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7" r:id="rId2"/>
    <p:sldId id="257" r:id="rId3"/>
    <p:sldId id="268" r:id="rId4"/>
    <p:sldId id="269" r:id="rId5"/>
    <p:sldId id="270" r:id="rId6"/>
    <p:sldId id="275" r:id="rId7"/>
    <p:sldId id="271" r:id="rId8"/>
    <p:sldId id="272" r:id="rId9"/>
    <p:sldId id="273" r:id="rId10"/>
    <p:sldId id="277" r:id="rId11"/>
    <p:sldId id="278" r:id="rId12"/>
    <p:sldId id="276" r:id="rId13"/>
    <p:sldId id="274"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75" d="100"/>
          <a:sy n="75" d="100"/>
        </p:scale>
        <p:origin x="82"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3C9AFF-91BF-4272-8219-2707B715D19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E0DA809-8F9C-4633-908C-372A43CDD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D7F59402-966E-4F99-A845-5D3C1AACBF87}"/>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34F64926-95BF-4312-9156-824697F988F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947404-BBCD-44EA-A17D-14E6C70A87C4}"/>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4671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422261-59E6-4FB8-A7A4-A4DB496312A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16C6D2B-653A-40DD-A3FB-EB07B0F765AA}"/>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C419DFD-951F-4116-9169-46A4D015ECDD}"/>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585ADEDB-9E94-4BFD-9E19-8087E78F94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9342F8B-8158-4703-9770-FA07EA991146}"/>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218168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2B6ABDA5-AD1A-4924-9EF2-B2AAEEE0D2E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5AE1E79-6FB5-488C-BAB2-6F2B85D3622E}"/>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59DFC4C-E732-430E-AE7B-96DB52654E3C}"/>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920ACA8A-14F6-4B12-9A7E-CEC71ED8248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BAC5FF4-99B7-4BB0-997E-8D44D93764A0}"/>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213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57AA29-427D-4E2A-BC79-BE75AF2A79B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104FE2C-9136-4BF6-8A8E-5C4C1EB5FA08}"/>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99627D9-8214-419E-A4A4-910334CB2B3B}"/>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43228FE1-DAE2-4C52-A131-5549F531FB3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6230939-0E05-4C14-A338-6D1086E1638C}"/>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239647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F7A67C-650D-4C61-96F3-9431FE34553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77D95CED-EF2A-4278-980C-F262E7AC10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F10A96C-AAB3-464F-BA7A-564E4685CFA8}"/>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DB3381AD-D056-4EF7-8C7D-3903BBD7CB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996C488-49A3-494F-98DA-51CD49C39F26}"/>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191128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409921-6D13-4197-8889-AF27EA70643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462A04D-3DF4-4886-979D-75E920335E1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DF38CB8-5029-4FCA-84B3-2A67494E6702}"/>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F624C5B0-1172-4999-AA6D-EEDC6D5BF415}"/>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6" name="מציין מיקום של כותרת תחתונה 5">
            <a:extLst>
              <a:ext uri="{FF2B5EF4-FFF2-40B4-BE49-F238E27FC236}">
                <a16:creationId xmlns:a16="http://schemas.microsoft.com/office/drawing/2014/main" id="{2405CBA4-5FDC-4036-8F93-8A047EEA1A1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9B2BAF4-FE6A-480F-9418-22B7E3515A9F}"/>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154924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67721D-00B7-4B3C-B6E9-2B051593B41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D0FDAE0-A778-4E93-B1D5-6C4CEFB230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355CAA8-9586-48A8-837A-5B7F56FBE41F}"/>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D3C8A372-1525-4A49-9FA7-A29CDDE54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326BDE3-F953-4B4B-B841-A0AF65955DC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CA57B9B-7B3D-4A64-BC2B-BA9AACD69B40}"/>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8" name="מציין מיקום של כותרת תחתונה 7">
            <a:extLst>
              <a:ext uri="{FF2B5EF4-FFF2-40B4-BE49-F238E27FC236}">
                <a16:creationId xmlns:a16="http://schemas.microsoft.com/office/drawing/2014/main" id="{A5750B58-D71F-4F2D-A075-6B578FE02BA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56E39E6-94A8-4762-B3D2-AAA6BD502D06}"/>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145517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E8E7F0-E64C-4580-BF60-A5031D8DDA5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E251C0B2-8C40-4F49-8C07-F68EE4335606}"/>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4" name="מציין מיקום של כותרת תחתונה 3">
            <a:extLst>
              <a:ext uri="{FF2B5EF4-FFF2-40B4-BE49-F238E27FC236}">
                <a16:creationId xmlns:a16="http://schemas.microsoft.com/office/drawing/2014/main" id="{54FF82CC-163A-48B5-83F7-F19029E5C8C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3BA1D4E6-7ECA-4C04-8C26-12A50476E816}"/>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299248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08F3AACB-FA3F-4884-A44C-87B658AFB2F9}"/>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3" name="מציין מיקום של כותרת תחתונה 2">
            <a:extLst>
              <a:ext uri="{FF2B5EF4-FFF2-40B4-BE49-F238E27FC236}">
                <a16:creationId xmlns:a16="http://schemas.microsoft.com/office/drawing/2014/main" id="{1CDE214D-B091-4486-881C-8C165B8D17C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21CF16DA-95D5-4BD9-A176-333BFB3D1D5D}"/>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38124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ADF7D5-0249-4D5D-B53D-C81F08DD6C4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51CA972-04DE-4471-A99B-2A90D9337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32FB7D7F-C0D7-40DD-9983-1F3F8EF8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2BF0013-F540-44DE-B72A-21F1C0A6F07A}"/>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6" name="מציין מיקום של כותרת תחתונה 5">
            <a:extLst>
              <a:ext uri="{FF2B5EF4-FFF2-40B4-BE49-F238E27FC236}">
                <a16:creationId xmlns:a16="http://schemas.microsoft.com/office/drawing/2014/main" id="{FCF396DA-84B1-44DD-8020-0198D804658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4A0766F-A771-4664-8289-6BD5C8EAA292}"/>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13593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6574E1-2ABC-4273-AE65-CCDA58F34D5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AFB8CCD-B277-4468-8842-3B72C5CF9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3F1EA92-7C90-40B8-89B1-EDEC3D212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930D749-CF6B-40AB-AF0E-02420DDCFB5A}"/>
              </a:ext>
            </a:extLst>
          </p:cNvPr>
          <p:cNvSpPr>
            <a:spLocks noGrp="1"/>
          </p:cNvSpPr>
          <p:nvPr>
            <p:ph type="dt" sz="half" idx="10"/>
          </p:nvPr>
        </p:nvSpPr>
        <p:spPr/>
        <p:txBody>
          <a:bodyPr/>
          <a:lstStyle/>
          <a:p>
            <a:fld id="{99645082-F4D6-4F1D-ACBF-CCF5395121CC}" type="datetimeFigureOut">
              <a:rPr lang="he-IL" smtClean="0"/>
              <a:t>ג'/כסלו/תשפ"ה</a:t>
            </a:fld>
            <a:endParaRPr lang="he-IL"/>
          </a:p>
        </p:txBody>
      </p:sp>
      <p:sp>
        <p:nvSpPr>
          <p:cNvPr id="6" name="מציין מיקום של כותרת תחתונה 5">
            <a:extLst>
              <a:ext uri="{FF2B5EF4-FFF2-40B4-BE49-F238E27FC236}">
                <a16:creationId xmlns:a16="http://schemas.microsoft.com/office/drawing/2014/main" id="{6AC3F3C2-E4C0-4384-81A8-6BF942AC067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9EDE15D-FC34-47C2-9B4E-96EBCA280E6A}"/>
              </a:ext>
            </a:extLst>
          </p:cNvPr>
          <p:cNvSpPr>
            <a:spLocks noGrp="1"/>
          </p:cNvSpPr>
          <p:nvPr>
            <p:ph type="sldNum" sz="quarter" idx="12"/>
          </p:nvPr>
        </p:nvSpPr>
        <p:spPr/>
        <p:txBody>
          <a:bodyPr/>
          <a:lstStyle/>
          <a:p>
            <a:fld id="{7E067800-82F7-47ED-9E1E-FD768CDF7EF1}" type="slidenum">
              <a:rPr lang="he-IL" smtClean="0"/>
              <a:t>‹#›</a:t>
            </a:fld>
            <a:endParaRPr lang="he-IL"/>
          </a:p>
        </p:txBody>
      </p:sp>
    </p:spTree>
    <p:extLst>
      <p:ext uri="{BB962C8B-B14F-4D97-AF65-F5344CB8AC3E}">
        <p14:creationId xmlns:p14="http://schemas.microsoft.com/office/powerpoint/2010/main" val="30219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93689C3-B4B0-4C32-A412-E153B1B8E29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835DCEC-2AD7-47EF-9858-DE8DD77D2DA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2C2EFB1-6D58-42B0-AB61-AC7A4C6F03FF}"/>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9645082-F4D6-4F1D-ACBF-CCF5395121CC}" type="datetimeFigureOut">
              <a:rPr lang="he-IL" smtClean="0"/>
              <a:t>ג'/כסלו/תשפ"ה</a:t>
            </a:fld>
            <a:endParaRPr lang="he-IL"/>
          </a:p>
        </p:txBody>
      </p:sp>
      <p:sp>
        <p:nvSpPr>
          <p:cNvPr id="5" name="מציין מיקום של כותרת תחתונה 4">
            <a:extLst>
              <a:ext uri="{FF2B5EF4-FFF2-40B4-BE49-F238E27FC236}">
                <a16:creationId xmlns:a16="http://schemas.microsoft.com/office/drawing/2014/main" id="{04F2325B-D2AF-408A-BBAD-40135DF5B2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664F9DE-EB1D-4921-AAC4-93595CC723D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067800-82F7-47ED-9E1E-FD768CDF7EF1}" type="slidenum">
              <a:rPr lang="he-IL" smtClean="0"/>
              <a:t>‹#›</a:t>
            </a:fld>
            <a:endParaRPr lang="he-IL"/>
          </a:p>
        </p:txBody>
      </p:sp>
    </p:spTree>
    <p:extLst>
      <p:ext uri="{BB962C8B-B14F-4D97-AF65-F5344CB8AC3E}">
        <p14:creationId xmlns:p14="http://schemas.microsoft.com/office/powerpoint/2010/main" val="438749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zakrossler@g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משנה 2">
            <a:extLst>
              <a:ext uri="{FF2B5EF4-FFF2-40B4-BE49-F238E27FC236}">
                <a16:creationId xmlns:a16="http://schemas.microsoft.com/office/drawing/2014/main" id="{790B9D0D-32D3-4454-9D2C-ADCDB8F0D1EE}"/>
              </a:ext>
            </a:extLst>
          </p:cNvPr>
          <p:cNvSpPr txBox="1">
            <a:spLocks/>
          </p:cNvSpPr>
          <p:nvPr/>
        </p:nvSpPr>
        <p:spPr>
          <a:xfrm>
            <a:off x="1676400" y="3754438"/>
            <a:ext cx="9144000" cy="165576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a:t>יצחק רסלר</a:t>
            </a:r>
          </a:p>
          <a:p>
            <a:r>
              <a:rPr lang="en-US">
                <a:hlinkClick r:id="rId2"/>
              </a:rPr>
              <a:t>izakrossler@gmail.com</a:t>
            </a:r>
            <a:endParaRPr lang="he-IL"/>
          </a:p>
          <a:p>
            <a:endParaRPr lang="he-IL" dirty="0"/>
          </a:p>
        </p:txBody>
      </p:sp>
      <p:sp>
        <p:nvSpPr>
          <p:cNvPr id="3" name="TextBox 5">
            <a:extLst>
              <a:ext uri="{FF2B5EF4-FFF2-40B4-BE49-F238E27FC236}">
                <a16:creationId xmlns:a16="http://schemas.microsoft.com/office/drawing/2014/main" id="{F5D26280-CFBC-4DD5-84FF-08F6811A6A53}"/>
              </a:ext>
            </a:extLst>
          </p:cNvPr>
          <p:cNvSpPr txBox="1"/>
          <p:nvPr/>
        </p:nvSpPr>
        <p:spPr>
          <a:xfrm>
            <a:off x="4562763" y="5514109"/>
            <a:ext cx="3011055" cy="646331"/>
          </a:xfrm>
          <a:prstGeom prst="rect">
            <a:avLst/>
          </a:prstGeom>
          <a:noFill/>
          <a:ln w="28575">
            <a:solidFill>
              <a:schemeClr val="tx1"/>
            </a:solidFill>
          </a:ln>
        </p:spPr>
        <p:txBody>
          <a:bodyPr wrap="square" rtlCol="1">
            <a:spAutoFit/>
          </a:bodyPr>
          <a:lstStyle/>
          <a:p>
            <a:r>
              <a:rPr lang="he-IL" dirty="0" err="1"/>
              <a:t>לע"נ</a:t>
            </a:r>
            <a:r>
              <a:rPr lang="he-IL" dirty="0"/>
              <a:t> סמ"ר  דביר חיים רסלר </a:t>
            </a:r>
          </a:p>
          <a:p>
            <a:r>
              <a:rPr lang="he-IL" dirty="0"/>
              <a:t>נפל בשמחת תורה תשפ"ד הי"ד</a:t>
            </a:r>
          </a:p>
        </p:txBody>
      </p:sp>
      <p:pic>
        <p:nvPicPr>
          <p:cNvPr id="4" name="תמונה 3">
            <a:extLst>
              <a:ext uri="{FF2B5EF4-FFF2-40B4-BE49-F238E27FC236}">
                <a16:creationId xmlns:a16="http://schemas.microsoft.com/office/drawing/2014/main" id="{E4494B96-2372-4FAC-868B-21571B406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4537256"/>
            <a:ext cx="1819563" cy="1819563"/>
          </a:xfrm>
          <a:prstGeom prst="rect">
            <a:avLst/>
          </a:prstGeom>
        </p:spPr>
      </p:pic>
      <p:sp>
        <p:nvSpPr>
          <p:cNvPr id="5" name="TextBox 7">
            <a:extLst>
              <a:ext uri="{FF2B5EF4-FFF2-40B4-BE49-F238E27FC236}">
                <a16:creationId xmlns:a16="http://schemas.microsoft.com/office/drawing/2014/main" id="{825FF794-CBCE-40FB-A929-51A97B9DB9E5}"/>
              </a:ext>
            </a:extLst>
          </p:cNvPr>
          <p:cNvSpPr txBox="1"/>
          <p:nvPr/>
        </p:nvSpPr>
        <p:spPr>
          <a:xfrm>
            <a:off x="5099901" y="689717"/>
            <a:ext cx="2601798"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מסכת יומא</a:t>
            </a:r>
          </a:p>
        </p:txBody>
      </p:sp>
      <p:sp>
        <p:nvSpPr>
          <p:cNvPr id="8" name="תיבת טקסט 7">
            <a:extLst>
              <a:ext uri="{FF2B5EF4-FFF2-40B4-BE49-F238E27FC236}">
                <a16:creationId xmlns:a16="http://schemas.microsoft.com/office/drawing/2014/main" id="{2C5A0028-E592-44DB-A454-8D68BC6FE9C2}"/>
              </a:ext>
            </a:extLst>
          </p:cNvPr>
          <p:cNvSpPr txBox="1"/>
          <p:nvPr/>
        </p:nvSpPr>
        <p:spPr>
          <a:xfrm>
            <a:off x="4949072" y="1527633"/>
            <a:ext cx="2752627" cy="369332"/>
          </a:xfrm>
          <a:prstGeom prst="rect">
            <a:avLst/>
          </a:prstGeom>
          <a:noFill/>
        </p:spPr>
        <p:txBody>
          <a:bodyPr wrap="square" rtlCol="1">
            <a:spAutoFit/>
          </a:bodyPr>
          <a:lstStyle/>
          <a:p>
            <a:r>
              <a:rPr lang="he-IL" dirty="0"/>
              <a:t>דף י"ד עמ' ב, ט"ו עמ' א''</a:t>
            </a:r>
          </a:p>
        </p:txBody>
      </p:sp>
      <p:sp>
        <p:nvSpPr>
          <p:cNvPr id="9" name="TextBox 7">
            <a:extLst>
              <a:ext uri="{FF2B5EF4-FFF2-40B4-BE49-F238E27FC236}">
                <a16:creationId xmlns:a16="http://schemas.microsoft.com/office/drawing/2014/main" id="{F52C6D97-1215-4C71-927B-11D37031B2B5}"/>
              </a:ext>
            </a:extLst>
          </p:cNvPr>
          <p:cNvSpPr txBox="1"/>
          <p:nvPr/>
        </p:nvSpPr>
        <p:spPr>
          <a:xfrm>
            <a:off x="4119514" y="2180421"/>
            <a:ext cx="4562572" cy="707886"/>
          </a:xfrm>
          <a:prstGeom prst="rect">
            <a:avLst/>
          </a:prstGeom>
          <a:solidFill>
            <a:schemeClr val="accent2">
              <a:lumMod val="20000"/>
              <a:lumOff val="80000"/>
            </a:schemeClr>
          </a:solidFill>
          <a:scene3d>
            <a:camera prst="orthographicFront"/>
            <a:lightRig rig="threePt" dir="t"/>
          </a:scene3d>
          <a:sp3d>
            <a:bevelT w="114300" prst="artDeco"/>
          </a:sp3d>
        </p:spPr>
        <p:txBody>
          <a:bodyPr wrap="square" rtlCol="1">
            <a:spAutoFit/>
          </a:bodyPr>
          <a:lstStyle/>
          <a:p>
            <a:pPr algn="r" rtl="1"/>
            <a:r>
              <a:rPr lang="he-IL" sz="4000" dirty="0">
                <a:latin typeface="Guttman Mantova-Decor" panose="02010401010101010101" pitchFamily="2" charset="-79"/>
                <a:cs typeface="Guttman Mantova-Decor" panose="02010401010101010101" pitchFamily="2" charset="-79"/>
              </a:rPr>
              <a:t>הדלקת נרות והטבתם</a:t>
            </a:r>
          </a:p>
        </p:txBody>
      </p:sp>
    </p:spTree>
    <p:extLst>
      <p:ext uri="{BB962C8B-B14F-4D97-AF65-F5344CB8AC3E}">
        <p14:creationId xmlns:p14="http://schemas.microsoft.com/office/powerpoint/2010/main" val="307894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3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B76EB22-733E-458E-A446-3BBC4F8E2785}"/>
              </a:ext>
            </a:extLst>
          </p:cNvPr>
          <p:cNvSpPr txBox="1"/>
          <p:nvPr/>
        </p:nvSpPr>
        <p:spPr>
          <a:xfrm>
            <a:off x="7640318" y="537805"/>
            <a:ext cx="428752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אֶלָּא מַאי </a:t>
            </a:r>
            <a:r>
              <a:rPr lang="he-IL" b="0" i="0" dirty="0" err="1">
                <a:solidFill>
                  <a:srgbClr val="000000"/>
                </a:solidFill>
                <a:effectLst/>
                <a:latin typeface="Arial" panose="020B0604020202020204" pitchFamily="34" charset="0"/>
              </a:rPr>
              <a:t>קָאָמַר</a:t>
            </a:r>
            <a:r>
              <a:rPr lang="he-IL" b="0" i="0" dirty="0">
                <a:solidFill>
                  <a:srgbClr val="000000"/>
                </a:solidFill>
                <a:effectLst/>
                <a:latin typeface="Arial" panose="020B0604020202020204" pitchFamily="34" charset="0"/>
              </a:rPr>
              <a:t> רַחֲמָנָא </a:t>
            </a:r>
          </a:p>
          <a:p>
            <a:r>
              <a:rPr lang="he-IL" b="0" i="0" dirty="0">
                <a:solidFill>
                  <a:srgbClr val="000000"/>
                </a:solidFill>
                <a:effectLst/>
                <a:latin typeface="Arial" panose="020B0604020202020204" pitchFamily="34" charset="0"/>
              </a:rPr>
              <a:t>בְּעִידָּן הַדְלָקָה תְּהֵא מִקְּטַר קְטוֹרֶת</a:t>
            </a:r>
          </a:p>
          <a:p>
            <a:r>
              <a:rPr lang="he-IL" b="0" i="0" dirty="0">
                <a:solidFill>
                  <a:srgbClr val="000000"/>
                </a:solidFill>
                <a:effectLst/>
                <a:latin typeface="Arial" panose="020B0604020202020204" pitchFamily="34" charset="0"/>
              </a:rPr>
              <a:t> הָכָא נָמֵי בְּעִידָּן הֲטָבָה תְּהֵא מִקְּטַר קְטוֹרֶת</a:t>
            </a:r>
            <a:endParaRPr lang="he-IL" dirty="0"/>
          </a:p>
        </p:txBody>
      </p:sp>
      <p:sp>
        <p:nvSpPr>
          <p:cNvPr id="4" name="תיבת טקסט 3">
            <a:extLst>
              <a:ext uri="{FF2B5EF4-FFF2-40B4-BE49-F238E27FC236}">
                <a16:creationId xmlns:a16="http://schemas.microsoft.com/office/drawing/2014/main" id="{D803E3BD-3889-4930-A4C0-B9522126592F}"/>
              </a:ext>
            </a:extLst>
          </p:cNvPr>
          <p:cNvSpPr txBox="1"/>
          <p:nvPr/>
        </p:nvSpPr>
        <p:spPr>
          <a:xfrm>
            <a:off x="1076959" y="537805"/>
            <a:ext cx="4907280"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אלא בהכרח, מה שנאמר בפסוק "ובהעלות אהרן את הנרות בין הערבים </a:t>
            </a:r>
            <a:r>
              <a:rPr lang="he-IL" dirty="0" err="1"/>
              <a:t>יקטירנה</a:t>
            </a:r>
            <a:r>
              <a:rPr lang="he-IL" dirty="0"/>
              <a:t>" - שבזמן הדלקה של הנרות תהא כבר </a:t>
            </a:r>
            <a:r>
              <a:rPr lang="he-IL" dirty="0" err="1"/>
              <a:t>מוקטרת</a:t>
            </a:r>
            <a:r>
              <a:rPr lang="he-IL" dirty="0"/>
              <a:t> הקטורת.</a:t>
            </a:r>
          </a:p>
          <a:p>
            <a:r>
              <a:rPr lang="he-IL" dirty="0"/>
              <a:t>ואם כן, גם כאן משמעות הכתוב בסדר עבודות הבוקר היא - בעידן הטבה תהא מקטר קטורת.</a:t>
            </a:r>
          </a:p>
        </p:txBody>
      </p:sp>
      <p:sp>
        <p:nvSpPr>
          <p:cNvPr id="5" name="תיבת טקסט 4">
            <a:extLst>
              <a:ext uri="{FF2B5EF4-FFF2-40B4-BE49-F238E27FC236}">
                <a16:creationId xmlns:a16="http://schemas.microsoft.com/office/drawing/2014/main" id="{904030B1-E7F7-4791-9B26-453E79A7C892}"/>
              </a:ext>
            </a:extLst>
          </p:cNvPr>
          <p:cNvSpPr txBox="1"/>
          <p:nvPr/>
        </p:nvSpPr>
        <p:spPr>
          <a:xfrm>
            <a:off x="7640317" y="3591837"/>
            <a:ext cx="4439921"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אָמַר לָא </a:t>
            </a:r>
            <a:r>
              <a:rPr lang="he-IL" b="0" i="0" dirty="0" err="1">
                <a:solidFill>
                  <a:srgbClr val="000000"/>
                </a:solidFill>
                <a:effectLst/>
                <a:latin typeface="Arial" panose="020B0604020202020204" pitchFamily="34" charset="0"/>
              </a:rPr>
              <a:t>קַשְׁיָא</a:t>
            </a:r>
            <a:r>
              <a:rPr lang="he-IL" b="0" i="0" dirty="0">
                <a:solidFill>
                  <a:srgbClr val="000000"/>
                </a:solidFill>
                <a:effectLst/>
                <a:latin typeface="Arial" panose="020B0604020202020204" pitchFamily="34" charset="0"/>
              </a:rPr>
              <a:t> הָא רַבָּנַן הָא אַבָּא שָׁאוּל</a:t>
            </a:r>
            <a:endParaRPr lang="he-IL" dirty="0"/>
          </a:p>
        </p:txBody>
      </p:sp>
      <p:sp>
        <p:nvSpPr>
          <p:cNvPr id="7" name="תיבת טקסט 6">
            <a:extLst>
              <a:ext uri="{FF2B5EF4-FFF2-40B4-BE49-F238E27FC236}">
                <a16:creationId xmlns:a16="http://schemas.microsoft.com/office/drawing/2014/main" id="{D9BB9A34-AC7A-41EF-93E7-0925BBBC3E42}"/>
              </a:ext>
            </a:extLst>
          </p:cNvPr>
          <p:cNvSpPr txBox="1"/>
          <p:nvPr/>
        </p:nvSpPr>
        <p:spPr>
          <a:xfrm>
            <a:off x="7640318" y="2264568"/>
            <a:ext cx="428752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וְאַבָּא שָׁאוּל אָמַר לָךְ שָׁאנֵי הָתָם </a:t>
            </a:r>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"אוֹתוֹ"</a:t>
            </a:r>
            <a:endParaRPr lang="he-IL" dirty="0"/>
          </a:p>
        </p:txBody>
      </p:sp>
      <p:sp>
        <p:nvSpPr>
          <p:cNvPr id="8" name="תיבת טקסט 7">
            <a:extLst>
              <a:ext uri="{FF2B5EF4-FFF2-40B4-BE49-F238E27FC236}">
                <a16:creationId xmlns:a16="http://schemas.microsoft.com/office/drawing/2014/main" id="{34ECA8B5-B9F1-44DE-8AE4-9F3E247E6382}"/>
              </a:ext>
            </a:extLst>
          </p:cNvPr>
          <p:cNvSpPr txBox="1"/>
          <p:nvPr/>
        </p:nvSpPr>
        <p:spPr>
          <a:xfrm>
            <a:off x="599439" y="2264568"/>
            <a:ext cx="5384800" cy="954107"/>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ואילו אבא שאול אמר לך: בעבודת הערב,  זו גזירת הכתוב שתהא הטבת הנרות אחר הקטורת, </a:t>
            </a:r>
          </a:p>
          <a:p>
            <a:r>
              <a:rPr lang="he-IL" dirty="0"/>
              <a:t>שנאמר בסדר עריכת המנורה "יערוך </a:t>
            </a:r>
            <a:r>
              <a:rPr lang="he-IL" sz="2000" b="1" dirty="0"/>
              <a:t>אותו </a:t>
            </a:r>
            <a:r>
              <a:rPr lang="he-IL" dirty="0"/>
              <a:t>מערב עד בוקר".</a:t>
            </a:r>
          </a:p>
        </p:txBody>
      </p:sp>
      <p:sp>
        <p:nvSpPr>
          <p:cNvPr id="9" name="תיבת טקסט 8">
            <a:extLst>
              <a:ext uri="{FF2B5EF4-FFF2-40B4-BE49-F238E27FC236}">
                <a16:creationId xmlns:a16="http://schemas.microsoft.com/office/drawing/2014/main" id="{0C094D79-32B1-4A7E-AB7B-E36A40242A0D}"/>
              </a:ext>
            </a:extLst>
          </p:cNvPr>
          <p:cNvSpPr txBox="1"/>
          <p:nvPr/>
        </p:nvSpPr>
        <p:spPr>
          <a:xfrm>
            <a:off x="599439" y="3591837"/>
            <a:ext cx="5384800"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רב </a:t>
            </a:r>
            <a:r>
              <a:rPr lang="he-IL" dirty="0" err="1"/>
              <a:t>פפא</a:t>
            </a:r>
            <a:r>
              <a:rPr lang="he-IL" dirty="0"/>
              <a:t> תירץ תירוץ אחר ליישב את הסתירה בין משנתנו למשנה להלן: לא </a:t>
            </a:r>
            <a:r>
              <a:rPr lang="he-IL" dirty="0" err="1"/>
              <a:t>קשיא</a:t>
            </a:r>
            <a:r>
              <a:rPr lang="he-IL" dirty="0"/>
              <a:t>.</a:t>
            </a:r>
          </a:p>
          <a:p>
            <a:r>
              <a:rPr lang="he-IL" dirty="0"/>
              <a:t> משנתנו הסוברת שהקטורת היא לפני הטבת הנרות, היא לפי רבנן.</a:t>
            </a:r>
          </a:p>
          <a:p>
            <a:r>
              <a:rPr lang="he-IL" dirty="0"/>
              <a:t>ואילו, המשנה להלן, שמפייסים את הקטורת אחר הנרות היא לפי אבא שאול. </a:t>
            </a:r>
          </a:p>
        </p:txBody>
      </p:sp>
      <p:sp>
        <p:nvSpPr>
          <p:cNvPr id="10" name="תיבת טקסט 9">
            <a:extLst>
              <a:ext uri="{FF2B5EF4-FFF2-40B4-BE49-F238E27FC236}">
                <a16:creationId xmlns:a16="http://schemas.microsoft.com/office/drawing/2014/main" id="{EAC22F6E-F7A9-4281-9141-57C9105FAA20}"/>
              </a:ext>
            </a:extLst>
          </p:cNvPr>
          <p:cNvSpPr txBox="1"/>
          <p:nvPr/>
        </p:nvSpPr>
        <p:spPr>
          <a:xfrm>
            <a:off x="10315855" y="0"/>
            <a:ext cx="1611984" cy="369332"/>
          </a:xfrm>
          <a:prstGeom prst="rect">
            <a:avLst/>
          </a:prstGeom>
          <a:noFill/>
        </p:spPr>
        <p:txBody>
          <a:bodyPr wrap="square" rtlCol="1">
            <a:spAutoFit/>
          </a:bodyPr>
          <a:lstStyle/>
          <a:p>
            <a:r>
              <a:rPr lang="he-IL" dirty="0"/>
              <a:t>דף ט"ו עמ' א'</a:t>
            </a:r>
          </a:p>
        </p:txBody>
      </p:sp>
      <p:sp>
        <p:nvSpPr>
          <p:cNvPr id="11" name="תיבת טקסט 10">
            <a:extLst>
              <a:ext uri="{FF2B5EF4-FFF2-40B4-BE49-F238E27FC236}">
                <a16:creationId xmlns:a16="http://schemas.microsoft.com/office/drawing/2014/main" id="{0CACFAE0-248F-4BEE-AE41-7986A3B2E5B1}"/>
              </a:ext>
            </a:extLst>
          </p:cNvPr>
          <p:cNvSpPr txBox="1"/>
          <p:nvPr/>
        </p:nvSpPr>
        <p:spPr>
          <a:xfrm>
            <a:off x="599438" y="5368937"/>
            <a:ext cx="5516881"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שואלת:</a:t>
            </a:r>
          </a:p>
          <a:p>
            <a:r>
              <a:rPr lang="he-IL" dirty="0"/>
              <a:t>במה מעמידים את משנתנו </a:t>
            </a:r>
            <a:r>
              <a:rPr lang="he-IL" dirty="0" err="1"/>
              <a:t>כרבנן</a:t>
            </a:r>
            <a:r>
              <a:rPr lang="he-IL" dirty="0"/>
              <a:t> ?</a:t>
            </a:r>
          </a:p>
          <a:p>
            <a:r>
              <a:rPr lang="he-IL" dirty="0"/>
              <a:t> ואילו את המשנה להלן בעניין הפייס מעמידים כאבא שאול ?</a:t>
            </a:r>
          </a:p>
        </p:txBody>
      </p:sp>
      <p:sp>
        <p:nvSpPr>
          <p:cNvPr id="12" name="תיבת טקסט 11">
            <a:extLst>
              <a:ext uri="{FF2B5EF4-FFF2-40B4-BE49-F238E27FC236}">
                <a16:creationId xmlns:a16="http://schemas.microsoft.com/office/drawing/2014/main" id="{C1276DBA-1C0F-440A-9196-9F110E18C162}"/>
              </a:ext>
            </a:extLst>
          </p:cNvPr>
          <p:cNvSpPr txBox="1"/>
          <p:nvPr/>
        </p:nvSpPr>
        <p:spPr>
          <a:xfrm>
            <a:off x="7843521" y="5346163"/>
            <a:ext cx="4145279"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endParaRPr lang="he-IL" b="0" i="0" dirty="0">
              <a:solidFill>
                <a:srgbClr val="000000"/>
              </a:solidFill>
              <a:effectLst/>
              <a:latin typeface="Arial" panose="020B0604020202020204" pitchFamily="34" charset="0"/>
            </a:endParaRPr>
          </a:p>
          <a:p>
            <a:r>
              <a:rPr lang="he-IL" b="0" i="0" dirty="0">
                <a:solidFill>
                  <a:srgbClr val="000000"/>
                </a:solidFill>
                <a:effectLst/>
                <a:latin typeface="Arial" panose="020B0604020202020204" pitchFamily="34" charset="0"/>
              </a:rPr>
              <a:t>בְּמַאי </a:t>
            </a:r>
            <a:r>
              <a:rPr lang="he-IL" b="0" i="0" dirty="0" err="1">
                <a:solidFill>
                  <a:srgbClr val="000000"/>
                </a:solidFill>
                <a:effectLst/>
                <a:latin typeface="Arial" panose="020B0604020202020204" pitchFamily="34" charset="0"/>
              </a:rPr>
              <a:t>אוֹקֵימְתָּא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לְמַתְנִיתִין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דְּהָכָא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כְּרַבָּנַן</a:t>
            </a:r>
            <a:r>
              <a:rPr lang="he-IL" b="0" i="0" dirty="0">
                <a:solidFill>
                  <a:srgbClr val="000000"/>
                </a:solidFill>
                <a:effectLst/>
                <a:latin typeface="Arial" panose="020B0604020202020204" pitchFamily="34" charset="0"/>
              </a:rPr>
              <a:t> פַּיִיס כְּאַבָּא שָׁאוּל</a:t>
            </a:r>
            <a:endParaRPr lang="he-IL" dirty="0"/>
          </a:p>
        </p:txBody>
      </p:sp>
    </p:spTree>
    <p:extLst>
      <p:ext uri="{BB962C8B-B14F-4D97-AF65-F5344CB8AC3E}">
        <p14:creationId xmlns:p14="http://schemas.microsoft.com/office/powerpoint/2010/main" val="36282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25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750"/>
                            </p:stCondLst>
                            <p:childTnLst>
                              <p:par>
                                <p:cTn id="15" presetID="53" presetClass="entr" presetSubtype="16" fill="hold" grpId="0" nodeType="afterEffect">
                                  <p:stCondLst>
                                    <p:cond delay="30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7250"/>
                            </p:stCondLst>
                            <p:childTnLst>
                              <p:par>
                                <p:cTn id="21" presetID="22" presetClass="entr" presetSubtype="2"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9750"/>
                            </p:stCondLst>
                            <p:childTnLst>
                              <p:par>
                                <p:cTn id="25" presetID="53" presetClass="entr" presetSubtype="16" fill="hold" grpId="0" nodeType="afterEffect">
                                  <p:stCondLst>
                                    <p:cond delay="3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13250"/>
                            </p:stCondLst>
                            <p:childTnLst>
                              <p:par>
                                <p:cTn id="31" presetID="22" presetClass="entr" presetSubtype="2" fill="hold" grpId="0" nodeType="afterEffect">
                                  <p:stCondLst>
                                    <p:cond delay="1750"/>
                                  </p:stCondLst>
                                  <p:childTnLst>
                                    <p:set>
                                      <p:cBhvr>
                                        <p:cTn id="32" dur="1" fill="hold">
                                          <p:stCondLst>
                                            <p:cond delay="0"/>
                                          </p:stCondLst>
                                        </p:cTn>
                                        <p:tgtEl>
                                          <p:spTgt spid="9"/>
                                        </p:tgtEl>
                                        <p:attrNameLst>
                                          <p:attrName>style.visibility</p:attrName>
                                        </p:attrNameLst>
                                      </p:cBhvr>
                                      <p:to>
                                        <p:strVal val="visible"/>
                                      </p:to>
                                    </p:set>
                                    <p:animEffect transition="in" filter="wipe(right)">
                                      <p:cBhvr>
                                        <p:cTn id="33" dur="500"/>
                                        <p:tgtEl>
                                          <p:spTgt spid="9"/>
                                        </p:tgtEl>
                                      </p:cBhvr>
                                    </p:animEffect>
                                  </p:childTnLst>
                                </p:cTn>
                              </p:par>
                            </p:childTnLst>
                          </p:cTn>
                        </p:par>
                        <p:par>
                          <p:cTn id="34" fill="hold">
                            <p:stCondLst>
                              <p:cond delay="15500"/>
                            </p:stCondLst>
                            <p:childTnLst>
                              <p:par>
                                <p:cTn id="35" presetID="53" presetClass="entr" presetSubtype="16" fill="hold" grpId="0" nodeType="afterEffect">
                                  <p:stCondLst>
                                    <p:cond delay="3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19500"/>
                            </p:stCondLst>
                            <p:childTnLst>
                              <p:par>
                                <p:cTn id="41" presetID="22" presetClass="entr" presetSubtype="2" fill="hold" grpId="0" nodeType="afterEffect">
                                  <p:stCondLst>
                                    <p:cond delay="225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CB8E097-AA91-4CA4-A18D-4646D561C509}"/>
              </a:ext>
            </a:extLst>
          </p:cNvPr>
          <p:cNvSpPr txBox="1"/>
          <p:nvPr/>
        </p:nvSpPr>
        <p:spPr>
          <a:xfrm>
            <a:off x="111759" y="365760"/>
            <a:ext cx="7741920" cy="2308324"/>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אם כן, אימא סיפא בפרק שלישי, בסדר העבודה של הכהן הגדול ביום הכיפורים בבוקר:</a:t>
            </a:r>
          </a:p>
          <a:p>
            <a:pPr marL="285750" indent="-285750">
              <a:buFontTx/>
              <a:buChar char="-"/>
            </a:pPr>
            <a:r>
              <a:rPr lang="he-IL" dirty="0"/>
              <a:t>"הביאו לו את התמיד, קרצו [שחטו], </a:t>
            </a:r>
          </a:p>
          <a:p>
            <a:pPr marL="285750" indent="-285750">
              <a:buFontTx/>
              <a:buChar char="-"/>
            </a:pPr>
            <a:r>
              <a:rPr lang="he-IL" dirty="0"/>
              <a:t> ומרק וגמר כהן אחר את השחיטה על ידו [עבורו].</a:t>
            </a:r>
          </a:p>
          <a:p>
            <a:pPr marL="285750" indent="-285750">
              <a:buFontTx/>
              <a:buChar char="-"/>
            </a:pPr>
            <a:r>
              <a:rPr lang="he-IL" dirty="0"/>
              <a:t> נכנס להקטיר את הקטורת ולהיטיב את הנרות".</a:t>
            </a:r>
          </a:p>
          <a:p>
            <a:r>
              <a:rPr lang="he-IL" dirty="0"/>
              <a:t>ובהכרח שסיפא זו - היא לפי רבנן.</a:t>
            </a:r>
          </a:p>
          <a:p>
            <a:r>
              <a:rPr lang="he-IL" dirty="0"/>
              <a:t>והאם יתכן לומר שרישא וסיפא הם לפי רבנן, ואילו המשנה של פיס באמצע היא לפי אבא שאול!?</a:t>
            </a:r>
          </a:p>
          <a:p>
            <a:r>
              <a:rPr lang="he-IL" dirty="0"/>
              <a:t>אמר לך רב </a:t>
            </a:r>
            <a:r>
              <a:rPr lang="he-IL" dirty="0" err="1"/>
              <a:t>פפא</a:t>
            </a:r>
            <a:r>
              <a:rPr lang="he-IL" dirty="0"/>
              <a:t>: כן!  אכן רישא וסיפא - רבנן, </a:t>
            </a:r>
            <a:r>
              <a:rPr lang="he-IL" dirty="0" err="1"/>
              <a:t>ומציעתא</a:t>
            </a:r>
            <a:r>
              <a:rPr lang="he-IL" dirty="0"/>
              <a:t> - אבא שאול.</a:t>
            </a:r>
          </a:p>
        </p:txBody>
      </p:sp>
      <p:sp>
        <p:nvSpPr>
          <p:cNvPr id="4" name="תיבת טקסט 3">
            <a:extLst>
              <a:ext uri="{FF2B5EF4-FFF2-40B4-BE49-F238E27FC236}">
                <a16:creationId xmlns:a16="http://schemas.microsoft.com/office/drawing/2014/main" id="{BEBEBB99-1E8C-474D-B9AE-5072E7773366}"/>
              </a:ext>
            </a:extLst>
          </p:cNvPr>
          <p:cNvSpPr txBox="1"/>
          <p:nvPr/>
        </p:nvSpPr>
        <p:spPr>
          <a:xfrm>
            <a:off x="7889239" y="355600"/>
            <a:ext cx="4145280" cy="2308324"/>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אֵימָא סֵיפָא </a:t>
            </a:r>
          </a:p>
          <a:p>
            <a:r>
              <a:rPr lang="he-IL" b="0" i="0" dirty="0">
                <a:solidFill>
                  <a:srgbClr val="000000"/>
                </a:solidFill>
                <a:effectLst/>
                <a:latin typeface="Arial" panose="020B0604020202020204" pitchFamily="34" charset="0"/>
              </a:rPr>
              <a:t>הֵבִיאוּ לוֹ אֶת הַתָּמִיד קְרָצוֹ</a:t>
            </a:r>
          </a:p>
          <a:p>
            <a:r>
              <a:rPr lang="he-IL" b="0" i="0" dirty="0">
                <a:solidFill>
                  <a:srgbClr val="000000"/>
                </a:solidFill>
                <a:effectLst/>
                <a:latin typeface="Arial" panose="020B0604020202020204" pitchFamily="34" charset="0"/>
              </a:rPr>
              <a:t> וּמֵרַק אַחֵר שְׁחִיטָה עַל יָדוֹ </a:t>
            </a:r>
          </a:p>
          <a:p>
            <a:r>
              <a:rPr lang="he-IL" b="0" i="0" dirty="0">
                <a:solidFill>
                  <a:srgbClr val="000000"/>
                </a:solidFill>
                <a:effectLst/>
                <a:latin typeface="Arial" panose="020B0604020202020204" pitchFamily="34" charset="0"/>
              </a:rPr>
              <a:t>נִכְנַס לְהַקְטִיר אֶת הַקְּטוֹרֶת וּלְהֵיטִיב אֶת הַנֵּרוֹת </a:t>
            </a:r>
          </a:p>
          <a:p>
            <a:r>
              <a:rPr lang="he-IL" b="0" i="0" dirty="0" err="1">
                <a:solidFill>
                  <a:srgbClr val="000000"/>
                </a:solidFill>
                <a:effectLst/>
                <a:latin typeface="Arial" panose="020B0604020202020204" pitchFamily="34" charset="0"/>
              </a:rPr>
              <a:t>אֲתָאן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לְרַבָּנַן</a:t>
            </a:r>
            <a:r>
              <a:rPr lang="he-IL" b="0" i="0" dirty="0">
                <a:solidFill>
                  <a:srgbClr val="000000"/>
                </a:solidFill>
                <a:effectLst/>
                <a:latin typeface="Arial" panose="020B0604020202020204" pitchFamily="34" charset="0"/>
              </a:rPr>
              <a:t> רֵישָׁא וְסֵיפָא רַבָּנַן </a:t>
            </a:r>
          </a:p>
          <a:p>
            <a:r>
              <a:rPr lang="he-IL" b="0" i="0" dirty="0" err="1">
                <a:solidFill>
                  <a:srgbClr val="000000"/>
                </a:solidFill>
                <a:effectLst/>
                <a:latin typeface="Arial" panose="020B0604020202020204" pitchFamily="34" charset="0"/>
              </a:rPr>
              <a:t>וּמְצִיעֲתָא</a:t>
            </a:r>
            <a:r>
              <a:rPr lang="he-IL" b="0" i="0" dirty="0">
                <a:solidFill>
                  <a:srgbClr val="000000"/>
                </a:solidFill>
                <a:effectLst/>
                <a:latin typeface="Arial" panose="020B0604020202020204" pitchFamily="34" charset="0"/>
              </a:rPr>
              <a:t> אַבָּא שָׁאוּל ?</a:t>
            </a:r>
          </a:p>
          <a:p>
            <a:r>
              <a:rPr lang="he-IL" b="0" i="0" dirty="0">
                <a:solidFill>
                  <a:srgbClr val="000000"/>
                </a:solidFill>
                <a:effectLst/>
                <a:latin typeface="Arial" panose="020B0604020202020204" pitchFamily="34" charset="0"/>
              </a:rPr>
              <a:t>אָמַר לְךָ 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אִין רֵישָׁא וְסֵיפָא רַבָּנַן </a:t>
            </a:r>
          </a:p>
          <a:p>
            <a:r>
              <a:rPr lang="he-IL" b="0" i="0" dirty="0" err="1">
                <a:solidFill>
                  <a:srgbClr val="000000"/>
                </a:solidFill>
                <a:effectLst/>
                <a:latin typeface="Arial" panose="020B0604020202020204" pitchFamily="34" charset="0"/>
              </a:rPr>
              <a:t>וּמְצִיעֲתָא</a:t>
            </a:r>
            <a:r>
              <a:rPr lang="he-IL" b="0" i="0" dirty="0">
                <a:solidFill>
                  <a:srgbClr val="000000"/>
                </a:solidFill>
                <a:effectLst/>
                <a:latin typeface="Arial" panose="020B0604020202020204" pitchFamily="34" charset="0"/>
              </a:rPr>
              <a:t> אַבָּא שָׁאוּל</a:t>
            </a:r>
            <a:endParaRPr lang="he-IL" dirty="0"/>
          </a:p>
        </p:txBody>
      </p:sp>
      <p:sp>
        <p:nvSpPr>
          <p:cNvPr id="7" name="תיבת טקסט 6">
            <a:extLst>
              <a:ext uri="{FF2B5EF4-FFF2-40B4-BE49-F238E27FC236}">
                <a16:creationId xmlns:a16="http://schemas.microsoft.com/office/drawing/2014/main" id="{310675F2-F673-4253-9CDB-F95FFD9E80B5}"/>
              </a:ext>
            </a:extLst>
          </p:cNvPr>
          <p:cNvSpPr txBox="1"/>
          <p:nvPr/>
        </p:nvSpPr>
        <p:spPr>
          <a:xfrm>
            <a:off x="10322559" y="0"/>
            <a:ext cx="1605279" cy="365760"/>
          </a:xfrm>
          <a:prstGeom prst="rect">
            <a:avLst/>
          </a:prstGeom>
          <a:noFill/>
        </p:spPr>
        <p:txBody>
          <a:bodyPr wrap="square" rtlCol="1">
            <a:spAutoFit/>
          </a:bodyPr>
          <a:lstStyle/>
          <a:p>
            <a:r>
              <a:rPr lang="he-IL" dirty="0"/>
              <a:t>דף ט"ו עמ' א'</a:t>
            </a:r>
          </a:p>
        </p:txBody>
      </p:sp>
      <p:sp>
        <p:nvSpPr>
          <p:cNvPr id="8" name="תיבת טקסט 7">
            <a:extLst>
              <a:ext uri="{FF2B5EF4-FFF2-40B4-BE49-F238E27FC236}">
                <a16:creationId xmlns:a16="http://schemas.microsoft.com/office/drawing/2014/main" id="{895A725F-15B7-4F79-83C6-78F12D6361AD}"/>
              </a:ext>
            </a:extLst>
          </p:cNvPr>
          <p:cNvSpPr txBox="1"/>
          <p:nvPr/>
        </p:nvSpPr>
        <p:spPr>
          <a:xfrm>
            <a:off x="7391400" y="2674084"/>
            <a:ext cx="476504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בִּשְׁלָמָא</a:t>
            </a:r>
            <a:r>
              <a:rPr lang="he-IL" b="0" i="0" dirty="0">
                <a:solidFill>
                  <a:srgbClr val="000000"/>
                </a:solidFill>
                <a:effectLst/>
                <a:latin typeface="Arial" panose="020B0604020202020204" pitchFamily="34" charset="0"/>
              </a:rPr>
              <a:t> אַבָּיֵי לָא אָמַר כְּרַב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רֵישָׁא וְסֵיפָא רַבָּנַן </a:t>
            </a:r>
            <a:r>
              <a:rPr lang="he-IL" b="0" i="0" dirty="0" err="1">
                <a:solidFill>
                  <a:srgbClr val="000000"/>
                </a:solidFill>
                <a:effectLst/>
                <a:latin typeface="Arial" panose="020B0604020202020204" pitchFamily="34" charset="0"/>
              </a:rPr>
              <a:t>וּמְצִיעֲתָא</a:t>
            </a:r>
            <a:r>
              <a:rPr lang="he-IL" b="0" i="0" dirty="0">
                <a:solidFill>
                  <a:srgbClr val="000000"/>
                </a:solidFill>
                <a:effectLst/>
                <a:latin typeface="Arial" panose="020B0604020202020204" pitchFamily="34" charset="0"/>
              </a:rPr>
              <a:t> אַבָּא שָׁאוּל לָא </a:t>
            </a:r>
            <a:r>
              <a:rPr lang="he-IL" b="0" i="0" dirty="0" err="1">
                <a:solidFill>
                  <a:srgbClr val="000000"/>
                </a:solidFill>
                <a:effectLst/>
                <a:latin typeface="Arial" panose="020B0604020202020204" pitchFamily="34" charset="0"/>
              </a:rPr>
              <a:t>מוֹקֵים</a:t>
            </a:r>
            <a:r>
              <a:rPr lang="he-IL" b="0" i="0" dirty="0">
                <a:solidFill>
                  <a:srgbClr val="000000"/>
                </a:solidFill>
                <a:effectLst/>
                <a:latin typeface="Arial" panose="020B0604020202020204" pitchFamily="34" charset="0"/>
              </a:rPr>
              <a:t> לַהּ אֶלָּא רַב </a:t>
            </a:r>
            <a:r>
              <a:rPr lang="he-IL" b="0" i="0" dirty="0" err="1">
                <a:solidFill>
                  <a:srgbClr val="000000"/>
                </a:solidFill>
                <a:effectLst/>
                <a:latin typeface="Arial" panose="020B0604020202020204" pitchFamily="34" charset="0"/>
              </a:rPr>
              <a:t>פָּפָּא</a:t>
            </a:r>
            <a:r>
              <a:rPr lang="he-IL" b="0" i="0" dirty="0">
                <a:solidFill>
                  <a:srgbClr val="000000"/>
                </a:solidFill>
                <a:effectLst/>
                <a:latin typeface="Arial" panose="020B0604020202020204" pitchFamily="34" charset="0"/>
              </a:rPr>
              <a:t> מַאי טַעְמָא לָא אָמַר כְּאַבַּיֵּי</a:t>
            </a:r>
            <a:endParaRPr lang="he-IL" dirty="0"/>
          </a:p>
        </p:txBody>
      </p:sp>
      <p:sp>
        <p:nvSpPr>
          <p:cNvPr id="9" name="תיבת טקסט 8">
            <a:extLst>
              <a:ext uri="{FF2B5EF4-FFF2-40B4-BE49-F238E27FC236}">
                <a16:creationId xmlns:a16="http://schemas.microsoft.com/office/drawing/2014/main" id="{EDE58793-CF43-48E6-8B43-AE7FF8C7ECB6}"/>
              </a:ext>
            </a:extLst>
          </p:cNvPr>
          <p:cNvSpPr txBox="1"/>
          <p:nvPr/>
        </p:nvSpPr>
        <p:spPr>
          <a:xfrm>
            <a:off x="574039" y="2674084"/>
            <a:ext cx="674624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הגמרא מבארת :</a:t>
            </a:r>
          </a:p>
          <a:p>
            <a:r>
              <a:rPr lang="he-IL" dirty="0" err="1"/>
              <a:t>בשלמא</a:t>
            </a:r>
            <a:r>
              <a:rPr lang="he-IL" dirty="0"/>
              <a:t> אביי, לא אמר לא תירץ כרב </a:t>
            </a:r>
            <a:r>
              <a:rPr lang="he-IL" dirty="0" err="1"/>
              <a:t>פפא</a:t>
            </a:r>
            <a:r>
              <a:rPr lang="he-IL" dirty="0"/>
              <a:t>, היות ולומר שרישא וסיפא הם לפי רבנן </a:t>
            </a:r>
            <a:r>
              <a:rPr lang="he-IL" dirty="0" err="1"/>
              <a:t>ומציעתא</a:t>
            </a:r>
            <a:r>
              <a:rPr lang="he-IL" dirty="0"/>
              <a:t> כאבא שאול – זה תירוץ דחוק לכן לא אמרו.</a:t>
            </a:r>
          </a:p>
          <a:p>
            <a:r>
              <a:rPr lang="he-IL" dirty="0"/>
              <a:t>אלא רב </a:t>
            </a:r>
            <a:r>
              <a:rPr lang="he-IL" dirty="0" err="1"/>
              <a:t>פפא</a:t>
            </a:r>
            <a:r>
              <a:rPr lang="he-IL" dirty="0"/>
              <a:t> – מדוע לא אמר כתירוצו של אביי?</a:t>
            </a:r>
          </a:p>
        </p:txBody>
      </p:sp>
      <p:sp>
        <p:nvSpPr>
          <p:cNvPr id="10" name="תיבת טקסט 9">
            <a:extLst>
              <a:ext uri="{FF2B5EF4-FFF2-40B4-BE49-F238E27FC236}">
                <a16:creationId xmlns:a16="http://schemas.microsoft.com/office/drawing/2014/main" id="{5184ABD1-F080-414B-BD0C-D3B5E449F0B6}"/>
              </a:ext>
            </a:extLst>
          </p:cNvPr>
          <p:cNvSpPr txBox="1"/>
          <p:nvPr/>
        </p:nvSpPr>
        <p:spPr>
          <a:xfrm>
            <a:off x="7315200" y="3974096"/>
            <a:ext cx="476504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לָךְ תְּנָא בְּרֵישָׁא הֲטָבַת שְׁתֵּי נֵרוֹת וַהֲדַר הֲטָבַת חָמֵשׁ נֵרוֹת</a:t>
            </a:r>
            <a:endParaRPr lang="he-IL" dirty="0"/>
          </a:p>
        </p:txBody>
      </p:sp>
      <p:sp>
        <p:nvSpPr>
          <p:cNvPr id="11" name="תיבת טקסט 10">
            <a:extLst>
              <a:ext uri="{FF2B5EF4-FFF2-40B4-BE49-F238E27FC236}">
                <a16:creationId xmlns:a16="http://schemas.microsoft.com/office/drawing/2014/main" id="{812565F7-B921-42B8-B253-78625F53A5D6}"/>
              </a:ext>
            </a:extLst>
          </p:cNvPr>
          <p:cNvSpPr txBox="1"/>
          <p:nvPr/>
        </p:nvSpPr>
        <p:spPr>
          <a:xfrm>
            <a:off x="436880" y="3974096"/>
            <a:ext cx="6878320"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עונה רב </a:t>
            </a:r>
            <a:r>
              <a:rPr lang="he-IL" dirty="0" err="1"/>
              <a:t>פפא</a:t>
            </a:r>
            <a:r>
              <a:rPr lang="he-IL" dirty="0"/>
              <a:t>: תירוצו של אביי קשה, כי לפי דבריו, שנינו במשניות את סדר הטבת הנרות שלא כסדר הנכון, שהקדים התנא לשנות את הטבת שתי הנרות שהיא מאוחרת לפני הטבת חמשת הנרות, שהיא קודמת.</a:t>
            </a:r>
          </a:p>
          <a:p>
            <a:r>
              <a:rPr lang="he-IL" dirty="0"/>
              <a:t>שהרי לדברי אביי, התנא שנה ברישא, במשנתנו, את דין הטבת שתי נרות ולכן הקדים את הקטורת, ואחר כך, במשנה של פיס, שנה את הטבת חמש נרות, שהקטורת אחריהם.</a:t>
            </a:r>
          </a:p>
        </p:txBody>
      </p:sp>
      <p:sp>
        <p:nvSpPr>
          <p:cNvPr id="12" name="תיבת טקסט 11">
            <a:extLst>
              <a:ext uri="{FF2B5EF4-FFF2-40B4-BE49-F238E27FC236}">
                <a16:creationId xmlns:a16="http://schemas.microsoft.com/office/drawing/2014/main" id="{AA541483-D6CD-4E92-98E8-3F56320ADD11}"/>
              </a:ext>
            </a:extLst>
          </p:cNvPr>
          <p:cNvSpPr txBox="1"/>
          <p:nvPr/>
        </p:nvSpPr>
        <p:spPr>
          <a:xfrm>
            <a:off x="8214361" y="5728422"/>
            <a:ext cx="3820158"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וְאַבָּיֵי</a:t>
            </a:r>
            <a:r>
              <a:rPr lang="he-IL" b="0" i="0" dirty="0">
                <a:solidFill>
                  <a:srgbClr val="000000"/>
                </a:solidFill>
                <a:effectLst/>
                <a:latin typeface="Arial" panose="020B0604020202020204" pitchFamily="34" charset="0"/>
              </a:rPr>
              <a:t> אָמַר לָךְ </a:t>
            </a:r>
            <a:r>
              <a:rPr lang="he-IL" b="0" i="0" dirty="0" err="1">
                <a:solidFill>
                  <a:srgbClr val="000000"/>
                </a:solidFill>
                <a:effectLst/>
                <a:latin typeface="Arial" panose="020B0604020202020204" pitchFamily="34" charset="0"/>
              </a:rPr>
              <a:t>אוֹרוֹיֵי</a:t>
            </a:r>
            <a:r>
              <a:rPr lang="he-IL" b="0" i="0" dirty="0">
                <a:solidFill>
                  <a:srgbClr val="000000"/>
                </a:solidFill>
                <a:effectLst/>
                <a:latin typeface="Arial" panose="020B0604020202020204" pitchFamily="34" charset="0"/>
              </a:rPr>
              <a:t> בְּעָלְמָא הוּא </a:t>
            </a:r>
            <a:r>
              <a:rPr lang="he-IL" b="0" i="0" dirty="0" err="1">
                <a:solidFill>
                  <a:srgbClr val="000000"/>
                </a:solidFill>
                <a:effectLst/>
                <a:latin typeface="Arial" panose="020B0604020202020204" pitchFamily="34" charset="0"/>
              </a:rPr>
              <a:t>דְּקָא</a:t>
            </a:r>
            <a:r>
              <a:rPr lang="he-IL" b="0" i="0" dirty="0">
                <a:solidFill>
                  <a:srgbClr val="000000"/>
                </a:solidFill>
                <a:effectLst/>
                <a:latin typeface="Arial" panose="020B0604020202020204" pitchFamily="34" charset="0"/>
              </a:rPr>
              <a:t> מוֹרֵי</a:t>
            </a:r>
          </a:p>
          <a:p>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וְסִדְרָא</a:t>
            </a:r>
            <a:r>
              <a:rPr lang="he-IL" b="0" i="0" dirty="0">
                <a:solidFill>
                  <a:srgbClr val="000000"/>
                </a:solidFill>
                <a:effectLst/>
                <a:latin typeface="Arial" panose="020B0604020202020204" pitchFamily="34" charset="0"/>
              </a:rPr>
              <a:t> הָא הֲדַר תָּנֵי לֵיהּ</a:t>
            </a:r>
            <a:endParaRPr lang="he-IL" dirty="0"/>
          </a:p>
        </p:txBody>
      </p:sp>
      <p:sp>
        <p:nvSpPr>
          <p:cNvPr id="13" name="תיבת טקסט 12">
            <a:extLst>
              <a:ext uri="{FF2B5EF4-FFF2-40B4-BE49-F238E27FC236}">
                <a16:creationId xmlns:a16="http://schemas.microsoft.com/office/drawing/2014/main" id="{D2944C83-308F-4976-BDC3-0A10DD6D3FD0}"/>
              </a:ext>
            </a:extLst>
          </p:cNvPr>
          <p:cNvSpPr txBox="1"/>
          <p:nvPr/>
        </p:nvSpPr>
        <p:spPr>
          <a:xfrm>
            <a:off x="0" y="5690615"/>
            <a:ext cx="7838439" cy="107721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sz="1600" dirty="0" err="1"/>
              <a:t>ואביי</a:t>
            </a:r>
            <a:r>
              <a:rPr lang="he-IL" sz="1600" dirty="0"/>
              <a:t> אמר לך שאין זה קשה.</a:t>
            </a:r>
          </a:p>
          <a:p>
            <a:r>
              <a:rPr lang="he-IL" sz="1600" dirty="0"/>
              <a:t>כי במשנתנו לא נקט התנא את סדר העבודה, אלא רק למדנו מה הן עבודות היום שעוסק בהן הכהן הגדול, ואילו את סדר של עבודה חזר ולימד בפרקים הבאים, לפי הסדר הנכון של חמש נרות, קטורת, ולאחריה שתי נרות, והכל לפי רבנן </a:t>
            </a:r>
          </a:p>
        </p:txBody>
      </p:sp>
    </p:spTree>
    <p:extLst>
      <p:ext uri="{BB962C8B-B14F-4D97-AF65-F5344CB8AC3E}">
        <p14:creationId xmlns:p14="http://schemas.microsoft.com/office/powerpoint/2010/main" val="27717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325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4500"/>
                            </p:stCondLst>
                            <p:childTnLst>
                              <p:par>
                                <p:cTn id="15" presetID="53" presetClass="entr" presetSubtype="16" fill="hold" grpId="0" nodeType="afterEffect">
                                  <p:stCondLst>
                                    <p:cond delay="4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9000"/>
                            </p:stCondLst>
                            <p:childTnLst>
                              <p:par>
                                <p:cTn id="21" presetID="22" presetClass="entr" presetSubtype="2" fill="hold" grpId="0" nodeType="afterEffect">
                                  <p:stCondLst>
                                    <p:cond delay="325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12750"/>
                            </p:stCondLst>
                            <p:childTnLst>
                              <p:par>
                                <p:cTn id="25" presetID="53" presetClass="entr" presetSubtype="16" fill="hold" grpId="0" nodeType="afterEffect">
                                  <p:stCondLst>
                                    <p:cond delay="3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16750"/>
                            </p:stCondLst>
                            <p:childTnLst>
                              <p:par>
                                <p:cTn id="31" presetID="22" presetClass="entr" presetSubtype="2" fill="hold" grpId="0" nodeType="afterEffect">
                                  <p:stCondLst>
                                    <p:cond delay="325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20500"/>
                            </p:stCondLst>
                            <p:childTnLst>
                              <p:par>
                                <p:cTn id="35" presetID="53" presetClass="entr" presetSubtype="16" fill="hold" grpId="0" nodeType="afterEffect">
                                  <p:stCondLst>
                                    <p:cond delay="40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25000"/>
                            </p:stCondLst>
                            <p:childTnLst>
                              <p:par>
                                <p:cTn id="41" presetID="22" presetClass="entr" presetSubtype="2" fill="hold" grpId="0" nodeType="afterEffect">
                                  <p:stCondLst>
                                    <p:cond delay="3250"/>
                                  </p:stCondLst>
                                  <p:childTnLst>
                                    <p:set>
                                      <p:cBhvr>
                                        <p:cTn id="42" dur="1" fill="hold">
                                          <p:stCondLst>
                                            <p:cond delay="0"/>
                                          </p:stCondLst>
                                        </p:cTn>
                                        <p:tgtEl>
                                          <p:spTgt spid="13"/>
                                        </p:tgtEl>
                                        <p:attrNameLst>
                                          <p:attrName>style.visibility</p:attrName>
                                        </p:attrNameLst>
                                      </p:cBhvr>
                                      <p:to>
                                        <p:strVal val="visible"/>
                                      </p:to>
                                    </p:set>
                                    <p:animEffect transition="in" filter="wipe(righ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AF5C543-9AD2-4F12-A0E8-03DB71AD463F}"/>
              </a:ext>
            </a:extLst>
          </p:cNvPr>
          <p:cNvSpPr txBox="1"/>
          <p:nvPr/>
        </p:nvSpPr>
        <p:spPr>
          <a:xfrm>
            <a:off x="2032000" y="193655"/>
            <a:ext cx="7914640" cy="369332"/>
          </a:xfrm>
          <a:prstGeom prst="rect">
            <a:avLst/>
          </a:prstGeom>
          <a:solidFill>
            <a:schemeClr val="accent4">
              <a:lumMod val="20000"/>
              <a:lumOff val="80000"/>
            </a:schemeClr>
          </a:solidFill>
          <a:scene3d>
            <a:camera prst="orthographicFront"/>
            <a:lightRig rig="threePt" dir="t"/>
          </a:scene3d>
          <a:sp3d>
            <a:bevelT prst="relaxedInset"/>
          </a:sp3d>
        </p:spPr>
        <p:txBody>
          <a:bodyPr wrap="square">
            <a:spAutoFit/>
          </a:bodyPr>
          <a:lstStyle/>
          <a:p>
            <a:r>
              <a:rPr lang="he-IL" b="0" i="0" u="sng" dirty="0">
                <a:solidFill>
                  <a:srgbClr val="0000FF"/>
                </a:solidFill>
                <a:effectLst/>
                <a:latin typeface="David" panose="020E0502060401010101" pitchFamily="34" charset="-79"/>
                <a:cs typeface="David" panose="020E0502060401010101" pitchFamily="34" charset="-79"/>
              </a:rPr>
              <a:t>יישוב הסתירה שבמשנתנו - שקטורת קודמת להטבת הנרות, </a:t>
            </a:r>
            <a:r>
              <a:rPr lang="he-IL" b="0" i="0" u="sng" dirty="0" err="1">
                <a:solidFill>
                  <a:srgbClr val="0000FF"/>
                </a:solidFill>
                <a:effectLst/>
                <a:latin typeface="David" panose="020E0502060401010101" pitchFamily="34" charset="-79"/>
                <a:cs typeface="David" panose="020E0502060401010101" pitchFamily="34" charset="-79"/>
              </a:rPr>
              <a:t>ובתמיד</a:t>
            </a:r>
            <a:r>
              <a:rPr lang="he-IL" b="0" i="0" u="sng" dirty="0">
                <a:solidFill>
                  <a:srgbClr val="0000FF"/>
                </a:solidFill>
                <a:effectLst/>
                <a:latin typeface="David" panose="020E0502060401010101" pitchFamily="34" charset="-79"/>
                <a:cs typeface="David" panose="020E0502060401010101" pitchFamily="34" charset="-79"/>
              </a:rPr>
              <a:t>, הטבת הנרות קודמת?</a:t>
            </a:r>
            <a:endParaRPr lang="he-IL" dirty="0"/>
          </a:p>
        </p:txBody>
      </p:sp>
      <p:graphicFrame>
        <p:nvGraphicFramePr>
          <p:cNvPr id="4" name="טבלה 4">
            <a:extLst>
              <a:ext uri="{FF2B5EF4-FFF2-40B4-BE49-F238E27FC236}">
                <a16:creationId xmlns:a16="http://schemas.microsoft.com/office/drawing/2014/main" id="{51BF2FE2-6553-4354-A665-A258959789E5}"/>
              </a:ext>
            </a:extLst>
          </p:cNvPr>
          <p:cNvGraphicFramePr>
            <a:graphicFrameLocks noGrp="1"/>
          </p:cNvGraphicFramePr>
          <p:nvPr>
            <p:extLst>
              <p:ext uri="{D42A27DB-BD31-4B8C-83A1-F6EECF244321}">
                <p14:modId xmlns:p14="http://schemas.microsoft.com/office/powerpoint/2010/main" val="1889277560"/>
              </p:ext>
            </p:extLst>
          </p:nvPr>
        </p:nvGraphicFramePr>
        <p:xfrm>
          <a:off x="149860" y="750145"/>
          <a:ext cx="11892280" cy="5152815"/>
        </p:xfrm>
        <a:graphic>
          <a:graphicData uri="http://schemas.openxmlformats.org/drawingml/2006/table">
            <a:tbl>
              <a:tblPr rtl="1" firstRow="1" bandRow="1">
                <a:tableStyleId>{616DA210-FB5B-4158-B5E0-FEB733F419BA}</a:tableStyleId>
              </a:tblPr>
              <a:tblGrid>
                <a:gridCol w="2694940">
                  <a:extLst>
                    <a:ext uri="{9D8B030D-6E8A-4147-A177-3AD203B41FA5}">
                      <a16:colId xmlns:a16="http://schemas.microsoft.com/office/drawing/2014/main" val="1742836882"/>
                    </a:ext>
                  </a:extLst>
                </a:gridCol>
                <a:gridCol w="3251200">
                  <a:extLst>
                    <a:ext uri="{9D8B030D-6E8A-4147-A177-3AD203B41FA5}">
                      <a16:colId xmlns:a16="http://schemas.microsoft.com/office/drawing/2014/main" val="3822047517"/>
                    </a:ext>
                  </a:extLst>
                </a:gridCol>
                <a:gridCol w="2973070">
                  <a:extLst>
                    <a:ext uri="{9D8B030D-6E8A-4147-A177-3AD203B41FA5}">
                      <a16:colId xmlns:a16="http://schemas.microsoft.com/office/drawing/2014/main" val="2651487722"/>
                    </a:ext>
                  </a:extLst>
                </a:gridCol>
                <a:gridCol w="2973070">
                  <a:extLst>
                    <a:ext uri="{9D8B030D-6E8A-4147-A177-3AD203B41FA5}">
                      <a16:colId xmlns:a16="http://schemas.microsoft.com/office/drawing/2014/main" val="1731188689"/>
                    </a:ext>
                  </a:extLst>
                </a:gridCol>
              </a:tblGrid>
              <a:tr h="1030563">
                <a:tc rowSpan="2">
                  <a:txBody>
                    <a:bodyPr/>
                    <a:lstStyle/>
                    <a:p>
                      <a:pPr rtl="1"/>
                      <a:endParaRPr lang="he-IL" dirty="0"/>
                    </a:p>
                  </a:txBody>
                  <a:tcPr/>
                </a:tc>
                <a:tc rowSpan="2">
                  <a:txBody>
                    <a:bodyPr/>
                    <a:lstStyle/>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78549669"/>
                  </a:ext>
                </a:extLst>
              </a:tr>
              <a:tr h="1030563">
                <a:tc vMerge="1">
                  <a:txBody>
                    <a:bodyPr/>
                    <a:lstStyle/>
                    <a:p>
                      <a:pPr rtl="1"/>
                      <a:endParaRPr lang="he-IL" dirty="0"/>
                    </a:p>
                  </a:txBody>
                  <a:tcPr/>
                </a:tc>
                <a:tc vMerge="1">
                  <a:txBody>
                    <a:bodyPr/>
                    <a:lstStyle/>
                    <a:p>
                      <a:pPr rtl="1"/>
                      <a:endParaRPr lang="he-IL" dirty="0"/>
                    </a:p>
                  </a:txBody>
                  <a:tcPr/>
                </a:tc>
                <a:tc gridSpan="2">
                  <a:txBody>
                    <a:bodyPr/>
                    <a:lstStyle/>
                    <a:p>
                      <a:pPr rtl="1"/>
                      <a:endParaRPr lang="he-IL" dirty="0"/>
                    </a:p>
                  </a:txBody>
                  <a:tcPr/>
                </a:tc>
                <a:tc hMerge="1">
                  <a:txBody>
                    <a:bodyPr/>
                    <a:lstStyle/>
                    <a:p>
                      <a:pPr rtl="1"/>
                      <a:endParaRPr lang="he-IL" dirty="0"/>
                    </a:p>
                  </a:txBody>
                  <a:tcPr/>
                </a:tc>
                <a:extLst>
                  <a:ext uri="{0D108BD9-81ED-4DB2-BD59-A6C34878D82A}">
                    <a16:rowId xmlns:a16="http://schemas.microsoft.com/office/drawing/2014/main" val="3159607009"/>
                  </a:ext>
                </a:extLst>
              </a:tr>
              <a:tr h="1030563">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209939318"/>
                  </a:ext>
                </a:extLst>
              </a:tr>
              <a:tr h="1030563">
                <a:tc>
                  <a:txBody>
                    <a:bodyPr/>
                    <a:lstStyle/>
                    <a:p>
                      <a:pPr rtl="1"/>
                      <a:endParaRPr lang="he-IL"/>
                    </a:p>
                  </a:txBody>
                  <a:tcPr/>
                </a:tc>
                <a:tc>
                  <a:txBody>
                    <a:bodyPr/>
                    <a:lstStyle/>
                    <a:p>
                      <a:pPr rtl="1"/>
                      <a:endParaRPr lang="he-IL"/>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450933232"/>
                  </a:ext>
                </a:extLst>
              </a:tr>
              <a:tr h="1030563">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451265227"/>
                  </a:ext>
                </a:extLst>
              </a:tr>
            </a:tbl>
          </a:graphicData>
        </a:graphic>
      </p:graphicFrame>
      <p:sp>
        <p:nvSpPr>
          <p:cNvPr id="5" name="תיבת טקסט 4">
            <a:extLst>
              <a:ext uri="{FF2B5EF4-FFF2-40B4-BE49-F238E27FC236}">
                <a16:creationId xmlns:a16="http://schemas.microsoft.com/office/drawing/2014/main" id="{F4C7862A-6811-42C8-B09A-6B619A7FF6C2}"/>
              </a:ext>
            </a:extLst>
          </p:cNvPr>
          <p:cNvSpPr txBox="1"/>
          <p:nvPr/>
        </p:nvSpPr>
        <p:spPr>
          <a:xfrm>
            <a:off x="6313170" y="1462593"/>
            <a:ext cx="2804160" cy="646331"/>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לפי משנתנו -</a:t>
            </a:r>
            <a:br>
              <a:rPr lang="he-IL" dirty="0"/>
            </a:br>
            <a:r>
              <a:rPr lang="he-IL" b="0" i="0" dirty="0">
                <a:solidFill>
                  <a:srgbClr val="000000"/>
                </a:solidFill>
                <a:effectLst/>
                <a:latin typeface="Arial" panose="020B0604020202020204" pitchFamily="34" charset="0"/>
              </a:rPr>
              <a:t>קטורת קודמת להטבת הנרות</a:t>
            </a:r>
            <a:endParaRPr lang="he-IL" dirty="0"/>
          </a:p>
        </p:txBody>
      </p:sp>
      <p:sp>
        <p:nvSpPr>
          <p:cNvPr id="6" name="תיבת טקסט 5">
            <a:extLst>
              <a:ext uri="{FF2B5EF4-FFF2-40B4-BE49-F238E27FC236}">
                <a16:creationId xmlns:a16="http://schemas.microsoft.com/office/drawing/2014/main" id="{C0C17E21-922C-42DE-A6B3-D7F80917607B}"/>
              </a:ext>
            </a:extLst>
          </p:cNvPr>
          <p:cNvSpPr txBox="1"/>
          <p:nvPr/>
        </p:nvSpPr>
        <p:spPr>
          <a:xfrm>
            <a:off x="3992880" y="1036320"/>
            <a:ext cx="181864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לפי משנה </a:t>
            </a:r>
            <a:r>
              <a:rPr lang="he-IL" b="0" i="0" dirty="0" err="1">
                <a:solidFill>
                  <a:srgbClr val="000000"/>
                </a:solidFill>
                <a:effectLst/>
                <a:latin typeface="Arial" panose="020B0604020202020204" pitchFamily="34" charset="0"/>
              </a:rPr>
              <a:t>בתמיד</a:t>
            </a:r>
            <a:endParaRPr lang="he-IL" dirty="0"/>
          </a:p>
        </p:txBody>
      </p:sp>
      <p:sp>
        <p:nvSpPr>
          <p:cNvPr id="7" name="תיבת טקסט 6">
            <a:extLst>
              <a:ext uri="{FF2B5EF4-FFF2-40B4-BE49-F238E27FC236}">
                <a16:creationId xmlns:a16="http://schemas.microsoft.com/office/drawing/2014/main" id="{673D9F4F-F542-46F3-BE4D-720CF9876D61}"/>
              </a:ext>
            </a:extLst>
          </p:cNvPr>
          <p:cNvSpPr txBox="1"/>
          <p:nvPr/>
        </p:nvSpPr>
        <p:spPr>
          <a:xfrm>
            <a:off x="477520" y="1093261"/>
            <a:ext cx="223520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לפי המשנה לקמן</a:t>
            </a:r>
            <a:endParaRPr lang="he-IL" dirty="0"/>
          </a:p>
        </p:txBody>
      </p:sp>
      <p:sp>
        <p:nvSpPr>
          <p:cNvPr id="8" name="תיבת טקסט 7">
            <a:extLst>
              <a:ext uri="{FF2B5EF4-FFF2-40B4-BE49-F238E27FC236}">
                <a16:creationId xmlns:a16="http://schemas.microsoft.com/office/drawing/2014/main" id="{05B1C045-653B-4543-B6E3-FAC0C2B69B76}"/>
              </a:ext>
            </a:extLst>
          </p:cNvPr>
          <p:cNvSpPr txBox="1"/>
          <p:nvPr/>
        </p:nvSpPr>
        <p:spPr>
          <a:xfrm>
            <a:off x="1595120" y="2042661"/>
            <a:ext cx="280416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1" i="0" dirty="0">
                <a:solidFill>
                  <a:srgbClr val="000000"/>
                </a:solidFill>
                <a:effectLst/>
                <a:latin typeface="Arial" panose="020B0604020202020204" pitchFamily="34" charset="0"/>
              </a:rPr>
              <a:t>הטבת הנרות ואח"כ קטורת</a:t>
            </a:r>
            <a:endParaRPr lang="he-IL" dirty="0"/>
          </a:p>
        </p:txBody>
      </p:sp>
      <p:sp>
        <p:nvSpPr>
          <p:cNvPr id="10" name="תיבת טקסט 9">
            <a:extLst>
              <a:ext uri="{FF2B5EF4-FFF2-40B4-BE49-F238E27FC236}">
                <a16:creationId xmlns:a16="http://schemas.microsoft.com/office/drawing/2014/main" id="{FF4D4C34-4B7C-4CDD-BD76-28BDCE2F5864}"/>
              </a:ext>
            </a:extLst>
          </p:cNvPr>
          <p:cNvSpPr txBox="1"/>
          <p:nvPr/>
        </p:nvSpPr>
        <p:spPr>
          <a:xfrm>
            <a:off x="6187440" y="3119120"/>
            <a:ext cx="305562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לפי שיטת ר' שמעון איש המצפה</a:t>
            </a:r>
            <a:endParaRPr lang="he-IL" dirty="0"/>
          </a:p>
        </p:txBody>
      </p:sp>
      <p:sp>
        <p:nvSpPr>
          <p:cNvPr id="11" name="תיבת טקסט 10">
            <a:extLst>
              <a:ext uri="{FF2B5EF4-FFF2-40B4-BE49-F238E27FC236}">
                <a16:creationId xmlns:a16="http://schemas.microsoft.com/office/drawing/2014/main" id="{164AE30D-0625-4BE7-8886-3F89B7958171}"/>
              </a:ext>
            </a:extLst>
          </p:cNvPr>
          <p:cNvSpPr txBox="1"/>
          <p:nvPr/>
        </p:nvSpPr>
        <p:spPr>
          <a:xfrm>
            <a:off x="3794760" y="3119120"/>
            <a:ext cx="155448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לשיטת  </a:t>
            </a:r>
            <a:r>
              <a:rPr lang="he-IL" b="0" i="0" dirty="0" err="1">
                <a:solidFill>
                  <a:srgbClr val="000000"/>
                </a:solidFill>
                <a:effectLst/>
                <a:latin typeface="Arial" panose="020B0604020202020204" pitchFamily="34" charset="0"/>
              </a:rPr>
              <a:t>כרבנן</a:t>
            </a:r>
            <a:endParaRPr lang="he-IL" dirty="0"/>
          </a:p>
        </p:txBody>
      </p:sp>
      <p:sp>
        <p:nvSpPr>
          <p:cNvPr id="13" name="תיבת טקסט 12">
            <a:extLst>
              <a:ext uri="{FF2B5EF4-FFF2-40B4-BE49-F238E27FC236}">
                <a16:creationId xmlns:a16="http://schemas.microsoft.com/office/drawing/2014/main" id="{A9DB62A4-DE74-46EC-A61C-E6F856E9C3A1}"/>
              </a:ext>
            </a:extLst>
          </p:cNvPr>
          <p:cNvSpPr txBox="1"/>
          <p:nvPr/>
        </p:nvSpPr>
        <p:spPr>
          <a:xfrm>
            <a:off x="1483360" y="3119120"/>
            <a:ext cx="995680" cy="369332"/>
          </a:xfrm>
          <a:prstGeom prst="rect">
            <a:avLst/>
          </a:prstGeom>
          <a:solidFill>
            <a:schemeClr val="accent4">
              <a:lumMod val="20000"/>
              <a:lumOff val="80000"/>
            </a:schemeClr>
          </a:solidFill>
          <a:ln>
            <a:solidFill>
              <a:schemeClr val="tx1"/>
            </a:solidFill>
            <a:prstDash val="dashDot"/>
          </a:ln>
          <a:scene3d>
            <a:camera prst="orthographicFront"/>
            <a:lightRig rig="threePt" dir="t"/>
          </a:scene3d>
          <a:sp3d>
            <a:bevelT w="114300" prst="artDeco"/>
          </a:sp3d>
        </p:spPr>
        <p:txBody>
          <a:bodyPr wrap="square" rtlCol="1">
            <a:spAutoFit/>
          </a:bodyPr>
          <a:lstStyle/>
          <a:p>
            <a:r>
              <a:rPr lang="he-IL" dirty="0"/>
              <a:t> --------</a:t>
            </a:r>
          </a:p>
        </p:txBody>
      </p:sp>
      <p:sp>
        <p:nvSpPr>
          <p:cNvPr id="14" name="תיבת טקסט 13">
            <a:extLst>
              <a:ext uri="{FF2B5EF4-FFF2-40B4-BE49-F238E27FC236}">
                <a16:creationId xmlns:a16="http://schemas.microsoft.com/office/drawing/2014/main" id="{532BAD88-2D6C-444F-B7DC-A26D493BF256}"/>
              </a:ext>
            </a:extLst>
          </p:cNvPr>
          <p:cNvSpPr txBox="1"/>
          <p:nvPr/>
        </p:nvSpPr>
        <p:spPr>
          <a:xfrm>
            <a:off x="9946640" y="4124960"/>
            <a:ext cx="136144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dirty="0"/>
              <a:t>לשיטת </a:t>
            </a:r>
            <a:r>
              <a:rPr lang="he-IL" b="0" i="0" dirty="0">
                <a:solidFill>
                  <a:srgbClr val="0000FF"/>
                </a:solidFill>
                <a:effectLst/>
                <a:latin typeface="Arial" panose="020B0604020202020204" pitchFamily="34" charset="0"/>
              </a:rPr>
              <a:t>אביי </a:t>
            </a:r>
            <a:endParaRPr lang="he-IL" dirty="0"/>
          </a:p>
        </p:txBody>
      </p:sp>
      <p:sp>
        <p:nvSpPr>
          <p:cNvPr id="15" name="בועת דיבור: מלבן עם פינות מעוגלות 14">
            <a:extLst>
              <a:ext uri="{FF2B5EF4-FFF2-40B4-BE49-F238E27FC236}">
                <a16:creationId xmlns:a16="http://schemas.microsoft.com/office/drawing/2014/main" id="{3CF418DA-15CB-44CF-95A8-EDD2CD702B75}"/>
              </a:ext>
            </a:extLst>
          </p:cNvPr>
          <p:cNvSpPr/>
          <p:nvPr/>
        </p:nvSpPr>
        <p:spPr>
          <a:xfrm>
            <a:off x="9398000" y="562987"/>
            <a:ext cx="2644140" cy="2153305"/>
          </a:xfrm>
          <a:prstGeom prst="wedgeRoundRectCallout">
            <a:avLst>
              <a:gd name="adj1" fmla="val -18143"/>
              <a:gd name="adj2" fmla="val 116147"/>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600" b="0" i="0" dirty="0">
                <a:solidFill>
                  <a:srgbClr val="000000"/>
                </a:solidFill>
                <a:effectLst/>
                <a:latin typeface="Arial" panose="020B0604020202020204" pitchFamily="34" charset="0"/>
              </a:rPr>
              <a:t> שעושה הפסקה בעבודת הקטורת בין הטבת חמש נרות לבין הטבת שתי נרות. אכן זה מתאים </a:t>
            </a:r>
            <a:r>
              <a:rPr lang="he-IL" sz="1600" b="0" i="0" dirty="0" err="1">
                <a:solidFill>
                  <a:srgbClr val="000000"/>
                </a:solidFill>
                <a:effectLst/>
                <a:latin typeface="Arial" panose="020B0604020202020204" pitchFamily="34" charset="0"/>
              </a:rPr>
              <a:t>דוקא</a:t>
            </a:r>
            <a:r>
              <a:rPr lang="he-IL" sz="1600" b="0" i="0" dirty="0">
                <a:solidFill>
                  <a:srgbClr val="000000"/>
                </a:solidFill>
                <a:effectLst/>
                <a:latin typeface="Arial" panose="020B0604020202020204" pitchFamily="34" charset="0"/>
              </a:rPr>
              <a:t> לשיטת דרבנן, </a:t>
            </a:r>
          </a:p>
          <a:p>
            <a:r>
              <a:rPr lang="he-IL" sz="1600" b="0" i="0" dirty="0">
                <a:solidFill>
                  <a:srgbClr val="000000"/>
                </a:solidFill>
                <a:effectLst/>
                <a:latin typeface="Arial" panose="020B0604020202020204" pitchFamily="34" charset="0"/>
              </a:rPr>
              <a:t>אולם אבא שאול חולק וטוען </a:t>
            </a:r>
            <a:r>
              <a:rPr lang="he-IL" sz="1600" b="0" i="0" dirty="0" err="1">
                <a:solidFill>
                  <a:srgbClr val="000000"/>
                </a:solidFill>
                <a:effectLst/>
                <a:latin typeface="Arial" panose="020B0604020202020204" pitchFamily="34" charset="0"/>
              </a:rPr>
              <a:t>ששעושה</a:t>
            </a:r>
            <a:r>
              <a:rPr lang="he-IL" sz="1600" b="0" i="0" dirty="0">
                <a:solidFill>
                  <a:srgbClr val="000000"/>
                </a:solidFill>
                <a:effectLst/>
                <a:latin typeface="Arial" panose="020B0604020202020204" pitchFamily="34" charset="0"/>
              </a:rPr>
              <a:t> את ההפסקה בדם התמיד</a:t>
            </a:r>
            <a:endParaRPr lang="he-IL" sz="1600" dirty="0"/>
          </a:p>
        </p:txBody>
      </p:sp>
      <p:sp>
        <p:nvSpPr>
          <p:cNvPr id="16" name="תיבת טקסט 15">
            <a:extLst>
              <a:ext uri="{FF2B5EF4-FFF2-40B4-BE49-F238E27FC236}">
                <a16:creationId xmlns:a16="http://schemas.microsoft.com/office/drawing/2014/main" id="{A4A65C29-AC14-4414-BFEA-69D02871B810}"/>
              </a:ext>
            </a:extLst>
          </p:cNvPr>
          <p:cNvSpPr txBox="1"/>
          <p:nvPr/>
        </p:nvSpPr>
        <p:spPr>
          <a:xfrm>
            <a:off x="9773920" y="3068320"/>
            <a:ext cx="173736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FF"/>
                </a:solidFill>
                <a:effectLst/>
                <a:latin typeface="Arial" panose="020B0604020202020204" pitchFamily="34" charset="0"/>
              </a:rPr>
              <a:t>לשיטת ר' יוחנן</a:t>
            </a:r>
            <a:endParaRPr lang="he-IL" dirty="0"/>
          </a:p>
        </p:txBody>
      </p:sp>
      <p:sp>
        <p:nvSpPr>
          <p:cNvPr id="17" name="תיבת טקסט 16">
            <a:extLst>
              <a:ext uri="{FF2B5EF4-FFF2-40B4-BE49-F238E27FC236}">
                <a16:creationId xmlns:a16="http://schemas.microsoft.com/office/drawing/2014/main" id="{A000C8CC-39FB-46FB-AE96-D5056597AFDE}"/>
              </a:ext>
            </a:extLst>
          </p:cNvPr>
          <p:cNvSpPr txBox="1"/>
          <p:nvPr/>
        </p:nvSpPr>
        <p:spPr>
          <a:xfrm>
            <a:off x="6380482" y="4121974"/>
            <a:ext cx="2651758"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מדובר בהטבת חמשה נרות</a:t>
            </a:r>
            <a:endParaRPr lang="he-IL" dirty="0"/>
          </a:p>
        </p:txBody>
      </p:sp>
      <p:sp>
        <p:nvSpPr>
          <p:cNvPr id="18" name="תיבת טקסט 17">
            <a:extLst>
              <a:ext uri="{FF2B5EF4-FFF2-40B4-BE49-F238E27FC236}">
                <a16:creationId xmlns:a16="http://schemas.microsoft.com/office/drawing/2014/main" id="{774E2CB0-4E61-4553-B4B5-7139D6E94AE1}"/>
              </a:ext>
            </a:extLst>
          </p:cNvPr>
          <p:cNvSpPr txBox="1"/>
          <p:nvPr/>
        </p:nvSpPr>
        <p:spPr>
          <a:xfrm>
            <a:off x="4353560" y="4132321"/>
            <a:ext cx="995680" cy="369332"/>
          </a:xfrm>
          <a:prstGeom prst="rect">
            <a:avLst/>
          </a:prstGeom>
          <a:solidFill>
            <a:schemeClr val="accent4">
              <a:lumMod val="20000"/>
              <a:lumOff val="80000"/>
            </a:schemeClr>
          </a:solidFill>
          <a:ln>
            <a:solidFill>
              <a:schemeClr val="tx1"/>
            </a:solidFill>
            <a:prstDash val="dashDot"/>
          </a:ln>
          <a:scene3d>
            <a:camera prst="orthographicFront"/>
            <a:lightRig rig="threePt" dir="t"/>
          </a:scene3d>
          <a:sp3d>
            <a:bevelT w="114300" prst="artDeco"/>
          </a:sp3d>
        </p:spPr>
        <p:txBody>
          <a:bodyPr wrap="square" rtlCol="1">
            <a:spAutoFit/>
          </a:bodyPr>
          <a:lstStyle/>
          <a:p>
            <a:r>
              <a:rPr lang="he-IL" dirty="0"/>
              <a:t> --------</a:t>
            </a:r>
          </a:p>
        </p:txBody>
      </p:sp>
      <p:sp>
        <p:nvSpPr>
          <p:cNvPr id="19" name="תיבת טקסט 18">
            <a:extLst>
              <a:ext uri="{FF2B5EF4-FFF2-40B4-BE49-F238E27FC236}">
                <a16:creationId xmlns:a16="http://schemas.microsoft.com/office/drawing/2014/main" id="{5391084F-66F9-4DAC-87D4-DB44165453BB}"/>
              </a:ext>
            </a:extLst>
          </p:cNvPr>
          <p:cNvSpPr txBox="1"/>
          <p:nvPr/>
        </p:nvSpPr>
        <p:spPr>
          <a:xfrm>
            <a:off x="274320" y="4145280"/>
            <a:ext cx="2651758"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מדובר בהטבת שני נרות</a:t>
            </a:r>
            <a:endParaRPr lang="he-IL" dirty="0"/>
          </a:p>
        </p:txBody>
      </p:sp>
      <p:sp>
        <p:nvSpPr>
          <p:cNvPr id="20" name="תיבת טקסט 19">
            <a:extLst>
              <a:ext uri="{FF2B5EF4-FFF2-40B4-BE49-F238E27FC236}">
                <a16:creationId xmlns:a16="http://schemas.microsoft.com/office/drawing/2014/main" id="{CC8FE5BB-9AF4-4AD3-95C6-71ADBDBC074A}"/>
              </a:ext>
            </a:extLst>
          </p:cNvPr>
          <p:cNvSpPr txBox="1"/>
          <p:nvPr/>
        </p:nvSpPr>
        <p:spPr>
          <a:xfrm>
            <a:off x="9916160" y="4996378"/>
            <a:ext cx="1737360" cy="646331"/>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FF"/>
                </a:solidFill>
                <a:effectLst/>
                <a:latin typeface="Arial" panose="020B0604020202020204" pitchFamily="34" charset="0"/>
              </a:rPr>
              <a:t>לשיטת רב </a:t>
            </a:r>
            <a:r>
              <a:rPr lang="he-IL" b="0" i="0" dirty="0" err="1">
                <a:solidFill>
                  <a:srgbClr val="0000FF"/>
                </a:solidFill>
                <a:effectLst/>
                <a:latin typeface="Arial" panose="020B0604020202020204" pitchFamily="34" charset="0"/>
              </a:rPr>
              <a:t>פפא</a:t>
            </a:r>
            <a:r>
              <a:rPr lang="he-IL" b="0" i="0" dirty="0">
                <a:solidFill>
                  <a:srgbClr val="0000FF"/>
                </a:solidFill>
                <a:effectLst/>
                <a:latin typeface="Arial" panose="020B0604020202020204" pitchFamily="34" charset="0"/>
              </a:rPr>
              <a:t> (לקמן טו.)</a:t>
            </a:r>
            <a:endParaRPr lang="he-IL" dirty="0"/>
          </a:p>
        </p:txBody>
      </p:sp>
      <p:sp>
        <p:nvSpPr>
          <p:cNvPr id="21" name="תיבת טקסט 20">
            <a:extLst>
              <a:ext uri="{FF2B5EF4-FFF2-40B4-BE49-F238E27FC236}">
                <a16:creationId xmlns:a16="http://schemas.microsoft.com/office/drawing/2014/main" id="{739B216E-23A4-41B4-A73B-0FE3C35960FF}"/>
              </a:ext>
            </a:extLst>
          </p:cNvPr>
          <p:cNvSpPr txBox="1"/>
          <p:nvPr/>
        </p:nvSpPr>
        <p:spPr>
          <a:xfrm>
            <a:off x="7071360" y="5110480"/>
            <a:ext cx="182880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dirty="0"/>
              <a:t>לפי שיטת רבנן</a:t>
            </a:r>
          </a:p>
        </p:txBody>
      </p:sp>
      <p:sp>
        <p:nvSpPr>
          <p:cNvPr id="22" name="בועת דיבור: מלבן עם פינות מעוגלות 21">
            <a:extLst>
              <a:ext uri="{FF2B5EF4-FFF2-40B4-BE49-F238E27FC236}">
                <a16:creationId xmlns:a16="http://schemas.microsoft.com/office/drawing/2014/main" id="{AF404A4C-0051-48E0-9344-7FDE3FC46D80}"/>
              </a:ext>
            </a:extLst>
          </p:cNvPr>
          <p:cNvSpPr/>
          <p:nvPr/>
        </p:nvSpPr>
        <p:spPr>
          <a:xfrm>
            <a:off x="4902200" y="5975265"/>
            <a:ext cx="6736080" cy="633522"/>
          </a:xfrm>
          <a:prstGeom prst="wedgeRoundRectCallout">
            <a:avLst>
              <a:gd name="adj1" fmla="val -8314"/>
              <a:gd name="adj2" fmla="val -126740"/>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0" i="0" dirty="0">
                <a:solidFill>
                  <a:srgbClr val="000000"/>
                </a:solidFill>
                <a:effectLst/>
                <a:latin typeface="Arial" panose="020B0604020202020204" pitchFamily="34" charset="0"/>
              </a:rPr>
              <a:t>מדובר שאחר הטבת חמש נרות שעושה קטורת קודם הטבת שני נרות. והמשנה </a:t>
            </a:r>
            <a:r>
              <a:rPr lang="he-IL" b="0" i="0" dirty="0" err="1">
                <a:solidFill>
                  <a:srgbClr val="000000"/>
                </a:solidFill>
                <a:effectLst/>
                <a:latin typeface="Arial" panose="020B0604020202020204" pitchFamily="34" charset="0"/>
              </a:rPr>
              <a:t>בתמיד</a:t>
            </a:r>
            <a:r>
              <a:rPr lang="he-IL" b="0" i="0" dirty="0">
                <a:solidFill>
                  <a:srgbClr val="000000"/>
                </a:solidFill>
                <a:effectLst/>
                <a:latin typeface="Arial" panose="020B0604020202020204" pitchFamily="34" charset="0"/>
              </a:rPr>
              <a:t> שאמרה שקודם הטבת הנרות ואח"כ הקטורת, היא כאבא שאול, והכוונה שמטיב אפי' את שני הנרות קודם הקטורת </a:t>
            </a:r>
            <a:endParaRPr lang="he-IL" dirty="0"/>
          </a:p>
        </p:txBody>
      </p:sp>
      <p:sp>
        <p:nvSpPr>
          <p:cNvPr id="23" name="תיבת טקסט 22">
            <a:extLst>
              <a:ext uri="{FF2B5EF4-FFF2-40B4-BE49-F238E27FC236}">
                <a16:creationId xmlns:a16="http://schemas.microsoft.com/office/drawing/2014/main" id="{08496D4B-1377-4ED8-A529-E50B1CF0BEC2}"/>
              </a:ext>
            </a:extLst>
          </p:cNvPr>
          <p:cNvSpPr txBox="1"/>
          <p:nvPr/>
        </p:nvSpPr>
        <p:spPr>
          <a:xfrm>
            <a:off x="548640" y="5249427"/>
            <a:ext cx="2255520" cy="369332"/>
          </a:xfrm>
          <a:prstGeom prst="rect">
            <a:avLst/>
          </a:prstGeom>
          <a:solidFill>
            <a:schemeClr val="accent4">
              <a:lumMod val="20000"/>
              <a:lumOff val="80000"/>
            </a:schemeClr>
          </a:solidFill>
          <a:scene3d>
            <a:camera prst="orthographicFront"/>
            <a:lightRig rig="threePt" dir="t"/>
          </a:scene3d>
          <a:sp3d>
            <a:bevelT w="114300" prst="artDeco"/>
          </a:sp3d>
        </p:spPr>
        <p:txBody>
          <a:bodyPr wrap="square" rtlCol="1">
            <a:spAutoFit/>
          </a:bodyPr>
          <a:lstStyle/>
          <a:p>
            <a:r>
              <a:rPr lang="he-IL" b="0" i="0" dirty="0">
                <a:solidFill>
                  <a:srgbClr val="000000"/>
                </a:solidFill>
                <a:effectLst/>
                <a:latin typeface="Arial" panose="020B0604020202020204" pitchFamily="34" charset="0"/>
              </a:rPr>
              <a:t>לפי שיטת אבא שאול</a:t>
            </a:r>
            <a:endParaRPr lang="he-IL" b="1" dirty="0"/>
          </a:p>
        </p:txBody>
      </p:sp>
      <p:sp>
        <p:nvSpPr>
          <p:cNvPr id="24" name="תיבת טקסט 23">
            <a:extLst>
              <a:ext uri="{FF2B5EF4-FFF2-40B4-BE49-F238E27FC236}">
                <a16:creationId xmlns:a16="http://schemas.microsoft.com/office/drawing/2014/main" id="{9B544650-B733-4543-82C1-CB5AFA5D69B1}"/>
              </a:ext>
            </a:extLst>
          </p:cNvPr>
          <p:cNvSpPr txBox="1"/>
          <p:nvPr/>
        </p:nvSpPr>
        <p:spPr>
          <a:xfrm>
            <a:off x="4353560" y="5134877"/>
            <a:ext cx="995680" cy="369332"/>
          </a:xfrm>
          <a:prstGeom prst="rect">
            <a:avLst/>
          </a:prstGeom>
          <a:solidFill>
            <a:schemeClr val="accent4">
              <a:lumMod val="20000"/>
              <a:lumOff val="80000"/>
            </a:schemeClr>
          </a:solidFill>
          <a:ln>
            <a:solidFill>
              <a:schemeClr val="tx1"/>
            </a:solidFill>
            <a:prstDash val="dashDot"/>
          </a:ln>
          <a:scene3d>
            <a:camera prst="orthographicFront"/>
            <a:lightRig rig="threePt" dir="t"/>
          </a:scene3d>
          <a:sp3d>
            <a:bevelT w="114300" prst="artDeco"/>
          </a:sp3d>
        </p:spPr>
        <p:txBody>
          <a:bodyPr wrap="square" rtlCol="1">
            <a:spAutoFit/>
          </a:bodyPr>
          <a:lstStyle/>
          <a:p>
            <a:r>
              <a:rPr lang="he-IL" dirty="0"/>
              <a:t> --------</a:t>
            </a:r>
          </a:p>
        </p:txBody>
      </p:sp>
    </p:spTree>
    <p:extLst>
      <p:ext uri="{BB962C8B-B14F-4D97-AF65-F5344CB8AC3E}">
        <p14:creationId xmlns:p14="http://schemas.microsoft.com/office/powerpoint/2010/main" val="11125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250"/>
                            </p:stCondLst>
                            <p:childTnLst>
                              <p:par>
                                <p:cTn id="15" presetID="53" presetClass="entr" presetSubtype="16"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4000"/>
                            </p:stCondLst>
                            <p:childTnLst>
                              <p:par>
                                <p:cTn id="21" presetID="53" presetClass="entr" presetSubtype="16" fill="hold" grpId="0" nodeType="afterEffect">
                                  <p:stCondLst>
                                    <p:cond delay="1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750"/>
                            </p:stCondLst>
                            <p:childTnLst>
                              <p:par>
                                <p:cTn id="27" presetID="53" presetClass="entr" presetSubtype="16" fill="hold" grpId="0" nodeType="after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6750"/>
                            </p:stCondLst>
                            <p:childTnLst>
                              <p:par>
                                <p:cTn id="33" presetID="2" presetClass="entr" presetSubtype="2" fill="hold" grpId="0" nodeType="after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8250"/>
                            </p:stCondLst>
                            <p:childTnLst>
                              <p:par>
                                <p:cTn id="38" presetID="2" presetClass="entr" presetSubtype="2" fill="hold" grpId="0" nodeType="afterEffect">
                                  <p:stCondLst>
                                    <p:cond delay="20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10750"/>
                            </p:stCondLst>
                            <p:childTnLst>
                              <p:par>
                                <p:cTn id="43" presetID="2" presetClass="entr" presetSubtype="1" fill="hold" grpId="0" nodeType="afterEffect">
                                  <p:stCondLst>
                                    <p:cond delay="175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childTnLst>
                          </p:cTn>
                        </p:par>
                        <p:par>
                          <p:cTn id="47" fill="hold">
                            <p:stCondLst>
                              <p:cond delay="13000"/>
                            </p:stCondLst>
                            <p:childTnLst>
                              <p:par>
                                <p:cTn id="48" presetID="2" presetClass="entr" presetSubtype="1" fill="hold" grpId="0" nodeType="afterEffect">
                                  <p:stCondLst>
                                    <p:cond delay="20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0-#ppt_h/2"/>
                                          </p:val>
                                        </p:tav>
                                        <p:tav tm="100000">
                                          <p:val>
                                            <p:strVal val="#ppt_y"/>
                                          </p:val>
                                        </p:tav>
                                      </p:tavLst>
                                    </p:anim>
                                  </p:childTnLst>
                                </p:cTn>
                              </p:par>
                            </p:childTnLst>
                          </p:cTn>
                        </p:par>
                        <p:par>
                          <p:cTn id="52" fill="hold">
                            <p:stCondLst>
                              <p:cond delay="15500"/>
                            </p:stCondLst>
                            <p:childTnLst>
                              <p:par>
                                <p:cTn id="53" presetID="53" presetClass="entr" presetSubtype="16" fill="hold" grpId="0" nodeType="afterEffect">
                                  <p:stCondLst>
                                    <p:cond delay="125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2" presetClass="entr" presetSubtype="1" fill="hold" grpId="0" nodeType="afterEffect">
                                  <p:stCondLst>
                                    <p:cond delay="75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2000"/>
                                        <p:tgtEl>
                                          <p:spTgt spid="15"/>
                                        </p:tgtEl>
                                      </p:cBhvr>
                                    </p:animEffect>
                                  </p:childTnLst>
                                </p:cTn>
                              </p:par>
                            </p:childTnLst>
                          </p:cTn>
                        </p:par>
                        <p:par>
                          <p:cTn id="68" fill="hold">
                            <p:stCondLst>
                              <p:cond delay="3250"/>
                            </p:stCondLst>
                            <p:childTnLst>
                              <p:par>
                                <p:cTn id="69" presetID="2" presetClass="entr" presetSubtype="2" fill="hold" grpId="0" nodeType="afterEffect">
                                  <p:stCondLst>
                                    <p:cond delay="225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 presetClass="entr" presetSubtype="2" fill="hold" grpId="0" nodeType="afterEffect">
                                  <p:stCondLst>
                                    <p:cond delay="125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1+#ppt_w/2"/>
                                          </p:val>
                                        </p:tav>
                                        <p:tav tm="100000">
                                          <p:val>
                                            <p:strVal val="#ppt_x"/>
                                          </p:val>
                                        </p:tav>
                                      </p:tavLst>
                                    </p:anim>
                                    <p:anim calcmode="lin" valueType="num">
                                      <p:cBhvr additive="base">
                                        <p:cTn id="77" dur="500" fill="hold"/>
                                        <p:tgtEl>
                                          <p:spTgt spid="18"/>
                                        </p:tgtEl>
                                        <p:attrNameLst>
                                          <p:attrName>ppt_y</p:attrName>
                                        </p:attrNameLst>
                                      </p:cBhvr>
                                      <p:tavLst>
                                        <p:tav tm="0">
                                          <p:val>
                                            <p:strVal val="#ppt_y"/>
                                          </p:val>
                                        </p:tav>
                                        <p:tav tm="100000">
                                          <p:val>
                                            <p:strVal val="#ppt_y"/>
                                          </p:val>
                                        </p:tav>
                                      </p:tavLst>
                                    </p:anim>
                                  </p:childTnLst>
                                </p:cTn>
                              </p:par>
                            </p:childTnLst>
                          </p:cTn>
                        </p:par>
                        <p:par>
                          <p:cTn id="78" fill="hold">
                            <p:stCondLst>
                              <p:cond delay="7750"/>
                            </p:stCondLst>
                            <p:childTnLst>
                              <p:par>
                                <p:cTn id="79" presetID="2" presetClass="entr" presetSubtype="2" fill="hold" grpId="0" nodeType="afterEffect">
                                  <p:stCondLst>
                                    <p:cond delay="50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9"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0-#ppt_w/2"/>
                                          </p:val>
                                        </p:tav>
                                        <p:tav tm="100000">
                                          <p:val>
                                            <p:strVal val="#ppt_x"/>
                                          </p:val>
                                        </p:tav>
                                      </p:tavLst>
                                    </p:anim>
                                    <p:anim calcmode="lin" valueType="num">
                                      <p:cBhvr additive="base">
                                        <p:cTn id="88" dur="500" fill="hold"/>
                                        <p:tgtEl>
                                          <p:spTgt spid="20"/>
                                        </p:tgtEl>
                                        <p:attrNameLst>
                                          <p:attrName>ppt_y</p:attrName>
                                        </p:attrNameLst>
                                      </p:cBhvr>
                                      <p:tavLst>
                                        <p:tav tm="0">
                                          <p:val>
                                            <p:strVal val="0-#ppt_h/2"/>
                                          </p:val>
                                        </p:tav>
                                        <p:tav tm="100000">
                                          <p:val>
                                            <p:strVal val="#ppt_y"/>
                                          </p:val>
                                        </p:tav>
                                      </p:tavLst>
                                    </p:anim>
                                  </p:childTnLst>
                                </p:cTn>
                              </p:par>
                            </p:childTnLst>
                          </p:cTn>
                        </p:par>
                        <p:par>
                          <p:cTn id="89" fill="hold">
                            <p:stCondLst>
                              <p:cond delay="500"/>
                            </p:stCondLst>
                            <p:childTnLst>
                              <p:par>
                                <p:cTn id="90" presetID="2" presetClass="entr" presetSubtype="9" fill="hold" grpId="0" nodeType="afterEffect">
                                  <p:stCondLst>
                                    <p:cond delay="150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22" presetClass="entr" presetSubtype="4" fill="hold" grpId="0" nodeType="afterEffect">
                                  <p:stCondLst>
                                    <p:cond delay="125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2500"/>
                                        <p:tgtEl>
                                          <p:spTgt spid="22"/>
                                        </p:tgtEl>
                                      </p:cBhvr>
                                    </p:animEffect>
                                  </p:childTnLst>
                                </p:cTn>
                              </p:par>
                            </p:childTnLst>
                          </p:cTn>
                        </p:par>
                        <p:par>
                          <p:cTn id="98" fill="hold">
                            <p:stCondLst>
                              <p:cond delay="6250"/>
                            </p:stCondLst>
                            <p:childTnLst>
                              <p:par>
                                <p:cTn id="99" presetID="2" presetClass="entr" presetSubtype="9" fill="hold" grpId="0" nodeType="afterEffect">
                                  <p:stCondLst>
                                    <p:cond delay="300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0-#ppt_w/2"/>
                                          </p:val>
                                        </p:tav>
                                        <p:tav tm="100000">
                                          <p:val>
                                            <p:strVal val="#ppt_x"/>
                                          </p:val>
                                        </p:tav>
                                      </p:tavLst>
                                    </p:anim>
                                    <p:anim calcmode="lin" valueType="num">
                                      <p:cBhvr additive="base">
                                        <p:cTn id="102" dur="500" fill="hold"/>
                                        <p:tgtEl>
                                          <p:spTgt spid="24"/>
                                        </p:tgtEl>
                                        <p:attrNameLst>
                                          <p:attrName>ppt_y</p:attrName>
                                        </p:attrNameLst>
                                      </p:cBhvr>
                                      <p:tavLst>
                                        <p:tav tm="0">
                                          <p:val>
                                            <p:strVal val="0-#ppt_h/2"/>
                                          </p:val>
                                        </p:tav>
                                        <p:tav tm="100000">
                                          <p:val>
                                            <p:strVal val="#ppt_y"/>
                                          </p:val>
                                        </p:tav>
                                      </p:tavLst>
                                    </p:anim>
                                  </p:childTnLst>
                                </p:cTn>
                              </p:par>
                            </p:childTnLst>
                          </p:cTn>
                        </p:par>
                        <p:par>
                          <p:cTn id="103" fill="hold">
                            <p:stCondLst>
                              <p:cond delay="9750"/>
                            </p:stCondLst>
                            <p:childTnLst>
                              <p:par>
                                <p:cTn id="104" presetID="2" presetClass="entr" presetSubtype="9" fill="hold" grpId="0" nodeType="afterEffect">
                                  <p:stCondLst>
                                    <p:cond delay="500"/>
                                  </p:stCondLst>
                                  <p:childTnLst>
                                    <p:set>
                                      <p:cBhvr>
                                        <p:cTn id="105" dur="1" fill="hold">
                                          <p:stCondLst>
                                            <p:cond delay="0"/>
                                          </p:stCondLst>
                                        </p:cTn>
                                        <p:tgtEl>
                                          <p:spTgt spid="23"/>
                                        </p:tgtEl>
                                        <p:attrNameLst>
                                          <p:attrName>style.visibility</p:attrName>
                                        </p:attrNameLst>
                                      </p:cBhvr>
                                      <p:to>
                                        <p:strVal val="visible"/>
                                      </p:to>
                                    </p:set>
                                    <p:anim calcmode="lin" valueType="num">
                                      <p:cBhvr additive="base">
                                        <p:cTn id="106" dur="500" fill="hold"/>
                                        <p:tgtEl>
                                          <p:spTgt spid="23"/>
                                        </p:tgtEl>
                                        <p:attrNameLst>
                                          <p:attrName>ppt_x</p:attrName>
                                        </p:attrNameLst>
                                      </p:cBhvr>
                                      <p:tavLst>
                                        <p:tav tm="0">
                                          <p:val>
                                            <p:strVal val="0-#ppt_w/2"/>
                                          </p:val>
                                        </p:tav>
                                        <p:tav tm="100000">
                                          <p:val>
                                            <p:strVal val="#ppt_x"/>
                                          </p:val>
                                        </p:tav>
                                      </p:tavLst>
                                    </p:anim>
                                    <p:anim calcmode="lin" valueType="num">
                                      <p:cBhvr additive="base">
                                        <p:cTn id="107"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4E26056-2724-4D18-B1B7-20D87F02EB2F}"/>
              </a:ext>
            </a:extLst>
          </p:cNvPr>
          <p:cNvSpPr txBox="1"/>
          <p:nvPr/>
        </p:nvSpPr>
        <p:spPr>
          <a:xfrm>
            <a:off x="8991600" y="1429435"/>
            <a:ext cx="2174240" cy="646331"/>
          </a:xfrm>
          <a:prstGeom prst="rect">
            <a:avLst/>
          </a:prstGeom>
          <a:solidFill>
            <a:schemeClr val="accent5">
              <a:lumMod val="20000"/>
              <a:lumOff val="80000"/>
            </a:schemeClr>
          </a:solidFill>
        </p:spPr>
        <p:txBody>
          <a:bodyPr wrap="square">
            <a:spAutoFit/>
          </a:bodyPr>
          <a:lstStyle/>
          <a:p>
            <a:r>
              <a:rPr lang="he-IL" sz="1800" b="1" i="0" dirty="0">
                <a:solidFill>
                  <a:srgbClr val="000000"/>
                </a:solidFill>
                <a:effectLst/>
                <a:latin typeface="Arial" panose="020B0604020202020204" pitchFamily="34" charset="0"/>
              </a:rPr>
              <a:t>1 מַקְטִיר אֶת הַקְּטוֹרֶת</a:t>
            </a:r>
          </a:p>
          <a:p>
            <a:r>
              <a:rPr lang="he-IL" b="1" dirty="0">
                <a:solidFill>
                  <a:srgbClr val="000000"/>
                </a:solidFill>
                <a:latin typeface="Arial" panose="020B0604020202020204" pitchFamily="34" charset="0"/>
              </a:rPr>
              <a:t>2. </a:t>
            </a:r>
            <a:r>
              <a:rPr lang="he-IL" sz="1800" b="1" i="0" dirty="0">
                <a:solidFill>
                  <a:srgbClr val="000000"/>
                </a:solidFill>
                <a:effectLst/>
                <a:latin typeface="Arial" panose="020B0604020202020204" pitchFamily="34" charset="0"/>
              </a:rPr>
              <a:t> וּמֵיטִיב אֶת הַנֵּרוֹת</a:t>
            </a:r>
          </a:p>
        </p:txBody>
      </p:sp>
      <p:sp>
        <p:nvSpPr>
          <p:cNvPr id="4" name="תיבת טקסט 3">
            <a:extLst>
              <a:ext uri="{FF2B5EF4-FFF2-40B4-BE49-F238E27FC236}">
                <a16:creationId xmlns:a16="http://schemas.microsoft.com/office/drawing/2014/main" id="{24A2106D-82B8-46B5-839B-3B03C51E3BF1}"/>
              </a:ext>
            </a:extLst>
          </p:cNvPr>
          <p:cNvSpPr txBox="1"/>
          <p:nvPr/>
        </p:nvSpPr>
        <p:spPr>
          <a:xfrm>
            <a:off x="9230360" y="1114252"/>
            <a:ext cx="1320800" cy="369332"/>
          </a:xfrm>
          <a:prstGeom prst="rect">
            <a:avLst/>
          </a:prstGeom>
          <a:noFill/>
        </p:spPr>
        <p:txBody>
          <a:bodyPr wrap="square" rtlCol="1">
            <a:spAutoFit/>
          </a:bodyPr>
          <a:lstStyle/>
          <a:p>
            <a:r>
              <a:rPr lang="he-IL" dirty="0"/>
              <a:t>משנה</a:t>
            </a:r>
          </a:p>
        </p:txBody>
      </p:sp>
      <p:sp>
        <p:nvSpPr>
          <p:cNvPr id="5" name="תיבת טקסט 4">
            <a:extLst>
              <a:ext uri="{FF2B5EF4-FFF2-40B4-BE49-F238E27FC236}">
                <a16:creationId xmlns:a16="http://schemas.microsoft.com/office/drawing/2014/main" id="{5FDD4B97-6C5C-4941-8EDB-D0D08462B0B5}"/>
              </a:ext>
            </a:extLst>
          </p:cNvPr>
          <p:cNvSpPr txBox="1"/>
          <p:nvPr/>
        </p:nvSpPr>
        <p:spPr>
          <a:xfrm>
            <a:off x="5689600" y="1483584"/>
            <a:ext cx="2590800" cy="646331"/>
          </a:xfrm>
          <a:prstGeom prst="rect">
            <a:avLst/>
          </a:prstGeom>
          <a:solidFill>
            <a:schemeClr val="accent5">
              <a:lumMod val="20000"/>
              <a:lumOff val="80000"/>
            </a:schemeClr>
          </a:solidFill>
        </p:spPr>
        <p:txBody>
          <a:bodyPr wrap="square" rtlCol="1">
            <a:spAutoFit/>
          </a:bodyPr>
          <a:lstStyle/>
          <a:p>
            <a:pPr marL="342900" indent="-342900">
              <a:buAutoNum type="arabicPeriod"/>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וּמִי שֶׁזָּכָה בַּמְּנוֹרָה </a:t>
            </a:r>
          </a:p>
          <a:p>
            <a:pPr marL="342900" indent="-342900">
              <a:buAutoNum type="arabicPeriod"/>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וּמִי שֶׁזָּכָה בַּקְּטוֹרֶת</a:t>
            </a:r>
            <a:endParaRPr lang="he-IL" dirty="0"/>
          </a:p>
        </p:txBody>
      </p:sp>
      <p:sp>
        <p:nvSpPr>
          <p:cNvPr id="6" name="תיבת טקסט 5">
            <a:extLst>
              <a:ext uri="{FF2B5EF4-FFF2-40B4-BE49-F238E27FC236}">
                <a16:creationId xmlns:a16="http://schemas.microsoft.com/office/drawing/2014/main" id="{3BAB7B2F-48E3-46C0-8585-E5E91F4D570F}"/>
              </a:ext>
            </a:extLst>
          </p:cNvPr>
          <p:cNvSpPr txBox="1"/>
          <p:nvPr/>
        </p:nvSpPr>
        <p:spPr>
          <a:xfrm>
            <a:off x="6642100" y="792527"/>
            <a:ext cx="975360" cy="369332"/>
          </a:xfrm>
          <a:prstGeom prst="rect">
            <a:avLst/>
          </a:prstGeom>
          <a:noFill/>
        </p:spPr>
        <p:txBody>
          <a:bodyPr wrap="square" rtlCol="1">
            <a:spAutoFit/>
          </a:bodyPr>
          <a:lstStyle/>
          <a:p>
            <a:r>
              <a:rPr lang="he-IL" dirty="0"/>
              <a:t>ברייתא</a:t>
            </a:r>
          </a:p>
        </p:txBody>
      </p:sp>
      <p:cxnSp>
        <p:nvCxnSpPr>
          <p:cNvPr id="8" name="מחבר חץ ישר 7">
            <a:extLst>
              <a:ext uri="{FF2B5EF4-FFF2-40B4-BE49-F238E27FC236}">
                <a16:creationId xmlns:a16="http://schemas.microsoft.com/office/drawing/2014/main" id="{209A4CA0-FE62-40A3-BA21-B63E1DE1AA9C}"/>
              </a:ext>
            </a:extLst>
          </p:cNvPr>
          <p:cNvCxnSpPr>
            <a:cxnSpLocks/>
          </p:cNvCxnSpPr>
          <p:nvPr/>
        </p:nvCxnSpPr>
        <p:spPr>
          <a:xfrm flipH="1">
            <a:off x="7843520" y="1645920"/>
            <a:ext cx="1148080" cy="284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a:extLst>
              <a:ext uri="{FF2B5EF4-FFF2-40B4-BE49-F238E27FC236}">
                <a16:creationId xmlns:a16="http://schemas.microsoft.com/office/drawing/2014/main" id="{32F95B58-8815-42C7-AF02-000982A9EBDC}"/>
              </a:ext>
            </a:extLst>
          </p:cNvPr>
          <p:cNvCxnSpPr>
            <a:cxnSpLocks/>
          </p:cNvCxnSpPr>
          <p:nvPr/>
        </p:nvCxnSpPr>
        <p:spPr>
          <a:xfrm>
            <a:off x="7896860" y="1708139"/>
            <a:ext cx="1236980" cy="222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37B98724-EF96-4160-8BCB-67492F15FCA1}"/>
              </a:ext>
            </a:extLst>
          </p:cNvPr>
          <p:cNvSpPr txBox="1"/>
          <p:nvPr/>
        </p:nvSpPr>
        <p:spPr>
          <a:xfrm>
            <a:off x="5887720" y="1161859"/>
            <a:ext cx="2245360" cy="369332"/>
          </a:xfrm>
          <a:prstGeom prst="rect">
            <a:avLst/>
          </a:prstGeom>
          <a:noFill/>
        </p:spPr>
        <p:txBody>
          <a:bodyPr wrap="square">
            <a:spAutoFit/>
          </a:bodyPr>
          <a:lstStyle/>
          <a:p>
            <a:r>
              <a:rPr lang="he-IL" b="0" i="0" dirty="0">
                <a:solidFill>
                  <a:srgbClr val="000000"/>
                </a:solidFill>
                <a:effectLst/>
                <a:latin typeface="Arial" panose="020B0604020202020204" pitchFamily="34" charset="0"/>
              </a:rPr>
              <a:t>ַרבִּי שִׁמְעוֹן אִישׁ הַמִּצְפָּה </a:t>
            </a:r>
            <a:endParaRPr lang="he-IL" dirty="0"/>
          </a:p>
        </p:txBody>
      </p:sp>
      <p:sp>
        <p:nvSpPr>
          <p:cNvPr id="17" name="תיבת טקסט 16">
            <a:extLst>
              <a:ext uri="{FF2B5EF4-FFF2-40B4-BE49-F238E27FC236}">
                <a16:creationId xmlns:a16="http://schemas.microsoft.com/office/drawing/2014/main" id="{D41BD3AD-03D6-430C-AED1-A6B82E61A57E}"/>
              </a:ext>
            </a:extLst>
          </p:cNvPr>
          <p:cNvSpPr txBox="1"/>
          <p:nvPr/>
        </p:nvSpPr>
        <p:spPr>
          <a:xfrm>
            <a:off x="7129780" y="2366855"/>
            <a:ext cx="4201160" cy="707886"/>
          </a:xfrm>
          <a:prstGeom prst="rect">
            <a:avLst/>
          </a:prstGeom>
          <a:solidFill>
            <a:schemeClr val="accent5">
              <a:lumMod val="20000"/>
              <a:lumOff val="80000"/>
            </a:schemeClr>
          </a:solidFill>
        </p:spPr>
        <p:txBody>
          <a:bodyPr wrap="square" rtlCol="1">
            <a:spAutoFit/>
          </a:bodyPr>
          <a:lstStyle/>
          <a:p>
            <a:r>
              <a:rPr lang="he-IL" b="1" i="0" dirty="0">
                <a:solidFill>
                  <a:srgbClr val="000000"/>
                </a:solidFill>
                <a:effectLst/>
                <a:latin typeface="Arial" panose="020B0604020202020204" pitchFamily="34" charset="0"/>
              </a:rPr>
              <a:t>פַּיִיס הַשֵּׁנִי </a:t>
            </a:r>
            <a:r>
              <a:rPr lang="he-IL" b="0" i="0" dirty="0">
                <a:solidFill>
                  <a:srgbClr val="000000"/>
                </a:solidFill>
                <a:effectLst/>
                <a:latin typeface="Arial" panose="020B0604020202020204" pitchFamily="34" charset="0"/>
              </a:rPr>
              <a:t>-  ...וּמִי </a:t>
            </a:r>
            <a:r>
              <a:rPr lang="he-IL" sz="2000" b="1" i="0" dirty="0">
                <a:solidFill>
                  <a:srgbClr val="000000"/>
                </a:solidFill>
                <a:effectLst/>
                <a:latin typeface="Arial" panose="020B0604020202020204" pitchFamily="34" charset="0"/>
              </a:rPr>
              <a:t>מְדַשֵּׁן אֶת הַמְנוֹרָה </a:t>
            </a:r>
            <a:r>
              <a:rPr lang="he-IL" b="0" i="0" dirty="0">
                <a:solidFill>
                  <a:srgbClr val="000000"/>
                </a:solidFill>
                <a:effectLst/>
                <a:latin typeface="Arial" panose="020B0604020202020204" pitchFamily="34" charset="0"/>
              </a:rPr>
              <a:t>...</a:t>
            </a:r>
            <a:endParaRPr lang="he-IL" dirty="0"/>
          </a:p>
          <a:p>
            <a:r>
              <a:rPr lang="he-IL" b="1" i="0" dirty="0">
                <a:solidFill>
                  <a:srgbClr val="000000"/>
                </a:solidFill>
                <a:effectLst/>
                <a:latin typeface="Arial" panose="020B0604020202020204" pitchFamily="34" charset="0"/>
              </a:rPr>
              <a:t> פַּיִיס הַשְּׁלִישִׁי </a:t>
            </a:r>
            <a:r>
              <a:rPr lang="he-IL" b="0" i="0" dirty="0">
                <a:solidFill>
                  <a:srgbClr val="000000"/>
                </a:solidFill>
                <a:effectLst/>
                <a:latin typeface="Arial" panose="020B0604020202020204" pitchFamily="34" charset="0"/>
              </a:rPr>
              <a:t>חֲדָשִׁים </a:t>
            </a:r>
            <a:r>
              <a:rPr lang="he-IL" sz="2000" b="1" i="0" dirty="0">
                <a:solidFill>
                  <a:srgbClr val="000000"/>
                </a:solidFill>
                <a:effectLst/>
                <a:latin typeface="Arial" panose="020B0604020202020204" pitchFamily="34" charset="0"/>
              </a:rPr>
              <a:t>לַקְּטוֹרֶת </a:t>
            </a:r>
            <a:r>
              <a:rPr lang="he-IL" b="0" i="0" dirty="0">
                <a:solidFill>
                  <a:srgbClr val="000000"/>
                </a:solidFill>
                <a:effectLst/>
                <a:latin typeface="Arial" panose="020B0604020202020204" pitchFamily="34" charset="0"/>
              </a:rPr>
              <a:t>בּוֹאוּ </a:t>
            </a:r>
            <a:r>
              <a:rPr lang="he-IL" b="0" i="0" dirty="0" err="1">
                <a:solidFill>
                  <a:srgbClr val="000000"/>
                </a:solidFill>
                <a:effectLst/>
                <a:latin typeface="Arial" panose="020B0604020202020204" pitchFamily="34" charset="0"/>
              </a:rPr>
              <a:t>וְהָפִיסו</a:t>
            </a:r>
            <a:r>
              <a:rPr lang="he-IL" b="0" i="0" dirty="0">
                <a:solidFill>
                  <a:srgbClr val="000000"/>
                </a:solidFill>
                <a:effectLst/>
                <a:latin typeface="Arial" panose="020B0604020202020204" pitchFamily="34" charset="0"/>
              </a:rPr>
              <a:t>ּ</a:t>
            </a:r>
            <a:endParaRPr lang="he-IL" dirty="0"/>
          </a:p>
        </p:txBody>
      </p:sp>
      <p:sp>
        <p:nvSpPr>
          <p:cNvPr id="18" name="תיבת טקסט 17">
            <a:extLst>
              <a:ext uri="{FF2B5EF4-FFF2-40B4-BE49-F238E27FC236}">
                <a16:creationId xmlns:a16="http://schemas.microsoft.com/office/drawing/2014/main" id="{1DB44067-2ED8-4D85-ACAE-1538199C407D}"/>
              </a:ext>
            </a:extLst>
          </p:cNvPr>
          <p:cNvSpPr txBox="1"/>
          <p:nvPr/>
        </p:nvSpPr>
        <p:spPr>
          <a:xfrm>
            <a:off x="4083050" y="2247005"/>
            <a:ext cx="2466340" cy="923330"/>
          </a:xfrm>
          <a:prstGeom prst="rect">
            <a:avLst/>
          </a:prstGeom>
          <a:solidFill>
            <a:schemeClr val="accent5">
              <a:lumMod val="20000"/>
              <a:lumOff val="80000"/>
            </a:schemeClr>
          </a:solidFill>
        </p:spPr>
        <p:txBody>
          <a:bodyPr wrap="square" rtlCol="1">
            <a:spAutoFit/>
          </a:bodyPr>
          <a:lstStyle/>
          <a:p>
            <a:r>
              <a:rPr lang="he-IL" b="0" i="0" dirty="0">
                <a:solidFill>
                  <a:srgbClr val="000000"/>
                </a:solidFill>
                <a:effectLst/>
                <a:latin typeface="Arial" panose="020B0604020202020204" pitchFamily="34" charset="0"/>
              </a:rPr>
              <a:t>כָּאן בַּהֲטָבַת שְׁתֵּי נֵרוֹת</a:t>
            </a:r>
          </a:p>
          <a:p>
            <a:r>
              <a:rPr lang="he-IL" dirty="0">
                <a:solidFill>
                  <a:srgbClr val="000000"/>
                </a:solidFill>
                <a:latin typeface="Arial" panose="020B0604020202020204" pitchFamily="34" charset="0"/>
              </a:rPr>
              <a:t>     ומקטירים קטורת</a:t>
            </a:r>
            <a:endParaRPr lang="he-IL" b="0" i="0" dirty="0">
              <a:solidFill>
                <a:srgbClr val="000000"/>
              </a:solidFill>
              <a:effectLst/>
              <a:latin typeface="Arial" panose="020B0604020202020204" pitchFamily="34" charset="0"/>
            </a:endParaRPr>
          </a:p>
          <a:p>
            <a:r>
              <a:rPr lang="he-IL" b="0" i="0" dirty="0">
                <a:solidFill>
                  <a:srgbClr val="000000"/>
                </a:solidFill>
                <a:effectLst/>
                <a:latin typeface="Arial" panose="020B0604020202020204" pitchFamily="34" charset="0"/>
              </a:rPr>
              <a:t>כָּאן בַּהֲטָבַת חָמֵשׁ נֵרוֹת</a:t>
            </a:r>
            <a:endParaRPr lang="he-IL" dirty="0"/>
          </a:p>
        </p:txBody>
      </p:sp>
      <p:sp>
        <p:nvSpPr>
          <p:cNvPr id="20" name="תיבת טקסט 19">
            <a:extLst>
              <a:ext uri="{FF2B5EF4-FFF2-40B4-BE49-F238E27FC236}">
                <a16:creationId xmlns:a16="http://schemas.microsoft.com/office/drawing/2014/main" id="{A261E946-C0D5-4661-80C4-3E9E7C0D7564}"/>
              </a:ext>
            </a:extLst>
          </p:cNvPr>
          <p:cNvSpPr txBox="1"/>
          <p:nvPr/>
        </p:nvSpPr>
        <p:spPr>
          <a:xfrm>
            <a:off x="9306560" y="3680397"/>
            <a:ext cx="2123440" cy="646331"/>
          </a:xfrm>
          <a:prstGeom prst="rect">
            <a:avLst/>
          </a:prstGeom>
          <a:solidFill>
            <a:schemeClr val="accent5">
              <a:lumMod val="20000"/>
              <a:lumOff val="80000"/>
            </a:schemeClr>
          </a:solidFill>
        </p:spPr>
        <p:txBody>
          <a:bodyPr wrap="square" rtlCol="1">
            <a:spAutoFit/>
          </a:bodyPr>
          <a:lstStyle/>
          <a:p>
            <a:r>
              <a:rPr lang="he-IL" b="0" i="0" dirty="0">
                <a:solidFill>
                  <a:srgbClr val="000000"/>
                </a:solidFill>
                <a:effectLst/>
                <a:latin typeface="Arial" panose="020B0604020202020204" pitchFamily="34" charset="0"/>
              </a:rPr>
              <a:t>בְּעִידָּן הֲטָבָה </a:t>
            </a:r>
          </a:p>
          <a:p>
            <a:r>
              <a:rPr lang="he-IL" b="0" i="0" dirty="0">
                <a:solidFill>
                  <a:srgbClr val="000000"/>
                </a:solidFill>
                <a:effectLst/>
                <a:latin typeface="Arial" panose="020B0604020202020204" pitchFamily="34" charset="0"/>
              </a:rPr>
              <a:t>תְּהֵא מִקְּטַר קְטוֹרֶת</a:t>
            </a:r>
            <a:endParaRPr lang="he-IL" dirty="0"/>
          </a:p>
        </p:txBody>
      </p:sp>
      <p:sp>
        <p:nvSpPr>
          <p:cNvPr id="21" name="תיבת טקסט 20">
            <a:extLst>
              <a:ext uri="{FF2B5EF4-FFF2-40B4-BE49-F238E27FC236}">
                <a16:creationId xmlns:a16="http://schemas.microsoft.com/office/drawing/2014/main" id="{35E7BC39-1FEE-4245-B38D-3D4B826A34D8}"/>
              </a:ext>
            </a:extLst>
          </p:cNvPr>
          <p:cNvSpPr txBox="1"/>
          <p:nvPr/>
        </p:nvSpPr>
        <p:spPr>
          <a:xfrm>
            <a:off x="10233660" y="3314189"/>
            <a:ext cx="1066800" cy="369332"/>
          </a:xfrm>
          <a:prstGeom prst="rect">
            <a:avLst/>
          </a:prstGeom>
          <a:noFill/>
        </p:spPr>
        <p:txBody>
          <a:bodyPr wrap="square" rtlCol="1">
            <a:spAutoFit/>
          </a:bodyPr>
          <a:lstStyle/>
          <a:p>
            <a:r>
              <a:rPr lang="he-IL" dirty="0"/>
              <a:t>רבנן</a:t>
            </a:r>
          </a:p>
        </p:txBody>
      </p:sp>
      <p:sp>
        <p:nvSpPr>
          <p:cNvPr id="22" name="תיבת טקסט 21">
            <a:extLst>
              <a:ext uri="{FF2B5EF4-FFF2-40B4-BE49-F238E27FC236}">
                <a16:creationId xmlns:a16="http://schemas.microsoft.com/office/drawing/2014/main" id="{1DB9D837-2BC1-4087-A25E-6DC72E1AA294}"/>
              </a:ext>
            </a:extLst>
          </p:cNvPr>
          <p:cNvSpPr txBox="1"/>
          <p:nvPr/>
        </p:nvSpPr>
        <p:spPr>
          <a:xfrm>
            <a:off x="7409180" y="5211665"/>
            <a:ext cx="4473778" cy="923330"/>
          </a:xfrm>
          <a:prstGeom prst="rect">
            <a:avLst/>
          </a:prstGeom>
          <a:solidFill>
            <a:schemeClr val="accent5">
              <a:lumMod val="20000"/>
              <a:lumOff val="80000"/>
            </a:schemeClr>
          </a:solidFill>
        </p:spPr>
        <p:txBody>
          <a:bodyPr wrap="square" rtlCol="1">
            <a:spAutoFit/>
          </a:bodyPr>
          <a:lstStyle/>
          <a:p>
            <a:r>
              <a:rPr lang="he-IL" b="0" i="0" dirty="0" err="1">
                <a:solidFill>
                  <a:srgbClr val="000000"/>
                </a:solidFill>
                <a:effectLst/>
                <a:latin typeface="Arial" panose="020B0604020202020204" pitchFamily="34" charset="0"/>
              </a:rPr>
              <a:t>ו"ּבְהַעֲלוֹת</a:t>
            </a:r>
            <a:r>
              <a:rPr lang="he-IL" b="0" i="0" dirty="0">
                <a:solidFill>
                  <a:srgbClr val="000000"/>
                </a:solidFill>
                <a:effectLst/>
                <a:latin typeface="Arial" panose="020B0604020202020204" pitchFamily="34" charset="0"/>
              </a:rPr>
              <a:t> אַהֲרֹן אֶת </a:t>
            </a:r>
            <a:r>
              <a:rPr lang="he-IL" b="0" i="0" dirty="0" err="1">
                <a:solidFill>
                  <a:srgbClr val="000000"/>
                </a:solidFill>
                <a:effectLst/>
                <a:latin typeface="Arial" panose="020B0604020202020204" pitchFamily="34" charset="0"/>
              </a:rPr>
              <a:t>הַנֵּרֹת</a:t>
            </a:r>
            <a:r>
              <a:rPr lang="he-IL" b="0" i="0" dirty="0">
                <a:solidFill>
                  <a:srgbClr val="000000"/>
                </a:solidFill>
                <a:effectLst/>
                <a:latin typeface="Arial" panose="020B0604020202020204" pitchFamily="34" charset="0"/>
              </a:rPr>
              <a:t> בֵּין הָעַרְבַּיִם </a:t>
            </a:r>
            <a:r>
              <a:rPr lang="he-IL" b="0" i="0" dirty="0" err="1">
                <a:solidFill>
                  <a:srgbClr val="000000"/>
                </a:solidFill>
                <a:effectLst/>
                <a:latin typeface="Arial" panose="020B0604020202020204" pitchFamily="34" charset="0"/>
              </a:rPr>
              <a:t>יַקְטִירֶנָּה</a:t>
            </a:r>
            <a:r>
              <a:rPr lang="he-IL" dirty="0">
                <a:solidFill>
                  <a:srgbClr val="000000"/>
                </a:solidFill>
                <a:latin typeface="Arial" panose="020B0604020202020204" pitchFamily="34" charset="0"/>
              </a:rPr>
              <a:t>"</a:t>
            </a:r>
            <a:endParaRPr lang="he-IL" b="0" i="0" dirty="0">
              <a:solidFill>
                <a:srgbClr val="000000"/>
              </a:solidFill>
              <a:effectLst/>
              <a:latin typeface="Arial" panose="020B0604020202020204" pitchFamily="34" charset="0"/>
            </a:endParaRPr>
          </a:p>
          <a:p>
            <a:r>
              <a:rPr lang="he-IL" b="1" i="0" dirty="0">
                <a:solidFill>
                  <a:srgbClr val="000000"/>
                </a:solidFill>
                <a:effectLst/>
                <a:latin typeface="Arial" panose="020B0604020202020204" pitchFamily="34" charset="0"/>
              </a:rPr>
              <a:t>תחילה</a:t>
            </a:r>
            <a:r>
              <a:rPr lang="he-IL" b="0" i="0" dirty="0">
                <a:solidFill>
                  <a:srgbClr val="000000"/>
                </a:solidFill>
                <a:effectLst/>
                <a:latin typeface="Arial" panose="020B0604020202020204" pitchFamily="34" charset="0"/>
              </a:rPr>
              <a:t>  מַדְלִיק נֵרוֹת</a:t>
            </a:r>
          </a:p>
          <a:p>
            <a:r>
              <a:rPr lang="he-IL" b="0" i="0" dirty="0">
                <a:solidFill>
                  <a:srgbClr val="000000"/>
                </a:solidFill>
                <a:effectLst/>
                <a:latin typeface="Arial" panose="020B0604020202020204" pitchFamily="34" charset="0"/>
              </a:rPr>
              <a:t> </a:t>
            </a:r>
            <a:r>
              <a:rPr lang="he-IL" b="1" i="0" dirty="0">
                <a:solidFill>
                  <a:srgbClr val="000000"/>
                </a:solidFill>
                <a:effectLst/>
                <a:latin typeface="Arial" panose="020B0604020202020204" pitchFamily="34" charset="0"/>
              </a:rPr>
              <a:t>ו</a:t>
            </a:r>
            <a:r>
              <a:rPr lang="he-IL" b="1" dirty="0">
                <a:solidFill>
                  <a:srgbClr val="000000"/>
                </a:solidFill>
                <a:latin typeface="Arial" panose="020B0604020202020204" pitchFamily="34" charset="0"/>
              </a:rPr>
              <a:t>אחר כך </a:t>
            </a:r>
            <a:r>
              <a:rPr lang="he-IL" b="1" i="0" dirty="0">
                <a:solidFill>
                  <a:srgbClr val="000000"/>
                </a:solidFill>
                <a:effectLst/>
                <a:latin typeface="Arial" panose="020B0604020202020204" pitchFamily="34" charset="0"/>
              </a:rPr>
              <a:t> </a:t>
            </a:r>
            <a:r>
              <a:rPr lang="he-IL" b="0" i="0" dirty="0">
                <a:solidFill>
                  <a:srgbClr val="000000"/>
                </a:solidFill>
                <a:effectLst/>
                <a:latin typeface="Arial" panose="020B0604020202020204" pitchFamily="34" charset="0"/>
              </a:rPr>
              <a:t>מַקְטִיר קְטוֹרֶת שֶׁל בֵּין הָעַרְבָּיִם</a:t>
            </a:r>
            <a:endParaRPr lang="he-IL" dirty="0"/>
          </a:p>
        </p:txBody>
      </p:sp>
      <p:sp>
        <p:nvSpPr>
          <p:cNvPr id="2" name="תיבת טקסט 1">
            <a:extLst>
              <a:ext uri="{FF2B5EF4-FFF2-40B4-BE49-F238E27FC236}">
                <a16:creationId xmlns:a16="http://schemas.microsoft.com/office/drawing/2014/main" id="{C97351C2-91AC-447B-A8CF-A365760DDAE0}"/>
              </a:ext>
            </a:extLst>
          </p:cNvPr>
          <p:cNvSpPr txBox="1"/>
          <p:nvPr/>
        </p:nvSpPr>
        <p:spPr>
          <a:xfrm>
            <a:off x="5293359" y="3532382"/>
            <a:ext cx="3701029" cy="646331"/>
          </a:xfrm>
          <a:prstGeom prst="rect">
            <a:avLst/>
          </a:prstGeom>
          <a:solidFill>
            <a:schemeClr val="accent5">
              <a:lumMod val="20000"/>
              <a:lumOff val="80000"/>
            </a:schemeClr>
          </a:solidFill>
        </p:spPr>
        <p:txBody>
          <a:bodyPr wrap="square" rtlCol="1">
            <a:spAutoFit/>
          </a:bodyPr>
          <a:lstStyle/>
          <a:p>
            <a:r>
              <a:rPr lang="he-IL" b="0" i="0" dirty="0">
                <a:solidFill>
                  <a:srgbClr val="000000"/>
                </a:solidFill>
                <a:effectLst/>
                <a:latin typeface="Arial" panose="020B0604020202020204" pitchFamily="34" charset="0"/>
              </a:rPr>
              <a:t>לֹא יֵיטִיב אֶת הַנֵּרוֹת וְאַחַר כָּךְ יַקְטִיר </a:t>
            </a:r>
          </a:p>
          <a:p>
            <a:r>
              <a:rPr lang="he-IL" b="0" i="0" dirty="0">
                <a:solidFill>
                  <a:srgbClr val="000000"/>
                </a:solidFill>
                <a:effectLst/>
                <a:latin typeface="Arial" panose="020B0604020202020204" pitchFamily="34" charset="0"/>
              </a:rPr>
              <a:t>אֶלָּא </a:t>
            </a:r>
            <a:r>
              <a:rPr lang="he-IL" b="1" i="0" dirty="0">
                <a:solidFill>
                  <a:srgbClr val="000000"/>
                </a:solidFill>
                <a:effectLst/>
                <a:latin typeface="Arial" panose="020B0604020202020204" pitchFamily="34" charset="0"/>
              </a:rPr>
              <a:t>יַקְטִיר וְאַחַר כָּךְ יֵיטִיב </a:t>
            </a:r>
          </a:p>
        </p:txBody>
      </p:sp>
      <p:sp>
        <p:nvSpPr>
          <p:cNvPr id="7" name="תיבת טקסט 6">
            <a:extLst>
              <a:ext uri="{FF2B5EF4-FFF2-40B4-BE49-F238E27FC236}">
                <a16:creationId xmlns:a16="http://schemas.microsoft.com/office/drawing/2014/main" id="{729FED0B-41BF-47F0-BFA6-9168BF57DC7E}"/>
              </a:ext>
            </a:extLst>
          </p:cNvPr>
          <p:cNvSpPr txBox="1"/>
          <p:nvPr/>
        </p:nvSpPr>
        <p:spPr>
          <a:xfrm>
            <a:off x="7955279" y="3149398"/>
            <a:ext cx="988185" cy="369332"/>
          </a:xfrm>
          <a:prstGeom prst="rect">
            <a:avLst/>
          </a:prstGeom>
          <a:noFill/>
        </p:spPr>
        <p:txBody>
          <a:bodyPr wrap="square" rtlCol="1">
            <a:spAutoFit/>
          </a:bodyPr>
          <a:lstStyle/>
          <a:p>
            <a:r>
              <a:rPr lang="he-IL" b="0" i="0" dirty="0" err="1">
                <a:solidFill>
                  <a:srgbClr val="000000"/>
                </a:solidFill>
                <a:effectLst/>
                <a:latin typeface="Arial" panose="020B0604020202020204" pitchFamily="34" charset="0"/>
              </a:rPr>
              <a:t>דְּתַנְיָא</a:t>
            </a:r>
            <a:endParaRPr lang="he-IL" dirty="0"/>
          </a:p>
        </p:txBody>
      </p:sp>
      <p:sp>
        <p:nvSpPr>
          <p:cNvPr id="9" name="תיבת טקסט 8">
            <a:extLst>
              <a:ext uri="{FF2B5EF4-FFF2-40B4-BE49-F238E27FC236}">
                <a16:creationId xmlns:a16="http://schemas.microsoft.com/office/drawing/2014/main" id="{248CC0D0-7D29-4864-BEC9-14C94E6B9554}"/>
              </a:ext>
            </a:extLst>
          </p:cNvPr>
          <p:cNvSpPr txBox="1"/>
          <p:nvPr/>
        </p:nvSpPr>
        <p:spPr>
          <a:xfrm>
            <a:off x="9062720" y="4788184"/>
            <a:ext cx="2466340" cy="369332"/>
          </a:xfrm>
          <a:prstGeom prst="rect">
            <a:avLst/>
          </a:prstGeom>
          <a:noFill/>
        </p:spPr>
        <p:txBody>
          <a:bodyPr wrap="square" rtlCol="1">
            <a:spAutoFit/>
          </a:bodyPr>
          <a:lstStyle/>
          <a:p>
            <a:r>
              <a:rPr lang="he-IL" dirty="0"/>
              <a:t>טעמו של </a:t>
            </a:r>
            <a:r>
              <a:rPr lang="he-IL" b="0" i="0" dirty="0">
                <a:solidFill>
                  <a:srgbClr val="000000"/>
                </a:solidFill>
                <a:effectLst/>
                <a:latin typeface="Arial" panose="020B0604020202020204" pitchFamily="34" charset="0"/>
              </a:rPr>
              <a:t>אַבָּא שָׁאוּל </a:t>
            </a:r>
            <a:endParaRPr lang="he-IL" dirty="0"/>
          </a:p>
        </p:txBody>
      </p:sp>
      <p:sp>
        <p:nvSpPr>
          <p:cNvPr id="19" name="תיבת טקסט 18">
            <a:extLst>
              <a:ext uri="{FF2B5EF4-FFF2-40B4-BE49-F238E27FC236}">
                <a16:creationId xmlns:a16="http://schemas.microsoft.com/office/drawing/2014/main" id="{C3AE35F1-F1D0-44C1-A733-4377F957831E}"/>
              </a:ext>
            </a:extLst>
          </p:cNvPr>
          <p:cNvSpPr txBox="1"/>
          <p:nvPr/>
        </p:nvSpPr>
        <p:spPr>
          <a:xfrm>
            <a:off x="2611120" y="5211665"/>
            <a:ext cx="4324350" cy="646331"/>
          </a:xfrm>
          <a:prstGeom prst="rect">
            <a:avLst/>
          </a:prstGeom>
          <a:solidFill>
            <a:schemeClr val="accent5">
              <a:lumMod val="20000"/>
              <a:lumOff val="80000"/>
            </a:schemeClr>
          </a:solidFill>
        </p:spPr>
        <p:txBody>
          <a:bodyPr wrap="square" rtlCol="1">
            <a:spAutoFit/>
          </a:bodyPr>
          <a:lstStyle/>
          <a:p>
            <a:r>
              <a:rPr lang="he-IL" b="0" i="0" dirty="0">
                <a:solidFill>
                  <a:srgbClr val="000000"/>
                </a:solidFill>
                <a:effectLst/>
                <a:latin typeface="Arial" panose="020B0604020202020204" pitchFamily="34" charset="0"/>
              </a:rPr>
              <a:t>בְּעִידָּן הֲטָבָה תְּהֵא מִקְּטַר קְטוֹרֶת</a:t>
            </a:r>
          </a:p>
          <a:p>
            <a:r>
              <a:rPr lang="he-IL" dirty="0"/>
              <a:t>בזמן ההטבה - הקטרת כבר תהיה </a:t>
            </a:r>
            <a:r>
              <a:rPr lang="he-IL" dirty="0" err="1"/>
              <a:t>מוקטרת</a:t>
            </a:r>
            <a:endParaRPr lang="he-IL" dirty="0"/>
          </a:p>
        </p:txBody>
      </p:sp>
      <p:sp>
        <p:nvSpPr>
          <p:cNvPr id="10" name="תיבת טקסט 9">
            <a:extLst>
              <a:ext uri="{FF2B5EF4-FFF2-40B4-BE49-F238E27FC236}">
                <a16:creationId xmlns:a16="http://schemas.microsoft.com/office/drawing/2014/main" id="{B11DCC9F-2375-4C5C-B9AC-F57439F7F247}"/>
              </a:ext>
            </a:extLst>
          </p:cNvPr>
          <p:cNvSpPr txBox="1"/>
          <p:nvPr/>
        </p:nvSpPr>
        <p:spPr>
          <a:xfrm>
            <a:off x="4551679" y="4788184"/>
            <a:ext cx="1971041" cy="369332"/>
          </a:xfrm>
          <a:prstGeom prst="rect">
            <a:avLst/>
          </a:prstGeom>
          <a:noFill/>
        </p:spPr>
        <p:txBody>
          <a:bodyPr wrap="square" rtlCol="1">
            <a:spAutoFit/>
          </a:bodyPr>
          <a:lstStyle/>
          <a:p>
            <a:r>
              <a:rPr lang="he-IL" dirty="0"/>
              <a:t>הטעם של רבנן</a:t>
            </a:r>
          </a:p>
        </p:txBody>
      </p:sp>
      <p:sp>
        <p:nvSpPr>
          <p:cNvPr id="11" name="תיבת טקסט 10">
            <a:extLst>
              <a:ext uri="{FF2B5EF4-FFF2-40B4-BE49-F238E27FC236}">
                <a16:creationId xmlns:a16="http://schemas.microsoft.com/office/drawing/2014/main" id="{9C540408-4ACE-48FA-A1EB-8CE75985EBDF}"/>
              </a:ext>
            </a:extLst>
          </p:cNvPr>
          <p:cNvSpPr txBox="1"/>
          <p:nvPr/>
        </p:nvSpPr>
        <p:spPr>
          <a:xfrm>
            <a:off x="2225040" y="3470827"/>
            <a:ext cx="2631440" cy="646331"/>
          </a:xfrm>
          <a:prstGeom prst="rect">
            <a:avLst/>
          </a:prstGeom>
          <a:solidFill>
            <a:schemeClr val="accent5">
              <a:lumMod val="20000"/>
              <a:lumOff val="80000"/>
            </a:schemeClr>
          </a:solidFill>
        </p:spPr>
        <p:txBody>
          <a:bodyPr wrap="square" rtlCol="1">
            <a:spAutoFit/>
          </a:bodyPr>
          <a:lstStyle/>
          <a:p>
            <a:r>
              <a:rPr lang="he-IL" dirty="0"/>
              <a:t>אַבָּא שָׁאוּל </a:t>
            </a:r>
            <a:r>
              <a:rPr lang="he-IL" b="0" i="0" dirty="0">
                <a:solidFill>
                  <a:srgbClr val="000000"/>
                </a:solidFill>
                <a:effectLst/>
                <a:latin typeface="Arial" panose="020B0604020202020204" pitchFamily="34" charset="0"/>
              </a:rPr>
              <a:t>אוֹמֵר </a:t>
            </a:r>
          </a:p>
          <a:p>
            <a:r>
              <a:rPr lang="he-IL" b="1" i="0" dirty="0">
                <a:solidFill>
                  <a:srgbClr val="000000"/>
                </a:solidFill>
                <a:effectLst/>
                <a:latin typeface="Arial" panose="020B0604020202020204" pitchFamily="34" charset="0"/>
              </a:rPr>
              <a:t>מֵטִיב וְאַחַר כָּךְ מַקְטִיר</a:t>
            </a:r>
            <a:endParaRPr lang="he-IL" b="1" dirty="0"/>
          </a:p>
        </p:txBody>
      </p:sp>
      <p:sp>
        <p:nvSpPr>
          <p:cNvPr id="13" name="תיבת טקסט 12">
            <a:extLst>
              <a:ext uri="{FF2B5EF4-FFF2-40B4-BE49-F238E27FC236}">
                <a16:creationId xmlns:a16="http://schemas.microsoft.com/office/drawing/2014/main" id="{75FAAD30-987E-4B4E-BC69-5E29311EA2DE}"/>
              </a:ext>
            </a:extLst>
          </p:cNvPr>
          <p:cNvSpPr txBox="1"/>
          <p:nvPr/>
        </p:nvSpPr>
        <p:spPr>
          <a:xfrm>
            <a:off x="6096000" y="335280"/>
            <a:ext cx="1483360" cy="369332"/>
          </a:xfrm>
          <a:prstGeom prst="rect">
            <a:avLst/>
          </a:prstGeom>
          <a:solidFill>
            <a:schemeClr val="accent5">
              <a:lumMod val="20000"/>
              <a:lumOff val="80000"/>
            </a:schemeClr>
          </a:solidFill>
          <a:scene3d>
            <a:camera prst="orthographicFront"/>
            <a:lightRig rig="threePt" dir="t"/>
          </a:scene3d>
          <a:sp3d>
            <a:bevelT prst="slope"/>
          </a:sp3d>
        </p:spPr>
        <p:txBody>
          <a:bodyPr wrap="square" rtlCol="1">
            <a:spAutoFit/>
          </a:bodyPr>
          <a:lstStyle/>
          <a:p>
            <a:r>
              <a:rPr lang="he-IL" dirty="0"/>
              <a:t>סיכום </a:t>
            </a:r>
            <a:r>
              <a:rPr lang="he-IL" dirty="0" err="1"/>
              <a:t>הסוגיה</a:t>
            </a:r>
            <a:endParaRPr lang="he-IL" dirty="0"/>
          </a:p>
        </p:txBody>
      </p:sp>
      <p:sp>
        <p:nvSpPr>
          <p:cNvPr id="14" name="תיבת טקסט 13">
            <a:extLst>
              <a:ext uri="{FF2B5EF4-FFF2-40B4-BE49-F238E27FC236}">
                <a16:creationId xmlns:a16="http://schemas.microsoft.com/office/drawing/2014/main" id="{DE01230B-BEB1-46E0-9B00-07EE0C8EFABA}"/>
              </a:ext>
            </a:extLst>
          </p:cNvPr>
          <p:cNvSpPr txBox="1"/>
          <p:nvPr/>
        </p:nvSpPr>
        <p:spPr>
          <a:xfrm>
            <a:off x="6096000" y="704612"/>
            <a:ext cx="914400" cy="914400"/>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35163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3000"/>
                            </p:stCondLst>
                            <p:childTnLst>
                              <p:par>
                                <p:cTn id="15" presetID="47" presetClass="entr" presetSubtype="0" fill="hold" grpId="0"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500"/>
                            </p:stCondLst>
                            <p:childTnLst>
                              <p:par>
                                <p:cTn id="21" presetID="22" presetClass="entr" presetSubtype="2" fill="hold" grpId="0" nodeType="after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7500"/>
                            </p:stCondLst>
                            <p:childTnLst>
                              <p:par>
                                <p:cTn id="25" presetID="16" presetClass="entr" presetSubtype="21" fill="hold" grpId="0" nodeType="afterEffect">
                                  <p:stCondLst>
                                    <p:cond delay="125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9250"/>
                            </p:stCondLst>
                            <p:childTnLst>
                              <p:par>
                                <p:cTn id="29" presetID="22" presetClass="entr" presetSubtype="2"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par>
                          <p:cTn id="32" fill="hold">
                            <p:stCondLst>
                              <p:cond delay="10750"/>
                            </p:stCondLst>
                            <p:childTnLst>
                              <p:par>
                                <p:cTn id="33" presetID="22" presetClass="entr" presetSubtype="8" fill="hold"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11750"/>
                            </p:stCondLst>
                            <p:childTnLst>
                              <p:par>
                                <p:cTn id="37" presetID="16" presetClass="entr" presetSubtype="21" fill="hold" grpId="0" nodeType="afterEffect">
                                  <p:stCondLst>
                                    <p:cond delay="175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par>
                          <p:cTn id="40" fill="hold">
                            <p:stCondLst>
                              <p:cond delay="14000"/>
                            </p:stCondLst>
                            <p:childTnLst>
                              <p:par>
                                <p:cTn id="41" presetID="16" presetClass="entr" presetSubtype="21" fill="hold" grpId="0" nodeType="afterEffect">
                                  <p:stCondLst>
                                    <p:cond delay="275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par>
                          <p:cTn id="44" fill="hold">
                            <p:stCondLst>
                              <p:cond delay="17250"/>
                            </p:stCondLst>
                            <p:childTnLst>
                              <p:par>
                                <p:cTn id="45" presetID="47" presetClass="entr" presetSubtype="0" fill="hold" grpId="0" nodeType="afterEffect">
                                  <p:stCondLst>
                                    <p:cond delay="2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20750"/>
                            </p:stCondLst>
                            <p:childTnLst>
                              <p:par>
                                <p:cTn id="51" presetID="16" presetClass="entr" presetSubtype="21" fill="hold" grpId="0" nodeType="afterEffect">
                                  <p:stCondLst>
                                    <p:cond delay="125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par>
                          <p:cTn id="54" fill="hold">
                            <p:stCondLst>
                              <p:cond delay="22500"/>
                            </p:stCondLst>
                            <p:childTnLst>
                              <p:par>
                                <p:cTn id="55" presetID="47" presetClass="entr" presetSubtype="0" fill="hold" grpId="0" nodeType="afterEffect">
                                  <p:stCondLst>
                                    <p:cond delay="25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26000"/>
                            </p:stCondLst>
                            <p:childTnLst>
                              <p:par>
                                <p:cTn id="61" presetID="16" presetClass="entr" presetSubtype="21" fill="hold" grpId="0" nodeType="afterEffect">
                                  <p:stCondLst>
                                    <p:cond delay="1000"/>
                                  </p:stCondLst>
                                  <p:childTnLst>
                                    <p:set>
                                      <p:cBhvr>
                                        <p:cTn id="62" dur="1" fill="hold">
                                          <p:stCondLst>
                                            <p:cond delay="0"/>
                                          </p:stCondLst>
                                        </p:cTn>
                                        <p:tgtEl>
                                          <p:spTgt spid="2"/>
                                        </p:tgtEl>
                                        <p:attrNameLst>
                                          <p:attrName>style.visibility</p:attrName>
                                        </p:attrNameLst>
                                      </p:cBhvr>
                                      <p:to>
                                        <p:strVal val="visible"/>
                                      </p:to>
                                    </p:set>
                                    <p:animEffect transition="in" filter="barn(inVertical)">
                                      <p:cBhvr>
                                        <p:cTn id="63" dur="500"/>
                                        <p:tgtEl>
                                          <p:spTgt spid="2"/>
                                        </p:tgtEl>
                                      </p:cBhvr>
                                    </p:animEffect>
                                  </p:childTnLst>
                                </p:cTn>
                              </p:par>
                            </p:childTnLst>
                          </p:cTn>
                        </p:par>
                        <p:par>
                          <p:cTn id="64" fill="hold">
                            <p:stCondLst>
                              <p:cond delay="27500"/>
                            </p:stCondLst>
                            <p:childTnLst>
                              <p:par>
                                <p:cTn id="65" presetID="16" presetClass="entr" presetSubtype="21" fill="hold" grpId="0" nodeType="afterEffect">
                                  <p:stCondLst>
                                    <p:cond delay="200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par>
                          <p:cTn id="68" fill="hold">
                            <p:stCondLst>
                              <p:cond delay="30000"/>
                            </p:stCondLst>
                            <p:childTnLst>
                              <p:par>
                                <p:cTn id="69" presetID="47" presetClass="entr" presetSubtype="0" fill="hold" grpId="0" nodeType="afterEffect">
                                  <p:stCondLst>
                                    <p:cond delay="200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33000"/>
                            </p:stCondLst>
                            <p:childTnLst>
                              <p:par>
                                <p:cTn id="75" presetID="16" presetClass="entr" presetSubtype="21" fill="hold" grpId="0" nodeType="afterEffect">
                                  <p:stCondLst>
                                    <p:cond delay="125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par>
                          <p:cTn id="78" fill="hold">
                            <p:stCondLst>
                              <p:cond delay="34750"/>
                            </p:stCondLst>
                            <p:childTnLst>
                              <p:par>
                                <p:cTn id="79" presetID="47" presetClass="entr" presetSubtype="0" fill="hold" grpId="0" nodeType="afterEffect">
                                  <p:stCondLst>
                                    <p:cond delay="175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1000"/>
                                        <p:tgtEl>
                                          <p:spTgt spid="10"/>
                                        </p:tgtEl>
                                      </p:cBhvr>
                                    </p:animEffect>
                                    <p:anim calcmode="lin" valueType="num">
                                      <p:cBhvr>
                                        <p:cTn id="82" dur="1000" fill="hold"/>
                                        <p:tgtEl>
                                          <p:spTgt spid="10"/>
                                        </p:tgtEl>
                                        <p:attrNameLst>
                                          <p:attrName>ppt_x</p:attrName>
                                        </p:attrNameLst>
                                      </p:cBhvr>
                                      <p:tavLst>
                                        <p:tav tm="0">
                                          <p:val>
                                            <p:strVal val="#ppt_x"/>
                                          </p:val>
                                        </p:tav>
                                        <p:tav tm="100000">
                                          <p:val>
                                            <p:strVal val="#ppt_x"/>
                                          </p:val>
                                        </p:tav>
                                      </p:tavLst>
                                    </p:anim>
                                    <p:anim calcmode="lin" valueType="num">
                                      <p:cBhvr>
                                        <p:cTn id="83" dur="1000" fill="hold"/>
                                        <p:tgtEl>
                                          <p:spTgt spid="10"/>
                                        </p:tgtEl>
                                        <p:attrNameLst>
                                          <p:attrName>ppt_y</p:attrName>
                                        </p:attrNameLst>
                                      </p:cBhvr>
                                      <p:tavLst>
                                        <p:tav tm="0">
                                          <p:val>
                                            <p:strVal val="#ppt_y-.1"/>
                                          </p:val>
                                        </p:tav>
                                        <p:tav tm="100000">
                                          <p:val>
                                            <p:strVal val="#ppt_y"/>
                                          </p:val>
                                        </p:tav>
                                      </p:tavLst>
                                    </p:anim>
                                  </p:childTnLst>
                                </p:cTn>
                              </p:par>
                            </p:childTnLst>
                          </p:cTn>
                        </p:par>
                        <p:par>
                          <p:cTn id="84" fill="hold">
                            <p:stCondLst>
                              <p:cond delay="37500"/>
                            </p:stCondLst>
                            <p:childTnLst>
                              <p:par>
                                <p:cTn id="85" presetID="16" presetClass="entr" presetSubtype="21" fill="hold" grpId="0" nodeType="afterEffect">
                                  <p:stCondLst>
                                    <p:cond delay="2000"/>
                                  </p:stCondLst>
                                  <p:childTnLst>
                                    <p:set>
                                      <p:cBhvr>
                                        <p:cTn id="86" dur="1" fill="hold">
                                          <p:stCondLst>
                                            <p:cond delay="0"/>
                                          </p:stCondLst>
                                        </p:cTn>
                                        <p:tgtEl>
                                          <p:spTgt spid="19"/>
                                        </p:tgtEl>
                                        <p:attrNameLst>
                                          <p:attrName>style.visibility</p:attrName>
                                        </p:attrNameLst>
                                      </p:cBhvr>
                                      <p:to>
                                        <p:strVal val="visible"/>
                                      </p:to>
                                    </p:set>
                                    <p:animEffect transition="in" filter="barn(inVertical)">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6" grpId="0"/>
      <p:bldP spid="17" grpId="0" animBg="1"/>
      <p:bldP spid="18" grpId="0" animBg="1"/>
      <p:bldP spid="20" grpId="0" animBg="1"/>
      <p:bldP spid="21" grpId="0"/>
      <p:bldP spid="22" grpId="0" animBg="1"/>
      <p:bldP spid="2" grpId="0" animBg="1"/>
      <p:bldP spid="7" grpId="0"/>
      <p:bldP spid="9" grpId="0"/>
      <p:bldP spid="19" grpId="0" animBg="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BADC343A-F932-458E-ACAD-116C0E706D4F}"/>
              </a:ext>
            </a:extLst>
          </p:cNvPr>
          <p:cNvSpPr txBox="1"/>
          <p:nvPr/>
        </p:nvSpPr>
        <p:spPr>
          <a:xfrm>
            <a:off x="2771481" y="1979629"/>
            <a:ext cx="8191892" cy="369332"/>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שמות פרק כה פסוק </a:t>
            </a:r>
            <a:r>
              <a:rPr lang="he-IL" dirty="0" err="1"/>
              <a:t>לז</a:t>
            </a:r>
            <a:r>
              <a:rPr lang="he-IL" dirty="0"/>
              <a:t>: "וְעָשִׂ֥יתָ </a:t>
            </a:r>
            <a:r>
              <a:rPr lang="he-IL" dirty="0" err="1"/>
              <a:t>אֶת־נֵרֹתֶ֖יה</a:t>
            </a:r>
            <a:r>
              <a:rPr lang="he-IL" dirty="0"/>
              <a:t>ָ שִׁבְעָ֑ה וְהֶֽעֱלָה֙ </a:t>
            </a:r>
            <a:r>
              <a:rPr lang="he-IL" dirty="0" err="1"/>
              <a:t>אֶת־נֵ֣רֹתֶ֔יה</a:t>
            </a:r>
            <a:r>
              <a:rPr lang="he-IL" dirty="0"/>
              <a:t>ָ וְהֵאִ֖יר </a:t>
            </a:r>
            <a:r>
              <a:rPr lang="he-IL" dirty="0" err="1"/>
              <a:t>עַל־עֵ֥בֶר</a:t>
            </a:r>
            <a:r>
              <a:rPr lang="he-IL" dirty="0"/>
              <a:t> פָּנֶֽיהָ": </a:t>
            </a:r>
          </a:p>
        </p:txBody>
      </p:sp>
      <p:sp>
        <p:nvSpPr>
          <p:cNvPr id="4" name="תיבת טקסט 3">
            <a:extLst>
              <a:ext uri="{FF2B5EF4-FFF2-40B4-BE49-F238E27FC236}">
                <a16:creationId xmlns:a16="http://schemas.microsoft.com/office/drawing/2014/main" id="{364F7D7D-7567-4A0D-8C1F-D6A866C73DE8}"/>
              </a:ext>
            </a:extLst>
          </p:cNvPr>
          <p:cNvSpPr txBox="1"/>
          <p:nvPr/>
        </p:nvSpPr>
        <p:spPr>
          <a:xfrm>
            <a:off x="1500157" y="2598176"/>
            <a:ext cx="9463216" cy="923330"/>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שמות פרק </a:t>
            </a:r>
            <a:r>
              <a:rPr lang="he-IL" dirty="0" err="1"/>
              <a:t>כז</a:t>
            </a:r>
            <a:r>
              <a:rPr lang="he-IL" dirty="0"/>
              <a:t> פסוק כ: "וְאַתָּ֞ה </a:t>
            </a:r>
            <a:r>
              <a:rPr lang="he-IL" dirty="0" err="1"/>
              <a:t>תְּצַוֶּ֣ה</a:t>
            </a:r>
            <a:r>
              <a:rPr lang="he-IL" dirty="0"/>
              <a:t>׀ </a:t>
            </a:r>
            <a:r>
              <a:rPr lang="he-IL" dirty="0" err="1"/>
              <a:t>אֶת־בְּנֵ֣י</a:t>
            </a:r>
            <a:r>
              <a:rPr lang="he-IL" dirty="0"/>
              <a:t> יִשְׂרָאֵ֗ל </a:t>
            </a:r>
            <a:r>
              <a:rPr lang="he-IL" dirty="0" err="1"/>
              <a:t>וְיִקְח֨ו</a:t>
            </a:r>
            <a:r>
              <a:rPr lang="he-IL" dirty="0"/>
              <a:t>ּ אֵלֶ֜יךָ שֶׁ֣מֶן זַ֥יִת זָ֛ךְ כָּתִ֖ית לַמָּא֑וֹר </a:t>
            </a:r>
            <a:r>
              <a:rPr lang="he-IL" dirty="0" err="1"/>
              <a:t>לְהַעֲלֹ֥ת</a:t>
            </a:r>
            <a:r>
              <a:rPr lang="he-IL" dirty="0"/>
              <a:t> נֵ֖ר תָּמִֽיד":  </a:t>
            </a:r>
          </a:p>
          <a:p>
            <a:r>
              <a:rPr lang="he-IL" dirty="0"/>
              <a:t>                  פסוק </a:t>
            </a:r>
            <a:r>
              <a:rPr lang="he-IL" dirty="0" err="1"/>
              <a:t>כא</a:t>
            </a:r>
            <a:r>
              <a:rPr lang="he-IL" dirty="0"/>
              <a:t>: "בְּאֹ֣הֶל מוֹעֵד֩ מִח֨וּץ לַפָּרֹ֜כֶת אֲשֶׁ֣ר </a:t>
            </a:r>
            <a:r>
              <a:rPr lang="he-IL" dirty="0" err="1"/>
              <a:t>עַל־הָעֵדֻ֗ת</a:t>
            </a:r>
            <a:r>
              <a:rPr lang="he-IL" dirty="0"/>
              <a:t> יַעֲרֹךְ֩ אֹת֨וֹ אַהֲרֹ֧ן וּבָנָ֛יו מֵעֶ֥רֶב </a:t>
            </a:r>
            <a:r>
              <a:rPr lang="he-IL" dirty="0" err="1"/>
              <a:t>עַד־בֹּ֖קֶר</a:t>
            </a:r>
            <a:r>
              <a:rPr lang="he-IL" dirty="0"/>
              <a:t> לִפְנֵ֣י</a:t>
            </a:r>
          </a:p>
          <a:p>
            <a:r>
              <a:rPr lang="he-IL" dirty="0"/>
              <a:t>                                 ה֑' </a:t>
            </a:r>
            <a:r>
              <a:rPr lang="he-IL" dirty="0" err="1"/>
              <a:t>חֻקַּ֤ת</a:t>
            </a:r>
            <a:r>
              <a:rPr lang="he-IL" dirty="0"/>
              <a:t> עוֹלָם֙ </a:t>
            </a:r>
            <a:r>
              <a:rPr lang="he-IL" dirty="0" err="1"/>
              <a:t>לְדֹ֣רֹתָ֔ם</a:t>
            </a:r>
            <a:r>
              <a:rPr lang="he-IL" dirty="0"/>
              <a:t> מֵאֵ֖ת בְּנֵ֥י יִשְׂרָאֵֽל": ס </a:t>
            </a:r>
          </a:p>
        </p:txBody>
      </p:sp>
      <p:sp>
        <p:nvSpPr>
          <p:cNvPr id="5" name="תיבת טקסט 4">
            <a:extLst>
              <a:ext uri="{FF2B5EF4-FFF2-40B4-BE49-F238E27FC236}">
                <a16:creationId xmlns:a16="http://schemas.microsoft.com/office/drawing/2014/main" id="{B658CDEB-F1FA-48DC-808F-611D5ECC2B49}"/>
              </a:ext>
            </a:extLst>
          </p:cNvPr>
          <p:cNvSpPr txBox="1"/>
          <p:nvPr/>
        </p:nvSpPr>
        <p:spPr>
          <a:xfrm>
            <a:off x="1951349" y="3761764"/>
            <a:ext cx="9012024" cy="646331"/>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שמות פרק ל פסוק ז: "וְהִקְטִ֥יר עָלָ֛יו אַהֲרֹ֖ן </a:t>
            </a:r>
            <a:r>
              <a:rPr lang="he-IL" dirty="0" err="1"/>
              <a:t>קְטֹ֣רֶת</a:t>
            </a:r>
            <a:r>
              <a:rPr lang="he-IL" dirty="0"/>
              <a:t> סַמִּ֑ים בַּבֹּ֣קֶר </a:t>
            </a:r>
            <a:r>
              <a:rPr lang="he-IL" dirty="0" err="1"/>
              <a:t>בַּבֹּ֗קֶר</a:t>
            </a:r>
            <a:r>
              <a:rPr lang="he-IL" dirty="0"/>
              <a:t> בְּהֵיטִיב֛וֹ </a:t>
            </a:r>
            <a:r>
              <a:rPr lang="he-IL" dirty="0" err="1"/>
              <a:t>אֶת־הַנֵּרֹ֖ת</a:t>
            </a:r>
            <a:r>
              <a:rPr lang="he-IL" dirty="0"/>
              <a:t> </a:t>
            </a:r>
            <a:r>
              <a:rPr lang="he-IL" dirty="0" err="1"/>
              <a:t>יַקְטִירֶֽנָּה</a:t>
            </a:r>
            <a:r>
              <a:rPr lang="he-IL" dirty="0"/>
              <a:t>": </a:t>
            </a:r>
          </a:p>
          <a:p>
            <a:r>
              <a:rPr lang="he-IL" dirty="0"/>
              <a:t>                  פסוק ח: "</a:t>
            </a:r>
            <a:r>
              <a:rPr lang="he-IL" dirty="0" err="1"/>
              <a:t>וּבְהַעֲלֹ֨ת</a:t>
            </a:r>
            <a:r>
              <a:rPr lang="he-IL" dirty="0"/>
              <a:t> אַהֲרֹ֧ן </a:t>
            </a:r>
            <a:r>
              <a:rPr lang="he-IL" dirty="0" err="1"/>
              <a:t>אֶת־הַנֵּרֹ֛ת</a:t>
            </a:r>
            <a:r>
              <a:rPr lang="he-IL" dirty="0"/>
              <a:t> בֵּ֥ין הָעַרְבַּ֖יִם </a:t>
            </a:r>
            <a:r>
              <a:rPr lang="he-IL" dirty="0" err="1"/>
              <a:t>יַקְטִירֶ֑נָּה</a:t>
            </a:r>
            <a:r>
              <a:rPr lang="he-IL" dirty="0"/>
              <a:t> </a:t>
            </a:r>
            <a:r>
              <a:rPr lang="he-IL" dirty="0" err="1"/>
              <a:t>קְטֹ֧רֶת</a:t>
            </a:r>
            <a:r>
              <a:rPr lang="he-IL" dirty="0"/>
              <a:t> תָּמִ֛יד לִפְנֵ֥י ה֖' </a:t>
            </a:r>
            <a:r>
              <a:rPr lang="he-IL" dirty="0" err="1"/>
              <a:t>לְדֹרֹתֵיכֶֽם</a:t>
            </a:r>
            <a:r>
              <a:rPr lang="he-IL" dirty="0"/>
              <a:t>": </a:t>
            </a:r>
          </a:p>
        </p:txBody>
      </p:sp>
      <p:sp>
        <p:nvSpPr>
          <p:cNvPr id="7" name="תיבת טקסט 6">
            <a:extLst>
              <a:ext uri="{FF2B5EF4-FFF2-40B4-BE49-F238E27FC236}">
                <a16:creationId xmlns:a16="http://schemas.microsoft.com/office/drawing/2014/main" id="{4928BFD0-B64A-48E4-9018-E8A6AC42EA4A}"/>
              </a:ext>
            </a:extLst>
          </p:cNvPr>
          <p:cNvSpPr txBox="1"/>
          <p:nvPr/>
        </p:nvSpPr>
        <p:spPr>
          <a:xfrm>
            <a:off x="1500157" y="4648353"/>
            <a:ext cx="9464512" cy="646331"/>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ויקרא פרק כד פסוק ב: "צַ֞ו </a:t>
            </a:r>
            <a:r>
              <a:rPr lang="he-IL" dirty="0" err="1"/>
              <a:t>אֶת־בְּנֵ֣י</a:t>
            </a:r>
            <a:r>
              <a:rPr lang="he-IL" dirty="0"/>
              <a:t> יִשְׂרָאֵ֗ל </a:t>
            </a:r>
            <a:r>
              <a:rPr lang="he-IL" dirty="0" err="1"/>
              <a:t>וְיִקְח֨ו</a:t>
            </a:r>
            <a:r>
              <a:rPr lang="he-IL" dirty="0"/>
              <a:t>ּ אֵלֶ֜יךָ שֶׁ֣מֶן זַ֥יִת זָ֛ךְ כָּתִ֖ית לַמָּא֑וֹר </a:t>
            </a:r>
            <a:r>
              <a:rPr lang="he-IL" dirty="0" err="1"/>
              <a:t>לְהַעֲלֹ֥ת</a:t>
            </a:r>
            <a:r>
              <a:rPr lang="he-IL" dirty="0"/>
              <a:t> נֵ֖ר תָּמִֽיד": </a:t>
            </a:r>
          </a:p>
          <a:p>
            <a:r>
              <a:rPr lang="he-IL" dirty="0"/>
              <a:t>                    פסוק ג: "מִחוּץ֩ לְפָרֹ֨כֶת הָעֵדֻ֜ת בְּאֹ֣הֶל מוֹעֵ֗ד יַעֲרֹךְ֩ אֹת֨וֹ אַהֲרֹ֜ן מֵעֶ֧רֶב </a:t>
            </a:r>
            <a:r>
              <a:rPr lang="he-IL" dirty="0" err="1"/>
              <a:t>עַד־בֹּ֛קֶר</a:t>
            </a:r>
            <a:r>
              <a:rPr lang="he-IL" dirty="0"/>
              <a:t> לִפְנֵ֥י ה֖' תָּמִ֑יד" </a:t>
            </a:r>
          </a:p>
        </p:txBody>
      </p:sp>
      <p:sp>
        <p:nvSpPr>
          <p:cNvPr id="8" name="תיבת טקסט 7">
            <a:extLst>
              <a:ext uri="{FF2B5EF4-FFF2-40B4-BE49-F238E27FC236}">
                <a16:creationId xmlns:a16="http://schemas.microsoft.com/office/drawing/2014/main" id="{0933C026-7FCC-4614-83E8-24426187E762}"/>
              </a:ext>
            </a:extLst>
          </p:cNvPr>
          <p:cNvSpPr txBox="1"/>
          <p:nvPr/>
        </p:nvSpPr>
        <p:spPr>
          <a:xfrm>
            <a:off x="903678" y="5636232"/>
            <a:ext cx="10059695" cy="369332"/>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במדבר פרק ח פסוק ב: "דַּבֵּר֙ </a:t>
            </a:r>
            <a:r>
              <a:rPr lang="he-IL" dirty="0" err="1"/>
              <a:t>אֶֽל־אַהֲרֹ֔ן</a:t>
            </a:r>
            <a:r>
              <a:rPr lang="he-IL" dirty="0"/>
              <a:t> וְאָמַרְתָּ֖ אֵלָ֑יו </a:t>
            </a:r>
            <a:r>
              <a:rPr lang="he-IL" dirty="0" err="1"/>
              <a:t>בְּהַעֲלֹֽתְך</a:t>
            </a:r>
            <a:r>
              <a:rPr lang="he-IL" dirty="0"/>
              <a:t>ָ֙ </a:t>
            </a:r>
            <a:r>
              <a:rPr lang="he-IL" dirty="0" err="1"/>
              <a:t>אֶת־הַנֵּרֹ֔ת</a:t>
            </a:r>
            <a:r>
              <a:rPr lang="he-IL" dirty="0"/>
              <a:t> </a:t>
            </a:r>
            <a:r>
              <a:rPr lang="he-IL" dirty="0" err="1"/>
              <a:t>אֶל־מוּל</a:t>
            </a:r>
            <a:r>
              <a:rPr lang="he-IL" dirty="0"/>
              <a:t>֙ פְּנֵ֣י הַמְּנוֹרָ֔ה יָאִ֖ירוּ </a:t>
            </a:r>
            <a:r>
              <a:rPr lang="he-IL"/>
              <a:t>שִׁבְעַ֥ת הַנֵּרֽוֹת": </a:t>
            </a:r>
            <a:endParaRPr lang="he-IL" dirty="0"/>
          </a:p>
        </p:txBody>
      </p:sp>
      <p:sp>
        <p:nvSpPr>
          <p:cNvPr id="9" name="תיבת טקסט 8">
            <a:extLst>
              <a:ext uri="{FF2B5EF4-FFF2-40B4-BE49-F238E27FC236}">
                <a16:creationId xmlns:a16="http://schemas.microsoft.com/office/drawing/2014/main" id="{818B1BB2-B35E-4936-9CA1-E43EDD9E0044}"/>
              </a:ext>
            </a:extLst>
          </p:cNvPr>
          <p:cNvSpPr txBox="1"/>
          <p:nvPr/>
        </p:nvSpPr>
        <p:spPr>
          <a:xfrm>
            <a:off x="4128939" y="862208"/>
            <a:ext cx="4298623" cy="369332"/>
          </a:xfrm>
          <a:prstGeom prst="rect">
            <a:avLst/>
          </a:prstGeom>
          <a:noFill/>
        </p:spPr>
        <p:txBody>
          <a:bodyPr wrap="square" rtlCol="1">
            <a:spAutoFit/>
          </a:bodyPr>
          <a:lstStyle/>
          <a:p>
            <a:r>
              <a:rPr lang="he-IL" dirty="0"/>
              <a:t>מקורות למצוות הדלקת הנרות והטבת המנורה </a:t>
            </a:r>
          </a:p>
        </p:txBody>
      </p:sp>
    </p:spTree>
    <p:extLst>
      <p:ext uri="{BB962C8B-B14F-4D97-AF65-F5344CB8AC3E}">
        <p14:creationId xmlns:p14="http://schemas.microsoft.com/office/powerpoint/2010/main" val="29643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250"/>
                            </p:stCondLst>
                            <p:childTnLst>
                              <p:par>
                                <p:cTn id="12" presetID="53" presetClass="entr" presetSubtype="16" fill="hold" grpId="0" nodeType="after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3750"/>
                            </p:stCondLst>
                            <p:childTnLst>
                              <p:par>
                                <p:cTn id="18" presetID="53" presetClass="entr" presetSubtype="16" fill="hold" grpId="0" nodeType="afterEffect">
                                  <p:stCondLst>
                                    <p:cond delay="200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par>
                          <p:cTn id="23" fill="hold">
                            <p:stCondLst>
                              <p:cond delay="6250"/>
                            </p:stCondLst>
                            <p:childTnLst>
                              <p:par>
                                <p:cTn id="24" presetID="53" presetClass="entr" presetSubtype="16" fill="hold" grpId="0" nodeType="afterEffect">
                                  <p:stCondLst>
                                    <p:cond delay="325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10000"/>
                            </p:stCondLst>
                            <p:childTnLst>
                              <p:par>
                                <p:cTn id="30" presetID="53" presetClass="entr" presetSubtype="16" fill="hold" grpId="0" nodeType="afterEffect">
                                  <p:stCondLst>
                                    <p:cond delay="3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3500"/>
                            </p:stCondLst>
                            <p:childTnLst>
                              <p:par>
                                <p:cTn id="36" presetID="53" presetClass="entr" presetSubtype="16" fill="hold" grpId="0" nodeType="afterEffect">
                                  <p:stCondLst>
                                    <p:cond delay="3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AEE9D626-92D6-4DA6-B8D2-D489BB253C76}"/>
              </a:ext>
            </a:extLst>
          </p:cNvPr>
          <p:cNvSpPr txBox="1"/>
          <p:nvPr/>
        </p:nvSpPr>
        <p:spPr>
          <a:xfrm>
            <a:off x="5425127" y="854317"/>
            <a:ext cx="4458877" cy="184665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שִׁבְעַת הַיָּמִים הוּא זוֹרֵק אֶת הַדָּם </a:t>
            </a:r>
          </a:p>
          <a:p>
            <a:r>
              <a:rPr lang="he-IL" b="0" i="0" dirty="0">
                <a:solidFill>
                  <a:srgbClr val="000000"/>
                </a:solidFill>
                <a:effectLst/>
                <a:latin typeface="Arial" panose="020B0604020202020204" pitchFamily="34" charset="0"/>
              </a:rPr>
              <a:t>  </a:t>
            </a:r>
            <a:r>
              <a:rPr lang="he-IL" sz="2000" b="1" i="0" dirty="0">
                <a:solidFill>
                  <a:srgbClr val="000000"/>
                </a:solidFill>
                <a:effectLst/>
                <a:latin typeface="Arial" panose="020B0604020202020204" pitchFamily="34" charset="0"/>
              </a:rPr>
              <a:t>וּמַקְטִיר אֶת הַקְּטוֹרֶת  </a:t>
            </a:r>
          </a:p>
          <a:p>
            <a:r>
              <a:rPr lang="he-IL" sz="2000" b="1" i="0" dirty="0">
                <a:solidFill>
                  <a:srgbClr val="000000"/>
                </a:solidFill>
                <a:effectLst/>
                <a:latin typeface="Arial" panose="020B0604020202020204" pitchFamily="34" charset="0"/>
              </a:rPr>
              <a:t> וּמֵיטִיב אֶת הַנֵּרוֹת</a:t>
            </a:r>
          </a:p>
          <a:p>
            <a:r>
              <a:rPr lang="he-IL" sz="2000" b="1" i="0" dirty="0">
                <a:solidFill>
                  <a:srgbClr val="000000"/>
                </a:solidFill>
                <a:effectLst/>
                <a:latin typeface="Arial" panose="020B0604020202020204" pitchFamily="34" charset="0"/>
              </a:rPr>
              <a:t> </a:t>
            </a:r>
            <a:r>
              <a:rPr lang="he-IL" b="0" i="0" dirty="0">
                <a:solidFill>
                  <a:srgbClr val="000000"/>
                </a:solidFill>
                <a:effectLst/>
                <a:latin typeface="Arial" panose="020B0604020202020204" pitchFamily="34" charset="0"/>
              </a:rPr>
              <a:t>וּמַקְרִיב אֶת הָרֹאשׁ וְאֶת הָרֶגֶל </a:t>
            </a:r>
          </a:p>
          <a:p>
            <a:r>
              <a:rPr lang="he-IL" b="0" i="0" dirty="0">
                <a:solidFill>
                  <a:srgbClr val="000000"/>
                </a:solidFill>
                <a:effectLst/>
                <a:latin typeface="Arial" panose="020B0604020202020204" pitchFamily="34" charset="0"/>
              </a:rPr>
              <a:t>וּשְׁאָר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הַיָּמִים אִם רָצָה לְהַקְרִיב מַקְרִיב </a:t>
            </a:r>
          </a:p>
          <a:p>
            <a:r>
              <a:rPr lang="he-IL" b="0" i="0" dirty="0">
                <a:solidFill>
                  <a:srgbClr val="000000"/>
                </a:solidFill>
                <a:effectLst/>
                <a:latin typeface="Arial" panose="020B0604020202020204" pitchFamily="34" charset="0"/>
              </a:rPr>
              <a:t>שֶׁכֹּהֵן גָּדוֹל מַקְרִיב חֵלֶק בָּרֹאשׁ וְנוֹטֵל חֵלֶק בָּרֹאשׁ</a:t>
            </a:r>
            <a:endParaRPr lang="he-IL" dirty="0"/>
          </a:p>
        </p:txBody>
      </p:sp>
      <p:sp>
        <p:nvSpPr>
          <p:cNvPr id="4" name="תיבת טקסט 3">
            <a:extLst>
              <a:ext uri="{FF2B5EF4-FFF2-40B4-BE49-F238E27FC236}">
                <a16:creationId xmlns:a16="http://schemas.microsoft.com/office/drawing/2014/main" id="{3A029C44-FBD1-48A0-B8CF-16254A601231}"/>
              </a:ext>
            </a:extLst>
          </p:cNvPr>
          <p:cNvSpPr txBox="1"/>
          <p:nvPr/>
        </p:nvSpPr>
        <p:spPr>
          <a:xfrm>
            <a:off x="10284643" y="150829"/>
            <a:ext cx="1611984" cy="369332"/>
          </a:xfrm>
          <a:prstGeom prst="rect">
            <a:avLst/>
          </a:prstGeom>
          <a:noFill/>
        </p:spPr>
        <p:txBody>
          <a:bodyPr wrap="square" rtlCol="1">
            <a:spAutoFit/>
          </a:bodyPr>
          <a:lstStyle/>
          <a:p>
            <a:r>
              <a:rPr lang="he-IL" dirty="0"/>
              <a:t>דף י"ד עמ' א'</a:t>
            </a:r>
          </a:p>
        </p:txBody>
      </p:sp>
      <p:sp>
        <p:nvSpPr>
          <p:cNvPr id="5" name="תיבת טקסט 4">
            <a:extLst>
              <a:ext uri="{FF2B5EF4-FFF2-40B4-BE49-F238E27FC236}">
                <a16:creationId xmlns:a16="http://schemas.microsoft.com/office/drawing/2014/main" id="{F16ACF8D-BF3A-4908-B40B-9E55C70925E7}"/>
              </a:ext>
            </a:extLst>
          </p:cNvPr>
          <p:cNvSpPr txBox="1"/>
          <p:nvPr/>
        </p:nvSpPr>
        <p:spPr>
          <a:xfrm>
            <a:off x="8875336" y="188942"/>
            <a:ext cx="725863"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משנה</a:t>
            </a:r>
          </a:p>
        </p:txBody>
      </p:sp>
      <p:sp>
        <p:nvSpPr>
          <p:cNvPr id="6" name="תיבת טקסט 5">
            <a:extLst>
              <a:ext uri="{FF2B5EF4-FFF2-40B4-BE49-F238E27FC236}">
                <a16:creationId xmlns:a16="http://schemas.microsoft.com/office/drawing/2014/main" id="{BAF14D96-FD77-4126-9C1F-623FE135A7EF}"/>
              </a:ext>
            </a:extLst>
          </p:cNvPr>
          <p:cNvSpPr txBox="1"/>
          <p:nvPr/>
        </p:nvSpPr>
        <p:spPr>
          <a:xfrm>
            <a:off x="8210747" y="3574919"/>
            <a:ext cx="3601038"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וּמַקְטִיר אֶת הַקְּטוֹרֶת וּמֵטִיב אֶת הַנֵּרוֹת </a:t>
            </a:r>
          </a:p>
          <a:p>
            <a:r>
              <a:rPr lang="he-IL" b="0" i="0" dirty="0" err="1">
                <a:solidFill>
                  <a:srgbClr val="000000"/>
                </a:solidFill>
                <a:effectLst/>
                <a:latin typeface="Arial" panose="020B0604020202020204" pitchFamily="34" charset="0"/>
              </a:rPr>
              <a:t>אַלְמָא</a:t>
            </a:r>
            <a:r>
              <a:rPr lang="he-IL" b="0" i="0" dirty="0">
                <a:solidFill>
                  <a:srgbClr val="000000"/>
                </a:solidFill>
                <a:effectLst/>
                <a:latin typeface="Arial" panose="020B0604020202020204" pitchFamily="34" charset="0"/>
              </a:rPr>
              <a:t> קְטוֹרֶת בְּרֵישָׁא וַהֲדַר נֵרוֹת</a:t>
            </a:r>
            <a:endParaRPr lang="he-IL" dirty="0"/>
          </a:p>
        </p:txBody>
      </p:sp>
      <p:sp>
        <p:nvSpPr>
          <p:cNvPr id="7" name="תיבת טקסט 6">
            <a:extLst>
              <a:ext uri="{FF2B5EF4-FFF2-40B4-BE49-F238E27FC236}">
                <a16:creationId xmlns:a16="http://schemas.microsoft.com/office/drawing/2014/main" id="{37E83695-93A5-4C48-9EA8-91529AE0C791}"/>
              </a:ext>
            </a:extLst>
          </p:cNvPr>
          <p:cNvSpPr txBox="1"/>
          <p:nvPr/>
        </p:nvSpPr>
        <p:spPr>
          <a:xfrm>
            <a:off x="10452708" y="3151150"/>
            <a:ext cx="1611984" cy="369332"/>
          </a:xfrm>
          <a:prstGeom prst="rect">
            <a:avLst/>
          </a:prstGeom>
          <a:noFill/>
        </p:spPr>
        <p:txBody>
          <a:bodyPr wrap="square" rtlCol="1">
            <a:spAutoFit/>
          </a:bodyPr>
          <a:lstStyle/>
          <a:p>
            <a:r>
              <a:rPr lang="he-IL" dirty="0"/>
              <a:t>דף י"ד עמ' ב'</a:t>
            </a:r>
          </a:p>
        </p:txBody>
      </p:sp>
      <p:sp>
        <p:nvSpPr>
          <p:cNvPr id="8" name="תיבת טקסט 7">
            <a:extLst>
              <a:ext uri="{FF2B5EF4-FFF2-40B4-BE49-F238E27FC236}">
                <a16:creationId xmlns:a16="http://schemas.microsoft.com/office/drawing/2014/main" id="{11F433D2-E030-4D0C-893A-B8B84929E0B7}"/>
              </a:ext>
            </a:extLst>
          </p:cNvPr>
          <p:cNvSpPr txBox="1"/>
          <p:nvPr/>
        </p:nvSpPr>
        <p:spPr>
          <a:xfrm>
            <a:off x="2441542" y="3574919"/>
            <a:ext cx="5213023"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מן המשנה ניתן להבין שהקטורת ראשונה ואחריה הנרות</a:t>
            </a:r>
          </a:p>
        </p:txBody>
      </p:sp>
      <p:sp>
        <p:nvSpPr>
          <p:cNvPr id="9" name="תיבת טקסט 8">
            <a:extLst>
              <a:ext uri="{FF2B5EF4-FFF2-40B4-BE49-F238E27FC236}">
                <a16:creationId xmlns:a16="http://schemas.microsoft.com/office/drawing/2014/main" id="{67063CF6-F8C1-4F82-8A57-07DA56701B37}"/>
              </a:ext>
            </a:extLst>
          </p:cNvPr>
          <p:cNvSpPr txBox="1"/>
          <p:nvPr/>
        </p:nvSpPr>
        <p:spPr>
          <a:xfrm>
            <a:off x="3195689" y="4293611"/>
            <a:ext cx="4458876"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שאלה:  במסכת תמיד, מציגים את הפעולות </a:t>
            </a:r>
          </a:p>
          <a:p>
            <a:r>
              <a:rPr lang="he-IL" dirty="0"/>
              <a:t>שעשה כל מי שזכה בגורל הפיס:</a:t>
            </a:r>
          </a:p>
          <a:p>
            <a:r>
              <a:rPr lang="he-IL" dirty="0"/>
              <a:t>מסדר הדברים רואים שהנרות קדמו לקטורת, </a:t>
            </a:r>
          </a:p>
          <a:p>
            <a:r>
              <a:rPr lang="he-IL" dirty="0"/>
              <a:t>בניגוד למה שראינו במשנתו.</a:t>
            </a:r>
          </a:p>
        </p:txBody>
      </p:sp>
      <p:sp>
        <p:nvSpPr>
          <p:cNvPr id="10" name="תיבת טקסט 9">
            <a:extLst>
              <a:ext uri="{FF2B5EF4-FFF2-40B4-BE49-F238E27FC236}">
                <a16:creationId xmlns:a16="http://schemas.microsoft.com/office/drawing/2014/main" id="{DA4CFFF3-085C-4CA5-8DC5-BA995617DB52}"/>
              </a:ext>
            </a:extLst>
          </p:cNvPr>
          <p:cNvSpPr txBox="1"/>
          <p:nvPr/>
        </p:nvSpPr>
        <p:spPr>
          <a:xfrm>
            <a:off x="8540684" y="4430907"/>
            <a:ext cx="3271101"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a:t>
            </a:r>
            <a:r>
              <a:rPr lang="he-IL" b="0" i="0" dirty="0" err="1">
                <a:solidFill>
                  <a:srgbClr val="000000"/>
                </a:solidFill>
                <a:effectLst/>
                <a:latin typeface="Arial" panose="020B0604020202020204" pitchFamily="34" charset="0"/>
              </a:rPr>
              <a:t>רְמִינְהו</a:t>
            </a:r>
            <a:r>
              <a:rPr lang="he-IL" b="0" i="0" dirty="0">
                <a:solidFill>
                  <a:srgbClr val="000000"/>
                </a:solidFill>
                <a:effectLst/>
                <a:latin typeface="Arial" panose="020B0604020202020204" pitchFamily="34" charset="0"/>
              </a:rPr>
              <a:t>ּ </a:t>
            </a:r>
          </a:p>
          <a:p>
            <a:pPr marL="342900" indent="-342900">
              <a:buAutoNum type="arabicPeriod"/>
            </a:pPr>
            <a:r>
              <a:rPr lang="he-IL" b="0" i="0" dirty="0">
                <a:solidFill>
                  <a:srgbClr val="000000"/>
                </a:solidFill>
                <a:effectLst/>
                <a:latin typeface="Arial" panose="020B0604020202020204" pitchFamily="34" charset="0"/>
              </a:rPr>
              <a:t>מִי שֶׁזָּכָה בְּדִישּׁוּן מִזְבֵּחַ הַפְּנִימִי </a:t>
            </a:r>
          </a:p>
          <a:p>
            <a:pPr marL="342900" indent="-342900">
              <a:buAutoNum type="arabicPeriod"/>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וּמִי שֶׁזָּכָה בַּמְּנוֹרָה </a:t>
            </a:r>
          </a:p>
          <a:p>
            <a:pPr marL="342900" indent="-342900">
              <a:buAutoNum type="arabicPeriod"/>
            </a:pPr>
            <a:r>
              <a:rPr lang="he-IL" dirty="0">
                <a:solidFill>
                  <a:srgbClr val="000000"/>
                </a:solidFill>
                <a:latin typeface="Arial" panose="020B0604020202020204" pitchFamily="34" charset="0"/>
              </a:rPr>
              <a:t> </a:t>
            </a:r>
            <a:r>
              <a:rPr lang="he-IL" b="0" i="0" dirty="0">
                <a:solidFill>
                  <a:srgbClr val="000000"/>
                </a:solidFill>
                <a:effectLst/>
                <a:latin typeface="Arial" panose="020B0604020202020204" pitchFamily="34" charset="0"/>
              </a:rPr>
              <a:t>וּמִי שֶׁזָּכָה בַּקְּטוֹרֶת</a:t>
            </a:r>
            <a:endParaRPr lang="he-IL" dirty="0"/>
          </a:p>
        </p:txBody>
      </p:sp>
      <p:sp>
        <p:nvSpPr>
          <p:cNvPr id="11" name="תיבת טקסט 10">
            <a:extLst>
              <a:ext uri="{FF2B5EF4-FFF2-40B4-BE49-F238E27FC236}">
                <a16:creationId xmlns:a16="http://schemas.microsoft.com/office/drawing/2014/main" id="{FBD281E4-3526-4FDF-B7F4-2EBDE9E112D2}"/>
              </a:ext>
            </a:extLst>
          </p:cNvPr>
          <p:cNvSpPr txBox="1"/>
          <p:nvPr/>
        </p:nvSpPr>
        <p:spPr>
          <a:xfrm>
            <a:off x="1244338" y="5840894"/>
            <a:ext cx="6410227"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התנא השונה את המשניות במסכת תמיד - רבי שמעון, איש המצפה הוא, </a:t>
            </a:r>
            <a:r>
              <a:rPr lang="he-IL" dirty="0" err="1"/>
              <a:t>שמצינו</a:t>
            </a:r>
            <a:r>
              <a:rPr lang="he-IL" dirty="0"/>
              <a:t> אותו </a:t>
            </a:r>
            <a:r>
              <a:rPr lang="he-IL" dirty="0" err="1"/>
              <a:t>בברייתא</a:t>
            </a:r>
            <a:r>
              <a:rPr lang="he-IL" dirty="0"/>
              <a:t> כשהוא שונה הלכות סדר התמיד.</a:t>
            </a:r>
          </a:p>
        </p:txBody>
      </p:sp>
      <p:sp>
        <p:nvSpPr>
          <p:cNvPr id="12" name="תיבת טקסט 11">
            <a:extLst>
              <a:ext uri="{FF2B5EF4-FFF2-40B4-BE49-F238E27FC236}">
                <a16:creationId xmlns:a16="http://schemas.microsoft.com/office/drawing/2014/main" id="{4D807851-4EE3-4157-A38F-8EA27F62A2DB}"/>
              </a:ext>
            </a:extLst>
          </p:cNvPr>
          <p:cNvSpPr txBox="1"/>
          <p:nvPr/>
        </p:nvSpPr>
        <p:spPr>
          <a:xfrm>
            <a:off x="8790495" y="5870420"/>
            <a:ext cx="302129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רַב </a:t>
            </a:r>
            <a:r>
              <a:rPr lang="he-IL" b="0" i="0" dirty="0" err="1">
                <a:solidFill>
                  <a:srgbClr val="000000"/>
                </a:solidFill>
                <a:effectLst/>
                <a:latin typeface="Arial" panose="020B0604020202020204" pitchFamily="34" charset="0"/>
              </a:rPr>
              <a:t>הוּנָא</a:t>
            </a:r>
            <a:r>
              <a:rPr lang="he-IL" b="0" i="0" dirty="0">
                <a:solidFill>
                  <a:srgbClr val="000000"/>
                </a:solidFill>
                <a:effectLst/>
                <a:latin typeface="Arial" panose="020B0604020202020204" pitchFamily="34" charset="0"/>
              </a:rPr>
              <a:t> מַאן תָּנָא תָּמִיד רַבִּי שִׁמְעוֹן אִישׁ הַמִּצְפָּה הוּא</a:t>
            </a:r>
            <a:endParaRPr lang="he-IL" dirty="0"/>
          </a:p>
        </p:txBody>
      </p:sp>
      <p:pic>
        <p:nvPicPr>
          <p:cNvPr id="14" name="תמונה 13">
            <a:extLst>
              <a:ext uri="{FF2B5EF4-FFF2-40B4-BE49-F238E27FC236}">
                <a16:creationId xmlns:a16="http://schemas.microsoft.com/office/drawing/2014/main" id="{68F39174-3EF9-4E4A-A205-B03766286A9B}"/>
              </a:ext>
            </a:extLst>
          </p:cNvPr>
          <p:cNvPicPr>
            <a:picLocks noChangeAspect="1"/>
          </p:cNvPicPr>
          <p:nvPr/>
        </p:nvPicPr>
        <p:blipFill>
          <a:blip r:embed="rId2"/>
          <a:stretch>
            <a:fillRect/>
          </a:stretch>
        </p:blipFill>
        <p:spPr>
          <a:xfrm>
            <a:off x="2719016" y="700264"/>
            <a:ext cx="2413881" cy="2154764"/>
          </a:xfrm>
          <a:prstGeom prst="rect">
            <a:avLst/>
          </a:prstGeom>
        </p:spPr>
      </p:pic>
      <p:pic>
        <p:nvPicPr>
          <p:cNvPr id="16" name="תמונה 15">
            <a:extLst>
              <a:ext uri="{FF2B5EF4-FFF2-40B4-BE49-F238E27FC236}">
                <a16:creationId xmlns:a16="http://schemas.microsoft.com/office/drawing/2014/main" id="{6A3E5165-354F-44E7-9001-A84D456F17D6}"/>
              </a:ext>
            </a:extLst>
          </p:cNvPr>
          <p:cNvPicPr>
            <a:picLocks noChangeAspect="1"/>
          </p:cNvPicPr>
          <p:nvPr/>
        </p:nvPicPr>
        <p:blipFill>
          <a:blip r:embed="rId3"/>
          <a:stretch>
            <a:fillRect/>
          </a:stretch>
        </p:blipFill>
        <p:spPr>
          <a:xfrm>
            <a:off x="10176234" y="503231"/>
            <a:ext cx="1888458" cy="2593483"/>
          </a:xfrm>
          <a:prstGeom prst="rect">
            <a:avLst/>
          </a:prstGeom>
        </p:spPr>
      </p:pic>
    </p:spTree>
    <p:extLst>
      <p:ext uri="{BB962C8B-B14F-4D97-AF65-F5344CB8AC3E}">
        <p14:creationId xmlns:p14="http://schemas.microsoft.com/office/powerpoint/2010/main" val="22653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250"/>
                            </p:stCondLst>
                            <p:childTnLst>
                              <p:par>
                                <p:cTn id="12" presetID="22" presetClass="entr" presetSubtype="2" fill="hold" nodeType="afterEffect">
                                  <p:stCondLst>
                                    <p:cond delay="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right)">
                                      <p:cBhvr>
                                        <p:cTn id="14" dur="500"/>
                                        <p:tgtEl>
                                          <p:spTgt spid="3">
                                            <p:txEl>
                                              <p:pRg st="0" end="0"/>
                                            </p:txEl>
                                          </p:spTgt>
                                        </p:tgtEl>
                                      </p:cBhvr>
                                    </p:animEffect>
                                  </p:childTnLst>
                                </p:cTn>
                              </p:par>
                            </p:childTnLst>
                          </p:cTn>
                        </p:par>
                        <p:par>
                          <p:cTn id="15" fill="hold">
                            <p:stCondLst>
                              <p:cond delay="2250"/>
                            </p:stCondLst>
                            <p:childTnLst>
                              <p:par>
                                <p:cTn id="16" presetID="22" presetClass="entr" presetSubtype="2" fill="hold" nodeType="afterEffect">
                                  <p:stCondLst>
                                    <p:cond delay="100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right)">
                                      <p:cBhvr>
                                        <p:cTn id="18" dur="500"/>
                                        <p:tgtEl>
                                          <p:spTgt spid="3">
                                            <p:txEl>
                                              <p:pRg st="1" end="1"/>
                                            </p:txEl>
                                          </p:spTgt>
                                        </p:tgtEl>
                                      </p:cBhvr>
                                    </p:animEffect>
                                  </p:childTnLst>
                                </p:cTn>
                              </p:par>
                            </p:childTnLst>
                          </p:cTn>
                        </p:par>
                        <p:par>
                          <p:cTn id="19" fill="hold">
                            <p:stCondLst>
                              <p:cond delay="3750"/>
                            </p:stCondLst>
                            <p:childTnLst>
                              <p:par>
                                <p:cTn id="20" presetID="6" presetClass="entr" presetSubtype="16"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000"/>
                                        <p:tgtEl>
                                          <p:spTgt spid="14"/>
                                        </p:tgtEl>
                                      </p:cBhvr>
                                    </p:animEffect>
                                  </p:childTnLst>
                                </p:cTn>
                              </p:par>
                            </p:childTnLst>
                          </p:cTn>
                        </p:par>
                        <p:par>
                          <p:cTn id="23" fill="hold">
                            <p:stCondLst>
                              <p:cond delay="5250"/>
                            </p:stCondLst>
                            <p:childTnLst>
                              <p:par>
                                <p:cTn id="24" presetID="22" presetClass="entr" presetSubtype="2" fill="hold" nodeType="afterEffect">
                                  <p:stCondLst>
                                    <p:cond delay="75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right)">
                                      <p:cBhvr>
                                        <p:cTn id="26" dur="500"/>
                                        <p:tgtEl>
                                          <p:spTgt spid="3">
                                            <p:txEl>
                                              <p:pRg st="2" end="2"/>
                                            </p:txEl>
                                          </p:spTgt>
                                        </p:tgtEl>
                                      </p:cBhvr>
                                    </p:animEffect>
                                  </p:childTnLst>
                                </p:cTn>
                              </p:par>
                            </p:childTnLst>
                          </p:cTn>
                        </p:par>
                        <p:par>
                          <p:cTn id="27" fill="hold">
                            <p:stCondLst>
                              <p:cond delay="6500"/>
                            </p:stCondLst>
                            <p:childTnLst>
                              <p:par>
                                <p:cTn id="28" presetID="6" presetClass="entr" presetSubtype="16" fill="hold" nodeType="afterEffect">
                                  <p:stCondLst>
                                    <p:cond delay="75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1000"/>
                                        <p:tgtEl>
                                          <p:spTgt spid="16"/>
                                        </p:tgtEl>
                                      </p:cBhvr>
                                    </p:animEffect>
                                  </p:childTnLst>
                                </p:cTn>
                              </p:par>
                            </p:childTnLst>
                          </p:cTn>
                        </p:par>
                        <p:par>
                          <p:cTn id="31" fill="hold">
                            <p:stCondLst>
                              <p:cond delay="8250"/>
                            </p:stCondLst>
                            <p:childTnLst>
                              <p:par>
                                <p:cTn id="32" presetID="22" presetClass="entr" presetSubtype="2" fill="hold" nodeType="afterEffect">
                                  <p:stCondLst>
                                    <p:cond delay="100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right)">
                                      <p:cBhvr>
                                        <p:cTn id="34" dur="500"/>
                                        <p:tgtEl>
                                          <p:spTgt spid="3">
                                            <p:txEl>
                                              <p:pRg st="3" end="3"/>
                                            </p:txEl>
                                          </p:spTgt>
                                        </p:tgtEl>
                                      </p:cBhvr>
                                    </p:animEffect>
                                  </p:childTnLst>
                                </p:cTn>
                              </p:par>
                            </p:childTnLst>
                          </p:cTn>
                        </p:par>
                        <p:par>
                          <p:cTn id="35" fill="hold">
                            <p:stCondLst>
                              <p:cond delay="9750"/>
                            </p:stCondLst>
                            <p:childTnLst>
                              <p:par>
                                <p:cTn id="36" presetID="22" presetClass="entr" presetSubtype="2" fill="hold" nodeType="afterEffect">
                                  <p:stCondLst>
                                    <p:cond delay="100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right)">
                                      <p:cBhvr>
                                        <p:cTn id="38" dur="500"/>
                                        <p:tgtEl>
                                          <p:spTgt spid="3">
                                            <p:txEl>
                                              <p:pRg st="4" end="4"/>
                                            </p:txEl>
                                          </p:spTgt>
                                        </p:tgtEl>
                                      </p:cBhvr>
                                    </p:animEffect>
                                  </p:childTnLst>
                                </p:cTn>
                              </p:par>
                            </p:childTnLst>
                          </p:cTn>
                        </p:par>
                        <p:par>
                          <p:cTn id="39" fill="hold">
                            <p:stCondLst>
                              <p:cond delay="11250"/>
                            </p:stCondLst>
                            <p:childTnLst>
                              <p:par>
                                <p:cTn id="40" presetID="22" presetClass="entr" presetSubtype="2" fill="hold" nodeType="afterEffect">
                                  <p:stCondLst>
                                    <p:cond delay="100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right)">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000"/>
                                        <p:tgtEl>
                                          <p:spTgt spid="7"/>
                                        </p:tgtEl>
                                      </p:cBhvr>
                                    </p:animEffect>
                                    <p:anim calcmode="lin" valueType="num">
                                      <p:cBhvr>
                                        <p:cTn id="48" dur="2000" fill="hold"/>
                                        <p:tgtEl>
                                          <p:spTgt spid="7"/>
                                        </p:tgtEl>
                                        <p:attrNameLst>
                                          <p:attrName>ppt_w</p:attrName>
                                        </p:attrNameLst>
                                      </p:cBhvr>
                                      <p:tavLst>
                                        <p:tav tm="0" fmla="#ppt_w*sin(2.5*pi*$)">
                                          <p:val>
                                            <p:fltVal val="0"/>
                                          </p:val>
                                        </p:tav>
                                        <p:tav tm="100000">
                                          <p:val>
                                            <p:fltVal val="1"/>
                                          </p:val>
                                        </p:tav>
                                      </p:tavLst>
                                    </p:anim>
                                    <p:anim calcmode="lin" valueType="num">
                                      <p:cBhvr>
                                        <p:cTn id="49" dur="2000" fill="hold"/>
                                        <p:tgtEl>
                                          <p:spTgt spid="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53" presetClass="entr" presetSubtype="16" fill="hold" grpId="0" nodeType="afterEffect">
                                  <p:stCondLst>
                                    <p:cond delay="25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2750"/>
                            </p:stCondLst>
                            <p:childTnLst>
                              <p:par>
                                <p:cTn id="57" presetID="22" presetClass="entr" presetSubtype="2" fill="hold" grpId="0" nodeType="afterEffect">
                                  <p:stCondLst>
                                    <p:cond delay="200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5250"/>
                            </p:stCondLst>
                            <p:childTnLst>
                              <p:par>
                                <p:cTn id="61" presetID="53" presetClass="entr" presetSubtype="16" fill="hold" grpId="0" nodeType="afterEffect">
                                  <p:stCondLst>
                                    <p:cond delay="275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8500"/>
                            </p:stCondLst>
                            <p:childTnLst>
                              <p:par>
                                <p:cTn id="67" presetID="22" presetClass="entr" presetSubtype="2" fill="hold" grpId="0" nodeType="afterEffect">
                                  <p:stCondLst>
                                    <p:cond delay="3750"/>
                                  </p:stCondLst>
                                  <p:childTnLst>
                                    <p:set>
                                      <p:cBhvr>
                                        <p:cTn id="68" dur="1" fill="hold">
                                          <p:stCondLst>
                                            <p:cond delay="0"/>
                                          </p:stCondLst>
                                        </p:cTn>
                                        <p:tgtEl>
                                          <p:spTgt spid="9"/>
                                        </p:tgtEl>
                                        <p:attrNameLst>
                                          <p:attrName>style.visibility</p:attrName>
                                        </p:attrNameLst>
                                      </p:cBhvr>
                                      <p:to>
                                        <p:strVal val="visible"/>
                                      </p:to>
                                    </p:set>
                                    <p:animEffect transition="in" filter="wipe(right)">
                                      <p:cBhvr>
                                        <p:cTn id="69" dur="500"/>
                                        <p:tgtEl>
                                          <p:spTgt spid="9"/>
                                        </p:tgtEl>
                                      </p:cBhvr>
                                    </p:animEffect>
                                  </p:childTnLst>
                                </p:cTn>
                              </p:par>
                            </p:childTnLst>
                          </p:cTn>
                        </p:par>
                        <p:par>
                          <p:cTn id="70" fill="hold">
                            <p:stCondLst>
                              <p:cond delay="12750"/>
                            </p:stCondLst>
                            <p:childTnLst>
                              <p:par>
                                <p:cTn id="71" presetID="53" presetClass="entr" presetSubtype="16" fill="hold" grpId="0" nodeType="afterEffect">
                                  <p:stCondLst>
                                    <p:cond delay="30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16250"/>
                            </p:stCondLst>
                            <p:childTnLst>
                              <p:par>
                                <p:cTn id="77" presetID="22" presetClass="entr" presetSubtype="2" fill="hold" grpId="0" nodeType="afterEffect">
                                  <p:stCondLst>
                                    <p:cond delay="2500"/>
                                  </p:stCondLst>
                                  <p:childTnLst>
                                    <p:set>
                                      <p:cBhvr>
                                        <p:cTn id="78" dur="1" fill="hold">
                                          <p:stCondLst>
                                            <p:cond delay="0"/>
                                          </p:stCondLst>
                                        </p:cTn>
                                        <p:tgtEl>
                                          <p:spTgt spid="11"/>
                                        </p:tgtEl>
                                        <p:attrNameLst>
                                          <p:attrName>style.visibility</p:attrName>
                                        </p:attrNameLst>
                                      </p:cBhvr>
                                      <p:to>
                                        <p:strVal val="visible"/>
                                      </p:to>
                                    </p:set>
                                    <p:animEffect transition="in" filter="wipe(righ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E21A0340-6531-48A7-BA35-957078641901}"/>
              </a:ext>
            </a:extLst>
          </p:cNvPr>
          <p:cNvSpPr txBox="1"/>
          <p:nvPr/>
        </p:nvSpPr>
        <p:spPr>
          <a:xfrm>
            <a:off x="10294069" y="90347"/>
            <a:ext cx="1611984" cy="369332"/>
          </a:xfrm>
          <a:prstGeom prst="rect">
            <a:avLst/>
          </a:prstGeom>
          <a:noFill/>
        </p:spPr>
        <p:txBody>
          <a:bodyPr wrap="square" rtlCol="1">
            <a:spAutoFit/>
          </a:bodyPr>
          <a:lstStyle/>
          <a:p>
            <a:r>
              <a:rPr lang="he-IL" dirty="0"/>
              <a:t>דף י"ד עמ' ב'</a:t>
            </a:r>
          </a:p>
        </p:txBody>
      </p:sp>
      <p:sp>
        <p:nvSpPr>
          <p:cNvPr id="4" name="תיבת טקסט 3">
            <a:extLst>
              <a:ext uri="{FF2B5EF4-FFF2-40B4-BE49-F238E27FC236}">
                <a16:creationId xmlns:a16="http://schemas.microsoft.com/office/drawing/2014/main" id="{2DDBFF73-CF86-4C6D-A70A-27B4817FFCD5}"/>
              </a:ext>
            </a:extLst>
          </p:cNvPr>
          <p:cNvSpPr txBox="1"/>
          <p:nvPr/>
        </p:nvSpPr>
        <p:spPr>
          <a:xfrm>
            <a:off x="73565" y="182680"/>
            <a:ext cx="9343289" cy="646331"/>
          </a:xfrm>
          <a:prstGeom prst="rect">
            <a:avLst/>
          </a:prstGeom>
          <a:noFill/>
        </p:spPr>
        <p:txBody>
          <a:bodyPr wrap="square" rtlCol="1">
            <a:spAutoFit/>
          </a:bodyPr>
          <a:lstStyle/>
          <a:p>
            <a:r>
              <a:rPr lang="he-IL" dirty="0" err="1"/>
              <a:t>ןהרי</a:t>
            </a:r>
            <a:r>
              <a:rPr lang="he-IL" dirty="0"/>
              <a:t> למדנו הפוך - שרבי שמעון איש המצפה אינו זה שלפיו נשנות המשניות במסכת תמיד, אלא הוא חולק על במסכת תמיד.</a:t>
            </a:r>
          </a:p>
        </p:txBody>
      </p:sp>
      <p:sp>
        <p:nvSpPr>
          <p:cNvPr id="5" name="תיבת טקסט 4">
            <a:extLst>
              <a:ext uri="{FF2B5EF4-FFF2-40B4-BE49-F238E27FC236}">
                <a16:creationId xmlns:a16="http://schemas.microsoft.com/office/drawing/2014/main" id="{A5EC6645-BB7C-4C93-AA7A-C3FB0683A72C}"/>
              </a:ext>
            </a:extLst>
          </p:cNvPr>
          <p:cNvSpPr txBox="1"/>
          <p:nvPr/>
        </p:nvSpPr>
        <p:spPr>
          <a:xfrm>
            <a:off x="9501590" y="358367"/>
            <a:ext cx="241661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וְהָא אִיפְּכָא שָׁמְעִינַן לֵיהּ ?</a:t>
            </a:r>
            <a:endParaRPr lang="he-IL" dirty="0"/>
          </a:p>
        </p:txBody>
      </p:sp>
      <p:sp>
        <p:nvSpPr>
          <p:cNvPr id="9" name="תיבת טקסט 8">
            <a:extLst>
              <a:ext uri="{FF2B5EF4-FFF2-40B4-BE49-F238E27FC236}">
                <a16:creationId xmlns:a16="http://schemas.microsoft.com/office/drawing/2014/main" id="{8CC05FAA-3876-4DD7-AD8D-396FC00D066B}"/>
              </a:ext>
            </a:extLst>
          </p:cNvPr>
          <p:cNvSpPr txBox="1"/>
          <p:nvPr/>
        </p:nvSpPr>
        <p:spPr>
          <a:xfrm>
            <a:off x="85715" y="749851"/>
            <a:ext cx="8446416" cy="1169551"/>
          </a:xfrm>
          <a:prstGeom prst="rect">
            <a:avLst/>
          </a:prstGeom>
          <a:solidFill>
            <a:schemeClr val="bg1"/>
          </a:solidFill>
        </p:spPr>
        <p:txBody>
          <a:bodyPr wrap="square" rtlCol="1">
            <a:spAutoFit/>
          </a:bodyPr>
          <a:lstStyle/>
          <a:p>
            <a:r>
              <a:rPr lang="he-IL" sz="1400" dirty="0"/>
              <a:t>במשנה במסכת תמיד נאמר: </a:t>
            </a:r>
          </a:p>
          <a:p>
            <a:r>
              <a:rPr lang="he-IL" sz="1400" dirty="0"/>
              <a:t>בא לו הכהן הזורק את דם התמיד על המזבח, לקרן מזרחית צפונית - וזורק שם את הדם, ומתנת הדם מתפשטת וניכרת על המזבח מזרחה צפונה.</a:t>
            </a:r>
          </a:p>
          <a:p>
            <a:r>
              <a:rPr lang="he-IL" sz="1400" dirty="0"/>
              <a:t>ואחר כך מדלג על הקרן הסמוכה ומגיע לקרן הנגדית, מערבית דרומית - ונותן את הדם בזריקה אחת, מערבה דרומה.</a:t>
            </a:r>
          </a:p>
          <a:p>
            <a:r>
              <a:rPr lang="he-IL" sz="1400" dirty="0"/>
              <a:t>וכך הוא הדין בכל העולות, שנותן מתן דמים "שתים שהן ארבע" על שתי הקרנות הללו, בשתי זריקות בלבד.</a:t>
            </a:r>
          </a:p>
        </p:txBody>
      </p:sp>
      <p:sp>
        <p:nvSpPr>
          <p:cNvPr id="6" name="תיבת טקסט 5">
            <a:extLst>
              <a:ext uri="{FF2B5EF4-FFF2-40B4-BE49-F238E27FC236}">
                <a16:creationId xmlns:a16="http://schemas.microsoft.com/office/drawing/2014/main" id="{7BAD3BF7-891A-4E7E-AB3D-FC4AD8036A66}"/>
              </a:ext>
            </a:extLst>
          </p:cNvPr>
          <p:cNvSpPr txBox="1"/>
          <p:nvPr/>
        </p:nvSpPr>
        <p:spPr>
          <a:xfrm>
            <a:off x="8712181" y="811053"/>
            <a:ext cx="3355942"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דִּתְנַן</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בָּא לוֹ לְקֶרֶן מִזְרָחִית צְפוֹנִית נוֹתֵן מִזְרָחָה צָפוֹנָה </a:t>
            </a:r>
          </a:p>
          <a:p>
            <a:r>
              <a:rPr lang="he-IL" b="0" i="0" dirty="0">
                <a:solidFill>
                  <a:srgbClr val="000000"/>
                </a:solidFill>
                <a:effectLst/>
                <a:latin typeface="Arial" panose="020B0604020202020204" pitchFamily="34" charset="0"/>
              </a:rPr>
              <a:t>מַעֲרָבִית דְּרוֹמִית נוֹתֵן מַעֲרָבָה דָּרוֹמָה </a:t>
            </a:r>
          </a:p>
        </p:txBody>
      </p:sp>
      <p:pic>
        <p:nvPicPr>
          <p:cNvPr id="65" name="תמונה 64">
            <a:extLst>
              <a:ext uri="{FF2B5EF4-FFF2-40B4-BE49-F238E27FC236}">
                <a16:creationId xmlns:a16="http://schemas.microsoft.com/office/drawing/2014/main" id="{240A06AA-3A38-4356-86F9-12CFD0CEC8AE}"/>
              </a:ext>
            </a:extLst>
          </p:cNvPr>
          <p:cNvPicPr>
            <a:picLocks noChangeAspect="1"/>
          </p:cNvPicPr>
          <p:nvPr/>
        </p:nvPicPr>
        <p:blipFill>
          <a:blip r:embed="rId2"/>
          <a:stretch>
            <a:fillRect/>
          </a:stretch>
        </p:blipFill>
        <p:spPr>
          <a:xfrm>
            <a:off x="1895593" y="2083775"/>
            <a:ext cx="8003357" cy="4819048"/>
          </a:xfrm>
          <a:prstGeom prst="rect">
            <a:avLst/>
          </a:prstGeom>
          <a:solidFill>
            <a:schemeClr val="tx2">
              <a:lumMod val="20000"/>
              <a:lumOff val="80000"/>
            </a:schemeClr>
          </a:solidFill>
          <a:ln>
            <a:noFill/>
          </a:ln>
        </p:spPr>
      </p:pic>
      <p:grpSp>
        <p:nvGrpSpPr>
          <p:cNvPr id="66" name="קבוצה 65">
            <a:extLst>
              <a:ext uri="{FF2B5EF4-FFF2-40B4-BE49-F238E27FC236}">
                <a16:creationId xmlns:a16="http://schemas.microsoft.com/office/drawing/2014/main" id="{5861B75E-88AA-4017-8BD6-5379E9C84C24}"/>
              </a:ext>
            </a:extLst>
          </p:cNvPr>
          <p:cNvGrpSpPr/>
          <p:nvPr/>
        </p:nvGrpSpPr>
        <p:grpSpPr>
          <a:xfrm>
            <a:off x="8313902" y="2870687"/>
            <a:ext cx="1312637" cy="603629"/>
            <a:chOff x="9320798" y="977323"/>
            <a:chExt cx="1995054" cy="1100828"/>
          </a:xfrm>
        </p:grpSpPr>
        <p:sp>
          <p:nvSpPr>
            <p:cNvPr id="67" name="עוגה 13">
              <a:extLst>
                <a:ext uri="{FF2B5EF4-FFF2-40B4-BE49-F238E27FC236}">
                  <a16:creationId xmlns:a16="http://schemas.microsoft.com/office/drawing/2014/main" id="{E4E3E328-608B-4FE6-9339-85D74C6C9E05}"/>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8" name="TextBox 14">
              <a:extLst>
                <a:ext uri="{FF2B5EF4-FFF2-40B4-BE49-F238E27FC236}">
                  <a16:creationId xmlns:a16="http://schemas.microsoft.com/office/drawing/2014/main" id="{2D67E12F-DCCE-465F-B97A-D14D1D2F00A1}"/>
                </a:ext>
              </a:extLst>
            </p:cNvPr>
            <p:cNvSpPr txBox="1"/>
            <p:nvPr/>
          </p:nvSpPr>
          <p:spPr>
            <a:xfrm>
              <a:off x="9433724" y="988291"/>
              <a:ext cx="1557883" cy="841931"/>
            </a:xfrm>
            <a:prstGeom prst="rect">
              <a:avLst/>
            </a:prstGeom>
            <a:noFill/>
          </p:spPr>
          <p:txBody>
            <a:bodyPr wrap="square" rtlCol="1">
              <a:spAutoFit/>
            </a:bodyPr>
            <a:lstStyle/>
            <a:p>
              <a:r>
                <a:rPr lang="he-IL" sz="1200" dirty="0"/>
                <a:t>קרן מזרחית צפונית</a:t>
              </a:r>
            </a:p>
          </p:txBody>
        </p:sp>
      </p:grpSp>
      <p:grpSp>
        <p:nvGrpSpPr>
          <p:cNvPr id="69" name="קבוצה 68">
            <a:extLst>
              <a:ext uri="{FF2B5EF4-FFF2-40B4-BE49-F238E27FC236}">
                <a16:creationId xmlns:a16="http://schemas.microsoft.com/office/drawing/2014/main" id="{7E7F0093-EE05-436D-A2A6-4B247B455525}"/>
              </a:ext>
            </a:extLst>
          </p:cNvPr>
          <p:cNvGrpSpPr/>
          <p:nvPr/>
        </p:nvGrpSpPr>
        <p:grpSpPr>
          <a:xfrm rot="160039" flipH="1">
            <a:off x="4301621" y="1802335"/>
            <a:ext cx="1954780" cy="657976"/>
            <a:chOff x="9320798" y="805425"/>
            <a:chExt cx="1996813" cy="1272726"/>
          </a:xfrm>
        </p:grpSpPr>
        <p:sp>
          <p:nvSpPr>
            <p:cNvPr id="70" name="עוגה 23">
              <a:extLst>
                <a:ext uri="{FF2B5EF4-FFF2-40B4-BE49-F238E27FC236}">
                  <a16:creationId xmlns:a16="http://schemas.microsoft.com/office/drawing/2014/main" id="{BE0538D2-A3FC-4495-9FEE-67D73521ECEB}"/>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71" name="TextBox 24">
              <a:extLst>
                <a:ext uri="{FF2B5EF4-FFF2-40B4-BE49-F238E27FC236}">
                  <a16:creationId xmlns:a16="http://schemas.microsoft.com/office/drawing/2014/main" id="{B743FC3F-8797-4C80-8DB7-7EE926730B96}"/>
                </a:ext>
              </a:extLst>
            </p:cNvPr>
            <p:cNvSpPr txBox="1"/>
            <p:nvPr/>
          </p:nvSpPr>
          <p:spPr>
            <a:xfrm>
              <a:off x="9433720" y="805425"/>
              <a:ext cx="1883891" cy="1012066"/>
            </a:xfrm>
            <a:prstGeom prst="rect">
              <a:avLst/>
            </a:prstGeom>
            <a:noFill/>
          </p:spPr>
          <p:txBody>
            <a:bodyPr wrap="square" rtlCol="1">
              <a:spAutoFit/>
            </a:bodyPr>
            <a:lstStyle/>
            <a:p>
              <a:r>
                <a:rPr lang="he-IL" sz="1400" dirty="0"/>
                <a:t>     קרן מערבית</a:t>
              </a:r>
            </a:p>
            <a:p>
              <a:r>
                <a:rPr lang="he-IL" sz="1400" dirty="0"/>
                <a:t>                 צפונית</a:t>
              </a:r>
            </a:p>
          </p:txBody>
        </p:sp>
      </p:grpSp>
      <p:grpSp>
        <p:nvGrpSpPr>
          <p:cNvPr id="72" name="קבוצה 71">
            <a:extLst>
              <a:ext uri="{FF2B5EF4-FFF2-40B4-BE49-F238E27FC236}">
                <a16:creationId xmlns:a16="http://schemas.microsoft.com/office/drawing/2014/main" id="{B1C85556-481D-4FD6-A322-EB972EAFF88D}"/>
              </a:ext>
            </a:extLst>
          </p:cNvPr>
          <p:cNvGrpSpPr/>
          <p:nvPr/>
        </p:nvGrpSpPr>
        <p:grpSpPr>
          <a:xfrm rot="19045519" flipH="1">
            <a:off x="2297678" y="3920218"/>
            <a:ext cx="1390921" cy="956582"/>
            <a:chOff x="9320798" y="977323"/>
            <a:chExt cx="1996813" cy="1100828"/>
          </a:xfrm>
        </p:grpSpPr>
        <p:sp>
          <p:nvSpPr>
            <p:cNvPr id="73" name="עוגה 17">
              <a:extLst>
                <a:ext uri="{FF2B5EF4-FFF2-40B4-BE49-F238E27FC236}">
                  <a16:creationId xmlns:a16="http://schemas.microsoft.com/office/drawing/2014/main" id="{81B63945-AA01-4A1D-960E-2FBB63D3169D}"/>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74" name="TextBox 18">
              <a:extLst>
                <a:ext uri="{FF2B5EF4-FFF2-40B4-BE49-F238E27FC236}">
                  <a16:creationId xmlns:a16="http://schemas.microsoft.com/office/drawing/2014/main" id="{5E8A765F-46F9-4A82-8931-81B8F901EE7E}"/>
                </a:ext>
              </a:extLst>
            </p:cNvPr>
            <p:cNvSpPr txBox="1"/>
            <p:nvPr/>
          </p:nvSpPr>
          <p:spPr>
            <a:xfrm>
              <a:off x="9433719" y="1059219"/>
              <a:ext cx="1883892" cy="504474"/>
            </a:xfrm>
            <a:prstGeom prst="rect">
              <a:avLst/>
            </a:prstGeom>
            <a:noFill/>
          </p:spPr>
          <p:txBody>
            <a:bodyPr wrap="square" rtlCol="1">
              <a:spAutoFit/>
            </a:bodyPr>
            <a:lstStyle/>
            <a:p>
              <a:r>
                <a:rPr lang="he-IL" sz="1200" dirty="0"/>
                <a:t>קרן מערבית</a:t>
              </a:r>
            </a:p>
            <a:p>
              <a:r>
                <a:rPr lang="he-IL" sz="1200" dirty="0"/>
                <a:t>          דרומית</a:t>
              </a:r>
            </a:p>
          </p:txBody>
        </p:sp>
      </p:grpSp>
      <p:grpSp>
        <p:nvGrpSpPr>
          <p:cNvPr id="78" name="קבוצה 77">
            <a:extLst>
              <a:ext uri="{FF2B5EF4-FFF2-40B4-BE49-F238E27FC236}">
                <a16:creationId xmlns:a16="http://schemas.microsoft.com/office/drawing/2014/main" id="{B2BD16E3-CCF6-4496-BDE5-B9CA931F865B}"/>
              </a:ext>
            </a:extLst>
          </p:cNvPr>
          <p:cNvGrpSpPr/>
          <p:nvPr/>
        </p:nvGrpSpPr>
        <p:grpSpPr>
          <a:xfrm rot="6899888">
            <a:off x="6220521" y="6158460"/>
            <a:ext cx="1613113" cy="872777"/>
            <a:chOff x="9320798" y="977323"/>
            <a:chExt cx="2154534" cy="1100828"/>
          </a:xfrm>
        </p:grpSpPr>
        <p:sp>
          <p:nvSpPr>
            <p:cNvPr id="79" name="עוגה 20">
              <a:extLst>
                <a:ext uri="{FF2B5EF4-FFF2-40B4-BE49-F238E27FC236}">
                  <a16:creationId xmlns:a16="http://schemas.microsoft.com/office/drawing/2014/main" id="{12B20F26-AF75-4D17-A250-44183516DB11}"/>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80" name="TextBox 21">
              <a:extLst>
                <a:ext uri="{FF2B5EF4-FFF2-40B4-BE49-F238E27FC236}">
                  <a16:creationId xmlns:a16="http://schemas.microsoft.com/office/drawing/2014/main" id="{E6ED0170-3484-45BF-B2DA-3D8261ABE6F6}"/>
                </a:ext>
              </a:extLst>
            </p:cNvPr>
            <p:cNvSpPr txBox="1"/>
            <p:nvPr/>
          </p:nvSpPr>
          <p:spPr>
            <a:xfrm rot="11867045">
              <a:off x="9845371" y="1327745"/>
              <a:ext cx="1629961" cy="582295"/>
            </a:xfrm>
            <a:prstGeom prst="rect">
              <a:avLst/>
            </a:prstGeom>
            <a:noFill/>
          </p:spPr>
          <p:txBody>
            <a:bodyPr wrap="square" rtlCol="1">
              <a:spAutoFit/>
            </a:bodyPr>
            <a:lstStyle/>
            <a:p>
              <a:r>
                <a:rPr lang="he-IL" sz="1200" dirty="0"/>
                <a:t>         קרן מזרחית דרומית</a:t>
              </a:r>
            </a:p>
          </p:txBody>
        </p:sp>
      </p:grpSp>
      <p:pic>
        <p:nvPicPr>
          <p:cNvPr id="81" name="תמונה 80">
            <a:extLst>
              <a:ext uri="{FF2B5EF4-FFF2-40B4-BE49-F238E27FC236}">
                <a16:creationId xmlns:a16="http://schemas.microsoft.com/office/drawing/2014/main" id="{7196B101-49CD-461A-AA6C-1EA3F7D4C84C}"/>
              </a:ext>
            </a:extLst>
          </p:cNvPr>
          <p:cNvPicPr>
            <a:picLocks noChangeAspect="1"/>
          </p:cNvPicPr>
          <p:nvPr/>
        </p:nvPicPr>
        <p:blipFill>
          <a:blip r:embed="rId3"/>
          <a:stretch>
            <a:fillRect/>
          </a:stretch>
        </p:blipFill>
        <p:spPr>
          <a:xfrm>
            <a:off x="5038316" y="5455436"/>
            <a:ext cx="478974" cy="1104661"/>
          </a:xfrm>
          <a:prstGeom prst="rect">
            <a:avLst/>
          </a:prstGeom>
        </p:spPr>
      </p:pic>
      <p:pic>
        <p:nvPicPr>
          <p:cNvPr id="82" name="תמונה 81">
            <a:extLst>
              <a:ext uri="{FF2B5EF4-FFF2-40B4-BE49-F238E27FC236}">
                <a16:creationId xmlns:a16="http://schemas.microsoft.com/office/drawing/2014/main" id="{20B4BCE7-A619-408F-AC72-7523E306B286}"/>
              </a:ext>
            </a:extLst>
          </p:cNvPr>
          <p:cNvPicPr>
            <a:picLocks noChangeAspect="1"/>
          </p:cNvPicPr>
          <p:nvPr/>
        </p:nvPicPr>
        <p:blipFill>
          <a:blip r:embed="rId4"/>
          <a:stretch>
            <a:fillRect/>
          </a:stretch>
        </p:blipFill>
        <p:spPr>
          <a:xfrm rot="7060504">
            <a:off x="3310862" y="3752510"/>
            <a:ext cx="376518" cy="242047"/>
          </a:xfrm>
          <a:prstGeom prst="rect">
            <a:avLst/>
          </a:prstGeom>
        </p:spPr>
      </p:pic>
      <p:pic>
        <p:nvPicPr>
          <p:cNvPr id="83" name="תמונה 82">
            <a:extLst>
              <a:ext uri="{FF2B5EF4-FFF2-40B4-BE49-F238E27FC236}">
                <a16:creationId xmlns:a16="http://schemas.microsoft.com/office/drawing/2014/main" id="{FA9AEC8C-CF7C-49DA-8F03-75613A1748C6}"/>
              </a:ext>
            </a:extLst>
          </p:cNvPr>
          <p:cNvPicPr>
            <a:picLocks noChangeAspect="1"/>
          </p:cNvPicPr>
          <p:nvPr/>
        </p:nvPicPr>
        <p:blipFill>
          <a:blip r:embed="rId4"/>
          <a:stretch>
            <a:fillRect/>
          </a:stretch>
        </p:blipFill>
        <p:spPr>
          <a:xfrm rot="2896414">
            <a:off x="3434596" y="4165694"/>
            <a:ext cx="376518" cy="242047"/>
          </a:xfrm>
          <a:prstGeom prst="rect">
            <a:avLst/>
          </a:prstGeom>
        </p:spPr>
      </p:pic>
      <p:pic>
        <p:nvPicPr>
          <p:cNvPr id="84" name="תמונה 83">
            <a:extLst>
              <a:ext uri="{FF2B5EF4-FFF2-40B4-BE49-F238E27FC236}">
                <a16:creationId xmlns:a16="http://schemas.microsoft.com/office/drawing/2014/main" id="{FC42CDB9-EFE4-4115-9F6C-ED9E576ACE39}"/>
              </a:ext>
            </a:extLst>
          </p:cNvPr>
          <p:cNvPicPr>
            <a:picLocks noChangeAspect="1"/>
          </p:cNvPicPr>
          <p:nvPr/>
        </p:nvPicPr>
        <p:blipFill>
          <a:blip r:embed="rId4"/>
          <a:stretch>
            <a:fillRect/>
          </a:stretch>
        </p:blipFill>
        <p:spPr>
          <a:xfrm rot="18390735">
            <a:off x="8382270" y="3388148"/>
            <a:ext cx="376518" cy="242047"/>
          </a:xfrm>
          <a:prstGeom prst="rect">
            <a:avLst/>
          </a:prstGeom>
        </p:spPr>
      </p:pic>
      <p:pic>
        <p:nvPicPr>
          <p:cNvPr id="85" name="תמונה 84">
            <a:extLst>
              <a:ext uri="{FF2B5EF4-FFF2-40B4-BE49-F238E27FC236}">
                <a16:creationId xmlns:a16="http://schemas.microsoft.com/office/drawing/2014/main" id="{716D39B9-2F7B-44F9-BE4D-861907E92E74}"/>
              </a:ext>
            </a:extLst>
          </p:cNvPr>
          <p:cNvPicPr>
            <a:picLocks noChangeAspect="1"/>
          </p:cNvPicPr>
          <p:nvPr/>
        </p:nvPicPr>
        <p:blipFill>
          <a:blip r:embed="rId4"/>
          <a:stretch>
            <a:fillRect/>
          </a:stretch>
        </p:blipFill>
        <p:spPr>
          <a:xfrm rot="13533031">
            <a:off x="8343872" y="2997388"/>
            <a:ext cx="376518" cy="242047"/>
          </a:xfrm>
          <a:prstGeom prst="rect">
            <a:avLst/>
          </a:prstGeom>
        </p:spPr>
      </p:pic>
      <p:pic>
        <p:nvPicPr>
          <p:cNvPr id="86" name="תמונה 85">
            <a:extLst>
              <a:ext uri="{FF2B5EF4-FFF2-40B4-BE49-F238E27FC236}">
                <a16:creationId xmlns:a16="http://schemas.microsoft.com/office/drawing/2014/main" id="{F088EC69-5DB0-41E3-9424-02557261A20B}"/>
              </a:ext>
            </a:extLst>
          </p:cNvPr>
          <p:cNvPicPr>
            <a:picLocks noChangeAspect="1"/>
          </p:cNvPicPr>
          <p:nvPr/>
        </p:nvPicPr>
        <p:blipFill>
          <a:blip r:embed="rId3"/>
          <a:stretch>
            <a:fillRect/>
          </a:stretch>
        </p:blipFill>
        <p:spPr>
          <a:xfrm>
            <a:off x="7935811" y="2528947"/>
            <a:ext cx="478974" cy="1104661"/>
          </a:xfrm>
          <a:prstGeom prst="rect">
            <a:avLst/>
          </a:prstGeom>
        </p:spPr>
      </p:pic>
      <p:pic>
        <p:nvPicPr>
          <p:cNvPr id="87" name="תמונה 86">
            <a:extLst>
              <a:ext uri="{FF2B5EF4-FFF2-40B4-BE49-F238E27FC236}">
                <a16:creationId xmlns:a16="http://schemas.microsoft.com/office/drawing/2014/main" id="{85141E8C-1A21-4B89-82A1-7E399E90EC60}"/>
              </a:ext>
            </a:extLst>
          </p:cNvPr>
          <p:cNvPicPr>
            <a:picLocks noChangeAspect="1"/>
          </p:cNvPicPr>
          <p:nvPr/>
        </p:nvPicPr>
        <p:blipFill>
          <a:blip r:embed="rId3"/>
          <a:stretch>
            <a:fillRect/>
          </a:stretch>
        </p:blipFill>
        <p:spPr>
          <a:xfrm flipH="1">
            <a:off x="4973807" y="5473063"/>
            <a:ext cx="588236" cy="1104661"/>
          </a:xfrm>
          <a:prstGeom prst="rect">
            <a:avLst/>
          </a:prstGeom>
        </p:spPr>
      </p:pic>
    </p:spTree>
    <p:extLst>
      <p:ext uri="{BB962C8B-B14F-4D97-AF65-F5344CB8AC3E}">
        <p14:creationId xmlns:p14="http://schemas.microsoft.com/office/powerpoint/2010/main" val="17004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22" presetClass="entr" presetSubtype="2" fill="hold" grpId="0" nodeType="afterEffect">
                                  <p:stCondLst>
                                    <p:cond delay="17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000"/>
                            </p:stCondLst>
                            <p:childTnLst>
                              <p:par>
                                <p:cTn id="15" presetID="53" presetClass="entr" presetSubtype="16" fill="hold" nodeType="afterEffect">
                                  <p:stCondLst>
                                    <p:cond delay="75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par>
                          <p:cTn id="20" fill="hold">
                            <p:stCondLst>
                              <p:cond delay="4250"/>
                            </p:stCondLst>
                            <p:childTnLst>
                              <p:par>
                                <p:cTn id="21" presetID="22" presetClass="entr" presetSubtype="2" fill="hold" nodeType="afterEffect">
                                  <p:stCondLst>
                                    <p:cond delay="75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right)">
                                      <p:cBhvr>
                                        <p:cTn id="23" dur="500"/>
                                        <p:tgtEl>
                                          <p:spTgt spid="6">
                                            <p:txEl>
                                              <p:pRg st="1" end="1"/>
                                            </p:txEl>
                                          </p:spTgt>
                                        </p:tgtEl>
                                      </p:cBhvr>
                                    </p:animEffect>
                                  </p:childTnLst>
                                </p:cTn>
                              </p:par>
                            </p:childTnLst>
                          </p:cTn>
                        </p:par>
                        <p:par>
                          <p:cTn id="24" fill="hold">
                            <p:stCondLst>
                              <p:cond delay="5500"/>
                            </p:stCondLst>
                            <p:childTnLst>
                              <p:par>
                                <p:cTn id="25" presetID="22" presetClass="entr" presetSubtype="2" fill="hold" nodeType="afterEffect">
                                  <p:stCondLst>
                                    <p:cond delay="75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right)">
                                      <p:cBhvr>
                                        <p:cTn id="27" dur="500"/>
                                        <p:tgtEl>
                                          <p:spTgt spid="9">
                                            <p:txEl>
                                              <p:pRg st="0" end="0"/>
                                            </p:txEl>
                                          </p:spTgt>
                                        </p:tgtEl>
                                      </p:cBhvr>
                                    </p:animEffect>
                                  </p:childTnLst>
                                </p:cTn>
                              </p:par>
                            </p:childTnLst>
                          </p:cTn>
                        </p:par>
                        <p:par>
                          <p:cTn id="28" fill="hold">
                            <p:stCondLst>
                              <p:cond delay="6750"/>
                            </p:stCondLst>
                            <p:childTnLst>
                              <p:par>
                                <p:cTn id="29" presetID="22" presetClass="entr" presetSubtype="2" fill="hold" nodeType="afterEffect">
                                  <p:stCondLst>
                                    <p:cond delay="75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ipe(right)">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down)">
                                      <p:cBhvr>
                                        <p:cTn id="36" dur="500"/>
                                        <p:tgtEl>
                                          <p:spTgt spid="81"/>
                                        </p:tgtEl>
                                      </p:cBhvr>
                                    </p:animEffect>
                                  </p:childTnLst>
                                </p:cTn>
                              </p:par>
                            </p:childTnLst>
                          </p:cTn>
                        </p:par>
                        <p:par>
                          <p:cTn id="37" fill="hold">
                            <p:stCondLst>
                              <p:cond delay="500"/>
                            </p:stCondLst>
                            <p:childTnLst>
                              <p:par>
                                <p:cTn id="38" presetID="64" presetClass="path" presetSubtype="0" accel="50000" decel="50000" fill="hold" nodeType="afterEffect">
                                  <p:stCondLst>
                                    <p:cond delay="250"/>
                                  </p:stCondLst>
                                  <p:childTnLst>
                                    <p:animMotion origin="layout" path="M -2.5E-6 4.07407E-6 L 0.21576 -0.44375 " pathEditMode="relative" rAng="0" ptsTypes="AA">
                                      <p:cBhvr>
                                        <p:cTn id="39" dur="2000" fill="hold"/>
                                        <p:tgtEl>
                                          <p:spTgt spid="81"/>
                                        </p:tgtEl>
                                        <p:attrNameLst>
                                          <p:attrName>ppt_x</p:attrName>
                                          <p:attrName>ppt_y</p:attrName>
                                        </p:attrNameLst>
                                      </p:cBhvr>
                                      <p:rCtr x="10781" y="-22199"/>
                                    </p:animMotion>
                                  </p:childTnLst>
                                </p:cTn>
                              </p:par>
                            </p:childTnLst>
                          </p:cTn>
                        </p:par>
                        <p:par>
                          <p:cTn id="40" fill="hold">
                            <p:stCondLst>
                              <p:cond delay="2750"/>
                            </p:stCondLst>
                            <p:childTnLst>
                              <p:par>
                                <p:cTn id="41" presetID="22" presetClass="entr" presetSubtype="8" fill="hold" nodeType="afterEffect">
                                  <p:stCondLst>
                                    <p:cond delay="5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1000"/>
                                        <p:tgtEl>
                                          <p:spTgt spid="85"/>
                                        </p:tgtEl>
                                      </p:cBhvr>
                                    </p:animEffect>
                                  </p:childTnLst>
                                </p:cTn>
                              </p:par>
                              <p:par>
                                <p:cTn id="44" presetID="22" presetClass="entr" presetSubtype="8" fill="hold" nodeType="withEffect">
                                  <p:stCondLst>
                                    <p:cond delay="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childTnLst>
                          </p:cTn>
                        </p:par>
                        <p:par>
                          <p:cTn id="47" fill="hold">
                            <p:stCondLst>
                              <p:cond delay="4250"/>
                            </p:stCondLst>
                            <p:childTnLst>
                              <p:par>
                                <p:cTn id="48" presetID="22" presetClass="entr" presetSubtype="2" fill="hold" nodeType="afterEffect">
                                  <p:stCondLst>
                                    <p:cond delay="100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wipe(right)">
                                      <p:cBhvr>
                                        <p:cTn id="50" dur="500"/>
                                        <p:tgtEl>
                                          <p:spTgt spid="6">
                                            <p:txEl>
                                              <p:pRg st="2" end="2"/>
                                            </p:txEl>
                                          </p:spTgt>
                                        </p:tgtEl>
                                      </p:cBhvr>
                                    </p:animEffect>
                                  </p:childTnLst>
                                </p:cTn>
                              </p:par>
                            </p:childTnLst>
                          </p:cTn>
                        </p:par>
                        <p:par>
                          <p:cTn id="51" fill="hold">
                            <p:stCondLst>
                              <p:cond delay="5750"/>
                            </p:stCondLst>
                            <p:childTnLst>
                              <p:par>
                                <p:cTn id="52" presetID="22" presetClass="entr" presetSubtype="2" fill="hold" nodeType="afterEffect">
                                  <p:stCondLst>
                                    <p:cond delay="150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wipe(right)">
                                      <p:cBhvr>
                                        <p:cTn id="54" dur="500"/>
                                        <p:tgtEl>
                                          <p:spTgt spid="9">
                                            <p:txEl>
                                              <p:pRg st="2" end="2"/>
                                            </p:txEl>
                                          </p:spTgt>
                                        </p:tgtEl>
                                      </p:cBhvr>
                                    </p:animEffect>
                                  </p:childTnLst>
                                </p:cTn>
                              </p:par>
                            </p:childTnLst>
                          </p:cTn>
                        </p:par>
                        <p:par>
                          <p:cTn id="55" fill="hold">
                            <p:stCondLst>
                              <p:cond delay="7750"/>
                            </p:stCondLst>
                            <p:childTnLst>
                              <p:par>
                                <p:cTn id="56" presetID="22" presetClass="entr" presetSubtype="2" fill="hold" nodeType="afterEffect">
                                  <p:stCondLst>
                                    <p:cond delay="1250"/>
                                  </p:stCondLst>
                                  <p:childTnLst>
                                    <p:set>
                                      <p:cBhvr>
                                        <p:cTn id="57" dur="1" fill="hold">
                                          <p:stCondLst>
                                            <p:cond delay="0"/>
                                          </p:stCondLst>
                                        </p:cTn>
                                        <p:tgtEl>
                                          <p:spTgt spid="9">
                                            <p:txEl>
                                              <p:pRg st="3" end="3"/>
                                            </p:txEl>
                                          </p:spTgt>
                                        </p:tgtEl>
                                        <p:attrNameLst>
                                          <p:attrName>style.visibility</p:attrName>
                                        </p:attrNameLst>
                                      </p:cBhvr>
                                      <p:to>
                                        <p:strVal val="visible"/>
                                      </p:to>
                                    </p:set>
                                    <p:animEffect transition="in" filter="wipe(right)">
                                      <p:cBhvr>
                                        <p:cTn id="58" dur="500"/>
                                        <p:tgtEl>
                                          <p:spTgt spid="9">
                                            <p:txEl>
                                              <p:pRg st="3" end="3"/>
                                            </p:txEl>
                                          </p:spTgt>
                                        </p:tgtEl>
                                      </p:cBhvr>
                                    </p:animEffect>
                                  </p:childTnLst>
                                </p:cTn>
                              </p:par>
                            </p:childTnLst>
                          </p:cTn>
                        </p:par>
                        <p:par>
                          <p:cTn id="59" fill="hold">
                            <p:stCondLst>
                              <p:cond delay="9500"/>
                            </p:stCondLst>
                            <p:childTnLst>
                              <p:par>
                                <p:cTn id="60" presetID="1" presetClass="entr" presetSubtype="0" fill="hold" nodeType="afterEffect">
                                  <p:stCondLst>
                                    <p:cond delay="250"/>
                                  </p:stCondLst>
                                  <p:childTnLst>
                                    <p:set>
                                      <p:cBhvr>
                                        <p:cTn id="61" dur="1" fill="hold">
                                          <p:stCondLst>
                                            <p:cond delay="0"/>
                                          </p:stCondLst>
                                        </p:cTn>
                                        <p:tgtEl>
                                          <p:spTgt spid="86"/>
                                        </p:tgtEl>
                                        <p:attrNameLst>
                                          <p:attrName>style.visibility</p:attrName>
                                        </p:attrNameLst>
                                      </p:cBhvr>
                                      <p:to>
                                        <p:strVal val="visible"/>
                                      </p:to>
                                    </p:set>
                                  </p:childTnLst>
                                </p:cTn>
                              </p:par>
                            </p:childTnLst>
                          </p:cTn>
                        </p:par>
                        <p:par>
                          <p:cTn id="62" fill="hold">
                            <p:stCondLst>
                              <p:cond delay="9750"/>
                            </p:stCondLst>
                            <p:childTnLst>
                              <p:par>
                                <p:cTn id="63" presetID="1" presetClass="exit" presetSubtype="0" fill="hold" nodeType="afterEffect">
                                  <p:stCondLst>
                                    <p:cond delay="750"/>
                                  </p:stCondLst>
                                  <p:childTnLst>
                                    <p:set>
                                      <p:cBhvr>
                                        <p:cTn id="64" dur="1" fill="hold">
                                          <p:stCondLst>
                                            <p:cond delay="0"/>
                                          </p:stCondLst>
                                        </p:cTn>
                                        <p:tgtEl>
                                          <p:spTgt spid="81"/>
                                        </p:tgtEl>
                                        <p:attrNameLst>
                                          <p:attrName>style.visibility</p:attrName>
                                        </p:attrNameLst>
                                      </p:cBhvr>
                                      <p:to>
                                        <p:strVal val="hidden"/>
                                      </p:to>
                                    </p:set>
                                  </p:childTnLst>
                                </p:cTn>
                              </p:par>
                            </p:childTnLst>
                          </p:cTn>
                        </p:par>
                        <p:par>
                          <p:cTn id="65" fill="hold">
                            <p:stCondLst>
                              <p:cond delay="10500"/>
                            </p:stCondLst>
                            <p:childTnLst>
                              <p:par>
                                <p:cTn id="66" presetID="42" presetClass="path" presetSubtype="0" accel="50000" decel="50000" fill="hold" nodeType="afterEffect">
                                  <p:stCondLst>
                                    <p:cond delay="500"/>
                                  </p:stCondLst>
                                  <p:childTnLst>
                                    <p:animMotion origin="layout" path="M -2.91667E-6 4.44444E-6 L -0.1957 0.52407 " pathEditMode="relative" rAng="0" ptsTypes="AA">
                                      <p:cBhvr>
                                        <p:cTn id="67" dur="2000" fill="hold"/>
                                        <p:tgtEl>
                                          <p:spTgt spid="86"/>
                                        </p:tgtEl>
                                        <p:attrNameLst>
                                          <p:attrName>ppt_x</p:attrName>
                                          <p:attrName>ppt_y</p:attrName>
                                        </p:attrNameLst>
                                      </p:cBhvr>
                                      <p:rCtr x="-9792" y="26204"/>
                                    </p:animMotion>
                                  </p:childTnLst>
                                </p:cTn>
                              </p:par>
                            </p:childTnLst>
                          </p:cTn>
                        </p:par>
                        <p:par>
                          <p:cTn id="68" fill="hold">
                            <p:stCondLst>
                              <p:cond delay="13000"/>
                            </p:stCondLst>
                            <p:childTnLst>
                              <p:par>
                                <p:cTn id="69" presetID="1" presetClass="exit" presetSubtype="0" fill="hold" nodeType="afterEffect">
                                  <p:stCondLst>
                                    <p:cond delay="250"/>
                                  </p:stCondLst>
                                  <p:childTnLst>
                                    <p:set>
                                      <p:cBhvr>
                                        <p:cTn id="70" dur="1" fill="hold">
                                          <p:stCondLst>
                                            <p:cond delay="0"/>
                                          </p:stCondLst>
                                        </p:cTn>
                                        <p:tgtEl>
                                          <p:spTgt spid="81"/>
                                        </p:tgtEl>
                                        <p:attrNameLst>
                                          <p:attrName>style.visibility</p:attrName>
                                        </p:attrNameLst>
                                      </p:cBhvr>
                                      <p:to>
                                        <p:strVal val="hidden"/>
                                      </p:to>
                                    </p:set>
                                  </p:childTnLst>
                                </p:cTn>
                              </p:par>
                            </p:childTnLst>
                          </p:cTn>
                        </p:par>
                        <p:par>
                          <p:cTn id="71" fill="hold">
                            <p:stCondLst>
                              <p:cond delay="13250"/>
                            </p:stCondLst>
                            <p:childTnLst>
                              <p:par>
                                <p:cTn id="72" presetID="1" presetClass="entr" presetSubtype="0" fill="hold" nodeType="afterEffect">
                                  <p:stCondLst>
                                    <p:cond delay="250"/>
                                  </p:stCondLst>
                                  <p:childTnLst>
                                    <p:set>
                                      <p:cBhvr>
                                        <p:cTn id="73" dur="1" fill="hold">
                                          <p:stCondLst>
                                            <p:cond delay="0"/>
                                          </p:stCondLst>
                                        </p:cTn>
                                        <p:tgtEl>
                                          <p:spTgt spid="87"/>
                                        </p:tgtEl>
                                        <p:attrNameLst>
                                          <p:attrName>style.visibility</p:attrName>
                                        </p:attrNameLst>
                                      </p:cBhvr>
                                      <p:to>
                                        <p:strVal val="visible"/>
                                      </p:to>
                                    </p:set>
                                  </p:childTnLst>
                                </p:cTn>
                              </p:par>
                            </p:childTnLst>
                          </p:cTn>
                        </p:par>
                        <p:par>
                          <p:cTn id="74" fill="hold">
                            <p:stCondLst>
                              <p:cond delay="13500"/>
                            </p:stCondLst>
                            <p:childTnLst>
                              <p:par>
                                <p:cTn id="75" presetID="35" presetClass="path" presetSubtype="0" accel="50000" decel="50000" fill="hold" nodeType="afterEffect">
                                  <p:stCondLst>
                                    <p:cond delay="250"/>
                                  </p:stCondLst>
                                  <p:childTnLst>
                                    <p:animMotion origin="layout" path="M -1.25E-6 -2.22222E-6 L -0.09779 -0.22222 " pathEditMode="relative" rAng="0" ptsTypes="AA">
                                      <p:cBhvr>
                                        <p:cTn id="76" dur="2000" fill="hold"/>
                                        <p:tgtEl>
                                          <p:spTgt spid="87"/>
                                        </p:tgtEl>
                                        <p:attrNameLst>
                                          <p:attrName>ppt_x</p:attrName>
                                          <p:attrName>ppt_y</p:attrName>
                                        </p:attrNameLst>
                                      </p:cBhvr>
                                      <p:rCtr x="-4896" y="-11111"/>
                                    </p:animMotion>
                                  </p:childTnLst>
                                </p:cTn>
                              </p:par>
                            </p:childTnLst>
                          </p:cTn>
                        </p:par>
                        <p:par>
                          <p:cTn id="77" fill="hold">
                            <p:stCondLst>
                              <p:cond delay="15750"/>
                            </p:stCondLst>
                            <p:childTnLst>
                              <p:par>
                                <p:cTn id="78" presetID="22" presetClass="entr" presetSubtype="2" fill="hold" nodeType="afterEffect">
                                  <p:stCondLst>
                                    <p:cond delay="250"/>
                                  </p:stCondLst>
                                  <p:childTnLst>
                                    <p:set>
                                      <p:cBhvr>
                                        <p:cTn id="79" dur="1" fill="hold">
                                          <p:stCondLst>
                                            <p:cond delay="0"/>
                                          </p:stCondLst>
                                        </p:cTn>
                                        <p:tgtEl>
                                          <p:spTgt spid="82"/>
                                        </p:tgtEl>
                                        <p:attrNameLst>
                                          <p:attrName>style.visibility</p:attrName>
                                        </p:attrNameLst>
                                      </p:cBhvr>
                                      <p:to>
                                        <p:strVal val="visible"/>
                                      </p:to>
                                    </p:set>
                                    <p:animEffect transition="in" filter="wipe(right)">
                                      <p:cBhvr>
                                        <p:cTn id="80" dur="1000"/>
                                        <p:tgtEl>
                                          <p:spTgt spid="82"/>
                                        </p:tgtEl>
                                      </p:cBhvr>
                                    </p:animEffect>
                                  </p:childTnLst>
                                </p:cTn>
                              </p:par>
                              <p:par>
                                <p:cTn id="81" presetID="22" presetClass="entr" presetSubtype="2" fill="hold" nodeType="withEffect">
                                  <p:stCondLst>
                                    <p:cond delay="250"/>
                                  </p:stCondLst>
                                  <p:childTnLst>
                                    <p:set>
                                      <p:cBhvr>
                                        <p:cTn id="82" dur="1" fill="hold">
                                          <p:stCondLst>
                                            <p:cond delay="0"/>
                                          </p:stCondLst>
                                        </p:cTn>
                                        <p:tgtEl>
                                          <p:spTgt spid="83"/>
                                        </p:tgtEl>
                                        <p:attrNameLst>
                                          <p:attrName>style.visibility</p:attrName>
                                        </p:attrNameLst>
                                      </p:cBhvr>
                                      <p:to>
                                        <p:strVal val="visible"/>
                                      </p:to>
                                    </p:set>
                                    <p:animEffect transition="in" filter="wipe(right)">
                                      <p:cBhvr>
                                        <p:cTn id="83"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BAB41A62-5F1D-4D4A-87F9-B5DF238C70FD}"/>
              </a:ext>
            </a:extLst>
          </p:cNvPr>
          <p:cNvSpPr txBox="1"/>
          <p:nvPr/>
        </p:nvSpPr>
        <p:spPr>
          <a:xfrm>
            <a:off x="-81570" y="0"/>
            <a:ext cx="7620000" cy="1815882"/>
          </a:xfrm>
          <a:prstGeom prst="rect">
            <a:avLst/>
          </a:prstGeom>
          <a:solidFill>
            <a:schemeClr val="bg1">
              <a:lumMod val="95000"/>
            </a:schemeClr>
          </a:solidFill>
          <a:scene3d>
            <a:camera prst="orthographicFront"/>
            <a:lightRig rig="threePt" dir="t"/>
          </a:scene3d>
          <a:sp3d>
            <a:bevelT prst="relaxedInset"/>
          </a:sp3d>
        </p:spPr>
        <p:txBody>
          <a:bodyPr wrap="square">
            <a:spAutoFit/>
          </a:bodyPr>
          <a:lstStyle/>
          <a:p>
            <a:r>
              <a:rPr lang="he-IL" sz="1400" dirty="0" err="1"/>
              <a:t>הברייתא</a:t>
            </a:r>
            <a:r>
              <a:rPr lang="he-IL" sz="1400" dirty="0"/>
              <a:t> לומדת</a:t>
            </a:r>
            <a:r>
              <a:rPr lang="en-US" sz="1400" dirty="0"/>
              <a:t>   </a:t>
            </a:r>
            <a:r>
              <a:rPr lang="he-IL" sz="1400" dirty="0"/>
              <a:t>על משנה זו:</a:t>
            </a:r>
          </a:p>
          <a:p>
            <a:r>
              <a:rPr lang="he-IL" sz="1400" dirty="0"/>
              <a:t>רבי שמעון איש המצפה משנה את סדר הזריקה בקרבן התמיד משאר זריקת דם העולות:</a:t>
            </a:r>
          </a:p>
          <a:p>
            <a:r>
              <a:rPr lang="he-IL" sz="1400" dirty="0"/>
              <a:t>תחילה הוא אמנם עושה ככל </a:t>
            </a:r>
            <a:r>
              <a:rPr lang="he-IL" sz="1400" dirty="0" err="1"/>
              <a:t>קרבנות</a:t>
            </a:r>
            <a:r>
              <a:rPr lang="he-IL" sz="1400" dirty="0"/>
              <a:t> עולה, שמביא את דם התמיד לקרן מזרחית צפונית - ונותן זורק את הדם מזרחה צפונה.</a:t>
            </a:r>
          </a:p>
          <a:p>
            <a:r>
              <a:rPr lang="he-IL" sz="1400" dirty="0"/>
              <a:t>אך במתן הדם השני בקרבן התמיד הוא מפצל את הנתינה, שמפסיק בין זריקת הדם לשני הצדדים.</a:t>
            </a:r>
          </a:p>
          <a:p>
            <a:r>
              <a:rPr lang="he-IL" sz="1400" dirty="0"/>
              <a:t>בהגיעו לקרן מערבית דרומית - נותן את הדם תחילה רק מערבה.</a:t>
            </a:r>
          </a:p>
          <a:p>
            <a:r>
              <a:rPr lang="he-IL" sz="1400" dirty="0"/>
              <a:t>ואחר כך נותן בזריקה נפרדת דרומה.</a:t>
            </a:r>
          </a:p>
          <a:p>
            <a:r>
              <a:rPr lang="he-IL" sz="1400" dirty="0"/>
              <a:t>מוכח</a:t>
            </a:r>
            <a:r>
              <a:rPr lang="en-US" sz="1400" dirty="0"/>
              <a:t>  </a:t>
            </a:r>
            <a:r>
              <a:rPr lang="he-IL" sz="1400" dirty="0"/>
              <a:t>מכאן שאין המשניות במסכת תמיד נשנות על ידי רבי שמעון איש המצפה.</a:t>
            </a:r>
          </a:p>
        </p:txBody>
      </p:sp>
      <p:sp>
        <p:nvSpPr>
          <p:cNvPr id="4" name="תיבת טקסט 3">
            <a:extLst>
              <a:ext uri="{FF2B5EF4-FFF2-40B4-BE49-F238E27FC236}">
                <a16:creationId xmlns:a16="http://schemas.microsoft.com/office/drawing/2014/main" id="{B730702D-F700-410E-8299-F0C2BCCB6918}"/>
              </a:ext>
            </a:extLst>
          </p:cNvPr>
          <p:cNvSpPr txBox="1"/>
          <p:nvPr/>
        </p:nvSpPr>
        <p:spPr>
          <a:xfrm>
            <a:off x="7538430" y="726425"/>
            <a:ext cx="4679256" cy="958423"/>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וְתָנֵי עֲלַהּ רַבִּי שִׁמְעוֹן אִישׁ הַמִּצְפָּה מְשַׁנֶּה </a:t>
            </a:r>
            <a:r>
              <a:rPr lang="he-IL" b="0" i="0" dirty="0" err="1">
                <a:solidFill>
                  <a:srgbClr val="000000"/>
                </a:solidFill>
                <a:effectLst/>
                <a:latin typeface="Arial" panose="020B0604020202020204" pitchFamily="34" charset="0"/>
              </a:rPr>
              <a:t>בַּתָּמִיד</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מִזְרָחִית צְפוֹנִית נוֹתֵן מִזְרָחָה צָפוֹנָה </a:t>
            </a:r>
          </a:p>
          <a:p>
            <a:r>
              <a:rPr lang="he-IL" b="0" i="0" dirty="0">
                <a:solidFill>
                  <a:srgbClr val="000000"/>
                </a:solidFill>
                <a:effectLst/>
                <a:latin typeface="Arial" panose="020B0604020202020204" pitchFamily="34" charset="0"/>
              </a:rPr>
              <a:t>מַעֲרָבִית דְּרוֹמִית נוֹתֵן מַעֲרָבָה וְאַחַר כָּךְ נוֹתֵן דָּרוֹמָה</a:t>
            </a:r>
            <a:endParaRPr lang="he-IL" dirty="0"/>
          </a:p>
        </p:txBody>
      </p:sp>
      <p:pic>
        <p:nvPicPr>
          <p:cNvPr id="5" name="תמונה 4">
            <a:extLst>
              <a:ext uri="{FF2B5EF4-FFF2-40B4-BE49-F238E27FC236}">
                <a16:creationId xmlns:a16="http://schemas.microsoft.com/office/drawing/2014/main" id="{F3D91F2F-33ED-438E-8131-95A5D972DCC9}"/>
              </a:ext>
            </a:extLst>
          </p:cNvPr>
          <p:cNvPicPr>
            <a:picLocks noChangeAspect="1"/>
          </p:cNvPicPr>
          <p:nvPr/>
        </p:nvPicPr>
        <p:blipFill>
          <a:blip r:embed="rId2"/>
          <a:stretch>
            <a:fillRect/>
          </a:stretch>
        </p:blipFill>
        <p:spPr>
          <a:xfrm>
            <a:off x="2011824" y="2038952"/>
            <a:ext cx="8003357" cy="4819048"/>
          </a:xfrm>
          <a:prstGeom prst="rect">
            <a:avLst/>
          </a:prstGeom>
          <a:solidFill>
            <a:schemeClr val="tx2">
              <a:lumMod val="20000"/>
              <a:lumOff val="80000"/>
            </a:schemeClr>
          </a:solidFill>
          <a:ln>
            <a:noFill/>
          </a:ln>
        </p:spPr>
      </p:pic>
      <p:grpSp>
        <p:nvGrpSpPr>
          <p:cNvPr id="6" name="קבוצה 5">
            <a:extLst>
              <a:ext uri="{FF2B5EF4-FFF2-40B4-BE49-F238E27FC236}">
                <a16:creationId xmlns:a16="http://schemas.microsoft.com/office/drawing/2014/main" id="{321CC837-0C8F-4E18-B239-6A38144E0BCB}"/>
              </a:ext>
            </a:extLst>
          </p:cNvPr>
          <p:cNvGrpSpPr/>
          <p:nvPr/>
        </p:nvGrpSpPr>
        <p:grpSpPr>
          <a:xfrm>
            <a:off x="8512630" y="2825864"/>
            <a:ext cx="1312637" cy="603629"/>
            <a:chOff x="9320798" y="977323"/>
            <a:chExt cx="1995054" cy="1100828"/>
          </a:xfrm>
        </p:grpSpPr>
        <p:sp>
          <p:nvSpPr>
            <p:cNvPr id="7" name="עוגה 13">
              <a:extLst>
                <a:ext uri="{FF2B5EF4-FFF2-40B4-BE49-F238E27FC236}">
                  <a16:creationId xmlns:a16="http://schemas.microsoft.com/office/drawing/2014/main" id="{79CC2C2A-40A1-4118-9E06-40B1B1BDD071}"/>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8" name="TextBox 14">
              <a:extLst>
                <a:ext uri="{FF2B5EF4-FFF2-40B4-BE49-F238E27FC236}">
                  <a16:creationId xmlns:a16="http://schemas.microsoft.com/office/drawing/2014/main" id="{10759DA1-0E35-4531-8739-90D4B4BB88AF}"/>
                </a:ext>
              </a:extLst>
            </p:cNvPr>
            <p:cNvSpPr txBox="1"/>
            <p:nvPr/>
          </p:nvSpPr>
          <p:spPr>
            <a:xfrm>
              <a:off x="9433724" y="988291"/>
              <a:ext cx="1557883" cy="841931"/>
            </a:xfrm>
            <a:prstGeom prst="rect">
              <a:avLst/>
            </a:prstGeom>
            <a:noFill/>
          </p:spPr>
          <p:txBody>
            <a:bodyPr wrap="square" rtlCol="1">
              <a:spAutoFit/>
            </a:bodyPr>
            <a:lstStyle/>
            <a:p>
              <a:r>
                <a:rPr lang="he-IL" sz="1200" dirty="0"/>
                <a:t>קרן מזרחית צפונית</a:t>
              </a:r>
            </a:p>
          </p:txBody>
        </p:sp>
      </p:grpSp>
      <p:grpSp>
        <p:nvGrpSpPr>
          <p:cNvPr id="9" name="קבוצה 8">
            <a:extLst>
              <a:ext uri="{FF2B5EF4-FFF2-40B4-BE49-F238E27FC236}">
                <a16:creationId xmlns:a16="http://schemas.microsoft.com/office/drawing/2014/main" id="{07385192-6447-4FA9-88A9-651F02BF1CCB}"/>
              </a:ext>
            </a:extLst>
          </p:cNvPr>
          <p:cNvGrpSpPr/>
          <p:nvPr/>
        </p:nvGrpSpPr>
        <p:grpSpPr>
          <a:xfrm rot="160039" flipH="1">
            <a:off x="4500349" y="1757512"/>
            <a:ext cx="1954780" cy="657976"/>
            <a:chOff x="9320798" y="805425"/>
            <a:chExt cx="1996813" cy="1272726"/>
          </a:xfrm>
        </p:grpSpPr>
        <p:sp>
          <p:nvSpPr>
            <p:cNvPr id="10" name="עוגה 23">
              <a:extLst>
                <a:ext uri="{FF2B5EF4-FFF2-40B4-BE49-F238E27FC236}">
                  <a16:creationId xmlns:a16="http://schemas.microsoft.com/office/drawing/2014/main" id="{369FF80C-48F2-474C-93BE-FD35C1B8DD9F}"/>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1" name="TextBox 24">
              <a:extLst>
                <a:ext uri="{FF2B5EF4-FFF2-40B4-BE49-F238E27FC236}">
                  <a16:creationId xmlns:a16="http://schemas.microsoft.com/office/drawing/2014/main" id="{62EB4AAD-22A4-4B8C-A4B9-3539B9E50EE1}"/>
                </a:ext>
              </a:extLst>
            </p:cNvPr>
            <p:cNvSpPr txBox="1"/>
            <p:nvPr/>
          </p:nvSpPr>
          <p:spPr>
            <a:xfrm>
              <a:off x="9433720" y="805425"/>
              <a:ext cx="1883891" cy="1012066"/>
            </a:xfrm>
            <a:prstGeom prst="rect">
              <a:avLst/>
            </a:prstGeom>
            <a:noFill/>
          </p:spPr>
          <p:txBody>
            <a:bodyPr wrap="square" rtlCol="1">
              <a:spAutoFit/>
            </a:bodyPr>
            <a:lstStyle/>
            <a:p>
              <a:r>
                <a:rPr lang="he-IL" sz="1400" dirty="0"/>
                <a:t>     קרן מערבית</a:t>
              </a:r>
            </a:p>
            <a:p>
              <a:r>
                <a:rPr lang="he-IL" sz="1400" dirty="0"/>
                <a:t>                 צפונית</a:t>
              </a:r>
            </a:p>
          </p:txBody>
        </p:sp>
      </p:grpSp>
      <p:grpSp>
        <p:nvGrpSpPr>
          <p:cNvPr id="12" name="קבוצה 11">
            <a:extLst>
              <a:ext uri="{FF2B5EF4-FFF2-40B4-BE49-F238E27FC236}">
                <a16:creationId xmlns:a16="http://schemas.microsoft.com/office/drawing/2014/main" id="{406F5A4A-3092-4700-8E8E-AFE0A676E31D}"/>
              </a:ext>
            </a:extLst>
          </p:cNvPr>
          <p:cNvGrpSpPr/>
          <p:nvPr/>
        </p:nvGrpSpPr>
        <p:grpSpPr>
          <a:xfrm rot="19045519" flipH="1">
            <a:off x="2496406" y="3875395"/>
            <a:ext cx="1390921" cy="956582"/>
            <a:chOff x="9320798" y="977323"/>
            <a:chExt cx="1996813" cy="1100828"/>
          </a:xfrm>
        </p:grpSpPr>
        <p:sp>
          <p:nvSpPr>
            <p:cNvPr id="13" name="עוגה 17">
              <a:extLst>
                <a:ext uri="{FF2B5EF4-FFF2-40B4-BE49-F238E27FC236}">
                  <a16:creationId xmlns:a16="http://schemas.microsoft.com/office/drawing/2014/main" id="{FAA4158B-D147-4742-B1C6-FA38BB7FF569}"/>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TextBox 18">
              <a:extLst>
                <a:ext uri="{FF2B5EF4-FFF2-40B4-BE49-F238E27FC236}">
                  <a16:creationId xmlns:a16="http://schemas.microsoft.com/office/drawing/2014/main" id="{689FEFCC-6304-4767-A4A2-10DB1834C056}"/>
                </a:ext>
              </a:extLst>
            </p:cNvPr>
            <p:cNvSpPr txBox="1"/>
            <p:nvPr/>
          </p:nvSpPr>
          <p:spPr>
            <a:xfrm>
              <a:off x="9433719" y="1059219"/>
              <a:ext cx="1883892" cy="504474"/>
            </a:xfrm>
            <a:prstGeom prst="rect">
              <a:avLst/>
            </a:prstGeom>
            <a:noFill/>
          </p:spPr>
          <p:txBody>
            <a:bodyPr wrap="square" rtlCol="1">
              <a:spAutoFit/>
            </a:bodyPr>
            <a:lstStyle/>
            <a:p>
              <a:r>
                <a:rPr lang="he-IL" sz="1200" dirty="0"/>
                <a:t>קרן מערבית</a:t>
              </a:r>
            </a:p>
            <a:p>
              <a:r>
                <a:rPr lang="he-IL" sz="1200" dirty="0"/>
                <a:t>          דרומית</a:t>
              </a:r>
            </a:p>
          </p:txBody>
        </p:sp>
      </p:grpSp>
      <p:grpSp>
        <p:nvGrpSpPr>
          <p:cNvPr id="15" name="קבוצה 14">
            <a:extLst>
              <a:ext uri="{FF2B5EF4-FFF2-40B4-BE49-F238E27FC236}">
                <a16:creationId xmlns:a16="http://schemas.microsoft.com/office/drawing/2014/main" id="{497D614E-D48C-4576-8746-08AA65BB28F8}"/>
              </a:ext>
            </a:extLst>
          </p:cNvPr>
          <p:cNvGrpSpPr/>
          <p:nvPr/>
        </p:nvGrpSpPr>
        <p:grpSpPr>
          <a:xfrm rot="6899888">
            <a:off x="6367446" y="5907265"/>
            <a:ext cx="1613113" cy="872777"/>
            <a:chOff x="9320798" y="977323"/>
            <a:chExt cx="2154534" cy="1100828"/>
          </a:xfrm>
        </p:grpSpPr>
        <p:sp>
          <p:nvSpPr>
            <p:cNvPr id="16" name="עוגה 20">
              <a:extLst>
                <a:ext uri="{FF2B5EF4-FFF2-40B4-BE49-F238E27FC236}">
                  <a16:creationId xmlns:a16="http://schemas.microsoft.com/office/drawing/2014/main" id="{C2E1B347-45CE-44C5-8A2E-15B9D52C59F4}"/>
                </a:ext>
              </a:extLst>
            </p:cNvPr>
            <p:cNvSpPr/>
            <p:nvPr/>
          </p:nvSpPr>
          <p:spPr>
            <a:xfrm rot="11621564">
              <a:off x="9320798" y="977323"/>
              <a:ext cx="1995054" cy="1100828"/>
            </a:xfrm>
            <a:prstGeom prst="pie">
              <a:avLst>
                <a:gd name="adj1" fmla="val 116621"/>
                <a:gd name="adj2" fmla="val 16500214"/>
              </a:avLst>
            </a:prstGeom>
            <a:solidFill>
              <a:schemeClr val="bg2">
                <a:lumMod val="9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TextBox 21">
              <a:extLst>
                <a:ext uri="{FF2B5EF4-FFF2-40B4-BE49-F238E27FC236}">
                  <a16:creationId xmlns:a16="http://schemas.microsoft.com/office/drawing/2014/main" id="{6D88A859-C93D-4F75-B42F-D16916E1DFC3}"/>
                </a:ext>
              </a:extLst>
            </p:cNvPr>
            <p:cNvSpPr txBox="1"/>
            <p:nvPr/>
          </p:nvSpPr>
          <p:spPr>
            <a:xfrm rot="11867045">
              <a:off x="9845371" y="1327745"/>
              <a:ext cx="1629961" cy="582295"/>
            </a:xfrm>
            <a:prstGeom prst="rect">
              <a:avLst/>
            </a:prstGeom>
            <a:noFill/>
          </p:spPr>
          <p:txBody>
            <a:bodyPr wrap="square" rtlCol="1">
              <a:spAutoFit/>
            </a:bodyPr>
            <a:lstStyle/>
            <a:p>
              <a:r>
                <a:rPr lang="he-IL" sz="1200" dirty="0"/>
                <a:t>         קרן מזרחית דרומית</a:t>
              </a:r>
            </a:p>
          </p:txBody>
        </p:sp>
      </p:grpSp>
      <p:pic>
        <p:nvPicPr>
          <p:cNvPr id="18" name="תמונה 17">
            <a:extLst>
              <a:ext uri="{FF2B5EF4-FFF2-40B4-BE49-F238E27FC236}">
                <a16:creationId xmlns:a16="http://schemas.microsoft.com/office/drawing/2014/main" id="{37092692-B4B9-4C11-BCB0-F2ABAB4D7467}"/>
              </a:ext>
            </a:extLst>
          </p:cNvPr>
          <p:cNvPicPr>
            <a:picLocks noChangeAspect="1"/>
          </p:cNvPicPr>
          <p:nvPr/>
        </p:nvPicPr>
        <p:blipFill>
          <a:blip r:embed="rId3"/>
          <a:stretch>
            <a:fillRect/>
          </a:stretch>
        </p:blipFill>
        <p:spPr>
          <a:xfrm>
            <a:off x="5237044" y="5410613"/>
            <a:ext cx="478974" cy="1104661"/>
          </a:xfrm>
          <a:prstGeom prst="rect">
            <a:avLst/>
          </a:prstGeom>
        </p:spPr>
      </p:pic>
      <p:pic>
        <p:nvPicPr>
          <p:cNvPr id="19" name="תמונה 18">
            <a:extLst>
              <a:ext uri="{FF2B5EF4-FFF2-40B4-BE49-F238E27FC236}">
                <a16:creationId xmlns:a16="http://schemas.microsoft.com/office/drawing/2014/main" id="{5577A3B3-F46D-4A15-A9D8-E1820873F09F}"/>
              </a:ext>
            </a:extLst>
          </p:cNvPr>
          <p:cNvPicPr>
            <a:picLocks noChangeAspect="1"/>
          </p:cNvPicPr>
          <p:nvPr/>
        </p:nvPicPr>
        <p:blipFill>
          <a:blip r:embed="rId4"/>
          <a:stretch>
            <a:fillRect/>
          </a:stretch>
        </p:blipFill>
        <p:spPr>
          <a:xfrm rot="7060504">
            <a:off x="3509590" y="3707687"/>
            <a:ext cx="376518" cy="242047"/>
          </a:xfrm>
          <a:prstGeom prst="rect">
            <a:avLst/>
          </a:prstGeom>
        </p:spPr>
      </p:pic>
      <p:pic>
        <p:nvPicPr>
          <p:cNvPr id="20" name="תמונה 19">
            <a:extLst>
              <a:ext uri="{FF2B5EF4-FFF2-40B4-BE49-F238E27FC236}">
                <a16:creationId xmlns:a16="http://schemas.microsoft.com/office/drawing/2014/main" id="{C66759B8-C390-460C-9063-4464289E808B}"/>
              </a:ext>
            </a:extLst>
          </p:cNvPr>
          <p:cNvPicPr>
            <a:picLocks noChangeAspect="1"/>
          </p:cNvPicPr>
          <p:nvPr/>
        </p:nvPicPr>
        <p:blipFill>
          <a:blip r:embed="rId4"/>
          <a:stretch>
            <a:fillRect/>
          </a:stretch>
        </p:blipFill>
        <p:spPr>
          <a:xfrm rot="2896414">
            <a:off x="3633324" y="4120871"/>
            <a:ext cx="376518" cy="242047"/>
          </a:xfrm>
          <a:prstGeom prst="rect">
            <a:avLst/>
          </a:prstGeom>
        </p:spPr>
      </p:pic>
      <p:pic>
        <p:nvPicPr>
          <p:cNvPr id="21" name="תמונה 20">
            <a:extLst>
              <a:ext uri="{FF2B5EF4-FFF2-40B4-BE49-F238E27FC236}">
                <a16:creationId xmlns:a16="http://schemas.microsoft.com/office/drawing/2014/main" id="{590003A3-A14B-47BF-8A54-F0AB9D13E5B3}"/>
              </a:ext>
            </a:extLst>
          </p:cNvPr>
          <p:cNvPicPr>
            <a:picLocks noChangeAspect="1"/>
          </p:cNvPicPr>
          <p:nvPr/>
        </p:nvPicPr>
        <p:blipFill>
          <a:blip r:embed="rId4"/>
          <a:stretch>
            <a:fillRect/>
          </a:stretch>
        </p:blipFill>
        <p:spPr>
          <a:xfrm rot="18390735">
            <a:off x="8580998" y="3343325"/>
            <a:ext cx="376518" cy="242047"/>
          </a:xfrm>
          <a:prstGeom prst="rect">
            <a:avLst/>
          </a:prstGeom>
        </p:spPr>
      </p:pic>
      <p:pic>
        <p:nvPicPr>
          <p:cNvPr id="22" name="תמונה 21">
            <a:extLst>
              <a:ext uri="{FF2B5EF4-FFF2-40B4-BE49-F238E27FC236}">
                <a16:creationId xmlns:a16="http://schemas.microsoft.com/office/drawing/2014/main" id="{59353179-F614-41AF-A0D2-888863F39105}"/>
              </a:ext>
            </a:extLst>
          </p:cNvPr>
          <p:cNvPicPr>
            <a:picLocks noChangeAspect="1"/>
          </p:cNvPicPr>
          <p:nvPr/>
        </p:nvPicPr>
        <p:blipFill>
          <a:blip r:embed="rId4"/>
          <a:stretch>
            <a:fillRect/>
          </a:stretch>
        </p:blipFill>
        <p:spPr>
          <a:xfrm rot="13533031">
            <a:off x="8542600" y="2952565"/>
            <a:ext cx="376518" cy="242047"/>
          </a:xfrm>
          <a:prstGeom prst="rect">
            <a:avLst/>
          </a:prstGeom>
        </p:spPr>
      </p:pic>
      <p:pic>
        <p:nvPicPr>
          <p:cNvPr id="23" name="תמונה 22">
            <a:extLst>
              <a:ext uri="{FF2B5EF4-FFF2-40B4-BE49-F238E27FC236}">
                <a16:creationId xmlns:a16="http://schemas.microsoft.com/office/drawing/2014/main" id="{18BD9C1D-086B-40EA-9ADE-7067C0947B5B}"/>
              </a:ext>
            </a:extLst>
          </p:cNvPr>
          <p:cNvPicPr>
            <a:picLocks noChangeAspect="1"/>
          </p:cNvPicPr>
          <p:nvPr/>
        </p:nvPicPr>
        <p:blipFill>
          <a:blip r:embed="rId3"/>
          <a:stretch>
            <a:fillRect/>
          </a:stretch>
        </p:blipFill>
        <p:spPr>
          <a:xfrm>
            <a:off x="8134539" y="2484124"/>
            <a:ext cx="478974" cy="1104661"/>
          </a:xfrm>
          <a:prstGeom prst="rect">
            <a:avLst/>
          </a:prstGeom>
        </p:spPr>
      </p:pic>
      <p:pic>
        <p:nvPicPr>
          <p:cNvPr id="24" name="תמונה 23">
            <a:extLst>
              <a:ext uri="{FF2B5EF4-FFF2-40B4-BE49-F238E27FC236}">
                <a16:creationId xmlns:a16="http://schemas.microsoft.com/office/drawing/2014/main" id="{7E7704C0-E4DB-4A9C-BF9F-D8EFA61BC58D}"/>
              </a:ext>
            </a:extLst>
          </p:cNvPr>
          <p:cNvPicPr>
            <a:picLocks noChangeAspect="1"/>
          </p:cNvPicPr>
          <p:nvPr/>
        </p:nvPicPr>
        <p:blipFill>
          <a:blip r:embed="rId3"/>
          <a:stretch>
            <a:fillRect/>
          </a:stretch>
        </p:blipFill>
        <p:spPr>
          <a:xfrm flipH="1">
            <a:off x="5172535" y="5428240"/>
            <a:ext cx="588236" cy="1104661"/>
          </a:xfrm>
          <a:prstGeom prst="rect">
            <a:avLst/>
          </a:prstGeom>
        </p:spPr>
      </p:pic>
      <p:sp>
        <p:nvSpPr>
          <p:cNvPr id="25" name="תיבת טקסט 24">
            <a:extLst>
              <a:ext uri="{FF2B5EF4-FFF2-40B4-BE49-F238E27FC236}">
                <a16:creationId xmlns:a16="http://schemas.microsoft.com/office/drawing/2014/main" id="{BF99BB05-3C90-4C11-9A03-9D67ECA9B8DB}"/>
              </a:ext>
            </a:extLst>
          </p:cNvPr>
          <p:cNvSpPr txBox="1"/>
          <p:nvPr/>
        </p:nvSpPr>
        <p:spPr>
          <a:xfrm>
            <a:off x="1113916" y="2344907"/>
            <a:ext cx="2778550"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מַעֲרָבִית דְּרוֹמִית נוֹתֵן מַעֲרָבָה</a:t>
            </a:r>
            <a:endParaRPr lang="he-IL" dirty="0"/>
          </a:p>
        </p:txBody>
      </p:sp>
      <p:sp>
        <p:nvSpPr>
          <p:cNvPr id="26" name="תיבת טקסט 25">
            <a:extLst>
              <a:ext uri="{FF2B5EF4-FFF2-40B4-BE49-F238E27FC236}">
                <a16:creationId xmlns:a16="http://schemas.microsoft.com/office/drawing/2014/main" id="{D020E90E-8733-48DD-8458-3F75184DBD31}"/>
              </a:ext>
            </a:extLst>
          </p:cNvPr>
          <p:cNvSpPr txBox="1"/>
          <p:nvPr/>
        </p:nvSpPr>
        <p:spPr>
          <a:xfrm>
            <a:off x="577776" y="2943012"/>
            <a:ext cx="2052686" cy="369332"/>
          </a:xfrm>
          <a:prstGeom prst="rect">
            <a:avLst/>
          </a:prstGeom>
          <a:solidFill>
            <a:schemeClr val="accent5">
              <a:lumMod val="20000"/>
              <a:lumOff val="80000"/>
            </a:schemeClr>
          </a:solidFill>
          <a:scene3d>
            <a:camera prst="orthographicFront"/>
            <a:lightRig rig="threePt" dir="t"/>
          </a:scene3d>
          <a:sp3d>
            <a:bevelT prst="relaxedInset"/>
          </a:sp3d>
        </p:spPr>
        <p:txBody>
          <a:bodyPr wrap="square">
            <a:spAutoFit/>
          </a:bodyPr>
          <a:lstStyle/>
          <a:p>
            <a:r>
              <a:rPr lang="he-IL" b="0" i="0" dirty="0">
                <a:solidFill>
                  <a:srgbClr val="000000"/>
                </a:solidFill>
                <a:effectLst/>
                <a:latin typeface="Arial" panose="020B0604020202020204" pitchFamily="34" charset="0"/>
              </a:rPr>
              <a:t>וְאַחַר כָּךְ נוֹתֵן דָּרוֹמָה </a:t>
            </a:r>
            <a:endParaRPr lang="he-IL" dirty="0"/>
          </a:p>
        </p:txBody>
      </p:sp>
      <p:sp>
        <p:nvSpPr>
          <p:cNvPr id="27" name="תיבת טקסט 26">
            <a:extLst>
              <a:ext uri="{FF2B5EF4-FFF2-40B4-BE49-F238E27FC236}">
                <a16:creationId xmlns:a16="http://schemas.microsoft.com/office/drawing/2014/main" id="{A7BEF7DD-DD69-427A-867E-EE95410DFC51}"/>
              </a:ext>
            </a:extLst>
          </p:cNvPr>
          <p:cNvSpPr txBox="1"/>
          <p:nvPr/>
        </p:nvSpPr>
        <p:spPr>
          <a:xfrm>
            <a:off x="10294069" y="90347"/>
            <a:ext cx="1611984" cy="369332"/>
          </a:xfrm>
          <a:prstGeom prst="rect">
            <a:avLst/>
          </a:prstGeom>
          <a:noFill/>
        </p:spPr>
        <p:txBody>
          <a:bodyPr wrap="square" rtlCol="1">
            <a:spAutoFit/>
          </a:bodyPr>
          <a:lstStyle/>
          <a:p>
            <a:r>
              <a:rPr lang="he-IL" dirty="0"/>
              <a:t>דף י"ד עמ' ב'</a:t>
            </a:r>
          </a:p>
        </p:txBody>
      </p:sp>
    </p:spTree>
    <p:extLst>
      <p:ext uri="{BB962C8B-B14F-4D97-AF65-F5344CB8AC3E}">
        <p14:creationId xmlns:p14="http://schemas.microsoft.com/office/powerpoint/2010/main" val="37647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par>
                          <p:cTn id="19" fill="hold">
                            <p:stCondLst>
                              <p:cond delay="500"/>
                            </p:stCondLst>
                            <p:childTnLst>
                              <p:par>
                                <p:cTn id="20" presetID="64" presetClass="path" presetSubtype="0" accel="50000" decel="50000" fill="hold" nodeType="afterEffect">
                                  <p:stCondLst>
                                    <p:cond delay="250"/>
                                  </p:stCondLst>
                                  <p:childTnLst>
                                    <p:animMotion origin="layout" path="M 1.25E-6 -4.44444E-6 L 0.21575 -0.44375 " pathEditMode="relative" rAng="0" ptsTypes="AA">
                                      <p:cBhvr>
                                        <p:cTn id="21" dur="2000" fill="hold"/>
                                        <p:tgtEl>
                                          <p:spTgt spid="18"/>
                                        </p:tgtEl>
                                        <p:attrNameLst>
                                          <p:attrName>ppt_x</p:attrName>
                                          <p:attrName>ppt_y</p:attrName>
                                        </p:attrNameLst>
                                      </p:cBhvr>
                                      <p:rCtr x="10781" y="-22199"/>
                                    </p:animMotion>
                                  </p:childTnLst>
                                </p:cTn>
                              </p:par>
                            </p:childTnLst>
                          </p:cTn>
                        </p:par>
                        <p:par>
                          <p:cTn id="22" fill="hold">
                            <p:stCondLst>
                              <p:cond delay="2750"/>
                            </p:stCondLst>
                            <p:childTnLst>
                              <p:par>
                                <p:cTn id="23" presetID="22" presetClass="entr" presetSubtype="8" fill="hold" nodeType="after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1000"/>
                                        <p:tgtEl>
                                          <p:spTgt spid="22"/>
                                        </p:tgtEl>
                                      </p:cBhvr>
                                    </p:animEffect>
                                  </p:childTnLst>
                                </p:cTn>
                              </p:par>
                              <p:par>
                                <p:cTn id="26" presetID="22" presetClass="entr" presetSubtype="8" fill="hold"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par>
                          <p:cTn id="29" fill="hold">
                            <p:stCondLst>
                              <p:cond delay="4250"/>
                            </p:stCondLst>
                            <p:childTnLst>
                              <p:par>
                                <p:cTn id="30" presetID="1" presetClass="entr" presetSubtype="0" fill="hold" nodeType="afterEffect">
                                  <p:stCondLst>
                                    <p:cond delay="25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4500"/>
                            </p:stCondLst>
                            <p:childTnLst>
                              <p:par>
                                <p:cTn id="33" presetID="1" presetClass="exit" presetSubtype="0" fill="hold" nodeType="afterEffect">
                                  <p:stCondLst>
                                    <p:cond delay="75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250"/>
                            </p:stCondLst>
                            <p:childTnLst>
                              <p:par>
                                <p:cTn id="36" presetID="42" presetClass="path" presetSubtype="0" accel="50000" decel="50000" fill="hold" nodeType="afterEffect">
                                  <p:stCondLst>
                                    <p:cond delay="500"/>
                                  </p:stCondLst>
                                  <p:childTnLst>
                                    <p:animMotion origin="layout" path="M 1.04167E-6 -4.07407E-6 L -0.1957 0.52408 " pathEditMode="relative" rAng="0" ptsTypes="AA">
                                      <p:cBhvr>
                                        <p:cTn id="37" dur="2000" fill="hold"/>
                                        <p:tgtEl>
                                          <p:spTgt spid="23"/>
                                        </p:tgtEl>
                                        <p:attrNameLst>
                                          <p:attrName>ppt_x</p:attrName>
                                          <p:attrName>ppt_y</p:attrName>
                                        </p:attrNameLst>
                                      </p:cBhvr>
                                      <p:rCtr x="-9792" y="26204"/>
                                    </p:animMotion>
                                  </p:childTnLst>
                                </p:cTn>
                              </p:par>
                            </p:childTnLst>
                          </p:cTn>
                        </p:par>
                        <p:par>
                          <p:cTn id="38" fill="hold">
                            <p:stCondLst>
                              <p:cond delay="7750"/>
                            </p:stCondLst>
                            <p:childTnLst>
                              <p:par>
                                <p:cTn id="39" presetID="1" presetClass="exit" presetSubtype="0" fill="hold" nodeType="afterEffect">
                                  <p:stCondLst>
                                    <p:cond delay="250"/>
                                  </p:stCondLst>
                                  <p:childTnLst>
                                    <p:set>
                                      <p:cBhvr>
                                        <p:cTn id="40" dur="1" fill="hold">
                                          <p:stCondLst>
                                            <p:cond delay="0"/>
                                          </p:stCondLst>
                                        </p:cTn>
                                        <p:tgtEl>
                                          <p:spTgt spid="18"/>
                                        </p:tgtEl>
                                        <p:attrNameLst>
                                          <p:attrName>style.visibility</p:attrName>
                                        </p:attrNameLst>
                                      </p:cBhvr>
                                      <p:to>
                                        <p:strVal val="hidden"/>
                                      </p:to>
                                    </p:set>
                                  </p:childTnLst>
                                </p:cTn>
                              </p:par>
                            </p:childTnLst>
                          </p:cTn>
                        </p:par>
                        <p:par>
                          <p:cTn id="41" fill="hold">
                            <p:stCondLst>
                              <p:cond delay="8000"/>
                            </p:stCondLst>
                            <p:childTnLst>
                              <p:par>
                                <p:cTn id="42" presetID="1" presetClass="entr" presetSubtype="0" fill="hold" nodeType="afterEffect">
                                  <p:stCondLst>
                                    <p:cond delay="250"/>
                                  </p:stCondLst>
                                  <p:childTnLst>
                                    <p:set>
                                      <p:cBhvr>
                                        <p:cTn id="43" dur="1" fill="hold">
                                          <p:stCondLst>
                                            <p:cond delay="0"/>
                                          </p:stCondLst>
                                        </p:cTn>
                                        <p:tgtEl>
                                          <p:spTgt spid="24"/>
                                        </p:tgtEl>
                                        <p:attrNameLst>
                                          <p:attrName>style.visibility</p:attrName>
                                        </p:attrNameLst>
                                      </p:cBhvr>
                                      <p:to>
                                        <p:strVal val="visible"/>
                                      </p:to>
                                    </p:set>
                                  </p:childTnLst>
                                </p:cTn>
                              </p:par>
                            </p:childTnLst>
                          </p:cTn>
                        </p:par>
                        <p:par>
                          <p:cTn id="44" fill="hold">
                            <p:stCondLst>
                              <p:cond delay="8250"/>
                            </p:stCondLst>
                            <p:childTnLst>
                              <p:par>
                                <p:cTn id="45" presetID="35" presetClass="path" presetSubtype="0" accel="50000" decel="50000" fill="hold" nodeType="afterEffect">
                                  <p:stCondLst>
                                    <p:cond delay="250"/>
                                  </p:stCondLst>
                                  <p:childTnLst>
                                    <p:animMotion origin="layout" path="M 2.70833E-6 -7.40741E-7 L -0.09779 -0.22222 " pathEditMode="relative" rAng="0" ptsTypes="AA">
                                      <p:cBhvr>
                                        <p:cTn id="46" dur="2000" fill="hold"/>
                                        <p:tgtEl>
                                          <p:spTgt spid="24"/>
                                        </p:tgtEl>
                                        <p:attrNameLst>
                                          <p:attrName>ppt_x</p:attrName>
                                          <p:attrName>ppt_y</p:attrName>
                                        </p:attrNameLst>
                                      </p:cBhvr>
                                      <p:rCtr x="-4896" y="-11111"/>
                                    </p:animMotion>
                                  </p:childTnLst>
                                </p:cTn>
                              </p:par>
                            </p:childTnLst>
                          </p:cTn>
                        </p:par>
                        <p:par>
                          <p:cTn id="47" fill="hold">
                            <p:stCondLst>
                              <p:cond delay="10500"/>
                            </p:stCondLst>
                            <p:childTnLst>
                              <p:par>
                                <p:cTn id="48" presetID="53" presetClass="entr" presetSubtype="16"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11000"/>
                            </p:stCondLst>
                            <p:childTnLst>
                              <p:par>
                                <p:cTn id="54" presetID="22" presetClass="entr" presetSubtype="2" fill="hold" nodeType="afterEffect">
                                  <p:stCondLst>
                                    <p:cond delay="50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1000"/>
                                        <p:tgtEl>
                                          <p:spTgt spid="19"/>
                                        </p:tgtEl>
                                      </p:cBhvr>
                                    </p:animEffect>
                                  </p:childTnLst>
                                </p:cTn>
                              </p:par>
                            </p:childTnLst>
                          </p:cTn>
                        </p:par>
                        <p:par>
                          <p:cTn id="57" fill="hold">
                            <p:stCondLst>
                              <p:cond delay="12500"/>
                            </p:stCondLst>
                            <p:childTnLst>
                              <p:par>
                                <p:cTn id="58" presetID="53" presetClass="entr" presetSubtype="16" fill="hold" grpId="0" nodeType="afterEffect">
                                  <p:stCondLst>
                                    <p:cond delay="5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13500"/>
                            </p:stCondLst>
                            <p:childTnLst>
                              <p:par>
                                <p:cTn id="64" presetID="22" presetClass="entr" presetSubtype="2" fill="hold" nodeType="afterEffect">
                                  <p:stCondLst>
                                    <p:cond delay="500"/>
                                  </p:stCondLst>
                                  <p:childTnLst>
                                    <p:set>
                                      <p:cBhvr>
                                        <p:cTn id="65" dur="1" fill="hold">
                                          <p:stCondLst>
                                            <p:cond delay="0"/>
                                          </p:stCondLst>
                                        </p:cTn>
                                        <p:tgtEl>
                                          <p:spTgt spid="20"/>
                                        </p:tgtEl>
                                        <p:attrNameLst>
                                          <p:attrName>style.visibility</p:attrName>
                                        </p:attrNameLst>
                                      </p:cBhvr>
                                      <p:to>
                                        <p:strVal val="visible"/>
                                      </p:to>
                                    </p:set>
                                    <p:animEffect transition="in" filter="wipe(right)">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D2828611-DB5C-48BC-BF56-B0E15D9F78F9}"/>
              </a:ext>
            </a:extLst>
          </p:cNvPr>
          <p:cNvGraphicFramePr>
            <a:graphicFrameLocks noGrp="1"/>
          </p:cNvGraphicFramePr>
          <p:nvPr>
            <p:extLst>
              <p:ext uri="{D42A27DB-BD31-4B8C-83A1-F6EECF244321}">
                <p14:modId xmlns:p14="http://schemas.microsoft.com/office/powerpoint/2010/main" val="3747659604"/>
              </p:ext>
            </p:extLst>
          </p:nvPr>
        </p:nvGraphicFramePr>
        <p:xfrm>
          <a:off x="1134359" y="983616"/>
          <a:ext cx="10526598" cy="3305580"/>
        </p:xfrm>
        <a:graphic>
          <a:graphicData uri="http://schemas.openxmlformats.org/drawingml/2006/table">
            <a:tbl>
              <a:tblPr rtl="1" firstRow="1" bandRow="1">
                <a:tableStyleId>{616DA210-FB5B-4158-B5E0-FEB733F419BA}</a:tableStyleId>
              </a:tblPr>
              <a:tblGrid>
                <a:gridCol w="3271101">
                  <a:extLst>
                    <a:ext uri="{9D8B030D-6E8A-4147-A177-3AD203B41FA5}">
                      <a16:colId xmlns:a16="http://schemas.microsoft.com/office/drawing/2014/main" val="3430188613"/>
                    </a:ext>
                  </a:extLst>
                </a:gridCol>
                <a:gridCol w="3319039">
                  <a:extLst>
                    <a:ext uri="{9D8B030D-6E8A-4147-A177-3AD203B41FA5}">
                      <a16:colId xmlns:a16="http://schemas.microsoft.com/office/drawing/2014/main" val="1076101995"/>
                    </a:ext>
                  </a:extLst>
                </a:gridCol>
                <a:gridCol w="3936458">
                  <a:extLst>
                    <a:ext uri="{9D8B030D-6E8A-4147-A177-3AD203B41FA5}">
                      <a16:colId xmlns:a16="http://schemas.microsoft.com/office/drawing/2014/main" val="3245539469"/>
                    </a:ext>
                  </a:extLst>
                </a:gridCol>
              </a:tblGrid>
              <a:tr h="1101860">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77442070"/>
                  </a:ext>
                </a:extLst>
              </a:tr>
              <a:tr h="1101860">
                <a:tc>
                  <a:txBody>
                    <a:bodyPr/>
                    <a:lstStyle/>
                    <a:p>
                      <a:pPr rtl="1"/>
                      <a:endParaRPr lang="he-IL"/>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3865297778"/>
                  </a:ext>
                </a:extLst>
              </a:tr>
              <a:tr h="1101860">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438551313"/>
                  </a:ext>
                </a:extLst>
              </a:tr>
            </a:tbl>
          </a:graphicData>
        </a:graphic>
      </p:graphicFrame>
      <p:sp>
        <p:nvSpPr>
          <p:cNvPr id="3" name="תיבת טקסט 2">
            <a:extLst>
              <a:ext uri="{FF2B5EF4-FFF2-40B4-BE49-F238E27FC236}">
                <a16:creationId xmlns:a16="http://schemas.microsoft.com/office/drawing/2014/main" id="{6C4DAE44-D065-408E-A339-E098796E8058}"/>
              </a:ext>
            </a:extLst>
          </p:cNvPr>
          <p:cNvSpPr txBox="1"/>
          <p:nvPr/>
        </p:nvSpPr>
        <p:spPr>
          <a:xfrm>
            <a:off x="3751868" y="367645"/>
            <a:ext cx="4647414" cy="369332"/>
          </a:xfrm>
          <a:prstGeom prst="rect">
            <a:avLst/>
          </a:prstGeom>
          <a:solidFill>
            <a:schemeClr val="accent6">
              <a:lumMod val="20000"/>
              <a:lumOff val="80000"/>
            </a:schemeClr>
          </a:solidFill>
          <a:scene3d>
            <a:camera prst="orthographicFront"/>
            <a:lightRig rig="threePt" dir="t"/>
          </a:scene3d>
          <a:sp3d>
            <a:bevelT prst="slope"/>
          </a:sp3d>
        </p:spPr>
        <p:txBody>
          <a:bodyPr wrap="square" rtlCol="1">
            <a:spAutoFit/>
          </a:bodyPr>
          <a:lstStyle/>
          <a:p>
            <a:r>
              <a:rPr lang="he-IL" dirty="0"/>
              <a:t>מתן המתנות על עולת התמיד – שתים שהן ארבע </a:t>
            </a:r>
          </a:p>
        </p:txBody>
      </p:sp>
      <p:sp>
        <p:nvSpPr>
          <p:cNvPr id="4" name="תיבת טקסט 3">
            <a:extLst>
              <a:ext uri="{FF2B5EF4-FFF2-40B4-BE49-F238E27FC236}">
                <a16:creationId xmlns:a16="http://schemas.microsoft.com/office/drawing/2014/main" id="{DBA33C99-6374-44DD-82A9-9CDC7523BF53}"/>
              </a:ext>
            </a:extLst>
          </p:cNvPr>
          <p:cNvSpPr txBox="1"/>
          <p:nvPr/>
        </p:nvSpPr>
        <p:spPr>
          <a:xfrm>
            <a:off x="6325386" y="1404594"/>
            <a:ext cx="1734532"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dirty="0"/>
              <a:t>מתנה ראשונה</a:t>
            </a:r>
          </a:p>
        </p:txBody>
      </p:sp>
      <p:sp>
        <p:nvSpPr>
          <p:cNvPr id="5" name="תיבת טקסט 4">
            <a:extLst>
              <a:ext uri="{FF2B5EF4-FFF2-40B4-BE49-F238E27FC236}">
                <a16:creationId xmlns:a16="http://schemas.microsoft.com/office/drawing/2014/main" id="{A29BC82B-5359-437B-8918-E32FDC3062B8}"/>
              </a:ext>
            </a:extLst>
          </p:cNvPr>
          <p:cNvSpPr txBox="1"/>
          <p:nvPr/>
        </p:nvSpPr>
        <p:spPr>
          <a:xfrm>
            <a:off x="3227110" y="1404594"/>
            <a:ext cx="1734532"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dirty="0"/>
              <a:t>מתנה שניה</a:t>
            </a:r>
          </a:p>
        </p:txBody>
      </p:sp>
      <p:sp>
        <p:nvSpPr>
          <p:cNvPr id="6" name="תיבת טקסט 5">
            <a:extLst>
              <a:ext uri="{FF2B5EF4-FFF2-40B4-BE49-F238E27FC236}">
                <a16:creationId xmlns:a16="http://schemas.microsoft.com/office/drawing/2014/main" id="{08AFC603-011E-4ECA-89E0-8EA053897B03}"/>
              </a:ext>
            </a:extLst>
          </p:cNvPr>
          <p:cNvSpPr txBox="1"/>
          <p:nvPr/>
        </p:nvSpPr>
        <p:spPr>
          <a:xfrm>
            <a:off x="8964891" y="2450969"/>
            <a:ext cx="2092750"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FF"/>
                </a:solidFill>
                <a:effectLst/>
                <a:latin typeface="Arial" panose="020B0604020202020204" pitchFamily="34" charset="0"/>
              </a:rPr>
              <a:t>לסתם תנא </a:t>
            </a:r>
            <a:r>
              <a:rPr lang="he-IL" b="0" i="0" dirty="0" err="1">
                <a:solidFill>
                  <a:srgbClr val="0000FF"/>
                </a:solidFill>
                <a:effectLst/>
                <a:latin typeface="Arial" panose="020B0604020202020204" pitchFamily="34" charset="0"/>
              </a:rPr>
              <a:t>דתמיד</a:t>
            </a:r>
            <a:endParaRPr lang="he-IL" dirty="0"/>
          </a:p>
        </p:txBody>
      </p:sp>
      <p:sp>
        <p:nvSpPr>
          <p:cNvPr id="7" name="תיבת טקסט 6">
            <a:extLst>
              <a:ext uri="{FF2B5EF4-FFF2-40B4-BE49-F238E27FC236}">
                <a16:creationId xmlns:a16="http://schemas.microsoft.com/office/drawing/2014/main" id="{1E847FC4-9A71-439A-9A4F-0EFEA5FFCD21}"/>
              </a:ext>
            </a:extLst>
          </p:cNvPr>
          <p:cNvSpPr txBox="1"/>
          <p:nvPr/>
        </p:nvSpPr>
        <p:spPr>
          <a:xfrm>
            <a:off x="8964891" y="3516198"/>
            <a:ext cx="2196445"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err="1">
                <a:solidFill>
                  <a:srgbClr val="0000FF"/>
                </a:solidFill>
                <a:effectLst/>
                <a:latin typeface="Arial" panose="020B0604020202020204" pitchFamily="34" charset="0"/>
              </a:rPr>
              <a:t>לר</a:t>
            </a:r>
            <a:r>
              <a:rPr lang="he-IL" b="0" i="0" dirty="0">
                <a:solidFill>
                  <a:srgbClr val="0000FF"/>
                </a:solidFill>
                <a:effectLst/>
                <a:latin typeface="Arial" panose="020B0604020202020204" pitchFamily="34" charset="0"/>
              </a:rPr>
              <a:t>' שמעון איש המצפה</a:t>
            </a:r>
            <a:endParaRPr lang="he-IL" dirty="0"/>
          </a:p>
        </p:txBody>
      </p:sp>
      <p:sp>
        <p:nvSpPr>
          <p:cNvPr id="8" name="תיבת טקסט 7">
            <a:extLst>
              <a:ext uri="{FF2B5EF4-FFF2-40B4-BE49-F238E27FC236}">
                <a16:creationId xmlns:a16="http://schemas.microsoft.com/office/drawing/2014/main" id="{91594922-0E8F-441A-A8A2-DEA12F82E3F0}"/>
              </a:ext>
            </a:extLst>
          </p:cNvPr>
          <p:cNvSpPr txBox="1"/>
          <p:nvPr/>
        </p:nvSpPr>
        <p:spPr>
          <a:xfrm>
            <a:off x="5825765" y="2450969"/>
            <a:ext cx="2234153"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על קרן מזרחית צפונית</a:t>
            </a:r>
            <a:endParaRPr lang="he-IL" dirty="0"/>
          </a:p>
        </p:txBody>
      </p:sp>
      <p:sp>
        <p:nvSpPr>
          <p:cNvPr id="9" name="תיבת טקסט 8">
            <a:extLst>
              <a:ext uri="{FF2B5EF4-FFF2-40B4-BE49-F238E27FC236}">
                <a16:creationId xmlns:a16="http://schemas.microsoft.com/office/drawing/2014/main" id="{726810DF-985F-4048-B22B-2EA285D2008B}"/>
              </a:ext>
            </a:extLst>
          </p:cNvPr>
          <p:cNvSpPr txBox="1"/>
          <p:nvPr/>
        </p:nvSpPr>
        <p:spPr>
          <a:xfrm>
            <a:off x="2595514" y="2439855"/>
            <a:ext cx="2366128"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על קרן מערבית דרומית</a:t>
            </a:r>
            <a:endParaRPr lang="he-IL" dirty="0"/>
          </a:p>
        </p:txBody>
      </p:sp>
      <p:sp>
        <p:nvSpPr>
          <p:cNvPr id="10" name="תיבת טקסט 9">
            <a:extLst>
              <a:ext uri="{FF2B5EF4-FFF2-40B4-BE49-F238E27FC236}">
                <a16:creationId xmlns:a16="http://schemas.microsoft.com/office/drawing/2014/main" id="{C934EB35-7DCD-45C0-9DF4-FFA5C397944A}"/>
              </a:ext>
            </a:extLst>
          </p:cNvPr>
          <p:cNvSpPr txBox="1"/>
          <p:nvPr/>
        </p:nvSpPr>
        <p:spPr>
          <a:xfrm>
            <a:off x="5825765" y="3407119"/>
            <a:ext cx="2234153"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על קרן מזרחית צפונית</a:t>
            </a:r>
            <a:endParaRPr lang="he-IL" dirty="0"/>
          </a:p>
        </p:txBody>
      </p:sp>
      <p:sp>
        <p:nvSpPr>
          <p:cNvPr id="11" name="תיבת טקסט 10">
            <a:extLst>
              <a:ext uri="{FF2B5EF4-FFF2-40B4-BE49-F238E27FC236}">
                <a16:creationId xmlns:a16="http://schemas.microsoft.com/office/drawing/2014/main" id="{E740DBBC-BCAE-4BCF-8A7A-B552F9AF6BFF}"/>
              </a:ext>
            </a:extLst>
          </p:cNvPr>
          <p:cNvSpPr txBox="1"/>
          <p:nvPr/>
        </p:nvSpPr>
        <p:spPr>
          <a:xfrm>
            <a:off x="1464298" y="3475116"/>
            <a:ext cx="3497344" cy="369332"/>
          </a:xfrm>
          <a:prstGeom prst="rect">
            <a:avLst/>
          </a:prstGeom>
          <a:solidFill>
            <a:schemeClr val="accent6">
              <a:lumMod val="20000"/>
              <a:lumOff val="80000"/>
            </a:schemeClr>
          </a:solidFill>
          <a:scene3d>
            <a:camera prst="orthographicFront"/>
            <a:lightRig rig="threePt" dir="t"/>
          </a:scene3d>
          <a:sp3d>
            <a:bevelT prst="convex"/>
          </a:sp3d>
        </p:spPr>
        <p:txBody>
          <a:bodyPr wrap="square" rtlCol="1">
            <a:spAutoFit/>
          </a:bodyPr>
          <a:lstStyle/>
          <a:p>
            <a:r>
              <a:rPr lang="he-IL" b="0" i="0" dirty="0">
                <a:solidFill>
                  <a:srgbClr val="000000"/>
                </a:solidFill>
                <a:effectLst/>
                <a:latin typeface="Arial" panose="020B0604020202020204" pitchFamily="34" charset="0"/>
              </a:rPr>
              <a:t>על קרן מערבית, ושוב על קרן דרומית</a:t>
            </a:r>
            <a:endParaRPr lang="he-IL" dirty="0"/>
          </a:p>
        </p:txBody>
      </p:sp>
    </p:spTree>
    <p:extLst>
      <p:ext uri="{BB962C8B-B14F-4D97-AF65-F5344CB8AC3E}">
        <p14:creationId xmlns:p14="http://schemas.microsoft.com/office/powerpoint/2010/main" val="15769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31" presetClass="entr" presetSubtype="0" fill="hold" grpId="0" nodeType="afterEffect">
                                  <p:stCondLst>
                                    <p:cond delay="175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175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3500"/>
                            </p:stCondLst>
                            <p:childTnLst>
                              <p:par>
                                <p:cTn id="23" presetID="2" presetClass="entr" presetSubtype="2" fill="hold" grpId="0" nodeType="after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500"/>
                            </p:stCondLst>
                            <p:childTnLst>
                              <p:par>
                                <p:cTn id="28" presetID="2" presetClass="entr" presetSubtype="2" fill="hold" grpId="0" nodeType="afterEffect">
                                  <p:stCondLst>
                                    <p:cond delay="125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7250"/>
                            </p:stCondLst>
                            <p:childTnLst>
                              <p:par>
                                <p:cTn id="33" presetID="2" presetClass="entr" presetSubtype="2" fill="hold" grpId="0" nodeType="afterEffect">
                                  <p:stCondLst>
                                    <p:cond delay="225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1+#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par>
                          <p:cTn id="37" fill="hold">
                            <p:stCondLst>
                              <p:cond delay="10000"/>
                            </p:stCondLst>
                            <p:childTnLst>
                              <p:par>
                                <p:cTn id="38" presetID="2" presetClass="entr" presetSubtype="2" fill="hold" grpId="0" nodeType="afterEffect">
                                  <p:stCondLst>
                                    <p:cond delay="20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p:stCondLst>
                              <p:cond delay="12500"/>
                            </p:stCondLst>
                            <p:childTnLst>
                              <p:par>
                                <p:cTn id="43" presetID="2" presetClass="entr" presetSubtype="2" fill="hold" grpId="0" nodeType="afterEffect">
                                  <p:stCondLst>
                                    <p:cond delay="1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14500"/>
                            </p:stCondLst>
                            <p:childTnLst>
                              <p:par>
                                <p:cTn id="48" presetID="2" presetClass="entr" presetSubtype="2" fill="hold" grpId="0" nodeType="afterEffect">
                                  <p:stCondLst>
                                    <p:cond delay="20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8016C0F5-FF5E-49B7-B258-EF2A132A5D91}"/>
              </a:ext>
            </a:extLst>
          </p:cNvPr>
          <p:cNvSpPr txBox="1"/>
          <p:nvPr/>
        </p:nvSpPr>
        <p:spPr>
          <a:xfrm>
            <a:off x="8368173" y="459679"/>
            <a:ext cx="3537880"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אֶלָּא אָמַר רַבִּי יוֹחָנָן מַאן תְּנָא סֵדֶר יוֹמָא רַבִּי שִׁמְעוֹן אִישׁ הַמִּצְפָּה הוּא</a:t>
            </a:r>
            <a:endParaRPr lang="he-IL" dirty="0"/>
          </a:p>
        </p:txBody>
      </p:sp>
      <p:sp>
        <p:nvSpPr>
          <p:cNvPr id="4" name="תיבת טקסט 3">
            <a:extLst>
              <a:ext uri="{FF2B5EF4-FFF2-40B4-BE49-F238E27FC236}">
                <a16:creationId xmlns:a16="http://schemas.microsoft.com/office/drawing/2014/main" id="{2ACAD9C9-555C-467A-A24D-A42F6D623B4B}"/>
              </a:ext>
            </a:extLst>
          </p:cNvPr>
          <p:cNvSpPr txBox="1"/>
          <p:nvPr/>
        </p:nvSpPr>
        <p:spPr>
          <a:xfrm>
            <a:off x="1595621" y="334377"/>
            <a:ext cx="6549272" cy="923330"/>
          </a:xfrm>
          <a:prstGeom prst="rect">
            <a:avLst/>
          </a:prstGeom>
          <a:solidFill>
            <a:schemeClr val="bg1"/>
          </a:solidFill>
          <a:scene3d>
            <a:camera prst="orthographicFront"/>
            <a:lightRig rig="threePt" dir="t"/>
          </a:scene3d>
          <a:sp3d>
            <a:bevelT prst="relaxedInset"/>
          </a:sp3d>
        </p:spPr>
        <p:txBody>
          <a:bodyPr wrap="square">
            <a:spAutoFit/>
          </a:bodyPr>
          <a:lstStyle/>
          <a:p>
            <a:r>
              <a:rPr lang="he-IL" dirty="0"/>
              <a:t>תשובה:</a:t>
            </a:r>
            <a:r>
              <a:rPr lang="en-US" dirty="0"/>
              <a:t> </a:t>
            </a:r>
            <a:r>
              <a:rPr lang="he-IL" dirty="0"/>
              <a:t>מי התנא ששנה את עניני סדר התמיד ? – </a:t>
            </a:r>
          </a:p>
          <a:p>
            <a:r>
              <a:rPr lang="he-IL" dirty="0"/>
              <a:t>רבי שמעון איש המצפה הוא, שחולק שם על סתם משנה.</a:t>
            </a:r>
          </a:p>
          <a:p>
            <a:r>
              <a:rPr lang="he-IL" dirty="0"/>
              <a:t> וכאן הוא שונה את משנתנו, שהיא חולקת על סתם משנה במסכת תמיד. </a:t>
            </a:r>
          </a:p>
        </p:txBody>
      </p:sp>
      <p:sp>
        <p:nvSpPr>
          <p:cNvPr id="5" name="תיבת טקסט 4">
            <a:extLst>
              <a:ext uri="{FF2B5EF4-FFF2-40B4-BE49-F238E27FC236}">
                <a16:creationId xmlns:a16="http://schemas.microsoft.com/office/drawing/2014/main" id="{86A4F2CC-0476-4535-A6E3-027250C83A78}"/>
              </a:ext>
            </a:extLst>
          </p:cNvPr>
          <p:cNvSpPr txBox="1"/>
          <p:nvPr/>
        </p:nvSpPr>
        <p:spPr>
          <a:xfrm>
            <a:off x="2993010" y="1343506"/>
            <a:ext cx="8945879"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וּרְמִי סֵדֶר יוֹמָא אַסֵּדֶר יוֹמָא </a:t>
            </a:r>
            <a:r>
              <a:rPr lang="he-IL" b="0" i="0" dirty="0" err="1">
                <a:solidFill>
                  <a:srgbClr val="000000"/>
                </a:solidFill>
                <a:effectLst/>
                <a:latin typeface="Arial" panose="020B0604020202020204" pitchFamily="34" charset="0"/>
              </a:rPr>
              <a:t>דִּתְנַן</a:t>
            </a:r>
            <a:r>
              <a:rPr lang="he-IL" b="0" i="0" dirty="0">
                <a:solidFill>
                  <a:srgbClr val="000000"/>
                </a:solidFill>
                <a:effectLst/>
                <a:latin typeface="Arial" panose="020B0604020202020204" pitchFamily="34" charset="0"/>
              </a:rPr>
              <a:t> </a:t>
            </a:r>
          </a:p>
          <a:p>
            <a:r>
              <a:rPr lang="he-IL" b="1" i="0" dirty="0">
                <a:solidFill>
                  <a:srgbClr val="000000"/>
                </a:solidFill>
                <a:effectLst/>
                <a:latin typeface="Arial" panose="020B0604020202020204" pitchFamily="34" charset="0"/>
              </a:rPr>
              <a:t>פַּיִיס הַשֵּׁנִי </a:t>
            </a:r>
            <a:r>
              <a:rPr lang="he-IL" b="0" i="0" dirty="0">
                <a:solidFill>
                  <a:srgbClr val="000000"/>
                </a:solidFill>
                <a:effectLst/>
                <a:latin typeface="Arial" panose="020B0604020202020204" pitchFamily="34" charset="0"/>
              </a:rPr>
              <a:t>-  מִי שׁוֹחֵט מִי זוֹרֵק מִי מְדַשֵּׁן מִזְבֵּחַ הַפְּנִימִי וּמִי </a:t>
            </a:r>
            <a:r>
              <a:rPr lang="he-IL" b="1" i="0" dirty="0">
                <a:solidFill>
                  <a:srgbClr val="000000"/>
                </a:solidFill>
                <a:effectLst/>
                <a:latin typeface="Arial" panose="020B0604020202020204" pitchFamily="34" charset="0"/>
              </a:rPr>
              <a:t>מְדַשֵּׁן אֶת הַמְנוֹרָה </a:t>
            </a:r>
            <a:r>
              <a:rPr lang="he-IL" b="0" i="0" dirty="0">
                <a:solidFill>
                  <a:srgbClr val="000000"/>
                </a:solidFill>
                <a:effectLst/>
                <a:latin typeface="Arial" panose="020B0604020202020204" pitchFamily="34" charset="0"/>
              </a:rPr>
              <a:t>וּמִי מַעֲלֶה אֵבָרִים לַכֶּבֶשׁ</a:t>
            </a:r>
            <a:endParaRPr lang="he-IL" dirty="0"/>
          </a:p>
        </p:txBody>
      </p:sp>
      <p:sp>
        <p:nvSpPr>
          <p:cNvPr id="6" name="תיבת טקסט 5">
            <a:extLst>
              <a:ext uri="{FF2B5EF4-FFF2-40B4-BE49-F238E27FC236}">
                <a16:creationId xmlns:a16="http://schemas.microsoft.com/office/drawing/2014/main" id="{C1827D94-7C20-45F3-8DD0-1DA7BA799518}"/>
              </a:ext>
            </a:extLst>
          </p:cNvPr>
          <p:cNvSpPr txBox="1"/>
          <p:nvPr/>
        </p:nvSpPr>
        <p:spPr>
          <a:xfrm>
            <a:off x="0" y="2094906"/>
            <a:ext cx="7817805"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בפייס השלישי היו מכריזים: כהנים חדשים לקטורת, שעדיין לא זכו מימיהם בהקטרת הקטורת - בואו </a:t>
            </a:r>
            <a:r>
              <a:rPr lang="he-IL" dirty="0" err="1"/>
              <a:t>והפיסו</a:t>
            </a:r>
            <a:r>
              <a:rPr lang="he-IL" dirty="0"/>
              <a:t>!</a:t>
            </a:r>
          </a:p>
        </p:txBody>
      </p:sp>
      <p:sp>
        <p:nvSpPr>
          <p:cNvPr id="7" name="תיבת טקסט 6">
            <a:extLst>
              <a:ext uri="{FF2B5EF4-FFF2-40B4-BE49-F238E27FC236}">
                <a16:creationId xmlns:a16="http://schemas.microsoft.com/office/drawing/2014/main" id="{C77BF81F-90B9-4B0E-A0E8-09C0991A5F5F}"/>
              </a:ext>
            </a:extLst>
          </p:cNvPr>
          <p:cNvSpPr txBox="1"/>
          <p:nvPr/>
        </p:nvSpPr>
        <p:spPr>
          <a:xfrm>
            <a:off x="7931621" y="2166804"/>
            <a:ext cx="403750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1" i="0" dirty="0">
                <a:solidFill>
                  <a:srgbClr val="000000"/>
                </a:solidFill>
                <a:effectLst/>
                <a:latin typeface="Arial" panose="020B0604020202020204" pitchFamily="34" charset="0"/>
              </a:rPr>
              <a:t> פַּיִיס הַשְּׁלִישִׁי </a:t>
            </a:r>
            <a:r>
              <a:rPr lang="he-IL" b="0" i="0" dirty="0">
                <a:solidFill>
                  <a:srgbClr val="000000"/>
                </a:solidFill>
                <a:effectLst/>
                <a:latin typeface="Arial" panose="020B0604020202020204" pitchFamily="34" charset="0"/>
              </a:rPr>
              <a:t>חֲדָשִׁים לַקְּטוֹרֶת בּוֹאוּ </a:t>
            </a:r>
            <a:r>
              <a:rPr lang="he-IL" b="0" i="0" dirty="0" err="1">
                <a:solidFill>
                  <a:srgbClr val="000000"/>
                </a:solidFill>
                <a:effectLst/>
                <a:latin typeface="Arial" panose="020B0604020202020204" pitchFamily="34" charset="0"/>
              </a:rPr>
              <a:t>וְהָפִיסו</a:t>
            </a:r>
            <a:r>
              <a:rPr lang="he-IL" b="0" i="0" dirty="0">
                <a:solidFill>
                  <a:srgbClr val="000000"/>
                </a:solidFill>
                <a:effectLst/>
                <a:latin typeface="Arial" panose="020B0604020202020204" pitchFamily="34" charset="0"/>
              </a:rPr>
              <a:t>ּ</a:t>
            </a:r>
            <a:endParaRPr lang="he-IL" dirty="0"/>
          </a:p>
        </p:txBody>
      </p:sp>
      <p:sp>
        <p:nvSpPr>
          <p:cNvPr id="8" name="תיבת טקסט 7">
            <a:extLst>
              <a:ext uri="{FF2B5EF4-FFF2-40B4-BE49-F238E27FC236}">
                <a16:creationId xmlns:a16="http://schemas.microsoft.com/office/drawing/2014/main" id="{B6BA3788-2988-46D8-9371-E114F1A9FE8D}"/>
              </a:ext>
            </a:extLst>
          </p:cNvPr>
          <p:cNvSpPr txBox="1"/>
          <p:nvPr/>
        </p:nvSpPr>
        <p:spPr>
          <a:xfrm>
            <a:off x="2729845" y="2847227"/>
            <a:ext cx="908084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מסדר הפייסות מוכח שהקטורת (בפיס השלישי) היא אחרי הנרות,(בפיס השני) שזה הפוך ממשנתנו. </a:t>
            </a:r>
          </a:p>
        </p:txBody>
      </p:sp>
      <p:sp>
        <p:nvSpPr>
          <p:cNvPr id="9" name="תיבת טקסט 8">
            <a:extLst>
              <a:ext uri="{FF2B5EF4-FFF2-40B4-BE49-F238E27FC236}">
                <a16:creationId xmlns:a16="http://schemas.microsoft.com/office/drawing/2014/main" id="{EEF0A572-DFFA-474D-B929-7CF227E30F87}"/>
              </a:ext>
            </a:extLst>
          </p:cNvPr>
          <p:cNvSpPr txBox="1"/>
          <p:nvPr/>
        </p:nvSpPr>
        <p:spPr>
          <a:xfrm>
            <a:off x="8200521" y="3510873"/>
            <a:ext cx="3499701"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 אַבָּיֵי לָא </a:t>
            </a:r>
            <a:r>
              <a:rPr lang="he-IL" b="0" i="0" dirty="0" err="1">
                <a:solidFill>
                  <a:srgbClr val="000000"/>
                </a:solidFill>
                <a:effectLst/>
                <a:latin typeface="Arial" panose="020B0604020202020204" pitchFamily="34" charset="0"/>
              </a:rPr>
              <a:t>קַשְׁיָא</a:t>
            </a:r>
            <a:r>
              <a:rPr lang="he-IL" b="0" i="0" dirty="0">
                <a:solidFill>
                  <a:srgbClr val="000000"/>
                </a:solidFill>
                <a:effectLst/>
                <a:latin typeface="Arial" panose="020B0604020202020204" pitchFamily="34" charset="0"/>
              </a:rPr>
              <a:t> כָּאן בַּהֲטָבַת שְׁתֵּי נֵרוֹת כָּאן בַּהֲטָבַת חָמֵשׁ נֵרוֹת</a:t>
            </a:r>
            <a:endParaRPr lang="he-IL" dirty="0"/>
          </a:p>
        </p:txBody>
      </p:sp>
      <p:sp>
        <p:nvSpPr>
          <p:cNvPr id="10" name="תיבת טקסט 9">
            <a:extLst>
              <a:ext uri="{FF2B5EF4-FFF2-40B4-BE49-F238E27FC236}">
                <a16:creationId xmlns:a16="http://schemas.microsoft.com/office/drawing/2014/main" id="{2F8F929A-AABD-475C-8D71-AE123B2342DE}"/>
              </a:ext>
            </a:extLst>
          </p:cNvPr>
          <p:cNvSpPr txBox="1"/>
          <p:nvPr/>
        </p:nvSpPr>
        <p:spPr>
          <a:xfrm>
            <a:off x="5437996" y="4366996"/>
            <a:ext cx="6262226" cy="2031325"/>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אין זו קושיא.</a:t>
            </a:r>
          </a:p>
          <a:p>
            <a:r>
              <a:rPr lang="he-IL" dirty="0"/>
              <a:t> כי יש הפסק בהטבת הנרות בין חמשת הנרות לשני הנרות, </a:t>
            </a:r>
          </a:p>
          <a:p>
            <a:r>
              <a:rPr lang="he-IL" dirty="0"/>
              <a:t>ובהפסק הזה </a:t>
            </a:r>
            <a:r>
              <a:rPr lang="he-IL" dirty="0" err="1"/>
              <a:t>מוקטרת</a:t>
            </a:r>
            <a:r>
              <a:rPr lang="he-IL" dirty="0"/>
              <a:t> הקטורת.</a:t>
            </a:r>
          </a:p>
          <a:p>
            <a:r>
              <a:rPr lang="he-IL" dirty="0"/>
              <a:t>ולכן, כאן, במשנתנו ששנינו בה שהקטורת קודמת לנרות, </a:t>
            </a:r>
          </a:p>
          <a:p>
            <a:r>
              <a:rPr lang="he-IL" dirty="0"/>
              <a:t>המדובר בה הוא בהטבת שני הנרות האחרונים.</a:t>
            </a:r>
          </a:p>
          <a:p>
            <a:r>
              <a:rPr lang="he-IL" dirty="0"/>
              <a:t>ואילו כאן במשנה להלן ששנינו בה </a:t>
            </a:r>
          </a:p>
          <a:p>
            <a:r>
              <a:rPr lang="he-IL" dirty="0"/>
              <a:t>שהקטורת היא אחר הטבת הנרות, המדובר הוא בהטבת חמשה נרות.</a:t>
            </a:r>
          </a:p>
        </p:txBody>
      </p:sp>
      <p:pic>
        <p:nvPicPr>
          <p:cNvPr id="11" name="תמונה 10">
            <a:extLst>
              <a:ext uri="{FF2B5EF4-FFF2-40B4-BE49-F238E27FC236}">
                <a16:creationId xmlns:a16="http://schemas.microsoft.com/office/drawing/2014/main" id="{199E0E28-6FA3-450E-8F0E-307A1BC8A2FE}"/>
              </a:ext>
            </a:extLst>
          </p:cNvPr>
          <p:cNvPicPr>
            <a:picLocks noChangeAspect="1"/>
          </p:cNvPicPr>
          <p:nvPr/>
        </p:nvPicPr>
        <p:blipFill>
          <a:blip r:embed="rId2"/>
          <a:stretch>
            <a:fillRect/>
          </a:stretch>
        </p:blipFill>
        <p:spPr>
          <a:xfrm>
            <a:off x="160256" y="3183685"/>
            <a:ext cx="5373278" cy="3747593"/>
          </a:xfrm>
          <a:prstGeom prst="rect">
            <a:avLst/>
          </a:prstGeom>
        </p:spPr>
      </p:pic>
      <p:sp>
        <p:nvSpPr>
          <p:cNvPr id="12" name="תיבת טקסט 11">
            <a:extLst>
              <a:ext uri="{FF2B5EF4-FFF2-40B4-BE49-F238E27FC236}">
                <a16:creationId xmlns:a16="http://schemas.microsoft.com/office/drawing/2014/main" id="{83840D15-449E-4E6E-953F-A8935DD27ECB}"/>
              </a:ext>
            </a:extLst>
          </p:cNvPr>
          <p:cNvSpPr txBox="1"/>
          <p:nvPr/>
        </p:nvSpPr>
        <p:spPr>
          <a:xfrm>
            <a:off x="10294069" y="90347"/>
            <a:ext cx="1611984" cy="369332"/>
          </a:xfrm>
          <a:prstGeom prst="rect">
            <a:avLst/>
          </a:prstGeom>
          <a:noFill/>
        </p:spPr>
        <p:txBody>
          <a:bodyPr wrap="square" rtlCol="1">
            <a:spAutoFit/>
          </a:bodyPr>
          <a:lstStyle/>
          <a:p>
            <a:r>
              <a:rPr lang="he-IL" dirty="0"/>
              <a:t>דף י"ד עמ' ב'</a:t>
            </a:r>
          </a:p>
        </p:txBody>
      </p:sp>
      <p:sp>
        <p:nvSpPr>
          <p:cNvPr id="13" name="תיבת טקסט 12">
            <a:extLst>
              <a:ext uri="{FF2B5EF4-FFF2-40B4-BE49-F238E27FC236}">
                <a16:creationId xmlns:a16="http://schemas.microsoft.com/office/drawing/2014/main" id="{073B1B80-2097-4101-B986-8172F3E6E0DC}"/>
              </a:ext>
            </a:extLst>
          </p:cNvPr>
          <p:cNvSpPr txBox="1"/>
          <p:nvPr/>
        </p:nvSpPr>
        <p:spPr>
          <a:xfrm>
            <a:off x="2267146" y="3082490"/>
            <a:ext cx="1743959" cy="369332"/>
          </a:xfrm>
          <a:prstGeom prst="rect">
            <a:avLst/>
          </a:prstGeom>
          <a:solidFill>
            <a:schemeClr val="accent6">
              <a:lumMod val="20000"/>
              <a:lumOff val="80000"/>
            </a:schemeClr>
          </a:solidFill>
        </p:spPr>
        <p:txBody>
          <a:bodyPr wrap="square" rtlCol="1">
            <a:spAutoFit/>
          </a:bodyPr>
          <a:lstStyle/>
          <a:p>
            <a:r>
              <a:rPr lang="he-IL" dirty="0"/>
              <a:t>מטיב חמשה נרות</a:t>
            </a:r>
          </a:p>
        </p:txBody>
      </p:sp>
      <p:cxnSp>
        <p:nvCxnSpPr>
          <p:cNvPr id="15" name="מחבר חץ ישר 14">
            <a:extLst>
              <a:ext uri="{FF2B5EF4-FFF2-40B4-BE49-F238E27FC236}">
                <a16:creationId xmlns:a16="http://schemas.microsoft.com/office/drawing/2014/main" id="{BDFDD446-3824-44EA-9288-D805B99BADBC}"/>
              </a:ext>
            </a:extLst>
          </p:cNvPr>
          <p:cNvCxnSpPr/>
          <p:nvPr/>
        </p:nvCxnSpPr>
        <p:spPr>
          <a:xfrm>
            <a:off x="2846895" y="3487997"/>
            <a:ext cx="292231" cy="4411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מחבר חץ ישר 15">
            <a:extLst>
              <a:ext uri="{FF2B5EF4-FFF2-40B4-BE49-F238E27FC236}">
                <a16:creationId xmlns:a16="http://schemas.microsoft.com/office/drawing/2014/main" id="{20811F2A-E843-4D25-8604-E19536F745BB}"/>
              </a:ext>
            </a:extLst>
          </p:cNvPr>
          <p:cNvCxnSpPr>
            <a:cxnSpLocks/>
          </p:cNvCxnSpPr>
          <p:nvPr/>
        </p:nvCxnSpPr>
        <p:spPr>
          <a:xfrm flipH="1">
            <a:off x="595387" y="3559524"/>
            <a:ext cx="222791" cy="25163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מחבר חץ ישר 16">
            <a:extLst>
              <a:ext uri="{FF2B5EF4-FFF2-40B4-BE49-F238E27FC236}">
                <a16:creationId xmlns:a16="http://schemas.microsoft.com/office/drawing/2014/main" id="{A7327DCF-EC00-4901-A1C5-928DFE78A421}"/>
              </a:ext>
            </a:extLst>
          </p:cNvPr>
          <p:cNvCxnSpPr>
            <a:cxnSpLocks/>
          </p:cNvCxnSpPr>
          <p:nvPr/>
        </p:nvCxnSpPr>
        <p:spPr>
          <a:xfrm flipH="1">
            <a:off x="1492059" y="3404422"/>
            <a:ext cx="1041605" cy="44416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מחבר חץ ישר 17">
            <a:extLst>
              <a:ext uri="{FF2B5EF4-FFF2-40B4-BE49-F238E27FC236}">
                <a16:creationId xmlns:a16="http://schemas.microsoft.com/office/drawing/2014/main" id="{227CC049-5127-4F9B-93C0-823C7C55AFCD}"/>
              </a:ext>
            </a:extLst>
          </p:cNvPr>
          <p:cNvCxnSpPr>
            <a:cxnSpLocks/>
          </p:cNvCxnSpPr>
          <p:nvPr/>
        </p:nvCxnSpPr>
        <p:spPr>
          <a:xfrm flipH="1">
            <a:off x="2267146" y="3461491"/>
            <a:ext cx="475268" cy="46108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3556EB67-0E00-460E-86C9-1ACCB674C358}"/>
              </a:ext>
            </a:extLst>
          </p:cNvPr>
          <p:cNvCxnSpPr>
            <a:cxnSpLocks/>
          </p:cNvCxnSpPr>
          <p:nvPr/>
        </p:nvCxnSpPr>
        <p:spPr>
          <a:xfrm>
            <a:off x="2776980" y="3525424"/>
            <a:ext cx="57346" cy="40373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תיבת טקסט 24">
            <a:extLst>
              <a:ext uri="{FF2B5EF4-FFF2-40B4-BE49-F238E27FC236}">
                <a16:creationId xmlns:a16="http://schemas.microsoft.com/office/drawing/2014/main" id="{EF30E9E0-54A7-4845-BE22-DE541716CBFA}"/>
              </a:ext>
            </a:extLst>
          </p:cNvPr>
          <p:cNvSpPr txBox="1"/>
          <p:nvPr/>
        </p:nvSpPr>
        <p:spPr>
          <a:xfrm>
            <a:off x="3846280" y="4032335"/>
            <a:ext cx="1489435" cy="369332"/>
          </a:xfrm>
          <a:prstGeom prst="rect">
            <a:avLst/>
          </a:prstGeom>
          <a:solidFill>
            <a:schemeClr val="accent6">
              <a:lumMod val="20000"/>
              <a:lumOff val="80000"/>
            </a:schemeClr>
          </a:solidFill>
        </p:spPr>
        <p:txBody>
          <a:bodyPr wrap="square" rtlCol="1">
            <a:spAutoFit/>
          </a:bodyPr>
          <a:lstStyle/>
          <a:p>
            <a:r>
              <a:rPr lang="he-IL" dirty="0"/>
              <a:t>מקטיר קטורת</a:t>
            </a:r>
          </a:p>
        </p:txBody>
      </p:sp>
      <p:sp>
        <p:nvSpPr>
          <p:cNvPr id="27" name="תיבת טקסט 26">
            <a:extLst>
              <a:ext uri="{FF2B5EF4-FFF2-40B4-BE49-F238E27FC236}">
                <a16:creationId xmlns:a16="http://schemas.microsoft.com/office/drawing/2014/main" id="{CD0DB797-FAAA-4C67-996B-720E3D4EF5B3}"/>
              </a:ext>
            </a:extLst>
          </p:cNvPr>
          <p:cNvSpPr txBox="1"/>
          <p:nvPr/>
        </p:nvSpPr>
        <p:spPr>
          <a:xfrm>
            <a:off x="214460" y="3118665"/>
            <a:ext cx="1743959" cy="369332"/>
          </a:xfrm>
          <a:prstGeom prst="rect">
            <a:avLst/>
          </a:prstGeom>
          <a:solidFill>
            <a:schemeClr val="accent6">
              <a:lumMod val="20000"/>
              <a:lumOff val="80000"/>
            </a:schemeClr>
          </a:solidFill>
        </p:spPr>
        <p:txBody>
          <a:bodyPr wrap="square" rtlCol="1">
            <a:spAutoFit/>
          </a:bodyPr>
          <a:lstStyle/>
          <a:p>
            <a:r>
              <a:rPr lang="he-IL" dirty="0"/>
              <a:t>מטיב שני נרות</a:t>
            </a:r>
          </a:p>
        </p:txBody>
      </p:sp>
      <p:cxnSp>
        <p:nvCxnSpPr>
          <p:cNvPr id="28" name="מחבר חץ ישר 27">
            <a:extLst>
              <a:ext uri="{FF2B5EF4-FFF2-40B4-BE49-F238E27FC236}">
                <a16:creationId xmlns:a16="http://schemas.microsoft.com/office/drawing/2014/main" id="{0FF57361-B5EB-41EE-8FB9-756AEA65ADFF}"/>
              </a:ext>
            </a:extLst>
          </p:cNvPr>
          <p:cNvCxnSpPr>
            <a:cxnSpLocks/>
          </p:cNvCxnSpPr>
          <p:nvPr/>
        </p:nvCxnSpPr>
        <p:spPr>
          <a:xfrm flipH="1">
            <a:off x="1929946" y="3451822"/>
            <a:ext cx="799899" cy="44116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חץ ישר 28">
            <a:extLst>
              <a:ext uri="{FF2B5EF4-FFF2-40B4-BE49-F238E27FC236}">
                <a16:creationId xmlns:a16="http://schemas.microsoft.com/office/drawing/2014/main" id="{F9F6BCEC-FA30-4691-B43A-E4C22B2282BC}"/>
              </a:ext>
            </a:extLst>
          </p:cNvPr>
          <p:cNvCxnSpPr>
            <a:cxnSpLocks/>
          </p:cNvCxnSpPr>
          <p:nvPr/>
        </p:nvCxnSpPr>
        <p:spPr>
          <a:xfrm>
            <a:off x="999968" y="3559524"/>
            <a:ext cx="1" cy="28906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תיבת טקסט 33">
            <a:extLst>
              <a:ext uri="{FF2B5EF4-FFF2-40B4-BE49-F238E27FC236}">
                <a16:creationId xmlns:a16="http://schemas.microsoft.com/office/drawing/2014/main" id="{B2C13B8A-E56C-4E9B-A5C9-2F14DD7E6978}"/>
              </a:ext>
            </a:extLst>
          </p:cNvPr>
          <p:cNvSpPr txBox="1"/>
          <p:nvPr/>
        </p:nvSpPr>
        <p:spPr>
          <a:xfrm>
            <a:off x="10825562" y="1003026"/>
            <a:ext cx="985123" cy="369332"/>
          </a:xfrm>
          <a:prstGeom prst="rect">
            <a:avLst/>
          </a:prstGeom>
          <a:noFill/>
        </p:spPr>
        <p:txBody>
          <a:bodyPr wrap="square" rtlCol="1">
            <a:spAutoFit/>
          </a:bodyPr>
          <a:lstStyle/>
          <a:p>
            <a:r>
              <a:rPr lang="he-IL" dirty="0"/>
              <a:t>מקשים:</a:t>
            </a:r>
          </a:p>
        </p:txBody>
      </p:sp>
      <p:pic>
        <p:nvPicPr>
          <p:cNvPr id="14" name="תמונה 13">
            <a:extLst>
              <a:ext uri="{FF2B5EF4-FFF2-40B4-BE49-F238E27FC236}">
                <a16:creationId xmlns:a16="http://schemas.microsoft.com/office/drawing/2014/main" id="{DC8A7ECC-A027-4AD7-9C1F-641544D34B41}"/>
              </a:ext>
            </a:extLst>
          </p:cNvPr>
          <p:cNvPicPr>
            <a:picLocks noChangeAspect="1"/>
          </p:cNvPicPr>
          <p:nvPr/>
        </p:nvPicPr>
        <p:blipFill>
          <a:blip r:embed="rId3"/>
          <a:stretch>
            <a:fillRect/>
          </a:stretch>
        </p:blipFill>
        <p:spPr>
          <a:xfrm>
            <a:off x="3767739" y="4538515"/>
            <a:ext cx="1115346" cy="2319486"/>
          </a:xfrm>
          <a:prstGeom prst="rect">
            <a:avLst/>
          </a:prstGeom>
        </p:spPr>
      </p:pic>
    </p:spTree>
    <p:extLst>
      <p:ext uri="{BB962C8B-B14F-4D97-AF65-F5344CB8AC3E}">
        <p14:creationId xmlns:p14="http://schemas.microsoft.com/office/powerpoint/2010/main" val="365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750"/>
                            </p:stCondLst>
                            <p:childTnLst>
                              <p:par>
                                <p:cTn id="11" presetID="22" presetClass="entr" presetSubtype="2" fill="hold" grpId="0" nodeType="afterEffect">
                                  <p:stCondLst>
                                    <p:cond delay="2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500"/>
                            </p:stCondLst>
                            <p:childTnLst>
                              <p:par>
                                <p:cTn id="15" presetID="31" presetClass="entr" presetSubtype="0" fill="hold" grpId="0" nodeType="afterEffect">
                                  <p:stCondLst>
                                    <p:cond delay="275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childTnLst>
                          </p:cTn>
                        </p:par>
                        <p:par>
                          <p:cTn id="21" fill="hold">
                            <p:stCondLst>
                              <p:cond delay="7250"/>
                            </p:stCondLst>
                            <p:childTnLst>
                              <p:par>
                                <p:cTn id="22" presetID="53" presetClass="entr" presetSubtype="16" fill="hold" grpId="0" nodeType="afterEffect">
                                  <p:stCondLst>
                                    <p:cond delay="10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8750"/>
                            </p:stCondLst>
                            <p:childTnLst>
                              <p:par>
                                <p:cTn id="28" presetID="53" presetClass="entr" presetSubtype="16" fill="hold" grpId="0" nodeType="afterEffect">
                                  <p:stCondLst>
                                    <p:cond delay="250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11750"/>
                            </p:stCondLst>
                            <p:childTnLst>
                              <p:par>
                                <p:cTn id="34" presetID="22" presetClass="entr" presetSubtype="2" fill="hold" grpId="0" nodeType="afterEffect">
                                  <p:stCondLst>
                                    <p:cond delay="225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par>
                          <p:cTn id="37" fill="hold">
                            <p:stCondLst>
                              <p:cond delay="14500"/>
                            </p:stCondLst>
                            <p:childTnLst>
                              <p:par>
                                <p:cTn id="38" presetID="22" presetClass="entr" presetSubtype="2" fill="hold" grpId="0" nodeType="afterEffect">
                                  <p:stCondLst>
                                    <p:cond delay="275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500"/>
                            </p:stCondLst>
                            <p:childTnLst>
                              <p:par>
                                <p:cTn id="49" presetID="22" presetClass="entr" presetSubtype="2" fill="hold" grpId="0" nodeType="afterEffect">
                                  <p:stCondLst>
                                    <p:cond delay="2500"/>
                                  </p:st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circle(in)">
                                      <p:cBhvr>
                                        <p:cTn id="56" dur="2000"/>
                                        <p:tgtEl>
                                          <p:spTgt spid="11"/>
                                        </p:tgtEl>
                                      </p:cBhvr>
                                    </p:animEffect>
                                  </p:childTnLst>
                                </p:cTn>
                              </p:par>
                            </p:childTnLst>
                          </p:cTn>
                        </p:par>
                        <p:par>
                          <p:cTn id="57" fill="hold">
                            <p:stCondLst>
                              <p:cond delay="2000"/>
                            </p:stCondLst>
                            <p:childTnLst>
                              <p:par>
                                <p:cTn id="58" presetID="31" presetClass="entr" presetSubtype="0" fill="hold" grpId="0" nodeType="after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 calcmode="lin" valueType="num">
                                      <p:cBhvr>
                                        <p:cTn id="62" dur="1000" fill="hold"/>
                                        <p:tgtEl>
                                          <p:spTgt spid="27"/>
                                        </p:tgtEl>
                                        <p:attrNameLst>
                                          <p:attrName>style.rotation</p:attrName>
                                        </p:attrNameLst>
                                      </p:cBhvr>
                                      <p:tavLst>
                                        <p:tav tm="0">
                                          <p:val>
                                            <p:fltVal val="90"/>
                                          </p:val>
                                        </p:tav>
                                        <p:tav tm="100000">
                                          <p:val>
                                            <p:fltVal val="0"/>
                                          </p:val>
                                        </p:tav>
                                      </p:tavLst>
                                    </p:anim>
                                    <p:animEffect transition="in" filter="fade">
                                      <p:cBhvr>
                                        <p:cTn id="63" dur="1000"/>
                                        <p:tgtEl>
                                          <p:spTgt spid="27"/>
                                        </p:tgtEl>
                                      </p:cBhvr>
                                    </p:animEffect>
                                  </p:childTnLst>
                                </p:cTn>
                              </p:par>
                            </p:childTnLst>
                          </p:cTn>
                        </p:par>
                        <p:par>
                          <p:cTn id="64" fill="hold">
                            <p:stCondLst>
                              <p:cond delay="3500"/>
                            </p:stCondLst>
                            <p:childTnLst>
                              <p:par>
                                <p:cTn id="65" presetID="22" presetClass="entr" presetSubtype="1" fill="hold" nodeType="afterEffect">
                                  <p:stCondLst>
                                    <p:cond delay="25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4250"/>
                            </p:stCondLst>
                            <p:childTnLst>
                              <p:par>
                                <p:cTn id="69" presetID="22" presetClass="entr" presetSubtype="1" fill="hold" nodeType="afterEffect">
                                  <p:stCondLst>
                                    <p:cond delay="25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childTnLst>
                          </p:cTn>
                        </p:par>
                        <p:par>
                          <p:cTn id="72" fill="hold">
                            <p:stCondLst>
                              <p:cond delay="5000"/>
                            </p:stCondLst>
                            <p:childTnLst>
                              <p:par>
                                <p:cTn id="73" presetID="53" presetClass="entr" presetSubtype="16" fill="hold" grpId="0" nodeType="afterEffect">
                                  <p:stCondLst>
                                    <p:cond delay="75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par>
                          <p:cTn id="78" fill="hold">
                            <p:stCondLst>
                              <p:cond delay="6250"/>
                            </p:stCondLst>
                            <p:childTnLst>
                              <p:par>
                                <p:cTn id="79" presetID="22" presetClass="entr" presetSubtype="4" fill="hold" nodeType="afterEffect">
                                  <p:stCondLst>
                                    <p:cond delay="25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1500"/>
                                        <p:tgtEl>
                                          <p:spTgt spid="14"/>
                                        </p:tgtEl>
                                      </p:cBhvr>
                                    </p:animEffect>
                                  </p:childTnLst>
                                </p:cTn>
                              </p:par>
                            </p:childTnLst>
                          </p:cTn>
                        </p:par>
                        <p:par>
                          <p:cTn id="82" fill="hold">
                            <p:stCondLst>
                              <p:cond delay="8000"/>
                            </p:stCondLst>
                            <p:childTnLst>
                              <p:par>
                                <p:cTn id="83" presetID="31" presetClass="entr" presetSubtype="0" fill="hold" grpId="0" nodeType="afterEffect">
                                  <p:stCondLst>
                                    <p:cond delay="500"/>
                                  </p:stCondLst>
                                  <p:childTnLst>
                                    <p:set>
                                      <p:cBhvr>
                                        <p:cTn id="84" dur="1" fill="hold">
                                          <p:stCondLst>
                                            <p:cond delay="0"/>
                                          </p:stCondLst>
                                        </p:cTn>
                                        <p:tgtEl>
                                          <p:spTgt spid="13"/>
                                        </p:tgtEl>
                                        <p:attrNameLst>
                                          <p:attrName>style.visibility</p:attrName>
                                        </p:attrNameLst>
                                      </p:cBhvr>
                                      <p:to>
                                        <p:strVal val="visible"/>
                                      </p:to>
                                    </p:set>
                                    <p:anim calcmode="lin" valueType="num">
                                      <p:cBhvr>
                                        <p:cTn id="85" dur="1000" fill="hold"/>
                                        <p:tgtEl>
                                          <p:spTgt spid="13"/>
                                        </p:tgtEl>
                                        <p:attrNameLst>
                                          <p:attrName>ppt_w</p:attrName>
                                        </p:attrNameLst>
                                      </p:cBhvr>
                                      <p:tavLst>
                                        <p:tav tm="0">
                                          <p:val>
                                            <p:fltVal val="0"/>
                                          </p:val>
                                        </p:tav>
                                        <p:tav tm="100000">
                                          <p:val>
                                            <p:strVal val="#ppt_w"/>
                                          </p:val>
                                        </p:tav>
                                      </p:tavLst>
                                    </p:anim>
                                    <p:anim calcmode="lin" valueType="num">
                                      <p:cBhvr>
                                        <p:cTn id="86" dur="1000" fill="hold"/>
                                        <p:tgtEl>
                                          <p:spTgt spid="13"/>
                                        </p:tgtEl>
                                        <p:attrNameLst>
                                          <p:attrName>ppt_h</p:attrName>
                                        </p:attrNameLst>
                                      </p:cBhvr>
                                      <p:tavLst>
                                        <p:tav tm="0">
                                          <p:val>
                                            <p:fltVal val="0"/>
                                          </p:val>
                                        </p:tav>
                                        <p:tav tm="100000">
                                          <p:val>
                                            <p:strVal val="#ppt_h"/>
                                          </p:val>
                                        </p:tav>
                                      </p:tavLst>
                                    </p:anim>
                                    <p:anim calcmode="lin" valueType="num">
                                      <p:cBhvr>
                                        <p:cTn id="87" dur="1000" fill="hold"/>
                                        <p:tgtEl>
                                          <p:spTgt spid="13"/>
                                        </p:tgtEl>
                                        <p:attrNameLst>
                                          <p:attrName>style.rotation</p:attrName>
                                        </p:attrNameLst>
                                      </p:cBhvr>
                                      <p:tavLst>
                                        <p:tav tm="0">
                                          <p:val>
                                            <p:fltVal val="90"/>
                                          </p:val>
                                        </p:tav>
                                        <p:tav tm="100000">
                                          <p:val>
                                            <p:fltVal val="0"/>
                                          </p:val>
                                        </p:tav>
                                      </p:tavLst>
                                    </p:anim>
                                    <p:animEffect transition="in" filter="fade">
                                      <p:cBhvr>
                                        <p:cTn id="88" dur="1000"/>
                                        <p:tgtEl>
                                          <p:spTgt spid="13"/>
                                        </p:tgtEl>
                                      </p:cBhvr>
                                    </p:animEffect>
                                  </p:childTnLst>
                                </p:cTn>
                              </p:par>
                            </p:childTnLst>
                          </p:cTn>
                        </p:par>
                        <p:par>
                          <p:cTn id="89" fill="hold">
                            <p:stCondLst>
                              <p:cond delay="9500"/>
                            </p:stCondLst>
                            <p:childTnLst>
                              <p:par>
                                <p:cTn id="90" presetID="22" presetClass="entr" presetSubtype="1" fill="hold" nodeType="afterEffect">
                                  <p:stCondLst>
                                    <p:cond delay="250"/>
                                  </p:stCondLst>
                                  <p:childTnLst>
                                    <p:set>
                                      <p:cBhvr>
                                        <p:cTn id="91" dur="1" fill="hold">
                                          <p:stCondLst>
                                            <p:cond delay="0"/>
                                          </p:stCondLst>
                                        </p:cTn>
                                        <p:tgtEl>
                                          <p:spTgt spid="15"/>
                                        </p:tgtEl>
                                        <p:attrNameLst>
                                          <p:attrName>style.visibility</p:attrName>
                                        </p:attrNameLst>
                                      </p:cBhvr>
                                      <p:to>
                                        <p:strVal val="visible"/>
                                      </p:to>
                                    </p:set>
                                    <p:animEffect transition="in" filter="wipe(up)">
                                      <p:cBhvr>
                                        <p:cTn id="92" dur="500"/>
                                        <p:tgtEl>
                                          <p:spTgt spid="15"/>
                                        </p:tgtEl>
                                      </p:cBhvr>
                                    </p:animEffect>
                                  </p:childTnLst>
                                </p:cTn>
                              </p:par>
                            </p:childTnLst>
                          </p:cTn>
                        </p:par>
                        <p:par>
                          <p:cTn id="93" fill="hold">
                            <p:stCondLst>
                              <p:cond delay="10250"/>
                            </p:stCondLst>
                            <p:childTnLst>
                              <p:par>
                                <p:cTn id="94" presetID="22" presetClass="entr" presetSubtype="1" fill="hold" nodeType="afterEffect">
                                  <p:stCondLst>
                                    <p:cond delay="250"/>
                                  </p:stCondLst>
                                  <p:childTnLst>
                                    <p:set>
                                      <p:cBhvr>
                                        <p:cTn id="95" dur="1" fill="hold">
                                          <p:stCondLst>
                                            <p:cond delay="0"/>
                                          </p:stCondLst>
                                        </p:cTn>
                                        <p:tgtEl>
                                          <p:spTgt spid="19"/>
                                        </p:tgtEl>
                                        <p:attrNameLst>
                                          <p:attrName>style.visibility</p:attrName>
                                        </p:attrNameLst>
                                      </p:cBhvr>
                                      <p:to>
                                        <p:strVal val="visible"/>
                                      </p:to>
                                    </p:set>
                                    <p:animEffect transition="in" filter="wipe(up)">
                                      <p:cBhvr>
                                        <p:cTn id="96" dur="500"/>
                                        <p:tgtEl>
                                          <p:spTgt spid="19"/>
                                        </p:tgtEl>
                                      </p:cBhvr>
                                    </p:animEffect>
                                  </p:childTnLst>
                                </p:cTn>
                              </p:par>
                            </p:childTnLst>
                          </p:cTn>
                        </p:par>
                        <p:par>
                          <p:cTn id="97" fill="hold">
                            <p:stCondLst>
                              <p:cond delay="11000"/>
                            </p:stCondLst>
                            <p:childTnLst>
                              <p:par>
                                <p:cTn id="98" presetID="22" presetClass="entr" presetSubtype="1" fill="hold" nodeType="afterEffect">
                                  <p:stCondLst>
                                    <p:cond delay="250"/>
                                  </p:stCondLst>
                                  <p:childTnLst>
                                    <p:set>
                                      <p:cBhvr>
                                        <p:cTn id="99" dur="1" fill="hold">
                                          <p:stCondLst>
                                            <p:cond delay="0"/>
                                          </p:stCondLst>
                                        </p:cTn>
                                        <p:tgtEl>
                                          <p:spTgt spid="18"/>
                                        </p:tgtEl>
                                        <p:attrNameLst>
                                          <p:attrName>style.visibility</p:attrName>
                                        </p:attrNameLst>
                                      </p:cBhvr>
                                      <p:to>
                                        <p:strVal val="visible"/>
                                      </p:to>
                                    </p:set>
                                    <p:animEffect transition="in" filter="wipe(up)">
                                      <p:cBhvr>
                                        <p:cTn id="100" dur="500"/>
                                        <p:tgtEl>
                                          <p:spTgt spid="18"/>
                                        </p:tgtEl>
                                      </p:cBhvr>
                                    </p:animEffect>
                                  </p:childTnLst>
                                </p:cTn>
                              </p:par>
                            </p:childTnLst>
                          </p:cTn>
                        </p:par>
                        <p:par>
                          <p:cTn id="101" fill="hold">
                            <p:stCondLst>
                              <p:cond delay="11750"/>
                            </p:stCondLst>
                            <p:childTnLst>
                              <p:par>
                                <p:cTn id="102" presetID="22" presetClass="entr" presetSubtype="1" fill="hold" nodeType="afterEffect">
                                  <p:stCondLst>
                                    <p:cond delay="250"/>
                                  </p:stCondLst>
                                  <p:childTnLst>
                                    <p:set>
                                      <p:cBhvr>
                                        <p:cTn id="103" dur="1" fill="hold">
                                          <p:stCondLst>
                                            <p:cond delay="0"/>
                                          </p:stCondLst>
                                        </p:cTn>
                                        <p:tgtEl>
                                          <p:spTgt spid="28"/>
                                        </p:tgtEl>
                                        <p:attrNameLst>
                                          <p:attrName>style.visibility</p:attrName>
                                        </p:attrNameLst>
                                      </p:cBhvr>
                                      <p:to>
                                        <p:strVal val="visible"/>
                                      </p:to>
                                    </p:set>
                                    <p:animEffect transition="in" filter="wipe(up)">
                                      <p:cBhvr>
                                        <p:cTn id="104" dur="500"/>
                                        <p:tgtEl>
                                          <p:spTgt spid="28"/>
                                        </p:tgtEl>
                                      </p:cBhvr>
                                    </p:animEffect>
                                  </p:childTnLst>
                                </p:cTn>
                              </p:par>
                            </p:childTnLst>
                          </p:cTn>
                        </p:par>
                        <p:par>
                          <p:cTn id="105" fill="hold">
                            <p:stCondLst>
                              <p:cond delay="12500"/>
                            </p:stCondLst>
                            <p:childTnLst>
                              <p:par>
                                <p:cTn id="106" presetID="22" presetClass="entr" presetSubtype="1" fill="hold" nodeType="afterEffect">
                                  <p:stCondLst>
                                    <p:cond delay="250"/>
                                  </p:stCondLst>
                                  <p:childTnLst>
                                    <p:set>
                                      <p:cBhvr>
                                        <p:cTn id="107" dur="1" fill="hold">
                                          <p:stCondLst>
                                            <p:cond delay="0"/>
                                          </p:stCondLst>
                                        </p:cTn>
                                        <p:tgtEl>
                                          <p:spTgt spid="17"/>
                                        </p:tgtEl>
                                        <p:attrNameLst>
                                          <p:attrName>style.visibility</p:attrName>
                                        </p:attrNameLst>
                                      </p:cBhvr>
                                      <p:to>
                                        <p:strVal val="visible"/>
                                      </p:to>
                                    </p:set>
                                    <p:animEffect transition="in" filter="wipe(up)">
                                      <p:cBhvr>
                                        <p:cTn id="10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3" grpId="0" animBg="1"/>
      <p:bldP spid="25" grpId="0" animBg="1"/>
      <p:bldP spid="27"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FA04A578-3B26-45EB-AF26-2B21652180F2}"/>
              </a:ext>
            </a:extLst>
          </p:cNvPr>
          <p:cNvSpPr txBox="1"/>
          <p:nvPr/>
        </p:nvSpPr>
        <p:spPr>
          <a:xfrm>
            <a:off x="10294069" y="90347"/>
            <a:ext cx="1611984" cy="369332"/>
          </a:xfrm>
          <a:prstGeom prst="rect">
            <a:avLst/>
          </a:prstGeom>
          <a:noFill/>
        </p:spPr>
        <p:txBody>
          <a:bodyPr wrap="square" rtlCol="1">
            <a:spAutoFit/>
          </a:bodyPr>
          <a:lstStyle/>
          <a:p>
            <a:r>
              <a:rPr lang="he-IL" dirty="0"/>
              <a:t>דף י"ד עמ' ב'</a:t>
            </a:r>
          </a:p>
        </p:txBody>
      </p:sp>
      <p:sp>
        <p:nvSpPr>
          <p:cNvPr id="3" name="תיבת טקסט 2">
            <a:extLst>
              <a:ext uri="{FF2B5EF4-FFF2-40B4-BE49-F238E27FC236}">
                <a16:creationId xmlns:a16="http://schemas.microsoft.com/office/drawing/2014/main" id="{58826DA6-1856-4595-A9CA-300421252129}"/>
              </a:ext>
            </a:extLst>
          </p:cNvPr>
          <p:cNvSpPr txBox="1"/>
          <p:nvPr/>
        </p:nvSpPr>
        <p:spPr>
          <a:xfrm>
            <a:off x="7643933" y="690880"/>
            <a:ext cx="433832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err="1">
                <a:solidFill>
                  <a:srgbClr val="000000"/>
                </a:solidFill>
                <a:effectLst/>
                <a:latin typeface="Arial" panose="020B0604020202020204" pitchFamily="34" charset="0"/>
              </a:rPr>
              <a:t>לְמֵימְרָא</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דְּבִקְטוֹרֶת</a:t>
            </a:r>
            <a:r>
              <a:rPr lang="he-IL" b="0" i="0" dirty="0">
                <a:solidFill>
                  <a:srgbClr val="000000"/>
                </a:solidFill>
                <a:effectLst/>
                <a:latin typeface="Arial" panose="020B0604020202020204" pitchFamily="34" charset="0"/>
              </a:rPr>
              <a:t> מַפְסֵיק לְהוּ ?</a:t>
            </a:r>
          </a:p>
          <a:p>
            <a:r>
              <a:rPr lang="he-IL" b="0" i="0" dirty="0">
                <a:solidFill>
                  <a:srgbClr val="000000"/>
                </a:solidFill>
                <a:effectLst/>
                <a:latin typeface="Arial" panose="020B0604020202020204" pitchFamily="34" charset="0"/>
              </a:rPr>
              <a:t> וְהָא אַבָּיֵי מְסַדֵּר מַעֲרָכָה מִשְּׁמֵיהּ </a:t>
            </a:r>
            <a:r>
              <a:rPr lang="he-IL" b="0" i="0" dirty="0" err="1">
                <a:solidFill>
                  <a:srgbClr val="000000"/>
                </a:solidFill>
                <a:effectLst/>
                <a:latin typeface="Arial" panose="020B0604020202020204" pitchFamily="34" charset="0"/>
              </a:rPr>
              <a:t>דִּגְמָרָא</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בְּדַם הַתָּמִיד מַפְסֵיק לְהוּ ?</a:t>
            </a:r>
            <a:endParaRPr lang="he-IL" dirty="0"/>
          </a:p>
        </p:txBody>
      </p:sp>
      <p:sp>
        <p:nvSpPr>
          <p:cNvPr id="4" name="תיבת טקסט 3">
            <a:extLst>
              <a:ext uri="{FF2B5EF4-FFF2-40B4-BE49-F238E27FC236}">
                <a16:creationId xmlns:a16="http://schemas.microsoft.com/office/drawing/2014/main" id="{A8156BA3-01CF-4A11-90CC-8BECDFECFCBB}"/>
              </a:ext>
            </a:extLst>
          </p:cNvPr>
          <p:cNvSpPr txBox="1"/>
          <p:nvPr/>
        </p:nvSpPr>
        <p:spPr>
          <a:xfrm>
            <a:off x="219226" y="690880"/>
            <a:ext cx="716280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ומקשים על </a:t>
            </a:r>
            <a:r>
              <a:rPr lang="he-IL" dirty="0" err="1"/>
              <a:t>לאביי</a:t>
            </a:r>
            <a:r>
              <a:rPr lang="he-IL" dirty="0"/>
              <a:t>: </a:t>
            </a:r>
          </a:p>
          <a:p>
            <a:r>
              <a:rPr lang="he-IL" dirty="0"/>
              <a:t>האם ניתן לומר שבקטורת מפסיק בין הנרות?</a:t>
            </a:r>
          </a:p>
          <a:p>
            <a:r>
              <a:rPr lang="he-IL" dirty="0"/>
              <a:t>והרי אביי כשהוא היה מסדר את "סדר מערכה" משמיה </a:t>
            </a:r>
            <a:r>
              <a:rPr lang="he-IL" dirty="0" err="1"/>
              <a:t>דגמרא</a:t>
            </a:r>
            <a:r>
              <a:rPr lang="he-IL" dirty="0"/>
              <a:t> [באופן המקובל מכל בני הישיבה, לפי מה שהם קיבלו מרבותיהם] – הפסיק בדם התמיד</a:t>
            </a:r>
          </a:p>
        </p:txBody>
      </p:sp>
      <p:sp>
        <p:nvSpPr>
          <p:cNvPr id="5" name="תיבת טקסט 4">
            <a:extLst>
              <a:ext uri="{FF2B5EF4-FFF2-40B4-BE49-F238E27FC236}">
                <a16:creationId xmlns:a16="http://schemas.microsoft.com/office/drawing/2014/main" id="{6EA5EAAF-1B1A-430F-AAE5-69DA2E39B9D0}"/>
              </a:ext>
            </a:extLst>
          </p:cNvPr>
          <p:cNvSpPr txBox="1"/>
          <p:nvPr/>
        </p:nvSpPr>
        <p:spPr>
          <a:xfrm>
            <a:off x="8251387" y="2286112"/>
            <a:ext cx="366629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אָמְרִי:  לָא </a:t>
            </a:r>
            <a:r>
              <a:rPr lang="he-IL" b="0" i="0" dirty="0" err="1">
                <a:solidFill>
                  <a:srgbClr val="000000"/>
                </a:solidFill>
                <a:effectLst/>
                <a:latin typeface="Arial" panose="020B0604020202020204" pitchFamily="34" charset="0"/>
              </a:rPr>
              <a:t>קַשְׁיָא</a:t>
            </a:r>
            <a:r>
              <a:rPr lang="he-IL" b="0" i="0" dirty="0">
                <a:solidFill>
                  <a:srgbClr val="000000"/>
                </a:solidFill>
                <a:effectLst/>
                <a:latin typeface="Arial" panose="020B0604020202020204" pitchFamily="34" charset="0"/>
              </a:rPr>
              <a:t> הָהִיא לְאַבָּא שָׁאוּל</a:t>
            </a:r>
            <a:endParaRPr lang="he-IL" dirty="0"/>
          </a:p>
        </p:txBody>
      </p:sp>
      <p:sp>
        <p:nvSpPr>
          <p:cNvPr id="6" name="תיבת טקסט 5">
            <a:extLst>
              <a:ext uri="{FF2B5EF4-FFF2-40B4-BE49-F238E27FC236}">
                <a16:creationId xmlns:a16="http://schemas.microsoft.com/office/drawing/2014/main" id="{4EDB1705-6321-4C59-BD7F-027460F5207F}"/>
              </a:ext>
            </a:extLst>
          </p:cNvPr>
          <p:cNvSpPr txBox="1"/>
          <p:nvPr/>
        </p:nvSpPr>
        <p:spPr>
          <a:xfrm>
            <a:off x="1600986" y="2286112"/>
            <a:ext cx="578104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אין זו קושיה:</a:t>
            </a:r>
            <a:r>
              <a:rPr lang="en-US" dirty="0"/>
              <a:t> </a:t>
            </a:r>
            <a:r>
              <a:rPr lang="he-IL" dirty="0"/>
              <a:t>את סדר המערכה שנה אביי לשיטת אבא שאול </a:t>
            </a:r>
          </a:p>
        </p:txBody>
      </p:sp>
      <p:sp>
        <p:nvSpPr>
          <p:cNvPr id="7" name="תיבת טקסט 6">
            <a:extLst>
              <a:ext uri="{FF2B5EF4-FFF2-40B4-BE49-F238E27FC236}">
                <a16:creationId xmlns:a16="http://schemas.microsoft.com/office/drawing/2014/main" id="{321874D4-7A91-4ABE-8C6C-F68C88069337}"/>
              </a:ext>
            </a:extLst>
          </p:cNvPr>
          <p:cNvSpPr txBox="1"/>
          <p:nvPr/>
        </p:nvSpPr>
        <p:spPr>
          <a:xfrm>
            <a:off x="7720133" y="3108985"/>
            <a:ext cx="4185920" cy="923330"/>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הָא </a:t>
            </a:r>
            <a:r>
              <a:rPr lang="he-IL" b="0" i="0" dirty="0" err="1">
                <a:solidFill>
                  <a:srgbClr val="000000"/>
                </a:solidFill>
                <a:effectLst/>
                <a:latin typeface="Arial" panose="020B0604020202020204" pitchFamily="34" charset="0"/>
              </a:rPr>
              <a:t>לְרַבָּנַן</a:t>
            </a:r>
            <a:r>
              <a:rPr lang="he-IL" b="0" i="0" dirty="0">
                <a:solidFill>
                  <a:srgbClr val="000000"/>
                </a:solidFill>
                <a:effectLst/>
                <a:latin typeface="Arial" panose="020B0604020202020204" pitchFamily="34" charset="0"/>
              </a:rPr>
              <a:t> </a:t>
            </a:r>
            <a:r>
              <a:rPr lang="he-IL" b="0" i="0" dirty="0" err="1">
                <a:solidFill>
                  <a:srgbClr val="000000"/>
                </a:solidFill>
                <a:effectLst/>
                <a:latin typeface="Arial" panose="020B0604020202020204" pitchFamily="34" charset="0"/>
              </a:rPr>
              <a:t>דְּתַנְיָא</a:t>
            </a:r>
            <a:r>
              <a:rPr lang="he-IL" b="0" i="0" dirty="0">
                <a:solidFill>
                  <a:srgbClr val="000000"/>
                </a:solidFill>
                <a:effectLst/>
                <a:latin typeface="Arial" panose="020B0604020202020204" pitchFamily="34" charset="0"/>
              </a:rPr>
              <a:t> לֹא יֵיטִיב אֶת הַנֵּרוֹת וְאַחַר כָּךְ יַקְטִיר אֶלָּא יַקְטִיר וְאַחַר כָּךְ יֵיטִיב </a:t>
            </a:r>
          </a:p>
          <a:p>
            <a:r>
              <a:rPr lang="he-IL" b="0" i="0" dirty="0">
                <a:solidFill>
                  <a:srgbClr val="000000"/>
                </a:solidFill>
                <a:effectLst/>
                <a:latin typeface="Arial" panose="020B0604020202020204" pitchFamily="34" charset="0"/>
              </a:rPr>
              <a:t>אַבָּא שָׁאוּל אוֹמֵר מֵטִיב וְאַחַר כָּךְ מַקְטִיר</a:t>
            </a:r>
            <a:endParaRPr lang="he-IL" dirty="0"/>
          </a:p>
        </p:txBody>
      </p:sp>
      <p:sp>
        <p:nvSpPr>
          <p:cNvPr id="8" name="תיבת טקסט 7">
            <a:extLst>
              <a:ext uri="{FF2B5EF4-FFF2-40B4-BE49-F238E27FC236}">
                <a16:creationId xmlns:a16="http://schemas.microsoft.com/office/drawing/2014/main" id="{26EE3664-EDD5-44F3-BE38-3C0F0EA0C8A2}"/>
              </a:ext>
            </a:extLst>
          </p:cNvPr>
          <p:cNvSpPr txBox="1"/>
          <p:nvPr/>
        </p:nvSpPr>
        <p:spPr>
          <a:xfrm>
            <a:off x="285946" y="3108985"/>
            <a:ext cx="7096079" cy="1477328"/>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מה ששנינו את דברי אביי </a:t>
            </a:r>
            <a:r>
              <a:rPr lang="he-IL" dirty="0" err="1"/>
              <a:t>לתרוץ</a:t>
            </a:r>
            <a:r>
              <a:rPr lang="he-IL" dirty="0"/>
              <a:t> המשניות שבמסכת יומא – זה  לשיטת רבנן.</a:t>
            </a:r>
          </a:p>
          <a:p>
            <a:r>
              <a:rPr lang="he-IL" dirty="0"/>
              <a:t>למדנו: לא ייטיב את כל שבעת הנרות תחילה ואחר כך יקטיר בהפסקה את הקטורת. אלא, יקטיר אחר חמשת הנרות, ואחר כך ייטיב את שתי הנרות.</a:t>
            </a:r>
          </a:p>
          <a:p>
            <a:r>
              <a:rPr lang="he-IL" dirty="0"/>
              <a:t>אבא שאול אומר: מטיב את כל שבעת הנרות </a:t>
            </a:r>
            <a:r>
              <a:rPr lang="he-IL" b="1" dirty="0"/>
              <a:t>לפני</a:t>
            </a:r>
            <a:r>
              <a:rPr lang="he-IL" dirty="0"/>
              <a:t> הקטורת, </a:t>
            </a:r>
            <a:r>
              <a:rPr lang="he-IL" b="1" dirty="0"/>
              <a:t>ואחר כך </a:t>
            </a:r>
            <a:r>
              <a:rPr lang="he-IL" dirty="0"/>
              <a:t>מקטיר, </a:t>
            </a:r>
          </a:p>
          <a:p>
            <a:r>
              <a:rPr lang="he-IL" dirty="0" err="1"/>
              <a:t>אלאההפסקה</a:t>
            </a:r>
            <a:r>
              <a:rPr lang="he-IL" dirty="0"/>
              <a:t> בין הנרות בזריקת דם התמיד.</a:t>
            </a:r>
          </a:p>
        </p:txBody>
      </p:sp>
      <p:sp>
        <p:nvSpPr>
          <p:cNvPr id="9" name="תיבת טקסט 8">
            <a:extLst>
              <a:ext uri="{FF2B5EF4-FFF2-40B4-BE49-F238E27FC236}">
                <a16:creationId xmlns:a16="http://schemas.microsoft.com/office/drawing/2014/main" id="{2DA04F9F-1B26-4340-AF87-3BD4BE02B77C}"/>
              </a:ext>
            </a:extLst>
          </p:cNvPr>
          <p:cNvSpPr txBox="1"/>
          <p:nvPr/>
        </p:nvSpPr>
        <p:spPr>
          <a:xfrm>
            <a:off x="7643933" y="4939397"/>
            <a:ext cx="4110086" cy="1261884"/>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מַאי טַעְמָא </a:t>
            </a:r>
            <a:r>
              <a:rPr lang="he-IL" b="0" i="0" dirty="0" err="1">
                <a:solidFill>
                  <a:srgbClr val="000000"/>
                </a:solidFill>
                <a:effectLst/>
                <a:latin typeface="Arial" panose="020B0604020202020204" pitchFamily="34" charset="0"/>
              </a:rPr>
              <a:t>דְּאַבָּא</a:t>
            </a:r>
            <a:r>
              <a:rPr lang="he-IL" b="0" i="0" dirty="0">
                <a:solidFill>
                  <a:srgbClr val="000000"/>
                </a:solidFill>
                <a:effectLst/>
                <a:latin typeface="Arial" panose="020B0604020202020204" pitchFamily="34" charset="0"/>
              </a:rPr>
              <a:t> שָׁאוּל ?</a:t>
            </a:r>
          </a:p>
          <a:p>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a:t>
            </a:r>
            <a:r>
              <a:rPr lang="he-IL" dirty="0"/>
              <a:t>שמות ל', ז'): "וְהִקְטִ֥יר עָלָ֛יו אַהֲרֹ֖ן </a:t>
            </a:r>
            <a:r>
              <a:rPr lang="he-IL" dirty="0" err="1"/>
              <a:t>קְטֹ֣רֶת</a:t>
            </a:r>
            <a:r>
              <a:rPr lang="he-IL" dirty="0"/>
              <a:t> סַמִּ֑ים </a:t>
            </a:r>
            <a:r>
              <a:rPr lang="he-IL" sz="2000" b="1" dirty="0"/>
              <a:t>בַּבֹּ֣קֶר </a:t>
            </a:r>
            <a:r>
              <a:rPr lang="he-IL" sz="2000" b="1" dirty="0" err="1"/>
              <a:t>בַּבֹּ֗קֶר</a:t>
            </a:r>
            <a:r>
              <a:rPr lang="he-IL" sz="2000" b="1" dirty="0"/>
              <a:t> בְּהֵיטִיב֛וֹ </a:t>
            </a:r>
            <a:r>
              <a:rPr lang="he-IL" sz="2000" b="1" dirty="0" err="1"/>
              <a:t>אֶת־הַנֵּרֹ֖ת</a:t>
            </a:r>
            <a:r>
              <a:rPr lang="he-IL" sz="2000" b="1" dirty="0"/>
              <a:t>   </a:t>
            </a:r>
            <a:r>
              <a:rPr lang="he-IL" sz="2000" dirty="0"/>
              <a:t>והדר</a:t>
            </a:r>
            <a:r>
              <a:rPr lang="he-IL" sz="2000" b="1" dirty="0"/>
              <a:t>  </a:t>
            </a:r>
            <a:r>
              <a:rPr lang="he-IL" sz="2000" dirty="0" err="1"/>
              <a:t>י</a:t>
            </a:r>
            <a:r>
              <a:rPr lang="he-IL" sz="2000" b="1" dirty="0" err="1"/>
              <a:t>ַקְטִירֶֽנָּה</a:t>
            </a:r>
            <a:r>
              <a:rPr lang="he-IL" dirty="0"/>
              <a:t>": </a:t>
            </a:r>
          </a:p>
        </p:txBody>
      </p:sp>
      <p:sp>
        <p:nvSpPr>
          <p:cNvPr id="10" name="תיבת טקסט 9">
            <a:extLst>
              <a:ext uri="{FF2B5EF4-FFF2-40B4-BE49-F238E27FC236}">
                <a16:creationId xmlns:a16="http://schemas.microsoft.com/office/drawing/2014/main" id="{35A4C101-F074-4481-9C70-82E4176579DE}"/>
              </a:ext>
            </a:extLst>
          </p:cNvPr>
          <p:cNvSpPr txBox="1"/>
          <p:nvPr/>
        </p:nvSpPr>
        <p:spPr>
          <a:xfrm>
            <a:off x="792690" y="4939397"/>
            <a:ext cx="6589336" cy="923330"/>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אבא שאול לומד זאת מסדר הפסוק: תחילה כתוב "בבקר בבקר בהיטיבו את הנרות". ורק אחר כך כתוב: "</a:t>
            </a:r>
            <a:r>
              <a:rPr lang="he-IL" dirty="0" err="1"/>
              <a:t>יקטירנה</a:t>
            </a:r>
            <a:r>
              <a:rPr lang="he-IL" dirty="0"/>
              <a:t>" את קטורת, </a:t>
            </a:r>
          </a:p>
          <a:p>
            <a:r>
              <a:rPr lang="he-IL" dirty="0"/>
              <a:t>ומשמע לו שההקטרה היא </a:t>
            </a:r>
            <a:r>
              <a:rPr lang="he-IL" b="1" dirty="0"/>
              <a:t>לאחר</a:t>
            </a:r>
            <a:r>
              <a:rPr lang="he-IL" dirty="0"/>
              <a:t> סיום הטבת כל הנרות.</a:t>
            </a:r>
          </a:p>
        </p:txBody>
      </p:sp>
    </p:spTree>
    <p:extLst>
      <p:ext uri="{BB962C8B-B14F-4D97-AF65-F5344CB8AC3E}">
        <p14:creationId xmlns:p14="http://schemas.microsoft.com/office/powerpoint/2010/main" val="29525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750"/>
                            </p:stCondLst>
                            <p:childTnLst>
                              <p:par>
                                <p:cTn id="11" presetID="22" presetClass="entr" presetSubtype="2" fill="hold" grpId="0" nodeType="afterEffect">
                                  <p:stCondLst>
                                    <p:cond delay="2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3500"/>
                            </p:stCondLst>
                            <p:childTnLst>
                              <p:par>
                                <p:cTn id="15" presetID="53" presetClass="entr" presetSubtype="16"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7000"/>
                            </p:stCondLst>
                            <p:childTnLst>
                              <p:par>
                                <p:cTn id="21" presetID="22" presetClass="entr" presetSubtype="2" fill="hold" grpId="0" nodeType="afterEffect">
                                  <p:stCondLst>
                                    <p:cond delay="175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9250"/>
                            </p:stCondLst>
                            <p:childTnLst>
                              <p:par>
                                <p:cTn id="25" presetID="53" presetClass="entr" presetSubtype="16" fill="hold" grpId="0" nodeType="afterEffect">
                                  <p:stCondLst>
                                    <p:cond delay="175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1500"/>
                            </p:stCondLst>
                            <p:childTnLst>
                              <p:par>
                                <p:cTn id="31" presetID="22" presetClass="entr" presetSubtype="2" fill="hold" grpId="0" nodeType="afterEffect">
                                  <p:stCondLst>
                                    <p:cond delay="225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par>
                          <p:cTn id="34" fill="hold">
                            <p:stCondLst>
                              <p:cond delay="14250"/>
                            </p:stCondLst>
                            <p:childTnLst>
                              <p:par>
                                <p:cTn id="35" presetID="53" presetClass="entr" presetSubtype="16" fill="hold" grpId="0" nodeType="afterEffect">
                                  <p:stCondLst>
                                    <p:cond delay="350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8250"/>
                            </p:stCondLst>
                            <p:childTnLst>
                              <p:par>
                                <p:cTn id="41" presetID="22" presetClass="entr" presetSubtype="2" fill="hold" grpId="0" nodeType="afterEffect">
                                  <p:stCondLst>
                                    <p:cond delay="200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F71DBC7D-1133-4258-AC0B-CAEDB698B1CD}"/>
              </a:ext>
            </a:extLst>
          </p:cNvPr>
          <p:cNvSpPr txBox="1"/>
          <p:nvPr/>
        </p:nvSpPr>
        <p:spPr>
          <a:xfrm>
            <a:off x="10294069" y="90347"/>
            <a:ext cx="1611984" cy="369332"/>
          </a:xfrm>
          <a:prstGeom prst="rect">
            <a:avLst/>
          </a:prstGeom>
          <a:noFill/>
        </p:spPr>
        <p:txBody>
          <a:bodyPr wrap="square" rtlCol="1">
            <a:spAutoFit/>
          </a:bodyPr>
          <a:lstStyle/>
          <a:p>
            <a:r>
              <a:rPr lang="he-IL" dirty="0"/>
              <a:t>דף י"ד עמ' ב'</a:t>
            </a:r>
          </a:p>
        </p:txBody>
      </p:sp>
      <p:sp>
        <p:nvSpPr>
          <p:cNvPr id="4" name="תיבת טקסט 3">
            <a:extLst>
              <a:ext uri="{FF2B5EF4-FFF2-40B4-BE49-F238E27FC236}">
                <a16:creationId xmlns:a16="http://schemas.microsoft.com/office/drawing/2014/main" id="{CA378484-59DA-444C-9FA2-767A939E192E}"/>
              </a:ext>
            </a:extLst>
          </p:cNvPr>
          <p:cNvSpPr txBox="1"/>
          <p:nvPr/>
        </p:nvSpPr>
        <p:spPr>
          <a:xfrm>
            <a:off x="9530080" y="505399"/>
            <a:ext cx="2519680"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a:spAutoFit/>
          </a:bodyPr>
          <a:lstStyle/>
          <a:p>
            <a:r>
              <a:rPr lang="he-IL" b="0" i="0" dirty="0">
                <a:solidFill>
                  <a:srgbClr val="000000"/>
                </a:solidFill>
                <a:effectLst/>
                <a:latin typeface="Arial" panose="020B0604020202020204" pitchFamily="34" charset="0"/>
              </a:rPr>
              <a:t>וְרַבָּנַן מַאי </a:t>
            </a:r>
            <a:r>
              <a:rPr lang="he-IL" b="0" i="0" dirty="0" err="1">
                <a:solidFill>
                  <a:srgbClr val="000000"/>
                </a:solidFill>
                <a:effectLst/>
                <a:latin typeface="Arial" panose="020B0604020202020204" pitchFamily="34" charset="0"/>
              </a:rPr>
              <a:t>קָאָמַר</a:t>
            </a:r>
            <a:r>
              <a:rPr lang="he-IL" b="0" i="0" dirty="0">
                <a:solidFill>
                  <a:srgbClr val="000000"/>
                </a:solidFill>
                <a:effectLst/>
                <a:latin typeface="Arial" panose="020B0604020202020204" pitchFamily="34" charset="0"/>
              </a:rPr>
              <a:t> רַחֲמָנָא ? </a:t>
            </a:r>
            <a:endParaRPr lang="he-IL" dirty="0"/>
          </a:p>
        </p:txBody>
      </p:sp>
      <p:sp>
        <p:nvSpPr>
          <p:cNvPr id="5" name="תיבת טקסט 4">
            <a:extLst>
              <a:ext uri="{FF2B5EF4-FFF2-40B4-BE49-F238E27FC236}">
                <a16:creationId xmlns:a16="http://schemas.microsoft.com/office/drawing/2014/main" id="{2020636D-A740-4FD2-87B4-D50C72AB13FF}"/>
              </a:ext>
            </a:extLst>
          </p:cNvPr>
          <p:cNvSpPr txBox="1"/>
          <p:nvPr/>
        </p:nvSpPr>
        <p:spPr>
          <a:xfrm>
            <a:off x="7772400" y="1950267"/>
            <a:ext cx="4277360"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דְּאִי לָא </a:t>
            </a:r>
            <a:r>
              <a:rPr lang="he-IL" b="0" i="0" dirty="0" err="1">
                <a:solidFill>
                  <a:srgbClr val="000000"/>
                </a:solidFill>
                <a:effectLst/>
                <a:latin typeface="Arial" panose="020B0604020202020204" pitchFamily="34" charset="0"/>
              </a:rPr>
              <a:t>תֵּימָא</a:t>
            </a:r>
            <a:r>
              <a:rPr lang="he-IL" b="0" i="0" dirty="0">
                <a:solidFill>
                  <a:srgbClr val="000000"/>
                </a:solidFill>
                <a:effectLst/>
                <a:latin typeface="Arial" panose="020B0604020202020204" pitchFamily="34" charset="0"/>
              </a:rPr>
              <a:t> הָכִי בֵּין הָעַרְבַּיִם </a:t>
            </a:r>
            <a:r>
              <a:rPr lang="he-IL" b="0" i="0" dirty="0" err="1">
                <a:solidFill>
                  <a:srgbClr val="000000"/>
                </a:solidFill>
                <a:effectLst/>
                <a:latin typeface="Arial" panose="020B0604020202020204" pitchFamily="34" charset="0"/>
              </a:rPr>
              <a:t>דִּכְתִיב</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וּבְהַעֲלוֹת אַהֲרֹן אֶת </a:t>
            </a:r>
            <a:r>
              <a:rPr lang="he-IL" b="0" i="0" dirty="0" err="1">
                <a:solidFill>
                  <a:srgbClr val="000000"/>
                </a:solidFill>
                <a:effectLst/>
                <a:latin typeface="Arial" panose="020B0604020202020204" pitchFamily="34" charset="0"/>
              </a:rPr>
              <a:t>הַנֵּרֹת</a:t>
            </a:r>
            <a:r>
              <a:rPr lang="he-IL" b="0" i="0" dirty="0">
                <a:solidFill>
                  <a:srgbClr val="000000"/>
                </a:solidFill>
                <a:effectLst/>
                <a:latin typeface="Arial" panose="020B0604020202020204" pitchFamily="34" charset="0"/>
              </a:rPr>
              <a:t> בֵּין הָעַרְבַּיִם </a:t>
            </a:r>
            <a:r>
              <a:rPr lang="he-IL" b="0" i="0" dirty="0" err="1">
                <a:solidFill>
                  <a:srgbClr val="000000"/>
                </a:solidFill>
                <a:effectLst/>
                <a:latin typeface="Arial" panose="020B0604020202020204" pitchFamily="34" charset="0"/>
              </a:rPr>
              <a:t>יַקְטִירֶנָּה</a:t>
            </a:r>
            <a:r>
              <a:rPr lang="he-IL" b="0" i="0" dirty="0">
                <a:solidFill>
                  <a:srgbClr val="000000"/>
                </a:solidFill>
                <a:effectLst/>
                <a:latin typeface="Arial" panose="020B0604020202020204" pitchFamily="34" charset="0"/>
              </a:rPr>
              <a:t> </a:t>
            </a:r>
          </a:p>
          <a:p>
            <a:r>
              <a:rPr lang="he-IL" b="0" i="0" dirty="0">
                <a:solidFill>
                  <a:srgbClr val="000000"/>
                </a:solidFill>
                <a:effectLst/>
                <a:latin typeface="Arial" panose="020B0604020202020204" pitchFamily="34" charset="0"/>
              </a:rPr>
              <a:t>הָכִי נָמֵי </a:t>
            </a:r>
            <a:r>
              <a:rPr lang="he-IL" b="0" i="0" dirty="0" err="1">
                <a:solidFill>
                  <a:srgbClr val="000000"/>
                </a:solidFill>
                <a:effectLst/>
                <a:latin typeface="Arial" panose="020B0604020202020204" pitchFamily="34" charset="0"/>
              </a:rPr>
              <a:t>דִּבְרֵישָׁא</a:t>
            </a:r>
            <a:r>
              <a:rPr lang="he-IL" b="0" i="0" dirty="0">
                <a:solidFill>
                  <a:srgbClr val="000000"/>
                </a:solidFill>
                <a:effectLst/>
                <a:latin typeface="Arial" panose="020B0604020202020204" pitchFamily="34" charset="0"/>
              </a:rPr>
              <a:t> מַדְלִיק נֵרוֹת</a:t>
            </a:r>
          </a:p>
          <a:p>
            <a:r>
              <a:rPr lang="he-IL" b="0" i="0" dirty="0">
                <a:solidFill>
                  <a:srgbClr val="000000"/>
                </a:solidFill>
                <a:effectLst/>
                <a:latin typeface="Arial" panose="020B0604020202020204" pitchFamily="34" charset="0"/>
              </a:rPr>
              <a:t> וַהֲדַר מַקְטִיר קְטוֹרֶת שֶׁל בֵּין הָעַרְבָּיִם</a:t>
            </a:r>
            <a:endParaRPr lang="he-IL" dirty="0"/>
          </a:p>
        </p:txBody>
      </p:sp>
      <p:sp>
        <p:nvSpPr>
          <p:cNvPr id="6" name="תיבת טקסט 5">
            <a:extLst>
              <a:ext uri="{FF2B5EF4-FFF2-40B4-BE49-F238E27FC236}">
                <a16:creationId xmlns:a16="http://schemas.microsoft.com/office/drawing/2014/main" id="{05528D7C-946A-4969-BBAE-CC4CA0333E6D}"/>
              </a:ext>
            </a:extLst>
          </p:cNvPr>
          <p:cNvSpPr txBox="1"/>
          <p:nvPr/>
        </p:nvSpPr>
        <p:spPr>
          <a:xfrm>
            <a:off x="1066800" y="505333"/>
            <a:ext cx="69088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ורבנן המסבירים פסוק זה: מה כוונת הפסוק בהקדמת הטבת הנרות לקטורת? </a:t>
            </a:r>
          </a:p>
        </p:txBody>
      </p:sp>
      <p:sp>
        <p:nvSpPr>
          <p:cNvPr id="7" name="תיבת טקסט 6">
            <a:extLst>
              <a:ext uri="{FF2B5EF4-FFF2-40B4-BE49-F238E27FC236}">
                <a16:creationId xmlns:a16="http://schemas.microsoft.com/office/drawing/2014/main" id="{2F5ED5B1-7DBA-46DA-9CDB-6ACBA37F1A22}"/>
              </a:ext>
            </a:extLst>
          </p:cNvPr>
          <p:cNvSpPr txBox="1"/>
          <p:nvPr/>
        </p:nvSpPr>
        <p:spPr>
          <a:xfrm>
            <a:off x="10385509" y="914995"/>
            <a:ext cx="1611984" cy="369332"/>
          </a:xfrm>
          <a:prstGeom prst="rect">
            <a:avLst/>
          </a:prstGeom>
          <a:noFill/>
        </p:spPr>
        <p:txBody>
          <a:bodyPr wrap="square" rtlCol="1">
            <a:spAutoFit/>
          </a:bodyPr>
          <a:lstStyle/>
          <a:p>
            <a:r>
              <a:rPr lang="he-IL" dirty="0"/>
              <a:t>דף ט"ו עמ' א'</a:t>
            </a:r>
          </a:p>
        </p:txBody>
      </p:sp>
      <p:sp>
        <p:nvSpPr>
          <p:cNvPr id="8" name="תיבת טקסט 7">
            <a:extLst>
              <a:ext uri="{FF2B5EF4-FFF2-40B4-BE49-F238E27FC236}">
                <a16:creationId xmlns:a16="http://schemas.microsoft.com/office/drawing/2014/main" id="{B6A6C3A0-A634-4193-AF20-9A86A7670F58}"/>
              </a:ext>
            </a:extLst>
          </p:cNvPr>
          <p:cNvSpPr txBox="1"/>
          <p:nvPr/>
        </p:nvSpPr>
        <p:spPr>
          <a:xfrm>
            <a:off x="3464560" y="1376661"/>
            <a:ext cx="4165600" cy="369332"/>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בזמן ההטבה - הקטרת כבר תהיה </a:t>
            </a:r>
            <a:r>
              <a:rPr lang="he-IL" dirty="0" err="1"/>
              <a:t>מוקטרת</a:t>
            </a:r>
            <a:endParaRPr lang="he-IL" dirty="0"/>
          </a:p>
        </p:txBody>
      </p:sp>
      <p:sp>
        <p:nvSpPr>
          <p:cNvPr id="9" name="תיבת טקסט 8">
            <a:extLst>
              <a:ext uri="{FF2B5EF4-FFF2-40B4-BE49-F238E27FC236}">
                <a16:creationId xmlns:a16="http://schemas.microsoft.com/office/drawing/2014/main" id="{9CD386E1-1737-4F3A-A54C-EA0FDAB5FD5A}"/>
              </a:ext>
            </a:extLst>
          </p:cNvPr>
          <p:cNvSpPr txBox="1"/>
          <p:nvPr/>
        </p:nvSpPr>
        <p:spPr>
          <a:xfrm>
            <a:off x="8572682" y="1376661"/>
            <a:ext cx="3442773" cy="369332"/>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בְּעִידָּן הֲטָבָה תְּהֵא מִקְּטַר קְטוֹרֶת</a:t>
            </a:r>
            <a:endParaRPr lang="he-IL" dirty="0"/>
          </a:p>
        </p:txBody>
      </p:sp>
      <p:sp>
        <p:nvSpPr>
          <p:cNvPr id="3" name="תיבת טקסט 2">
            <a:extLst>
              <a:ext uri="{FF2B5EF4-FFF2-40B4-BE49-F238E27FC236}">
                <a16:creationId xmlns:a16="http://schemas.microsoft.com/office/drawing/2014/main" id="{2A7C0D5E-4EDF-495B-8DE5-712FBA8A74A9}"/>
              </a:ext>
            </a:extLst>
          </p:cNvPr>
          <p:cNvSpPr txBox="1"/>
          <p:nvPr/>
        </p:nvSpPr>
        <p:spPr>
          <a:xfrm>
            <a:off x="10160" y="1949814"/>
            <a:ext cx="7620000" cy="1754326"/>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לא נאמר כך, , אלא הטבת הנרות כולן תהא לפני הקטורת</a:t>
            </a:r>
          </a:p>
          <a:p>
            <a:r>
              <a:rPr lang="he-IL" dirty="0"/>
              <a:t> וכפשט הכתוב, שממנו למד אבא שאול, יהיה קשה:</a:t>
            </a:r>
          </a:p>
          <a:p>
            <a:r>
              <a:rPr lang="he-IL" dirty="0"/>
              <a:t>בסדר העבודה שבין הערבים, כתוב [שמות ל ח] "ובהעלות אהרן את </a:t>
            </a:r>
            <a:r>
              <a:rPr lang="he-IL" dirty="0" err="1"/>
              <a:t>הנרת</a:t>
            </a:r>
            <a:r>
              <a:rPr lang="he-IL" dirty="0"/>
              <a:t> בין הערבים - </a:t>
            </a:r>
            <a:r>
              <a:rPr lang="he-IL" dirty="0" err="1"/>
              <a:t>יקטירנה</a:t>
            </a:r>
            <a:r>
              <a:rPr lang="he-IL" dirty="0"/>
              <a:t> לקטורת",</a:t>
            </a:r>
          </a:p>
          <a:p>
            <a:r>
              <a:rPr lang="he-IL" dirty="0"/>
              <a:t> האם גם כאן נאמר שבהתחלה  מדליק נרות ואחר כך מקטיר קטורת של בין הערבים, כמו משמעות הפסוק לפי דברי אבא שאול בסדר העבודה בבוקר!?</a:t>
            </a:r>
          </a:p>
        </p:txBody>
      </p:sp>
      <p:sp>
        <p:nvSpPr>
          <p:cNvPr id="10" name="תיבת טקסט 9">
            <a:extLst>
              <a:ext uri="{FF2B5EF4-FFF2-40B4-BE49-F238E27FC236}">
                <a16:creationId xmlns:a16="http://schemas.microsoft.com/office/drawing/2014/main" id="{F1AB1C52-D612-4B4B-A633-2965DA0AD49A}"/>
              </a:ext>
            </a:extLst>
          </p:cNvPr>
          <p:cNvSpPr txBox="1"/>
          <p:nvPr/>
        </p:nvSpPr>
        <p:spPr>
          <a:xfrm>
            <a:off x="7975600" y="3838436"/>
            <a:ext cx="4165600" cy="1200329"/>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וְכִי </a:t>
            </a:r>
            <a:r>
              <a:rPr lang="he-IL" b="0" i="0" dirty="0" err="1">
                <a:solidFill>
                  <a:srgbClr val="000000"/>
                </a:solidFill>
                <a:effectLst/>
                <a:latin typeface="Arial" panose="020B0604020202020204" pitchFamily="34" charset="0"/>
              </a:rPr>
              <a:t>תֵּימָא</a:t>
            </a:r>
            <a:r>
              <a:rPr lang="he-IL" b="0" i="0" dirty="0">
                <a:solidFill>
                  <a:srgbClr val="000000"/>
                </a:solidFill>
                <a:effectLst/>
                <a:latin typeface="Arial" panose="020B0604020202020204" pitchFamily="34" charset="0"/>
              </a:rPr>
              <a:t> הָכִי נָמֵי </a:t>
            </a:r>
          </a:p>
          <a:p>
            <a:r>
              <a:rPr lang="he-IL" b="0" i="0" dirty="0">
                <a:solidFill>
                  <a:srgbClr val="000000"/>
                </a:solidFill>
                <a:effectLst/>
                <a:latin typeface="Arial" panose="020B0604020202020204" pitchFamily="34" charset="0"/>
              </a:rPr>
              <a:t>וְהָתַנְיָא מֵעֶרֶב עַד בֹּקֶר</a:t>
            </a:r>
            <a:br>
              <a:rPr lang="he-IL" dirty="0"/>
            </a:br>
            <a:r>
              <a:rPr lang="he-IL" b="0" i="0" dirty="0">
                <a:solidFill>
                  <a:srgbClr val="000000"/>
                </a:solidFill>
                <a:effectLst/>
                <a:latin typeface="Arial" panose="020B0604020202020204" pitchFamily="34" charset="0"/>
              </a:rPr>
              <a:t>תֵּן לָהּ מִדָּתָהּ שֶׁתְּהֵא דּוֹלֶקֶת וְהוֹלֶכֶת </a:t>
            </a:r>
            <a:r>
              <a:rPr lang="he-IL" b="0" i="0" dirty="0" err="1">
                <a:solidFill>
                  <a:srgbClr val="000000"/>
                </a:solidFill>
                <a:effectLst/>
                <a:latin typeface="Arial" panose="020B0604020202020204" pitchFamily="34" charset="0"/>
              </a:rPr>
              <a:t>כׇּל</a:t>
            </a:r>
            <a:r>
              <a:rPr lang="he-IL" b="0" i="0" dirty="0">
                <a:solidFill>
                  <a:srgbClr val="000000"/>
                </a:solidFill>
                <a:effectLst/>
                <a:latin typeface="Arial" panose="020B0604020202020204" pitchFamily="34" charset="0"/>
              </a:rPr>
              <a:t> הַלַּיְלָה מֵעֶרֶב וְעַד בֹּקֶר</a:t>
            </a:r>
            <a:endParaRPr lang="he-IL" dirty="0"/>
          </a:p>
        </p:txBody>
      </p:sp>
      <p:sp>
        <p:nvSpPr>
          <p:cNvPr id="11" name="תיבת טקסט 10">
            <a:extLst>
              <a:ext uri="{FF2B5EF4-FFF2-40B4-BE49-F238E27FC236}">
                <a16:creationId xmlns:a16="http://schemas.microsoft.com/office/drawing/2014/main" id="{35BE109E-D1BC-42C4-8AF9-AC8FA84AF62D}"/>
              </a:ext>
            </a:extLst>
          </p:cNvPr>
          <p:cNvSpPr txBox="1"/>
          <p:nvPr/>
        </p:nvSpPr>
        <p:spPr>
          <a:xfrm>
            <a:off x="-111760" y="3838435"/>
            <a:ext cx="7884160" cy="1200329"/>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אם תאמר שאכן זו הכוונה,   הרי זה לא יתכן. שהרי למדנו:</a:t>
            </a:r>
          </a:p>
          <a:p>
            <a:r>
              <a:rPr lang="he-IL" dirty="0"/>
              <a:t>מהפסוק בסדר עריכת המנורה [שמות </a:t>
            </a:r>
            <a:r>
              <a:rPr lang="he-IL" dirty="0" err="1"/>
              <a:t>כז</a:t>
            </a:r>
            <a:r>
              <a:rPr lang="he-IL" dirty="0"/>
              <a:t> </a:t>
            </a:r>
            <a:r>
              <a:rPr lang="he-IL" dirty="0" err="1"/>
              <a:t>כא</a:t>
            </a:r>
            <a:r>
              <a:rPr lang="he-IL" dirty="0"/>
              <a:t>]: "יערוך אותו - מערב עד בקר".</a:t>
            </a:r>
          </a:p>
          <a:p>
            <a:r>
              <a:rPr lang="he-IL" dirty="0"/>
              <a:t>למדנו מכאן: תן לה שמן מידי ערב, ואפילו בלילות הקצרים, בתקופת תמוז, </a:t>
            </a:r>
            <a:r>
              <a:rPr lang="he-IL" dirty="0" err="1"/>
              <a:t>כמדתה</a:t>
            </a:r>
            <a:r>
              <a:rPr lang="he-IL" dirty="0"/>
              <a:t> בלילות הארוכים בתקופת טבת, שתהא דולקת המנורה והולכת כל הלילה מערב ועד בקר.</a:t>
            </a:r>
          </a:p>
        </p:txBody>
      </p:sp>
      <p:sp>
        <p:nvSpPr>
          <p:cNvPr id="12" name="תיבת טקסט 11">
            <a:extLst>
              <a:ext uri="{FF2B5EF4-FFF2-40B4-BE49-F238E27FC236}">
                <a16:creationId xmlns:a16="http://schemas.microsoft.com/office/drawing/2014/main" id="{A21D1B7B-EDF9-4250-877F-B7B2A11803CA}"/>
              </a:ext>
            </a:extLst>
          </p:cNvPr>
          <p:cNvSpPr txBox="1"/>
          <p:nvPr/>
        </p:nvSpPr>
        <p:spPr>
          <a:xfrm>
            <a:off x="8406145" y="5403439"/>
            <a:ext cx="3643615" cy="646331"/>
          </a:xfrm>
          <a:prstGeom prst="rect">
            <a:avLst/>
          </a:prstGeom>
          <a:solidFill>
            <a:schemeClr val="accent5">
              <a:lumMod val="20000"/>
              <a:lumOff val="80000"/>
            </a:schemeClr>
          </a:solidFill>
          <a:scene3d>
            <a:camera prst="orthographicFront"/>
            <a:lightRig rig="threePt" dir="t"/>
          </a:scene3d>
          <a:sp3d>
            <a:bevelT w="165100" prst="coolSlant"/>
          </a:sp3d>
        </p:spPr>
        <p:txBody>
          <a:bodyPr wrap="square" rtlCol="1">
            <a:spAutoFit/>
          </a:bodyPr>
          <a:lstStyle/>
          <a:p>
            <a:r>
              <a:rPr lang="he-IL" b="0" i="0" dirty="0">
                <a:solidFill>
                  <a:srgbClr val="000000"/>
                </a:solidFill>
                <a:effectLst/>
                <a:latin typeface="Arial" panose="020B0604020202020204" pitchFamily="34" charset="0"/>
              </a:rPr>
              <a:t>דָּבָר אַחֵר מֵעֶרֶב עַד בֹּקֶר אֵין לְךָ עֲבוֹדָה שֶׁכְּשֵׁרָה מֵעֶרֶב עַד בֹּקֶר אֶלָּא זוֹ בִּלְבַד</a:t>
            </a:r>
            <a:endParaRPr lang="he-IL" dirty="0"/>
          </a:p>
        </p:txBody>
      </p:sp>
      <p:sp>
        <p:nvSpPr>
          <p:cNvPr id="13" name="תיבת טקסט 12">
            <a:extLst>
              <a:ext uri="{FF2B5EF4-FFF2-40B4-BE49-F238E27FC236}">
                <a16:creationId xmlns:a16="http://schemas.microsoft.com/office/drawing/2014/main" id="{2C5C6FF3-F0F8-4973-97A0-C7520176BDED}"/>
              </a:ext>
            </a:extLst>
          </p:cNvPr>
          <p:cNvSpPr txBox="1"/>
          <p:nvPr/>
        </p:nvSpPr>
        <p:spPr>
          <a:xfrm>
            <a:off x="487680" y="5481339"/>
            <a:ext cx="7508240" cy="646331"/>
          </a:xfrm>
          <a:prstGeom prst="rect">
            <a:avLst/>
          </a:prstGeom>
          <a:solidFill>
            <a:schemeClr val="bg1"/>
          </a:solidFill>
          <a:scene3d>
            <a:camera prst="orthographicFront"/>
            <a:lightRig rig="threePt" dir="t"/>
          </a:scene3d>
          <a:sp3d>
            <a:bevelT prst="relaxedInset"/>
          </a:sp3d>
        </p:spPr>
        <p:txBody>
          <a:bodyPr wrap="square" rtlCol="1">
            <a:spAutoFit/>
          </a:bodyPr>
          <a:lstStyle/>
          <a:p>
            <a:r>
              <a:rPr lang="he-IL" dirty="0"/>
              <a:t>אין לך עבודה של היום שכשרה להיעשות מערב עד בקר לאחר הדלקת הנרות אלא עבודה זו בלבד [והיינו, שהיא צריכה להיעשות אחרונה בעבודות היום].</a:t>
            </a:r>
          </a:p>
        </p:txBody>
      </p:sp>
    </p:spTree>
    <p:extLst>
      <p:ext uri="{BB962C8B-B14F-4D97-AF65-F5344CB8AC3E}">
        <p14:creationId xmlns:p14="http://schemas.microsoft.com/office/powerpoint/2010/main" val="423323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2" presetClass="entr" presetSubtype="2" fill="hold" grpId="0" nodeType="after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2750"/>
                            </p:stCondLst>
                            <p:childTnLst>
                              <p:par>
                                <p:cTn id="15" presetID="45" presetClass="entr" presetSubtype="0" fill="hold" grpId="0" nodeType="afterEffect">
                                  <p:stCondLst>
                                    <p:cond delay="2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7000"/>
                            </p:stCondLst>
                            <p:childTnLst>
                              <p:par>
                                <p:cTn id="21" presetID="53" presetClass="entr" presetSubtype="16"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8000"/>
                            </p:stCondLst>
                            <p:childTnLst>
                              <p:par>
                                <p:cTn id="27" presetID="22" presetClass="entr" presetSubtype="2" fill="hold" grpId="0" nodeType="afterEffect">
                                  <p:stCondLst>
                                    <p:cond delay="200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par>
                          <p:cTn id="30" fill="hold">
                            <p:stCondLst>
                              <p:cond delay="10500"/>
                            </p:stCondLst>
                            <p:childTnLst>
                              <p:par>
                                <p:cTn id="31" presetID="53" presetClass="entr" presetSubtype="16" fill="hold" grpId="0" nodeType="afterEffect">
                                  <p:stCondLst>
                                    <p:cond delay="1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2750"/>
                            </p:stCondLst>
                            <p:childTnLst>
                              <p:par>
                                <p:cTn id="37" presetID="22" presetClass="entr" presetSubtype="2" fill="hold" grpId="0" nodeType="afterEffect">
                                  <p:stCondLst>
                                    <p:cond delay="300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par>
                          <p:cTn id="47" fill="hold">
                            <p:stCondLst>
                              <p:cond delay="500"/>
                            </p:stCondLst>
                            <p:childTnLst>
                              <p:par>
                                <p:cTn id="48" presetID="22" presetClass="entr" presetSubtype="2" fill="hold" grpId="0" nodeType="afterEffect">
                                  <p:stCondLst>
                                    <p:cond delay="2750"/>
                                  </p:stCondLst>
                                  <p:childTnLst>
                                    <p:set>
                                      <p:cBhvr>
                                        <p:cTn id="49" dur="1" fill="hold">
                                          <p:stCondLst>
                                            <p:cond delay="0"/>
                                          </p:stCondLst>
                                        </p:cTn>
                                        <p:tgtEl>
                                          <p:spTgt spid="11"/>
                                        </p:tgtEl>
                                        <p:attrNameLst>
                                          <p:attrName>style.visibility</p:attrName>
                                        </p:attrNameLst>
                                      </p:cBhvr>
                                      <p:to>
                                        <p:strVal val="visible"/>
                                      </p:to>
                                    </p:set>
                                    <p:animEffect transition="in" filter="wipe(right)">
                                      <p:cBhvr>
                                        <p:cTn id="50" dur="500"/>
                                        <p:tgtEl>
                                          <p:spTgt spid="11"/>
                                        </p:tgtEl>
                                      </p:cBhvr>
                                    </p:animEffect>
                                  </p:childTnLst>
                                </p:cTn>
                              </p:par>
                            </p:childTnLst>
                          </p:cTn>
                        </p:par>
                        <p:par>
                          <p:cTn id="51" fill="hold">
                            <p:stCondLst>
                              <p:cond delay="3750"/>
                            </p:stCondLst>
                            <p:childTnLst>
                              <p:par>
                                <p:cTn id="52" presetID="53" presetClass="entr" presetSubtype="16" fill="hold" grpId="0" nodeType="afterEffect">
                                  <p:stCondLst>
                                    <p:cond delay="375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par>
                          <p:cTn id="57" fill="hold">
                            <p:stCondLst>
                              <p:cond delay="8000"/>
                            </p:stCondLst>
                            <p:childTnLst>
                              <p:par>
                                <p:cTn id="58" presetID="22" presetClass="entr" presetSubtype="2" fill="hold" grpId="0" nodeType="afterEffect">
                                  <p:stCondLst>
                                    <p:cond delay="2250"/>
                                  </p:stCondLst>
                                  <p:childTnLst>
                                    <p:set>
                                      <p:cBhvr>
                                        <p:cTn id="59" dur="1" fill="hold">
                                          <p:stCondLst>
                                            <p:cond delay="0"/>
                                          </p:stCondLst>
                                        </p:cTn>
                                        <p:tgtEl>
                                          <p:spTgt spid="13"/>
                                        </p:tgtEl>
                                        <p:attrNameLst>
                                          <p:attrName>style.visibility</p:attrName>
                                        </p:attrNameLst>
                                      </p:cBhvr>
                                      <p:to>
                                        <p:strVal val="visible"/>
                                      </p:to>
                                    </p:set>
                                    <p:animEffect transition="in" filter="wipe(right)">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3" grpId="0" animBg="1"/>
      <p:bldP spid="10" grpId="0" animBg="1"/>
      <p:bldP spid="11" grpId="0" animBg="1"/>
      <p:bldP spid="12" grpId="0" animBg="1"/>
      <p:bldP spid="13"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2215</Words>
  <Application>Microsoft Office PowerPoint</Application>
  <PresentationFormat>מסך רחב</PresentationFormat>
  <Paragraphs>238</Paragraphs>
  <Slides>13</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13</vt:i4>
      </vt:variant>
    </vt:vector>
  </HeadingPairs>
  <TitlesOfParts>
    <vt:vector size="19" baseType="lpstr">
      <vt:lpstr>Arial</vt:lpstr>
      <vt:lpstr>Calibri</vt:lpstr>
      <vt:lpstr>Calibri Light</vt:lpstr>
      <vt:lpstr>David</vt:lpstr>
      <vt:lpstr>Guttman Mantova-Decor</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izak rossler</dc:creator>
  <cp:lastModifiedBy>izak rossler</cp:lastModifiedBy>
  <cp:revision>81</cp:revision>
  <dcterms:created xsi:type="dcterms:W3CDTF">2024-11-07T11:01:47Z</dcterms:created>
  <dcterms:modified xsi:type="dcterms:W3CDTF">2024-12-04T10:09:08Z</dcterms:modified>
</cp:coreProperties>
</file>