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4"/>
  </p:notesMasterIdLst>
  <p:sldIdLst>
    <p:sldId id="256" r:id="rId2"/>
    <p:sldId id="257" r:id="rId3"/>
    <p:sldId id="258" r:id="rId4"/>
    <p:sldId id="264" r:id="rId5"/>
    <p:sldId id="259" r:id="rId6"/>
    <p:sldId id="260" r:id="rId7"/>
    <p:sldId id="261" r:id="rId8"/>
    <p:sldId id="262" r:id="rId9"/>
    <p:sldId id="263" r:id="rId10"/>
    <p:sldId id="267" r:id="rId11"/>
    <p:sldId id="265" r:id="rId12"/>
    <p:sldId id="266" r:id="rId1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סגנון בהיר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940" autoAdjust="0"/>
  </p:normalViewPr>
  <p:slideViewPr>
    <p:cSldViewPr snapToGrid="0">
      <p:cViewPr varScale="1">
        <p:scale>
          <a:sx n="75" d="100"/>
          <a:sy n="75" d="100"/>
        </p:scale>
        <p:origin x="43"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51F698B-3754-4767-AB16-2813D5CDD724}" type="datetimeFigureOut">
              <a:rPr lang="he-IL" smtClean="0"/>
              <a:t>כ"ז/תמוז/תשפ"ה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0ACBC30-0FF1-4F7B-9D27-7972B48F0AE7}" type="slidenum">
              <a:rPr lang="he-IL" smtClean="0"/>
              <a:t>‹#›</a:t>
            </a:fld>
            <a:endParaRPr lang="he-IL"/>
          </a:p>
        </p:txBody>
      </p:sp>
    </p:spTree>
    <p:extLst>
      <p:ext uri="{BB962C8B-B14F-4D97-AF65-F5344CB8AC3E}">
        <p14:creationId xmlns:p14="http://schemas.microsoft.com/office/powerpoint/2010/main" val="10650972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0ACBC30-0FF1-4F7B-9D27-7972B48F0AE7}" type="slidenum">
              <a:rPr lang="he-IL" smtClean="0"/>
              <a:t>10</a:t>
            </a:fld>
            <a:endParaRPr lang="he-IL"/>
          </a:p>
        </p:txBody>
      </p:sp>
    </p:spTree>
    <p:extLst>
      <p:ext uri="{BB962C8B-B14F-4D97-AF65-F5344CB8AC3E}">
        <p14:creationId xmlns:p14="http://schemas.microsoft.com/office/powerpoint/2010/main" val="140317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E76139C-2843-43C2-A306-9573E73966E8}"/>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E08BEAB8-2360-4E55-B92E-8B1BD8CD2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07AD54C1-0DFE-4619-AC81-2DD5FA10BDFD}"/>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5" name="מציין מיקום של כותרת תחתונה 4">
            <a:extLst>
              <a:ext uri="{FF2B5EF4-FFF2-40B4-BE49-F238E27FC236}">
                <a16:creationId xmlns:a16="http://schemas.microsoft.com/office/drawing/2014/main" id="{2D5136B7-58BD-46D8-A951-70A39158B93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D90A60D-6B86-4DFC-B66F-5011D57B3893}"/>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2990381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BF82C1-2B7C-4333-A2E0-F7B3AA7F6EE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0F4FD54-12A8-4970-BD08-4DDCE826176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C1FC1B1-B4C2-44A5-AF73-819F14D85655}"/>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5" name="מציין מיקום של כותרת תחתונה 4">
            <a:extLst>
              <a:ext uri="{FF2B5EF4-FFF2-40B4-BE49-F238E27FC236}">
                <a16:creationId xmlns:a16="http://schemas.microsoft.com/office/drawing/2014/main" id="{89C58B63-2D0D-40CC-8AA4-EFAE82512C6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D3BC6BA-DE34-4C57-A05C-8C9ECA0050D6}"/>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69242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CA1483D2-86DF-4D8B-AAAD-A6746C31B96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31043C9-0EA3-4016-A6E2-203CCB3F031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883299A-4ADB-41B2-8883-60C0BC8DB316}"/>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5" name="מציין מיקום של כותרת תחתונה 4">
            <a:extLst>
              <a:ext uri="{FF2B5EF4-FFF2-40B4-BE49-F238E27FC236}">
                <a16:creationId xmlns:a16="http://schemas.microsoft.com/office/drawing/2014/main" id="{D00EC78A-C2F6-42DC-B7F6-5DA987C0AD3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714EE7B-BB13-4F45-B3EC-6BE4FAA635BE}"/>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242703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BE7461A-2C0F-4836-A611-43EDE8A9ADA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F9C7866-6D14-4BCA-99B4-CCF4B0EBB28A}"/>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E010A6E-BF9A-4D06-AA21-3DA9F9C17414}"/>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5" name="מציין מיקום של כותרת תחתונה 4">
            <a:extLst>
              <a:ext uri="{FF2B5EF4-FFF2-40B4-BE49-F238E27FC236}">
                <a16:creationId xmlns:a16="http://schemas.microsoft.com/office/drawing/2014/main" id="{09A702C0-0597-49D1-9D6A-18FB153DEBF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9C6B8C0-BF15-4D65-B802-B5641F926AAA}"/>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122847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4EB8F3-2A48-4C52-945B-0ACC5D1A95B5}"/>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9363915A-CF5E-4D72-842D-88861EE0BC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A6F1D51-7F64-4BE6-AE11-C515B9785762}"/>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5" name="מציין מיקום של כותרת תחתונה 4">
            <a:extLst>
              <a:ext uri="{FF2B5EF4-FFF2-40B4-BE49-F238E27FC236}">
                <a16:creationId xmlns:a16="http://schemas.microsoft.com/office/drawing/2014/main" id="{DA8C5B7D-92E5-4EE4-AB83-F3A30DE8572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4963A9-431E-44D9-B2DD-62C14EFB59BC}"/>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93843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3D79B48-1740-429C-8275-BB4513AA836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92C4CD2-D1A4-4F57-8C71-413D736336C3}"/>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D9B39B09-D8F6-41B8-B72A-A6B6F58F017E}"/>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BD339E3B-5FDB-4454-8214-E54371BA0C9E}"/>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6" name="מציין מיקום של כותרת תחתונה 5">
            <a:extLst>
              <a:ext uri="{FF2B5EF4-FFF2-40B4-BE49-F238E27FC236}">
                <a16:creationId xmlns:a16="http://schemas.microsoft.com/office/drawing/2014/main" id="{70F9D090-38C8-4E36-95B4-AED267D6F7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13C3858-486C-4588-8025-429E30CD1845}"/>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1100087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F3C8A0-E1D6-4581-8F29-1AA0A5B4642C}"/>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B25EF8C-7191-404E-8164-4FEE06309D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68237D77-611F-4E25-B66F-EC0B530D3B5F}"/>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E37E8F4-0684-4B4F-981E-333BCC2F7D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8EB7956-DD36-4BE1-9FB6-8DE2D92BF062}"/>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76E7B101-59D7-48B5-A00B-E761EB0FFD83}"/>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8" name="מציין מיקום של כותרת תחתונה 7">
            <a:extLst>
              <a:ext uri="{FF2B5EF4-FFF2-40B4-BE49-F238E27FC236}">
                <a16:creationId xmlns:a16="http://schemas.microsoft.com/office/drawing/2014/main" id="{DE7B8265-75B7-4A2D-A804-97ACAC002985}"/>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ABAAB3BA-B454-46BA-B1E8-179EB4C493AE}"/>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419162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1701F7-4F4C-4778-897C-3EDA356D406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E9ABA2A7-A3ED-4097-8D57-415D70301BCA}"/>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4" name="מציין מיקום של כותרת תחתונה 3">
            <a:extLst>
              <a:ext uri="{FF2B5EF4-FFF2-40B4-BE49-F238E27FC236}">
                <a16:creationId xmlns:a16="http://schemas.microsoft.com/office/drawing/2014/main" id="{AA9856E0-7908-4E7F-A6CC-08DF77B88B1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ABA5E5FA-0513-4730-A498-7504B1516AC0}"/>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56228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197B186A-9B46-442C-8F1D-66B74750B7B6}"/>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3" name="מציין מיקום של כותרת תחתונה 2">
            <a:extLst>
              <a:ext uri="{FF2B5EF4-FFF2-40B4-BE49-F238E27FC236}">
                <a16:creationId xmlns:a16="http://schemas.microsoft.com/office/drawing/2014/main" id="{AA6EBCBE-6C1A-4DAA-8056-26548911C8B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76699FC5-6A4A-4B3F-A3A4-8F6AE1C55EC5}"/>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86915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EE5603-7A63-4342-9B16-27361B11A9E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CE6B855-BC3C-48D5-9DDD-0C04AF902E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6140110A-E99D-43E5-BBEB-81E016E39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0CC0FCAA-D08F-4F70-85EE-37AA23DDCF6D}"/>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6" name="מציין מיקום של כותרת תחתונה 5">
            <a:extLst>
              <a:ext uri="{FF2B5EF4-FFF2-40B4-BE49-F238E27FC236}">
                <a16:creationId xmlns:a16="http://schemas.microsoft.com/office/drawing/2014/main" id="{0E8AFB81-3FA1-4368-B646-7D047DABFF3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139E1CA-5E0B-46CC-A68E-9997BDA351F0}"/>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874217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E0477DD-06EE-47AB-85E9-01159A72CFEE}"/>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39E6033-D6DB-43DA-8B42-78A088C5B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D82514E-B0AF-47CE-A611-19CF6C4D9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9F848E6-8187-4508-8927-D55914F7E12E}"/>
              </a:ext>
            </a:extLst>
          </p:cNvPr>
          <p:cNvSpPr>
            <a:spLocks noGrp="1"/>
          </p:cNvSpPr>
          <p:nvPr>
            <p:ph type="dt" sz="half" idx="10"/>
          </p:nvPr>
        </p:nvSpPr>
        <p:spPr/>
        <p:txBody>
          <a:bodyPr/>
          <a:lstStyle/>
          <a:p>
            <a:fld id="{CF95428A-6664-4DE6-8226-D445B194D224}" type="datetimeFigureOut">
              <a:rPr lang="he-IL" smtClean="0"/>
              <a:t>כ"ז/תמוז/תשפ"ה</a:t>
            </a:fld>
            <a:endParaRPr lang="he-IL"/>
          </a:p>
        </p:txBody>
      </p:sp>
      <p:sp>
        <p:nvSpPr>
          <p:cNvPr id="6" name="מציין מיקום של כותרת תחתונה 5">
            <a:extLst>
              <a:ext uri="{FF2B5EF4-FFF2-40B4-BE49-F238E27FC236}">
                <a16:creationId xmlns:a16="http://schemas.microsoft.com/office/drawing/2014/main" id="{9F160FA0-DA20-4793-A460-2E789F1AAF6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0910C31-7B04-4E86-AE47-878E0132CF99}"/>
              </a:ext>
            </a:extLst>
          </p:cNvPr>
          <p:cNvSpPr>
            <a:spLocks noGrp="1"/>
          </p:cNvSpPr>
          <p:nvPr>
            <p:ph type="sldNum" sz="quarter" idx="12"/>
          </p:nvPr>
        </p:nvSpPr>
        <p:spPr/>
        <p:txBody>
          <a:bodyPr/>
          <a:lstStyle/>
          <a:p>
            <a:fld id="{794DD866-9351-47E4-AC1F-B244D24D88E4}" type="slidenum">
              <a:rPr lang="he-IL" smtClean="0"/>
              <a:t>‹#›</a:t>
            </a:fld>
            <a:endParaRPr lang="he-IL"/>
          </a:p>
        </p:txBody>
      </p:sp>
    </p:spTree>
    <p:extLst>
      <p:ext uri="{BB962C8B-B14F-4D97-AF65-F5344CB8AC3E}">
        <p14:creationId xmlns:p14="http://schemas.microsoft.com/office/powerpoint/2010/main" val="83268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6A6805FB-6C61-4940-9905-17681327648D}"/>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2826754-414A-45D6-B50C-A574556EC48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1C69CA9-26D9-40CA-AC31-0EB30AA624F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F95428A-6664-4DE6-8226-D445B194D224}" type="datetimeFigureOut">
              <a:rPr lang="he-IL" smtClean="0"/>
              <a:t>כ"ז/תמוז/תשפ"ה</a:t>
            </a:fld>
            <a:endParaRPr lang="he-IL"/>
          </a:p>
        </p:txBody>
      </p:sp>
      <p:sp>
        <p:nvSpPr>
          <p:cNvPr id="5" name="מציין מיקום של כותרת תחתונה 4">
            <a:extLst>
              <a:ext uri="{FF2B5EF4-FFF2-40B4-BE49-F238E27FC236}">
                <a16:creationId xmlns:a16="http://schemas.microsoft.com/office/drawing/2014/main" id="{A6C6A83D-D722-4553-84A5-7064EF523E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9800DF9-BD27-4D52-9B8D-E1485350AEC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94DD866-9351-47E4-AC1F-B244D24D88E4}" type="slidenum">
              <a:rPr lang="he-IL" smtClean="0"/>
              <a:t>‹#›</a:t>
            </a:fld>
            <a:endParaRPr lang="he-IL"/>
          </a:p>
        </p:txBody>
      </p:sp>
    </p:spTree>
    <p:extLst>
      <p:ext uri="{BB962C8B-B14F-4D97-AF65-F5344CB8AC3E}">
        <p14:creationId xmlns:p14="http://schemas.microsoft.com/office/powerpoint/2010/main" val="3106246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thirdtemple.org/he/" TargetMode="External"/><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F5D26280-CFBC-4DD5-84FF-08F6811A6A53}"/>
              </a:ext>
            </a:extLst>
          </p:cNvPr>
          <p:cNvSpPr txBox="1"/>
          <p:nvPr/>
        </p:nvSpPr>
        <p:spPr>
          <a:xfrm>
            <a:off x="4410363" y="5419841"/>
            <a:ext cx="3011055" cy="646331"/>
          </a:xfrm>
          <a:prstGeom prst="rect">
            <a:avLst/>
          </a:prstGeom>
          <a:noFill/>
          <a:ln w="28575">
            <a:solidFill>
              <a:schemeClr val="tx1"/>
            </a:solidFill>
          </a:ln>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err="1"/>
              <a:t>לע"נ</a:t>
            </a:r>
            <a:r>
              <a:rPr lang="he-IL" dirty="0"/>
              <a:t> סמ"ר  דביר חיים רסלר </a:t>
            </a:r>
          </a:p>
          <a:p>
            <a:r>
              <a:rPr lang="he-IL" dirty="0"/>
              <a:t>נפל בשמחת תורה תשפ"ד הי"ד</a:t>
            </a:r>
          </a:p>
        </p:txBody>
      </p:sp>
      <p:pic>
        <p:nvPicPr>
          <p:cNvPr id="6" name="תמונה 5">
            <a:extLst>
              <a:ext uri="{FF2B5EF4-FFF2-40B4-BE49-F238E27FC236}">
                <a16:creationId xmlns:a16="http://schemas.microsoft.com/office/drawing/2014/main" id="{E4494B96-2372-4FAC-868B-21571B406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4442988"/>
            <a:ext cx="1819563" cy="1819563"/>
          </a:xfrm>
          <a:prstGeom prst="rect">
            <a:avLst/>
          </a:prstGeom>
        </p:spPr>
      </p:pic>
      <p:sp>
        <p:nvSpPr>
          <p:cNvPr id="7" name="TextBox 7">
            <a:extLst>
              <a:ext uri="{FF2B5EF4-FFF2-40B4-BE49-F238E27FC236}">
                <a16:creationId xmlns:a16="http://schemas.microsoft.com/office/drawing/2014/main" id="{825FF794-CBCE-40FB-A929-51A97B9DB9E5}"/>
              </a:ext>
            </a:extLst>
          </p:cNvPr>
          <p:cNvSpPr txBox="1"/>
          <p:nvPr/>
        </p:nvSpPr>
        <p:spPr>
          <a:xfrm>
            <a:off x="4947501" y="595449"/>
            <a:ext cx="2601798" cy="707886"/>
          </a:xfrm>
          <a:prstGeom prst="rect">
            <a:avLst/>
          </a:prstGeom>
          <a:solidFill>
            <a:schemeClr val="accent2">
              <a:lumMod val="20000"/>
              <a:lumOff val="80000"/>
            </a:schemeClr>
          </a:solidFill>
          <a:scene3d>
            <a:camera prst="orthographicFront"/>
            <a:lightRig rig="threePt" dir="t"/>
          </a:scene3d>
          <a:sp3d>
            <a:bevelT w="114300" prst="artDeco"/>
          </a:sp3d>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1"/>
            <a:r>
              <a:rPr lang="he-IL" sz="4000" dirty="0">
                <a:latin typeface="Guttman Mantova-Decor" panose="02010401010101010101" pitchFamily="2" charset="-79"/>
                <a:cs typeface="Guttman Mantova-Decor" panose="02010401010101010101" pitchFamily="2" charset="-79"/>
              </a:rPr>
              <a:t>מסכת יומא</a:t>
            </a:r>
          </a:p>
        </p:txBody>
      </p:sp>
      <p:sp>
        <p:nvSpPr>
          <p:cNvPr id="8" name="תיבת טקסט 7">
            <a:extLst>
              <a:ext uri="{FF2B5EF4-FFF2-40B4-BE49-F238E27FC236}">
                <a16:creationId xmlns:a16="http://schemas.microsoft.com/office/drawing/2014/main" id="{2C5A0028-E592-44DB-A454-8D68BC6FE9C2}"/>
              </a:ext>
            </a:extLst>
          </p:cNvPr>
          <p:cNvSpPr txBox="1"/>
          <p:nvPr/>
        </p:nvSpPr>
        <p:spPr>
          <a:xfrm>
            <a:off x="4945561" y="1693938"/>
            <a:ext cx="2300878" cy="369332"/>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t>דף כ"ה עמ' א', עמ' ב'</a:t>
            </a:r>
          </a:p>
        </p:txBody>
      </p:sp>
      <p:sp>
        <p:nvSpPr>
          <p:cNvPr id="9" name="TextBox 7">
            <a:extLst>
              <a:ext uri="{FF2B5EF4-FFF2-40B4-BE49-F238E27FC236}">
                <a16:creationId xmlns:a16="http://schemas.microsoft.com/office/drawing/2014/main" id="{F52C6D97-1215-4C71-927B-11D37031B2B5}"/>
              </a:ext>
            </a:extLst>
          </p:cNvPr>
          <p:cNvSpPr txBox="1"/>
          <p:nvPr/>
        </p:nvSpPr>
        <p:spPr>
          <a:xfrm>
            <a:off x="4000106" y="2359608"/>
            <a:ext cx="5379563" cy="1323439"/>
          </a:xfrm>
          <a:prstGeom prst="rect">
            <a:avLst/>
          </a:prstGeom>
          <a:solidFill>
            <a:schemeClr val="accent2">
              <a:lumMod val="20000"/>
              <a:lumOff val="80000"/>
            </a:schemeClr>
          </a:solidFill>
          <a:scene3d>
            <a:camera prst="orthographicFront"/>
            <a:lightRig rig="threePt" dir="t"/>
          </a:scene3d>
          <a:sp3d>
            <a:bevelT w="114300" prst="artDeco"/>
          </a:sp3d>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1"/>
            <a:r>
              <a:rPr lang="he-IL" sz="4000" dirty="0">
                <a:latin typeface="Guttman Mantova-Decor" panose="02010401010101010101" pitchFamily="2" charset="-79"/>
                <a:cs typeface="Guttman Mantova-Decor" panose="02010401010101010101" pitchFamily="2" charset="-79"/>
              </a:rPr>
              <a:t>הפיס השני, </a:t>
            </a:r>
          </a:p>
          <a:p>
            <a:pPr algn="ctr" rtl="1"/>
            <a:r>
              <a:rPr lang="he-IL" sz="4000" dirty="0">
                <a:latin typeface="Guttman Mantova-Decor" panose="02010401010101010101" pitchFamily="2" charset="-79"/>
                <a:cs typeface="Guttman Mantova-Decor" panose="02010401010101010101" pitchFamily="2" charset="-79"/>
              </a:rPr>
              <a:t>העלאת האיברים למזבח</a:t>
            </a:r>
          </a:p>
        </p:txBody>
      </p:sp>
    </p:spTree>
    <p:extLst>
      <p:ext uri="{BB962C8B-B14F-4D97-AF65-F5344CB8AC3E}">
        <p14:creationId xmlns:p14="http://schemas.microsoft.com/office/powerpoint/2010/main" val="3945085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3490B660-96C5-495F-A504-42F1F7C0E41B}"/>
              </a:ext>
            </a:extLst>
          </p:cNvPr>
          <p:cNvSpPr txBox="1"/>
          <p:nvPr/>
        </p:nvSpPr>
        <p:spPr>
          <a:xfrm>
            <a:off x="9834881" y="-22696"/>
            <a:ext cx="2053264" cy="369332"/>
          </a:xfrm>
          <a:prstGeom prst="rect">
            <a:avLst/>
          </a:prstGeom>
          <a:noFill/>
        </p:spPr>
        <p:txBody>
          <a:bodyPr wrap="square" rtlCol="1">
            <a:spAutoFit/>
          </a:bodyPr>
          <a:lstStyle/>
          <a:p>
            <a:r>
              <a:rPr lang="he-IL" dirty="0"/>
              <a:t>דף כ"ה עמ' ב'</a:t>
            </a:r>
          </a:p>
        </p:txBody>
      </p:sp>
      <p:sp>
        <p:nvSpPr>
          <p:cNvPr id="3" name="תיבת טקסט 2">
            <a:extLst>
              <a:ext uri="{FF2B5EF4-FFF2-40B4-BE49-F238E27FC236}">
                <a16:creationId xmlns:a16="http://schemas.microsoft.com/office/drawing/2014/main" id="{3AA42EA8-C7C1-4DD0-BD01-A486348F6427}"/>
              </a:ext>
            </a:extLst>
          </p:cNvPr>
          <p:cNvSpPr txBox="1"/>
          <p:nvPr/>
        </p:nvSpPr>
        <p:spPr>
          <a:xfrm>
            <a:off x="4703975" y="161970"/>
            <a:ext cx="4534293" cy="369332"/>
          </a:xfrm>
          <a:prstGeom prst="rect">
            <a:avLst/>
          </a:prstGeom>
          <a:solidFill>
            <a:schemeClr val="accent6">
              <a:lumMod val="20000"/>
              <a:lumOff val="80000"/>
            </a:schemeClr>
          </a:solidFill>
          <a:scene3d>
            <a:camera prst="orthographicFront"/>
            <a:lightRig rig="threePt" dir="t"/>
          </a:scene3d>
          <a:sp3d>
            <a:bevelT prst="slope"/>
          </a:sp3d>
        </p:spPr>
        <p:txBody>
          <a:bodyPr wrap="square" rtlCol="1">
            <a:spAutoFit/>
          </a:bodyPr>
          <a:lstStyle/>
          <a:p>
            <a:r>
              <a:rPr lang="he-IL" dirty="0"/>
              <a:t>סדר הקרבת התמיד לפי השיטות השונות בגמרא</a:t>
            </a:r>
          </a:p>
        </p:txBody>
      </p:sp>
      <p:graphicFrame>
        <p:nvGraphicFramePr>
          <p:cNvPr id="4" name="טבלה 4">
            <a:extLst>
              <a:ext uri="{FF2B5EF4-FFF2-40B4-BE49-F238E27FC236}">
                <a16:creationId xmlns:a16="http://schemas.microsoft.com/office/drawing/2014/main" id="{F8B5D8F4-2B7B-4747-B7D6-7345C9CC6539}"/>
              </a:ext>
            </a:extLst>
          </p:cNvPr>
          <p:cNvGraphicFramePr>
            <a:graphicFrameLocks noGrp="1"/>
          </p:cNvGraphicFramePr>
          <p:nvPr>
            <p:extLst>
              <p:ext uri="{D42A27DB-BD31-4B8C-83A1-F6EECF244321}">
                <p14:modId xmlns:p14="http://schemas.microsoft.com/office/powerpoint/2010/main" val="969839225"/>
              </p:ext>
            </p:extLst>
          </p:nvPr>
        </p:nvGraphicFramePr>
        <p:xfrm>
          <a:off x="199059" y="843279"/>
          <a:ext cx="11728781" cy="5736630"/>
        </p:xfrm>
        <a:graphic>
          <a:graphicData uri="http://schemas.openxmlformats.org/drawingml/2006/table">
            <a:tbl>
              <a:tblPr rtl="1" firstRow="1" bandRow="1">
                <a:tableStyleId>{616DA210-FB5B-4158-B5E0-FEB733F419BA}</a:tableStyleId>
              </a:tblPr>
              <a:tblGrid>
                <a:gridCol w="1023884">
                  <a:extLst>
                    <a:ext uri="{9D8B030D-6E8A-4147-A177-3AD203B41FA5}">
                      <a16:colId xmlns:a16="http://schemas.microsoft.com/office/drawing/2014/main" val="2098057500"/>
                    </a:ext>
                  </a:extLst>
                </a:gridCol>
                <a:gridCol w="2327196">
                  <a:extLst>
                    <a:ext uri="{9D8B030D-6E8A-4147-A177-3AD203B41FA5}">
                      <a16:colId xmlns:a16="http://schemas.microsoft.com/office/drawing/2014/main" val="898032175"/>
                    </a:ext>
                  </a:extLst>
                </a:gridCol>
                <a:gridCol w="813352">
                  <a:extLst>
                    <a:ext uri="{9D8B030D-6E8A-4147-A177-3AD203B41FA5}">
                      <a16:colId xmlns:a16="http://schemas.microsoft.com/office/drawing/2014/main" val="904093932"/>
                    </a:ext>
                  </a:extLst>
                </a:gridCol>
                <a:gridCol w="853104">
                  <a:extLst>
                    <a:ext uri="{9D8B030D-6E8A-4147-A177-3AD203B41FA5}">
                      <a16:colId xmlns:a16="http://schemas.microsoft.com/office/drawing/2014/main" val="2844559916"/>
                    </a:ext>
                  </a:extLst>
                </a:gridCol>
                <a:gridCol w="937478">
                  <a:extLst>
                    <a:ext uri="{9D8B030D-6E8A-4147-A177-3AD203B41FA5}">
                      <a16:colId xmlns:a16="http://schemas.microsoft.com/office/drawing/2014/main" val="867470900"/>
                    </a:ext>
                  </a:extLst>
                </a:gridCol>
                <a:gridCol w="984350">
                  <a:extLst>
                    <a:ext uri="{9D8B030D-6E8A-4147-A177-3AD203B41FA5}">
                      <a16:colId xmlns:a16="http://schemas.microsoft.com/office/drawing/2014/main" val="1060787158"/>
                    </a:ext>
                  </a:extLst>
                </a:gridCol>
                <a:gridCol w="4789417">
                  <a:extLst>
                    <a:ext uri="{9D8B030D-6E8A-4147-A177-3AD203B41FA5}">
                      <a16:colId xmlns:a16="http://schemas.microsoft.com/office/drawing/2014/main" val="4210322760"/>
                    </a:ext>
                  </a:extLst>
                </a:gridCol>
              </a:tblGrid>
              <a:tr h="956105">
                <a:tc>
                  <a:txBody>
                    <a:bodyPr/>
                    <a:lstStyle/>
                    <a:p>
                      <a:pPr algn="ctr" rtl="1"/>
                      <a:endParaRPr lang="he-IL" dirty="0"/>
                    </a:p>
                  </a:txBody>
                  <a:tcPr anchor="ctr"/>
                </a:tc>
                <a:tc>
                  <a:txBody>
                    <a:bodyPr/>
                    <a:lstStyle/>
                    <a:p>
                      <a:pPr algn="ctr" rtl="1"/>
                      <a:r>
                        <a:rPr lang="he-IL" dirty="0"/>
                        <a:t>1</a:t>
                      </a:r>
                    </a:p>
                  </a:txBody>
                  <a:tcPr anchor="ctr"/>
                </a:tc>
                <a:tc>
                  <a:txBody>
                    <a:bodyPr/>
                    <a:lstStyle/>
                    <a:p>
                      <a:pPr algn="ctr" rtl="1"/>
                      <a:r>
                        <a:rPr lang="he-IL" dirty="0"/>
                        <a:t>2</a:t>
                      </a:r>
                    </a:p>
                  </a:txBody>
                  <a:tcPr anchor="ctr"/>
                </a:tc>
                <a:tc>
                  <a:txBody>
                    <a:bodyPr/>
                    <a:lstStyle/>
                    <a:p>
                      <a:pPr algn="ctr" rtl="1"/>
                      <a:r>
                        <a:rPr lang="he-IL" dirty="0"/>
                        <a:t>3</a:t>
                      </a:r>
                    </a:p>
                  </a:txBody>
                  <a:tcPr anchor="ctr"/>
                </a:tc>
                <a:tc>
                  <a:txBody>
                    <a:bodyPr/>
                    <a:lstStyle/>
                    <a:p>
                      <a:pPr algn="ctr" rtl="1"/>
                      <a:r>
                        <a:rPr lang="he-IL" dirty="0"/>
                        <a:t>4</a:t>
                      </a:r>
                    </a:p>
                  </a:txBody>
                  <a:tcPr anchor="ctr"/>
                </a:tc>
                <a:tc>
                  <a:txBody>
                    <a:bodyPr/>
                    <a:lstStyle/>
                    <a:p>
                      <a:pPr algn="ctr" rtl="1"/>
                      <a:r>
                        <a:rPr lang="he-IL" dirty="0"/>
                        <a:t>5</a:t>
                      </a:r>
                    </a:p>
                  </a:txBody>
                  <a:tcPr anchor="ctr"/>
                </a:tc>
                <a:tc>
                  <a:txBody>
                    <a:bodyPr/>
                    <a:lstStyle/>
                    <a:p>
                      <a:pPr algn="ctr" rtl="1"/>
                      <a:r>
                        <a:rPr lang="he-IL" dirty="0"/>
                        <a:t>הערות</a:t>
                      </a:r>
                    </a:p>
                  </a:txBody>
                  <a:tcPr anchor="ctr"/>
                </a:tc>
                <a:extLst>
                  <a:ext uri="{0D108BD9-81ED-4DB2-BD59-A6C34878D82A}">
                    <a16:rowId xmlns:a16="http://schemas.microsoft.com/office/drawing/2014/main" val="2773580127"/>
                  </a:ext>
                </a:extLst>
              </a:tr>
              <a:tr h="956105">
                <a:tc>
                  <a:txBody>
                    <a:bodyPr/>
                    <a:lstStyle/>
                    <a:p>
                      <a:pPr rtl="1"/>
                      <a:endParaRPr lang="he-IL"/>
                    </a:p>
                  </a:txBody>
                  <a:tcPr/>
                </a:tc>
                <a:tc rowSpan="5">
                  <a:txBody>
                    <a:bodyPr/>
                    <a:lstStyle/>
                    <a:p>
                      <a:pPr rtl="1"/>
                      <a:endParaRPr lang="he-IL" dirty="0"/>
                    </a:p>
                  </a:txBody>
                  <a:tcPr/>
                </a:tc>
                <a:tc>
                  <a:txBody>
                    <a:bodyPr/>
                    <a:lstStyle/>
                    <a:p>
                      <a:pPr rtl="1"/>
                      <a:endParaRPr lang="he-IL" dirty="0"/>
                    </a:p>
                  </a:txBody>
                  <a:tcPr/>
                </a:tc>
                <a:tc>
                  <a:txBody>
                    <a:bodyPr/>
                    <a:lstStyle/>
                    <a:p>
                      <a:pPr rtl="1"/>
                      <a:endParaRPr lang="he-IL"/>
                    </a:p>
                  </a:txBody>
                  <a:tcPr/>
                </a:tc>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3895766101"/>
                  </a:ext>
                </a:extLst>
              </a:tr>
              <a:tr h="956105">
                <a:tc>
                  <a:txBody>
                    <a:bodyPr/>
                    <a:lstStyle/>
                    <a:p>
                      <a:pPr rtl="1"/>
                      <a:endParaRPr lang="he-IL"/>
                    </a:p>
                  </a:txBody>
                  <a:tcPr/>
                </a:tc>
                <a:tc vMerge="1">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1452278617"/>
                  </a:ext>
                </a:extLst>
              </a:tr>
              <a:tr h="956105">
                <a:tc>
                  <a:txBody>
                    <a:bodyPr/>
                    <a:lstStyle/>
                    <a:p>
                      <a:pPr rtl="1"/>
                      <a:endParaRPr lang="he-IL"/>
                    </a:p>
                  </a:txBody>
                  <a:tcPr/>
                </a:tc>
                <a:tc vMerge="1">
                  <a:txBody>
                    <a:bodyPr/>
                    <a:lstStyle/>
                    <a:p>
                      <a:pPr rtl="1"/>
                      <a:endParaRPr lang="he-IL" dirty="0"/>
                    </a:p>
                  </a:txBody>
                  <a:tcPr/>
                </a:tc>
                <a:tc>
                  <a:txBody>
                    <a:bodyPr/>
                    <a:lstStyle/>
                    <a:p>
                      <a:pPr rtl="1"/>
                      <a:endParaRPr lang="he-IL"/>
                    </a:p>
                  </a:txBody>
                  <a:tcPr/>
                </a:tc>
                <a:tc>
                  <a:txBody>
                    <a:bodyPr/>
                    <a:lstStyle/>
                    <a:p>
                      <a:pPr rtl="1"/>
                      <a:endParaRPr lang="he-IL"/>
                    </a:p>
                  </a:txBody>
                  <a:tcPr/>
                </a:tc>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3045017267"/>
                  </a:ext>
                </a:extLst>
              </a:tr>
              <a:tr h="956105">
                <a:tc>
                  <a:txBody>
                    <a:bodyPr/>
                    <a:lstStyle/>
                    <a:p>
                      <a:pPr rtl="1"/>
                      <a:endParaRPr lang="he-IL"/>
                    </a:p>
                  </a:txBody>
                  <a:tcPr/>
                </a:tc>
                <a:tc vMerge="1">
                  <a:txBody>
                    <a:bodyPr/>
                    <a:lstStyle/>
                    <a:p>
                      <a:pPr rtl="1"/>
                      <a:endParaRPr lang="he-IL" dirty="0"/>
                    </a:p>
                  </a:txBody>
                  <a:tcPr/>
                </a:tc>
                <a:tc>
                  <a:txBody>
                    <a:bodyPr/>
                    <a:lstStyle/>
                    <a:p>
                      <a:pPr rtl="1"/>
                      <a:endParaRPr lang="he-IL"/>
                    </a:p>
                  </a:txBody>
                  <a:tcPr/>
                </a:tc>
                <a:tc>
                  <a:txBody>
                    <a:bodyPr/>
                    <a:lstStyle/>
                    <a:p>
                      <a:pPr rtl="1"/>
                      <a:endParaRPr lang="he-IL"/>
                    </a:p>
                  </a:txBody>
                  <a:tcPr/>
                </a:tc>
                <a:tc>
                  <a:txBody>
                    <a:bodyPr/>
                    <a:lstStyle/>
                    <a:p>
                      <a:pPr rtl="1"/>
                      <a:endParaRPr lang="he-IL"/>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558829568"/>
                  </a:ext>
                </a:extLst>
              </a:tr>
              <a:tr h="956105">
                <a:tc>
                  <a:txBody>
                    <a:bodyPr/>
                    <a:lstStyle/>
                    <a:p>
                      <a:pPr rtl="1"/>
                      <a:endParaRPr lang="he-IL"/>
                    </a:p>
                  </a:txBody>
                  <a:tcPr/>
                </a:tc>
                <a:tc vMerge="1">
                  <a:txBody>
                    <a:bodyPr/>
                    <a:lstStyle/>
                    <a:p>
                      <a:pPr rtl="1"/>
                      <a:endParaRPr lang="he-IL" dirty="0"/>
                    </a:p>
                  </a:txBody>
                  <a:tcPr/>
                </a:tc>
                <a:tc>
                  <a:txBody>
                    <a:bodyPr/>
                    <a:lstStyle/>
                    <a:p>
                      <a:pPr rtl="1"/>
                      <a:endParaRPr lang="he-IL"/>
                    </a:p>
                  </a:txBody>
                  <a:tcPr/>
                </a:tc>
                <a:tc>
                  <a:txBody>
                    <a:bodyPr/>
                    <a:lstStyle/>
                    <a:p>
                      <a:pPr rtl="1"/>
                      <a:endParaRPr lang="he-IL"/>
                    </a:p>
                  </a:txBody>
                  <a:tcPr/>
                </a:tc>
                <a:tc>
                  <a:txBody>
                    <a:bodyPr/>
                    <a:lstStyle/>
                    <a:p>
                      <a:pPr rtl="1"/>
                      <a:endParaRPr lang="he-IL"/>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2232469152"/>
                  </a:ext>
                </a:extLst>
              </a:tr>
            </a:tbl>
          </a:graphicData>
        </a:graphic>
      </p:graphicFrame>
      <p:sp>
        <p:nvSpPr>
          <p:cNvPr id="5" name="תיבת טקסט 4">
            <a:extLst>
              <a:ext uri="{FF2B5EF4-FFF2-40B4-BE49-F238E27FC236}">
                <a16:creationId xmlns:a16="http://schemas.microsoft.com/office/drawing/2014/main" id="{F6C6EAF9-4896-4890-9231-2B34C860FAB4}"/>
              </a:ext>
            </a:extLst>
          </p:cNvPr>
          <p:cNvSpPr txBox="1"/>
          <p:nvPr/>
        </p:nvSpPr>
        <p:spPr>
          <a:xfrm>
            <a:off x="10966308" y="2053763"/>
            <a:ext cx="1026632" cy="369332"/>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dirty="0"/>
              <a:t>משנתנו</a:t>
            </a:r>
          </a:p>
        </p:txBody>
      </p:sp>
      <p:sp>
        <p:nvSpPr>
          <p:cNvPr id="7" name="תיבת טקסט 6">
            <a:extLst>
              <a:ext uri="{FF2B5EF4-FFF2-40B4-BE49-F238E27FC236}">
                <a16:creationId xmlns:a16="http://schemas.microsoft.com/office/drawing/2014/main" id="{E5937E90-6750-4698-BEE2-688E70D00E6D}"/>
              </a:ext>
            </a:extLst>
          </p:cNvPr>
          <p:cNvSpPr txBox="1"/>
          <p:nvPr/>
        </p:nvSpPr>
        <p:spPr>
          <a:xfrm>
            <a:off x="10966308" y="3065734"/>
            <a:ext cx="1026632" cy="369332"/>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dirty="0"/>
              <a:t>בן </a:t>
            </a:r>
            <a:r>
              <a:rPr lang="he-IL" dirty="0" err="1"/>
              <a:t>עזאי</a:t>
            </a:r>
            <a:endParaRPr lang="he-IL" dirty="0"/>
          </a:p>
        </p:txBody>
      </p:sp>
      <p:sp>
        <p:nvSpPr>
          <p:cNvPr id="8" name="תיבת טקסט 7">
            <a:extLst>
              <a:ext uri="{FF2B5EF4-FFF2-40B4-BE49-F238E27FC236}">
                <a16:creationId xmlns:a16="http://schemas.microsoft.com/office/drawing/2014/main" id="{D3F2B73E-53DE-4669-A867-2E5E55C9D0AB}"/>
              </a:ext>
            </a:extLst>
          </p:cNvPr>
          <p:cNvSpPr txBox="1"/>
          <p:nvPr/>
        </p:nvSpPr>
        <p:spPr>
          <a:xfrm>
            <a:off x="10966308" y="4065574"/>
            <a:ext cx="1026632" cy="369332"/>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dirty="0"/>
              <a:t>ר' יוסי</a:t>
            </a:r>
          </a:p>
        </p:txBody>
      </p:sp>
      <p:sp>
        <p:nvSpPr>
          <p:cNvPr id="9" name="תיבת טקסט 8">
            <a:extLst>
              <a:ext uri="{FF2B5EF4-FFF2-40B4-BE49-F238E27FC236}">
                <a16:creationId xmlns:a16="http://schemas.microsoft.com/office/drawing/2014/main" id="{D18E113F-0216-4FD4-915D-067FD6ECFF92}"/>
              </a:ext>
            </a:extLst>
          </p:cNvPr>
          <p:cNvSpPr txBox="1"/>
          <p:nvPr/>
        </p:nvSpPr>
        <p:spPr>
          <a:xfrm>
            <a:off x="10966308" y="4859561"/>
            <a:ext cx="1026632" cy="369332"/>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dirty="0"/>
              <a:t>ר' עקיבא</a:t>
            </a:r>
          </a:p>
        </p:txBody>
      </p:sp>
      <p:sp>
        <p:nvSpPr>
          <p:cNvPr id="10" name="תיבת טקסט 9">
            <a:extLst>
              <a:ext uri="{FF2B5EF4-FFF2-40B4-BE49-F238E27FC236}">
                <a16:creationId xmlns:a16="http://schemas.microsoft.com/office/drawing/2014/main" id="{2DB58BB9-E7E5-46FE-AEEB-7AB8947F4318}"/>
              </a:ext>
            </a:extLst>
          </p:cNvPr>
          <p:cNvSpPr txBox="1"/>
          <p:nvPr/>
        </p:nvSpPr>
        <p:spPr>
          <a:xfrm>
            <a:off x="10915850" y="5822740"/>
            <a:ext cx="1026632" cy="646331"/>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dirty="0"/>
              <a:t>ר' יוסי הגלילי</a:t>
            </a:r>
          </a:p>
        </p:txBody>
      </p:sp>
      <p:sp>
        <p:nvSpPr>
          <p:cNvPr id="11" name="תיבת טקסט 10">
            <a:extLst>
              <a:ext uri="{FF2B5EF4-FFF2-40B4-BE49-F238E27FC236}">
                <a16:creationId xmlns:a16="http://schemas.microsoft.com/office/drawing/2014/main" id="{086AD734-6F27-427E-A7FB-90A8920A45C8}"/>
              </a:ext>
            </a:extLst>
          </p:cNvPr>
          <p:cNvSpPr txBox="1"/>
          <p:nvPr/>
        </p:nvSpPr>
        <p:spPr>
          <a:xfrm>
            <a:off x="8776355" y="2053763"/>
            <a:ext cx="2139496" cy="3416320"/>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r>
              <a:rPr lang="he-IL" dirty="0"/>
              <a:t>לכל השיטות </a:t>
            </a:r>
            <a:r>
              <a:rPr lang="he-IL" b="0" i="0" dirty="0">
                <a:solidFill>
                  <a:srgbClr val="000000"/>
                </a:solidFill>
                <a:effectLst/>
                <a:latin typeface="Arial" panose="020B0604020202020204" pitchFamily="34" charset="0"/>
              </a:rPr>
              <a:t>ראש קודם לכל האברים, לומדים זאת </a:t>
            </a:r>
            <a:r>
              <a:rPr lang="he-IL" b="0" i="0" dirty="0" err="1">
                <a:solidFill>
                  <a:srgbClr val="000000"/>
                </a:solidFill>
                <a:effectLst/>
                <a:latin typeface="Arial" panose="020B0604020202020204" pitchFamily="34" charset="0"/>
              </a:rPr>
              <a:t>מויקרא</a:t>
            </a:r>
            <a:r>
              <a:rPr lang="he-IL" b="0" i="0" dirty="0">
                <a:solidFill>
                  <a:srgbClr val="000000"/>
                </a:solidFill>
                <a:effectLst/>
                <a:latin typeface="Arial" panose="020B0604020202020204" pitchFamily="34" charset="0"/>
              </a:rPr>
              <a:t> א: י"ב: "</a:t>
            </a:r>
            <a:r>
              <a:rPr lang="he-IL" dirty="0" err="1"/>
              <a:t>וְאֶת־רֹאשׁ֖ו</a:t>
            </a:r>
            <a:r>
              <a:rPr lang="he-IL" dirty="0"/>
              <a:t>ֹ </a:t>
            </a:r>
            <a:r>
              <a:rPr lang="he-IL" dirty="0" err="1"/>
              <a:t>וְאֶת־פִּדְר֑ו</a:t>
            </a:r>
            <a:r>
              <a:rPr lang="he-IL" dirty="0"/>
              <a:t>ֹ וְעָרַ֤ךְ הַכֹּהֵן֙ </a:t>
            </a:r>
            <a:r>
              <a:rPr lang="he-IL" b="0" i="0" dirty="0">
                <a:solidFill>
                  <a:srgbClr val="000000"/>
                </a:solidFill>
                <a:effectLst/>
                <a:latin typeface="Arial" panose="020B0604020202020204" pitchFamily="34" charset="0"/>
              </a:rPr>
              <a:t>" ,היינו שהם קודמים לעריכה. </a:t>
            </a:r>
            <a:r>
              <a:rPr lang="he-IL" b="0" i="0" dirty="0" err="1">
                <a:solidFill>
                  <a:srgbClr val="000000"/>
                </a:solidFill>
                <a:effectLst/>
                <a:latin typeface="Arial" panose="020B0604020202020204" pitchFamily="34" charset="0"/>
              </a:rPr>
              <a:t>והפדר</a:t>
            </a:r>
            <a:r>
              <a:rPr lang="he-IL" b="0" i="0" dirty="0">
                <a:solidFill>
                  <a:srgbClr val="000000"/>
                </a:solidFill>
                <a:effectLst/>
                <a:latin typeface="Arial" panose="020B0604020202020204" pitchFamily="34" charset="0"/>
              </a:rPr>
              <a:t> נועד לכסות את השחיטה. וכיון שהראש רובו עצמות ואין עמו בשר, לכן מקריב עמו את הרגל הימנית</a:t>
            </a:r>
            <a:endParaRPr lang="he-IL" dirty="0"/>
          </a:p>
        </p:txBody>
      </p:sp>
      <p:sp>
        <p:nvSpPr>
          <p:cNvPr id="12" name="תיבת טקסט 11">
            <a:extLst>
              <a:ext uri="{FF2B5EF4-FFF2-40B4-BE49-F238E27FC236}">
                <a16:creationId xmlns:a16="http://schemas.microsoft.com/office/drawing/2014/main" id="{45B5CF8C-1C30-4B40-A40E-A5EA0B73890F}"/>
              </a:ext>
            </a:extLst>
          </p:cNvPr>
          <p:cNvSpPr txBox="1"/>
          <p:nvPr/>
        </p:nvSpPr>
        <p:spPr>
          <a:xfrm>
            <a:off x="7852528" y="1928202"/>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ידים</a:t>
            </a:r>
          </a:p>
        </p:txBody>
      </p:sp>
      <p:sp>
        <p:nvSpPr>
          <p:cNvPr id="13" name="תיבת טקסט 12">
            <a:extLst>
              <a:ext uri="{FF2B5EF4-FFF2-40B4-BE49-F238E27FC236}">
                <a16:creationId xmlns:a16="http://schemas.microsoft.com/office/drawing/2014/main" id="{627DCCEC-ABB5-404E-9E55-E4A9CEFB2D94}"/>
              </a:ext>
            </a:extLst>
          </p:cNvPr>
          <p:cNvSpPr txBox="1"/>
          <p:nvPr/>
        </p:nvSpPr>
        <p:spPr>
          <a:xfrm>
            <a:off x="7852528" y="2880110"/>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חזה וגרה</a:t>
            </a:r>
          </a:p>
        </p:txBody>
      </p:sp>
      <p:sp>
        <p:nvSpPr>
          <p:cNvPr id="14" name="תיבת טקסט 13">
            <a:extLst>
              <a:ext uri="{FF2B5EF4-FFF2-40B4-BE49-F238E27FC236}">
                <a16:creationId xmlns:a16="http://schemas.microsoft.com/office/drawing/2014/main" id="{C063BB4F-6BDA-49B8-8C90-60709E53FF33}"/>
              </a:ext>
            </a:extLst>
          </p:cNvPr>
          <p:cNvSpPr txBox="1"/>
          <p:nvPr/>
        </p:nvSpPr>
        <p:spPr>
          <a:xfrm>
            <a:off x="7843101" y="3736545"/>
            <a:ext cx="707010" cy="830997"/>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sz="1600" dirty="0"/>
              <a:t>זנב ורגל שמאל</a:t>
            </a:r>
          </a:p>
        </p:txBody>
      </p:sp>
      <p:sp>
        <p:nvSpPr>
          <p:cNvPr id="15" name="תיבת טקסט 14">
            <a:extLst>
              <a:ext uri="{FF2B5EF4-FFF2-40B4-BE49-F238E27FC236}">
                <a16:creationId xmlns:a16="http://schemas.microsoft.com/office/drawing/2014/main" id="{F037F56C-B387-421F-8DAE-9E2AA20E6ACF}"/>
              </a:ext>
            </a:extLst>
          </p:cNvPr>
          <p:cNvSpPr txBox="1"/>
          <p:nvPr/>
        </p:nvSpPr>
        <p:spPr>
          <a:xfrm>
            <a:off x="7843101" y="4840921"/>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ידים</a:t>
            </a:r>
          </a:p>
        </p:txBody>
      </p:sp>
      <p:sp>
        <p:nvSpPr>
          <p:cNvPr id="16" name="תיבת טקסט 15">
            <a:extLst>
              <a:ext uri="{FF2B5EF4-FFF2-40B4-BE49-F238E27FC236}">
                <a16:creationId xmlns:a16="http://schemas.microsoft.com/office/drawing/2014/main" id="{C028E452-14CE-4EBA-A8A9-EF730BF11473}"/>
              </a:ext>
            </a:extLst>
          </p:cNvPr>
          <p:cNvSpPr txBox="1"/>
          <p:nvPr/>
        </p:nvSpPr>
        <p:spPr>
          <a:xfrm>
            <a:off x="7852528" y="5720901"/>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חזה וגרה</a:t>
            </a:r>
          </a:p>
        </p:txBody>
      </p:sp>
      <p:sp>
        <p:nvSpPr>
          <p:cNvPr id="22" name="תיבת טקסט 21">
            <a:extLst>
              <a:ext uri="{FF2B5EF4-FFF2-40B4-BE49-F238E27FC236}">
                <a16:creationId xmlns:a16="http://schemas.microsoft.com/office/drawing/2014/main" id="{86D563C7-887C-43E7-97AD-075601F5ED5D}"/>
              </a:ext>
            </a:extLst>
          </p:cNvPr>
          <p:cNvSpPr txBox="1"/>
          <p:nvPr/>
        </p:nvSpPr>
        <p:spPr>
          <a:xfrm>
            <a:off x="7013541" y="1822930"/>
            <a:ext cx="707010" cy="830997"/>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sz="1600" dirty="0"/>
              <a:t>זנב ורגל שמאל</a:t>
            </a:r>
          </a:p>
        </p:txBody>
      </p:sp>
      <p:sp>
        <p:nvSpPr>
          <p:cNvPr id="23" name="תיבת טקסט 22">
            <a:extLst>
              <a:ext uri="{FF2B5EF4-FFF2-40B4-BE49-F238E27FC236}">
                <a16:creationId xmlns:a16="http://schemas.microsoft.com/office/drawing/2014/main" id="{1C4DB98E-4E9C-481D-899F-84464CA907A2}"/>
              </a:ext>
            </a:extLst>
          </p:cNvPr>
          <p:cNvSpPr txBox="1"/>
          <p:nvPr/>
        </p:nvSpPr>
        <p:spPr>
          <a:xfrm>
            <a:off x="7032396" y="2880109"/>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ידים</a:t>
            </a:r>
          </a:p>
        </p:txBody>
      </p:sp>
      <p:sp>
        <p:nvSpPr>
          <p:cNvPr id="24" name="תיבת טקסט 23">
            <a:extLst>
              <a:ext uri="{FF2B5EF4-FFF2-40B4-BE49-F238E27FC236}">
                <a16:creationId xmlns:a16="http://schemas.microsoft.com/office/drawing/2014/main" id="{7D746CCA-767F-44B4-A133-65C8858E7411}"/>
              </a:ext>
            </a:extLst>
          </p:cNvPr>
          <p:cNvSpPr txBox="1"/>
          <p:nvPr/>
        </p:nvSpPr>
        <p:spPr>
          <a:xfrm>
            <a:off x="6966408" y="3828877"/>
            <a:ext cx="775278"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דפנות</a:t>
            </a:r>
          </a:p>
        </p:txBody>
      </p:sp>
      <p:sp>
        <p:nvSpPr>
          <p:cNvPr id="25" name="תיבת טקסט 24">
            <a:extLst>
              <a:ext uri="{FF2B5EF4-FFF2-40B4-BE49-F238E27FC236}">
                <a16:creationId xmlns:a16="http://schemas.microsoft.com/office/drawing/2014/main" id="{DCEE0942-1D7C-4240-BD95-5EB76ECB3F27}"/>
              </a:ext>
            </a:extLst>
          </p:cNvPr>
          <p:cNvSpPr txBox="1"/>
          <p:nvPr/>
        </p:nvSpPr>
        <p:spPr>
          <a:xfrm>
            <a:off x="7032396" y="4859561"/>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חזה וגרה</a:t>
            </a:r>
          </a:p>
        </p:txBody>
      </p:sp>
      <p:sp>
        <p:nvSpPr>
          <p:cNvPr id="26" name="תיבת טקסט 25">
            <a:extLst>
              <a:ext uri="{FF2B5EF4-FFF2-40B4-BE49-F238E27FC236}">
                <a16:creationId xmlns:a16="http://schemas.microsoft.com/office/drawing/2014/main" id="{D836865F-EF69-4777-9584-ABFD949BCC4C}"/>
              </a:ext>
            </a:extLst>
          </p:cNvPr>
          <p:cNvSpPr txBox="1"/>
          <p:nvPr/>
        </p:nvSpPr>
        <p:spPr>
          <a:xfrm>
            <a:off x="6966408" y="5720901"/>
            <a:ext cx="775278"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דפנות</a:t>
            </a:r>
          </a:p>
        </p:txBody>
      </p:sp>
      <p:sp>
        <p:nvSpPr>
          <p:cNvPr id="27" name="תיבת טקסט 26">
            <a:extLst>
              <a:ext uri="{FF2B5EF4-FFF2-40B4-BE49-F238E27FC236}">
                <a16:creationId xmlns:a16="http://schemas.microsoft.com/office/drawing/2014/main" id="{35F0B9A5-B076-4BBA-8736-637E4A658737}"/>
              </a:ext>
            </a:extLst>
          </p:cNvPr>
          <p:cNvSpPr txBox="1"/>
          <p:nvPr/>
        </p:nvSpPr>
        <p:spPr>
          <a:xfrm>
            <a:off x="6096000" y="2880108"/>
            <a:ext cx="775278"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דפנות</a:t>
            </a:r>
          </a:p>
        </p:txBody>
      </p:sp>
      <p:sp>
        <p:nvSpPr>
          <p:cNvPr id="28" name="תיבת טקסט 27">
            <a:extLst>
              <a:ext uri="{FF2B5EF4-FFF2-40B4-BE49-F238E27FC236}">
                <a16:creationId xmlns:a16="http://schemas.microsoft.com/office/drawing/2014/main" id="{3B5DE6AD-77CA-450E-B92E-062971A5F843}"/>
              </a:ext>
            </a:extLst>
          </p:cNvPr>
          <p:cNvSpPr txBox="1"/>
          <p:nvPr/>
        </p:nvSpPr>
        <p:spPr>
          <a:xfrm>
            <a:off x="6164268" y="1915262"/>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חזה וגרה</a:t>
            </a:r>
          </a:p>
        </p:txBody>
      </p:sp>
      <p:sp>
        <p:nvSpPr>
          <p:cNvPr id="29" name="תיבת טקסט 28">
            <a:extLst>
              <a:ext uri="{FF2B5EF4-FFF2-40B4-BE49-F238E27FC236}">
                <a16:creationId xmlns:a16="http://schemas.microsoft.com/office/drawing/2014/main" id="{2F6A260F-447B-4F22-9050-296E89D44BB9}"/>
              </a:ext>
            </a:extLst>
          </p:cNvPr>
          <p:cNvSpPr txBox="1"/>
          <p:nvPr/>
        </p:nvSpPr>
        <p:spPr>
          <a:xfrm>
            <a:off x="6183553" y="3828876"/>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ידים</a:t>
            </a:r>
          </a:p>
        </p:txBody>
      </p:sp>
      <p:sp>
        <p:nvSpPr>
          <p:cNvPr id="30" name="תיבת טקסט 29">
            <a:extLst>
              <a:ext uri="{FF2B5EF4-FFF2-40B4-BE49-F238E27FC236}">
                <a16:creationId xmlns:a16="http://schemas.microsoft.com/office/drawing/2014/main" id="{1A47ABBF-CBBA-4647-945B-137E84C9CA77}"/>
              </a:ext>
            </a:extLst>
          </p:cNvPr>
          <p:cNvSpPr txBox="1"/>
          <p:nvPr/>
        </p:nvSpPr>
        <p:spPr>
          <a:xfrm>
            <a:off x="6115285" y="4881226"/>
            <a:ext cx="775278"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דפנות</a:t>
            </a:r>
          </a:p>
        </p:txBody>
      </p:sp>
      <p:sp>
        <p:nvSpPr>
          <p:cNvPr id="31" name="תיבת טקסט 30">
            <a:extLst>
              <a:ext uri="{FF2B5EF4-FFF2-40B4-BE49-F238E27FC236}">
                <a16:creationId xmlns:a16="http://schemas.microsoft.com/office/drawing/2014/main" id="{E27988FE-C30A-416A-90CC-6A51F6410E5C}"/>
              </a:ext>
            </a:extLst>
          </p:cNvPr>
          <p:cNvSpPr txBox="1"/>
          <p:nvPr/>
        </p:nvSpPr>
        <p:spPr>
          <a:xfrm>
            <a:off x="6131900" y="5761345"/>
            <a:ext cx="707010" cy="584775"/>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sz="1600" dirty="0"/>
              <a:t>זנב ורגל</a:t>
            </a:r>
          </a:p>
        </p:txBody>
      </p:sp>
      <p:sp>
        <p:nvSpPr>
          <p:cNvPr id="32" name="תיבת טקסט 31">
            <a:extLst>
              <a:ext uri="{FF2B5EF4-FFF2-40B4-BE49-F238E27FC236}">
                <a16:creationId xmlns:a16="http://schemas.microsoft.com/office/drawing/2014/main" id="{E3937F6B-F504-41E8-8D34-52F93AC9903A}"/>
              </a:ext>
            </a:extLst>
          </p:cNvPr>
          <p:cNvSpPr txBox="1"/>
          <p:nvPr/>
        </p:nvSpPr>
        <p:spPr>
          <a:xfrm>
            <a:off x="5196879" y="1915262"/>
            <a:ext cx="775278"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דפנות</a:t>
            </a:r>
          </a:p>
        </p:txBody>
      </p:sp>
      <p:sp>
        <p:nvSpPr>
          <p:cNvPr id="33" name="תיבת טקסט 32">
            <a:extLst>
              <a:ext uri="{FF2B5EF4-FFF2-40B4-BE49-F238E27FC236}">
                <a16:creationId xmlns:a16="http://schemas.microsoft.com/office/drawing/2014/main" id="{5237B633-9220-49DD-B9C1-19853E100EB8}"/>
              </a:ext>
            </a:extLst>
          </p:cNvPr>
          <p:cNvSpPr txBox="1"/>
          <p:nvPr/>
        </p:nvSpPr>
        <p:spPr>
          <a:xfrm>
            <a:off x="5234866" y="2831925"/>
            <a:ext cx="707010" cy="830997"/>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sz="1600" dirty="0"/>
              <a:t>זנב ורגל שמאל</a:t>
            </a:r>
          </a:p>
        </p:txBody>
      </p:sp>
      <p:sp>
        <p:nvSpPr>
          <p:cNvPr id="37" name="תיבת טקסט 36">
            <a:extLst>
              <a:ext uri="{FF2B5EF4-FFF2-40B4-BE49-F238E27FC236}">
                <a16:creationId xmlns:a16="http://schemas.microsoft.com/office/drawing/2014/main" id="{B24152E9-A935-4D75-95EE-782496582458}"/>
              </a:ext>
            </a:extLst>
          </p:cNvPr>
          <p:cNvSpPr txBox="1"/>
          <p:nvPr/>
        </p:nvSpPr>
        <p:spPr>
          <a:xfrm>
            <a:off x="5166598" y="5750033"/>
            <a:ext cx="775278"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שתי דפנות</a:t>
            </a:r>
          </a:p>
        </p:txBody>
      </p:sp>
      <p:sp>
        <p:nvSpPr>
          <p:cNvPr id="38" name="תיבת טקסט 37">
            <a:extLst>
              <a:ext uri="{FF2B5EF4-FFF2-40B4-BE49-F238E27FC236}">
                <a16:creationId xmlns:a16="http://schemas.microsoft.com/office/drawing/2014/main" id="{F0E2F6A0-0B9B-4F58-BEA2-68406D7938AA}"/>
              </a:ext>
            </a:extLst>
          </p:cNvPr>
          <p:cNvSpPr txBox="1"/>
          <p:nvPr/>
        </p:nvSpPr>
        <p:spPr>
          <a:xfrm>
            <a:off x="5251439" y="3886085"/>
            <a:ext cx="707010" cy="646331"/>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dirty="0"/>
              <a:t>חזה וגרה</a:t>
            </a:r>
          </a:p>
        </p:txBody>
      </p:sp>
      <p:sp>
        <p:nvSpPr>
          <p:cNvPr id="39" name="תיבת טקסט 38">
            <a:extLst>
              <a:ext uri="{FF2B5EF4-FFF2-40B4-BE49-F238E27FC236}">
                <a16:creationId xmlns:a16="http://schemas.microsoft.com/office/drawing/2014/main" id="{13F01117-1297-498F-BC13-392A59E5DA7E}"/>
              </a:ext>
            </a:extLst>
          </p:cNvPr>
          <p:cNvSpPr txBox="1"/>
          <p:nvPr/>
        </p:nvSpPr>
        <p:spPr>
          <a:xfrm>
            <a:off x="5231013" y="4767227"/>
            <a:ext cx="707010" cy="830997"/>
          </a:xfrm>
          <a:prstGeom prst="rect">
            <a:avLst/>
          </a:prstGeom>
          <a:solidFill>
            <a:schemeClr val="accent6">
              <a:lumMod val="20000"/>
              <a:lumOff val="80000"/>
            </a:schemeClr>
          </a:solidFill>
          <a:scene3d>
            <a:camera prst="orthographicFront"/>
            <a:lightRig rig="threePt" dir="t"/>
          </a:scene3d>
          <a:sp3d>
            <a:bevelT w="101600" prst="riblet"/>
          </a:sp3d>
        </p:spPr>
        <p:txBody>
          <a:bodyPr wrap="square" rtlCol="1">
            <a:spAutoFit/>
          </a:bodyPr>
          <a:lstStyle/>
          <a:p>
            <a:pPr algn="ctr"/>
            <a:r>
              <a:rPr lang="he-IL" sz="1600" dirty="0"/>
              <a:t>זנב ורגל שמאל</a:t>
            </a:r>
          </a:p>
        </p:txBody>
      </p:sp>
      <p:sp>
        <p:nvSpPr>
          <p:cNvPr id="40" name="תיבת טקסט 39">
            <a:extLst>
              <a:ext uri="{FF2B5EF4-FFF2-40B4-BE49-F238E27FC236}">
                <a16:creationId xmlns:a16="http://schemas.microsoft.com/office/drawing/2014/main" id="{6B7E5388-A40D-41F2-8921-EBC551B78464}"/>
              </a:ext>
            </a:extLst>
          </p:cNvPr>
          <p:cNvSpPr txBox="1"/>
          <p:nvPr/>
        </p:nvSpPr>
        <p:spPr>
          <a:xfrm>
            <a:off x="249518" y="5835109"/>
            <a:ext cx="4602707" cy="584775"/>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pPr algn="just" rtl="1">
              <a:spcBef>
                <a:spcPts val="4800"/>
              </a:spcBef>
            </a:pPr>
            <a:r>
              <a:rPr lang="he-IL" sz="2400" baseline="30000" dirty="0">
                <a:solidFill>
                  <a:srgbClr val="000000"/>
                </a:solidFill>
                <a:latin typeface="Arial" panose="020B0604020202020204" pitchFamily="34" charset="0"/>
              </a:rPr>
              <a:t>ר' יוסי הגלילי </a:t>
            </a:r>
            <a:r>
              <a:rPr lang="he-IL" sz="2400" b="0" i="0" baseline="30000" dirty="0">
                <a:solidFill>
                  <a:srgbClr val="000000"/>
                </a:solidFill>
                <a:effectLst/>
                <a:latin typeface="Arial" panose="020B0604020202020204" pitchFamily="34" charset="0"/>
              </a:rPr>
              <a:t>מונה לפי עילוי הנתחים בשומן הבשר שעליהם.</a:t>
            </a:r>
          </a:p>
        </p:txBody>
      </p:sp>
      <p:sp>
        <p:nvSpPr>
          <p:cNvPr id="41" name="תיבת טקסט 40">
            <a:extLst>
              <a:ext uri="{FF2B5EF4-FFF2-40B4-BE49-F238E27FC236}">
                <a16:creationId xmlns:a16="http://schemas.microsoft.com/office/drawing/2014/main" id="{2BFDA33C-4EBF-4063-8B4F-1489583244BC}"/>
              </a:ext>
            </a:extLst>
          </p:cNvPr>
          <p:cNvSpPr txBox="1"/>
          <p:nvPr/>
        </p:nvSpPr>
        <p:spPr>
          <a:xfrm>
            <a:off x="249519" y="4904310"/>
            <a:ext cx="4702822" cy="646331"/>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b="0" i="0" dirty="0">
                <a:solidFill>
                  <a:srgbClr val="000000"/>
                </a:solidFill>
                <a:effectLst/>
                <a:latin typeface="Arial" panose="020B0604020202020204" pitchFamily="34" charset="0"/>
              </a:rPr>
              <a:t>ר' עקיבא מונה כדרך ניתוחו, דהיינו אחר שמפשיטים את העור זה הסדר שחותכים את האברים</a:t>
            </a:r>
            <a:endParaRPr lang="he-IL" dirty="0"/>
          </a:p>
        </p:txBody>
      </p:sp>
      <p:sp>
        <p:nvSpPr>
          <p:cNvPr id="42" name="תיבת טקסט 41">
            <a:extLst>
              <a:ext uri="{FF2B5EF4-FFF2-40B4-BE49-F238E27FC236}">
                <a16:creationId xmlns:a16="http://schemas.microsoft.com/office/drawing/2014/main" id="{3AD18ECB-1341-43CE-BE54-EE84334513D9}"/>
              </a:ext>
            </a:extLst>
          </p:cNvPr>
          <p:cNvSpPr txBox="1"/>
          <p:nvPr/>
        </p:nvSpPr>
        <p:spPr>
          <a:xfrm>
            <a:off x="688658" y="3967375"/>
            <a:ext cx="4359924" cy="369332"/>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b="0" i="0" dirty="0">
                <a:solidFill>
                  <a:srgbClr val="000000"/>
                </a:solidFill>
                <a:effectLst/>
                <a:latin typeface="Arial" panose="020B0604020202020204" pitchFamily="34" charset="0"/>
              </a:rPr>
              <a:t> ר' יוסי  מונה כדרך הפשט העור אחר השחיטה.</a:t>
            </a:r>
            <a:endParaRPr lang="he-IL" dirty="0"/>
          </a:p>
        </p:txBody>
      </p:sp>
      <p:sp>
        <p:nvSpPr>
          <p:cNvPr id="45" name="תיבת טקסט 44">
            <a:extLst>
              <a:ext uri="{FF2B5EF4-FFF2-40B4-BE49-F238E27FC236}">
                <a16:creationId xmlns:a16="http://schemas.microsoft.com/office/drawing/2014/main" id="{E92D18B9-6B52-4D73-B5A7-37885686F48F}"/>
              </a:ext>
            </a:extLst>
          </p:cNvPr>
          <p:cNvSpPr txBox="1"/>
          <p:nvPr/>
        </p:nvSpPr>
        <p:spPr>
          <a:xfrm>
            <a:off x="786762" y="2930926"/>
            <a:ext cx="4001581" cy="646331"/>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dirty="0">
                <a:solidFill>
                  <a:srgbClr val="000000"/>
                </a:solidFill>
                <a:latin typeface="Arial" panose="020B0604020202020204" pitchFamily="34" charset="0"/>
              </a:rPr>
              <a:t>בן </a:t>
            </a:r>
            <a:r>
              <a:rPr lang="he-IL" dirty="0" err="1">
                <a:solidFill>
                  <a:srgbClr val="000000"/>
                </a:solidFill>
                <a:latin typeface="Arial" panose="020B0604020202020204" pitchFamily="34" charset="0"/>
              </a:rPr>
              <a:t>עזאי</a:t>
            </a:r>
            <a:r>
              <a:rPr lang="he-IL" dirty="0">
                <a:solidFill>
                  <a:srgbClr val="000000"/>
                </a:solidFill>
                <a:latin typeface="Arial" panose="020B0604020202020204" pitchFamily="34" charset="0"/>
              </a:rPr>
              <a:t> </a:t>
            </a:r>
            <a:r>
              <a:rPr lang="he-IL" b="0" i="0" dirty="0">
                <a:solidFill>
                  <a:srgbClr val="000000"/>
                </a:solidFill>
                <a:effectLst/>
                <a:latin typeface="Arial" panose="020B0604020202020204" pitchFamily="34" charset="0"/>
              </a:rPr>
              <a:t> מונה כדרך </a:t>
            </a:r>
            <a:r>
              <a:rPr lang="he-IL" b="0" i="0" dirty="0" err="1">
                <a:solidFill>
                  <a:srgbClr val="000000"/>
                </a:solidFill>
                <a:effectLst/>
                <a:latin typeface="Arial" panose="020B0604020202020204" pitchFamily="34" charset="0"/>
              </a:rPr>
              <a:t>הלוכה</a:t>
            </a:r>
            <a:r>
              <a:rPr lang="he-IL" b="0" i="0" dirty="0">
                <a:solidFill>
                  <a:srgbClr val="000000"/>
                </a:solidFill>
                <a:effectLst/>
                <a:latin typeface="Arial" panose="020B0604020202020204" pitchFamily="34" charset="0"/>
              </a:rPr>
              <a:t> של הבהמה בחייה.</a:t>
            </a:r>
            <a:endParaRPr lang="he-IL" dirty="0"/>
          </a:p>
        </p:txBody>
      </p:sp>
      <p:sp>
        <p:nvSpPr>
          <p:cNvPr id="46" name="תיבת טקסט 45">
            <a:extLst>
              <a:ext uri="{FF2B5EF4-FFF2-40B4-BE49-F238E27FC236}">
                <a16:creationId xmlns:a16="http://schemas.microsoft.com/office/drawing/2014/main" id="{C9796653-8D79-4882-8D57-52FC7F933A1E}"/>
              </a:ext>
            </a:extLst>
          </p:cNvPr>
          <p:cNvSpPr txBox="1"/>
          <p:nvPr/>
        </p:nvSpPr>
        <p:spPr>
          <a:xfrm>
            <a:off x="610147" y="2000127"/>
            <a:ext cx="4359924" cy="646331"/>
          </a:xfrm>
          <a:prstGeom prst="rect">
            <a:avLst/>
          </a:prstGeom>
          <a:solidFill>
            <a:schemeClr val="accent6">
              <a:lumMod val="20000"/>
              <a:lumOff val="80000"/>
            </a:schemeClr>
          </a:solidFill>
          <a:scene3d>
            <a:camera prst="orthographicFront"/>
            <a:lightRig rig="threePt" dir="t"/>
          </a:scene3d>
          <a:sp3d>
            <a:bevelT prst="convex"/>
          </a:sp3d>
        </p:spPr>
        <p:txBody>
          <a:bodyPr wrap="square" rtlCol="1">
            <a:spAutoFit/>
          </a:bodyPr>
          <a:lstStyle/>
          <a:p>
            <a:r>
              <a:rPr lang="he-IL" b="0" i="0" dirty="0">
                <a:solidFill>
                  <a:srgbClr val="000000"/>
                </a:solidFill>
                <a:effectLst/>
                <a:latin typeface="Arial" panose="020B0604020202020204" pitchFamily="34" charset="0"/>
              </a:rPr>
              <a:t>המ</a:t>
            </a:r>
            <a:r>
              <a:rPr lang="he-IL" dirty="0">
                <a:solidFill>
                  <a:srgbClr val="000000"/>
                </a:solidFill>
                <a:latin typeface="Arial" panose="020B0604020202020204" pitchFamily="34" charset="0"/>
              </a:rPr>
              <a:t>שנה </a:t>
            </a:r>
            <a:r>
              <a:rPr lang="he-IL" b="0" i="0" dirty="0">
                <a:solidFill>
                  <a:srgbClr val="000000"/>
                </a:solidFill>
                <a:effectLst/>
                <a:latin typeface="Arial" panose="020B0604020202020204" pitchFamily="34" charset="0"/>
              </a:rPr>
              <a:t> מונה לפי עילוי הנתחים בגודלם, שאבר הגדול מחברו מקדימו בהקרבתו.</a:t>
            </a:r>
            <a:endParaRPr lang="he-IL" dirty="0"/>
          </a:p>
        </p:txBody>
      </p:sp>
    </p:spTree>
    <p:extLst>
      <p:ext uri="{BB962C8B-B14F-4D97-AF65-F5344CB8AC3E}">
        <p14:creationId xmlns:p14="http://schemas.microsoft.com/office/powerpoint/2010/main" val="183214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250"/>
                            </p:stCondLst>
                            <p:childTnLst>
                              <p:par>
                                <p:cTn id="12" presetID="22" presetClass="entr" presetSubtype="2" fill="hold" nodeType="afterEffect">
                                  <p:stCondLst>
                                    <p:cond delay="125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1500"/>
                                        <p:tgtEl>
                                          <p:spTgt spid="4"/>
                                        </p:tgtEl>
                                      </p:cBhvr>
                                    </p:animEffect>
                                  </p:childTnLst>
                                </p:cTn>
                              </p:par>
                            </p:childTnLst>
                          </p:cTn>
                        </p:par>
                        <p:par>
                          <p:cTn id="15" fill="hold">
                            <p:stCondLst>
                              <p:cond delay="4000"/>
                            </p:stCondLst>
                            <p:childTnLst>
                              <p:par>
                                <p:cTn id="16" presetID="47" presetClass="entr" presetSubtype="0"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5500"/>
                            </p:stCondLst>
                            <p:childTnLst>
                              <p:par>
                                <p:cTn id="22" presetID="16" presetClass="entr" presetSubtype="21"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grpId="0" nodeType="afterEffect">
                                  <p:stCondLst>
                                    <p:cond delay="5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1+#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2" fill="hold" grpId="0" nodeType="afterEffect">
                                  <p:stCondLst>
                                    <p:cond delay="100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1+#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2" presetClass="entr" presetSubtype="2" fill="hold" grpId="0" nodeType="afterEffect">
                                  <p:stCondLst>
                                    <p:cond delay="100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1+#ppt_w/2"/>
                                          </p:val>
                                        </p:tav>
                                        <p:tav tm="100000">
                                          <p:val>
                                            <p:strVal val="#ppt_x"/>
                                          </p:val>
                                        </p:tav>
                                      </p:tavLst>
                                    </p:anim>
                                    <p:anim calcmode="lin" valueType="num">
                                      <p:cBhvr additive="base">
                                        <p:cTn id="45" dur="500" fill="hold"/>
                                        <p:tgtEl>
                                          <p:spTgt spid="32"/>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2" fill="hold" grpId="0" nodeType="afterEffect">
                                  <p:stCondLst>
                                    <p:cond delay="100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1500" fill="hold"/>
                                        <p:tgtEl>
                                          <p:spTgt spid="46"/>
                                        </p:tgtEl>
                                        <p:attrNameLst>
                                          <p:attrName>ppt_x</p:attrName>
                                        </p:attrNameLst>
                                      </p:cBhvr>
                                      <p:tavLst>
                                        <p:tav tm="0">
                                          <p:val>
                                            <p:strVal val="1+#ppt_w/2"/>
                                          </p:val>
                                        </p:tav>
                                        <p:tav tm="100000">
                                          <p:val>
                                            <p:strVal val="#ppt_x"/>
                                          </p:val>
                                        </p:tav>
                                      </p:tavLst>
                                    </p:anim>
                                    <p:anim calcmode="lin" valueType="num">
                                      <p:cBhvr additive="base">
                                        <p:cTn id="50" dur="1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 presetClass="entr" presetSubtype="2" fill="hold" grpId="0" nodeType="afterEffect">
                                  <p:stCondLst>
                                    <p:cond delay="100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childTnLst>
                          </p:cTn>
                        </p:par>
                        <p:par>
                          <p:cTn id="63" fill="hold">
                            <p:stCondLst>
                              <p:cond delay="2500"/>
                            </p:stCondLst>
                            <p:childTnLst>
                              <p:par>
                                <p:cTn id="64" presetID="2" presetClass="entr" presetSubtype="2" fill="hold" grpId="0" nodeType="afterEffect">
                                  <p:stCondLst>
                                    <p:cond delay="100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1+#ppt_w/2"/>
                                          </p:val>
                                        </p:tav>
                                        <p:tav tm="100000">
                                          <p:val>
                                            <p:strVal val="#ppt_x"/>
                                          </p:val>
                                        </p:tav>
                                      </p:tavLst>
                                    </p:anim>
                                    <p:anim calcmode="lin" valueType="num">
                                      <p:cBhvr additive="base">
                                        <p:cTn id="67" dur="500" fill="hold"/>
                                        <p:tgtEl>
                                          <p:spTgt spid="23"/>
                                        </p:tgtEl>
                                        <p:attrNameLst>
                                          <p:attrName>ppt_y</p:attrName>
                                        </p:attrNameLst>
                                      </p:cBhvr>
                                      <p:tavLst>
                                        <p:tav tm="0">
                                          <p:val>
                                            <p:strVal val="#ppt_y"/>
                                          </p:val>
                                        </p:tav>
                                        <p:tav tm="100000">
                                          <p:val>
                                            <p:strVal val="#ppt_y"/>
                                          </p:val>
                                        </p:tav>
                                      </p:tavLst>
                                    </p:anim>
                                  </p:childTnLst>
                                </p:cTn>
                              </p:par>
                            </p:childTnLst>
                          </p:cTn>
                        </p:par>
                        <p:par>
                          <p:cTn id="68" fill="hold">
                            <p:stCondLst>
                              <p:cond delay="4000"/>
                            </p:stCondLst>
                            <p:childTnLst>
                              <p:par>
                                <p:cTn id="69" presetID="2" presetClass="entr" presetSubtype="2" fill="hold" grpId="0" nodeType="afterEffect">
                                  <p:stCondLst>
                                    <p:cond delay="100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1+#ppt_w/2"/>
                                          </p:val>
                                        </p:tav>
                                        <p:tav tm="100000">
                                          <p:val>
                                            <p:strVal val="#ppt_x"/>
                                          </p:val>
                                        </p:tav>
                                      </p:tavLst>
                                    </p:anim>
                                    <p:anim calcmode="lin" valueType="num">
                                      <p:cBhvr additive="base">
                                        <p:cTn id="72" dur="500" fill="hold"/>
                                        <p:tgtEl>
                                          <p:spTgt spid="27"/>
                                        </p:tgtEl>
                                        <p:attrNameLst>
                                          <p:attrName>ppt_y</p:attrName>
                                        </p:attrNameLst>
                                      </p:cBhvr>
                                      <p:tavLst>
                                        <p:tav tm="0">
                                          <p:val>
                                            <p:strVal val="#ppt_y"/>
                                          </p:val>
                                        </p:tav>
                                        <p:tav tm="100000">
                                          <p:val>
                                            <p:strVal val="#ppt_y"/>
                                          </p:val>
                                        </p:tav>
                                      </p:tavLst>
                                    </p:anim>
                                  </p:childTnLst>
                                </p:cTn>
                              </p:par>
                            </p:childTnLst>
                          </p:cTn>
                        </p:par>
                        <p:par>
                          <p:cTn id="73" fill="hold">
                            <p:stCondLst>
                              <p:cond delay="5500"/>
                            </p:stCondLst>
                            <p:childTnLst>
                              <p:par>
                                <p:cTn id="74" presetID="2" presetClass="entr" presetSubtype="2" fill="hold" grpId="0" nodeType="afterEffect">
                                  <p:stCondLst>
                                    <p:cond delay="1000"/>
                                  </p:stCondLst>
                                  <p:childTnLst>
                                    <p:set>
                                      <p:cBhvr>
                                        <p:cTn id="75" dur="1" fill="hold">
                                          <p:stCondLst>
                                            <p:cond delay="0"/>
                                          </p:stCondLst>
                                        </p:cTn>
                                        <p:tgtEl>
                                          <p:spTgt spid="33"/>
                                        </p:tgtEl>
                                        <p:attrNameLst>
                                          <p:attrName>style.visibility</p:attrName>
                                        </p:attrNameLst>
                                      </p:cBhvr>
                                      <p:to>
                                        <p:strVal val="visible"/>
                                      </p:to>
                                    </p:set>
                                    <p:anim calcmode="lin" valueType="num">
                                      <p:cBhvr additive="base">
                                        <p:cTn id="76" dur="500" fill="hold"/>
                                        <p:tgtEl>
                                          <p:spTgt spid="33"/>
                                        </p:tgtEl>
                                        <p:attrNameLst>
                                          <p:attrName>ppt_x</p:attrName>
                                        </p:attrNameLst>
                                      </p:cBhvr>
                                      <p:tavLst>
                                        <p:tav tm="0">
                                          <p:val>
                                            <p:strVal val="1+#ppt_w/2"/>
                                          </p:val>
                                        </p:tav>
                                        <p:tav tm="100000">
                                          <p:val>
                                            <p:strVal val="#ppt_x"/>
                                          </p:val>
                                        </p:tav>
                                      </p:tavLst>
                                    </p:anim>
                                    <p:anim calcmode="lin" valueType="num">
                                      <p:cBhvr additive="base">
                                        <p:cTn id="77" dur="500" fill="hold"/>
                                        <p:tgtEl>
                                          <p:spTgt spid="33"/>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 presetClass="entr" presetSubtype="2" fill="hold" grpId="0" nodeType="afterEffect">
                                  <p:stCondLst>
                                    <p:cond delay="1000"/>
                                  </p:stCondLst>
                                  <p:childTnLst>
                                    <p:set>
                                      <p:cBhvr>
                                        <p:cTn id="80" dur="1" fill="hold">
                                          <p:stCondLst>
                                            <p:cond delay="0"/>
                                          </p:stCondLst>
                                        </p:cTn>
                                        <p:tgtEl>
                                          <p:spTgt spid="45"/>
                                        </p:tgtEl>
                                        <p:attrNameLst>
                                          <p:attrName>style.visibility</p:attrName>
                                        </p:attrNameLst>
                                      </p:cBhvr>
                                      <p:to>
                                        <p:strVal val="visible"/>
                                      </p:to>
                                    </p:set>
                                    <p:anim calcmode="lin" valueType="num">
                                      <p:cBhvr additive="base">
                                        <p:cTn id="81" dur="500" fill="hold"/>
                                        <p:tgtEl>
                                          <p:spTgt spid="45"/>
                                        </p:tgtEl>
                                        <p:attrNameLst>
                                          <p:attrName>ppt_x</p:attrName>
                                        </p:attrNameLst>
                                      </p:cBhvr>
                                      <p:tavLst>
                                        <p:tav tm="0">
                                          <p:val>
                                            <p:strVal val="1+#ppt_w/2"/>
                                          </p:val>
                                        </p:tav>
                                        <p:tav tm="100000">
                                          <p:val>
                                            <p:strVal val="#ppt_x"/>
                                          </p:val>
                                        </p:tav>
                                      </p:tavLst>
                                    </p:anim>
                                    <p:anim calcmode="lin" valueType="num">
                                      <p:cBhvr additive="base">
                                        <p:cTn id="82"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1000" fill="hold"/>
                                        <p:tgtEl>
                                          <p:spTgt spid="8"/>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2" presetClass="entr" presetSubtype="2" fill="hold" grpId="0" nodeType="afterEffect">
                                  <p:stCondLst>
                                    <p:cond delay="100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1+#ppt_w/2"/>
                                          </p:val>
                                        </p:tav>
                                        <p:tav tm="100000">
                                          <p:val>
                                            <p:strVal val="#ppt_x"/>
                                          </p:val>
                                        </p:tav>
                                      </p:tavLst>
                                    </p:anim>
                                    <p:anim calcmode="lin" valueType="num">
                                      <p:cBhvr additive="base">
                                        <p:cTn id="94" dur="500" fill="hold"/>
                                        <p:tgtEl>
                                          <p:spTgt spid="14"/>
                                        </p:tgtEl>
                                        <p:attrNameLst>
                                          <p:attrName>ppt_y</p:attrName>
                                        </p:attrNameLst>
                                      </p:cBhvr>
                                      <p:tavLst>
                                        <p:tav tm="0">
                                          <p:val>
                                            <p:strVal val="#ppt_y"/>
                                          </p:val>
                                        </p:tav>
                                        <p:tav tm="100000">
                                          <p:val>
                                            <p:strVal val="#ppt_y"/>
                                          </p:val>
                                        </p:tav>
                                      </p:tavLst>
                                    </p:anim>
                                  </p:childTnLst>
                                </p:cTn>
                              </p:par>
                            </p:childTnLst>
                          </p:cTn>
                        </p:par>
                        <p:par>
                          <p:cTn id="95" fill="hold">
                            <p:stCondLst>
                              <p:cond delay="2500"/>
                            </p:stCondLst>
                            <p:childTnLst>
                              <p:par>
                                <p:cTn id="96" presetID="2" presetClass="entr" presetSubtype="2" fill="hold" grpId="0" nodeType="afterEffect">
                                  <p:stCondLst>
                                    <p:cond delay="1000"/>
                                  </p:stCondLst>
                                  <p:childTnLst>
                                    <p:set>
                                      <p:cBhvr>
                                        <p:cTn id="97" dur="1" fill="hold">
                                          <p:stCondLst>
                                            <p:cond delay="0"/>
                                          </p:stCondLst>
                                        </p:cTn>
                                        <p:tgtEl>
                                          <p:spTgt spid="24"/>
                                        </p:tgtEl>
                                        <p:attrNameLst>
                                          <p:attrName>style.visibility</p:attrName>
                                        </p:attrNameLst>
                                      </p:cBhvr>
                                      <p:to>
                                        <p:strVal val="visible"/>
                                      </p:to>
                                    </p:set>
                                    <p:anim calcmode="lin" valueType="num">
                                      <p:cBhvr additive="base">
                                        <p:cTn id="98" dur="500" fill="hold"/>
                                        <p:tgtEl>
                                          <p:spTgt spid="24"/>
                                        </p:tgtEl>
                                        <p:attrNameLst>
                                          <p:attrName>ppt_x</p:attrName>
                                        </p:attrNameLst>
                                      </p:cBhvr>
                                      <p:tavLst>
                                        <p:tav tm="0">
                                          <p:val>
                                            <p:strVal val="1+#ppt_w/2"/>
                                          </p:val>
                                        </p:tav>
                                        <p:tav tm="100000">
                                          <p:val>
                                            <p:strVal val="#ppt_x"/>
                                          </p:val>
                                        </p:tav>
                                      </p:tavLst>
                                    </p:anim>
                                    <p:anim calcmode="lin" valueType="num">
                                      <p:cBhvr additive="base">
                                        <p:cTn id="99" dur="500" fill="hold"/>
                                        <p:tgtEl>
                                          <p:spTgt spid="24"/>
                                        </p:tgtEl>
                                        <p:attrNameLst>
                                          <p:attrName>ppt_y</p:attrName>
                                        </p:attrNameLst>
                                      </p:cBhvr>
                                      <p:tavLst>
                                        <p:tav tm="0">
                                          <p:val>
                                            <p:strVal val="#ppt_y"/>
                                          </p:val>
                                        </p:tav>
                                        <p:tav tm="100000">
                                          <p:val>
                                            <p:strVal val="#ppt_y"/>
                                          </p:val>
                                        </p:tav>
                                      </p:tavLst>
                                    </p:anim>
                                  </p:childTnLst>
                                </p:cTn>
                              </p:par>
                            </p:childTnLst>
                          </p:cTn>
                        </p:par>
                        <p:par>
                          <p:cTn id="100" fill="hold">
                            <p:stCondLst>
                              <p:cond delay="4000"/>
                            </p:stCondLst>
                            <p:childTnLst>
                              <p:par>
                                <p:cTn id="101" presetID="2" presetClass="entr" presetSubtype="2" fill="hold" grpId="0" nodeType="afterEffect">
                                  <p:stCondLst>
                                    <p:cond delay="100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500" fill="hold"/>
                                        <p:tgtEl>
                                          <p:spTgt spid="29"/>
                                        </p:tgtEl>
                                        <p:attrNameLst>
                                          <p:attrName>ppt_x</p:attrName>
                                        </p:attrNameLst>
                                      </p:cBhvr>
                                      <p:tavLst>
                                        <p:tav tm="0">
                                          <p:val>
                                            <p:strVal val="1+#ppt_w/2"/>
                                          </p:val>
                                        </p:tav>
                                        <p:tav tm="100000">
                                          <p:val>
                                            <p:strVal val="#ppt_x"/>
                                          </p:val>
                                        </p:tav>
                                      </p:tavLst>
                                    </p:anim>
                                    <p:anim calcmode="lin" valueType="num">
                                      <p:cBhvr additive="base">
                                        <p:cTn id="104" dur="500" fill="hold"/>
                                        <p:tgtEl>
                                          <p:spTgt spid="29"/>
                                        </p:tgtEl>
                                        <p:attrNameLst>
                                          <p:attrName>ppt_y</p:attrName>
                                        </p:attrNameLst>
                                      </p:cBhvr>
                                      <p:tavLst>
                                        <p:tav tm="0">
                                          <p:val>
                                            <p:strVal val="#ppt_y"/>
                                          </p:val>
                                        </p:tav>
                                        <p:tav tm="100000">
                                          <p:val>
                                            <p:strVal val="#ppt_y"/>
                                          </p:val>
                                        </p:tav>
                                      </p:tavLst>
                                    </p:anim>
                                  </p:childTnLst>
                                </p:cTn>
                              </p:par>
                            </p:childTnLst>
                          </p:cTn>
                        </p:par>
                        <p:par>
                          <p:cTn id="105" fill="hold">
                            <p:stCondLst>
                              <p:cond delay="5500"/>
                            </p:stCondLst>
                            <p:childTnLst>
                              <p:par>
                                <p:cTn id="106" presetID="2" presetClass="entr" presetSubtype="2" fill="hold" grpId="0" nodeType="afterEffect">
                                  <p:stCondLst>
                                    <p:cond delay="1000"/>
                                  </p:stCondLst>
                                  <p:childTnLst>
                                    <p:set>
                                      <p:cBhvr>
                                        <p:cTn id="107" dur="1" fill="hold">
                                          <p:stCondLst>
                                            <p:cond delay="0"/>
                                          </p:stCondLst>
                                        </p:cTn>
                                        <p:tgtEl>
                                          <p:spTgt spid="38"/>
                                        </p:tgtEl>
                                        <p:attrNameLst>
                                          <p:attrName>style.visibility</p:attrName>
                                        </p:attrNameLst>
                                      </p:cBhvr>
                                      <p:to>
                                        <p:strVal val="visible"/>
                                      </p:to>
                                    </p:set>
                                    <p:anim calcmode="lin" valueType="num">
                                      <p:cBhvr additive="base">
                                        <p:cTn id="108" dur="500" fill="hold"/>
                                        <p:tgtEl>
                                          <p:spTgt spid="38"/>
                                        </p:tgtEl>
                                        <p:attrNameLst>
                                          <p:attrName>ppt_x</p:attrName>
                                        </p:attrNameLst>
                                      </p:cBhvr>
                                      <p:tavLst>
                                        <p:tav tm="0">
                                          <p:val>
                                            <p:strVal val="1+#ppt_w/2"/>
                                          </p:val>
                                        </p:tav>
                                        <p:tav tm="100000">
                                          <p:val>
                                            <p:strVal val="#ppt_x"/>
                                          </p:val>
                                        </p:tav>
                                      </p:tavLst>
                                    </p:anim>
                                    <p:anim calcmode="lin" valueType="num">
                                      <p:cBhvr additive="base">
                                        <p:cTn id="109" dur="500" fill="hold"/>
                                        <p:tgtEl>
                                          <p:spTgt spid="38"/>
                                        </p:tgtEl>
                                        <p:attrNameLst>
                                          <p:attrName>ppt_y</p:attrName>
                                        </p:attrNameLst>
                                      </p:cBhvr>
                                      <p:tavLst>
                                        <p:tav tm="0">
                                          <p:val>
                                            <p:strVal val="#ppt_y"/>
                                          </p:val>
                                        </p:tav>
                                        <p:tav tm="100000">
                                          <p:val>
                                            <p:strVal val="#ppt_y"/>
                                          </p:val>
                                        </p:tav>
                                      </p:tavLst>
                                    </p:anim>
                                  </p:childTnLst>
                                </p:cTn>
                              </p:par>
                            </p:childTnLst>
                          </p:cTn>
                        </p:par>
                        <p:par>
                          <p:cTn id="110" fill="hold">
                            <p:stCondLst>
                              <p:cond delay="7000"/>
                            </p:stCondLst>
                            <p:childTnLst>
                              <p:par>
                                <p:cTn id="111" presetID="2" presetClass="entr" presetSubtype="2" fill="hold" grpId="0" nodeType="afterEffect">
                                  <p:stCondLst>
                                    <p:cond delay="1000"/>
                                  </p:stCondLst>
                                  <p:childTnLst>
                                    <p:set>
                                      <p:cBhvr>
                                        <p:cTn id="112" dur="1" fill="hold">
                                          <p:stCondLst>
                                            <p:cond delay="0"/>
                                          </p:stCondLst>
                                        </p:cTn>
                                        <p:tgtEl>
                                          <p:spTgt spid="42"/>
                                        </p:tgtEl>
                                        <p:attrNameLst>
                                          <p:attrName>style.visibility</p:attrName>
                                        </p:attrNameLst>
                                      </p:cBhvr>
                                      <p:to>
                                        <p:strVal val="visible"/>
                                      </p:to>
                                    </p:set>
                                    <p:anim calcmode="lin" valueType="num">
                                      <p:cBhvr additive="base">
                                        <p:cTn id="113" dur="1000" fill="hold"/>
                                        <p:tgtEl>
                                          <p:spTgt spid="42"/>
                                        </p:tgtEl>
                                        <p:attrNameLst>
                                          <p:attrName>ppt_x</p:attrName>
                                        </p:attrNameLst>
                                      </p:cBhvr>
                                      <p:tavLst>
                                        <p:tav tm="0">
                                          <p:val>
                                            <p:strVal val="1+#ppt_w/2"/>
                                          </p:val>
                                        </p:tav>
                                        <p:tav tm="100000">
                                          <p:val>
                                            <p:strVal val="#ppt_x"/>
                                          </p:val>
                                        </p:tav>
                                      </p:tavLst>
                                    </p:anim>
                                    <p:anim calcmode="lin" valueType="num">
                                      <p:cBhvr additive="base">
                                        <p:cTn id="114"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9"/>
                                        </p:tgtEl>
                                        <p:attrNameLst>
                                          <p:attrName>style.visibility</p:attrName>
                                        </p:attrNameLst>
                                      </p:cBhvr>
                                      <p:to>
                                        <p:strVal val="visible"/>
                                      </p:to>
                                    </p:set>
                                    <p:animEffect transition="in" filter="fade">
                                      <p:cBhvr>
                                        <p:cTn id="119" dur="1000"/>
                                        <p:tgtEl>
                                          <p:spTgt spid="9"/>
                                        </p:tgtEl>
                                      </p:cBhvr>
                                    </p:animEffect>
                                    <p:anim calcmode="lin" valueType="num">
                                      <p:cBhvr>
                                        <p:cTn id="120" dur="1000" fill="hold"/>
                                        <p:tgtEl>
                                          <p:spTgt spid="9"/>
                                        </p:tgtEl>
                                        <p:attrNameLst>
                                          <p:attrName>ppt_x</p:attrName>
                                        </p:attrNameLst>
                                      </p:cBhvr>
                                      <p:tavLst>
                                        <p:tav tm="0">
                                          <p:val>
                                            <p:strVal val="#ppt_x"/>
                                          </p:val>
                                        </p:tav>
                                        <p:tav tm="100000">
                                          <p:val>
                                            <p:strVal val="#ppt_x"/>
                                          </p:val>
                                        </p:tav>
                                      </p:tavLst>
                                    </p:anim>
                                    <p:anim calcmode="lin" valueType="num">
                                      <p:cBhvr>
                                        <p:cTn id="121" dur="1000" fill="hold"/>
                                        <p:tgtEl>
                                          <p:spTgt spid="9"/>
                                        </p:tgtEl>
                                        <p:attrNameLst>
                                          <p:attrName>ppt_y</p:attrName>
                                        </p:attrNameLst>
                                      </p:cBhvr>
                                      <p:tavLst>
                                        <p:tav tm="0">
                                          <p:val>
                                            <p:strVal val="#ppt_y-.1"/>
                                          </p:val>
                                        </p:tav>
                                        <p:tav tm="100000">
                                          <p:val>
                                            <p:strVal val="#ppt_y"/>
                                          </p:val>
                                        </p:tav>
                                      </p:tavLst>
                                    </p:anim>
                                  </p:childTnLst>
                                </p:cTn>
                              </p:par>
                            </p:childTnLst>
                          </p:cTn>
                        </p:par>
                        <p:par>
                          <p:cTn id="122" fill="hold">
                            <p:stCondLst>
                              <p:cond delay="1000"/>
                            </p:stCondLst>
                            <p:childTnLst>
                              <p:par>
                                <p:cTn id="123" presetID="2" presetClass="entr" presetSubtype="2" fill="hold" grpId="0" nodeType="afterEffect">
                                  <p:stCondLst>
                                    <p:cond delay="1000"/>
                                  </p:stCondLst>
                                  <p:childTnLst>
                                    <p:set>
                                      <p:cBhvr>
                                        <p:cTn id="124" dur="1" fill="hold">
                                          <p:stCondLst>
                                            <p:cond delay="0"/>
                                          </p:stCondLst>
                                        </p:cTn>
                                        <p:tgtEl>
                                          <p:spTgt spid="15"/>
                                        </p:tgtEl>
                                        <p:attrNameLst>
                                          <p:attrName>style.visibility</p:attrName>
                                        </p:attrNameLst>
                                      </p:cBhvr>
                                      <p:to>
                                        <p:strVal val="visible"/>
                                      </p:to>
                                    </p:set>
                                    <p:anim calcmode="lin" valueType="num">
                                      <p:cBhvr additive="base">
                                        <p:cTn id="125" dur="500" fill="hold"/>
                                        <p:tgtEl>
                                          <p:spTgt spid="15"/>
                                        </p:tgtEl>
                                        <p:attrNameLst>
                                          <p:attrName>ppt_x</p:attrName>
                                        </p:attrNameLst>
                                      </p:cBhvr>
                                      <p:tavLst>
                                        <p:tav tm="0">
                                          <p:val>
                                            <p:strVal val="1+#ppt_w/2"/>
                                          </p:val>
                                        </p:tav>
                                        <p:tav tm="100000">
                                          <p:val>
                                            <p:strVal val="#ppt_x"/>
                                          </p:val>
                                        </p:tav>
                                      </p:tavLst>
                                    </p:anim>
                                    <p:anim calcmode="lin" valueType="num">
                                      <p:cBhvr additive="base">
                                        <p:cTn id="126" dur="500" fill="hold"/>
                                        <p:tgtEl>
                                          <p:spTgt spid="15"/>
                                        </p:tgtEl>
                                        <p:attrNameLst>
                                          <p:attrName>ppt_y</p:attrName>
                                        </p:attrNameLst>
                                      </p:cBhvr>
                                      <p:tavLst>
                                        <p:tav tm="0">
                                          <p:val>
                                            <p:strVal val="#ppt_y"/>
                                          </p:val>
                                        </p:tav>
                                        <p:tav tm="100000">
                                          <p:val>
                                            <p:strVal val="#ppt_y"/>
                                          </p:val>
                                        </p:tav>
                                      </p:tavLst>
                                    </p:anim>
                                  </p:childTnLst>
                                </p:cTn>
                              </p:par>
                            </p:childTnLst>
                          </p:cTn>
                        </p:par>
                        <p:par>
                          <p:cTn id="127" fill="hold">
                            <p:stCondLst>
                              <p:cond delay="2500"/>
                            </p:stCondLst>
                            <p:childTnLst>
                              <p:par>
                                <p:cTn id="128" presetID="2" presetClass="entr" presetSubtype="2" fill="hold" grpId="0" nodeType="afterEffect">
                                  <p:stCondLst>
                                    <p:cond delay="1000"/>
                                  </p:stCondLst>
                                  <p:childTnLst>
                                    <p:set>
                                      <p:cBhvr>
                                        <p:cTn id="129" dur="1" fill="hold">
                                          <p:stCondLst>
                                            <p:cond delay="0"/>
                                          </p:stCondLst>
                                        </p:cTn>
                                        <p:tgtEl>
                                          <p:spTgt spid="25"/>
                                        </p:tgtEl>
                                        <p:attrNameLst>
                                          <p:attrName>style.visibility</p:attrName>
                                        </p:attrNameLst>
                                      </p:cBhvr>
                                      <p:to>
                                        <p:strVal val="visible"/>
                                      </p:to>
                                    </p:set>
                                    <p:anim calcmode="lin" valueType="num">
                                      <p:cBhvr additive="base">
                                        <p:cTn id="130" dur="500" fill="hold"/>
                                        <p:tgtEl>
                                          <p:spTgt spid="25"/>
                                        </p:tgtEl>
                                        <p:attrNameLst>
                                          <p:attrName>ppt_x</p:attrName>
                                        </p:attrNameLst>
                                      </p:cBhvr>
                                      <p:tavLst>
                                        <p:tav tm="0">
                                          <p:val>
                                            <p:strVal val="1+#ppt_w/2"/>
                                          </p:val>
                                        </p:tav>
                                        <p:tav tm="100000">
                                          <p:val>
                                            <p:strVal val="#ppt_x"/>
                                          </p:val>
                                        </p:tav>
                                      </p:tavLst>
                                    </p:anim>
                                    <p:anim calcmode="lin" valueType="num">
                                      <p:cBhvr additive="base">
                                        <p:cTn id="131" dur="500" fill="hold"/>
                                        <p:tgtEl>
                                          <p:spTgt spid="25"/>
                                        </p:tgtEl>
                                        <p:attrNameLst>
                                          <p:attrName>ppt_y</p:attrName>
                                        </p:attrNameLst>
                                      </p:cBhvr>
                                      <p:tavLst>
                                        <p:tav tm="0">
                                          <p:val>
                                            <p:strVal val="#ppt_y"/>
                                          </p:val>
                                        </p:tav>
                                        <p:tav tm="100000">
                                          <p:val>
                                            <p:strVal val="#ppt_y"/>
                                          </p:val>
                                        </p:tav>
                                      </p:tavLst>
                                    </p:anim>
                                  </p:childTnLst>
                                </p:cTn>
                              </p:par>
                            </p:childTnLst>
                          </p:cTn>
                        </p:par>
                        <p:par>
                          <p:cTn id="132" fill="hold">
                            <p:stCondLst>
                              <p:cond delay="4000"/>
                            </p:stCondLst>
                            <p:childTnLst>
                              <p:par>
                                <p:cTn id="133" presetID="2" presetClass="entr" presetSubtype="2" fill="hold" grpId="0" nodeType="afterEffect">
                                  <p:stCondLst>
                                    <p:cond delay="1000"/>
                                  </p:stCondLst>
                                  <p:childTnLst>
                                    <p:set>
                                      <p:cBhvr>
                                        <p:cTn id="134" dur="1" fill="hold">
                                          <p:stCondLst>
                                            <p:cond delay="0"/>
                                          </p:stCondLst>
                                        </p:cTn>
                                        <p:tgtEl>
                                          <p:spTgt spid="30"/>
                                        </p:tgtEl>
                                        <p:attrNameLst>
                                          <p:attrName>style.visibility</p:attrName>
                                        </p:attrNameLst>
                                      </p:cBhvr>
                                      <p:to>
                                        <p:strVal val="visible"/>
                                      </p:to>
                                    </p:set>
                                    <p:anim calcmode="lin" valueType="num">
                                      <p:cBhvr additive="base">
                                        <p:cTn id="135" dur="500" fill="hold"/>
                                        <p:tgtEl>
                                          <p:spTgt spid="30"/>
                                        </p:tgtEl>
                                        <p:attrNameLst>
                                          <p:attrName>ppt_x</p:attrName>
                                        </p:attrNameLst>
                                      </p:cBhvr>
                                      <p:tavLst>
                                        <p:tav tm="0">
                                          <p:val>
                                            <p:strVal val="1+#ppt_w/2"/>
                                          </p:val>
                                        </p:tav>
                                        <p:tav tm="100000">
                                          <p:val>
                                            <p:strVal val="#ppt_x"/>
                                          </p:val>
                                        </p:tav>
                                      </p:tavLst>
                                    </p:anim>
                                    <p:anim calcmode="lin" valueType="num">
                                      <p:cBhvr additive="base">
                                        <p:cTn id="136" dur="500" fill="hold"/>
                                        <p:tgtEl>
                                          <p:spTgt spid="30"/>
                                        </p:tgtEl>
                                        <p:attrNameLst>
                                          <p:attrName>ppt_y</p:attrName>
                                        </p:attrNameLst>
                                      </p:cBhvr>
                                      <p:tavLst>
                                        <p:tav tm="0">
                                          <p:val>
                                            <p:strVal val="#ppt_y"/>
                                          </p:val>
                                        </p:tav>
                                        <p:tav tm="100000">
                                          <p:val>
                                            <p:strVal val="#ppt_y"/>
                                          </p:val>
                                        </p:tav>
                                      </p:tavLst>
                                    </p:anim>
                                  </p:childTnLst>
                                </p:cTn>
                              </p:par>
                            </p:childTnLst>
                          </p:cTn>
                        </p:par>
                        <p:par>
                          <p:cTn id="137" fill="hold">
                            <p:stCondLst>
                              <p:cond delay="5500"/>
                            </p:stCondLst>
                            <p:childTnLst>
                              <p:par>
                                <p:cTn id="138" presetID="2" presetClass="entr" presetSubtype="2" fill="hold" grpId="0" nodeType="afterEffect">
                                  <p:stCondLst>
                                    <p:cond delay="1000"/>
                                  </p:stCondLst>
                                  <p:childTnLst>
                                    <p:set>
                                      <p:cBhvr>
                                        <p:cTn id="139" dur="1" fill="hold">
                                          <p:stCondLst>
                                            <p:cond delay="0"/>
                                          </p:stCondLst>
                                        </p:cTn>
                                        <p:tgtEl>
                                          <p:spTgt spid="39"/>
                                        </p:tgtEl>
                                        <p:attrNameLst>
                                          <p:attrName>style.visibility</p:attrName>
                                        </p:attrNameLst>
                                      </p:cBhvr>
                                      <p:to>
                                        <p:strVal val="visible"/>
                                      </p:to>
                                    </p:set>
                                    <p:anim calcmode="lin" valueType="num">
                                      <p:cBhvr additive="base">
                                        <p:cTn id="140" dur="500" fill="hold"/>
                                        <p:tgtEl>
                                          <p:spTgt spid="39"/>
                                        </p:tgtEl>
                                        <p:attrNameLst>
                                          <p:attrName>ppt_x</p:attrName>
                                        </p:attrNameLst>
                                      </p:cBhvr>
                                      <p:tavLst>
                                        <p:tav tm="0">
                                          <p:val>
                                            <p:strVal val="1+#ppt_w/2"/>
                                          </p:val>
                                        </p:tav>
                                        <p:tav tm="100000">
                                          <p:val>
                                            <p:strVal val="#ppt_x"/>
                                          </p:val>
                                        </p:tav>
                                      </p:tavLst>
                                    </p:anim>
                                    <p:anim calcmode="lin" valueType="num">
                                      <p:cBhvr additive="base">
                                        <p:cTn id="141" dur="500" fill="hold"/>
                                        <p:tgtEl>
                                          <p:spTgt spid="39"/>
                                        </p:tgtEl>
                                        <p:attrNameLst>
                                          <p:attrName>ppt_y</p:attrName>
                                        </p:attrNameLst>
                                      </p:cBhvr>
                                      <p:tavLst>
                                        <p:tav tm="0">
                                          <p:val>
                                            <p:strVal val="#ppt_y"/>
                                          </p:val>
                                        </p:tav>
                                        <p:tav tm="100000">
                                          <p:val>
                                            <p:strVal val="#ppt_y"/>
                                          </p:val>
                                        </p:tav>
                                      </p:tavLst>
                                    </p:anim>
                                  </p:childTnLst>
                                </p:cTn>
                              </p:par>
                            </p:childTnLst>
                          </p:cTn>
                        </p:par>
                        <p:par>
                          <p:cTn id="142" fill="hold">
                            <p:stCondLst>
                              <p:cond delay="7000"/>
                            </p:stCondLst>
                            <p:childTnLst>
                              <p:par>
                                <p:cTn id="143" presetID="2" presetClass="entr" presetSubtype="2" fill="hold" grpId="0" nodeType="afterEffect">
                                  <p:stCondLst>
                                    <p:cond delay="1000"/>
                                  </p:stCondLst>
                                  <p:childTnLst>
                                    <p:set>
                                      <p:cBhvr>
                                        <p:cTn id="144" dur="1" fill="hold">
                                          <p:stCondLst>
                                            <p:cond delay="0"/>
                                          </p:stCondLst>
                                        </p:cTn>
                                        <p:tgtEl>
                                          <p:spTgt spid="41"/>
                                        </p:tgtEl>
                                        <p:attrNameLst>
                                          <p:attrName>style.visibility</p:attrName>
                                        </p:attrNameLst>
                                      </p:cBhvr>
                                      <p:to>
                                        <p:strVal val="visible"/>
                                      </p:to>
                                    </p:set>
                                    <p:anim calcmode="lin" valueType="num">
                                      <p:cBhvr additive="base">
                                        <p:cTn id="145" dur="1000" fill="hold"/>
                                        <p:tgtEl>
                                          <p:spTgt spid="41"/>
                                        </p:tgtEl>
                                        <p:attrNameLst>
                                          <p:attrName>ppt_x</p:attrName>
                                        </p:attrNameLst>
                                      </p:cBhvr>
                                      <p:tavLst>
                                        <p:tav tm="0">
                                          <p:val>
                                            <p:strVal val="1+#ppt_w/2"/>
                                          </p:val>
                                        </p:tav>
                                        <p:tav tm="100000">
                                          <p:val>
                                            <p:strVal val="#ppt_x"/>
                                          </p:val>
                                        </p:tav>
                                      </p:tavLst>
                                    </p:anim>
                                    <p:anim calcmode="lin" valueType="num">
                                      <p:cBhvr additive="base">
                                        <p:cTn id="146"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10"/>
                                        </p:tgtEl>
                                        <p:attrNameLst>
                                          <p:attrName>style.visibility</p:attrName>
                                        </p:attrNameLst>
                                      </p:cBhvr>
                                      <p:to>
                                        <p:strVal val="visible"/>
                                      </p:to>
                                    </p:set>
                                    <p:animEffect transition="in" filter="fade">
                                      <p:cBhvr>
                                        <p:cTn id="151" dur="1000"/>
                                        <p:tgtEl>
                                          <p:spTgt spid="10"/>
                                        </p:tgtEl>
                                      </p:cBhvr>
                                    </p:animEffect>
                                    <p:anim calcmode="lin" valueType="num">
                                      <p:cBhvr>
                                        <p:cTn id="152" dur="1000" fill="hold"/>
                                        <p:tgtEl>
                                          <p:spTgt spid="10"/>
                                        </p:tgtEl>
                                        <p:attrNameLst>
                                          <p:attrName>ppt_x</p:attrName>
                                        </p:attrNameLst>
                                      </p:cBhvr>
                                      <p:tavLst>
                                        <p:tav tm="0">
                                          <p:val>
                                            <p:strVal val="#ppt_x"/>
                                          </p:val>
                                        </p:tav>
                                        <p:tav tm="100000">
                                          <p:val>
                                            <p:strVal val="#ppt_x"/>
                                          </p:val>
                                        </p:tav>
                                      </p:tavLst>
                                    </p:anim>
                                    <p:anim calcmode="lin" valueType="num">
                                      <p:cBhvr>
                                        <p:cTn id="153" dur="1000" fill="hold"/>
                                        <p:tgtEl>
                                          <p:spTgt spid="10"/>
                                        </p:tgtEl>
                                        <p:attrNameLst>
                                          <p:attrName>ppt_y</p:attrName>
                                        </p:attrNameLst>
                                      </p:cBhvr>
                                      <p:tavLst>
                                        <p:tav tm="0">
                                          <p:val>
                                            <p:strVal val="#ppt_y-.1"/>
                                          </p:val>
                                        </p:tav>
                                        <p:tav tm="100000">
                                          <p:val>
                                            <p:strVal val="#ppt_y"/>
                                          </p:val>
                                        </p:tav>
                                      </p:tavLst>
                                    </p:anim>
                                  </p:childTnLst>
                                </p:cTn>
                              </p:par>
                            </p:childTnLst>
                          </p:cTn>
                        </p:par>
                        <p:par>
                          <p:cTn id="154" fill="hold">
                            <p:stCondLst>
                              <p:cond delay="1000"/>
                            </p:stCondLst>
                            <p:childTnLst>
                              <p:par>
                                <p:cTn id="155" presetID="2" presetClass="entr" presetSubtype="2" fill="hold" grpId="0" nodeType="afterEffect">
                                  <p:stCondLst>
                                    <p:cond delay="1000"/>
                                  </p:stCondLst>
                                  <p:childTnLst>
                                    <p:set>
                                      <p:cBhvr>
                                        <p:cTn id="156" dur="1" fill="hold">
                                          <p:stCondLst>
                                            <p:cond delay="0"/>
                                          </p:stCondLst>
                                        </p:cTn>
                                        <p:tgtEl>
                                          <p:spTgt spid="16"/>
                                        </p:tgtEl>
                                        <p:attrNameLst>
                                          <p:attrName>style.visibility</p:attrName>
                                        </p:attrNameLst>
                                      </p:cBhvr>
                                      <p:to>
                                        <p:strVal val="visible"/>
                                      </p:to>
                                    </p:set>
                                    <p:anim calcmode="lin" valueType="num">
                                      <p:cBhvr additive="base">
                                        <p:cTn id="157" dur="500" fill="hold"/>
                                        <p:tgtEl>
                                          <p:spTgt spid="16"/>
                                        </p:tgtEl>
                                        <p:attrNameLst>
                                          <p:attrName>ppt_x</p:attrName>
                                        </p:attrNameLst>
                                      </p:cBhvr>
                                      <p:tavLst>
                                        <p:tav tm="0">
                                          <p:val>
                                            <p:strVal val="1+#ppt_w/2"/>
                                          </p:val>
                                        </p:tav>
                                        <p:tav tm="100000">
                                          <p:val>
                                            <p:strVal val="#ppt_x"/>
                                          </p:val>
                                        </p:tav>
                                      </p:tavLst>
                                    </p:anim>
                                    <p:anim calcmode="lin" valueType="num">
                                      <p:cBhvr additive="base">
                                        <p:cTn id="158" dur="500" fill="hold"/>
                                        <p:tgtEl>
                                          <p:spTgt spid="16"/>
                                        </p:tgtEl>
                                        <p:attrNameLst>
                                          <p:attrName>ppt_y</p:attrName>
                                        </p:attrNameLst>
                                      </p:cBhvr>
                                      <p:tavLst>
                                        <p:tav tm="0">
                                          <p:val>
                                            <p:strVal val="#ppt_y"/>
                                          </p:val>
                                        </p:tav>
                                        <p:tav tm="100000">
                                          <p:val>
                                            <p:strVal val="#ppt_y"/>
                                          </p:val>
                                        </p:tav>
                                      </p:tavLst>
                                    </p:anim>
                                  </p:childTnLst>
                                </p:cTn>
                              </p:par>
                            </p:childTnLst>
                          </p:cTn>
                        </p:par>
                        <p:par>
                          <p:cTn id="159" fill="hold">
                            <p:stCondLst>
                              <p:cond delay="2500"/>
                            </p:stCondLst>
                            <p:childTnLst>
                              <p:par>
                                <p:cTn id="160" presetID="2" presetClass="entr" presetSubtype="2" fill="hold" grpId="0" nodeType="afterEffect">
                                  <p:stCondLst>
                                    <p:cond delay="1000"/>
                                  </p:stCondLst>
                                  <p:childTnLst>
                                    <p:set>
                                      <p:cBhvr>
                                        <p:cTn id="161" dur="1" fill="hold">
                                          <p:stCondLst>
                                            <p:cond delay="0"/>
                                          </p:stCondLst>
                                        </p:cTn>
                                        <p:tgtEl>
                                          <p:spTgt spid="26"/>
                                        </p:tgtEl>
                                        <p:attrNameLst>
                                          <p:attrName>style.visibility</p:attrName>
                                        </p:attrNameLst>
                                      </p:cBhvr>
                                      <p:to>
                                        <p:strVal val="visible"/>
                                      </p:to>
                                    </p:set>
                                    <p:anim calcmode="lin" valueType="num">
                                      <p:cBhvr additive="base">
                                        <p:cTn id="162" dur="500" fill="hold"/>
                                        <p:tgtEl>
                                          <p:spTgt spid="26"/>
                                        </p:tgtEl>
                                        <p:attrNameLst>
                                          <p:attrName>ppt_x</p:attrName>
                                        </p:attrNameLst>
                                      </p:cBhvr>
                                      <p:tavLst>
                                        <p:tav tm="0">
                                          <p:val>
                                            <p:strVal val="1+#ppt_w/2"/>
                                          </p:val>
                                        </p:tav>
                                        <p:tav tm="100000">
                                          <p:val>
                                            <p:strVal val="#ppt_x"/>
                                          </p:val>
                                        </p:tav>
                                      </p:tavLst>
                                    </p:anim>
                                    <p:anim calcmode="lin" valueType="num">
                                      <p:cBhvr additive="base">
                                        <p:cTn id="163" dur="500" fill="hold"/>
                                        <p:tgtEl>
                                          <p:spTgt spid="26"/>
                                        </p:tgtEl>
                                        <p:attrNameLst>
                                          <p:attrName>ppt_y</p:attrName>
                                        </p:attrNameLst>
                                      </p:cBhvr>
                                      <p:tavLst>
                                        <p:tav tm="0">
                                          <p:val>
                                            <p:strVal val="#ppt_y"/>
                                          </p:val>
                                        </p:tav>
                                        <p:tav tm="100000">
                                          <p:val>
                                            <p:strVal val="#ppt_y"/>
                                          </p:val>
                                        </p:tav>
                                      </p:tavLst>
                                    </p:anim>
                                  </p:childTnLst>
                                </p:cTn>
                              </p:par>
                            </p:childTnLst>
                          </p:cTn>
                        </p:par>
                        <p:par>
                          <p:cTn id="164" fill="hold">
                            <p:stCondLst>
                              <p:cond delay="4000"/>
                            </p:stCondLst>
                            <p:childTnLst>
                              <p:par>
                                <p:cTn id="165" presetID="2" presetClass="entr" presetSubtype="2" fill="hold" grpId="0" nodeType="afterEffect">
                                  <p:stCondLst>
                                    <p:cond delay="1000"/>
                                  </p:stCondLst>
                                  <p:childTnLst>
                                    <p:set>
                                      <p:cBhvr>
                                        <p:cTn id="166" dur="1" fill="hold">
                                          <p:stCondLst>
                                            <p:cond delay="0"/>
                                          </p:stCondLst>
                                        </p:cTn>
                                        <p:tgtEl>
                                          <p:spTgt spid="31"/>
                                        </p:tgtEl>
                                        <p:attrNameLst>
                                          <p:attrName>style.visibility</p:attrName>
                                        </p:attrNameLst>
                                      </p:cBhvr>
                                      <p:to>
                                        <p:strVal val="visible"/>
                                      </p:to>
                                    </p:set>
                                    <p:anim calcmode="lin" valueType="num">
                                      <p:cBhvr additive="base">
                                        <p:cTn id="167" dur="500" fill="hold"/>
                                        <p:tgtEl>
                                          <p:spTgt spid="31"/>
                                        </p:tgtEl>
                                        <p:attrNameLst>
                                          <p:attrName>ppt_x</p:attrName>
                                        </p:attrNameLst>
                                      </p:cBhvr>
                                      <p:tavLst>
                                        <p:tav tm="0">
                                          <p:val>
                                            <p:strVal val="1+#ppt_w/2"/>
                                          </p:val>
                                        </p:tav>
                                        <p:tav tm="100000">
                                          <p:val>
                                            <p:strVal val="#ppt_x"/>
                                          </p:val>
                                        </p:tav>
                                      </p:tavLst>
                                    </p:anim>
                                    <p:anim calcmode="lin" valueType="num">
                                      <p:cBhvr additive="base">
                                        <p:cTn id="168" dur="500" fill="hold"/>
                                        <p:tgtEl>
                                          <p:spTgt spid="31"/>
                                        </p:tgtEl>
                                        <p:attrNameLst>
                                          <p:attrName>ppt_y</p:attrName>
                                        </p:attrNameLst>
                                      </p:cBhvr>
                                      <p:tavLst>
                                        <p:tav tm="0">
                                          <p:val>
                                            <p:strVal val="#ppt_y"/>
                                          </p:val>
                                        </p:tav>
                                        <p:tav tm="100000">
                                          <p:val>
                                            <p:strVal val="#ppt_y"/>
                                          </p:val>
                                        </p:tav>
                                      </p:tavLst>
                                    </p:anim>
                                  </p:childTnLst>
                                </p:cTn>
                              </p:par>
                            </p:childTnLst>
                          </p:cTn>
                        </p:par>
                        <p:par>
                          <p:cTn id="169" fill="hold">
                            <p:stCondLst>
                              <p:cond delay="5500"/>
                            </p:stCondLst>
                            <p:childTnLst>
                              <p:par>
                                <p:cTn id="170" presetID="2" presetClass="entr" presetSubtype="2" fill="hold" grpId="0" nodeType="afterEffect">
                                  <p:stCondLst>
                                    <p:cond delay="1000"/>
                                  </p:stCondLst>
                                  <p:childTnLst>
                                    <p:set>
                                      <p:cBhvr>
                                        <p:cTn id="171" dur="1" fill="hold">
                                          <p:stCondLst>
                                            <p:cond delay="0"/>
                                          </p:stCondLst>
                                        </p:cTn>
                                        <p:tgtEl>
                                          <p:spTgt spid="37"/>
                                        </p:tgtEl>
                                        <p:attrNameLst>
                                          <p:attrName>style.visibility</p:attrName>
                                        </p:attrNameLst>
                                      </p:cBhvr>
                                      <p:to>
                                        <p:strVal val="visible"/>
                                      </p:to>
                                    </p:set>
                                    <p:anim calcmode="lin" valueType="num">
                                      <p:cBhvr additive="base">
                                        <p:cTn id="172" dur="500" fill="hold"/>
                                        <p:tgtEl>
                                          <p:spTgt spid="37"/>
                                        </p:tgtEl>
                                        <p:attrNameLst>
                                          <p:attrName>ppt_x</p:attrName>
                                        </p:attrNameLst>
                                      </p:cBhvr>
                                      <p:tavLst>
                                        <p:tav tm="0">
                                          <p:val>
                                            <p:strVal val="1+#ppt_w/2"/>
                                          </p:val>
                                        </p:tav>
                                        <p:tav tm="100000">
                                          <p:val>
                                            <p:strVal val="#ppt_x"/>
                                          </p:val>
                                        </p:tav>
                                      </p:tavLst>
                                    </p:anim>
                                    <p:anim calcmode="lin" valueType="num">
                                      <p:cBhvr additive="base">
                                        <p:cTn id="173" dur="500" fill="hold"/>
                                        <p:tgtEl>
                                          <p:spTgt spid="37"/>
                                        </p:tgtEl>
                                        <p:attrNameLst>
                                          <p:attrName>ppt_y</p:attrName>
                                        </p:attrNameLst>
                                      </p:cBhvr>
                                      <p:tavLst>
                                        <p:tav tm="0">
                                          <p:val>
                                            <p:strVal val="#ppt_y"/>
                                          </p:val>
                                        </p:tav>
                                        <p:tav tm="100000">
                                          <p:val>
                                            <p:strVal val="#ppt_y"/>
                                          </p:val>
                                        </p:tav>
                                      </p:tavLst>
                                    </p:anim>
                                  </p:childTnLst>
                                </p:cTn>
                              </p:par>
                            </p:childTnLst>
                          </p:cTn>
                        </p:par>
                        <p:par>
                          <p:cTn id="174" fill="hold">
                            <p:stCondLst>
                              <p:cond delay="7000"/>
                            </p:stCondLst>
                            <p:childTnLst>
                              <p:par>
                                <p:cTn id="175" presetID="2" presetClass="entr" presetSubtype="2" fill="hold" grpId="0" nodeType="afterEffect">
                                  <p:stCondLst>
                                    <p:cond delay="1000"/>
                                  </p:stCondLst>
                                  <p:childTnLst>
                                    <p:set>
                                      <p:cBhvr>
                                        <p:cTn id="176" dur="1" fill="hold">
                                          <p:stCondLst>
                                            <p:cond delay="0"/>
                                          </p:stCondLst>
                                        </p:cTn>
                                        <p:tgtEl>
                                          <p:spTgt spid="40"/>
                                        </p:tgtEl>
                                        <p:attrNameLst>
                                          <p:attrName>style.visibility</p:attrName>
                                        </p:attrNameLst>
                                      </p:cBhvr>
                                      <p:to>
                                        <p:strVal val="visible"/>
                                      </p:to>
                                    </p:set>
                                    <p:anim calcmode="lin" valueType="num">
                                      <p:cBhvr additive="base">
                                        <p:cTn id="177" dur="1000" fill="hold"/>
                                        <p:tgtEl>
                                          <p:spTgt spid="40"/>
                                        </p:tgtEl>
                                        <p:attrNameLst>
                                          <p:attrName>ppt_x</p:attrName>
                                        </p:attrNameLst>
                                      </p:cBhvr>
                                      <p:tavLst>
                                        <p:tav tm="0">
                                          <p:val>
                                            <p:strVal val="1+#ppt_w/2"/>
                                          </p:val>
                                        </p:tav>
                                        <p:tav tm="100000">
                                          <p:val>
                                            <p:strVal val="#ppt_x"/>
                                          </p:val>
                                        </p:tav>
                                      </p:tavLst>
                                    </p:anim>
                                    <p:anim calcmode="lin" valueType="num">
                                      <p:cBhvr additive="base">
                                        <p:cTn id="17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7" grpId="0" animBg="1"/>
      <p:bldP spid="38" grpId="0" animBg="1"/>
      <p:bldP spid="39" grpId="0" animBg="1"/>
      <p:bldP spid="40" grpId="0" animBg="1"/>
      <p:bldP spid="41" grpId="0" animBg="1"/>
      <p:bldP spid="42" grpId="0" animBg="1"/>
      <p:bldP spid="45"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5D1ACAE2-8106-4233-9301-BEA566ADC88D}"/>
              </a:ext>
            </a:extLst>
          </p:cNvPr>
          <p:cNvSpPr txBox="1"/>
          <p:nvPr/>
        </p:nvSpPr>
        <p:spPr>
          <a:xfrm>
            <a:off x="9834881" y="-22696"/>
            <a:ext cx="2053264" cy="369332"/>
          </a:xfrm>
          <a:prstGeom prst="rect">
            <a:avLst/>
          </a:prstGeom>
          <a:noFill/>
        </p:spPr>
        <p:txBody>
          <a:bodyPr wrap="square" rtlCol="1">
            <a:spAutoFit/>
          </a:bodyPr>
          <a:lstStyle/>
          <a:p>
            <a:r>
              <a:rPr lang="he-IL" dirty="0"/>
              <a:t>דף כ"ה עמ' ב'</a:t>
            </a:r>
          </a:p>
        </p:txBody>
      </p:sp>
      <p:sp>
        <p:nvSpPr>
          <p:cNvPr id="5" name="תיבת טקסט 4">
            <a:extLst>
              <a:ext uri="{FF2B5EF4-FFF2-40B4-BE49-F238E27FC236}">
                <a16:creationId xmlns:a16="http://schemas.microsoft.com/office/drawing/2014/main" id="{159D6296-032F-4999-82C9-29063C8D64B2}"/>
              </a:ext>
            </a:extLst>
          </p:cNvPr>
          <p:cNvSpPr txBox="1"/>
          <p:nvPr/>
        </p:nvSpPr>
        <p:spPr>
          <a:xfrm>
            <a:off x="9834881" y="414764"/>
            <a:ext cx="188536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קושיה על רבי יוסי</a:t>
            </a:r>
          </a:p>
        </p:txBody>
      </p:sp>
      <p:sp>
        <p:nvSpPr>
          <p:cNvPr id="6" name="תיבת טקסט 5">
            <a:extLst>
              <a:ext uri="{FF2B5EF4-FFF2-40B4-BE49-F238E27FC236}">
                <a16:creationId xmlns:a16="http://schemas.microsoft.com/office/drawing/2014/main" id="{81089DDB-C0D5-47FB-B9EB-0DD2A419F974}"/>
              </a:ext>
            </a:extLst>
          </p:cNvPr>
          <p:cNvSpPr txBox="1"/>
          <p:nvPr/>
        </p:nvSpPr>
        <p:spPr>
          <a:xfrm>
            <a:off x="7739406" y="982074"/>
            <a:ext cx="4025246"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וְהָכְתִיב יחזקאל כ"ד, ד' </a:t>
            </a:r>
          </a:p>
          <a:p>
            <a:r>
              <a:rPr lang="he-IL" b="0" i="0" dirty="0">
                <a:solidFill>
                  <a:srgbClr val="000000"/>
                </a:solidFill>
                <a:effectLst/>
                <a:latin typeface="Arial" panose="020B0604020202020204" pitchFamily="34" charset="0"/>
              </a:rPr>
              <a:t>"אֱסֹ֤ף נְתָחֶ֙יהָ֙ אֵלֶ֔יהָ כָּל־נֵ֥תַח ט֖וֹב יָרֵ֣ךְ וְכָתֵ֑ף </a:t>
            </a:r>
            <a:endParaRPr lang="he-IL" dirty="0"/>
          </a:p>
        </p:txBody>
      </p:sp>
      <p:sp>
        <p:nvSpPr>
          <p:cNvPr id="7" name="תיבת טקסט 6">
            <a:extLst>
              <a:ext uri="{FF2B5EF4-FFF2-40B4-BE49-F238E27FC236}">
                <a16:creationId xmlns:a16="http://schemas.microsoft.com/office/drawing/2014/main" id="{C8FD7050-8FC1-40DF-8465-3D47D3D3BD62}"/>
              </a:ext>
            </a:extLst>
          </p:cNvPr>
          <p:cNvSpPr txBox="1"/>
          <p:nvPr/>
        </p:nvSpPr>
        <p:spPr>
          <a:xfrm>
            <a:off x="2262432" y="971804"/>
            <a:ext cx="5288437" cy="64633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מכאן שהירך מעולה מהכתף, ואילו רבי יוסי הגלילי מקדים את שתי הדפנות, שבהן </a:t>
            </a:r>
            <a:r>
              <a:rPr lang="he-IL" dirty="0" err="1"/>
              <a:t>הכתפים</a:t>
            </a:r>
            <a:r>
              <a:rPr lang="he-IL" dirty="0"/>
              <a:t>, לרגל, שבה הירך.</a:t>
            </a:r>
          </a:p>
        </p:txBody>
      </p:sp>
      <p:sp>
        <p:nvSpPr>
          <p:cNvPr id="8" name="תיבת טקסט 7">
            <a:extLst>
              <a:ext uri="{FF2B5EF4-FFF2-40B4-BE49-F238E27FC236}">
                <a16:creationId xmlns:a16="http://schemas.microsoft.com/office/drawing/2014/main" id="{EFBD7FA7-2AEE-4149-844F-5CBF152A1F90}"/>
              </a:ext>
            </a:extLst>
          </p:cNvPr>
          <p:cNvSpPr txBox="1"/>
          <p:nvPr/>
        </p:nvSpPr>
        <p:spPr>
          <a:xfrm>
            <a:off x="10793691" y="1733799"/>
            <a:ext cx="970961"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תשובה:  </a:t>
            </a:r>
          </a:p>
        </p:txBody>
      </p:sp>
      <p:sp>
        <p:nvSpPr>
          <p:cNvPr id="9" name="תיבת טקסט 8">
            <a:extLst>
              <a:ext uri="{FF2B5EF4-FFF2-40B4-BE49-F238E27FC236}">
                <a16:creationId xmlns:a16="http://schemas.microsoft.com/office/drawing/2014/main" id="{FF2707C7-6AA1-4064-88F6-66384B0210F6}"/>
              </a:ext>
            </a:extLst>
          </p:cNvPr>
          <p:cNvSpPr txBox="1"/>
          <p:nvPr/>
        </p:nvSpPr>
        <p:spPr>
          <a:xfrm>
            <a:off x="10246936" y="2129755"/>
            <a:ext cx="1517716"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הָהִיא בִּכְחוּשָׁה</a:t>
            </a:r>
            <a:endParaRPr lang="he-IL" dirty="0"/>
          </a:p>
        </p:txBody>
      </p:sp>
      <p:sp>
        <p:nvSpPr>
          <p:cNvPr id="10" name="תיבת טקסט 9">
            <a:extLst>
              <a:ext uri="{FF2B5EF4-FFF2-40B4-BE49-F238E27FC236}">
                <a16:creationId xmlns:a16="http://schemas.microsoft.com/office/drawing/2014/main" id="{E3D50F70-AB2E-4D0F-9018-AFE2BA2EE948}"/>
              </a:ext>
            </a:extLst>
          </p:cNvPr>
          <p:cNvSpPr txBox="1"/>
          <p:nvPr/>
        </p:nvSpPr>
        <p:spPr>
          <a:xfrm>
            <a:off x="4378751" y="1858671"/>
            <a:ext cx="5373278"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הפסוק מדבר בבהמה כחושה שבה הירך טובה מהכתף.</a:t>
            </a:r>
          </a:p>
          <a:p>
            <a:r>
              <a:rPr lang="he-IL" dirty="0"/>
              <a:t>אבל בקרבן תמיד, שהיו מהדרים להביא בהמה שמנה, </a:t>
            </a:r>
          </a:p>
          <a:p>
            <a:r>
              <a:rPr lang="he-IL" dirty="0"/>
              <a:t>הכתף מעולה מהירך. לפי שיש בכתף הרבה שומן.</a:t>
            </a:r>
          </a:p>
        </p:txBody>
      </p:sp>
      <p:sp>
        <p:nvSpPr>
          <p:cNvPr id="11" name="תיבת טקסט 10">
            <a:extLst>
              <a:ext uri="{FF2B5EF4-FFF2-40B4-BE49-F238E27FC236}">
                <a16:creationId xmlns:a16="http://schemas.microsoft.com/office/drawing/2014/main" id="{69BA1BA1-581A-4FFC-834A-95F83820085C}"/>
              </a:ext>
            </a:extLst>
          </p:cNvPr>
          <p:cNvSpPr txBox="1"/>
          <p:nvPr/>
        </p:nvSpPr>
        <p:spPr>
          <a:xfrm>
            <a:off x="1857079" y="3030778"/>
            <a:ext cx="6268825"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בין תנא קמא </a:t>
            </a:r>
            <a:r>
              <a:rPr lang="he-IL" dirty="0" err="1"/>
              <a:t>דמתניתין</a:t>
            </a:r>
            <a:r>
              <a:rPr lang="he-IL" dirty="0"/>
              <a:t>, שסדרו שונה מכל התנאים דלעיל,</a:t>
            </a:r>
          </a:p>
          <a:p>
            <a:r>
              <a:rPr lang="he-IL" dirty="0"/>
              <a:t> ובין רבי יוסי הגלילי - שניהם מודים שהולכים אחר הבשר המעולה, שככל שהבשר מעולה יותר הוא קרב קודם.</a:t>
            </a:r>
          </a:p>
          <a:p>
            <a:r>
              <a:rPr lang="he-IL" dirty="0"/>
              <a:t>והמחלוקת היא במהות העילוי.</a:t>
            </a:r>
          </a:p>
        </p:txBody>
      </p:sp>
      <p:sp>
        <p:nvSpPr>
          <p:cNvPr id="12" name="תיבת טקסט 11">
            <a:extLst>
              <a:ext uri="{FF2B5EF4-FFF2-40B4-BE49-F238E27FC236}">
                <a16:creationId xmlns:a16="http://schemas.microsoft.com/office/drawing/2014/main" id="{5F072C77-F71E-4D3A-AD36-CDA278C271CD}"/>
              </a:ext>
            </a:extLst>
          </p:cNvPr>
          <p:cNvSpPr txBox="1"/>
          <p:nvPr/>
        </p:nvSpPr>
        <p:spPr>
          <a:xfrm>
            <a:off x="8446415" y="3045121"/>
            <a:ext cx="3441729"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רָבָא בֵּין תַּנָּא דִּידַן וּבֵין רַבִּי יוֹסֵי </a:t>
            </a:r>
          </a:p>
          <a:p>
            <a:r>
              <a:rPr lang="he-IL" b="0" i="0" dirty="0">
                <a:solidFill>
                  <a:srgbClr val="000000"/>
                </a:solidFill>
                <a:effectLst/>
                <a:latin typeface="Arial" panose="020B0604020202020204" pitchFamily="34" charset="0"/>
              </a:rPr>
              <a:t>בָּתַר </a:t>
            </a:r>
            <a:r>
              <a:rPr lang="he-IL" b="0" i="0" dirty="0" err="1">
                <a:solidFill>
                  <a:srgbClr val="000000"/>
                </a:solidFill>
                <a:effectLst/>
                <a:latin typeface="Arial" panose="020B0604020202020204" pitchFamily="34" charset="0"/>
              </a:rPr>
              <a:t>עִילּוּיָא</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דְבִשְׂרָא</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אָזְלִינַן</a:t>
            </a:r>
            <a:endParaRPr lang="he-IL" dirty="0"/>
          </a:p>
        </p:txBody>
      </p:sp>
      <p:sp>
        <p:nvSpPr>
          <p:cNvPr id="13" name="תיבת טקסט 12">
            <a:extLst>
              <a:ext uri="{FF2B5EF4-FFF2-40B4-BE49-F238E27FC236}">
                <a16:creationId xmlns:a16="http://schemas.microsoft.com/office/drawing/2014/main" id="{23577F5A-F571-4BEA-A153-5024BEDA3899}"/>
              </a:ext>
            </a:extLst>
          </p:cNvPr>
          <p:cNvSpPr txBox="1"/>
          <p:nvPr/>
        </p:nvSpPr>
        <p:spPr>
          <a:xfrm>
            <a:off x="8908329" y="5381990"/>
            <a:ext cx="2979815"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וּמָר אָזֵיל בָּתַר שֻׁמְנָא </a:t>
            </a:r>
            <a:r>
              <a:rPr lang="he-IL" b="0" i="0" dirty="0" err="1">
                <a:solidFill>
                  <a:srgbClr val="000000"/>
                </a:solidFill>
                <a:effectLst/>
                <a:latin typeface="Arial" panose="020B0604020202020204" pitchFamily="34" charset="0"/>
              </a:rPr>
              <a:t>דְבִישְׂרָא</a:t>
            </a:r>
            <a:endParaRPr lang="he-IL" dirty="0"/>
          </a:p>
        </p:txBody>
      </p:sp>
      <p:sp>
        <p:nvSpPr>
          <p:cNvPr id="14" name="תיבת טקסט 13">
            <a:extLst>
              <a:ext uri="{FF2B5EF4-FFF2-40B4-BE49-F238E27FC236}">
                <a16:creationId xmlns:a16="http://schemas.microsoft.com/office/drawing/2014/main" id="{20D614C3-40A6-4DD3-9A8E-24A785DA8FA4}"/>
              </a:ext>
            </a:extLst>
          </p:cNvPr>
          <p:cNvSpPr txBox="1"/>
          <p:nvPr/>
        </p:nvSpPr>
        <p:spPr>
          <a:xfrm>
            <a:off x="3721857" y="5381990"/>
            <a:ext cx="4404047"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רבי יוסי הגלילי מתייחס לבשר השמן יותר.</a:t>
            </a:r>
          </a:p>
        </p:txBody>
      </p:sp>
      <p:sp>
        <p:nvSpPr>
          <p:cNvPr id="15" name="תיבת טקסט 14">
            <a:extLst>
              <a:ext uri="{FF2B5EF4-FFF2-40B4-BE49-F238E27FC236}">
                <a16:creationId xmlns:a16="http://schemas.microsoft.com/office/drawing/2014/main" id="{F63C427F-AF70-4090-860D-D9CB64910372}"/>
              </a:ext>
            </a:extLst>
          </p:cNvPr>
          <p:cNvSpPr txBox="1"/>
          <p:nvPr/>
        </p:nvSpPr>
        <p:spPr>
          <a:xfrm>
            <a:off x="8766928" y="4633442"/>
            <a:ext cx="3121216"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מָר אָזֵיל בָּתַר אִיבְרָא </a:t>
            </a:r>
            <a:r>
              <a:rPr lang="he-IL" b="0" i="0" dirty="0" err="1">
                <a:solidFill>
                  <a:srgbClr val="000000"/>
                </a:solidFill>
                <a:effectLst/>
                <a:latin typeface="Arial" panose="020B0604020202020204" pitchFamily="34" charset="0"/>
              </a:rPr>
              <a:t>דְבִישְׂרָא</a:t>
            </a:r>
            <a:r>
              <a:rPr lang="he-IL" b="0" i="0" dirty="0">
                <a:solidFill>
                  <a:srgbClr val="000000"/>
                </a:solidFill>
                <a:effectLst/>
                <a:latin typeface="Arial" panose="020B0604020202020204" pitchFamily="34" charset="0"/>
              </a:rPr>
              <a:t> </a:t>
            </a:r>
          </a:p>
        </p:txBody>
      </p:sp>
      <p:sp>
        <p:nvSpPr>
          <p:cNvPr id="16" name="תיבת טקסט 15">
            <a:extLst>
              <a:ext uri="{FF2B5EF4-FFF2-40B4-BE49-F238E27FC236}">
                <a16:creationId xmlns:a16="http://schemas.microsoft.com/office/drawing/2014/main" id="{0204AC51-21E2-4216-B86D-75BD106679D5}"/>
              </a:ext>
            </a:extLst>
          </p:cNvPr>
          <p:cNvSpPr txBox="1"/>
          <p:nvPr/>
        </p:nvSpPr>
        <p:spPr>
          <a:xfrm>
            <a:off x="4289668" y="4633442"/>
            <a:ext cx="3836236"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התנא  במשנתנו מתייחס לגודל האיברים.</a:t>
            </a:r>
          </a:p>
        </p:txBody>
      </p:sp>
    </p:spTree>
    <p:extLst>
      <p:ext uri="{BB962C8B-B14F-4D97-AF65-F5344CB8AC3E}">
        <p14:creationId xmlns:p14="http://schemas.microsoft.com/office/powerpoint/2010/main" val="19772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250"/>
                            </p:stCondLst>
                            <p:childTnLst>
                              <p:par>
                                <p:cTn id="12" presetID="53" presetClass="entr" presetSubtype="16"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2750"/>
                            </p:stCondLst>
                            <p:childTnLst>
                              <p:par>
                                <p:cTn id="18" presetID="22" presetClass="entr" presetSubtype="2" fill="hold" grpId="0" nodeType="afterEffect">
                                  <p:stCondLst>
                                    <p:cond delay="175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par>
                          <p:cTn id="21" fill="hold">
                            <p:stCondLst>
                              <p:cond delay="5000"/>
                            </p:stCondLst>
                            <p:childTnLst>
                              <p:par>
                                <p:cTn id="22" presetID="31" presetClass="entr" presetSubtype="0" fill="hold" grpId="0" nodeType="afterEffect">
                                  <p:stCondLst>
                                    <p:cond delay="225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8250"/>
                            </p:stCondLst>
                            <p:childTnLst>
                              <p:par>
                                <p:cTn id="29" presetID="53" presetClass="entr" presetSubtype="16"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9250"/>
                            </p:stCondLst>
                            <p:childTnLst>
                              <p:par>
                                <p:cTn id="35" presetID="22" presetClass="entr" presetSubtype="2" fill="hold" grpId="0" nodeType="after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wipe(righ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500"/>
                            </p:stCondLst>
                            <p:childTnLst>
                              <p:par>
                                <p:cTn id="46" presetID="22" presetClass="entr" presetSubtype="2" fill="hold" grpId="0" nodeType="afterEffect">
                                  <p:stCondLst>
                                    <p:cond delay="200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par>
                          <p:cTn id="49" fill="hold">
                            <p:stCondLst>
                              <p:cond delay="3000"/>
                            </p:stCondLst>
                            <p:childTnLst>
                              <p:par>
                                <p:cTn id="50" presetID="53" presetClass="entr" presetSubtype="16" fill="hold" grpId="0" nodeType="afterEffect">
                                  <p:stCondLst>
                                    <p:cond delay="300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par>
                          <p:cTn id="55" fill="hold">
                            <p:stCondLst>
                              <p:cond delay="6500"/>
                            </p:stCondLst>
                            <p:childTnLst>
                              <p:par>
                                <p:cTn id="56" presetID="22" presetClass="entr" presetSubtype="2" fill="hold" grpId="0" nodeType="afterEffect">
                                  <p:stCondLst>
                                    <p:cond delay="1750"/>
                                  </p:stCondLst>
                                  <p:childTnLst>
                                    <p:set>
                                      <p:cBhvr>
                                        <p:cTn id="57" dur="1" fill="hold">
                                          <p:stCondLst>
                                            <p:cond delay="0"/>
                                          </p:stCondLst>
                                        </p:cTn>
                                        <p:tgtEl>
                                          <p:spTgt spid="16"/>
                                        </p:tgtEl>
                                        <p:attrNameLst>
                                          <p:attrName>style.visibility</p:attrName>
                                        </p:attrNameLst>
                                      </p:cBhvr>
                                      <p:to>
                                        <p:strVal val="visible"/>
                                      </p:to>
                                    </p:set>
                                    <p:animEffect transition="in" filter="wipe(right)">
                                      <p:cBhvr>
                                        <p:cTn id="58" dur="500"/>
                                        <p:tgtEl>
                                          <p:spTgt spid="16"/>
                                        </p:tgtEl>
                                      </p:cBhvr>
                                    </p:animEffect>
                                  </p:childTnLst>
                                </p:cTn>
                              </p:par>
                            </p:childTnLst>
                          </p:cTn>
                        </p:par>
                        <p:par>
                          <p:cTn id="59" fill="hold">
                            <p:stCondLst>
                              <p:cond delay="8750"/>
                            </p:stCondLst>
                            <p:childTnLst>
                              <p:par>
                                <p:cTn id="60" presetID="53" presetClass="entr" presetSubtype="16" fill="hold" grpId="0" nodeType="afterEffect">
                                  <p:stCondLst>
                                    <p:cond delay="150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10750"/>
                            </p:stCondLst>
                            <p:childTnLst>
                              <p:par>
                                <p:cTn id="66" presetID="22" presetClass="entr" presetSubtype="2" fill="hold" grpId="0" nodeType="afterEffect">
                                  <p:stCondLst>
                                    <p:cond delay="1750"/>
                                  </p:stCondLst>
                                  <p:childTnLst>
                                    <p:set>
                                      <p:cBhvr>
                                        <p:cTn id="67" dur="1" fill="hold">
                                          <p:stCondLst>
                                            <p:cond delay="0"/>
                                          </p:stCondLst>
                                        </p:cTn>
                                        <p:tgtEl>
                                          <p:spTgt spid="14"/>
                                        </p:tgtEl>
                                        <p:attrNameLst>
                                          <p:attrName>style.visibility</p:attrName>
                                        </p:attrNameLst>
                                      </p:cBhvr>
                                      <p:to>
                                        <p:strVal val="visible"/>
                                      </p:to>
                                    </p:set>
                                    <p:animEffect transition="in" filter="wipe(right)">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5A74951A-91A3-46C0-B073-DF607345A941}"/>
              </a:ext>
            </a:extLst>
          </p:cNvPr>
          <p:cNvSpPr txBox="1"/>
          <p:nvPr/>
        </p:nvSpPr>
        <p:spPr>
          <a:xfrm>
            <a:off x="9919354" y="5233329"/>
            <a:ext cx="2017337"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a:spAutoFit/>
          </a:bodyPr>
          <a:lstStyle/>
          <a:p>
            <a:r>
              <a:rPr lang="he-IL" b="0" i="0" dirty="0">
                <a:solidFill>
                  <a:srgbClr val="000000"/>
                </a:solidFill>
                <a:effectLst/>
                <a:latin typeface="Arial" panose="020B0604020202020204" pitchFamily="34" charset="0"/>
              </a:rPr>
              <a:t>וְאִידַּךְ פָּדֶר </a:t>
            </a:r>
            <a:r>
              <a:rPr lang="he-IL" b="0" i="0" dirty="0" err="1">
                <a:solidFill>
                  <a:srgbClr val="000000"/>
                </a:solidFill>
                <a:effectLst/>
                <a:latin typeface="Arial" panose="020B0604020202020204" pitchFamily="34" charset="0"/>
              </a:rPr>
              <a:t>אַחֲרִינָא</a:t>
            </a:r>
            <a:endParaRPr lang="he-IL" dirty="0"/>
          </a:p>
        </p:txBody>
      </p:sp>
      <p:sp>
        <p:nvSpPr>
          <p:cNvPr id="3" name="תיבת טקסט 2">
            <a:extLst>
              <a:ext uri="{FF2B5EF4-FFF2-40B4-BE49-F238E27FC236}">
                <a16:creationId xmlns:a16="http://schemas.microsoft.com/office/drawing/2014/main" id="{FC4F9323-78C5-46CD-8B32-9E66B6926BE4}"/>
              </a:ext>
            </a:extLst>
          </p:cNvPr>
          <p:cNvSpPr txBox="1"/>
          <p:nvPr/>
        </p:nvSpPr>
        <p:spPr>
          <a:xfrm>
            <a:off x="8359219" y="651185"/>
            <a:ext cx="3223966"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מַאי טַעְמָא </a:t>
            </a:r>
            <a:r>
              <a:rPr lang="he-IL" b="0" i="0" dirty="0" err="1">
                <a:solidFill>
                  <a:srgbClr val="000000"/>
                </a:solidFill>
                <a:effectLst/>
                <a:latin typeface="Arial" panose="020B0604020202020204" pitchFamily="34" charset="0"/>
              </a:rPr>
              <a:t>סָלְקָא</a:t>
            </a:r>
            <a:r>
              <a:rPr lang="he-IL" b="0" i="0" dirty="0">
                <a:solidFill>
                  <a:srgbClr val="000000"/>
                </a:solidFill>
                <a:effectLst/>
                <a:latin typeface="Arial" panose="020B0604020202020204" pitchFamily="34" charset="0"/>
              </a:rPr>
              <a:t> רֶגֶל בַּהֲדֵי רֵישָׁא</a:t>
            </a:r>
            <a:endParaRPr lang="he-IL" dirty="0"/>
          </a:p>
        </p:txBody>
      </p:sp>
      <p:sp>
        <p:nvSpPr>
          <p:cNvPr id="4" name="תיבת טקסט 3">
            <a:extLst>
              <a:ext uri="{FF2B5EF4-FFF2-40B4-BE49-F238E27FC236}">
                <a16:creationId xmlns:a16="http://schemas.microsoft.com/office/drawing/2014/main" id="{4EE18A55-BE35-4B3E-A49B-797B956950C2}"/>
              </a:ext>
            </a:extLst>
          </p:cNvPr>
          <p:cNvSpPr txBox="1"/>
          <p:nvPr/>
        </p:nvSpPr>
        <p:spPr>
          <a:xfrm>
            <a:off x="9813303" y="-22697"/>
            <a:ext cx="2074842" cy="369332"/>
          </a:xfrm>
          <a:prstGeom prst="rect">
            <a:avLst/>
          </a:prstGeom>
          <a:noFill/>
        </p:spPr>
        <p:txBody>
          <a:bodyPr wrap="square" rtlCol="1">
            <a:spAutoFit/>
          </a:bodyPr>
          <a:lstStyle/>
          <a:p>
            <a:r>
              <a:rPr lang="he-IL" dirty="0"/>
              <a:t>דף כ"ה עמ' ב'</a:t>
            </a:r>
          </a:p>
        </p:txBody>
      </p:sp>
      <p:sp>
        <p:nvSpPr>
          <p:cNvPr id="5" name="תיבת טקסט 4">
            <a:extLst>
              <a:ext uri="{FF2B5EF4-FFF2-40B4-BE49-F238E27FC236}">
                <a16:creationId xmlns:a16="http://schemas.microsoft.com/office/drawing/2014/main" id="{CE092B86-A476-4B57-8300-C7B3EE4CDA1C}"/>
              </a:ext>
            </a:extLst>
          </p:cNvPr>
          <p:cNvSpPr txBox="1"/>
          <p:nvPr/>
        </p:nvSpPr>
        <p:spPr>
          <a:xfrm>
            <a:off x="6310067" y="548129"/>
            <a:ext cx="1857080" cy="64633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מדוע חיברו חכמים </a:t>
            </a:r>
          </a:p>
          <a:p>
            <a:r>
              <a:rPr lang="he-IL" dirty="0"/>
              <a:t>את הרגל לראש ?</a:t>
            </a:r>
          </a:p>
        </p:txBody>
      </p:sp>
      <p:sp>
        <p:nvSpPr>
          <p:cNvPr id="6" name="תיבת טקסט 5">
            <a:extLst>
              <a:ext uri="{FF2B5EF4-FFF2-40B4-BE49-F238E27FC236}">
                <a16:creationId xmlns:a16="http://schemas.microsoft.com/office/drawing/2014/main" id="{E1A6CEE2-7D7D-4E81-A30C-127FA4476156}"/>
              </a:ext>
            </a:extLst>
          </p:cNvPr>
          <p:cNvSpPr txBox="1"/>
          <p:nvPr/>
        </p:nvSpPr>
        <p:spPr>
          <a:xfrm>
            <a:off x="8552468" y="167152"/>
            <a:ext cx="1715678"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הגמרא מבררת</a:t>
            </a:r>
          </a:p>
        </p:txBody>
      </p:sp>
      <p:sp>
        <p:nvSpPr>
          <p:cNvPr id="7" name="תיבת טקסט 6">
            <a:extLst>
              <a:ext uri="{FF2B5EF4-FFF2-40B4-BE49-F238E27FC236}">
                <a16:creationId xmlns:a16="http://schemas.microsoft.com/office/drawing/2014/main" id="{30E0EEFD-5A0F-4732-BE05-1D13BBC4D7FB}"/>
              </a:ext>
            </a:extLst>
          </p:cNvPr>
          <p:cNvSpPr txBox="1"/>
          <p:nvPr/>
        </p:nvSpPr>
        <p:spPr>
          <a:xfrm>
            <a:off x="10480248" y="1200902"/>
            <a:ext cx="1102937"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תשובה:</a:t>
            </a:r>
          </a:p>
        </p:txBody>
      </p:sp>
      <p:sp>
        <p:nvSpPr>
          <p:cNvPr id="8" name="תיבת טקסט 7">
            <a:extLst>
              <a:ext uri="{FF2B5EF4-FFF2-40B4-BE49-F238E27FC236}">
                <a16:creationId xmlns:a16="http://schemas.microsoft.com/office/drawing/2014/main" id="{AEDC9926-8F90-4BCB-9BD4-335169E6DD0C}"/>
              </a:ext>
            </a:extLst>
          </p:cNvPr>
          <p:cNvSpPr txBox="1"/>
          <p:nvPr/>
        </p:nvSpPr>
        <p:spPr>
          <a:xfrm>
            <a:off x="8773998" y="1634351"/>
            <a:ext cx="2922310"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מִשּׁוּם </a:t>
            </a:r>
            <a:r>
              <a:rPr lang="he-IL" b="0" i="0" dirty="0" err="1">
                <a:solidFill>
                  <a:srgbClr val="000000"/>
                </a:solidFill>
                <a:effectLst/>
                <a:latin typeface="Arial" panose="020B0604020202020204" pitchFamily="34" charset="0"/>
              </a:rPr>
              <a:t>דְּרֵישָׁא</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נְפִישִׁי</a:t>
            </a:r>
            <a:r>
              <a:rPr lang="he-IL" b="0" i="0" dirty="0">
                <a:solidFill>
                  <a:srgbClr val="000000"/>
                </a:solidFill>
                <a:effectLst/>
                <a:latin typeface="Arial" panose="020B0604020202020204" pitchFamily="34" charset="0"/>
              </a:rPr>
              <a:t> בֵּיהּ עֲצָמוֹת </a:t>
            </a:r>
          </a:p>
          <a:p>
            <a:r>
              <a:rPr lang="he-IL" b="0" i="0" dirty="0" err="1">
                <a:solidFill>
                  <a:srgbClr val="000000"/>
                </a:solidFill>
                <a:effectLst/>
                <a:latin typeface="Arial" panose="020B0604020202020204" pitchFamily="34" charset="0"/>
              </a:rPr>
              <a:t>קָרְבָא</a:t>
            </a:r>
            <a:r>
              <a:rPr lang="he-IL" b="0" i="0" dirty="0">
                <a:solidFill>
                  <a:srgbClr val="000000"/>
                </a:solidFill>
                <a:effectLst/>
                <a:latin typeface="Arial" panose="020B0604020202020204" pitchFamily="34" charset="0"/>
              </a:rPr>
              <a:t> רֶגֶל בַּהֲדֵיהּ</a:t>
            </a:r>
            <a:endParaRPr lang="he-IL" dirty="0"/>
          </a:p>
        </p:txBody>
      </p:sp>
      <p:sp>
        <p:nvSpPr>
          <p:cNvPr id="9" name="תיבת טקסט 8">
            <a:extLst>
              <a:ext uri="{FF2B5EF4-FFF2-40B4-BE49-F238E27FC236}">
                <a16:creationId xmlns:a16="http://schemas.microsoft.com/office/drawing/2014/main" id="{0A2A355E-1623-435A-A323-EB1B2AE6F694}"/>
              </a:ext>
            </a:extLst>
          </p:cNvPr>
          <p:cNvSpPr txBox="1"/>
          <p:nvPr/>
        </p:nvSpPr>
        <p:spPr>
          <a:xfrm>
            <a:off x="5993091" y="1580297"/>
            <a:ext cx="2606511"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בראש אין הרבה בשר אלא עצמות לכן הוסיפו לו את רגל ימין</a:t>
            </a:r>
          </a:p>
        </p:txBody>
      </p:sp>
      <p:sp>
        <p:nvSpPr>
          <p:cNvPr id="10" name="בועת דיבור: מלבן עם פינות מעוגלות 9">
            <a:extLst>
              <a:ext uri="{FF2B5EF4-FFF2-40B4-BE49-F238E27FC236}">
                <a16:creationId xmlns:a16="http://schemas.microsoft.com/office/drawing/2014/main" id="{25398213-0F47-48FB-9743-C25B1CF554B6}"/>
              </a:ext>
            </a:extLst>
          </p:cNvPr>
          <p:cNvSpPr/>
          <p:nvPr/>
        </p:nvSpPr>
        <p:spPr>
          <a:xfrm>
            <a:off x="25924" y="884935"/>
            <a:ext cx="5967167" cy="2244671"/>
          </a:xfrm>
          <a:prstGeom prst="wedgeRoundRectCallout">
            <a:avLst>
              <a:gd name="adj1" fmla="val 69372"/>
              <a:gd name="adj2" fmla="val 938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a:solidFill>
                  <a:schemeClr val="tx1"/>
                </a:solidFill>
              </a:rPr>
              <a:t>רש"י: שמכיוון שהיא נישאת עם הראש בעינן של ימין שהימין חשוב לעולם</a:t>
            </a:r>
          </a:p>
          <a:p>
            <a:r>
              <a:rPr lang="he-IL" dirty="0">
                <a:solidFill>
                  <a:schemeClr val="tx1"/>
                </a:solidFill>
              </a:rPr>
              <a:t>מאירי: שאף היא יש בה הרבה עצמות ודומה לראש הלכך יש לחברה למינה.</a:t>
            </a:r>
          </a:p>
          <a:p>
            <a:r>
              <a:rPr lang="he-IL" dirty="0">
                <a:solidFill>
                  <a:schemeClr val="tx1"/>
                </a:solidFill>
              </a:rPr>
              <a:t> והמפרש </a:t>
            </a:r>
            <a:r>
              <a:rPr lang="he-IL" dirty="0" err="1">
                <a:solidFill>
                  <a:schemeClr val="tx1"/>
                </a:solidFill>
              </a:rPr>
              <a:t>בתמיד</a:t>
            </a:r>
            <a:r>
              <a:rPr lang="he-IL" dirty="0">
                <a:solidFill>
                  <a:schemeClr val="tx1"/>
                </a:solidFill>
              </a:rPr>
              <a:t> [לא. ב] כתב להיפוך שהרגל כולו בשר וכך ראוי שתהא בהקטרה עצמות ובשר. ורבינו אליקים מפרש שאין זה דרך כבוד להקריב את הראש לבדו מאחר שאין בו כמעט בשר והעיקר בו עצמות לכן צירפו לו את הרגל.</a:t>
            </a:r>
          </a:p>
        </p:txBody>
      </p:sp>
      <p:sp>
        <p:nvSpPr>
          <p:cNvPr id="11" name="תיבת טקסט 10">
            <a:extLst>
              <a:ext uri="{FF2B5EF4-FFF2-40B4-BE49-F238E27FC236}">
                <a16:creationId xmlns:a16="http://schemas.microsoft.com/office/drawing/2014/main" id="{DD4961AC-7819-4D55-A73E-2F271B966C9A}"/>
              </a:ext>
            </a:extLst>
          </p:cNvPr>
          <p:cNvSpPr txBox="1"/>
          <p:nvPr/>
        </p:nvSpPr>
        <p:spPr>
          <a:xfrm>
            <a:off x="9050676" y="2945908"/>
            <a:ext cx="2837469"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דְּכוּלֵּי עָלְמָא </a:t>
            </a:r>
            <a:r>
              <a:rPr lang="he-IL" b="0" i="0" dirty="0" err="1">
                <a:solidFill>
                  <a:srgbClr val="000000"/>
                </a:solidFill>
                <a:effectLst/>
                <a:latin typeface="Arial" panose="020B0604020202020204" pitchFamily="34" charset="0"/>
              </a:rPr>
              <a:t>מִיהַת</a:t>
            </a:r>
            <a:r>
              <a:rPr lang="he-IL" b="0" i="0" dirty="0">
                <a:solidFill>
                  <a:srgbClr val="000000"/>
                </a:solidFill>
                <a:effectLst/>
                <a:latin typeface="Arial" panose="020B0604020202020204" pitchFamily="34" charset="0"/>
              </a:rPr>
              <a:t> רֹאשׁ קָרֵב בְּרֵישָׁא מְנָא לַן ? </a:t>
            </a:r>
            <a:endParaRPr lang="he-IL" dirty="0"/>
          </a:p>
        </p:txBody>
      </p:sp>
      <p:sp>
        <p:nvSpPr>
          <p:cNvPr id="12" name="תיבת טקסט 11">
            <a:extLst>
              <a:ext uri="{FF2B5EF4-FFF2-40B4-BE49-F238E27FC236}">
                <a16:creationId xmlns:a16="http://schemas.microsoft.com/office/drawing/2014/main" id="{DB931862-B1DF-4BE2-A4E0-775796D29730}"/>
              </a:ext>
            </a:extLst>
          </p:cNvPr>
          <p:cNvSpPr txBox="1"/>
          <p:nvPr/>
        </p:nvSpPr>
        <p:spPr>
          <a:xfrm>
            <a:off x="5712643" y="3054456"/>
            <a:ext cx="3338033"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מהיכן יודעים שראש קרב בתחילה ?</a:t>
            </a:r>
          </a:p>
        </p:txBody>
      </p:sp>
      <p:sp>
        <p:nvSpPr>
          <p:cNvPr id="13" name="תיבת טקסט 12">
            <a:extLst>
              <a:ext uri="{FF2B5EF4-FFF2-40B4-BE49-F238E27FC236}">
                <a16:creationId xmlns:a16="http://schemas.microsoft.com/office/drawing/2014/main" id="{567EB363-074F-479E-8D13-B4AF402ECD37}"/>
              </a:ext>
            </a:extLst>
          </p:cNvPr>
          <p:cNvSpPr txBox="1"/>
          <p:nvPr/>
        </p:nvSpPr>
        <p:spPr>
          <a:xfrm>
            <a:off x="8599602" y="3825966"/>
            <a:ext cx="3337089" cy="923330"/>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err="1">
                <a:solidFill>
                  <a:srgbClr val="000000"/>
                </a:solidFill>
                <a:effectLst/>
                <a:latin typeface="Arial" panose="020B0604020202020204" pitchFamily="34" charset="0"/>
              </a:rPr>
              <a:t>דְּתַנְיָא</a:t>
            </a:r>
            <a:r>
              <a:rPr lang="he-IL" b="0" i="0" dirty="0">
                <a:solidFill>
                  <a:srgbClr val="000000"/>
                </a:solidFill>
                <a:effectLst/>
                <a:latin typeface="Arial" panose="020B0604020202020204" pitchFamily="34" charset="0"/>
              </a:rPr>
              <a:t> מִנַּיִין לְרֹאשׁ וּפֶדֶר </a:t>
            </a:r>
            <a:r>
              <a:rPr lang="he-IL" b="0" i="0" dirty="0" err="1">
                <a:solidFill>
                  <a:srgbClr val="000000"/>
                </a:solidFill>
                <a:effectLst/>
                <a:latin typeface="Arial" panose="020B0604020202020204" pitchFamily="34" charset="0"/>
              </a:rPr>
              <a:t>שֶׁקּוֹדְמִין</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לְכׇל</a:t>
            </a:r>
            <a:r>
              <a:rPr lang="he-IL" b="0" i="0" dirty="0">
                <a:solidFill>
                  <a:srgbClr val="000000"/>
                </a:solidFill>
                <a:effectLst/>
                <a:latin typeface="Arial" panose="020B0604020202020204" pitchFamily="34" charset="0"/>
              </a:rPr>
              <a:t> הָאֵבָרִים תַּלְמוּד לוֹמַר </a:t>
            </a:r>
            <a:r>
              <a:rPr lang="he-IL" b="0" i="0" dirty="0" err="1">
                <a:solidFill>
                  <a:srgbClr val="000000"/>
                </a:solidFill>
                <a:effectLst/>
                <a:latin typeface="Arial" panose="020B0604020202020204" pitchFamily="34" charset="0"/>
              </a:rPr>
              <a:t>א"ֶת</a:t>
            </a:r>
            <a:r>
              <a:rPr lang="he-IL" b="0" i="0" dirty="0">
                <a:solidFill>
                  <a:srgbClr val="000000"/>
                </a:solidFill>
                <a:effectLst/>
                <a:latin typeface="Arial" panose="020B0604020202020204" pitchFamily="34" charset="0"/>
              </a:rPr>
              <a:t> רֹאשׁוֹ וְאֶת פִּדְרוֹ וְעָרַךְ"</a:t>
            </a:r>
            <a:endParaRPr lang="he-IL" dirty="0"/>
          </a:p>
        </p:txBody>
      </p:sp>
      <p:sp>
        <p:nvSpPr>
          <p:cNvPr id="14" name="תיבת טקסט 13">
            <a:extLst>
              <a:ext uri="{FF2B5EF4-FFF2-40B4-BE49-F238E27FC236}">
                <a16:creationId xmlns:a16="http://schemas.microsoft.com/office/drawing/2014/main" id="{FDCB0B17-B6D8-4305-B0FF-270A447FA7D3}"/>
              </a:ext>
            </a:extLst>
          </p:cNvPr>
          <p:cNvSpPr txBox="1"/>
          <p:nvPr/>
        </p:nvSpPr>
        <p:spPr>
          <a:xfrm>
            <a:off x="3301739" y="3728394"/>
            <a:ext cx="5057480"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לומדים מן הפסוק: ויקרא פרק א פסוק </a:t>
            </a:r>
            <a:r>
              <a:rPr lang="he-IL" dirty="0" err="1"/>
              <a:t>יב</a:t>
            </a:r>
            <a:endParaRPr lang="he-IL" dirty="0"/>
          </a:p>
          <a:p>
            <a:r>
              <a:rPr lang="he-IL" dirty="0"/>
              <a:t>וְנִתַּ֤ח אֹתוֹ֙ לִנְתָחָ֔יו </a:t>
            </a:r>
            <a:r>
              <a:rPr lang="he-IL" dirty="0" err="1"/>
              <a:t>וְאֶת־רֹאשׁ֖ו</a:t>
            </a:r>
            <a:r>
              <a:rPr lang="he-IL" dirty="0"/>
              <a:t>ֹ </a:t>
            </a:r>
            <a:r>
              <a:rPr lang="he-IL" dirty="0" err="1"/>
              <a:t>וְאֶת־פִּדְר֑ו</a:t>
            </a:r>
            <a:r>
              <a:rPr lang="he-IL" dirty="0"/>
              <a:t>ֹ וְעָרַ֤ךְ </a:t>
            </a:r>
          </a:p>
          <a:p>
            <a:r>
              <a:rPr lang="he-IL" dirty="0"/>
              <a:t>הַכֹּהֵן֙ אֹתָ֔ם </a:t>
            </a:r>
            <a:r>
              <a:rPr lang="he-IL" dirty="0" err="1"/>
              <a:t>עַל־הָֽעֵצִים</a:t>
            </a:r>
            <a:r>
              <a:rPr lang="he-IL" dirty="0"/>
              <a:t>֙ אֲשֶׁ֣ר </a:t>
            </a:r>
            <a:r>
              <a:rPr lang="he-IL" dirty="0" err="1"/>
              <a:t>עַל־הָאֵ֔ש</a:t>
            </a:r>
            <a:r>
              <a:rPr lang="he-IL" dirty="0"/>
              <a:t>ׁ  אֲשֶׁ֖ר </a:t>
            </a:r>
            <a:r>
              <a:rPr lang="he-IL" dirty="0" err="1"/>
              <a:t>עַל־הַמִּזְבֵּֽח</a:t>
            </a:r>
            <a:r>
              <a:rPr lang="he-IL" dirty="0"/>
              <a:t>ַ:  </a:t>
            </a:r>
          </a:p>
          <a:p>
            <a:r>
              <a:rPr lang="he-IL" dirty="0"/>
              <a:t>מפסוק זה משמע שהראש </a:t>
            </a:r>
            <a:r>
              <a:rPr lang="he-IL" dirty="0" err="1"/>
              <a:t>והפדר</a:t>
            </a:r>
            <a:r>
              <a:rPr lang="he-IL" dirty="0"/>
              <a:t> יהיו ראשונים לעריכה.</a:t>
            </a:r>
          </a:p>
        </p:txBody>
      </p:sp>
      <p:sp>
        <p:nvSpPr>
          <p:cNvPr id="15" name="תיבת טקסט 14">
            <a:extLst>
              <a:ext uri="{FF2B5EF4-FFF2-40B4-BE49-F238E27FC236}">
                <a16:creationId xmlns:a16="http://schemas.microsoft.com/office/drawing/2014/main" id="{319AC630-8D58-4AA5-A1A5-4D890AF14EC4}"/>
              </a:ext>
            </a:extLst>
          </p:cNvPr>
          <p:cNvSpPr txBox="1"/>
          <p:nvPr/>
        </p:nvSpPr>
        <p:spPr>
          <a:xfrm>
            <a:off x="6681247" y="5233329"/>
            <a:ext cx="139988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לְמַאי אֲתָא </a:t>
            </a:r>
            <a:endParaRPr lang="he-IL" dirty="0"/>
          </a:p>
        </p:txBody>
      </p:sp>
      <p:sp>
        <p:nvSpPr>
          <p:cNvPr id="16" name="תיבת טקסט 15">
            <a:extLst>
              <a:ext uri="{FF2B5EF4-FFF2-40B4-BE49-F238E27FC236}">
                <a16:creationId xmlns:a16="http://schemas.microsoft.com/office/drawing/2014/main" id="{FD5A7742-DF01-494F-B78A-59F65F931F20}"/>
              </a:ext>
            </a:extLst>
          </p:cNvPr>
          <p:cNvSpPr txBox="1"/>
          <p:nvPr/>
        </p:nvSpPr>
        <p:spPr>
          <a:xfrm>
            <a:off x="8243741" y="5171817"/>
            <a:ext cx="1399880" cy="369332"/>
          </a:xfrm>
          <a:prstGeom prst="rect">
            <a:avLst/>
          </a:prstGeom>
          <a:noFill/>
        </p:spPr>
        <p:txBody>
          <a:bodyPr wrap="square" rtlCol="1">
            <a:spAutoFit/>
          </a:bodyPr>
          <a:lstStyle/>
          <a:p>
            <a:r>
              <a:rPr lang="he-IL" dirty="0"/>
              <a:t>דף כ"ו עמ' א'</a:t>
            </a:r>
          </a:p>
        </p:txBody>
      </p:sp>
      <p:sp>
        <p:nvSpPr>
          <p:cNvPr id="17" name="תיבת טקסט 16">
            <a:extLst>
              <a:ext uri="{FF2B5EF4-FFF2-40B4-BE49-F238E27FC236}">
                <a16:creationId xmlns:a16="http://schemas.microsoft.com/office/drawing/2014/main" id="{FE638843-8F46-453B-9F9E-ABB8D5DEA138}"/>
              </a:ext>
            </a:extLst>
          </p:cNvPr>
          <p:cNvSpPr txBox="1"/>
          <p:nvPr/>
        </p:nvSpPr>
        <p:spPr>
          <a:xfrm>
            <a:off x="4079448" y="5075585"/>
            <a:ext cx="2460397" cy="64633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למה </a:t>
            </a:r>
            <a:r>
              <a:rPr lang="he-IL" dirty="0" err="1"/>
              <a:t>הפדר</a:t>
            </a:r>
            <a:r>
              <a:rPr lang="he-IL" dirty="0"/>
              <a:t> נכתב במיוחד </a:t>
            </a:r>
          </a:p>
          <a:p>
            <a:r>
              <a:rPr lang="he-IL" dirty="0"/>
              <a:t>הרי הוא בכלל הנתחים ?</a:t>
            </a:r>
          </a:p>
        </p:txBody>
      </p:sp>
      <p:sp>
        <p:nvSpPr>
          <p:cNvPr id="18" name="בועת דיבור: מלבן עם פינות מעוגלות 17">
            <a:extLst>
              <a:ext uri="{FF2B5EF4-FFF2-40B4-BE49-F238E27FC236}">
                <a16:creationId xmlns:a16="http://schemas.microsoft.com/office/drawing/2014/main" id="{A89FDA87-0F38-4D6C-B48F-1C63297233DF}"/>
              </a:ext>
            </a:extLst>
          </p:cNvPr>
          <p:cNvSpPr/>
          <p:nvPr/>
        </p:nvSpPr>
        <p:spPr>
          <a:xfrm>
            <a:off x="115478" y="3737121"/>
            <a:ext cx="3355942" cy="2526384"/>
          </a:xfrm>
          <a:prstGeom prst="wedgeRoundRectCallout">
            <a:avLst>
              <a:gd name="adj1" fmla="val 72706"/>
              <a:gd name="adj2" fmla="val 14365"/>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600" dirty="0">
                <a:solidFill>
                  <a:schemeClr val="tx1"/>
                </a:solidFill>
              </a:rPr>
              <a:t>רש"י. </a:t>
            </a:r>
            <a:r>
              <a:rPr lang="he-IL" sz="1600" dirty="0" err="1">
                <a:solidFill>
                  <a:schemeClr val="tx1"/>
                </a:solidFill>
              </a:rPr>
              <a:t>בשלמא</a:t>
            </a:r>
            <a:r>
              <a:rPr lang="he-IL" sz="1600" dirty="0">
                <a:solidFill>
                  <a:schemeClr val="tx1"/>
                </a:solidFill>
              </a:rPr>
              <a:t> הראש </a:t>
            </a:r>
            <a:r>
              <a:rPr lang="he-IL" sz="1600" dirty="0" err="1">
                <a:solidFill>
                  <a:schemeClr val="tx1"/>
                </a:solidFill>
              </a:rPr>
              <a:t>איצטריך</a:t>
            </a:r>
            <a:r>
              <a:rPr lang="he-IL" sz="1600" dirty="0">
                <a:solidFill>
                  <a:schemeClr val="tx1"/>
                </a:solidFill>
              </a:rPr>
              <a:t> </a:t>
            </a:r>
            <a:r>
              <a:rPr lang="he-IL" sz="1600" dirty="0" err="1">
                <a:solidFill>
                  <a:schemeClr val="tx1"/>
                </a:solidFill>
              </a:rPr>
              <a:t>למיכתב</a:t>
            </a:r>
            <a:r>
              <a:rPr lang="he-IL" sz="1600" dirty="0">
                <a:solidFill>
                  <a:schemeClr val="tx1"/>
                </a:solidFill>
              </a:rPr>
              <a:t> משום שלפני כן כתיב "והפשיט את העולה" והייתי אומר שרק מה שבכלל הפשט הוא בכלל עריכה אבל הראש שכבר הותז מהבהמה על ידי השחיטה קודם </a:t>
            </a:r>
            <a:r>
              <a:rPr lang="he-IL" sz="1600" dirty="0" err="1">
                <a:solidFill>
                  <a:schemeClr val="tx1"/>
                </a:solidFill>
              </a:rPr>
              <a:t>ההפשט</a:t>
            </a:r>
            <a:r>
              <a:rPr lang="he-IL" sz="1600" dirty="0">
                <a:solidFill>
                  <a:schemeClr val="tx1"/>
                </a:solidFill>
              </a:rPr>
              <a:t> אינו בכלל עריכה. אבל </a:t>
            </a:r>
            <a:r>
              <a:rPr lang="he-IL" sz="1600" dirty="0" err="1">
                <a:solidFill>
                  <a:schemeClr val="tx1"/>
                </a:solidFill>
              </a:rPr>
              <a:t>הפדר</a:t>
            </a:r>
            <a:r>
              <a:rPr lang="he-IL" sz="1600" dirty="0">
                <a:solidFill>
                  <a:schemeClr val="tx1"/>
                </a:solidFill>
              </a:rPr>
              <a:t> הוא בכלל המופשטים ולמה נכתב במיוחד. </a:t>
            </a:r>
          </a:p>
        </p:txBody>
      </p:sp>
      <p:sp>
        <p:nvSpPr>
          <p:cNvPr id="19" name="תיבת טקסט 18">
            <a:extLst>
              <a:ext uri="{FF2B5EF4-FFF2-40B4-BE49-F238E27FC236}">
                <a16:creationId xmlns:a16="http://schemas.microsoft.com/office/drawing/2014/main" id="{79EB6E2E-6825-4CC5-8061-862146D53CAF}"/>
              </a:ext>
            </a:extLst>
          </p:cNvPr>
          <p:cNvSpPr txBox="1"/>
          <p:nvPr/>
        </p:nvSpPr>
        <p:spPr>
          <a:xfrm>
            <a:off x="5993091" y="6038716"/>
            <a:ext cx="6008491"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לְכִדְתַנְיָא</a:t>
            </a:r>
            <a:r>
              <a:rPr lang="he-IL" b="0" i="0" dirty="0">
                <a:solidFill>
                  <a:srgbClr val="000000"/>
                </a:solidFill>
                <a:effectLst/>
                <a:latin typeface="Arial" panose="020B0604020202020204" pitchFamily="34" charset="0"/>
              </a:rPr>
              <a:t> כֵּיצַד הָיָה עוֹשֶׂה ? נוֹתֵן אֶת </a:t>
            </a:r>
            <a:r>
              <a:rPr lang="he-IL" b="0" i="0" dirty="0" err="1">
                <a:solidFill>
                  <a:srgbClr val="000000"/>
                </a:solidFill>
                <a:effectLst/>
                <a:latin typeface="Arial" panose="020B0604020202020204" pitchFamily="34" charset="0"/>
              </a:rPr>
              <a:t>הַפֶּדֶר</a:t>
            </a:r>
            <a:r>
              <a:rPr lang="he-IL" b="0" i="0" dirty="0">
                <a:solidFill>
                  <a:srgbClr val="000000"/>
                </a:solidFill>
                <a:effectLst/>
                <a:latin typeface="Arial" panose="020B0604020202020204" pitchFamily="34" charset="0"/>
              </a:rPr>
              <a:t> אַבֵּית הַשְּׁחִיטָה וּמַעֲלֵהוּ </a:t>
            </a:r>
          </a:p>
          <a:p>
            <a:r>
              <a:rPr lang="he-IL" b="0" i="0" dirty="0">
                <a:solidFill>
                  <a:srgbClr val="000000"/>
                </a:solidFill>
                <a:effectLst/>
                <a:latin typeface="Arial" panose="020B0604020202020204" pitchFamily="34" charset="0"/>
              </a:rPr>
              <a:t>וְזֶה הוּא דֶּרֶךְ כָּבוֹד שֶׁל מַעְלָה</a:t>
            </a:r>
            <a:endParaRPr lang="he-IL" dirty="0"/>
          </a:p>
        </p:txBody>
      </p:sp>
      <p:sp>
        <p:nvSpPr>
          <p:cNvPr id="20" name="תיבת טקסט 19">
            <a:extLst>
              <a:ext uri="{FF2B5EF4-FFF2-40B4-BE49-F238E27FC236}">
                <a16:creationId xmlns:a16="http://schemas.microsoft.com/office/drawing/2014/main" id="{12FB6B9B-C762-4B2D-BE08-88B0E232D42F}"/>
              </a:ext>
            </a:extLst>
          </p:cNvPr>
          <p:cNvSpPr txBox="1"/>
          <p:nvPr/>
        </p:nvSpPr>
        <p:spPr>
          <a:xfrm>
            <a:off x="3374796" y="6038716"/>
            <a:ext cx="2337847" cy="64633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שבית השחיטה המלוכלך בדם לא יהא גלוי</a:t>
            </a:r>
          </a:p>
        </p:txBody>
      </p:sp>
    </p:spTree>
    <p:extLst>
      <p:ext uri="{BB962C8B-B14F-4D97-AF65-F5344CB8AC3E}">
        <p14:creationId xmlns:p14="http://schemas.microsoft.com/office/powerpoint/2010/main" val="261055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250"/>
                            </p:stCondLst>
                            <p:childTnLst>
                              <p:par>
                                <p:cTn id="12" presetID="53" presetClass="entr" presetSubtype="16" fill="hold" grpId="0" nodeType="afterEffect">
                                  <p:stCondLst>
                                    <p:cond delay="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2250"/>
                            </p:stCondLst>
                            <p:childTnLst>
                              <p:par>
                                <p:cTn id="18" presetID="22" presetClass="entr" presetSubtype="2" fill="hold" grpId="0" nodeType="afterEffect">
                                  <p:stCondLst>
                                    <p:cond delay="125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par>
                          <p:cTn id="21" fill="hold">
                            <p:stCondLst>
                              <p:cond delay="4000"/>
                            </p:stCondLst>
                            <p:childTnLst>
                              <p:par>
                                <p:cTn id="22" presetID="16" presetClass="entr" presetSubtype="21" fill="hold" grpId="0" nodeType="after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6500"/>
                            </p:stCondLst>
                            <p:childTnLst>
                              <p:par>
                                <p:cTn id="26" presetID="53" presetClass="entr" presetSubtype="16" fill="hold" grpId="0" nodeType="afterEffect">
                                  <p:stCondLst>
                                    <p:cond delay="50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7500"/>
                            </p:stCondLst>
                            <p:childTnLst>
                              <p:par>
                                <p:cTn id="32" presetID="22" presetClass="entr" presetSubtype="2" fill="hold" grpId="0" nodeType="afterEffect">
                                  <p:stCondLst>
                                    <p:cond delay="200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par>
                          <p:cTn id="35" fill="hold">
                            <p:stCondLst>
                              <p:cond delay="10000"/>
                            </p:stCondLst>
                            <p:childTnLst>
                              <p:par>
                                <p:cTn id="36" presetID="22" presetClass="entr" presetSubtype="8" fill="hold" grpId="0" nodeType="afterEffect">
                                  <p:stCondLst>
                                    <p:cond delay="150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175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p:stCondLst>
                              <p:cond delay="500"/>
                            </p:stCondLst>
                            <p:childTnLst>
                              <p:par>
                                <p:cTn id="47" presetID="22" presetClass="entr" presetSubtype="2" fill="hold" grpId="0" nodeType="afterEffect">
                                  <p:stCondLst>
                                    <p:cond delay="2000"/>
                                  </p:stCondLst>
                                  <p:childTnLst>
                                    <p:set>
                                      <p:cBhvr>
                                        <p:cTn id="48" dur="1" fill="hold">
                                          <p:stCondLst>
                                            <p:cond delay="0"/>
                                          </p:stCondLst>
                                        </p:cTn>
                                        <p:tgtEl>
                                          <p:spTgt spid="12"/>
                                        </p:tgtEl>
                                        <p:attrNameLst>
                                          <p:attrName>style.visibility</p:attrName>
                                        </p:attrNameLst>
                                      </p:cBhvr>
                                      <p:to>
                                        <p:strVal val="visible"/>
                                      </p:to>
                                    </p:set>
                                    <p:animEffect transition="in" filter="wipe(right)">
                                      <p:cBhvr>
                                        <p:cTn id="49" dur="500"/>
                                        <p:tgtEl>
                                          <p:spTgt spid="12"/>
                                        </p:tgtEl>
                                      </p:cBhvr>
                                    </p:animEffect>
                                  </p:childTnLst>
                                </p:cTn>
                              </p:par>
                            </p:childTnLst>
                          </p:cTn>
                        </p:par>
                        <p:par>
                          <p:cTn id="50" fill="hold">
                            <p:stCondLst>
                              <p:cond delay="3000"/>
                            </p:stCondLst>
                            <p:childTnLst>
                              <p:par>
                                <p:cTn id="51" presetID="53" presetClass="entr" presetSubtype="16" fill="hold" grpId="0" nodeType="afterEffect">
                                  <p:stCondLst>
                                    <p:cond delay="175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250"/>
                            </p:stCondLst>
                            <p:childTnLst>
                              <p:par>
                                <p:cTn id="57" presetID="22" presetClass="entr" presetSubtype="2" fill="hold" grpId="0" nodeType="afterEffect">
                                  <p:stCondLst>
                                    <p:cond delay="2250"/>
                                  </p:stCondLst>
                                  <p:childTnLst>
                                    <p:set>
                                      <p:cBhvr>
                                        <p:cTn id="58" dur="1" fill="hold">
                                          <p:stCondLst>
                                            <p:cond delay="0"/>
                                          </p:stCondLst>
                                        </p:cTn>
                                        <p:tgtEl>
                                          <p:spTgt spid="14"/>
                                        </p:tgtEl>
                                        <p:attrNameLst>
                                          <p:attrName>style.visibility</p:attrName>
                                        </p:attrNameLst>
                                      </p:cBhvr>
                                      <p:to>
                                        <p:strVal val="visible"/>
                                      </p:to>
                                    </p:set>
                                    <p:animEffect transition="in" filter="wipe(right)">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p:cTn id="64" dur="500" fill="hold"/>
                                        <p:tgtEl>
                                          <p:spTgt spid="2"/>
                                        </p:tgtEl>
                                        <p:attrNameLst>
                                          <p:attrName>ppt_w</p:attrName>
                                        </p:attrNameLst>
                                      </p:cBhvr>
                                      <p:tavLst>
                                        <p:tav tm="0">
                                          <p:val>
                                            <p:fltVal val="0"/>
                                          </p:val>
                                        </p:tav>
                                        <p:tav tm="100000">
                                          <p:val>
                                            <p:strVal val="#ppt_w"/>
                                          </p:val>
                                        </p:tav>
                                      </p:tavLst>
                                    </p:anim>
                                    <p:anim calcmode="lin" valueType="num">
                                      <p:cBhvr>
                                        <p:cTn id="65" dur="500" fill="hold"/>
                                        <p:tgtEl>
                                          <p:spTgt spid="2"/>
                                        </p:tgtEl>
                                        <p:attrNameLst>
                                          <p:attrName>ppt_h</p:attrName>
                                        </p:attrNameLst>
                                      </p:cBhvr>
                                      <p:tavLst>
                                        <p:tav tm="0">
                                          <p:val>
                                            <p:fltVal val="0"/>
                                          </p:val>
                                        </p:tav>
                                        <p:tav tm="100000">
                                          <p:val>
                                            <p:strVal val="#ppt_h"/>
                                          </p:val>
                                        </p:tav>
                                      </p:tavLst>
                                    </p:anim>
                                    <p:animEffect transition="in" filter="fade">
                                      <p:cBhvr>
                                        <p:cTn id="66" dur="500"/>
                                        <p:tgtEl>
                                          <p:spTgt spid="2"/>
                                        </p:tgtEl>
                                      </p:cBhvr>
                                    </p:animEffect>
                                  </p:childTnLst>
                                </p:cTn>
                              </p:par>
                            </p:childTnLst>
                          </p:cTn>
                        </p:par>
                        <p:par>
                          <p:cTn id="67" fill="hold">
                            <p:stCondLst>
                              <p:cond delay="500"/>
                            </p:stCondLst>
                            <p:childTnLst>
                              <p:par>
                                <p:cTn id="68" presetID="45" presetClass="entr" presetSubtype="0" fill="hold" grpId="0" nodeType="afterEffect">
                                  <p:stCondLst>
                                    <p:cond delay="50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2000"/>
                                        <p:tgtEl>
                                          <p:spTgt spid="16"/>
                                        </p:tgtEl>
                                      </p:cBhvr>
                                    </p:animEffect>
                                    <p:anim calcmode="lin" valueType="num">
                                      <p:cBhvr>
                                        <p:cTn id="71" dur="2000" fill="hold"/>
                                        <p:tgtEl>
                                          <p:spTgt spid="16"/>
                                        </p:tgtEl>
                                        <p:attrNameLst>
                                          <p:attrName>ppt_w</p:attrName>
                                        </p:attrNameLst>
                                      </p:cBhvr>
                                      <p:tavLst>
                                        <p:tav tm="0" fmla="#ppt_w*sin(2.5*pi*$)">
                                          <p:val>
                                            <p:fltVal val="0"/>
                                          </p:val>
                                        </p:tav>
                                        <p:tav tm="100000">
                                          <p:val>
                                            <p:fltVal val="1"/>
                                          </p:val>
                                        </p:tav>
                                      </p:tavLst>
                                    </p:anim>
                                    <p:anim calcmode="lin" valueType="num">
                                      <p:cBhvr>
                                        <p:cTn id="72" dur="2000" fill="hold"/>
                                        <p:tgtEl>
                                          <p:spTgt spid="16"/>
                                        </p:tgtEl>
                                        <p:attrNameLst>
                                          <p:attrName>ppt_h</p:attrName>
                                        </p:attrNameLst>
                                      </p:cBhvr>
                                      <p:tavLst>
                                        <p:tav tm="0">
                                          <p:val>
                                            <p:strVal val="#ppt_h"/>
                                          </p:val>
                                        </p:tav>
                                        <p:tav tm="100000">
                                          <p:val>
                                            <p:strVal val="#ppt_h"/>
                                          </p:val>
                                        </p:tav>
                                      </p:tavLst>
                                    </p:anim>
                                  </p:childTnLst>
                                </p:cTn>
                              </p:par>
                            </p:childTnLst>
                          </p:cTn>
                        </p:par>
                        <p:par>
                          <p:cTn id="73" fill="hold">
                            <p:stCondLst>
                              <p:cond delay="3000"/>
                            </p:stCondLst>
                            <p:childTnLst>
                              <p:par>
                                <p:cTn id="74" presetID="53" presetClass="entr" presetSubtype="16" fill="hold" grpId="0" nodeType="afterEffect">
                                  <p:stCondLst>
                                    <p:cond delay="50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par>
                          <p:cTn id="79" fill="hold">
                            <p:stCondLst>
                              <p:cond delay="4000"/>
                            </p:stCondLst>
                            <p:childTnLst>
                              <p:par>
                                <p:cTn id="80" presetID="22" presetClass="entr" presetSubtype="2" fill="hold" grpId="0" nodeType="afterEffect">
                                  <p:stCondLst>
                                    <p:cond delay="1000"/>
                                  </p:stCondLst>
                                  <p:childTnLst>
                                    <p:set>
                                      <p:cBhvr>
                                        <p:cTn id="81" dur="1" fill="hold">
                                          <p:stCondLst>
                                            <p:cond delay="0"/>
                                          </p:stCondLst>
                                        </p:cTn>
                                        <p:tgtEl>
                                          <p:spTgt spid="17"/>
                                        </p:tgtEl>
                                        <p:attrNameLst>
                                          <p:attrName>style.visibility</p:attrName>
                                        </p:attrNameLst>
                                      </p:cBhvr>
                                      <p:to>
                                        <p:strVal val="visible"/>
                                      </p:to>
                                    </p:set>
                                    <p:animEffect transition="in" filter="wipe(right)">
                                      <p:cBhvr>
                                        <p:cTn id="82" dur="500"/>
                                        <p:tgtEl>
                                          <p:spTgt spid="17"/>
                                        </p:tgtEl>
                                      </p:cBhvr>
                                    </p:animEffect>
                                  </p:childTnLst>
                                </p:cTn>
                              </p:par>
                            </p:childTnLst>
                          </p:cTn>
                        </p:par>
                        <p:par>
                          <p:cTn id="83" fill="hold">
                            <p:stCondLst>
                              <p:cond delay="5500"/>
                            </p:stCondLst>
                            <p:childTnLst>
                              <p:par>
                                <p:cTn id="84" presetID="22" presetClass="entr" presetSubtype="8" fill="hold" grpId="0" nodeType="afterEffect">
                                  <p:stCondLst>
                                    <p:cond delay="2000"/>
                                  </p:stCondLst>
                                  <p:childTnLst>
                                    <p:set>
                                      <p:cBhvr>
                                        <p:cTn id="85" dur="1" fill="hold">
                                          <p:stCondLst>
                                            <p:cond delay="0"/>
                                          </p:stCondLst>
                                        </p:cTn>
                                        <p:tgtEl>
                                          <p:spTgt spid="18"/>
                                        </p:tgtEl>
                                        <p:attrNameLst>
                                          <p:attrName>style.visibility</p:attrName>
                                        </p:attrNameLst>
                                      </p:cBhvr>
                                      <p:to>
                                        <p:strVal val="visible"/>
                                      </p:to>
                                    </p:set>
                                    <p:animEffect transition="in" filter="wipe(left)">
                                      <p:cBhvr>
                                        <p:cTn id="86" dur="2000"/>
                                        <p:tgtEl>
                                          <p:spTgt spid="18"/>
                                        </p:tgtEl>
                                      </p:cBhvr>
                                    </p:animEffect>
                                  </p:childTnLst>
                                </p:cTn>
                              </p:par>
                            </p:childTnLst>
                          </p:cTn>
                        </p:par>
                        <p:par>
                          <p:cTn id="87" fill="hold">
                            <p:stCondLst>
                              <p:cond delay="9500"/>
                            </p:stCondLst>
                            <p:childTnLst>
                              <p:par>
                                <p:cTn id="88" presetID="53" presetClass="entr" presetSubtype="16" fill="hold" grpId="0" nodeType="afterEffect">
                                  <p:stCondLst>
                                    <p:cond delay="3250"/>
                                  </p:stCondLst>
                                  <p:childTnLst>
                                    <p:set>
                                      <p:cBhvr>
                                        <p:cTn id="89" dur="1" fill="hold">
                                          <p:stCondLst>
                                            <p:cond delay="0"/>
                                          </p:stCondLst>
                                        </p:cTn>
                                        <p:tgtEl>
                                          <p:spTgt spid="19"/>
                                        </p:tgtEl>
                                        <p:attrNameLst>
                                          <p:attrName>style.visibility</p:attrName>
                                        </p:attrNameLst>
                                      </p:cBhvr>
                                      <p:to>
                                        <p:strVal val="visible"/>
                                      </p:to>
                                    </p:set>
                                    <p:anim calcmode="lin" valueType="num">
                                      <p:cBhvr>
                                        <p:cTn id="90" dur="500" fill="hold"/>
                                        <p:tgtEl>
                                          <p:spTgt spid="19"/>
                                        </p:tgtEl>
                                        <p:attrNameLst>
                                          <p:attrName>ppt_w</p:attrName>
                                        </p:attrNameLst>
                                      </p:cBhvr>
                                      <p:tavLst>
                                        <p:tav tm="0">
                                          <p:val>
                                            <p:fltVal val="0"/>
                                          </p:val>
                                        </p:tav>
                                        <p:tav tm="100000">
                                          <p:val>
                                            <p:strVal val="#ppt_w"/>
                                          </p:val>
                                        </p:tav>
                                      </p:tavLst>
                                    </p:anim>
                                    <p:anim calcmode="lin" valueType="num">
                                      <p:cBhvr>
                                        <p:cTn id="91" dur="500" fill="hold"/>
                                        <p:tgtEl>
                                          <p:spTgt spid="19"/>
                                        </p:tgtEl>
                                        <p:attrNameLst>
                                          <p:attrName>ppt_h</p:attrName>
                                        </p:attrNameLst>
                                      </p:cBhvr>
                                      <p:tavLst>
                                        <p:tav tm="0">
                                          <p:val>
                                            <p:fltVal val="0"/>
                                          </p:val>
                                        </p:tav>
                                        <p:tav tm="100000">
                                          <p:val>
                                            <p:strVal val="#ppt_h"/>
                                          </p:val>
                                        </p:tav>
                                      </p:tavLst>
                                    </p:anim>
                                    <p:animEffect transition="in" filter="fade">
                                      <p:cBhvr>
                                        <p:cTn id="92" dur="500"/>
                                        <p:tgtEl>
                                          <p:spTgt spid="19"/>
                                        </p:tgtEl>
                                      </p:cBhvr>
                                    </p:animEffect>
                                  </p:childTnLst>
                                </p:cTn>
                              </p:par>
                            </p:childTnLst>
                          </p:cTn>
                        </p:par>
                        <p:par>
                          <p:cTn id="93" fill="hold">
                            <p:stCondLst>
                              <p:cond delay="13250"/>
                            </p:stCondLst>
                            <p:childTnLst>
                              <p:par>
                                <p:cTn id="94" presetID="22" presetClass="entr" presetSubtype="2" fill="hold" grpId="0" nodeType="afterEffect">
                                  <p:stCondLst>
                                    <p:cond delay="2000"/>
                                  </p:stCondLst>
                                  <p:childTnLst>
                                    <p:set>
                                      <p:cBhvr>
                                        <p:cTn id="95" dur="1" fill="hold">
                                          <p:stCondLst>
                                            <p:cond delay="0"/>
                                          </p:stCondLst>
                                        </p:cTn>
                                        <p:tgtEl>
                                          <p:spTgt spid="20"/>
                                        </p:tgtEl>
                                        <p:attrNameLst>
                                          <p:attrName>style.visibility</p:attrName>
                                        </p:attrNameLst>
                                      </p:cBhvr>
                                      <p:to>
                                        <p:strVal val="visible"/>
                                      </p:to>
                                    </p:set>
                                    <p:animEffect transition="in" filter="wipe(right)">
                                      <p:cBhvr>
                                        <p:cTn id="9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8026FA26-75DE-43C2-ADD1-1BC19412FEA3}"/>
              </a:ext>
            </a:extLst>
          </p:cNvPr>
          <p:cNvSpPr txBox="1"/>
          <p:nvPr/>
        </p:nvSpPr>
        <p:spPr>
          <a:xfrm>
            <a:off x="8980208" y="4129782"/>
            <a:ext cx="2684283"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a:spAutoFit/>
          </a:bodyPr>
          <a:lstStyle/>
          <a:p>
            <a:r>
              <a:rPr lang="he-IL" b="0" i="0" dirty="0">
                <a:solidFill>
                  <a:srgbClr val="000000"/>
                </a:solidFill>
                <a:effectLst/>
                <a:latin typeface="Arial" panose="020B0604020202020204" pitchFamily="34" charset="0"/>
              </a:rPr>
              <a:t> וּמִי מַעֲלֶה אֵבָרִים לַכֶּבֶשׁ</a:t>
            </a:r>
            <a:endParaRPr lang="he-IL" dirty="0"/>
          </a:p>
        </p:txBody>
      </p:sp>
      <p:sp>
        <p:nvSpPr>
          <p:cNvPr id="4" name="תיבת טקסט 3">
            <a:extLst>
              <a:ext uri="{FF2B5EF4-FFF2-40B4-BE49-F238E27FC236}">
                <a16:creationId xmlns:a16="http://schemas.microsoft.com/office/drawing/2014/main" id="{D6ECD263-645E-488C-B892-E3D78C99AE46}"/>
              </a:ext>
            </a:extLst>
          </p:cNvPr>
          <p:cNvSpPr txBox="1"/>
          <p:nvPr/>
        </p:nvSpPr>
        <p:spPr>
          <a:xfrm>
            <a:off x="9332536" y="235670"/>
            <a:ext cx="1979629" cy="369332"/>
          </a:xfrm>
          <a:prstGeom prst="rect">
            <a:avLst/>
          </a:prstGeom>
          <a:noFill/>
        </p:spPr>
        <p:txBody>
          <a:bodyPr wrap="square" rtlCol="1">
            <a:spAutoFit/>
          </a:bodyPr>
          <a:lstStyle/>
          <a:p>
            <a:r>
              <a:rPr lang="he-IL" dirty="0"/>
              <a:t>דף כ"ה עמ' א'</a:t>
            </a:r>
          </a:p>
        </p:txBody>
      </p:sp>
      <p:sp>
        <p:nvSpPr>
          <p:cNvPr id="6" name="תיבת טקסט 5">
            <a:extLst>
              <a:ext uri="{FF2B5EF4-FFF2-40B4-BE49-F238E27FC236}">
                <a16:creationId xmlns:a16="http://schemas.microsoft.com/office/drawing/2014/main" id="{F930E8AA-909B-4BFD-8F95-48F4207E0C78}"/>
              </a:ext>
            </a:extLst>
          </p:cNvPr>
          <p:cNvSpPr txBox="1"/>
          <p:nvPr/>
        </p:nvSpPr>
        <p:spPr>
          <a:xfrm>
            <a:off x="9426804" y="811549"/>
            <a:ext cx="2139885"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מַתְנִי'   הַפַּיִיס הַשֵּׁנִי: </a:t>
            </a:r>
          </a:p>
        </p:txBody>
      </p:sp>
      <p:sp>
        <p:nvSpPr>
          <p:cNvPr id="7" name="תיבת טקסט 6">
            <a:extLst>
              <a:ext uri="{FF2B5EF4-FFF2-40B4-BE49-F238E27FC236}">
                <a16:creationId xmlns:a16="http://schemas.microsoft.com/office/drawing/2014/main" id="{96FA528E-83F5-4C04-8011-0AEB59B68A7C}"/>
              </a:ext>
            </a:extLst>
          </p:cNvPr>
          <p:cNvSpPr txBox="1"/>
          <p:nvPr/>
        </p:nvSpPr>
        <p:spPr>
          <a:xfrm>
            <a:off x="5142322" y="1545740"/>
            <a:ext cx="3044857"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מי שוחט את קרבן התמיד.</a:t>
            </a:r>
          </a:p>
        </p:txBody>
      </p:sp>
      <p:sp>
        <p:nvSpPr>
          <p:cNvPr id="8" name="תיבת טקסט 7">
            <a:extLst>
              <a:ext uri="{FF2B5EF4-FFF2-40B4-BE49-F238E27FC236}">
                <a16:creationId xmlns:a16="http://schemas.microsoft.com/office/drawing/2014/main" id="{7912458E-F3E7-4358-A355-A963EA05A353}"/>
              </a:ext>
            </a:extLst>
          </p:cNvPr>
          <p:cNvSpPr txBox="1"/>
          <p:nvPr/>
        </p:nvSpPr>
        <p:spPr>
          <a:xfrm>
            <a:off x="10133814" y="1517715"/>
            <a:ext cx="141402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1. </a:t>
            </a:r>
            <a:r>
              <a:rPr lang="he-IL" b="0" i="0" dirty="0">
                <a:solidFill>
                  <a:srgbClr val="000000"/>
                </a:solidFill>
                <a:effectLst/>
                <a:latin typeface="Arial" panose="020B0604020202020204" pitchFamily="34" charset="0"/>
              </a:rPr>
              <a:t>מִי שׁוֹחֵט, </a:t>
            </a:r>
            <a:endParaRPr lang="he-IL" dirty="0"/>
          </a:p>
        </p:txBody>
      </p:sp>
      <p:sp>
        <p:nvSpPr>
          <p:cNvPr id="9" name="תיבת טקסט 8">
            <a:extLst>
              <a:ext uri="{FF2B5EF4-FFF2-40B4-BE49-F238E27FC236}">
                <a16:creationId xmlns:a16="http://schemas.microsoft.com/office/drawing/2014/main" id="{8C6DAC6A-2712-4179-ABBC-DA8CD40AF472}"/>
              </a:ext>
            </a:extLst>
          </p:cNvPr>
          <p:cNvSpPr txBox="1"/>
          <p:nvPr/>
        </p:nvSpPr>
        <p:spPr>
          <a:xfrm>
            <a:off x="10322350" y="2141571"/>
            <a:ext cx="1291472"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2. </a:t>
            </a:r>
            <a:r>
              <a:rPr lang="he-IL" b="0" i="0" dirty="0">
                <a:solidFill>
                  <a:srgbClr val="000000"/>
                </a:solidFill>
                <a:effectLst/>
                <a:latin typeface="Arial" panose="020B0604020202020204" pitchFamily="34" charset="0"/>
              </a:rPr>
              <a:t>מִי זוֹרֵק, </a:t>
            </a:r>
            <a:endParaRPr lang="he-IL" dirty="0"/>
          </a:p>
        </p:txBody>
      </p:sp>
      <p:sp>
        <p:nvSpPr>
          <p:cNvPr id="10" name="תיבת טקסט 9">
            <a:extLst>
              <a:ext uri="{FF2B5EF4-FFF2-40B4-BE49-F238E27FC236}">
                <a16:creationId xmlns:a16="http://schemas.microsoft.com/office/drawing/2014/main" id="{D7CF362C-5221-4D94-8EAD-AA924D07A02E}"/>
              </a:ext>
            </a:extLst>
          </p:cNvPr>
          <p:cNvSpPr txBox="1"/>
          <p:nvPr/>
        </p:nvSpPr>
        <p:spPr>
          <a:xfrm>
            <a:off x="5835192" y="2172863"/>
            <a:ext cx="2356701"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מי זורק את דם התמיד.</a:t>
            </a:r>
          </a:p>
        </p:txBody>
      </p:sp>
      <p:sp>
        <p:nvSpPr>
          <p:cNvPr id="11" name="בועת דיבור: מלבן עם פינות מעוגלות 10">
            <a:extLst>
              <a:ext uri="{FF2B5EF4-FFF2-40B4-BE49-F238E27FC236}">
                <a16:creationId xmlns:a16="http://schemas.microsoft.com/office/drawing/2014/main" id="{000071C1-4846-48D3-BA26-CB70F354F432}"/>
              </a:ext>
            </a:extLst>
          </p:cNvPr>
          <p:cNvSpPr/>
          <p:nvPr/>
        </p:nvSpPr>
        <p:spPr>
          <a:xfrm>
            <a:off x="75833" y="59619"/>
            <a:ext cx="8477843" cy="1065229"/>
          </a:xfrm>
          <a:prstGeom prst="wedgeRoundRectCallout">
            <a:avLst>
              <a:gd name="adj1" fmla="val 36341"/>
              <a:gd name="adj2" fmla="val 9547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err="1">
                <a:solidFill>
                  <a:schemeClr val="tx1"/>
                </a:solidFill>
              </a:rPr>
              <a:t>ריטב"א</a:t>
            </a:r>
            <a:r>
              <a:rPr lang="he-IL" dirty="0">
                <a:solidFill>
                  <a:schemeClr val="tx1"/>
                </a:solidFill>
              </a:rPr>
              <a:t>. אעפ"י ששחיטה כשרה בזר מ"מ לכתחילה מצוה שישחט הכהן ולכן היו </a:t>
            </a:r>
            <a:r>
              <a:rPr lang="he-IL" dirty="0" err="1">
                <a:solidFill>
                  <a:schemeClr val="tx1"/>
                </a:solidFill>
              </a:rPr>
              <a:t>מפייסין</a:t>
            </a:r>
            <a:r>
              <a:rPr lang="he-IL" dirty="0">
                <a:solidFill>
                  <a:schemeClr val="tx1"/>
                </a:solidFill>
              </a:rPr>
              <a:t> עליה.</a:t>
            </a:r>
          </a:p>
          <a:p>
            <a:r>
              <a:rPr lang="he-IL" dirty="0">
                <a:solidFill>
                  <a:schemeClr val="tx1"/>
                </a:solidFill>
              </a:rPr>
              <a:t> ויש שפירש שכיון שהשחיטה היא תחילת עבודת התמיד לכן </a:t>
            </a:r>
            <a:r>
              <a:rPr lang="he-IL" dirty="0" err="1">
                <a:solidFill>
                  <a:schemeClr val="tx1"/>
                </a:solidFill>
              </a:rPr>
              <a:t>היתה</a:t>
            </a:r>
            <a:r>
              <a:rPr lang="he-IL" dirty="0">
                <a:solidFill>
                  <a:schemeClr val="tx1"/>
                </a:solidFill>
              </a:rPr>
              <a:t> חביבה על </a:t>
            </a:r>
            <a:r>
              <a:rPr lang="he-IL" dirty="0" err="1">
                <a:solidFill>
                  <a:schemeClr val="tx1"/>
                </a:solidFill>
              </a:rPr>
              <a:t>הכהנים</a:t>
            </a:r>
            <a:r>
              <a:rPr lang="he-IL" dirty="0">
                <a:solidFill>
                  <a:schemeClr val="tx1"/>
                </a:solidFill>
              </a:rPr>
              <a:t> אעפ"י שהיא כשרה בזר והוצרכו לפייס עליה כדי שלא יריבו עליה. ומיהו הכהן הזוכה בה היה יכול לכבד את הזר </a:t>
            </a:r>
            <a:r>
              <a:rPr lang="he-IL" dirty="0" err="1">
                <a:solidFill>
                  <a:schemeClr val="tx1"/>
                </a:solidFill>
              </a:rPr>
              <a:t>שישחוט</a:t>
            </a:r>
            <a:r>
              <a:rPr lang="he-IL" dirty="0">
                <a:solidFill>
                  <a:schemeClr val="tx1"/>
                </a:solidFill>
              </a:rPr>
              <a:t> במקומו. </a:t>
            </a:r>
            <a:r>
              <a:rPr lang="he-IL" dirty="0" err="1">
                <a:solidFill>
                  <a:schemeClr val="tx1"/>
                </a:solidFill>
              </a:rPr>
              <a:t>הרע"ב</a:t>
            </a:r>
            <a:r>
              <a:rPr lang="he-IL" dirty="0">
                <a:solidFill>
                  <a:schemeClr val="tx1"/>
                </a:solidFill>
              </a:rPr>
              <a:t> תמיד פ"ג מ"א </a:t>
            </a:r>
            <a:r>
              <a:rPr lang="he-IL" dirty="0" err="1">
                <a:solidFill>
                  <a:schemeClr val="tx1"/>
                </a:solidFill>
              </a:rPr>
              <a:t>ותפא"י</a:t>
            </a:r>
            <a:r>
              <a:rPr lang="he-IL" dirty="0">
                <a:solidFill>
                  <a:schemeClr val="tx1"/>
                </a:solidFill>
              </a:rPr>
              <a:t> שם.</a:t>
            </a:r>
          </a:p>
        </p:txBody>
      </p:sp>
      <p:sp>
        <p:nvSpPr>
          <p:cNvPr id="12" name="תיבת טקסט 11">
            <a:extLst>
              <a:ext uri="{FF2B5EF4-FFF2-40B4-BE49-F238E27FC236}">
                <a16:creationId xmlns:a16="http://schemas.microsoft.com/office/drawing/2014/main" id="{99127E7A-A643-4FFC-8674-20CA375E1653}"/>
              </a:ext>
            </a:extLst>
          </p:cNvPr>
          <p:cNvSpPr txBox="1"/>
          <p:nvPr/>
        </p:nvSpPr>
        <p:spPr>
          <a:xfrm>
            <a:off x="8889476" y="2799760"/>
            <a:ext cx="2724346"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3. </a:t>
            </a:r>
            <a:r>
              <a:rPr lang="he-IL" b="0" i="0" dirty="0">
                <a:solidFill>
                  <a:srgbClr val="000000"/>
                </a:solidFill>
                <a:effectLst/>
                <a:latin typeface="Arial" panose="020B0604020202020204" pitchFamily="34" charset="0"/>
              </a:rPr>
              <a:t>מִי מְדַשֵּׁן מִזְבֵּחַ הַפְּנִימִי, </a:t>
            </a:r>
            <a:endParaRPr lang="he-IL" dirty="0"/>
          </a:p>
        </p:txBody>
      </p:sp>
      <p:sp>
        <p:nvSpPr>
          <p:cNvPr id="13" name="תיבת טקסט 12">
            <a:extLst>
              <a:ext uri="{FF2B5EF4-FFF2-40B4-BE49-F238E27FC236}">
                <a16:creationId xmlns:a16="http://schemas.microsoft.com/office/drawing/2014/main" id="{38042B2C-1174-4CAB-BA11-04AD9E6505CC}"/>
              </a:ext>
            </a:extLst>
          </p:cNvPr>
          <p:cNvSpPr txBox="1"/>
          <p:nvPr/>
        </p:nvSpPr>
        <p:spPr>
          <a:xfrm>
            <a:off x="4642701" y="2756856"/>
            <a:ext cx="3667028"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מי  מוריד את האפר מעל מזבח הפנימי.</a:t>
            </a:r>
          </a:p>
        </p:txBody>
      </p:sp>
      <p:sp>
        <p:nvSpPr>
          <p:cNvPr id="14" name="תיבת טקסט 13">
            <a:extLst>
              <a:ext uri="{FF2B5EF4-FFF2-40B4-BE49-F238E27FC236}">
                <a16:creationId xmlns:a16="http://schemas.microsoft.com/office/drawing/2014/main" id="{2D304F8E-EE32-4B6E-A6D7-B0FE3C027217}"/>
              </a:ext>
            </a:extLst>
          </p:cNvPr>
          <p:cNvSpPr txBox="1"/>
          <p:nvPr/>
        </p:nvSpPr>
        <p:spPr>
          <a:xfrm>
            <a:off x="9108649" y="3415032"/>
            <a:ext cx="2545237"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4. </a:t>
            </a:r>
            <a:r>
              <a:rPr lang="he-IL" b="0" i="0" dirty="0">
                <a:solidFill>
                  <a:srgbClr val="000000"/>
                </a:solidFill>
                <a:effectLst/>
                <a:latin typeface="Arial" panose="020B0604020202020204" pitchFamily="34" charset="0"/>
              </a:rPr>
              <a:t>וּמִי מְדַשֵּׁן אֶת הַמְּנוֹרָה, </a:t>
            </a:r>
            <a:endParaRPr lang="he-IL" dirty="0"/>
          </a:p>
        </p:txBody>
      </p:sp>
      <p:sp>
        <p:nvSpPr>
          <p:cNvPr id="15" name="תיבת טקסט 14">
            <a:extLst>
              <a:ext uri="{FF2B5EF4-FFF2-40B4-BE49-F238E27FC236}">
                <a16:creationId xmlns:a16="http://schemas.microsoft.com/office/drawing/2014/main" id="{145E240A-0EA0-4EA0-AF13-B96CC71667AB}"/>
              </a:ext>
            </a:extLst>
          </p:cNvPr>
          <p:cNvSpPr txBox="1"/>
          <p:nvPr/>
        </p:nvSpPr>
        <p:spPr>
          <a:xfrm>
            <a:off x="4086519" y="3366697"/>
            <a:ext cx="422321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מסיר את הפתילות ושיירי השמן מי מהמנורה.</a:t>
            </a:r>
          </a:p>
        </p:txBody>
      </p:sp>
      <p:sp>
        <p:nvSpPr>
          <p:cNvPr id="16" name="תיבת טקסט 15">
            <a:extLst>
              <a:ext uri="{FF2B5EF4-FFF2-40B4-BE49-F238E27FC236}">
                <a16:creationId xmlns:a16="http://schemas.microsoft.com/office/drawing/2014/main" id="{6FE1665B-9591-4E17-B897-64F410299F90}"/>
              </a:ext>
            </a:extLst>
          </p:cNvPr>
          <p:cNvSpPr txBox="1"/>
          <p:nvPr/>
        </p:nvSpPr>
        <p:spPr>
          <a:xfrm>
            <a:off x="5142322" y="4129782"/>
            <a:ext cx="3167407"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ומי מעלה אברים של תמיד לכבש</a:t>
            </a:r>
          </a:p>
        </p:txBody>
      </p:sp>
      <p:sp>
        <p:nvSpPr>
          <p:cNvPr id="17" name="בועת דיבור: מלבן עם פינות מעוגלות 16">
            <a:extLst>
              <a:ext uri="{FF2B5EF4-FFF2-40B4-BE49-F238E27FC236}">
                <a16:creationId xmlns:a16="http://schemas.microsoft.com/office/drawing/2014/main" id="{AC27FB4F-6A76-4379-BEA3-A6461C6CE49D}"/>
              </a:ext>
            </a:extLst>
          </p:cNvPr>
          <p:cNvSpPr/>
          <p:nvPr/>
        </p:nvSpPr>
        <p:spPr>
          <a:xfrm>
            <a:off x="150829" y="3044858"/>
            <a:ext cx="3780149" cy="1308501"/>
          </a:xfrm>
          <a:prstGeom prst="wedgeRoundRectCallout">
            <a:avLst>
              <a:gd name="adj1" fmla="val 85651"/>
              <a:gd name="adj2" fmla="val 3080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a:solidFill>
                  <a:schemeClr val="tx1"/>
                </a:solidFill>
              </a:rPr>
              <a:t>היו מניחים את האברים מחצי הכבש ומטה. ולאחר מכן היו עושים הגרלה נוספת לקבוע מי הכהן שזכה להעלות אותם משם לראש המזרח כמבואר במשנה להלן [כ"ו. א'].</a:t>
            </a:r>
          </a:p>
        </p:txBody>
      </p:sp>
      <p:sp>
        <p:nvSpPr>
          <p:cNvPr id="2" name="תיבת טקסט 1">
            <a:extLst>
              <a:ext uri="{FF2B5EF4-FFF2-40B4-BE49-F238E27FC236}">
                <a16:creationId xmlns:a16="http://schemas.microsoft.com/office/drawing/2014/main" id="{975A1312-F351-46EA-803E-1A36F631AAA4}"/>
              </a:ext>
            </a:extLst>
          </p:cNvPr>
          <p:cNvSpPr txBox="1"/>
          <p:nvPr/>
        </p:nvSpPr>
        <p:spPr>
          <a:xfrm>
            <a:off x="4846320" y="4866640"/>
            <a:ext cx="6465845"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מכאן, המשנה תמנה את </a:t>
            </a:r>
            <a:r>
              <a:rPr lang="he-IL" dirty="0" err="1"/>
              <a:t>הכהנים</a:t>
            </a:r>
            <a:r>
              <a:rPr lang="he-IL" dirty="0"/>
              <a:t> שזכו בהעלאת האברים בסדר דלהלן:</a:t>
            </a:r>
          </a:p>
        </p:txBody>
      </p:sp>
    </p:spTree>
    <p:extLst>
      <p:ext uri="{BB962C8B-B14F-4D97-AF65-F5344CB8AC3E}">
        <p14:creationId xmlns:p14="http://schemas.microsoft.com/office/powerpoint/2010/main" val="35025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250"/>
                            </p:stCondLst>
                            <p:childTnLst>
                              <p:par>
                                <p:cTn id="12" presetID="47"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2750"/>
                            </p:stCondLst>
                            <p:childTnLst>
                              <p:par>
                                <p:cTn id="18" presetID="22" presetClass="entr" presetSubtype="2" fill="hold" grpId="0" nodeType="after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par>
                          <p:cTn id="21" fill="hold">
                            <p:stCondLst>
                              <p:cond delay="4000"/>
                            </p:stCondLst>
                            <p:childTnLst>
                              <p:par>
                                <p:cTn id="22" presetID="22" presetClass="entr" presetSubtype="8" fill="hold" grpId="0" nodeType="afterEffect">
                                  <p:stCondLst>
                                    <p:cond delay="125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2" fill="hold" grpId="0" nodeType="afterEffect">
                                  <p:stCondLst>
                                    <p:cond delay="750"/>
                                  </p:stCondLst>
                                  <p:childTnLst>
                                    <p:set>
                                      <p:cBhvr>
                                        <p:cTn id="34" dur="1" fill="hold">
                                          <p:stCondLst>
                                            <p:cond delay="0"/>
                                          </p:stCondLst>
                                        </p:cTn>
                                        <p:tgtEl>
                                          <p:spTgt spid="10"/>
                                        </p:tgtEl>
                                        <p:attrNameLst>
                                          <p:attrName>style.visibility</p:attrName>
                                        </p:attrNameLst>
                                      </p:cBhvr>
                                      <p:to>
                                        <p:strVal val="visible"/>
                                      </p:to>
                                    </p:set>
                                    <p:animEffect transition="in" filter="wipe(right)">
                                      <p:cBhvr>
                                        <p:cTn id="35" dur="500"/>
                                        <p:tgtEl>
                                          <p:spTgt spid="10"/>
                                        </p:tgtEl>
                                      </p:cBhvr>
                                    </p:animEffect>
                                  </p:childTnLst>
                                </p:cTn>
                              </p:par>
                            </p:childTnLst>
                          </p:cTn>
                        </p:par>
                        <p:par>
                          <p:cTn id="36" fill="hold">
                            <p:stCondLst>
                              <p:cond delay="2250"/>
                            </p:stCondLst>
                            <p:childTnLst>
                              <p:par>
                                <p:cTn id="37" presetID="47" presetClass="entr" presetSubtype="0" fill="hold" grpId="0" nodeType="afterEffect">
                                  <p:stCondLst>
                                    <p:cond delay="15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par>
                          <p:cTn id="42" fill="hold">
                            <p:stCondLst>
                              <p:cond delay="4750"/>
                            </p:stCondLst>
                            <p:childTnLst>
                              <p:par>
                                <p:cTn id="43" presetID="22" presetClass="entr" presetSubtype="2" fill="hold" grpId="0" nodeType="afterEffect">
                                  <p:stCondLst>
                                    <p:cond delay="75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22" presetClass="entr" presetSubtype="2" fill="hold" grpId="0" nodeType="afterEffect">
                                  <p:stCondLst>
                                    <p:cond delay="750"/>
                                  </p:stCondLst>
                                  <p:childTnLst>
                                    <p:set>
                                      <p:cBhvr>
                                        <p:cTn id="55" dur="1" fill="hold">
                                          <p:stCondLst>
                                            <p:cond delay="0"/>
                                          </p:stCondLst>
                                        </p:cTn>
                                        <p:tgtEl>
                                          <p:spTgt spid="15"/>
                                        </p:tgtEl>
                                        <p:attrNameLst>
                                          <p:attrName>style.visibility</p:attrName>
                                        </p:attrNameLst>
                                      </p:cBhvr>
                                      <p:to>
                                        <p:strVal val="visible"/>
                                      </p:to>
                                    </p:set>
                                    <p:animEffect transition="in" filter="wipe(right)">
                                      <p:cBhvr>
                                        <p:cTn id="56" dur="500"/>
                                        <p:tgtEl>
                                          <p:spTgt spid="15"/>
                                        </p:tgtEl>
                                      </p:cBhvr>
                                    </p:animEffect>
                                  </p:childTnLst>
                                </p:cTn>
                              </p:par>
                            </p:childTnLst>
                          </p:cTn>
                        </p:par>
                        <p:par>
                          <p:cTn id="57" fill="hold">
                            <p:stCondLst>
                              <p:cond delay="2250"/>
                            </p:stCondLst>
                            <p:childTnLst>
                              <p:par>
                                <p:cTn id="58" presetID="47" presetClass="entr" presetSubtype="0" fill="hold" grpId="0" nodeType="afterEffect">
                                  <p:stCondLst>
                                    <p:cond delay="125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par>
                          <p:cTn id="63" fill="hold">
                            <p:stCondLst>
                              <p:cond delay="4500"/>
                            </p:stCondLst>
                            <p:childTnLst>
                              <p:par>
                                <p:cTn id="64" presetID="22" presetClass="entr" presetSubtype="2" fill="hold" grpId="0" nodeType="afterEffect">
                                  <p:stCondLst>
                                    <p:cond delay="750"/>
                                  </p:stCondLst>
                                  <p:childTnLst>
                                    <p:set>
                                      <p:cBhvr>
                                        <p:cTn id="65" dur="1" fill="hold">
                                          <p:stCondLst>
                                            <p:cond delay="0"/>
                                          </p:stCondLst>
                                        </p:cTn>
                                        <p:tgtEl>
                                          <p:spTgt spid="16"/>
                                        </p:tgtEl>
                                        <p:attrNameLst>
                                          <p:attrName>style.visibility</p:attrName>
                                        </p:attrNameLst>
                                      </p:cBhvr>
                                      <p:to>
                                        <p:strVal val="visible"/>
                                      </p:to>
                                    </p:set>
                                    <p:animEffect transition="in" filter="wipe(right)">
                                      <p:cBhvr>
                                        <p:cTn id="66" dur="500"/>
                                        <p:tgtEl>
                                          <p:spTgt spid="16"/>
                                        </p:tgtEl>
                                      </p:cBhvr>
                                    </p:animEffect>
                                  </p:childTnLst>
                                </p:cTn>
                              </p:par>
                            </p:childTnLst>
                          </p:cTn>
                        </p:par>
                        <p:par>
                          <p:cTn id="67" fill="hold">
                            <p:stCondLst>
                              <p:cond delay="5750"/>
                            </p:stCondLst>
                            <p:childTnLst>
                              <p:par>
                                <p:cTn id="68" presetID="22" presetClass="entr" presetSubtype="8" fill="hold" grpId="0" nodeType="afterEffect">
                                  <p:stCondLst>
                                    <p:cond delay="100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2000"/>
                                        <p:tgtEl>
                                          <p:spTgt spid="17"/>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1000" fill="hold"/>
                                        <p:tgtEl>
                                          <p:spTgt spid="2"/>
                                        </p:tgtEl>
                                        <p:attrNameLst>
                                          <p:attrName>ppt_w</p:attrName>
                                        </p:attrNameLst>
                                      </p:cBhvr>
                                      <p:tavLst>
                                        <p:tav tm="0">
                                          <p:val>
                                            <p:fltVal val="0"/>
                                          </p:val>
                                        </p:tav>
                                        <p:tav tm="100000">
                                          <p:val>
                                            <p:strVal val="#ppt_w"/>
                                          </p:val>
                                        </p:tav>
                                      </p:tavLst>
                                    </p:anim>
                                    <p:anim calcmode="lin" valueType="num">
                                      <p:cBhvr>
                                        <p:cTn id="76" dur="1000" fill="hold"/>
                                        <p:tgtEl>
                                          <p:spTgt spid="2"/>
                                        </p:tgtEl>
                                        <p:attrNameLst>
                                          <p:attrName>ppt_h</p:attrName>
                                        </p:attrNameLst>
                                      </p:cBhvr>
                                      <p:tavLst>
                                        <p:tav tm="0">
                                          <p:val>
                                            <p:fltVal val="0"/>
                                          </p:val>
                                        </p:tav>
                                        <p:tav tm="100000">
                                          <p:val>
                                            <p:strVal val="#ppt_h"/>
                                          </p:val>
                                        </p:tav>
                                      </p:tavLst>
                                    </p:anim>
                                    <p:anim calcmode="lin" valueType="num">
                                      <p:cBhvr>
                                        <p:cTn id="77" dur="1000" fill="hold"/>
                                        <p:tgtEl>
                                          <p:spTgt spid="2"/>
                                        </p:tgtEl>
                                        <p:attrNameLst>
                                          <p:attrName>style.rotation</p:attrName>
                                        </p:attrNameLst>
                                      </p:cBhvr>
                                      <p:tavLst>
                                        <p:tav tm="0">
                                          <p:val>
                                            <p:fltVal val="90"/>
                                          </p:val>
                                        </p:tav>
                                        <p:tav tm="100000">
                                          <p:val>
                                            <p:fltVal val="0"/>
                                          </p:val>
                                        </p:tav>
                                      </p:tavLst>
                                    </p:anim>
                                    <p:animEffect transition="in" filter="fade">
                                      <p:cBhvr>
                                        <p:cTn id="7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35687E34-91E9-4BEE-BEFF-ED5B118A8858}"/>
              </a:ext>
            </a:extLst>
          </p:cNvPr>
          <p:cNvSpPr txBox="1"/>
          <p:nvPr/>
        </p:nvSpPr>
        <p:spPr>
          <a:xfrm>
            <a:off x="9332536" y="235670"/>
            <a:ext cx="1979629" cy="369332"/>
          </a:xfrm>
          <a:prstGeom prst="rect">
            <a:avLst/>
          </a:prstGeom>
          <a:noFill/>
        </p:spPr>
        <p:txBody>
          <a:bodyPr wrap="square" rtlCol="1">
            <a:spAutoFit/>
          </a:bodyPr>
          <a:lstStyle/>
          <a:p>
            <a:r>
              <a:rPr lang="he-IL" dirty="0"/>
              <a:t>דף כ"ה עמ' א'</a:t>
            </a:r>
          </a:p>
        </p:txBody>
      </p:sp>
      <p:sp>
        <p:nvSpPr>
          <p:cNvPr id="3" name="תיבת טקסט 2">
            <a:extLst>
              <a:ext uri="{FF2B5EF4-FFF2-40B4-BE49-F238E27FC236}">
                <a16:creationId xmlns:a16="http://schemas.microsoft.com/office/drawing/2014/main" id="{9BFCE3DC-E6D2-4C1F-9606-5099110EF527}"/>
              </a:ext>
            </a:extLst>
          </p:cNvPr>
          <p:cNvSpPr txBox="1"/>
          <p:nvPr/>
        </p:nvSpPr>
        <p:spPr>
          <a:xfrm>
            <a:off x="11192235" y="5942454"/>
            <a:ext cx="95504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solidFill>
                  <a:srgbClr val="000000"/>
                </a:solidFill>
                <a:latin typeface="Arial" panose="020B0604020202020204" pitchFamily="34" charset="0"/>
              </a:rPr>
              <a:t>3. </a:t>
            </a:r>
            <a:r>
              <a:rPr lang="he-IL" b="0" i="0" dirty="0">
                <a:solidFill>
                  <a:srgbClr val="000000"/>
                </a:solidFill>
                <a:effectLst/>
                <a:latin typeface="Arial" panose="020B0604020202020204" pitchFamily="34" charset="0"/>
              </a:rPr>
              <a:t> הַיַּיִן</a:t>
            </a:r>
          </a:p>
        </p:txBody>
      </p:sp>
      <p:sp>
        <p:nvSpPr>
          <p:cNvPr id="7" name="תיבת טקסט 6">
            <a:extLst>
              <a:ext uri="{FF2B5EF4-FFF2-40B4-BE49-F238E27FC236}">
                <a16:creationId xmlns:a16="http://schemas.microsoft.com/office/drawing/2014/main" id="{61026DD6-E7F4-434B-9775-68F06BECD275}"/>
              </a:ext>
            </a:extLst>
          </p:cNvPr>
          <p:cNvSpPr txBox="1"/>
          <p:nvPr/>
        </p:nvSpPr>
        <p:spPr>
          <a:xfrm>
            <a:off x="6227632" y="690880"/>
            <a:ext cx="5568128"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המשנה מציינת את מספר </a:t>
            </a:r>
            <a:r>
              <a:rPr lang="he-IL" dirty="0" err="1"/>
              <a:t>הכהנים</a:t>
            </a:r>
            <a:r>
              <a:rPr lang="he-IL" dirty="0"/>
              <a:t> שזכו  בהעלאת האברים:</a:t>
            </a:r>
          </a:p>
        </p:txBody>
      </p:sp>
      <p:sp>
        <p:nvSpPr>
          <p:cNvPr id="8" name="תיבת טקסט 7">
            <a:extLst>
              <a:ext uri="{FF2B5EF4-FFF2-40B4-BE49-F238E27FC236}">
                <a16:creationId xmlns:a16="http://schemas.microsoft.com/office/drawing/2014/main" id="{CF783E94-97B8-4E7F-A917-167A0FE461A3}"/>
              </a:ext>
            </a:extLst>
          </p:cNvPr>
          <p:cNvSpPr txBox="1"/>
          <p:nvPr/>
        </p:nvSpPr>
        <p:spPr>
          <a:xfrm>
            <a:off x="10068560" y="1270000"/>
            <a:ext cx="187960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5. </a:t>
            </a:r>
            <a:r>
              <a:rPr lang="he-IL" b="0" i="0" dirty="0">
                <a:solidFill>
                  <a:srgbClr val="000000"/>
                </a:solidFill>
                <a:effectLst/>
                <a:latin typeface="Arial" panose="020B0604020202020204" pitchFamily="34" charset="0"/>
              </a:rPr>
              <a:t>הָרֹאשׁ וְהָרֶגֶל</a:t>
            </a:r>
            <a:endParaRPr lang="he-IL" dirty="0"/>
          </a:p>
        </p:txBody>
      </p:sp>
      <p:sp>
        <p:nvSpPr>
          <p:cNvPr id="9" name="תיבת טקסט 8">
            <a:extLst>
              <a:ext uri="{FF2B5EF4-FFF2-40B4-BE49-F238E27FC236}">
                <a16:creationId xmlns:a16="http://schemas.microsoft.com/office/drawing/2014/main" id="{73BF8A86-3045-4D9D-8FCA-485EE2D21CA0}"/>
              </a:ext>
            </a:extLst>
          </p:cNvPr>
          <p:cNvSpPr txBox="1"/>
          <p:nvPr/>
        </p:nvSpPr>
        <p:spPr>
          <a:xfrm>
            <a:off x="7917314" y="1260769"/>
            <a:ext cx="1964556" cy="369332"/>
          </a:xfrm>
          <a:prstGeom prst="rect">
            <a:avLst/>
          </a:prstGeom>
          <a:solidFill>
            <a:schemeClr val="bg1"/>
          </a:solidFill>
          <a:scene3d>
            <a:camera prst="orthographicFront"/>
            <a:lightRig rig="threePt" dir="t"/>
          </a:scene3d>
          <a:sp3d>
            <a:bevelT w="165100" prst="coolSlant"/>
          </a:sp3d>
        </p:spPr>
        <p:txBody>
          <a:bodyPr wrap="square" rtlCol="1">
            <a:spAutoFit/>
          </a:bodyPr>
          <a:lstStyle/>
          <a:p>
            <a:r>
              <a:rPr lang="he-IL" dirty="0"/>
              <a:t>רגל אחורית ימנית</a:t>
            </a:r>
          </a:p>
        </p:txBody>
      </p:sp>
      <p:sp>
        <p:nvSpPr>
          <p:cNvPr id="10" name="תיבת טקסט 9">
            <a:extLst>
              <a:ext uri="{FF2B5EF4-FFF2-40B4-BE49-F238E27FC236}">
                <a16:creationId xmlns:a16="http://schemas.microsoft.com/office/drawing/2014/main" id="{8FB9301C-E6EF-4E8D-A7DC-A9546DAA038E}"/>
              </a:ext>
            </a:extLst>
          </p:cNvPr>
          <p:cNvSpPr txBox="1"/>
          <p:nvPr/>
        </p:nvSpPr>
        <p:spPr>
          <a:xfrm>
            <a:off x="10393680" y="1869440"/>
            <a:ext cx="155448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6. </a:t>
            </a:r>
            <a:r>
              <a:rPr lang="he-IL" b="0" i="0" dirty="0">
                <a:solidFill>
                  <a:srgbClr val="000000"/>
                </a:solidFill>
                <a:effectLst/>
                <a:latin typeface="Arial" panose="020B0604020202020204" pitchFamily="34" charset="0"/>
              </a:rPr>
              <a:t>וּשְׁתֵּי </a:t>
            </a:r>
            <a:r>
              <a:rPr lang="he-IL" b="0" i="0" dirty="0" err="1">
                <a:solidFill>
                  <a:srgbClr val="000000"/>
                </a:solidFill>
                <a:effectLst/>
                <a:latin typeface="Arial" panose="020B0604020202020204" pitchFamily="34" charset="0"/>
              </a:rPr>
              <a:t>הַיָּדַיִם</a:t>
            </a:r>
            <a:endParaRPr lang="he-IL" dirty="0"/>
          </a:p>
        </p:txBody>
      </p:sp>
      <p:sp>
        <p:nvSpPr>
          <p:cNvPr id="11" name="תיבת טקסט 10">
            <a:extLst>
              <a:ext uri="{FF2B5EF4-FFF2-40B4-BE49-F238E27FC236}">
                <a16:creationId xmlns:a16="http://schemas.microsoft.com/office/drawing/2014/main" id="{A2178FC4-31B9-459F-935F-E78F8D215B9E}"/>
              </a:ext>
            </a:extLst>
          </p:cNvPr>
          <p:cNvSpPr txBox="1"/>
          <p:nvPr/>
        </p:nvSpPr>
        <p:spPr>
          <a:xfrm>
            <a:off x="8483600" y="1872650"/>
            <a:ext cx="179832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הרגלים הקדמיות.</a:t>
            </a:r>
          </a:p>
        </p:txBody>
      </p:sp>
      <p:sp>
        <p:nvSpPr>
          <p:cNvPr id="12" name="תיבת טקסט 11">
            <a:extLst>
              <a:ext uri="{FF2B5EF4-FFF2-40B4-BE49-F238E27FC236}">
                <a16:creationId xmlns:a16="http://schemas.microsoft.com/office/drawing/2014/main" id="{F31B37D1-E5F2-45D4-886C-FE965060D577}"/>
              </a:ext>
            </a:extLst>
          </p:cNvPr>
          <p:cNvSpPr txBox="1"/>
          <p:nvPr/>
        </p:nvSpPr>
        <p:spPr>
          <a:xfrm>
            <a:off x="10393680" y="2429581"/>
            <a:ext cx="155448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7. </a:t>
            </a:r>
            <a:r>
              <a:rPr lang="he-IL" b="0" i="0" dirty="0">
                <a:solidFill>
                  <a:srgbClr val="000000"/>
                </a:solidFill>
                <a:effectLst/>
                <a:latin typeface="Arial" panose="020B0604020202020204" pitchFamily="34" charset="0"/>
              </a:rPr>
              <a:t>הָעוֹקֶץ וְהָרֶגֶל </a:t>
            </a:r>
            <a:endParaRPr lang="he-IL" dirty="0"/>
          </a:p>
        </p:txBody>
      </p:sp>
      <p:sp>
        <p:nvSpPr>
          <p:cNvPr id="13" name="תיבת טקסט 12">
            <a:extLst>
              <a:ext uri="{FF2B5EF4-FFF2-40B4-BE49-F238E27FC236}">
                <a16:creationId xmlns:a16="http://schemas.microsoft.com/office/drawing/2014/main" id="{796C0B5F-E8D5-4D07-AD68-05850D68D20E}"/>
              </a:ext>
            </a:extLst>
          </p:cNvPr>
          <p:cNvSpPr txBox="1"/>
          <p:nvPr/>
        </p:nvSpPr>
        <p:spPr>
          <a:xfrm>
            <a:off x="7051040" y="2429581"/>
            <a:ext cx="323088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הזנב והרגל האחורית השמאלית.</a:t>
            </a:r>
          </a:p>
        </p:txBody>
      </p:sp>
      <p:sp>
        <p:nvSpPr>
          <p:cNvPr id="14" name="תיבת טקסט 13">
            <a:extLst>
              <a:ext uri="{FF2B5EF4-FFF2-40B4-BE49-F238E27FC236}">
                <a16:creationId xmlns:a16="http://schemas.microsoft.com/office/drawing/2014/main" id="{1181085D-3962-45BF-85E4-2D269A55FBBC}"/>
              </a:ext>
            </a:extLst>
          </p:cNvPr>
          <p:cNvSpPr txBox="1"/>
          <p:nvPr/>
        </p:nvSpPr>
        <p:spPr>
          <a:xfrm>
            <a:off x="10194565" y="2962897"/>
            <a:ext cx="180848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8. </a:t>
            </a:r>
            <a:r>
              <a:rPr lang="he-IL" b="0" i="0" dirty="0">
                <a:solidFill>
                  <a:srgbClr val="000000"/>
                </a:solidFill>
                <a:effectLst/>
                <a:latin typeface="Arial" panose="020B0604020202020204" pitchFamily="34" charset="0"/>
              </a:rPr>
              <a:t>וְהֶחָזֶה וְהַגֵּרָה</a:t>
            </a:r>
            <a:endParaRPr lang="he-IL" dirty="0"/>
          </a:p>
        </p:txBody>
      </p:sp>
      <p:sp>
        <p:nvSpPr>
          <p:cNvPr id="16" name="תיבת טקסט 15">
            <a:extLst>
              <a:ext uri="{FF2B5EF4-FFF2-40B4-BE49-F238E27FC236}">
                <a16:creationId xmlns:a16="http://schemas.microsoft.com/office/drawing/2014/main" id="{A957C70C-E98B-4A66-9873-5F0FF48A881D}"/>
              </a:ext>
            </a:extLst>
          </p:cNvPr>
          <p:cNvSpPr txBox="1"/>
          <p:nvPr/>
        </p:nvSpPr>
        <p:spPr>
          <a:xfrm>
            <a:off x="10441775" y="3914133"/>
            <a:ext cx="161544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9. </a:t>
            </a:r>
            <a:r>
              <a:rPr lang="he-IL" b="0" i="0" dirty="0">
                <a:solidFill>
                  <a:srgbClr val="000000"/>
                </a:solidFill>
                <a:effectLst/>
                <a:latin typeface="Arial" panose="020B0604020202020204" pitchFamily="34" charset="0"/>
              </a:rPr>
              <a:t>וּשְׁתֵּי הַדְּפָנוֹת</a:t>
            </a:r>
            <a:endParaRPr lang="he-IL" dirty="0"/>
          </a:p>
        </p:txBody>
      </p:sp>
      <p:sp>
        <p:nvSpPr>
          <p:cNvPr id="17" name="תיבת טקסט 16">
            <a:extLst>
              <a:ext uri="{FF2B5EF4-FFF2-40B4-BE49-F238E27FC236}">
                <a16:creationId xmlns:a16="http://schemas.microsoft.com/office/drawing/2014/main" id="{BBBD7824-9D20-46B5-A538-0E3EBAF6C5D9}"/>
              </a:ext>
            </a:extLst>
          </p:cNvPr>
          <p:cNvSpPr txBox="1"/>
          <p:nvPr/>
        </p:nvSpPr>
        <p:spPr>
          <a:xfrm>
            <a:off x="10656845" y="4395823"/>
            <a:ext cx="139192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solidFill>
                  <a:srgbClr val="000000"/>
                </a:solidFill>
                <a:latin typeface="Arial" panose="020B0604020202020204" pitchFamily="34" charset="0"/>
              </a:rPr>
              <a:t>10. </a:t>
            </a:r>
            <a:r>
              <a:rPr lang="he-IL" b="0" i="0" dirty="0">
                <a:solidFill>
                  <a:srgbClr val="000000"/>
                </a:solidFill>
                <a:effectLst/>
                <a:latin typeface="Arial" panose="020B0604020202020204" pitchFamily="34" charset="0"/>
              </a:rPr>
              <a:t>וְהַקְּרָבַיִם</a:t>
            </a:r>
            <a:endParaRPr lang="he-IL" dirty="0"/>
          </a:p>
        </p:txBody>
      </p:sp>
      <p:sp>
        <p:nvSpPr>
          <p:cNvPr id="18" name="תיבת טקסט 17">
            <a:extLst>
              <a:ext uri="{FF2B5EF4-FFF2-40B4-BE49-F238E27FC236}">
                <a16:creationId xmlns:a16="http://schemas.microsoft.com/office/drawing/2014/main" id="{E972B912-655C-448E-A4C0-F486C9C032A9}"/>
              </a:ext>
            </a:extLst>
          </p:cNvPr>
          <p:cNvSpPr txBox="1"/>
          <p:nvPr/>
        </p:nvSpPr>
        <p:spPr>
          <a:xfrm>
            <a:off x="10708640" y="4792018"/>
            <a:ext cx="139192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11.</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וְהַסֹּלֶת</a:t>
            </a:r>
            <a:r>
              <a:rPr lang="he-IL" b="0" i="0" dirty="0">
                <a:solidFill>
                  <a:srgbClr val="000000"/>
                </a:solidFill>
                <a:effectLst/>
                <a:latin typeface="Arial" panose="020B0604020202020204" pitchFamily="34" charset="0"/>
              </a:rPr>
              <a:t> </a:t>
            </a:r>
            <a:endParaRPr lang="he-IL" dirty="0"/>
          </a:p>
        </p:txBody>
      </p:sp>
      <p:sp>
        <p:nvSpPr>
          <p:cNvPr id="19" name="תיבת טקסט 18">
            <a:extLst>
              <a:ext uri="{FF2B5EF4-FFF2-40B4-BE49-F238E27FC236}">
                <a16:creationId xmlns:a16="http://schemas.microsoft.com/office/drawing/2014/main" id="{653404E2-E4A9-4125-B44E-227DD0548272}"/>
              </a:ext>
            </a:extLst>
          </p:cNvPr>
          <p:cNvSpPr txBox="1"/>
          <p:nvPr/>
        </p:nvSpPr>
        <p:spPr>
          <a:xfrm>
            <a:off x="7646670" y="4751289"/>
            <a:ext cx="279400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עשרון </a:t>
            </a:r>
            <a:r>
              <a:rPr lang="he-IL" dirty="0" err="1"/>
              <a:t>סלת</a:t>
            </a:r>
            <a:r>
              <a:rPr lang="he-IL" dirty="0"/>
              <a:t> למנחת התמיד.</a:t>
            </a:r>
          </a:p>
        </p:txBody>
      </p:sp>
      <p:sp>
        <p:nvSpPr>
          <p:cNvPr id="20" name="תיבת טקסט 19">
            <a:extLst>
              <a:ext uri="{FF2B5EF4-FFF2-40B4-BE49-F238E27FC236}">
                <a16:creationId xmlns:a16="http://schemas.microsoft.com/office/drawing/2014/main" id="{67BC8952-3CD7-45BD-993E-06396186A343}"/>
              </a:ext>
            </a:extLst>
          </p:cNvPr>
          <p:cNvSpPr txBox="1"/>
          <p:nvPr/>
        </p:nvSpPr>
        <p:spPr>
          <a:xfrm>
            <a:off x="10708640" y="5254875"/>
            <a:ext cx="147320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dirty="0"/>
              <a:t>12. </a:t>
            </a:r>
            <a:r>
              <a:rPr lang="he-IL" b="0" i="0" dirty="0" err="1">
                <a:solidFill>
                  <a:srgbClr val="000000"/>
                </a:solidFill>
                <a:effectLst/>
                <a:latin typeface="Arial" panose="020B0604020202020204" pitchFamily="34" charset="0"/>
              </a:rPr>
              <a:t>וְהַחֲבִיתִּין</a:t>
            </a:r>
            <a:r>
              <a:rPr lang="he-IL" b="0" i="0" dirty="0">
                <a:solidFill>
                  <a:srgbClr val="000000"/>
                </a:solidFill>
                <a:effectLst/>
                <a:latin typeface="Arial" panose="020B0604020202020204" pitchFamily="34" charset="0"/>
              </a:rPr>
              <a:t> </a:t>
            </a:r>
            <a:endParaRPr lang="he-IL" dirty="0"/>
          </a:p>
        </p:txBody>
      </p:sp>
      <p:sp>
        <p:nvSpPr>
          <p:cNvPr id="21" name="תיבת טקסט 20">
            <a:extLst>
              <a:ext uri="{FF2B5EF4-FFF2-40B4-BE49-F238E27FC236}">
                <a16:creationId xmlns:a16="http://schemas.microsoft.com/office/drawing/2014/main" id="{A281DCA6-09E1-4859-A46B-6070150F6A2C}"/>
              </a:ext>
            </a:extLst>
          </p:cNvPr>
          <p:cNvSpPr txBox="1"/>
          <p:nvPr/>
        </p:nvSpPr>
        <p:spPr>
          <a:xfrm>
            <a:off x="6391492" y="5227512"/>
            <a:ext cx="4201160" cy="584775"/>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sz="1600" dirty="0"/>
              <a:t>מנחת </a:t>
            </a:r>
            <a:r>
              <a:rPr lang="he-IL" sz="1600" dirty="0" err="1"/>
              <a:t>חביתין</a:t>
            </a:r>
            <a:r>
              <a:rPr lang="he-IL" sz="1600" dirty="0"/>
              <a:t> שהכהן גדול הקריב בכל יום עשירית האיפה </a:t>
            </a:r>
            <a:r>
              <a:rPr lang="he-IL" sz="1600" dirty="0" err="1"/>
              <a:t>סלת</a:t>
            </a:r>
            <a:r>
              <a:rPr lang="he-IL" sz="1600" dirty="0"/>
              <a:t>, מחציתה בבקר ומחציתה בערב</a:t>
            </a:r>
          </a:p>
        </p:txBody>
      </p:sp>
      <p:sp>
        <p:nvSpPr>
          <p:cNvPr id="22" name="תיבת טקסט 21">
            <a:extLst>
              <a:ext uri="{FF2B5EF4-FFF2-40B4-BE49-F238E27FC236}">
                <a16:creationId xmlns:a16="http://schemas.microsoft.com/office/drawing/2014/main" id="{73C92B07-59A7-4118-A8A0-527082EA6731}"/>
              </a:ext>
            </a:extLst>
          </p:cNvPr>
          <p:cNvSpPr txBox="1"/>
          <p:nvPr/>
        </p:nvSpPr>
        <p:spPr>
          <a:xfrm>
            <a:off x="8167764" y="5936152"/>
            <a:ext cx="252476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לנסכים של קרבן התמיד.</a:t>
            </a:r>
          </a:p>
        </p:txBody>
      </p:sp>
      <p:pic>
        <p:nvPicPr>
          <p:cNvPr id="23" name="תמונה 22">
            <a:extLst>
              <a:ext uri="{FF2B5EF4-FFF2-40B4-BE49-F238E27FC236}">
                <a16:creationId xmlns:a16="http://schemas.microsoft.com/office/drawing/2014/main" id="{F80D4D29-038C-4B4B-9527-F76070907F61}"/>
              </a:ext>
            </a:extLst>
          </p:cNvPr>
          <p:cNvPicPr>
            <a:picLocks noChangeAspect="1"/>
          </p:cNvPicPr>
          <p:nvPr/>
        </p:nvPicPr>
        <p:blipFill>
          <a:blip r:embed="rId2"/>
          <a:stretch>
            <a:fillRect/>
          </a:stretch>
        </p:blipFill>
        <p:spPr>
          <a:xfrm>
            <a:off x="-146943" y="1298428"/>
            <a:ext cx="6561988" cy="4807332"/>
          </a:xfrm>
          <a:prstGeom prst="rect">
            <a:avLst/>
          </a:prstGeom>
        </p:spPr>
      </p:pic>
      <p:sp>
        <p:nvSpPr>
          <p:cNvPr id="24" name="אליפסה 23">
            <a:extLst>
              <a:ext uri="{FF2B5EF4-FFF2-40B4-BE49-F238E27FC236}">
                <a16:creationId xmlns:a16="http://schemas.microsoft.com/office/drawing/2014/main" id="{B128F5F6-7039-4259-B46B-2B53C79088DB}"/>
              </a:ext>
            </a:extLst>
          </p:cNvPr>
          <p:cNvSpPr/>
          <p:nvPr/>
        </p:nvSpPr>
        <p:spPr>
          <a:xfrm rot="1649371">
            <a:off x="158547" y="1466312"/>
            <a:ext cx="864472" cy="170688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
        <p:nvSpPr>
          <p:cNvPr id="25" name="אליפסה 24">
            <a:extLst>
              <a:ext uri="{FF2B5EF4-FFF2-40B4-BE49-F238E27FC236}">
                <a16:creationId xmlns:a16="http://schemas.microsoft.com/office/drawing/2014/main" id="{9A5D1797-9F0C-41AA-A1C5-AEF6468FC998}"/>
              </a:ext>
            </a:extLst>
          </p:cNvPr>
          <p:cNvSpPr/>
          <p:nvPr/>
        </p:nvSpPr>
        <p:spPr>
          <a:xfrm rot="1649371">
            <a:off x="4170531" y="4109476"/>
            <a:ext cx="864472" cy="170688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cxnSp>
        <p:nvCxnSpPr>
          <p:cNvPr id="27" name="מחבר חץ ישר 26">
            <a:extLst>
              <a:ext uri="{FF2B5EF4-FFF2-40B4-BE49-F238E27FC236}">
                <a16:creationId xmlns:a16="http://schemas.microsoft.com/office/drawing/2014/main" id="{4C2ADCF4-F7FB-4586-B7FB-B7CE975728A1}"/>
              </a:ext>
            </a:extLst>
          </p:cNvPr>
          <p:cNvCxnSpPr>
            <a:cxnSpLocks/>
            <a:stCxn id="8" idx="2"/>
          </p:cNvCxnSpPr>
          <p:nvPr/>
        </p:nvCxnSpPr>
        <p:spPr>
          <a:xfrm flipH="1">
            <a:off x="762000" y="1639332"/>
            <a:ext cx="10246360" cy="423273"/>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מחבר חץ ישר 28">
            <a:extLst>
              <a:ext uri="{FF2B5EF4-FFF2-40B4-BE49-F238E27FC236}">
                <a16:creationId xmlns:a16="http://schemas.microsoft.com/office/drawing/2014/main" id="{B2238F80-24E4-4C1A-99C4-04A43E205FB4}"/>
              </a:ext>
            </a:extLst>
          </p:cNvPr>
          <p:cNvCxnSpPr>
            <a:cxnSpLocks/>
          </p:cNvCxnSpPr>
          <p:nvPr/>
        </p:nvCxnSpPr>
        <p:spPr>
          <a:xfrm flipH="1">
            <a:off x="4520318" y="1468209"/>
            <a:ext cx="4235063" cy="33115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אליפסה 32">
            <a:extLst>
              <a:ext uri="{FF2B5EF4-FFF2-40B4-BE49-F238E27FC236}">
                <a16:creationId xmlns:a16="http://schemas.microsoft.com/office/drawing/2014/main" id="{3C7449BB-9CC8-405F-BD12-57901E029CC4}"/>
              </a:ext>
            </a:extLst>
          </p:cNvPr>
          <p:cNvSpPr/>
          <p:nvPr/>
        </p:nvSpPr>
        <p:spPr>
          <a:xfrm rot="1649371">
            <a:off x="1472344" y="3757397"/>
            <a:ext cx="1754897" cy="232036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
        <p:nvSpPr>
          <p:cNvPr id="36" name="אליפסה 35">
            <a:extLst>
              <a:ext uri="{FF2B5EF4-FFF2-40B4-BE49-F238E27FC236}">
                <a16:creationId xmlns:a16="http://schemas.microsoft.com/office/drawing/2014/main" id="{0B827184-C433-4EB0-8F93-84E618B59F6C}"/>
              </a:ext>
            </a:extLst>
          </p:cNvPr>
          <p:cNvSpPr/>
          <p:nvPr/>
        </p:nvSpPr>
        <p:spPr>
          <a:xfrm rot="20648258">
            <a:off x="4835601" y="2812006"/>
            <a:ext cx="1272949" cy="31803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
        <p:nvSpPr>
          <p:cNvPr id="37" name="אליפסה 36">
            <a:extLst>
              <a:ext uri="{FF2B5EF4-FFF2-40B4-BE49-F238E27FC236}">
                <a16:creationId xmlns:a16="http://schemas.microsoft.com/office/drawing/2014/main" id="{869EBF8A-E70A-4822-935E-A75FB3C53BFD}"/>
              </a:ext>
            </a:extLst>
          </p:cNvPr>
          <p:cNvSpPr/>
          <p:nvPr/>
        </p:nvSpPr>
        <p:spPr>
          <a:xfrm rot="6323518">
            <a:off x="4524067" y="1148645"/>
            <a:ext cx="1014791" cy="220197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cxnSp>
        <p:nvCxnSpPr>
          <p:cNvPr id="38" name="מחבר חץ ישר 37">
            <a:extLst>
              <a:ext uri="{FF2B5EF4-FFF2-40B4-BE49-F238E27FC236}">
                <a16:creationId xmlns:a16="http://schemas.microsoft.com/office/drawing/2014/main" id="{28719171-DFE9-4343-B3E3-33F1549BBC64}"/>
              </a:ext>
            </a:extLst>
          </p:cNvPr>
          <p:cNvCxnSpPr>
            <a:cxnSpLocks/>
          </p:cNvCxnSpPr>
          <p:nvPr/>
        </p:nvCxnSpPr>
        <p:spPr>
          <a:xfrm flipH="1">
            <a:off x="5732253" y="2698592"/>
            <a:ext cx="3184827" cy="24220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מחבר חץ ישר 40">
            <a:extLst>
              <a:ext uri="{FF2B5EF4-FFF2-40B4-BE49-F238E27FC236}">
                <a16:creationId xmlns:a16="http://schemas.microsoft.com/office/drawing/2014/main" id="{A40A301B-4B64-4457-93BD-A7BF3A581336}"/>
              </a:ext>
            </a:extLst>
          </p:cNvPr>
          <p:cNvCxnSpPr>
            <a:cxnSpLocks/>
          </p:cNvCxnSpPr>
          <p:nvPr/>
        </p:nvCxnSpPr>
        <p:spPr>
          <a:xfrm flipH="1" flipV="1">
            <a:off x="5161115" y="1888611"/>
            <a:ext cx="4503209" cy="6818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אליפסה 44">
            <a:extLst>
              <a:ext uri="{FF2B5EF4-FFF2-40B4-BE49-F238E27FC236}">
                <a16:creationId xmlns:a16="http://schemas.microsoft.com/office/drawing/2014/main" id="{5973FBB8-E000-429D-AE8D-FB8D165B8F3C}"/>
              </a:ext>
            </a:extLst>
          </p:cNvPr>
          <p:cNvSpPr/>
          <p:nvPr/>
        </p:nvSpPr>
        <p:spPr>
          <a:xfrm rot="397359">
            <a:off x="1141611" y="1781814"/>
            <a:ext cx="1436594" cy="1963547"/>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
        <p:nvSpPr>
          <p:cNvPr id="49" name="אליפסה 48">
            <a:extLst>
              <a:ext uri="{FF2B5EF4-FFF2-40B4-BE49-F238E27FC236}">
                <a16:creationId xmlns:a16="http://schemas.microsoft.com/office/drawing/2014/main" id="{B3E3A073-C541-4BC1-9799-AC74BFF9BF5F}"/>
              </a:ext>
            </a:extLst>
          </p:cNvPr>
          <p:cNvSpPr/>
          <p:nvPr/>
        </p:nvSpPr>
        <p:spPr>
          <a:xfrm rot="5400000">
            <a:off x="2336556" y="3060694"/>
            <a:ext cx="553702" cy="170688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sp>
        <p:nvSpPr>
          <p:cNvPr id="34" name="אליפסה 33">
            <a:extLst>
              <a:ext uri="{FF2B5EF4-FFF2-40B4-BE49-F238E27FC236}">
                <a16:creationId xmlns:a16="http://schemas.microsoft.com/office/drawing/2014/main" id="{1504C7C2-DA9E-4365-A8BF-71FC16751923}"/>
              </a:ext>
            </a:extLst>
          </p:cNvPr>
          <p:cNvSpPr/>
          <p:nvPr/>
        </p:nvSpPr>
        <p:spPr>
          <a:xfrm rot="5567964">
            <a:off x="2647223" y="1804780"/>
            <a:ext cx="1682777" cy="2201971"/>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noFill/>
            </a:endParaRPr>
          </a:p>
        </p:txBody>
      </p:sp>
      <p:cxnSp>
        <p:nvCxnSpPr>
          <p:cNvPr id="35" name="מחבר חץ ישר 34">
            <a:extLst>
              <a:ext uri="{FF2B5EF4-FFF2-40B4-BE49-F238E27FC236}">
                <a16:creationId xmlns:a16="http://schemas.microsoft.com/office/drawing/2014/main" id="{4E72A91A-341A-4DF9-B654-6D1ECD164615}"/>
              </a:ext>
            </a:extLst>
          </p:cNvPr>
          <p:cNvCxnSpPr>
            <a:cxnSpLocks/>
          </p:cNvCxnSpPr>
          <p:nvPr/>
        </p:nvCxnSpPr>
        <p:spPr>
          <a:xfrm flipH="1" flipV="1">
            <a:off x="3825396" y="3245222"/>
            <a:ext cx="6496954" cy="799973"/>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תיבת טקסט 5">
            <a:extLst>
              <a:ext uri="{FF2B5EF4-FFF2-40B4-BE49-F238E27FC236}">
                <a16:creationId xmlns:a16="http://schemas.microsoft.com/office/drawing/2014/main" id="{E304CB93-9EFB-4988-BDD5-BF0F0F55E74E}"/>
              </a:ext>
            </a:extLst>
          </p:cNvPr>
          <p:cNvSpPr txBox="1"/>
          <p:nvPr/>
        </p:nvSpPr>
        <p:spPr>
          <a:xfrm>
            <a:off x="9430144" y="6479483"/>
            <a:ext cx="2719318"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שְׁלֹשָׁה עָשָׂר כֹּהֲנִים זָכוּ בּוֹ</a:t>
            </a:r>
            <a:endParaRPr lang="he-IL" dirty="0"/>
          </a:p>
        </p:txBody>
      </p:sp>
      <p:sp>
        <p:nvSpPr>
          <p:cNvPr id="26" name="תיבת טקסט 25">
            <a:extLst>
              <a:ext uri="{FF2B5EF4-FFF2-40B4-BE49-F238E27FC236}">
                <a16:creationId xmlns:a16="http://schemas.microsoft.com/office/drawing/2014/main" id="{F73814A0-A2CA-4A30-961B-7067C97DF914}"/>
              </a:ext>
            </a:extLst>
          </p:cNvPr>
          <p:cNvSpPr txBox="1"/>
          <p:nvPr/>
        </p:nvSpPr>
        <p:spPr>
          <a:xfrm>
            <a:off x="7917314" y="6484070"/>
            <a:ext cx="1415222"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בן </a:t>
            </a:r>
            <a:r>
              <a:rPr lang="he-IL" dirty="0" err="1"/>
              <a:t>עזאי</a:t>
            </a:r>
            <a:r>
              <a:rPr lang="he-IL" dirty="0"/>
              <a:t> חולק:</a:t>
            </a:r>
          </a:p>
        </p:txBody>
      </p:sp>
      <p:sp>
        <p:nvSpPr>
          <p:cNvPr id="28" name="תיבת טקסט 27">
            <a:extLst>
              <a:ext uri="{FF2B5EF4-FFF2-40B4-BE49-F238E27FC236}">
                <a16:creationId xmlns:a16="http://schemas.microsoft.com/office/drawing/2014/main" id="{4CD0035B-9668-4DED-BB31-C764FC1333AC}"/>
              </a:ext>
            </a:extLst>
          </p:cNvPr>
          <p:cNvSpPr txBox="1"/>
          <p:nvPr/>
        </p:nvSpPr>
        <p:spPr>
          <a:xfrm>
            <a:off x="1565265" y="6446664"/>
            <a:ext cx="6303245"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בֶּן </a:t>
            </a:r>
            <a:r>
              <a:rPr lang="he-IL" b="0" i="0" dirty="0" err="1">
                <a:solidFill>
                  <a:srgbClr val="000000"/>
                </a:solidFill>
                <a:effectLst/>
                <a:latin typeface="Arial" panose="020B0604020202020204" pitchFamily="34" charset="0"/>
              </a:rPr>
              <a:t>עַזַּאי</a:t>
            </a:r>
            <a:r>
              <a:rPr lang="he-IL" b="0" i="0" dirty="0">
                <a:solidFill>
                  <a:srgbClr val="000000"/>
                </a:solidFill>
                <a:effectLst/>
                <a:latin typeface="Arial" panose="020B0604020202020204" pitchFamily="34" charset="0"/>
              </a:rPr>
              <a:t> לִפְנֵי רַבִּי עֲקִיבָא מִשּׁוּם רַבִּי יְהוֹשֻׁעַ דֶּרֶךְ </a:t>
            </a:r>
            <a:r>
              <a:rPr lang="he-IL" b="0" i="0" dirty="0" err="1">
                <a:solidFill>
                  <a:srgbClr val="000000"/>
                </a:solidFill>
                <a:effectLst/>
                <a:latin typeface="Arial" panose="020B0604020202020204" pitchFamily="34" charset="0"/>
              </a:rPr>
              <a:t>הִלּוּכו</a:t>
            </a:r>
            <a:r>
              <a:rPr lang="he-IL" b="0" i="0" dirty="0">
                <a:solidFill>
                  <a:srgbClr val="000000"/>
                </a:solidFill>
                <a:effectLst/>
                <a:latin typeface="Arial" panose="020B0604020202020204" pitchFamily="34" charset="0"/>
              </a:rPr>
              <a:t>ֹ הָיָה קָרֵב</a:t>
            </a:r>
            <a:endParaRPr lang="he-IL" dirty="0"/>
          </a:p>
        </p:txBody>
      </p:sp>
      <p:sp>
        <p:nvSpPr>
          <p:cNvPr id="30" name="תיבת טקסט 29">
            <a:extLst>
              <a:ext uri="{FF2B5EF4-FFF2-40B4-BE49-F238E27FC236}">
                <a16:creationId xmlns:a16="http://schemas.microsoft.com/office/drawing/2014/main" id="{4FCBBDA5-6308-4A1B-AE51-E3187726DDC4}"/>
              </a:ext>
            </a:extLst>
          </p:cNvPr>
          <p:cNvSpPr txBox="1"/>
          <p:nvPr/>
        </p:nvSpPr>
        <p:spPr>
          <a:xfrm>
            <a:off x="-41691" y="6256458"/>
            <a:ext cx="1485060" cy="52322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sz="1400" dirty="0"/>
              <a:t>התמיד הוקרב כדרך הילכו </a:t>
            </a:r>
            <a:r>
              <a:rPr lang="he-IL" sz="1400" dirty="0" err="1"/>
              <a:t>בהכבס</a:t>
            </a:r>
            <a:endParaRPr lang="he-IL" sz="1400" dirty="0"/>
          </a:p>
        </p:txBody>
      </p:sp>
      <p:sp>
        <p:nvSpPr>
          <p:cNvPr id="47" name="תיבת טקסט 46">
            <a:extLst>
              <a:ext uri="{FF2B5EF4-FFF2-40B4-BE49-F238E27FC236}">
                <a16:creationId xmlns:a16="http://schemas.microsoft.com/office/drawing/2014/main" id="{32921241-A93C-4C64-A620-EC49986AEB48}"/>
              </a:ext>
            </a:extLst>
          </p:cNvPr>
          <p:cNvSpPr txBox="1"/>
          <p:nvPr/>
        </p:nvSpPr>
        <p:spPr>
          <a:xfrm>
            <a:off x="6654800" y="2915920"/>
            <a:ext cx="3759200" cy="95178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שומן החזה שכנגד הקרקע. והגרה מקום שהוא מעלה גרה דהיינו הצוואר, ומחוברים בו הקנה והריאה והכבד והלב.</a:t>
            </a:r>
          </a:p>
        </p:txBody>
      </p:sp>
      <p:cxnSp>
        <p:nvCxnSpPr>
          <p:cNvPr id="48" name="מחבר חץ ישר 47">
            <a:extLst>
              <a:ext uri="{FF2B5EF4-FFF2-40B4-BE49-F238E27FC236}">
                <a16:creationId xmlns:a16="http://schemas.microsoft.com/office/drawing/2014/main" id="{4598ED33-1DE8-4169-BA64-70019F68DCE4}"/>
              </a:ext>
            </a:extLst>
          </p:cNvPr>
          <p:cNvCxnSpPr>
            <a:cxnSpLocks/>
          </p:cNvCxnSpPr>
          <p:nvPr/>
        </p:nvCxnSpPr>
        <p:spPr>
          <a:xfrm flipH="1">
            <a:off x="2797190" y="2113788"/>
            <a:ext cx="5958191" cy="24811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מחבר חץ ישר 50">
            <a:extLst>
              <a:ext uri="{FF2B5EF4-FFF2-40B4-BE49-F238E27FC236}">
                <a16:creationId xmlns:a16="http://schemas.microsoft.com/office/drawing/2014/main" id="{F21609D9-182C-4431-B756-B4864390D15E}"/>
              </a:ext>
            </a:extLst>
          </p:cNvPr>
          <p:cNvCxnSpPr>
            <a:cxnSpLocks/>
          </p:cNvCxnSpPr>
          <p:nvPr/>
        </p:nvCxnSpPr>
        <p:spPr>
          <a:xfrm flipH="1" flipV="1">
            <a:off x="1639331" y="2536765"/>
            <a:ext cx="5768763" cy="518476"/>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מחבר חץ ישר 51">
            <a:extLst>
              <a:ext uri="{FF2B5EF4-FFF2-40B4-BE49-F238E27FC236}">
                <a16:creationId xmlns:a16="http://schemas.microsoft.com/office/drawing/2014/main" id="{3CE0B604-612F-4254-B300-E796198CB129}"/>
              </a:ext>
            </a:extLst>
          </p:cNvPr>
          <p:cNvCxnSpPr>
            <a:cxnSpLocks/>
          </p:cNvCxnSpPr>
          <p:nvPr/>
        </p:nvCxnSpPr>
        <p:spPr>
          <a:xfrm flipH="1">
            <a:off x="2842374" y="3208547"/>
            <a:ext cx="5143386" cy="773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62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250"/>
                            </p:stCondLst>
                            <p:childTnLst>
                              <p:par>
                                <p:cTn id="12" presetID="6" presetClass="entr" presetSubtype="32" fill="hold" nodeType="afterEffect">
                                  <p:stCondLst>
                                    <p:cond delay="1750"/>
                                  </p:stCondLst>
                                  <p:childTnLst>
                                    <p:set>
                                      <p:cBhvr>
                                        <p:cTn id="13" dur="1" fill="hold">
                                          <p:stCondLst>
                                            <p:cond delay="0"/>
                                          </p:stCondLst>
                                        </p:cTn>
                                        <p:tgtEl>
                                          <p:spTgt spid="23"/>
                                        </p:tgtEl>
                                        <p:attrNameLst>
                                          <p:attrName>style.visibility</p:attrName>
                                        </p:attrNameLst>
                                      </p:cBhvr>
                                      <p:to>
                                        <p:strVal val="visible"/>
                                      </p:to>
                                    </p:set>
                                    <p:animEffect transition="in" filter="circle(out)">
                                      <p:cBhvr>
                                        <p:cTn id="14" dur="2000"/>
                                        <p:tgtEl>
                                          <p:spTgt spid="23"/>
                                        </p:tgtEl>
                                      </p:cBhvr>
                                    </p:animEffect>
                                  </p:childTnLst>
                                </p:cTn>
                              </p:par>
                            </p:childTnLst>
                          </p:cTn>
                        </p:par>
                        <p:par>
                          <p:cTn id="15" fill="hold">
                            <p:stCondLst>
                              <p:cond delay="5000"/>
                            </p:stCondLst>
                            <p:childTnLst>
                              <p:par>
                                <p:cTn id="16" presetID="2" presetClass="entr" presetSubtype="2" fill="hold" grpId="0" nodeType="afterEffect">
                                  <p:stCondLst>
                                    <p:cond delay="10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par>
                          <p:cTn id="20" fill="hold">
                            <p:stCondLst>
                              <p:cond delay="6500"/>
                            </p:stCondLst>
                            <p:childTnLst>
                              <p:par>
                                <p:cTn id="21" presetID="22" presetClass="entr" presetSubtype="2" fill="hold" nodeType="after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wipe(right)">
                                      <p:cBhvr>
                                        <p:cTn id="23" dur="1750"/>
                                        <p:tgtEl>
                                          <p:spTgt spid="27"/>
                                        </p:tgtEl>
                                      </p:cBhvr>
                                    </p:animEffect>
                                  </p:childTnLst>
                                </p:cTn>
                              </p:par>
                            </p:childTnLst>
                          </p:cTn>
                        </p:par>
                        <p:par>
                          <p:cTn id="24" fill="hold">
                            <p:stCondLst>
                              <p:cond delay="8750"/>
                            </p:stCondLst>
                            <p:childTnLst>
                              <p:par>
                                <p:cTn id="25" presetID="16" presetClass="entr" presetSubtype="37" fill="hold" grpId="0" nodeType="afterEffect">
                                  <p:stCondLst>
                                    <p:cond delay="1000"/>
                                  </p:stCondLst>
                                  <p:childTnLst>
                                    <p:set>
                                      <p:cBhvr>
                                        <p:cTn id="26" dur="1" fill="hold">
                                          <p:stCondLst>
                                            <p:cond delay="0"/>
                                          </p:stCondLst>
                                        </p:cTn>
                                        <p:tgtEl>
                                          <p:spTgt spid="24"/>
                                        </p:tgtEl>
                                        <p:attrNameLst>
                                          <p:attrName>style.visibility</p:attrName>
                                        </p:attrNameLst>
                                      </p:cBhvr>
                                      <p:to>
                                        <p:strVal val="visible"/>
                                      </p:to>
                                    </p:set>
                                    <p:animEffect transition="in" filter="barn(outVertical)">
                                      <p:cBhvr>
                                        <p:cTn id="27" dur="1750"/>
                                        <p:tgtEl>
                                          <p:spTgt spid="24"/>
                                        </p:tgtEl>
                                      </p:cBhvr>
                                    </p:animEffect>
                                  </p:childTnLst>
                                </p:cTn>
                              </p:par>
                            </p:childTnLst>
                          </p:cTn>
                        </p:par>
                        <p:par>
                          <p:cTn id="28" fill="hold">
                            <p:stCondLst>
                              <p:cond delay="11500"/>
                            </p:stCondLst>
                            <p:childTnLst>
                              <p:par>
                                <p:cTn id="29" presetID="22" presetClass="entr" presetSubtype="2"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childTnLst>
                          </p:cTn>
                        </p:par>
                        <p:par>
                          <p:cTn id="32" fill="hold">
                            <p:stCondLst>
                              <p:cond delay="13000"/>
                            </p:stCondLst>
                            <p:childTnLst>
                              <p:par>
                                <p:cTn id="33" presetID="16" presetClass="entr" presetSubtype="37" fill="hold" grpId="0" nodeType="afterEffect">
                                  <p:stCondLst>
                                    <p:cond delay="1000"/>
                                  </p:stCondLst>
                                  <p:childTnLst>
                                    <p:set>
                                      <p:cBhvr>
                                        <p:cTn id="34" dur="1" fill="hold">
                                          <p:stCondLst>
                                            <p:cond delay="0"/>
                                          </p:stCondLst>
                                        </p:cTn>
                                        <p:tgtEl>
                                          <p:spTgt spid="25"/>
                                        </p:tgtEl>
                                        <p:attrNameLst>
                                          <p:attrName>style.visibility</p:attrName>
                                        </p:attrNameLst>
                                      </p:cBhvr>
                                      <p:to>
                                        <p:strVal val="visible"/>
                                      </p:to>
                                    </p:set>
                                    <p:animEffect transition="in" filter="barn(outVertical)">
                                      <p:cBhvr>
                                        <p:cTn id="35" dur="500"/>
                                        <p:tgtEl>
                                          <p:spTgt spid="25"/>
                                        </p:tgtEl>
                                      </p:cBhvr>
                                    </p:animEffect>
                                  </p:childTnLst>
                                </p:cTn>
                              </p:par>
                            </p:childTnLst>
                          </p:cTn>
                        </p:par>
                        <p:par>
                          <p:cTn id="36" fill="hold">
                            <p:stCondLst>
                              <p:cond delay="14500"/>
                            </p:stCondLst>
                            <p:childTnLst>
                              <p:par>
                                <p:cTn id="37" presetID="22" presetClass="entr" presetSubtype="2" fill="hold" nodeType="afterEffect">
                                  <p:stCondLst>
                                    <p:cond delay="500"/>
                                  </p:stCondLst>
                                  <p:childTnLst>
                                    <p:set>
                                      <p:cBhvr>
                                        <p:cTn id="38" dur="1" fill="hold">
                                          <p:stCondLst>
                                            <p:cond delay="0"/>
                                          </p:stCondLst>
                                        </p:cTn>
                                        <p:tgtEl>
                                          <p:spTgt spid="29"/>
                                        </p:tgtEl>
                                        <p:attrNameLst>
                                          <p:attrName>style.visibility</p:attrName>
                                        </p:attrNameLst>
                                      </p:cBhvr>
                                      <p:to>
                                        <p:strVal val="visible"/>
                                      </p:to>
                                    </p:set>
                                    <p:animEffect transition="in" filter="wipe(right)">
                                      <p:cBhvr>
                                        <p:cTn id="39" dur="1750"/>
                                        <p:tgtEl>
                                          <p:spTgt spid="29"/>
                                        </p:tgtEl>
                                      </p:cBhvr>
                                    </p:animEffect>
                                  </p:childTnLst>
                                </p:cTn>
                              </p:par>
                            </p:childTnLst>
                          </p:cTn>
                        </p:par>
                        <p:par>
                          <p:cTn id="40" fill="hold">
                            <p:stCondLst>
                              <p:cond delay="16750"/>
                            </p:stCondLst>
                            <p:childTnLst>
                              <p:par>
                                <p:cTn id="41" presetID="2" presetClass="entr" presetSubtype="2" fill="hold" grpId="0" nodeType="afterEffect">
                                  <p:stCondLst>
                                    <p:cond delay="100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18250"/>
                            </p:stCondLst>
                            <p:childTnLst>
                              <p:par>
                                <p:cTn id="46" presetID="22" presetClass="entr" presetSubtype="2" fill="hold" grpId="0" nodeType="afterEffect">
                                  <p:stCondLst>
                                    <p:cond delay="75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par>
                          <p:cTn id="49" fill="hold">
                            <p:stCondLst>
                              <p:cond delay="19500"/>
                            </p:stCondLst>
                            <p:childTnLst>
                              <p:par>
                                <p:cTn id="50" presetID="22" presetClass="entr" presetSubtype="2" fill="hold" grpId="0" nodeType="afterEffect">
                                  <p:stCondLst>
                                    <p:cond delay="100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21000"/>
                            </p:stCondLst>
                            <p:childTnLst>
                              <p:par>
                                <p:cTn id="54" presetID="22" presetClass="entr" presetSubtype="2" fill="hold" nodeType="afterEffect">
                                  <p:stCondLst>
                                    <p:cond delay="750"/>
                                  </p:stCondLst>
                                  <p:childTnLst>
                                    <p:set>
                                      <p:cBhvr>
                                        <p:cTn id="55" dur="1" fill="hold">
                                          <p:stCondLst>
                                            <p:cond delay="0"/>
                                          </p:stCondLst>
                                        </p:cTn>
                                        <p:tgtEl>
                                          <p:spTgt spid="41"/>
                                        </p:tgtEl>
                                        <p:attrNameLst>
                                          <p:attrName>style.visibility</p:attrName>
                                        </p:attrNameLst>
                                      </p:cBhvr>
                                      <p:to>
                                        <p:strVal val="visible"/>
                                      </p:to>
                                    </p:set>
                                    <p:animEffect transition="in" filter="wipe(right)">
                                      <p:cBhvr>
                                        <p:cTn id="56" dur="1250"/>
                                        <p:tgtEl>
                                          <p:spTgt spid="41"/>
                                        </p:tgtEl>
                                      </p:cBhvr>
                                    </p:animEffect>
                                  </p:childTnLst>
                                </p:cTn>
                              </p:par>
                            </p:childTnLst>
                          </p:cTn>
                        </p:par>
                        <p:par>
                          <p:cTn id="57" fill="hold">
                            <p:stCondLst>
                              <p:cond delay="23000"/>
                            </p:stCondLst>
                            <p:childTnLst>
                              <p:par>
                                <p:cTn id="58" presetID="22" presetClass="entr" presetSubtype="2" fill="hold" nodeType="afterEffect">
                                  <p:stCondLst>
                                    <p:cond delay="750"/>
                                  </p:stCondLst>
                                  <p:childTnLst>
                                    <p:set>
                                      <p:cBhvr>
                                        <p:cTn id="59" dur="1" fill="hold">
                                          <p:stCondLst>
                                            <p:cond delay="0"/>
                                          </p:stCondLst>
                                        </p:cTn>
                                        <p:tgtEl>
                                          <p:spTgt spid="48"/>
                                        </p:tgtEl>
                                        <p:attrNameLst>
                                          <p:attrName>style.visibility</p:attrName>
                                        </p:attrNameLst>
                                      </p:cBhvr>
                                      <p:to>
                                        <p:strVal val="visible"/>
                                      </p:to>
                                    </p:set>
                                    <p:animEffect transition="in" filter="wipe(right)">
                                      <p:cBhvr>
                                        <p:cTn id="60" dur="1500"/>
                                        <p:tgtEl>
                                          <p:spTgt spid="48"/>
                                        </p:tgtEl>
                                      </p:cBhvr>
                                    </p:animEffect>
                                  </p:childTnLst>
                                </p:cTn>
                              </p:par>
                            </p:childTnLst>
                          </p:cTn>
                        </p:par>
                        <p:par>
                          <p:cTn id="61" fill="hold">
                            <p:stCondLst>
                              <p:cond delay="25250"/>
                            </p:stCondLst>
                            <p:childTnLst>
                              <p:par>
                                <p:cTn id="62" presetID="2" presetClass="entr" presetSubtype="2"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1+#ppt_w/2"/>
                                          </p:val>
                                        </p:tav>
                                        <p:tav tm="100000">
                                          <p:val>
                                            <p:strVal val="#ppt_x"/>
                                          </p:val>
                                        </p:tav>
                                      </p:tavLst>
                                    </p:anim>
                                    <p:anim calcmode="lin" valueType="num">
                                      <p:cBhvr additive="base">
                                        <p:cTn id="65" dur="500" fill="hold"/>
                                        <p:tgtEl>
                                          <p:spTgt spid="12"/>
                                        </p:tgtEl>
                                        <p:attrNameLst>
                                          <p:attrName>ppt_y</p:attrName>
                                        </p:attrNameLst>
                                      </p:cBhvr>
                                      <p:tavLst>
                                        <p:tav tm="0">
                                          <p:val>
                                            <p:strVal val="#ppt_y"/>
                                          </p:val>
                                        </p:tav>
                                        <p:tav tm="100000">
                                          <p:val>
                                            <p:strVal val="#ppt_y"/>
                                          </p:val>
                                        </p:tav>
                                      </p:tavLst>
                                    </p:anim>
                                  </p:childTnLst>
                                </p:cTn>
                              </p:par>
                            </p:childTnLst>
                          </p:cTn>
                        </p:par>
                        <p:par>
                          <p:cTn id="66" fill="hold">
                            <p:stCondLst>
                              <p:cond delay="25750"/>
                            </p:stCondLst>
                            <p:childTnLst>
                              <p:par>
                                <p:cTn id="67" presetID="16" presetClass="entr" presetSubtype="37"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animEffect transition="in" filter="barn(outVertical)">
                                      <p:cBhvr>
                                        <p:cTn id="69" dur="500"/>
                                        <p:tgtEl>
                                          <p:spTgt spid="33"/>
                                        </p:tgtEl>
                                      </p:cBhvr>
                                    </p:animEffect>
                                  </p:childTnLst>
                                </p:cTn>
                              </p:par>
                            </p:childTnLst>
                          </p:cTn>
                        </p:par>
                        <p:par>
                          <p:cTn id="70" fill="hold">
                            <p:stCondLst>
                              <p:cond delay="27250"/>
                            </p:stCondLst>
                            <p:childTnLst>
                              <p:par>
                                <p:cTn id="71" presetID="22" presetClass="entr" presetSubtype="2" fill="hold" nodeType="afterEffect">
                                  <p:stCondLst>
                                    <p:cond delay="750"/>
                                  </p:stCondLst>
                                  <p:childTnLst>
                                    <p:set>
                                      <p:cBhvr>
                                        <p:cTn id="72" dur="1" fill="hold">
                                          <p:stCondLst>
                                            <p:cond delay="0"/>
                                          </p:stCondLst>
                                        </p:cTn>
                                        <p:tgtEl>
                                          <p:spTgt spid="38"/>
                                        </p:tgtEl>
                                        <p:attrNameLst>
                                          <p:attrName>style.visibility</p:attrName>
                                        </p:attrNameLst>
                                      </p:cBhvr>
                                      <p:to>
                                        <p:strVal val="visible"/>
                                      </p:to>
                                    </p:set>
                                    <p:animEffect transition="in" filter="wipe(right)">
                                      <p:cBhvr>
                                        <p:cTn id="73" dur="1750"/>
                                        <p:tgtEl>
                                          <p:spTgt spid="38"/>
                                        </p:tgtEl>
                                      </p:cBhvr>
                                    </p:animEffect>
                                  </p:childTnLst>
                                </p:cTn>
                              </p:par>
                            </p:childTnLst>
                          </p:cTn>
                        </p:par>
                        <p:par>
                          <p:cTn id="74" fill="hold">
                            <p:stCondLst>
                              <p:cond delay="29750"/>
                            </p:stCondLst>
                            <p:childTnLst>
                              <p:par>
                                <p:cTn id="75" presetID="16" presetClass="entr" presetSubtype="21" fill="hold" grpId="0" nodeType="afterEffect">
                                  <p:stCondLst>
                                    <p:cond delay="100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childTnLst>
                          </p:cTn>
                        </p:par>
                        <p:par>
                          <p:cTn id="78" fill="hold">
                            <p:stCondLst>
                              <p:cond delay="31250"/>
                            </p:stCondLst>
                            <p:childTnLst>
                              <p:par>
                                <p:cTn id="79" presetID="16" presetClass="entr" presetSubtype="21" fill="hold" grpId="0" nodeType="afterEffect">
                                  <p:stCondLst>
                                    <p:cond delay="750"/>
                                  </p:stCondLst>
                                  <p:childTnLst>
                                    <p:set>
                                      <p:cBhvr>
                                        <p:cTn id="80" dur="1" fill="hold">
                                          <p:stCondLst>
                                            <p:cond delay="0"/>
                                          </p:stCondLst>
                                        </p:cTn>
                                        <p:tgtEl>
                                          <p:spTgt spid="37"/>
                                        </p:tgtEl>
                                        <p:attrNameLst>
                                          <p:attrName>style.visibility</p:attrName>
                                        </p:attrNameLst>
                                      </p:cBhvr>
                                      <p:to>
                                        <p:strVal val="visible"/>
                                      </p:to>
                                    </p:set>
                                    <p:animEffect transition="in" filter="barn(inVertical)">
                                      <p:cBhvr>
                                        <p:cTn id="81" dur="1750"/>
                                        <p:tgtEl>
                                          <p:spTgt spid="37"/>
                                        </p:tgtEl>
                                      </p:cBhvr>
                                    </p:animEffect>
                                  </p:childTnLst>
                                </p:cTn>
                              </p:par>
                            </p:childTnLst>
                          </p:cTn>
                        </p:par>
                        <p:par>
                          <p:cTn id="82" fill="hold">
                            <p:stCondLst>
                              <p:cond delay="33750"/>
                            </p:stCondLst>
                            <p:childTnLst>
                              <p:par>
                                <p:cTn id="83" presetID="2" presetClass="entr" presetSubtype="2" fill="hold" grpId="0" nodeType="after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1+#ppt_w/2"/>
                                          </p:val>
                                        </p:tav>
                                        <p:tav tm="100000">
                                          <p:val>
                                            <p:strVal val="#ppt_x"/>
                                          </p:val>
                                        </p:tav>
                                      </p:tavLst>
                                    </p:anim>
                                    <p:anim calcmode="lin" valueType="num">
                                      <p:cBhvr additive="base">
                                        <p:cTn id="86" dur="500" fill="hold"/>
                                        <p:tgtEl>
                                          <p:spTgt spid="14"/>
                                        </p:tgtEl>
                                        <p:attrNameLst>
                                          <p:attrName>ppt_y</p:attrName>
                                        </p:attrNameLst>
                                      </p:cBhvr>
                                      <p:tavLst>
                                        <p:tav tm="0">
                                          <p:val>
                                            <p:strVal val="#ppt_y"/>
                                          </p:val>
                                        </p:tav>
                                        <p:tav tm="100000">
                                          <p:val>
                                            <p:strVal val="#ppt_y"/>
                                          </p:val>
                                        </p:tav>
                                      </p:tavLst>
                                    </p:anim>
                                  </p:childTnLst>
                                </p:cTn>
                              </p:par>
                            </p:childTnLst>
                          </p:cTn>
                        </p:par>
                        <p:par>
                          <p:cTn id="87" fill="hold">
                            <p:stCondLst>
                              <p:cond delay="35250"/>
                            </p:stCondLst>
                            <p:childTnLst>
                              <p:par>
                                <p:cTn id="88" presetID="22" presetClass="entr" presetSubtype="2" fill="hold" nodeType="afterEffect">
                                  <p:stCondLst>
                                    <p:cond delay="1000"/>
                                  </p:stCondLst>
                                  <p:childTnLst>
                                    <p:set>
                                      <p:cBhvr>
                                        <p:cTn id="89" dur="1" fill="hold">
                                          <p:stCondLst>
                                            <p:cond delay="0"/>
                                          </p:stCondLst>
                                        </p:cTn>
                                        <p:tgtEl>
                                          <p:spTgt spid="52"/>
                                        </p:tgtEl>
                                        <p:attrNameLst>
                                          <p:attrName>style.visibility</p:attrName>
                                        </p:attrNameLst>
                                      </p:cBhvr>
                                      <p:to>
                                        <p:strVal val="visible"/>
                                      </p:to>
                                    </p:set>
                                    <p:animEffect transition="in" filter="wipe(right)">
                                      <p:cBhvr>
                                        <p:cTn id="90" dur="1750"/>
                                        <p:tgtEl>
                                          <p:spTgt spid="52"/>
                                        </p:tgtEl>
                                      </p:cBhvr>
                                    </p:animEffect>
                                  </p:childTnLst>
                                </p:cTn>
                              </p:par>
                            </p:childTnLst>
                          </p:cTn>
                        </p:par>
                        <p:par>
                          <p:cTn id="91" fill="hold">
                            <p:stCondLst>
                              <p:cond delay="38000"/>
                            </p:stCondLst>
                            <p:childTnLst>
                              <p:par>
                                <p:cTn id="92" presetID="16" presetClass="entr" presetSubtype="21" fill="hold" grpId="0" nodeType="afterEffect">
                                  <p:stCondLst>
                                    <p:cond delay="500"/>
                                  </p:stCondLst>
                                  <p:childTnLst>
                                    <p:set>
                                      <p:cBhvr>
                                        <p:cTn id="93" dur="1" fill="hold">
                                          <p:stCondLst>
                                            <p:cond delay="0"/>
                                          </p:stCondLst>
                                        </p:cTn>
                                        <p:tgtEl>
                                          <p:spTgt spid="49"/>
                                        </p:tgtEl>
                                        <p:attrNameLst>
                                          <p:attrName>style.visibility</p:attrName>
                                        </p:attrNameLst>
                                      </p:cBhvr>
                                      <p:to>
                                        <p:strVal val="visible"/>
                                      </p:to>
                                    </p:set>
                                    <p:animEffect transition="in" filter="barn(inVertical)">
                                      <p:cBhvr>
                                        <p:cTn id="94" dur="1750"/>
                                        <p:tgtEl>
                                          <p:spTgt spid="49"/>
                                        </p:tgtEl>
                                      </p:cBhvr>
                                    </p:animEffect>
                                  </p:childTnLst>
                                </p:cTn>
                              </p:par>
                            </p:childTnLst>
                          </p:cTn>
                        </p:par>
                        <p:par>
                          <p:cTn id="95" fill="hold">
                            <p:stCondLst>
                              <p:cond delay="40250"/>
                            </p:stCondLst>
                            <p:childTnLst>
                              <p:par>
                                <p:cTn id="96" presetID="22" presetClass="entr" presetSubtype="2" fill="hold" grpId="0" nodeType="afterEffect">
                                  <p:stCondLst>
                                    <p:cond delay="500"/>
                                  </p:stCondLst>
                                  <p:childTnLst>
                                    <p:set>
                                      <p:cBhvr>
                                        <p:cTn id="97" dur="1" fill="hold">
                                          <p:stCondLst>
                                            <p:cond delay="0"/>
                                          </p:stCondLst>
                                        </p:cTn>
                                        <p:tgtEl>
                                          <p:spTgt spid="47"/>
                                        </p:tgtEl>
                                        <p:attrNameLst>
                                          <p:attrName>style.visibility</p:attrName>
                                        </p:attrNameLst>
                                      </p:cBhvr>
                                      <p:to>
                                        <p:strVal val="visible"/>
                                      </p:to>
                                    </p:set>
                                    <p:animEffect transition="in" filter="wipe(right)">
                                      <p:cBhvr>
                                        <p:cTn id="98" dur="500"/>
                                        <p:tgtEl>
                                          <p:spTgt spid="47"/>
                                        </p:tgtEl>
                                      </p:cBhvr>
                                    </p:animEffect>
                                  </p:childTnLst>
                                </p:cTn>
                              </p:par>
                            </p:childTnLst>
                          </p:cTn>
                        </p:par>
                        <p:par>
                          <p:cTn id="99" fill="hold">
                            <p:stCondLst>
                              <p:cond delay="41250"/>
                            </p:stCondLst>
                            <p:childTnLst>
                              <p:par>
                                <p:cTn id="100" presetID="16" presetClass="entr" presetSubtype="21" fill="hold" grpId="0" nodeType="afterEffect">
                                  <p:stCondLst>
                                    <p:cond delay="1000"/>
                                  </p:stCondLst>
                                  <p:childTnLst>
                                    <p:set>
                                      <p:cBhvr>
                                        <p:cTn id="101" dur="1" fill="hold">
                                          <p:stCondLst>
                                            <p:cond delay="0"/>
                                          </p:stCondLst>
                                        </p:cTn>
                                        <p:tgtEl>
                                          <p:spTgt spid="45"/>
                                        </p:tgtEl>
                                        <p:attrNameLst>
                                          <p:attrName>style.visibility</p:attrName>
                                        </p:attrNameLst>
                                      </p:cBhvr>
                                      <p:to>
                                        <p:strVal val="visible"/>
                                      </p:to>
                                    </p:set>
                                    <p:animEffect transition="in" filter="barn(inVertical)">
                                      <p:cBhvr>
                                        <p:cTn id="102" dur="1500"/>
                                        <p:tgtEl>
                                          <p:spTgt spid="45"/>
                                        </p:tgtEl>
                                      </p:cBhvr>
                                    </p:animEffect>
                                  </p:childTnLst>
                                </p:cTn>
                              </p:par>
                            </p:childTnLst>
                          </p:cTn>
                        </p:par>
                        <p:par>
                          <p:cTn id="103" fill="hold">
                            <p:stCondLst>
                              <p:cond delay="43750"/>
                            </p:stCondLst>
                            <p:childTnLst>
                              <p:par>
                                <p:cTn id="104" presetID="22" presetClass="entr" presetSubtype="4" fill="hold" nodeType="afterEffect">
                                  <p:stCondLst>
                                    <p:cond delay="750"/>
                                  </p:stCondLst>
                                  <p:childTnLst>
                                    <p:set>
                                      <p:cBhvr>
                                        <p:cTn id="105" dur="1" fill="hold">
                                          <p:stCondLst>
                                            <p:cond delay="0"/>
                                          </p:stCondLst>
                                        </p:cTn>
                                        <p:tgtEl>
                                          <p:spTgt spid="51"/>
                                        </p:tgtEl>
                                        <p:attrNameLst>
                                          <p:attrName>style.visibility</p:attrName>
                                        </p:attrNameLst>
                                      </p:cBhvr>
                                      <p:to>
                                        <p:strVal val="visible"/>
                                      </p:to>
                                    </p:set>
                                    <p:animEffect transition="in" filter="wipe(down)">
                                      <p:cBhvr>
                                        <p:cTn id="106" dur="1500"/>
                                        <p:tgtEl>
                                          <p:spTgt spid="51"/>
                                        </p:tgtEl>
                                      </p:cBhvr>
                                    </p:animEffect>
                                  </p:childTnLst>
                                </p:cTn>
                              </p:par>
                            </p:childTnLst>
                          </p:cTn>
                        </p:par>
                        <p:par>
                          <p:cTn id="107" fill="hold">
                            <p:stCondLst>
                              <p:cond delay="46000"/>
                            </p:stCondLst>
                            <p:childTnLst>
                              <p:par>
                                <p:cTn id="108" presetID="2" presetClass="entr" presetSubtype="2" fill="hold" grpId="0" nodeType="afterEffect">
                                  <p:stCondLst>
                                    <p:cond delay="1000"/>
                                  </p:stCondLst>
                                  <p:childTnLst>
                                    <p:set>
                                      <p:cBhvr>
                                        <p:cTn id="109" dur="1" fill="hold">
                                          <p:stCondLst>
                                            <p:cond delay="0"/>
                                          </p:stCondLst>
                                        </p:cTn>
                                        <p:tgtEl>
                                          <p:spTgt spid="16"/>
                                        </p:tgtEl>
                                        <p:attrNameLst>
                                          <p:attrName>style.visibility</p:attrName>
                                        </p:attrNameLst>
                                      </p:cBhvr>
                                      <p:to>
                                        <p:strVal val="visible"/>
                                      </p:to>
                                    </p:set>
                                    <p:anim calcmode="lin" valueType="num">
                                      <p:cBhvr additive="base">
                                        <p:cTn id="110" dur="500" fill="hold"/>
                                        <p:tgtEl>
                                          <p:spTgt spid="16"/>
                                        </p:tgtEl>
                                        <p:attrNameLst>
                                          <p:attrName>ppt_x</p:attrName>
                                        </p:attrNameLst>
                                      </p:cBhvr>
                                      <p:tavLst>
                                        <p:tav tm="0">
                                          <p:val>
                                            <p:strVal val="1+#ppt_w/2"/>
                                          </p:val>
                                        </p:tav>
                                        <p:tav tm="100000">
                                          <p:val>
                                            <p:strVal val="#ppt_x"/>
                                          </p:val>
                                        </p:tav>
                                      </p:tavLst>
                                    </p:anim>
                                    <p:anim calcmode="lin" valueType="num">
                                      <p:cBhvr additive="base">
                                        <p:cTn id="111" dur="500" fill="hold"/>
                                        <p:tgtEl>
                                          <p:spTgt spid="16"/>
                                        </p:tgtEl>
                                        <p:attrNameLst>
                                          <p:attrName>ppt_y</p:attrName>
                                        </p:attrNameLst>
                                      </p:cBhvr>
                                      <p:tavLst>
                                        <p:tav tm="0">
                                          <p:val>
                                            <p:strVal val="#ppt_y"/>
                                          </p:val>
                                        </p:tav>
                                        <p:tav tm="100000">
                                          <p:val>
                                            <p:strVal val="#ppt_y"/>
                                          </p:val>
                                        </p:tav>
                                      </p:tavLst>
                                    </p:anim>
                                  </p:childTnLst>
                                </p:cTn>
                              </p:par>
                            </p:childTnLst>
                          </p:cTn>
                        </p:par>
                        <p:par>
                          <p:cTn id="112" fill="hold">
                            <p:stCondLst>
                              <p:cond delay="47500"/>
                            </p:stCondLst>
                            <p:childTnLst>
                              <p:par>
                                <p:cTn id="113" presetID="16" presetClass="entr" presetSubtype="21" fill="hold" grpId="0" nodeType="afterEffect">
                                  <p:stCondLst>
                                    <p:cond delay="1000"/>
                                  </p:stCondLst>
                                  <p:childTnLst>
                                    <p:set>
                                      <p:cBhvr>
                                        <p:cTn id="114" dur="1" fill="hold">
                                          <p:stCondLst>
                                            <p:cond delay="0"/>
                                          </p:stCondLst>
                                        </p:cTn>
                                        <p:tgtEl>
                                          <p:spTgt spid="34"/>
                                        </p:tgtEl>
                                        <p:attrNameLst>
                                          <p:attrName>style.visibility</p:attrName>
                                        </p:attrNameLst>
                                      </p:cBhvr>
                                      <p:to>
                                        <p:strVal val="visible"/>
                                      </p:to>
                                    </p:set>
                                    <p:animEffect transition="in" filter="barn(inVertical)">
                                      <p:cBhvr>
                                        <p:cTn id="115" dur="1750"/>
                                        <p:tgtEl>
                                          <p:spTgt spid="34"/>
                                        </p:tgtEl>
                                      </p:cBhvr>
                                    </p:animEffect>
                                  </p:childTnLst>
                                </p:cTn>
                              </p:par>
                            </p:childTnLst>
                          </p:cTn>
                        </p:par>
                        <p:par>
                          <p:cTn id="116" fill="hold">
                            <p:stCondLst>
                              <p:cond delay="50250"/>
                            </p:stCondLst>
                            <p:childTnLst>
                              <p:par>
                                <p:cTn id="117" presetID="22" presetClass="entr" presetSubtype="4" fill="hold" nodeType="afterEffect">
                                  <p:stCondLst>
                                    <p:cond delay="750"/>
                                  </p:stCondLst>
                                  <p:childTnLst>
                                    <p:set>
                                      <p:cBhvr>
                                        <p:cTn id="118" dur="1" fill="hold">
                                          <p:stCondLst>
                                            <p:cond delay="0"/>
                                          </p:stCondLst>
                                        </p:cTn>
                                        <p:tgtEl>
                                          <p:spTgt spid="35"/>
                                        </p:tgtEl>
                                        <p:attrNameLst>
                                          <p:attrName>style.visibility</p:attrName>
                                        </p:attrNameLst>
                                      </p:cBhvr>
                                      <p:to>
                                        <p:strVal val="visible"/>
                                      </p:to>
                                    </p:set>
                                    <p:animEffect transition="in" filter="wipe(down)">
                                      <p:cBhvr>
                                        <p:cTn id="119" dur="1500"/>
                                        <p:tgtEl>
                                          <p:spTgt spid="35"/>
                                        </p:tgtEl>
                                      </p:cBhvr>
                                    </p:animEffect>
                                  </p:childTnLst>
                                </p:cTn>
                              </p:par>
                            </p:childTnLst>
                          </p:cTn>
                        </p:par>
                        <p:par>
                          <p:cTn id="120" fill="hold">
                            <p:stCondLst>
                              <p:cond delay="52500"/>
                            </p:stCondLst>
                            <p:childTnLst>
                              <p:par>
                                <p:cTn id="121" presetID="2" presetClass="entr" presetSubtype="2" fill="hold" grpId="0" nodeType="afterEffect">
                                  <p:stCondLst>
                                    <p:cond delay="1000"/>
                                  </p:stCondLst>
                                  <p:childTnLst>
                                    <p:set>
                                      <p:cBhvr>
                                        <p:cTn id="122" dur="1" fill="hold">
                                          <p:stCondLst>
                                            <p:cond delay="0"/>
                                          </p:stCondLst>
                                        </p:cTn>
                                        <p:tgtEl>
                                          <p:spTgt spid="17"/>
                                        </p:tgtEl>
                                        <p:attrNameLst>
                                          <p:attrName>style.visibility</p:attrName>
                                        </p:attrNameLst>
                                      </p:cBhvr>
                                      <p:to>
                                        <p:strVal val="visible"/>
                                      </p:to>
                                    </p:set>
                                    <p:anim calcmode="lin" valueType="num">
                                      <p:cBhvr additive="base">
                                        <p:cTn id="123" dur="500" fill="hold"/>
                                        <p:tgtEl>
                                          <p:spTgt spid="17"/>
                                        </p:tgtEl>
                                        <p:attrNameLst>
                                          <p:attrName>ppt_x</p:attrName>
                                        </p:attrNameLst>
                                      </p:cBhvr>
                                      <p:tavLst>
                                        <p:tav tm="0">
                                          <p:val>
                                            <p:strVal val="1+#ppt_w/2"/>
                                          </p:val>
                                        </p:tav>
                                        <p:tav tm="100000">
                                          <p:val>
                                            <p:strVal val="#ppt_x"/>
                                          </p:val>
                                        </p:tav>
                                      </p:tavLst>
                                    </p:anim>
                                    <p:anim calcmode="lin" valueType="num">
                                      <p:cBhvr additive="base">
                                        <p:cTn id="1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2" fill="hold" grpId="0" nodeType="clickEffect">
                                  <p:stCondLst>
                                    <p:cond delay="0"/>
                                  </p:stCondLst>
                                  <p:childTnLst>
                                    <p:set>
                                      <p:cBhvr>
                                        <p:cTn id="128" dur="1" fill="hold">
                                          <p:stCondLst>
                                            <p:cond delay="0"/>
                                          </p:stCondLst>
                                        </p:cTn>
                                        <p:tgtEl>
                                          <p:spTgt spid="18"/>
                                        </p:tgtEl>
                                        <p:attrNameLst>
                                          <p:attrName>style.visibility</p:attrName>
                                        </p:attrNameLst>
                                      </p:cBhvr>
                                      <p:to>
                                        <p:strVal val="visible"/>
                                      </p:to>
                                    </p:set>
                                    <p:anim calcmode="lin" valueType="num">
                                      <p:cBhvr additive="base">
                                        <p:cTn id="129" dur="500" fill="hold"/>
                                        <p:tgtEl>
                                          <p:spTgt spid="18"/>
                                        </p:tgtEl>
                                        <p:attrNameLst>
                                          <p:attrName>ppt_x</p:attrName>
                                        </p:attrNameLst>
                                      </p:cBhvr>
                                      <p:tavLst>
                                        <p:tav tm="0">
                                          <p:val>
                                            <p:strVal val="1+#ppt_w/2"/>
                                          </p:val>
                                        </p:tav>
                                        <p:tav tm="100000">
                                          <p:val>
                                            <p:strVal val="#ppt_x"/>
                                          </p:val>
                                        </p:tav>
                                      </p:tavLst>
                                    </p:anim>
                                    <p:anim calcmode="lin" valueType="num">
                                      <p:cBhvr additive="base">
                                        <p:cTn id="130" dur="500" fill="hold"/>
                                        <p:tgtEl>
                                          <p:spTgt spid="18"/>
                                        </p:tgtEl>
                                        <p:attrNameLst>
                                          <p:attrName>ppt_y</p:attrName>
                                        </p:attrNameLst>
                                      </p:cBhvr>
                                      <p:tavLst>
                                        <p:tav tm="0">
                                          <p:val>
                                            <p:strVal val="#ppt_y"/>
                                          </p:val>
                                        </p:tav>
                                        <p:tav tm="100000">
                                          <p:val>
                                            <p:strVal val="#ppt_y"/>
                                          </p:val>
                                        </p:tav>
                                      </p:tavLst>
                                    </p:anim>
                                  </p:childTnLst>
                                </p:cTn>
                              </p:par>
                            </p:childTnLst>
                          </p:cTn>
                        </p:par>
                        <p:par>
                          <p:cTn id="131" fill="hold">
                            <p:stCondLst>
                              <p:cond delay="500"/>
                            </p:stCondLst>
                            <p:childTnLst>
                              <p:par>
                                <p:cTn id="132" presetID="22" presetClass="entr" presetSubtype="2" fill="hold" grpId="0" nodeType="afterEffect">
                                  <p:stCondLst>
                                    <p:cond delay="1000"/>
                                  </p:stCondLst>
                                  <p:childTnLst>
                                    <p:set>
                                      <p:cBhvr>
                                        <p:cTn id="133" dur="1" fill="hold">
                                          <p:stCondLst>
                                            <p:cond delay="0"/>
                                          </p:stCondLst>
                                        </p:cTn>
                                        <p:tgtEl>
                                          <p:spTgt spid="19"/>
                                        </p:tgtEl>
                                        <p:attrNameLst>
                                          <p:attrName>style.visibility</p:attrName>
                                        </p:attrNameLst>
                                      </p:cBhvr>
                                      <p:to>
                                        <p:strVal val="visible"/>
                                      </p:to>
                                    </p:set>
                                    <p:animEffect transition="in" filter="wipe(right)">
                                      <p:cBhvr>
                                        <p:cTn id="134" dur="500"/>
                                        <p:tgtEl>
                                          <p:spTgt spid="19"/>
                                        </p:tgtEl>
                                      </p:cBhvr>
                                    </p:animEffect>
                                  </p:childTnLst>
                                </p:cTn>
                              </p:par>
                            </p:childTnLst>
                          </p:cTn>
                        </p:par>
                        <p:par>
                          <p:cTn id="135" fill="hold">
                            <p:stCondLst>
                              <p:cond delay="2000"/>
                            </p:stCondLst>
                            <p:childTnLst>
                              <p:par>
                                <p:cTn id="136" presetID="2" presetClass="entr" presetSubtype="2" fill="hold" grpId="0" nodeType="afterEffect">
                                  <p:stCondLst>
                                    <p:cond delay="1750"/>
                                  </p:stCondLst>
                                  <p:childTnLst>
                                    <p:set>
                                      <p:cBhvr>
                                        <p:cTn id="137" dur="1" fill="hold">
                                          <p:stCondLst>
                                            <p:cond delay="0"/>
                                          </p:stCondLst>
                                        </p:cTn>
                                        <p:tgtEl>
                                          <p:spTgt spid="20"/>
                                        </p:tgtEl>
                                        <p:attrNameLst>
                                          <p:attrName>style.visibility</p:attrName>
                                        </p:attrNameLst>
                                      </p:cBhvr>
                                      <p:to>
                                        <p:strVal val="visible"/>
                                      </p:to>
                                    </p:set>
                                    <p:anim calcmode="lin" valueType="num">
                                      <p:cBhvr additive="base">
                                        <p:cTn id="138" dur="500" fill="hold"/>
                                        <p:tgtEl>
                                          <p:spTgt spid="20"/>
                                        </p:tgtEl>
                                        <p:attrNameLst>
                                          <p:attrName>ppt_x</p:attrName>
                                        </p:attrNameLst>
                                      </p:cBhvr>
                                      <p:tavLst>
                                        <p:tav tm="0">
                                          <p:val>
                                            <p:strVal val="1+#ppt_w/2"/>
                                          </p:val>
                                        </p:tav>
                                        <p:tav tm="100000">
                                          <p:val>
                                            <p:strVal val="#ppt_x"/>
                                          </p:val>
                                        </p:tav>
                                      </p:tavLst>
                                    </p:anim>
                                    <p:anim calcmode="lin" valueType="num">
                                      <p:cBhvr additive="base">
                                        <p:cTn id="139" dur="500" fill="hold"/>
                                        <p:tgtEl>
                                          <p:spTgt spid="20"/>
                                        </p:tgtEl>
                                        <p:attrNameLst>
                                          <p:attrName>ppt_y</p:attrName>
                                        </p:attrNameLst>
                                      </p:cBhvr>
                                      <p:tavLst>
                                        <p:tav tm="0">
                                          <p:val>
                                            <p:strVal val="#ppt_y"/>
                                          </p:val>
                                        </p:tav>
                                        <p:tav tm="100000">
                                          <p:val>
                                            <p:strVal val="#ppt_y"/>
                                          </p:val>
                                        </p:tav>
                                      </p:tavLst>
                                    </p:anim>
                                  </p:childTnLst>
                                </p:cTn>
                              </p:par>
                            </p:childTnLst>
                          </p:cTn>
                        </p:par>
                        <p:par>
                          <p:cTn id="140" fill="hold">
                            <p:stCondLst>
                              <p:cond delay="4250"/>
                            </p:stCondLst>
                            <p:childTnLst>
                              <p:par>
                                <p:cTn id="141" presetID="22" presetClass="entr" presetSubtype="2" fill="hold" grpId="0" nodeType="afterEffect">
                                  <p:stCondLst>
                                    <p:cond delay="1250"/>
                                  </p:stCondLst>
                                  <p:childTnLst>
                                    <p:set>
                                      <p:cBhvr>
                                        <p:cTn id="142" dur="1" fill="hold">
                                          <p:stCondLst>
                                            <p:cond delay="0"/>
                                          </p:stCondLst>
                                        </p:cTn>
                                        <p:tgtEl>
                                          <p:spTgt spid="21"/>
                                        </p:tgtEl>
                                        <p:attrNameLst>
                                          <p:attrName>style.visibility</p:attrName>
                                        </p:attrNameLst>
                                      </p:cBhvr>
                                      <p:to>
                                        <p:strVal val="visible"/>
                                      </p:to>
                                    </p:set>
                                    <p:animEffect transition="in" filter="wipe(right)">
                                      <p:cBhvr>
                                        <p:cTn id="143" dur="500"/>
                                        <p:tgtEl>
                                          <p:spTgt spid="21"/>
                                        </p:tgtEl>
                                      </p:cBhvr>
                                    </p:animEffect>
                                  </p:childTnLst>
                                </p:cTn>
                              </p:par>
                            </p:childTnLst>
                          </p:cTn>
                        </p:par>
                        <p:par>
                          <p:cTn id="144" fill="hold">
                            <p:stCondLst>
                              <p:cond delay="6000"/>
                            </p:stCondLst>
                            <p:childTnLst>
                              <p:par>
                                <p:cTn id="145" presetID="2" presetClass="entr" presetSubtype="2" fill="hold" grpId="0" nodeType="afterEffect">
                                  <p:stCondLst>
                                    <p:cond delay="2250"/>
                                  </p:stCondLst>
                                  <p:childTnLst>
                                    <p:set>
                                      <p:cBhvr>
                                        <p:cTn id="146" dur="1" fill="hold">
                                          <p:stCondLst>
                                            <p:cond delay="0"/>
                                          </p:stCondLst>
                                        </p:cTn>
                                        <p:tgtEl>
                                          <p:spTgt spid="3"/>
                                        </p:tgtEl>
                                        <p:attrNameLst>
                                          <p:attrName>style.visibility</p:attrName>
                                        </p:attrNameLst>
                                      </p:cBhvr>
                                      <p:to>
                                        <p:strVal val="visible"/>
                                      </p:to>
                                    </p:set>
                                    <p:anim calcmode="lin" valueType="num">
                                      <p:cBhvr additive="base">
                                        <p:cTn id="147" dur="500" fill="hold"/>
                                        <p:tgtEl>
                                          <p:spTgt spid="3"/>
                                        </p:tgtEl>
                                        <p:attrNameLst>
                                          <p:attrName>ppt_x</p:attrName>
                                        </p:attrNameLst>
                                      </p:cBhvr>
                                      <p:tavLst>
                                        <p:tav tm="0">
                                          <p:val>
                                            <p:strVal val="1+#ppt_w/2"/>
                                          </p:val>
                                        </p:tav>
                                        <p:tav tm="100000">
                                          <p:val>
                                            <p:strVal val="#ppt_x"/>
                                          </p:val>
                                        </p:tav>
                                      </p:tavLst>
                                    </p:anim>
                                    <p:anim calcmode="lin" valueType="num">
                                      <p:cBhvr additive="base">
                                        <p:cTn id="148" dur="500" fill="hold"/>
                                        <p:tgtEl>
                                          <p:spTgt spid="3"/>
                                        </p:tgtEl>
                                        <p:attrNameLst>
                                          <p:attrName>ppt_y</p:attrName>
                                        </p:attrNameLst>
                                      </p:cBhvr>
                                      <p:tavLst>
                                        <p:tav tm="0">
                                          <p:val>
                                            <p:strVal val="#ppt_y"/>
                                          </p:val>
                                        </p:tav>
                                        <p:tav tm="100000">
                                          <p:val>
                                            <p:strVal val="#ppt_y"/>
                                          </p:val>
                                        </p:tav>
                                      </p:tavLst>
                                    </p:anim>
                                  </p:childTnLst>
                                </p:cTn>
                              </p:par>
                            </p:childTnLst>
                          </p:cTn>
                        </p:par>
                        <p:par>
                          <p:cTn id="149" fill="hold">
                            <p:stCondLst>
                              <p:cond delay="8750"/>
                            </p:stCondLst>
                            <p:childTnLst>
                              <p:par>
                                <p:cTn id="150" presetID="22" presetClass="entr" presetSubtype="2" fill="hold" grpId="0" nodeType="afterEffect">
                                  <p:stCondLst>
                                    <p:cond delay="1000"/>
                                  </p:stCondLst>
                                  <p:childTnLst>
                                    <p:set>
                                      <p:cBhvr>
                                        <p:cTn id="151" dur="1" fill="hold">
                                          <p:stCondLst>
                                            <p:cond delay="0"/>
                                          </p:stCondLst>
                                        </p:cTn>
                                        <p:tgtEl>
                                          <p:spTgt spid="22"/>
                                        </p:tgtEl>
                                        <p:attrNameLst>
                                          <p:attrName>style.visibility</p:attrName>
                                        </p:attrNameLst>
                                      </p:cBhvr>
                                      <p:to>
                                        <p:strVal val="visible"/>
                                      </p:to>
                                    </p:set>
                                    <p:animEffect transition="in" filter="wipe(right)">
                                      <p:cBhvr>
                                        <p:cTn id="152" dur="500"/>
                                        <p:tgtEl>
                                          <p:spTgt spid="22"/>
                                        </p:tgtEl>
                                      </p:cBhvr>
                                    </p:animEffect>
                                  </p:childTnLst>
                                </p:cTn>
                              </p:par>
                            </p:childTnLst>
                          </p:cTn>
                        </p:par>
                      </p:childTnLst>
                    </p:cTn>
                  </p:par>
                  <p:par>
                    <p:cTn id="153" fill="hold">
                      <p:stCondLst>
                        <p:cond delay="indefinite"/>
                      </p:stCondLst>
                      <p:childTnLst>
                        <p:par>
                          <p:cTn id="154" fill="hold">
                            <p:stCondLst>
                              <p:cond delay="0"/>
                            </p:stCondLst>
                            <p:childTnLst>
                              <p:par>
                                <p:cTn id="155" presetID="31" presetClass="entr" presetSubtype="0" fill="hold" grpId="0" nodeType="clickEffect">
                                  <p:stCondLst>
                                    <p:cond delay="0"/>
                                  </p:stCondLst>
                                  <p:childTnLst>
                                    <p:set>
                                      <p:cBhvr>
                                        <p:cTn id="156" dur="1" fill="hold">
                                          <p:stCondLst>
                                            <p:cond delay="0"/>
                                          </p:stCondLst>
                                        </p:cTn>
                                        <p:tgtEl>
                                          <p:spTgt spid="6"/>
                                        </p:tgtEl>
                                        <p:attrNameLst>
                                          <p:attrName>style.visibility</p:attrName>
                                        </p:attrNameLst>
                                      </p:cBhvr>
                                      <p:to>
                                        <p:strVal val="visible"/>
                                      </p:to>
                                    </p:set>
                                    <p:anim calcmode="lin" valueType="num">
                                      <p:cBhvr>
                                        <p:cTn id="157" dur="1000" fill="hold"/>
                                        <p:tgtEl>
                                          <p:spTgt spid="6"/>
                                        </p:tgtEl>
                                        <p:attrNameLst>
                                          <p:attrName>ppt_w</p:attrName>
                                        </p:attrNameLst>
                                      </p:cBhvr>
                                      <p:tavLst>
                                        <p:tav tm="0">
                                          <p:val>
                                            <p:fltVal val="0"/>
                                          </p:val>
                                        </p:tav>
                                        <p:tav tm="100000">
                                          <p:val>
                                            <p:strVal val="#ppt_w"/>
                                          </p:val>
                                        </p:tav>
                                      </p:tavLst>
                                    </p:anim>
                                    <p:anim calcmode="lin" valueType="num">
                                      <p:cBhvr>
                                        <p:cTn id="158" dur="1000" fill="hold"/>
                                        <p:tgtEl>
                                          <p:spTgt spid="6"/>
                                        </p:tgtEl>
                                        <p:attrNameLst>
                                          <p:attrName>ppt_h</p:attrName>
                                        </p:attrNameLst>
                                      </p:cBhvr>
                                      <p:tavLst>
                                        <p:tav tm="0">
                                          <p:val>
                                            <p:fltVal val="0"/>
                                          </p:val>
                                        </p:tav>
                                        <p:tav tm="100000">
                                          <p:val>
                                            <p:strVal val="#ppt_h"/>
                                          </p:val>
                                        </p:tav>
                                      </p:tavLst>
                                    </p:anim>
                                    <p:anim calcmode="lin" valueType="num">
                                      <p:cBhvr>
                                        <p:cTn id="159" dur="1000" fill="hold"/>
                                        <p:tgtEl>
                                          <p:spTgt spid="6"/>
                                        </p:tgtEl>
                                        <p:attrNameLst>
                                          <p:attrName>style.rotation</p:attrName>
                                        </p:attrNameLst>
                                      </p:cBhvr>
                                      <p:tavLst>
                                        <p:tav tm="0">
                                          <p:val>
                                            <p:fltVal val="90"/>
                                          </p:val>
                                        </p:tav>
                                        <p:tav tm="100000">
                                          <p:val>
                                            <p:fltVal val="0"/>
                                          </p:val>
                                        </p:tav>
                                      </p:tavLst>
                                    </p:anim>
                                    <p:animEffect transition="in" filter="fade">
                                      <p:cBhvr>
                                        <p:cTn id="160" dur="1000"/>
                                        <p:tgtEl>
                                          <p:spTgt spid="6"/>
                                        </p:tgtEl>
                                      </p:cBhvr>
                                    </p:animEffect>
                                  </p:childTnLst>
                                </p:cTn>
                              </p:par>
                            </p:childTnLst>
                          </p:cTn>
                        </p:par>
                        <p:par>
                          <p:cTn id="161" fill="hold">
                            <p:stCondLst>
                              <p:cond delay="1000"/>
                            </p:stCondLst>
                            <p:childTnLst>
                              <p:par>
                                <p:cTn id="162" presetID="22" presetClass="entr" presetSubtype="2" fill="hold" grpId="0" nodeType="afterEffect">
                                  <p:stCondLst>
                                    <p:cond delay="1000"/>
                                  </p:stCondLst>
                                  <p:childTnLst>
                                    <p:set>
                                      <p:cBhvr>
                                        <p:cTn id="163" dur="1" fill="hold">
                                          <p:stCondLst>
                                            <p:cond delay="0"/>
                                          </p:stCondLst>
                                        </p:cTn>
                                        <p:tgtEl>
                                          <p:spTgt spid="26"/>
                                        </p:tgtEl>
                                        <p:attrNameLst>
                                          <p:attrName>style.visibility</p:attrName>
                                        </p:attrNameLst>
                                      </p:cBhvr>
                                      <p:to>
                                        <p:strVal val="visible"/>
                                      </p:to>
                                    </p:set>
                                    <p:animEffect transition="in" filter="wipe(right)">
                                      <p:cBhvr>
                                        <p:cTn id="164" dur="500"/>
                                        <p:tgtEl>
                                          <p:spTgt spid="26"/>
                                        </p:tgtEl>
                                      </p:cBhvr>
                                    </p:animEffect>
                                  </p:childTnLst>
                                </p:cTn>
                              </p:par>
                            </p:childTnLst>
                          </p:cTn>
                        </p:par>
                        <p:par>
                          <p:cTn id="165" fill="hold">
                            <p:stCondLst>
                              <p:cond delay="2500"/>
                            </p:stCondLst>
                            <p:childTnLst>
                              <p:par>
                                <p:cTn id="166" presetID="53" presetClass="entr" presetSubtype="16" fill="hold" grpId="0" nodeType="afterEffect">
                                  <p:stCondLst>
                                    <p:cond delay="1000"/>
                                  </p:stCondLst>
                                  <p:childTnLst>
                                    <p:set>
                                      <p:cBhvr>
                                        <p:cTn id="167" dur="1" fill="hold">
                                          <p:stCondLst>
                                            <p:cond delay="0"/>
                                          </p:stCondLst>
                                        </p:cTn>
                                        <p:tgtEl>
                                          <p:spTgt spid="28"/>
                                        </p:tgtEl>
                                        <p:attrNameLst>
                                          <p:attrName>style.visibility</p:attrName>
                                        </p:attrNameLst>
                                      </p:cBhvr>
                                      <p:to>
                                        <p:strVal val="visible"/>
                                      </p:to>
                                    </p:set>
                                    <p:anim calcmode="lin" valueType="num">
                                      <p:cBhvr>
                                        <p:cTn id="168" dur="500" fill="hold"/>
                                        <p:tgtEl>
                                          <p:spTgt spid="28"/>
                                        </p:tgtEl>
                                        <p:attrNameLst>
                                          <p:attrName>ppt_w</p:attrName>
                                        </p:attrNameLst>
                                      </p:cBhvr>
                                      <p:tavLst>
                                        <p:tav tm="0">
                                          <p:val>
                                            <p:fltVal val="0"/>
                                          </p:val>
                                        </p:tav>
                                        <p:tav tm="100000">
                                          <p:val>
                                            <p:strVal val="#ppt_w"/>
                                          </p:val>
                                        </p:tav>
                                      </p:tavLst>
                                    </p:anim>
                                    <p:anim calcmode="lin" valueType="num">
                                      <p:cBhvr>
                                        <p:cTn id="169" dur="500" fill="hold"/>
                                        <p:tgtEl>
                                          <p:spTgt spid="28"/>
                                        </p:tgtEl>
                                        <p:attrNameLst>
                                          <p:attrName>ppt_h</p:attrName>
                                        </p:attrNameLst>
                                      </p:cBhvr>
                                      <p:tavLst>
                                        <p:tav tm="0">
                                          <p:val>
                                            <p:fltVal val="0"/>
                                          </p:val>
                                        </p:tav>
                                        <p:tav tm="100000">
                                          <p:val>
                                            <p:strVal val="#ppt_h"/>
                                          </p:val>
                                        </p:tav>
                                      </p:tavLst>
                                    </p:anim>
                                    <p:animEffect transition="in" filter="fade">
                                      <p:cBhvr>
                                        <p:cTn id="170" dur="500"/>
                                        <p:tgtEl>
                                          <p:spTgt spid="28"/>
                                        </p:tgtEl>
                                      </p:cBhvr>
                                    </p:animEffect>
                                  </p:childTnLst>
                                </p:cTn>
                              </p:par>
                            </p:childTnLst>
                          </p:cTn>
                        </p:par>
                        <p:par>
                          <p:cTn id="171" fill="hold">
                            <p:stCondLst>
                              <p:cond delay="4000"/>
                            </p:stCondLst>
                            <p:childTnLst>
                              <p:par>
                                <p:cTn id="172" presetID="22" presetClass="entr" presetSubtype="2" fill="hold" grpId="0" nodeType="afterEffect">
                                  <p:stCondLst>
                                    <p:cond delay="1250"/>
                                  </p:stCondLst>
                                  <p:childTnLst>
                                    <p:set>
                                      <p:cBhvr>
                                        <p:cTn id="173" dur="1" fill="hold">
                                          <p:stCondLst>
                                            <p:cond delay="0"/>
                                          </p:stCondLst>
                                        </p:cTn>
                                        <p:tgtEl>
                                          <p:spTgt spid="30"/>
                                        </p:tgtEl>
                                        <p:attrNameLst>
                                          <p:attrName>style.visibility</p:attrName>
                                        </p:attrNameLst>
                                      </p:cBhvr>
                                      <p:to>
                                        <p:strVal val="visible"/>
                                      </p:to>
                                    </p:set>
                                    <p:animEffect transition="in" filter="wipe(right)">
                                      <p:cBhvr>
                                        <p:cTn id="17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4" grpId="0" animBg="1"/>
      <p:bldP spid="25" grpId="0" animBg="1"/>
      <p:bldP spid="33" grpId="0" animBg="1"/>
      <p:bldP spid="36" grpId="0" animBg="1"/>
      <p:bldP spid="37" grpId="0" animBg="1"/>
      <p:bldP spid="45" grpId="0" animBg="1"/>
      <p:bldP spid="49" grpId="0" animBg="1"/>
      <p:bldP spid="34" grpId="0" animBg="1"/>
      <p:bldP spid="6" grpId="0" animBg="1"/>
      <p:bldP spid="26" grpId="0" animBg="1"/>
      <p:bldP spid="28" grpId="0" animBg="1"/>
      <p:bldP spid="30"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7B1D1AAB-C119-4746-B145-F34DC0B680CE}"/>
              </a:ext>
            </a:extLst>
          </p:cNvPr>
          <p:cNvGraphicFramePr>
            <a:graphicFrameLocks noGrp="1"/>
          </p:cNvGraphicFramePr>
          <p:nvPr>
            <p:extLst>
              <p:ext uri="{D42A27DB-BD31-4B8C-83A1-F6EECF244321}">
                <p14:modId xmlns:p14="http://schemas.microsoft.com/office/powerpoint/2010/main" val="2990891224"/>
              </p:ext>
            </p:extLst>
          </p:nvPr>
        </p:nvGraphicFramePr>
        <p:xfrm>
          <a:off x="1912278" y="473027"/>
          <a:ext cx="9767531" cy="6410964"/>
        </p:xfrm>
        <a:graphic>
          <a:graphicData uri="http://schemas.openxmlformats.org/drawingml/2006/table">
            <a:tbl>
              <a:tblPr rtl="1" firstRow="1" bandRow="1">
                <a:tableStyleId>{616DA210-FB5B-4158-B5E0-FEB733F419BA}</a:tableStyleId>
              </a:tblPr>
              <a:tblGrid>
                <a:gridCol w="841324">
                  <a:extLst>
                    <a:ext uri="{9D8B030D-6E8A-4147-A177-3AD203B41FA5}">
                      <a16:colId xmlns:a16="http://schemas.microsoft.com/office/drawing/2014/main" val="1709199186"/>
                    </a:ext>
                  </a:extLst>
                </a:gridCol>
                <a:gridCol w="2940186">
                  <a:extLst>
                    <a:ext uri="{9D8B030D-6E8A-4147-A177-3AD203B41FA5}">
                      <a16:colId xmlns:a16="http://schemas.microsoft.com/office/drawing/2014/main" val="3428766315"/>
                    </a:ext>
                  </a:extLst>
                </a:gridCol>
                <a:gridCol w="5986021">
                  <a:extLst>
                    <a:ext uri="{9D8B030D-6E8A-4147-A177-3AD203B41FA5}">
                      <a16:colId xmlns:a16="http://schemas.microsoft.com/office/drawing/2014/main" val="733836782"/>
                    </a:ext>
                  </a:extLst>
                </a:gridCol>
              </a:tblGrid>
              <a:tr h="457926">
                <a:tc>
                  <a:txBody>
                    <a:bodyPr/>
                    <a:lstStyle/>
                    <a:p>
                      <a:pPr rtl="1"/>
                      <a:r>
                        <a:rPr lang="he-IL" dirty="0"/>
                        <a:t> </a:t>
                      </a:r>
                    </a:p>
                  </a:txBody>
                  <a:tcPr/>
                </a:tc>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3517409163"/>
                  </a:ext>
                </a:extLst>
              </a:tr>
              <a:tr h="457926">
                <a:tc>
                  <a:txBody>
                    <a:bodyPr/>
                    <a:lstStyle/>
                    <a:p>
                      <a:pPr rtl="1"/>
                      <a:r>
                        <a:rPr lang="he-IL" dirty="0"/>
                        <a:t>1.</a:t>
                      </a:r>
                    </a:p>
                  </a:txBody>
                  <a:tcPr/>
                </a:tc>
                <a:tc>
                  <a:txBody>
                    <a:bodyPr/>
                    <a:lstStyle/>
                    <a:p>
                      <a:pPr rtl="1"/>
                      <a:endParaRPr lang="he-IL" dirty="0"/>
                    </a:p>
                  </a:txBody>
                  <a:tcPr/>
                </a:tc>
                <a:tc>
                  <a:txBody>
                    <a:bodyPr/>
                    <a:lstStyle/>
                    <a:p>
                      <a:pPr rtl="1"/>
                      <a:endParaRPr lang="he-IL"/>
                    </a:p>
                  </a:txBody>
                  <a:tcPr/>
                </a:tc>
                <a:extLst>
                  <a:ext uri="{0D108BD9-81ED-4DB2-BD59-A6C34878D82A}">
                    <a16:rowId xmlns:a16="http://schemas.microsoft.com/office/drawing/2014/main" val="212855473"/>
                  </a:ext>
                </a:extLst>
              </a:tr>
              <a:tr h="457926">
                <a:tc>
                  <a:txBody>
                    <a:bodyPr/>
                    <a:lstStyle/>
                    <a:p>
                      <a:pPr rtl="1"/>
                      <a:r>
                        <a:rPr lang="he-IL" dirty="0"/>
                        <a:t>2.</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3113891134"/>
                  </a:ext>
                </a:extLst>
              </a:tr>
              <a:tr h="457926">
                <a:tc>
                  <a:txBody>
                    <a:bodyPr/>
                    <a:lstStyle/>
                    <a:p>
                      <a:pPr rtl="1"/>
                      <a:r>
                        <a:rPr lang="he-IL" dirty="0"/>
                        <a:t>3.</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023367651"/>
                  </a:ext>
                </a:extLst>
              </a:tr>
              <a:tr h="457926">
                <a:tc>
                  <a:txBody>
                    <a:bodyPr/>
                    <a:lstStyle/>
                    <a:p>
                      <a:pPr rtl="1"/>
                      <a:r>
                        <a:rPr lang="he-IL" dirty="0"/>
                        <a:t>4.</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836959570"/>
                  </a:ext>
                </a:extLst>
              </a:tr>
              <a:tr h="457926">
                <a:tc>
                  <a:txBody>
                    <a:bodyPr/>
                    <a:lstStyle/>
                    <a:p>
                      <a:pPr rtl="1"/>
                      <a:r>
                        <a:rPr lang="he-IL" dirty="0"/>
                        <a:t>5.</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243831821"/>
                  </a:ext>
                </a:extLst>
              </a:tr>
              <a:tr h="457926">
                <a:tc>
                  <a:txBody>
                    <a:bodyPr/>
                    <a:lstStyle/>
                    <a:p>
                      <a:pPr rtl="1"/>
                      <a:r>
                        <a:rPr lang="he-IL" dirty="0"/>
                        <a:t>6.</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83855962"/>
                  </a:ext>
                </a:extLst>
              </a:tr>
              <a:tr h="457926">
                <a:tc>
                  <a:txBody>
                    <a:bodyPr/>
                    <a:lstStyle/>
                    <a:p>
                      <a:pPr rtl="1"/>
                      <a:r>
                        <a:rPr lang="he-IL" dirty="0"/>
                        <a:t>7.</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3640975459"/>
                  </a:ext>
                </a:extLst>
              </a:tr>
              <a:tr h="457926">
                <a:tc>
                  <a:txBody>
                    <a:bodyPr/>
                    <a:lstStyle/>
                    <a:p>
                      <a:pPr rtl="1"/>
                      <a:r>
                        <a:rPr lang="he-IL" dirty="0"/>
                        <a:t>8.</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712937347"/>
                  </a:ext>
                </a:extLst>
              </a:tr>
              <a:tr h="457926">
                <a:tc>
                  <a:txBody>
                    <a:bodyPr/>
                    <a:lstStyle/>
                    <a:p>
                      <a:pPr rtl="1"/>
                      <a:r>
                        <a:rPr lang="he-IL" dirty="0"/>
                        <a:t>9.</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2045869100"/>
                  </a:ext>
                </a:extLst>
              </a:tr>
              <a:tr h="457926">
                <a:tc>
                  <a:txBody>
                    <a:bodyPr/>
                    <a:lstStyle/>
                    <a:p>
                      <a:pPr rtl="1"/>
                      <a:r>
                        <a:rPr lang="he-IL" dirty="0"/>
                        <a:t>10.</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510323455"/>
                  </a:ext>
                </a:extLst>
              </a:tr>
              <a:tr h="457926">
                <a:tc>
                  <a:txBody>
                    <a:bodyPr/>
                    <a:lstStyle/>
                    <a:p>
                      <a:pPr rtl="1"/>
                      <a:r>
                        <a:rPr lang="he-IL" dirty="0"/>
                        <a:t>11.</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3725727842"/>
                  </a:ext>
                </a:extLst>
              </a:tr>
              <a:tr h="457926">
                <a:tc>
                  <a:txBody>
                    <a:bodyPr/>
                    <a:lstStyle/>
                    <a:p>
                      <a:pPr rtl="1"/>
                      <a:r>
                        <a:rPr lang="he-IL" dirty="0"/>
                        <a:t>12.</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1622420238"/>
                  </a:ext>
                </a:extLst>
              </a:tr>
              <a:tr h="457926">
                <a:tc>
                  <a:txBody>
                    <a:bodyPr/>
                    <a:lstStyle/>
                    <a:p>
                      <a:pPr rtl="1"/>
                      <a:r>
                        <a:rPr lang="he-IL" dirty="0"/>
                        <a:t>13.</a:t>
                      </a:r>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3056573397"/>
                  </a:ext>
                </a:extLst>
              </a:tr>
            </a:tbl>
          </a:graphicData>
        </a:graphic>
      </p:graphicFrame>
      <p:sp>
        <p:nvSpPr>
          <p:cNvPr id="5" name="תיבת טקסט 4">
            <a:extLst>
              <a:ext uri="{FF2B5EF4-FFF2-40B4-BE49-F238E27FC236}">
                <a16:creationId xmlns:a16="http://schemas.microsoft.com/office/drawing/2014/main" id="{8A189495-A46F-4A80-8367-DC2FB3FFC30A}"/>
              </a:ext>
            </a:extLst>
          </p:cNvPr>
          <p:cNvSpPr txBox="1"/>
          <p:nvPr/>
        </p:nvSpPr>
        <p:spPr>
          <a:xfrm>
            <a:off x="8606672" y="436814"/>
            <a:ext cx="1457593"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r>
              <a:rPr lang="he-IL" dirty="0"/>
              <a:t>סוג העבודה</a:t>
            </a:r>
          </a:p>
        </p:txBody>
      </p:sp>
      <p:sp>
        <p:nvSpPr>
          <p:cNvPr id="6" name="תיבת טקסט 5">
            <a:extLst>
              <a:ext uri="{FF2B5EF4-FFF2-40B4-BE49-F238E27FC236}">
                <a16:creationId xmlns:a16="http://schemas.microsoft.com/office/drawing/2014/main" id="{CEC1DA47-3A54-4E25-8F39-99631A11F6B3}"/>
              </a:ext>
            </a:extLst>
          </p:cNvPr>
          <p:cNvSpPr txBox="1"/>
          <p:nvPr/>
        </p:nvSpPr>
        <p:spPr>
          <a:xfrm>
            <a:off x="2920817" y="1408823"/>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ובכלל זה הוא גם מי שמקבל את הדם</a:t>
            </a:r>
            <a:endParaRPr lang="he-IL" dirty="0"/>
          </a:p>
        </p:txBody>
      </p:sp>
      <p:sp>
        <p:nvSpPr>
          <p:cNvPr id="7" name="תיבת טקסט 6">
            <a:extLst>
              <a:ext uri="{FF2B5EF4-FFF2-40B4-BE49-F238E27FC236}">
                <a16:creationId xmlns:a16="http://schemas.microsoft.com/office/drawing/2014/main" id="{DCB0033C-A37F-4A97-B087-5D0AA0FD244E}"/>
              </a:ext>
            </a:extLst>
          </p:cNvPr>
          <p:cNvSpPr txBox="1"/>
          <p:nvPr/>
        </p:nvSpPr>
        <p:spPr>
          <a:xfrm>
            <a:off x="8773945" y="5525761"/>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סולת</a:t>
            </a:r>
            <a:endParaRPr lang="he-IL" dirty="0"/>
          </a:p>
        </p:txBody>
      </p:sp>
      <p:sp>
        <p:nvSpPr>
          <p:cNvPr id="8" name="תיבת טקסט 7">
            <a:extLst>
              <a:ext uri="{FF2B5EF4-FFF2-40B4-BE49-F238E27FC236}">
                <a16:creationId xmlns:a16="http://schemas.microsoft.com/office/drawing/2014/main" id="{4E71CE1A-CB7D-44A7-84D7-731D02CE08C5}"/>
              </a:ext>
            </a:extLst>
          </p:cNvPr>
          <p:cNvSpPr txBox="1"/>
          <p:nvPr/>
        </p:nvSpPr>
        <p:spPr>
          <a:xfrm>
            <a:off x="8773945" y="5067995"/>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הקרבים</a:t>
            </a:r>
            <a:endParaRPr lang="he-IL" dirty="0"/>
          </a:p>
        </p:txBody>
      </p:sp>
      <p:sp>
        <p:nvSpPr>
          <p:cNvPr id="9" name="תיבת טקסט 8">
            <a:extLst>
              <a:ext uri="{FF2B5EF4-FFF2-40B4-BE49-F238E27FC236}">
                <a16:creationId xmlns:a16="http://schemas.microsoft.com/office/drawing/2014/main" id="{C3DF6DEF-C9BC-4D7E-BEA9-FA8BAA536326}"/>
              </a:ext>
            </a:extLst>
          </p:cNvPr>
          <p:cNvSpPr txBox="1"/>
          <p:nvPr/>
        </p:nvSpPr>
        <p:spPr>
          <a:xfrm>
            <a:off x="8773945" y="4615584"/>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שתי הדפנות</a:t>
            </a:r>
            <a:endParaRPr lang="he-IL" dirty="0"/>
          </a:p>
        </p:txBody>
      </p:sp>
      <p:sp>
        <p:nvSpPr>
          <p:cNvPr id="10" name="תיבת טקסט 9">
            <a:extLst>
              <a:ext uri="{FF2B5EF4-FFF2-40B4-BE49-F238E27FC236}">
                <a16:creationId xmlns:a16="http://schemas.microsoft.com/office/drawing/2014/main" id="{8D327BFD-342C-4A56-955F-99187DF26D56}"/>
              </a:ext>
            </a:extLst>
          </p:cNvPr>
          <p:cNvSpPr txBox="1"/>
          <p:nvPr/>
        </p:nvSpPr>
        <p:spPr>
          <a:xfrm>
            <a:off x="8610074" y="1413811"/>
            <a:ext cx="1498602"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a:solidFill>
                  <a:srgbClr val="000000"/>
                </a:solidFill>
                <a:effectLst/>
                <a:latin typeface="Arial" panose="020B0604020202020204" pitchFamily="34" charset="0"/>
              </a:rPr>
              <a:t>מי זורק</a:t>
            </a:r>
            <a:endParaRPr lang="he-IL" dirty="0"/>
          </a:p>
        </p:txBody>
      </p:sp>
      <p:sp>
        <p:nvSpPr>
          <p:cNvPr id="11" name="תיבת טקסט 10">
            <a:extLst>
              <a:ext uri="{FF2B5EF4-FFF2-40B4-BE49-F238E27FC236}">
                <a16:creationId xmlns:a16="http://schemas.microsoft.com/office/drawing/2014/main" id="{0CAA1421-4E3F-44A8-93B2-1D3A7050EBFD}"/>
              </a:ext>
            </a:extLst>
          </p:cNvPr>
          <p:cNvSpPr txBox="1"/>
          <p:nvPr/>
        </p:nvSpPr>
        <p:spPr>
          <a:xfrm>
            <a:off x="8773945" y="4107692"/>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החזה הגרה</a:t>
            </a:r>
            <a:endParaRPr lang="he-IL" dirty="0"/>
          </a:p>
        </p:txBody>
      </p:sp>
      <p:sp>
        <p:nvSpPr>
          <p:cNvPr id="12" name="תיבת טקסט 11">
            <a:extLst>
              <a:ext uri="{FF2B5EF4-FFF2-40B4-BE49-F238E27FC236}">
                <a16:creationId xmlns:a16="http://schemas.microsoft.com/office/drawing/2014/main" id="{156278AB-0071-4BA5-8C5B-C1505EA48ACC}"/>
              </a:ext>
            </a:extLst>
          </p:cNvPr>
          <p:cNvSpPr txBox="1"/>
          <p:nvPr/>
        </p:nvSpPr>
        <p:spPr>
          <a:xfrm>
            <a:off x="8726812" y="3678509"/>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העוקץ והרגל</a:t>
            </a:r>
            <a:endParaRPr lang="he-IL" dirty="0"/>
          </a:p>
        </p:txBody>
      </p:sp>
      <p:sp>
        <p:nvSpPr>
          <p:cNvPr id="13" name="תיבת טקסט 12">
            <a:extLst>
              <a:ext uri="{FF2B5EF4-FFF2-40B4-BE49-F238E27FC236}">
                <a16:creationId xmlns:a16="http://schemas.microsoft.com/office/drawing/2014/main" id="{B8D3ED4E-CC14-49BC-947D-B4CBB0E51BAB}"/>
              </a:ext>
            </a:extLst>
          </p:cNvPr>
          <p:cNvSpPr txBox="1"/>
          <p:nvPr/>
        </p:nvSpPr>
        <p:spPr>
          <a:xfrm>
            <a:off x="8748545" y="3177277"/>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שתי </a:t>
            </a:r>
            <a:r>
              <a:rPr lang="he-IL" b="0" i="0" dirty="0" err="1">
                <a:solidFill>
                  <a:srgbClr val="000000"/>
                </a:solidFill>
                <a:effectLst/>
                <a:latin typeface="Arial" panose="020B0604020202020204" pitchFamily="34" charset="0"/>
              </a:rPr>
              <a:t>הידים</a:t>
            </a:r>
            <a:endParaRPr lang="he-IL" dirty="0"/>
          </a:p>
        </p:txBody>
      </p:sp>
      <p:sp>
        <p:nvSpPr>
          <p:cNvPr id="14" name="תיבת טקסט 13">
            <a:extLst>
              <a:ext uri="{FF2B5EF4-FFF2-40B4-BE49-F238E27FC236}">
                <a16:creationId xmlns:a16="http://schemas.microsoft.com/office/drawing/2014/main" id="{85E288FA-4F1D-45D8-97FB-2F764D00FFD5}"/>
              </a:ext>
            </a:extLst>
          </p:cNvPr>
          <p:cNvSpPr txBox="1"/>
          <p:nvPr/>
        </p:nvSpPr>
        <p:spPr>
          <a:xfrm>
            <a:off x="8748545" y="2760909"/>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הראש והרגל</a:t>
            </a:r>
            <a:endParaRPr lang="he-IL" dirty="0"/>
          </a:p>
        </p:txBody>
      </p:sp>
      <p:sp>
        <p:nvSpPr>
          <p:cNvPr id="15" name="תיבת טקסט 14">
            <a:extLst>
              <a:ext uri="{FF2B5EF4-FFF2-40B4-BE49-F238E27FC236}">
                <a16:creationId xmlns:a16="http://schemas.microsoft.com/office/drawing/2014/main" id="{79F34311-6AE2-427E-AD46-111A6206FC81}"/>
              </a:ext>
            </a:extLst>
          </p:cNvPr>
          <p:cNvSpPr txBox="1"/>
          <p:nvPr/>
        </p:nvSpPr>
        <p:spPr>
          <a:xfrm>
            <a:off x="8227845" y="2319143"/>
            <a:ext cx="235204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מי מדשן את המנורה</a:t>
            </a:r>
            <a:endParaRPr lang="he-IL" dirty="0"/>
          </a:p>
        </p:txBody>
      </p:sp>
      <p:sp>
        <p:nvSpPr>
          <p:cNvPr id="16" name="תיבת טקסט 15">
            <a:extLst>
              <a:ext uri="{FF2B5EF4-FFF2-40B4-BE49-F238E27FC236}">
                <a16:creationId xmlns:a16="http://schemas.microsoft.com/office/drawing/2014/main" id="{D08BEFE5-E9D1-4544-A396-F621F62281ED}"/>
              </a:ext>
            </a:extLst>
          </p:cNvPr>
          <p:cNvSpPr txBox="1"/>
          <p:nvPr/>
        </p:nvSpPr>
        <p:spPr>
          <a:xfrm>
            <a:off x="7981463" y="1921810"/>
            <a:ext cx="2600962"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מי מדשן את המזבח הפנימי</a:t>
            </a:r>
            <a:endParaRPr lang="he-IL" dirty="0"/>
          </a:p>
        </p:txBody>
      </p:sp>
      <p:sp>
        <p:nvSpPr>
          <p:cNvPr id="17" name="תיבת טקסט 16">
            <a:extLst>
              <a:ext uri="{FF2B5EF4-FFF2-40B4-BE49-F238E27FC236}">
                <a16:creationId xmlns:a16="http://schemas.microsoft.com/office/drawing/2014/main" id="{54F8C779-B4F5-44F9-AC63-752F033F06B0}"/>
              </a:ext>
            </a:extLst>
          </p:cNvPr>
          <p:cNvSpPr txBox="1"/>
          <p:nvPr/>
        </p:nvSpPr>
        <p:spPr>
          <a:xfrm>
            <a:off x="8706596" y="929937"/>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מי שוחט</a:t>
            </a:r>
            <a:endParaRPr lang="he-IL" dirty="0"/>
          </a:p>
        </p:txBody>
      </p:sp>
      <p:sp>
        <p:nvSpPr>
          <p:cNvPr id="20" name="תיבת טקסט 19">
            <a:extLst>
              <a:ext uri="{FF2B5EF4-FFF2-40B4-BE49-F238E27FC236}">
                <a16:creationId xmlns:a16="http://schemas.microsoft.com/office/drawing/2014/main" id="{CD142556-43DF-4AD2-80BC-46BEFA056647}"/>
              </a:ext>
            </a:extLst>
          </p:cNvPr>
          <p:cNvSpPr txBox="1"/>
          <p:nvPr/>
        </p:nvSpPr>
        <p:spPr>
          <a:xfrm>
            <a:off x="8773945" y="6454963"/>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a:solidFill>
                  <a:srgbClr val="000000"/>
                </a:solidFill>
                <a:effectLst/>
                <a:latin typeface="Arial" panose="020B0604020202020204" pitchFamily="34" charset="0"/>
              </a:rPr>
              <a:t>יין</a:t>
            </a:r>
            <a:endParaRPr lang="he-IL" dirty="0"/>
          </a:p>
        </p:txBody>
      </p:sp>
      <p:sp>
        <p:nvSpPr>
          <p:cNvPr id="21" name="תיבת טקסט 20">
            <a:extLst>
              <a:ext uri="{FF2B5EF4-FFF2-40B4-BE49-F238E27FC236}">
                <a16:creationId xmlns:a16="http://schemas.microsoft.com/office/drawing/2014/main" id="{870023FF-1689-40F7-B50A-1CDF10A878E5}"/>
              </a:ext>
            </a:extLst>
          </p:cNvPr>
          <p:cNvSpPr txBox="1"/>
          <p:nvPr/>
        </p:nvSpPr>
        <p:spPr>
          <a:xfrm>
            <a:off x="8773945" y="5930618"/>
            <a:ext cx="1402080"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b="0" i="0" dirty="0" err="1">
                <a:solidFill>
                  <a:srgbClr val="000000"/>
                </a:solidFill>
                <a:effectLst/>
                <a:latin typeface="Arial" panose="020B0604020202020204" pitchFamily="34" charset="0"/>
              </a:rPr>
              <a:t>חביתין</a:t>
            </a:r>
            <a:endParaRPr lang="he-IL" dirty="0"/>
          </a:p>
        </p:txBody>
      </p:sp>
      <p:sp>
        <p:nvSpPr>
          <p:cNvPr id="22" name="תיבת טקסט 21">
            <a:extLst>
              <a:ext uri="{FF2B5EF4-FFF2-40B4-BE49-F238E27FC236}">
                <a16:creationId xmlns:a16="http://schemas.microsoft.com/office/drawing/2014/main" id="{3FFFBD82-4EFC-4399-8FA2-89A81AFA6B7B}"/>
              </a:ext>
            </a:extLst>
          </p:cNvPr>
          <p:cNvSpPr txBox="1"/>
          <p:nvPr/>
        </p:nvSpPr>
        <p:spPr>
          <a:xfrm>
            <a:off x="2981777" y="929937"/>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dirty="0" err="1">
                <a:solidFill>
                  <a:srgbClr val="000000"/>
                </a:solidFill>
                <a:latin typeface="Arial" panose="020B0604020202020204" pitchFamily="34" charset="0"/>
              </a:rPr>
              <a:t>אנמם</a:t>
            </a:r>
            <a:r>
              <a:rPr lang="he-IL" dirty="0">
                <a:solidFill>
                  <a:srgbClr val="000000"/>
                </a:solidFill>
                <a:latin typeface="Arial" panose="020B0604020202020204" pitchFamily="34" charset="0"/>
              </a:rPr>
              <a:t> </a:t>
            </a:r>
            <a:r>
              <a:rPr lang="he-IL" b="0" i="0" dirty="0">
                <a:solidFill>
                  <a:srgbClr val="000000"/>
                </a:solidFill>
                <a:effectLst/>
                <a:latin typeface="Arial" panose="020B0604020202020204" pitchFamily="34" charset="0"/>
              </a:rPr>
              <a:t>כשרה בזר אך </a:t>
            </a:r>
            <a:r>
              <a:rPr lang="he-IL" b="0" i="0" dirty="0" err="1">
                <a:solidFill>
                  <a:srgbClr val="000000"/>
                </a:solidFill>
                <a:effectLst/>
                <a:latin typeface="Arial" panose="020B0604020202020204" pitchFamily="34" charset="0"/>
              </a:rPr>
              <a:t>בתמיד</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הכהנים</a:t>
            </a:r>
            <a:r>
              <a:rPr lang="he-IL" b="0" i="0" dirty="0">
                <a:solidFill>
                  <a:srgbClr val="000000"/>
                </a:solidFill>
                <a:effectLst/>
                <a:latin typeface="Arial" panose="020B0604020202020204" pitchFamily="34" charset="0"/>
              </a:rPr>
              <a:t> עשו אותה</a:t>
            </a:r>
            <a:endParaRPr lang="he-IL" dirty="0"/>
          </a:p>
        </p:txBody>
      </p:sp>
      <p:sp>
        <p:nvSpPr>
          <p:cNvPr id="23" name="תיבת טקסט 22">
            <a:extLst>
              <a:ext uri="{FF2B5EF4-FFF2-40B4-BE49-F238E27FC236}">
                <a16:creationId xmlns:a16="http://schemas.microsoft.com/office/drawing/2014/main" id="{BD4C988F-CB5C-4E76-BA19-7296EDC3E378}"/>
              </a:ext>
            </a:extLst>
          </p:cNvPr>
          <p:cNvSpPr txBox="1"/>
          <p:nvPr/>
        </p:nvSpPr>
        <p:spPr>
          <a:xfrm>
            <a:off x="2991937" y="1844907"/>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הדישון הוא מאפר הקטורת שעליו</a:t>
            </a:r>
            <a:endParaRPr lang="he-IL" dirty="0"/>
          </a:p>
        </p:txBody>
      </p:sp>
      <p:sp>
        <p:nvSpPr>
          <p:cNvPr id="24" name="תיבת טקסט 23">
            <a:extLst>
              <a:ext uri="{FF2B5EF4-FFF2-40B4-BE49-F238E27FC236}">
                <a16:creationId xmlns:a16="http://schemas.microsoft.com/office/drawing/2014/main" id="{79723CC8-EED3-4CB0-8307-135FD8E31CE4}"/>
              </a:ext>
            </a:extLst>
          </p:cNvPr>
          <p:cNvSpPr txBox="1"/>
          <p:nvPr/>
        </p:nvSpPr>
        <p:spPr>
          <a:xfrm>
            <a:off x="2920817" y="2270794"/>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הדישון הוא מאפר הפתילות והשמן</a:t>
            </a:r>
            <a:endParaRPr lang="he-IL" dirty="0"/>
          </a:p>
        </p:txBody>
      </p:sp>
      <p:sp>
        <p:nvSpPr>
          <p:cNvPr id="25" name="תיבת טקסט 24">
            <a:extLst>
              <a:ext uri="{FF2B5EF4-FFF2-40B4-BE49-F238E27FC236}">
                <a16:creationId xmlns:a16="http://schemas.microsoft.com/office/drawing/2014/main" id="{1D05A345-8585-4042-8E55-5B4B7670E4A7}"/>
              </a:ext>
            </a:extLst>
          </p:cNvPr>
          <p:cNvSpPr txBox="1"/>
          <p:nvPr/>
        </p:nvSpPr>
        <p:spPr>
          <a:xfrm>
            <a:off x="2961457" y="2792526"/>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זו רגל ימין האחורית</a:t>
            </a:r>
            <a:endParaRPr lang="he-IL" dirty="0"/>
          </a:p>
        </p:txBody>
      </p:sp>
      <p:sp>
        <p:nvSpPr>
          <p:cNvPr id="26" name="תיבת טקסט 25">
            <a:extLst>
              <a:ext uri="{FF2B5EF4-FFF2-40B4-BE49-F238E27FC236}">
                <a16:creationId xmlns:a16="http://schemas.microsoft.com/office/drawing/2014/main" id="{65F58E70-099F-49AF-BA42-DD24F7238957}"/>
              </a:ext>
            </a:extLst>
          </p:cNvPr>
          <p:cNvSpPr txBox="1"/>
          <p:nvPr/>
        </p:nvSpPr>
        <p:spPr>
          <a:xfrm>
            <a:off x="2920817" y="3205792"/>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אלו הרגלים הקדמיות של הבהמה</a:t>
            </a:r>
            <a:endParaRPr lang="he-IL" dirty="0"/>
          </a:p>
        </p:txBody>
      </p:sp>
      <p:sp>
        <p:nvSpPr>
          <p:cNvPr id="27" name="תיבת טקסט 26">
            <a:extLst>
              <a:ext uri="{FF2B5EF4-FFF2-40B4-BE49-F238E27FC236}">
                <a16:creationId xmlns:a16="http://schemas.microsoft.com/office/drawing/2014/main" id="{53C24FF4-7379-4952-823D-925650052396}"/>
              </a:ext>
            </a:extLst>
          </p:cNvPr>
          <p:cNvSpPr txBox="1"/>
          <p:nvPr/>
        </p:nvSpPr>
        <p:spPr>
          <a:xfrm>
            <a:off x="2920817" y="3701115"/>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dirty="0">
                <a:solidFill>
                  <a:srgbClr val="000000"/>
                </a:solidFill>
                <a:latin typeface="Arial" panose="020B0604020202020204" pitchFamily="34" charset="0"/>
              </a:rPr>
              <a:t>העוקץ הוא</a:t>
            </a:r>
            <a:r>
              <a:rPr lang="he-IL" b="0" i="0" dirty="0">
                <a:solidFill>
                  <a:srgbClr val="000000"/>
                </a:solidFill>
                <a:effectLst/>
                <a:latin typeface="Arial" panose="020B0604020202020204" pitchFamily="34" charset="0"/>
              </a:rPr>
              <a:t> הזנב ורגל שמאלית אחורית</a:t>
            </a:r>
            <a:endParaRPr lang="he-IL" dirty="0"/>
          </a:p>
        </p:txBody>
      </p:sp>
      <p:sp>
        <p:nvSpPr>
          <p:cNvPr id="28" name="תיבת טקסט 27">
            <a:extLst>
              <a:ext uri="{FF2B5EF4-FFF2-40B4-BE49-F238E27FC236}">
                <a16:creationId xmlns:a16="http://schemas.microsoft.com/office/drawing/2014/main" id="{D5EAEE89-8CB4-46D4-AC1E-D861F0635BF3}"/>
              </a:ext>
            </a:extLst>
          </p:cNvPr>
          <p:cNvSpPr txBox="1"/>
          <p:nvPr/>
        </p:nvSpPr>
        <p:spPr>
          <a:xfrm>
            <a:off x="2587160" y="4138025"/>
            <a:ext cx="5158033"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שומן הרואה את הקרקע, </a:t>
            </a:r>
            <a:r>
              <a:rPr lang="he-IL" b="0" i="0" dirty="0" err="1">
                <a:solidFill>
                  <a:srgbClr val="000000"/>
                </a:solidFill>
                <a:effectLst/>
                <a:latin typeface="Arial" panose="020B0604020202020204" pitchFamily="34" charset="0"/>
              </a:rPr>
              <a:t>והצואר</a:t>
            </a:r>
            <a:r>
              <a:rPr lang="he-IL" b="0" i="0" dirty="0">
                <a:solidFill>
                  <a:srgbClr val="000000"/>
                </a:solidFill>
                <a:effectLst/>
                <a:latin typeface="Arial" panose="020B0604020202020204" pitchFamily="34" charset="0"/>
              </a:rPr>
              <a:t> עם הקנה והכבד והלב</a:t>
            </a:r>
            <a:endParaRPr lang="he-IL" dirty="0"/>
          </a:p>
        </p:txBody>
      </p:sp>
      <p:sp>
        <p:nvSpPr>
          <p:cNvPr id="29" name="תיבת טקסט 28">
            <a:extLst>
              <a:ext uri="{FF2B5EF4-FFF2-40B4-BE49-F238E27FC236}">
                <a16:creationId xmlns:a16="http://schemas.microsoft.com/office/drawing/2014/main" id="{1D534603-4526-4EE0-B83B-74281B0DF7C4}"/>
              </a:ext>
            </a:extLst>
          </p:cNvPr>
          <p:cNvSpPr txBox="1"/>
          <p:nvPr/>
        </p:nvSpPr>
        <p:spPr>
          <a:xfrm>
            <a:off x="2920817" y="4611361"/>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צידי הבהמה - הצלעות</a:t>
            </a:r>
            <a:endParaRPr lang="he-IL" dirty="0"/>
          </a:p>
        </p:txBody>
      </p:sp>
      <p:sp>
        <p:nvSpPr>
          <p:cNvPr id="30" name="תיבת טקסט 29">
            <a:extLst>
              <a:ext uri="{FF2B5EF4-FFF2-40B4-BE49-F238E27FC236}">
                <a16:creationId xmlns:a16="http://schemas.microsoft.com/office/drawing/2014/main" id="{AFAD49EF-ECFA-4E4F-AAE4-80F2E9A7C76A}"/>
              </a:ext>
            </a:extLst>
          </p:cNvPr>
          <p:cNvSpPr txBox="1"/>
          <p:nvPr/>
        </p:nvSpPr>
        <p:spPr>
          <a:xfrm>
            <a:off x="2920817" y="5068561"/>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dirty="0">
                <a:solidFill>
                  <a:srgbClr val="000000"/>
                </a:solidFill>
              </a:rPr>
              <a:t>אלו</a:t>
            </a:r>
            <a:r>
              <a:rPr lang="he-IL" dirty="0">
                <a:solidFill>
                  <a:srgbClr val="000000"/>
                </a:solidFill>
                <a:effectLst/>
              </a:rPr>
              <a:t> המעיים, שמדיחים ונותנים בכף גדולה</a:t>
            </a:r>
            <a:endParaRPr lang="he-IL" dirty="0"/>
          </a:p>
        </p:txBody>
      </p:sp>
      <p:sp>
        <p:nvSpPr>
          <p:cNvPr id="31" name="תיבת טקסט 30">
            <a:extLst>
              <a:ext uri="{FF2B5EF4-FFF2-40B4-BE49-F238E27FC236}">
                <a16:creationId xmlns:a16="http://schemas.microsoft.com/office/drawing/2014/main" id="{EA971F11-7AFB-4F31-9FD8-74A29429B9E6}"/>
              </a:ext>
            </a:extLst>
          </p:cNvPr>
          <p:cNvSpPr txBox="1"/>
          <p:nvPr/>
        </p:nvSpPr>
        <p:spPr>
          <a:xfrm>
            <a:off x="2920817" y="5525761"/>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זו עשירית האיפה למנחה</a:t>
            </a:r>
            <a:endParaRPr lang="he-IL" dirty="0"/>
          </a:p>
        </p:txBody>
      </p:sp>
      <p:sp>
        <p:nvSpPr>
          <p:cNvPr id="32" name="תיבת טקסט 31">
            <a:extLst>
              <a:ext uri="{FF2B5EF4-FFF2-40B4-BE49-F238E27FC236}">
                <a16:creationId xmlns:a16="http://schemas.microsoft.com/office/drawing/2014/main" id="{DA40660B-069D-4731-9F11-0E0B91D44260}"/>
              </a:ext>
            </a:extLst>
          </p:cNvPr>
          <p:cNvSpPr txBox="1"/>
          <p:nvPr/>
        </p:nvSpPr>
        <p:spPr>
          <a:xfrm>
            <a:off x="2920817" y="5982961"/>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חביתי כהן גדול </a:t>
            </a:r>
            <a:endParaRPr lang="he-IL" dirty="0"/>
          </a:p>
        </p:txBody>
      </p:sp>
      <p:sp>
        <p:nvSpPr>
          <p:cNvPr id="33" name="תיבת טקסט 32">
            <a:extLst>
              <a:ext uri="{FF2B5EF4-FFF2-40B4-BE49-F238E27FC236}">
                <a16:creationId xmlns:a16="http://schemas.microsoft.com/office/drawing/2014/main" id="{CF375D1E-B48C-4F38-96F0-FAF2A9E2465B}"/>
              </a:ext>
            </a:extLst>
          </p:cNvPr>
          <p:cNvSpPr txBox="1"/>
          <p:nvPr/>
        </p:nvSpPr>
        <p:spPr>
          <a:xfrm>
            <a:off x="2920817" y="6472427"/>
            <a:ext cx="4490720" cy="369332"/>
          </a:xfrm>
          <a:prstGeom prst="rect">
            <a:avLst/>
          </a:prstGeom>
          <a:solidFill>
            <a:schemeClr val="accent5">
              <a:lumMod val="20000"/>
              <a:lumOff val="80000"/>
            </a:schemeClr>
          </a:solidFill>
          <a:scene3d>
            <a:camera prst="orthographicFront"/>
            <a:lightRig rig="threePt" dir="t"/>
          </a:scene3d>
          <a:sp3d>
            <a:bevelT prst="convex"/>
          </a:sp3d>
        </p:spPr>
        <p:txBody>
          <a:bodyPr wrap="square" rtlCol="1">
            <a:spAutoFit/>
          </a:bodyPr>
          <a:lstStyle/>
          <a:p>
            <a:pPr algn="ctr"/>
            <a:r>
              <a:rPr lang="he-IL" b="0" i="0" dirty="0">
                <a:solidFill>
                  <a:srgbClr val="000000"/>
                </a:solidFill>
                <a:effectLst/>
                <a:latin typeface="Arial" panose="020B0604020202020204" pitchFamily="34" charset="0"/>
              </a:rPr>
              <a:t>רביעית ההין (3 לוגים) לנסכים</a:t>
            </a:r>
            <a:endParaRPr lang="he-IL" dirty="0"/>
          </a:p>
        </p:txBody>
      </p:sp>
      <p:sp>
        <p:nvSpPr>
          <p:cNvPr id="34" name="תיבת טקסט 33">
            <a:extLst>
              <a:ext uri="{FF2B5EF4-FFF2-40B4-BE49-F238E27FC236}">
                <a16:creationId xmlns:a16="http://schemas.microsoft.com/office/drawing/2014/main" id="{AFEB8564-A9AC-4254-B4F9-AB7181F85B5A}"/>
              </a:ext>
            </a:extLst>
          </p:cNvPr>
          <p:cNvSpPr txBox="1"/>
          <p:nvPr/>
        </p:nvSpPr>
        <p:spPr>
          <a:xfrm>
            <a:off x="3574748" y="433587"/>
            <a:ext cx="1457593" cy="369332"/>
          </a:xfrm>
          <a:prstGeom prst="rect">
            <a:avLst/>
          </a:prstGeom>
          <a:solidFill>
            <a:schemeClr val="accent5">
              <a:lumMod val="20000"/>
              <a:lumOff val="80000"/>
            </a:schemeClr>
          </a:solidFill>
          <a:scene3d>
            <a:camera prst="orthographicFront"/>
            <a:lightRig rig="threePt" dir="t"/>
          </a:scene3d>
          <a:sp3d>
            <a:bevelT w="139700" prst="cross"/>
          </a:sp3d>
        </p:spPr>
        <p:txBody>
          <a:bodyPr wrap="square" rtlCol="1">
            <a:spAutoFit/>
          </a:bodyPr>
          <a:lstStyle/>
          <a:p>
            <a:pPr algn="ctr"/>
            <a:r>
              <a:rPr lang="he-IL" dirty="0"/>
              <a:t>הערות</a:t>
            </a:r>
          </a:p>
        </p:txBody>
      </p:sp>
      <p:sp>
        <p:nvSpPr>
          <p:cNvPr id="35" name="בועת דיבור: מלבן עם פינות מעוגלות 34">
            <a:extLst>
              <a:ext uri="{FF2B5EF4-FFF2-40B4-BE49-F238E27FC236}">
                <a16:creationId xmlns:a16="http://schemas.microsoft.com/office/drawing/2014/main" id="{85D1A3D5-D7A0-4F59-A41F-A1288734CB2F}"/>
              </a:ext>
            </a:extLst>
          </p:cNvPr>
          <p:cNvSpPr/>
          <p:nvPr/>
        </p:nvSpPr>
        <p:spPr>
          <a:xfrm>
            <a:off x="0" y="3575124"/>
            <a:ext cx="2469822" cy="2344844"/>
          </a:xfrm>
          <a:prstGeom prst="wedgeRoundRectCallout">
            <a:avLst>
              <a:gd name="adj1" fmla="val 128443"/>
              <a:gd name="adj2" fmla="val 5637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600" b="0" i="0" dirty="0" err="1">
                <a:solidFill>
                  <a:schemeClr val="tx1"/>
                </a:solidFill>
                <a:effectLst/>
                <a:latin typeface="Arial" panose="020B0604020202020204" pitchFamily="34" charset="0"/>
              </a:rPr>
              <a:t>הכה"ג</a:t>
            </a:r>
            <a:r>
              <a:rPr lang="he-IL" sz="1600" b="0" i="0" dirty="0">
                <a:solidFill>
                  <a:schemeClr val="tx1"/>
                </a:solidFill>
                <a:effectLst/>
                <a:latin typeface="Arial" panose="020B0604020202020204" pitchFamily="34" charset="0"/>
              </a:rPr>
              <a:t> צריך להקריב משלו בכל יום עשירית האיפה סולת ועושים מזה מנחה מטוגנת מחציתה בבוקר ומחציתה בערב. ומנחה זו, אף שצריכה לבוא מממונו של </a:t>
            </a:r>
            <a:r>
              <a:rPr lang="he-IL" sz="1600" b="0" i="0" dirty="0" err="1">
                <a:solidFill>
                  <a:schemeClr val="tx1"/>
                </a:solidFill>
                <a:effectLst/>
                <a:latin typeface="Arial" panose="020B0604020202020204" pitchFamily="34" charset="0"/>
              </a:rPr>
              <a:t>כה"ג</a:t>
            </a:r>
            <a:r>
              <a:rPr lang="he-IL" sz="1600" b="0" i="0" dirty="0">
                <a:solidFill>
                  <a:schemeClr val="tx1"/>
                </a:solidFill>
                <a:effectLst/>
                <a:latin typeface="Arial" panose="020B0604020202020204" pitchFamily="34" charset="0"/>
              </a:rPr>
              <a:t> מ"מ גם שאר </a:t>
            </a:r>
            <a:r>
              <a:rPr lang="he-IL" sz="1600" b="0" i="0" dirty="0" err="1">
                <a:solidFill>
                  <a:schemeClr val="tx1"/>
                </a:solidFill>
                <a:effectLst/>
                <a:latin typeface="Arial" panose="020B0604020202020204" pitchFamily="34" charset="0"/>
              </a:rPr>
              <a:t>הכהנים</a:t>
            </a:r>
            <a:r>
              <a:rPr lang="he-IL" sz="1600" b="0" i="0" dirty="0">
                <a:solidFill>
                  <a:schemeClr val="tx1"/>
                </a:solidFill>
                <a:effectLst/>
                <a:latin typeface="Arial" panose="020B0604020202020204" pitchFamily="34" charset="0"/>
              </a:rPr>
              <a:t> יכולים להקטירה.</a:t>
            </a:r>
            <a:endParaRPr lang="he-IL" sz="1600" dirty="0">
              <a:solidFill>
                <a:schemeClr val="tx1"/>
              </a:solidFill>
            </a:endParaRPr>
          </a:p>
        </p:txBody>
      </p:sp>
      <p:sp>
        <p:nvSpPr>
          <p:cNvPr id="36" name="תיבת טקסט 35">
            <a:extLst>
              <a:ext uri="{FF2B5EF4-FFF2-40B4-BE49-F238E27FC236}">
                <a16:creationId xmlns:a16="http://schemas.microsoft.com/office/drawing/2014/main" id="{2A69F17A-478C-423E-A8CD-9163909C2F95}"/>
              </a:ext>
            </a:extLst>
          </p:cNvPr>
          <p:cNvSpPr txBox="1"/>
          <p:nvPr/>
        </p:nvSpPr>
        <p:spPr>
          <a:xfrm>
            <a:off x="3057193" y="103695"/>
            <a:ext cx="7153608" cy="369332"/>
          </a:xfrm>
          <a:prstGeom prst="rect">
            <a:avLst/>
          </a:prstGeom>
          <a:solidFill>
            <a:schemeClr val="accent5">
              <a:lumMod val="20000"/>
              <a:lumOff val="80000"/>
            </a:schemeClr>
          </a:solidFill>
          <a:scene3d>
            <a:camera prst="orthographicFront"/>
            <a:lightRig rig="threePt" dir="t"/>
          </a:scene3d>
          <a:sp3d>
            <a:bevelT/>
          </a:sp3d>
        </p:spPr>
        <p:txBody>
          <a:bodyPr wrap="square" rtlCol="1">
            <a:spAutoFit/>
          </a:bodyPr>
          <a:lstStyle/>
          <a:p>
            <a:r>
              <a:rPr lang="he-IL" dirty="0"/>
              <a:t>הזכיות של </a:t>
            </a:r>
            <a:r>
              <a:rPr lang="he-IL" dirty="0" err="1"/>
              <a:t>הכהנים</a:t>
            </a:r>
            <a:r>
              <a:rPr lang="he-IL" dirty="0"/>
              <a:t> בפיס השני של הקרבת התמיד  והעבודות הסמוכות להם.</a:t>
            </a:r>
          </a:p>
        </p:txBody>
      </p:sp>
    </p:spTree>
    <p:extLst>
      <p:ext uri="{BB962C8B-B14F-4D97-AF65-F5344CB8AC3E}">
        <p14:creationId xmlns:p14="http://schemas.microsoft.com/office/powerpoint/2010/main" val="240813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childTnLst>
                          </p:cTn>
                        </p:par>
                        <p:par>
                          <p:cTn id="11" fill="hold">
                            <p:stCondLst>
                              <p:cond delay="1250"/>
                            </p:stCondLst>
                            <p:childTnLst>
                              <p:par>
                                <p:cTn id="12" presetID="47" presetClass="entr" presetSubtype="0" fill="hold" grpId="0" nodeType="afterEffect">
                                  <p:stCondLst>
                                    <p:cond delay="2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4250"/>
                            </p:stCondLst>
                            <p:childTnLst>
                              <p:par>
                                <p:cTn id="18" presetID="2" presetClass="entr" presetSubtype="2" fill="hold" grpId="0" nodeType="afterEffect">
                                  <p:stCondLst>
                                    <p:cond delay="100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1+#ppt_w/2"/>
                                          </p:val>
                                        </p:tav>
                                        <p:tav tm="100000">
                                          <p:val>
                                            <p:strVal val="#ppt_x"/>
                                          </p:val>
                                        </p:tav>
                                      </p:tavLst>
                                    </p:anim>
                                    <p:anim calcmode="lin" valueType="num">
                                      <p:cBhvr additive="base">
                                        <p:cTn id="21" dur="500" fill="hold"/>
                                        <p:tgtEl>
                                          <p:spTgt spid="34"/>
                                        </p:tgtEl>
                                        <p:attrNameLst>
                                          <p:attrName>ppt_y</p:attrName>
                                        </p:attrNameLst>
                                      </p:cBhvr>
                                      <p:tavLst>
                                        <p:tav tm="0">
                                          <p:val>
                                            <p:strVal val="#ppt_y"/>
                                          </p:val>
                                        </p:tav>
                                        <p:tav tm="100000">
                                          <p:val>
                                            <p:strVal val="#ppt_y"/>
                                          </p:val>
                                        </p:tav>
                                      </p:tavLst>
                                    </p:anim>
                                  </p:childTnLst>
                                </p:cTn>
                              </p:par>
                            </p:childTnLst>
                          </p:cTn>
                        </p:par>
                        <p:par>
                          <p:cTn id="22" fill="hold">
                            <p:stCondLst>
                              <p:cond delay="5750"/>
                            </p:stCondLst>
                            <p:childTnLst>
                              <p:par>
                                <p:cTn id="23" presetID="47" presetClass="entr" presetSubtype="0" fill="hold" grpId="0" nodeType="afterEffect">
                                  <p:stCondLst>
                                    <p:cond delay="1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7750"/>
                            </p:stCondLst>
                            <p:childTnLst>
                              <p:par>
                                <p:cTn id="29" presetID="2" presetClass="entr" presetSubtype="2" fill="hold" grpId="0" nodeType="afterEffect">
                                  <p:stCondLst>
                                    <p:cond delay="10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par>
                          <p:cTn id="33" fill="hold">
                            <p:stCondLst>
                              <p:cond delay="9250"/>
                            </p:stCondLst>
                            <p:childTnLst>
                              <p:par>
                                <p:cTn id="34" presetID="47" presetClass="entr" presetSubtype="0" fill="hold" grpId="0" nodeType="afterEffect">
                                  <p:stCondLst>
                                    <p:cond delay="22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par>
                          <p:cTn id="39" fill="hold">
                            <p:stCondLst>
                              <p:cond delay="12500"/>
                            </p:stCondLst>
                            <p:childTnLst>
                              <p:par>
                                <p:cTn id="40" presetID="2" presetClass="entr" presetSubtype="2" fill="hold" grpId="0" nodeType="afterEffect">
                                  <p:stCondLst>
                                    <p:cond delay="100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1+#ppt_w/2"/>
                                          </p:val>
                                        </p:tav>
                                        <p:tav tm="100000">
                                          <p:val>
                                            <p:strVal val="#ppt_x"/>
                                          </p:val>
                                        </p:tav>
                                      </p:tavLst>
                                    </p:anim>
                                    <p:anim calcmode="lin" valueType="num">
                                      <p:cBhvr additive="base">
                                        <p:cTn id="43" dur="500" fill="hold"/>
                                        <p:tgtEl>
                                          <p:spTgt spid="6"/>
                                        </p:tgtEl>
                                        <p:attrNameLst>
                                          <p:attrName>ppt_y</p:attrName>
                                        </p:attrNameLst>
                                      </p:cBhvr>
                                      <p:tavLst>
                                        <p:tav tm="0">
                                          <p:val>
                                            <p:strVal val="#ppt_y"/>
                                          </p:val>
                                        </p:tav>
                                        <p:tav tm="100000">
                                          <p:val>
                                            <p:strVal val="#ppt_y"/>
                                          </p:val>
                                        </p:tav>
                                      </p:tavLst>
                                    </p:anim>
                                  </p:childTnLst>
                                </p:cTn>
                              </p:par>
                            </p:childTnLst>
                          </p:cTn>
                        </p:par>
                        <p:par>
                          <p:cTn id="44" fill="hold">
                            <p:stCondLst>
                              <p:cond delay="14000"/>
                            </p:stCondLst>
                            <p:childTnLst>
                              <p:par>
                                <p:cTn id="45" presetID="47" presetClass="entr" presetSubtype="0" fill="hold" grpId="0" nodeType="afterEffect">
                                  <p:stCondLst>
                                    <p:cond delay="20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par>
                          <p:cTn id="50" fill="hold">
                            <p:stCondLst>
                              <p:cond delay="17000"/>
                            </p:stCondLst>
                            <p:childTnLst>
                              <p:par>
                                <p:cTn id="51" presetID="2" presetClass="entr" presetSubtype="2" fill="hold" grpId="0" nodeType="afterEffect">
                                  <p:stCondLst>
                                    <p:cond delay="100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1+#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2" presetClass="entr" presetSubtype="2" fill="hold" grpId="0" nodeType="afterEffect">
                                  <p:stCondLst>
                                    <p:cond delay="100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1+#ppt_w/2"/>
                                          </p:val>
                                        </p:tav>
                                        <p:tav tm="100000">
                                          <p:val>
                                            <p:strVal val="#ppt_x"/>
                                          </p:val>
                                        </p:tav>
                                      </p:tavLst>
                                    </p:anim>
                                    <p:anim calcmode="lin" valueType="num">
                                      <p:cBhvr additive="base">
                                        <p:cTn id="66" dur="500" fill="hold"/>
                                        <p:tgtEl>
                                          <p:spTgt spid="24"/>
                                        </p:tgtEl>
                                        <p:attrNameLst>
                                          <p:attrName>ppt_y</p:attrName>
                                        </p:attrNameLst>
                                      </p:cBhvr>
                                      <p:tavLst>
                                        <p:tav tm="0">
                                          <p:val>
                                            <p:strVal val="#ppt_y"/>
                                          </p:val>
                                        </p:tav>
                                        <p:tav tm="100000">
                                          <p:val>
                                            <p:strVal val="#ppt_y"/>
                                          </p:val>
                                        </p:tav>
                                      </p:tavLst>
                                    </p:anim>
                                  </p:childTnLst>
                                </p:cTn>
                              </p:par>
                            </p:childTnLst>
                          </p:cTn>
                        </p:par>
                        <p:par>
                          <p:cTn id="67" fill="hold">
                            <p:stCondLst>
                              <p:cond delay="2500"/>
                            </p:stCondLst>
                            <p:childTnLst>
                              <p:par>
                                <p:cTn id="68" presetID="47" presetClass="entr" presetSubtype="0" fill="hold" grpId="0" nodeType="afterEffect">
                                  <p:stCondLst>
                                    <p:cond delay="200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1000"/>
                                        <p:tgtEl>
                                          <p:spTgt spid="14"/>
                                        </p:tgtEl>
                                      </p:cBhvr>
                                    </p:animEffect>
                                    <p:anim calcmode="lin" valueType="num">
                                      <p:cBhvr>
                                        <p:cTn id="71" dur="1000" fill="hold"/>
                                        <p:tgtEl>
                                          <p:spTgt spid="14"/>
                                        </p:tgtEl>
                                        <p:attrNameLst>
                                          <p:attrName>ppt_x</p:attrName>
                                        </p:attrNameLst>
                                      </p:cBhvr>
                                      <p:tavLst>
                                        <p:tav tm="0">
                                          <p:val>
                                            <p:strVal val="#ppt_x"/>
                                          </p:val>
                                        </p:tav>
                                        <p:tav tm="100000">
                                          <p:val>
                                            <p:strVal val="#ppt_x"/>
                                          </p:val>
                                        </p:tav>
                                      </p:tavLst>
                                    </p:anim>
                                    <p:anim calcmode="lin" valueType="num">
                                      <p:cBhvr>
                                        <p:cTn id="72" dur="1000" fill="hold"/>
                                        <p:tgtEl>
                                          <p:spTgt spid="14"/>
                                        </p:tgtEl>
                                        <p:attrNameLst>
                                          <p:attrName>ppt_y</p:attrName>
                                        </p:attrNameLst>
                                      </p:cBhvr>
                                      <p:tavLst>
                                        <p:tav tm="0">
                                          <p:val>
                                            <p:strVal val="#ppt_y-.1"/>
                                          </p:val>
                                        </p:tav>
                                        <p:tav tm="100000">
                                          <p:val>
                                            <p:strVal val="#ppt_y"/>
                                          </p:val>
                                        </p:tav>
                                      </p:tavLst>
                                    </p:anim>
                                  </p:childTnLst>
                                </p:cTn>
                              </p:par>
                            </p:childTnLst>
                          </p:cTn>
                        </p:par>
                        <p:par>
                          <p:cTn id="73" fill="hold">
                            <p:stCondLst>
                              <p:cond delay="5500"/>
                            </p:stCondLst>
                            <p:childTnLst>
                              <p:par>
                                <p:cTn id="74" presetID="2" presetClass="entr" presetSubtype="2" fill="hold" grpId="0" nodeType="afterEffect">
                                  <p:stCondLst>
                                    <p:cond delay="100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1+#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47" presetClass="entr" presetSubtype="0" fill="hold" grpId="0" nodeType="afterEffect">
                                  <p:stCondLst>
                                    <p:cond delay="200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0"/>
                                        <p:tgtEl>
                                          <p:spTgt spid="13"/>
                                        </p:tgtEl>
                                      </p:cBhvr>
                                    </p:animEffect>
                                    <p:anim calcmode="lin" valueType="num">
                                      <p:cBhvr>
                                        <p:cTn id="82" dur="1000" fill="hold"/>
                                        <p:tgtEl>
                                          <p:spTgt spid="13"/>
                                        </p:tgtEl>
                                        <p:attrNameLst>
                                          <p:attrName>ppt_x</p:attrName>
                                        </p:attrNameLst>
                                      </p:cBhvr>
                                      <p:tavLst>
                                        <p:tav tm="0">
                                          <p:val>
                                            <p:strVal val="#ppt_x"/>
                                          </p:val>
                                        </p:tav>
                                        <p:tav tm="100000">
                                          <p:val>
                                            <p:strVal val="#ppt_x"/>
                                          </p:val>
                                        </p:tav>
                                      </p:tavLst>
                                    </p:anim>
                                    <p:anim calcmode="lin" valueType="num">
                                      <p:cBhvr>
                                        <p:cTn id="83" dur="1000" fill="hold"/>
                                        <p:tgtEl>
                                          <p:spTgt spid="13"/>
                                        </p:tgtEl>
                                        <p:attrNameLst>
                                          <p:attrName>ppt_y</p:attrName>
                                        </p:attrNameLst>
                                      </p:cBhvr>
                                      <p:tavLst>
                                        <p:tav tm="0">
                                          <p:val>
                                            <p:strVal val="#ppt_y-.1"/>
                                          </p:val>
                                        </p:tav>
                                        <p:tav tm="100000">
                                          <p:val>
                                            <p:strVal val="#ppt_y"/>
                                          </p:val>
                                        </p:tav>
                                      </p:tavLst>
                                    </p:anim>
                                  </p:childTnLst>
                                </p:cTn>
                              </p:par>
                            </p:childTnLst>
                          </p:cTn>
                        </p:par>
                        <p:par>
                          <p:cTn id="84" fill="hold">
                            <p:stCondLst>
                              <p:cond delay="10000"/>
                            </p:stCondLst>
                            <p:childTnLst>
                              <p:par>
                                <p:cTn id="85" presetID="2" presetClass="entr" presetSubtype="2" fill="hold" grpId="0" nodeType="afterEffect">
                                  <p:stCondLst>
                                    <p:cond delay="100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1+#ppt_w/2"/>
                                          </p:val>
                                        </p:tav>
                                        <p:tav tm="100000">
                                          <p:val>
                                            <p:strVal val="#ppt_x"/>
                                          </p:val>
                                        </p:tav>
                                      </p:tavLst>
                                    </p:anim>
                                    <p:anim calcmode="lin" valueType="num">
                                      <p:cBhvr additive="base">
                                        <p:cTn id="8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1000"/>
                                        <p:tgtEl>
                                          <p:spTgt spid="12"/>
                                        </p:tgtEl>
                                      </p:cBhvr>
                                    </p:animEffect>
                                    <p:anim calcmode="lin" valueType="num">
                                      <p:cBhvr>
                                        <p:cTn id="94" dur="1000" fill="hold"/>
                                        <p:tgtEl>
                                          <p:spTgt spid="12"/>
                                        </p:tgtEl>
                                        <p:attrNameLst>
                                          <p:attrName>ppt_x</p:attrName>
                                        </p:attrNameLst>
                                      </p:cBhvr>
                                      <p:tavLst>
                                        <p:tav tm="0">
                                          <p:val>
                                            <p:strVal val="#ppt_x"/>
                                          </p:val>
                                        </p:tav>
                                        <p:tav tm="100000">
                                          <p:val>
                                            <p:strVal val="#ppt_x"/>
                                          </p:val>
                                        </p:tav>
                                      </p:tavLst>
                                    </p:anim>
                                    <p:anim calcmode="lin" valueType="num">
                                      <p:cBhvr>
                                        <p:cTn id="95" dur="1000" fill="hold"/>
                                        <p:tgtEl>
                                          <p:spTgt spid="12"/>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2" presetClass="entr" presetSubtype="9" fill="hold" grpId="0" nodeType="afterEffect">
                                  <p:stCondLst>
                                    <p:cond delay="100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0-#ppt_w/2"/>
                                          </p:val>
                                        </p:tav>
                                        <p:tav tm="100000">
                                          <p:val>
                                            <p:strVal val="#ppt_x"/>
                                          </p:val>
                                        </p:tav>
                                      </p:tavLst>
                                    </p:anim>
                                    <p:anim calcmode="lin" valueType="num">
                                      <p:cBhvr additive="base">
                                        <p:cTn id="100" dur="500" fill="hold"/>
                                        <p:tgtEl>
                                          <p:spTgt spid="27"/>
                                        </p:tgtEl>
                                        <p:attrNameLst>
                                          <p:attrName>ppt_y</p:attrName>
                                        </p:attrNameLst>
                                      </p:cBhvr>
                                      <p:tavLst>
                                        <p:tav tm="0">
                                          <p:val>
                                            <p:strVal val="0-#ppt_h/2"/>
                                          </p:val>
                                        </p:tav>
                                        <p:tav tm="100000">
                                          <p:val>
                                            <p:strVal val="#ppt_y"/>
                                          </p:val>
                                        </p:tav>
                                      </p:tavLst>
                                    </p:anim>
                                  </p:childTnLst>
                                </p:cTn>
                              </p:par>
                            </p:childTnLst>
                          </p:cTn>
                        </p:par>
                        <p:par>
                          <p:cTn id="101" fill="hold">
                            <p:stCondLst>
                              <p:cond delay="2500"/>
                            </p:stCondLst>
                            <p:childTnLst>
                              <p:par>
                                <p:cTn id="102" presetID="42" presetClass="entr" presetSubtype="0" fill="hold" grpId="0" nodeType="afterEffect">
                                  <p:stCondLst>
                                    <p:cond delay="200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1000"/>
                                        <p:tgtEl>
                                          <p:spTgt spid="11"/>
                                        </p:tgtEl>
                                      </p:cBhvr>
                                    </p:animEffect>
                                    <p:anim calcmode="lin" valueType="num">
                                      <p:cBhvr>
                                        <p:cTn id="105" dur="1000" fill="hold"/>
                                        <p:tgtEl>
                                          <p:spTgt spid="11"/>
                                        </p:tgtEl>
                                        <p:attrNameLst>
                                          <p:attrName>ppt_x</p:attrName>
                                        </p:attrNameLst>
                                      </p:cBhvr>
                                      <p:tavLst>
                                        <p:tav tm="0">
                                          <p:val>
                                            <p:strVal val="#ppt_x"/>
                                          </p:val>
                                        </p:tav>
                                        <p:tav tm="100000">
                                          <p:val>
                                            <p:strVal val="#ppt_x"/>
                                          </p:val>
                                        </p:tav>
                                      </p:tavLst>
                                    </p:anim>
                                    <p:anim calcmode="lin" valueType="num">
                                      <p:cBhvr>
                                        <p:cTn id="106" dur="1000" fill="hold"/>
                                        <p:tgtEl>
                                          <p:spTgt spid="11"/>
                                        </p:tgtEl>
                                        <p:attrNameLst>
                                          <p:attrName>ppt_y</p:attrName>
                                        </p:attrNameLst>
                                      </p:cBhvr>
                                      <p:tavLst>
                                        <p:tav tm="0">
                                          <p:val>
                                            <p:strVal val="#ppt_y+.1"/>
                                          </p:val>
                                        </p:tav>
                                        <p:tav tm="100000">
                                          <p:val>
                                            <p:strVal val="#ppt_y"/>
                                          </p:val>
                                        </p:tav>
                                      </p:tavLst>
                                    </p:anim>
                                  </p:childTnLst>
                                </p:cTn>
                              </p:par>
                            </p:childTnLst>
                          </p:cTn>
                        </p:par>
                        <p:par>
                          <p:cTn id="107" fill="hold">
                            <p:stCondLst>
                              <p:cond delay="5500"/>
                            </p:stCondLst>
                            <p:childTnLst>
                              <p:par>
                                <p:cTn id="108" presetID="2" presetClass="entr" presetSubtype="9" fill="hold" grpId="0" nodeType="afterEffect">
                                  <p:stCondLst>
                                    <p:cond delay="1000"/>
                                  </p:stCondLst>
                                  <p:childTnLst>
                                    <p:set>
                                      <p:cBhvr>
                                        <p:cTn id="109" dur="1" fill="hold">
                                          <p:stCondLst>
                                            <p:cond delay="0"/>
                                          </p:stCondLst>
                                        </p:cTn>
                                        <p:tgtEl>
                                          <p:spTgt spid="28"/>
                                        </p:tgtEl>
                                        <p:attrNameLst>
                                          <p:attrName>style.visibility</p:attrName>
                                        </p:attrNameLst>
                                      </p:cBhvr>
                                      <p:to>
                                        <p:strVal val="visible"/>
                                      </p:to>
                                    </p:set>
                                    <p:anim calcmode="lin" valueType="num">
                                      <p:cBhvr additive="base">
                                        <p:cTn id="110" dur="500" fill="hold"/>
                                        <p:tgtEl>
                                          <p:spTgt spid="28"/>
                                        </p:tgtEl>
                                        <p:attrNameLst>
                                          <p:attrName>ppt_x</p:attrName>
                                        </p:attrNameLst>
                                      </p:cBhvr>
                                      <p:tavLst>
                                        <p:tav tm="0">
                                          <p:val>
                                            <p:strVal val="0-#ppt_w/2"/>
                                          </p:val>
                                        </p:tav>
                                        <p:tav tm="100000">
                                          <p:val>
                                            <p:strVal val="#ppt_x"/>
                                          </p:val>
                                        </p:tav>
                                      </p:tavLst>
                                    </p:anim>
                                    <p:anim calcmode="lin" valueType="num">
                                      <p:cBhvr additive="base">
                                        <p:cTn id="111" dur="500" fill="hold"/>
                                        <p:tgtEl>
                                          <p:spTgt spid="28"/>
                                        </p:tgtEl>
                                        <p:attrNameLst>
                                          <p:attrName>ppt_y</p:attrName>
                                        </p:attrNameLst>
                                      </p:cBhvr>
                                      <p:tavLst>
                                        <p:tav tm="0">
                                          <p:val>
                                            <p:strVal val="0-#ppt_h/2"/>
                                          </p:val>
                                        </p:tav>
                                        <p:tav tm="100000">
                                          <p:val>
                                            <p:strVal val="#ppt_y"/>
                                          </p:val>
                                        </p:tav>
                                      </p:tavLst>
                                    </p:anim>
                                  </p:childTnLst>
                                </p:cTn>
                              </p:par>
                            </p:childTnLst>
                          </p:cTn>
                        </p:par>
                        <p:par>
                          <p:cTn id="112" fill="hold">
                            <p:stCondLst>
                              <p:cond delay="7000"/>
                            </p:stCondLst>
                            <p:childTnLst>
                              <p:par>
                                <p:cTn id="113" presetID="42" presetClass="entr" presetSubtype="0" fill="hold" grpId="0" nodeType="afterEffect">
                                  <p:stCondLst>
                                    <p:cond delay="2000"/>
                                  </p:stCondLst>
                                  <p:childTnLst>
                                    <p:set>
                                      <p:cBhvr>
                                        <p:cTn id="114" dur="1" fill="hold">
                                          <p:stCondLst>
                                            <p:cond delay="0"/>
                                          </p:stCondLst>
                                        </p:cTn>
                                        <p:tgtEl>
                                          <p:spTgt spid="9"/>
                                        </p:tgtEl>
                                        <p:attrNameLst>
                                          <p:attrName>style.visibility</p:attrName>
                                        </p:attrNameLst>
                                      </p:cBhvr>
                                      <p:to>
                                        <p:strVal val="visible"/>
                                      </p:to>
                                    </p:set>
                                    <p:animEffect transition="in" filter="fade">
                                      <p:cBhvr>
                                        <p:cTn id="115" dur="1000"/>
                                        <p:tgtEl>
                                          <p:spTgt spid="9"/>
                                        </p:tgtEl>
                                      </p:cBhvr>
                                    </p:animEffect>
                                    <p:anim calcmode="lin" valueType="num">
                                      <p:cBhvr>
                                        <p:cTn id="116" dur="1000" fill="hold"/>
                                        <p:tgtEl>
                                          <p:spTgt spid="9"/>
                                        </p:tgtEl>
                                        <p:attrNameLst>
                                          <p:attrName>ppt_x</p:attrName>
                                        </p:attrNameLst>
                                      </p:cBhvr>
                                      <p:tavLst>
                                        <p:tav tm="0">
                                          <p:val>
                                            <p:strVal val="#ppt_x"/>
                                          </p:val>
                                        </p:tav>
                                        <p:tav tm="100000">
                                          <p:val>
                                            <p:strVal val="#ppt_x"/>
                                          </p:val>
                                        </p:tav>
                                      </p:tavLst>
                                    </p:anim>
                                    <p:anim calcmode="lin" valueType="num">
                                      <p:cBhvr>
                                        <p:cTn id="117" dur="1000" fill="hold"/>
                                        <p:tgtEl>
                                          <p:spTgt spid="9"/>
                                        </p:tgtEl>
                                        <p:attrNameLst>
                                          <p:attrName>ppt_y</p:attrName>
                                        </p:attrNameLst>
                                      </p:cBhvr>
                                      <p:tavLst>
                                        <p:tav tm="0">
                                          <p:val>
                                            <p:strVal val="#ppt_y+.1"/>
                                          </p:val>
                                        </p:tav>
                                        <p:tav tm="100000">
                                          <p:val>
                                            <p:strVal val="#ppt_y"/>
                                          </p:val>
                                        </p:tav>
                                      </p:tavLst>
                                    </p:anim>
                                  </p:childTnLst>
                                </p:cTn>
                              </p:par>
                            </p:childTnLst>
                          </p:cTn>
                        </p:par>
                        <p:par>
                          <p:cTn id="118" fill="hold">
                            <p:stCondLst>
                              <p:cond delay="10000"/>
                            </p:stCondLst>
                            <p:childTnLst>
                              <p:par>
                                <p:cTn id="119" presetID="2" presetClass="entr" presetSubtype="9" fill="hold" grpId="0" nodeType="afterEffect">
                                  <p:stCondLst>
                                    <p:cond delay="1000"/>
                                  </p:stCondLst>
                                  <p:childTnLst>
                                    <p:set>
                                      <p:cBhvr>
                                        <p:cTn id="120" dur="1" fill="hold">
                                          <p:stCondLst>
                                            <p:cond delay="0"/>
                                          </p:stCondLst>
                                        </p:cTn>
                                        <p:tgtEl>
                                          <p:spTgt spid="29"/>
                                        </p:tgtEl>
                                        <p:attrNameLst>
                                          <p:attrName>style.visibility</p:attrName>
                                        </p:attrNameLst>
                                      </p:cBhvr>
                                      <p:to>
                                        <p:strVal val="visible"/>
                                      </p:to>
                                    </p:set>
                                    <p:anim calcmode="lin" valueType="num">
                                      <p:cBhvr additive="base">
                                        <p:cTn id="121" dur="500" fill="hold"/>
                                        <p:tgtEl>
                                          <p:spTgt spid="29"/>
                                        </p:tgtEl>
                                        <p:attrNameLst>
                                          <p:attrName>ppt_x</p:attrName>
                                        </p:attrNameLst>
                                      </p:cBhvr>
                                      <p:tavLst>
                                        <p:tav tm="0">
                                          <p:val>
                                            <p:strVal val="0-#ppt_w/2"/>
                                          </p:val>
                                        </p:tav>
                                        <p:tav tm="100000">
                                          <p:val>
                                            <p:strVal val="#ppt_x"/>
                                          </p:val>
                                        </p:tav>
                                      </p:tavLst>
                                    </p:anim>
                                    <p:anim calcmode="lin" valueType="num">
                                      <p:cBhvr additive="base">
                                        <p:cTn id="12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barn(inVertical)">
                                      <p:cBhvr>
                                        <p:cTn id="127" dur="500"/>
                                        <p:tgtEl>
                                          <p:spTgt spid="8"/>
                                        </p:tgtEl>
                                      </p:cBhvr>
                                    </p:animEffect>
                                  </p:childTnLst>
                                </p:cTn>
                              </p:par>
                            </p:childTnLst>
                          </p:cTn>
                        </p:par>
                        <p:par>
                          <p:cTn id="128" fill="hold">
                            <p:stCondLst>
                              <p:cond delay="500"/>
                            </p:stCondLst>
                            <p:childTnLst>
                              <p:par>
                                <p:cTn id="129" presetID="2" presetClass="entr" presetSubtype="3" fill="hold" grpId="0" nodeType="afterEffect">
                                  <p:stCondLst>
                                    <p:cond delay="1000"/>
                                  </p:stCondLst>
                                  <p:childTnLst>
                                    <p:set>
                                      <p:cBhvr>
                                        <p:cTn id="130" dur="1" fill="hold">
                                          <p:stCondLst>
                                            <p:cond delay="0"/>
                                          </p:stCondLst>
                                        </p:cTn>
                                        <p:tgtEl>
                                          <p:spTgt spid="30"/>
                                        </p:tgtEl>
                                        <p:attrNameLst>
                                          <p:attrName>style.visibility</p:attrName>
                                        </p:attrNameLst>
                                      </p:cBhvr>
                                      <p:to>
                                        <p:strVal val="visible"/>
                                      </p:to>
                                    </p:set>
                                    <p:anim calcmode="lin" valueType="num">
                                      <p:cBhvr additive="base">
                                        <p:cTn id="131" dur="500" fill="hold"/>
                                        <p:tgtEl>
                                          <p:spTgt spid="30"/>
                                        </p:tgtEl>
                                        <p:attrNameLst>
                                          <p:attrName>ppt_x</p:attrName>
                                        </p:attrNameLst>
                                      </p:cBhvr>
                                      <p:tavLst>
                                        <p:tav tm="0">
                                          <p:val>
                                            <p:strVal val="1+#ppt_w/2"/>
                                          </p:val>
                                        </p:tav>
                                        <p:tav tm="100000">
                                          <p:val>
                                            <p:strVal val="#ppt_x"/>
                                          </p:val>
                                        </p:tav>
                                      </p:tavLst>
                                    </p:anim>
                                    <p:anim calcmode="lin" valueType="num">
                                      <p:cBhvr additive="base">
                                        <p:cTn id="132" dur="500" fill="hold"/>
                                        <p:tgtEl>
                                          <p:spTgt spid="30"/>
                                        </p:tgtEl>
                                        <p:attrNameLst>
                                          <p:attrName>ppt_y</p:attrName>
                                        </p:attrNameLst>
                                      </p:cBhvr>
                                      <p:tavLst>
                                        <p:tav tm="0">
                                          <p:val>
                                            <p:strVal val="0-#ppt_h/2"/>
                                          </p:val>
                                        </p:tav>
                                        <p:tav tm="100000">
                                          <p:val>
                                            <p:strVal val="#ppt_y"/>
                                          </p:val>
                                        </p:tav>
                                      </p:tavLst>
                                    </p:anim>
                                  </p:childTnLst>
                                </p:cTn>
                              </p:par>
                            </p:childTnLst>
                          </p:cTn>
                        </p:par>
                        <p:par>
                          <p:cTn id="133" fill="hold">
                            <p:stCondLst>
                              <p:cond delay="2000"/>
                            </p:stCondLst>
                            <p:childTnLst>
                              <p:par>
                                <p:cTn id="134" presetID="16" presetClass="entr" presetSubtype="21" fill="hold" grpId="0" nodeType="afterEffect">
                                  <p:stCondLst>
                                    <p:cond delay="2000"/>
                                  </p:stCondLst>
                                  <p:childTnLst>
                                    <p:set>
                                      <p:cBhvr>
                                        <p:cTn id="135" dur="1" fill="hold">
                                          <p:stCondLst>
                                            <p:cond delay="0"/>
                                          </p:stCondLst>
                                        </p:cTn>
                                        <p:tgtEl>
                                          <p:spTgt spid="7"/>
                                        </p:tgtEl>
                                        <p:attrNameLst>
                                          <p:attrName>style.visibility</p:attrName>
                                        </p:attrNameLst>
                                      </p:cBhvr>
                                      <p:to>
                                        <p:strVal val="visible"/>
                                      </p:to>
                                    </p:set>
                                    <p:animEffect transition="in" filter="barn(inVertical)">
                                      <p:cBhvr>
                                        <p:cTn id="136" dur="500"/>
                                        <p:tgtEl>
                                          <p:spTgt spid="7"/>
                                        </p:tgtEl>
                                      </p:cBhvr>
                                    </p:animEffect>
                                  </p:childTnLst>
                                </p:cTn>
                              </p:par>
                            </p:childTnLst>
                          </p:cTn>
                        </p:par>
                        <p:par>
                          <p:cTn id="137" fill="hold">
                            <p:stCondLst>
                              <p:cond delay="4500"/>
                            </p:stCondLst>
                            <p:childTnLst>
                              <p:par>
                                <p:cTn id="138" presetID="2" presetClass="entr" presetSubtype="3" fill="hold" grpId="0" nodeType="afterEffect">
                                  <p:stCondLst>
                                    <p:cond delay="1000"/>
                                  </p:stCondLst>
                                  <p:childTnLst>
                                    <p:set>
                                      <p:cBhvr>
                                        <p:cTn id="139" dur="1" fill="hold">
                                          <p:stCondLst>
                                            <p:cond delay="0"/>
                                          </p:stCondLst>
                                        </p:cTn>
                                        <p:tgtEl>
                                          <p:spTgt spid="31"/>
                                        </p:tgtEl>
                                        <p:attrNameLst>
                                          <p:attrName>style.visibility</p:attrName>
                                        </p:attrNameLst>
                                      </p:cBhvr>
                                      <p:to>
                                        <p:strVal val="visible"/>
                                      </p:to>
                                    </p:set>
                                    <p:anim calcmode="lin" valueType="num">
                                      <p:cBhvr additive="base">
                                        <p:cTn id="140" dur="500" fill="hold"/>
                                        <p:tgtEl>
                                          <p:spTgt spid="31"/>
                                        </p:tgtEl>
                                        <p:attrNameLst>
                                          <p:attrName>ppt_x</p:attrName>
                                        </p:attrNameLst>
                                      </p:cBhvr>
                                      <p:tavLst>
                                        <p:tav tm="0">
                                          <p:val>
                                            <p:strVal val="1+#ppt_w/2"/>
                                          </p:val>
                                        </p:tav>
                                        <p:tav tm="100000">
                                          <p:val>
                                            <p:strVal val="#ppt_x"/>
                                          </p:val>
                                        </p:tav>
                                      </p:tavLst>
                                    </p:anim>
                                    <p:anim calcmode="lin" valueType="num">
                                      <p:cBhvr additive="base">
                                        <p:cTn id="141" dur="500" fill="hold"/>
                                        <p:tgtEl>
                                          <p:spTgt spid="31"/>
                                        </p:tgtEl>
                                        <p:attrNameLst>
                                          <p:attrName>ppt_y</p:attrName>
                                        </p:attrNameLst>
                                      </p:cBhvr>
                                      <p:tavLst>
                                        <p:tav tm="0">
                                          <p:val>
                                            <p:strVal val="0-#ppt_h/2"/>
                                          </p:val>
                                        </p:tav>
                                        <p:tav tm="100000">
                                          <p:val>
                                            <p:strVal val="#ppt_y"/>
                                          </p:val>
                                        </p:tav>
                                      </p:tavLst>
                                    </p:anim>
                                  </p:childTnLst>
                                </p:cTn>
                              </p:par>
                            </p:childTnLst>
                          </p:cTn>
                        </p:par>
                        <p:par>
                          <p:cTn id="142" fill="hold">
                            <p:stCondLst>
                              <p:cond delay="6000"/>
                            </p:stCondLst>
                            <p:childTnLst>
                              <p:par>
                                <p:cTn id="143" presetID="16" presetClass="entr" presetSubtype="21" fill="hold" grpId="0" nodeType="afterEffect">
                                  <p:stCondLst>
                                    <p:cond delay="2000"/>
                                  </p:stCondLst>
                                  <p:childTnLst>
                                    <p:set>
                                      <p:cBhvr>
                                        <p:cTn id="144" dur="1" fill="hold">
                                          <p:stCondLst>
                                            <p:cond delay="0"/>
                                          </p:stCondLst>
                                        </p:cTn>
                                        <p:tgtEl>
                                          <p:spTgt spid="21"/>
                                        </p:tgtEl>
                                        <p:attrNameLst>
                                          <p:attrName>style.visibility</p:attrName>
                                        </p:attrNameLst>
                                      </p:cBhvr>
                                      <p:to>
                                        <p:strVal val="visible"/>
                                      </p:to>
                                    </p:set>
                                    <p:animEffect transition="in" filter="barn(inVertical)">
                                      <p:cBhvr>
                                        <p:cTn id="145" dur="500"/>
                                        <p:tgtEl>
                                          <p:spTgt spid="21"/>
                                        </p:tgtEl>
                                      </p:cBhvr>
                                    </p:animEffect>
                                  </p:childTnLst>
                                </p:cTn>
                              </p:par>
                            </p:childTnLst>
                          </p:cTn>
                        </p:par>
                        <p:par>
                          <p:cTn id="146" fill="hold">
                            <p:stCondLst>
                              <p:cond delay="8500"/>
                            </p:stCondLst>
                            <p:childTnLst>
                              <p:par>
                                <p:cTn id="147" presetID="2" presetClass="entr" presetSubtype="3" fill="hold" grpId="0" nodeType="afterEffect">
                                  <p:stCondLst>
                                    <p:cond delay="1000"/>
                                  </p:stCondLst>
                                  <p:childTnLst>
                                    <p:set>
                                      <p:cBhvr>
                                        <p:cTn id="148" dur="1" fill="hold">
                                          <p:stCondLst>
                                            <p:cond delay="0"/>
                                          </p:stCondLst>
                                        </p:cTn>
                                        <p:tgtEl>
                                          <p:spTgt spid="32"/>
                                        </p:tgtEl>
                                        <p:attrNameLst>
                                          <p:attrName>style.visibility</p:attrName>
                                        </p:attrNameLst>
                                      </p:cBhvr>
                                      <p:to>
                                        <p:strVal val="visible"/>
                                      </p:to>
                                    </p:set>
                                    <p:anim calcmode="lin" valueType="num">
                                      <p:cBhvr additive="base">
                                        <p:cTn id="149" dur="500" fill="hold"/>
                                        <p:tgtEl>
                                          <p:spTgt spid="32"/>
                                        </p:tgtEl>
                                        <p:attrNameLst>
                                          <p:attrName>ppt_x</p:attrName>
                                        </p:attrNameLst>
                                      </p:cBhvr>
                                      <p:tavLst>
                                        <p:tav tm="0">
                                          <p:val>
                                            <p:strVal val="1+#ppt_w/2"/>
                                          </p:val>
                                        </p:tav>
                                        <p:tav tm="100000">
                                          <p:val>
                                            <p:strVal val="#ppt_x"/>
                                          </p:val>
                                        </p:tav>
                                      </p:tavLst>
                                    </p:anim>
                                    <p:anim calcmode="lin" valueType="num">
                                      <p:cBhvr additive="base">
                                        <p:cTn id="150" dur="500" fill="hold"/>
                                        <p:tgtEl>
                                          <p:spTgt spid="32"/>
                                        </p:tgtEl>
                                        <p:attrNameLst>
                                          <p:attrName>ppt_y</p:attrName>
                                        </p:attrNameLst>
                                      </p:cBhvr>
                                      <p:tavLst>
                                        <p:tav tm="0">
                                          <p:val>
                                            <p:strVal val="0-#ppt_h/2"/>
                                          </p:val>
                                        </p:tav>
                                        <p:tav tm="100000">
                                          <p:val>
                                            <p:strVal val="#ppt_y"/>
                                          </p:val>
                                        </p:tav>
                                      </p:tavLst>
                                    </p:anim>
                                  </p:childTnLst>
                                </p:cTn>
                              </p:par>
                            </p:childTnLst>
                          </p:cTn>
                        </p:par>
                        <p:par>
                          <p:cTn id="151" fill="hold">
                            <p:stCondLst>
                              <p:cond delay="10000"/>
                            </p:stCondLst>
                            <p:childTnLst>
                              <p:par>
                                <p:cTn id="152" presetID="22" presetClass="entr" presetSubtype="8" fill="hold" grpId="0" nodeType="afterEffect">
                                  <p:stCondLst>
                                    <p:cond delay="1500"/>
                                  </p:stCondLst>
                                  <p:childTnLst>
                                    <p:set>
                                      <p:cBhvr>
                                        <p:cTn id="153" dur="1" fill="hold">
                                          <p:stCondLst>
                                            <p:cond delay="0"/>
                                          </p:stCondLst>
                                        </p:cTn>
                                        <p:tgtEl>
                                          <p:spTgt spid="35"/>
                                        </p:tgtEl>
                                        <p:attrNameLst>
                                          <p:attrName>style.visibility</p:attrName>
                                        </p:attrNameLst>
                                      </p:cBhvr>
                                      <p:to>
                                        <p:strVal val="visible"/>
                                      </p:to>
                                    </p:set>
                                    <p:animEffect transition="in" filter="wipe(left)">
                                      <p:cBhvr>
                                        <p:cTn id="154" dur="2500"/>
                                        <p:tgtEl>
                                          <p:spTgt spid="35"/>
                                        </p:tgtEl>
                                      </p:cBhvr>
                                    </p:animEffect>
                                  </p:childTnLst>
                                </p:cTn>
                              </p:par>
                            </p:childTnLst>
                          </p:cTn>
                        </p:par>
                        <p:par>
                          <p:cTn id="155" fill="hold">
                            <p:stCondLst>
                              <p:cond delay="14000"/>
                            </p:stCondLst>
                            <p:childTnLst>
                              <p:par>
                                <p:cTn id="156" presetID="16" presetClass="entr" presetSubtype="21" fill="hold" grpId="0" nodeType="afterEffect">
                                  <p:stCondLst>
                                    <p:cond delay="3250"/>
                                  </p:stCondLst>
                                  <p:childTnLst>
                                    <p:set>
                                      <p:cBhvr>
                                        <p:cTn id="157" dur="1" fill="hold">
                                          <p:stCondLst>
                                            <p:cond delay="0"/>
                                          </p:stCondLst>
                                        </p:cTn>
                                        <p:tgtEl>
                                          <p:spTgt spid="20"/>
                                        </p:tgtEl>
                                        <p:attrNameLst>
                                          <p:attrName>style.visibility</p:attrName>
                                        </p:attrNameLst>
                                      </p:cBhvr>
                                      <p:to>
                                        <p:strVal val="visible"/>
                                      </p:to>
                                    </p:set>
                                    <p:animEffect transition="in" filter="barn(inVertical)">
                                      <p:cBhvr>
                                        <p:cTn id="158" dur="500"/>
                                        <p:tgtEl>
                                          <p:spTgt spid="20"/>
                                        </p:tgtEl>
                                      </p:cBhvr>
                                    </p:animEffect>
                                  </p:childTnLst>
                                </p:cTn>
                              </p:par>
                            </p:childTnLst>
                          </p:cTn>
                        </p:par>
                        <p:par>
                          <p:cTn id="159" fill="hold">
                            <p:stCondLst>
                              <p:cond delay="17750"/>
                            </p:stCondLst>
                            <p:childTnLst>
                              <p:par>
                                <p:cTn id="160" presetID="2" presetClass="entr" presetSubtype="3" fill="hold" grpId="0" nodeType="afterEffect">
                                  <p:stCondLst>
                                    <p:cond delay="1000"/>
                                  </p:stCondLst>
                                  <p:childTnLst>
                                    <p:set>
                                      <p:cBhvr>
                                        <p:cTn id="161" dur="1" fill="hold">
                                          <p:stCondLst>
                                            <p:cond delay="0"/>
                                          </p:stCondLst>
                                        </p:cTn>
                                        <p:tgtEl>
                                          <p:spTgt spid="33"/>
                                        </p:tgtEl>
                                        <p:attrNameLst>
                                          <p:attrName>style.visibility</p:attrName>
                                        </p:attrNameLst>
                                      </p:cBhvr>
                                      <p:to>
                                        <p:strVal val="visible"/>
                                      </p:to>
                                    </p:set>
                                    <p:anim calcmode="lin" valueType="num">
                                      <p:cBhvr additive="base">
                                        <p:cTn id="162" dur="500" fill="hold"/>
                                        <p:tgtEl>
                                          <p:spTgt spid="33"/>
                                        </p:tgtEl>
                                        <p:attrNameLst>
                                          <p:attrName>ppt_x</p:attrName>
                                        </p:attrNameLst>
                                      </p:cBhvr>
                                      <p:tavLst>
                                        <p:tav tm="0">
                                          <p:val>
                                            <p:strVal val="1+#ppt_w/2"/>
                                          </p:val>
                                        </p:tav>
                                        <p:tav tm="100000">
                                          <p:val>
                                            <p:strVal val="#ppt_x"/>
                                          </p:val>
                                        </p:tav>
                                      </p:tavLst>
                                    </p:anim>
                                    <p:anim calcmode="lin" valueType="num">
                                      <p:cBhvr additive="base">
                                        <p:cTn id="163"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8B7653D1-D8C1-4E5C-9AD6-F53D7FD4CE5D}"/>
              </a:ext>
            </a:extLst>
          </p:cNvPr>
          <p:cNvSpPr txBox="1"/>
          <p:nvPr/>
        </p:nvSpPr>
        <p:spPr>
          <a:xfrm>
            <a:off x="8316685" y="857462"/>
            <a:ext cx="3799114"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a:spAutoFit/>
          </a:bodyPr>
          <a:lstStyle/>
          <a:p>
            <a:r>
              <a:rPr lang="he-IL" b="0" i="0" dirty="0">
                <a:solidFill>
                  <a:srgbClr val="000000"/>
                </a:solidFill>
                <a:effectLst/>
                <a:latin typeface="Arial" panose="020B0604020202020204" pitchFamily="34" charset="0"/>
              </a:rPr>
              <a:t>כְּשֶׁהֵן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לַעֲבוֹדָה אַחַת </a:t>
            </a:r>
            <a:r>
              <a:rPr lang="he-IL" b="0" i="0" dirty="0" err="1">
                <a:solidFill>
                  <a:srgbClr val="000000"/>
                </a:solidFill>
                <a:effectLst/>
                <a:latin typeface="Arial" panose="020B0604020202020204" pitchFamily="34" charset="0"/>
              </a:rPr>
              <a:t>מְפַיְּיסִין</a:t>
            </a:r>
            <a:endParaRPr lang="he-IL" b="0" i="0" dirty="0">
              <a:solidFill>
                <a:srgbClr val="000000"/>
              </a:solidFill>
              <a:effectLst/>
              <a:latin typeface="Arial" panose="020B0604020202020204" pitchFamily="34" charset="0"/>
            </a:endParaRPr>
          </a:p>
          <a:p>
            <a:r>
              <a:rPr lang="he-IL" b="0" i="0" dirty="0">
                <a:solidFill>
                  <a:srgbClr val="000000"/>
                </a:solidFill>
                <a:effectLst/>
                <a:latin typeface="Arial" panose="020B0604020202020204" pitchFamily="34" charset="0"/>
              </a:rPr>
              <a:t> אוֹ דִילְמָא </a:t>
            </a:r>
            <a:r>
              <a:rPr lang="he-IL" b="0" i="0" dirty="0" err="1">
                <a:solidFill>
                  <a:srgbClr val="000000"/>
                </a:solidFill>
                <a:effectLst/>
                <a:latin typeface="Arial" panose="020B0604020202020204" pitchFamily="34" charset="0"/>
              </a:rPr>
              <a:t>לְכׇל</a:t>
            </a:r>
            <a:r>
              <a:rPr lang="he-IL" b="0" i="0" dirty="0">
                <a:solidFill>
                  <a:srgbClr val="000000"/>
                </a:solidFill>
                <a:effectLst/>
                <a:latin typeface="Arial" panose="020B0604020202020204" pitchFamily="34" charset="0"/>
              </a:rPr>
              <a:t> עֲבוֹדָה וַעֲבוֹדָה הֵן </a:t>
            </a:r>
            <a:r>
              <a:rPr lang="he-IL" b="0" i="0" dirty="0" err="1">
                <a:solidFill>
                  <a:srgbClr val="000000"/>
                </a:solidFill>
                <a:effectLst/>
                <a:latin typeface="Arial" panose="020B0604020202020204" pitchFamily="34" charset="0"/>
              </a:rPr>
              <a:t>מְפַיְּיסִין</a:t>
            </a:r>
            <a:endParaRPr lang="he-IL" dirty="0"/>
          </a:p>
        </p:txBody>
      </p:sp>
      <p:sp>
        <p:nvSpPr>
          <p:cNvPr id="4" name="תיבת טקסט 3">
            <a:extLst>
              <a:ext uri="{FF2B5EF4-FFF2-40B4-BE49-F238E27FC236}">
                <a16:creationId xmlns:a16="http://schemas.microsoft.com/office/drawing/2014/main" id="{19980AB3-8167-48A6-BDC8-9BFDDED55458}"/>
              </a:ext>
            </a:extLst>
          </p:cNvPr>
          <p:cNvSpPr txBox="1"/>
          <p:nvPr/>
        </p:nvSpPr>
        <p:spPr>
          <a:xfrm>
            <a:off x="9913013" y="-22696"/>
            <a:ext cx="1979629" cy="369332"/>
          </a:xfrm>
          <a:prstGeom prst="rect">
            <a:avLst/>
          </a:prstGeom>
          <a:noFill/>
        </p:spPr>
        <p:txBody>
          <a:bodyPr wrap="square" rtlCol="1">
            <a:spAutoFit/>
          </a:bodyPr>
          <a:lstStyle/>
          <a:p>
            <a:r>
              <a:rPr lang="he-IL" dirty="0"/>
              <a:t>דף כ"ה עמ' א'</a:t>
            </a:r>
          </a:p>
        </p:txBody>
      </p:sp>
      <p:sp>
        <p:nvSpPr>
          <p:cNvPr id="5" name="תיבת טקסט 4">
            <a:extLst>
              <a:ext uri="{FF2B5EF4-FFF2-40B4-BE49-F238E27FC236}">
                <a16:creationId xmlns:a16="http://schemas.microsoft.com/office/drawing/2014/main" id="{56783FFB-AB69-42EF-852A-E3906AD8DF97}"/>
              </a:ext>
            </a:extLst>
          </p:cNvPr>
          <p:cNvSpPr txBox="1"/>
          <p:nvPr/>
        </p:nvSpPr>
        <p:spPr>
          <a:xfrm>
            <a:off x="10216242" y="325120"/>
            <a:ext cx="167640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גְּמָ' </a:t>
            </a:r>
            <a:r>
              <a:rPr lang="he-IL" b="0" i="0" dirty="0" err="1">
                <a:solidFill>
                  <a:srgbClr val="000000"/>
                </a:solidFill>
                <a:effectLst/>
                <a:latin typeface="Arial" panose="020B0604020202020204" pitchFamily="34" charset="0"/>
              </a:rPr>
              <a:t>אִיבַּעְיָא</a:t>
            </a:r>
            <a:r>
              <a:rPr lang="he-IL" b="0" i="0" dirty="0">
                <a:solidFill>
                  <a:srgbClr val="000000"/>
                </a:solidFill>
                <a:effectLst/>
                <a:latin typeface="Arial" panose="020B0604020202020204" pitchFamily="34" charset="0"/>
              </a:rPr>
              <a:t> לְהוּ </a:t>
            </a:r>
            <a:endParaRPr lang="he-IL" dirty="0"/>
          </a:p>
        </p:txBody>
      </p:sp>
      <p:sp>
        <p:nvSpPr>
          <p:cNvPr id="6" name="תיבת טקסט 5">
            <a:extLst>
              <a:ext uri="{FF2B5EF4-FFF2-40B4-BE49-F238E27FC236}">
                <a16:creationId xmlns:a16="http://schemas.microsoft.com/office/drawing/2014/main" id="{078DA3C5-8771-4087-B860-4084299A3C16}"/>
              </a:ext>
            </a:extLst>
          </p:cNvPr>
          <p:cNvSpPr txBox="1"/>
          <p:nvPr/>
        </p:nvSpPr>
        <p:spPr>
          <a:xfrm>
            <a:off x="332014" y="857462"/>
            <a:ext cx="7609114"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האם </a:t>
            </a:r>
            <a:r>
              <a:rPr lang="he-IL" dirty="0" err="1"/>
              <a:t>הכהנים</a:t>
            </a:r>
            <a:r>
              <a:rPr lang="he-IL" dirty="0"/>
              <a:t> מצביעים  לעבודה אחת בלבד, דהיינו לעבודה ראשונה שהיא השחיטה ?</a:t>
            </a:r>
          </a:p>
          <a:p>
            <a:r>
              <a:rPr lang="he-IL" dirty="0"/>
              <a:t> ולשאר העבודות לא עושים הצבעה נפרדת,  אלא </a:t>
            </a:r>
            <a:r>
              <a:rPr lang="he-IL" dirty="0" err="1"/>
              <a:t>הכהנים</a:t>
            </a:r>
            <a:r>
              <a:rPr lang="he-IL" dirty="0"/>
              <a:t> העומדים לימין הכהן שזכה בשחיטה זוכים ביתר העבודות לפי הסדר.</a:t>
            </a:r>
          </a:p>
        </p:txBody>
      </p:sp>
      <p:sp>
        <p:nvSpPr>
          <p:cNvPr id="7" name="תיבת טקסט 6">
            <a:extLst>
              <a:ext uri="{FF2B5EF4-FFF2-40B4-BE49-F238E27FC236}">
                <a16:creationId xmlns:a16="http://schemas.microsoft.com/office/drawing/2014/main" id="{B954ECD1-6A06-4456-AFA1-7BA4BDF8B44D}"/>
              </a:ext>
            </a:extLst>
          </p:cNvPr>
          <p:cNvSpPr txBox="1"/>
          <p:nvPr/>
        </p:nvSpPr>
        <p:spPr>
          <a:xfrm>
            <a:off x="8392886" y="2373335"/>
            <a:ext cx="3799114"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תָּא שְׁמַע אַרְבַּע פְּיָיסוֹת הָיוּ שָׁם וְאִי </a:t>
            </a:r>
            <a:r>
              <a:rPr lang="he-IL" b="0" i="0" dirty="0" err="1">
                <a:solidFill>
                  <a:srgbClr val="000000"/>
                </a:solidFill>
                <a:effectLst/>
                <a:latin typeface="Arial" panose="020B0604020202020204" pitchFamily="34" charset="0"/>
              </a:rPr>
              <a:t>סָלְקָא</a:t>
            </a:r>
            <a:r>
              <a:rPr lang="he-IL" b="0" i="0" dirty="0">
                <a:solidFill>
                  <a:srgbClr val="000000"/>
                </a:solidFill>
                <a:effectLst/>
                <a:latin typeface="Arial" panose="020B0604020202020204" pitchFamily="34" charset="0"/>
              </a:rPr>
              <a:t> דַעְתָּךְ </a:t>
            </a:r>
            <a:r>
              <a:rPr lang="he-IL" b="0" i="0" dirty="0" err="1">
                <a:solidFill>
                  <a:srgbClr val="000000"/>
                </a:solidFill>
                <a:effectLst/>
                <a:latin typeface="Arial" panose="020B0604020202020204" pitchFamily="34" charset="0"/>
              </a:rPr>
              <a:t>לְכׇל</a:t>
            </a:r>
            <a:r>
              <a:rPr lang="he-IL" b="0" i="0" dirty="0">
                <a:solidFill>
                  <a:srgbClr val="000000"/>
                </a:solidFill>
                <a:effectLst/>
                <a:latin typeface="Arial" panose="020B0604020202020204" pitchFamily="34" charset="0"/>
              </a:rPr>
              <a:t> עֲבוֹדָה הֵן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טוּבָא</a:t>
            </a:r>
            <a:r>
              <a:rPr lang="he-IL" b="0" i="0" dirty="0">
                <a:solidFill>
                  <a:srgbClr val="000000"/>
                </a:solidFill>
                <a:effectLst/>
                <a:latin typeface="Arial" panose="020B0604020202020204" pitchFamily="34" charset="0"/>
              </a:rPr>
              <a:t> הֲוו </a:t>
            </a:r>
            <a:endParaRPr lang="he-IL" dirty="0"/>
          </a:p>
        </p:txBody>
      </p:sp>
      <p:sp>
        <p:nvSpPr>
          <p:cNvPr id="8" name="תיבת טקסט 7">
            <a:extLst>
              <a:ext uri="{FF2B5EF4-FFF2-40B4-BE49-F238E27FC236}">
                <a16:creationId xmlns:a16="http://schemas.microsoft.com/office/drawing/2014/main" id="{BE91C962-D2D3-4C7E-A08D-EBAE754E52A0}"/>
              </a:ext>
            </a:extLst>
          </p:cNvPr>
          <p:cNvSpPr txBox="1"/>
          <p:nvPr/>
        </p:nvSpPr>
        <p:spPr>
          <a:xfrm>
            <a:off x="8371112" y="1818444"/>
            <a:ext cx="3690257"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אוֹ דִילְמָא </a:t>
            </a:r>
            <a:r>
              <a:rPr lang="he-IL" b="0" i="0" dirty="0" err="1">
                <a:solidFill>
                  <a:srgbClr val="000000"/>
                </a:solidFill>
                <a:effectLst/>
                <a:latin typeface="Arial" panose="020B0604020202020204" pitchFamily="34" charset="0"/>
              </a:rPr>
              <a:t>לְכׇל</a:t>
            </a:r>
            <a:r>
              <a:rPr lang="he-IL" b="0" i="0" dirty="0">
                <a:solidFill>
                  <a:srgbClr val="000000"/>
                </a:solidFill>
                <a:effectLst/>
                <a:latin typeface="Arial" panose="020B0604020202020204" pitchFamily="34" charset="0"/>
              </a:rPr>
              <a:t> עֲבוֹדָה וַעֲבוֹדָה הֵן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a:t>
            </a:r>
            <a:endParaRPr lang="he-IL" dirty="0"/>
          </a:p>
        </p:txBody>
      </p:sp>
      <p:sp>
        <p:nvSpPr>
          <p:cNvPr id="9" name="תיבת טקסט 8">
            <a:extLst>
              <a:ext uri="{FF2B5EF4-FFF2-40B4-BE49-F238E27FC236}">
                <a16:creationId xmlns:a16="http://schemas.microsoft.com/office/drawing/2014/main" id="{0A4AFA7F-0173-4514-99BE-8384EA2003DE}"/>
              </a:ext>
            </a:extLst>
          </p:cNvPr>
          <p:cNvSpPr txBox="1"/>
          <p:nvPr/>
        </p:nvSpPr>
        <p:spPr>
          <a:xfrm>
            <a:off x="4016829" y="1834580"/>
            <a:ext cx="3886198"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או  לכל עבודה ועבודה היו </a:t>
            </a:r>
            <a:r>
              <a:rPr lang="he-IL" dirty="0" err="1"/>
              <a:t>מצביעין</a:t>
            </a:r>
            <a:r>
              <a:rPr lang="he-IL" dirty="0"/>
              <a:t> שוב?</a:t>
            </a:r>
          </a:p>
        </p:txBody>
      </p:sp>
      <p:sp>
        <p:nvSpPr>
          <p:cNvPr id="10" name="תיבת טקסט 9">
            <a:extLst>
              <a:ext uri="{FF2B5EF4-FFF2-40B4-BE49-F238E27FC236}">
                <a16:creationId xmlns:a16="http://schemas.microsoft.com/office/drawing/2014/main" id="{F82D511A-34BD-4B8E-802E-38E4126E639C}"/>
              </a:ext>
            </a:extLst>
          </p:cNvPr>
          <p:cNvSpPr txBox="1"/>
          <p:nvPr/>
        </p:nvSpPr>
        <p:spPr>
          <a:xfrm>
            <a:off x="263979" y="2361657"/>
            <a:ext cx="7984671"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תשובה:  אם עולה בדעתך שמצביעים בנפרד, אם כן. יש יותר מארבע הצבעות בכל יום, שהרי בהצבעה שבשנתנו לבד היו שלשה עשר הצבעות ? </a:t>
            </a:r>
          </a:p>
          <a:p>
            <a:r>
              <a:rPr lang="he-IL" dirty="0"/>
              <a:t>אלא ודאי, כל העבודות היו בפייס אחד.</a:t>
            </a:r>
          </a:p>
        </p:txBody>
      </p:sp>
      <p:sp>
        <p:nvSpPr>
          <p:cNvPr id="11" name="תיבת טקסט 10">
            <a:extLst>
              <a:ext uri="{FF2B5EF4-FFF2-40B4-BE49-F238E27FC236}">
                <a16:creationId xmlns:a16="http://schemas.microsoft.com/office/drawing/2014/main" id="{502753ED-AAA4-4975-8651-4D1D772D8FEA}"/>
              </a:ext>
            </a:extLst>
          </p:cNvPr>
          <p:cNvSpPr txBox="1"/>
          <p:nvPr/>
        </p:nvSpPr>
        <p:spPr>
          <a:xfrm>
            <a:off x="8425542" y="3328739"/>
            <a:ext cx="3690257" cy="923330"/>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רַב נַחְמָן בַּר יִצְחָק הָכִי </a:t>
            </a:r>
            <a:r>
              <a:rPr lang="he-IL" b="0" i="0" dirty="0" err="1">
                <a:solidFill>
                  <a:srgbClr val="000000"/>
                </a:solidFill>
                <a:effectLst/>
                <a:latin typeface="Arial" panose="020B0604020202020204" pitchFamily="34" charset="0"/>
              </a:rPr>
              <a:t>קָאָמַר</a:t>
            </a:r>
            <a:r>
              <a:rPr lang="he-IL" b="0" i="0" dirty="0">
                <a:solidFill>
                  <a:srgbClr val="000000"/>
                </a:solidFill>
                <a:effectLst/>
                <a:latin typeface="Arial" panose="020B0604020202020204" pitchFamily="34" charset="0"/>
              </a:rPr>
              <a:t> אַרְבַּע פְּעָמִים </a:t>
            </a:r>
            <a:r>
              <a:rPr lang="he-IL" b="0" i="0" dirty="0" err="1">
                <a:solidFill>
                  <a:srgbClr val="000000"/>
                </a:solidFill>
                <a:effectLst/>
                <a:latin typeface="Arial" panose="020B0604020202020204" pitchFamily="34" charset="0"/>
              </a:rPr>
              <a:t>נִכְנָסִין</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לְהָפִיס</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וּלְכׇל</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חֲדָא</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וַחֲדָא</a:t>
            </a:r>
            <a:r>
              <a:rPr lang="he-IL" b="0" i="0" dirty="0">
                <a:solidFill>
                  <a:srgbClr val="000000"/>
                </a:solidFill>
                <a:effectLst/>
                <a:latin typeface="Arial" panose="020B0604020202020204" pitchFamily="34" charset="0"/>
              </a:rPr>
              <a:t> הָיוּ בַּהּ </a:t>
            </a:r>
            <a:r>
              <a:rPr lang="he-IL" b="0" i="0" dirty="0" err="1">
                <a:solidFill>
                  <a:srgbClr val="000000"/>
                </a:solidFill>
                <a:effectLst/>
                <a:latin typeface="Arial" panose="020B0604020202020204" pitchFamily="34" charset="0"/>
              </a:rPr>
              <a:t>טוּבָא</a:t>
            </a:r>
            <a:r>
              <a:rPr lang="he-IL" b="0" i="0" dirty="0">
                <a:solidFill>
                  <a:srgbClr val="000000"/>
                </a:solidFill>
                <a:effectLst/>
                <a:latin typeface="Arial" panose="020B0604020202020204" pitchFamily="34" charset="0"/>
              </a:rPr>
              <a:t> פְּיָיסוֹת</a:t>
            </a:r>
            <a:endParaRPr lang="he-IL" dirty="0"/>
          </a:p>
        </p:txBody>
      </p:sp>
      <p:sp>
        <p:nvSpPr>
          <p:cNvPr id="12" name="תיבת טקסט 11">
            <a:extLst>
              <a:ext uri="{FF2B5EF4-FFF2-40B4-BE49-F238E27FC236}">
                <a16:creationId xmlns:a16="http://schemas.microsoft.com/office/drawing/2014/main" id="{0E945E6A-8D93-4A67-B5DB-F3ACBC3B3286}"/>
              </a:ext>
            </a:extLst>
          </p:cNvPr>
          <p:cNvSpPr txBox="1"/>
          <p:nvPr/>
        </p:nvSpPr>
        <p:spPr>
          <a:xfrm>
            <a:off x="751114" y="3404187"/>
            <a:ext cx="6912428"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הגמרא דוחה </a:t>
            </a:r>
          </a:p>
          <a:p>
            <a:r>
              <a:rPr lang="he-IL" dirty="0"/>
              <a:t>ארבע פעמים </a:t>
            </a:r>
            <a:r>
              <a:rPr lang="he-IL" dirty="0" err="1"/>
              <a:t>הכהנים</a:t>
            </a:r>
            <a:r>
              <a:rPr lang="he-IL" dirty="0"/>
              <a:t> נכנסים ומתאספים בכל יום להצביע, ולכל אחד ואחד</a:t>
            </a:r>
          </a:p>
          <a:p>
            <a:r>
              <a:rPr lang="he-IL" dirty="0"/>
              <a:t>בכל התאספות היו בה הרבה פייסות.</a:t>
            </a:r>
          </a:p>
        </p:txBody>
      </p:sp>
      <p:pic>
        <p:nvPicPr>
          <p:cNvPr id="13" name="תמונה 12">
            <a:extLst>
              <a:ext uri="{FF2B5EF4-FFF2-40B4-BE49-F238E27FC236}">
                <a16:creationId xmlns:a16="http://schemas.microsoft.com/office/drawing/2014/main" id="{936892E8-7D74-4673-985C-8AD33627ECFA}"/>
              </a:ext>
            </a:extLst>
          </p:cNvPr>
          <p:cNvPicPr>
            <a:picLocks noChangeAspect="1"/>
          </p:cNvPicPr>
          <p:nvPr/>
        </p:nvPicPr>
        <p:blipFill>
          <a:blip r:embed="rId2"/>
          <a:stretch>
            <a:fillRect/>
          </a:stretch>
        </p:blipFill>
        <p:spPr>
          <a:xfrm>
            <a:off x="9731052" y="5036490"/>
            <a:ext cx="2535981" cy="1579225"/>
          </a:xfrm>
          <a:prstGeom prst="rect">
            <a:avLst/>
          </a:prstGeom>
        </p:spPr>
      </p:pic>
      <p:pic>
        <p:nvPicPr>
          <p:cNvPr id="14" name="תמונה 13">
            <a:extLst>
              <a:ext uri="{FF2B5EF4-FFF2-40B4-BE49-F238E27FC236}">
                <a16:creationId xmlns:a16="http://schemas.microsoft.com/office/drawing/2014/main" id="{C4873B82-2A26-4454-82C9-DD9B938458FF}"/>
              </a:ext>
            </a:extLst>
          </p:cNvPr>
          <p:cNvPicPr>
            <a:picLocks noChangeAspect="1"/>
          </p:cNvPicPr>
          <p:nvPr/>
        </p:nvPicPr>
        <p:blipFill>
          <a:blip r:embed="rId2"/>
          <a:stretch>
            <a:fillRect/>
          </a:stretch>
        </p:blipFill>
        <p:spPr>
          <a:xfrm>
            <a:off x="30224" y="5116497"/>
            <a:ext cx="2535981" cy="1579225"/>
          </a:xfrm>
          <a:prstGeom prst="rect">
            <a:avLst/>
          </a:prstGeom>
        </p:spPr>
      </p:pic>
      <p:pic>
        <p:nvPicPr>
          <p:cNvPr id="15" name="תמונה 14">
            <a:extLst>
              <a:ext uri="{FF2B5EF4-FFF2-40B4-BE49-F238E27FC236}">
                <a16:creationId xmlns:a16="http://schemas.microsoft.com/office/drawing/2014/main" id="{301AD9D2-7423-4CF0-8BBE-C025D7CD8938}"/>
              </a:ext>
            </a:extLst>
          </p:cNvPr>
          <p:cNvPicPr>
            <a:picLocks noChangeAspect="1"/>
          </p:cNvPicPr>
          <p:nvPr/>
        </p:nvPicPr>
        <p:blipFill>
          <a:blip r:embed="rId2"/>
          <a:stretch>
            <a:fillRect/>
          </a:stretch>
        </p:blipFill>
        <p:spPr>
          <a:xfrm>
            <a:off x="3260490" y="5171190"/>
            <a:ext cx="2535981" cy="1579225"/>
          </a:xfrm>
          <a:prstGeom prst="rect">
            <a:avLst/>
          </a:prstGeom>
        </p:spPr>
      </p:pic>
      <p:pic>
        <p:nvPicPr>
          <p:cNvPr id="16" name="תמונה 15">
            <a:extLst>
              <a:ext uri="{FF2B5EF4-FFF2-40B4-BE49-F238E27FC236}">
                <a16:creationId xmlns:a16="http://schemas.microsoft.com/office/drawing/2014/main" id="{98D65837-BAE8-44D7-93D2-775865D92772}"/>
              </a:ext>
            </a:extLst>
          </p:cNvPr>
          <p:cNvPicPr>
            <a:picLocks noChangeAspect="1"/>
          </p:cNvPicPr>
          <p:nvPr/>
        </p:nvPicPr>
        <p:blipFill>
          <a:blip r:embed="rId2"/>
          <a:stretch>
            <a:fillRect/>
          </a:stretch>
        </p:blipFill>
        <p:spPr>
          <a:xfrm>
            <a:off x="6673137" y="5217876"/>
            <a:ext cx="2535981" cy="1579225"/>
          </a:xfrm>
          <a:prstGeom prst="rect">
            <a:avLst/>
          </a:prstGeom>
        </p:spPr>
      </p:pic>
      <p:sp>
        <p:nvSpPr>
          <p:cNvPr id="17" name="תיבת טקסט 16">
            <a:extLst>
              <a:ext uri="{FF2B5EF4-FFF2-40B4-BE49-F238E27FC236}">
                <a16:creationId xmlns:a16="http://schemas.microsoft.com/office/drawing/2014/main" id="{4D2DB71D-BEA6-4B86-85FE-1693371D0062}"/>
              </a:ext>
            </a:extLst>
          </p:cNvPr>
          <p:cNvSpPr txBox="1"/>
          <p:nvPr/>
        </p:nvSpPr>
        <p:spPr>
          <a:xfrm>
            <a:off x="10464677" y="6326390"/>
            <a:ext cx="1179530" cy="369332"/>
          </a:xfrm>
          <a:prstGeom prst="rect">
            <a:avLst/>
          </a:prstGeom>
          <a:solidFill>
            <a:schemeClr val="bg1"/>
          </a:solidFill>
        </p:spPr>
        <p:txBody>
          <a:bodyPr wrap="square" rtlCol="1">
            <a:spAutoFit/>
          </a:bodyPr>
          <a:lstStyle/>
          <a:p>
            <a:r>
              <a:rPr lang="he-IL" dirty="0"/>
              <a:t>פיס ראשון</a:t>
            </a:r>
          </a:p>
        </p:txBody>
      </p:sp>
      <p:sp>
        <p:nvSpPr>
          <p:cNvPr id="18" name="תיבת טקסט 17">
            <a:extLst>
              <a:ext uri="{FF2B5EF4-FFF2-40B4-BE49-F238E27FC236}">
                <a16:creationId xmlns:a16="http://schemas.microsoft.com/office/drawing/2014/main" id="{E5B40614-EB34-4551-98CB-65C9BDD1CCBE}"/>
              </a:ext>
            </a:extLst>
          </p:cNvPr>
          <p:cNvSpPr txBox="1"/>
          <p:nvPr/>
        </p:nvSpPr>
        <p:spPr>
          <a:xfrm>
            <a:off x="4207328" y="6326390"/>
            <a:ext cx="1179530" cy="369332"/>
          </a:xfrm>
          <a:prstGeom prst="rect">
            <a:avLst/>
          </a:prstGeom>
          <a:solidFill>
            <a:schemeClr val="bg1"/>
          </a:solidFill>
        </p:spPr>
        <p:txBody>
          <a:bodyPr wrap="square" rtlCol="1">
            <a:spAutoFit/>
          </a:bodyPr>
          <a:lstStyle/>
          <a:p>
            <a:r>
              <a:rPr lang="he-IL" dirty="0"/>
              <a:t>פיס שלישי</a:t>
            </a:r>
          </a:p>
        </p:txBody>
      </p:sp>
      <p:sp>
        <p:nvSpPr>
          <p:cNvPr id="19" name="תיבת טקסט 18">
            <a:extLst>
              <a:ext uri="{FF2B5EF4-FFF2-40B4-BE49-F238E27FC236}">
                <a16:creationId xmlns:a16="http://schemas.microsoft.com/office/drawing/2014/main" id="{A3C5B927-52A7-41C5-A0C0-AB9136FF6206}"/>
              </a:ext>
            </a:extLst>
          </p:cNvPr>
          <p:cNvSpPr txBox="1"/>
          <p:nvPr/>
        </p:nvSpPr>
        <p:spPr>
          <a:xfrm>
            <a:off x="1001717" y="6326390"/>
            <a:ext cx="1179530" cy="369332"/>
          </a:xfrm>
          <a:prstGeom prst="rect">
            <a:avLst/>
          </a:prstGeom>
          <a:solidFill>
            <a:schemeClr val="bg1"/>
          </a:solidFill>
        </p:spPr>
        <p:txBody>
          <a:bodyPr wrap="square" rtlCol="1">
            <a:spAutoFit/>
          </a:bodyPr>
          <a:lstStyle/>
          <a:p>
            <a:r>
              <a:rPr lang="he-IL" dirty="0"/>
              <a:t>פיס רביעי</a:t>
            </a:r>
          </a:p>
        </p:txBody>
      </p:sp>
      <p:sp>
        <p:nvSpPr>
          <p:cNvPr id="20" name="תיבת טקסט 19">
            <a:extLst>
              <a:ext uri="{FF2B5EF4-FFF2-40B4-BE49-F238E27FC236}">
                <a16:creationId xmlns:a16="http://schemas.microsoft.com/office/drawing/2014/main" id="{5ACAB815-209E-45AC-A466-C57E9344140E}"/>
              </a:ext>
            </a:extLst>
          </p:cNvPr>
          <p:cNvSpPr txBox="1"/>
          <p:nvPr/>
        </p:nvSpPr>
        <p:spPr>
          <a:xfrm>
            <a:off x="7455165" y="6385043"/>
            <a:ext cx="1179530" cy="369332"/>
          </a:xfrm>
          <a:prstGeom prst="rect">
            <a:avLst/>
          </a:prstGeom>
          <a:solidFill>
            <a:schemeClr val="bg1"/>
          </a:solidFill>
        </p:spPr>
        <p:txBody>
          <a:bodyPr wrap="square" rtlCol="1">
            <a:spAutoFit/>
          </a:bodyPr>
          <a:lstStyle/>
          <a:p>
            <a:r>
              <a:rPr lang="he-IL" dirty="0"/>
              <a:t>פיס שני</a:t>
            </a:r>
          </a:p>
        </p:txBody>
      </p:sp>
      <p:sp>
        <p:nvSpPr>
          <p:cNvPr id="21" name="בועת דיבור: אליפסה 20">
            <a:extLst>
              <a:ext uri="{FF2B5EF4-FFF2-40B4-BE49-F238E27FC236}">
                <a16:creationId xmlns:a16="http://schemas.microsoft.com/office/drawing/2014/main" id="{03E01FC3-882C-4624-8C65-52F0C0068218}"/>
              </a:ext>
            </a:extLst>
          </p:cNvPr>
          <p:cNvSpPr/>
          <p:nvPr/>
        </p:nvSpPr>
        <p:spPr>
          <a:xfrm>
            <a:off x="9936718" y="4270136"/>
            <a:ext cx="2124651" cy="755554"/>
          </a:xfrm>
          <a:prstGeom prst="wedgeEllipseCallout">
            <a:avLst/>
          </a:prstGeom>
          <a:solidFill>
            <a:schemeClr val="accent6">
              <a:lumMod val="20000"/>
              <a:lumOff val="80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rPr>
              <a:t>תרומת הדשן</a:t>
            </a:r>
          </a:p>
        </p:txBody>
      </p:sp>
      <p:sp>
        <p:nvSpPr>
          <p:cNvPr id="22" name="בועת דיבור: אליפסה 21">
            <a:extLst>
              <a:ext uri="{FF2B5EF4-FFF2-40B4-BE49-F238E27FC236}">
                <a16:creationId xmlns:a16="http://schemas.microsoft.com/office/drawing/2014/main" id="{54B89536-0131-45FA-8786-B7A3486564E0}"/>
              </a:ext>
            </a:extLst>
          </p:cNvPr>
          <p:cNvSpPr/>
          <p:nvPr/>
        </p:nvSpPr>
        <p:spPr>
          <a:xfrm>
            <a:off x="7084467" y="4334261"/>
            <a:ext cx="2124651" cy="755554"/>
          </a:xfrm>
          <a:prstGeom prst="wedgeEllipseCallout">
            <a:avLst/>
          </a:prstGeom>
          <a:solidFill>
            <a:schemeClr val="accent6">
              <a:lumMod val="20000"/>
              <a:lumOff val="80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rPr>
              <a:t>13 פייסות</a:t>
            </a:r>
          </a:p>
        </p:txBody>
      </p:sp>
      <p:sp>
        <p:nvSpPr>
          <p:cNvPr id="23" name="תיבת טקסט 22">
            <a:extLst>
              <a:ext uri="{FF2B5EF4-FFF2-40B4-BE49-F238E27FC236}">
                <a16:creationId xmlns:a16="http://schemas.microsoft.com/office/drawing/2014/main" id="{55CC8C40-5029-4EF4-B319-C4DC90D8D4D4}"/>
              </a:ext>
            </a:extLst>
          </p:cNvPr>
          <p:cNvSpPr txBox="1"/>
          <p:nvPr/>
        </p:nvSpPr>
        <p:spPr>
          <a:xfrm>
            <a:off x="8157481" y="319183"/>
            <a:ext cx="167640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הגמרא מבררת</a:t>
            </a:r>
          </a:p>
        </p:txBody>
      </p:sp>
      <p:sp>
        <p:nvSpPr>
          <p:cNvPr id="26" name="בועת דיבור: אליפסה 25">
            <a:extLst>
              <a:ext uri="{FF2B5EF4-FFF2-40B4-BE49-F238E27FC236}">
                <a16:creationId xmlns:a16="http://schemas.microsoft.com/office/drawing/2014/main" id="{B3744153-0206-43C3-A61A-969D9106997E}"/>
              </a:ext>
            </a:extLst>
          </p:cNvPr>
          <p:cNvSpPr/>
          <p:nvPr/>
        </p:nvSpPr>
        <p:spPr>
          <a:xfrm>
            <a:off x="3381407" y="4252069"/>
            <a:ext cx="2714593" cy="755554"/>
          </a:xfrm>
          <a:prstGeom prst="wedgeEllipseCallout">
            <a:avLst/>
          </a:prstGeom>
          <a:solidFill>
            <a:schemeClr val="accent6">
              <a:lumMod val="20000"/>
              <a:lumOff val="80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rPr>
              <a:t>חדשים מפייסים לקטורת</a:t>
            </a:r>
          </a:p>
        </p:txBody>
      </p:sp>
      <p:sp>
        <p:nvSpPr>
          <p:cNvPr id="27" name="בועת דיבור: אליפסה 26">
            <a:extLst>
              <a:ext uri="{FF2B5EF4-FFF2-40B4-BE49-F238E27FC236}">
                <a16:creationId xmlns:a16="http://schemas.microsoft.com/office/drawing/2014/main" id="{76E9509E-84AE-4588-AA51-D93764AA7AEC}"/>
              </a:ext>
            </a:extLst>
          </p:cNvPr>
          <p:cNvSpPr/>
          <p:nvPr/>
        </p:nvSpPr>
        <p:spPr>
          <a:xfrm>
            <a:off x="529156" y="4255390"/>
            <a:ext cx="2124651" cy="755554"/>
          </a:xfrm>
          <a:prstGeom prst="wedgeEllipseCallout">
            <a:avLst/>
          </a:prstGeom>
          <a:solidFill>
            <a:schemeClr val="accent6">
              <a:lumMod val="20000"/>
              <a:lumOff val="80000"/>
            </a:schemeClr>
          </a:solidFill>
          <a:ln>
            <a:solidFill>
              <a:schemeClr val="accent6">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rPr>
              <a:t>מעלה אברים מכבש למזבח</a:t>
            </a:r>
          </a:p>
        </p:txBody>
      </p:sp>
    </p:spTree>
    <p:extLst>
      <p:ext uri="{BB962C8B-B14F-4D97-AF65-F5344CB8AC3E}">
        <p14:creationId xmlns:p14="http://schemas.microsoft.com/office/powerpoint/2010/main" val="206830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250"/>
                            </p:stCondLst>
                            <p:childTnLst>
                              <p:par>
                                <p:cTn id="12" presetID="22" presetClass="entr" presetSubtype="2" fill="hold" grpId="0" nodeType="afterEffect">
                                  <p:stCondLst>
                                    <p:cond delay="750"/>
                                  </p:stCondLst>
                                  <p:childTnLst>
                                    <p:set>
                                      <p:cBhvr>
                                        <p:cTn id="13" dur="1" fill="hold">
                                          <p:stCondLst>
                                            <p:cond delay="0"/>
                                          </p:stCondLst>
                                        </p:cTn>
                                        <p:tgtEl>
                                          <p:spTgt spid="23"/>
                                        </p:tgtEl>
                                        <p:attrNameLst>
                                          <p:attrName>style.visibility</p:attrName>
                                        </p:attrNameLst>
                                      </p:cBhvr>
                                      <p:to>
                                        <p:strVal val="visible"/>
                                      </p:to>
                                    </p:set>
                                    <p:animEffect transition="in" filter="wipe(right)">
                                      <p:cBhvr>
                                        <p:cTn id="14" dur="500"/>
                                        <p:tgtEl>
                                          <p:spTgt spid="23"/>
                                        </p:tgtEl>
                                      </p:cBhvr>
                                    </p:animEffect>
                                  </p:childTnLst>
                                </p:cTn>
                              </p:par>
                            </p:childTnLst>
                          </p:cTn>
                        </p:par>
                        <p:par>
                          <p:cTn id="15" fill="hold">
                            <p:stCondLst>
                              <p:cond delay="2500"/>
                            </p:stCondLst>
                            <p:childTnLst>
                              <p:par>
                                <p:cTn id="16" presetID="53" presetClass="entr" presetSubtype="16" fill="hold" grpId="0" nodeType="afterEffect">
                                  <p:stCondLst>
                                    <p:cond delay="100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4000"/>
                            </p:stCondLst>
                            <p:childTnLst>
                              <p:par>
                                <p:cTn id="22" presetID="22" presetClass="entr" presetSubtype="2" fill="hold" grpId="0" nodeType="afterEffect">
                                  <p:stCondLst>
                                    <p:cond delay="150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childTnLst>
                          </p:cTn>
                        </p:par>
                        <p:par>
                          <p:cTn id="25" fill="hold">
                            <p:stCondLst>
                              <p:cond delay="6000"/>
                            </p:stCondLst>
                            <p:childTnLst>
                              <p:par>
                                <p:cTn id="26" presetID="53" presetClass="entr" presetSubtype="16" fill="hold" grpId="0" nodeType="afterEffect">
                                  <p:stCondLst>
                                    <p:cond delay="225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8750"/>
                            </p:stCondLst>
                            <p:childTnLst>
                              <p:par>
                                <p:cTn id="32" presetID="22" presetClass="entr" presetSubtype="2" fill="hold" grpId="0" nodeType="after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par>
                          <p:cTn id="35" fill="hold">
                            <p:stCondLst>
                              <p:cond delay="10250"/>
                            </p:stCondLst>
                            <p:childTnLst>
                              <p:par>
                                <p:cTn id="36" presetID="53" presetClass="entr" presetSubtype="16" fill="hold" grpId="0" nodeType="afterEffect">
                                  <p:stCondLst>
                                    <p:cond delay="1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par>
                          <p:cTn id="41" fill="hold">
                            <p:stCondLst>
                              <p:cond delay="12250"/>
                            </p:stCondLst>
                            <p:childTnLst>
                              <p:par>
                                <p:cTn id="42" presetID="22" presetClass="entr" presetSubtype="2" fill="hold" grpId="0" nodeType="afterEffect">
                                  <p:stCondLst>
                                    <p:cond delay="2000"/>
                                  </p:stCondLst>
                                  <p:childTnLst>
                                    <p:set>
                                      <p:cBhvr>
                                        <p:cTn id="43" dur="1" fill="hold">
                                          <p:stCondLst>
                                            <p:cond delay="0"/>
                                          </p:stCondLst>
                                        </p:cTn>
                                        <p:tgtEl>
                                          <p:spTgt spid="10"/>
                                        </p:tgtEl>
                                        <p:attrNameLst>
                                          <p:attrName>style.visibility</p:attrName>
                                        </p:attrNameLst>
                                      </p:cBhvr>
                                      <p:to>
                                        <p:strVal val="visible"/>
                                      </p:to>
                                    </p:set>
                                    <p:animEffect transition="in" filter="wipe(right)">
                                      <p:cBhvr>
                                        <p:cTn id="44" dur="500"/>
                                        <p:tgtEl>
                                          <p:spTgt spid="10"/>
                                        </p:tgtEl>
                                      </p:cBhvr>
                                    </p:animEffect>
                                  </p:childTnLst>
                                </p:cTn>
                              </p:par>
                            </p:childTnLst>
                          </p:cTn>
                        </p:par>
                        <p:par>
                          <p:cTn id="45" fill="hold">
                            <p:stCondLst>
                              <p:cond delay="14750"/>
                            </p:stCondLst>
                            <p:childTnLst>
                              <p:par>
                                <p:cTn id="46" presetID="53" presetClass="entr" presetSubtype="16" fill="hold" grpId="0" nodeType="afterEffect">
                                  <p:stCondLst>
                                    <p:cond delay="225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par>
                          <p:cTn id="51" fill="hold">
                            <p:stCondLst>
                              <p:cond delay="17500"/>
                            </p:stCondLst>
                            <p:childTnLst>
                              <p:par>
                                <p:cTn id="52" presetID="22" presetClass="entr" presetSubtype="2" fill="hold" grpId="0" nodeType="after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wipe(righ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2" presetClass="entr" presetSubtype="2" fill="hold" grpId="0" nodeType="afterEffect">
                                  <p:stCondLst>
                                    <p:cond delay="25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1+#ppt_w/2"/>
                                          </p:val>
                                        </p:tav>
                                        <p:tav tm="100000">
                                          <p:val>
                                            <p:strVal val="#ppt_x"/>
                                          </p:val>
                                        </p:tav>
                                      </p:tavLst>
                                    </p:anim>
                                    <p:anim calcmode="lin" valueType="num">
                                      <p:cBhvr additive="base">
                                        <p:cTn id="66" dur="500" fill="hold"/>
                                        <p:tgtEl>
                                          <p:spTgt spid="17"/>
                                        </p:tgtEl>
                                        <p:attrNameLst>
                                          <p:attrName>ppt_y</p:attrName>
                                        </p:attrNameLst>
                                      </p:cBhvr>
                                      <p:tavLst>
                                        <p:tav tm="0">
                                          <p:val>
                                            <p:strVal val="#ppt_y"/>
                                          </p:val>
                                        </p:tav>
                                        <p:tav tm="100000">
                                          <p:val>
                                            <p:strVal val="#ppt_y"/>
                                          </p:val>
                                        </p:tav>
                                      </p:tavLst>
                                    </p:anim>
                                  </p:childTnLst>
                                </p:cTn>
                              </p:par>
                            </p:childTnLst>
                          </p:cTn>
                        </p:par>
                        <p:par>
                          <p:cTn id="67" fill="hold">
                            <p:stCondLst>
                              <p:cond delay="1750"/>
                            </p:stCondLst>
                            <p:childTnLst>
                              <p:par>
                                <p:cTn id="68" presetID="16" presetClass="entr" presetSubtype="21" fill="hold" grpId="0" nodeType="afterEffect">
                                  <p:stCondLst>
                                    <p:cond delay="250"/>
                                  </p:stCondLst>
                                  <p:childTnLst>
                                    <p:set>
                                      <p:cBhvr>
                                        <p:cTn id="69" dur="1" fill="hold">
                                          <p:stCondLst>
                                            <p:cond delay="0"/>
                                          </p:stCondLst>
                                        </p:cTn>
                                        <p:tgtEl>
                                          <p:spTgt spid="21"/>
                                        </p:tgtEl>
                                        <p:attrNameLst>
                                          <p:attrName>style.visibility</p:attrName>
                                        </p:attrNameLst>
                                      </p:cBhvr>
                                      <p:to>
                                        <p:strVal val="visible"/>
                                      </p:to>
                                    </p:set>
                                    <p:animEffect transition="in" filter="barn(inVertical)">
                                      <p:cBhvr>
                                        <p:cTn id="70" dur="500"/>
                                        <p:tgtEl>
                                          <p:spTgt spid="21"/>
                                        </p:tgtEl>
                                      </p:cBhvr>
                                    </p:animEffect>
                                  </p:childTnLst>
                                </p:cTn>
                              </p:par>
                            </p:childTnLst>
                          </p:cTn>
                        </p:par>
                        <p:par>
                          <p:cTn id="71" fill="hold">
                            <p:stCondLst>
                              <p:cond delay="2500"/>
                            </p:stCondLst>
                            <p:childTnLst>
                              <p:par>
                                <p:cTn id="72" presetID="42" presetClass="entr" presetSubtype="0" fill="hold" nodeType="afterEffect">
                                  <p:stCondLst>
                                    <p:cond delay="50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childTnLst>
                          </p:cTn>
                        </p:par>
                        <p:par>
                          <p:cTn id="77" fill="hold">
                            <p:stCondLst>
                              <p:cond delay="4000"/>
                            </p:stCondLst>
                            <p:childTnLst>
                              <p:par>
                                <p:cTn id="78" presetID="2" presetClass="entr" presetSubtype="2" fill="hold" grpId="0" nodeType="afterEffect">
                                  <p:stCondLst>
                                    <p:cond delay="25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1+#ppt_w/2"/>
                                          </p:val>
                                        </p:tav>
                                        <p:tav tm="100000">
                                          <p:val>
                                            <p:strVal val="#ppt_x"/>
                                          </p:val>
                                        </p:tav>
                                      </p:tavLst>
                                    </p:anim>
                                    <p:anim calcmode="lin" valueType="num">
                                      <p:cBhvr additive="base">
                                        <p:cTn id="81" dur="500" fill="hold"/>
                                        <p:tgtEl>
                                          <p:spTgt spid="20"/>
                                        </p:tgtEl>
                                        <p:attrNameLst>
                                          <p:attrName>ppt_y</p:attrName>
                                        </p:attrNameLst>
                                      </p:cBhvr>
                                      <p:tavLst>
                                        <p:tav tm="0">
                                          <p:val>
                                            <p:strVal val="#ppt_y"/>
                                          </p:val>
                                        </p:tav>
                                        <p:tav tm="100000">
                                          <p:val>
                                            <p:strVal val="#ppt_y"/>
                                          </p:val>
                                        </p:tav>
                                      </p:tavLst>
                                    </p:anim>
                                  </p:childTnLst>
                                </p:cTn>
                              </p:par>
                            </p:childTnLst>
                          </p:cTn>
                        </p:par>
                        <p:par>
                          <p:cTn id="82" fill="hold">
                            <p:stCondLst>
                              <p:cond delay="4750"/>
                            </p:stCondLst>
                            <p:childTnLst>
                              <p:par>
                                <p:cTn id="83" presetID="16" presetClass="entr" presetSubtype="21" fill="hold" grpId="0" nodeType="afterEffect">
                                  <p:stCondLst>
                                    <p:cond delay="250"/>
                                  </p:stCondLst>
                                  <p:childTnLst>
                                    <p:set>
                                      <p:cBhvr>
                                        <p:cTn id="84" dur="1" fill="hold">
                                          <p:stCondLst>
                                            <p:cond delay="0"/>
                                          </p:stCondLst>
                                        </p:cTn>
                                        <p:tgtEl>
                                          <p:spTgt spid="22"/>
                                        </p:tgtEl>
                                        <p:attrNameLst>
                                          <p:attrName>style.visibility</p:attrName>
                                        </p:attrNameLst>
                                      </p:cBhvr>
                                      <p:to>
                                        <p:strVal val="visible"/>
                                      </p:to>
                                    </p:set>
                                    <p:animEffect transition="in" filter="barn(inVertical)">
                                      <p:cBhvr>
                                        <p:cTn id="85" dur="500"/>
                                        <p:tgtEl>
                                          <p:spTgt spid="22"/>
                                        </p:tgtEl>
                                      </p:cBhvr>
                                    </p:animEffect>
                                  </p:childTnLst>
                                </p:cTn>
                              </p:par>
                            </p:childTnLst>
                          </p:cTn>
                        </p:par>
                        <p:par>
                          <p:cTn id="86" fill="hold">
                            <p:stCondLst>
                              <p:cond delay="5500"/>
                            </p:stCondLst>
                            <p:childTnLst>
                              <p:par>
                                <p:cTn id="87" presetID="42" presetClass="entr" presetSubtype="0" fill="hold" nodeType="afterEffect">
                                  <p:stCondLst>
                                    <p:cond delay="50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par>
                          <p:cTn id="92" fill="hold">
                            <p:stCondLst>
                              <p:cond delay="7000"/>
                            </p:stCondLst>
                            <p:childTnLst>
                              <p:par>
                                <p:cTn id="93" presetID="2" presetClass="entr" presetSubtype="2" fill="hold" grpId="0" nodeType="afterEffect">
                                  <p:stCondLst>
                                    <p:cond delay="250"/>
                                  </p:stCondLst>
                                  <p:childTnLst>
                                    <p:set>
                                      <p:cBhvr>
                                        <p:cTn id="94" dur="1" fill="hold">
                                          <p:stCondLst>
                                            <p:cond delay="0"/>
                                          </p:stCondLst>
                                        </p:cTn>
                                        <p:tgtEl>
                                          <p:spTgt spid="18"/>
                                        </p:tgtEl>
                                        <p:attrNameLst>
                                          <p:attrName>style.visibility</p:attrName>
                                        </p:attrNameLst>
                                      </p:cBhvr>
                                      <p:to>
                                        <p:strVal val="visible"/>
                                      </p:to>
                                    </p:set>
                                    <p:anim calcmode="lin" valueType="num">
                                      <p:cBhvr additive="base">
                                        <p:cTn id="95" dur="500" fill="hold"/>
                                        <p:tgtEl>
                                          <p:spTgt spid="18"/>
                                        </p:tgtEl>
                                        <p:attrNameLst>
                                          <p:attrName>ppt_x</p:attrName>
                                        </p:attrNameLst>
                                      </p:cBhvr>
                                      <p:tavLst>
                                        <p:tav tm="0">
                                          <p:val>
                                            <p:strVal val="1+#ppt_w/2"/>
                                          </p:val>
                                        </p:tav>
                                        <p:tav tm="100000">
                                          <p:val>
                                            <p:strVal val="#ppt_x"/>
                                          </p:val>
                                        </p:tav>
                                      </p:tavLst>
                                    </p:anim>
                                    <p:anim calcmode="lin" valueType="num">
                                      <p:cBhvr additive="base">
                                        <p:cTn id="96" dur="500" fill="hold"/>
                                        <p:tgtEl>
                                          <p:spTgt spid="18"/>
                                        </p:tgtEl>
                                        <p:attrNameLst>
                                          <p:attrName>ppt_y</p:attrName>
                                        </p:attrNameLst>
                                      </p:cBhvr>
                                      <p:tavLst>
                                        <p:tav tm="0">
                                          <p:val>
                                            <p:strVal val="#ppt_y"/>
                                          </p:val>
                                        </p:tav>
                                        <p:tav tm="100000">
                                          <p:val>
                                            <p:strVal val="#ppt_y"/>
                                          </p:val>
                                        </p:tav>
                                      </p:tavLst>
                                    </p:anim>
                                  </p:childTnLst>
                                </p:cTn>
                              </p:par>
                            </p:childTnLst>
                          </p:cTn>
                        </p:par>
                        <p:par>
                          <p:cTn id="97" fill="hold">
                            <p:stCondLst>
                              <p:cond delay="7750"/>
                            </p:stCondLst>
                            <p:childTnLst>
                              <p:par>
                                <p:cTn id="98" presetID="16" presetClass="entr" presetSubtype="21" fill="hold" grpId="0" nodeType="afterEffect">
                                  <p:stCondLst>
                                    <p:cond delay="250"/>
                                  </p:stCondLst>
                                  <p:childTnLst>
                                    <p:set>
                                      <p:cBhvr>
                                        <p:cTn id="99" dur="1" fill="hold">
                                          <p:stCondLst>
                                            <p:cond delay="0"/>
                                          </p:stCondLst>
                                        </p:cTn>
                                        <p:tgtEl>
                                          <p:spTgt spid="26"/>
                                        </p:tgtEl>
                                        <p:attrNameLst>
                                          <p:attrName>style.visibility</p:attrName>
                                        </p:attrNameLst>
                                      </p:cBhvr>
                                      <p:to>
                                        <p:strVal val="visible"/>
                                      </p:to>
                                    </p:set>
                                    <p:animEffect transition="in" filter="barn(inVertical)">
                                      <p:cBhvr>
                                        <p:cTn id="100" dur="500"/>
                                        <p:tgtEl>
                                          <p:spTgt spid="26"/>
                                        </p:tgtEl>
                                      </p:cBhvr>
                                    </p:animEffect>
                                  </p:childTnLst>
                                </p:cTn>
                              </p:par>
                            </p:childTnLst>
                          </p:cTn>
                        </p:par>
                        <p:par>
                          <p:cTn id="101" fill="hold">
                            <p:stCondLst>
                              <p:cond delay="8500"/>
                            </p:stCondLst>
                            <p:childTnLst>
                              <p:par>
                                <p:cTn id="102" presetID="42" presetClass="entr" presetSubtype="0" fill="hold" nodeType="afterEffect">
                                  <p:stCondLst>
                                    <p:cond delay="50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anim calcmode="lin" valueType="num">
                                      <p:cBhvr>
                                        <p:cTn id="105" dur="1000" fill="hold"/>
                                        <p:tgtEl>
                                          <p:spTgt spid="14"/>
                                        </p:tgtEl>
                                        <p:attrNameLst>
                                          <p:attrName>ppt_x</p:attrName>
                                        </p:attrNameLst>
                                      </p:cBhvr>
                                      <p:tavLst>
                                        <p:tav tm="0">
                                          <p:val>
                                            <p:strVal val="#ppt_x"/>
                                          </p:val>
                                        </p:tav>
                                        <p:tav tm="100000">
                                          <p:val>
                                            <p:strVal val="#ppt_x"/>
                                          </p:val>
                                        </p:tav>
                                      </p:tavLst>
                                    </p:anim>
                                    <p:anim calcmode="lin" valueType="num">
                                      <p:cBhvr>
                                        <p:cTn id="106" dur="1000" fill="hold"/>
                                        <p:tgtEl>
                                          <p:spTgt spid="14"/>
                                        </p:tgtEl>
                                        <p:attrNameLst>
                                          <p:attrName>ppt_y</p:attrName>
                                        </p:attrNameLst>
                                      </p:cBhvr>
                                      <p:tavLst>
                                        <p:tav tm="0">
                                          <p:val>
                                            <p:strVal val="#ppt_y+.1"/>
                                          </p:val>
                                        </p:tav>
                                        <p:tav tm="100000">
                                          <p:val>
                                            <p:strVal val="#ppt_y"/>
                                          </p:val>
                                        </p:tav>
                                      </p:tavLst>
                                    </p:anim>
                                  </p:childTnLst>
                                </p:cTn>
                              </p:par>
                            </p:childTnLst>
                          </p:cTn>
                        </p:par>
                        <p:par>
                          <p:cTn id="107" fill="hold">
                            <p:stCondLst>
                              <p:cond delay="10000"/>
                            </p:stCondLst>
                            <p:childTnLst>
                              <p:par>
                                <p:cTn id="108" presetID="2" presetClass="entr" presetSubtype="2" fill="hold" grpId="0" nodeType="afterEffect">
                                  <p:stCondLst>
                                    <p:cond delay="250"/>
                                  </p:stCondLst>
                                  <p:childTnLst>
                                    <p:set>
                                      <p:cBhvr>
                                        <p:cTn id="109" dur="1" fill="hold">
                                          <p:stCondLst>
                                            <p:cond delay="0"/>
                                          </p:stCondLst>
                                        </p:cTn>
                                        <p:tgtEl>
                                          <p:spTgt spid="19"/>
                                        </p:tgtEl>
                                        <p:attrNameLst>
                                          <p:attrName>style.visibility</p:attrName>
                                        </p:attrNameLst>
                                      </p:cBhvr>
                                      <p:to>
                                        <p:strVal val="visible"/>
                                      </p:to>
                                    </p:set>
                                    <p:anim calcmode="lin" valueType="num">
                                      <p:cBhvr additive="base">
                                        <p:cTn id="110" dur="500" fill="hold"/>
                                        <p:tgtEl>
                                          <p:spTgt spid="19"/>
                                        </p:tgtEl>
                                        <p:attrNameLst>
                                          <p:attrName>ppt_x</p:attrName>
                                        </p:attrNameLst>
                                      </p:cBhvr>
                                      <p:tavLst>
                                        <p:tav tm="0">
                                          <p:val>
                                            <p:strVal val="1+#ppt_w/2"/>
                                          </p:val>
                                        </p:tav>
                                        <p:tav tm="100000">
                                          <p:val>
                                            <p:strVal val="#ppt_x"/>
                                          </p:val>
                                        </p:tav>
                                      </p:tavLst>
                                    </p:anim>
                                    <p:anim calcmode="lin" valueType="num">
                                      <p:cBhvr additive="base">
                                        <p:cTn id="111" dur="500" fill="hold"/>
                                        <p:tgtEl>
                                          <p:spTgt spid="19"/>
                                        </p:tgtEl>
                                        <p:attrNameLst>
                                          <p:attrName>ppt_y</p:attrName>
                                        </p:attrNameLst>
                                      </p:cBhvr>
                                      <p:tavLst>
                                        <p:tav tm="0">
                                          <p:val>
                                            <p:strVal val="#ppt_y"/>
                                          </p:val>
                                        </p:tav>
                                        <p:tav tm="100000">
                                          <p:val>
                                            <p:strVal val="#ppt_y"/>
                                          </p:val>
                                        </p:tav>
                                      </p:tavLst>
                                    </p:anim>
                                  </p:childTnLst>
                                </p:cTn>
                              </p:par>
                            </p:childTnLst>
                          </p:cTn>
                        </p:par>
                        <p:par>
                          <p:cTn id="112" fill="hold">
                            <p:stCondLst>
                              <p:cond delay="10750"/>
                            </p:stCondLst>
                            <p:childTnLst>
                              <p:par>
                                <p:cTn id="113" presetID="16" presetClass="entr" presetSubtype="21" fill="hold" grpId="0" nodeType="afterEffect">
                                  <p:stCondLst>
                                    <p:cond delay="250"/>
                                  </p:stCondLst>
                                  <p:childTnLst>
                                    <p:set>
                                      <p:cBhvr>
                                        <p:cTn id="114" dur="1" fill="hold">
                                          <p:stCondLst>
                                            <p:cond delay="0"/>
                                          </p:stCondLst>
                                        </p:cTn>
                                        <p:tgtEl>
                                          <p:spTgt spid="27"/>
                                        </p:tgtEl>
                                        <p:attrNameLst>
                                          <p:attrName>style.visibility</p:attrName>
                                        </p:attrNameLst>
                                      </p:cBhvr>
                                      <p:to>
                                        <p:strVal val="visible"/>
                                      </p:to>
                                    </p:set>
                                    <p:animEffect transition="in" filter="barn(inVertical)">
                                      <p:cBhvr>
                                        <p:cTn id="1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7" grpId="0" animBg="1"/>
      <p:bldP spid="18" grpId="0" animBg="1"/>
      <p:bldP spid="19" grpId="0" animBg="1"/>
      <p:bldP spid="20" grpId="0" animBg="1"/>
      <p:bldP spid="21" grpId="0" animBg="1"/>
      <p:bldP spid="22" grpId="0" animBg="1"/>
      <p:bldP spid="23"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D53165CB-CAFD-4062-891B-E2CFE3D208F6}"/>
              </a:ext>
            </a:extLst>
          </p:cNvPr>
          <p:cNvSpPr txBox="1"/>
          <p:nvPr/>
        </p:nvSpPr>
        <p:spPr>
          <a:xfrm>
            <a:off x="6815579" y="377116"/>
            <a:ext cx="5158343"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a:spAutoFit/>
          </a:bodyPr>
          <a:lstStyle/>
          <a:p>
            <a:r>
              <a:rPr lang="he-IL" b="0" i="0" dirty="0">
                <a:solidFill>
                  <a:srgbClr val="000000"/>
                </a:solidFill>
                <a:effectLst/>
                <a:latin typeface="Arial" panose="020B0604020202020204" pitchFamily="34" charset="0"/>
              </a:rPr>
              <a:t>תָּא שְׁמַע רַבִּי יְהוּדָה אוֹמֵר לֹא הָיָה פַּיִיס לַמַּחְתָּה </a:t>
            </a:r>
          </a:p>
          <a:p>
            <a:r>
              <a:rPr lang="he-IL" b="0" i="0" dirty="0">
                <a:solidFill>
                  <a:srgbClr val="000000"/>
                </a:solidFill>
                <a:effectLst/>
                <a:latin typeface="Arial" panose="020B0604020202020204" pitchFamily="34" charset="0"/>
              </a:rPr>
              <a:t>אֶלָּא כֹּהֵן שֶׁזָּכָה </a:t>
            </a:r>
            <a:r>
              <a:rPr lang="he-IL" b="0" i="0" dirty="0" err="1">
                <a:solidFill>
                  <a:srgbClr val="000000"/>
                </a:solidFill>
                <a:effectLst/>
                <a:latin typeface="Arial" panose="020B0604020202020204" pitchFamily="34" charset="0"/>
              </a:rPr>
              <a:t>בִּקְטֹרֶת</a:t>
            </a:r>
            <a:r>
              <a:rPr lang="he-IL" b="0" i="0" dirty="0">
                <a:solidFill>
                  <a:srgbClr val="000000"/>
                </a:solidFill>
                <a:effectLst/>
                <a:latin typeface="Arial" panose="020B0604020202020204" pitchFamily="34" charset="0"/>
              </a:rPr>
              <a:t> אוֹמֵר לָזֶה שֶׁעִמּוֹ זְכֵה עִמִּי בַּמַּחְתָּה</a:t>
            </a:r>
            <a:endParaRPr lang="he-IL" dirty="0"/>
          </a:p>
        </p:txBody>
      </p:sp>
      <p:sp>
        <p:nvSpPr>
          <p:cNvPr id="4" name="תיבת טקסט 3">
            <a:extLst>
              <a:ext uri="{FF2B5EF4-FFF2-40B4-BE49-F238E27FC236}">
                <a16:creationId xmlns:a16="http://schemas.microsoft.com/office/drawing/2014/main" id="{45869105-6D6D-4B91-B807-9B5991BB4686}"/>
              </a:ext>
            </a:extLst>
          </p:cNvPr>
          <p:cNvSpPr txBox="1"/>
          <p:nvPr/>
        </p:nvSpPr>
        <p:spPr>
          <a:xfrm>
            <a:off x="9913013" y="-22696"/>
            <a:ext cx="1979629" cy="369332"/>
          </a:xfrm>
          <a:prstGeom prst="rect">
            <a:avLst/>
          </a:prstGeom>
          <a:noFill/>
        </p:spPr>
        <p:txBody>
          <a:bodyPr wrap="square" rtlCol="1">
            <a:spAutoFit/>
          </a:bodyPr>
          <a:lstStyle/>
          <a:p>
            <a:r>
              <a:rPr lang="he-IL" dirty="0"/>
              <a:t>דף כ"ה עמ' ב'</a:t>
            </a:r>
          </a:p>
        </p:txBody>
      </p:sp>
      <p:sp>
        <p:nvSpPr>
          <p:cNvPr id="5" name="תיבת טקסט 4">
            <a:extLst>
              <a:ext uri="{FF2B5EF4-FFF2-40B4-BE49-F238E27FC236}">
                <a16:creationId xmlns:a16="http://schemas.microsoft.com/office/drawing/2014/main" id="{6C6780F8-80CD-4BAA-A625-B12A8D8698D6}"/>
              </a:ext>
            </a:extLst>
          </p:cNvPr>
          <p:cNvSpPr txBox="1"/>
          <p:nvPr/>
        </p:nvSpPr>
        <p:spPr>
          <a:xfrm>
            <a:off x="0" y="377116"/>
            <a:ext cx="6815579" cy="2031325"/>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   רבי יהודה אומר: בפייס השלישי שעשו בכל יום לעבודת הקטורת, לא היה פייס נפרד למחתה.</a:t>
            </a:r>
          </a:p>
          <a:p>
            <a:r>
              <a:rPr lang="he-IL" dirty="0"/>
              <a:t> שני כהנים עסקו בעבודת הקטורת, אחד היה מוליך את הקטורת להיכל ומקטירו, ואחד היה חותה [גורף] גחלים מעל מזבח החיצון במחתה, ומכניסם להיכל, ונותנם על מזבח הפנימי כדי שהכהן השני יקטיר עליהן את הקטורת.</a:t>
            </a:r>
          </a:p>
          <a:p>
            <a:r>
              <a:rPr lang="he-IL" dirty="0"/>
              <a:t>רואים </a:t>
            </a:r>
            <a:r>
              <a:rPr lang="he-IL" dirty="0" err="1"/>
              <a:t>שבפייס</a:t>
            </a:r>
            <a:r>
              <a:rPr lang="he-IL" dirty="0"/>
              <a:t> השלישי לא היו עושים פייס נפרד לכל עבודה ועבודה שבאותו פייס. והוא הדין בפייס השני שמשנתנו, עשו רק פייס אחד בלבד.</a:t>
            </a:r>
          </a:p>
        </p:txBody>
      </p:sp>
      <p:sp>
        <p:nvSpPr>
          <p:cNvPr id="7" name="תיבת טקסט 6">
            <a:extLst>
              <a:ext uri="{FF2B5EF4-FFF2-40B4-BE49-F238E27FC236}">
                <a16:creationId xmlns:a16="http://schemas.microsoft.com/office/drawing/2014/main" id="{6A77228A-EAD7-4F48-80E3-1D7BD2FD7215}"/>
              </a:ext>
            </a:extLst>
          </p:cNvPr>
          <p:cNvSpPr txBox="1"/>
          <p:nvPr/>
        </p:nvSpPr>
        <p:spPr>
          <a:xfrm>
            <a:off x="3645400" y="2660605"/>
            <a:ext cx="6201261"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הגמרא דוחה מסקנה זו:</a:t>
            </a:r>
          </a:p>
          <a:p>
            <a:r>
              <a:rPr lang="he-IL" dirty="0"/>
              <a:t>עבודת המחתה  והקטורת – זו עבודה אחת, לכן, יש להן  פייס אחד . </a:t>
            </a:r>
          </a:p>
          <a:p>
            <a:r>
              <a:rPr lang="he-IL" dirty="0"/>
              <a:t>אבל שלש עשרה עבודות המנויות </a:t>
            </a:r>
            <a:r>
              <a:rPr lang="he-IL" dirty="0" err="1"/>
              <a:t>במשנתינו</a:t>
            </a:r>
            <a:r>
              <a:rPr lang="he-IL" dirty="0"/>
              <a:t>, </a:t>
            </a:r>
          </a:p>
          <a:p>
            <a:r>
              <a:rPr lang="he-IL" dirty="0"/>
              <a:t>שכל אחת מהן היא עבודה נפרדת,  </a:t>
            </a:r>
            <a:r>
              <a:rPr lang="he-IL" dirty="0" err="1"/>
              <a:t>מפייסין</a:t>
            </a:r>
            <a:r>
              <a:rPr lang="he-IL" dirty="0"/>
              <a:t> על כל עבודה ועבודה.</a:t>
            </a:r>
          </a:p>
        </p:txBody>
      </p:sp>
      <p:sp>
        <p:nvSpPr>
          <p:cNvPr id="10" name="תיבת טקסט 9">
            <a:extLst>
              <a:ext uri="{FF2B5EF4-FFF2-40B4-BE49-F238E27FC236}">
                <a16:creationId xmlns:a16="http://schemas.microsoft.com/office/drawing/2014/main" id="{ED16F44F-4A9D-4C01-A5A0-D07466743FCE}"/>
              </a:ext>
            </a:extLst>
          </p:cNvPr>
          <p:cNvSpPr txBox="1"/>
          <p:nvPr/>
        </p:nvSpPr>
        <p:spPr>
          <a:xfrm>
            <a:off x="8511983" y="3787103"/>
            <a:ext cx="3647440"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אִיכָּא </a:t>
            </a:r>
            <a:r>
              <a:rPr lang="he-IL" b="0" i="0" dirty="0" err="1">
                <a:solidFill>
                  <a:srgbClr val="000000"/>
                </a:solidFill>
                <a:effectLst/>
                <a:latin typeface="Arial" panose="020B0604020202020204" pitchFamily="34" charset="0"/>
              </a:rPr>
              <a:t>דְּאָמְרִי</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דַּוְקָא</a:t>
            </a:r>
            <a:r>
              <a:rPr lang="he-IL" b="0" i="0" dirty="0">
                <a:solidFill>
                  <a:srgbClr val="000000"/>
                </a:solidFill>
                <a:effectLst/>
                <a:latin typeface="Arial" panose="020B0604020202020204" pitchFamily="34" charset="0"/>
              </a:rPr>
              <a:t> מַחְתָּה </a:t>
            </a:r>
            <a:r>
              <a:rPr lang="he-IL" b="0" i="0" dirty="0" err="1">
                <a:solidFill>
                  <a:srgbClr val="000000"/>
                </a:solidFill>
                <a:effectLst/>
                <a:latin typeface="Arial" panose="020B0604020202020204" pitchFamily="34" charset="0"/>
              </a:rPr>
              <a:t>וּקְטֹרֶת</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דַּחֲדָא</a:t>
            </a:r>
            <a:r>
              <a:rPr lang="he-IL" b="0" i="0" dirty="0">
                <a:solidFill>
                  <a:srgbClr val="000000"/>
                </a:solidFill>
                <a:effectLst/>
                <a:latin typeface="Arial" panose="020B0604020202020204" pitchFamily="34" charset="0"/>
              </a:rPr>
              <a:t> עֲבוֹדָה הִיא אֲבָל שְׁאָר עֲבוֹדוֹת בָּעֵי פַּיִיס</a:t>
            </a:r>
            <a:endParaRPr lang="he-IL" dirty="0"/>
          </a:p>
        </p:txBody>
      </p:sp>
      <p:sp>
        <p:nvSpPr>
          <p:cNvPr id="11" name="בועת דיבור: מלבן עם פינות מעוגלות 10">
            <a:extLst>
              <a:ext uri="{FF2B5EF4-FFF2-40B4-BE49-F238E27FC236}">
                <a16:creationId xmlns:a16="http://schemas.microsoft.com/office/drawing/2014/main" id="{A0CD42A3-0897-4C26-9249-80E13862B15E}"/>
              </a:ext>
            </a:extLst>
          </p:cNvPr>
          <p:cNvSpPr/>
          <p:nvPr/>
        </p:nvSpPr>
        <p:spPr>
          <a:xfrm>
            <a:off x="6882829" y="967557"/>
            <a:ext cx="5091093" cy="1754326"/>
          </a:xfrm>
          <a:prstGeom prst="wedgeRoundRectCallout">
            <a:avLst>
              <a:gd name="adj1" fmla="val -54413"/>
              <a:gd name="adj2" fmla="val -4497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400" dirty="0">
                <a:solidFill>
                  <a:schemeClr val="tx1"/>
                </a:solidFill>
              </a:rPr>
              <a:t>מלשון זה משמע שלא היה הכהן שעומד לימינו זוכה במחתה </a:t>
            </a:r>
            <a:r>
              <a:rPr lang="he-IL" sz="1400" dirty="0" err="1">
                <a:solidFill>
                  <a:schemeClr val="tx1"/>
                </a:solidFill>
              </a:rPr>
              <a:t>מכח</a:t>
            </a:r>
            <a:r>
              <a:rPr lang="he-IL" sz="1400" dirty="0">
                <a:solidFill>
                  <a:schemeClr val="tx1"/>
                </a:solidFill>
              </a:rPr>
              <a:t> הפייס כמו בכל העבודות </a:t>
            </a:r>
            <a:r>
              <a:rPr lang="he-IL" sz="1400" dirty="0" err="1">
                <a:solidFill>
                  <a:schemeClr val="tx1"/>
                </a:solidFill>
              </a:rPr>
              <a:t>דקאמר</a:t>
            </a:r>
            <a:r>
              <a:rPr lang="he-IL" sz="1400" dirty="0">
                <a:solidFill>
                  <a:schemeClr val="tx1"/>
                </a:solidFill>
              </a:rPr>
              <a:t> להלן שאחיו </a:t>
            </a:r>
            <a:r>
              <a:rPr lang="he-IL" sz="1400" dirty="0" err="1">
                <a:solidFill>
                  <a:schemeClr val="tx1"/>
                </a:solidFill>
              </a:rPr>
              <a:t>הכהנים</a:t>
            </a:r>
            <a:r>
              <a:rPr lang="he-IL" sz="1400" dirty="0">
                <a:solidFill>
                  <a:schemeClr val="tx1"/>
                </a:solidFill>
              </a:rPr>
              <a:t> נמשכים עמו אלא הכל היה תלוי ברצונו של הכהן שזכה בקטורת, אם רצה היה עושה גם את עבודת המחתה או שהיה אומר לכהן אחר שאינו עומד סמוך לו כלל. רק </a:t>
            </a:r>
            <a:r>
              <a:rPr lang="he-IL" sz="1400" dirty="0" err="1">
                <a:solidFill>
                  <a:schemeClr val="tx1"/>
                </a:solidFill>
              </a:rPr>
              <a:t>אורתא</a:t>
            </a:r>
            <a:r>
              <a:rPr lang="he-IL" sz="1400" dirty="0">
                <a:solidFill>
                  <a:schemeClr val="tx1"/>
                </a:solidFill>
              </a:rPr>
              <a:t> </a:t>
            </a:r>
            <a:r>
              <a:rPr lang="he-IL" sz="1400" dirty="0" err="1">
                <a:solidFill>
                  <a:schemeClr val="tx1"/>
                </a:solidFill>
              </a:rPr>
              <a:t>דמילתא</a:t>
            </a:r>
            <a:r>
              <a:rPr lang="he-IL" sz="1400" dirty="0">
                <a:solidFill>
                  <a:schemeClr val="tx1"/>
                </a:solidFill>
              </a:rPr>
              <a:t> היה שבגלל הטורח היה אומר לאחר שיזכה במחתה, ורגיל היה לומר לכהן שלימינו כדי שלא יקפידו עליו </a:t>
            </a:r>
            <a:r>
              <a:rPr lang="he-IL" sz="1400" dirty="0" err="1">
                <a:solidFill>
                  <a:schemeClr val="tx1"/>
                </a:solidFill>
              </a:rPr>
              <a:t>הכהנים</a:t>
            </a:r>
            <a:r>
              <a:rPr lang="he-IL" sz="1400" dirty="0">
                <a:solidFill>
                  <a:schemeClr val="tx1"/>
                </a:solidFill>
              </a:rPr>
              <a:t> האחרים </a:t>
            </a:r>
          </a:p>
        </p:txBody>
      </p:sp>
      <p:sp>
        <p:nvSpPr>
          <p:cNvPr id="16" name="תיבת טקסט 15">
            <a:extLst>
              <a:ext uri="{FF2B5EF4-FFF2-40B4-BE49-F238E27FC236}">
                <a16:creationId xmlns:a16="http://schemas.microsoft.com/office/drawing/2014/main" id="{247BD00C-725B-4E98-855F-27A97DAE8159}"/>
              </a:ext>
            </a:extLst>
          </p:cNvPr>
          <p:cNvSpPr txBox="1"/>
          <p:nvPr/>
        </p:nvSpPr>
        <p:spPr>
          <a:xfrm>
            <a:off x="10007600" y="2675717"/>
            <a:ext cx="2103120"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שָׁאנֵי מַחְתָּה </a:t>
            </a:r>
            <a:r>
              <a:rPr lang="he-IL" b="0" i="0" dirty="0" err="1">
                <a:solidFill>
                  <a:srgbClr val="000000"/>
                </a:solidFill>
                <a:effectLst/>
                <a:latin typeface="Arial" panose="020B0604020202020204" pitchFamily="34" charset="0"/>
              </a:rPr>
              <a:t>וּקְטֹרֶת</a:t>
            </a:r>
            <a:r>
              <a:rPr lang="he-IL" b="0" i="0" dirty="0">
                <a:solidFill>
                  <a:srgbClr val="000000"/>
                </a:solidFill>
                <a:effectLst/>
                <a:latin typeface="Arial" panose="020B0604020202020204" pitchFamily="34" charset="0"/>
              </a:rPr>
              <a:t> </a:t>
            </a:r>
          </a:p>
          <a:p>
            <a:r>
              <a:rPr lang="he-IL" b="0" i="0" dirty="0" err="1">
                <a:solidFill>
                  <a:srgbClr val="000000"/>
                </a:solidFill>
                <a:effectLst/>
                <a:latin typeface="Arial" panose="020B0604020202020204" pitchFamily="34" charset="0"/>
              </a:rPr>
              <a:t>דַּחֲדָא</a:t>
            </a:r>
            <a:r>
              <a:rPr lang="he-IL" b="0" i="0" dirty="0">
                <a:solidFill>
                  <a:srgbClr val="000000"/>
                </a:solidFill>
                <a:effectLst/>
                <a:latin typeface="Arial" panose="020B0604020202020204" pitchFamily="34" charset="0"/>
              </a:rPr>
              <a:t> עֲבוֹדָה הִיא</a:t>
            </a:r>
            <a:endParaRPr lang="he-IL" dirty="0"/>
          </a:p>
        </p:txBody>
      </p:sp>
      <p:pic>
        <p:nvPicPr>
          <p:cNvPr id="18" name="תמונה 17">
            <a:extLst>
              <a:ext uri="{FF2B5EF4-FFF2-40B4-BE49-F238E27FC236}">
                <a16:creationId xmlns:a16="http://schemas.microsoft.com/office/drawing/2014/main" id="{764CBD42-45E6-4D73-9D31-4F2977BA0819}"/>
              </a:ext>
            </a:extLst>
          </p:cNvPr>
          <p:cNvPicPr>
            <a:picLocks noChangeAspect="1"/>
          </p:cNvPicPr>
          <p:nvPr/>
        </p:nvPicPr>
        <p:blipFill>
          <a:blip r:embed="rId2"/>
          <a:stretch>
            <a:fillRect/>
          </a:stretch>
        </p:blipFill>
        <p:spPr>
          <a:xfrm flipH="1">
            <a:off x="0" y="2408441"/>
            <a:ext cx="2881876" cy="3186738"/>
          </a:xfrm>
          <a:prstGeom prst="rect">
            <a:avLst/>
          </a:prstGeom>
        </p:spPr>
      </p:pic>
      <p:sp>
        <p:nvSpPr>
          <p:cNvPr id="19" name="תיבת טקסט 18">
            <a:extLst>
              <a:ext uri="{FF2B5EF4-FFF2-40B4-BE49-F238E27FC236}">
                <a16:creationId xmlns:a16="http://schemas.microsoft.com/office/drawing/2014/main" id="{9E93A87E-7307-4144-BE37-AA4271978753}"/>
              </a:ext>
            </a:extLst>
          </p:cNvPr>
          <p:cNvSpPr txBox="1"/>
          <p:nvPr/>
        </p:nvSpPr>
        <p:spPr>
          <a:xfrm>
            <a:off x="7987334" y="5051539"/>
            <a:ext cx="4172089" cy="923330"/>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מַחְתָּה </a:t>
            </a:r>
            <a:r>
              <a:rPr lang="he-IL" b="0" i="0" dirty="0" err="1">
                <a:solidFill>
                  <a:srgbClr val="000000"/>
                </a:solidFill>
                <a:effectLst/>
                <a:latin typeface="Arial" panose="020B0604020202020204" pitchFamily="34" charset="0"/>
              </a:rPr>
              <a:t>אִצְטְרִיכָא</a:t>
            </a:r>
            <a:r>
              <a:rPr lang="he-IL" b="0" i="0" dirty="0">
                <a:solidFill>
                  <a:srgbClr val="000000"/>
                </a:solidFill>
                <a:effectLst/>
                <a:latin typeface="Arial" panose="020B0604020202020204" pitchFamily="34" charset="0"/>
              </a:rPr>
              <a:t> לֵיהּ </a:t>
            </a:r>
            <a:r>
              <a:rPr lang="he-IL" b="0" i="0" dirty="0" err="1">
                <a:solidFill>
                  <a:srgbClr val="000000"/>
                </a:solidFill>
                <a:effectLst/>
                <a:latin typeface="Arial" panose="020B0604020202020204" pitchFamily="34" charset="0"/>
              </a:rPr>
              <a:t>סָלְקָא</a:t>
            </a:r>
            <a:r>
              <a:rPr lang="he-IL" b="0" i="0" dirty="0">
                <a:solidFill>
                  <a:srgbClr val="000000"/>
                </a:solidFill>
                <a:effectLst/>
                <a:latin typeface="Arial" panose="020B0604020202020204" pitchFamily="34" charset="0"/>
              </a:rPr>
              <a:t> דַּעְתָּךְ </a:t>
            </a:r>
            <a:r>
              <a:rPr lang="he-IL" b="0" i="0" dirty="0" err="1">
                <a:solidFill>
                  <a:srgbClr val="000000"/>
                </a:solidFill>
                <a:effectLst/>
                <a:latin typeface="Arial" panose="020B0604020202020204" pitchFamily="34" charset="0"/>
              </a:rPr>
              <a:t>אָמֵינָא</a:t>
            </a:r>
            <a:r>
              <a:rPr lang="he-IL" b="0" i="0" dirty="0">
                <a:solidFill>
                  <a:srgbClr val="000000"/>
                </a:solidFill>
                <a:effectLst/>
                <a:latin typeface="Arial" panose="020B0604020202020204" pitchFamily="34" charset="0"/>
              </a:rPr>
              <a:t> הוֹאִיל וְלָא </a:t>
            </a:r>
            <a:r>
              <a:rPr lang="he-IL" b="0" i="0" dirty="0" err="1">
                <a:solidFill>
                  <a:srgbClr val="000000"/>
                </a:solidFill>
                <a:effectLst/>
                <a:latin typeface="Arial" panose="020B0604020202020204" pitchFamily="34" charset="0"/>
              </a:rPr>
              <a:t>שְׁכִיחָא</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וּמְעַתְּרָא</a:t>
            </a:r>
            <a:r>
              <a:rPr lang="he-IL" b="0" i="0" dirty="0">
                <a:solidFill>
                  <a:srgbClr val="000000"/>
                </a:solidFill>
                <a:effectLst/>
                <a:latin typeface="Arial" panose="020B0604020202020204" pitchFamily="34" charset="0"/>
              </a:rPr>
              <a:t> נַתְקֵין לַהּ פַּיִיס בִּפְנֵי עַצְמָהּ </a:t>
            </a:r>
            <a:r>
              <a:rPr lang="he-IL" b="0" i="0" dirty="0" err="1">
                <a:solidFill>
                  <a:srgbClr val="000000"/>
                </a:solidFill>
                <a:effectLst/>
                <a:latin typeface="Arial" panose="020B0604020202020204" pitchFamily="34" charset="0"/>
              </a:rPr>
              <a:t>קָא</a:t>
            </a:r>
            <a:r>
              <a:rPr lang="he-IL" b="0" i="0" dirty="0">
                <a:solidFill>
                  <a:srgbClr val="000000"/>
                </a:solidFill>
                <a:effectLst/>
                <a:latin typeface="Arial" panose="020B0604020202020204" pitchFamily="34" charset="0"/>
              </a:rPr>
              <a:t> מַשְׁמַע לַן</a:t>
            </a:r>
            <a:endParaRPr lang="he-IL" dirty="0"/>
          </a:p>
        </p:txBody>
      </p:sp>
      <p:sp>
        <p:nvSpPr>
          <p:cNvPr id="20" name="תיבת טקסט 19">
            <a:extLst>
              <a:ext uri="{FF2B5EF4-FFF2-40B4-BE49-F238E27FC236}">
                <a16:creationId xmlns:a16="http://schemas.microsoft.com/office/drawing/2014/main" id="{F1EAEBD7-C0BF-4A28-9288-4C3CD4BE23AC}"/>
              </a:ext>
            </a:extLst>
          </p:cNvPr>
          <p:cNvSpPr txBox="1"/>
          <p:nvPr/>
        </p:nvSpPr>
        <p:spPr>
          <a:xfrm>
            <a:off x="2963156" y="3849395"/>
            <a:ext cx="5467547"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דיוק הפוך בדברי  מדברי רבי יהודה:</a:t>
            </a:r>
          </a:p>
          <a:p>
            <a:r>
              <a:rPr lang="he-IL" dirty="0" err="1"/>
              <a:t>דוקא</a:t>
            </a:r>
            <a:r>
              <a:rPr lang="he-IL" dirty="0"/>
              <a:t> מחתה וקטורת, שהיא עבודה אחת, </a:t>
            </a:r>
          </a:p>
          <a:p>
            <a:r>
              <a:rPr lang="he-IL" dirty="0"/>
              <a:t>לכן מפייסים עליהן רק פעם אחת.</a:t>
            </a:r>
          </a:p>
          <a:p>
            <a:r>
              <a:rPr lang="he-IL" dirty="0"/>
              <a:t>אבל שאר עבודות – יש צורך בפייס נפרד לכל עבודה ועבודה.</a:t>
            </a:r>
          </a:p>
        </p:txBody>
      </p:sp>
      <p:sp>
        <p:nvSpPr>
          <p:cNvPr id="21" name="תיבת טקסט 20">
            <a:extLst>
              <a:ext uri="{FF2B5EF4-FFF2-40B4-BE49-F238E27FC236}">
                <a16:creationId xmlns:a16="http://schemas.microsoft.com/office/drawing/2014/main" id="{7B6A598A-ACE5-495C-9F0B-17AD4E58EE08}"/>
              </a:ext>
            </a:extLst>
          </p:cNvPr>
          <p:cNvSpPr txBox="1"/>
          <p:nvPr/>
        </p:nvSpPr>
        <p:spPr>
          <a:xfrm>
            <a:off x="-333183" y="5049346"/>
            <a:ext cx="8279877" cy="1169551"/>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sz="1400" dirty="0"/>
              <a:t>דחיה: לעולם גם בשאר עבודות די בפייס אחד לכולן. </a:t>
            </a:r>
          </a:p>
          <a:p>
            <a:r>
              <a:rPr lang="he-IL" sz="1400" dirty="0"/>
              <a:t>ומה שאמר רבי יהודה </a:t>
            </a:r>
            <a:r>
              <a:rPr lang="he-IL" sz="1400" dirty="0" err="1"/>
              <a:t>דוקא</a:t>
            </a:r>
            <a:r>
              <a:rPr lang="he-IL" sz="1400" dirty="0"/>
              <a:t> מחתה, משום שצריך להשמיענו – הייתי חושב הואיל ועבודת הקטורת לא </a:t>
            </a:r>
            <a:r>
              <a:rPr lang="he-IL" sz="1400" dirty="0" err="1"/>
              <a:t>שכיחא</a:t>
            </a:r>
            <a:r>
              <a:rPr lang="he-IL" sz="1400" dirty="0"/>
              <a:t>, לפי שאין מקטירים אלא פעמיים בכל יום, וגם אין מביאים קטורת כקרבן נדבה,, הקטורת מעשירה את העוסקים </a:t>
            </a:r>
            <a:r>
              <a:rPr lang="he-IL" sz="1400" dirty="0" err="1"/>
              <a:t>בה.לכן</a:t>
            </a:r>
            <a:r>
              <a:rPr lang="he-IL" sz="1400" dirty="0"/>
              <a:t> יש להתקין לה  פייס בפני עצמה.</a:t>
            </a:r>
          </a:p>
          <a:p>
            <a:r>
              <a:rPr lang="he-IL" sz="1400" dirty="0" err="1"/>
              <a:t>קמשמע</a:t>
            </a:r>
            <a:r>
              <a:rPr lang="he-IL" sz="1400" dirty="0"/>
              <a:t> לן שאעפ"י כן, די לה בפייס אחד.</a:t>
            </a:r>
          </a:p>
        </p:txBody>
      </p:sp>
      <p:sp>
        <p:nvSpPr>
          <p:cNvPr id="2" name="תיבת טקסט 1">
            <a:extLst>
              <a:ext uri="{FF2B5EF4-FFF2-40B4-BE49-F238E27FC236}">
                <a16:creationId xmlns:a16="http://schemas.microsoft.com/office/drawing/2014/main" id="{F65ACC21-296B-4C35-B372-0DBD6A7C02E9}"/>
              </a:ext>
            </a:extLst>
          </p:cNvPr>
          <p:cNvSpPr txBox="1"/>
          <p:nvPr/>
        </p:nvSpPr>
        <p:spPr>
          <a:xfrm>
            <a:off x="944880" y="6319520"/>
            <a:ext cx="1116584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תָּא שְׁמַע </a:t>
            </a:r>
            <a:r>
              <a:rPr lang="he-IL" b="0" i="0" dirty="0" err="1">
                <a:solidFill>
                  <a:srgbClr val="000000"/>
                </a:solidFill>
                <a:effectLst/>
                <a:latin typeface="Arial" panose="020B0604020202020204" pitchFamily="34" charset="0"/>
              </a:rPr>
              <a:t>דְּתָנֵי</a:t>
            </a:r>
            <a:r>
              <a:rPr lang="he-IL" b="0" i="0" dirty="0">
                <a:solidFill>
                  <a:srgbClr val="000000"/>
                </a:solidFill>
                <a:effectLst/>
                <a:latin typeface="Arial" panose="020B0604020202020204" pitchFamily="34" charset="0"/>
              </a:rPr>
              <a:t> רַבִּי </a:t>
            </a:r>
            <a:r>
              <a:rPr lang="he-IL" b="0" i="0" dirty="0" err="1">
                <a:solidFill>
                  <a:srgbClr val="000000"/>
                </a:solidFill>
                <a:effectLst/>
                <a:latin typeface="Arial" panose="020B0604020202020204" pitchFamily="34" charset="0"/>
              </a:rPr>
              <a:t>חִיָּיא</a:t>
            </a:r>
            <a:r>
              <a:rPr lang="he-IL" b="0" i="0" dirty="0">
                <a:solidFill>
                  <a:srgbClr val="000000"/>
                </a:solidFill>
                <a:effectLst/>
                <a:latin typeface="Arial" panose="020B0604020202020204" pitchFamily="34" charset="0"/>
              </a:rPr>
              <a:t> לֹא </a:t>
            </a:r>
            <a:r>
              <a:rPr lang="he-IL" b="0" i="0" dirty="0" err="1">
                <a:solidFill>
                  <a:srgbClr val="000000"/>
                </a:solidFill>
                <a:effectLst/>
                <a:latin typeface="Arial" panose="020B0604020202020204" pitchFamily="34" charset="0"/>
              </a:rPr>
              <a:t>לְכׇל</a:t>
            </a:r>
            <a:r>
              <a:rPr lang="he-IL" b="0" i="0" dirty="0">
                <a:solidFill>
                  <a:srgbClr val="000000"/>
                </a:solidFill>
                <a:effectLst/>
                <a:latin typeface="Arial" panose="020B0604020202020204" pitchFamily="34" charset="0"/>
              </a:rPr>
              <a:t> עֲבוֹדָה וַעֲבוֹדָה </a:t>
            </a:r>
            <a:r>
              <a:rPr lang="he-IL" b="0" i="0" dirty="0" err="1">
                <a:solidFill>
                  <a:srgbClr val="000000"/>
                </a:solidFill>
                <a:effectLst/>
                <a:latin typeface="Arial" panose="020B0604020202020204" pitchFamily="34" charset="0"/>
              </a:rPr>
              <a:t>מְפַיְּיסִין</a:t>
            </a:r>
            <a:r>
              <a:rPr lang="he-IL" b="0" i="0" dirty="0">
                <a:solidFill>
                  <a:srgbClr val="000000"/>
                </a:solidFill>
                <a:effectLst/>
                <a:latin typeface="Arial" panose="020B0604020202020204" pitchFamily="34" charset="0"/>
              </a:rPr>
              <a:t> אֶלָּא כֹּהֵן שֶׁזָּכָה </a:t>
            </a:r>
            <a:r>
              <a:rPr lang="he-IL" b="0" i="0" dirty="0" err="1">
                <a:solidFill>
                  <a:srgbClr val="000000"/>
                </a:solidFill>
                <a:effectLst/>
                <a:latin typeface="Arial" panose="020B0604020202020204" pitchFamily="34" charset="0"/>
              </a:rPr>
              <a:t>בְּתָמִיד</a:t>
            </a:r>
            <a:r>
              <a:rPr lang="he-IL" b="0" i="0" dirty="0">
                <a:solidFill>
                  <a:srgbClr val="000000"/>
                </a:solidFill>
                <a:effectLst/>
                <a:latin typeface="Arial" panose="020B0604020202020204" pitchFamily="34" charset="0"/>
              </a:rPr>
              <a:t> שְׁנֵים עָשָׂר אֶחָיו </a:t>
            </a:r>
            <a:r>
              <a:rPr lang="he-IL" b="0" i="0" dirty="0" err="1">
                <a:solidFill>
                  <a:srgbClr val="000000"/>
                </a:solidFill>
                <a:effectLst/>
                <a:latin typeface="Arial" panose="020B0604020202020204" pitchFamily="34" charset="0"/>
              </a:rPr>
              <a:t>הַכֹּהֲנִים</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נִמְשָׁכִין</a:t>
            </a:r>
            <a:r>
              <a:rPr lang="he-IL" b="0" i="0" dirty="0">
                <a:solidFill>
                  <a:srgbClr val="000000"/>
                </a:solidFill>
                <a:effectLst/>
                <a:latin typeface="Arial" panose="020B0604020202020204" pitchFamily="34" charset="0"/>
              </a:rPr>
              <a:t> עִמּוֹ שְׁמַע מִינַּהּ</a:t>
            </a:r>
            <a:endParaRPr lang="he-IL" dirty="0"/>
          </a:p>
        </p:txBody>
      </p:sp>
    </p:spTree>
    <p:extLst>
      <p:ext uri="{BB962C8B-B14F-4D97-AF65-F5344CB8AC3E}">
        <p14:creationId xmlns:p14="http://schemas.microsoft.com/office/powerpoint/2010/main" val="49324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22" presetClass="entr" presetSubtype="2" fill="hold" grpId="0" nodeType="afterEffect">
                                  <p:stCondLst>
                                    <p:cond delay="225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250"/>
                                        <p:tgtEl>
                                          <p:spTgt spid="5"/>
                                        </p:tgtEl>
                                      </p:cBhvr>
                                    </p:animEffect>
                                  </p:childTnLst>
                                </p:cTn>
                              </p:par>
                            </p:childTnLst>
                          </p:cTn>
                        </p:par>
                        <p:par>
                          <p:cTn id="14" fill="hold">
                            <p:stCondLst>
                              <p:cond delay="4250"/>
                            </p:stCondLst>
                            <p:childTnLst>
                              <p:par>
                                <p:cTn id="15" presetID="16" presetClass="entr" presetSubtype="37" fill="hold" grpId="0" nodeType="afterEffect">
                                  <p:stCondLst>
                                    <p:cond delay="500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par>
                          <p:cTn id="18" fill="hold">
                            <p:stCondLst>
                              <p:cond delay="9750"/>
                            </p:stCondLst>
                            <p:childTnLst>
                              <p:par>
                                <p:cTn id="19" presetID="6" presetClass="entr" presetSubtype="16" fill="hold" nodeType="afterEffect">
                                  <p:stCondLst>
                                    <p:cond delay="225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75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par>
                          <p:cTn id="29" fill="hold">
                            <p:stCondLst>
                              <p:cond delay="500"/>
                            </p:stCondLst>
                            <p:childTnLst>
                              <p:par>
                                <p:cTn id="30" presetID="22" presetClass="entr" presetSubtype="2" fill="hold" grpId="0" nodeType="afterEffect">
                                  <p:stCondLst>
                                    <p:cond delay="200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500"/>
                                        <p:tgtEl>
                                          <p:spTgt spid="7"/>
                                        </p:tgtEl>
                                      </p:cBhvr>
                                    </p:animEffect>
                                  </p:childTnLst>
                                </p:cTn>
                              </p:par>
                            </p:childTnLst>
                          </p:cTn>
                        </p:par>
                        <p:par>
                          <p:cTn id="33" fill="hold">
                            <p:stCondLst>
                              <p:cond delay="3000"/>
                            </p:stCondLst>
                            <p:childTnLst>
                              <p:par>
                                <p:cTn id="34" presetID="53" presetClass="entr" presetSubtype="16" fill="hold" grpId="0" nodeType="afterEffect">
                                  <p:stCondLst>
                                    <p:cond delay="300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par>
                          <p:cTn id="39" fill="hold">
                            <p:stCondLst>
                              <p:cond delay="6500"/>
                            </p:stCondLst>
                            <p:childTnLst>
                              <p:par>
                                <p:cTn id="40" presetID="22" presetClass="entr" presetSubtype="2" fill="hold" grpId="0" nodeType="afterEffect">
                                  <p:stCondLst>
                                    <p:cond delay="2000"/>
                                  </p:stCondLst>
                                  <p:childTnLst>
                                    <p:set>
                                      <p:cBhvr>
                                        <p:cTn id="41" dur="1" fill="hold">
                                          <p:stCondLst>
                                            <p:cond delay="0"/>
                                          </p:stCondLst>
                                        </p:cTn>
                                        <p:tgtEl>
                                          <p:spTgt spid="20"/>
                                        </p:tgtEl>
                                        <p:attrNameLst>
                                          <p:attrName>style.visibility</p:attrName>
                                        </p:attrNameLst>
                                      </p:cBhvr>
                                      <p:to>
                                        <p:strVal val="visible"/>
                                      </p:to>
                                    </p:set>
                                    <p:animEffect transition="in" filter="wipe(right)">
                                      <p:cBhvr>
                                        <p:cTn id="42" dur="500"/>
                                        <p:tgtEl>
                                          <p:spTgt spid="20"/>
                                        </p:tgtEl>
                                      </p:cBhvr>
                                    </p:animEffect>
                                  </p:childTnLst>
                                </p:cTn>
                              </p:par>
                            </p:childTnLst>
                          </p:cTn>
                        </p:par>
                        <p:par>
                          <p:cTn id="43" fill="hold">
                            <p:stCondLst>
                              <p:cond delay="9000"/>
                            </p:stCondLst>
                            <p:childTnLst>
                              <p:par>
                                <p:cTn id="44" presetID="53" presetClass="entr" presetSubtype="16" fill="hold" grpId="0" nodeType="afterEffect">
                                  <p:stCondLst>
                                    <p:cond delay="300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par>
                          <p:cTn id="49" fill="hold">
                            <p:stCondLst>
                              <p:cond delay="12500"/>
                            </p:stCondLst>
                            <p:childTnLst>
                              <p:par>
                                <p:cTn id="50" presetID="22" presetClass="entr" presetSubtype="2" fill="hold" grpId="0" nodeType="afterEffect">
                                  <p:stCondLst>
                                    <p:cond delay="2000"/>
                                  </p:stCondLst>
                                  <p:childTnLst>
                                    <p:set>
                                      <p:cBhvr>
                                        <p:cTn id="51" dur="1" fill="hold">
                                          <p:stCondLst>
                                            <p:cond delay="0"/>
                                          </p:stCondLst>
                                        </p:cTn>
                                        <p:tgtEl>
                                          <p:spTgt spid="21"/>
                                        </p:tgtEl>
                                        <p:attrNameLst>
                                          <p:attrName>style.visibility</p:attrName>
                                        </p:attrNameLst>
                                      </p:cBhvr>
                                      <p:to>
                                        <p:strVal val="visible"/>
                                      </p:to>
                                    </p:set>
                                    <p:animEffect transition="in" filter="wipe(right)">
                                      <p:cBhvr>
                                        <p:cTn id="52" dur="500"/>
                                        <p:tgtEl>
                                          <p:spTgt spid="21"/>
                                        </p:tgtEl>
                                      </p:cBhvr>
                                    </p:animEffect>
                                  </p:childTnLst>
                                </p:cTn>
                              </p:par>
                            </p:childTnLst>
                          </p:cTn>
                        </p:par>
                        <p:par>
                          <p:cTn id="53" fill="hold">
                            <p:stCondLst>
                              <p:cond delay="15000"/>
                            </p:stCondLst>
                            <p:childTnLst>
                              <p:par>
                                <p:cTn id="54" presetID="53" presetClass="entr" presetSubtype="16" fill="hold" grpId="0" nodeType="afterEffect">
                                  <p:stCondLst>
                                    <p:cond delay="400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0" grpId="0" animBg="1"/>
      <p:bldP spid="11" grpId="0" animBg="1"/>
      <p:bldP spid="16" grpId="0" animBg="1"/>
      <p:bldP spid="19" grpId="0" animBg="1"/>
      <p:bldP spid="20" grpId="0" animBg="1"/>
      <p:bldP spid="21"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A6056831-6347-4686-860C-034830417FA5}"/>
              </a:ext>
            </a:extLst>
          </p:cNvPr>
          <p:cNvSpPr txBox="1"/>
          <p:nvPr/>
        </p:nvSpPr>
        <p:spPr>
          <a:xfrm>
            <a:off x="8052162" y="4239399"/>
            <a:ext cx="3840480"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דְּאִי אָמְרַתְּ זוֹרֵק מְקַבֵּל </a:t>
            </a:r>
          </a:p>
          <a:p>
            <a:r>
              <a:rPr lang="he-IL" b="0" i="0" dirty="0">
                <a:solidFill>
                  <a:srgbClr val="000000"/>
                </a:solidFill>
                <a:effectLst/>
                <a:latin typeface="Arial" panose="020B0604020202020204" pitchFamily="34" charset="0"/>
              </a:rPr>
              <a:t>אַגַּב חַבִּיבוּתֵיהּ לָא מְקַבֵּל לֵיהּ </a:t>
            </a:r>
            <a:r>
              <a:rPr lang="he-IL" b="0" i="0" dirty="0" err="1">
                <a:solidFill>
                  <a:srgbClr val="000000"/>
                </a:solidFill>
                <a:effectLst/>
                <a:latin typeface="Arial" panose="020B0604020202020204" pitchFamily="34" charset="0"/>
              </a:rPr>
              <a:t>לְכוּלֵּיה</a:t>
            </a:r>
            <a:r>
              <a:rPr lang="he-IL" b="0" i="0" dirty="0">
                <a:solidFill>
                  <a:srgbClr val="000000"/>
                </a:solidFill>
                <a:effectLst/>
                <a:latin typeface="Arial" panose="020B0604020202020204" pitchFamily="34" charset="0"/>
              </a:rPr>
              <a:t>ּ דָּם</a:t>
            </a:r>
            <a:endParaRPr lang="he-IL" dirty="0"/>
          </a:p>
        </p:txBody>
      </p:sp>
      <p:sp>
        <p:nvSpPr>
          <p:cNvPr id="3" name="תיבת טקסט 2">
            <a:extLst>
              <a:ext uri="{FF2B5EF4-FFF2-40B4-BE49-F238E27FC236}">
                <a16:creationId xmlns:a16="http://schemas.microsoft.com/office/drawing/2014/main" id="{044AB543-6FDA-4529-9F46-61B07C325F3D}"/>
              </a:ext>
            </a:extLst>
          </p:cNvPr>
          <p:cNvSpPr txBox="1"/>
          <p:nvPr/>
        </p:nvSpPr>
        <p:spPr>
          <a:xfrm>
            <a:off x="9834881" y="-22696"/>
            <a:ext cx="2057762" cy="369332"/>
          </a:xfrm>
          <a:prstGeom prst="rect">
            <a:avLst/>
          </a:prstGeom>
          <a:noFill/>
        </p:spPr>
        <p:txBody>
          <a:bodyPr wrap="square" rtlCol="1">
            <a:spAutoFit/>
          </a:bodyPr>
          <a:lstStyle/>
          <a:p>
            <a:r>
              <a:rPr lang="he-IL" dirty="0"/>
              <a:t>דף כ"ה עמ' ב'</a:t>
            </a:r>
          </a:p>
        </p:txBody>
      </p:sp>
      <p:sp>
        <p:nvSpPr>
          <p:cNvPr id="4" name="תיבת טקסט 3">
            <a:extLst>
              <a:ext uri="{FF2B5EF4-FFF2-40B4-BE49-F238E27FC236}">
                <a16:creationId xmlns:a16="http://schemas.microsoft.com/office/drawing/2014/main" id="{7DE8AD9F-915D-4BDE-B84C-AA2232BD1C33}"/>
              </a:ext>
            </a:extLst>
          </p:cNvPr>
          <p:cNvSpPr txBox="1"/>
          <p:nvPr/>
        </p:nvSpPr>
        <p:spPr>
          <a:xfrm>
            <a:off x="10267042" y="525009"/>
            <a:ext cx="1625600" cy="369332"/>
          </a:xfrm>
          <a:prstGeom prst="rect">
            <a:avLst/>
          </a:prstGeom>
          <a:solidFill>
            <a:schemeClr val="bg1"/>
          </a:solidFill>
          <a:ln>
            <a:solidFill>
              <a:schemeClr val="accent1"/>
            </a:solidFill>
          </a:ln>
          <a:scene3d>
            <a:camera prst="orthographicFront"/>
            <a:lightRig rig="threePt" dir="t"/>
          </a:scene3d>
          <a:sp3d>
            <a:bevelT prst="relaxedInset"/>
          </a:sp3d>
        </p:spPr>
        <p:txBody>
          <a:bodyPr wrap="square" rtlCol="1">
            <a:spAutoFit/>
          </a:bodyPr>
          <a:lstStyle/>
          <a:p>
            <a:r>
              <a:rPr lang="he-IL" dirty="0"/>
              <a:t>למדנו במשנה:</a:t>
            </a:r>
          </a:p>
        </p:txBody>
      </p:sp>
      <p:sp>
        <p:nvSpPr>
          <p:cNvPr id="5" name="תיבת טקסט 4">
            <a:extLst>
              <a:ext uri="{FF2B5EF4-FFF2-40B4-BE49-F238E27FC236}">
                <a16:creationId xmlns:a16="http://schemas.microsoft.com/office/drawing/2014/main" id="{47B4C6CF-58BA-42FA-8EC3-E914120849A5}"/>
              </a:ext>
            </a:extLst>
          </p:cNvPr>
          <p:cNvSpPr txBox="1"/>
          <p:nvPr/>
        </p:nvSpPr>
        <p:spPr>
          <a:xfrm>
            <a:off x="9072880" y="1022121"/>
            <a:ext cx="2819762"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פַּיִיס הַשֵּׁנִי  מִי שׁוֹחֵט מִי זוֹרֵק </a:t>
            </a:r>
            <a:endParaRPr lang="he-IL" dirty="0">
              <a:solidFill>
                <a:srgbClr val="000000"/>
              </a:solidFill>
              <a:latin typeface="Arial" panose="020B0604020202020204" pitchFamily="34" charset="0"/>
            </a:endParaRPr>
          </a:p>
        </p:txBody>
      </p:sp>
      <p:sp>
        <p:nvSpPr>
          <p:cNvPr id="6" name="תיבת טקסט 5">
            <a:extLst>
              <a:ext uri="{FF2B5EF4-FFF2-40B4-BE49-F238E27FC236}">
                <a16:creationId xmlns:a16="http://schemas.microsoft.com/office/drawing/2014/main" id="{E2489CF6-21FE-4DD0-9B32-EBE5CF40EFEE}"/>
              </a:ext>
            </a:extLst>
          </p:cNvPr>
          <p:cNvSpPr txBox="1"/>
          <p:nvPr/>
        </p:nvSpPr>
        <p:spPr>
          <a:xfrm>
            <a:off x="452120" y="2285713"/>
            <a:ext cx="8280400"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מי מקבל את הדם מצוואר הכבש לאחר שחיטה? </a:t>
            </a:r>
          </a:p>
          <a:p>
            <a:r>
              <a:rPr lang="he-IL" dirty="0"/>
              <a:t>כיון שהתנא של המשנה לא מנה את הקבלה כעבודה שזכה בה כהן, בנפרד, </a:t>
            </a:r>
          </a:p>
          <a:p>
            <a:r>
              <a:rPr lang="he-IL" dirty="0"/>
              <a:t>מכאן,  שאחד </a:t>
            </a:r>
            <a:r>
              <a:rPr lang="he-IL" dirty="0" err="1"/>
              <a:t>מהכהנים</a:t>
            </a:r>
            <a:r>
              <a:rPr lang="he-IL" dirty="0"/>
              <a:t> שזכה בעבודה הסמוכה לה, דהיינו או שחיטה או זריקה - זכה גם בה.</a:t>
            </a:r>
          </a:p>
        </p:txBody>
      </p:sp>
      <p:sp>
        <p:nvSpPr>
          <p:cNvPr id="7" name="תיבת טקסט 6">
            <a:extLst>
              <a:ext uri="{FF2B5EF4-FFF2-40B4-BE49-F238E27FC236}">
                <a16:creationId xmlns:a16="http://schemas.microsoft.com/office/drawing/2014/main" id="{D2753261-70CD-4625-A1C3-4551524F705B}"/>
              </a:ext>
            </a:extLst>
          </p:cNvPr>
          <p:cNvSpPr txBox="1"/>
          <p:nvPr/>
        </p:nvSpPr>
        <p:spPr>
          <a:xfrm>
            <a:off x="9444082" y="2346526"/>
            <a:ext cx="2393042"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err="1">
                <a:solidFill>
                  <a:srgbClr val="000000"/>
                </a:solidFill>
                <a:effectLst/>
                <a:latin typeface="Arial" panose="020B0604020202020204" pitchFamily="34" charset="0"/>
              </a:rPr>
              <a:t>אִיבַּעְיָא</a:t>
            </a:r>
            <a:r>
              <a:rPr lang="he-IL" b="0" i="0" dirty="0">
                <a:solidFill>
                  <a:srgbClr val="000000"/>
                </a:solidFill>
                <a:effectLst/>
                <a:latin typeface="Arial" panose="020B0604020202020204" pitchFamily="34" charset="0"/>
              </a:rPr>
              <a:t> לְהוּ מִי מְקַבֵּל ?</a:t>
            </a:r>
            <a:endParaRPr lang="he-IL" dirty="0"/>
          </a:p>
        </p:txBody>
      </p:sp>
      <p:sp>
        <p:nvSpPr>
          <p:cNvPr id="8" name="תיבת טקסט 7">
            <a:extLst>
              <a:ext uri="{FF2B5EF4-FFF2-40B4-BE49-F238E27FC236}">
                <a16:creationId xmlns:a16="http://schemas.microsoft.com/office/drawing/2014/main" id="{87CC06BF-3FBE-4D71-9C38-B34058C6FFAD}"/>
              </a:ext>
            </a:extLst>
          </p:cNvPr>
          <p:cNvSpPr txBox="1"/>
          <p:nvPr/>
        </p:nvSpPr>
        <p:spPr>
          <a:xfrm>
            <a:off x="3759200" y="3725459"/>
            <a:ext cx="401320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האם הכהן השוחט הוא המקבל את הדם.</a:t>
            </a:r>
          </a:p>
        </p:txBody>
      </p:sp>
      <p:sp>
        <p:nvSpPr>
          <p:cNvPr id="9" name="תיבת טקסט 8">
            <a:extLst>
              <a:ext uri="{FF2B5EF4-FFF2-40B4-BE49-F238E27FC236}">
                <a16:creationId xmlns:a16="http://schemas.microsoft.com/office/drawing/2014/main" id="{CBAFBD7D-64B7-4C3F-92E9-2588D30DBCBC}"/>
              </a:ext>
            </a:extLst>
          </p:cNvPr>
          <p:cNvSpPr txBox="1"/>
          <p:nvPr/>
        </p:nvSpPr>
        <p:spPr>
          <a:xfrm>
            <a:off x="7229202" y="3228045"/>
            <a:ext cx="466344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הגמרא מבררת מי הוא הכהן עליו מדברת המשנה</a:t>
            </a:r>
          </a:p>
        </p:txBody>
      </p:sp>
      <p:sp>
        <p:nvSpPr>
          <p:cNvPr id="10" name="תיבת טקסט 9">
            <a:extLst>
              <a:ext uri="{FF2B5EF4-FFF2-40B4-BE49-F238E27FC236}">
                <a16:creationId xmlns:a16="http://schemas.microsoft.com/office/drawing/2014/main" id="{8DA72C08-91A0-49E0-98E2-23800A90F46C}"/>
              </a:ext>
            </a:extLst>
          </p:cNvPr>
          <p:cNvSpPr txBox="1"/>
          <p:nvPr/>
        </p:nvSpPr>
        <p:spPr>
          <a:xfrm>
            <a:off x="10267042" y="3725459"/>
            <a:ext cx="160528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שׁוֹחֵט מְקַבֵּל ?</a:t>
            </a:r>
            <a:endParaRPr lang="he-IL" dirty="0"/>
          </a:p>
        </p:txBody>
      </p:sp>
      <p:sp>
        <p:nvSpPr>
          <p:cNvPr id="11" name="תיבת טקסט 10">
            <a:extLst>
              <a:ext uri="{FF2B5EF4-FFF2-40B4-BE49-F238E27FC236}">
                <a16:creationId xmlns:a16="http://schemas.microsoft.com/office/drawing/2014/main" id="{4AC8CBCB-5241-4178-AFDF-F841C54298B3}"/>
              </a:ext>
            </a:extLst>
          </p:cNvPr>
          <p:cNvSpPr txBox="1"/>
          <p:nvPr/>
        </p:nvSpPr>
        <p:spPr>
          <a:xfrm>
            <a:off x="0" y="4239399"/>
            <a:ext cx="7772400"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אם תאמר שהכהן הזורק יקבל,  יש לחשוש מתוך שחביבה על הכהן עבודת הזריקה יותר מאשר עבודת הקבלה [משום שהיא עבודת מזבח] ימהר להוליך את הדם לזריקה, לא ימתין עד שכל הדם יתקבל לתוך הכלי. והדין הוא שצריך לקבל את כל דם הבהמה</a:t>
            </a:r>
          </a:p>
        </p:txBody>
      </p:sp>
      <p:sp>
        <p:nvSpPr>
          <p:cNvPr id="12" name="תיבת טקסט 11">
            <a:extLst>
              <a:ext uri="{FF2B5EF4-FFF2-40B4-BE49-F238E27FC236}">
                <a16:creationId xmlns:a16="http://schemas.microsoft.com/office/drawing/2014/main" id="{F255AF71-3400-4FB2-9CEF-EE939EDC32C2}"/>
              </a:ext>
            </a:extLst>
          </p:cNvPr>
          <p:cNvSpPr txBox="1"/>
          <p:nvPr/>
        </p:nvSpPr>
        <p:spPr>
          <a:xfrm>
            <a:off x="7863052" y="5418894"/>
            <a:ext cx="4099922"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אוֹ דִילְמָא זוֹרֵק מְקַבֵּל</a:t>
            </a:r>
          </a:p>
          <a:p>
            <a:r>
              <a:rPr lang="he-IL" b="0" i="0" dirty="0">
                <a:solidFill>
                  <a:srgbClr val="000000"/>
                </a:solidFill>
                <a:effectLst/>
                <a:latin typeface="Arial" panose="020B0604020202020204" pitchFamily="34" charset="0"/>
              </a:rPr>
              <a:t> דְּאִי אָמְרַתְּ שׁוֹחֵט מְקַבֵּל </a:t>
            </a:r>
            <a:r>
              <a:rPr lang="he-IL" b="0" i="0" dirty="0" err="1">
                <a:solidFill>
                  <a:srgbClr val="000000"/>
                </a:solidFill>
                <a:effectLst/>
                <a:latin typeface="Arial" panose="020B0604020202020204" pitchFamily="34" charset="0"/>
              </a:rPr>
              <a:t>זִימְנִין</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דְּשָׁחֵיט</a:t>
            </a:r>
            <a:r>
              <a:rPr lang="he-IL" b="0" i="0" dirty="0">
                <a:solidFill>
                  <a:srgbClr val="000000"/>
                </a:solidFill>
                <a:effectLst/>
                <a:latin typeface="Arial" panose="020B0604020202020204" pitchFamily="34" charset="0"/>
              </a:rPr>
              <a:t> זָר</a:t>
            </a:r>
            <a:endParaRPr lang="he-IL" dirty="0"/>
          </a:p>
        </p:txBody>
      </p:sp>
      <p:sp>
        <p:nvSpPr>
          <p:cNvPr id="13" name="תיבת טקסט 12">
            <a:extLst>
              <a:ext uri="{FF2B5EF4-FFF2-40B4-BE49-F238E27FC236}">
                <a16:creationId xmlns:a16="http://schemas.microsoft.com/office/drawing/2014/main" id="{A147643C-2447-4EDF-A055-195190AF5499}"/>
              </a:ext>
            </a:extLst>
          </p:cNvPr>
          <p:cNvSpPr txBox="1"/>
          <p:nvPr/>
        </p:nvSpPr>
        <p:spPr>
          <a:xfrm>
            <a:off x="91440" y="5418894"/>
            <a:ext cx="7680960"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או אלי, הכהן הזורק הוא המקבל את הדם.</a:t>
            </a:r>
          </a:p>
          <a:p>
            <a:r>
              <a:rPr lang="he-IL" dirty="0"/>
              <a:t>משום שאם תאמר שהשוחט מקבל,  לפעמים השוחט הוא זר, שהרי השחיטה כשירה גם בזר, והוא אינו יכול לקבל את הדם שהרי הקבלה פסולה בזר. ולכן בהכרח שהזורק הוא יקבל.</a:t>
            </a:r>
          </a:p>
        </p:txBody>
      </p:sp>
      <p:pic>
        <p:nvPicPr>
          <p:cNvPr id="17" name="תמונה 16">
            <a:extLst>
              <a:ext uri="{FF2B5EF4-FFF2-40B4-BE49-F238E27FC236}">
                <a16:creationId xmlns:a16="http://schemas.microsoft.com/office/drawing/2014/main" id="{880B2224-4A2D-4833-AC48-3F392D508C74}"/>
              </a:ext>
            </a:extLst>
          </p:cNvPr>
          <p:cNvPicPr>
            <a:picLocks noChangeAspect="1"/>
          </p:cNvPicPr>
          <p:nvPr/>
        </p:nvPicPr>
        <p:blipFill>
          <a:blip r:embed="rId2"/>
          <a:stretch>
            <a:fillRect/>
          </a:stretch>
        </p:blipFill>
        <p:spPr>
          <a:xfrm>
            <a:off x="0" y="-103407"/>
            <a:ext cx="4690559" cy="2061632"/>
          </a:xfrm>
          <a:prstGeom prst="rect">
            <a:avLst/>
          </a:prstGeom>
        </p:spPr>
      </p:pic>
      <p:sp>
        <p:nvSpPr>
          <p:cNvPr id="18" name="תיבת טקסט 17">
            <a:extLst>
              <a:ext uri="{FF2B5EF4-FFF2-40B4-BE49-F238E27FC236}">
                <a16:creationId xmlns:a16="http://schemas.microsoft.com/office/drawing/2014/main" id="{A90D8B3C-4B3E-43A4-88BE-BC133D22FEF6}"/>
              </a:ext>
            </a:extLst>
          </p:cNvPr>
          <p:cNvSpPr txBox="1"/>
          <p:nvPr/>
        </p:nvSpPr>
        <p:spPr>
          <a:xfrm>
            <a:off x="-78062" y="2003742"/>
            <a:ext cx="4846682" cy="307777"/>
          </a:xfrm>
          <a:prstGeom prst="rect">
            <a:avLst/>
          </a:prstGeom>
          <a:solidFill>
            <a:schemeClr val="bg1"/>
          </a:solidFill>
        </p:spPr>
        <p:txBody>
          <a:bodyPr wrap="square" rtlCol="1">
            <a:spAutoFit/>
          </a:bodyPr>
          <a:lstStyle/>
          <a:p>
            <a:r>
              <a:rPr lang="he-IL" sz="1400" b="0" i="0" dirty="0">
                <a:solidFill>
                  <a:srgbClr val="3F3B33"/>
                </a:solidFill>
                <a:effectLst/>
                <a:latin typeface="Arimo"/>
              </a:rPr>
              <a:t>בתוך חלל השער היו ממוקמים  8  שולחנות לשחיטה </a:t>
            </a:r>
            <a:r>
              <a:rPr lang="he-IL" sz="1200" dirty="0">
                <a:solidFill>
                  <a:srgbClr val="3F3B33"/>
                </a:solidFill>
                <a:latin typeface="Arimo"/>
              </a:rPr>
              <a:t>מתוך  </a:t>
            </a:r>
            <a:r>
              <a:rPr lang="en-US" sz="1200" dirty="0">
                <a:solidFill>
                  <a:srgbClr val="3F3B33"/>
                </a:solidFill>
                <a:latin typeface="Arimo"/>
              </a:rPr>
              <a:t>3</a:t>
            </a:r>
            <a:r>
              <a:rPr lang="en-US" sz="1200" baseline="30000" dirty="0">
                <a:solidFill>
                  <a:srgbClr val="3F3B33"/>
                </a:solidFill>
                <a:latin typeface="Arimo"/>
              </a:rPr>
              <a:t>rd</a:t>
            </a:r>
            <a:r>
              <a:rPr lang="en-US" sz="1200" dirty="0">
                <a:solidFill>
                  <a:srgbClr val="3F3B33"/>
                </a:solidFill>
                <a:latin typeface="Arimo"/>
              </a:rPr>
              <a:t> Temple</a:t>
            </a:r>
            <a:endParaRPr lang="he-IL" sz="1400" dirty="0"/>
          </a:p>
        </p:txBody>
      </p:sp>
      <p:sp>
        <p:nvSpPr>
          <p:cNvPr id="19" name="AutoShape 2" descr="בית המקדש השלישי לוגו">
            <a:hlinkClick r:id="rId3"/>
            <a:extLst>
              <a:ext uri="{FF2B5EF4-FFF2-40B4-BE49-F238E27FC236}">
                <a16:creationId xmlns:a16="http://schemas.microsoft.com/office/drawing/2014/main" id="{F74140D1-D24B-4C31-B55D-DA5C7F439F5F}"/>
              </a:ext>
            </a:extLst>
          </p:cNvPr>
          <p:cNvSpPr>
            <a:spLocks noChangeAspect="1" noChangeArrowheads="1"/>
          </p:cNvSpPr>
          <p:nvPr/>
        </p:nvSpPr>
        <p:spPr bwMode="auto">
          <a:xfrm>
            <a:off x="4762500" y="3424238"/>
            <a:ext cx="2667000" cy="9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Tree>
    <p:extLst>
      <p:ext uri="{BB962C8B-B14F-4D97-AF65-F5344CB8AC3E}">
        <p14:creationId xmlns:p14="http://schemas.microsoft.com/office/powerpoint/2010/main" val="321758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250"/>
                            </p:stCondLst>
                            <p:childTnLst>
                              <p:par>
                                <p:cTn id="12" presetID="53" presetClass="entr" presetSubtype="16"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2250"/>
                            </p:stCondLst>
                            <p:childTnLst>
                              <p:par>
                                <p:cTn id="18" presetID="53" presetClass="entr" presetSubtype="16" fill="hold" grpId="0" nodeType="afterEffect">
                                  <p:stCondLst>
                                    <p:cond delay="125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4000"/>
                            </p:stCondLst>
                            <p:childTnLst>
                              <p:par>
                                <p:cTn id="24" presetID="22" presetClass="entr" presetSubtype="2" fill="hold" grpId="0" nodeType="afterEffect">
                                  <p:stCondLst>
                                    <p:cond delay="125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par>
                          <p:cTn id="27" fill="hold">
                            <p:stCondLst>
                              <p:cond delay="5750"/>
                            </p:stCondLst>
                            <p:childTnLst>
                              <p:par>
                                <p:cTn id="28" presetID="6" presetClass="entr" presetSubtype="16" fill="hold" nodeType="afterEffect">
                                  <p:stCondLst>
                                    <p:cond delay="300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00"/>
                            </p:stCondLst>
                            <p:childTnLst>
                              <p:par>
                                <p:cTn id="40" presetID="53" presetClass="entr" presetSubtype="16" fill="hold" grpId="0" nodeType="afterEffect">
                                  <p:stCondLst>
                                    <p:cond delay="15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3000"/>
                            </p:stCondLst>
                            <p:childTnLst>
                              <p:par>
                                <p:cTn id="46" presetID="22" presetClass="entr" presetSubtype="2" fill="hold" grpId="0" nodeType="afterEffect">
                                  <p:stCondLst>
                                    <p:cond delay="125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childTnLst>
                          </p:cTn>
                        </p:par>
                        <p:par>
                          <p:cTn id="49" fill="hold">
                            <p:stCondLst>
                              <p:cond delay="4750"/>
                            </p:stCondLst>
                            <p:childTnLst>
                              <p:par>
                                <p:cTn id="50" presetID="53" presetClass="entr" presetSubtype="16" fill="hold" grpId="0" nodeType="afterEffect">
                                  <p:stCondLst>
                                    <p:cond delay="200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childTnLst>
                                </p:cTn>
                              </p:par>
                            </p:childTnLst>
                          </p:cTn>
                        </p:par>
                        <p:par>
                          <p:cTn id="55" fill="hold">
                            <p:stCondLst>
                              <p:cond delay="7250"/>
                            </p:stCondLst>
                            <p:childTnLst>
                              <p:par>
                                <p:cTn id="56" presetID="22" presetClass="entr" presetSubtype="2" fill="hold" grpId="0" nodeType="afterEffect">
                                  <p:stCondLst>
                                    <p:cond delay="2000"/>
                                  </p:stCondLst>
                                  <p:childTnLst>
                                    <p:set>
                                      <p:cBhvr>
                                        <p:cTn id="57" dur="1" fill="hold">
                                          <p:stCondLst>
                                            <p:cond delay="0"/>
                                          </p:stCondLst>
                                        </p:cTn>
                                        <p:tgtEl>
                                          <p:spTgt spid="11"/>
                                        </p:tgtEl>
                                        <p:attrNameLst>
                                          <p:attrName>style.visibility</p:attrName>
                                        </p:attrNameLst>
                                      </p:cBhvr>
                                      <p:to>
                                        <p:strVal val="visible"/>
                                      </p:to>
                                    </p:set>
                                    <p:animEffect transition="in" filter="wipe(right)">
                                      <p:cBhvr>
                                        <p:cTn id="58" dur="500"/>
                                        <p:tgtEl>
                                          <p:spTgt spid="11"/>
                                        </p:tgtEl>
                                      </p:cBhvr>
                                    </p:animEffect>
                                  </p:childTnLst>
                                </p:cTn>
                              </p:par>
                            </p:childTnLst>
                          </p:cTn>
                        </p:par>
                        <p:par>
                          <p:cTn id="59" fill="hold">
                            <p:stCondLst>
                              <p:cond delay="9750"/>
                            </p:stCondLst>
                            <p:childTnLst>
                              <p:par>
                                <p:cTn id="60" presetID="53" presetClass="entr" presetSubtype="16" fill="hold" grpId="0" nodeType="afterEffect">
                                  <p:stCondLst>
                                    <p:cond delay="250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par>
                          <p:cTn id="65" fill="hold">
                            <p:stCondLst>
                              <p:cond delay="12750"/>
                            </p:stCondLst>
                            <p:childTnLst>
                              <p:par>
                                <p:cTn id="66" presetID="22" presetClass="entr" presetSubtype="2" fill="hold" grpId="0" nodeType="afterEffect">
                                  <p:stCondLst>
                                    <p:cond delay="2500"/>
                                  </p:stCondLst>
                                  <p:childTnLst>
                                    <p:set>
                                      <p:cBhvr>
                                        <p:cTn id="67" dur="1" fill="hold">
                                          <p:stCondLst>
                                            <p:cond delay="0"/>
                                          </p:stCondLst>
                                        </p:cTn>
                                        <p:tgtEl>
                                          <p:spTgt spid="13"/>
                                        </p:tgtEl>
                                        <p:attrNameLst>
                                          <p:attrName>style.visibility</p:attrName>
                                        </p:attrNameLst>
                                      </p:cBhvr>
                                      <p:to>
                                        <p:strVal val="visible"/>
                                      </p:to>
                                    </p:set>
                                    <p:animEffect transition="in" filter="wipe(right)">
                                      <p:cBhvr>
                                        <p:cTn id="68" dur="500"/>
                                        <p:tgtEl>
                                          <p:spTgt spid="13"/>
                                        </p:tgtEl>
                                      </p:cBhvr>
                                    </p:animEffect>
                                  </p:childTnLst>
                                </p:cTn>
                              </p:par>
                              <p:par>
                                <p:cTn id="69" presetID="16" presetClass="entr" presetSubtype="21" fill="hold" grpId="0" nodeType="withEffect">
                                  <p:stCondLst>
                                    <p:cond delay="2500"/>
                                  </p:stCondLst>
                                  <p:childTnLst>
                                    <p:set>
                                      <p:cBhvr>
                                        <p:cTn id="70" dur="1" fill="hold">
                                          <p:stCondLst>
                                            <p:cond delay="0"/>
                                          </p:stCondLst>
                                        </p:cTn>
                                        <p:tgtEl>
                                          <p:spTgt spid="18"/>
                                        </p:tgtEl>
                                        <p:attrNameLst>
                                          <p:attrName>style.visibility</p:attrName>
                                        </p:attrNameLst>
                                      </p:cBhvr>
                                      <p:to>
                                        <p:strVal val="visible"/>
                                      </p:to>
                                    </p:set>
                                    <p:animEffect transition="in" filter="barn(inVertical)">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876FF6-514F-4919-9984-7ED169FE0EAF}"/>
              </a:ext>
            </a:extLst>
          </p:cNvPr>
          <p:cNvSpPr txBox="1"/>
          <p:nvPr/>
        </p:nvSpPr>
        <p:spPr>
          <a:xfrm>
            <a:off x="9834881" y="-22696"/>
            <a:ext cx="2057762" cy="369332"/>
          </a:xfrm>
          <a:prstGeom prst="rect">
            <a:avLst/>
          </a:prstGeom>
          <a:noFill/>
        </p:spPr>
        <p:txBody>
          <a:bodyPr wrap="square" rtlCol="1">
            <a:spAutoFit/>
          </a:bodyPr>
          <a:lstStyle/>
          <a:p>
            <a:r>
              <a:rPr lang="he-IL" dirty="0"/>
              <a:t>דף כ"ה עמ' ב'</a:t>
            </a:r>
          </a:p>
        </p:txBody>
      </p:sp>
      <p:sp>
        <p:nvSpPr>
          <p:cNvPr id="4" name="תיבת טקסט 3">
            <a:extLst>
              <a:ext uri="{FF2B5EF4-FFF2-40B4-BE49-F238E27FC236}">
                <a16:creationId xmlns:a16="http://schemas.microsoft.com/office/drawing/2014/main" id="{2EC88FA3-42FF-4479-A384-B4087A28F1BC}"/>
              </a:ext>
            </a:extLst>
          </p:cNvPr>
          <p:cNvSpPr txBox="1"/>
          <p:nvPr/>
        </p:nvSpPr>
        <p:spPr>
          <a:xfrm>
            <a:off x="8071758" y="771763"/>
            <a:ext cx="3962400" cy="1200329"/>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a:spAutoFit/>
          </a:bodyPr>
          <a:lstStyle/>
          <a:p>
            <a:r>
              <a:rPr lang="he-IL" b="0" i="0" dirty="0">
                <a:solidFill>
                  <a:srgbClr val="000000"/>
                </a:solidFill>
                <a:effectLst/>
                <a:latin typeface="Arial" panose="020B0604020202020204" pitchFamily="34" charset="0"/>
              </a:rPr>
              <a:t>תָּא שְׁמַע בֶּן קָטִין עָשָׂה שְׁנֵים עָשָׂר דַּד לַכִּיּוֹר </a:t>
            </a:r>
          </a:p>
          <a:p>
            <a:r>
              <a:rPr lang="he-IL" b="0" i="0" dirty="0">
                <a:solidFill>
                  <a:srgbClr val="000000"/>
                </a:solidFill>
                <a:effectLst/>
                <a:latin typeface="Arial" panose="020B0604020202020204" pitchFamily="34" charset="0"/>
              </a:rPr>
              <a:t>כְּדֵי שֶׁיִּהְיוּ שְׁנֵים עָשָׂר אֶחָיו </a:t>
            </a:r>
            <a:r>
              <a:rPr lang="he-IL" b="0" i="0" dirty="0" err="1">
                <a:solidFill>
                  <a:srgbClr val="000000"/>
                </a:solidFill>
                <a:effectLst/>
                <a:latin typeface="Arial" panose="020B0604020202020204" pitchFamily="34" charset="0"/>
              </a:rPr>
              <a:t>הַכֹּהֲנִים</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הָעֲסוּקִין</a:t>
            </a:r>
            <a:r>
              <a:rPr lang="he-IL" b="0" i="0" dirty="0">
                <a:solidFill>
                  <a:srgbClr val="000000"/>
                </a:solidFill>
                <a:effectLst/>
                <a:latin typeface="Arial" panose="020B0604020202020204" pitchFamily="34" charset="0"/>
              </a:rPr>
              <a:t> </a:t>
            </a:r>
            <a:r>
              <a:rPr lang="he-IL" b="0" i="0" dirty="0" err="1">
                <a:solidFill>
                  <a:srgbClr val="000000"/>
                </a:solidFill>
                <a:effectLst/>
                <a:latin typeface="Arial" panose="020B0604020202020204" pitchFamily="34" charset="0"/>
              </a:rPr>
              <a:t>בַּתָּמִיד</a:t>
            </a:r>
            <a:r>
              <a:rPr lang="he-IL" b="0" i="0" dirty="0">
                <a:solidFill>
                  <a:srgbClr val="000000"/>
                </a:solidFill>
                <a:effectLst/>
                <a:latin typeface="Arial" panose="020B0604020202020204" pitchFamily="34" charset="0"/>
              </a:rPr>
              <a:t> </a:t>
            </a:r>
          </a:p>
          <a:p>
            <a:r>
              <a:rPr lang="he-IL" b="0" i="0" dirty="0" err="1">
                <a:solidFill>
                  <a:srgbClr val="000000"/>
                </a:solidFill>
                <a:effectLst/>
                <a:latin typeface="Arial" panose="020B0604020202020204" pitchFamily="34" charset="0"/>
              </a:rPr>
              <a:t>מְקַדְּשִׁין</a:t>
            </a:r>
            <a:r>
              <a:rPr lang="he-IL" b="0" i="0" dirty="0">
                <a:solidFill>
                  <a:srgbClr val="000000"/>
                </a:solidFill>
                <a:effectLst/>
                <a:latin typeface="Arial" panose="020B0604020202020204" pitchFamily="34" charset="0"/>
              </a:rPr>
              <a:t> יְדֵיהֶן וְרַגְלֵיהֶן בְּבַת אַחַת</a:t>
            </a:r>
            <a:endParaRPr lang="he-IL" dirty="0"/>
          </a:p>
        </p:txBody>
      </p:sp>
      <p:sp>
        <p:nvSpPr>
          <p:cNvPr id="5" name="תיבת טקסט 4">
            <a:extLst>
              <a:ext uri="{FF2B5EF4-FFF2-40B4-BE49-F238E27FC236}">
                <a16:creationId xmlns:a16="http://schemas.microsoft.com/office/drawing/2014/main" id="{5B0E9D48-D63F-40F4-B522-C100C3CE186B}"/>
              </a:ext>
            </a:extLst>
          </p:cNvPr>
          <p:cNvSpPr txBox="1"/>
          <p:nvPr/>
        </p:nvSpPr>
        <p:spPr>
          <a:xfrm>
            <a:off x="431438" y="910262"/>
            <a:ext cx="7366000"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כלומר, הוא הכין מתקן לשנים עשר </a:t>
            </a:r>
            <a:r>
              <a:rPr lang="he-IL" dirty="0" err="1"/>
              <a:t>הכהנים</a:t>
            </a:r>
            <a:r>
              <a:rPr lang="he-IL" dirty="0"/>
              <a:t> המנויים </a:t>
            </a:r>
            <a:r>
              <a:rPr lang="he-IL" dirty="0" err="1"/>
              <a:t>במשנתינו</a:t>
            </a:r>
            <a:r>
              <a:rPr lang="he-IL" dirty="0"/>
              <a:t>, מלבד השוחט, שאינו צריך לקדש ידיו ורגליו. </a:t>
            </a:r>
          </a:p>
          <a:p>
            <a:r>
              <a:rPr lang="he-IL" dirty="0"/>
              <a:t>שהרי השחיטה כשירה בזר הרי גם כשכהן השוחט פטור מקידוש ידים ורגלים.</a:t>
            </a:r>
          </a:p>
        </p:txBody>
      </p:sp>
      <p:sp>
        <p:nvSpPr>
          <p:cNvPr id="6" name="בועת דיבור: מלבן עם פינות מעוגלות 5">
            <a:extLst>
              <a:ext uri="{FF2B5EF4-FFF2-40B4-BE49-F238E27FC236}">
                <a16:creationId xmlns:a16="http://schemas.microsoft.com/office/drawing/2014/main" id="{7CA3CC06-47B0-42D3-9046-15729CA2F16E}"/>
              </a:ext>
            </a:extLst>
          </p:cNvPr>
          <p:cNvSpPr/>
          <p:nvPr/>
        </p:nvSpPr>
        <p:spPr>
          <a:xfrm>
            <a:off x="3835038" y="0"/>
            <a:ext cx="3962400" cy="742270"/>
          </a:xfrm>
          <a:prstGeom prst="wedgeRoundRectCallout">
            <a:avLst>
              <a:gd name="adj1" fmla="val 123782"/>
              <a:gd name="adj2" fmla="val 5976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rPr>
              <a:t>בן קטין, שמו של אחד </a:t>
            </a:r>
            <a:r>
              <a:rPr lang="he-IL" dirty="0" err="1">
                <a:solidFill>
                  <a:schemeClr val="tx1"/>
                </a:solidFill>
              </a:rPr>
              <a:t>מהכהנים</a:t>
            </a:r>
            <a:r>
              <a:rPr lang="he-IL" dirty="0">
                <a:solidFill>
                  <a:schemeClr val="tx1"/>
                </a:solidFill>
              </a:rPr>
              <a:t> הגדולים</a:t>
            </a:r>
          </a:p>
        </p:txBody>
      </p:sp>
      <p:sp>
        <p:nvSpPr>
          <p:cNvPr id="9" name="תיבת טקסט 8">
            <a:extLst>
              <a:ext uri="{FF2B5EF4-FFF2-40B4-BE49-F238E27FC236}">
                <a16:creationId xmlns:a16="http://schemas.microsoft.com/office/drawing/2014/main" id="{7FE5AB04-8462-400A-BCC6-896D54F2344B}"/>
              </a:ext>
            </a:extLst>
          </p:cNvPr>
          <p:cNvSpPr txBox="1"/>
          <p:nvPr/>
        </p:nvSpPr>
        <p:spPr>
          <a:xfrm>
            <a:off x="9834881" y="2278585"/>
            <a:ext cx="2199277"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a:spAutoFit/>
          </a:bodyPr>
          <a:lstStyle/>
          <a:p>
            <a:r>
              <a:rPr lang="he-IL" b="0" i="0" dirty="0">
                <a:solidFill>
                  <a:srgbClr val="000000"/>
                </a:solidFill>
                <a:effectLst/>
                <a:latin typeface="Arial" panose="020B0604020202020204" pitchFamily="34" charset="0"/>
              </a:rPr>
              <a:t>וְאִי </a:t>
            </a:r>
            <a:r>
              <a:rPr lang="he-IL" b="0" i="0" dirty="0" err="1">
                <a:solidFill>
                  <a:srgbClr val="000000"/>
                </a:solidFill>
                <a:effectLst/>
                <a:latin typeface="Arial" panose="020B0604020202020204" pitchFamily="34" charset="0"/>
              </a:rPr>
              <a:t>סָלְקָא</a:t>
            </a:r>
            <a:r>
              <a:rPr lang="he-IL" b="0" i="0" dirty="0">
                <a:solidFill>
                  <a:srgbClr val="000000"/>
                </a:solidFill>
                <a:effectLst/>
                <a:latin typeface="Arial" panose="020B0604020202020204" pitchFamily="34" charset="0"/>
              </a:rPr>
              <a:t> דַעְתָּךְ שׁוֹחֵט מְקַבֵּל </a:t>
            </a:r>
            <a:r>
              <a:rPr lang="he-IL" b="0" i="0" dirty="0" err="1">
                <a:solidFill>
                  <a:srgbClr val="000000"/>
                </a:solidFill>
                <a:effectLst/>
                <a:latin typeface="Arial" panose="020B0604020202020204" pitchFamily="34" charset="0"/>
              </a:rPr>
              <a:t>תְּלֵיסַר</a:t>
            </a:r>
            <a:r>
              <a:rPr lang="he-IL" b="0" i="0" dirty="0">
                <a:solidFill>
                  <a:srgbClr val="000000"/>
                </a:solidFill>
                <a:effectLst/>
                <a:latin typeface="Arial" panose="020B0604020202020204" pitchFamily="34" charset="0"/>
              </a:rPr>
              <a:t> הָוֵי </a:t>
            </a:r>
          </a:p>
        </p:txBody>
      </p:sp>
      <p:sp>
        <p:nvSpPr>
          <p:cNvPr id="10" name="תיבת טקסט 9">
            <a:extLst>
              <a:ext uri="{FF2B5EF4-FFF2-40B4-BE49-F238E27FC236}">
                <a16:creationId xmlns:a16="http://schemas.microsoft.com/office/drawing/2014/main" id="{269B7F7C-C9B5-42A1-9216-43009A64C98A}"/>
              </a:ext>
            </a:extLst>
          </p:cNvPr>
          <p:cNvSpPr txBox="1"/>
          <p:nvPr/>
        </p:nvSpPr>
        <p:spPr>
          <a:xfrm>
            <a:off x="6446158" y="2278585"/>
            <a:ext cx="3251200" cy="923330"/>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אם נחשב גם את השוחט שצריך לקדש ידיו ורגליו בגלל הקבלה,</a:t>
            </a:r>
          </a:p>
          <a:p>
            <a:r>
              <a:rPr lang="he-IL" dirty="0"/>
              <a:t> יצא שהיו  שלש עשרה כהנים !?</a:t>
            </a:r>
          </a:p>
        </p:txBody>
      </p:sp>
      <p:sp>
        <p:nvSpPr>
          <p:cNvPr id="17" name="תיבת טקסט 16">
            <a:extLst>
              <a:ext uri="{FF2B5EF4-FFF2-40B4-BE49-F238E27FC236}">
                <a16:creationId xmlns:a16="http://schemas.microsoft.com/office/drawing/2014/main" id="{07EFE29D-C3E0-41E5-9393-B6CCA91A06C1}"/>
              </a:ext>
            </a:extLst>
          </p:cNvPr>
          <p:cNvSpPr txBox="1"/>
          <p:nvPr/>
        </p:nvSpPr>
        <p:spPr>
          <a:xfrm>
            <a:off x="6650082" y="3569900"/>
            <a:ext cx="3073038"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שהזורק הוא המקבל, ואין כאן אלא שנים עשר. שהרי הזורק כבר נמנה בין שנים עשר </a:t>
            </a:r>
            <a:r>
              <a:rPr lang="he-IL" dirty="0" err="1"/>
              <a:t>הכהנים</a:t>
            </a:r>
            <a:r>
              <a:rPr lang="he-IL" dirty="0"/>
              <a:t> </a:t>
            </a:r>
            <a:r>
              <a:rPr lang="he-IL" dirty="0" err="1"/>
              <a:t>שעוסקין</a:t>
            </a:r>
            <a:r>
              <a:rPr lang="he-IL" dirty="0"/>
              <a:t> </a:t>
            </a:r>
            <a:r>
              <a:rPr lang="he-IL" dirty="0" err="1"/>
              <a:t>בתמיד</a:t>
            </a:r>
            <a:r>
              <a:rPr lang="he-IL" dirty="0"/>
              <a:t>.</a:t>
            </a:r>
          </a:p>
        </p:txBody>
      </p:sp>
      <p:sp>
        <p:nvSpPr>
          <p:cNvPr id="18" name="תיבת טקסט 17">
            <a:extLst>
              <a:ext uri="{FF2B5EF4-FFF2-40B4-BE49-F238E27FC236}">
                <a16:creationId xmlns:a16="http://schemas.microsoft.com/office/drawing/2014/main" id="{B46E1EDF-E03A-4770-BA71-8E9DF33375CB}"/>
              </a:ext>
            </a:extLst>
          </p:cNvPr>
          <p:cNvSpPr txBox="1"/>
          <p:nvPr/>
        </p:nvSpPr>
        <p:spPr>
          <a:xfrm>
            <a:off x="10019197" y="3708400"/>
            <a:ext cx="2014961" cy="923330"/>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אֶלָּא לָאו שְׁמַע מִינַּהּ </a:t>
            </a:r>
          </a:p>
          <a:p>
            <a:r>
              <a:rPr lang="he-IL" dirty="0" err="1">
                <a:solidFill>
                  <a:srgbClr val="000000"/>
                </a:solidFill>
                <a:latin typeface="Arial" panose="020B0604020202020204" pitchFamily="34" charset="0"/>
              </a:rPr>
              <a:t>זוֹרֵקְק</a:t>
            </a:r>
            <a:r>
              <a:rPr lang="he-IL" dirty="0">
                <a:solidFill>
                  <a:srgbClr val="000000"/>
                </a:solidFill>
                <a:latin typeface="Arial" panose="020B0604020202020204" pitchFamily="34" charset="0"/>
              </a:rPr>
              <a:t>ַ  מֵּקבל</a:t>
            </a:r>
          </a:p>
          <a:p>
            <a:r>
              <a:rPr lang="he-IL" dirty="0">
                <a:solidFill>
                  <a:srgbClr val="000000"/>
                </a:solidFill>
                <a:latin typeface="Arial" panose="020B0604020202020204" pitchFamily="34" charset="0"/>
              </a:rPr>
              <a:t> </a:t>
            </a:r>
            <a:r>
              <a:rPr lang="he-IL" b="0" i="0" dirty="0">
                <a:solidFill>
                  <a:srgbClr val="000000"/>
                </a:solidFill>
                <a:effectLst/>
                <a:latin typeface="Arial" panose="020B0604020202020204" pitchFamily="34" charset="0"/>
              </a:rPr>
              <a:t>שְׁמַע מִינַּהּ</a:t>
            </a:r>
            <a:endParaRPr lang="he-IL" dirty="0"/>
          </a:p>
        </p:txBody>
      </p:sp>
      <p:sp>
        <p:nvSpPr>
          <p:cNvPr id="19" name="תיבת טקסט 18">
            <a:extLst>
              <a:ext uri="{FF2B5EF4-FFF2-40B4-BE49-F238E27FC236}">
                <a16:creationId xmlns:a16="http://schemas.microsoft.com/office/drawing/2014/main" id="{ACF98D79-CEF0-40C0-9167-DBD26704E767}"/>
              </a:ext>
            </a:extLst>
          </p:cNvPr>
          <p:cNvSpPr txBox="1"/>
          <p:nvPr/>
        </p:nvSpPr>
        <p:spPr>
          <a:xfrm>
            <a:off x="9834881" y="5080000"/>
            <a:ext cx="2346362" cy="1477328"/>
          </a:xfrm>
          <a:prstGeom prst="rect">
            <a:avLst/>
          </a:prstGeom>
          <a:solidFill>
            <a:schemeClr val="bg1"/>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לֵיהּ רַב אַחָא בְּרֵיהּ </a:t>
            </a:r>
            <a:r>
              <a:rPr lang="he-IL" b="0" i="0" dirty="0" err="1">
                <a:solidFill>
                  <a:srgbClr val="000000"/>
                </a:solidFill>
                <a:effectLst/>
                <a:latin typeface="Arial" panose="020B0604020202020204" pitchFamily="34" charset="0"/>
              </a:rPr>
              <a:t>דְּרָבָא</a:t>
            </a:r>
            <a:r>
              <a:rPr lang="he-IL" b="0" i="0" dirty="0">
                <a:solidFill>
                  <a:srgbClr val="000000"/>
                </a:solidFill>
                <a:effectLst/>
                <a:latin typeface="Arial" panose="020B0604020202020204" pitchFamily="34" charset="0"/>
              </a:rPr>
              <a:t> לְרַב אָשֵׁי אַף אֲנַן נָמֵי </a:t>
            </a:r>
            <a:r>
              <a:rPr lang="he-IL" b="0" i="0" dirty="0" err="1">
                <a:solidFill>
                  <a:srgbClr val="000000"/>
                </a:solidFill>
                <a:effectLst/>
                <a:latin typeface="Arial" panose="020B0604020202020204" pitchFamily="34" charset="0"/>
              </a:rPr>
              <a:t>תְּנֵינָא</a:t>
            </a:r>
            <a:r>
              <a:rPr lang="he-IL" b="0" i="0" dirty="0">
                <a:solidFill>
                  <a:srgbClr val="000000"/>
                </a:solidFill>
                <a:effectLst/>
                <a:latin typeface="Arial" panose="020B0604020202020204" pitchFamily="34" charset="0"/>
              </a:rPr>
              <a:t> שָׁחַט הַשּׁוֹחֵט וְקִבֵּל הַמְקַבֵּל וּבָא לוֹ לִזְרוֹק שְׁמַע מִינַּהּ</a:t>
            </a:r>
            <a:endParaRPr lang="he-IL" dirty="0"/>
          </a:p>
        </p:txBody>
      </p:sp>
      <p:sp>
        <p:nvSpPr>
          <p:cNvPr id="20" name="תיבת טקסט 19">
            <a:extLst>
              <a:ext uri="{FF2B5EF4-FFF2-40B4-BE49-F238E27FC236}">
                <a16:creationId xmlns:a16="http://schemas.microsoft.com/office/drawing/2014/main" id="{3253FFEF-532D-43E3-8B7F-E0E6596B9BF3}"/>
              </a:ext>
            </a:extLst>
          </p:cNvPr>
          <p:cNvSpPr txBox="1"/>
          <p:nvPr/>
        </p:nvSpPr>
        <p:spPr>
          <a:xfrm>
            <a:off x="6522720" y="5080000"/>
            <a:ext cx="3123838" cy="1200329"/>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במשנה במסכת </a:t>
            </a:r>
            <a:r>
              <a:rPr lang="he-IL" dirty="0" err="1"/>
              <a:t>תמידה</a:t>
            </a:r>
            <a:r>
              <a:rPr lang="he-IL" dirty="0"/>
              <a:t> למדנו:</a:t>
            </a:r>
          </a:p>
          <a:p>
            <a:r>
              <a:rPr lang="he-IL" dirty="0"/>
              <a:t>שחט השוחט, וקבל המקבל, ובא לו למזבח לזרוק.</a:t>
            </a:r>
          </a:p>
          <a:p>
            <a:r>
              <a:rPr lang="he-IL" dirty="0"/>
              <a:t>ומשמע שהמקבל הוא הזורק.</a:t>
            </a:r>
          </a:p>
        </p:txBody>
      </p:sp>
      <p:pic>
        <p:nvPicPr>
          <p:cNvPr id="3" name="הכיור_04">
            <a:hlinkClick r:id="" action="ppaction://media"/>
            <a:extLst>
              <a:ext uri="{FF2B5EF4-FFF2-40B4-BE49-F238E27FC236}">
                <a16:creationId xmlns:a16="http://schemas.microsoft.com/office/drawing/2014/main" id="{38250D7C-64E8-4E5C-8775-80B5DC0524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501" y="1972091"/>
            <a:ext cx="6308057" cy="4506529"/>
          </a:xfrm>
          <a:prstGeom prst="rect">
            <a:avLst/>
          </a:prstGeom>
        </p:spPr>
      </p:pic>
    </p:spTree>
    <p:extLst>
      <p:ext uri="{BB962C8B-B14F-4D97-AF65-F5344CB8AC3E}">
        <p14:creationId xmlns:p14="http://schemas.microsoft.com/office/powerpoint/2010/main" val="169373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750"/>
                            </p:stCondLst>
                            <p:childTnLst>
                              <p:par>
                                <p:cTn id="11" presetID="22" presetClass="entr" presetSubtype="8"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childTnLst>
                          </p:cTn>
                        </p:par>
                        <p:par>
                          <p:cTn id="14" fill="hold">
                            <p:stCondLst>
                              <p:cond delay="4750"/>
                            </p:stCondLst>
                            <p:childTnLst>
                              <p:par>
                                <p:cTn id="15" presetID="22" presetClass="entr" presetSubtype="2" fill="hold" grpId="0" nodeType="after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par>
                          <p:cTn id="18" fill="hold">
                            <p:stCondLst>
                              <p:cond delay="6250"/>
                            </p:stCondLst>
                            <p:childTnLst>
                              <p:par>
                                <p:cTn id="19" presetID="1" presetClass="entr" presetSubtype="0" fill="hold" nodeType="afterEffect">
                                  <p:stCondLst>
                                    <p:cond delay="300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p:stCondLst>
                              <p:cond delay="9250"/>
                            </p:stCondLst>
                            <p:childTnLst>
                              <p:par>
                                <p:cTn id="22" presetID="1" presetClass="mediacall" presetSubtype="0" fill="hold" nodeType="afterEffect">
                                  <p:stCondLst>
                                    <p:cond delay="250"/>
                                  </p:stCondLst>
                                  <p:childTnLst>
                                    <p:cmd type="call" cmd="playFrom(0.0)">
                                      <p:cBhvr>
                                        <p:cTn id="23" dur="70533"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500"/>
                            </p:stCondLst>
                            <p:childTnLst>
                              <p:par>
                                <p:cTn id="32" presetID="22" presetClass="entr" presetSubtype="2" fill="hold" grpId="0" nodeType="afterEffect">
                                  <p:stCondLst>
                                    <p:cond delay="2000"/>
                                  </p:stCondLst>
                                  <p:childTnLst>
                                    <p:set>
                                      <p:cBhvr>
                                        <p:cTn id="33" dur="1" fill="hold">
                                          <p:stCondLst>
                                            <p:cond delay="0"/>
                                          </p:stCondLst>
                                        </p:cTn>
                                        <p:tgtEl>
                                          <p:spTgt spid="10"/>
                                        </p:tgtEl>
                                        <p:attrNameLst>
                                          <p:attrName>style.visibility</p:attrName>
                                        </p:attrNameLst>
                                      </p:cBhvr>
                                      <p:to>
                                        <p:strVal val="visible"/>
                                      </p:to>
                                    </p:set>
                                    <p:animEffect transition="in" filter="wipe(right)">
                                      <p:cBhvr>
                                        <p:cTn id="34" dur="500"/>
                                        <p:tgtEl>
                                          <p:spTgt spid="10"/>
                                        </p:tgtEl>
                                      </p:cBhvr>
                                    </p:animEffect>
                                  </p:childTnLst>
                                </p:cTn>
                              </p:par>
                            </p:childTnLst>
                          </p:cTn>
                        </p:par>
                        <p:par>
                          <p:cTn id="35" fill="hold">
                            <p:stCondLst>
                              <p:cond delay="3000"/>
                            </p:stCondLst>
                            <p:childTnLst>
                              <p:par>
                                <p:cTn id="36" presetID="53" presetClass="entr" presetSubtype="16" fill="hold" grpId="0" nodeType="afterEffect">
                                  <p:stCondLst>
                                    <p:cond delay="200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par>
                          <p:cTn id="41" fill="hold">
                            <p:stCondLst>
                              <p:cond delay="5500"/>
                            </p:stCondLst>
                            <p:childTnLst>
                              <p:par>
                                <p:cTn id="42" presetID="22" presetClass="entr" presetSubtype="2" fill="hold" grpId="0" nodeType="afterEffect">
                                  <p:stCondLst>
                                    <p:cond delay="200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0"/>
                                        <p:tgtEl>
                                          <p:spTgt spid="17"/>
                                        </p:tgtEl>
                                      </p:cBhvr>
                                    </p:animEffect>
                                  </p:childTnLst>
                                </p:cTn>
                              </p:par>
                            </p:childTnLst>
                          </p:cTn>
                        </p:par>
                        <p:par>
                          <p:cTn id="45" fill="hold">
                            <p:stCondLst>
                              <p:cond delay="8000"/>
                            </p:stCondLst>
                            <p:childTnLst>
                              <p:par>
                                <p:cTn id="46" presetID="53" presetClass="entr" presetSubtype="16" fill="hold" grpId="0" nodeType="afterEffect">
                                  <p:stCondLst>
                                    <p:cond delay="250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par>
                          <p:cTn id="51" fill="hold">
                            <p:stCondLst>
                              <p:cond delay="11000"/>
                            </p:stCondLst>
                            <p:childTnLst>
                              <p:par>
                                <p:cTn id="52" presetID="22" presetClass="entr" presetSubtype="2" fill="hold" grpId="0" nodeType="afterEffect">
                                  <p:stCondLst>
                                    <p:cond delay="2500"/>
                                  </p:stCondLst>
                                  <p:childTnLst>
                                    <p:set>
                                      <p:cBhvr>
                                        <p:cTn id="53" dur="1" fill="hold">
                                          <p:stCondLst>
                                            <p:cond delay="0"/>
                                          </p:stCondLst>
                                        </p:cTn>
                                        <p:tgtEl>
                                          <p:spTgt spid="20"/>
                                        </p:tgtEl>
                                        <p:attrNameLst>
                                          <p:attrName>style.visibility</p:attrName>
                                        </p:attrNameLst>
                                      </p:cBhvr>
                                      <p:to>
                                        <p:strVal val="visible"/>
                                      </p:to>
                                    </p:set>
                                    <p:animEffect transition="in" filter="wipe(right)">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3"/>
                </p:tgtEl>
              </p:cMediaNode>
            </p:video>
          </p:childTnLst>
        </p:cTn>
      </p:par>
    </p:tnLst>
    <p:bldLst>
      <p:bldP spid="4" grpId="0" animBg="1"/>
      <p:bldP spid="5" grpId="0" animBg="1"/>
      <p:bldP spid="6" grpId="0" animBg="1"/>
      <p:bldP spid="9" grpId="0" animBg="1"/>
      <p:bldP spid="10"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19A30520-E4B6-420C-A9D0-D38ED5EAFDE7}"/>
              </a:ext>
            </a:extLst>
          </p:cNvPr>
          <p:cNvSpPr txBox="1"/>
          <p:nvPr/>
        </p:nvSpPr>
        <p:spPr>
          <a:xfrm>
            <a:off x="5427013" y="813192"/>
            <a:ext cx="630936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אָמַר בֶּן </a:t>
            </a:r>
            <a:r>
              <a:rPr lang="he-IL" b="0" i="0" dirty="0" err="1">
                <a:solidFill>
                  <a:srgbClr val="000000"/>
                </a:solidFill>
                <a:effectLst/>
                <a:latin typeface="Arial" panose="020B0604020202020204" pitchFamily="34" charset="0"/>
              </a:rPr>
              <a:t>עַזַּאי</a:t>
            </a:r>
            <a:r>
              <a:rPr lang="he-IL" b="0" i="0" dirty="0">
                <a:solidFill>
                  <a:srgbClr val="000000"/>
                </a:solidFill>
                <a:effectLst/>
                <a:latin typeface="Arial" panose="020B0604020202020204" pitchFamily="34" charset="0"/>
              </a:rPr>
              <a:t> לִפְנֵי רַבִּי עֲקִיבָא מִשּׁוּם רַבִּי יְהוֹשֻׁעַ דֶּרֶךְ </a:t>
            </a:r>
            <a:r>
              <a:rPr lang="he-IL" b="0" i="0" dirty="0" err="1">
                <a:solidFill>
                  <a:srgbClr val="000000"/>
                </a:solidFill>
                <a:effectLst/>
                <a:latin typeface="Arial" panose="020B0604020202020204" pitchFamily="34" charset="0"/>
              </a:rPr>
              <a:t>הִלּוּכו</a:t>
            </a:r>
            <a:r>
              <a:rPr lang="he-IL" b="0" i="0" dirty="0">
                <a:solidFill>
                  <a:srgbClr val="000000"/>
                </a:solidFill>
                <a:effectLst/>
                <a:latin typeface="Arial" panose="020B0604020202020204" pitchFamily="34" charset="0"/>
              </a:rPr>
              <a:t>ֹ הָיָה קָרֵב</a:t>
            </a:r>
            <a:endParaRPr lang="he-IL" dirty="0"/>
          </a:p>
        </p:txBody>
      </p:sp>
      <p:sp>
        <p:nvSpPr>
          <p:cNvPr id="3" name="תיבת טקסט 2">
            <a:extLst>
              <a:ext uri="{FF2B5EF4-FFF2-40B4-BE49-F238E27FC236}">
                <a16:creationId xmlns:a16="http://schemas.microsoft.com/office/drawing/2014/main" id="{057D731F-D3B1-4425-BF4B-E72C242E153A}"/>
              </a:ext>
            </a:extLst>
          </p:cNvPr>
          <p:cNvSpPr txBox="1"/>
          <p:nvPr/>
        </p:nvSpPr>
        <p:spPr>
          <a:xfrm>
            <a:off x="9653573" y="443860"/>
            <a:ext cx="1940560" cy="369332"/>
          </a:xfrm>
          <a:prstGeom prst="rect">
            <a:avLst/>
          </a:prstGeom>
          <a:solidFill>
            <a:schemeClr val="bg1"/>
          </a:solidFill>
          <a:scene3d>
            <a:camera prst="orthographicFront"/>
            <a:lightRig rig="threePt" dir="t"/>
          </a:scene3d>
          <a:sp3d>
            <a:bevelT prst="relaxedInset"/>
          </a:sp3d>
        </p:spPr>
        <p:txBody>
          <a:bodyPr wrap="square" rtlCol="1">
            <a:spAutoFit/>
          </a:bodyPr>
          <a:lstStyle/>
          <a:p>
            <a:r>
              <a:rPr lang="he-IL" dirty="0"/>
              <a:t>שנינו המשנה</a:t>
            </a:r>
          </a:p>
        </p:txBody>
      </p:sp>
      <p:sp>
        <p:nvSpPr>
          <p:cNvPr id="4" name="תיבת טקסט 3">
            <a:extLst>
              <a:ext uri="{FF2B5EF4-FFF2-40B4-BE49-F238E27FC236}">
                <a16:creationId xmlns:a16="http://schemas.microsoft.com/office/drawing/2014/main" id="{BC618E62-88E3-4DF2-8C0B-4CFEA2150A93}"/>
              </a:ext>
            </a:extLst>
          </p:cNvPr>
          <p:cNvSpPr txBox="1"/>
          <p:nvPr/>
        </p:nvSpPr>
        <p:spPr>
          <a:xfrm>
            <a:off x="4694027" y="4473631"/>
            <a:ext cx="7416800"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רַבִּי יוֹסֵי הַגְּלִילִי אוֹמֵר דֶּרֶךְ עִילּוּיוֹ הָיָה קָרֵב כֵּיצַד דֶּרֶךְ עִילּוּיוֹ הָרֹאשׁ וְהָרֶגֶל הֶחָזֶה וְהַגֵּרָה וּשְׁתֵּי הַדְּפָנוֹת וְהָעוֹקֶץ וְהָרֶגֶל וּשְׁתֵּי </a:t>
            </a:r>
            <a:r>
              <a:rPr lang="he-IL" b="0" i="0" dirty="0" err="1">
                <a:solidFill>
                  <a:srgbClr val="000000"/>
                </a:solidFill>
                <a:effectLst/>
                <a:latin typeface="Arial" panose="020B0604020202020204" pitchFamily="34" charset="0"/>
              </a:rPr>
              <a:t>הַיָּדַיִם</a:t>
            </a:r>
            <a:endParaRPr lang="he-IL" dirty="0"/>
          </a:p>
        </p:txBody>
      </p:sp>
      <p:sp>
        <p:nvSpPr>
          <p:cNvPr id="5" name="תיבת טקסט 4">
            <a:extLst>
              <a:ext uri="{FF2B5EF4-FFF2-40B4-BE49-F238E27FC236}">
                <a16:creationId xmlns:a16="http://schemas.microsoft.com/office/drawing/2014/main" id="{BFD0ADAA-F9FD-4532-BD4E-B36A9542BDDE}"/>
              </a:ext>
            </a:extLst>
          </p:cNvPr>
          <p:cNvSpPr txBox="1"/>
          <p:nvPr/>
        </p:nvSpPr>
        <p:spPr>
          <a:xfrm>
            <a:off x="9834881" y="-22696"/>
            <a:ext cx="2053264" cy="369332"/>
          </a:xfrm>
          <a:prstGeom prst="rect">
            <a:avLst/>
          </a:prstGeom>
          <a:noFill/>
        </p:spPr>
        <p:txBody>
          <a:bodyPr wrap="square" rtlCol="1">
            <a:spAutoFit/>
          </a:bodyPr>
          <a:lstStyle/>
          <a:p>
            <a:r>
              <a:rPr lang="he-IL" dirty="0"/>
              <a:t>דף כ"ה עמ' ב'</a:t>
            </a:r>
          </a:p>
        </p:txBody>
      </p:sp>
      <p:sp>
        <p:nvSpPr>
          <p:cNvPr id="6" name="תיבת טקסט 5">
            <a:extLst>
              <a:ext uri="{FF2B5EF4-FFF2-40B4-BE49-F238E27FC236}">
                <a16:creationId xmlns:a16="http://schemas.microsoft.com/office/drawing/2014/main" id="{2D8DEC20-F7D5-498C-B186-63918C6C6789}"/>
              </a:ext>
            </a:extLst>
          </p:cNvPr>
          <p:cNvSpPr txBox="1"/>
          <p:nvPr/>
        </p:nvSpPr>
        <p:spPr>
          <a:xfrm>
            <a:off x="3243765" y="1305481"/>
            <a:ext cx="8644380" cy="369332"/>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תָּנוּ רַבָּנַן כֵּיצַד דֶּרֶךְ </a:t>
            </a:r>
            <a:r>
              <a:rPr lang="he-IL" b="0" i="0" dirty="0" err="1">
                <a:solidFill>
                  <a:srgbClr val="000000"/>
                </a:solidFill>
                <a:effectLst/>
                <a:latin typeface="Arial" panose="020B0604020202020204" pitchFamily="34" charset="0"/>
              </a:rPr>
              <a:t>הִלּוּכו</a:t>
            </a:r>
            <a:r>
              <a:rPr lang="he-IL" b="0" i="0" dirty="0">
                <a:solidFill>
                  <a:srgbClr val="000000"/>
                </a:solidFill>
                <a:effectLst/>
                <a:latin typeface="Arial" panose="020B0604020202020204" pitchFamily="34" charset="0"/>
              </a:rPr>
              <a:t>ֹ ? הָרֹאשׁ וְהָרֶגֶל הֶחָזֶה וְהַגֵּרָה וּשְׁתֵּי יָדַיִם וּשְׁתֵּי דְפָנוֹת הָעוֹקֶץ וְהָרֶגֶל</a:t>
            </a:r>
            <a:endParaRPr lang="he-IL" dirty="0"/>
          </a:p>
        </p:txBody>
      </p:sp>
      <p:sp>
        <p:nvSpPr>
          <p:cNvPr id="7" name="תיבת טקסט 6">
            <a:extLst>
              <a:ext uri="{FF2B5EF4-FFF2-40B4-BE49-F238E27FC236}">
                <a16:creationId xmlns:a16="http://schemas.microsoft.com/office/drawing/2014/main" id="{D17E8C47-983C-445C-AE69-AB50DCBAF1ED}"/>
              </a:ext>
            </a:extLst>
          </p:cNvPr>
          <p:cNvSpPr txBox="1"/>
          <p:nvPr/>
        </p:nvSpPr>
        <p:spPr>
          <a:xfrm>
            <a:off x="3931922" y="1994927"/>
            <a:ext cx="7956223"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רַבִּי יוֹסֵי אוֹמֵר דֶּרֶךְ הֶפְשֵׁטוֹ הָיָה קָרֵב כֵּיצַד דֶּרֶךְ הֶפְשֵׁטוֹ הָרֹאשׁ וְהָרֶגֶל הָעוֹקֶץ וְהָרֶגֶל וּשְׁתֵּי דְפָנוֹת וּשְׁתֵּי </a:t>
            </a:r>
            <a:r>
              <a:rPr lang="he-IL" b="0" i="0" dirty="0" err="1">
                <a:solidFill>
                  <a:srgbClr val="000000"/>
                </a:solidFill>
                <a:effectLst/>
                <a:latin typeface="Arial" panose="020B0604020202020204" pitchFamily="34" charset="0"/>
              </a:rPr>
              <a:t>הַיָּדַיִם</a:t>
            </a:r>
            <a:r>
              <a:rPr lang="he-IL" b="0" i="0" dirty="0">
                <a:solidFill>
                  <a:srgbClr val="000000"/>
                </a:solidFill>
                <a:effectLst/>
                <a:latin typeface="Arial" panose="020B0604020202020204" pitchFamily="34" charset="0"/>
              </a:rPr>
              <a:t> הֶחָזֶה וְהַגֵּרָה</a:t>
            </a:r>
            <a:endParaRPr lang="he-IL" dirty="0"/>
          </a:p>
        </p:txBody>
      </p:sp>
      <p:sp>
        <p:nvSpPr>
          <p:cNvPr id="8" name="תיבת טקסט 7">
            <a:extLst>
              <a:ext uri="{FF2B5EF4-FFF2-40B4-BE49-F238E27FC236}">
                <a16:creationId xmlns:a16="http://schemas.microsoft.com/office/drawing/2014/main" id="{0BA9C480-6976-4DE5-AC43-CECEBEED9BF7}"/>
              </a:ext>
            </a:extLst>
          </p:cNvPr>
          <p:cNvSpPr txBox="1"/>
          <p:nvPr/>
        </p:nvSpPr>
        <p:spPr>
          <a:xfrm>
            <a:off x="4422539" y="3222213"/>
            <a:ext cx="7688288" cy="646331"/>
          </a:xfrm>
          <a:prstGeom prst="rect">
            <a:avLst/>
          </a:prstGeom>
          <a:solidFill>
            <a:schemeClr val="accent5">
              <a:lumMod val="20000"/>
              <a:lumOff val="80000"/>
            </a:schemeClr>
          </a:solidFill>
          <a:scene3d>
            <a:camera prst="orthographicFront"/>
            <a:lightRig rig="threePt" dir="t"/>
          </a:scene3d>
          <a:sp3d>
            <a:bevelT w="165100" prst="coolSlant"/>
          </a:sp3d>
        </p:spPr>
        <p:txBody>
          <a:bodyPr wrap="square" rtlCol="1">
            <a:spAutoFit/>
          </a:bodyPr>
          <a:lstStyle/>
          <a:p>
            <a:r>
              <a:rPr lang="he-IL" b="0" i="0" dirty="0">
                <a:solidFill>
                  <a:srgbClr val="000000"/>
                </a:solidFill>
                <a:effectLst/>
                <a:latin typeface="Arial" panose="020B0604020202020204" pitchFamily="34" charset="0"/>
              </a:rPr>
              <a:t>רַבִּי עֲקִיבָא אוֹמֵר דֶּרֶךְ נִיתּוּחוֹ הָיָה קָרֵב כֵּיצַד דֶּרֶךְ נִיתּוּחוֹ הָרֹאשׁ וְהָרֶגֶל וּשְׁתֵּי יָדַיִם הֶחָזֶה וְהַגֵּרָה וּשְׁתֵּי דְפָנוֹת וְהָעוֹקֶץ וְהָרֶגֶל</a:t>
            </a:r>
            <a:endParaRPr lang="he-IL" dirty="0"/>
          </a:p>
        </p:txBody>
      </p:sp>
      <p:sp>
        <p:nvSpPr>
          <p:cNvPr id="9" name="בועת דיבור: מלבן עם פינות מעוגלות 8">
            <a:extLst>
              <a:ext uri="{FF2B5EF4-FFF2-40B4-BE49-F238E27FC236}">
                <a16:creationId xmlns:a16="http://schemas.microsoft.com/office/drawing/2014/main" id="{6E614148-86A9-4DD1-9BBB-15831A4CBAAB}"/>
              </a:ext>
            </a:extLst>
          </p:cNvPr>
          <p:cNvSpPr/>
          <p:nvPr/>
        </p:nvSpPr>
        <p:spPr>
          <a:xfrm>
            <a:off x="245098" y="82914"/>
            <a:ext cx="4600280" cy="1010595"/>
          </a:xfrm>
          <a:prstGeom prst="wedgeRoundRectCallout">
            <a:avLst>
              <a:gd name="adj1" fmla="val 68618"/>
              <a:gd name="adj2" fmla="val 38247"/>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a:solidFill>
                  <a:schemeClr val="tx1"/>
                </a:solidFill>
              </a:rPr>
              <a:t>דרך </a:t>
            </a:r>
            <a:r>
              <a:rPr lang="he-IL" dirty="0" err="1">
                <a:solidFill>
                  <a:schemeClr val="tx1"/>
                </a:solidFill>
              </a:rPr>
              <a:t>הלוכו</a:t>
            </a:r>
            <a:r>
              <a:rPr lang="he-IL" dirty="0">
                <a:solidFill>
                  <a:schemeClr val="tx1"/>
                </a:solidFill>
              </a:rPr>
              <a:t> - </a:t>
            </a:r>
          </a:p>
          <a:p>
            <a:r>
              <a:rPr lang="he-IL" dirty="0">
                <a:solidFill>
                  <a:schemeClr val="tx1"/>
                </a:solidFill>
              </a:rPr>
              <a:t>דהיינו לפי </a:t>
            </a:r>
            <a:r>
              <a:rPr lang="he-IL" dirty="0" err="1">
                <a:solidFill>
                  <a:schemeClr val="tx1"/>
                </a:solidFill>
              </a:rPr>
              <a:t>קירבתו</a:t>
            </a:r>
            <a:r>
              <a:rPr lang="he-IL" dirty="0">
                <a:solidFill>
                  <a:schemeClr val="tx1"/>
                </a:solidFill>
              </a:rPr>
              <a:t> של האבר אל הראש, </a:t>
            </a:r>
          </a:p>
          <a:p>
            <a:r>
              <a:rPr lang="he-IL" dirty="0">
                <a:solidFill>
                  <a:schemeClr val="tx1"/>
                </a:solidFill>
              </a:rPr>
              <a:t>היה קרב קודם. שהרי הבהמה הולכת לצד ראשה.</a:t>
            </a:r>
          </a:p>
        </p:txBody>
      </p:sp>
      <p:sp>
        <p:nvSpPr>
          <p:cNvPr id="10" name="בועת דיבור: מלבן עם פינות מעוגלות 9">
            <a:extLst>
              <a:ext uri="{FF2B5EF4-FFF2-40B4-BE49-F238E27FC236}">
                <a16:creationId xmlns:a16="http://schemas.microsoft.com/office/drawing/2014/main" id="{41A03139-68C8-4DCC-A878-94E25BB14597}"/>
              </a:ext>
            </a:extLst>
          </p:cNvPr>
          <p:cNvSpPr/>
          <p:nvPr/>
        </p:nvSpPr>
        <p:spPr>
          <a:xfrm>
            <a:off x="263950" y="1414020"/>
            <a:ext cx="3582186" cy="1250936"/>
          </a:xfrm>
          <a:prstGeom prst="wedgeRoundRectCallout">
            <a:avLst>
              <a:gd name="adj1" fmla="val 176272"/>
              <a:gd name="adj2" fmla="val -30190"/>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600" dirty="0">
                <a:solidFill>
                  <a:schemeClr val="tx1"/>
                </a:solidFill>
              </a:rPr>
              <a:t>המאירי מביא ירושלמי המבאר שלבן </a:t>
            </a:r>
            <a:r>
              <a:rPr lang="he-IL" sz="1600" dirty="0" err="1">
                <a:solidFill>
                  <a:schemeClr val="tx1"/>
                </a:solidFill>
              </a:rPr>
              <a:t>עזאי</a:t>
            </a:r>
            <a:r>
              <a:rPr lang="he-IL" sz="1600" dirty="0">
                <a:solidFill>
                  <a:schemeClr val="tx1"/>
                </a:solidFill>
              </a:rPr>
              <a:t> גם העובדה שהרגל קרבה עם הראש זאת משום שהרגל הימנית קודמת לתנועת ההילוך יתר מיד אחר הראש. </a:t>
            </a:r>
          </a:p>
        </p:txBody>
      </p:sp>
      <p:sp>
        <p:nvSpPr>
          <p:cNvPr id="11" name="בועת דיבור: מלבן עם פינות מעוגלות 10">
            <a:extLst>
              <a:ext uri="{FF2B5EF4-FFF2-40B4-BE49-F238E27FC236}">
                <a16:creationId xmlns:a16="http://schemas.microsoft.com/office/drawing/2014/main" id="{BC775BA9-7209-4F55-9F5E-C5ACBA4C240A}"/>
              </a:ext>
            </a:extLst>
          </p:cNvPr>
          <p:cNvSpPr/>
          <p:nvPr/>
        </p:nvSpPr>
        <p:spPr>
          <a:xfrm>
            <a:off x="245098" y="2860164"/>
            <a:ext cx="3864988" cy="646331"/>
          </a:xfrm>
          <a:prstGeom prst="wedgeRoundRectCallout">
            <a:avLst>
              <a:gd name="adj1" fmla="val 183314"/>
              <a:gd name="adj2" fmla="val -12710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dirty="0">
                <a:solidFill>
                  <a:schemeClr val="tx1"/>
                </a:solidFill>
              </a:rPr>
              <a:t>דרך הפשטו -. לפי סדר הפשטת עורו, דהיינו, מצד הרגלים לצד הראש.</a:t>
            </a:r>
          </a:p>
        </p:txBody>
      </p:sp>
      <p:sp>
        <p:nvSpPr>
          <p:cNvPr id="12" name="בועת דיבור: מלבן עם פינות מעוגלות 11">
            <a:extLst>
              <a:ext uri="{FF2B5EF4-FFF2-40B4-BE49-F238E27FC236}">
                <a16:creationId xmlns:a16="http://schemas.microsoft.com/office/drawing/2014/main" id="{35205196-DEE2-47B3-8F43-C387B6CFBD68}"/>
              </a:ext>
            </a:extLst>
          </p:cNvPr>
          <p:cNvSpPr/>
          <p:nvPr/>
        </p:nvSpPr>
        <p:spPr>
          <a:xfrm>
            <a:off x="0" y="3728913"/>
            <a:ext cx="5005632" cy="1489436"/>
          </a:xfrm>
          <a:prstGeom prst="wedgeRoundRectCallout">
            <a:avLst>
              <a:gd name="adj1" fmla="val 139242"/>
              <a:gd name="adj2" fmla="val -64715"/>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600" dirty="0">
                <a:solidFill>
                  <a:schemeClr val="tx1"/>
                </a:solidFill>
              </a:rPr>
              <a:t>דרך ניתוחו - כסדר שמנתחים אותו, אבר </a:t>
            </a:r>
            <a:r>
              <a:rPr lang="he-IL" sz="1600" dirty="0" err="1">
                <a:solidFill>
                  <a:schemeClr val="tx1"/>
                </a:solidFill>
              </a:rPr>
              <a:t>אבר</a:t>
            </a:r>
            <a:r>
              <a:rPr lang="he-IL" sz="1600" dirty="0">
                <a:solidFill>
                  <a:schemeClr val="tx1"/>
                </a:solidFill>
              </a:rPr>
              <a:t> לאחר הפשטו</a:t>
            </a:r>
          </a:p>
          <a:p>
            <a:r>
              <a:rPr lang="he-IL" sz="1600" dirty="0">
                <a:solidFill>
                  <a:schemeClr val="tx1"/>
                </a:solidFill>
              </a:rPr>
              <a:t>רש"י:  היו מנתחים את התמיד לפי הסדר דלהלן וניתנים כל אבר ואבר לכהן שזכה בו וכולם ממתינים שם עד שיקבלו כולם את האברים שזכו בהם, וזה לדברי הכל. </a:t>
            </a:r>
          </a:p>
          <a:p>
            <a:r>
              <a:rPr lang="he-IL" sz="1600" dirty="0">
                <a:solidFill>
                  <a:schemeClr val="tx1"/>
                </a:solidFill>
              </a:rPr>
              <a:t>והמחלוקת היא רק בסדר ההולכה משם לכבש.</a:t>
            </a:r>
          </a:p>
        </p:txBody>
      </p:sp>
      <p:sp>
        <p:nvSpPr>
          <p:cNvPr id="13" name="בועת דיבור: מלבן עם פינות מעוגלות 12">
            <a:extLst>
              <a:ext uri="{FF2B5EF4-FFF2-40B4-BE49-F238E27FC236}">
                <a16:creationId xmlns:a16="http://schemas.microsoft.com/office/drawing/2014/main" id="{DB2B939B-CBD9-4BFF-B029-3BAFA31E05BB}"/>
              </a:ext>
            </a:extLst>
          </p:cNvPr>
          <p:cNvSpPr/>
          <p:nvPr/>
        </p:nvSpPr>
        <p:spPr>
          <a:xfrm>
            <a:off x="556182" y="5783213"/>
            <a:ext cx="4760534" cy="405353"/>
          </a:xfrm>
          <a:prstGeom prst="wedgeRoundRectCallout">
            <a:avLst>
              <a:gd name="adj1" fmla="val 124118"/>
              <a:gd name="adj2" fmla="val -31424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rPr>
              <a:t>ככל שהאבר מעולה ומובחר יותר הוא קרב קודם.</a:t>
            </a:r>
          </a:p>
        </p:txBody>
      </p:sp>
    </p:spTree>
    <p:extLst>
      <p:ext uri="{BB962C8B-B14F-4D97-AF65-F5344CB8AC3E}">
        <p14:creationId xmlns:p14="http://schemas.microsoft.com/office/powerpoint/2010/main" val="13395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250"/>
                            </p:stCondLst>
                            <p:childTnLst>
                              <p:par>
                                <p:cTn id="12" presetID="53" presetClass="entr" presetSubtype="16" fill="hold" grpId="0" nodeType="afterEffect">
                                  <p:stCondLst>
                                    <p:cond delay="75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2500"/>
                            </p:stCondLst>
                            <p:childTnLst>
                              <p:par>
                                <p:cTn id="18" presetID="22" presetClass="entr" presetSubtype="8" fill="hold" grpId="0" nodeType="afterEffect">
                                  <p:stCondLst>
                                    <p:cond delay="225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250"/>
                            </p:stCondLst>
                            <p:childTnLst>
                              <p:par>
                                <p:cTn id="22" presetID="53" presetClass="entr" presetSubtype="16" fill="hold" grpId="0" nodeType="afterEffect">
                                  <p:stCondLst>
                                    <p:cond delay="25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8250"/>
                            </p:stCondLst>
                            <p:childTnLst>
                              <p:par>
                                <p:cTn id="28" presetID="22" presetClass="entr" presetSubtype="8" fill="hold" grpId="0" nodeType="afterEffect">
                                  <p:stCondLst>
                                    <p:cond delay="200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22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par>
                          <p:cTn id="38" fill="hold">
                            <p:stCondLst>
                              <p:cond delay="500"/>
                            </p:stCondLst>
                            <p:childTnLst>
                              <p:par>
                                <p:cTn id="39" presetID="22" presetClass="entr" presetSubtype="8" fill="hold" grpId="0" nodeType="afterEffect">
                                  <p:stCondLst>
                                    <p:cond delay="225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1750"/>
                                        <p:tgtEl>
                                          <p:spTgt spid="11"/>
                                        </p:tgtEl>
                                      </p:cBhvr>
                                    </p:animEffect>
                                  </p:childTnLst>
                                </p:cTn>
                              </p:par>
                            </p:childTnLst>
                          </p:cTn>
                        </p:par>
                        <p:par>
                          <p:cTn id="42" fill="hold">
                            <p:stCondLst>
                              <p:cond delay="4500"/>
                            </p:stCondLst>
                            <p:childTnLst>
                              <p:par>
                                <p:cTn id="43" presetID="53" presetClass="entr" presetSubtype="16" fill="hold" grpId="0" nodeType="afterEffect">
                                  <p:stCondLst>
                                    <p:cond delay="250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7500"/>
                            </p:stCondLst>
                            <p:childTnLst>
                              <p:par>
                                <p:cTn id="49" presetID="22" presetClass="entr" presetSubtype="8" fill="hold" grpId="0" nodeType="afterEffect">
                                  <p:stCondLst>
                                    <p:cond delay="150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par>
                          <p:cTn id="52" fill="hold">
                            <p:stCondLst>
                              <p:cond delay="9500"/>
                            </p:stCondLst>
                            <p:childTnLst>
                              <p:par>
                                <p:cTn id="53" presetID="53" presetClass="entr" presetSubtype="16" fill="hold" grpId="0" nodeType="afterEffect">
                                  <p:stCondLst>
                                    <p:cond delay="300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Effect transition="in" filter="fade">
                                      <p:cBhvr>
                                        <p:cTn id="57" dur="500"/>
                                        <p:tgtEl>
                                          <p:spTgt spid="4"/>
                                        </p:tgtEl>
                                      </p:cBhvr>
                                    </p:animEffect>
                                  </p:childTnLst>
                                </p:cTn>
                              </p:par>
                            </p:childTnLst>
                          </p:cTn>
                        </p:par>
                        <p:par>
                          <p:cTn id="58" fill="hold">
                            <p:stCondLst>
                              <p:cond delay="13000"/>
                            </p:stCondLst>
                            <p:childTnLst>
                              <p:par>
                                <p:cTn id="59" presetID="22" presetClass="entr" presetSubtype="8" fill="hold" grpId="0" nodeType="afterEffect">
                                  <p:stCondLst>
                                    <p:cond delay="200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1739</TotalTime>
  <Words>2299</Words>
  <Application>Microsoft Office PowerPoint</Application>
  <PresentationFormat>מסך רחב</PresentationFormat>
  <Paragraphs>274</Paragraphs>
  <Slides>12</Slides>
  <Notes>1</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12</vt:i4>
      </vt:variant>
    </vt:vector>
  </HeadingPairs>
  <TitlesOfParts>
    <vt:vector size="18" baseType="lpstr">
      <vt:lpstr>Arial</vt:lpstr>
      <vt:lpstr>Arimo</vt:lpstr>
      <vt:lpstr>Calibri</vt:lpstr>
      <vt:lpstr>Calibri Light</vt:lpstr>
      <vt:lpstr>Guttman Mantova-Decor</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izak rossler</dc:creator>
  <cp:lastModifiedBy>izak rossler</cp:lastModifiedBy>
  <cp:revision>101</cp:revision>
  <dcterms:created xsi:type="dcterms:W3CDTF">2025-07-08T09:06:19Z</dcterms:created>
  <dcterms:modified xsi:type="dcterms:W3CDTF">2025-07-23T08:37:30Z</dcterms:modified>
</cp:coreProperties>
</file>