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9" r:id="rId2"/>
    <p:sldId id="264" r:id="rId3"/>
    <p:sldId id="256" r:id="rId4"/>
    <p:sldId id="280" r:id="rId5"/>
    <p:sldId id="281" r:id="rId6"/>
    <p:sldId id="258" r:id="rId7"/>
    <p:sldId id="260" r:id="rId8"/>
    <p:sldId id="261" r:id="rId9"/>
    <p:sldId id="262" r:id="rId10"/>
    <p:sldId id="263" r:id="rId11"/>
    <p:sldId id="282" r:id="rId12"/>
    <p:sldId id="283" r:id="rId13"/>
    <p:sldId id="285" r:id="rId14"/>
    <p:sldId id="286" r:id="rId15"/>
    <p:sldId id="265" r:id="rId16"/>
    <p:sldId id="266" r:id="rId17"/>
    <p:sldId id="284" r:id="rId18"/>
    <p:sldId id="288" r:id="rId19"/>
    <p:sldId id="287" r:id="rId20"/>
    <p:sldId id="289" r:id="rId21"/>
    <p:sldId id="290" r:id="rId22"/>
    <p:sldId id="291" r:id="rId23"/>
    <p:sldId id="292" r:id="rId24"/>
    <p:sldId id="294" r:id="rId25"/>
    <p:sldId id="293"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3076" autoAdjust="0"/>
  </p:normalViewPr>
  <p:slideViewPr>
    <p:cSldViewPr snapToGrid="0">
      <p:cViewPr varScale="1">
        <p:scale>
          <a:sx n="73" d="100"/>
          <a:sy n="73" d="100"/>
        </p:scale>
        <p:origin x="1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335157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292362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82772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400053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42470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71121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69690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373590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347424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139920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130F2E56-38B9-4C58-BBDE-3D77FC4F16E2}" type="datetimeFigureOut">
              <a:rPr lang="he-IL" smtClean="0"/>
              <a:t>כ"ו/אלול/תשפ"ד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AF26848-E563-42C6-8D0D-321EF11A680A}" type="slidenum">
              <a:rPr lang="he-IL" smtClean="0"/>
              <a:t>‹#›</a:t>
            </a:fld>
            <a:endParaRPr lang="he-IL"/>
          </a:p>
        </p:txBody>
      </p:sp>
    </p:spTree>
    <p:extLst>
      <p:ext uri="{BB962C8B-B14F-4D97-AF65-F5344CB8AC3E}">
        <p14:creationId xmlns:p14="http://schemas.microsoft.com/office/powerpoint/2010/main" val="26319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30F2E56-38B9-4C58-BBDE-3D77FC4F16E2}" type="datetimeFigureOut">
              <a:rPr lang="he-IL" smtClean="0"/>
              <a:t>כ"ו/אלול/תשפ"ד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F26848-E563-42C6-8D0D-321EF11A680A}" type="slidenum">
              <a:rPr lang="he-IL" smtClean="0"/>
              <a:t>‹#›</a:t>
            </a:fld>
            <a:endParaRPr lang="he-IL"/>
          </a:p>
        </p:txBody>
      </p:sp>
    </p:spTree>
    <p:extLst>
      <p:ext uri="{BB962C8B-B14F-4D97-AF65-F5344CB8AC3E}">
        <p14:creationId xmlns:p14="http://schemas.microsoft.com/office/powerpoint/2010/main" val="283850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zakrossler@gmail.com"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2">
            <a:extLst>
              <a:ext uri="{FF2B5EF4-FFF2-40B4-BE49-F238E27FC236}">
                <a16:creationId xmlns:a16="http://schemas.microsoft.com/office/drawing/2014/main" id="{F96522BD-36F7-4612-BD99-42B1F37C9C35}"/>
              </a:ext>
            </a:extLst>
          </p:cNvPr>
          <p:cNvSpPr txBox="1">
            <a:spLocks/>
          </p:cNvSpPr>
          <p:nvPr/>
        </p:nvSpPr>
        <p:spPr>
          <a:xfrm>
            <a:off x="5263913" y="3425501"/>
            <a:ext cx="4195733" cy="104410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dirty="0"/>
              <a:t>יצחק רסלר</a:t>
            </a:r>
          </a:p>
          <a:p>
            <a:r>
              <a:rPr lang="en-US" dirty="0">
                <a:hlinkClick r:id="rId2"/>
              </a:rPr>
              <a:t>izakrossler@gmail.com</a:t>
            </a:r>
            <a:endParaRPr lang="he-IL" dirty="0"/>
          </a:p>
        </p:txBody>
      </p:sp>
      <p:sp>
        <p:nvSpPr>
          <p:cNvPr id="5" name="TextBox 5">
            <a:extLst>
              <a:ext uri="{FF2B5EF4-FFF2-40B4-BE49-F238E27FC236}">
                <a16:creationId xmlns:a16="http://schemas.microsoft.com/office/drawing/2014/main" id="{F47B27AC-C270-4956-B624-4E6539916DB6}"/>
              </a:ext>
            </a:extLst>
          </p:cNvPr>
          <p:cNvSpPr txBox="1"/>
          <p:nvPr/>
        </p:nvSpPr>
        <p:spPr>
          <a:xfrm>
            <a:off x="5527963" y="5553827"/>
            <a:ext cx="3011055" cy="646331"/>
          </a:xfrm>
          <a:prstGeom prst="rect">
            <a:avLst/>
          </a:prstGeom>
          <a:noFill/>
          <a:ln w="28575">
            <a:solidFill>
              <a:schemeClr val="tx1"/>
            </a:solidFill>
          </a:ln>
        </p:spPr>
        <p:txBody>
          <a:bodyPr wrap="square" rtlCol="1">
            <a:spAutoFit/>
          </a:bodyPr>
          <a:lstStyle/>
          <a:p>
            <a:r>
              <a:rPr lang="he-IL" dirty="0" err="1"/>
              <a:t>לע"נ</a:t>
            </a:r>
            <a:r>
              <a:rPr lang="he-IL" dirty="0"/>
              <a:t> סמ"ר  דביר חיים רסלר </a:t>
            </a:r>
          </a:p>
          <a:p>
            <a:r>
              <a:rPr lang="he-IL" dirty="0"/>
              <a:t>נפל בשמחת תורה תשפ"ד הי"ד</a:t>
            </a:r>
          </a:p>
        </p:txBody>
      </p:sp>
      <p:pic>
        <p:nvPicPr>
          <p:cNvPr id="6" name="תמונה 5">
            <a:extLst>
              <a:ext uri="{FF2B5EF4-FFF2-40B4-BE49-F238E27FC236}">
                <a16:creationId xmlns:a16="http://schemas.microsoft.com/office/drawing/2014/main" id="{0F217F46-CDF5-4753-B684-3B80B581B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120" y="4114694"/>
            <a:ext cx="2281843" cy="2281843"/>
          </a:xfrm>
          <a:prstGeom prst="rect">
            <a:avLst/>
          </a:prstGeom>
        </p:spPr>
      </p:pic>
      <p:sp>
        <p:nvSpPr>
          <p:cNvPr id="7" name="TextBox 7">
            <a:extLst>
              <a:ext uri="{FF2B5EF4-FFF2-40B4-BE49-F238E27FC236}">
                <a16:creationId xmlns:a16="http://schemas.microsoft.com/office/drawing/2014/main" id="{3B6DFD50-7B10-48DA-8AF8-6801B96022D6}"/>
              </a:ext>
            </a:extLst>
          </p:cNvPr>
          <p:cNvSpPr txBox="1"/>
          <p:nvPr/>
        </p:nvSpPr>
        <p:spPr>
          <a:xfrm>
            <a:off x="5732591" y="663173"/>
            <a:ext cx="2601798"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r" rtl="1"/>
            <a:r>
              <a:rPr lang="he-IL" sz="4000" dirty="0">
                <a:latin typeface="Guttman Mantova-Decor" panose="02010401010101010101" pitchFamily="2" charset="-79"/>
                <a:cs typeface="Guttman Mantova-Decor" panose="02010401010101010101" pitchFamily="2" charset="-79"/>
              </a:rPr>
              <a:t>מסכת יומא</a:t>
            </a:r>
          </a:p>
        </p:txBody>
      </p:sp>
      <p:sp>
        <p:nvSpPr>
          <p:cNvPr id="9" name="תיבת טקסט 8">
            <a:extLst>
              <a:ext uri="{FF2B5EF4-FFF2-40B4-BE49-F238E27FC236}">
                <a16:creationId xmlns:a16="http://schemas.microsoft.com/office/drawing/2014/main" id="{B63B0749-B664-4D13-9DDF-E5703A43295D}"/>
              </a:ext>
            </a:extLst>
          </p:cNvPr>
          <p:cNvSpPr txBox="1"/>
          <p:nvPr/>
        </p:nvSpPr>
        <p:spPr>
          <a:xfrm>
            <a:off x="6096000" y="2859116"/>
            <a:ext cx="2535810" cy="369332"/>
          </a:xfrm>
          <a:prstGeom prst="rect">
            <a:avLst/>
          </a:prstGeom>
          <a:noFill/>
        </p:spPr>
        <p:txBody>
          <a:bodyPr wrap="square" rtlCol="1">
            <a:spAutoFit/>
          </a:bodyPr>
          <a:lstStyle/>
          <a:p>
            <a:pPr algn="ctr"/>
            <a:r>
              <a:rPr lang="he-IL" dirty="0"/>
              <a:t>דף ה'</a:t>
            </a:r>
          </a:p>
        </p:txBody>
      </p:sp>
      <p:sp>
        <p:nvSpPr>
          <p:cNvPr id="10" name="TextBox 1">
            <a:extLst>
              <a:ext uri="{FF2B5EF4-FFF2-40B4-BE49-F238E27FC236}">
                <a16:creationId xmlns:a16="http://schemas.microsoft.com/office/drawing/2014/main" id="{98A402C7-6F37-4877-872C-773326A9E57D}"/>
              </a:ext>
            </a:extLst>
          </p:cNvPr>
          <p:cNvSpPr txBox="1"/>
          <p:nvPr/>
        </p:nvSpPr>
        <p:spPr>
          <a:xfrm>
            <a:off x="5263913" y="1501771"/>
            <a:ext cx="3289774" cy="46166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sz="2400" dirty="0"/>
              <a:t>כהן גדול – עבודתו, ובגדיו</a:t>
            </a:r>
          </a:p>
        </p:txBody>
      </p:sp>
      <p:sp>
        <p:nvSpPr>
          <p:cNvPr id="2" name="תיבת טקסט 1">
            <a:extLst>
              <a:ext uri="{FF2B5EF4-FFF2-40B4-BE49-F238E27FC236}">
                <a16:creationId xmlns:a16="http://schemas.microsoft.com/office/drawing/2014/main" id="{5CE4A02D-5AF3-4E2F-9E31-DF35C4739FDC}"/>
              </a:ext>
            </a:extLst>
          </p:cNvPr>
          <p:cNvSpPr txBox="1"/>
          <p:nvPr/>
        </p:nvSpPr>
        <p:spPr>
          <a:xfrm>
            <a:off x="5160128" y="2283297"/>
            <a:ext cx="3591612"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he-IL" dirty="0"/>
              <a:t>מצגת המשך לפרישת כהן גדול (דף ב') </a:t>
            </a:r>
          </a:p>
        </p:txBody>
      </p:sp>
      <p:pic>
        <p:nvPicPr>
          <p:cNvPr id="11" name="תמונה 10">
            <a:extLst>
              <a:ext uri="{FF2B5EF4-FFF2-40B4-BE49-F238E27FC236}">
                <a16:creationId xmlns:a16="http://schemas.microsoft.com/office/drawing/2014/main" id="{1F238F5C-7D29-466C-926E-9E1CFF52A8D3}"/>
              </a:ext>
            </a:extLst>
          </p:cNvPr>
          <p:cNvPicPr>
            <a:picLocks noChangeAspect="1"/>
          </p:cNvPicPr>
          <p:nvPr/>
        </p:nvPicPr>
        <p:blipFill>
          <a:blip r:embed="rId4"/>
          <a:stretch>
            <a:fillRect/>
          </a:stretch>
        </p:blipFill>
        <p:spPr>
          <a:xfrm flipH="1">
            <a:off x="289561" y="121919"/>
            <a:ext cx="2956559" cy="6393560"/>
          </a:xfrm>
          <a:prstGeom prst="rect">
            <a:avLst/>
          </a:prstGeom>
        </p:spPr>
      </p:pic>
    </p:spTree>
    <p:extLst>
      <p:ext uri="{BB962C8B-B14F-4D97-AF65-F5344CB8AC3E}">
        <p14:creationId xmlns:p14="http://schemas.microsoft.com/office/powerpoint/2010/main" val="348456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897340" y="3136218"/>
            <a:ext cx="5303011" cy="369332"/>
          </a:xfrm>
          <a:prstGeom prst="rect">
            <a:avLst/>
          </a:prstGeom>
          <a:solidFill>
            <a:schemeClr val="accent5">
              <a:lumMod val="20000"/>
              <a:lumOff val="80000"/>
            </a:schemeClr>
          </a:solidFill>
          <a:scene3d>
            <a:camera prst="orthographicFront"/>
            <a:lightRig rig="threePt" dir="t"/>
          </a:scene3d>
          <a:sp3d>
            <a:bevelT prst="angle"/>
          </a:sp3d>
        </p:spPr>
        <p:txBody>
          <a:bodyPr wrap="square">
            <a:spAutoFit/>
          </a:bodyPr>
          <a:lstStyle/>
          <a:p>
            <a:r>
              <a:rPr lang="he-IL" dirty="0">
                <a:solidFill>
                  <a:srgbClr val="000000"/>
                </a:solidFill>
                <a:latin typeface="Arial" panose="020B0604020202020204" pitchFamily="34" charset="0"/>
              </a:rPr>
              <a:t>לְמַאן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(רבי יוחנן):  </a:t>
            </a:r>
            <a:r>
              <a:rPr lang="he-IL" dirty="0" err="1">
                <a:solidFill>
                  <a:srgbClr val="000000"/>
                </a:solidFill>
                <a:latin typeface="Arial" panose="020B0604020202020204" pitchFamily="34" charset="0"/>
              </a:rPr>
              <a:t>כׇּל</a:t>
            </a:r>
            <a:r>
              <a:rPr lang="he-IL" dirty="0">
                <a:solidFill>
                  <a:srgbClr val="000000"/>
                </a:solidFill>
                <a:latin typeface="Arial" panose="020B0604020202020204" pitchFamily="34" charset="0"/>
              </a:rPr>
              <a:t> הַכָּתוּב בָּהֶן מְעַכֵּב בָּהֶן </a:t>
            </a:r>
            <a:r>
              <a:rPr lang="he-IL" dirty="0" err="1">
                <a:solidFill>
                  <a:srgbClr val="000000"/>
                </a:solidFill>
                <a:latin typeface="Arial" panose="020B0604020202020204" pitchFamily="34" charset="0"/>
              </a:rPr>
              <a:t>מְעַכְּבָא</a:t>
            </a:r>
            <a:endParaRPr lang="he-IL" dirty="0"/>
          </a:p>
        </p:txBody>
      </p:sp>
      <p:sp>
        <p:nvSpPr>
          <p:cNvPr id="3" name="TextBox 2"/>
          <p:cNvSpPr txBox="1"/>
          <p:nvPr/>
        </p:nvSpPr>
        <p:spPr>
          <a:xfrm>
            <a:off x="4103661" y="475699"/>
            <a:ext cx="5373189" cy="40011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err="1">
                <a:solidFill>
                  <a:srgbClr val="000000"/>
                </a:solidFill>
                <a:latin typeface="Arial" panose="020B0604020202020204" pitchFamily="34" charset="0"/>
              </a:rPr>
              <a:t>רָבִינָא</a:t>
            </a:r>
            <a:r>
              <a:rPr lang="he-IL" dirty="0">
                <a:solidFill>
                  <a:srgbClr val="000000"/>
                </a:solidFill>
                <a:latin typeface="Arial" panose="020B0604020202020204" pitchFamily="34" charset="0"/>
              </a:rPr>
              <a:t> אָמַר</a:t>
            </a:r>
            <a:r>
              <a:rPr lang="he-IL" sz="2000" b="1" dirty="0">
                <a:solidFill>
                  <a:srgbClr val="000000"/>
                </a:solidFill>
                <a:latin typeface="Arial" panose="020B0604020202020204" pitchFamily="34" charset="0"/>
              </a:rPr>
              <a:t>:   רִיבּוּי שִׁבְעָה וּמְשִׁיחָה שִׁבְעָה </a:t>
            </a:r>
            <a:r>
              <a:rPr lang="he-IL" dirty="0">
                <a:solidFill>
                  <a:srgbClr val="000000"/>
                </a:solidFill>
                <a:latin typeface="Arial" panose="020B0604020202020204" pitchFamily="34" charset="0"/>
              </a:rPr>
              <a:t>אִיכָּא </a:t>
            </a:r>
            <a:r>
              <a:rPr lang="he-IL" dirty="0" err="1">
                <a:solidFill>
                  <a:srgbClr val="000000"/>
                </a:solidFill>
                <a:latin typeface="Arial" panose="020B0604020202020204" pitchFamily="34" charset="0"/>
              </a:rPr>
              <a:t>בֵּינַיְיהו</a:t>
            </a:r>
            <a:r>
              <a:rPr lang="he-IL" dirty="0">
                <a:solidFill>
                  <a:srgbClr val="000000"/>
                </a:solidFill>
                <a:latin typeface="Arial" panose="020B0604020202020204" pitchFamily="34" charset="0"/>
              </a:rPr>
              <a:t>ּ</a:t>
            </a:r>
            <a:endParaRPr lang="he-IL" dirty="0"/>
          </a:p>
        </p:txBody>
      </p:sp>
      <p:pic>
        <p:nvPicPr>
          <p:cNvPr id="4" name="תמונה 3"/>
          <p:cNvPicPr>
            <a:picLocks noChangeAspect="1"/>
          </p:cNvPicPr>
          <p:nvPr/>
        </p:nvPicPr>
        <p:blipFill>
          <a:blip r:embed="rId2"/>
          <a:stretch>
            <a:fillRect/>
          </a:stretch>
        </p:blipFill>
        <p:spPr>
          <a:xfrm>
            <a:off x="49047" y="810153"/>
            <a:ext cx="3174531" cy="5860677"/>
          </a:xfrm>
          <a:prstGeom prst="rect">
            <a:avLst/>
          </a:prstGeom>
        </p:spPr>
      </p:pic>
      <p:pic>
        <p:nvPicPr>
          <p:cNvPr id="6" name="תמונה 5"/>
          <p:cNvPicPr>
            <a:picLocks noChangeAspect="1"/>
          </p:cNvPicPr>
          <p:nvPr/>
        </p:nvPicPr>
        <p:blipFill>
          <a:blip r:embed="rId3"/>
          <a:stretch>
            <a:fillRect/>
          </a:stretch>
        </p:blipFill>
        <p:spPr>
          <a:xfrm>
            <a:off x="9788310" y="975304"/>
            <a:ext cx="2360023" cy="5498850"/>
          </a:xfrm>
          <a:prstGeom prst="rect">
            <a:avLst/>
          </a:prstGeom>
        </p:spPr>
      </p:pic>
      <p:sp>
        <p:nvSpPr>
          <p:cNvPr id="7" name="TextBox 6"/>
          <p:cNvSpPr txBox="1"/>
          <p:nvPr/>
        </p:nvSpPr>
        <p:spPr>
          <a:xfrm>
            <a:off x="945545" y="629771"/>
            <a:ext cx="1413339" cy="369332"/>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pPr algn="ctr"/>
            <a:r>
              <a:rPr lang="he-IL" dirty="0"/>
              <a:t>בגדי זהב</a:t>
            </a:r>
          </a:p>
        </p:txBody>
      </p:sp>
      <p:sp>
        <p:nvSpPr>
          <p:cNvPr id="8" name="TextBox 7"/>
          <p:cNvSpPr txBox="1"/>
          <p:nvPr/>
        </p:nvSpPr>
        <p:spPr>
          <a:xfrm>
            <a:off x="10374108" y="723462"/>
            <a:ext cx="1427781" cy="369332"/>
          </a:xfrm>
          <a:prstGeom prst="rect">
            <a:avLst/>
          </a:prstGeom>
          <a:solidFill>
            <a:schemeClr val="accent5">
              <a:lumMod val="20000"/>
              <a:lumOff val="80000"/>
            </a:schemeClr>
          </a:solidFill>
          <a:scene3d>
            <a:camera prst="orthographicFront"/>
            <a:lightRig rig="threePt" dir="t"/>
          </a:scene3d>
          <a:sp3d>
            <a:bevelT w="139700" h="139700" prst="divot"/>
          </a:sp3d>
        </p:spPr>
        <p:txBody>
          <a:bodyPr wrap="square" rtlCol="1">
            <a:spAutoFit/>
          </a:bodyPr>
          <a:lstStyle/>
          <a:p>
            <a:pPr algn="ctr"/>
            <a:r>
              <a:rPr lang="he-IL" dirty="0"/>
              <a:t>בגדי לבן</a:t>
            </a:r>
          </a:p>
        </p:txBody>
      </p:sp>
      <p:sp>
        <p:nvSpPr>
          <p:cNvPr id="12" name="TextBox 11"/>
          <p:cNvSpPr txBox="1"/>
          <p:nvPr/>
        </p:nvSpPr>
        <p:spPr>
          <a:xfrm>
            <a:off x="11378182" y="5693061"/>
            <a:ext cx="653142" cy="276999"/>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מכנסים</a:t>
            </a:r>
          </a:p>
        </p:txBody>
      </p:sp>
      <p:sp>
        <p:nvSpPr>
          <p:cNvPr id="13" name="TextBox 12"/>
          <p:cNvSpPr txBox="1"/>
          <p:nvPr/>
        </p:nvSpPr>
        <p:spPr>
          <a:xfrm>
            <a:off x="9605431" y="2198030"/>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אורים ותומים</a:t>
            </a:r>
          </a:p>
        </p:txBody>
      </p:sp>
      <p:sp>
        <p:nvSpPr>
          <p:cNvPr id="14" name="TextBox 13"/>
          <p:cNvSpPr txBox="1"/>
          <p:nvPr/>
        </p:nvSpPr>
        <p:spPr>
          <a:xfrm>
            <a:off x="11512611" y="1599742"/>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err="1"/>
              <a:t>כתנת</a:t>
            </a:r>
            <a:r>
              <a:rPr lang="he-IL" sz="1200" dirty="0"/>
              <a:t> תשבץ</a:t>
            </a:r>
          </a:p>
        </p:txBody>
      </p:sp>
      <p:sp>
        <p:nvSpPr>
          <p:cNvPr id="15" name="TextBox 14"/>
          <p:cNvSpPr txBox="1"/>
          <p:nvPr/>
        </p:nvSpPr>
        <p:spPr>
          <a:xfrm>
            <a:off x="9705580" y="1515234"/>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אבני </a:t>
            </a:r>
            <a:r>
              <a:rPr lang="he-IL" sz="1200" dirty="0" err="1"/>
              <a:t>השהם</a:t>
            </a:r>
            <a:r>
              <a:rPr lang="he-IL" sz="1200" dirty="0"/>
              <a:t> </a:t>
            </a:r>
          </a:p>
        </p:txBody>
      </p:sp>
      <p:sp>
        <p:nvSpPr>
          <p:cNvPr id="16" name="TextBox 15"/>
          <p:cNvSpPr txBox="1"/>
          <p:nvPr/>
        </p:nvSpPr>
        <p:spPr>
          <a:xfrm>
            <a:off x="9925469" y="1160686"/>
            <a:ext cx="592183" cy="276999"/>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pPr algn="ctr"/>
            <a:r>
              <a:rPr lang="he-IL" sz="1200" dirty="0"/>
              <a:t>ציץ</a:t>
            </a:r>
          </a:p>
        </p:txBody>
      </p:sp>
      <p:sp>
        <p:nvSpPr>
          <p:cNvPr id="17" name="TextBox 16"/>
          <p:cNvSpPr txBox="1"/>
          <p:nvPr/>
        </p:nvSpPr>
        <p:spPr>
          <a:xfrm>
            <a:off x="569513" y="1058216"/>
            <a:ext cx="592183" cy="276999"/>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מצנפת</a:t>
            </a:r>
          </a:p>
        </p:txBody>
      </p:sp>
      <p:sp>
        <p:nvSpPr>
          <p:cNvPr id="18" name="TextBox 17"/>
          <p:cNvSpPr txBox="1"/>
          <p:nvPr/>
        </p:nvSpPr>
        <p:spPr>
          <a:xfrm>
            <a:off x="11381978" y="1081462"/>
            <a:ext cx="592183" cy="276999"/>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מצנפת</a:t>
            </a:r>
          </a:p>
        </p:txBody>
      </p:sp>
      <p:cxnSp>
        <p:nvCxnSpPr>
          <p:cNvPr id="20" name="מחבר חץ ישר 19"/>
          <p:cNvCxnSpPr/>
          <p:nvPr/>
        </p:nvCxnSpPr>
        <p:spPr>
          <a:xfrm>
            <a:off x="10454517" y="1358461"/>
            <a:ext cx="609599" cy="1567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63181" y="1221111"/>
            <a:ext cx="592183" cy="276999"/>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pPr algn="ctr"/>
            <a:r>
              <a:rPr lang="he-IL" sz="1200" dirty="0"/>
              <a:t>ציץ</a:t>
            </a:r>
          </a:p>
        </p:txBody>
      </p:sp>
      <p:cxnSp>
        <p:nvCxnSpPr>
          <p:cNvPr id="23" name="מחבר חץ ישר 22"/>
          <p:cNvCxnSpPr/>
          <p:nvPr/>
        </p:nvCxnSpPr>
        <p:spPr>
          <a:xfrm flipH="1">
            <a:off x="1856332" y="1438834"/>
            <a:ext cx="426720" cy="1654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10197614" y="1784353"/>
            <a:ext cx="413657" cy="2700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047" y="1462337"/>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אבני </a:t>
            </a:r>
            <a:r>
              <a:rPr lang="he-IL" sz="1200" dirty="0" err="1"/>
              <a:t>השהם</a:t>
            </a:r>
            <a:r>
              <a:rPr lang="he-IL" sz="1200" dirty="0"/>
              <a:t> </a:t>
            </a:r>
          </a:p>
        </p:txBody>
      </p:sp>
      <p:cxnSp>
        <p:nvCxnSpPr>
          <p:cNvPr id="29" name="מחבר חץ ישר 28"/>
          <p:cNvCxnSpPr/>
          <p:nvPr/>
        </p:nvCxnSpPr>
        <p:spPr>
          <a:xfrm>
            <a:off x="664026" y="1821992"/>
            <a:ext cx="356283" cy="2370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flipH="1">
            <a:off x="11545261" y="2061407"/>
            <a:ext cx="263440" cy="7966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570440" y="1785457"/>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err="1"/>
              <a:t>כתנת</a:t>
            </a:r>
            <a:r>
              <a:rPr lang="he-IL" sz="1200" dirty="0"/>
              <a:t> תשבץ</a:t>
            </a:r>
          </a:p>
        </p:txBody>
      </p:sp>
      <p:cxnSp>
        <p:nvCxnSpPr>
          <p:cNvPr id="36" name="מחבר חץ ישר 35"/>
          <p:cNvCxnSpPr/>
          <p:nvPr/>
        </p:nvCxnSpPr>
        <p:spPr>
          <a:xfrm flipH="1">
            <a:off x="2295580" y="2140890"/>
            <a:ext cx="381536" cy="5366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מחבר חץ ישר 38"/>
          <p:cNvCxnSpPr/>
          <p:nvPr/>
        </p:nvCxnSpPr>
        <p:spPr>
          <a:xfrm>
            <a:off x="10212853" y="2428862"/>
            <a:ext cx="732609" cy="6277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808" y="2150135"/>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אורים ותומים</a:t>
            </a:r>
          </a:p>
        </p:txBody>
      </p:sp>
      <p:cxnSp>
        <p:nvCxnSpPr>
          <p:cNvPr id="43" name="מחבר חץ ישר 42"/>
          <p:cNvCxnSpPr/>
          <p:nvPr/>
        </p:nvCxnSpPr>
        <p:spPr>
          <a:xfrm>
            <a:off x="648787" y="2337679"/>
            <a:ext cx="884627" cy="2741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512610" y="4052341"/>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פעמוני זהב</a:t>
            </a:r>
          </a:p>
        </p:txBody>
      </p:sp>
      <p:sp>
        <p:nvSpPr>
          <p:cNvPr id="47" name="TextBox 46"/>
          <p:cNvSpPr txBox="1"/>
          <p:nvPr/>
        </p:nvSpPr>
        <p:spPr>
          <a:xfrm>
            <a:off x="9588142" y="3966383"/>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מעיל תכלת</a:t>
            </a:r>
          </a:p>
        </p:txBody>
      </p:sp>
      <p:sp>
        <p:nvSpPr>
          <p:cNvPr id="48" name="TextBox 47"/>
          <p:cNvSpPr txBox="1"/>
          <p:nvPr/>
        </p:nvSpPr>
        <p:spPr>
          <a:xfrm>
            <a:off x="9727474" y="3168081"/>
            <a:ext cx="592183" cy="276999"/>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אפוד</a:t>
            </a:r>
          </a:p>
        </p:txBody>
      </p:sp>
      <p:cxnSp>
        <p:nvCxnSpPr>
          <p:cNvPr id="49" name="מחבר חץ ישר 48"/>
          <p:cNvCxnSpPr>
            <a:stCxn id="48" idx="3"/>
          </p:cNvCxnSpPr>
          <p:nvPr/>
        </p:nvCxnSpPr>
        <p:spPr>
          <a:xfrm flipV="1">
            <a:off x="10319657" y="3168081"/>
            <a:ext cx="366848" cy="1385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494237" y="2506745"/>
            <a:ext cx="592183" cy="276999"/>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אפוד</a:t>
            </a:r>
          </a:p>
        </p:txBody>
      </p:sp>
      <p:cxnSp>
        <p:nvCxnSpPr>
          <p:cNvPr id="53" name="מחבר חץ ישר 52"/>
          <p:cNvCxnSpPr/>
          <p:nvPr/>
        </p:nvCxnSpPr>
        <p:spPr>
          <a:xfrm flipH="1">
            <a:off x="1636312" y="2783745"/>
            <a:ext cx="986922" cy="2596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מחבר חץ ישר 57"/>
          <p:cNvCxnSpPr/>
          <p:nvPr/>
        </p:nvCxnSpPr>
        <p:spPr>
          <a:xfrm flipV="1">
            <a:off x="10180325" y="3777961"/>
            <a:ext cx="724380" cy="3498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994" y="3662059"/>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מעיל תכלת</a:t>
            </a:r>
          </a:p>
        </p:txBody>
      </p:sp>
      <p:cxnSp>
        <p:nvCxnSpPr>
          <p:cNvPr id="62" name="מחבר חץ ישר 61"/>
          <p:cNvCxnSpPr/>
          <p:nvPr/>
        </p:nvCxnSpPr>
        <p:spPr>
          <a:xfrm>
            <a:off x="589747" y="3882725"/>
            <a:ext cx="661466" cy="108019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מחבר חץ ישר 63"/>
          <p:cNvCxnSpPr/>
          <p:nvPr/>
        </p:nvCxnSpPr>
        <p:spPr>
          <a:xfrm flipH="1">
            <a:off x="11422804" y="4428048"/>
            <a:ext cx="254177" cy="5531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7491" y="4482295"/>
            <a:ext cx="592183" cy="461665"/>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פעמוני זהב</a:t>
            </a:r>
          </a:p>
        </p:txBody>
      </p:sp>
      <p:cxnSp>
        <p:nvCxnSpPr>
          <p:cNvPr id="68" name="מחבר חץ ישר 67"/>
          <p:cNvCxnSpPr/>
          <p:nvPr/>
        </p:nvCxnSpPr>
        <p:spPr>
          <a:xfrm>
            <a:off x="605714" y="4922253"/>
            <a:ext cx="414595" cy="399240"/>
          </a:xfrm>
          <a:prstGeom prst="straightConnector1">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מחבר חץ ישר 69"/>
          <p:cNvCxnSpPr>
            <a:stCxn id="12" idx="0"/>
          </p:cNvCxnSpPr>
          <p:nvPr/>
        </p:nvCxnSpPr>
        <p:spPr>
          <a:xfrm flipH="1" flipV="1">
            <a:off x="11422804" y="5356954"/>
            <a:ext cx="281949" cy="3361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89025" y="6315758"/>
            <a:ext cx="653142" cy="276999"/>
          </a:xfrm>
          <a:prstGeom prst="rect">
            <a:avLst/>
          </a:prstGeom>
          <a:solidFill>
            <a:schemeClr val="accent5">
              <a:lumMod val="20000"/>
              <a:lumOff val="80000"/>
            </a:schemeClr>
          </a:solidFill>
          <a:scene3d>
            <a:camera prst="orthographicFront"/>
            <a:lightRig rig="threePt" dir="t"/>
          </a:scene3d>
          <a:sp3d>
            <a:bevelT prst="relaxedInset"/>
          </a:sp3d>
        </p:spPr>
        <p:txBody>
          <a:bodyPr wrap="square" rtlCol="1">
            <a:spAutoFit/>
          </a:bodyPr>
          <a:lstStyle/>
          <a:p>
            <a:r>
              <a:rPr lang="he-IL" sz="1200" dirty="0"/>
              <a:t>מכנסים</a:t>
            </a:r>
          </a:p>
        </p:txBody>
      </p:sp>
      <p:cxnSp>
        <p:nvCxnSpPr>
          <p:cNvPr id="74" name="מחבר חץ ישר 73"/>
          <p:cNvCxnSpPr/>
          <p:nvPr/>
        </p:nvCxnSpPr>
        <p:spPr>
          <a:xfrm flipV="1">
            <a:off x="804003" y="6109709"/>
            <a:ext cx="287097" cy="4036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32928" y="956176"/>
            <a:ext cx="6313721" cy="147732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אהרון נצטווה ללבוש את שמונת הבגדים של כהן גדול בשבעת ימי המילואים</a:t>
            </a:r>
          </a:p>
          <a:p>
            <a:r>
              <a:rPr lang="he-IL" dirty="0"/>
              <a:t>לכהן הדיוט יש רק ארבעה בגדים: כתונת, אבנט, מגבעת ומכנסיים.</a:t>
            </a:r>
          </a:p>
          <a:p>
            <a:r>
              <a:rPr lang="he-IL" dirty="0"/>
              <a:t>לכהן גדול שמונה בגדים, לכן הוא נקרא "מרובה בגדים".</a:t>
            </a:r>
          </a:p>
          <a:p>
            <a:r>
              <a:rPr lang="he-IL" dirty="0"/>
              <a:t>בנוסף לארבעת בגדי כהן הדיוט יש לו גם: חושן, אפוד, מעיל, וציץ</a:t>
            </a:r>
          </a:p>
        </p:txBody>
      </p:sp>
      <p:sp>
        <p:nvSpPr>
          <p:cNvPr id="79" name="TextBox 78"/>
          <p:cNvSpPr txBox="1"/>
          <p:nvPr/>
        </p:nvSpPr>
        <p:spPr>
          <a:xfrm>
            <a:off x="4429399" y="2561006"/>
            <a:ext cx="4430482"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וכן בכל יום מימי המילואים נמשח בשמן הקודש </a:t>
            </a:r>
          </a:p>
        </p:txBody>
      </p:sp>
      <p:sp>
        <p:nvSpPr>
          <p:cNvPr id="80" name="TextBox 79"/>
          <p:cNvSpPr txBox="1"/>
          <p:nvPr/>
        </p:nvSpPr>
        <p:spPr>
          <a:xfrm>
            <a:off x="3328853" y="4653225"/>
            <a:ext cx="6694713" cy="369332"/>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לְמַאן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(רבי </a:t>
            </a:r>
            <a:r>
              <a:rPr lang="he-IL" dirty="0" err="1">
                <a:solidFill>
                  <a:srgbClr val="000000"/>
                </a:solidFill>
                <a:latin typeface="Arial" panose="020B0604020202020204" pitchFamily="34" charset="0"/>
              </a:rPr>
              <a:t>חנינא</a:t>
            </a:r>
            <a:r>
              <a:rPr lang="he-IL" dirty="0">
                <a:solidFill>
                  <a:srgbClr val="000000"/>
                </a:solidFill>
                <a:latin typeface="Arial" panose="020B0604020202020204" pitchFamily="34" charset="0"/>
              </a:rPr>
              <a:t>):  דָּבָר שֶׁאֵין מְעַכֵּב לְדוֹרוֹת אֵין מְעַכֵּב בָּהֶן לָא </a:t>
            </a:r>
            <a:r>
              <a:rPr lang="he-IL" dirty="0" err="1">
                <a:solidFill>
                  <a:srgbClr val="000000"/>
                </a:solidFill>
                <a:latin typeface="Arial" panose="020B0604020202020204" pitchFamily="34" charset="0"/>
              </a:rPr>
              <a:t>מְעַכְּבָא</a:t>
            </a:r>
            <a:endParaRPr lang="he-IL" dirty="0"/>
          </a:p>
        </p:txBody>
      </p:sp>
      <p:sp>
        <p:nvSpPr>
          <p:cNvPr id="82" name="TextBox 81"/>
          <p:cNvSpPr txBox="1"/>
          <p:nvPr/>
        </p:nvSpPr>
        <p:spPr>
          <a:xfrm>
            <a:off x="3579223" y="3843502"/>
            <a:ext cx="6018405"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שיטת רבי יוחנן שאמר שכל הכתוב בהם מעכב הרי גם ריבוי בגדים ומשיחת שבכה מעכבים בדיעבד כי הם כתובים בפרשת המילואים</a:t>
            </a:r>
          </a:p>
        </p:txBody>
      </p:sp>
      <p:sp>
        <p:nvSpPr>
          <p:cNvPr id="83" name="TextBox 82"/>
          <p:cNvSpPr txBox="1"/>
          <p:nvPr/>
        </p:nvSpPr>
        <p:spPr>
          <a:xfrm>
            <a:off x="3345182" y="5193502"/>
            <a:ext cx="6521640" cy="147732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שיטת רבי </a:t>
            </a:r>
            <a:r>
              <a:rPr lang="he-IL" dirty="0" err="1"/>
              <a:t>חנינא</a:t>
            </a:r>
            <a:r>
              <a:rPr lang="he-IL" dirty="0"/>
              <a:t> שאמר: שדבר שאין מעכב לדורות איננו מעכב </a:t>
            </a:r>
            <a:r>
              <a:rPr lang="he-IL" dirty="0" err="1"/>
              <a:t>מעכב</a:t>
            </a:r>
            <a:r>
              <a:rPr lang="he-IL" dirty="0"/>
              <a:t> בהם. הרי ריבוי בגדים ומשיחת כהן גדול לא מעכבים בדיעבד במילואים.</a:t>
            </a:r>
          </a:p>
          <a:p>
            <a:r>
              <a:rPr lang="he-IL" dirty="0"/>
              <a:t>כשם שאינם מעכבים לדורות בחינוך כהן גדול כשנכנס לכהונתו, שגם אם לא התרבה בבגדים, ולא נמשח בשמן משחה במשך שבעה ימים רצופים,</a:t>
            </a:r>
          </a:p>
          <a:p>
            <a:r>
              <a:rPr lang="he-IL" dirty="0"/>
              <a:t>אין זה מעכב את חינוכו והוא נעשה כהן גדול לכל דבר</a:t>
            </a:r>
          </a:p>
        </p:txBody>
      </p:sp>
      <p:sp>
        <p:nvSpPr>
          <p:cNvPr id="50" name="תיבת טקסט 49">
            <a:extLst>
              <a:ext uri="{FF2B5EF4-FFF2-40B4-BE49-F238E27FC236}">
                <a16:creationId xmlns:a16="http://schemas.microsoft.com/office/drawing/2014/main" id="{75B93139-CFB8-46DF-935D-24043702E490}"/>
              </a:ext>
            </a:extLst>
          </p:cNvPr>
          <p:cNvSpPr txBox="1"/>
          <p:nvPr/>
        </p:nvSpPr>
        <p:spPr>
          <a:xfrm>
            <a:off x="3162623" y="-13432"/>
            <a:ext cx="6455997" cy="369332"/>
          </a:xfrm>
          <a:prstGeom prst="rect">
            <a:avLst/>
          </a:prstGeom>
          <a:solidFill>
            <a:schemeClr val="bg1"/>
          </a:solidFill>
          <a:scene3d>
            <a:camera prst="orthographicFront"/>
            <a:lightRig rig="threePt" dir="t"/>
          </a:scene3d>
          <a:sp3d>
            <a:bevelT w="165100" prst="coolSlant"/>
          </a:sp3d>
        </p:spPr>
        <p:txBody>
          <a:bodyPr wrap="square">
            <a:spAutoFit/>
          </a:bodyPr>
          <a:lstStyle/>
          <a:p>
            <a:r>
              <a:rPr lang="he-IL" dirty="0" err="1"/>
              <a:t>רבינא</a:t>
            </a:r>
            <a:r>
              <a:rPr lang="he-IL" dirty="0"/>
              <a:t> אמר: יש שני דברים נוספים שלגביהם נחלקו רבי יוחנן ורבי </a:t>
            </a:r>
            <a:r>
              <a:rPr lang="he-IL" dirty="0" err="1"/>
              <a:t>חנינא</a:t>
            </a:r>
            <a:r>
              <a:rPr lang="he-IL" dirty="0"/>
              <a:t>:</a:t>
            </a:r>
          </a:p>
        </p:txBody>
      </p:sp>
    </p:spTree>
    <p:extLst>
      <p:ext uri="{BB962C8B-B14F-4D97-AF65-F5344CB8AC3E}">
        <p14:creationId xmlns:p14="http://schemas.microsoft.com/office/powerpoint/2010/main" val="229539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childTnLst>
                          </p:cTn>
                        </p:par>
                        <p:par>
                          <p:cTn id="8" fill="hold">
                            <p:stCondLst>
                              <p:cond delay="750"/>
                            </p:stCondLst>
                            <p:childTnLst>
                              <p:par>
                                <p:cTn id="9" presetID="53" presetClass="entr" presetSubtype="16"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3250"/>
                            </p:stCondLst>
                            <p:childTnLst>
                              <p:par>
                                <p:cTn id="15" presetID="22" presetClass="entr" presetSubtype="2" fill="hold" grpId="0" nodeType="after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par>
                          <p:cTn id="23" fill="hold">
                            <p:stCondLst>
                              <p:cond delay="2000"/>
                            </p:stCondLst>
                            <p:childTnLst>
                              <p:par>
                                <p:cTn id="24" presetID="16" presetClass="entr" presetSubtype="21"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2750"/>
                            </p:stCondLst>
                            <p:childTnLst>
                              <p:par>
                                <p:cTn id="28" presetID="31" presetClass="entr" presetSubtype="0" fill="hold" grpId="0" nodeType="afterEffect">
                                  <p:stCondLst>
                                    <p:cond delay="50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par>
                                <p:cTn id="34" presetID="22" presetClass="entr" presetSubtype="2"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childTnLst>
                          </p:cTn>
                        </p:par>
                        <p:par>
                          <p:cTn id="37" fill="hold">
                            <p:stCondLst>
                              <p:cond delay="4250"/>
                            </p:stCondLst>
                            <p:childTnLst>
                              <p:par>
                                <p:cTn id="38" presetID="31" presetClass="entr" presetSubtype="0" fill="hold" grpId="0" nodeType="afterEffect">
                                  <p:stCondLst>
                                    <p:cond delay="50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par>
                          <p:cTn id="44" fill="hold">
                            <p:stCondLst>
                              <p:cond delay="5750"/>
                            </p:stCondLst>
                            <p:childTnLst>
                              <p:par>
                                <p:cTn id="45" presetID="31" presetClass="entr" presetSubtype="0" fill="hold" grpId="0" nodeType="after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par>
                                <p:cTn id="51" presetID="22" presetClass="entr" presetSubtype="8" fill="hold" nodeType="withEffect">
                                  <p:stCondLst>
                                    <p:cond delay="50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7250"/>
                            </p:stCondLst>
                            <p:childTnLst>
                              <p:par>
                                <p:cTn id="55" presetID="31" presetClass="entr" presetSubtype="0" fill="hold" grpId="0" nodeType="afterEffect">
                                  <p:stCondLst>
                                    <p:cond delay="5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1000" fill="hold"/>
                                        <p:tgtEl>
                                          <p:spTgt spid="35"/>
                                        </p:tgtEl>
                                        <p:attrNameLst>
                                          <p:attrName>ppt_w</p:attrName>
                                        </p:attrNameLst>
                                      </p:cBhvr>
                                      <p:tavLst>
                                        <p:tav tm="0">
                                          <p:val>
                                            <p:fltVal val="0"/>
                                          </p:val>
                                        </p:tav>
                                        <p:tav tm="100000">
                                          <p:val>
                                            <p:strVal val="#ppt_w"/>
                                          </p:val>
                                        </p:tav>
                                      </p:tavLst>
                                    </p:anim>
                                    <p:anim calcmode="lin" valueType="num">
                                      <p:cBhvr>
                                        <p:cTn id="58" dur="1000" fill="hold"/>
                                        <p:tgtEl>
                                          <p:spTgt spid="35"/>
                                        </p:tgtEl>
                                        <p:attrNameLst>
                                          <p:attrName>ppt_h</p:attrName>
                                        </p:attrNameLst>
                                      </p:cBhvr>
                                      <p:tavLst>
                                        <p:tav tm="0">
                                          <p:val>
                                            <p:fltVal val="0"/>
                                          </p:val>
                                        </p:tav>
                                        <p:tav tm="100000">
                                          <p:val>
                                            <p:strVal val="#ppt_h"/>
                                          </p:val>
                                        </p:tav>
                                      </p:tavLst>
                                    </p:anim>
                                    <p:anim calcmode="lin" valueType="num">
                                      <p:cBhvr>
                                        <p:cTn id="59" dur="1000" fill="hold"/>
                                        <p:tgtEl>
                                          <p:spTgt spid="35"/>
                                        </p:tgtEl>
                                        <p:attrNameLst>
                                          <p:attrName>style.rotation</p:attrName>
                                        </p:attrNameLst>
                                      </p:cBhvr>
                                      <p:tavLst>
                                        <p:tav tm="0">
                                          <p:val>
                                            <p:fltVal val="90"/>
                                          </p:val>
                                        </p:tav>
                                        <p:tav tm="100000">
                                          <p:val>
                                            <p:fltVal val="0"/>
                                          </p:val>
                                        </p:tav>
                                      </p:tavLst>
                                    </p:anim>
                                    <p:animEffect transition="in" filter="fade">
                                      <p:cBhvr>
                                        <p:cTn id="60" dur="1000"/>
                                        <p:tgtEl>
                                          <p:spTgt spid="35"/>
                                        </p:tgtEl>
                                      </p:cBhvr>
                                    </p:animEffect>
                                  </p:childTnLst>
                                </p:cTn>
                              </p:par>
                              <p:par>
                                <p:cTn id="61" presetID="22" presetClass="entr" presetSubtype="1" fill="hold" nodeType="withEffect">
                                  <p:stCondLst>
                                    <p:cond delay="50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8750"/>
                            </p:stCondLst>
                            <p:childTnLst>
                              <p:par>
                                <p:cTn id="65" presetID="31" presetClass="entr" presetSubtype="0" fill="hold" grpId="0" nodeType="after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p:cTn id="67" dur="1000" fill="hold"/>
                                        <p:tgtEl>
                                          <p:spTgt spid="42"/>
                                        </p:tgtEl>
                                        <p:attrNameLst>
                                          <p:attrName>ppt_w</p:attrName>
                                        </p:attrNameLst>
                                      </p:cBhvr>
                                      <p:tavLst>
                                        <p:tav tm="0">
                                          <p:val>
                                            <p:fltVal val="0"/>
                                          </p:val>
                                        </p:tav>
                                        <p:tav tm="100000">
                                          <p:val>
                                            <p:strVal val="#ppt_w"/>
                                          </p:val>
                                        </p:tav>
                                      </p:tavLst>
                                    </p:anim>
                                    <p:anim calcmode="lin" valueType="num">
                                      <p:cBhvr>
                                        <p:cTn id="68" dur="1000" fill="hold"/>
                                        <p:tgtEl>
                                          <p:spTgt spid="42"/>
                                        </p:tgtEl>
                                        <p:attrNameLst>
                                          <p:attrName>ppt_h</p:attrName>
                                        </p:attrNameLst>
                                      </p:cBhvr>
                                      <p:tavLst>
                                        <p:tav tm="0">
                                          <p:val>
                                            <p:fltVal val="0"/>
                                          </p:val>
                                        </p:tav>
                                        <p:tav tm="100000">
                                          <p:val>
                                            <p:strVal val="#ppt_h"/>
                                          </p:val>
                                        </p:tav>
                                      </p:tavLst>
                                    </p:anim>
                                    <p:anim calcmode="lin" valueType="num">
                                      <p:cBhvr>
                                        <p:cTn id="69" dur="1000" fill="hold"/>
                                        <p:tgtEl>
                                          <p:spTgt spid="42"/>
                                        </p:tgtEl>
                                        <p:attrNameLst>
                                          <p:attrName>style.rotation</p:attrName>
                                        </p:attrNameLst>
                                      </p:cBhvr>
                                      <p:tavLst>
                                        <p:tav tm="0">
                                          <p:val>
                                            <p:fltVal val="90"/>
                                          </p:val>
                                        </p:tav>
                                        <p:tav tm="100000">
                                          <p:val>
                                            <p:fltVal val="0"/>
                                          </p:val>
                                        </p:tav>
                                      </p:tavLst>
                                    </p:anim>
                                    <p:animEffect transition="in" filter="fade">
                                      <p:cBhvr>
                                        <p:cTn id="70" dur="1000"/>
                                        <p:tgtEl>
                                          <p:spTgt spid="42"/>
                                        </p:tgtEl>
                                      </p:cBhvr>
                                    </p:animEffect>
                                  </p:childTnLst>
                                </p:cTn>
                              </p:par>
                              <p:par>
                                <p:cTn id="71" presetID="22" presetClass="entr" presetSubtype="8" fill="hold" nodeType="withEffect">
                                  <p:stCondLst>
                                    <p:cond delay="50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500"/>
                                        <p:tgtEl>
                                          <p:spTgt spid="43"/>
                                        </p:tgtEl>
                                      </p:cBhvr>
                                    </p:animEffect>
                                  </p:childTnLst>
                                </p:cTn>
                              </p:par>
                            </p:childTnLst>
                          </p:cTn>
                        </p:par>
                        <p:par>
                          <p:cTn id="74" fill="hold">
                            <p:stCondLst>
                              <p:cond delay="10250"/>
                            </p:stCondLst>
                            <p:childTnLst>
                              <p:par>
                                <p:cTn id="75" presetID="31" presetClass="entr" presetSubtype="0" fill="hold" grpId="0" nodeType="afterEffect">
                                  <p:stCondLst>
                                    <p:cond delay="250"/>
                                  </p:stCondLst>
                                  <p:childTnLst>
                                    <p:set>
                                      <p:cBhvr>
                                        <p:cTn id="76" dur="1" fill="hold">
                                          <p:stCondLst>
                                            <p:cond delay="0"/>
                                          </p:stCondLst>
                                        </p:cTn>
                                        <p:tgtEl>
                                          <p:spTgt spid="52"/>
                                        </p:tgtEl>
                                        <p:attrNameLst>
                                          <p:attrName>style.visibility</p:attrName>
                                        </p:attrNameLst>
                                      </p:cBhvr>
                                      <p:to>
                                        <p:strVal val="visible"/>
                                      </p:to>
                                    </p:set>
                                    <p:anim calcmode="lin" valueType="num">
                                      <p:cBhvr>
                                        <p:cTn id="77" dur="1000" fill="hold"/>
                                        <p:tgtEl>
                                          <p:spTgt spid="52"/>
                                        </p:tgtEl>
                                        <p:attrNameLst>
                                          <p:attrName>ppt_w</p:attrName>
                                        </p:attrNameLst>
                                      </p:cBhvr>
                                      <p:tavLst>
                                        <p:tav tm="0">
                                          <p:val>
                                            <p:fltVal val="0"/>
                                          </p:val>
                                        </p:tav>
                                        <p:tav tm="100000">
                                          <p:val>
                                            <p:strVal val="#ppt_w"/>
                                          </p:val>
                                        </p:tav>
                                      </p:tavLst>
                                    </p:anim>
                                    <p:anim calcmode="lin" valueType="num">
                                      <p:cBhvr>
                                        <p:cTn id="78" dur="1000" fill="hold"/>
                                        <p:tgtEl>
                                          <p:spTgt spid="52"/>
                                        </p:tgtEl>
                                        <p:attrNameLst>
                                          <p:attrName>ppt_h</p:attrName>
                                        </p:attrNameLst>
                                      </p:cBhvr>
                                      <p:tavLst>
                                        <p:tav tm="0">
                                          <p:val>
                                            <p:fltVal val="0"/>
                                          </p:val>
                                        </p:tav>
                                        <p:tav tm="100000">
                                          <p:val>
                                            <p:strVal val="#ppt_h"/>
                                          </p:val>
                                        </p:tav>
                                      </p:tavLst>
                                    </p:anim>
                                    <p:anim calcmode="lin" valueType="num">
                                      <p:cBhvr>
                                        <p:cTn id="79" dur="1000" fill="hold"/>
                                        <p:tgtEl>
                                          <p:spTgt spid="52"/>
                                        </p:tgtEl>
                                        <p:attrNameLst>
                                          <p:attrName>style.rotation</p:attrName>
                                        </p:attrNameLst>
                                      </p:cBhvr>
                                      <p:tavLst>
                                        <p:tav tm="0">
                                          <p:val>
                                            <p:fltVal val="90"/>
                                          </p:val>
                                        </p:tav>
                                        <p:tav tm="100000">
                                          <p:val>
                                            <p:fltVal val="0"/>
                                          </p:val>
                                        </p:tav>
                                      </p:tavLst>
                                    </p:anim>
                                    <p:animEffect transition="in" filter="fade">
                                      <p:cBhvr>
                                        <p:cTn id="80" dur="1000"/>
                                        <p:tgtEl>
                                          <p:spTgt spid="52"/>
                                        </p:tgtEl>
                                      </p:cBhvr>
                                    </p:animEffect>
                                  </p:childTnLst>
                                </p:cTn>
                              </p:par>
                              <p:par>
                                <p:cTn id="81" presetID="22" presetClass="entr" presetSubtype="2" fill="hold" nodeType="withEffect">
                                  <p:stCondLst>
                                    <p:cond delay="250"/>
                                  </p:stCondLst>
                                  <p:childTnLst>
                                    <p:set>
                                      <p:cBhvr>
                                        <p:cTn id="82" dur="1" fill="hold">
                                          <p:stCondLst>
                                            <p:cond delay="0"/>
                                          </p:stCondLst>
                                        </p:cTn>
                                        <p:tgtEl>
                                          <p:spTgt spid="53"/>
                                        </p:tgtEl>
                                        <p:attrNameLst>
                                          <p:attrName>style.visibility</p:attrName>
                                        </p:attrNameLst>
                                      </p:cBhvr>
                                      <p:to>
                                        <p:strVal val="visible"/>
                                      </p:to>
                                    </p:set>
                                    <p:animEffect transition="in" filter="wipe(right)">
                                      <p:cBhvr>
                                        <p:cTn id="83" dur="500"/>
                                        <p:tgtEl>
                                          <p:spTgt spid="53"/>
                                        </p:tgtEl>
                                      </p:cBhvr>
                                    </p:animEffect>
                                  </p:childTnLst>
                                </p:cTn>
                              </p:par>
                            </p:childTnLst>
                          </p:cTn>
                        </p:par>
                        <p:par>
                          <p:cTn id="84" fill="hold">
                            <p:stCondLst>
                              <p:cond delay="11500"/>
                            </p:stCondLst>
                            <p:childTnLst>
                              <p:par>
                                <p:cTn id="85" presetID="31" presetClass="entr" presetSubtype="0" fill="hold" grpId="0" nodeType="afterEffect">
                                  <p:stCondLst>
                                    <p:cond delay="250"/>
                                  </p:stCondLst>
                                  <p:childTnLst>
                                    <p:set>
                                      <p:cBhvr>
                                        <p:cTn id="86" dur="1" fill="hold">
                                          <p:stCondLst>
                                            <p:cond delay="0"/>
                                          </p:stCondLst>
                                        </p:cTn>
                                        <p:tgtEl>
                                          <p:spTgt spid="61"/>
                                        </p:tgtEl>
                                        <p:attrNameLst>
                                          <p:attrName>style.visibility</p:attrName>
                                        </p:attrNameLst>
                                      </p:cBhvr>
                                      <p:to>
                                        <p:strVal val="visible"/>
                                      </p:to>
                                    </p:set>
                                    <p:anim calcmode="lin" valueType="num">
                                      <p:cBhvr>
                                        <p:cTn id="87" dur="1000" fill="hold"/>
                                        <p:tgtEl>
                                          <p:spTgt spid="61"/>
                                        </p:tgtEl>
                                        <p:attrNameLst>
                                          <p:attrName>ppt_w</p:attrName>
                                        </p:attrNameLst>
                                      </p:cBhvr>
                                      <p:tavLst>
                                        <p:tav tm="0">
                                          <p:val>
                                            <p:fltVal val="0"/>
                                          </p:val>
                                        </p:tav>
                                        <p:tav tm="100000">
                                          <p:val>
                                            <p:strVal val="#ppt_w"/>
                                          </p:val>
                                        </p:tav>
                                      </p:tavLst>
                                    </p:anim>
                                    <p:anim calcmode="lin" valueType="num">
                                      <p:cBhvr>
                                        <p:cTn id="88" dur="1000" fill="hold"/>
                                        <p:tgtEl>
                                          <p:spTgt spid="61"/>
                                        </p:tgtEl>
                                        <p:attrNameLst>
                                          <p:attrName>ppt_h</p:attrName>
                                        </p:attrNameLst>
                                      </p:cBhvr>
                                      <p:tavLst>
                                        <p:tav tm="0">
                                          <p:val>
                                            <p:fltVal val="0"/>
                                          </p:val>
                                        </p:tav>
                                        <p:tav tm="100000">
                                          <p:val>
                                            <p:strVal val="#ppt_h"/>
                                          </p:val>
                                        </p:tav>
                                      </p:tavLst>
                                    </p:anim>
                                    <p:anim calcmode="lin" valueType="num">
                                      <p:cBhvr>
                                        <p:cTn id="89" dur="1000" fill="hold"/>
                                        <p:tgtEl>
                                          <p:spTgt spid="61"/>
                                        </p:tgtEl>
                                        <p:attrNameLst>
                                          <p:attrName>style.rotation</p:attrName>
                                        </p:attrNameLst>
                                      </p:cBhvr>
                                      <p:tavLst>
                                        <p:tav tm="0">
                                          <p:val>
                                            <p:fltVal val="90"/>
                                          </p:val>
                                        </p:tav>
                                        <p:tav tm="100000">
                                          <p:val>
                                            <p:fltVal val="0"/>
                                          </p:val>
                                        </p:tav>
                                      </p:tavLst>
                                    </p:anim>
                                    <p:animEffect transition="in" filter="fade">
                                      <p:cBhvr>
                                        <p:cTn id="90" dur="1000"/>
                                        <p:tgtEl>
                                          <p:spTgt spid="61"/>
                                        </p:tgtEl>
                                      </p:cBhvr>
                                    </p:animEffect>
                                  </p:childTnLst>
                                </p:cTn>
                              </p:par>
                              <p:par>
                                <p:cTn id="91" presetID="22" presetClass="entr" presetSubtype="1" fill="hold" nodeType="withEffect">
                                  <p:stCondLst>
                                    <p:cond delay="250"/>
                                  </p:stCondLst>
                                  <p:childTnLst>
                                    <p:set>
                                      <p:cBhvr>
                                        <p:cTn id="92" dur="1" fill="hold">
                                          <p:stCondLst>
                                            <p:cond delay="0"/>
                                          </p:stCondLst>
                                        </p:cTn>
                                        <p:tgtEl>
                                          <p:spTgt spid="62"/>
                                        </p:tgtEl>
                                        <p:attrNameLst>
                                          <p:attrName>style.visibility</p:attrName>
                                        </p:attrNameLst>
                                      </p:cBhvr>
                                      <p:to>
                                        <p:strVal val="visible"/>
                                      </p:to>
                                    </p:set>
                                    <p:animEffect transition="in" filter="wipe(up)">
                                      <p:cBhvr>
                                        <p:cTn id="93" dur="500"/>
                                        <p:tgtEl>
                                          <p:spTgt spid="62"/>
                                        </p:tgtEl>
                                      </p:cBhvr>
                                    </p:animEffect>
                                  </p:childTnLst>
                                </p:cTn>
                              </p:par>
                            </p:childTnLst>
                          </p:cTn>
                        </p:par>
                        <p:par>
                          <p:cTn id="94" fill="hold">
                            <p:stCondLst>
                              <p:cond delay="12750"/>
                            </p:stCondLst>
                            <p:childTnLst>
                              <p:par>
                                <p:cTn id="95" presetID="31" presetClass="entr" presetSubtype="0" fill="hold" grpId="0" nodeType="afterEffect">
                                  <p:stCondLst>
                                    <p:cond delay="500"/>
                                  </p:stCondLst>
                                  <p:childTnLst>
                                    <p:set>
                                      <p:cBhvr>
                                        <p:cTn id="96" dur="1" fill="hold">
                                          <p:stCondLst>
                                            <p:cond delay="0"/>
                                          </p:stCondLst>
                                        </p:cTn>
                                        <p:tgtEl>
                                          <p:spTgt spid="67"/>
                                        </p:tgtEl>
                                        <p:attrNameLst>
                                          <p:attrName>style.visibility</p:attrName>
                                        </p:attrNameLst>
                                      </p:cBhvr>
                                      <p:to>
                                        <p:strVal val="visible"/>
                                      </p:to>
                                    </p:set>
                                    <p:anim calcmode="lin" valueType="num">
                                      <p:cBhvr>
                                        <p:cTn id="97" dur="1000" fill="hold"/>
                                        <p:tgtEl>
                                          <p:spTgt spid="67"/>
                                        </p:tgtEl>
                                        <p:attrNameLst>
                                          <p:attrName>ppt_w</p:attrName>
                                        </p:attrNameLst>
                                      </p:cBhvr>
                                      <p:tavLst>
                                        <p:tav tm="0">
                                          <p:val>
                                            <p:fltVal val="0"/>
                                          </p:val>
                                        </p:tav>
                                        <p:tav tm="100000">
                                          <p:val>
                                            <p:strVal val="#ppt_w"/>
                                          </p:val>
                                        </p:tav>
                                      </p:tavLst>
                                    </p:anim>
                                    <p:anim calcmode="lin" valueType="num">
                                      <p:cBhvr>
                                        <p:cTn id="98" dur="1000" fill="hold"/>
                                        <p:tgtEl>
                                          <p:spTgt spid="67"/>
                                        </p:tgtEl>
                                        <p:attrNameLst>
                                          <p:attrName>ppt_h</p:attrName>
                                        </p:attrNameLst>
                                      </p:cBhvr>
                                      <p:tavLst>
                                        <p:tav tm="0">
                                          <p:val>
                                            <p:fltVal val="0"/>
                                          </p:val>
                                        </p:tav>
                                        <p:tav tm="100000">
                                          <p:val>
                                            <p:strVal val="#ppt_h"/>
                                          </p:val>
                                        </p:tav>
                                      </p:tavLst>
                                    </p:anim>
                                    <p:anim calcmode="lin" valueType="num">
                                      <p:cBhvr>
                                        <p:cTn id="99" dur="1000" fill="hold"/>
                                        <p:tgtEl>
                                          <p:spTgt spid="67"/>
                                        </p:tgtEl>
                                        <p:attrNameLst>
                                          <p:attrName>style.rotation</p:attrName>
                                        </p:attrNameLst>
                                      </p:cBhvr>
                                      <p:tavLst>
                                        <p:tav tm="0">
                                          <p:val>
                                            <p:fltVal val="90"/>
                                          </p:val>
                                        </p:tav>
                                        <p:tav tm="100000">
                                          <p:val>
                                            <p:fltVal val="0"/>
                                          </p:val>
                                        </p:tav>
                                      </p:tavLst>
                                    </p:anim>
                                    <p:animEffect transition="in" filter="fade">
                                      <p:cBhvr>
                                        <p:cTn id="100" dur="1000"/>
                                        <p:tgtEl>
                                          <p:spTgt spid="67"/>
                                        </p:tgtEl>
                                      </p:cBhvr>
                                    </p:animEffect>
                                  </p:childTnLst>
                                </p:cTn>
                              </p:par>
                              <p:par>
                                <p:cTn id="101" presetID="22" presetClass="entr" presetSubtype="8" fill="hold" nodeType="withEffect">
                                  <p:stCondLst>
                                    <p:cond delay="500"/>
                                  </p:stCondLst>
                                  <p:childTnLst>
                                    <p:set>
                                      <p:cBhvr>
                                        <p:cTn id="102" dur="1" fill="hold">
                                          <p:stCondLst>
                                            <p:cond delay="0"/>
                                          </p:stCondLst>
                                        </p:cTn>
                                        <p:tgtEl>
                                          <p:spTgt spid="68"/>
                                        </p:tgtEl>
                                        <p:attrNameLst>
                                          <p:attrName>style.visibility</p:attrName>
                                        </p:attrNameLst>
                                      </p:cBhvr>
                                      <p:to>
                                        <p:strVal val="visible"/>
                                      </p:to>
                                    </p:set>
                                    <p:animEffect transition="in" filter="wipe(left)">
                                      <p:cBhvr>
                                        <p:cTn id="103" dur="500"/>
                                        <p:tgtEl>
                                          <p:spTgt spid="68"/>
                                        </p:tgtEl>
                                      </p:cBhvr>
                                    </p:animEffect>
                                  </p:childTnLst>
                                </p:cTn>
                              </p:par>
                            </p:childTnLst>
                          </p:cTn>
                        </p:par>
                        <p:par>
                          <p:cTn id="104" fill="hold">
                            <p:stCondLst>
                              <p:cond delay="14250"/>
                            </p:stCondLst>
                            <p:childTnLst>
                              <p:par>
                                <p:cTn id="105" presetID="31" presetClass="entr" presetSubtype="0" fill="hold" grpId="0" nodeType="afterEffect">
                                  <p:stCondLst>
                                    <p:cond delay="25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1000" fill="hold"/>
                                        <p:tgtEl>
                                          <p:spTgt spid="73"/>
                                        </p:tgtEl>
                                        <p:attrNameLst>
                                          <p:attrName>ppt_w</p:attrName>
                                        </p:attrNameLst>
                                      </p:cBhvr>
                                      <p:tavLst>
                                        <p:tav tm="0">
                                          <p:val>
                                            <p:fltVal val="0"/>
                                          </p:val>
                                        </p:tav>
                                        <p:tav tm="100000">
                                          <p:val>
                                            <p:strVal val="#ppt_w"/>
                                          </p:val>
                                        </p:tav>
                                      </p:tavLst>
                                    </p:anim>
                                    <p:anim calcmode="lin" valueType="num">
                                      <p:cBhvr>
                                        <p:cTn id="108" dur="1000" fill="hold"/>
                                        <p:tgtEl>
                                          <p:spTgt spid="73"/>
                                        </p:tgtEl>
                                        <p:attrNameLst>
                                          <p:attrName>ppt_h</p:attrName>
                                        </p:attrNameLst>
                                      </p:cBhvr>
                                      <p:tavLst>
                                        <p:tav tm="0">
                                          <p:val>
                                            <p:fltVal val="0"/>
                                          </p:val>
                                        </p:tav>
                                        <p:tav tm="100000">
                                          <p:val>
                                            <p:strVal val="#ppt_h"/>
                                          </p:val>
                                        </p:tav>
                                      </p:tavLst>
                                    </p:anim>
                                    <p:anim calcmode="lin" valueType="num">
                                      <p:cBhvr>
                                        <p:cTn id="109" dur="1000" fill="hold"/>
                                        <p:tgtEl>
                                          <p:spTgt spid="73"/>
                                        </p:tgtEl>
                                        <p:attrNameLst>
                                          <p:attrName>style.rotation</p:attrName>
                                        </p:attrNameLst>
                                      </p:cBhvr>
                                      <p:tavLst>
                                        <p:tav tm="0">
                                          <p:val>
                                            <p:fltVal val="90"/>
                                          </p:val>
                                        </p:tav>
                                        <p:tav tm="100000">
                                          <p:val>
                                            <p:fltVal val="0"/>
                                          </p:val>
                                        </p:tav>
                                      </p:tavLst>
                                    </p:anim>
                                    <p:animEffect transition="in" filter="fade">
                                      <p:cBhvr>
                                        <p:cTn id="110" dur="1000"/>
                                        <p:tgtEl>
                                          <p:spTgt spid="73"/>
                                        </p:tgtEl>
                                      </p:cBhvr>
                                    </p:animEffect>
                                  </p:childTnLst>
                                </p:cTn>
                              </p:par>
                              <p:par>
                                <p:cTn id="111" presetID="22" presetClass="entr" presetSubtype="4" fill="hold" nodeType="withEffect">
                                  <p:stCondLst>
                                    <p:cond delay="25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500"/>
                                        <p:tgtEl>
                                          <p:spTgt spid="74"/>
                                        </p:tgtEl>
                                      </p:cBhvr>
                                    </p:animEffect>
                                  </p:childTnLst>
                                </p:cTn>
                              </p:par>
                            </p:childTnLst>
                          </p:cTn>
                        </p:par>
                        <p:par>
                          <p:cTn id="114" fill="hold">
                            <p:stCondLst>
                              <p:cond delay="15500"/>
                            </p:stCondLst>
                            <p:childTnLst>
                              <p:par>
                                <p:cTn id="115" presetID="6" presetClass="entr" presetSubtype="32" fill="hold" nodeType="afterEffect">
                                  <p:stCondLst>
                                    <p:cond delay="1000"/>
                                  </p:stCondLst>
                                  <p:childTnLst>
                                    <p:set>
                                      <p:cBhvr>
                                        <p:cTn id="116" dur="1" fill="hold">
                                          <p:stCondLst>
                                            <p:cond delay="0"/>
                                          </p:stCondLst>
                                        </p:cTn>
                                        <p:tgtEl>
                                          <p:spTgt spid="6"/>
                                        </p:tgtEl>
                                        <p:attrNameLst>
                                          <p:attrName>style.visibility</p:attrName>
                                        </p:attrNameLst>
                                      </p:cBhvr>
                                      <p:to>
                                        <p:strVal val="visible"/>
                                      </p:to>
                                    </p:set>
                                    <p:animEffect transition="in" filter="circle(out)">
                                      <p:cBhvr>
                                        <p:cTn id="117" dur="2000"/>
                                        <p:tgtEl>
                                          <p:spTgt spid="6"/>
                                        </p:tgtEl>
                                      </p:cBhvr>
                                    </p:animEffect>
                                  </p:childTnLst>
                                </p:cTn>
                              </p:par>
                            </p:childTnLst>
                          </p:cTn>
                        </p:par>
                        <p:par>
                          <p:cTn id="118" fill="hold">
                            <p:stCondLst>
                              <p:cond delay="18500"/>
                            </p:stCondLst>
                            <p:childTnLst>
                              <p:par>
                                <p:cTn id="119" presetID="16" presetClass="entr" presetSubtype="21" fill="hold" grpId="0" nodeType="afterEffect">
                                  <p:stCondLst>
                                    <p:cond delay="250"/>
                                  </p:stCondLst>
                                  <p:childTnLst>
                                    <p:set>
                                      <p:cBhvr>
                                        <p:cTn id="120" dur="1" fill="hold">
                                          <p:stCondLst>
                                            <p:cond delay="0"/>
                                          </p:stCondLst>
                                        </p:cTn>
                                        <p:tgtEl>
                                          <p:spTgt spid="8"/>
                                        </p:tgtEl>
                                        <p:attrNameLst>
                                          <p:attrName>style.visibility</p:attrName>
                                        </p:attrNameLst>
                                      </p:cBhvr>
                                      <p:to>
                                        <p:strVal val="visible"/>
                                      </p:to>
                                    </p:set>
                                    <p:animEffect transition="in" filter="barn(inVertical)">
                                      <p:cBhvr>
                                        <p:cTn id="121" dur="500"/>
                                        <p:tgtEl>
                                          <p:spTgt spid="8"/>
                                        </p:tgtEl>
                                      </p:cBhvr>
                                    </p:animEffect>
                                  </p:childTnLst>
                                </p:cTn>
                              </p:par>
                            </p:childTnLst>
                          </p:cTn>
                        </p:par>
                        <p:par>
                          <p:cTn id="122" fill="hold">
                            <p:stCondLst>
                              <p:cond delay="19250"/>
                            </p:stCondLst>
                            <p:childTnLst>
                              <p:par>
                                <p:cTn id="123" presetID="31" presetClass="entr" presetSubtype="0" fill="hold" grpId="0" nodeType="afterEffect">
                                  <p:stCondLst>
                                    <p:cond delay="250"/>
                                  </p:stCondLst>
                                  <p:childTnLst>
                                    <p:set>
                                      <p:cBhvr>
                                        <p:cTn id="124" dur="1" fill="hold">
                                          <p:stCondLst>
                                            <p:cond delay="0"/>
                                          </p:stCondLst>
                                        </p:cTn>
                                        <p:tgtEl>
                                          <p:spTgt spid="16"/>
                                        </p:tgtEl>
                                        <p:attrNameLst>
                                          <p:attrName>style.visibility</p:attrName>
                                        </p:attrNameLst>
                                      </p:cBhvr>
                                      <p:to>
                                        <p:strVal val="visible"/>
                                      </p:to>
                                    </p:set>
                                    <p:anim calcmode="lin" valueType="num">
                                      <p:cBhvr>
                                        <p:cTn id="125" dur="1000" fill="hold"/>
                                        <p:tgtEl>
                                          <p:spTgt spid="16"/>
                                        </p:tgtEl>
                                        <p:attrNameLst>
                                          <p:attrName>ppt_w</p:attrName>
                                        </p:attrNameLst>
                                      </p:cBhvr>
                                      <p:tavLst>
                                        <p:tav tm="0">
                                          <p:val>
                                            <p:fltVal val="0"/>
                                          </p:val>
                                        </p:tav>
                                        <p:tav tm="100000">
                                          <p:val>
                                            <p:strVal val="#ppt_w"/>
                                          </p:val>
                                        </p:tav>
                                      </p:tavLst>
                                    </p:anim>
                                    <p:anim calcmode="lin" valueType="num">
                                      <p:cBhvr>
                                        <p:cTn id="126" dur="1000" fill="hold"/>
                                        <p:tgtEl>
                                          <p:spTgt spid="16"/>
                                        </p:tgtEl>
                                        <p:attrNameLst>
                                          <p:attrName>ppt_h</p:attrName>
                                        </p:attrNameLst>
                                      </p:cBhvr>
                                      <p:tavLst>
                                        <p:tav tm="0">
                                          <p:val>
                                            <p:fltVal val="0"/>
                                          </p:val>
                                        </p:tav>
                                        <p:tav tm="100000">
                                          <p:val>
                                            <p:strVal val="#ppt_h"/>
                                          </p:val>
                                        </p:tav>
                                      </p:tavLst>
                                    </p:anim>
                                    <p:anim calcmode="lin" valueType="num">
                                      <p:cBhvr>
                                        <p:cTn id="127" dur="1000" fill="hold"/>
                                        <p:tgtEl>
                                          <p:spTgt spid="16"/>
                                        </p:tgtEl>
                                        <p:attrNameLst>
                                          <p:attrName>style.rotation</p:attrName>
                                        </p:attrNameLst>
                                      </p:cBhvr>
                                      <p:tavLst>
                                        <p:tav tm="0">
                                          <p:val>
                                            <p:fltVal val="90"/>
                                          </p:val>
                                        </p:tav>
                                        <p:tav tm="100000">
                                          <p:val>
                                            <p:fltVal val="0"/>
                                          </p:val>
                                        </p:tav>
                                      </p:tavLst>
                                    </p:anim>
                                    <p:animEffect transition="in" filter="fade">
                                      <p:cBhvr>
                                        <p:cTn id="128" dur="1000"/>
                                        <p:tgtEl>
                                          <p:spTgt spid="16"/>
                                        </p:tgtEl>
                                      </p:cBhvr>
                                    </p:animEffect>
                                  </p:childTnLst>
                                </p:cTn>
                              </p:par>
                              <p:par>
                                <p:cTn id="129" presetID="22" presetClass="entr" presetSubtype="8" fill="hold" nodeType="withEffect">
                                  <p:stCondLst>
                                    <p:cond delay="250"/>
                                  </p:stCondLst>
                                  <p:childTnLst>
                                    <p:set>
                                      <p:cBhvr>
                                        <p:cTn id="130" dur="1" fill="hold">
                                          <p:stCondLst>
                                            <p:cond delay="0"/>
                                          </p:stCondLst>
                                        </p:cTn>
                                        <p:tgtEl>
                                          <p:spTgt spid="20"/>
                                        </p:tgtEl>
                                        <p:attrNameLst>
                                          <p:attrName>style.visibility</p:attrName>
                                        </p:attrNameLst>
                                      </p:cBhvr>
                                      <p:to>
                                        <p:strVal val="visible"/>
                                      </p:to>
                                    </p:set>
                                    <p:animEffect transition="in" filter="wipe(left)">
                                      <p:cBhvr>
                                        <p:cTn id="131" dur="500"/>
                                        <p:tgtEl>
                                          <p:spTgt spid="20"/>
                                        </p:tgtEl>
                                      </p:cBhvr>
                                    </p:animEffect>
                                  </p:childTnLst>
                                </p:cTn>
                              </p:par>
                            </p:childTnLst>
                          </p:cTn>
                        </p:par>
                        <p:par>
                          <p:cTn id="132" fill="hold">
                            <p:stCondLst>
                              <p:cond delay="20500"/>
                            </p:stCondLst>
                            <p:childTnLst>
                              <p:par>
                                <p:cTn id="133" presetID="31" presetClass="entr" presetSubtype="0" fill="hold" grpId="0" nodeType="afterEffect">
                                  <p:stCondLst>
                                    <p:cond delay="250"/>
                                  </p:stCondLst>
                                  <p:childTnLst>
                                    <p:set>
                                      <p:cBhvr>
                                        <p:cTn id="134" dur="1" fill="hold">
                                          <p:stCondLst>
                                            <p:cond delay="0"/>
                                          </p:stCondLst>
                                        </p:cTn>
                                        <p:tgtEl>
                                          <p:spTgt spid="18"/>
                                        </p:tgtEl>
                                        <p:attrNameLst>
                                          <p:attrName>style.visibility</p:attrName>
                                        </p:attrNameLst>
                                      </p:cBhvr>
                                      <p:to>
                                        <p:strVal val="visible"/>
                                      </p:to>
                                    </p:set>
                                    <p:anim calcmode="lin" valueType="num">
                                      <p:cBhvr>
                                        <p:cTn id="135" dur="1000" fill="hold"/>
                                        <p:tgtEl>
                                          <p:spTgt spid="18"/>
                                        </p:tgtEl>
                                        <p:attrNameLst>
                                          <p:attrName>ppt_w</p:attrName>
                                        </p:attrNameLst>
                                      </p:cBhvr>
                                      <p:tavLst>
                                        <p:tav tm="0">
                                          <p:val>
                                            <p:fltVal val="0"/>
                                          </p:val>
                                        </p:tav>
                                        <p:tav tm="100000">
                                          <p:val>
                                            <p:strVal val="#ppt_w"/>
                                          </p:val>
                                        </p:tav>
                                      </p:tavLst>
                                    </p:anim>
                                    <p:anim calcmode="lin" valueType="num">
                                      <p:cBhvr>
                                        <p:cTn id="136" dur="1000" fill="hold"/>
                                        <p:tgtEl>
                                          <p:spTgt spid="18"/>
                                        </p:tgtEl>
                                        <p:attrNameLst>
                                          <p:attrName>ppt_h</p:attrName>
                                        </p:attrNameLst>
                                      </p:cBhvr>
                                      <p:tavLst>
                                        <p:tav tm="0">
                                          <p:val>
                                            <p:fltVal val="0"/>
                                          </p:val>
                                        </p:tav>
                                        <p:tav tm="100000">
                                          <p:val>
                                            <p:strVal val="#ppt_h"/>
                                          </p:val>
                                        </p:tav>
                                      </p:tavLst>
                                    </p:anim>
                                    <p:anim calcmode="lin" valueType="num">
                                      <p:cBhvr>
                                        <p:cTn id="137" dur="1000" fill="hold"/>
                                        <p:tgtEl>
                                          <p:spTgt spid="18"/>
                                        </p:tgtEl>
                                        <p:attrNameLst>
                                          <p:attrName>style.rotation</p:attrName>
                                        </p:attrNameLst>
                                      </p:cBhvr>
                                      <p:tavLst>
                                        <p:tav tm="0">
                                          <p:val>
                                            <p:fltVal val="90"/>
                                          </p:val>
                                        </p:tav>
                                        <p:tav tm="100000">
                                          <p:val>
                                            <p:fltVal val="0"/>
                                          </p:val>
                                        </p:tav>
                                      </p:tavLst>
                                    </p:anim>
                                    <p:animEffect transition="in" filter="fade">
                                      <p:cBhvr>
                                        <p:cTn id="138" dur="1000"/>
                                        <p:tgtEl>
                                          <p:spTgt spid="18"/>
                                        </p:tgtEl>
                                      </p:cBhvr>
                                    </p:animEffect>
                                  </p:childTnLst>
                                </p:cTn>
                              </p:par>
                            </p:childTnLst>
                          </p:cTn>
                        </p:par>
                        <p:par>
                          <p:cTn id="139" fill="hold">
                            <p:stCondLst>
                              <p:cond delay="21750"/>
                            </p:stCondLst>
                            <p:childTnLst>
                              <p:par>
                                <p:cTn id="140" presetID="31" presetClass="entr" presetSubtype="0" fill="hold" grpId="0" nodeType="afterEffect">
                                  <p:stCondLst>
                                    <p:cond delay="250"/>
                                  </p:stCondLst>
                                  <p:childTnLst>
                                    <p:set>
                                      <p:cBhvr>
                                        <p:cTn id="141" dur="1" fill="hold">
                                          <p:stCondLst>
                                            <p:cond delay="0"/>
                                          </p:stCondLst>
                                        </p:cTn>
                                        <p:tgtEl>
                                          <p:spTgt spid="14"/>
                                        </p:tgtEl>
                                        <p:attrNameLst>
                                          <p:attrName>style.visibility</p:attrName>
                                        </p:attrNameLst>
                                      </p:cBhvr>
                                      <p:to>
                                        <p:strVal val="visible"/>
                                      </p:to>
                                    </p:set>
                                    <p:anim calcmode="lin" valueType="num">
                                      <p:cBhvr>
                                        <p:cTn id="142" dur="1000" fill="hold"/>
                                        <p:tgtEl>
                                          <p:spTgt spid="14"/>
                                        </p:tgtEl>
                                        <p:attrNameLst>
                                          <p:attrName>ppt_w</p:attrName>
                                        </p:attrNameLst>
                                      </p:cBhvr>
                                      <p:tavLst>
                                        <p:tav tm="0">
                                          <p:val>
                                            <p:fltVal val="0"/>
                                          </p:val>
                                        </p:tav>
                                        <p:tav tm="100000">
                                          <p:val>
                                            <p:strVal val="#ppt_w"/>
                                          </p:val>
                                        </p:tav>
                                      </p:tavLst>
                                    </p:anim>
                                    <p:anim calcmode="lin" valueType="num">
                                      <p:cBhvr>
                                        <p:cTn id="143" dur="1000" fill="hold"/>
                                        <p:tgtEl>
                                          <p:spTgt spid="14"/>
                                        </p:tgtEl>
                                        <p:attrNameLst>
                                          <p:attrName>ppt_h</p:attrName>
                                        </p:attrNameLst>
                                      </p:cBhvr>
                                      <p:tavLst>
                                        <p:tav tm="0">
                                          <p:val>
                                            <p:fltVal val="0"/>
                                          </p:val>
                                        </p:tav>
                                        <p:tav tm="100000">
                                          <p:val>
                                            <p:strVal val="#ppt_h"/>
                                          </p:val>
                                        </p:tav>
                                      </p:tavLst>
                                    </p:anim>
                                    <p:anim calcmode="lin" valueType="num">
                                      <p:cBhvr>
                                        <p:cTn id="144" dur="1000" fill="hold"/>
                                        <p:tgtEl>
                                          <p:spTgt spid="14"/>
                                        </p:tgtEl>
                                        <p:attrNameLst>
                                          <p:attrName>style.rotation</p:attrName>
                                        </p:attrNameLst>
                                      </p:cBhvr>
                                      <p:tavLst>
                                        <p:tav tm="0">
                                          <p:val>
                                            <p:fltVal val="90"/>
                                          </p:val>
                                        </p:tav>
                                        <p:tav tm="100000">
                                          <p:val>
                                            <p:fltVal val="0"/>
                                          </p:val>
                                        </p:tav>
                                      </p:tavLst>
                                    </p:anim>
                                    <p:animEffect transition="in" filter="fade">
                                      <p:cBhvr>
                                        <p:cTn id="145" dur="1000"/>
                                        <p:tgtEl>
                                          <p:spTgt spid="14"/>
                                        </p:tgtEl>
                                      </p:cBhvr>
                                    </p:animEffect>
                                  </p:childTnLst>
                                </p:cTn>
                              </p:par>
                              <p:par>
                                <p:cTn id="146" presetID="22" presetClass="entr" presetSubtype="1" fill="hold" nodeType="withEffect">
                                  <p:stCondLst>
                                    <p:cond delay="250"/>
                                  </p:stCondLst>
                                  <p:childTnLst>
                                    <p:set>
                                      <p:cBhvr>
                                        <p:cTn id="147" dur="1" fill="hold">
                                          <p:stCondLst>
                                            <p:cond delay="0"/>
                                          </p:stCondLst>
                                        </p:cTn>
                                        <p:tgtEl>
                                          <p:spTgt spid="32"/>
                                        </p:tgtEl>
                                        <p:attrNameLst>
                                          <p:attrName>style.visibility</p:attrName>
                                        </p:attrNameLst>
                                      </p:cBhvr>
                                      <p:to>
                                        <p:strVal val="visible"/>
                                      </p:to>
                                    </p:set>
                                    <p:animEffect transition="in" filter="wipe(up)">
                                      <p:cBhvr>
                                        <p:cTn id="148" dur="500"/>
                                        <p:tgtEl>
                                          <p:spTgt spid="32"/>
                                        </p:tgtEl>
                                      </p:cBhvr>
                                    </p:animEffect>
                                  </p:childTnLst>
                                </p:cTn>
                              </p:par>
                            </p:childTnLst>
                          </p:cTn>
                        </p:par>
                        <p:par>
                          <p:cTn id="149" fill="hold">
                            <p:stCondLst>
                              <p:cond delay="23000"/>
                            </p:stCondLst>
                            <p:childTnLst>
                              <p:par>
                                <p:cTn id="150" presetID="31" presetClass="entr" presetSubtype="0" fill="hold" grpId="0" nodeType="afterEffect">
                                  <p:stCondLst>
                                    <p:cond delay="500"/>
                                  </p:stCondLst>
                                  <p:childTnLst>
                                    <p:set>
                                      <p:cBhvr>
                                        <p:cTn id="151" dur="1" fill="hold">
                                          <p:stCondLst>
                                            <p:cond delay="0"/>
                                          </p:stCondLst>
                                        </p:cTn>
                                        <p:tgtEl>
                                          <p:spTgt spid="15"/>
                                        </p:tgtEl>
                                        <p:attrNameLst>
                                          <p:attrName>style.visibility</p:attrName>
                                        </p:attrNameLst>
                                      </p:cBhvr>
                                      <p:to>
                                        <p:strVal val="visible"/>
                                      </p:to>
                                    </p:set>
                                    <p:anim calcmode="lin" valueType="num">
                                      <p:cBhvr>
                                        <p:cTn id="152" dur="1000" fill="hold"/>
                                        <p:tgtEl>
                                          <p:spTgt spid="15"/>
                                        </p:tgtEl>
                                        <p:attrNameLst>
                                          <p:attrName>ppt_w</p:attrName>
                                        </p:attrNameLst>
                                      </p:cBhvr>
                                      <p:tavLst>
                                        <p:tav tm="0">
                                          <p:val>
                                            <p:fltVal val="0"/>
                                          </p:val>
                                        </p:tav>
                                        <p:tav tm="100000">
                                          <p:val>
                                            <p:strVal val="#ppt_w"/>
                                          </p:val>
                                        </p:tav>
                                      </p:tavLst>
                                    </p:anim>
                                    <p:anim calcmode="lin" valueType="num">
                                      <p:cBhvr>
                                        <p:cTn id="153" dur="1000" fill="hold"/>
                                        <p:tgtEl>
                                          <p:spTgt spid="15"/>
                                        </p:tgtEl>
                                        <p:attrNameLst>
                                          <p:attrName>ppt_h</p:attrName>
                                        </p:attrNameLst>
                                      </p:cBhvr>
                                      <p:tavLst>
                                        <p:tav tm="0">
                                          <p:val>
                                            <p:fltVal val="0"/>
                                          </p:val>
                                        </p:tav>
                                        <p:tav tm="100000">
                                          <p:val>
                                            <p:strVal val="#ppt_h"/>
                                          </p:val>
                                        </p:tav>
                                      </p:tavLst>
                                    </p:anim>
                                    <p:anim calcmode="lin" valueType="num">
                                      <p:cBhvr>
                                        <p:cTn id="154" dur="1000" fill="hold"/>
                                        <p:tgtEl>
                                          <p:spTgt spid="15"/>
                                        </p:tgtEl>
                                        <p:attrNameLst>
                                          <p:attrName>style.rotation</p:attrName>
                                        </p:attrNameLst>
                                      </p:cBhvr>
                                      <p:tavLst>
                                        <p:tav tm="0">
                                          <p:val>
                                            <p:fltVal val="90"/>
                                          </p:val>
                                        </p:tav>
                                        <p:tav tm="100000">
                                          <p:val>
                                            <p:fltVal val="0"/>
                                          </p:val>
                                        </p:tav>
                                      </p:tavLst>
                                    </p:anim>
                                    <p:animEffect transition="in" filter="fade">
                                      <p:cBhvr>
                                        <p:cTn id="155" dur="1000"/>
                                        <p:tgtEl>
                                          <p:spTgt spid="15"/>
                                        </p:tgtEl>
                                      </p:cBhvr>
                                    </p:animEffect>
                                  </p:childTnLst>
                                </p:cTn>
                              </p:par>
                              <p:par>
                                <p:cTn id="156" presetID="22" presetClass="entr" presetSubtype="1" fill="hold" nodeType="withEffect">
                                  <p:stCondLst>
                                    <p:cond delay="500"/>
                                  </p:stCondLst>
                                  <p:childTnLst>
                                    <p:set>
                                      <p:cBhvr>
                                        <p:cTn id="157" dur="1" fill="hold">
                                          <p:stCondLst>
                                            <p:cond delay="0"/>
                                          </p:stCondLst>
                                        </p:cTn>
                                        <p:tgtEl>
                                          <p:spTgt spid="26"/>
                                        </p:tgtEl>
                                        <p:attrNameLst>
                                          <p:attrName>style.visibility</p:attrName>
                                        </p:attrNameLst>
                                      </p:cBhvr>
                                      <p:to>
                                        <p:strVal val="visible"/>
                                      </p:to>
                                    </p:set>
                                    <p:animEffect transition="in" filter="wipe(up)">
                                      <p:cBhvr>
                                        <p:cTn id="158" dur="500"/>
                                        <p:tgtEl>
                                          <p:spTgt spid="26"/>
                                        </p:tgtEl>
                                      </p:cBhvr>
                                    </p:animEffect>
                                  </p:childTnLst>
                                </p:cTn>
                              </p:par>
                            </p:childTnLst>
                          </p:cTn>
                        </p:par>
                        <p:par>
                          <p:cTn id="159" fill="hold">
                            <p:stCondLst>
                              <p:cond delay="24500"/>
                            </p:stCondLst>
                            <p:childTnLst>
                              <p:par>
                                <p:cTn id="160" presetID="31" presetClass="entr" presetSubtype="0" fill="hold" grpId="0" nodeType="afterEffect">
                                  <p:stCondLst>
                                    <p:cond delay="250"/>
                                  </p:stCondLst>
                                  <p:childTnLst>
                                    <p:set>
                                      <p:cBhvr>
                                        <p:cTn id="161" dur="1" fill="hold">
                                          <p:stCondLst>
                                            <p:cond delay="0"/>
                                          </p:stCondLst>
                                        </p:cTn>
                                        <p:tgtEl>
                                          <p:spTgt spid="13"/>
                                        </p:tgtEl>
                                        <p:attrNameLst>
                                          <p:attrName>style.visibility</p:attrName>
                                        </p:attrNameLst>
                                      </p:cBhvr>
                                      <p:to>
                                        <p:strVal val="visible"/>
                                      </p:to>
                                    </p:set>
                                    <p:anim calcmode="lin" valueType="num">
                                      <p:cBhvr>
                                        <p:cTn id="162" dur="1000" fill="hold"/>
                                        <p:tgtEl>
                                          <p:spTgt spid="13"/>
                                        </p:tgtEl>
                                        <p:attrNameLst>
                                          <p:attrName>ppt_w</p:attrName>
                                        </p:attrNameLst>
                                      </p:cBhvr>
                                      <p:tavLst>
                                        <p:tav tm="0">
                                          <p:val>
                                            <p:fltVal val="0"/>
                                          </p:val>
                                        </p:tav>
                                        <p:tav tm="100000">
                                          <p:val>
                                            <p:strVal val="#ppt_w"/>
                                          </p:val>
                                        </p:tav>
                                      </p:tavLst>
                                    </p:anim>
                                    <p:anim calcmode="lin" valueType="num">
                                      <p:cBhvr>
                                        <p:cTn id="163" dur="1000" fill="hold"/>
                                        <p:tgtEl>
                                          <p:spTgt spid="13"/>
                                        </p:tgtEl>
                                        <p:attrNameLst>
                                          <p:attrName>ppt_h</p:attrName>
                                        </p:attrNameLst>
                                      </p:cBhvr>
                                      <p:tavLst>
                                        <p:tav tm="0">
                                          <p:val>
                                            <p:fltVal val="0"/>
                                          </p:val>
                                        </p:tav>
                                        <p:tav tm="100000">
                                          <p:val>
                                            <p:strVal val="#ppt_h"/>
                                          </p:val>
                                        </p:tav>
                                      </p:tavLst>
                                    </p:anim>
                                    <p:anim calcmode="lin" valueType="num">
                                      <p:cBhvr>
                                        <p:cTn id="164" dur="1000" fill="hold"/>
                                        <p:tgtEl>
                                          <p:spTgt spid="13"/>
                                        </p:tgtEl>
                                        <p:attrNameLst>
                                          <p:attrName>style.rotation</p:attrName>
                                        </p:attrNameLst>
                                      </p:cBhvr>
                                      <p:tavLst>
                                        <p:tav tm="0">
                                          <p:val>
                                            <p:fltVal val="90"/>
                                          </p:val>
                                        </p:tav>
                                        <p:tav tm="100000">
                                          <p:val>
                                            <p:fltVal val="0"/>
                                          </p:val>
                                        </p:tav>
                                      </p:tavLst>
                                    </p:anim>
                                    <p:animEffect transition="in" filter="fade">
                                      <p:cBhvr>
                                        <p:cTn id="165" dur="1000"/>
                                        <p:tgtEl>
                                          <p:spTgt spid="13"/>
                                        </p:tgtEl>
                                      </p:cBhvr>
                                    </p:animEffect>
                                  </p:childTnLst>
                                </p:cTn>
                              </p:par>
                              <p:par>
                                <p:cTn id="166" presetID="22" presetClass="entr" presetSubtype="8" fill="hold" nodeType="withEffect">
                                  <p:stCondLst>
                                    <p:cond delay="250"/>
                                  </p:stCondLst>
                                  <p:childTnLst>
                                    <p:set>
                                      <p:cBhvr>
                                        <p:cTn id="167" dur="1" fill="hold">
                                          <p:stCondLst>
                                            <p:cond delay="0"/>
                                          </p:stCondLst>
                                        </p:cTn>
                                        <p:tgtEl>
                                          <p:spTgt spid="39"/>
                                        </p:tgtEl>
                                        <p:attrNameLst>
                                          <p:attrName>style.visibility</p:attrName>
                                        </p:attrNameLst>
                                      </p:cBhvr>
                                      <p:to>
                                        <p:strVal val="visible"/>
                                      </p:to>
                                    </p:set>
                                    <p:animEffect transition="in" filter="wipe(left)">
                                      <p:cBhvr>
                                        <p:cTn id="168" dur="500"/>
                                        <p:tgtEl>
                                          <p:spTgt spid="39"/>
                                        </p:tgtEl>
                                      </p:cBhvr>
                                    </p:animEffect>
                                  </p:childTnLst>
                                </p:cTn>
                              </p:par>
                            </p:childTnLst>
                          </p:cTn>
                        </p:par>
                        <p:par>
                          <p:cTn id="169" fill="hold">
                            <p:stCondLst>
                              <p:cond delay="25750"/>
                            </p:stCondLst>
                            <p:childTnLst>
                              <p:par>
                                <p:cTn id="170" presetID="31" presetClass="entr" presetSubtype="0" fill="hold" grpId="0" nodeType="afterEffect">
                                  <p:stCondLst>
                                    <p:cond delay="250"/>
                                  </p:stCondLst>
                                  <p:childTnLst>
                                    <p:set>
                                      <p:cBhvr>
                                        <p:cTn id="171" dur="1" fill="hold">
                                          <p:stCondLst>
                                            <p:cond delay="0"/>
                                          </p:stCondLst>
                                        </p:cTn>
                                        <p:tgtEl>
                                          <p:spTgt spid="48"/>
                                        </p:tgtEl>
                                        <p:attrNameLst>
                                          <p:attrName>style.visibility</p:attrName>
                                        </p:attrNameLst>
                                      </p:cBhvr>
                                      <p:to>
                                        <p:strVal val="visible"/>
                                      </p:to>
                                    </p:set>
                                    <p:anim calcmode="lin" valueType="num">
                                      <p:cBhvr>
                                        <p:cTn id="172" dur="1000" fill="hold"/>
                                        <p:tgtEl>
                                          <p:spTgt spid="48"/>
                                        </p:tgtEl>
                                        <p:attrNameLst>
                                          <p:attrName>ppt_w</p:attrName>
                                        </p:attrNameLst>
                                      </p:cBhvr>
                                      <p:tavLst>
                                        <p:tav tm="0">
                                          <p:val>
                                            <p:fltVal val="0"/>
                                          </p:val>
                                        </p:tav>
                                        <p:tav tm="100000">
                                          <p:val>
                                            <p:strVal val="#ppt_w"/>
                                          </p:val>
                                        </p:tav>
                                      </p:tavLst>
                                    </p:anim>
                                    <p:anim calcmode="lin" valueType="num">
                                      <p:cBhvr>
                                        <p:cTn id="173" dur="1000" fill="hold"/>
                                        <p:tgtEl>
                                          <p:spTgt spid="48"/>
                                        </p:tgtEl>
                                        <p:attrNameLst>
                                          <p:attrName>ppt_h</p:attrName>
                                        </p:attrNameLst>
                                      </p:cBhvr>
                                      <p:tavLst>
                                        <p:tav tm="0">
                                          <p:val>
                                            <p:fltVal val="0"/>
                                          </p:val>
                                        </p:tav>
                                        <p:tav tm="100000">
                                          <p:val>
                                            <p:strVal val="#ppt_h"/>
                                          </p:val>
                                        </p:tav>
                                      </p:tavLst>
                                    </p:anim>
                                    <p:anim calcmode="lin" valueType="num">
                                      <p:cBhvr>
                                        <p:cTn id="174" dur="1000" fill="hold"/>
                                        <p:tgtEl>
                                          <p:spTgt spid="48"/>
                                        </p:tgtEl>
                                        <p:attrNameLst>
                                          <p:attrName>style.rotation</p:attrName>
                                        </p:attrNameLst>
                                      </p:cBhvr>
                                      <p:tavLst>
                                        <p:tav tm="0">
                                          <p:val>
                                            <p:fltVal val="90"/>
                                          </p:val>
                                        </p:tav>
                                        <p:tav tm="100000">
                                          <p:val>
                                            <p:fltVal val="0"/>
                                          </p:val>
                                        </p:tav>
                                      </p:tavLst>
                                    </p:anim>
                                    <p:animEffect transition="in" filter="fade">
                                      <p:cBhvr>
                                        <p:cTn id="175" dur="1000"/>
                                        <p:tgtEl>
                                          <p:spTgt spid="48"/>
                                        </p:tgtEl>
                                      </p:cBhvr>
                                    </p:animEffect>
                                  </p:childTnLst>
                                </p:cTn>
                              </p:par>
                              <p:par>
                                <p:cTn id="176" presetID="22" presetClass="entr" presetSubtype="4" fill="hold" nodeType="withEffect">
                                  <p:stCondLst>
                                    <p:cond delay="250"/>
                                  </p:stCondLst>
                                  <p:childTnLst>
                                    <p:set>
                                      <p:cBhvr>
                                        <p:cTn id="177" dur="1" fill="hold">
                                          <p:stCondLst>
                                            <p:cond delay="0"/>
                                          </p:stCondLst>
                                        </p:cTn>
                                        <p:tgtEl>
                                          <p:spTgt spid="49"/>
                                        </p:tgtEl>
                                        <p:attrNameLst>
                                          <p:attrName>style.visibility</p:attrName>
                                        </p:attrNameLst>
                                      </p:cBhvr>
                                      <p:to>
                                        <p:strVal val="visible"/>
                                      </p:to>
                                    </p:set>
                                    <p:animEffect transition="in" filter="wipe(down)">
                                      <p:cBhvr>
                                        <p:cTn id="178" dur="500"/>
                                        <p:tgtEl>
                                          <p:spTgt spid="49"/>
                                        </p:tgtEl>
                                      </p:cBhvr>
                                    </p:animEffect>
                                  </p:childTnLst>
                                </p:cTn>
                              </p:par>
                            </p:childTnLst>
                          </p:cTn>
                        </p:par>
                        <p:par>
                          <p:cTn id="179" fill="hold">
                            <p:stCondLst>
                              <p:cond delay="27000"/>
                            </p:stCondLst>
                            <p:childTnLst>
                              <p:par>
                                <p:cTn id="180" presetID="31" presetClass="entr" presetSubtype="0" fill="hold" grpId="0" nodeType="afterEffect">
                                  <p:stCondLst>
                                    <p:cond delay="50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1000" fill="hold"/>
                                        <p:tgtEl>
                                          <p:spTgt spid="47"/>
                                        </p:tgtEl>
                                        <p:attrNameLst>
                                          <p:attrName>ppt_w</p:attrName>
                                        </p:attrNameLst>
                                      </p:cBhvr>
                                      <p:tavLst>
                                        <p:tav tm="0">
                                          <p:val>
                                            <p:fltVal val="0"/>
                                          </p:val>
                                        </p:tav>
                                        <p:tav tm="100000">
                                          <p:val>
                                            <p:strVal val="#ppt_w"/>
                                          </p:val>
                                        </p:tav>
                                      </p:tavLst>
                                    </p:anim>
                                    <p:anim calcmode="lin" valueType="num">
                                      <p:cBhvr>
                                        <p:cTn id="183" dur="1000" fill="hold"/>
                                        <p:tgtEl>
                                          <p:spTgt spid="47"/>
                                        </p:tgtEl>
                                        <p:attrNameLst>
                                          <p:attrName>ppt_h</p:attrName>
                                        </p:attrNameLst>
                                      </p:cBhvr>
                                      <p:tavLst>
                                        <p:tav tm="0">
                                          <p:val>
                                            <p:fltVal val="0"/>
                                          </p:val>
                                        </p:tav>
                                        <p:tav tm="100000">
                                          <p:val>
                                            <p:strVal val="#ppt_h"/>
                                          </p:val>
                                        </p:tav>
                                      </p:tavLst>
                                    </p:anim>
                                    <p:anim calcmode="lin" valueType="num">
                                      <p:cBhvr>
                                        <p:cTn id="184" dur="1000" fill="hold"/>
                                        <p:tgtEl>
                                          <p:spTgt spid="47"/>
                                        </p:tgtEl>
                                        <p:attrNameLst>
                                          <p:attrName>style.rotation</p:attrName>
                                        </p:attrNameLst>
                                      </p:cBhvr>
                                      <p:tavLst>
                                        <p:tav tm="0">
                                          <p:val>
                                            <p:fltVal val="90"/>
                                          </p:val>
                                        </p:tav>
                                        <p:tav tm="100000">
                                          <p:val>
                                            <p:fltVal val="0"/>
                                          </p:val>
                                        </p:tav>
                                      </p:tavLst>
                                    </p:anim>
                                    <p:animEffect transition="in" filter="fade">
                                      <p:cBhvr>
                                        <p:cTn id="185" dur="1000"/>
                                        <p:tgtEl>
                                          <p:spTgt spid="47"/>
                                        </p:tgtEl>
                                      </p:cBhvr>
                                    </p:animEffect>
                                  </p:childTnLst>
                                </p:cTn>
                              </p:par>
                              <p:par>
                                <p:cTn id="186" presetID="22" presetClass="entr" presetSubtype="8" fill="hold" nodeType="withEffect">
                                  <p:stCondLst>
                                    <p:cond delay="500"/>
                                  </p:stCondLst>
                                  <p:childTnLst>
                                    <p:set>
                                      <p:cBhvr>
                                        <p:cTn id="187" dur="1" fill="hold">
                                          <p:stCondLst>
                                            <p:cond delay="0"/>
                                          </p:stCondLst>
                                        </p:cTn>
                                        <p:tgtEl>
                                          <p:spTgt spid="58"/>
                                        </p:tgtEl>
                                        <p:attrNameLst>
                                          <p:attrName>style.visibility</p:attrName>
                                        </p:attrNameLst>
                                      </p:cBhvr>
                                      <p:to>
                                        <p:strVal val="visible"/>
                                      </p:to>
                                    </p:set>
                                    <p:animEffect transition="in" filter="wipe(left)">
                                      <p:cBhvr>
                                        <p:cTn id="188" dur="500"/>
                                        <p:tgtEl>
                                          <p:spTgt spid="58"/>
                                        </p:tgtEl>
                                      </p:cBhvr>
                                    </p:animEffect>
                                  </p:childTnLst>
                                </p:cTn>
                              </p:par>
                            </p:childTnLst>
                          </p:cTn>
                        </p:par>
                        <p:par>
                          <p:cTn id="189" fill="hold">
                            <p:stCondLst>
                              <p:cond delay="28500"/>
                            </p:stCondLst>
                            <p:childTnLst>
                              <p:par>
                                <p:cTn id="190" presetID="31" presetClass="entr" presetSubtype="0" fill="hold" grpId="0" nodeType="afterEffect">
                                  <p:stCondLst>
                                    <p:cond delay="250"/>
                                  </p:stCondLst>
                                  <p:childTnLst>
                                    <p:set>
                                      <p:cBhvr>
                                        <p:cTn id="191" dur="1" fill="hold">
                                          <p:stCondLst>
                                            <p:cond delay="0"/>
                                          </p:stCondLst>
                                        </p:cTn>
                                        <p:tgtEl>
                                          <p:spTgt spid="46"/>
                                        </p:tgtEl>
                                        <p:attrNameLst>
                                          <p:attrName>style.visibility</p:attrName>
                                        </p:attrNameLst>
                                      </p:cBhvr>
                                      <p:to>
                                        <p:strVal val="visible"/>
                                      </p:to>
                                    </p:set>
                                    <p:anim calcmode="lin" valueType="num">
                                      <p:cBhvr>
                                        <p:cTn id="192" dur="1000" fill="hold"/>
                                        <p:tgtEl>
                                          <p:spTgt spid="46"/>
                                        </p:tgtEl>
                                        <p:attrNameLst>
                                          <p:attrName>ppt_w</p:attrName>
                                        </p:attrNameLst>
                                      </p:cBhvr>
                                      <p:tavLst>
                                        <p:tav tm="0">
                                          <p:val>
                                            <p:fltVal val="0"/>
                                          </p:val>
                                        </p:tav>
                                        <p:tav tm="100000">
                                          <p:val>
                                            <p:strVal val="#ppt_w"/>
                                          </p:val>
                                        </p:tav>
                                      </p:tavLst>
                                    </p:anim>
                                    <p:anim calcmode="lin" valueType="num">
                                      <p:cBhvr>
                                        <p:cTn id="193" dur="1000" fill="hold"/>
                                        <p:tgtEl>
                                          <p:spTgt spid="46"/>
                                        </p:tgtEl>
                                        <p:attrNameLst>
                                          <p:attrName>ppt_h</p:attrName>
                                        </p:attrNameLst>
                                      </p:cBhvr>
                                      <p:tavLst>
                                        <p:tav tm="0">
                                          <p:val>
                                            <p:fltVal val="0"/>
                                          </p:val>
                                        </p:tav>
                                        <p:tav tm="100000">
                                          <p:val>
                                            <p:strVal val="#ppt_h"/>
                                          </p:val>
                                        </p:tav>
                                      </p:tavLst>
                                    </p:anim>
                                    <p:anim calcmode="lin" valueType="num">
                                      <p:cBhvr>
                                        <p:cTn id="194" dur="1000" fill="hold"/>
                                        <p:tgtEl>
                                          <p:spTgt spid="46"/>
                                        </p:tgtEl>
                                        <p:attrNameLst>
                                          <p:attrName>style.rotation</p:attrName>
                                        </p:attrNameLst>
                                      </p:cBhvr>
                                      <p:tavLst>
                                        <p:tav tm="0">
                                          <p:val>
                                            <p:fltVal val="90"/>
                                          </p:val>
                                        </p:tav>
                                        <p:tav tm="100000">
                                          <p:val>
                                            <p:fltVal val="0"/>
                                          </p:val>
                                        </p:tav>
                                      </p:tavLst>
                                    </p:anim>
                                    <p:animEffect transition="in" filter="fade">
                                      <p:cBhvr>
                                        <p:cTn id="195" dur="1000"/>
                                        <p:tgtEl>
                                          <p:spTgt spid="46"/>
                                        </p:tgtEl>
                                      </p:cBhvr>
                                    </p:animEffect>
                                  </p:childTnLst>
                                </p:cTn>
                              </p:par>
                              <p:par>
                                <p:cTn id="196" presetID="22" presetClass="entr" presetSubtype="1" fill="hold" nodeType="withEffect">
                                  <p:stCondLst>
                                    <p:cond delay="250"/>
                                  </p:stCondLst>
                                  <p:childTnLst>
                                    <p:set>
                                      <p:cBhvr>
                                        <p:cTn id="197" dur="1" fill="hold">
                                          <p:stCondLst>
                                            <p:cond delay="0"/>
                                          </p:stCondLst>
                                        </p:cTn>
                                        <p:tgtEl>
                                          <p:spTgt spid="64"/>
                                        </p:tgtEl>
                                        <p:attrNameLst>
                                          <p:attrName>style.visibility</p:attrName>
                                        </p:attrNameLst>
                                      </p:cBhvr>
                                      <p:to>
                                        <p:strVal val="visible"/>
                                      </p:to>
                                    </p:set>
                                    <p:animEffect transition="in" filter="wipe(up)">
                                      <p:cBhvr>
                                        <p:cTn id="198" dur="500"/>
                                        <p:tgtEl>
                                          <p:spTgt spid="64"/>
                                        </p:tgtEl>
                                      </p:cBhvr>
                                    </p:animEffect>
                                  </p:childTnLst>
                                </p:cTn>
                              </p:par>
                            </p:childTnLst>
                          </p:cTn>
                        </p:par>
                        <p:par>
                          <p:cTn id="199" fill="hold">
                            <p:stCondLst>
                              <p:cond delay="29750"/>
                            </p:stCondLst>
                            <p:childTnLst>
                              <p:par>
                                <p:cTn id="200" presetID="31" presetClass="entr" presetSubtype="0" fill="hold" grpId="0" nodeType="afterEffect">
                                  <p:stCondLst>
                                    <p:cond delay="250"/>
                                  </p:stCondLst>
                                  <p:childTnLst>
                                    <p:set>
                                      <p:cBhvr>
                                        <p:cTn id="201" dur="1" fill="hold">
                                          <p:stCondLst>
                                            <p:cond delay="0"/>
                                          </p:stCondLst>
                                        </p:cTn>
                                        <p:tgtEl>
                                          <p:spTgt spid="12"/>
                                        </p:tgtEl>
                                        <p:attrNameLst>
                                          <p:attrName>style.visibility</p:attrName>
                                        </p:attrNameLst>
                                      </p:cBhvr>
                                      <p:to>
                                        <p:strVal val="visible"/>
                                      </p:to>
                                    </p:set>
                                    <p:anim calcmode="lin" valueType="num">
                                      <p:cBhvr>
                                        <p:cTn id="202" dur="1000" fill="hold"/>
                                        <p:tgtEl>
                                          <p:spTgt spid="12"/>
                                        </p:tgtEl>
                                        <p:attrNameLst>
                                          <p:attrName>ppt_w</p:attrName>
                                        </p:attrNameLst>
                                      </p:cBhvr>
                                      <p:tavLst>
                                        <p:tav tm="0">
                                          <p:val>
                                            <p:fltVal val="0"/>
                                          </p:val>
                                        </p:tav>
                                        <p:tav tm="100000">
                                          <p:val>
                                            <p:strVal val="#ppt_w"/>
                                          </p:val>
                                        </p:tav>
                                      </p:tavLst>
                                    </p:anim>
                                    <p:anim calcmode="lin" valueType="num">
                                      <p:cBhvr>
                                        <p:cTn id="203" dur="1000" fill="hold"/>
                                        <p:tgtEl>
                                          <p:spTgt spid="12"/>
                                        </p:tgtEl>
                                        <p:attrNameLst>
                                          <p:attrName>ppt_h</p:attrName>
                                        </p:attrNameLst>
                                      </p:cBhvr>
                                      <p:tavLst>
                                        <p:tav tm="0">
                                          <p:val>
                                            <p:fltVal val="0"/>
                                          </p:val>
                                        </p:tav>
                                        <p:tav tm="100000">
                                          <p:val>
                                            <p:strVal val="#ppt_h"/>
                                          </p:val>
                                        </p:tav>
                                      </p:tavLst>
                                    </p:anim>
                                    <p:anim calcmode="lin" valueType="num">
                                      <p:cBhvr>
                                        <p:cTn id="204" dur="1000" fill="hold"/>
                                        <p:tgtEl>
                                          <p:spTgt spid="12"/>
                                        </p:tgtEl>
                                        <p:attrNameLst>
                                          <p:attrName>style.rotation</p:attrName>
                                        </p:attrNameLst>
                                      </p:cBhvr>
                                      <p:tavLst>
                                        <p:tav tm="0">
                                          <p:val>
                                            <p:fltVal val="90"/>
                                          </p:val>
                                        </p:tav>
                                        <p:tav tm="100000">
                                          <p:val>
                                            <p:fltVal val="0"/>
                                          </p:val>
                                        </p:tav>
                                      </p:tavLst>
                                    </p:anim>
                                    <p:animEffect transition="in" filter="fade">
                                      <p:cBhvr>
                                        <p:cTn id="205" dur="1000"/>
                                        <p:tgtEl>
                                          <p:spTgt spid="12"/>
                                        </p:tgtEl>
                                      </p:cBhvr>
                                    </p:animEffect>
                                  </p:childTnLst>
                                </p:cTn>
                              </p:par>
                              <p:par>
                                <p:cTn id="206" presetID="22" presetClass="entr" presetSubtype="4" fill="hold" nodeType="withEffect">
                                  <p:stCondLst>
                                    <p:cond delay="250"/>
                                  </p:stCondLst>
                                  <p:childTnLst>
                                    <p:set>
                                      <p:cBhvr>
                                        <p:cTn id="207" dur="1" fill="hold">
                                          <p:stCondLst>
                                            <p:cond delay="0"/>
                                          </p:stCondLst>
                                        </p:cTn>
                                        <p:tgtEl>
                                          <p:spTgt spid="70"/>
                                        </p:tgtEl>
                                        <p:attrNameLst>
                                          <p:attrName>style.visibility</p:attrName>
                                        </p:attrNameLst>
                                      </p:cBhvr>
                                      <p:to>
                                        <p:strVal val="visible"/>
                                      </p:to>
                                    </p:set>
                                    <p:animEffect transition="in" filter="wipe(down)">
                                      <p:cBhvr>
                                        <p:cTn id="208" dur="500"/>
                                        <p:tgtEl>
                                          <p:spTgt spid="70"/>
                                        </p:tgtEl>
                                      </p:cBhvr>
                                    </p:animEffect>
                                  </p:childTnLst>
                                </p:cTn>
                              </p:par>
                            </p:childTnLst>
                          </p:cTn>
                        </p:par>
                        <p:par>
                          <p:cTn id="209" fill="hold">
                            <p:stCondLst>
                              <p:cond delay="31000"/>
                            </p:stCondLst>
                            <p:childTnLst>
                              <p:par>
                                <p:cTn id="210" presetID="22" presetClass="entr" presetSubtype="2" fill="hold" grpId="0" nodeType="afterEffect">
                                  <p:stCondLst>
                                    <p:cond delay="750"/>
                                  </p:stCondLst>
                                  <p:childTnLst>
                                    <p:set>
                                      <p:cBhvr>
                                        <p:cTn id="211" dur="1" fill="hold">
                                          <p:stCondLst>
                                            <p:cond delay="0"/>
                                          </p:stCondLst>
                                        </p:cTn>
                                        <p:tgtEl>
                                          <p:spTgt spid="79"/>
                                        </p:tgtEl>
                                        <p:attrNameLst>
                                          <p:attrName>style.visibility</p:attrName>
                                        </p:attrNameLst>
                                      </p:cBhvr>
                                      <p:to>
                                        <p:strVal val="visible"/>
                                      </p:to>
                                    </p:set>
                                    <p:animEffect transition="in" filter="wipe(right)">
                                      <p:cBhvr>
                                        <p:cTn id="212" dur="500"/>
                                        <p:tgtEl>
                                          <p:spTgt spid="79"/>
                                        </p:tgtEl>
                                      </p:cBhvr>
                                    </p:animEffect>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2"/>
                                        </p:tgtEl>
                                        <p:attrNameLst>
                                          <p:attrName>style.visibility</p:attrName>
                                        </p:attrNameLst>
                                      </p:cBhvr>
                                      <p:to>
                                        <p:strVal val="visible"/>
                                      </p:to>
                                    </p:set>
                                    <p:anim calcmode="lin" valueType="num">
                                      <p:cBhvr>
                                        <p:cTn id="217" dur="500" fill="hold"/>
                                        <p:tgtEl>
                                          <p:spTgt spid="2"/>
                                        </p:tgtEl>
                                        <p:attrNameLst>
                                          <p:attrName>ppt_w</p:attrName>
                                        </p:attrNameLst>
                                      </p:cBhvr>
                                      <p:tavLst>
                                        <p:tav tm="0">
                                          <p:val>
                                            <p:fltVal val="0"/>
                                          </p:val>
                                        </p:tav>
                                        <p:tav tm="100000">
                                          <p:val>
                                            <p:strVal val="#ppt_w"/>
                                          </p:val>
                                        </p:tav>
                                      </p:tavLst>
                                    </p:anim>
                                    <p:anim calcmode="lin" valueType="num">
                                      <p:cBhvr>
                                        <p:cTn id="218" dur="500" fill="hold"/>
                                        <p:tgtEl>
                                          <p:spTgt spid="2"/>
                                        </p:tgtEl>
                                        <p:attrNameLst>
                                          <p:attrName>ppt_h</p:attrName>
                                        </p:attrNameLst>
                                      </p:cBhvr>
                                      <p:tavLst>
                                        <p:tav tm="0">
                                          <p:val>
                                            <p:fltVal val="0"/>
                                          </p:val>
                                        </p:tav>
                                        <p:tav tm="100000">
                                          <p:val>
                                            <p:strVal val="#ppt_h"/>
                                          </p:val>
                                        </p:tav>
                                      </p:tavLst>
                                    </p:anim>
                                    <p:animEffect transition="in" filter="fade">
                                      <p:cBhvr>
                                        <p:cTn id="219" dur="500"/>
                                        <p:tgtEl>
                                          <p:spTgt spid="2"/>
                                        </p:tgtEl>
                                      </p:cBhvr>
                                    </p:animEffect>
                                  </p:childTnLst>
                                </p:cTn>
                              </p:par>
                            </p:childTnLst>
                          </p:cTn>
                        </p:par>
                        <p:par>
                          <p:cTn id="220" fill="hold">
                            <p:stCondLst>
                              <p:cond delay="500"/>
                            </p:stCondLst>
                            <p:childTnLst>
                              <p:par>
                                <p:cTn id="221" presetID="22" presetClass="entr" presetSubtype="2" fill="hold" grpId="0" nodeType="afterEffect">
                                  <p:stCondLst>
                                    <p:cond delay="2000"/>
                                  </p:stCondLst>
                                  <p:childTnLst>
                                    <p:set>
                                      <p:cBhvr>
                                        <p:cTn id="222" dur="1" fill="hold">
                                          <p:stCondLst>
                                            <p:cond delay="0"/>
                                          </p:stCondLst>
                                        </p:cTn>
                                        <p:tgtEl>
                                          <p:spTgt spid="82"/>
                                        </p:tgtEl>
                                        <p:attrNameLst>
                                          <p:attrName>style.visibility</p:attrName>
                                        </p:attrNameLst>
                                      </p:cBhvr>
                                      <p:to>
                                        <p:strVal val="visible"/>
                                      </p:to>
                                    </p:set>
                                    <p:animEffect transition="in" filter="wipe(right)">
                                      <p:cBhvr>
                                        <p:cTn id="223" dur="500"/>
                                        <p:tgtEl>
                                          <p:spTgt spid="82"/>
                                        </p:tgtEl>
                                      </p:cBhvr>
                                    </p:animEffect>
                                  </p:childTnLst>
                                </p:cTn>
                              </p:par>
                            </p:childTnLst>
                          </p:cTn>
                        </p:par>
                        <p:par>
                          <p:cTn id="224" fill="hold">
                            <p:stCondLst>
                              <p:cond delay="3000"/>
                            </p:stCondLst>
                            <p:childTnLst>
                              <p:par>
                                <p:cTn id="225" presetID="53" presetClass="entr" presetSubtype="16" fill="hold" grpId="0" nodeType="afterEffect">
                                  <p:stCondLst>
                                    <p:cond delay="2500"/>
                                  </p:stCondLst>
                                  <p:childTnLst>
                                    <p:set>
                                      <p:cBhvr>
                                        <p:cTn id="226" dur="1" fill="hold">
                                          <p:stCondLst>
                                            <p:cond delay="0"/>
                                          </p:stCondLst>
                                        </p:cTn>
                                        <p:tgtEl>
                                          <p:spTgt spid="80"/>
                                        </p:tgtEl>
                                        <p:attrNameLst>
                                          <p:attrName>style.visibility</p:attrName>
                                        </p:attrNameLst>
                                      </p:cBhvr>
                                      <p:to>
                                        <p:strVal val="visible"/>
                                      </p:to>
                                    </p:set>
                                    <p:anim calcmode="lin" valueType="num">
                                      <p:cBhvr>
                                        <p:cTn id="227" dur="500" fill="hold"/>
                                        <p:tgtEl>
                                          <p:spTgt spid="80"/>
                                        </p:tgtEl>
                                        <p:attrNameLst>
                                          <p:attrName>ppt_w</p:attrName>
                                        </p:attrNameLst>
                                      </p:cBhvr>
                                      <p:tavLst>
                                        <p:tav tm="0">
                                          <p:val>
                                            <p:fltVal val="0"/>
                                          </p:val>
                                        </p:tav>
                                        <p:tav tm="100000">
                                          <p:val>
                                            <p:strVal val="#ppt_w"/>
                                          </p:val>
                                        </p:tav>
                                      </p:tavLst>
                                    </p:anim>
                                    <p:anim calcmode="lin" valueType="num">
                                      <p:cBhvr>
                                        <p:cTn id="228" dur="500" fill="hold"/>
                                        <p:tgtEl>
                                          <p:spTgt spid="80"/>
                                        </p:tgtEl>
                                        <p:attrNameLst>
                                          <p:attrName>ppt_h</p:attrName>
                                        </p:attrNameLst>
                                      </p:cBhvr>
                                      <p:tavLst>
                                        <p:tav tm="0">
                                          <p:val>
                                            <p:fltVal val="0"/>
                                          </p:val>
                                        </p:tav>
                                        <p:tav tm="100000">
                                          <p:val>
                                            <p:strVal val="#ppt_h"/>
                                          </p:val>
                                        </p:tav>
                                      </p:tavLst>
                                    </p:anim>
                                    <p:animEffect transition="in" filter="fade">
                                      <p:cBhvr>
                                        <p:cTn id="229" dur="500"/>
                                        <p:tgtEl>
                                          <p:spTgt spid="80"/>
                                        </p:tgtEl>
                                      </p:cBhvr>
                                    </p:animEffect>
                                  </p:childTnLst>
                                </p:cTn>
                              </p:par>
                            </p:childTnLst>
                          </p:cTn>
                        </p:par>
                        <p:par>
                          <p:cTn id="230" fill="hold">
                            <p:stCondLst>
                              <p:cond delay="6000"/>
                            </p:stCondLst>
                            <p:childTnLst>
                              <p:par>
                                <p:cTn id="231" presetID="22" presetClass="entr" presetSubtype="2" fill="hold" grpId="0" nodeType="afterEffect">
                                  <p:stCondLst>
                                    <p:cond delay="2500"/>
                                  </p:stCondLst>
                                  <p:childTnLst>
                                    <p:set>
                                      <p:cBhvr>
                                        <p:cTn id="232" dur="1" fill="hold">
                                          <p:stCondLst>
                                            <p:cond delay="0"/>
                                          </p:stCondLst>
                                        </p:cTn>
                                        <p:tgtEl>
                                          <p:spTgt spid="83"/>
                                        </p:tgtEl>
                                        <p:attrNameLst>
                                          <p:attrName>style.visibility</p:attrName>
                                        </p:attrNameLst>
                                      </p:cBhvr>
                                      <p:to>
                                        <p:strVal val="visible"/>
                                      </p:to>
                                    </p:set>
                                    <p:animEffect transition="in" filter="wipe(right)">
                                      <p:cBhvr>
                                        <p:cTn id="23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2" grpId="0" animBg="1"/>
      <p:bldP spid="13" grpId="0" animBg="1"/>
      <p:bldP spid="14" grpId="0" animBg="1"/>
      <p:bldP spid="15" grpId="0" animBg="1"/>
      <p:bldP spid="16" grpId="0" animBg="1"/>
      <p:bldP spid="17" grpId="0" animBg="1"/>
      <p:bldP spid="18" grpId="0" animBg="1"/>
      <p:bldP spid="22" grpId="0" animBg="1"/>
      <p:bldP spid="28" grpId="0" animBg="1"/>
      <p:bldP spid="35" grpId="0" animBg="1"/>
      <p:bldP spid="42" grpId="0" animBg="1"/>
      <p:bldP spid="46" grpId="0" animBg="1"/>
      <p:bldP spid="47" grpId="0" animBg="1"/>
      <p:bldP spid="48" grpId="0" animBg="1"/>
      <p:bldP spid="52" grpId="0" animBg="1"/>
      <p:bldP spid="61" grpId="0" animBg="1"/>
      <p:bldP spid="67" grpId="0" animBg="1"/>
      <p:bldP spid="73" grpId="0" animBg="1"/>
      <p:bldP spid="77" grpId="0" animBg="1"/>
      <p:bldP spid="79" grpId="0" animBg="1"/>
      <p:bldP spid="80" grpId="0" animBg="1"/>
      <p:bldP spid="82" grpId="0" animBg="1"/>
      <p:bldP spid="83"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11B48E5F-4BE7-4E3F-B47C-7C208227F0ED}"/>
              </a:ext>
            </a:extLst>
          </p:cNvPr>
          <p:cNvSpPr txBox="1"/>
          <p:nvPr/>
        </p:nvSpPr>
        <p:spPr>
          <a:xfrm>
            <a:off x="7386320" y="2429073"/>
            <a:ext cx="4643120"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לְפִי </a:t>
            </a:r>
            <a:r>
              <a:rPr lang="he-IL" b="0" i="0" dirty="0" err="1">
                <a:solidFill>
                  <a:srgbClr val="000000"/>
                </a:solidFill>
                <a:effectLst/>
                <a:latin typeface="Arial" panose="020B0604020202020204" pitchFamily="34" charset="0"/>
              </a:rPr>
              <a:t>שֶׁנֶּאֱמַר"שִׁבְעַת</a:t>
            </a:r>
            <a:r>
              <a:rPr lang="he-IL" b="0" i="0" dirty="0">
                <a:solidFill>
                  <a:srgbClr val="000000"/>
                </a:solidFill>
                <a:effectLst/>
                <a:latin typeface="Arial" panose="020B0604020202020204" pitchFamily="34" charset="0"/>
              </a:rPr>
              <a:t> יָמִים יִלְבָּשָׁם הַכֹּהֵן תַּחְתָּיו מִבָּנָיו" </a:t>
            </a:r>
          </a:p>
          <a:p>
            <a:r>
              <a:rPr lang="he-IL" b="0" i="0" dirty="0">
                <a:solidFill>
                  <a:srgbClr val="000000"/>
                </a:solidFill>
                <a:effectLst/>
                <a:latin typeface="Arial" panose="020B0604020202020204" pitchFamily="34" charset="0"/>
              </a:rPr>
              <a:t>אֵין לִי אֶלָּא נִתְרַבָּה שִׁבְעָה וְנִמְשַׁח שִׁבְעָה, </a:t>
            </a:r>
          </a:p>
          <a:p>
            <a:r>
              <a:rPr lang="he-IL" b="0" i="0" dirty="0">
                <a:solidFill>
                  <a:srgbClr val="000000"/>
                </a:solidFill>
                <a:effectLst/>
                <a:latin typeface="Arial" panose="020B0604020202020204" pitchFamily="34" charset="0"/>
              </a:rPr>
              <a:t>נִתְרַבָּה שִׁבְעָה וְנִמְשַׁח יוֹם אֶחָד, </a:t>
            </a:r>
          </a:p>
          <a:p>
            <a:r>
              <a:rPr lang="he-IL" b="0" i="0" dirty="0">
                <a:solidFill>
                  <a:srgbClr val="000000"/>
                </a:solidFill>
                <a:effectLst/>
                <a:latin typeface="Arial" panose="020B0604020202020204" pitchFamily="34" charset="0"/>
              </a:rPr>
              <a:t>נִתְרַבָּה יוֹם אֶחָד וְנִמְשַׁח שִׁבְעָה מִנַּיִין ? </a:t>
            </a:r>
          </a:p>
        </p:txBody>
      </p:sp>
      <p:sp>
        <p:nvSpPr>
          <p:cNvPr id="4" name="תיבת טקסט 3">
            <a:extLst>
              <a:ext uri="{FF2B5EF4-FFF2-40B4-BE49-F238E27FC236}">
                <a16:creationId xmlns:a16="http://schemas.microsoft.com/office/drawing/2014/main" id="{0E230AFE-5095-4F44-AAAC-5AC420069034}"/>
              </a:ext>
            </a:extLst>
          </p:cNvPr>
          <p:cNvSpPr txBox="1"/>
          <p:nvPr/>
        </p:nvSpPr>
        <p:spPr>
          <a:xfrm>
            <a:off x="10403839" y="101259"/>
            <a:ext cx="1563791" cy="369332"/>
          </a:xfrm>
          <a:prstGeom prst="rect">
            <a:avLst/>
          </a:prstGeom>
          <a:noFill/>
        </p:spPr>
        <p:txBody>
          <a:bodyPr wrap="square" rtlCol="1">
            <a:spAutoFit/>
          </a:bodyPr>
          <a:lstStyle/>
          <a:p>
            <a:r>
              <a:rPr lang="he-IL" dirty="0"/>
              <a:t>דף ה' עמ' א'</a:t>
            </a:r>
          </a:p>
        </p:txBody>
      </p:sp>
      <p:sp>
        <p:nvSpPr>
          <p:cNvPr id="5" name="תיבת טקסט 4">
            <a:extLst>
              <a:ext uri="{FF2B5EF4-FFF2-40B4-BE49-F238E27FC236}">
                <a16:creationId xmlns:a16="http://schemas.microsoft.com/office/drawing/2014/main" id="{90BF9269-59B5-43A7-8BA8-AACED9CF7086}"/>
              </a:ext>
            </a:extLst>
          </p:cNvPr>
          <p:cNvSpPr txBox="1"/>
          <p:nvPr/>
        </p:nvSpPr>
        <p:spPr>
          <a:xfrm>
            <a:off x="8961120" y="618499"/>
            <a:ext cx="2921876"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וּלְדוֹרוֹת מְנָא לַן דְּלָא </a:t>
            </a:r>
            <a:r>
              <a:rPr lang="he-IL" b="0" i="0" dirty="0" err="1">
                <a:solidFill>
                  <a:srgbClr val="000000"/>
                </a:solidFill>
                <a:effectLst/>
                <a:latin typeface="Arial" panose="020B0604020202020204" pitchFamily="34" charset="0"/>
              </a:rPr>
              <a:t>מְעַכְּבָא</a:t>
            </a:r>
            <a:r>
              <a:rPr lang="he-IL" b="0" i="0" dirty="0">
                <a:solidFill>
                  <a:srgbClr val="000000"/>
                </a:solidFill>
                <a:effectLst/>
                <a:latin typeface="Arial" panose="020B0604020202020204" pitchFamily="34" charset="0"/>
              </a:rPr>
              <a:t> ?</a:t>
            </a:r>
            <a:endParaRPr lang="he-IL" dirty="0"/>
          </a:p>
        </p:txBody>
      </p:sp>
      <p:sp>
        <p:nvSpPr>
          <p:cNvPr id="6" name="תיבת טקסט 5">
            <a:extLst>
              <a:ext uri="{FF2B5EF4-FFF2-40B4-BE49-F238E27FC236}">
                <a16:creationId xmlns:a16="http://schemas.microsoft.com/office/drawing/2014/main" id="{365CD4C8-5360-44AF-B4F2-F841B6010FFE}"/>
              </a:ext>
            </a:extLst>
          </p:cNvPr>
          <p:cNvSpPr txBox="1"/>
          <p:nvPr/>
        </p:nvSpPr>
        <p:spPr>
          <a:xfrm>
            <a:off x="2401615" y="618499"/>
            <a:ext cx="6095999"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ולדורות, בכל כהן המתמנה להיות כהן גדול -  היכן יודעין שמעכב?</a:t>
            </a:r>
          </a:p>
        </p:txBody>
      </p:sp>
      <p:sp>
        <p:nvSpPr>
          <p:cNvPr id="2" name="תיבת טקסט 1">
            <a:extLst>
              <a:ext uri="{FF2B5EF4-FFF2-40B4-BE49-F238E27FC236}">
                <a16:creationId xmlns:a16="http://schemas.microsoft.com/office/drawing/2014/main" id="{DA3B22E4-DE9B-44DB-8A8E-80162641005A}"/>
              </a:ext>
            </a:extLst>
          </p:cNvPr>
          <p:cNvSpPr txBox="1"/>
          <p:nvPr/>
        </p:nvSpPr>
        <p:spPr>
          <a:xfrm>
            <a:off x="5871631" y="1370075"/>
            <a:ext cx="609600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a:solidFill>
                  <a:srgbClr val="000000"/>
                </a:solidFill>
                <a:effectLst/>
                <a:latin typeface="Arial" panose="020B0604020202020204" pitchFamily="34" charset="0"/>
              </a:rPr>
              <a:t>דְּתַנְיָא </a:t>
            </a:r>
            <a:r>
              <a:rPr lang="he-IL" sz="1200" b="0" i="0">
                <a:solidFill>
                  <a:srgbClr val="000000"/>
                </a:solidFill>
                <a:effectLst/>
                <a:latin typeface="Arial" panose="020B0604020202020204" pitchFamily="34" charset="0"/>
              </a:rPr>
              <a:t>ויקרא  ט"ז,  ל"ב  "</a:t>
            </a:r>
            <a:r>
              <a:rPr lang="he-IL" b="0" i="0">
                <a:solidFill>
                  <a:srgbClr val="000000"/>
                </a:solidFill>
                <a:effectLst/>
                <a:latin typeface="Arial" panose="020B0604020202020204" pitchFamily="34" charset="0"/>
              </a:rPr>
              <a:t>וְכִפֶּ֨ר הַכֹּהֵ֜ן אֲשֶׁר־יִמְשַׁ֣ח אֹת֗וֹ וַאֲשֶׁ֤ר יְמַלֵּא֙ אֶת־יָד֔וֹ" מָה תַּלְמוּד לוֹמַר</a:t>
            </a:r>
            <a:endParaRPr lang="he-IL" dirty="0"/>
          </a:p>
        </p:txBody>
      </p:sp>
      <p:sp>
        <p:nvSpPr>
          <p:cNvPr id="7" name="תיבת טקסט 6">
            <a:extLst>
              <a:ext uri="{FF2B5EF4-FFF2-40B4-BE49-F238E27FC236}">
                <a16:creationId xmlns:a16="http://schemas.microsoft.com/office/drawing/2014/main" id="{82C1955A-C078-4FF6-9731-EC983C902B83}"/>
              </a:ext>
            </a:extLst>
          </p:cNvPr>
          <p:cNvSpPr txBox="1"/>
          <p:nvPr/>
        </p:nvSpPr>
        <p:spPr>
          <a:xfrm>
            <a:off x="1391920" y="1370074"/>
            <a:ext cx="4332816"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מה בא פסוק זה ללמדנו בהלכות ריבוי ומשיחה </a:t>
            </a:r>
          </a:p>
          <a:p>
            <a:r>
              <a:rPr lang="he-IL" dirty="0"/>
              <a:t>שעל ידם מתמנה הכהן הגדול.</a:t>
            </a:r>
          </a:p>
        </p:txBody>
      </p:sp>
      <p:sp>
        <p:nvSpPr>
          <p:cNvPr id="9" name="תיבת טקסט 8">
            <a:extLst>
              <a:ext uri="{FF2B5EF4-FFF2-40B4-BE49-F238E27FC236}">
                <a16:creationId xmlns:a16="http://schemas.microsoft.com/office/drawing/2014/main" id="{F2E1BB38-F710-413B-A2CC-DC6132CEE0E9}"/>
              </a:ext>
            </a:extLst>
          </p:cNvPr>
          <p:cNvSpPr txBox="1"/>
          <p:nvPr/>
        </p:nvSpPr>
        <p:spPr>
          <a:xfrm>
            <a:off x="0" y="2398648"/>
            <a:ext cx="7386320" cy="2308324"/>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לפי שנאמר בפרשת </a:t>
            </a:r>
            <a:r>
              <a:rPr lang="he-IL" dirty="0" err="1"/>
              <a:t>תצוה</a:t>
            </a:r>
            <a:r>
              <a:rPr lang="he-IL" dirty="0"/>
              <a:t> [שמות </a:t>
            </a:r>
            <a:r>
              <a:rPr lang="he-IL" dirty="0" err="1"/>
              <a:t>כט</a:t>
            </a:r>
            <a:r>
              <a:rPr lang="he-IL" dirty="0"/>
              <a:t>] "שבעת ימים ילבשם הכהן תחתיו מבניו, אשר יבא אל אוהל מועד לשרת בקודש", הרי שצריך ללבוש הבגדים שבעה ימים כדי להתמנות לכהן גדול ולהיות כשר לבא אל אוהל מועד ביום הכפורים.</a:t>
            </a:r>
          </a:p>
          <a:p>
            <a:r>
              <a:rPr lang="he-IL" dirty="0"/>
              <a:t>אין לי שכשר לעבודת כהן גדול אלא אם כן נתרבה בבגדים שבעה ימים. וכן שנמשח שבעה ימים בשמן המשחה.</a:t>
            </a:r>
          </a:p>
          <a:p>
            <a:r>
              <a:rPr lang="he-IL" dirty="0"/>
              <a:t>אבל אם נתרבה שבעה ולא נמשח בשמן המשחה אלא יום אחד, </a:t>
            </a:r>
          </a:p>
          <a:p>
            <a:r>
              <a:rPr lang="he-IL" dirty="0"/>
              <a:t>או שלא נתרבה אלא יום אחד ואף שנמשח שבעה - מנין שאף הוא נעשה כהן גדול וכשר לעבודת יום הכפורים?</a:t>
            </a:r>
          </a:p>
        </p:txBody>
      </p:sp>
      <p:sp>
        <p:nvSpPr>
          <p:cNvPr id="10" name="תיבת טקסט 9">
            <a:extLst>
              <a:ext uri="{FF2B5EF4-FFF2-40B4-BE49-F238E27FC236}">
                <a16:creationId xmlns:a16="http://schemas.microsoft.com/office/drawing/2014/main" id="{2DD0E291-E2D2-429F-8059-FA08E48BD96A}"/>
              </a:ext>
            </a:extLst>
          </p:cNvPr>
          <p:cNvSpPr txBox="1"/>
          <p:nvPr/>
        </p:nvSpPr>
        <p:spPr>
          <a:xfrm>
            <a:off x="7467600" y="5040222"/>
            <a:ext cx="456184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תַּלְמוּד לוֹמַר "</a:t>
            </a:r>
          </a:p>
          <a:p>
            <a:r>
              <a:rPr lang="he-IL" b="0" i="0" dirty="0">
                <a:solidFill>
                  <a:srgbClr val="000000"/>
                </a:solidFill>
                <a:effectLst/>
                <a:latin typeface="Arial" panose="020B0604020202020204" pitchFamily="34" charset="0"/>
              </a:rPr>
              <a:t>אֲשֶׁר יִמְשַׁח אוֹתוֹ וַאֲשֶׁר יְמַלֵּא אֶת יָדוֹ"  </a:t>
            </a:r>
            <a:r>
              <a:rPr lang="he-IL" b="0" i="0" dirty="0" err="1">
                <a:solidFill>
                  <a:srgbClr val="000000"/>
                </a:solidFill>
                <a:effectLst/>
                <a:latin typeface="Arial" panose="020B0604020202020204" pitchFamily="34" charset="0"/>
              </a:rPr>
              <a:t>מִכׇּל</a:t>
            </a:r>
            <a:r>
              <a:rPr lang="he-IL" b="0" i="0" dirty="0">
                <a:solidFill>
                  <a:srgbClr val="000000"/>
                </a:solidFill>
                <a:effectLst/>
                <a:latin typeface="Arial" panose="020B0604020202020204" pitchFamily="34" charset="0"/>
              </a:rPr>
              <a:t> מָקוֹם</a:t>
            </a:r>
            <a:endParaRPr lang="he-IL" dirty="0"/>
          </a:p>
        </p:txBody>
      </p:sp>
      <p:sp>
        <p:nvSpPr>
          <p:cNvPr id="11" name="תיבת טקסט 10">
            <a:extLst>
              <a:ext uri="{FF2B5EF4-FFF2-40B4-BE49-F238E27FC236}">
                <a16:creationId xmlns:a16="http://schemas.microsoft.com/office/drawing/2014/main" id="{7BA43585-0B08-4404-9F6A-F7AF1288554A}"/>
              </a:ext>
            </a:extLst>
          </p:cNvPr>
          <p:cNvSpPr txBox="1"/>
          <p:nvPr/>
        </p:nvSpPr>
        <p:spPr>
          <a:xfrm>
            <a:off x="457200" y="5040222"/>
            <a:ext cx="692912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תלמוד לומר "אשר ימשח אותו ואשר ימלא את ידו", ללמדנו דאף כהאי </a:t>
            </a:r>
            <a:r>
              <a:rPr lang="he-IL" dirty="0" err="1"/>
              <a:t>גוונא</a:t>
            </a:r>
            <a:r>
              <a:rPr lang="he-IL" dirty="0"/>
              <a:t> שלא היה ריבוי שבעה ומשיחה שבעה - מכל מקום הוכשר להיות כהן גדול על ידי ריבוי ומשיחה של יום אחד.</a:t>
            </a:r>
          </a:p>
        </p:txBody>
      </p:sp>
    </p:spTree>
    <p:extLst>
      <p:ext uri="{BB962C8B-B14F-4D97-AF65-F5344CB8AC3E}">
        <p14:creationId xmlns:p14="http://schemas.microsoft.com/office/powerpoint/2010/main" val="23927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2750"/>
                            </p:stCondLst>
                            <p:childTnLst>
                              <p:par>
                                <p:cTn id="15" presetID="53" presetClass="entr" presetSubtype="16" fill="hold" grpId="0" nodeType="afterEffect">
                                  <p:stCondLst>
                                    <p:cond delay="2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5250"/>
                            </p:stCondLst>
                            <p:childTnLst>
                              <p:par>
                                <p:cTn id="21" presetID="22" presetClass="entr" presetSubtype="2" fill="hold" grpId="0" nodeType="after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7750"/>
                            </p:stCondLst>
                            <p:childTnLst>
                              <p:par>
                                <p:cTn id="25" presetID="53" presetClass="entr" presetSubtype="16" fill="hold" grpId="0" nodeType="afterEffect">
                                  <p:stCondLst>
                                    <p:cond delay="25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10750"/>
                            </p:stCondLst>
                            <p:childTnLst>
                              <p:par>
                                <p:cTn id="31" presetID="22" presetClass="entr" presetSubtype="2" fill="hold" grpId="0" nodeType="afterEffect">
                                  <p:stCondLst>
                                    <p:cond delay="275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par>
                          <p:cTn id="34" fill="hold">
                            <p:stCondLst>
                              <p:cond delay="14000"/>
                            </p:stCondLst>
                            <p:childTnLst>
                              <p:par>
                                <p:cTn id="35" presetID="53" presetClass="entr" presetSubtype="16" fill="hold" grpId="0" nodeType="afterEffect">
                                  <p:stCondLst>
                                    <p:cond delay="37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8250"/>
                            </p:stCondLst>
                            <p:childTnLst>
                              <p:par>
                                <p:cTn id="41" presetID="22" presetClass="entr" presetSubtype="2" fill="hold" grpId="0" nodeType="afterEffect">
                                  <p:stCondLst>
                                    <p:cond delay="225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 grpId="0" animBg="1"/>
      <p:bldP spid="7"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667CDF25-7307-4867-9C43-857BE0422C66}"/>
              </a:ext>
            </a:extLst>
          </p:cNvPr>
          <p:cNvSpPr txBox="1"/>
          <p:nvPr/>
        </p:nvSpPr>
        <p:spPr>
          <a:xfrm>
            <a:off x="6512560" y="4587102"/>
            <a:ext cx="5536350"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err="1">
                <a:solidFill>
                  <a:srgbClr val="000000"/>
                </a:solidFill>
                <a:effectLst/>
                <a:latin typeface="Arial" panose="020B0604020202020204" pitchFamily="34" charset="0"/>
              </a:rPr>
              <a:t>וְאִיבָּעֵית</a:t>
            </a:r>
            <a:r>
              <a:rPr lang="he-IL" b="0" i="0" dirty="0">
                <a:solidFill>
                  <a:srgbClr val="000000"/>
                </a:solidFill>
                <a:effectLst/>
                <a:latin typeface="Arial" panose="020B0604020202020204" pitchFamily="34" charset="0"/>
              </a:rPr>
              <a:t> אֵימָא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קְרָא " וּבִגְדֵי הַקֹּדֶשׁ אֲשֶׁר לְאַהֲרֹן יִהְיוּ לְבָנָיו אַחֲרָיו </a:t>
            </a:r>
            <a:r>
              <a:rPr lang="he-IL" b="0" i="0" dirty="0" err="1">
                <a:solidFill>
                  <a:srgbClr val="000000"/>
                </a:solidFill>
                <a:effectLst/>
                <a:latin typeface="Arial" panose="020B0604020202020204" pitchFamily="34" charset="0"/>
              </a:rPr>
              <a:t>ל</a:t>
            </a:r>
            <a:r>
              <a:rPr lang="he-IL" b="1" i="0" dirty="0" err="1">
                <a:solidFill>
                  <a:srgbClr val="000000"/>
                </a:solidFill>
                <a:effectLst/>
                <a:latin typeface="Arial" panose="020B0604020202020204" pitchFamily="34" charset="0"/>
              </a:rPr>
              <a:t>ְמׇשְׁחָה</a:t>
            </a:r>
            <a:r>
              <a:rPr lang="he-IL" b="0" i="0" dirty="0">
                <a:solidFill>
                  <a:srgbClr val="000000"/>
                </a:solidFill>
                <a:effectLst/>
                <a:latin typeface="Arial" panose="020B0604020202020204" pitchFamily="34" charset="0"/>
              </a:rPr>
              <a:t> בָהֶם וּלְמַלֵּא בָם אֶת יָדָם" </a:t>
            </a:r>
          </a:p>
          <a:p>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אִיתַּקַּש</a:t>
            </a:r>
            <a:r>
              <a:rPr lang="he-IL" b="0" i="0" dirty="0">
                <a:solidFill>
                  <a:srgbClr val="000000"/>
                </a:solidFill>
                <a:effectLst/>
                <a:latin typeface="Arial" panose="020B0604020202020204" pitchFamily="34" charset="0"/>
              </a:rPr>
              <a:t>ׁ מְשִׁיחָה לְרִיבּוּי מָה רִיבּוּי שִׁבְעָה אַף מְשִׁיחָה שִׁבְעָה</a:t>
            </a:r>
            <a:endParaRPr lang="he-IL" dirty="0"/>
          </a:p>
        </p:txBody>
      </p:sp>
      <p:sp>
        <p:nvSpPr>
          <p:cNvPr id="5" name="תיבת טקסט 4">
            <a:extLst>
              <a:ext uri="{FF2B5EF4-FFF2-40B4-BE49-F238E27FC236}">
                <a16:creationId xmlns:a16="http://schemas.microsoft.com/office/drawing/2014/main" id="{08173A61-D13B-43EF-90AD-FC3EF6DFC9F0}"/>
              </a:ext>
            </a:extLst>
          </p:cNvPr>
          <p:cNvSpPr txBox="1"/>
          <p:nvPr/>
        </p:nvSpPr>
        <p:spPr>
          <a:xfrm>
            <a:off x="10403839" y="101259"/>
            <a:ext cx="1563791" cy="369332"/>
          </a:xfrm>
          <a:prstGeom prst="rect">
            <a:avLst/>
          </a:prstGeom>
          <a:noFill/>
        </p:spPr>
        <p:txBody>
          <a:bodyPr wrap="square" rtlCol="1">
            <a:spAutoFit/>
          </a:bodyPr>
          <a:lstStyle/>
          <a:p>
            <a:r>
              <a:rPr lang="he-IL" dirty="0"/>
              <a:t>דף ה' עמ' א'</a:t>
            </a:r>
          </a:p>
        </p:txBody>
      </p:sp>
      <p:sp>
        <p:nvSpPr>
          <p:cNvPr id="6" name="תיבת טקסט 5">
            <a:extLst>
              <a:ext uri="{FF2B5EF4-FFF2-40B4-BE49-F238E27FC236}">
                <a16:creationId xmlns:a16="http://schemas.microsoft.com/office/drawing/2014/main" id="{ACB1B692-3667-4C42-B22E-C7DA8F4FAA3F}"/>
              </a:ext>
            </a:extLst>
          </p:cNvPr>
          <p:cNvSpPr txBox="1"/>
          <p:nvPr/>
        </p:nvSpPr>
        <p:spPr>
          <a:xfrm>
            <a:off x="10261600" y="558800"/>
            <a:ext cx="170603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הגמרא מבררת</a:t>
            </a:r>
          </a:p>
        </p:txBody>
      </p:sp>
      <p:sp>
        <p:nvSpPr>
          <p:cNvPr id="7" name="תיבת טקסט 6">
            <a:extLst>
              <a:ext uri="{FF2B5EF4-FFF2-40B4-BE49-F238E27FC236}">
                <a16:creationId xmlns:a16="http://schemas.microsoft.com/office/drawing/2014/main" id="{731D6529-20E4-4265-816D-EA350BB955FA}"/>
              </a:ext>
            </a:extLst>
          </p:cNvPr>
          <p:cNvSpPr txBox="1"/>
          <p:nvPr/>
        </p:nvSpPr>
        <p:spPr>
          <a:xfrm>
            <a:off x="9011920" y="1088072"/>
            <a:ext cx="295571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אַשְׁכְּחַן רִיבּוּי שִׁבְעָה </a:t>
            </a:r>
            <a:r>
              <a:rPr lang="he-IL" b="0" i="0" dirty="0" err="1">
                <a:solidFill>
                  <a:srgbClr val="000000"/>
                </a:solidFill>
                <a:effectLst/>
                <a:latin typeface="Arial" panose="020B0604020202020204" pitchFamily="34" charset="0"/>
              </a:rPr>
              <a:t>לְכַתְּחִלָּה</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מְשִׁיחָה שִׁבְעָה </a:t>
            </a:r>
            <a:r>
              <a:rPr lang="he-IL" b="0" i="0" dirty="0" err="1">
                <a:solidFill>
                  <a:srgbClr val="000000"/>
                </a:solidFill>
                <a:effectLst/>
                <a:latin typeface="Arial" panose="020B0604020202020204" pitchFamily="34" charset="0"/>
              </a:rPr>
              <a:t>לְכַתְּחִלָּה</a:t>
            </a:r>
            <a:r>
              <a:rPr lang="he-IL" b="0" i="0" dirty="0">
                <a:solidFill>
                  <a:srgbClr val="000000"/>
                </a:solidFill>
                <a:effectLst/>
                <a:latin typeface="Arial" panose="020B0604020202020204" pitchFamily="34" charset="0"/>
              </a:rPr>
              <a:t> מְנָא לַן</a:t>
            </a:r>
            <a:endParaRPr lang="he-IL" dirty="0"/>
          </a:p>
        </p:txBody>
      </p:sp>
      <p:sp>
        <p:nvSpPr>
          <p:cNvPr id="8" name="תיבת טקסט 7">
            <a:extLst>
              <a:ext uri="{FF2B5EF4-FFF2-40B4-BE49-F238E27FC236}">
                <a16:creationId xmlns:a16="http://schemas.microsoft.com/office/drawing/2014/main" id="{1A38E71B-E6EE-4351-989F-09698E8B2998}"/>
              </a:ext>
            </a:extLst>
          </p:cNvPr>
          <p:cNvSpPr txBox="1"/>
          <p:nvPr/>
        </p:nvSpPr>
        <p:spPr>
          <a:xfrm>
            <a:off x="406400" y="793571"/>
            <a:ext cx="8361680" cy="147732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מדברי </a:t>
            </a:r>
            <a:r>
              <a:rPr lang="he-IL" dirty="0" err="1"/>
              <a:t>הברייתא</a:t>
            </a:r>
            <a:r>
              <a:rPr lang="he-IL" dirty="0"/>
              <a:t> משמע שלכתחילה בכל מצב  אף לדורות צריך למשוח כהן גדול שבעה ימים. </a:t>
            </a:r>
          </a:p>
          <a:p>
            <a:r>
              <a:rPr lang="he-IL" dirty="0"/>
              <a:t>השאלה: מהיכן יודעים זאת ? </a:t>
            </a:r>
          </a:p>
          <a:p>
            <a:r>
              <a:rPr lang="he-IL" dirty="0"/>
              <a:t>שהרי הפסוק הנאמר בפרשת אחרי, שנאמרו בו הן ריבוי והן משיחה, נתפרש שבא ללמדנו שדיינו בריבוי ומשיחה יום אחד. ואילו בפסוק שבפרשת </a:t>
            </a:r>
            <a:r>
              <a:rPr lang="he-IL" dirty="0" err="1"/>
              <a:t>תצוה</a:t>
            </a:r>
            <a:r>
              <a:rPr lang="he-IL" dirty="0"/>
              <a:t>, לא מצינו בו, אלא ריבוי בגדים שבעה ימים לכתחילה.  ואם כן, מהיכן יודעים משיחה שבעה לדורות לכתחילה –?</a:t>
            </a:r>
          </a:p>
        </p:txBody>
      </p:sp>
      <p:sp>
        <p:nvSpPr>
          <p:cNvPr id="10" name="תיבת טקסט 9">
            <a:extLst>
              <a:ext uri="{FF2B5EF4-FFF2-40B4-BE49-F238E27FC236}">
                <a16:creationId xmlns:a16="http://schemas.microsoft.com/office/drawing/2014/main" id="{26D662E8-523D-4E98-8578-C7E2FBD0C802}"/>
              </a:ext>
            </a:extLst>
          </p:cNvPr>
          <p:cNvSpPr txBox="1"/>
          <p:nvPr/>
        </p:nvSpPr>
        <p:spPr>
          <a:xfrm>
            <a:off x="1371600" y="2826426"/>
            <a:ext cx="6431280" cy="646331"/>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לומדים מכך שהפסוק בפרשת אחרי למשיחה שבעה ימים נדרש, למעט שאינה מעכבת, יש לנו ללמוד שמכל מקום נוהגת היא לכתחילה.</a:t>
            </a:r>
          </a:p>
        </p:txBody>
      </p:sp>
      <p:sp>
        <p:nvSpPr>
          <p:cNvPr id="11" name="תיבת טקסט 10">
            <a:extLst>
              <a:ext uri="{FF2B5EF4-FFF2-40B4-BE49-F238E27FC236}">
                <a16:creationId xmlns:a16="http://schemas.microsoft.com/office/drawing/2014/main" id="{8F781406-E68C-4842-9550-8184C2AD5118}"/>
              </a:ext>
            </a:extLst>
          </p:cNvPr>
          <p:cNvSpPr txBox="1"/>
          <p:nvPr/>
        </p:nvSpPr>
        <p:spPr>
          <a:xfrm>
            <a:off x="8361680" y="2826426"/>
            <a:ext cx="360595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אִיבָּעֵית</a:t>
            </a:r>
            <a:r>
              <a:rPr lang="he-IL" b="0" i="0" dirty="0">
                <a:solidFill>
                  <a:srgbClr val="000000"/>
                </a:solidFill>
                <a:effectLst/>
                <a:latin typeface="Arial" panose="020B0604020202020204" pitchFamily="34" charset="0"/>
              </a:rPr>
              <a:t> אֵימָא </a:t>
            </a:r>
            <a:r>
              <a:rPr lang="he-IL" b="0" i="0" dirty="0" err="1">
                <a:solidFill>
                  <a:srgbClr val="000000"/>
                </a:solidFill>
                <a:effectLst/>
                <a:latin typeface="Arial" panose="020B0604020202020204" pitchFamily="34" charset="0"/>
              </a:rPr>
              <a:t>מִדְּאִיצְטְרִיך</a:t>
            </a:r>
            <a:r>
              <a:rPr lang="he-IL" b="0" i="0" dirty="0">
                <a:solidFill>
                  <a:srgbClr val="000000"/>
                </a:solidFill>
                <a:effectLst/>
                <a:latin typeface="Arial" panose="020B0604020202020204" pitchFamily="34" charset="0"/>
              </a:rPr>
              <a:t>ְ קְרָא לְמַעוֹטַהּ</a:t>
            </a:r>
            <a:endParaRPr lang="he-IL" dirty="0"/>
          </a:p>
        </p:txBody>
      </p:sp>
      <p:sp>
        <p:nvSpPr>
          <p:cNvPr id="12" name="תיבת טקסט 11">
            <a:extLst>
              <a:ext uri="{FF2B5EF4-FFF2-40B4-BE49-F238E27FC236}">
                <a16:creationId xmlns:a16="http://schemas.microsoft.com/office/drawing/2014/main" id="{3A992249-B73D-491F-89C0-3210B051211D}"/>
              </a:ext>
            </a:extLst>
          </p:cNvPr>
          <p:cNvSpPr txBox="1"/>
          <p:nvPr/>
        </p:nvSpPr>
        <p:spPr>
          <a:xfrm>
            <a:off x="406400" y="4467306"/>
            <a:ext cx="5974080"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לומדים מהפסוק  בפרשת הצוואה: "ובגדי הקדש אשר לאהרן יהיו לבניו אחריו למשחה בהם ולמלא בם את ידם", ודורשים אותו "למשחה" מלשון משיחה, הקישו " משיחה"  ל"ריבוי בגדים". </a:t>
            </a:r>
          </a:p>
          <a:p>
            <a:r>
              <a:rPr lang="he-IL" dirty="0"/>
              <a:t>מה ריבוי בגדים לכתחילה שבעה - אף משיחה לכתחילה שבעה!</a:t>
            </a:r>
          </a:p>
        </p:txBody>
      </p:sp>
    </p:spTree>
    <p:extLst>
      <p:ext uri="{BB962C8B-B14F-4D97-AF65-F5344CB8AC3E}">
        <p14:creationId xmlns:p14="http://schemas.microsoft.com/office/powerpoint/2010/main" val="34151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250"/>
                            </p:stCondLst>
                            <p:childTnLst>
                              <p:par>
                                <p:cTn id="12" presetID="53" presetClass="entr" presetSubtype="16"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2250"/>
                            </p:stCondLst>
                            <p:childTnLst>
                              <p:par>
                                <p:cTn id="18" presetID="22" presetClass="entr" presetSubtype="2" fill="hold" grpId="0" nodeType="after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500"/>
                            </p:stCondLst>
                            <p:childTnLst>
                              <p:par>
                                <p:cTn id="29" presetID="22" presetClass="entr" presetSubtype="2" fill="hold" grpId="0" nodeType="afterEffect">
                                  <p:stCondLst>
                                    <p:cond delay="225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250"/>
                            </p:stCondLst>
                            <p:childTnLst>
                              <p:par>
                                <p:cTn id="33" presetID="53" presetClass="entr" presetSubtype="16" fill="hold" grpId="0" nodeType="afterEffect">
                                  <p:stCondLst>
                                    <p:cond delay="225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par>
                          <p:cTn id="38" fill="hold">
                            <p:stCondLst>
                              <p:cond delay="6000"/>
                            </p:stCondLst>
                            <p:childTnLst>
                              <p:par>
                                <p:cTn id="39" presetID="22" presetClass="entr" presetSubtype="2" fill="hold" grpId="0" nodeType="afterEffect">
                                  <p:stCondLst>
                                    <p:cond delay="225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0C5EF65-1D8E-4E34-A62B-D057B2E0C4A7}"/>
              </a:ext>
            </a:extLst>
          </p:cNvPr>
          <p:cNvSpPr txBox="1"/>
          <p:nvPr/>
        </p:nvSpPr>
        <p:spPr>
          <a:xfrm>
            <a:off x="7137400" y="779009"/>
            <a:ext cx="4511040" cy="369332"/>
          </a:xfrm>
          <a:prstGeom prst="rect">
            <a:avLst/>
          </a:prstGeom>
          <a:solidFill>
            <a:schemeClr val="bg1"/>
          </a:solidFill>
          <a:scene3d>
            <a:camera prst="orthographicFront"/>
            <a:lightRig rig="threePt" dir="t"/>
          </a:scene3d>
          <a:sp3d>
            <a:bevelT prst="relaxedInset"/>
          </a:sp3d>
        </p:spPr>
        <p:txBody>
          <a:bodyPr wrap="square">
            <a:spAutoFit/>
          </a:bodyPr>
          <a:lstStyle/>
          <a:p>
            <a:r>
              <a:rPr lang="he-IL" b="0" i="0" dirty="0">
                <a:effectLst/>
                <a:latin typeface="David" panose="020E0502060401010101" pitchFamily="34" charset="-79"/>
                <a:cs typeface="David" panose="020E0502060401010101" pitchFamily="34" charset="-79"/>
              </a:rPr>
              <a:t>המחלוקת בשאלה האם כל האמור במילואים מעכב </a:t>
            </a:r>
            <a:endParaRPr lang="he-IL" dirty="0"/>
          </a:p>
        </p:txBody>
      </p:sp>
      <p:graphicFrame>
        <p:nvGraphicFramePr>
          <p:cNvPr id="4" name="טבלה 4">
            <a:extLst>
              <a:ext uri="{FF2B5EF4-FFF2-40B4-BE49-F238E27FC236}">
                <a16:creationId xmlns:a16="http://schemas.microsoft.com/office/drawing/2014/main" id="{209AE66D-E63E-4367-970B-16514BF4FD2E}"/>
              </a:ext>
            </a:extLst>
          </p:cNvPr>
          <p:cNvGraphicFramePr>
            <a:graphicFrameLocks noGrp="1"/>
          </p:cNvGraphicFramePr>
          <p:nvPr>
            <p:extLst>
              <p:ext uri="{D42A27DB-BD31-4B8C-83A1-F6EECF244321}">
                <p14:modId xmlns:p14="http://schemas.microsoft.com/office/powerpoint/2010/main" val="3819379175"/>
              </p:ext>
            </p:extLst>
          </p:nvPr>
        </p:nvGraphicFramePr>
        <p:xfrm>
          <a:off x="2468880" y="2553391"/>
          <a:ext cx="9540240" cy="3506894"/>
        </p:xfrm>
        <a:graphic>
          <a:graphicData uri="http://schemas.openxmlformats.org/drawingml/2006/table">
            <a:tbl>
              <a:tblPr rtl="1" firstRow="1" bandRow="1">
                <a:tableStyleId>{616DA210-FB5B-4158-B5E0-FEB733F419BA}</a:tableStyleId>
              </a:tblPr>
              <a:tblGrid>
                <a:gridCol w="2428240">
                  <a:extLst>
                    <a:ext uri="{9D8B030D-6E8A-4147-A177-3AD203B41FA5}">
                      <a16:colId xmlns:a16="http://schemas.microsoft.com/office/drawing/2014/main" val="1040808511"/>
                    </a:ext>
                  </a:extLst>
                </a:gridCol>
                <a:gridCol w="3373120">
                  <a:extLst>
                    <a:ext uri="{9D8B030D-6E8A-4147-A177-3AD203B41FA5}">
                      <a16:colId xmlns:a16="http://schemas.microsoft.com/office/drawing/2014/main" val="3342850203"/>
                    </a:ext>
                  </a:extLst>
                </a:gridCol>
                <a:gridCol w="3738880">
                  <a:extLst>
                    <a:ext uri="{9D8B030D-6E8A-4147-A177-3AD203B41FA5}">
                      <a16:colId xmlns:a16="http://schemas.microsoft.com/office/drawing/2014/main" val="738174457"/>
                    </a:ext>
                  </a:extLst>
                </a:gridCol>
              </a:tblGrid>
              <a:tr h="672254">
                <a:tc>
                  <a:txBody>
                    <a:bodyPr/>
                    <a:lstStyle/>
                    <a:p>
                      <a:pPr rtl="1"/>
                      <a:endParaRPr lang="he-IL" dirty="0"/>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3373019488"/>
                  </a:ext>
                </a:extLst>
              </a:tr>
              <a:tr h="741680">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418214253"/>
                  </a:ext>
                </a:extLst>
              </a:tr>
              <a:tr h="751840">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222915"/>
                  </a:ext>
                </a:extLst>
              </a:tr>
              <a:tr h="599440">
                <a:tc>
                  <a:txBody>
                    <a:bodyPr/>
                    <a:lstStyle/>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571258103"/>
                  </a:ext>
                </a:extLst>
              </a:tr>
              <a:tr h="741680">
                <a:tc>
                  <a:txBody>
                    <a:bodyPr/>
                    <a:lstStyle/>
                    <a:p>
                      <a:pPr rtl="1"/>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3278665191"/>
                  </a:ext>
                </a:extLst>
              </a:tr>
            </a:tbl>
          </a:graphicData>
        </a:graphic>
      </p:graphicFrame>
      <p:sp>
        <p:nvSpPr>
          <p:cNvPr id="5" name="תיבת טקסט 4">
            <a:extLst>
              <a:ext uri="{FF2B5EF4-FFF2-40B4-BE49-F238E27FC236}">
                <a16:creationId xmlns:a16="http://schemas.microsoft.com/office/drawing/2014/main" id="{7486E4B0-E6FE-4AA5-9CC5-7BC80B2B02D9}"/>
              </a:ext>
            </a:extLst>
          </p:cNvPr>
          <p:cNvSpPr txBox="1"/>
          <p:nvPr/>
        </p:nvSpPr>
        <p:spPr>
          <a:xfrm>
            <a:off x="7061200" y="2734048"/>
            <a:ext cx="229616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שיטת ר' יוחנן - מעכב</a:t>
            </a:r>
          </a:p>
        </p:txBody>
      </p:sp>
      <p:sp>
        <p:nvSpPr>
          <p:cNvPr id="7" name="תיבת טקסט 6">
            <a:extLst>
              <a:ext uri="{FF2B5EF4-FFF2-40B4-BE49-F238E27FC236}">
                <a16:creationId xmlns:a16="http://schemas.microsoft.com/office/drawing/2014/main" id="{2218E150-42F9-4649-8932-902D70EE6D11}"/>
              </a:ext>
            </a:extLst>
          </p:cNvPr>
          <p:cNvSpPr txBox="1"/>
          <p:nvPr/>
        </p:nvSpPr>
        <p:spPr>
          <a:xfrm>
            <a:off x="9977120" y="3367586"/>
            <a:ext cx="13208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לפי רב יוסף</a:t>
            </a:r>
          </a:p>
        </p:txBody>
      </p:sp>
      <p:sp>
        <p:nvSpPr>
          <p:cNvPr id="8" name="תיבת טקסט 7">
            <a:extLst>
              <a:ext uri="{FF2B5EF4-FFF2-40B4-BE49-F238E27FC236}">
                <a16:creationId xmlns:a16="http://schemas.microsoft.com/office/drawing/2014/main" id="{1F3B84DE-DE2A-40AE-9C5F-9472F8FC66EF}"/>
              </a:ext>
            </a:extLst>
          </p:cNvPr>
          <p:cNvSpPr txBox="1"/>
          <p:nvPr/>
        </p:nvSpPr>
        <p:spPr>
          <a:xfrm>
            <a:off x="10048240" y="5482328"/>
            <a:ext cx="13208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לפי </a:t>
            </a:r>
            <a:r>
              <a:rPr lang="he-IL" dirty="0" err="1"/>
              <a:t>רבינא</a:t>
            </a:r>
            <a:endParaRPr lang="he-IL" dirty="0"/>
          </a:p>
        </p:txBody>
      </p:sp>
      <p:sp>
        <p:nvSpPr>
          <p:cNvPr id="9" name="תיבת טקסט 8">
            <a:extLst>
              <a:ext uri="{FF2B5EF4-FFF2-40B4-BE49-F238E27FC236}">
                <a16:creationId xmlns:a16="http://schemas.microsoft.com/office/drawing/2014/main" id="{C3A58A4E-56FA-4130-B304-AED8E6B16D4D}"/>
              </a:ext>
            </a:extLst>
          </p:cNvPr>
          <p:cNvSpPr txBox="1"/>
          <p:nvPr/>
        </p:nvSpPr>
        <p:spPr>
          <a:xfrm>
            <a:off x="10048240" y="4761030"/>
            <a:ext cx="13208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לפי רב </a:t>
            </a:r>
            <a:r>
              <a:rPr lang="he-IL" dirty="0" err="1"/>
              <a:t>פפא</a:t>
            </a:r>
            <a:endParaRPr lang="he-IL" dirty="0"/>
          </a:p>
        </p:txBody>
      </p:sp>
      <p:sp>
        <p:nvSpPr>
          <p:cNvPr id="10" name="תיבת טקסט 9">
            <a:extLst>
              <a:ext uri="{FF2B5EF4-FFF2-40B4-BE49-F238E27FC236}">
                <a16:creationId xmlns:a16="http://schemas.microsoft.com/office/drawing/2014/main" id="{F0C0EB74-EA6B-48B3-8675-8BD41DA41AE0}"/>
              </a:ext>
            </a:extLst>
          </p:cNvPr>
          <p:cNvSpPr txBox="1"/>
          <p:nvPr/>
        </p:nvSpPr>
        <p:spPr>
          <a:xfrm>
            <a:off x="9692640" y="4090640"/>
            <a:ext cx="16764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לפי רב נחמן ב"י</a:t>
            </a:r>
          </a:p>
        </p:txBody>
      </p:sp>
      <p:sp>
        <p:nvSpPr>
          <p:cNvPr id="11" name="תיבת טקסט 10">
            <a:extLst>
              <a:ext uri="{FF2B5EF4-FFF2-40B4-BE49-F238E27FC236}">
                <a16:creationId xmlns:a16="http://schemas.microsoft.com/office/drawing/2014/main" id="{9A0C3083-580B-42F8-9CEA-2C19A32A266F}"/>
              </a:ext>
            </a:extLst>
          </p:cNvPr>
          <p:cNvSpPr txBox="1"/>
          <p:nvPr/>
        </p:nvSpPr>
        <p:spPr>
          <a:xfrm>
            <a:off x="7371080" y="3381425"/>
            <a:ext cx="16764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סמיכה מעכבת</a:t>
            </a:r>
          </a:p>
        </p:txBody>
      </p:sp>
      <p:sp>
        <p:nvSpPr>
          <p:cNvPr id="12" name="תיבת טקסט 11">
            <a:extLst>
              <a:ext uri="{FF2B5EF4-FFF2-40B4-BE49-F238E27FC236}">
                <a16:creationId xmlns:a16="http://schemas.microsoft.com/office/drawing/2014/main" id="{DC0525AB-80B6-40F1-9DA2-0B493006490A}"/>
              </a:ext>
            </a:extLst>
          </p:cNvPr>
          <p:cNvSpPr txBox="1"/>
          <p:nvPr/>
        </p:nvSpPr>
        <p:spPr>
          <a:xfrm>
            <a:off x="7416800" y="4090640"/>
            <a:ext cx="16764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תנופה מעכבת</a:t>
            </a:r>
          </a:p>
        </p:txBody>
      </p:sp>
      <p:sp>
        <p:nvSpPr>
          <p:cNvPr id="13" name="תיבת טקסט 12">
            <a:extLst>
              <a:ext uri="{FF2B5EF4-FFF2-40B4-BE49-F238E27FC236}">
                <a16:creationId xmlns:a16="http://schemas.microsoft.com/office/drawing/2014/main" id="{B68F7B13-76F8-4F54-9F70-437A8519AA8E}"/>
              </a:ext>
            </a:extLst>
          </p:cNvPr>
          <p:cNvSpPr txBox="1"/>
          <p:nvPr/>
        </p:nvSpPr>
        <p:spPr>
          <a:xfrm>
            <a:off x="6898640" y="4799855"/>
            <a:ext cx="219456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פרישת שבעה מעכבת</a:t>
            </a:r>
          </a:p>
        </p:txBody>
      </p:sp>
      <p:sp>
        <p:nvSpPr>
          <p:cNvPr id="14" name="תיבת טקסט 13">
            <a:extLst>
              <a:ext uri="{FF2B5EF4-FFF2-40B4-BE49-F238E27FC236}">
                <a16:creationId xmlns:a16="http://schemas.microsoft.com/office/drawing/2014/main" id="{A97441AF-DD28-45D8-B844-DFC6F99ADCBA}"/>
              </a:ext>
            </a:extLst>
          </p:cNvPr>
          <p:cNvSpPr txBox="1"/>
          <p:nvPr/>
        </p:nvSpPr>
        <p:spPr>
          <a:xfrm>
            <a:off x="6390640" y="5487980"/>
            <a:ext cx="265684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ריבוי ומשיכת שבעה מעכבת</a:t>
            </a:r>
          </a:p>
        </p:txBody>
      </p:sp>
      <p:sp>
        <p:nvSpPr>
          <p:cNvPr id="15" name="תיבת טקסט 14">
            <a:extLst>
              <a:ext uri="{FF2B5EF4-FFF2-40B4-BE49-F238E27FC236}">
                <a16:creationId xmlns:a16="http://schemas.microsoft.com/office/drawing/2014/main" id="{378F0DB8-3A3D-4E30-A3E0-C30E169F69BE}"/>
              </a:ext>
            </a:extLst>
          </p:cNvPr>
          <p:cNvSpPr txBox="1"/>
          <p:nvPr/>
        </p:nvSpPr>
        <p:spPr>
          <a:xfrm>
            <a:off x="3972560" y="3411136"/>
            <a:ext cx="204216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סמיכה אינה מעכבת</a:t>
            </a:r>
          </a:p>
        </p:txBody>
      </p:sp>
      <p:sp>
        <p:nvSpPr>
          <p:cNvPr id="16" name="תיבת טקסט 15">
            <a:extLst>
              <a:ext uri="{FF2B5EF4-FFF2-40B4-BE49-F238E27FC236}">
                <a16:creationId xmlns:a16="http://schemas.microsoft.com/office/drawing/2014/main" id="{7156C76B-DB0F-4BB7-8865-F57F1436ED8B}"/>
              </a:ext>
            </a:extLst>
          </p:cNvPr>
          <p:cNvSpPr txBox="1"/>
          <p:nvPr/>
        </p:nvSpPr>
        <p:spPr>
          <a:xfrm>
            <a:off x="4018280" y="4120351"/>
            <a:ext cx="204216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תנופה אינה  מעכבת</a:t>
            </a:r>
          </a:p>
        </p:txBody>
      </p:sp>
      <p:sp>
        <p:nvSpPr>
          <p:cNvPr id="17" name="תיבת טקסט 16">
            <a:extLst>
              <a:ext uri="{FF2B5EF4-FFF2-40B4-BE49-F238E27FC236}">
                <a16:creationId xmlns:a16="http://schemas.microsoft.com/office/drawing/2014/main" id="{7AEC6222-0862-4E9E-A9B5-9E565C2B90E1}"/>
              </a:ext>
            </a:extLst>
          </p:cNvPr>
          <p:cNvSpPr txBox="1"/>
          <p:nvPr/>
        </p:nvSpPr>
        <p:spPr>
          <a:xfrm>
            <a:off x="3357880" y="4829566"/>
            <a:ext cx="270256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פרישת שבעה אינה  מעכבת</a:t>
            </a:r>
          </a:p>
        </p:txBody>
      </p:sp>
      <p:sp>
        <p:nvSpPr>
          <p:cNvPr id="18" name="תיבת טקסט 17">
            <a:extLst>
              <a:ext uri="{FF2B5EF4-FFF2-40B4-BE49-F238E27FC236}">
                <a16:creationId xmlns:a16="http://schemas.microsoft.com/office/drawing/2014/main" id="{9F6CA148-64C3-474A-9214-7707CDE73770}"/>
              </a:ext>
            </a:extLst>
          </p:cNvPr>
          <p:cNvSpPr txBox="1"/>
          <p:nvPr/>
        </p:nvSpPr>
        <p:spPr>
          <a:xfrm>
            <a:off x="2778760" y="5517691"/>
            <a:ext cx="323596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ריבוי ומשיכת שבעה אינה מעכבת</a:t>
            </a:r>
          </a:p>
        </p:txBody>
      </p:sp>
      <p:sp>
        <p:nvSpPr>
          <p:cNvPr id="20" name="בועת דיבור: מלבן עם פינות מעוגלות 19">
            <a:extLst>
              <a:ext uri="{FF2B5EF4-FFF2-40B4-BE49-F238E27FC236}">
                <a16:creationId xmlns:a16="http://schemas.microsoft.com/office/drawing/2014/main" id="{4871B60E-1C6A-40C3-B507-4EA808CC8D25}"/>
              </a:ext>
            </a:extLst>
          </p:cNvPr>
          <p:cNvSpPr/>
          <p:nvPr/>
        </p:nvSpPr>
        <p:spPr>
          <a:xfrm>
            <a:off x="0" y="44377"/>
            <a:ext cx="6096000" cy="2389035"/>
          </a:xfrm>
          <a:prstGeom prst="wedgeRoundRectCallout">
            <a:avLst>
              <a:gd name="adj1" fmla="val 44306"/>
              <a:gd name="adj2" fmla="val 8838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0" i="0" dirty="0">
                <a:solidFill>
                  <a:srgbClr val="000000"/>
                </a:solidFill>
                <a:effectLst/>
                <a:latin typeface="Arial" panose="020B0604020202020204" pitchFamily="34" charset="0"/>
              </a:rPr>
              <a:t>ראינו בדורות שלא מעכבת בפסוק (ויקרא א:ד) "וסמך ידו על ראש העולה ונרצה לו לכפר עליו", וקשה וכי סמיכה מכפרת והלא אין כפרה אלא בזריקת הדם במזבח, התירוץ: שוודאי שמה שנאמר "וסמך - ונרצה" אין הכוונה לומר שהריצוי נעשה ע"י הסמיכה, אלא להיפך שאם לא עשה את הסמיכה (</a:t>
            </a:r>
            <a:r>
              <a:rPr lang="he-IL" b="0" i="0" dirty="0" err="1">
                <a:solidFill>
                  <a:srgbClr val="000000"/>
                </a:solidFill>
                <a:effectLst/>
                <a:latin typeface="Arial" panose="020B0604020202020204" pitchFamily="34" charset="0"/>
              </a:rPr>
              <a:t>שעשאה</a:t>
            </a:r>
            <a:r>
              <a:rPr lang="he-IL" b="0" i="0" dirty="0">
                <a:solidFill>
                  <a:srgbClr val="000000"/>
                </a:solidFill>
                <a:effectLst/>
                <a:latin typeface="Arial" panose="020B0604020202020204" pitchFamily="34" charset="0"/>
              </a:rPr>
              <a:t> כשיירי מצוה שאין מוכרח לעשותם) נחשב כאילו לא כיפר וכיפר, דהיינו שלא עשה כפרה מהמובחר אבל אינו צריך להביא כפרה אחרת</a:t>
            </a:r>
            <a:endParaRPr lang="he-IL" dirty="0"/>
          </a:p>
        </p:txBody>
      </p:sp>
      <p:sp>
        <p:nvSpPr>
          <p:cNvPr id="2" name="תיבת טקסט 1">
            <a:extLst>
              <a:ext uri="{FF2B5EF4-FFF2-40B4-BE49-F238E27FC236}">
                <a16:creationId xmlns:a16="http://schemas.microsoft.com/office/drawing/2014/main" id="{D42B27D7-28D2-48DE-8113-582DDB5DD127}"/>
              </a:ext>
            </a:extLst>
          </p:cNvPr>
          <p:cNvSpPr txBox="1"/>
          <p:nvPr/>
        </p:nvSpPr>
        <p:spPr>
          <a:xfrm>
            <a:off x="6842760" y="1743940"/>
            <a:ext cx="480568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סמיכה, תנופה, פרישת שבעה, ריבוי ומשיחת שבעה</a:t>
            </a:r>
          </a:p>
        </p:txBody>
      </p:sp>
      <p:sp>
        <p:nvSpPr>
          <p:cNvPr id="22" name="תיבת טקסט 21">
            <a:extLst>
              <a:ext uri="{FF2B5EF4-FFF2-40B4-BE49-F238E27FC236}">
                <a16:creationId xmlns:a16="http://schemas.microsoft.com/office/drawing/2014/main" id="{C2B08798-8E28-40D0-B954-7CF2FEBB483F}"/>
              </a:ext>
            </a:extLst>
          </p:cNvPr>
          <p:cNvSpPr txBox="1"/>
          <p:nvPr/>
        </p:nvSpPr>
        <p:spPr>
          <a:xfrm>
            <a:off x="10403839" y="101259"/>
            <a:ext cx="1563791" cy="369332"/>
          </a:xfrm>
          <a:prstGeom prst="rect">
            <a:avLst/>
          </a:prstGeom>
          <a:noFill/>
        </p:spPr>
        <p:txBody>
          <a:bodyPr wrap="square" rtlCol="1">
            <a:spAutoFit/>
          </a:bodyPr>
          <a:lstStyle/>
          <a:p>
            <a:r>
              <a:rPr lang="he-IL" dirty="0"/>
              <a:t>דף ה' עמ' א'</a:t>
            </a:r>
          </a:p>
        </p:txBody>
      </p:sp>
      <p:sp>
        <p:nvSpPr>
          <p:cNvPr id="23" name="תיבת טקסט 22">
            <a:extLst>
              <a:ext uri="{FF2B5EF4-FFF2-40B4-BE49-F238E27FC236}">
                <a16:creationId xmlns:a16="http://schemas.microsoft.com/office/drawing/2014/main" id="{8A857ACC-AFCD-4D22-BA85-7B4DCF684C8C}"/>
              </a:ext>
            </a:extLst>
          </p:cNvPr>
          <p:cNvSpPr txBox="1"/>
          <p:nvPr/>
        </p:nvSpPr>
        <p:spPr>
          <a:xfrm>
            <a:off x="3505199" y="2734048"/>
            <a:ext cx="25400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שיטת ר' </a:t>
            </a:r>
            <a:r>
              <a:rPr lang="he-IL" dirty="0" err="1"/>
              <a:t>חנינא</a:t>
            </a:r>
            <a:r>
              <a:rPr lang="he-IL" dirty="0"/>
              <a:t> - לא מעכב</a:t>
            </a:r>
          </a:p>
        </p:txBody>
      </p:sp>
      <p:sp>
        <p:nvSpPr>
          <p:cNvPr id="24" name="בועת דיבור: מלבן עם פינות מעוגלות 23">
            <a:extLst>
              <a:ext uri="{FF2B5EF4-FFF2-40B4-BE49-F238E27FC236}">
                <a16:creationId xmlns:a16="http://schemas.microsoft.com/office/drawing/2014/main" id="{F8A6CAE1-2D25-45D1-99F7-2FBF5A0C62AA}"/>
              </a:ext>
            </a:extLst>
          </p:cNvPr>
          <p:cNvSpPr/>
          <p:nvPr/>
        </p:nvSpPr>
        <p:spPr>
          <a:xfrm>
            <a:off x="203200" y="2553391"/>
            <a:ext cx="2413000" cy="4070929"/>
          </a:xfrm>
          <a:prstGeom prst="wedgeRoundRectCallout">
            <a:avLst>
              <a:gd name="adj1" fmla="val 103799"/>
              <a:gd name="adj2" fmla="val -962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b="0" i="0" dirty="0">
                <a:solidFill>
                  <a:schemeClr val="tx1"/>
                </a:solidFill>
                <a:effectLst/>
                <a:latin typeface="Arial" panose="020B0604020202020204" pitchFamily="34" charset="0"/>
              </a:rPr>
              <a:t>שכתוב (ויקרא </a:t>
            </a:r>
            <a:r>
              <a:rPr lang="he-IL" sz="1600" b="0" i="0" dirty="0" err="1">
                <a:solidFill>
                  <a:schemeClr val="tx1"/>
                </a:solidFill>
                <a:effectLst/>
                <a:latin typeface="Arial" panose="020B0604020202020204" pitchFamily="34" charset="0"/>
              </a:rPr>
              <a:t>יז</a:t>
            </a:r>
            <a:r>
              <a:rPr lang="he-IL" sz="1600" b="0" i="0" dirty="0">
                <a:solidFill>
                  <a:schemeClr val="tx1"/>
                </a:solidFill>
                <a:effectLst/>
                <a:latin typeface="Arial" panose="020B0604020202020204" pitchFamily="34" charset="0"/>
              </a:rPr>
              <a:t>: יא) "ולקח כבש אחד אשם לתנופה לכפר עליו", ודורשים:   </a:t>
            </a:r>
            <a:endParaRPr lang="he-IL" sz="1600" dirty="0">
              <a:solidFill>
                <a:schemeClr val="tx1"/>
              </a:solidFill>
            </a:endParaRPr>
          </a:p>
          <a:p>
            <a:r>
              <a:rPr lang="he-IL" sz="1600" dirty="0">
                <a:solidFill>
                  <a:schemeClr val="tx1"/>
                </a:solidFill>
              </a:rPr>
              <a:t>וכי תנופה היא המכפרת ? והלא אין כפרה אלא בדם, שהרי כבר נאמר:</a:t>
            </a:r>
          </a:p>
          <a:p>
            <a:r>
              <a:rPr lang="he-IL" sz="1600" dirty="0">
                <a:solidFill>
                  <a:schemeClr val="tx1"/>
                </a:solidFill>
              </a:rPr>
              <a:t> "כי הדם הוא בנפש יכפר"?  ומה תלמוד לומר "לתנופה - לכפר"?</a:t>
            </a:r>
          </a:p>
          <a:p>
            <a:r>
              <a:rPr lang="he-IL" sz="1600" dirty="0">
                <a:solidFill>
                  <a:schemeClr val="tx1"/>
                </a:solidFill>
              </a:rPr>
              <a:t>ללמדך, שאם לא הניף, כי </a:t>
            </a:r>
            <a:r>
              <a:rPr lang="he-IL" sz="1600" dirty="0" err="1">
                <a:solidFill>
                  <a:schemeClr val="tx1"/>
                </a:solidFill>
              </a:rPr>
              <a:t>עשאה</a:t>
            </a:r>
            <a:r>
              <a:rPr lang="he-IL" sz="1600" dirty="0">
                <a:solidFill>
                  <a:schemeClr val="tx1"/>
                </a:solidFill>
              </a:rPr>
              <a:t> למצות תנופה שהיא חשובה בעיניו רק כ"שירי מצוה" - מעלה עליו הכתוב כאילו לא כיפר. ובאמת - כיפר.</a:t>
            </a:r>
          </a:p>
          <a:p>
            <a:endParaRPr lang="he-IL" sz="1600" dirty="0">
              <a:solidFill>
                <a:schemeClr val="tx1"/>
              </a:solidFill>
            </a:endParaRPr>
          </a:p>
        </p:txBody>
      </p:sp>
    </p:spTree>
    <p:extLst>
      <p:ext uri="{BB962C8B-B14F-4D97-AF65-F5344CB8AC3E}">
        <p14:creationId xmlns:p14="http://schemas.microsoft.com/office/powerpoint/2010/main" val="15745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250"/>
                            </p:stCondLst>
                            <p:childTnLst>
                              <p:par>
                                <p:cTn id="12" presetID="22" presetClass="entr" presetSubtype="2" fill="hold" grpId="0" nodeType="afterEffect">
                                  <p:stCondLst>
                                    <p:cond delay="200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1750"/>
                                        <p:tgtEl>
                                          <p:spTgt spid="2"/>
                                        </p:tgtEl>
                                      </p:cBhvr>
                                    </p:animEffect>
                                  </p:childTnLst>
                                </p:cTn>
                              </p:par>
                            </p:childTnLst>
                          </p:cTn>
                        </p:par>
                        <p:par>
                          <p:cTn id="15" fill="hold">
                            <p:stCondLst>
                              <p:cond delay="5000"/>
                            </p:stCondLst>
                            <p:childTnLst>
                              <p:par>
                                <p:cTn id="16" presetID="22" presetClass="entr" presetSubtype="2" fill="hold" nodeType="afterEffect">
                                  <p:stCondLst>
                                    <p:cond delay="200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7500"/>
                            </p:stCondLst>
                            <p:childTnLst>
                              <p:par>
                                <p:cTn id="20" presetID="2" presetClass="entr" presetSubtype="2" fill="hold" grpId="0" nodeType="after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8250"/>
                            </p:stCondLst>
                            <p:childTnLst>
                              <p:par>
                                <p:cTn id="25" presetID="2" presetClass="entr" presetSubtype="2"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9000"/>
                            </p:stCondLst>
                            <p:childTnLst>
                              <p:par>
                                <p:cTn id="30" presetID="31" presetClass="entr" presetSubtype="0" fill="hold" grpId="0" nodeType="afterEffect">
                                  <p:stCondLst>
                                    <p:cond delay="100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par>
                          <p:cTn id="36" fill="hold">
                            <p:stCondLst>
                              <p:cond delay="11000"/>
                            </p:stCondLst>
                            <p:childTnLst>
                              <p:par>
                                <p:cTn id="37" presetID="2" presetClass="entr" presetSubtype="2" fill="hold" grpId="0" nodeType="after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12000"/>
                            </p:stCondLst>
                            <p:childTnLst>
                              <p:par>
                                <p:cTn id="42" presetID="2" presetClass="entr" presetSubtype="2" fill="hold" grpId="0" nodeType="afterEffect">
                                  <p:stCondLst>
                                    <p:cond delay="5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13000"/>
                            </p:stCondLst>
                            <p:childTnLst>
                              <p:par>
                                <p:cTn id="47" presetID="21" presetClass="entr" presetSubtype="1" fill="hold" grpId="0" nodeType="afterEffect">
                                  <p:stCondLst>
                                    <p:cond delay="50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style.rotation</p:attrName>
                                        </p:attrNameLst>
                                      </p:cBhvr>
                                      <p:tavLst>
                                        <p:tav tm="0">
                                          <p:val>
                                            <p:fltVal val="90"/>
                                          </p:val>
                                        </p:tav>
                                        <p:tav tm="100000">
                                          <p:val>
                                            <p:fltVal val="0"/>
                                          </p:val>
                                        </p:tav>
                                      </p:tavLst>
                                    </p:anim>
                                    <p:animEffect transition="in" filter="fade">
                                      <p:cBhvr>
                                        <p:cTn id="57" dur="1000"/>
                                        <p:tgtEl>
                                          <p:spTgt spid="10"/>
                                        </p:tgtEl>
                                      </p:cBhvr>
                                    </p:animEffect>
                                  </p:childTnLst>
                                </p:cTn>
                              </p:par>
                            </p:childTnLst>
                          </p:cTn>
                        </p:par>
                        <p:par>
                          <p:cTn id="58" fill="hold">
                            <p:stCondLst>
                              <p:cond delay="1000"/>
                            </p:stCondLst>
                            <p:childTnLst>
                              <p:par>
                                <p:cTn id="59" presetID="2" presetClass="entr" presetSubtype="2" fill="hold" grpId="0" nodeType="afterEffect">
                                  <p:stCondLst>
                                    <p:cond delay="50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000"/>
                            </p:stCondLst>
                            <p:childTnLst>
                              <p:par>
                                <p:cTn id="64" presetID="2" presetClass="entr" presetSubtype="2" fill="hold" grpId="0" nodeType="afterEffect">
                                  <p:stCondLst>
                                    <p:cond delay="50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1" presetClass="entr" presetSubtype="1" fill="hold" grpId="0" nodeType="afterEffect">
                                  <p:stCondLst>
                                    <p:cond delay="500"/>
                                  </p:stCondLst>
                                  <p:childTnLst>
                                    <p:set>
                                      <p:cBhvr>
                                        <p:cTn id="70" dur="1" fill="hold">
                                          <p:stCondLst>
                                            <p:cond delay="0"/>
                                          </p:stCondLst>
                                        </p:cTn>
                                        <p:tgtEl>
                                          <p:spTgt spid="24"/>
                                        </p:tgtEl>
                                        <p:attrNameLst>
                                          <p:attrName>style.visibility</p:attrName>
                                        </p:attrNameLst>
                                      </p:cBhvr>
                                      <p:to>
                                        <p:strVal val="visible"/>
                                      </p:to>
                                    </p:set>
                                    <p:animEffect transition="in" filter="wheel(1)">
                                      <p:cBhvr>
                                        <p:cTn id="71" dur="2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ppt_w</p:attrName>
                                        </p:attrNameLst>
                                      </p:cBhvr>
                                      <p:tavLst>
                                        <p:tav tm="0">
                                          <p:val>
                                            <p:fltVal val="0"/>
                                          </p:val>
                                        </p:tav>
                                        <p:tav tm="100000">
                                          <p:val>
                                            <p:strVal val="#ppt_w"/>
                                          </p:val>
                                        </p:tav>
                                      </p:tavLst>
                                    </p:anim>
                                    <p:anim calcmode="lin" valueType="num">
                                      <p:cBhvr>
                                        <p:cTn id="77" dur="1000" fill="hold"/>
                                        <p:tgtEl>
                                          <p:spTgt spid="9"/>
                                        </p:tgtEl>
                                        <p:attrNameLst>
                                          <p:attrName>ppt_h</p:attrName>
                                        </p:attrNameLst>
                                      </p:cBhvr>
                                      <p:tavLst>
                                        <p:tav tm="0">
                                          <p:val>
                                            <p:fltVal val="0"/>
                                          </p:val>
                                        </p:tav>
                                        <p:tav tm="100000">
                                          <p:val>
                                            <p:strVal val="#ppt_h"/>
                                          </p:val>
                                        </p:tav>
                                      </p:tavLst>
                                    </p:anim>
                                    <p:anim calcmode="lin" valueType="num">
                                      <p:cBhvr>
                                        <p:cTn id="78" dur="1000" fill="hold"/>
                                        <p:tgtEl>
                                          <p:spTgt spid="9"/>
                                        </p:tgtEl>
                                        <p:attrNameLst>
                                          <p:attrName>style.rotation</p:attrName>
                                        </p:attrNameLst>
                                      </p:cBhvr>
                                      <p:tavLst>
                                        <p:tav tm="0">
                                          <p:val>
                                            <p:fltVal val="90"/>
                                          </p:val>
                                        </p:tav>
                                        <p:tav tm="100000">
                                          <p:val>
                                            <p:fltVal val="0"/>
                                          </p:val>
                                        </p:tav>
                                      </p:tavLst>
                                    </p:anim>
                                    <p:animEffect transition="in" filter="fade">
                                      <p:cBhvr>
                                        <p:cTn id="79" dur="1000"/>
                                        <p:tgtEl>
                                          <p:spTgt spid="9"/>
                                        </p:tgtEl>
                                      </p:cBhvr>
                                    </p:animEffect>
                                  </p:childTnLst>
                                </p:cTn>
                              </p:par>
                            </p:childTnLst>
                          </p:cTn>
                        </p:par>
                        <p:par>
                          <p:cTn id="80" fill="hold">
                            <p:stCondLst>
                              <p:cond delay="1000"/>
                            </p:stCondLst>
                            <p:childTnLst>
                              <p:par>
                                <p:cTn id="81" presetID="2" presetClass="entr" presetSubtype="2" fill="hold" grpId="0" nodeType="afterEffect">
                                  <p:stCondLst>
                                    <p:cond delay="50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2000"/>
                            </p:stCondLst>
                            <p:childTnLst>
                              <p:par>
                                <p:cTn id="86" presetID="2" presetClass="entr" presetSubtype="2" fill="hold" grpId="0" nodeType="afterEffect">
                                  <p:stCondLst>
                                    <p:cond delay="50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1+#ppt_w/2"/>
                                          </p:val>
                                        </p:tav>
                                        <p:tav tm="100000">
                                          <p:val>
                                            <p:strVal val="#ppt_x"/>
                                          </p:val>
                                        </p:tav>
                                      </p:tavLst>
                                    </p:anim>
                                    <p:anim calcmode="lin" valueType="num">
                                      <p:cBhvr additive="base">
                                        <p:cTn id="89" dur="500" fill="hold"/>
                                        <p:tgtEl>
                                          <p:spTgt spid="17"/>
                                        </p:tgtEl>
                                        <p:attrNameLst>
                                          <p:attrName>ppt_y</p:attrName>
                                        </p:attrNameLst>
                                      </p:cBhvr>
                                      <p:tavLst>
                                        <p:tav tm="0">
                                          <p:val>
                                            <p:strVal val="#ppt_y"/>
                                          </p:val>
                                        </p:tav>
                                        <p:tav tm="100000">
                                          <p:val>
                                            <p:strVal val="#ppt_y"/>
                                          </p:val>
                                        </p:tav>
                                      </p:tavLst>
                                    </p:anim>
                                  </p:childTnLst>
                                </p:cTn>
                              </p:par>
                            </p:childTnLst>
                          </p:cTn>
                        </p:par>
                        <p:par>
                          <p:cTn id="90" fill="hold">
                            <p:stCondLst>
                              <p:cond delay="3000"/>
                            </p:stCondLst>
                            <p:childTnLst>
                              <p:par>
                                <p:cTn id="91" presetID="31" presetClass="entr" presetSubtype="0"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1000" fill="hold"/>
                                        <p:tgtEl>
                                          <p:spTgt spid="8"/>
                                        </p:tgtEl>
                                        <p:attrNameLst>
                                          <p:attrName>ppt_w</p:attrName>
                                        </p:attrNameLst>
                                      </p:cBhvr>
                                      <p:tavLst>
                                        <p:tav tm="0">
                                          <p:val>
                                            <p:fltVal val="0"/>
                                          </p:val>
                                        </p:tav>
                                        <p:tav tm="100000">
                                          <p:val>
                                            <p:strVal val="#ppt_w"/>
                                          </p:val>
                                        </p:tav>
                                      </p:tavLst>
                                    </p:anim>
                                    <p:anim calcmode="lin" valueType="num">
                                      <p:cBhvr>
                                        <p:cTn id="94" dur="1000" fill="hold"/>
                                        <p:tgtEl>
                                          <p:spTgt spid="8"/>
                                        </p:tgtEl>
                                        <p:attrNameLst>
                                          <p:attrName>ppt_h</p:attrName>
                                        </p:attrNameLst>
                                      </p:cBhvr>
                                      <p:tavLst>
                                        <p:tav tm="0">
                                          <p:val>
                                            <p:fltVal val="0"/>
                                          </p:val>
                                        </p:tav>
                                        <p:tav tm="100000">
                                          <p:val>
                                            <p:strVal val="#ppt_h"/>
                                          </p:val>
                                        </p:tav>
                                      </p:tavLst>
                                    </p:anim>
                                    <p:anim calcmode="lin" valueType="num">
                                      <p:cBhvr>
                                        <p:cTn id="95" dur="1000" fill="hold"/>
                                        <p:tgtEl>
                                          <p:spTgt spid="8"/>
                                        </p:tgtEl>
                                        <p:attrNameLst>
                                          <p:attrName>style.rotation</p:attrName>
                                        </p:attrNameLst>
                                      </p:cBhvr>
                                      <p:tavLst>
                                        <p:tav tm="0">
                                          <p:val>
                                            <p:fltVal val="90"/>
                                          </p:val>
                                        </p:tav>
                                        <p:tav tm="100000">
                                          <p:val>
                                            <p:fltVal val="0"/>
                                          </p:val>
                                        </p:tav>
                                      </p:tavLst>
                                    </p:anim>
                                    <p:animEffect transition="in" filter="fade">
                                      <p:cBhvr>
                                        <p:cTn id="96" dur="1000"/>
                                        <p:tgtEl>
                                          <p:spTgt spid="8"/>
                                        </p:tgtEl>
                                      </p:cBhvr>
                                    </p:animEffect>
                                  </p:childTnLst>
                                </p:cTn>
                              </p:par>
                            </p:childTnLst>
                          </p:cTn>
                        </p:par>
                        <p:par>
                          <p:cTn id="97" fill="hold">
                            <p:stCondLst>
                              <p:cond delay="4000"/>
                            </p:stCondLst>
                            <p:childTnLst>
                              <p:par>
                                <p:cTn id="98" presetID="2" presetClass="entr" presetSubtype="2" fill="hold" grpId="0" nodeType="afterEffect">
                                  <p:stCondLst>
                                    <p:cond delay="50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1+#ppt_w/2"/>
                                          </p:val>
                                        </p:tav>
                                        <p:tav tm="100000">
                                          <p:val>
                                            <p:strVal val="#ppt_x"/>
                                          </p:val>
                                        </p:tav>
                                      </p:tavLst>
                                    </p:anim>
                                    <p:anim calcmode="lin" valueType="num">
                                      <p:cBhvr additive="base">
                                        <p:cTn id="101" dur="500" fill="hold"/>
                                        <p:tgtEl>
                                          <p:spTgt spid="14"/>
                                        </p:tgtEl>
                                        <p:attrNameLst>
                                          <p:attrName>ppt_y</p:attrName>
                                        </p:attrNameLst>
                                      </p:cBhvr>
                                      <p:tavLst>
                                        <p:tav tm="0">
                                          <p:val>
                                            <p:strVal val="#ppt_y"/>
                                          </p:val>
                                        </p:tav>
                                        <p:tav tm="100000">
                                          <p:val>
                                            <p:strVal val="#ppt_y"/>
                                          </p:val>
                                        </p:tav>
                                      </p:tavLst>
                                    </p:anim>
                                  </p:childTnLst>
                                </p:cTn>
                              </p:par>
                            </p:childTnLst>
                          </p:cTn>
                        </p:par>
                        <p:par>
                          <p:cTn id="102" fill="hold">
                            <p:stCondLst>
                              <p:cond delay="5000"/>
                            </p:stCondLst>
                            <p:childTnLst>
                              <p:par>
                                <p:cTn id="103" presetID="2" presetClass="entr" presetSubtype="2" fill="hold" grpId="0" nodeType="afterEffect">
                                  <p:stCondLst>
                                    <p:cond delay="50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1+#ppt_w/2"/>
                                          </p:val>
                                        </p:tav>
                                        <p:tav tm="100000">
                                          <p:val>
                                            <p:strVal val="#ppt_x"/>
                                          </p:val>
                                        </p:tav>
                                      </p:tavLst>
                                    </p:anim>
                                    <p:anim calcmode="lin" valueType="num">
                                      <p:cBhvr additive="base">
                                        <p:cTn id="10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42E39938-1423-4A34-9B5A-9BF68F705804}"/>
              </a:ext>
            </a:extLst>
          </p:cNvPr>
          <p:cNvSpPr txBox="1"/>
          <p:nvPr/>
        </p:nvSpPr>
        <p:spPr>
          <a:xfrm>
            <a:off x="7730909" y="439742"/>
            <a:ext cx="423672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מַאי טַעְמָא </a:t>
            </a:r>
            <a:r>
              <a:rPr lang="he-IL" b="0" i="0" dirty="0" err="1">
                <a:solidFill>
                  <a:srgbClr val="000000"/>
                </a:solidFill>
                <a:effectLst/>
                <a:latin typeface="Arial" panose="020B0604020202020204" pitchFamily="34" charset="0"/>
              </a:rPr>
              <a:t>דְּמַאן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הַכָּתוּב בָּהֶן מְעַכֵּב </a:t>
            </a:r>
            <a:endParaRPr lang="he-IL" dirty="0"/>
          </a:p>
        </p:txBody>
      </p:sp>
      <p:sp>
        <p:nvSpPr>
          <p:cNvPr id="3" name="תיבת טקסט 2">
            <a:extLst>
              <a:ext uri="{FF2B5EF4-FFF2-40B4-BE49-F238E27FC236}">
                <a16:creationId xmlns:a16="http://schemas.microsoft.com/office/drawing/2014/main" id="{FB0F0737-4832-4DF6-A7C6-CCD9F140271C}"/>
              </a:ext>
            </a:extLst>
          </p:cNvPr>
          <p:cNvSpPr txBox="1"/>
          <p:nvPr/>
        </p:nvSpPr>
        <p:spPr>
          <a:xfrm>
            <a:off x="10403839" y="101259"/>
            <a:ext cx="1563791" cy="369332"/>
          </a:xfrm>
          <a:prstGeom prst="rect">
            <a:avLst/>
          </a:prstGeom>
          <a:noFill/>
        </p:spPr>
        <p:txBody>
          <a:bodyPr wrap="square" rtlCol="1">
            <a:spAutoFit/>
          </a:bodyPr>
          <a:lstStyle/>
          <a:p>
            <a:r>
              <a:rPr lang="he-IL" dirty="0"/>
              <a:t>דף ה' עמ' א'</a:t>
            </a:r>
          </a:p>
        </p:txBody>
      </p:sp>
      <p:sp>
        <p:nvSpPr>
          <p:cNvPr id="4" name="תיבת טקסט 3">
            <a:extLst>
              <a:ext uri="{FF2B5EF4-FFF2-40B4-BE49-F238E27FC236}">
                <a16:creationId xmlns:a16="http://schemas.microsoft.com/office/drawing/2014/main" id="{92BD645E-D78B-478F-A157-B7B602815F92}"/>
              </a:ext>
            </a:extLst>
          </p:cNvPr>
          <p:cNvSpPr txBox="1"/>
          <p:nvPr/>
        </p:nvSpPr>
        <p:spPr>
          <a:xfrm>
            <a:off x="3555149" y="433154"/>
            <a:ext cx="384048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שבמילואים כל הכתוב בהן - מעכב בהן?</a:t>
            </a:r>
          </a:p>
        </p:txBody>
      </p:sp>
      <p:sp>
        <p:nvSpPr>
          <p:cNvPr id="6" name="תיבת טקסט 5">
            <a:extLst>
              <a:ext uri="{FF2B5EF4-FFF2-40B4-BE49-F238E27FC236}">
                <a16:creationId xmlns:a16="http://schemas.microsoft.com/office/drawing/2014/main" id="{48AFE6A0-7358-4D27-BA0E-A72A10D8FBC9}"/>
              </a:ext>
            </a:extLst>
          </p:cNvPr>
          <p:cNvSpPr txBox="1"/>
          <p:nvPr/>
        </p:nvSpPr>
        <p:spPr>
          <a:xfrm>
            <a:off x="4389119" y="1083735"/>
            <a:ext cx="7578510" cy="40011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אָמַר רַבִּי יִצְחָק בַּר </a:t>
            </a:r>
            <a:r>
              <a:rPr lang="he-IL" b="0" i="0" dirty="0" err="1">
                <a:solidFill>
                  <a:srgbClr val="000000"/>
                </a:solidFill>
                <a:effectLst/>
                <a:latin typeface="Arial" panose="020B0604020202020204" pitchFamily="34" charset="0"/>
              </a:rPr>
              <a:t>בִּיסְנָא</a:t>
            </a:r>
            <a:r>
              <a:rPr lang="he-IL" b="0" i="0" dirty="0">
                <a:solidFill>
                  <a:srgbClr val="000000"/>
                </a:solidFill>
                <a:effectLst/>
                <a:latin typeface="Arial" panose="020B0604020202020204" pitchFamily="34" charset="0"/>
              </a:rPr>
              <a:t> אָמַר קְרָא:  </a:t>
            </a:r>
            <a:r>
              <a:rPr lang="he-IL" dirty="0">
                <a:solidFill>
                  <a:srgbClr val="000000"/>
                </a:solidFill>
                <a:latin typeface="Arial" panose="020B0604020202020204" pitchFamily="34" charset="0"/>
              </a:rPr>
              <a:t>"</a:t>
            </a:r>
            <a:r>
              <a:rPr lang="he-IL" b="0" i="0" dirty="0">
                <a:solidFill>
                  <a:srgbClr val="000000"/>
                </a:solidFill>
                <a:effectLst/>
                <a:latin typeface="Arial" panose="020B0604020202020204" pitchFamily="34" charset="0"/>
              </a:rPr>
              <a:t>וְעָשִׂיתָ לְאַהֲרֹן וּלְבָנָיו </a:t>
            </a:r>
            <a:r>
              <a:rPr lang="he-IL" sz="2000" b="1" i="0" dirty="0">
                <a:solidFill>
                  <a:srgbClr val="000000"/>
                </a:solidFill>
                <a:effectLst/>
                <a:latin typeface="Arial" panose="020B0604020202020204" pitchFamily="34" charset="0"/>
              </a:rPr>
              <a:t>כָּכָה</a:t>
            </a:r>
            <a:r>
              <a:rPr lang="he-IL" b="0" i="0" dirty="0">
                <a:solidFill>
                  <a:srgbClr val="000000"/>
                </a:solidFill>
                <a:effectLst/>
                <a:latin typeface="Arial" panose="020B0604020202020204" pitchFamily="34" charset="0"/>
              </a:rPr>
              <a:t>"    כָּכָה </a:t>
            </a:r>
            <a:r>
              <a:rPr lang="he-IL" b="0" i="0" dirty="0" err="1">
                <a:solidFill>
                  <a:srgbClr val="000000"/>
                </a:solidFill>
                <a:effectLst/>
                <a:latin typeface="Arial" panose="020B0604020202020204" pitchFamily="34" charset="0"/>
              </a:rPr>
              <a:t>עִיכּוּבָא</a:t>
            </a:r>
            <a:r>
              <a:rPr lang="he-IL" b="0" i="0" dirty="0">
                <a:solidFill>
                  <a:srgbClr val="000000"/>
                </a:solidFill>
                <a:effectLst/>
                <a:latin typeface="Arial" panose="020B0604020202020204" pitchFamily="34" charset="0"/>
              </a:rPr>
              <a:t> הוּא</a:t>
            </a:r>
            <a:endParaRPr lang="he-IL" dirty="0"/>
          </a:p>
        </p:txBody>
      </p:sp>
      <p:sp>
        <p:nvSpPr>
          <p:cNvPr id="7" name="תיבת טקסט 6">
            <a:extLst>
              <a:ext uri="{FF2B5EF4-FFF2-40B4-BE49-F238E27FC236}">
                <a16:creationId xmlns:a16="http://schemas.microsoft.com/office/drawing/2014/main" id="{C513027A-D8FE-4A14-87C1-A20BBEDB6572}"/>
              </a:ext>
            </a:extLst>
          </p:cNvPr>
          <p:cNvSpPr txBox="1"/>
          <p:nvPr/>
        </p:nvSpPr>
        <p:spPr>
          <a:xfrm>
            <a:off x="10453788" y="1765094"/>
            <a:ext cx="1563791" cy="369332"/>
          </a:xfrm>
          <a:prstGeom prst="rect">
            <a:avLst/>
          </a:prstGeom>
          <a:noFill/>
        </p:spPr>
        <p:txBody>
          <a:bodyPr wrap="square" rtlCol="1">
            <a:spAutoFit/>
          </a:bodyPr>
          <a:lstStyle/>
          <a:p>
            <a:r>
              <a:rPr lang="he-IL" dirty="0"/>
              <a:t>דף ה' עמ' ב'</a:t>
            </a:r>
          </a:p>
        </p:txBody>
      </p:sp>
      <p:sp>
        <p:nvSpPr>
          <p:cNvPr id="8" name="תיבת טקסט 7">
            <a:extLst>
              <a:ext uri="{FF2B5EF4-FFF2-40B4-BE49-F238E27FC236}">
                <a16:creationId xmlns:a16="http://schemas.microsoft.com/office/drawing/2014/main" id="{B6D37E74-877C-45E3-9856-DA444B746A1B}"/>
              </a:ext>
            </a:extLst>
          </p:cNvPr>
          <p:cNvSpPr txBox="1"/>
          <p:nvPr/>
        </p:nvSpPr>
        <p:spPr>
          <a:xfrm>
            <a:off x="6939280" y="2231835"/>
            <a:ext cx="5028349"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תִּינַח</a:t>
            </a:r>
            <a:r>
              <a:rPr lang="he-IL" b="0" i="0" dirty="0">
                <a:solidFill>
                  <a:srgbClr val="000000"/>
                </a:solidFill>
                <a:effectLst/>
                <a:latin typeface="Arial" panose="020B0604020202020204" pitchFamily="34" charset="0"/>
              </a:rPr>
              <a:t> (שהוא </a:t>
            </a:r>
            <a:r>
              <a:rPr lang="he-IL" b="0" i="0" dirty="0" err="1">
                <a:solidFill>
                  <a:srgbClr val="000000"/>
                </a:solidFill>
                <a:effectLst/>
                <a:latin typeface="Arial" panose="020B0604020202020204" pitchFamily="34" charset="0"/>
              </a:rPr>
              <a:t>לעיכובא</a:t>
            </a:r>
            <a:r>
              <a:rPr lang="he-IL" b="0" i="0" dirty="0">
                <a:solidFill>
                  <a:srgbClr val="000000"/>
                </a:solidFill>
                <a:effectLst/>
                <a:latin typeface="Arial" panose="020B0604020202020204" pitchFamily="34" charset="0"/>
              </a:rPr>
              <a:t>), כֹּל מִילְּתָא </a:t>
            </a:r>
            <a:r>
              <a:rPr lang="he-IL" b="0" i="0" dirty="0" err="1">
                <a:solidFill>
                  <a:srgbClr val="000000"/>
                </a:solidFill>
                <a:effectLst/>
                <a:latin typeface="Arial" panose="020B0604020202020204" pitchFamily="34" charset="0"/>
              </a:rPr>
              <a:t>דִּכְתִיבָא</a:t>
            </a:r>
            <a:r>
              <a:rPr lang="he-IL" b="0" i="0" dirty="0">
                <a:solidFill>
                  <a:srgbClr val="000000"/>
                </a:solidFill>
                <a:effectLst/>
                <a:latin typeface="Arial" panose="020B0604020202020204" pitchFamily="34" charset="0"/>
              </a:rPr>
              <a:t> בְּהַאי </a:t>
            </a:r>
            <a:r>
              <a:rPr lang="he-IL" b="0" i="0" dirty="0" err="1">
                <a:solidFill>
                  <a:srgbClr val="000000"/>
                </a:solidFill>
                <a:effectLst/>
                <a:latin typeface="Arial" panose="020B0604020202020204" pitchFamily="34" charset="0"/>
              </a:rPr>
              <a:t>עִנְיָנָא</a:t>
            </a:r>
            <a:endParaRPr lang="he-IL" b="0" i="0" dirty="0">
              <a:solidFill>
                <a:srgbClr val="000000"/>
              </a:solidFill>
              <a:effectLst/>
              <a:latin typeface="Arial" panose="020B0604020202020204" pitchFamily="34" charset="0"/>
            </a:endParaRPr>
          </a:p>
        </p:txBody>
      </p:sp>
      <p:sp>
        <p:nvSpPr>
          <p:cNvPr id="9" name="תיבת טקסט 8">
            <a:extLst>
              <a:ext uri="{FF2B5EF4-FFF2-40B4-BE49-F238E27FC236}">
                <a16:creationId xmlns:a16="http://schemas.microsoft.com/office/drawing/2014/main" id="{3EDDB580-A036-423C-BE75-90F6384E4428}"/>
              </a:ext>
            </a:extLst>
          </p:cNvPr>
          <p:cNvSpPr txBox="1"/>
          <p:nvPr/>
        </p:nvSpPr>
        <p:spPr>
          <a:xfrm>
            <a:off x="902539" y="2698480"/>
            <a:ext cx="7203441"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כגון: נתינת האורים </a:t>
            </a:r>
            <a:r>
              <a:rPr lang="he-IL" dirty="0" err="1"/>
              <a:t>והתומים</a:t>
            </a:r>
            <a:r>
              <a:rPr lang="he-IL" dirty="0"/>
              <a:t> אל החושן, שלא נזכרה בפרשה זו, אלא בפרשת צו, שנאמר בה כיצד היו העשיות של ימי </a:t>
            </a:r>
            <a:r>
              <a:rPr lang="he-IL" dirty="0" err="1"/>
              <a:t>המלואים</a:t>
            </a:r>
            <a:r>
              <a:rPr lang="he-IL" dirty="0"/>
              <a:t> – </a:t>
            </a:r>
          </a:p>
          <a:p>
            <a:r>
              <a:rPr lang="he-IL" dirty="0"/>
              <a:t>מהיכן יודעים שאף הן מעכבות, שהרי שם לא נאמר "ככה" לדרוש ממנו עיכוב </a:t>
            </a:r>
          </a:p>
        </p:txBody>
      </p:sp>
      <p:sp>
        <p:nvSpPr>
          <p:cNvPr id="10" name="תיבת טקסט 9">
            <a:extLst>
              <a:ext uri="{FF2B5EF4-FFF2-40B4-BE49-F238E27FC236}">
                <a16:creationId xmlns:a16="http://schemas.microsoft.com/office/drawing/2014/main" id="{DD1EDEDA-4C5F-4782-8CD3-760646055D13}"/>
              </a:ext>
            </a:extLst>
          </p:cNvPr>
          <p:cNvSpPr txBox="1"/>
          <p:nvPr/>
        </p:nvSpPr>
        <p:spPr>
          <a:xfrm>
            <a:off x="8400619" y="2854730"/>
            <a:ext cx="361696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מִילְּתָא דְּלָא </a:t>
            </a:r>
            <a:r>
              <a:rPr lang="he-IL" b="0" i="0" dirty="0" err="1">
                <a:solidFill>
                  <a:srgbClr val="000000"/>
                </a:solidFill>
                <a:effectLst/>
                <a:latin typeface="Arial" panose="020B0604020202020204" pitchFamily="34" charset="0"/>
              </a:rPr>
              <a:t>כְּתִיבָא</a:t>
            </a:r>
            <a:r>
              <a:rPr lang="he-IL" b="0" i="0" dirty="0">
                <a:solidFill>
                  <a:srgbClr val="000000"/>
                </a:solidFill>
                <a:effectLst/>
                <a:latin typeface="Arial" panose="020B0604020202020204" pitchFamily="34" charset="0"/>
              </a:rPr>
              <a:t> בְּהַאי </a:t>
            </a:r>
            <a:r>
              <a:rPr lang="he-IL" b="0" i="0" dirty="0" err="1">
                <a:solidFill>
                  <a:srgbClr val="000000"/>
                </a:solidFill>
                <a:effectLst/>
                <a:latin typeface="Arial" panose="020B0604020202020204" pitchFamily="34" charset="0"/>
              </a:rPr>
              <a:t>עִנְיָנָא</a:t>
            </a:r>
            <a:r>
              <a:rPr lang="he-IL" b="0" i="0" dirty="0">
                <a:solidFill>
                  <a:srgbClr val="000000"/>
                </a:solidFill>
                <a:effectLst/>
                <a:latin typeface="Arial" panose="020B0604020202020204" pitchFamily="34" charset="0"/>
              </a:rPr>
              <a:t> מְנָא לַן</a:t>
            </a:r>
            <a:endParaRPr lang="he-IL" dirty="0"/>
          </a:p>
        </p:txBody>
      </p:sp>
      <p:sp>
        <p:nvSpPr>
          <p:cNvPr id="11" name="תיבת טקסט 10">
            <a:extLst>
              <a:ext uri="{FF2B5EF4-FFF2-40B4-BE49-F238E27FC236}">
                <a16:creationId xmlns:a16="http://schemas.microsoft.com/office/drawing/2014/main" id="{CF8D15A1-686A-4303-B090-E86EDD22AC87}"/>
              </a:ext>
            </a:extLst>
          </p:cNvPr>
          <p:cNvSpPr txBox="1"/>
          <p:nvPr/>
        </p:nvSpPr>
        <p:spPr>
          <a:xfrm>
            <a:off x="3774441" y="2231835"/>
            <a:ext cx="295656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b="0" i="0" dirty="0">
                <a:solidFill>
                  <a:srgbClr val="000000"/>
                </a:solidFill>
                <a:effectLst/>
                <a:latin typeface="Arial" panose="020B0604020202020204" pitchFamily="34" charset="0"/>
              </a:rPr>
              <a:t>בציווי של שבעת ימי </a:t>
            </a:r>
            <a:r>
              <a:rPr lang="he-IL" b="0" i="0" dirty="0" err="1">
                <a:solidFill>
                  <a:srgbClr val="000000"/>
                </a:solidFill>
                <a:effectLst/>
                <a:latin typeface="Arial" panose="020B0604020202020204" pitchFamily="34" charset="0"/>
              </a:rPr>
              <a:t>המלואים</a:t>
            </a:r>
            <a:r>
              <a:rPr lang="he-IL" dirty="0">
                <a:solidFill>
                  <a:srgbClr val="000000"/>
                </a:solidFill>
                <a:latin typeface="Arial" panose="020B0604020202020204" pitchFamily="34" charset="0"/>
              </a:rPr>
              <a:t>.</a:t>
            </a:r>
            <a:endParaRPr lang="he-IL" dirty="0"/>
          </a:p>
        </p:txBody>
      </p:sp>
      <p:sp>
        <p:nvSpPr>
          <p:cNvPr id="12" name="תיבת טקסט 11">
            <a:extLst>
              <a:ext uri="{FF2B5EF4-FFF2-40B4-BE49-F238E27FC236}">
                <a16:creationId xmlns:a16="http://schemas.microsoft.com/office/drawing/2014/main" id="{AE778060-9776-4562-B1F9-A9109BAEB6BC}"/>
              </a:ext>
            </a:extLst>
          </p:cNvPr>
          <p:cNvSpPr txBox="1"/>
          <p:nvPr/>
        </p:nvSpPr>
        <p:spPr>
          <a:xfrm>
            <a:off x="7274560" y="5477497"/>
            <a:ext cx="469392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רַב </a:t>
            </a:r>
            <a:r>
              <a:rPr lang="he-IL" b="0" i="0" dirty="0" err="1">
                <a:solidFill>
                  <a:srgbClr val="000000"/>
                </a:solidFill>
                <a:effectLst/>
                <a:latin typeface="Arial" panose="020B0604020202020204" pitchFamily="34" charset="0"/>
              </a:rPr>
              <a:t>מְשַׁרְשְׁיָא</a:t>
            </a:r>
            <a:r>
              <a:rPr lang="he-IL" b="0" i="0" dirty="0">
                <a:solidFill>
                  <a:srgbClr val="000000"/>
                </a:solidFill>
                <a:effectLst/>
                <a:latin typeface="Arial" panose="020B0604020202020204" pitchFamily="34" charset="0"/>
              </a:rPr>
              <a:t> אָמַר וּשְׁמַרְתֶּם אֶת מִשְׁמֶרֶת ה' </a:t>
            </a:r>
            <a:r>
              <a:rPr lang="he-IL" b="0" i="0" dirty="0" err="1">
                <a:solidFill>
                  <a:srgbClr val="000000"/>
                </a:solidFill>
                <a:effectLst/>
                <a:latin typeface="Arial" panose="020B0604020202020204" pitchFamily="34" charset="0"/>
              </a:rPr>
              <a:t>עִכּוּבָא</a:t>
            </a:r>
            <a:endParaRPr lang="he-IL" dirty="0"/>
          </a:p>
        </p:txBody>
      </p:sp>
      <p:sp>
        <p:nvSpPr>
          <p:cNvPr id="13" name="תיבת טקסט 12">
            <a:extLst>
              <a:ext uri="{FF2B5EF4-FFF2-40B4-BE49-F238E27FC236}">
                <a16:creationId xmlns:a16="http://schemas.microsoft.com/office/drawing/2014/main" id="{96686011-3A5C-4219-A49F-05E81C053058}"/>
              </a:ext>
            </a:extLst>
          </p:cNvPr>
          <p:cNvSpPr txBox="1"/>
          <p:nvPr/>
        </p:nvSpPr>
        <p:spPr>
          <a:xfrm>
            <a:off x="9753599" y="3906152"/>
            <a:ext cx="2263979"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רַב נַחְמָן בַּר יִצְחָק:</a:t>
            </a:r>
          </a:p>
          <a:p>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יָלֵיף</a:t>
            </a:r>
            <a:r>
              <a:rPr lang="he-IL" b="0" i="0" dirty="0">
                <a:solidFill>
                  <a:srgbClr val="000000"/>
                </a:solidFill>
                <a:effectLst/>
                <a:latin typeface="Arial" panose="020B0604020202020204" pitchFamily="34" charset="0"/>
              </a:rPr>
              <a:t> פֶּתַח </a:t>
            </a:r>
            <a:r>
              <a:rPr lang="he-IL" b="0" i="0" dirty="0" err="1">
                <a:solidFill>
                  <a:srgbClr val="000000"/>
                </a:solidFill>
                <a:effectLst/>
                <a:latin typeface="Arial" panose="020B0604020202020204" pitchFamily="34" charset="0"/>
              </a:rPr>
              <a:t>פֶּתַח</a:t>
            </a:r>
            <a:endParaRPr lang="he-IL" dirty="0"/>
          </a:p>
        </p:txBody>
      </p:sp>
      <p:sp>
        <p:nvSpPr>
          <p:cNvPr id="14" name="בועת דיבור: מלבן עם פינות מעוגלות 13">
            <a:extLst>
              <a:ext uri="{FF2B5EF4-FFF2-40B4-BE49-F238E27FC236}">
                <a16:creationId xmlns:a16="http://schemas.microsoft.com/office/drawing/2014/main" id="{4F3161DD-3BF1-4294-BF4F-3EA8FF1ADEBC}"/>
              </a:ext>
            </a:extLst>
          </p:cNvPr>
          <p:cNvSpPr/>
          <p:nvPr/>
        </p:nvSpPr>
        <p:spPr>
          <a:xfrm>
            <a:off x="71120" y="433154"/>
            <a:ext cx="3434080" cy="2050284"/>
          </a:xfrm>
          <a:prstGeom prst="wedgeRoundRectCallout">
            <a:avLst>
              <a:gd name="adj1" fmla="val 133995"/>
              <a:gd name="adj2" fmla="val 416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כך פירש רש"י. שלשיטתו, לדורות אורים ותומים אינם מעכבים בחושן, שכן דעתו של רש"י שבבית שני לא היו אורים ותומים. </a:t>
            </a:r>
          </a:p>
          <a:p>
            <a:r>
              <a:rPr lang="he-IL" dirty="0">
                <a:solidFill>
                  <a:schemeClr val="tx1"/>
                </a:solidFill>
              </a:rPr>
              <a:t>אבל הרמב"ם הסובר שבלא אורים ותומים הוי מחוסר בגדים,</a:t>
            </a:r>
          </a:p>
        </p:txBody>
      </p:sp>
      <p:sp>
        <p:nvSpPr>
          <p:cNvPr id="15" name="תיבת טקסט 14">
            <a:extLst>
              <a:ext uri="{FF2B5EF4-FFF2-40B4-BE49-F238E27FC236}">
                <a16:creationId xmlns:a16="http://schemas.microsoft.com/office/drawing/2014/main" id="{094CB2E0-FC8B-415A-83C7-5EEEE024485A}"/>
              </a:ext>
            </a:extLst>
          </p:cNvPr>
          <p:cNvSpPr txBox="1"/>
          <p:nvPr/>
        </p:nvSpPr>
        <p:spPr>
          <a:xfrm>
            <a:off x="71120" y="3719123"/>
            <a:ext cx="9550400" cy="156966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בקידוש אהרון בפרשת תצווה כתוב, </a:t>
            </a:r>
            <a:r>
              <a:rPr lang="he-IL" sz="1200" dirty="0"/>
              <a:t>שמות </a:t>
            </a:r>
            <a:r>
              <a:rPr lang="he-IL" sz="1200" dirty="0" err="1"/>
              <a:t>כט</a:t>
            </a:r>
            <a:r>
              <a:rPr lang="he-IL" sz="1200" dirty="0"/>
              <a:t> ד' "</a:t>
            </a:r>
            <a:r>
              <a:rPr lang="he-IL" dirty="0" err="1"/>
              <a:t>וְאֶת־אַהֲרֹ֤ן</a:t>
            </a:r>
            <a:r>
              <a:rPr lang="he-IL" dirty="0"/>
              <a:t> </a:t>
            </a:r>
            <a:r>
              <a:rPr lang="he-IL" dirty="0" err="1"/>
              <a:t>וְאֶת־בָּנָיו</a:t>
            </a:r>
            <a:r>
              <a:rPr lang="he-IL" dirty="0"/>
              <a:t>֙ תַּקְרִ֔יב </a:t>
            </a:r>
            <a:r>
              <a:rPr lang="he-IL" dirty="0" err="1"/>
              <a:t>אֶל־</a:t>
            </a:r>
            <a:r>
              <a:rPr lang="he-IL" sz="2000" b="1" dirty="0" err="1"/>
              <a:t>פֶּ֖תַח</a:t>
            </a:r>
            <a:r>
              <a:rPr lang="he-IL" dirty="0"/>
              <a:t> אֹ֣הֶל מוֹעֵ֑ד"</a:t>
            </a:r>
          </a:p>
          <a:p>
            <a:r>
              <a:rPr lang="he-IL" dirty="0"/>
              <a:t> וכן נאמר </a:t>
            </a:r>
            <a:r>
              <a:rPr lang="he-IL" sz="1400" dirty="0"/>
              <a:t>בפסוק ל"ב</a:t>
            </a:r>
            <a:r>
              <a:rPr lang="he-IL" dirty="0"/>
              <a:t> " וְאָכַ֨ל אַהֲרֹ֤ן וּבָנָיו֙ ... </a:t>
            </a:r>
            <a:r>
              <a:rPr lang="he-IL" sz="2000" b="1" dirty="0"/>
              <a:t>פֶּ֖תַח </a:t>
            </a:r>
            <a:r>
              <a:rPr lang="he-IL" dirty="0"/>
              <a:t>אֹ֥הֶל מוֹעֵֽד: ".</a:t>
            </a:r>
          </a:p>
          <a:p>
            <a:r>
              <a:rPr lang="he-IL" dirty="0"/>
              <a:t>ואף בעשיה,, </a:t>
            </a:r>
            <a:r>
              <a:rPr lang="he-IL" dirty="0" err="1"/>
              <a:t>ובויקרא</a:t>
            </a:r>
            <a:r>
              <a:rPr lang="he-IL" dirty="0"/>
              <a:t> פרק ג </a:t>
            </a:r>
            <a:r>
              <a:rPr lang="he-IL" dirty="0" err="1"/>
              <a:t>ו"ְאֵ֥ת</a:t>
            </a:r>
            <a:r>
              <a:rPr lang="he-IL" dirty="0"/>
              <a:t> </a:t>
            </a:r>
            <a:r>
              <a:rPr lang="he-IL" dirty="0" err="1"/>
              <a:t>כָּל־הָעֵדָ֖ה</a:t>
            </a:r>
            <a:r>
              <a:rPr lang="he-IL" dirty="0"/>
              <a:t> הַקְהֵ֑ל </a:t>
            </a:r>
            <a:r>
              <a:rPr lang="he-IL" dirty="0" err="1"/>
              <a:t>אֶל־פ</a:t>
            </a:r>
            <a:r>
              <a:rPr lang="he-IL" sz="2000" b="1" dirty="0" err="1"/>
              <a:t>ֶּ֖תַח</a:t>
            </a:r>
            <a:r>
              <a:rPr lang="he-IL" dirty="0"/>
              <a:t> אֹ֥הֶל מוֹעֵֽד: ", </a:t>
            </a:r>
          </a:p>
          <a:p>
            <a:r>
              <a:rPr lang="he-IL" dirty="0"/>
              <a:t>וכן  </a:t>
            </a:r>
            <a:r>
              <a:rPr lang="he-IL" sz="1200" dirty="0"/>
              <a:t>ויקרא ח ל"א "</a:t>
            </a:r>
            <a:r>
              <a:rPr lang="he-IL" dirty="0"/>
              <a:t>בַּשְּׁל֣וּ </a:t>
            </a:r>
            <a:r>
              <a:rPr lang="he-IL" dirty="0" err="1"/>
              <a:t>אֶת־הַבָּשָׂר</a:t>
            </a:r>
            <a:r>
              <a:rPr lang="he-IL" dirty="0"/>
              <a:t>֘ פֶּ֣תַח אֹ֣הֶל מוֹעֵד֒.</a:t>
            </a:r>
          </a:p>
          <a:p>
            <a:r>
              <a:rPr lang="he-IL" dirty="0"/>
              <a:t>לומדים בגזירה </a:t>
            </a:r>
            <a:r>
              <a:rPr lang="he-IL" dirty="0" err="1"/>
              <a:t>שוה</a:t>
            </a:r>
            <a:r>
              <a:rPr lang="he-IL" dirty="0"/>
              <a:t> </a:t>
            </a:r>
            <a:r>
              <a:rPr lang="he-IL" b="1" dirty="0"/>
              <a:t>"פתח" </a:t>
            </a:r>
            <a:r>
              <a:rPr lang="he-IL" dirty="0"/>
              <a:t>של </a:t>
            </a:r>
            <a:r>
              <a:rPr lang="he-IL" dirty="0" err="1"/>
              <a:t>העשיה</a:t>
            </a:r>
            <a:r>
              <a:rPr lang="he-IL" dirty="0"/>
              <a:t> </a:t>
            </a:r>
            <a:r>
              <a:rPr lang="he-IL" b="1" dirty="0"/>
              <a:t>מ"פתח"</a:t>
            </a:r>
            <a:r>
              <a:rPr lang="he-IL" dirty="0"/>
              <a:t> של הקידוש  שאף כל הכתוב בעשיה מעכב.</a:t>
            </a:r>
          </a:p>
        </p:txBody>
      </p:sp>
      <p:sp>
        <p:nvSpPr>
          <p:cNvPr id="5" name="תיבת טקסט 4">
            <a:extLst>
              <a:ext uri="{FF2B5EF4-FFF2-40B4-BE49-F238E27FC236}">
                <a16:creationId xmlns:a16="http://schemas.microsoft.com/office/drawing/2014/main" id="{EE563D63-80E8-4716-ABEB-26CC46FC7DF6}"/>
              </a:ext>
            </a:extLst>
          </p:cNvPr>
          <p:cNvSpPr txBox="1"/>
          <p:nvPr/>
        </p:nvSpPr>
        <p:spPr>
          <a:xfrm>
            <a:off x="345989" y="5386096"/>
            <a:ext cx="689507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 רב </a:t>
            </a:r>
            <a:r>
              <a:rPr lang="he-IL" dirty="0" err="1"/>
              <a:t>משרשיא</a:t>
            </a:r>
            <a:r>
              <a:rPr lang="he-IL" dirty="0"/>
              <a:t> אמר: בפרשת צו עצמה יש לדרוש שמעכב, שהרי כתוב שם "ושמרתם את משמרת ה'", וזוהי  לשון משמרת - </a:t>
            </a:r>
            <a:r>
              <a:rPr lang="he-IL" dirty="0" err="1"/>
              <a:t>עיכובא</a:t>
            </a:r>
            <a:r>
              <a:rPr lang="he-IL" dirty="0"/>
              <a:t>.</a:t>
            </a:r>
          </a:p>
        </p:txBody>
      </p:sp>
      <p:sp>
        <p:nvSpPr>
          <p:cNvPr id="16" name="תיבת טקסט 15">
            <a:extLst>
              <a:ext uri="{FF2B5EF4-FFF2-40B4-BE49-F238E27FC236}">
                <a16:creationId xmlns:a16="http://schemas.microsoft.com/office/drawing/2014/main" id="{E45B6F7D-B232-429D-B9C5-A9510EE741E8}"/>
              </a:ext>
            </a:extLst>
          </p:cNvPr>
          <p:cNvSpPr txBox="1"/>
          <p:nvPr/>
        </p:nvSpPr>
        <p:spPr>
          <a:xfrm>
            <a:off x="9089933" y="6233592"/>
            <a:ext cx="293731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רַב אָשֵׁי אָמַר כִּי כֵן </a:t>
            </a:r>
            <a:r>
              <a:rPr lang="he-IL" b="0" i="0" dirty="0" err="1">
                <a:solidFill>
                  <a:srgbClr val="000000"/>
                </a:solidFill>
                <a:effectLst/>
                <a:latin typeface="Arial" panose="020B0604020202020204" pitchFamily="34" charset="0"/>
              </a:rPr>
              <a:t>צֻוֵּיתִי</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עִכּוּבָא</a:t>
            </a:r>
            <a:endParaRPr lang="he-IL" dirty="0"/>
          </a:p>
        </p:txBody>
      </p:sp>
      <p:sp>
        <p:nvSpPr>
          <p:cNvPr id="17" name="תיבת טקסט 16">
            <a:extLst>
              <a:ext uri="{FF2B5EF4-FFF2-40B4-BE49-F238E27FC236}">
                <a16:creationId xmlns:a16="http://schemas.microsoft.com/office/drawing/2014/main" id="{A9B7F127-3F9D-42C4-8571-75EC08DD488B}"/>
              </a:ext>
            </a:extLst>
          </p:cNvPr>
          <p:cNvSpPr txBox="1"/>
          <p:nvPr/>
        </p:nvSpPr>
        <p:spPr>
          <a:xfrm>
            <a:off x="164756" y="6078949"/>
            <a:ext cx="7076303"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רב אשי אמר: אין צריך גזירה שווה, </a:t>
            </a:r>
          </a:p>
          <a:p>
            <a:r>
              <a:rPr lang="he-IL" dirty="0"/>
              <a:t>שבפרשת עשיה עצמה נאמר "כי כן </a:t>
            </a:r>
            <a:r>
              <a:rPr lang="he-IL" dirty="0" err="1"/>
              <a:t>צויתי</a:t>
            </a:r>
            <a:r>
              <a:rPr lang="he-IL" dirty="0"/>
              <a:t>", שמשמעותו: הכל </a:t>
            </a:r>
            <a:r>
              <a:rPr lang="he-IL" dirty="0" err="1"/>
              <a:t>ל"עיכובא</a:t>
            </a:r>
            <a:r>
              <a:rPr lang="he-IL" dirty="0"/>
              <a:t>".</a:t>
            </a:r>
          </a:p>
        </p:txBody>
      </p:sp>
      <p:sp>
        <p:nvSpPr>
          <p:cNvPr id="18" name="תיבת טקסט 17">
            <a:extLst>
              <a:ext uri="{FF2B5EF4-FFF2-40B4-BE49-F238E27FC236}">
                <a16:creationId xmlns:a16="http://schemas.microsoft.com/office/drawing/2014/main" id="{9B8F7D25-6F67-4A85-8A9A-772D6FE00273}"/>
              </a:ext>
            </a:extLst>
          </p:cNvPr>
          <p:cNvSpPr txBox="1"/>
          <p:nvPr/>
        </p:nvSpPr>
        <p:spPr>
          <a:xfrm>
            <a:off x="10915409" y="3380441"/>
            <a:ext cx="1102169" cy="369332"/>
          </a:xfrm>
          <a:prstGeom prst="rect">
            <a:avLst/>
          </a:prstGeom>
          <a:solidFill>
            <a:schemeClr val="bg1"/>
          </a:solidFill>
          <a:scene3d>
            <a:camera prst="orthographicFront"/>
            <a:lightRig rig="threePt" dir="t"/>
          </a:scene3d>
          <a:sp3d>
            <a:bevelT prst="convex"/>
          </a:sp3d>
        </p:spPr>
        <p:txBody>
          <a:bodyPr wrap="square" rtlCol="1">
            <a:spAutoFit/>
          </a:bodyPr>
          <a:lstStyle/>
          <a:p>
            <a:r>
              <a:rPr lang="he-IL" dirty="0"/>
              <a:t>ג' תשובות</a:t>
            </a:r>
          </a:p>
        </p:txBody>
      </p:sp>
    </p:spTree>
    <p:extLst>
      <p:ext uri="{BB962C8B-B14F-4D97-AF65-F5344CB8AC3E}">
        <p14:creationId xmlns:p14="http://schemas.microsoft.com/office/powerpoint/2010/main" val="184706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250"/>
                            </p:stCondLst>
                            <p:childTnLst>
                              <p:par>
                                <p:cTn id="15" presetID="53" presetClass="entr" presetSubtype="16" fill="hold" grpId="0" nodeType="after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750"/>
                            </p:stCondLst>
                            <p:childTnLst>
                              <p:par>
                                <p:cTn id="21" presetID="45" presetClass="entr" presetSubtype="0" fill="hold" grpId="0" nodeType="after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par>
                          <p:cTn id="26" fill="hold">
                            <p:stCondLst>
                              <p:cond delay="9750"/>
                            </p:stCondLst>
                            <p:childTnLst>
                              <p:par>
                                <p:cTn id="27" presetID="53" presetClass="entr" presetSubtype="16" fill="hold" grpId="0" nodeType="afterEffect">
                                  <p:stCondLst>
                                    <p:cond delay="125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11500"/>
                            </p:stCondLst>
                            <p:childTnLst>
                              <p:par>
                                <p:cTn id="33" presetID="22" presetClass="entr" presetSubtype="2" fill="hold" grpId="0" nodeType="afterEffect">
                                  <p:stCondLst>
                                    <p:cond delay="225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14250"/>
                            </p:stCondLst>
                            <p:childTnLst>
                              <p:par>
                                <p:cTn id="37" presetID="22" presetClass="entr" presetSubtype="8" fill="hold" grpId="0" nodeType="afterEffect">
                                  <p:stCondLst>
                                    <p:cond delay="200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2000"/>
                                        <p:tgtEl>
                                          <p:spTgt spid="14"/>
                                        </p:tgtEl>
                                      </p:cBhvr>
                                    </p:animEffect>
                                  </p:childTnLst>
                                </p:cTn>
                              </p:par>
                            </p:childTnLst>
                          </p:cTn>
                        </p:par>
                        <p:par>
                          <p:cTn id="40" fill="hold">
                            <p:stCondLst>
                              <p:cond delay="18250"/>
                            </p:stCondLst>
                            <p:childTnLst>
                              <p:par>
                                <p:cTn id="41" presetID="53" presetClass="entr" presetSubtype="16" fill="hold" grpId="0" nodeType="afterEffect">
                                  <p:stCondLst>
                                    <p:cond delay="325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22000"/>
                            </p:stCondLst>
                            <p:childTnLst>
                              <p:par>
                                <p:cTn id="47" presetID="22" presetClass="entr" presetSubtype="2" fill="hold" grpId="0" nodeType="afterEffect">
                                  <p:stCondLst>
                                    <p:cond delay="2000"/>
                                  </p:stCondLst>
                                  <p:childTnLst>
                                    <p:set>
                                      <p:cBhvr>
                                        <p:cTn id="48" dur="1" fill="hold">
                                          <p:stCondLst>
                                            <p:cond delay="0"/>
                                          </p:stCondLst>
                                        </p:cTn>
                                        <p:tgtEl>
                                          <p:spTgt spid="9"/>
                                        </p:tgtEl>
                                        <p:attrNameLst>
                                          <p:attrName>style.visibility</p:attrName>
                                        </p:attrNameLst>
                                      </p:cBhvr>
                                      <p:to>
                                        <p:strVal val="visible"/>
                                      </p:to>
                                    </p:set>
                                    <p:animEffect transition="in" filter="wipe(right)">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par>
                          <p:cTn id="58" fill="hold">
                            <p:stCondLst>
                              <p:cond delay="1000"/>
                            </p:stCondLst>
                            <p:childTnLst>
                              <p:par>
                                <p:cTn id="59" presetID="53" presetClass="entr" presetSubtype="16" fill="hold" grpId="0" nodeType="afterEffect">
                                  <p:stCondLst>
                                    <p:cond delay="10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2500"/>
                            </p:stCondLst>
                            <p:childTnLst>
                              <p:par>
                                <p:cTn id="65" presetID="22" presetClass="entr" presetSubtype="2" fill="hold" grpId="0" nodeType="after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childTnLst>
                          </p:cTn>
                        </p:par>
                        <p:par>
                          <p:cTn id="68" fill="hold">
                            <p:stCondLst>
                              <p:cond delay="5000"/>
                            </p:stCondLst>
                            <p:childTnLst>
                              <p:par>
                                <p:cTn id="69" presetID="53" presetClass="entr" presetSubtype="16" fill="hold" grpId="0" nodeType="afterEffect">
                                  <p:stCondLst>
                                    <p:cond delay="400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par>
                          <p:cTn id="74" fill="hold">
                            <p:stCondLst>
                              <p:cond delay="9500"/>
                            </p:stCondLst>
                            <p:childTnLst>
                              <p:par>
                                <p:cTn id="75" presetID="22" presetClass="entr" presetSubtype="2" fill="hold" grpId="0" nodeType="afterEffect">
                                  <p:stCondLst>
                                    <p:cond delay="2000"/>
                                  </p:stCondLst>
                                  <p:childTnLst>
                                    <p:set>
                                      <p:cBhvr>
                                        <p:cTn id="76" dur="1" fill="hold">
                                          <p:stCondLst>
                                            <p:cond delay="0"/>
                                          </p:stCondLst>
                                        </p:cTn>
                                        <p:tgtEl>
                                          <p:spTgt spid="5"/>
                                        </p:tgtEl>
                                        <p:attrNameLst>
                                          <p:attrName>style.visibility</p:attrName>
                                        </p:attrNameLst>
                                      </p:cBhvr>
                                      <p:to>
                                        <p:strVal val="visible"/>
                                      </p:to>
                                    </p:set>
                                    <p:animEffect transition="in" filter="wipe(right)">
                                      <p:cBhvr>
                                        <p:cTn id="77" dur="500"/>
                                        <p:tgtEl>
                                          <p:spTgt spid="5"/>
                                        </p:tgtEl>
                                      </p:cBhvr>
                                    </p:animEffect>
                                  </p:childTnLst>
                                </p:cTn>
                              </p:par>
                            </p:childTnLst>
                          </p:cTn>
                        </p:par>
                        <p:par>
                          <p:cTn id="78" fill="hold">
                            <p:stCondLst>
                              <p:cond delay="12000"/>
                            </p:stCondLst>
                            <p:childTnLst>
                              <p:par>
                                <p:cTn id="79" presetID="53" presetClass="entr" presetSubtype="16" fill="hold" grpId="0" nodeType="afterEffect">
                                  <p:stCondLst>
                                    <p:cond delay="300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15500"/>
                            </p:stCondLst>
                            <p:childTnLst>
                              <p:par>
                                <p:cTn id="85" presetID="22" presetClass="entr" presetSubtype="2" fill="hold" grpId="0" nodeType="afterEffect">
                                  <p:stCondLst>
                                    <p:cond delay="225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p:bldP spid="8" grpId="0" animBg="1"/>
      <p:bldP spid="9" grpId="0" animBg="1"/>
      <p:bldP spid="10" grpId="0" animBg="1"/>
      <p:bldP spid="11" grpId="0" animBg="1"/>
      <p:bldP spid="12" grpId="0" animBg="1"/>
      <p:bldP spid="13" grpId="0" animBg="1"/>
      <p:bldP spid="14" grpId="0" animBg="1"/>
      <p:bldP spid="15" grpId="0" animBg="1"/>
      <p:bldP spid="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07028" y="281289"/>
            <a:ext cx="8329749" cy="892552"/>
          </a:xfrm>
          <a:prstGeom prst="rect">
            <a:avLst/>
          </a:prstGeom>
          <a:solidFill>
            <a:schemeClr val="accent5">
              <a:lumMod val="20000"/>
              <a:lumOff val="80000"/>
            </a:schemeClr>
          </a:solidFill>
        </p:spPr>
        <p:txBody>
          <a:bodyPr wrap="square">
            <a:spAutoFit/>
          </a:bodyPr>
          <a:lstStyle/>
          <a:p>
            <a:r>
              <a:rPr lang="he-IL" sz="2000" b="1" dirty="0">
                <a:latin typeface="Guttman Stam" panose="02010401010101010101" pitchFamily="2" charset="-79"/>
                <a:cs typeface="Guttman Stam" panose="02010401010101010101" pitchFamily="2" charset="-79"/>
              </a:rPr>
              <a:t>וּבִגְדֵ֤י הַקֹּ֙דֶשׁ֙ </a:t>
            </a:r>
            <a:r>
              <a:rPr lang="he-IL" dirty="0">
                <a:latin typeface="Guttman Stam" panose="02010401010101010101" pitchFamily="2" charset="-79"/>
                <a:cs typeface="Guttman Stam" panose="02010401010101010101" pitchFamily="2" charset="-79"/>
              </a:rPr>
              <a:t>אֲשֶׁ֣ר לְאַהֲרֹ֔ן יִהְי֥וּ לְבָנָ֖יו אַחֲרָ֑יו </a:t>
            </a:r>
            <a:r>
              <a:rPr lang="he-IL" sz="2000" b="1" dirty="0">
                <a:latin typeface="Guttman Stam" panose="02010401010101010101" pitchFamily="2" charset="-79"/>
                <a:cs typeface="Guttman Stam" panose="02010401010101010101" pitchFamily="2" charset="-79"/>
              </a:rPr>
              <a:t>לְמָשְׁחָ֣ה </a:t>
            </a:r>
            <a:r>
              <a:rPr lang="he-IL" dirty="0">
                <a:latin typeface="Guttman Stam" panose="02010401010101010101" pitchFamily="2" charset="-79"/>
                <a:cs typeface="Guttman Stam" panose="02010401010101010101" pitchFamily="2" charset="-79"/>
              </a:rPr>
              <a:t>בָהֶ֔ם </a:t>
            </a:r>
            <a:r>
              <a:rPr lang="he-IL" dirty="0" err="1">
                <a:latin typeface="Guttman Stam" panose="02010401010101010101" pitchFamily="2" charset="-79"/>
                <a:cs typeface="Guttman Stam" panose="02010401010101010101" pitchFamily="2" charset="-79"/>
              </a:rPr>
              <a:t>וּלְמַלֵּא־בָ֖ם</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אֶת־יָדָֽם</a:t>
            </a:r>
            <a:r>
              <a:rPr lang="he-IL" dirty="0">
                <a:latin typeface="Guttman Stam" panose="02010401010101010101" pitchFamily="2" charset="-79"/>
                <a:cs typeface="Guttman Stam" panose="02010401010101010101" pitchFamily="2" charset="-79"/>
              </a:rPr>
              <a:t>: </a:t>
            </a:r>
          </a:p>
          <a:p>
            <a:r>
              <a:rPr lang="he-IL" sz="2000" b="1" dirty="0">
                <a:latin typeface="Guttman Stam" panose="02010401010101010101" pitchFamily="2" charset="-79"/>
                <a:cs typeface="Guttman Stam" panose="02010401010101010101" pitchFamily="2" charset="-79"/>
              </a:rPr>
              <a:t>שִׁבְעַ֣ת יָמִ֗ים יִלְבָּשָׁ֧ם </a:t>
            </a:r>
            <a:r>
              <a:rPr lang="he-IL" dirty="0">
                <a:latin typeface="Guttman Stam" panose="02010401010101010101" pitchFamily="2" charset="-79"/>
                <a:cs typeface="Guttman Stam" panose="02010401010101010101" pitchFamily="2" charset="-79"/>
              </a:rPr>
              <a:t>הַכֹּהֵ֛ן תַּחְתָּ֖יו מִבָּנָ֑יו אֲשֶׁ֥ר יָבֹ֛א </a:t>
            </a:r>
            <a:r>
              <a:rPr lang="he-IL" dirty="0" err="1">
                <a:latin typeface="Guttman Stam" panose="02010401010101010101" pitchFamily="2" charset="-79"/>
                <a:cs typeface="Guttman Stam" panose="02010401010101010101" pitchFamily="2" charset="-79"/>
              </a:rPr>
              <a:t>אֶל־אֹ֥הֶל</a:t>
            </a:r>
            <a:r>
              <a:rPr lang="he-IL" dirty="0">
                <a:latin typeface="Guttman Stam" panose="02010401010101010101" pitchFamily="2" charset="-79"/>
                <a:cs typeface="Guttman Stam" panose="02010401010101010101" pitchFamily="2" charset="-79"/>
              </a:rPr>
              <a:t> מוֹעֵ֖ד לְשָׁרֵ֥ת בַּקֹּֽדֶשׁ</a:t>
            </a:r>
            <a:r>
              <a:rPr lang="he-IL" dirty="0"/>
              <a:t>: </a:t>
            </a:r>
            <a:r>
              <a:rPr lang="he-IL" sz="1200" dirty="0"/>
              <a:t>(שמות כ"ט פסוקים כ"ט, ל')</a:t>
            </a:r>
          </a:p>
        </p:txBody>
      </p:sp>
      <p:sp>
        <p:nvSpPr>
          <p:cNvPr id="5" name="TextBox 4"/>
          <p:cNvSpPr txBox="1"/>
          <p:nvPr/>
        </p:nvSpPr>
        <p:spPr>
          <a:xfrm>
            <a:off x="10136777" y="542899"/>
            <a:ext cx="2055223" cy="369332"/>
          </a:xfrm>
          <a:prstGeom prst="rect">
            <a:avLst/>
          </a:prstGeom>
          <a:solidFill>
            <a:schemeClr val="accent6">
              <a:lumMod val="20000"/>
              <a:lumOff val="80000"/>
            </a:schemeClr>
          </a:solidFill>
        </p:spPr>
        <p:txBody>
          <a:bodyPr wrap="square" rtlCol="1">
            <a:spAutoFit/>
          </a:bodyPr>
          <a:lstStyle/>
          <a:p>
            <a:r>
              <a:rPr lang="he-IL" dirty="0"/>
              <a:t>המקור של הברייתא:</a:t>
            </a:r>
          </a:p>
        </p:txBody>
      </p:sp>
      <p:sp>
        <p:nvSpPr>
          <p:cNvPr id="7" name="TextBox 6"/>
          <p:cNvSpPr txBox="1"/>
          <p:nvPr/>
        </p:nvSpPr>
        <p:spPr>
          <a:xfrm>
            <a:off x="2447922" y="1247473"/>
            <a:ext cx="7698377" cy="1508105"/>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מהפסוקים לומדים שהכהן מתנה על ידי ריבוי בגדים, והמשיחה שמושחים את הכהן.</a:t>
            </a:r>
          </a:p>
          <a:p>
            <a:r>
              <a:rPr lang="he-IL" dirty="0"/>
              <a:t>המצווה היא מהתורה ולכתחילה, </a:t>
            </a:r>
          </a:p>
          <a:p>
            <a:r>
              <a:rPr lang="he-IL" dirty="0"/>
              <a:t>אבל בברייתא נאמר שדי שבדיעבד ימשחו שבעה ימים, וריבוי בגדים רק יום אחד.</a:t>
            </a:r>
          </a:p>
          <a:p>
            <a:r>
              <a:rPr lang="he-IL" dirty="0"/>
              <a:t>זו משמעות הפסוק </a:t>
            </a:r>
            <a:r>
              <a:rPr lang="he-IL" dirty="0">
                <a:latin typeface="Guttman Stam" panose="02010401010101010101" pitchFamily="2" charset="-79"/>
                <a:cs typeface="Guttman Stam" panose="02010401010101010101" pitchFamily="2" charset="-79"/>
              </a:rPr>
              <a:t>"וְכִפֶּ֨ר הַכֹּהֵ֜ן </a:t>
            </a:r>
            <a:r>
              <a:rPr lang="he-IL" dirty="0" err="1">
                <a:latin typeface="Guttman Stam" panose="02010401010101010101" pitchFamily="2" charset="-79"/>
                <a:cs typeface="Guttman Stam" panose="02010401010101010101" pitchFamily="2" charset="-79"/>
              </a:rPr>
              <a:t>אֲשֶׁר־יִמְשַׁ֣ח</a:t>
            </a:r>
            <a:r>
              <a:rPr lang="he-IL" dirty="0">
                <a:latin typeface="Guttman Stam" panose="02010401010101010101" pitchFamily="2" charset="-79"/>
                <a:cs typeface="Guttman Stam" panose="02010401010101010101" pitchFamily="2" charset="-79"/>
              </a:rPr>
              <a:t> אֹת֗וֹ :" </a:t>
            </a:r>
            <a:r>
              <a:rPr lang="he-IL" sz="1200" dirty="0"/>
              <a:t>(ויקרא ט"ז, ל"ב), </a:t>
            </a:r>
            <a:r>
              <a:rPr lang="he-IL" dirty="0"/>
              <a:t>משיחה כלשהיא,</a:t>
            </a:r>
          </a:p>
          <a:p>
            <a:r>
              <a:rPr lang="he-IL" sz="2000" dirty="0"/>
              <a:t>"וַאֲשֶׁ֤ר יְמַלֵּא֙ </a:t>
            </a:r>
            <a:r>
              <a:rPr lang="he-IL" sz="2000" dirty="0" err="1"/>
              <a:t>אֶת־יָד֔ו</a:t>
            </a:r>
            <a:r>
              <a:rPr lang="he-IL" sz="2000" dirty="0"/>
              <a:t>ֹ (</a:t>
            </a:r>
            <a:r>
              <a:rPr lang="he-IL" sz="2000" dirty="0">
                <a:latin typeface="Guttman Rashi" panose="02010401010101010101" pitchFamily="2" charset="-79"/>
                <a:cs typeface="Guttman Rashi" panose="02010401010101010101" pitchFamily="2" charset="-79"/>
              </a:rPr>
              <a:t>בבגדים, רש"י)</a:t>
            </a:r>
            <a:r>
              <a:rPr lang="he-IL" sz="2000" dirty="0"/>
              <a:t> לְכַהֵ֖ן תַּ֣חַת אָבִ֑יו" </a:t>
            </a:r>
            <a:r>
              <a:rPr lang="he-IL" dirty="0"/>
              <a:t>זה ריבוי כלשהוא</a:t>
            </a:r>
            <a:endParaRPr lang="he-IL" dirty="0">
              <a:latin typeface="Guttman Stam" panose="02010401010101010101" pitchFamily="2" charset="-79"/>
              <a:cs typeface="Guttman Stam" panose="02010401010101010101" pitchFamily="2" charset="-79"/>
            </a:endParaRPr>
          </a:p>
        </p:txBody>
      </p:sp>
      <p:sp>
        <p:nvSpPr>
          <p:cNvPr id="10" name="TextBox 9"/>
          <p:cNvSpPr txBox="1"/>
          <p:nvPr/>
        </p:nvSpPr>
        <p:spPr>
          <a:xfrm>
            <a:off x="199167" y="2829210"/>
            <a:ext cx="9971315" cy="646331"/>
          </a:xfrm>
          <a:prstGeom prst="rect">
            <a:avLst/>
          </a:prstGeom>
          <a:solidFill>
            <a:schemeClr val="accent5">
              <a:lumMod val="20000"/>
              <a:lumOff val="80000"/>
            </a:schemeClr>
          </a:solidFill>
        </p:spPr>
        <p:txBody>
          <a:bodyPr wrap="square" rtlCol="1">
            <a:spAutoFit/>
          </a:bodyPr>
          <a:lstStyle/>
          <a:p>
            <a:r>
              <a:rPr lang="he-IL" sz="1200" dirty="0"/>
              <a:t> </a:t>
            </a:r>
            <a:r>
              <a:rPr lang="he-IL" dirty="0"/>
              <a:t>ברייתא אחרת לומדת דין זה בדיעבד  מהפסוק:</a:t>
            </a:r>
          </a:p>
          <a:p>
            <a:r>
              <a:rPr lang="he-IL" dirty="0">
                <a:latin typeface="Guttman Stam" panose="02010401010101010101" pitchFamily="2" charset="-79"/>
                <a:cs typeface="Guttman Stam" panose="02010401010101010101" pitchFamily="2" charset="-79"/>
              </a:rPr>
              <a:t>וְהַכֹּהֵן֩ הַגָּד֨וֹל מֵאֶחָ֜יו </a:t>
            </a:r>
            <a:r>
              <a:rPr lang="he-IL" dirty="0" err="1">
                <a:latin typeface="Guttman Stam" panose="02010401010101010101" pitchFamily="2" charset="-79"/>
                <a:cs typeface="Guttman Stam" panose="02010401010101010101" pitchFamily="2" charset="-79"/>
              </a:rPr>
              <a:t>אֲֽשֶׁר־יוּצַ֥ק</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עַל־רֹאשׁ֣ו</a:t>
            </a:r>
            <a:r>
              <a:rPr lang="he-IL" dirty="0">
                <a:latin typeface="Guttman Stam" panose="02010401010101010101" pitchFamily="2" charset="-79"/>
                <a:cs typeface="Guttman Stam" panose="02010401010101010101" pitchFamily="2" charset="-79"/>
              </a:rPr>
              <a:t>ֹ׀ שֶׁ֤מֶן הַמִּשְׁחָה֙ וּמִלֵּ֣א </a:t>
            </a:r>
            <a:r>
              <a:rPr lang="he-IL" dirty="0" err="1">
                <a:latin typeface="Guttman Stam" panose="02010401010101010101" pitchFamily="2" charset="-79"/>
                <a:cs typeface="Guttman Stam" panose="02010401010101010101" pitchFamily="2" charset="-79"/>
              </a:rPr>
              <a:t>אֶת־יָד֔ו</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לִלְבֹּ֖ש</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אֶת־הַבְּגָדִ֑ים</a:t>
            </a:r>
            <a:r>
              <a:rPr lang="he-IL" dirty="0">
                <a:latin typeface="Guttman Stam" panose="02010401010101010101" pitchFamily="2" charset="-79"/>
                <a:cs typeface="Guttman Stam" panose="02010401010101010101" pitchFamily="2" charset="-79"/>
              </a:rPr>
              <a:t>  </a:t>
            </a:r>
            <a:r>
              <a:rPr lang="he-IL" sz="1200" dirty="0"/>
              <a:t>(ויקרא כ"א, י')</a:t>
            </a:r>
          </a:p>
        </p:txBody>
      </p:sp>
      <p:sp>
        <p:nvSpPr>
          <p:cNvPr id="11" name="TextBox 10"/>
          <p:cNvSpPr txBox="1"/>
          <p:nvPr/>
        </p:nvSpPr>
        <p:spPr>
          <a:xfrm>
            <a:off x="2001563" y="3629734"/>
            <a:ext cx="8188874"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עוד נאמר בו במפורש שבדיעבד "די שנמשח יום אחד ונתרבה יום אחד, אפילו שעה אחת",</a:t>
            </a:r>
          </a:p>
        </p:txBody>
      </p:sp>
      <p:sp>
        <p:nvSpPr>
          <p:cNvPr id="12" name="TextBox 11"/>
          <p:cNvSpPr txBox="1"/>
          <p:nvPr/>
        </p:nvSpPr>
        <p:spPr>
          <a:xfrm>
            <a:off x="1399947" y="4136748"/>
            <a:ext cx="8839200" cy="1840348"/>
          </a:xfrm>
          <a:prstGeom prst="rect">
            <a:avLst/>
          </a:prstGeom>
          <a:solidFill>
            <a:schemeClr val="accent6">
              <a:lumMod val="20000"/>
              <a:lumOff val="80000"/>
            </a:schemeClr>
          </a:solidFill>
        </p:spPr>
        <p:txBody>
          <a:bodyPr wrap="square" rtlCol="1">
            <a:spAutoFit/>
          </a:bodyPr>
          <a:lstStyle/>
          <a:p>
            <a:r>
              <a:rPr lang="he-IL" b="1" dirty="0"/>
              <a:t>הרמב"ם</a:t>
            </a:r>
            <a:r>
              <a:rPr lang="he-IL" dirty="0"/>
              <a:t> פוסק בהלכות כלי המקדש פרק ד הלכה </a:t>
            </a:r>
            <a:r>
              <a:rPr lang="he-IL" dirty="0" err="1"/>
              <a:t>יג</a:t>
            </a:r>
            <a:endParaRPr lang="he-IL" dirty="0"/>
          </a:p>
          <a:p>
            <a:r>
              <a:rPr lang="he-IL" dirty="0"/>
              <a:t>כיצד מרבין אותו בבגדים ? לובש שמנה בגדים ופושטן וחוזר ולובשן למחר שבעת ימים יום אחר יום. </a:t>
            </a:r>
          </a:p>
          <a:p>
            <a:r>
              <a:rPr lang="he-IL" dirty="0"/>
              <a:t>שנאמר שבעת ימים ילבשם הכהן תחתיו מבניו, </a:t>
            </a:r>
          </a:p>
          <a:p>
            <a:r>
              <a:rPr lang="he-IL" dirty="0"/>
              <a:t>וכשם </a:t>
            </a:r>
            <a:r>
              <a:rPr lang="he-IL" dirty="0" err="1"/>
              <a:t>שרבוי</a:t>
            </a:r>
            <a:r>
              <a:rPr lang="he-IL" dirty="0"/>
              <a:t> בגדים ז' כך משיחה בשמן שבעה יום אחר יום, </a:t>
            </a:r>
          </a:p>
          <a:p>
            <a:r>
              <a:rPr lang="he-IL" dirty="0"/>
              <a:t>ואם עבד קודם שיתרבה בבגדים כל שבעה, או קודם שימשח כל שבעה עבודתו כשירה, </a:t>
            </a:r>
          </a:p>
          <a:p>
            <a:r>
              <a:rPr lang="he-IL" sz="2000" b="1" dirty="0"/>
              <a:t>הואיל ונתרבה או נמשח פעם אחת נעשה כ"ג לכל דבר</a:t>
            </a:r>
            <a:endParaRPr lang="he-IL" dirty="0"/>
          </a:p>
        </p:txBody>
      </p:sp>
      <p:sp>
        <p:nvSpPr>
          <p:cNvPr id="8" name="תיבת טקסט 7">
            <a:extLst>
              <a:ext uri="{FF2B5EF4-FFF2-40B4-BE49-F238E27FC236}">
                <a16:creationId xmlns:a16="http://schemas.microsoft.com/office/drawing/2014/main" id="{991098A9-6A60-4441-A59D-068EA651F5B6}"/>
              </a:ext>
            </a:extLst>
          </p:cNvPr>
          <p:cNvSpPr txBox="1"/>
          <p:nvPr/>
        </p:nvSpPr>
        <p:spPr>
          <a:xfrm>
            <a:off x="10506339" y="0"/>
            <a:ext cx="1563791" cy="369332"/>
          </a:xfrm>
          <a:prstGeom prst="rect">
            <a:avLst/>
          </a:prstGeom>
          <a:noFill/>
        </p:spPr>
        <p:txBody>
          <a:bodyPr wrap="square" rtlCol="1">
            <a:spAutoFit/>
          </a:bodyPr>
          <a:lstStyle/>
          <a:p>
            <a:r>
              <a:rPr lang="he-IL" dirty="0"/>
              <a:t>דף ה' עמ' ב'</a:t>
            </a:r>
          </a:p>
        </p:txBody>
      </p:sp>
    </p:spTree>
    <p:extLst>
      <p:ext uri="{BB962C8B-B14F-4D97-AF65-F5344CB8AC3E}">
        <p14:creationId xmlns:p14="http://schemas.microsoft.com/office/powerpoint/2010/main" val="28923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53" presetClass="entr" presetSubtype="16"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2750"/>
                            </p:stCondLst>
                            <p:childTnLst>
                              <p:par>
                                <p:cTn id="18" presetID="22" presetClass="entr" presetSubtype="2" fill="hold" grpId="0" nodeType="afterEffect">
                                  <p:stCondLst>
                                    <p:cond delay="275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500"/>
                            </p:stCondLst>
                            <p:childTnLst>
                              <p:par>
                                <p:cTn id="29" presetID="16" presetClass="entr" presetSubtype="21" fill="hold" grpId="0" nodeType="afterEffect">
                                  <p:stCondLst>
                                    <p:cond delay="250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par>
                          <p:cTn id="32" fill="hold">
                            <p:stCondLst>
                              <p:cond delay="3500"/>
                            </p:stCondLst>
                            <p:childTnLst>
                              <p:par>
                                <p:cTn id="33" presetID="21" presetClass="entr" presetSubtype="1" fill="hold" grpId="0" nodeType="afterEffect">
                                  <p:stCondLst>
                                    <p:cond delay="225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274" y="260029"/>
            <a:ext cx="7210698" cy="2585323"/>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תלמוד בבלי מסכת הוריות דף יא עמוד ב</a:t>
            </a:r>
          </a:p>
          <a:p>
            <a:r>
              <a:rPr lang="he-IL" dirty="0"/>
              <a:t>מתני'. ואיזהו המשיח? </a:t>
            </a:r>
          </a:p>
          <a:p>
            <a:r>
              <a:rPr lang="he-IL" dirty="0"/>
              <a:t>המשוח בשמן המשחה ? </a:t>
            </a:r>
          </a:p>
          <a:p>
            <a:r>
              <a:rPr lang="he-IL" dirty="0"/>
              <a:t>לא, המרובה בבגדים. </a:t>
            </a:r>
          </a:p>
          <a:p>
            <a:r>
              <a:rPr lang="he-IL" dirty="0"/>
              <a:t>אין בין כהן המשוח בשמן המשחה למרובה בגדים - אלא פר הבא על כל המצות, ואין בין כהן משמש לכהן שעבר - אלא פר יוה"כ ועשירית האיפה; </a:t>
            </a:r>
          </a:p>
          <a:p>
            <a:r>
              <a:rPr lang="he-IL" dirty="0"/>
              <a:t>זה וזה </a:t>
            </a:r>
            <a:r>
              <a:rPr lang="he-IL" dirty="0" err="1"/>
              <a:t>שוים</a:t>
            </a:r>
            <a:r>
              <a:rPr lang="he-IL" dirty="0"/>
              <a:t> בעבודת יוה"כ, </a:t>
            </a:r>
          </a:p>
          <a:p>
            <a:r>
              <a:rPr lang="he-IL" dirty="0"/>
              <a:t>ומצווים:  על הבתולה, ואסורים על האלמנה, ואינם מטמאים בקרוביהם, </a:t>
            </a:r>
          </a:p>
          <a:p>
            <a:r>
              <a:rPr lang="he-IL" dirty="0"/>
              <a:t>ולא פורעים ולא פורמים, </a:t>
            </a:r>
            <a:r>
              <a:rPr lang="he-IL" dirty="0" err="1"/>
              <a:t>ומחזירין</a:t>
            </a:r>
            <a:r>
              <a:rPr lang="he-IL" dirty="0"/>
              <a:t> הרוצח. </a:t>
            </a:r>
          </a:p>
        </p:txBody>
      </p:sp>
      <p:sp>
        <p:nvSpPr>
          <p:cNvPr id="2" name="TextBox 1"/>
          <p:cNvSpPr txBox="1"/>
          <p:nvPr/>
        </p:nvSpPr>
        <p:spPr>
          <a:xfrm>
            <a:off x="1450428" y="3607258"/>
            <a:ext cx="9874544" cy="1477328"/>
          </a:xfrm>
          <a:prstGeom prst="rect">
            <a:avLst/>
          </a:prstGeom>
          <a:solidFill>
            <a:schemeClr val="accent6">
              <a:lumMod val="20000"/>
              <a:lumOff val="80000"/>
            </a:schemeClr>
          </a:solidFill>
        </p:spPr>
        <p:txBody>
          <a:bodyPr wrap="square" rtlCol="1">
            <a:spAutoFit/>
          </a:bodyPr>
          <a:lstStyle/>
          <a:p>
            <a:r>
              <a:rPr lang="he-IL" dirty="0"/>
              <a:t>בימי המלך יאשיהו, לקראת סוף תקופת בית ראשון, נגנז שמן המשחה ולא עשו שוב שמן משחה כמוהו.</a:t>
            </a:r>
          </a:p>
          <a:p>
            <a:r>
              <a:rPr lang="he-IL" dirty="0"/>
              <a:t>מאז, מינו </a:t>
            </a:r>
            <a:r>
              <a:rPr lang="he-IL" dirty="0" err="1"/>
              <a:t>כהנים</a:t>
            </a:r>
            <a:r>
              <a:rPr lang="he-IL" dirty="0"/>
              <a:t> גדולים רק על ידי ריבוי בגדים, וזה הכהן הנקרא "מרובה בגדים".</a:t>
            </a:r>
          </a:p>
          <a:p>
            <a:r>
              <a:rPr lang="he-IL" dirty="0"/>
              <a:t>על כך אומרת המשנה למעלה: "אין בין כהן המשוח בשמן המשחה למרובה בגדים - אלא פר הבא על כל המצות"  כלומר, רק כהן גדול שצריך להביא פר על שגגה שעשה, נאמר שהוא צריך להיות משוח בשמן וזה </a:t>
            </a:r>
            <a:r>
              <a:rPr lang="he-IL" dirty="0" err="1"/>
              <a:t>לעיכובא</a:t>
            </a:r>
            <a:r>
              <a:rPr lang="he-IL" dirty="0"/>
              <a:t>. כפי שכתוב" " אִ֣ם הַכֹּהֵ֧ן הַמָּשִׁ֛יחַ יֶחֱטָ֖א" </a:t>
            </a:r>
            <a:r>
              <a:rPr lang="he-IL" sz="1200" dirty="0"/>
              <a:t>(ויקרא פרק ד', ג')  </a:t>
            </a:r>
            <a:r>
              <a:rPr lang="he-IL" dirty="0"/>
              <a:t>אבל לגבי שאר דיני כ"ג אין המשיחה בשמן מעכבת.</a:t>
            </a:r>
            <a:endParaRPr lang="he-IL" sz="1200" dirty="0"/>
          </a:p>
        </p:txBody>
      </p:sp>
      <p:sp>
        <p:nvSpPr>
          <p:cNvPr id="7" name="TextBox 6"/>
          <p:cNvSpPr txBox="1"/>
          <p:nvPr/>
        </p:nvSpPr>
        <p:spPr>
          <a:xfrm>
            <a:off x="5391807" y="5681685"/>
            <a:ext cx="5933165" cy="646331"/>
          </a:xfrm>
          <a:prstGeom prst="rect">
            <a:avLst/>
          </a:prstGeom>
          <a:solidFill>
            <a:schemeClr val="accent6">
              <a:lumMod val="20000"/>
              <a:lumOff val="80000"/>
            </a:schemeClr>
          </a:solidFill>
        </p:spPr>
        <p:txBody>
          <a:bodyPr wrap="square" rtlCol="1">
            <a:spAutoFit/>
          </a:bodyPr>
          <a:lstStyle/>
          <a:p>
            <a:r>
              <a:rPr lang="he-IL" dirty="0"/>
              <a:t>הרמב"ם פסק בהלכות כלי המקדש  (ד', י"ב-י"ד) </a:t>
            </a:r>
          </a:p>
          <a:p>
            <a:r>
              <a:rPr lang="he-IL" dirty="0"/>
              <a:t>"ואם אין שם שמן משחה, מרבין אותו בבגדי כהונה גדולה בלבד</a:t>
            </a:r>
          </a:p>
        </p:txBody>
      </p:sp>
    </p:spTree>
    <p:extLst>
      <p:ext uri="{BB962C8B-B14F-4D97-AF65-F5344CB8AC3E}">
        <p14:creationId xmlns:p14="http://schemas.microsoft.com/office/powerpoint/2010/main" val="3541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E09BC993-D9EE-4270-B18A-CFD27C187B04}"/>
              </a:ext>
            </a:extLst>
          </p:cNvPr>
          <p:cNvSpPr txBox="1"/>
          <p:nvPr/>
        </p:nvSpPr>
        <p:spPr>
          <a:xfrm>
            <a:off x="4645572" y="388883"/>
            <a:ext cx="7041931" cy="646331"/>
          </a:xfrm>
          <a:prstGeom prst="rect">
            <a:avLst/>
          </a:prstGeom>
          <a:noFill/>
        </p:spPr>
        <p:txBody>
          <a:bodyPr wrap="square" rtlCol="1">
            <a:spAutoFit/>
          </a:bodyPr>
          <a:lstStyle/>
          <a:p>
            <a:r>
              <a:rPr lang="he-IL" dirty="0"/>
              <a:t>בפרשת שמיני העוסקת </a:t>
            </a:r>
            <a:r>
              <a:rPr lang="he-IL" dirty="0" err="1"/>
              <a:t>במלואים</a:t>
            </a:r>
            <a:r>
              <a:rPr lang="he-IL" dirty="0"/>
              <a:t>, לאחר שמתו נדב ואביהוא בני אהרן, </a:t>
            </a:r>
          </a:p>
          <a:p>
            <a:r>
              <a:rPr lang="he-IL" dirty="0"/>
              <a:t>נאמר  שלש פעמים שמשה אמר לאהרן ובניו  את הציווי על אכילת הקדשים.</a:t>
            </a:r>
          </a:p>
        </p:txBody>
      </p:sp>
      <p:sp>
        <p:nvSpPr>
          <p:cNvPr id="4" name="תיבת טקסט 3">
            <a:extLst>
              <a:ext uri="{FF2B5EF4-FFF2-40B4-BE49-F238E27FC236}">
                <a16:creationId xmlns:a16="http://schemas.microsoft.com/office/drawing/2014/main" id="{59F499A5-8EF0-48D2-991A-5A2D28CB15E6}"/>
              </a:ext>
            </a:extLst>
          </p:cNvPr>
          <p:cNvSpPr txBox="1"/>
          <p:nvPr/>
        </p:nvSpPr>
        <p:spPr>
          <a:xfrm>
            <a:off x="725213" y="1951672"/>
            <a:ext cx="11183008" cy="1477328"/>
          </a:xfrm>
          <a:prstGeom prst="rect">
            <a:avLst/>
          </a:prstGeom>
          <a:solidFill>
            <a:schemeClr val="accent6">
              <a:lumMod val="20000"/>
              <a:lumOff val="80000"/>
            </a:schemeClr>
          </a:solidFill>
          <a:scene3d>
            <a:camera prst="orthographicFront"/>
            <a:lightRig rig="threePt" dir="t"/>
          </a:scene3d>
          <a:sp3d>
            <a:bevelT w="114300" prst="hardEdge"/>
          </a:sp3d>
        </p:spPr>
        <p:txBody>
          <a:bodyPr wrap="square" rtlCol="1">
            <a:spAutoFit/>
          </a:bodyPr>
          <a:lstStyle/>
          <a:p>
            <a:pPr marL="342900" indent="-342900">
              <a:buAutoNum type="arabicPeriod"/>
            </a:pPr>
            <a:r>
              <a:rPr lang="he-IL" dirty="0"/>
              <a:t>ויקרא פרק י י"ג    וַאֲכַלְתֶּ֤ם אֹתָהּ֙ בְּמָק֣וֹם קָד֔וֹשׁ כִּ֣י </a:t>
            </a:r>
            <a:r>
              <a:rPr lang="he-IL" dirty="0" err="1"/>
              <a:t>חָקְך</a:t>
            </a:r>
            <a:r>
              <a:rPr lang="he-IL" dirty="0"/>
              <a:t>ָ֤ </a:t>
            </a:r>
            <a:r>
              <a:rPr lang="he-IL" dirty="0" err="1"/>
              <a:t>וְחָק־בָּנֶ֙יך</a:t>
            </a:r>
            <a:r>
              <a:rPr lang="he-IL" dirty="0"/>
              <a:t>ָ֙ הִ֔וא מֵאִשֵּׁ֖י ה֑' </a:t>
            </a:r>
            <a:r>
              <a:rPr lang="he-IL" sz="2400" b="1" dirty="0" err="1"/>
              <a:t>כִּי־כֵ֖ן</a:t>
            </a:r>
            <a:r>
              <a:rPr lang="he-IL" sz="2400" b="1" dirty="0"/>
              <a:t> </a:t>
            </a:r>
            <a:r>
              <a:rPr lang="he-IL" sz="2400" b="1" dirty="0" err="1"/>
              <a:t>צֻוֵּֽיתִי</a:t>
            </a:r>
            <a:r>
              <a:rPr lang="he-IL" sz="2400" b="1" dirty="0"/>
              <a:t>: </a:t>
            </a:r>
          </a:p>
          <a:p>
            <a:pPr marL="342900" indent="-342900">
              <a:buAutoNum type="arabicPeriod"/>
            </a:pPr>
            <a:r>
              <a:rPr lang="he-IL" dirty="0"/>
              <a:t>ויקרא פרק י י"ח   הֵ֚ן </a:t>
            </a:r>
            <a:r>
              <a:rPr lang="he-IL" dirty="0" err="1"/>
              <a:t>לֹא־הוּבָ֣א</a:t>
            </a:r>
            <a:r>
              <a:rPr lang="he-IL" dirty="0"/>
              <a:t> </a:t>
            </a:r>
            <a:r>
              <a:rPr lang="he-IL" dirty="0" err="1"/>
              <a:t>אֶת־דָּמָ֔ה</a:t>
            </a:r>
            <a:r>
              <a:rPr lang="he-IL" dirty="0"/>
              <a:t>ּ </a:t>
            </a:r>
            <a:r>
              <a:rPr lang="he-IL" dirty="0" err="1"/>
              <a:t>אֶל־הַקֹּ֖דֶש</a:t>
            </a:r>
            <a:r>
              <a:rPr lang="he-IL" dirty="0"/>
              <a:t>ׁ פְּנִ֑ימָה אָכ֨וֹל תֹּאכְל֥וּ אֹתָ֛הּ בַּקֹּ֖דֶשׁ </a:t>
            </a:r>
            <a:r>
              <a:rPr lang="he-IL" sz="2400" b="1" dirty="0"/>
              <a:t>כַּאֲשֶׁ֥ר </a:t>
            </a:r>
            <a:r>
              <a:rPr lang="he-IL" sz="2400" b="1" dirty="0" err="1"/>
              <a:t>צִוֵּֽיתִי</a:t>
            </a:r>
            <a:r>
              <a:rPr lang="he-IL" sz="2400" b="1" dirty="0"/>
              <a:t>: </a:t>
            </a:r>
          </a:p>
          <a:p>
            <a:pPr marL="342900" indent="-342900">
              <a:buAutoNum type="arabicPeriod"/>
            </a:pPr>
            <a:r>
              <a:rPr lang="he-IL" dirty="0"/>
              <a:t>ויקרא פרק י ט"ו    שׁ֣וֹק הַתְּרוּמָ֞ה וַחֲזֵ֣ה הַתְּנוּפָ֗ה עַ֣ל אִשֵּׁ֤י </a:t>
            </a:r>
            <a:r>
              <a:rPr lang="he-IL" dirty="0" err="1"/>
              <a:t>הַחֲלָבִים</a:t>
            </a:r>
            <a:r>
              <a:rPr lang="he-IL" dirty="0"/>
              <a:t>֙ יָבִ֔יאוּ לְהָנִ֥יף תְּנוּפָ֖ה לִפְנֵ֣י ה֑' וְהָיָ֨ה לְךָ֜ וּלְבָנֶ֤יךָ אִתְּךָ֙ </a:t>
            </a:r>
            <a:r>
              <a:rPr lang="he-IL" dirty="0" err="1"/>
              <a:t>לְחָק־עוֹלָ֔ם</a:t>
            </a:r>
            <a:endParaRPr lang="he-IL" dirty="0"/>
          </a:p>
          <a:p>
            <a:r>
              <a:rPr lang="he-IL" dirty="0"/>
              <a:t>                               </a:t>
            </a:r>
            <a:r>
              <a:rPr lang="he-IL" sz="2400" b="1" dirty="0"/>
              <a:t>כַּאֲשֶׁ֖ר </a:t>
            </a:r>
            <a:r>
              <a:rPr lang="he-IL" sz="2400" b="1" dirty="0" err="1"/>
              <a:t>צִוָּ֥ה</a:t>
            </a:r>
            <a:r>
              <a:rPr lang="he-IL" sz="2400" b="1" dirty="0"/>
              <a:t> הֽ': </a:t>
            </a:r>
            <a:endParaRPr lang="he-IL" b="1" dirty="0"/>
          </a:p>
        </p:txBody>
      </p:sp>
      <p:sp>
        <p:nvSpPr>
          <p:cNvPr id="5" name="תיבת טקסט 4">
            <a:extLst>
              <a:ext uri="{FF2B5EF4-FFF2-40B4-BE49-F238E27FC236}">
                <a16:creationId xmlns:a16="http://schemas.microsoft.com/office/drawing/2014/main" id="{9B656F5E-DA36-4CE7-A086-800D6EFEAC3A}"/>
              </a:ext>
            </a:extLst>
          </p:cNvPr>
          <p:cNvSpPr txBox="1"/>
          <p:nvPr/>
        </p:nvSpPr>
        <p:spPr>
          <a:xfrm>
            <a:off x="6316717" y="1208690"/>
            <a:ext cx="520262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תָּנוּ רַבָּנַן</a:t>
            </a:r>
          </a:p>
          <a:p>
            <a:r>
              <a:rPr lang="he-IL" dirty="0">
                <a:solidFill>
                  <a:srgbClr val="000000"/>
                </a:solidFill>
                <a:latin typeface="Arial" panose="020B0604020202020204" pitchFamily="34" charset="0"/>
              </a:rPr>
              <a:t>"</a:t>
            </a:r>
            <a:r>
              <a:rPr lang="he-IL" b="0" i="0" dirty="0">
                <a:solidFill>
                  <a:srgbClr val="000000"/>
                </a:solidFill>
                <a:effectLst/>
                <a:latin typeface="Arial" panose="020B0604020202020204" pitchFamily="34" charset="0"/>
              </a:rPr>
              <a:t> כִּי כֵן </a:t>
            </a:r>
            <a:r>
              <a:rPr lang="he-IL" b="0" i="0" dirty="0" err="1">
                <a:solidFill>
                  <a:srgbClr val="000000"/>
                </a:solidFill>
                <a:effectLst/>
                <a:latin typeface="Arial" panose="020B0604020202020204" pitchFamily="34" charset="0"/>
              </a:rPr>
              <a:t>צֻוֵּיתִי</a:t>
            </a:r>
            <a:r>
              <a:rPr lang="he-IL" b="0" i="0" dirty="0">
                <a:solidFill>
                  <a:srgbClr val="000000"/>
                </a:solidFill>
                <a:effectLst/>
                <a:latin typeface="Arial" panose="020B0604020202020204" pitchFamily="34" charset="0"/>
              </a:rPr>
              <a:t>"     "כַּאֲשֶׁר </a:t>
            </a:r>
            <a:r>
              <a:rPr lang="he-IL" b="0" i="0" dirty="0" err="1">
                <a:solidFill>
                  <a:srgbClr val="000000"/>
                </a:solidFill>
                <a:effectLst/>
                <a:latin typeface="Arial" panose="020B0604020202020204" pitchFamily="34" charset="0"/>
              </a:rPr>
              <a:t>צִוֵּיתִי</a:t>
            </a:r>
            <a:r>
              <a:rPr lang="he-IL" b="0" i="0" dirty="0">
                <a:solidFill>
                  <a:srgbClr val="000000"/>
                </a:solidFill>
                <a:effectLst/>
                <a:latin typeface="Arial" panose="020B0604020202020204" pitchFamily="34" charset="0"/>
              </a:rPr>
              <a:t>"     " כַּאֲשֶׁר </a:t>
            </a:r>
            <a:r>
              <a:rPr lang="he-IL" b="0" i="0" dirty="0" err="1">
                <a:solidFill>
                  <a:srgbClr val="000000"/>
                </a:solidFill>
                <a:effectLst/>
                <a:latin typeface="Arial" panose="020B0604020202020204" pitchFamily="34" charset="0"/>
              </a:rPr>
              <a:t>צִוָּה</a:t>
            </a:r>
            <a:r>
              <a:rPr lang="he-IL" b="0" i="0" dirty="0">
                <a:solidFill>
                  <a:srgbClr val="000000"/>
                </a:solidFill>
                <a:effectLst/>
                <a:latin typeface="Arial" panose="020B0604020202020204" pitchFamily="34" charset="0"/>
              </a:rPr>
              <a:t> ה'"</a:t>
            </a:r>
          </a:p>
        </p:txBody>
      </p:sp>
      <p:sp>
        <p:nvSpPr>
          <p:cNvPr id="6" name="תיבת טקסט 5">
            <a:extLst>
              <a:ext uri="{FF2B5EF4-FFF2-40B4-BE49-F238E27FC236}">
                <a16:creationId xmlns:a16="http://schemas.microsoft.com/office/drawing/2014/main" id="{6750C4A2-15E0-464B-B833-18D35F8B140F}"/>
              </a:ext>
            </a:extLst>
          </p:cNvPr>
          <p:cNvSpPr txBox="1"/>
          <p:nvPr/>
        </p:nvSpPr>
        <p:spPr>
          <a:xfrm>
            <a:off x="10252840" y="3787142"/>
            <a:ext cx="176048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sz="1800" b="1" dirty="0"/>
              <a:t>"</a:t>
            </a:r>
            <a:r>
              <a:rPr lang="he-IL" sz="1800" b="1" dirty="0" err="1"/>
              <a:t>כִּי־כֵ֖ן</a:t>
            </a:r>
            <a:r>
              <a:rPr lang="he-IL" sz="1800" b="1" dirty="0"/>
              <a:t> </a:t>
            </a:r>
            <a:r>
              <a:rPr lang="he-IL" sz="1800" b="1" dirty="0" err="1"/>
              <a:t>צֻוֵּֽיתִי</a:t>
            </a:r>
            <a:r>
              <a:rPr lang="he-IL" b="0" i="0" dirty="0">
                <a:solidFill>
                  <a:srgbClr val="000000"/>
                </a:solidFill>
                <a:effectLst/>
                <a:latin typeface="Arial" panose="020B0604020202020204" pitchFamily="34" charset="0"/>
              </a:rPr>
              <a:t>"</a:t>
            </a:r>
          </a:p>
          <a:p>
            <a:r>
              <a:rPr lang="he-IL" b="0" i="0" dirty="0">
                <a:solidFill>
                  <a:srgbClr val="000000"/>
                </a:solidFill>
                <a:effectLst/>
                <a:latin typeface="Arial" panose="020B0604020202020204" pitchFamily="34" charset="0"/>
              </a:rPr>
              <a:t> בַּאֲנִינוּת יֹאכְלוּהָ </a:t>
            </a:r>
          </a:p>
        </p:txBody>
      </p:sp>
      <p:sp>
        <p:nvSpPr>
          <p:cNvPr id="7" name="תיבת טקסט 6">
            <a:extLst>
              <a:ext uri="{FF2B5EF4-FFF2-40B4-BE49-F238E27FC236}">
                <a16:creationId xmlns:a16="http://schemas.microsoft.com/office/drawing/2014/main" id="{496CB2B4-00D7-495A-84B1-C928C2C192FB}"/>
              </a:ext>
            </a:extLst>
          </p:cNvPr>
          <p:cNvSpPr txBox="1"/>
          <p:nvPr/>
        </p:nvSpPr>
        <p:spPr>
          <a:xfrm>
            <a:off x="2144110" y="3745434"/>
            <a:ext cx="7136523"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 נאמר במנחה: "ואכלתם אותה במקום קדוש כי כן </a:t>
            </a:r>
            <a:r>
              <a:rPr lang="he-IL" dirty="0" err="1"/>
              <a:t>צויתי</a:t>
            </a:r>
            <a:r>
              <a:rPr lang="he-IL" dirty="0"/>
              <a:t>" שאף באנינות יאכלוה!  ולצורך ההיתר של הוראת שעה נאמר לשון ציווי, המורה על ציווי מיוחד.</a:t>
            </a:r>
          </a:p>
        </p:txBody>
      </p:sp>
      <p:sp>
        <p:nvSpPr>
          <p:cNvPr id="8" name="תיבת טקסט 7">
            <a:extLst>
              <a:ext uri="{FF2B5EF4-FFF2-40B4-BE49-F238E27FC236}">
                <a16:creationId xmlns:a16="http://schemas.microsoft.com/office/drawing/2014/main" id="{B6B6AACC-7220-444D-AE5C-C8D360E05695}"/>
              </a:ext>
            </a:extLst>
          </p:cNvPr>
          <p:cNvSpPr txBox="1"/>
          <p:nvPr/>
        </p:nvSpPr>
        <p:spPr>
          <a:xfrm>
            <a:off x="9733630" y="4657433"/>
            <a:ext cx="2384798"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sz="1800" b="1" dirty="0"/>
              <a:t>"כַּאֲשֶׁ֥ר </a:t>
            </a:r>
            <a:r>
              <a:rPr lang="he-IL" sz="1800" b="1" dirty="0" err="1"/>
              <a:t>צִוֵּֽיתִי</a:t>
            </a:r>
            <a:r>
              <a:rPr lang="he-IL" sz="1800" b="1" dirty="0"/>
              <a:t>"</a:t>
            </a:r>
          </a:p>
          <a:p>
            <a:r>
              <a:rPr lang="he-IL" sz="1800" b="1" dirty="0"/>
              <a:t> </a:t>
            </a:r>
            <a:r>
              <a:rPr lang="he-IL" b="0" i="0" dirty="0">
                <a:solidFill>
                  <a:srgbClr val="000000"/>
                </a:solidFill>
                <a:effectLst/>
                <a:latin typeface="Arial" panose="020B0604020202020204" pitchFamily="34" charset="0"/>
              </a:rPr>
              <a:t>בִּשְׁעַת מַעֲשֶׂה אָמַר לָהֶם</a:t>
            </a:r>
            <a:endParaRPr lang="he-IL" dirty="0"/>
          </a:p>
        </p:txBody>
      </p:sp>
      <p:sp>
        <p:nvSpPr>
          <p:cNvPr id="9" name="תיבת טקסט 8">
            <a:extLst>
              <a:ext uri="{FF2B5EF4-FFF2-40B4-BE49-F238E27FC236}">
                <a16:creationId xmlns:a16="http://schemas.microsoft.com/office/drawing/2014/main" id="{92AC391F-8AB3-48AD-830D-5D80CEC876B8}"/>
              </a:ext>
            </a:extLst>
          </p:cNvPr>
          <p:cNvSpPr txBox="1"/>
          <p:nvPr/>
        </p:nvSpPr>
        <p:spPr>
          <a:xfrm>
            <a:off x="1418896" y="4626870"/>
            <a:ext cx="7861737"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"אכל תאכלו אותה [את חטאת ראש חודש] בקדש", שהיה לכם לאכלה אף באנינות "כאשר </a:t>
            </a:r>
            <a:r>
              <a:rPr lang="he-IL" dirty="0" err="1"/>
              <a:t>צויתי</a:t>
            </a:r>
            <a:r>
              <a:rPr lang="he-IL" dirty="0"/>
              <a:t>" אתכם כהוראת שעה במנחה - בשעת מעשה, כשמצא שלא אכלו את שעיר חטאת ראש חודש, אמר להם כן.</a:t>
            </a:r>
          </a:p>
        </p:txBody>
      </p:sp>
      <p:sp>
        <p:nvSpPr>
          <p:cNvPr id="10" name="תיבת טקסט 9">
            <a:extLst>
              <a:ext uri="{FF2B5EF4-FFF2-40B4-BE49-F238E27FC236}">
                <a16:creationId xmlns:a16="http://schemas.microsoft.com/office/drawing/2014/main" id="{6D05F44E-99F6-4B8C-981B-B5415CDA4E8F}"/>
              </a:ext>
            </a:extLst>
          </p:cNvPr>
          <p:cNvSpPr txBox="1"/>
          <p:nvPr/>
        </p:nvSpPr>
        <p:spPr>
          <a:xfrm>
            <a:off x="10147737" y="5649310"/>
            <a:ext cx="197069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sz="1800" b="1" dirty="0"/>
              <a:t>"כַּאֲשֶׁ֖ר </a:t>
            </a:r>
            <a:r>
              <a:rPr lang="he-IL" sz="1800" b="1" dirty="0" err="1"/>
              <a:t>צִוָּ֥ה</a:t>
            </a:r>
            <a:r>
              <a:rPr lang="he-IL" sz="1800" b="1" dirty="0"/>
              <a:t> הֽ'"</a:t>
            </a:r>
          </a:p>
          <a:p>
            <a:r>
              <a:rPr lang="he-IL" b="0" i="0" dirty="0">
                <a:solidFill>
                  <a:srgbClr val="000000"/>
                </a:solidFill>
                <a:effectLst/>
                <a:latin typeface="Arial" panose="020B0604020202020204" pitchFamily="34" charset="0"/>
              </a:rPr>
              <a:t>וְלֹא מֵאֵלַי אֲנִי אוֹמֵר</a:t>
            </a:r>
            <a:endParaRPr lang="he-IL" dirty="0"/>
          </a:p>
        </p:txBody>
      </p:sp>
      <p:sp>
        <p:nvSpPr>
          <p:cNvPr id="11" name="תיבת טקסט 10">
            <a:extLst>
              <a:ext uri="{FF2B5EF4-FFF2-40B4-BE49-F238E27FC236}">
                <a16:creationId xmlns:a16="http://schemas.microsoft.com/office/drawing/2014/main" id="{7081BEB9-3B85-4932-802D-9DAF869D0E2F}"/>
              </a:ext>
            </a:extLst>
          </p:cNvPr>
          <p:cNvSpPr txBox="1"/>
          <p:nvPr/>
        </p:nvSpPr>
        <p:spPr>
          <a:xfrm>
            <a:off x="355600" y="5590741"/>
            <a:ext cx="9011920"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ולאחר שהעמידו אהרן על האמת, שלעניין קדשי דורות לא נאמרה הוראה זו, </a:t>
            </a:r>
          </a:p>
          <a:p>
            <a:r>
              <a:rPr lang="he-IL" dirty="0"/>
              <a:t>אמר להם משה, שהחזה והשוק </a:t>
            </a:r>
            <a:r>
              <a:rPr lang="he-IL" dirty="0" err="1"/>
              <a:t>נאכלין</a:t>
            </a:r>
            <a:r>
              <a:rPr lang="he-IL" dirty="0"/>
              <a:t> אף באנינות, "כאשר </a:t>
            </a:r>
            <a:r>
              <a:rPr lang="he-IL" dirty="0" err="1"/>
              <a:t>צוה</a:t>
            </a:r>
            <a:r>
              <a:rPr lang="he-IL" dirty="0"/>
              <a:t> ה'", ולא מאלי [מלבי] אני אומר, שלא תהיו סבורים שטעיתי כמו בשעיר של ראש חודש</a:t>
            </a:r>
          </a:p>
          <a:p>
            <a:r>
              <a:rPr lang="he-IL" dirty="0" err="1"/>
              <a:t>תוס</a:t>
            </a:r>
            <a:r>
              <a:rPr lang="he-IL" dirty="0"/>
              <a:t>' ישנים: ואף על פי שפסוק זה נאמר קודם לדברי משה על השעיר, אין מוקדם ומאוחר בתורה.</a:t>
            </a:r>
          </a:p>
        </p:txBody>
      </p:sp>
      <p:sp>
        <p:nvSpPr>
          <p:cNvPr id="12" name="תיבת טקסט 11">
            <a:extLst>
              <a:ext uri="{FF2B5EF4-FFF2-40B4-BE49-F238E27FC236}">
                <a16:creationId xmlns:a16="http://schemas.microsoft.com/office/drawing/2014/main" id="{2FFD033E-D8CD-4FB5-AB48-8D095FFC1037}"/>
              </a:ext>
            </a:extLst>
          </p:cNvPr>
          <p:cNvSpPr txBox="1"/>
          <p:nvPr/>
        </p:nvSpPr>
        <p:spPr>
          <a:xfrm>
            <a:off x="10449532" y="30741"/>
            <a:ext cx="1563791" cy="369332"/>
          </a:xfrm>
          <a:prstGeom prst="rect">
            <a:avLst/>
          </a:prstGeom>
          <a:noFill/>
        </p:spPr>
        <p:txBody>
          <a:bodyPr wrap="square" rtlCol="1">
            <a:spAutoFit/>
          </a:bodyPr>
          <a:lstStyle/>
          <a:p>
            <a:r>
              <a:rPr lang="he-IL" dirty="0"/>
              <a:t>דף ה' עמ' ב'</a:t>
            </a:r>
          </a:p>
        </p:txBody>
      </p:sp>
    </p:spTree>
    <p:extLst>
      <p:ext uri="{BB962C8B-B14F-4D97-AF65-F5344CB8AC3E}">
        <p14:creationId xmlns:p14="http://schemas.microsoft.com/office/powerpoint/2010/main" val="37570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750"/>
                            </p:stCondLst>
                            <p:childTnLst>
                              <p:par>
                                <p:cTn id="9" presetID="53" presetClass="entr" presetSubtype="16" fill="hold" grpId="0" nodeType="afterEffect">
                                  <p:stCondLst>
                                    <p:cond delay="2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3500"/>
                            </p:stCondLst>
                            <p:childTnLst>
                              <p:par>
                                <p:cTn id="15" presetID="16" presetClass="entr" presetSubtype="37" fill="hold" grpId="0" nodeType="after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22" presetClass="entr" presetSubtype="2" fill="hold" nodeType="afterEffect">
                                  <p:stCondLst>
                                    <p:cond delay="10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right)">
                                      <p:cBhvr>
                                        <p:cTn id="28" dur="500"/>
                                        <p:tgtEl>
                                          <p:spTgt spid="7">
                                            <p:txEl>
                                              <p:pRg st="0" end="0"/>
                                            </p:txEl>
                                          </p:spTgt>
                                        </p:tgtEl>
                                      </p:cBhvr>
                                    </p:animEffect>
                                  </p:childTnLst>
                                </p:cTn>
                              </p:par>
                            </p:childTnLst>
                          </p:cTn>
                        </p:par>
                        <p:par>
                          <p:cTn id="29" fill="hold">
                            <p:stCondLst>
                              <p:cond delay="2000"/>
                            </p:stCondLst>
                            <p:childTnLst>
                              <p:par>
                                <p:cTn id="30" presetID="53" presetClass="entr" presetSubtype="16" fill="hold" grpId="0" nodeType="afterEffect">
                                  <p:stCondLst>
                                    <p:cond delay="275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5250"/>
                            </p:stCondLst>
                            <p:childTnLst>
                              <p:par>
                                <p:cTn id="36" presetID="22" presetClass="entr" presetSubtype="2" fill="hold" grpId="0" nodeType="afterEffect">
                                  <p:stCondLst>
                                    <p:cond delay="125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childTnLst>
                          </p:cTn>
                        </p:par>
                        <p:par>
                          <p:cTn id="39" fill="hold">
                            <p:stCondLst>
                              <p:cond delay="7000"/>
                            </p:stCondLst>
                            <p:childTnLst>
                              <p:par>
                                <p:cTn id="40" presetID="53" presetClass="entr" presetSubtype="16" fill="hold" grpId="0" nodeType="afterEffect">
                                  <p:stCondLst>
                                    <p:cond delay="35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11000"/>
                            </p:stCondLst>
                            <p:childTnLst>
                              <p:par>
                                <p:cTn id="46" presetID="22" presetClass="entr" presetSubtype="2" fill="hold" grpId="0" nodeType="after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ADAC86A9-08A5-4ACF-9260-EBE15BF7F551}"/>
              </a:ext>
            </a:extLst>
          </p:cNvPr>
          <p:cNvSpPr txBox="1"/>
          <p:nvPr/>
        </p:nvSpPr>
        <p:spPr>
          <a:xfrm>
            <a:off x="10449532" y="30741"/>
            <a:ext cx="1563791" cy="369332"/>
          </a:xfrm>
          <a:prstGeom prst="rect">
            <a:avLst/>
          </a:prstGeom>
          <a:noFill/>
        </p:spPr>
        <p:txBody>
          <a:bodyPr wrap="square" rtlCol="1">
            <a:spAutoFit/>
          </a:bodyPr>
          <a:lstStyle/>
          <a:p>
            <a:r>
              <a:rPr lang="he-IL" dirty="0"/>
              <a:t>דף ה' עמ' ב'</a:t>
            </a:r>
          </a:p>
        </p:txBody>
      </p:sp>
      <p:graphicFrame>
        <p:nvGraphicFramePr>
          <p:cNvPr id="5" name="טבלה 5">
            <a:extLst>
              <a:ext uri="{FF2B5EF4-FFF2-40B4-BE49-F238E27FC236}">
                <a16:creationId xmlns:a16="http://schemas.microsoft.com/office/drawing/2014/main" id="{6F23D290-C2BF-4324-ABBF-3EE768799660}"/>
              </a:ext>
            </a:extLst>
          </p:cNvPr>
          <p:cNvGraphicFramePr>
            <a:graphicFrameLocks noGrp="1"/>
          </p:cNvGraphicFramePr>
          <p:nvPr>
            <p:extLst>
              <p:ext uri="{D42A27DB-BD31-4B8C-83A1-F6EECF244321}">
                <p14:modId xmlns:p14="http://schemas.microsoft.com/office/powerpoint/2010/main" val="3355996842"/>
              </p:ext>
            </p:extLst>
          </p:nvPr>
        </p:nvGraphicFramePr>
        <p:xfrm>
          <a:off x="548640" y="1613746"/>
          <a:ext cx="10964740" cy="4167293"/>
        </p:xfrm>
        <a:graphic>
          <a:graphicData uri="http://schemas.openxmlformats.org/drawingml/2006/table">
            <a:tbl>
              <a:tblPr rtl="1" firstRow="1" bandRow="1">
                <a:tableStyleId>{BC89EF96-8CEA-46FF-86C4-4CE0E7609802}</a:tableStyleId>
              </a:tblPr>
              <a:tblGrid>
                <a:gridCol w="3327107">
                  <a:extLst>
                    <a:ext uri="{9D8B030D-6E8A-4147-A177-3AD203B41FA5}">
                      <a16:colId xmlns:a16="http://schemas.microsoft.com/office/drawing/2014/main" val="2041467741"/>
                    </a:ext>
                  </a:extLst>
                </a:gridCol>
                <a:gridCol w="2638913">
                  <a:extLst>
                    <a:ext uri="{9D8B030D-6E8A-4147-A177-3AD203B41FA5}">
                      <a16:colId xmlns:a16="http://schemas.microsoft.com/office/drawing/2014/main" val="1918631488"/>
                    </a:ext>
                  </a:extLst>
                </a:gridCol>
                <a:gridCol w="4998720">
                  <a:extLst>
                    <a:ext uri="{9D8B030D-6E8A-4147-A177-3AD203B41FA5}">
                      <a16:colId xmlns:a16="http://schemas.microsoft.com/office/drawing/2014/main" val="2697938846"/>
                    </a:ext>
                  </a:extLst>
                </a:gridCol>
              </a:tblGrid>
              <a:tr h="777959">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287873644"/>
                  </a:ext>
                </a:extLst>
              </a:tr>
              <a:tr h="1129778">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602562103"/>
                  </a:ext>
                </a:extLst>
              </a:tr>
              <a:tr h="1129778">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736241719"/>
                  </a:ext>
                </a:extLst>
              </a:tr>
              <a:tr h="1129778">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125302003"/>
                  </a:ext>
                </a:extLst>
              </a:tr>
            </a:tbl>
          </a:graphicData>
        </a:graphic>
      </p:graphicFrame>
      <p:sp>
        <p:nvSpPr>
          <p:cNvPr id="6" name="תיבת טקסט 5">
            <a:extLst>
              <a:ext uri="{FF2B5EF4-FFF2-40B4-BE49-F238E27FC236}">
                <a16:creationId xmlns:a16="http://schemas.microsoft.com/office/drawing/2014/main" id="{911B2DF9-816F-4E1C-B3C8-8286FE674E95}"/>
              </a:ext>
            </a:extLst>
          </p:cNvPr>
          <p:cNvSpPr txBox="1"/>
          <p:nvPr/>
        </p:nvSpPr>
        <p:spPr>
          <a:xfrm>
            <a:off x="4480560" y="688378"/>
            <a:ext cx="3606800" cy="369332"/>
          </a:xfrm>
          <a:prstGeom prst="rect">
            <a:avLst/>
          </a:prstGeom>
          <a:solidFill>
            <a:schemeClr val="bg1"/>
          </a:solidFill>
          <a:scene3d>
            <a:camera prst="orthographicFront"/>
            <a:lightRig rig="threePt" dir="t"/>
          </a:scene3d>
          <a:sp3d>
            <a:bevelT w="114300" prst="artDeco"/>
          </a:sp3d>
        </p:spPr>
        <p:txBody>
          <a:bodyPr wrap="square" rtlCol="1">
            <a:spAutoFit/>
          </a:bodyPr>
          <a:lstStyle/>
          <a:p>
            <a:r>
              <a:rPr lang="he-IL" dirty="0"/>
              <a:t>שלושת לשונות שנאמרו לאהרון ובניו</a:t>
            </a:r>
          </a:p>
        </p:txBody>
      </p:sp>
      <p:sp>
        <p:nvSpPr>
          <p:cNvPr id="7" name="תיבת טקסט 6">
            <a:extLst>
              <a:ext uri="{FF2B5EF4-FFF2-40B4-BE49-F238E27FC236}">
                <a16:creationId xmlns:a16="http://schemas.microsoft.com/office/drawing/2014/main" id="{31EB526F-FC85-4E90-BCF5-9B05CE8C07FD}"/>
              </a:ext>
            </a:extLst>
          </p:cNvPr>
          <p:cNvSpPr txBox="1"/>
          <p:nvPr/>
        </p:nvSpPr>
        <p:spPr>
          <a:xfrm>
            <a:off x="6522719" y="1713468"/>
            <a:ext cx="1219200" cy="369332"/>
          </a:xfrm>
          <a:prstGeom prst="rect">
            <a:avLst/>
          </a:prstGeom>
          <a:solidFill>
            <a:schemeClr val="bg1"/>
          </a:solidFill>
          <a:scene3d>
            <a:camera prst="orthographicFront"/>
            <a:lightRig rig="threePt" dir="t"/>
          </a:scene3d>
          <a:sp3d>
            <a:bevelT w="114300" prst="artDeco"/>
          </a:sp3d>
        </p:spPr>
        <p:txBody>
          <a:bodyPr wrap="square" rtlCol="1">
            <a:spAutoFit/>
          </a:bodyPr>
          <a:lstStyle/>
          <a:p>
            <a:r>
              <a:rPr lang="he-IL" dirty="0"/>
              <a:t>לשון הפסוק</a:t>
            </a:r>
          </a:p>
        </p:txBody>
      </p:sp>
      <p:sp>
        <p:nvSpPr>
          <p:cNvPr id="8" name="תיבת טקסט 7">
            <a:extLst>
              <a:ext uri="{FF2B5EF4-FFF2-40B4-BE49-F238E27FC236}">
                <a16:creationId xmlns:a16="http://schemas.microsoft.com/office/drawing/2014/main" id="{6BB6312A-29E6-4A13-8369-7F434850172B}"/>
              </a:ext>
            </a:extLst>
          </p:cNvPr>
          <p:cNvSpPr txBox="1"/>
          <p:nvPr/>
        </p:nvSpPr>
        <p:spPr>
          <a:xfrm>
            <a:off x="2407920" y="1713468"/>
            <a:ext cx="2143760" cy="369332"/>
          </a:xfrm>
          <a:prstGeom prst="rect">
            <a:avLst/>
          </a:prstGeom>
          <a:solidFill>
            <a:schemeClr val="bg1"/>
          </a:solidFill>
          <a:scene3d>
            <a:camera prst="orthographicFront"/>
            <a:lightRig rig="threePt" dir="t"/>
          </a:scene3d>
          <a:sp3d>
            <a:bevelT w="114300" prst="artDeco"/>
          </a:sp3d>
        </p:spPr>
        <p:txBody>
          <a:bodyPr wrap="square" rtlCol="1">
            <a:spAutoFit/>
          </a:bodyPr>
          <a:lstStyle/>
          <a:p>
            <a:r>
              <a:rPr lang="he-IL" dirty="0"/>
              <a:t>הסבר לסיבת האמירה</a:t>
            </a:r>
          </a:p>
        </p:txBody>
      </p:sp>
      <p:sp>
        <p:nvSpPr>
          <p:cNvPr id="9" name="תיבת טקסט 8">
            <a:extLst>
              <a:ext uri="{FF2B5EF4-FFF2-40B4-BE49-F238E27FC236}">
                <a16:creationId xmlns:a16="http://schemas.microsoft.com/office/drawing/2014/main" id="{9A68902B-20D5-428D-82AF-4B1BD1D4C1F8}"/>
              </a:ext>
            </a:extLst>
          </p:cNvPr>
          <p:cNvSpPr txBox="1"/>
          <p:nvPr/>
        </p:nvSpPr>
        <p:spPr>
          <a:xfrm>
            <a:off x="8991600" y="2753360"/>
            <a:ext cx="213360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r>
              <a:rPr lang="he-IL" dirty="0"/>
              <a:t>האמירה בקרבן מנחה</a:t>
            </a:r>
          </a:p>
        </p:txBody>
      </p:sp>
      <p:sp>
        <p:nvSpPr>
          <p:cNvPr id="10" name="תיבת טקסט 9">
            <a:extLst>
              <a:ext uri="{FF2B5EF4-FFF2-40B4-BE49-F238E27FC236}">
                <a16:creationId xmlns:a16="http://schemas.microsoft.com/office/drawing/2014/main" id="{26F9D27E-8004-47B2-9FD1-7A8821D9AE1C}"/>
              </a:ext>
            </a:extLst>
          </p:cNvPr>
          <p:cNvSpPr txBox="1"/>
          <p:nvPr/>
        </p:nvSpPr>
        <p:spPr>
          <a:xfrm>
            <a:off x="8859520" y="5059588"/>
            <a:ext cx="2265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r>
              <a:rPr lang="he-IL" dirty="0"/>
              <a:t>האמירה בקרבן שלמים</a:t>
            </a:r>
          </a:p>
        </p:txBody>
      </p:sp>
      <p:sp>
        <p:nvSpPr>
          <p:cNvPr id="11" name="תיבת טקסט 10">
            <a:extLst>
              <a:ext uri="{FF2B5EF4-FFF2-40B4-BE49-F238E27FC236}">
                <a16:creationId xmlns:a16="http://schemas.microsoft.com/office/drawing/2014/main" id="{A3E1B32E-09C9-4FA1-80BD-2B2662F7C8F6}"/>
              </a:ext>
            </a:extLst>
          </p:cNvPr>
          <p:cNvSpPr txBox="1"/>
          <p:nvPr/>
        </p:nvSpPr>
        <p:spPr>
          <a:xfrm>
            <a:off x="8991600" y="3865879"/>
            <a:ext cx="213360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r>
              <a:rPr lang="he-IL" dirty="0"/>
              <a:t>האמירה בקרבן חטאת</a:t>
            </a:r>
          </a:p>
        </p:txBody>
      </p:sp>
      <p:sp>
        <p:nvSpPr>
          <p:cNvPr id="12" name="תיבת טקסט 11">
            <a:extLst>
              <a:ext uri="{FF2B5EF4-FFF2-40B4-BE49-F238E27FC236}">
                <a16:creationId xmlns:a16="http://schemas.microsoft.com/office/drawing/2014/main" id="{64F611FB-5B8F-41BB-854B-8063FFC1AE63}"/>
              </a:ext>
            </a:extLst>
          </p:cNvPr>
          <p:cNvSpPr txBox="1"/>
          <p:nvPr/>
        </p:nvSpPr>
        <p:spPr>
          <a:xfrm>
            <a:off x="6096000" y="2753360"/>
            <a:ext cx="1513839" cy="369332"/>
          </a:xfrm>
          <a:prstGeom prst="rect">
            <a:avLst/>
          </a:prstGeom>
          <a:solidFill>
            <a:schemeClr val="accent3">
              <a:lumMod val="40000"/>
              <a:lumOff val="60000"/>
            </a:schemeClr>
          </a:solidFill>
          <a:scene3d>
            <a:camera prst="orthographicFront"/>
            <a:lightRig rig="threePt" dir="t"/>
          </a:scene3d>
          <a:sp3d>
            <a:bevelT prst="convex"/>
          </a:sp3d>
        </p:spPr>
        <p:txBody>
          <a:bodyPr wrap="square" rtlCol="1">
            <a:spAutoFit/>
          </a:bodyPr>
          <a:lstStyle/>
          <a:p>
            <a:r>
              <a:rPr lang="he-IL" sz="1800" b="1" dirty="0"/>
              <a:t>"</a:t>
            </a:r>
            <a:r>
              <a:rPr lang="he-IL" sz="1800" b="1" dirty="0" err="1"/>
              <a:t>כִּי־כֵ֖ן</a:t>
            </a:r>
            <a:r>
              <a:rPr lang="he-IL" sz="1800" b="1" dirty="0"/>
              <a:t> </a:t>
            </a:r>
            <a:r>
              <a:rPr lang="he-IL" sz="1800" b="1" dirty="0" err="1"/>
              <a:t>צֻוֵּֽיתִי</a:t>
            </a:r>
            <a:r>
              <a:rPr lang="he-IL" b="0" i="0" dirty="0">
                <a:solidFill>
                  <a:srgbClr val="000000"/>
                </a:solidFill>
                <a:effectLst/>
                <a:latin typeface="Arial" panose="020B0604020202020204" pitchFamily="34" charset="0"/>
              </a:rPr>
              <a:t>"</a:t>
            </a:r>
          </a:p>
        </p:txBody>
      </p:sp>
      <p:sp>
        <p:nvSpPr>
          <p:cNvPr id="13" name="תיבת טקסט 12">
            <a:extLst>
              <a:ext uri="{FF2B5EF4-FFF2-40B4-BE49-F238E27FC236}">
                <a16:creationId xmlns:a16="http://schemas.microsoft.com/office/drawing/2014/main" id="{80581E25-5178-453A-AFD8-DB268C43D518}"/>
              </a:ext>
            </a:extLst>
          </p:cNvPr>
          <p:cNvSpPr txBox="1"/>
          <p:nvPr/>
        </p:nvSpPr>
        <p:spPr>
          <a:xfrm>
            <a:off x="5923280" y="5059588"/>
            <a:ext cx="1686559" cy="369332"/>
          </a:xfrm>
          <a:prstGeom prst="rect">
            <a:avLst/>
          </a:prstGeom>
          <a:solidFill>
            <a:schemeClr val="accent3">
              <a:lumMod val="40000"/>
              <a:lumOff val="60000"/>
            </a:schemeClr>
          </a:solidFill>
          <a:scene3d>
            <a:camera prst="orthographicFront"/>
            <a:lightRig rig="threePt" dir="t"/>
          </a:scene3d>
          <a:sp3d>
            <a:bevelT prst="convex"/>
          </a:sp3d>
        </p:spPr>
        <p:txBody>
          <a:bodyPr wrap="square" rtlCol="1">
            <a:spAutoFit/>
          </a:bodyPr>
          <a:lstStyle/>
          <a:p>
            <a:r>
              <a:rPr lang="he-IL" sz="1800" b="1" dirty="0"/>
              <a:t>"כַּאֲשֶׁ֖ר </a:t>
            </a:r>
            <a:r>
              <a:rPr lang="he-IL" sz="1800" b="1" dirty="0" err="1"/>
              <a:t>צִוָּ֥ה</a:t>
            </a:r>
            <a:r>
              <a:rPr lang="he-IL" sz="1800" b="1" dirty="0"/>
              <a:t> הֽ'"</a:t>
            </a:r>
          </a:p>
        </p:txBody>
      </p:sp>
      <p:sp>
        <p:nvSpPr>
          <p:cNvPr id="14" name="תיבת טקסט 13">
            <a:extLst>
              <a:ext uri="{FF2B5EF4-FFF2-40B4-BE49-F238E27FC236}">
                <a16:creationId xmlns:a16="http://schemas.microsoft.com/office/drawing/2014/main" id="{138248E6-182B-49C5-9836-13DCBA994BD5}"/>
              </a:ext>
            </a:extLst>
          </p:cNvPr>
          <p:cNvSpPr txBox="1"/>
          <p:nvPr/>
        </p:nvSpPr>
        <p:spPr>
          <a:xfrm>
            <a:off x="6228080" y="3865879"/>
            <a:ext cx="1513839" cy="369332"/>
          </a:xfrm>
          <a:prstGeom prst="rect">
            <a:avLst/>
          </a:prstGeom>
          <a:solidFill>
            <a:schemeClr val="accent3">
              <a:lumMod val="40000"/>
              <a:lumOff val="60000"/>
            </a:schemeClr>
          </a:solidFill>
          <a:scene3d>
            <a:camera prst="orthographicFront"/>
            <a:lightRig rig="threePt" dir="t"/>
          </a:scene3d>
          <a:sp3d>
            <a:bevelT prst="convex"/>
          </a:sp3d>
        </p:spPr>
        <p:txBody>
          <a:bodyPr wrap="square" rtlCol="1">
            <a:spAutoFit/>
          </a:bodyPr>
          <a:lstStyle/>
          <a:p>
            <a:r>
              <a:rPr lang="he-IL" sz="1800" b="1" dirty="0"/>
              <a:t>"כַּאֲשֶׁ֥ר </a:t>
            </a:r>
            <a:r>
              <a:rPr lang="he-IL" sz="1800" b="1" dirty="0" err="1"/>
              <a:t>צִוֵּֽיתִי</a:t>
            </a:r>
            <a:r>
              <a:rPr lang="he-IL" sz="1800" b="1" dirty="0"/>
              <a:t>"</a:t>
            </a:r>
          </a:p>
        </p:txBody>
      </p:sp>
      <p:sp>
        <p:nvSpPr>
          <p:cNvPr id="15" name="תיבת טקסט 14">
            <a:extLst>
              <a:ext uri="{FF2B5EF4-FFF2-40B4-BE49-F238E27FC236}">
                <a16:creationId xmlns:a16="http://schemas.microsoft.com/office/drawing/2014/main" id="{1303A957-68AF-40A3-8A8F-D6AC79B63207}"/>
              </a:ext>
            </a:extLst>
          </p:cNvPr>
          <p:cNvSpPr txBox="1"/>
          <p:nvPr/>
        </p:nvSpPr>
        <p:spPr>
          <a:xfrm>
            <a:off x="548640" y="2753360"/>
            <a:ext cx="4521200" cy="369332"/>
          </a:xfrm>
          <a:prstGeom prst="rect">
            <a:avLst/>
          </a:prstGeom>
          <a:solidFill>
            <a:schemeClr val="bg1"/>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ללמד שבאנינות יאכלוה - וזה אמר להם מהתחלה</a:t>
            </a:r>
            <a:endParaRPr lang="he-IL" dirty="0"/>
          </a:p>
        </p:txBody>
      </p:sp>
      <p:sp>
        <p:nvSpPr>
          <p:cNvPr id="16" name="תיבת טקסט 15">
            <a:extLst>
              <a:ext uri="{FF2B5EF4-FFF2-40B4-BE49-F238E27FC236}">
                <a16:creationId xmlns:a16="http://schemas.microsoft.com/office/drawing/2014/main" id="{C0F29CD6-8064-4924-8C7D-4CC60C3031AB}"/>
              </a:ext>
            </a:extLst>
          </p:cNvPr>
          <p:cNvSpPr txBox="1"/>
          <p:nvPr/>
        </p:nvSpPr>
        <p:spPr>
          <a:xfrm>
            <a:off x="1290320" y="3865879"/>
            <a:ext cx="3779520" cy="369332"/>
          </a:xfrm>
          <a:prstGeom prst="rect">
            <a:avLst/>
          </a:prstGeom>
          <a:solidFill>
            <a:schemeClr val="bg1"/>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בשעת מעשה אמר - כשנודע לו שנשרף</a:t>
            </a:r>
            <a:endParaRPr lang="he-IL" dirty="0"/>
          </a:p>
        </p:txBody>
      </p:sp>
      <p:sp>
        <p:nvSpPr>
          <p:cNvPr id="17" name="תיבת טקסט 16">
            <a:extLst>
              <a:ext uri="{FF2B5EF4-FFF2-40B4-BE49-F238E27FC236}">
                <a16:creationId xmlns:a16="http://schemas.microsoft.com/office/drawing/2014/main" id="{99DD574B-0008-45F4-B558-56A861399973}"/>
              </a:ext>
            </a:extLst>
          </p:cNvPr>
          <p:cNvSpPr txBox="1"/>
          <p:nvPr/>
        </p:nvSpPr>
        <p:spPr>
          <a:xfrm>
            <a:off x="678620" y="4978398"/>
            <a:ext cx="4391220" cy="369332"/>
          </a:xfrm>
          <a:prstGeom prst="rect">
            <a:avLst/>
          </a:prstGeom>
          <a:solidFill>
            <a:schemeClr val="bg1"/>
          </a:solidFill>
          <a:scene3d>
            <a:camera prst="orthographicFront"/>
            <a:lightRig rig="threePt" dir="t"/>
          </a:scene3d>
          <a:sp3d>
            <a:bevelT w="152400" h="50800" prst="softRound"/>
          </a:sp3d>
        </p:spPr>
        <p:txBody>
          <a:bodyPr wrap="square" rtlCol="1">
            <a:spAutoFit/>
          </a:bodyPr>
          <a:lstStyle/>
          <a:p>
            <a:r>
              <a:rPr lang="he-IL" b="0" i="0" dirty="0">
                <a:solidFill>
                  <a:srgbClr val="000000"/>
                </a:solidFill>
                <a:effectLst/>
                <a:latin typeface="Arial" panose="020B0604020202020204" pitchFamily="34" charset="0"/>
              </a:rPr>
              <a:t>כיון ששרפו את החטאת - חזר </a:t>
            </a:r>
            <a:r>
              <a:rPr lang="he-IL" b="0" i="0" dirty="0" err="1">
                <a:solidFill>
                  <a:srgbClr val="000000"/>
                </a:solidFill>
                <a:effectLst/>
                <a:latin typeface="Arial" panose="020B0604020202020204" pitchFamily="34" charset="0"/>
              </a:rPr>
              <a:t>וציוה</a:t>
            </a:r>
            <a:r>
              <a:rPr lang="he-IL" b="0" i="0" dirty="0">
                <a:solidFill>
                  <a:srgbClr val="000000"/>
                </a:solidFill>
                <a:effectLst/>
                <a:latin typeface="Arial" panose="020B0604020202020204" pitchFamily="34" charset="0"/>
              </a:rPr>
              <a:t> על השלמים</a:t>
            </a:r>
            <a:endParaRPr lang="he-IL" dirty="0"/>
          </a:p>
        </p:txBody>
      </p:sp>
    </p:spTree>
    <p:extLst>
      <p:ext uri="{BB962C8B-B14F-4D97-AF65-F5344CB8AC3E}">
        <p14:creationId xmlns:p14="http://schemas.microsoft.com/office/powerpoint/2010/main" val="35035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250"/>
                            </p:stCondLst>
                            <p:childTnLst>
                              <p:par>
                                <p:cTn id="12" presetID="22" presetClass="entr" presetSubtype="2" fill="hold"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par>
                          <p:cTn id="15" fill="hold">
                            <p:stCondLst>
                              <p:cond delay="2750"/>
                            </p:stCondLst>
                            <p:childTnLst>
                              <p:par>
                                <p:cTn id="16" presetID="2" presetClass="entr" presetSubtype="2"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3750"/>
                            </p:stCondLst>
                            <p:childTnLst>
                              <p:par>
                                <p:cTn id="21" presetID="2" presetClass="entr" presetSubtype="2"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31" presetClass="entr" presetSubtype="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par>
                          <p:cTn id="32" fill="hold">
                            <p:stCondLst>
                              <p:cond delay="6500"/>
                            </p:stCondLst>
                            <p:childTnLst>
                              <p:par>
                                <p:cTn id="33" presetID="2" presetClass="entr" presetSubtype="8" fill="hold" grpId="0" nodeType="after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8000"/>
                            </p:stCondLst>
                            <p:childTnLst>
                              <p:par>
                                <p:cTn id="38" presetID="2" presetClass="entr" presetSubtype="8" fill="hold" grpId="0" nodeType="afterEffect">
                                  <p:stCondLst>
                                    <p:cond delay="10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childTnLst>
                          </p:cTn>
                        </p:par>
                        <p:par>
                          <p:cTn id="50" fill="hold">
                            <p:stCondLst>
                              <p:cond delay="1000"/>
                            </p:stCondLst>
                            <p:childTnLst>
                              <p:par>
                                <p:cTn id="51" presetID="2" presetClass="entr" presetSubtype="3" fill="hold" grpId="0" nodeType="afterEffect">
                                  <p:stCondLst>
                                    <p:cond delay="100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0-#ppt_h/2"/>
                                          </p:val>
                                        </p:tav>
                                        <p:tav tm="100000">
                                          <p:val>
                                            <p:strVal val="#ppt_y"/>
                                          </p:val>
                                        </p:tav>
                                      </p:tavLst>
                                    </p:anim>
                                  </p:childTnLst>
                                </p:cTn>
                              </p:par>
                            </p:childTnLst>
                          </p:cTn>
                        </p:par>
                        <p:par>
                          <p:cTn id="55" fill="hold">
                            <p:stCondLst>
                              <p:cond delay="2500"/>
                            </p:stCondLst>
                            <p:childTnLst>
                              <p:par>
                                <p:cTn id="56" presetID="2" presetClass="entr" presetSubtype="3" fill="hold" grpId="0" nodeType="afterEffect">
                                  <p:stCondLst>
                                    <p:cond delay="100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ppt_w</p:attrName>
                                        </p:attrNameLst>
                                      </p:cBhvr>
                                      <p:tavLst>
                                        <p:tav tm="0">
                                          <p:val>
                                            <p:fltVal val="0"/>
                                          </p:val>
                                        </p:tav>
                                        <p:tav tm="100000">
                                          <p:val>
                                            <p:strVal val="#ppt_w"/>
                                          </p:val>
                                        </p:tav>
                                      </p:tavLst>
                                    </p:anim>
                                    <p:anim calcmode="lin" valueType="num">
                                      <p:cBhvr>
                                        <p:cTn id="65" dur="1000" fill="hold"/>
                                        <p:tgtEl>
                                          <p:spTgt spid="10"/>
                                        </p:tgtEl>
                                        <p:attrNameLst>
                                          <p:attrName>ppt_h</p:attrName>
                                        </p:attrNameLst>
                                      </p:cBhvr>
                                      <p:tavLst>
                                        <p:tav tm="0">
                                          <p:val>
                                            <p:fltVal val="0"/>
                                          </p:val>
                                        </p:tav>
                                        <p:tav tm="100000">
                                          <p:val>
                                            <p:strVal val="#ppt_h"/>
                                          </p:val>
                                        </p:tav>
                                      </p:tavLst>
                                    </p:anim>
                                    <p:anim calcmode="lin" valueType="num">
                                      <p:cBhvr>
                                        <p:cTn id="66" dur="1000" fill="hold"/>
                                        <p:tgtEl>
                                          <p:spTgt spid="10"/>
                                        </p:tgtEl>
                                        <p:attrNameLst>
                                          <p:attrName>style.rotation</p:attrName>
                                        </p:attrNameLst>
                                      </p:cBhvr>
                                      <p:tavLst>
                                        <p:tav tm="0">
                                          <p:val>
                                            <p:fltVal val="90"/>
                                          </p:val>
                                        </p:tav>
                                        <p:tav tm="100000">
                                          <p:val>
                                            <p:fltVal val="0"/>
                                          </p:val>
                                        </p:tav>
                                      </p:tavLst>
                                    </p:anim>
                                    <p:animEffect transition="in" filter="fade">
                                      <p:cBhvr>
                                        <p:cTn id="67" dur="1000"/>
                                        <p:tgtEl>
                                          <p:spTgt spid="10"/>
                                        </p:tgtEl>
                                      </p:cBhvr>
                                    </p:animEffect>
                                  </p:childTnLst>
                                </p:cTn>
                              </p:par>
                            </p:childTnLst>
                          </p:cTn>
                        </p:par>
                        <p:par>
                          <p:cTn id="68" fill="hold">
                            <p:stCondLst>
                              <p:cond delay="1000"/>
                            </p:stCondLst>
                            <p:childTnLst>
                              <p:par>
                                <p:cTn id="69" presetID="2" presetClass="entr" presetSubtype="9" fill="hold" grpId="0" nodeType="afterEffect">
                                  <p:stCondLst>
                                    <p:cond delay="100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0-#ppt_w/2"/>
                                          </p:val>
                                        </p:tav>
                                        <p:tav tm="100000">
                                          <p:val>
                                            <p:strVal val="#ppt_x"/>
                                          </p:val>
                                        </p:tav>
                                      </p:tavLst>
                                    </p:anim>
                                    <p:anim calcmode="lin" valueType="num">
                                      <p:cBhvr additive="base">
                                        <p:cTn id="72" dur="500" fill="hold"/>
                                        <p:tgtEl>
                                          <p:spTgt spid="13"/>
                                        </p:tgtEl>
                                        <p:attrNameLst>
                                          <p:attrName>ppt_y</p:attrName>
                                        </p:attrNameLst>
                                      </p:cBhvr>
                                      <p:tavLst>
                                        <p:tav tm="0">
                                          <p:val>
                                            <p:strVal val="0-#ppt_h/2"/>
                                          </p:val>
                                        </p:tav>
                                        <p:tav tm="100000">
                                          <p:val>
                                            <p:strVal val="#ppt_y"/>
                                          </p:val>
                                        </p:tav>
                                      </p:tavLst>
                                    </p:anim>
                                  </p:childTnLst>
                                </p:cTn>
                              </p:par>
                            </p:childTnLst>
                          </p:cTn>
                        </p:par>
                        <p:par>
                          <p:cTn id="73" fill="hold">
                            <p:stCondLst>
                              <p:cond delay="2500"/>
                            </p:stCondLst>
                            <p:childTnLst>
                              <p:par>
                                <p:cTn id="74" presetID="2" presetClass="entr" presetSubtype="9" fill="hold" grpId="0" nodeType="afterEffect">
                                  <p:stCondLst>
                                    <p:cond delay="100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0-#ppt_w/2"/>
                                          </p:val>
                                        </p:tav>
                                        <p:tav tm="100000">
                                          <p:val>
                                            <p:strVal val="#ppt_x"/>
                                          </p:val>
                                        </p:tav>
                                      </p:tavLst>
                                    </p:anim>
                                    <p:anim calcmode="lin" valueType="num">
                                      <p:cBhvr additive="base">
                                        <p:cTn id="7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E4453B10-75C5-420B-8673-E24AE7AB9737}"/>
              </a:ext>
            </a:extLst>
          </p:cNvPr>
          <p:cNvSpPr txBox="1"/>
          <p:nvPr/>
        </p:nvSpPr>
        <p:spPr>
          <a:xfrm>
            <a:off x="2702560" y="589280"/>
            <a:ext cx="528320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מכנסים, שצריכים </a:t>
            </a:r>
            <a:r>
              <a:rPr lang="he-IL" dirty="0" err="1"/>
              <a:t>הכהנים</a:t>
            </a:r>
            <a:r>
              <a:rPr lang="he-IL" dirty="0"/>
              <a:t> </a:t>
            </a:r>
            <a:r>
              <a:rPr lang="he-IL" dirty="0" err="1"/>
              <a:t>ללובשם</a:t>
            </a:r>
            <a:r>
              <a:rPr lang="he-IL" dirty="0"/>
              <a:t> עם כל בגדי הכהונה, </a:t>
            </a:r>
          </a:p>
          <a:p>
            <a:r>
              <a:rPr lang="he-IL" dirty="0"/>
              <a:t>אינם  כתובים בפרשת </a:t>
            </a:r>
            <a:r>
              <a:rPr lang="he-IL" dirty="0" err="1"/>
              <a:t>המלואים</a:t>
            </a:r>
            <a:r>
              <a:rPr lang="he-IL" dirty="0"/>
              <a:t>.</a:t>
            </a:r>
          </a:p>
        </p:txBody>
      </p:sp>
      <p:sp>
        <p:nvSpPr>
          <p:cNvPr id="4" name="תיבת טקסט 3">
            <a:extLst>
              <a:ext uri="{FF2B5EF4-FFF2-40B4-BE49-F238E27FC236}">
                <a16:creationId xmlns:a16="http://schemas.microsoft.com/office/drawing/2014/main" id="{70690239-D1EF-4F4B-ACBA-FD2A0546096F}"/>
              </a:ext>
            </a:extLst>
          </p:cNvPr>
          <p:cNvSpPr txBox="1"/>
          <p:nvPr/>
        </p:nvSpPr>
        <p:spPr>
          <a:xfrm>
            <a:off x="8575040" y="589280"/>
            <a:ext cx="3044146"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רַבִּי יוֹסֵי בַּר </a:t>
            </a:r>
            <a:r>
              <a:rPr lang="he-IL" b="0" i="0" dirty="0" err="1">
                <a:solidFill>
                  <a:srgbClr val="000000"/>
                </a:solidFill>
                <a:effectLst/>
                <a:latin typeface="Arial" panose="020B0604020202020204" pitchFamily="34" charset="0"/>
              </a:rPr>
              <a:t>חֲנִינָא</a:t>
            </a:r>
            <a:r>
              <a:rPr lang="he-IL" b="0" i="0" dirty="0">
                <a:solidFill>
                  <a:srgbClr val="000000"/>
                </a:solidFill>
                <a:effectLst/>
                <a:latin typeface="Arial" panose="020B0604020202020204" pitchFamily="34" charset="0"/>
              </a:rPr>
              <a:t> מִכְנָסַיִם אֵין </a:t>
            </a:r>
            <a:r>
              <a:rPr lang="he-IL" b="0" i="0" dirty="0" err="1">
                <a:solidFill>
                  <a:srgbClr val="000000"/>
                </a:solidFill>
                <a:effectLst/>
                <a:latin typeface="Arial" panose="020B0604020202020204" pitchFamily="34" charset="0"/>
              </a:rPr>
              <a:t>כְּתוּבִין</a:t>
            </a:r>
            <a:r>
              <a:rPr lang="he-IL" b="0" i="0" dirty="0">
                <a:solidFill>
                  <a:srgbClr val="000000"/>
                </a:solidFill>
                <a:effectLst/>
                <a:latin typeface="Arial" panose="020B0604020202020204" pitchFamily="34" charset="0"/>
              </a:rPr>
              <a:t> בַּפָּרָשָׁה</a:t>
            </a:r>
            <a:endParaRPr lang="he-IL" dirty="0"/>
          </a:p>
        </p:txBody>
      </p:sp>
      <p:sp>
        <p:nvSpPr>
          <p:cNvPr id="5" name="תיבת טקסט 4">
            <a:extLst>
              <a:ext uri="{FF2B5EF4-FFF2-40B4-BE49-F238E27FC236}">
                <a16:creationId xmlns:a16="http://schemas.microsoft.com/office/drawing/2014/main" id="{18B59FD3-5F1E-433C-9BD3-746FB62264BC}"/>
              </a:ext>
            </a:extLst>
          </p:cNvPr>
          <p:cNvSpPr txBox="1"/>
          <p:nvPr/>
        </p:nvSpPr>
        <p:spPr>
          <a:xfrm>
            <a:off x="10434320" y="30741"/>
            <a:ext cx="1579003" cy="369332"/>
          </a:xfrm>
          <a:prstGeom prst="rect">
            <a:avLst/>
          </a:prstGeom>
          <a:noFill/>
        </p:spPr>
        <p:txBody>
          <a:bodyPr wrap="square" rtlCol="1">
            <a:spAutoFit/>
          </a:bodyPr>
          <a:lstStyle/>
          <a:p>
            <a:r>
              <a:rPr lang="he-IL" dirty="0"/>
              <a:t>דף ה' עמ' ב'</a:t>
            </a:r>
          </a:p>
        </p:txBody>
      </p:sp>
      <p:sp>
        <p:nvSpPr>
          <p:cNvPr id="6" name="תיבת טקסט 5">
            <a:extLst>
              <a:ext uri="{FF2B5EF4-FFF2-40B4-BE49-F238E27FC236}">
                <a16:creationId xmlns:a16="http://schemas.microsoft.com/office/drawing/2014/main" id="{B138EB7D-4486-4389-8478-F807C55DCDC3}"/>
              </a:ext>
            </a:extLst>
          </p:cNvPr>
          <p:cNvSpPr txBox="1"/>
          <p:nvPr/>
        </p:nvSpPr>
        <p:spPr>
          <a:xfrm>
            <a:off x="670560" y="1417597"/>
            <a:ext cx="7315200" cy="123110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אלא, שכשהוא אומר </a:t>
            </a:r>
            <a:r>
              <a:rPr lang="he-IL" dirty="0" err="1"/>
              <a:t>בתחלת</a:t>
            </a:r>
            <a:r>
              <a:rPr lang="he-IL" dirty="0"/>
              <a:t> הפרשה "וזה הדבר אשר תעשה להם לקדש אותם לכהן", דורשים  מתיבת "וזה" שהאות </a:t>
            </a:r>
            <a:r>
              <a:rPr lang="he-IL" sz="2000" b="1" dirty="0"/>
              <a:t>ו'</a:t>
            </a:r>
            <a:r>
              <a:rPr lang="he-IL" dirty="0"/>
              <a:t> בה הוא - 	              להביא המכנסים.</a:t>
            </a:r>
          </a:p>
          <a:p>
            <a:r>
              <a:rPr lang="he-IL" dirty="0"/>
              <a:t>וכן, כפי שיתבאר להלן, להביא עשירית האיפה, שהיא מנחת </a:t>
            </a:r>
            <a:r>
              <a:rPr lang="he-IL" dirty="0" err="1"/>
              <a:t>חביתין</a:t>
            </a:r>
            <a:r>
              <a:rPr lang="he-IL" dirty="0"/>
              <a:t> שמקריבים </a:t>
            </a:r>
            <a:r>
              <a:rPr lang="he-IL" dirty="0" err="1"/>
              <a:t>הכהנים</a:t>
            </a:r>
            <a:r>
              <a:rPr lang="he-IL" dirty="0"/>
              <a:t> ביום חינוכם לעבודה, וכהן גדול מקריב אותה בכל יום.</a:t>
            </a:r>
          </a:p>
        </p:txBody>
      </p:sp>
      <p:sp>
        <p:nvSpPr>
          <p:cNvPr id="7" name="תיבת טקסט 6">
            <a:extLst>
              <a:ext uri="{FF2B5EF4-FFF2-40B4-BE49-F238E27FC236}">
                <a16:creationId xmlns:a16="http://schemas.microsoft.com/office/drawing/2014/main" id="{83EF205B-8678-4E1A-B719-9C7937CFDD6F}"/>
              </a:ext>
            </a:extLst>
          </p:cNvPr>
          <p:cNvSpPr txBox="1"/>
          <p:nvPr/>
        </p:nvSpPr>
        <p:spPr>
          <a:xfrm>
            <a:off x="8256226" y="1556096"/>
            <a:ext cx="3362960"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כְּשֶׁהוּא אוֹמֵר "וְזֶה הַדָּבָר אֲשֶׁר תַּעֲשֶׂה לָהֶם לְקַדֵּשׁ אֹתָם לְכַהֵן"</a:t>
            </a:r>
          </a:p>
          <a:p>
            <a:r>
              <a:rPr lang="he-IL" b="0" i="0" dirty="0">
                <a:solidFill>
                  <a:srgbClr val="000000"/>
                </a:solidFill>
                <a:effectLst/>
                <a:latin typeface="Arial" panose="020B0604020202020204" pitchFamily="34" charset="0"/>
              </a:rPr>
              <a:t> לְהָבִיא הַמִּכְנָסַיִם וַעֲשִׂירִית הָאֵיפָה</a:t>
            </a:r>
            <a:endParaRPr lang="he-IL" dirty="0"/>
          </a:p>
        </p:txBody>
      </p:sp>
      <p:sp>
        <p:nvSpPr>
          <p:cNvPr id="8" name="תיבת טקסט 7">
            <a:extLst>
              <a:ext uri="{FF2B5EF4-FFF2-40B4-BE49-F238E27FC236}">
                <a16:creationId xmlns:a16="http://schemas.microsoft.com/office/drawing/2014/main" id="{98D7B842-5D49-4AE7-BFB9-A592C059F420}"/>
              </a:ext>
            </a:extLst>
          </p:cNvPr>
          <p:cNvSpPr txBox="1"/>
          <p:nvPr/>
        </p:nvSpPr>
        <p:spPr>
          <a:xfrm>
            <a:off x="185055" y="2848759"/>
            <a:ext cx="7800705"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err="1"/>
              <a:t>בשלמא</a:t>
            </a:r>
            <a:r>
              <a:rPr lang="he-IL" dirty="0"/>
              <a:t> מכנסים יש לדרוש מאות ו' של המילה "וזה", משום שזו ו'  מוסיף על ענין ראשון, וכיון שבמכנסים יש פסוק לעיל בפרשה הסמוכה, העוסקת בנושא עשיית הבגדים, לכן ההיקש מתאים שאף במילואים היו לובשים מכנסים.</a:t>
            </a:r>
          </a:p>
          <a:p>
            <a:r>
              <a:rPr lang="he-IL" dirty="0"/>
              <a:t>אבל  עשירית האיפה, שלא נאמרה בפרשה זו כלל, ורק לדורות נאמר בפרשת צו שיביא כל כהן ביום חינוכו לעבודה מנחת </a:t>
            </a:r>
            <a:r>
              <a:rPr lang="he-IL" dirty="0" err="1"/>
              <a:t>חביתין</a:t>
            </a:r>
            <a:r>
              <a:rPr lang="he-IL" dirty="0"/>
              <a:t> – מהיכן לומדים שאף בימי המילואים, שעדיין לא שימשו אהרן ובניו, מכל מקום עליהם להביא מנחה זו.</a:t>
            </a:r>
          </a:p>
        </p:txBody>
      </p:sp>
      <p:sp>
        <p:nvSpPr>
          <p:cNvPr id="9" name="תיבת טקסט 8">
            <a:extLst>
              <a:ext uri="{FF2B5EF4-FFF2-40B4-BE49-F238E27FC236}">
                <a16:creationId xmlns:a16="http://schemas.microsoft.com/office/drawing/2014/main" id="{649B3E8F-83B3-4241-A902-880D3B8060A7}"/>
              </a:ext>
            </a:extLst>
          </p:cNvPr>
          <p:cNvSpPr txBox="1"/>
          <p:nvPr/>
        </p:nvSpPr>
        <p:spPr>
          <a:xfrm>
            <a:off x="9672320" y="2617926"/>
            <a:ext cx="2021840" cy="369332"/>
          </a:xfrm>
          <a:prstGeom prst="rect">
            <a:avLst/>
          </a:prstGeom>
          <a:noFill/>
        </p:spPr>
        <p:txBody>
          <a:bodyPr wrap="square" rtlCol="1">
            <a:spAutoFit/>
          </a:bodyPr>
          <a:lstStyle/>
          <a:p>
            <a:r>
              <a:rPr lang="he-IL" dirty="0"/>
              <a:t>הגמרא מבררת:</a:t>
            </a:r>
          </a:p>
        </p:txBody>
      </p:sp>
      <p:sp>
        <p:nvSpPr>
          <p:cNvPr id="10" name="תיבת טקסט 9">
            <a:extLst>
              <a:ext uri="{FF2B5EF4-FFF2-40B4-BE49-F238E27FC236}">
                <a16:creationId xmlns:a16="http://schemas.microsoft.com/office/drawing/2014/main" id="{2F774138-C586-4A0F-954C-D3D4571C305F}"/>
              </a:ext>
            </a:extLst>
          </p:cNvPr>
          <p:cNvSpPr txBox="1"/>
          <p:nvPr/>
        </p:nvSpPr>
        <p:spPr>
          <a:xfrm>
            <a:off x="8097520" y="3125758"/>
            <a:ext cx="3521666"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בִּשְׁלָמָא</a:t>
            </a:r>
            <a:r>
              <a:rPr lang="he-IL" b="0" i="0" dirty="0">
                <a:solidFill>
                  <a:srgbClr val="000000"/>
                </a:solidFill>
                <a:effectLst/>
                <a:latin typeface="Arial" panose="020B0604020202020204" pitchFamily="34" charset="0"/>
              </a:rPr>
              <a:t> מִכְנָסַיִם כְּתִיבִי </a:t>
            </a:r>
            <a:r>
              <a:rPr lang="he-IL" b="0" i="0" dirty="0" err="1">
                <a:solidFill>
                  <a:srgbClr val="000000"/>
                </a:solidFill>
                <a:effectLst/>
                <a:latin typeface="Arial" panose="020B0604020202020204" pitchFamily="34" charset="0"/>
              </a:rPr>
              <a:t>בְּעִנְיָנָא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דִבְגָדִים</a:t>
            </a:r>
            <a:r>
              <a:rPr lang="he-IL" b="0" i="0" dirty="0">
                <a:solidFill>
                  <a:srgbClr val="000000"/>
                </a:solidFill>
                <a:effectLst/>
                <a:latin typeface="Arial" panose="020B0604020202020204" pitchFamily="34" charset="0"/>
              </a:rPr>
              <a:t> אֶלָּא עֲשִׂירִית הָאֵיפָה מְנָא לַן</a:t>
            </a:r>
            <a:endParaRPr lang="he-IL" dirty="0"/>
          </a:p>
        </p:txBody>
      </p:sp>
      <p:sp>
        <p:nvSpPr>
          <p:cNvPr id="11" name="תיבת טקסט 10">
            <a:extLst>
              <a:ext uri="{FF2B5EF4-FFF2-40B4-BE49-F238E27FC236}">
                <a16:creationId xmlns:a16="http://schemas.microsoft.com/office/drawing/2014/main" id="{D10EE27E-DB5D-4EA9-B553-F45809309D44}"/>
              </a:ext>
            </a:extLst>
          </p:cNvPr>
          <p:cNvSpPr txBox="1"/>
          <p:nvPr/>
        </p:nvSpPr>
        <p:spPr>
          <a:xfrm>
            <a:off x="1422400" y="4947920"/>
            <a:ext cx="6563360" cy="67710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הלימוד הוא בגזירה </a:t>
            </a:r>
            <a:r>
              <a:rPr lang="he-IL" dirty="0" err="1"/>
              <a:t>שוה</a:t>
            </a:r>
            <a:r>
              <a:rPr lang="he-IL" dirty="0"/>
              <a:t> "זה" – "זה", מאותה פרשה שנאמר בה לדורות: </a:t>
            </a:r>
          </a:p>
          <a:p>
            <a:r>
              <a:rPr lang="he-IL" dirty="0"/>
              <a:t>"</a:t>
            </a:r>
            <a:r>
              <a:rPr lang="he-IL" sz="2000" b="1" dirty="0"/>
              <a:t>זה</a:t>
            </a:r>
            <a:r>
              <a:rPr lang="he-IL" dirty="0"/>
              <a:t> קרבן אהרן ובניו אשר יקריבו לה' ביום המשח אותו עשירית האיפה".</a:t>
            </a:r>
          </a:p>
        </p:txBody>
      </p:sp>
      <p:sp>
        <p:nvSpPr>
          <p:cNvPr id="12" name="תיבת טקסט 11">
            <a:extLst>
              <a:ext uri="{FF2B5EF4-FFF2-40B4-BE49-F238E27FC236}">
                <a16:creationId xmlns:a16="http://schemas.microsoft.com/office/drawing/2014/main" id="{C4A2A71B-C9DD-49BA-9F38-03997738B10F}"/>
              </a:ext>
            </a:extLst>
          </p:cNvPr>
          <p:cNvSpPr txBox="1"/>
          <p:nvPr/>
        </p:nvSpPr>
        <p:spPr>
          <a:xfrm>
            <a:off x="8575040" y="4947920"/>
            <a:ext cx="3281680" cy="954107"/>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אָתְיָא</a:t>
            </a:r>
            <a:r>
              <a:rPr lang="he-IL" b="0" i="0" dirty="0">
                <a:solidFill>
                  <a:srgbClr val="000000"/>
                </a:solidFill>
                <a:effectLst/>
                <a:latin typeface="Arial" panose="020B0604020202020204" pitchFamily="34" charset="0"/>
              </a:rPr>
              <a:t> זֶה </a:t>
            </a:r>
            <a:r>
              <a:rPr lang="he-IL" b="0" i="0" dirty="0" err="1">
                <a:solidFill>
                  <a:srgbClr val="000000"/>
                </a:solidFill>
                <a:effectLst/>
                <a:latin typeface="Arial" panose="020B0604020202020204" pitchFamily="34" charset="0"/>
              </a:rPr>
              <a:t>זֶה</a:t>
            </a:r>
            <a:r>
              <a:rPr lang="he-IL" b="0" i="0" dirty="0">
                <a:solidFill>
                  <a:srgbClr val="000000"/>
                </a:solidFill>
                <a:effectLst/>
                <a:latin typeface="Arial" panose="020B0604020202020204" pitchFamily="34" charset="0"/>
              </a:rPr>
              <a:t> </a:t>
            </a:r>
          </a:p>
          <a:p>
            <a:r>
              <a:rPr lang="he-IL" b="0" i="0" dirty="0" err="1">
                <a:solidFill>
                  <a:srgbClr val="000000"/>
                </a:solidFill>
                <a:effectLst/>
                <a:latin typeface="Arial" panose="020B0604020202020204" pitchFamily="34" charset="0"/>
              </a:rPr>
              <a:t>מ"ִוּ</a:t>
            </a:r>
            <a:r>
              <a:rPr lang="he-IL" sz="2000" b="1" i="0" dirty="0" err="1">
                <a:solidFill>
                  <a:srgbClr val="000000"/>
                </a:solidFill>
                <a:effectLst/>
                <a:latin typeface="Arial" panose="020B0604020202020204" pitchFamily="34" charset="0"/>
              </a:rPr>
              <a:t>ְזֶה</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קׇרְבַּן</a:t>
            </a:r>
            <a:r>
              <a:rPr lang="he-IL" b="0" i="0" dirty="0">
                <a:solidFill>
                  <a:srgbClr val="000000"/>
                </a:solidFill>
                <a:effectLst/>
                <a:latin typeface="Arial" panose="020B0604020202020204" pitchFamily="34" charset="0"/>
              </a:rPr>
              <a:t> אַהֲרֹן וּבָנָיו </a:t>
            </a:r>
          </a:p>
          <a:p>
            <a:r>
              <a:rPr lang="he-IL" b="0" i="0" dirty="0">
                <a:solidFill>
                  <a:srgbClr val="000000"/>
                </a:solidFill>
                <a:effectLst/>
                <a:latin typeface="Arial" panose="020B0604020202020204" pitchFamily="34" charset="0"/>
              </a:rPr>
              <a:t>אֲשֶׁר יַקְרִיבוּ לַה' עֲשִׂירִית הָאֵיפָה"</a:t>
            </a:r>
            <a:endParaRPr lang="he-IL" dirty="0"/>
          </a:p>
        </p:txBody>
      </p:sp>
      <p:sp>
        <p:nvSpPr>
          <p:cNvPr id="13" name="מלבן 12">
            <a:extLst>
              <a:ext uri="{FF2B5EF4-FFF2-40B4-BE49-F238E27FC236}">
                <a16:creationId xmlns:a16="http://schemas.microsoft.com/office/drawing/2014/main" id="{D3770123-7B32-427C-AB05-85EE30993893}"/>
              </a:ext>
            </a:extLst>
          </p:cNvPr>
          <p:cNvSpPr/>
          <p:nvPr/>
        </p:nvSpPr>
        <p:spPr>
          <a:xfrm>
            <a:off x="2621280" y="1762530"/>
            <a:ext cx="1056640" cy="2552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ו' </a:t>
            </a:r>
            <a:r>
              <a:rPr lang="he-IL" dirty="0">
                <a:solidFill>
                  <a:schemeClr val="tx1"/>
                </a:solidFill>
              </a:rPr>
              <a:t>המוסיף</a:t>
            </a:r>
          </a:p>
        </p:txBody>
      </p:sp>
    </p:spTree>
    <p:extLst>
      <p:ext uri="{BB962C8B-B14F-4D97-AF65-F5344CB8AC3E}">
        <p14:creationId xmlns:p14="http://schemas.microsoft.com/office/powerpoint/2010/main" val="6335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175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3000"/>
                            </p:stCondLst>
                            <p:childTnLst>
                              <p:par>
                                <p:cTn id="15" presetID="53" presetClass="entr" presetSubtype="16" fill="hold" grpId="0" nodeType="afterEffect">
                                  <p:stCondLst>
                                    <p:cond delay="2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750"/>
                            </p:stCondLst>
                            <p:childTnLst>
                              <p:par>
                                <p:cTn id="21" presetID="22" presetClass="entr" presetSubtype="2" fill="hold" grpId="0" nodeType="afterEffect">
                                  <p:stCondLst>
                                    <p:cond delay="275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1" presetClass="entr" presetSubtype="0" fill="hold" grpId="0" nodeType="withEffect">
                                  <p:stCondLst>
                                    <p:cond delay="275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1000"/>
                            </p:stCondLst>
                            <p:childTnLst>
                              <p:par>
                                <p:cTn id="35" presetID="53" presetClass="entr" presetSubtype="16" fill="hold" grpId="0" nodeType="afterEffect">
                                  <p:stCondLst>
                                    <p:cond delay="2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750"/>
                            </p:stCondLst>
                            <p:childTnLst>
                              <p:par>
                                <p:cTn id="41" presetID="22" presetClass="entr" presetSubtype="2" fill="hold" grpId="0" nodeType="afterEffect">
                                  <p:stCondLst>
                                    <p:cond delay="200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par>
                          <p:cTn id="51" fill="hold">
                            <p:stCondLst>
                              <p:cond delay="500"/>
                            </p:stCondLst>
                            <p:childTnLst>
                              <p:par>
                                <p:cTn id="52" presetID="22" presetClass="entr" presetSubtype="2" fill="hold" grpId="0" nodeType="afterEffect">
                                  <p:stCondLst>
                                    <p:cond delay="2250"/>
                                  </p:stCondLst>
                                  <p:childTnLst>
                                    <p:set>
                                      <p:cBhvr>
                                        <p:cTn id="53" dur="1" fill="hold">
                                          <p:stCondLst>
                                            <p:cond delay="0"/>
                                          </p:stCondLst>
                                        </p:cTn>
                                        <p:tgtEl>
                                          <p:spTgt spid="11"/>
                                        </p:tgtEl>
                                        <p:attrNameLst>
                                          <p:attrName>style.visibility</p:attrName>
                                        </p:attrNameLst>
                                      </p:cBhvr>
                                      <p:to>
                                        <p:strVal val="visible"/>
                                      </p:to>
                                    </p:set>
                                    <p:animEffect transition="in" filter="wipe(righ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0320" y="490854"/>
            <a:ext cx="3366415" cy="461665"/>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sz="2400" dirty="0"/>
              <a:t>כהן גדול – עבודתו, ובגדיו</a:t>
            </a:r>
          </a:p>
        </p:txBody>
      </p:sp>
      <p:sp>
        <p:nvSpPr>
          <p:cNvPr id="4" name="TextBox 3"/>
          <p:cNvSpPr txBox="1"/>
          <p:nvPr/>
        </p:nvSpPr>
        <p:spPr>
          <a:xfrm>
            <a:off x="4933403" y="1519023"/>
            <a:ext cx="5895703"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מצווה למנות כהן שיהיה ראש לכל </a:t>
            </a:r>
            <a:r>
              <a:rPr lang="he-IL" dirty="0" err="1"/>
              <a:t>הכהנים</a:t>
            </a:r>
            <a:r>
              <a:rPr lang="he-IL" dirty="0"/>
              <a:t>. והוא נקרא "כהן גדול"</a:t>
            </a:r>
          </a:p>
        </p:txBody>
      </p:sp>
      <p:sp>
        <p:nvSpPr>
          <p:cNvPr id="5" name="TextBox 4"/>
          <p:cNvSpPr txBox="1"/>
          <p:nvPr/>
        </p:nvSpPr>
        <p:spPr>
          <a:xfrm>
            <a:off x="6579323" y="2351442"/>
            <a:ext cx="4249783" cy="369332"/>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r>
              <a:rPr lang="he-IL" dirty="0"/>
              <a:t>למינוי כהן גדול יש משמעויות הלכתיות רבות:</a:t>
            </a:r>
          </a:p>
        </p:txBody>
      </p:sp>
      <p:sp>
        <p:nvSpPr>
          <p:cNvPr id="6" name="TextBox 5"/>
          <p:cNvSpPr txBox="1"/>
          <p:nvPr/>
        </p:nvSpPr>
        <p:spPr>
          <a:xfrm>
            <a:off x="3461655" y="3215320"/>
            <a:ext cx="7367451" cy="1754326"/>
          </a:xfrm>
          <a:prstGeom prst="rect">
            <a:avLst/>
          </a:prstGeom>
          <a:solidFill>
            <a:schemeClr val="accent6">
              <a:lumMod val="20000"/>
              <a:lumOff val="80000"/>
            </a:schemeClr>
          </a:solidFill>
          <a:scene3d>
            <a:camera prst="orthographicFront"/>
            <a:lightRig rig="threePt" dir="t"/>
          </a:scene3d>
          <a:sp3d>
            <a:bevelT w="114300" prst="artDeco"/>
          </a:sp3d>
        </p:spPr>
        <p:txBody>
          <a:bodyPr wrap="square" rtlCol="1">
            <a:spAutoFit/>
          </a:bodyPr>
          <a:lstStyle/>
          <a:p>
            <a:pPr marL="342900" indent="-342900">
              <a:buAutoNum type="arabicPeriod"/>
            </a:pPr>
            <a:r>
              <a:rPr lang="he-IL" dirty="0"/>
              <a:t>לדוגמה:</a:t>
            </a:r>
          </a:p>
          <a:p>
            <a:pPr marL="342900" indent="-342900">
              <a:buAutoNum type="arabicPeriod"/>
            </a:pPr>
            <a:r>
              <a:rPr lang="he-IL" dirty="0"/>
              <a:t>בשונה מכהן הדיוט שלובש 4 בגדים, כ"ג צריך ללבוש 8 בגדים.</a:t>
            </a:r>
          </a:p>
          <a:p>
            <a:pPr marL="342900" indent="-342900">
              <a:buAutoNum type="arabicPeriod"/>
            </a:pPr>
            <a:r>
              <a:rPr lang="he-IL" dirty="0"/>
              <a:t>אסור לו לקחת אישה אלמנה (לכהן הדיוט מותר לשאת אלמנה אבל לא גרושה).</a:t>
            </a:r>
          </a:p>
          <a:p>
            <a:pPr marL="342900" indent="-342900">
              <a:buAutoNum type="arabicPeriod"/>
            </a:pPr>
            <a:r>
              <a:rPr lang="he-IL" dirty="0"/>
              <a:t>רק כהן גדול עושה את עבודת יום הכיפורים.</a:t>
            </a:r>
          </a:p>
          <a:p>
            <a:pPr marL="342900" indent="-342900">
              <a:buAutoNum type="arabicPeriod"/>
            </a:pPr>
            <a:r>
              <a:rPr lang="he-IL" dirty="0"/>
              <a:t>כהן גדול ששגג והורה לעצמו הוראה מוטעְֵית, ובגלל זה עשה מעשה אסור שעונשו כרת, מביא "פר הבא על המִצוות" שהוא פר חטאת..</a:t>
            </a:r>
          </a:p>
        </p:txBody>
      </p:sp>
    </p:spTree>
    <p:extLst>
      <p:ext uri="{BB962C8B-B14F-4D97-AF65-F5344CB8AC3E}">
        <p14:creationId xmlns:p14="http://schemas.microsoft.com/office/powerpoint/2010/main" val="30245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250"/>
                            </p:stCondLst>
                            <p:childTnLst>
                              <p:par>
                                <p:cTn id="12" presetID="22" presetClass="entr" presetSubtype="2" fill="hold" grpId="0" nodeType="afterEffect">
                                  <p:stCondLst>
                                    <p:cond delay="125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3000"/>
                            </p:stCondLst>
                            <p:childTnLst>
                              <p:par>
                                <p:cTn id="16" presetID="53" presetClass="entr" presetSubtype="16" fill="hold" grpId="0" nodeType="afterEffect">
                                  <p:stCondLst>
                                    <p:cond delay="2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5500"/>
                            </p:stCondLst>
                            <p:childTnLst>
                              <p:par>
                                <p:cTn id="22" presetID="22" presetClass="entr" presetSubtype="2" fill="hold" nodeType="afterEffect">
                                  <p:stCondLst>
                                    <p:cond delay="125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right)">
                                      <p:cBhvr>
                                        <p:cTn id="24" dur="500"/>
                                        <p:tgtEl>
                                          <p:spTgt spid="6">
                                            <p:txEl>
                                              <p:pRg st="0" end="0"/>
                                            </p:txEl>
                                          </p:spTgt>
                                        </p:tgtEl>
                                      </p:cBhvr>
                                    </p:animEffect>
                                  </p:childTnLst>
                                </p:cTn>
                              </p:par>
                            </p:childTnLst>
                          </p:cTn>
                        </p:par>
                        <p:par>
                          <p:cTn id="25" fill="hold">
                            <p:stCondLst>
                              <p:cond delay="7250"/>
                            </p:stCondLst>
                            <p:childTnLst>
                              <p:par>
                                <p:cTn id="26" presetID="22" presetClass="entr" presetSubtype="2" fill="hold" nodeType="afterEffect">
                                  <p:stCondLst>
                                    <p:cond delay="125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right)">
                                      <p:cBhvr>
                                        <p:cTn id="28" dur="500"/>
                                        <p:tgtEl>
                                          <p:spTgt spid="6">
                                            <p:txEl>
                                              <p:pRg st="1" end="1"/>
                                            </p:txEl>
                                          </p:spTgt>
                                        </p:tgtEl>
                                      </p:cBhvr>
                                    </p:animEffect>
                                  </p:childTnLst>
                                </p:cTn>
                              </p:par>
                            </p:childTnLst>
                          </p:cTn>
                        </p:par>
                        <p:par>
                          <p:cTn id="29" fill="hold">
                            <p:stCondLst>
                              <p:cond delay="9000"/>
                            </p:stCondLst>
                            <p:childTnLst>
                              <p:par>
                                <p:cTn id="30" presetID="22" presetClass="entr" presetSubtype="2" fill="hold" nodeType="afterEffect">
                                  <p:stCondLst>
                                    <p:cond delay="150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right)">
                                      <p:cBhvr>
                                        <p:cTn id="32" dur="500"/>
                                        <p:tgtEl>
                                          <p:spTgt spid="6">
                                            <p:txEl>
                                              <p:pRg st="2" end="2"/>
                                            </p:txEl>
                                          </p:spTgt>
                                        </p:tgtEl>
                                      </p:cBhvr>
                                    </p:animEffect>
                                  </p:childTnLst>
                                </p:cTn>
                              </p:par>
                            </p:childTnLst>
                          </p:cTn>
                        </p:par>
                        <p:par>
                          <p:cTn id="33" fill="hold">
                            <p:stCondLst>
                              <p:cond delay="11000"/>
                            </p:stCondLst>
                            <p:childTnLst>
                              <p:par>
                                <p:cTn id="34" presetID="22" presetClass="entr" presetSubtype="2" fill="hold" nodeType="afterEffect">
                                  <p:stCondLst>
                                    <p:cond delay="200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wipe(right)">
                                      <p:cBhvr>
                                        <p:cTn id="36" dur="500"/>
                                        <p:tgtEl>
                                          <p:spTgt spid="6">
                                            <p:txEl>
                                              <p:pRg st="3" end="3"/>
                                            </p:txEl>
                                          </p:spTgt>
                                        </p:tgtEl>
                                      </p:cBhvr>
                                    </p:animEffect>
                                  </p:childTnLst>
                                </p:cTn>
                              </p:par>
                            </p:childTnLst>
                          </p:cTn>
                        </p:par>
                        <p:par>
                          <p:cTn id="37" fill="hold">
                            <p:stCondLst>
                              <p:cond delay="13500"/>
                            </p:stCondLst>
                            <p:childTnLst>
                              <p:par>
                                <p:cTn id="38" presetID="22" presetClass="entr" presetSubtype="2" fill="hold" nodeType="afterEffect">
                                  <p:stCondLst>
                                    <p:cond delay="200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right)">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4F58D0FA-4B84-41DF-B0DA-B5E173AD25E2}"/>
              </a:ext>
            </a:extLst>
          </p:cNvPr>
          <p:cNvSpPr txBox="1"/>
          <p:nvPr/>
        </p:nvSpPr>
        <p:spPr>
          <a:xfrm>
            <a:off x="7814791" y="1340488"/>
            <a:ext cx="4198532"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תַּלְמוּד לוֹמַר </a:t>
            </a:r>
          </a:p>
          <a:p>
            <a:r>
              <a:rPr lang="he-IL" b="0" i="0" dirty="0">
                <a:solidFill>
                  <a:srgbClr val="000000"/>
                </a:solidFill>
                <a:effectLst/>
                <a:latin typeface="Arial" panose="020B0604020202020204" pitchFamily="34" charset="0"/>
              </a:rPr>
              <a:t>"וַיֹּאמֶר מֹשֶׁה אֶל הָעֵדָה זֶה הַדָּבָר אֲשֶׁר </a:t>
            </a:r>
            <a:r>
              <a:rPr lang="he-IL" b="0" i="0" dirty="0" err="1">
                <a:solidFill>
                  <a:srgbClr val="000000"/>
                </a:solidFill>
                <a:effectLst/>
                <a:latin typeface="Arial" panose="020B0604020202020204" pitchFamily="34" charset="0"/>
              </a:rPr>
              <a:t>צִוָּה</a:t>
            </a:r>
            <a:r>
              <a:rPr lang="he-IL" b="0" i="0" dirty="0">
                <a:solidFill>
                  <a:srgbClr val="000000"/>
                </a:solidFill>
                <a:effectLst/>
                <a:latin typeface="Arial" panose="020B0604020202020204" pitchFamily="34" charset="0"/>
              </a:rPr>
              <a:t> ה'"</a:t>
            </a:r>
          </a:p>
          <a:p>
            <a:r>
              <a:rPr lang="he-IL" b="0" i="0" dirty="0">
                <a:solidFill>
                  <a:srgbClr val="000000"/>
                </a:solidFill>
                <a:effectLst/>
                <a:latin typeface="Arial" panose="020B0604020202020204" pitchFamily="34" charset="0"/>
              </a:rPr>
              <a:t> אֲפִילּוּ דִּיבּוּר מְעַכֵּב</a:t>
            </a:r>
            <a:endParaRPr lang="he-IL" dirty="0"/>
          </a:p>
        </p:txBody>
      </p:sp>
      <p:sp>
        <p:nvSpPr>
          <p:cNvPr id="3" name="תיבת טקסט 2">
            <a:extLst>
              <a:ext uri="{FF2B5EF4-FFF2-40B4-BE49-F238E27FC236}">
                <a16:creationId xmlns:a16="http://schemas.microsoft.com/office/drawing/2014/main" id="{935668E6-FFB9-4CA3-8495-ADDB4400B47A}"/>
              </a:ext>
            </a:extLst>
          </p:cNvPr>
          <p:cNvSpPr txBox="1"/>
          <p:nvPr/>
        </p:nvSpPr>
        <p:spPr>
          <a:xfrm>
            <a:off x="10434320" y="30741"/>
            <a:ext cx="1579003" cy="369332"/>
          </a:xfrm>
          <a:prstGeom prst="rect">
            <a:avLst/>
          </a:prstGeom>
          <a:noFill/>
        </p:spPr>
        <p:txBody>
          <a:bodyPr wrap="square" rtlCol="1">
            <a:spAutoFit/>
          </a:bodyPr>
          <a:lstStyle/>
          <a:p>
            <a:r>
              <a:rPr lang="he-IL" dirty="0"/>
              <a:t>דף ה' עמ' ב'</a:t>
            </a:r>
          </a:p>
        </p:txBody>
      </p:sp>
      <p:sp>
        <p:nvSpPr>
          <p:cNvPr id="4" name="תיבת טקסט 3">
            <a:extLst>
              <a:ext uri="{FF2B5EF4-FFF2-40B4-BE49-F238E27FC236}">
                <a16:creationId xmlns:a16="http://schemas.microsoft.com/office/drawing/2014/main" id="{06A98AB4-C00C-4A3C-A143-A9EBE8CF1D78}"/>
              </a:ext>
            </a:extLst>
          </p:cNvPr>
          <p:cNvSpPr txBox="1"/>
          <p:nvPr/>
        </p:nvSpPr>
        <p:spPr>
          <a:xfrm>
            <a:off x="646911" y="1340488"/>
            <a:ext cx="7101840" cy="954107"/>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בהמשך הפרשה נאמר: ויקרא פרק ח  "</a:t>
            </a:r>
            <a:r>
              <a:rPr lang="he-IL" dirty="0" err="1"/>
              <a:t>וַתִּקָּהֵל</a:t>
            </a:r>
            <a:r>
              <a:rPr lang="he-IL" dirty="0"/>
              <a:t>֙ הָֽעֵדָ֔ה </a:t>
            </a:r>
            <a:r>
              <a:rPr lang="he-IL" dirty="0" err="1"/>
              <a:t>אֶל־פֶּ֖תַח</a:t>
            </a:r>
            <a:r>
              <a:rPr lang="he-IL" dirty="0"/>
              <a:t> אֹ֥הֶל מוֹעֵֽד:</a:t>
            </a:r>
          </a:p>
          <a:p>
            <a:r>
              <a:rPr lang="he-IL" dirty="0"/>
              <a:t>וַיֹּ֥אמֶר מֹשֶׁ֖ה </a:t>
            </a:r>
            <a:r>
              <a:rPr lang="he-IL" dirty="0" err="1"/>
              <a:t>אֶל־הָעֵדָ֑ה</a:t>
            </a:r>
            <a:r>
              <a:rPr lang="he-IL" dirty="0"/>
              <a:t> זֶ֣ה </a:t>
            </a:r>
            <a:r>
              <a:rPr lang="he-IL" sz="2000" b="1" dirty="0"/>
              <a:t>הַדָּבָ֔ר</a:t>
            </a:r>
            <a:r>
              <a:rPr lang="he-IL" dirty="0"/>
              <a:t> </a:t>
            </a:r>
            <a:r>
              <a:rPr lang="he-IL" dirty="0" err="1"/>
              <a:t>אֲשֶׁר־צִוָּ֥ה</a:t>
            </a:r>
            <a:r>
              <a:rPr lang="he-IL" dirty="0"/>
              <a:t> ה֖' לַעֲשֽׂוֹת: – </a:t>
            </a:r>
          </a:p>
          <a:p>
            <a:r>
              <a:rPr lang="he-IL" dirty="0"/>
              <a:t>אפילו דיבור [מקרא הפרשה, שגם הוא נכלל בזה הדבר] מעכב.</a:t>
            </a:r>
          </a:p>
        </p:txBody>
      </p:sp>
      <p:sp>
        <p:nvSpPr>
          <p:cNvPr id="5" name="תיבת טקסט 4">
            <a:extLst>
              <a:ext uri="{FF2B5EF4-FFF2-40B4-BE49-F238E27FC236}">
                <a16:creationId xmlns:a16="http://schemas.microsoft.com/office/drawing/2014/main" id="{B15CFA95-F0CE-420B-8FFF-B2223B3E82E6}"/>
              </a:ext>
            </a:extLst>
          </p:cNvPr>
          <p:cNvSpPr txBox="1"/>
          <p:nvPr/>
        </p:nvSpPr>
        <p:spPr>
          <a:xfrm>
            <a:off x="8373591" y="501673"/>
            <a:ext cx="365164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רַבִּי יוֹחָנָן מִשּׁוּם רַבִּי שִׁמְעוֹן בֶּן יוֹחַאי </a:t>
            </a:r>
          </a:p>
          <a:p>
            <a:r>
              <a:rPr lang="he-IL" b="0" i="0" dirty="0">
                <a:solidFill>
                  <a:srgbClr val="000000"/>
                </a:solidFill>
                <a:effectLst/>
                <a:latin typeface="Arial" panose="020B0604020202020204" pitchFamily="34" charset="0"/>
              </a:rPr>
              <a:t>מִנַּיִין שֶׁאַף מִקְרָא פָּרָשָׁה מְעַכֵּב</a:t>
            </a:r>
            <a:endParaRPr lang="he-IL" dirty="0"/>
          </a:p>
        </p:txBody>
      </p:sp>
      <p:sp>
        <p:nvSpPr>
          <p:cNvPr id="6" name="תיבת טקסט 5">
            <a:extLst>
              <a:ext uri="{FF2B5EF4-FFF2-40B4-BE49-F238E27FC236}">
                <a16:creationId xmlns:a16="http://schemas.microsoft.com/office/drawing/2014/main" id="{89DF89B8-4588-4B5F-A9AC-374B2250D660}"/>
              </a:ext>
            </a:extLst>
          </p:cNvPr>
          <p:cNvSpPr txBox="1"/>
          <p:nvPr/>
        </p:nvSpPr>
        <p:spPr>
          <a:xfrm>
            <a:off x="580871" y="400073"/>
            <a:ext cx="723392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מהיכן ניתן  ללמוד שאף מה שנצטווה משה על מקרא פרשה זו לצבור מעכב</a:t>
            </a:r>
          </a:p>
          <a:p>
            <a:r>
              <a:rPr lang="he-IL" dirty="0"/>
              <a:t>[שהרי נאמר בפרשה "קח את אהרן ואת כל העדה הקהל אל פתח אוהל מועד"], , אולי זה רק  </a:t>
            </a:r>
            <a:r>
              <a:rPr lang="he-IL" dirty="0" err="1"/>
              <a:t>למצוה</a:t>
            </a:r>
            <a:r>
              <a:rPr lang="he-IL" dirty="0"/>
              <a:t> בעלמא?</a:t>
            </a:r>
          </a:p>
        </p:txBody>
      </p:sp>
      <p:graphicFrame>
        <p:nvGraphicFramePr>
          <p:cNvPr id="7" name="טבלה 7">
            <a:extLst>
              <a:ext uri="{FF2B5EF4-FFF2-40B4-BE49-F238E27FC236}">
                <a16:creationId xmlns:a16="http://schemas.microsoft.com/office/drawing/2014/main" id="{0EBE0AF5-74D5-45F0-BE08-31F718ECCE55}"/>
              </a:ext>
            </a:extLst>
          </p:cNvPr>
          <p:cNvGraphicFramePr>
            <a:graphicFrameLocks noGrp="1"/>
          </p:cNvGraphicFramePr>
          <p:nvPr>
            <p:extLst>
              <p:ext uri="{D42A27DB-BD31-4B8C-83A1-F6EECF244321}">
                <p14:modId xmlns:p14="http://schemas.microsoft.com/office/powerpoint/2010/main" val="2573099643"/>
              </p:ext>
            </p:extLst>
          </p:nvPr>
        </p:nvGraphicFramePr>
        <p:xfrm>
          <a:off x="400444" y="3037840"/>
          <a:ext cx="11624790" cy="3589864"/>
        </p:xfrm>
        <a:graphic>
          <a:graphicData uri="http://schemas.openxmlformats.org/drawingml/2006/table">
            <a:tbl>
              <a:tblPr rtl="1" firstRow="1" bandRow="1">
                <a:tableStyleId>{BC89EF96-8CEA-46FF-86C4-4CE0E7609802}</a:tableStyleId>
              </a:tblPr>
              <a:tblGrid>
                <a:gridCol w="1987154">
                  <a:extLst>
                    <a:ext uri="{9D8B030D-6E8A-4147-A177-3AD203B41FA5}">
                      <a16:colId xmlns:a16="http://schemas.microsoft.com/office/drawing/2014/main" val="314215816"/>
                    </a:ext>
                  </a:extLst>
                </a:gridCol>
                <a:gridCol w="2225040">
                  <a:extLst>
                    <a:ext uri="{9D8B030D-6E8A-4147-A177-3AD203B41FA5}">
                      <a16:colId xmlns:a16="http://schemas.microsoft.com/office/drawing/2014/main" val="1702706889"/>
                    </a:ext>
                  </a:extLst>
                </a:gridCol>
                <a:gridCol w="3495040">
                  <a:extLst>
                    <a:ext uri="{9D8B030D-6E8A-4147-A177-3AD203B41FA5}">
                      <a16:colId xmlns:a16="http://schemas.microsoft.com/office/drawing/2014/main" val="587085983"/>
                    </a:ext>
                  </a:extLst>
                </a:gridCol>
                <a:gridCol w="3917556">
                  <a:extLst>
                    <a:ext uri="{9D8B030D-6E8A-4147-A177-3AD203B41FA5}">
                      <a16:colId xmlns:a16="http://schemas.microsoft.com/office/drawing/2014/main" val="3434512996"/>
                    </a:ext>
                  </a:extLst>
                </a:gridCol>
              </a:tblGrid>
              <a:tr h="836506">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2377925944"/>
                  </a:ext>
                </a:extLst>
              </a:tr>
              <a:tr h="917786">
                <a:tc rowSpan="2">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927538323"/>
                  </a:ext>
                </a:extLst>
              </a:tr>
              <a:tr h="917786">
                <a:tc vMerge="1">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076803827"/>
                  </a:ext>
                </a:extLst>
              </a:tr>
              <a:tr h="917786">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191491701"/>
                  </a:ext>
                </a:extLst>
              </a:tr>
            </a:tbl>
          </a:graphicData>
        </a:graphic>
      </p:graphicFrame>
      <p:sp>
        <p:nvSpPr>
          <p:cNvPr id="8" name="תיבת טקסט 7">
            <a:extLst>
              <a:ext uri="{FF2B5EF4-FFF2-40B4-BE49-F238E27FC236}">
                <a16:creationId xmlns:a16="http://schemas.microsoft.com/office/drawing/2014/main" id="{CFDE8422-6A03-4403-B7F3-AA97C4ACC8E6}"/>
              </a:ext>
            </a:extLst>
          </p:cNvPr>
          <p:cNvSpPr txBox="1"/>
          <p:nvPr/>
        </p:nvSpPr>
        <p:spPr>
          <a:xfrm>
            <a:off x="3451247" y="2501309"/>
            <a:ext cx="5608320" cy="369332"/>
          </a:xfrm>
          <a:prstGeom prst="rect">
            <a:avLst/>
          </a:prstGeom>
          <a:solidFill>
            <a:schemeClr val="bg1"/>
          </a:solidFill>
          <a:scene3d>
            <a:camera prst="orthographicFront"/>
            <a:lightRig rig="threePt" dir="t"/>
          </a:scene3d>
          <a:sp3d>
            <a:bevelT w="114300" prst="artDeco"/>
          </a:sp3d>
        </p:spPr>
        <p:txBody>
          <a:bodyPr wrap="square" rtlCol="1">
            <a:spAutoFit/>
          </a:bodyPr>
          <a:lstStyle/>
          <a:p>
            <a:r>
              <a:rPr lang="he-IL" b="0" i="0" dirty="0">
                <a:solidFill>
                  <a:srgbClr val="FF0000"/>
                </a:solidFill>
                <a:effectLst/>
                <a:latin typeface="David" panose="020E0502060401010101" pitchFamily="34" charset="-79"/>
                <a:cs typeface="David" panose="020E0502060401010101" pitchFamily="34" charset="-79"/>
              </a:rPr>
              <a:t>הדינים  שהיו בימי </a:t>
            </a:r>
            <a:r>
              <a:rPr lang="he-IL" b="0" i="0" dirty="0" err="1">
                <a:solidFill>
                  <a:srgbClr val="FF0000"/>
                </a:solidFill>
                <a:effectLst/>
                <a:latin typeface="David" panose="020E0502060401010101" pitchFamily="34" charset="-79"/>
                <a:cs typeface="David" panose="020E0502060401010101" pitchFamily="34" charset="-79"/>
              </a:rPr>
              <a:t>המלואים</a:t>
            </a:r>
            <a:r>
              <a:rPr lang="he-IL" b="0" i="0" dirty="0">
                <a:solidFill>
                  <a:srgbClr val="FF0000"/>
                </a:solidFill>
                <a:effectLst/>
                <a:latin typeface="David" panose="020E0502060401010101" pitchFamily="34" charset="-79"/>
                <a:cs typeface="David" panose="020E0502060401010101" pitchFamily="34" charset="-79"/>
              </a:rPr>
              <a:t> אף שלא נכתבו שם בפירוש מעכבים</a:t>
            </a:r>
            <a:endParaRPr lang="he-IL" dirty="0">
              <a:solidFill>
                <a:srgbClr val="FF0000"/>
              </a:solidFill>
            </a:endParaRPr>
          </a:p>
        </p:txBody>
      </p:sp>
      <p:sp>
        <p:nvSpPr>
          <p:cNvPr id="9" name="תיבת טקסט 8">
            <a:extLst>
              <a:ext uri="{FF2B5EF4-FFF2-40B4-BE49-F238E27FC236}">
                <a16:creationId xmlns:a16="http://schemas.microsoft.com/office/drawing/2014/main" id="{5CAC4C35-945E-4F53-81EB-0E9ADCE79883}"/>
              </a:ext>
            </a:extLst>
          </p:cNvPr>
          <p:cNvSpPr txBox="1"/>
          <p:nvPr/>
        </p:nvSpPr>
        <p:spPr>
          <a:xfrm>
            <a:off x="8467134" y="4069558"/>
            <a:ext cx="1087120"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pPr algn="ctr"/>
            <a:r>
              <a:rPr lang="he-IL" dirty="0"/>
              <a:t>מכנסים</a:t>
            </a:r>
          </a:p>
        </p:txBody>
      </p:sp>
      <p:sp>
        <p:nvSpPr>
          <p:cNvPr id="10" name="תיבת טקסט 9">
            <a:extLst>
              <a:ext uri="{FF2B5EF4-FFF2-40B4-BE49-F238E27FC236}">
                <a16:creationId xmlns:a16="http://schemas.microsoft.com/office/drawing/2014/main" id="{B01886F5-E5E3-4C59-8BC2-2E7A50A2E5DF}"/>
              </a:ext>
            </a:extLst>
          </p:cNvPr>
          <p:cNvSpPr txBox="1"/>
          <p:nvPr/>
        </p:nvSpPr>
        <p:spPr>
          <a:xfrm>
            <a:off x="7905180" y="5901381"/>
            <a:ext cx="2032000"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pPr algn="ctr"/>
            <a:r>
              <a:rPr lang="he-IL" dirty="0"/>
              <a:t>מקרא פרשה - מעכב</a:t>
            </a:r>
          </a:p>
        </p:txBody>
      </p:sp>
      <p:sp>
        <p:nvSpPr>
          <p:cNvPr id="11" name="תיבת טקסט 10">
            <a:extLst>
              <a:ext uri="{FF2B5EF4-FFF2-40B4-BE49-F238E27FC236}">
                <a16:creationId xmlns:a16="http://schemas.microsoft.com/office/drawing/2014/main" id="{AC352E74-7403-4644-A28E-D855E3CD4B6D}"/>
              </a:ext>
            </a:extLst>
          </p:cNvPr>
          <p:cNvSpPr txBox="1"/>
          <p:nvPr/>
        </p:nvSpPr>
        <p:spPr>
          <a:xfrm>
            <a:off x="8088059" y="4916195"/>
            <a:ext cx="1649772" cy="369332"/>
          </a:xfrm>
          <a:prstGeom prst="rect">
            <a:avLst/>
          </a:prstGeom>
          <a:solidFill>
            <a:schemeClr val="accent6">
              <a:lumMod val="20000"/>
              <a:lumOff val="80000"/>
            </a:schemeClr>
          </a:solidFill>
          <a:scene3d>
            <a:camera prst="orthographicFront"/>
            <a:lightRig rig="threePt" dir="t"/>
          </a:scene3d>
          <a:sp3d>
            <a:bevelT prst="angle"/>
          </a:sp3d>
        </p:spPr>
        <p:txBody>
          <a:bodyPr wrap="square" rtlCol="1">
            <a:spAutoFit/>
          </a:bodyPr>
          <a:lstStyle/>
          <a:p>
            <a:pPr algn="ctr"/>
            <a:r>
              <a:rPr lang="he-IL" dirty="0"/>
              <a:t>עשירית האיפה</a:t>
            </a:r>
          </a:p>
        </p:txBody>
      </p:sp>
      <p:sp>
        <p:nvSpPr>
          <p:cNvPr id="12" name="תיבת טקסט 11">
            <a:extLst>
              <a:ext uri="{FF2B5EF4-FFF2-40B4-BE49-F238E27FC236}">
                <a16:creationId xmlns:a16="http://schemas.microsoft.com/office/drawing/2014/main" id="{1FE51952-979F-4EC8-AC0E-B11DD681A065}"/>
              </a:ext>
            </a:extLst>
          </p:cNvPr>
          <p:cNvSpPr txBox="1"/>
          <p:nvPr/>
        </p:nvSpPr>
        <p:spPr>
          <a:xfrm>
            <a:off x="4971917" y="3970304"/>
            <a:ext cx="2702560" cy="646331"/>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"וְזֶה הַדָּבָר אֲשֶׁר תַּעֲשֶׂה לָהֶם </a:t>
            </a:r>
          </a:p>
          <a:p>
            <a:r>
              <a:rPr lang="he-IL" b="0" i="0" dirty="0">
                <a:solidFill>
                  <a:srgbClr val="000000"/>
                </a:solidFill>
                <a:effectLst/>
                <a:latin typeface="Arial" panose="020B0604020202020204" pitchFamily="34" charset="0"/>
              </a:rPr>
              <a:t>לְקַדֵּשׁ אֹתָם לְכַהֵן"</a:t>
            </a:r>
          </a:p>
        </p:txBody>
      </p:sp>
      <p:sp>
        <p:nvSpPr>
          <p:cNvPr id="13" name="תיבת טקסט 12">
            <a:extLst>
              <a:ext uri="{FF2B5EF4-FFF2-40B4-BE49-F238E27FC236}">
                <a16:creationId xmlns:a16="http://schemas.microsoft.com/office/drawing/2014/main" id="{56F28B8F-B461-4A53-B55C-950BFC742C73}"/>
              </a:ext>
            </a:extLst>
          </p:cNvPr>
          <p:cNvSpPr txBox="1"/>
          <p:nvPr/>
        </p:nvSpPr>
        <p:spPr>
          <a:xfrm>
            <a:off x="6149601" y="3178815"/>
            <a:ext cx="934720" cy="369332"/>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1">
            <a:spAutoFit/>
          </a:bodyPr>
          <a:lstStyle/>
          <a:p>
            <a:r>
              <a:rPr lang="he-IL" dirty="0"/>
              <a:t>המקור</a:t>
            </a:r>
          </a:p>
        </p:txBody>
      </p:sp>
      <p:sp>
        <p:nvSpPr>
          <p:cNvPr id="14" name="תיבת טקסט 13">
            <a:extLst>
              <a:ext uri="{FF2B5EF4-FFF2-40B4-BE49-F238E27FC236}">
                <a16:creationId xmlns:a16="http://schemas.microsoft.com/office/drawing/2014/main" id="{25E7091D-A564-487F-BED2-97FCF3549566}"/>
              </a:ext>
            </a:extLst>
          </p:cNvPr>
          <p:cNvSpPr txBox="1"/>
          <p:nvPr/>
        </p:nvSpPr>
        <p:spPr>
          <a:xfrm>
            <a:off x="8592207" y="3183485"/>
            <a:ext cx="934720" cy="369332"/>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1">
            <a:spAutoFit/>
          </a:bodyPr>
          <a:lstStyle/>
          <a:p>
            <a:r>
              <a:rPr lang="he-IL" dirty="0"/>
              <a:t>הדין</a:t>
            </a:r>
          </a:p>
        </p:txBody>
      </p:sp>
      <p:sp>
        <p:nvSpPr>
          <p:cNvPr id="16" name="תיבת טקסט 15">
            <a:extLst>
              <a:ext uri="{FF2B5EF4-FFF2-40B4-BE49-F238E27FC236}">
                <a16:creationId xmlns:a16="http://schemas.microsoft.com/office/drawing/2014/main" id="{7AF64C84-A38C-41DB-9485-57F325E9DB10}"/>
              </a:ext>
            </a:extLst>
          </p:cNvPr>
          <p:cNvSpPr txBox="1"/>
          <p:nvPr/>
        </p:nvSpPr>
        <p:spPr>
          <a:xfrm>
            <a:off x="10658013" y="3204215"/>
            <a:ext cx="934720" cy="369332"/>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1">
            <a:spAutoFit/>
          </a:bodyPr>
          <a:lstStyle/>
          <a:p>
            <a:r>
              <a:rPr lang="he-IL" dirty="0"/>
              <a:t>מי אמר</a:t>
            </a:r>
          </a:p>
        </p:txBody>
      </p:sp>
      <p:sp>
        <p:nvSpPr>
          <p:cNvPr id="17" name="תיבת טקסט 16">
            <a:extLst>
              <a:ext uri="{FF2B5EF4-FFF2-40B4-BE49-F238E27FC236}">
                <a16:creationId xmlns:a16="http://schemas.microsoft.com/office/drawing/2014/main" id="{09A896AE-D171-4E38-99C1-50B18D8ABBB1}"/>
              </a:ext>
            </a:extLst>
          </p:cNvPr>
          <p:cNvSpPr txBox="1"/>
          <p:nvPr/>
        </p:nvSpPr>
        <p:spPr>
          <a:xfrm>
            <a:off x="10099384" y="4583219"/>
            <a:ext cx="1808480" cy="369332"/>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r>
              <a:rPr lang="he-IL" b="0" i="0" dirty="0">
                <a:effectLst/>
                <a:latin typeface="Arial" panose="020B0604020202020204" pitchFamily="34" charset="0"/>
              </a:rPr>
              <a:t>ר' יוסי בר' </a:t>
            </a:r>
            <a:r>
              <a:rPr lang="he-IL" b="0" i="0" dirty="0" err="1">
                <a:effectLst/>
                <a:latin typeface="Arial" panose="020B0604020202020204" pitchFamily="34" charset="0"/>
              </a:rPr>
              <a:t>חנינא</a:t>
            </a:r>
            <a:endParaRPr lang="he-IL" dirty="0"/>
          </a:p>
        </p:txBody>
      </p:sp>
      <p:sp>
        <p:nvSpPr>
          <p:cNvPr id="18" name="תיבת טקסט 17">
            <a:extLst>
              <a:ext uri="{FF2B5EF4-FFF2-40B4-BE49-F238E27FC236}">
                <a16:creationId xmlns:a16="http://schemas.microsoft.com/office/drawing/2014/main" id="{E00A7ECB-4789-49CE-9C91-93650CC1236C}"/>
              </a:ext>
            </a:extLst>
          </p:cNvPr>
          <p:cNvSpPr txBox="1"/>
          <p:nvPr/>
        </p:nvSpPr>
        <p:spPr>
          <a:xfrm>
            <a:off x="1890024" y="3178815"/>
            <a:ext cx="934720" cy="369332"/>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1">
            <a:spAutoFit/>
          </a:bodyPr>
          <a:lstStyle/>
          <a:p>
            <a:r>
              <a:rPr lang="he-IL" dirty="0"/>
              <a:t>הסבר</a:t>
            </a:r>
          </a:p>
        </p:txBody>
      </p:sp>
      <p:sp>
        <p:nvSpPr>
          <p:cNvPr id="19" name="תיבת טקסט 18">
            <a:extLst>
              <a:ext uri="{FF2B5EF4-FFF2-40B4-BE49-F238E27FC236}">
                <a16:creationId xmlns:a16="http://schemas.microsoft.com/office/drawing/2014/main" id="{10DABDF5-D924-4EFE-8988-CEFA2CACCE12}"/>
              </a:ext>
            </a:extLst>
          </p:cNvPr>
          <p:cNvSpPr txBox="1"/>
          <p:nvPr/>
        </p:nvSpPr>
        <p:spPr>
          <a:xfrm>
            <a:off x="500469" y="3888646"/>
            <a:ext cx="3713829" cy="677108"/>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r>
              <a:rPr lang="he-IL" dirty="0"/>
              <a:t>דורשים  מתיבת "וזה" שהאות </a:t>
            </a:r>
            <a:r>
              <a:rPr lang="he-IL" sz="2000" b="1" dirty="0"/>
              <a:t>ו'</a:t>
            </a:r>
            <a:r>
              <a:rPr lang="he-IL" dirty="0"/>
              <a:t> בה הוא - 	         להביא המכנסים.</a:t>
            </a:r>
          </a:p>
        </p:txBody>
      </p:sp>
      <p:sp>
        <p:nvSpPr>
          <p:cNvPr id="21" name="מלבן 20">
            <a:extLst>
              <a:ext uri="{FF2B5EF4-FFF2-40B4-BE49-F238E27FC236}">
                <a16:creationId xmlns:a16="http://schemas.microsoft.com/office/drawing/2014/main" id="{64DA6833-CAC3-42F8-A4B3-25D917BEBA84}"/>
              </a:ext>
            </a:extLst>
          </p:cNvPr>
          <p:cNvSpPr/>
          <p:nvPr/>
        </p:nvSpPr>
        <p:spPr>
          <a:xfrm>
            <a:off x="3022427" y="4230389"/>
            <a:ext cx="1056640" cy="2552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ו' </a:t>
            </a:r>
            <a:r>
              <a:rPr lang="he-IL" dirty="0">
                <a:solidFill>
                  <a:schemeClr val="tx1"/>
                </a:solidFill>
              </a:rPr>
              <a:t>המוסיף</a:t>
            </a:r>
          </a:p>
        </p:txBody>
      </p:sp>
      <p:sp>
        <p:nvSpPr>
          <p:cNvPr id="24" name="תיבת טקסט 23">
            <a:extLst>
              <a:ext uri="{FF2B5EF4-FFF2-40B4-BE49-F238E27FC236}">
                <a16:creationId xmlns:a16="http://schemas.microsoft.com/office/drawing/2014/main" id="{B7252B33-3B05-4E6C-A7AF-60B8388B4EEF}"/>
              </a:ext>
            </a:extLst>
          </p:cNvPr>
          <p:cNvSpPr txBox="1"/>
          <p:nvPr/>
        </p:nvSpPr>
        <p:spPr>
          <a:xfrm>
            <a:off x="4293474" y="4799899"/>
            <a:ext cx="3455277" cy="830997"/>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r>
              <a:rPr lang="he-IL" sz="1600" dirty="0"/>
              <a:t>זֶ֡ה קָרְבַּן֩ אַהֲרֹ֨ן וּבָנָ֜יו </a:t>
            </a:r>
            <a:r>
              <a:rPr lang="he-IL" sz="1600" dirty="0" err="1"/>
              <a:t>אֲשֶׁר־יַקְרִ֣יבו</a:t>
            </a:r>
            <a:r>
              <a:rPr lang="he-IL" sz="1600" dirty="0"/>
              <a:t>ּ לַֽה֗' בְּיוֹם֙ הִמָּשַׁ֣ח אֹת֔וֹ עֲשִׂירִ֨ת הָאֵפָ֥ה </a:t>
            </a:r>
            <a:r>
              <a:rPr lang="he-IL" sz="1600" dirty="0" err="1"/>
              <a:t>סֹ֛לֶת</a:t>
            </a:r>
            <a:r>
              <a:rPr lang="he-IL" sz="1600" dirty="0"/>
              <a:t> מִנְחָ֖ה תָּמִ֑יד מַחֲצִיתָ֣הּ בַּבֹּ֔קֶר וּמַחֲצִיתָ֖הּ בָּעָֽרֶב: </a:t>
            </a:r>
          </a:p>
        </p:txBody>
      </p:sp>
      <p:sp>
        <p:nvSpPr>
          <p:cNvPr id="25" name="תיבת טקסט 24">
            <a:extLst>
              <a:ext uri="{FF2B5EF4-FFF2-40B4-BE49-F238E27FC236}">
                <a16:creationId xmlns:a16="http://schemas.microsoft.com/office/drawing/2014/main" id="{FDE4B3CD-CC94-4EE8-A741-559CB9F314DB}"/>
              </a:ext>
            </a:extLst>
          </p:cNvPr>
          <p:cNvSpPr txBox="1"/>
          <p:nvPr/>
        </p:nvSpPr>
        <p:spPr>
          <a:xfrm>
            <a:off x="410956" y="4916195"/>
            <a:ext cx="3713829" cy="369332"/>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r>
              <a:rPr lang="he-IL" dirty="0"/>
              <a:t>הלימוד מגזרה שווה  "זה"   "זה"</a:t>
            </a:r>
          </a:p>
        </p:txBody>
      </p:sp>
      <p:sp>
        <p:nvSpPr>
          <p:cNvPr id="26" name="תיבת טקסט 25">
            <a:extLst>
              <a:ext uri="{FF2B5EF4-FFF2-40B4-BE49-F238E27FC236}">
                <a16:creationId xmlns:a16="http://schemas.microsoft.com/office/drawing/2014/main" id="{E62FAFC3-FE09-4707-89D0-73A1DA08EEDA}"/>
              </a:ext>
            </a:extLst>
          </p:cNvPr>
          <p:cNvSpPr txBox="1"/>
          <p:nvPr/>
        </p:nvSpPr>
        <p:spPr>
          <a:xfrm>
            <a:off x="5150070" y="5901381"/>
            <a:ext cx="2450311" cy="400110"/>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"זֶה </a:t>
            </a:r>
            <a:r>
              <a:rPr lang="he-IL" sz="2000" b="1" i="0" dirty="0">
                <a:solidFill>
                  <a:srgbClr val="000000"/>
                </a:solidFill>
                <a:effectLst/>
                <a:latin typeface="Arial" panose="020B0604020202020204" pitchFamily="34" charset="0"/>
              </a:rPr>
              <a:t>הַדָּבָר </a:t>
            </a:r>
            <a:r>
              <a:rPr lang="he-IL" i="0" dirty="0">
                <a:solidFill>
                  <a:srgbClr val="000000"/>
                </a:solidFill>
                <a:effectLst/>
                <a:latin typeface="Arial" panose="020B0604020202020204" pitchFamily="34" charset="0"/>
              </a:rPr>
              <a:t>א</a:t>
            </a:r>
            <a:r>
              <a:rPr lang="he-IL" b="0" i="0" dirty="0">
                <a:solidFill>
                  <a:srgbClr val="000000"/>
                </a:solidFill>
                <a:effectLst/>
                <a:latin typeface="Arial" panose="020B0604020202020204" pitchFamily="34" charset="0"/>
              </a:rPr>
              <a:t>ֲשֶׁר </a:t>
            </a:r>
            <a:r>
              <a:rPr lang="he-IL" b="0" i="0" dirty="0" err="1">
                <a:solidFill>
                  <a:srgbClr val="000000"/>
                </a:solidFill>
                <a:effectLst/>
                <a:latin typeface="Arial" panose="020B0604020202020204" pitchFamily="34" charset="0"/>
              </a:rPr>
              <a:t>צִוָּה</a:t>
            </a:r>
            <a:r>
              <a:rPr lang="he-IL" b="0" i="0" dirty="0">
                <a:solidFill>
                  <a:srgbClr val="000000"/>
                </a:solidFill>
                <a:effectLst/>
                <a:latin typeface="Arial" panose="020B0604020202020204" pitchFamily="34" charset="0"/>
              </a:rPr>
              <a:t> ה'"</a:t>
            </a:r>
          </a:p>
        </p:txBody>
      </p:sp>
      <p:sp>
        <p:nvSpPr>
          <p:cNvPr id="27" name="תיבת טקסט 26">
            <a:extLst>
              <a:ext uri="{FF2B5EF4-FFF2-40B4-BE49-F238E27FC236}">
                <a16:creationId xmlns:a16="http://schemas.microsoft.com/office/drawing/2014/main" id="{BB185A14-DBD1-4E32-96EC-94D54EF35FF8}"/>
              </a:ext>
            </a:extLst>
          </p:cNvPr>
          <p:cNvSpPr txBox="1"/>
          <p:nvPr/>
        </p:nvSpPr>
        <p:spPr>
          <a:xfrm>
            <a:off x="573866" y="5837611"/>
            <a:ext cx="3456154" cy="646331"/>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r>
              <a:rPr lang="he-IL" dirty="0"/>
              <a:t>לומדים מהמילה :הדבר" </a:t>
            </a:r>
          </a:p>
          <a:p>
            <a:r>
              <a:rPr lang="he-IL" dirty="0"/>
              <a:t>שאפילו דיבור מעכב</a:t>
            </a:r>
          </a:p>
        </p:txBody>
      </p:sp>
      <p:sp>
        <p:nvSpPr>
          <p:cNvPr id="28" name="תיבת טקסט 27">
            <a:extLst>
              <a:ext uri="{FF2B5EF4-FFF2-40B4-BE49-F238E27FC236}">
                <a16:creationId xmlns:a16="http://schemas.microsoft.com/office/drawing/2014/main" id="{8230FAD9-68C9-4DFE-B472-99957FC626D6}"/>
              </a:ext>
            </a:extLst>
          </p:cNvPr>
          <p:cNvSpPr txBox="1"/>
          <p:nvPr/>
        </p:nvSpPr>
        <p:spPr>
          <a:xfrm>
            <a:off x="10348303" y="5821107"/>
            <a:ext cx="1310641" cy="646331"/>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r>
              <a:rPr lang="he-IL" dirty="0"/>
              <a:t>רבי יוחנן </a:t>
            </a:r>
          </a:p>
          <a:p>
            <a:r>
              <a:rPr lang="he-IL" dirty="0"/>
              <a:t>בשם רשב"י</a:t>
            </a:r>
          </a:p>
        </p:txBody>
      </p:sp>
    </p:spTree>
    <p:extLst>
      <p:ext uri="{BB962C8B-B14F-4D97-AF65-F5344CB8AC3E}">
        <p14:creationId xmlns:p14="http://schemas.microsoft.com/office/powerpoint/2010/main" val="22121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1250"/>
                            </p:stCondLst>
                            <p:childTnLst>
                              <p:par>
                                <p:cTn id="11" presetID="22" presetClass="entr" presetSubtype="2" fill="hold" grpId="0" nodeType="afterEffect">
                                  <p:stCondLst>
                                    <p:cond delay="25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4250"/>
                            </p:stCondLst>
                            <p:childTnLst>
                              <p:par>
                                <p:cTn id="15" presetID="53" presetClass="entr" presetSubtype="16" fill="hold" grpId="0" nodeType="afterEffect">
                                  <p:stCondLst>
                                    <p:cond delay="3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8000"/>
                            </p:stCondLst>
                            <p:childTnLst>
                              <p:par>
                                <p:cTn id="21" presetID="22" presetClass="entr" presetSubtype="2" fill="hold" grpId="0" nodeType="afterEffect">
                                  <p:stCondLst>
                                    <p:cond delay="225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1000"/>
                            </p:stCondLst>
                            <p:childTnLst>
                              <p:par>
                                <p:cTn id="33" presetID="22" presetClass="entr" presetSubtype="2" fill="hold" nodeType="afterEffect">
                                  <p:stCondLst>
                                    <p:cond delay="125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par>
                          <p:cTn id="36" fill="hold">
                            <p:stCondLst>
                              <p:cond delay="2750"/>
                            </p:stCondLst>
                            <p:childTnLst>
                              <p:par>
                                <p:cTn id="37" presetID="2" presetClass="entr" presetSubtype="2" fill="hold" grpId="0" nodeType="afterEffect">
                                  <p:stCondLst>
                                    <p:cond delay="5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par>
                          <p:cTn id="41" fill="hold">
                            <p:stCondLst>
                              <p:cond delay="3750"/>
                            </p:stCondLst>
                            <p:childTnLst>
                              <p:par>
                                <p:cTn id="42" presetID="2" presetClass="entr" presetSubtype="2" fill="hold" grpId="0" nodeType="afterEffect">
                                  <p:stCondLst>
                                    <p:cond delay="5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4750"/>
                            </p:stCondLst>
                            <p:childTnLst>
                              <p:par>
                                <p:cTn id="47" presetID="2" presetClass="entr" presetSubtype="2" fill="hold" grpId="0" nodeType="after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750"/>
                            </p:stCondLst>
                            <p:childTnLst>
                              <p:par>
                                <p:cTn id="52" presetID="2" presetClass="entr" presetSubtype="2" fill="hold" grpId="0" nodeType="after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1+#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childTnLst>
                          </p:cTn>
                        </p:par>
                        <p:par>
                          <p:cTn id="56" fill="hold">
                            <p:stCondLst>
                              <p:cond delay="6750"/>
                            </p:stCondLst>
                            <p:childTnLst>
                              <p:par>
                                <p:cTn id="57" presetID="31" presetClass="entr" presetSubtype="0" fill="hold" grpId="0" nodeType="afterEffect">
                                  <p:stCondLst>
                                    <p:cond delay="100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fltVal val="0"/>
                                          </p:val>
                                        </p:tav>
                                        <p:tav tm="100000">
                                          <p:val>
                                            <p:strVal val="#ppt_w"/>
                                          </p:val>
                                        </p:tav>
                                      </p:tavLst>
                                    </p:anim>
                                    <p:anim calcmode="lin" valueType="num">
                                      <p:cBhvr>
                                        <p:cTn id="60" dur="1000" fill="hold"/>
                                        <p:tgtEl>
                                          <p:spTgt spid="17"/>
                                        </p:tgtEl>
                                        <p:attrNameLst>
                                          <p:attrName>ppt_h</p:attrName>
                                        </p:attrNameLst>
                                      </p:cBhvr>
                                      <p:tavLst>
                                        <p:tav tm="0">
                                          <p:val>
                                            <p:fltVal val="0"/>
                                          </p:val>
                                        </p:tav>
                                        <p:tav tm="100000">
                                          <p:val>
                                            <p:strVal val="#ppt_h"/>
                                          </p:val>
                                        </p:tav>
                                      </p:tavLst>
                                    </p:anim>
                                    <p:anim calcmode="lin" valueType="num">
                                      <p:cBhvr>
                                        <p:cTn id="61" dur="1000" fill="hold"/>
                                        <p:tgtEl>
                                          <p:spTgt spid="17"/>
                                        </p:tgtEl>
                                        <p:attrNameLst>
                                          <p:attrName>style.rotation</p:attrName>
                                        </p:attrNameLst>
                                      </p:cBhvr>
                                      <p:tavLst>
                                        <p:tav tm="0">
                                          <p:val>
                                            <p:fltVal val="90"/>
                                          </p:val>
                                        </p:tav>
                                        <p:tav tm="100000">
                                          <p:val>
                                            <p:fltVal val="0"/>
                                          </p:val>
                                        </p:tav>
                                      </p:tavLst>
                                    </p:anim>
                                    <p:animEffect transition="in" filter="fade">
                                      <p:cBhvr>
                                        <p:cTn id="62" dur="1000"/>
                                        <p:tgtEl>
                                          <p:spTgt spid="17"/>
                                        </p:tgtEl>
                                      </p:cBhvr>
                                    </p:animEffect>
                                  </p:childTnLst>
                                </p:cTn>
                              </p:par>
                            </p:childTnLst>
                          </p:cTn>
                        </p:par>
                        <p:par>
                          <p:cTn id="63" fill="hold">
                            <p:stCondLst>
                              <p:cond delay="8750"/>
                            </p:stCondLst>
                            <p:childTnLst>
                              <p:par>
                                <p:cTn id="64" presetID="2" presetClass="entr" presetSubtype="2" fill="hold" grpId="0" nodeType="afterEffect">
                                  <p:stCondLst>
                                    <p:cond delay="75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1+#ppt_w/2"/>
                                          </p:val>
                                        </p:tav>
                                        <p:tav tm="100000">
                                          <p:val>
                                            <p:strVal val="#ppt_x"/>
                                          </p:val>
                                        </p:tav>
                                      </p:tavLst>
                                    </p:anim>
                                    <p:anim calcmode="lin" valueType="num">
                                      <p:cBhvr additive="base">
                                        <p:cTn id="67" dur="500" fill="hold"/>
                                        <p:tgtEl>
                                          <p:spTgt spid="9"/>
                                        </p:tgtEl>
                                        <p:attrNameLst>
                                          <p:attrName>ppt_y</p:attrName>
                                        </p:attrNameLst>
                                      </p:cBhvr>
                                      <p:tavLst>
                                        <p:tav tm="0">
                                          <p:val>
                                            <p:strVal val="#ppt_y"/>
                                          </p:val>
                                        </p:tav>
                                        <p:tav tm="100000">
                                          <p:val>
                                            <p:strVal val="#ppt_y"/>
                                          </p:val>
                                        </p:tav>
                                      </p:tavLst>
                                    </p:anim>
                                  </p:childTnLst>
                                </p:cTn>
                              </p:par>
                            </p:childTnLst>
                          </p:cTn>
                        </p:par>
                        <p:par>
                          <p:cTn id="68" fill="hold">
                            <p:stCondLst>
                              <p:cond delay="10000"/>
                            </p:stCondLst>
                            <p:childTnLst>
                              <p:par>
                                <p:cTn id="69" presetID="2" presetClass="entr" presetSubtype="2" fill="hold" grpId="0" nodeType="afterEffect">
                                  <p:stCondLst>
                                    <p:cond delay="50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1000"/>
                            </p:stCondLst>
                            <p:childTnLst>
                              <p:par>
                                <p:cTn id="74" presetID="2" presetClass="entr" presetSubtype="2" fill="hold" grpId="0" nodeType="afterEffect">
                                  <p:stCondLst>
                                    <p:cond delay="50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1+#ppt_w/2"/>
                                          </p:val>
                                        </p:tav>
                                        <p:tav tm="100000">
                                          <p:val>
                                            <p:strVal val="#ppt_x"/>
                                          </p:val>
                                        </p:tav>
                                      </p:tavLst>
                                    </p:anim>
                                    <p:anim calcmode="lin" valueType="num">
                                      <p:cBhvr additive="base">
                                        <p:cTn id="77" dur="500" fill="hold"/>
                                        <p:tgtEl>
                                          <p:spTgt spid="19"/>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1+#ppt_w/2"/>
                                          </p:val>
                                        </p:tav>
                                        <p:tav tm="100000">
                                          <p:val>
                                            <p:strVal val="#ppt_x"/>
                                          </p:val>
                                        </p:tav>
                                      </p:tavLst>
                                    </p:anim>
                                    <p:anim calcmode="lin" valueType="num">
                                      <p:cBhvr additive="base">
                                        <p:cTn id="81" dur="500" fill="hold"/>
                                        <p:tgtEl>
                                          <p:spTgt spid="21"/>
                                        </p:tgtEl>
                                        <p:attrNameLst>
                                          <p:attrName>ppt_y</p:attrName>
                                        </p:attrNameLst>
                                      </p:cBhvr>
                                      <p:tavLst>
                                        <p:tav tm="0">
                                          <p:val>
                                            <p:strVal val="#ppt_y"/>
                                          </p:val>
                                        </p:tav>
                                        <p:tav tm="100000">
                                          <p:val>
                                            <p:strVal val="#ppt_y"/>
                                          </p:val>
                                        </p:tav>
                                      </p:tavLst>
                                    </p:anim>
                                  </p:childTnLst>
                                </p:cTn>
                              </p:par>
                            </p:childTnLst>
                          </p:cTn>
                        </p:par>
                        <p:par>
                          <p:cTn id="82" fill="hold">
                            <p:stCondLst>
                              <p:cond delay="12000"/>
                            </p:stCondLst>
                            <p:childTnLst>
                              <p:par>
                                <p:cTn id="83" presetID="2" presetClass="entr" presetSubtype="2" fill="hold" grpId="0" nodeType="afterEffect">
                                  <p:stCondLst>
                                    <p:cond delay="125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1+#ppt_w/2"/>
                                          </p:val>
                                        </p:tav>
                                        <p:tav tm="100000">
                                          <p:val>
                                            <p:strVal val="#ppt_x"/>
                                          </p:val>
                                        </p:tav>
                                      </p:tavLst>
                                    </p:anim>
                                    <p:anim calcmode="lin" valueType="num">
                                      <p:cBhvr additive="base">
                                        <p:cTn id="86" dur="500" fill="hold"/>
                                        <p:tgtEl>
                                          <p:spTgt spid="11"/>
                                        </p:tgtEl>
                                        <p:attrNameLst>
                                          <p:attrName>ppt_y</p:attrName>
                                        </p:attrNameLst>
                                      </p:cBhvr>
                                      <p:tavLst>
                                        <p:tav tm="0">
                                          <p:val>
                                            <p:strVal val="#ppt_y"/>
                                          </p:val>
                                        </p:tav>
                                        <p:tav tm="100000">
                                          <p:val>
                                            <p:strVal val="#ppt_y"/>
                                          </p:val>
                                        </p:tav>
                                      </p:tavLst>
                                    </p:anim>
                                  </p:childTnLst>
                                </p:cTn>
                              </p:par>
                            </p:childTnLst>
                          </p:cTn>
                        </p:par>
                        <p:par>
                          <p:cTn id="87" fill="hold">
                            <p:stCondLst>
                              <p:cond delay="13750"/>
                            </p:stCondLst>
                            <p:childTnLst>
                              <p:par>
                                <p:cTn id="88" presetID="2" presetClass="entr" presetSubtype="2" fill="hold" grpId="0" nodeType="afterEffect">
                                  <p:stCondLst>
                                    <p:cond delay="50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fill="hold"/>
                                        <p:tgtEl>
                                          <p:spTgt spid="24"/>
                                        </p:tgtEl>
                                        <p:attrNameLst>
                                          <p:attrName>ppt_x</p:attrName>
                                        </p:attrNameLst>
                                      </p:cBhvr>
                                      <p:tavLst>
                                        <p:tav tm="0">
                                          <p:val>
                                            <p:strVal val="1+#ppt_w/2"/>
                                          </p:val>
                                        </p:tav>
                                        <p:tav tm="100000">
                                          <p:val>
                                            <p:strVal val="#ppt_x"/>
                                          </p:val>
                                        </p:tav>
                                      </p:tavLst>
                                    </p:anim>
                                    <p:anim calcmode="lin" valueType="num">
                                      <p:cBhvr additive="base">
                                        <p:cTn id="91" dur="500" fill="hold"/>
                                        <p:tgtEl>
                                          <p:spTgt spid="24"/>
                                        </p:tgtEl>
                                        <p:attrNameLst>
                                          <p:attrName>ppt_y</p:attrName>
                                        </p:attrNameLst>
                                      </p:cBhvr>
                                      <p:tavLst>
                                        <p:tav tm="0">
                                          <p:val>
                                            <p:strVal val="#ppt_y"/>
                                          </p:val>
                                        </p:tav>
                                        <p:tav tm="100000">
                                          <p:val>
                                            <p:strVal val="#ppt_y"/>
                                          </p:val>
                                        </p:tav>
                                      </p:tavLst>
                                    </p:anim>
                                  </p:childTnLst>
                                </p:cTn>
                              </p:par>
                            </p:childTnLst>
                          </p:cTn>
                        </p:par>
                        <p:par>
                          <p:cTn id="92" fill="hold">
                            <p:stCondLst>
                              <p:cond delay="14750"/>
                            </p:stCondLst>
                            <p:childTnLst>
                              <p:par>
                                <p:cTn id="93" presetID="2" presetClass="entr" presetSubtype="2" fill="hold" grpId="0" nodeType="afterEffect">
                                  <p:stCondLst>
                                    <p:cond delay="150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1+#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500" fill="hold"/>
                                        <p:tgtEl>
                                          <p:spTgt spid="28"/>
                                        </p:tgtEl>
                                        <p:attrNameLst>
                                          <p:attrName>ppt_x</p:attrName>
                                        </p:attrNameLst>
                                      </p:cBhvr>
                                      <p:tavLst>
                                        <p:tav tm="0">
                                          <p:val>
                                            <p:strVal val="0-#ppt_w/2"/>
                                          </p:val>
                                        </p:tav>
                                        <p:tav tm="100000">
                                          <p:val>
                                            <p:strVal val="#ppt_x"/>
                                          </p:val>
                                        </p:tav>
                                      </p:tavLst>
                                    </p:anim>
                                    <p:anim calcmode="lin" valueType="num">
                                      <p:cBhvr additive="base">
                                        <p:cTn id="102" dur="500" fill="hold"/>
                                        <p:tgtEl>
                                          <p:spTgt spid="28"/>
                                        </p:tgtEl>
                                        <p:attrNameLst>
                                          <p:attrName>ppt_y</p:attrName>
                                        </p:attrNameLst>
                                      </p:cBhvr>
                                      <p:tavLst>
                                        <p:tav tm="0">
                                          <p:val>
                                            <p:strVal val="#ppt_y"/>
                                          </p:val>
                                        </p:tav>
                                        <p:tav tm="100000">
                                          <p:val>
                                            <p:strVal val="#ppt_y"/>
                                          </p:val>
                                        </p:tav>
                                      </p:tavLst>
                                    </p:anim>
                                  </p:childTnLst>
                                </p:cTn>
                              </p:par>
                            </p:childTnLst>
                          </p:cTn>
                        </p:par>
                        <p:par>
                          <p:cTn id="103" fill="hold">
                            <p:stCondLst>
                              <p:cond delay="500"/>
                            </p:stCondLst>
                            <p:childTnLst>
                              <p:par>
                                <p:cTn id="104" presetID="2" presetClass="entr" presetSubtype="8" fill="hold" grpId="0" nodeType="afterEffect">
                                  <p:stCondLst>
                                    <p:cond delay="500"/>
                                  </p:stCondLst>
                                  <p:childTnLst>
                                    <p:set>
                                      <p:cBhvr>
                                        <p:cTn id="105" dur="1" fill="hold">
                                          <p:stCondLst>
                                            <p:cond delay="0"/>
                                          </p:stCondLst>
                                        </p:cTn>
                                        <p:tgtEl>
                                          <p:spTgt spid="10"/>
                                        </p:tgtEl>
                                        <p:attrNameLst>
                                          <p:attrName>style.visibility</p:attrName>
                                        </p:attrNameLst>
                                      </p:cBhvr>
                                      <p:to>
                                        <p:strVal val="visible"/>
                                      </p:to>
                                    </p:set>
                                    <p:anim calcmode="lin" valueType="num">
                                      <p:cBhvr additive="base">
                                        <p:cTn id="106" dur="500" fill="hold"/>
                                        <p:tgtEl>
                                          <p:spTgt spid="10"/>
                                        </p:tgtEl>
                                        <p:attrNameLst>
                                          <p:attrName>ppt_x</p:attrName>
                                        </p:attrNameLst>
                                      </p:cBhvr>
                                      <p:tavLst>
                                        <p:tav tm="0">
                                          <p:val>
                                            <p:strVal val="0-#ppt_w/2"/>
                                          </p:val>
                                        </p:tav>
                                        <p:tav tm="100000">
                                          <p:val>
                                            <p:strVal val="#ppt_x"/>
                                          </p:val>
                                        </p:tav>
                                      </p:tavLst>
                                    </p:anim>
                                    <p:anim calcmode="lin" valueType="num">
                                      <p:cBhvr additive="base">
                                        <p:cTn id="107" dur="500" fill="hold"/>
                                        <p:tgtEl>
                                          <p:spTgt spid="10"/>
                                        </p:tgtEl>
                                        <p:attrNameLst>
                                          <p:attrName>ppt_y</p:attrName>
                                        </p:attrNameLst>
                                      </p:cBhvr>
                                      <p:tavLst>
                                        <p:tav tm="0">
                                          <p:val>
                                            <p:strVal val="#ppt_y"/>
                                          </p:val>
                                        </p:tav>
                                        <p:tav tm="100000">
                                          <p:val>
                                            <p:strVal val="#ppt_y"/>
                                          </p:val>
                                        </p:tav>
                                      </p:tavLst>
                                    </p:anim>
                                  </p:childTnLst>
                                </p:cTn>
                              </p:par>
                            </p:childTnLst>
                          </p:cTn>
                        </p:par>
                        <p:par>
                          <p:cTn id="108" fill="hold">
                            <p:stCondLst>
                              <p:cond delay="1500"/>
                            </p:stCondLst>
                            <p:childTnLst>
                              <p:par>
                                <p:cTn id="109" presetID="2" presetClass="entr" presetSubtype="8" fill="hold" grpId="0" nodeType="afterEffect">
                                  <p:stCondLst>
                                    <p:cond delay="75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0-#ppt_w/2"/>
                                          </p:val>
                                        </p:tav>
                                        <p:tav tm="100000">
                                          <p:val>
                                            <p:strVal val="#ppt_x"/>
                                          </p:val>
                                        </p:tav>
                                      </p:tavLst>
                                    </p:anim>
                                    <p:anim calcmode="lin" valueType="num">
                                      <p:cBhvr additive="base">
                                        <p:cTn id="112" dur="500" fill="hold"/>
                                        <p:tgtEl>
                                          <p:spTgt spid="26"/>
                                        </p:tgtEl>
                                        <p:attrNameLst>
                                          <p:attrName>ppt_y</p:attrName>
                                        </p:attrNameLst>
                                      </p:cBhvr>
                                      <p:tavLst>
                                        <p:tav tm="0">
                                          <p:val>
                                            <p:strVal val="#ppt_y"/>
                                          </p:val>
                                        </p:tav>
                                        <p:tav tm="100000">
                                          <p:val>
                                            <p:strVal val="#ppt_y"/>
                                          </p:val>
                                        </p:tav>
                                      </p:tavLst>
                                    </p:anim>
                                  </p:childTnLst>
                                </p:cTn>
                              </p:par>
                            </p:childTnLst>
                          </p:cTn>
                        </p:par>
                        <p:par>
                          <p:cTn id="113" fill="hold">
                            <p:stCondLst>
                              <p:cond delay="2750"/>
                            </p:stCondLst>
                            <p:childTnLst>
                              <p:par>
                                <p:cTn id="114" presetID="2" presetClass="entr" presetSubtype="4" fill="hold" grpId="0" nodeType="afterEffect">
                                  <p:stCondLst>
                                    <p:cond delay="75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fill="hold"/>
                                        <p:tgtEl>
                                          <p:spTgt spid="27"/>
                                        </p:tgtEl>
                                        <p:attrNameLst>
                                          <p:attrName>ppt_x</p:attrName>
                                        </p:attrNameLst>
                                      </p:cBhvr>
                                      <p:tavLst>
                                        <p:tav tm="0">
                                          <p:val>
                                            <p:strVal val="#ppt_x"/>
                                          </p:val>
                                        </p:tav>
                                        <p:tav tm="100000">
                                          <p:val>
                                            <p:strVal val="#ppt_x"/>
                                          </p:val>
                                        </p:tav>
                                      </p:tavLst>
                                    </p:anim>
                                    <p:anim calcmode="lin" valueType="num">
                                      <p:cBhvr additive="base">
                                        <p:cTn id="1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1" grpId="0" animBg="1"/>
      <p:bldP spid="24" grpId="0" animBg="1"/>
      <p:bldP spid="25" grpId="0" animBg="1"/>
      <p:bldP spid="26"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10E53EEE-A352-4693-B74A-EDDE4AD75DD7}"/>
              </a:ext>
            </a:extLst>
          </p:cNvPr>
          <p:cNvSpPr txBox="1"/>
          <p:nvPr/>
        </p:nvSpPr>
        <p:spPr>
          <a:xfrm>
            <a:off x="10434320" y="30741"/>
            <a:ext cx="1579003" cy="369332"/>
          </a:xfrm>
          <a:prstGeom prst="rect">
            <a:avLst/>
          </a:prstGeom>
          <a:noFill/>
        </p:spPr>
        <p:txBody>
          <a:bodyPr wrap="square" rtlCol="1">
            <a:spAutoFit/>
          </a:bodyPr>
          <a:lstStyle/>
          <a:p>
            <a:r>
              <a:rPr lang="he-IL" dirty="0"/>
              <a:t>דף ה' עמ' ב'</a:t>
            </a:r>
          </a:p>
        </p:txBody>
      </p:sp>
      <p:sp>
        <p:nvSpPr>
          <p:cNvPr id="3" name="תיבת טקסט 2">
            <a:extLst>
              <a:ext uri="{FF2B5EF4-FFF2-40B4-BE49-F238E27FC236}">
                <a16:creationId xmlns:a16="http://schemas.microsoft.com/office/drawing/2014/main" id="{CCB1EDC2-0512-41A2-8E48-599A0D0B6945}"/>
              </a:ext>
            </a:extLst>
          </p:cNvPr>
          <p:cNvSpPr txBox="1"/>
          <p:nvPr/>
        </p:nvSpPr>
        <p:spPr>
          <a:xfrm>
            <a:off x="9150656" y="5728470"/>
            <a:ext cx="291539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וְחַד אָמַר אַהֲרֹן וּבָנָיו בְּבַת אַחַת</a:t>
            </a:r>
            <a:endParaRPr lang="he-IL" dirty="0"/>
          </a:p>
        </p:txBody>
      </p:sp>
      <p:sp>
        <p:nvSpPr>
          <p:cNvPr id="4" name="תיבת טקסט 3">
            <a:extLst>
              <a:ext uri="{FF2B5EF4-FFF2-40B4-BE49-F238E27FC236}">
                <a16:creationId xmlns:a16="http://schemas.microsoft.com/office/drawing/2014/main" id="{BC33F428-1FB5-41EC-83AD-F50148F3A787}"/>
              </a:ext>
            </a:extLst>
          </p:cNvPr>
          <p:cNvSpPr txBox="1"/>
          <p:nvPr/>
        </p:nvSpPr>
        <p:spPr>
          <a:xfrm>
            <a:off x="3657600" y="400073"/>
            <a:ext cx="8355723" cy="369332"/>
          </a:xfrm>
          <a:prstGeom prst="rect">
            <a:avLst/>
          </a:prstGeom>
          <a:noFill/>
          <a:scene3d>
            <a:camera prst="orthographicFront"/>
            <a:lightRig rig="threePt" dir="t"/>
          </a:scene3d>
          <a:sp3d>
            <a:bevelT prst="angle"/>
          </a:sp3d>
        </p:spPr>
        <p:txBody>
          <a:bodyPr wrap="square" rtlCol="1">
            <a:spAutoFit/>
          </a:bodyPr>
          <a:lstStyle/>
          <a:p>
            <a:r>
              <a:rPr lang="he-IL" dirty="0"/>
              <a:t>בפרשת המילואים כתוב  שמשה הלביש את אהרן ובניו את בגדי הכהונה באותם שבעה ימים.</a:t>
            </a:r>
          </a:p>
        </p:txBody>
      </p:sp>
      <p:sp>
        <p:nvSpPr>
          <p:cNvPr id="5" name="תיבת טקסט 4">
            <a:extLst>
              <a:ext uri="{FF2B5EF4-FFF2-40B4-BE49-F238E27FC236}">
                <a16:creationId xmlns:a16="http://schemas.microsoft.com/office/drawing/2014/main" id="{EB79D22A-A170-4D2F-802C-139C87A4B937}"/>
              </a:ext>
            </a:extLst>
          </p:cNvPr>
          <p:cNvSpPr txBox="1"/>
          <p:nvPr/>
        </p:nvSpPr>
        <p:spPr>
          <a:xfrm>
            <a:off x="10434320" y="1158240"/>
            <a:ext cx="157900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כֵּיצַד הִלְבִּישָׁן ?</a:t>
            </a:r>
            <a:endParaRPr lang="he-IL" dirty="0"/>
          </a:p>
        </p:txBody>
      </p:sp>
      <p:sp>
        <p:nvSpPr>
          <p:cNvPr id="6" name="תיבת טקסט 5">
            <a:extLst>
              <a:ext uri="{FF2B5EF4-FFF2-40B4-BE49-F238E27FC236}">
                <a16:creationId xmlns:a16="http://schemas.microsoft.com/office/drawing/2014/main" id="{0A1961CA-D381-40B6-B0B9-2BE89031BB72}"/>
              </a:ext>
            </a:extLst>
          </p:cNvPr>
          <p:cNvSpPr txBox="1"/>
          <p:nvPr/>
        </p:nvSpPr>
        <p:spPr>
          <a:xfrm>
            <a:off x="7852627" y="1139507"/>
            <a:ext cx="225552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באיזה סדר הלבישן?</a:t>
            </a:r>
          </a:p>
        </p:txBody>
      </p:sp>
      <p:sp>
        <p:nvSpPr>
          <p:cNvPr id="7" name="תיבת טקסט 6">
            <a:extLst>
              <a:ext uri="{FF2B5EF4-FFF2-40B4-BE49-F238E27FC236}">
                <a16:creationId xmlns:a16="http://schemas.microsoft.com/office/drawing/2014/main" id="{20143422-F770-487B-AC90-451B89A460B1}"/>
              </a:ext>
            </a:extLst>
          </p:cNvPr>
          <p:cNvSpPr txBox="1"/>
          <p:nvPr/>
        </p:nvSpPr>
        <p:spPr>
          <a:xfrm>
            <a:off x="3092233" y="1810187"/>
            <a:ext cx="6178156"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תמהה הגמרא: וכי מה לנו לשאול כיצד הלבישן, והלא מה שהיה היה!</a:t>
            </a:r>
          </a:p>
        </p:txBody>
      </p:sp>
      <p:sp>
        <p:nvSpPr>
          <p:cNvPr id="8" name="תיבת טקסט 7">
            <a:extLst>
              <a:ext uri="{FF2B5EF4-FFF2-40B4-BE49-F238E27FC236}">
                <a16:creationId xmlns:a16="http://schemas.microsoft.com/office/drawing/2014/main" id="{30FC8FDF-ABAD-4E17-A87B-E715094C9995}"/>
              </a:ext>
            </a:extLst>
          </p:cNvPr>
          <p:cNvSpPr txBox="1"/>
          <p:nvPr/>
        </p:nvSpPr>
        <p:spPr>
          <a:xfrm>
            <a:off x="9306560" y="1797090"/>
            <a:ext cx="279400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כֵּיצַד הִלְבִּישָׁן ? מַאי דַהֲוָה </a:t>
            </a:r>
            <a:r>
              <a:rPr lang="he-IL" b="0" i="0" dirty="0" err="1">
                <a:solidFill>
                  <a:srgbClr val="000000"/>
                </a:solidFill>
                <a:effectLst/>
                <a:latin typeface="Arial" panose="020B0604020202020204" pitchFamily="34" charset="0"/>
              </a:rPr>
              <a:t>הֲוָה</a:t>
            </a:r>
            <a:endParaRPr lang="he-IL" dirty="0"/>
          </a:p>
        </p:txBody>
      </p:sp>
      <p:sp>
        <p:nvSpPr>
          <p:cNvPr id="9" name="תיבת טקסט 8">
            <a:extLst>
              <a:ext uri="{FF2B5EF4-FFF2-40B4-BE49-F238E27FC236}">
                <a16:creationId xmlns:a16="http://schemas.microsoft.com/office/drawing/2014/main" id="{D8D38E2F-47EA-4C54-B806-9B8A8BC68683}"/>
              </a:ext>
            </a:extLst>
          </p:cNvPr>
          <p:cNvSpPr txBox="1"/>
          <p:nvPr/>
        </p:nvSpPr>
        <p:spPr>
          <a:xfrm>
            <a:off x="2894724" y="2516520"/>
            <a:ext cx="6178155"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מסבירה הגמרא: נפקא מינה בדבר, לדעת כיצד מלבישם לעתיד לבא</a:t>
            </a:r>
          </a:p>
        </p:txBody>
      </p:sp>
      <p:sp>
        <p:nvSpPr>
          <p:cNvPr id="10" name="תיבת טקסט 9">
            <a:extLst>
              <a:ext uri="{FF2B5EF4-FFF2-40B4-BE49-F238E27FC236}">
                <a16:creationId xmlns:a16="http://schemas.microsoft.com/office/drawing/2014/main" id="{7AFC67CF-0D71-40AE-96B3-79733EAF35D9}"/>
              </a:ext>
            </a:extLst>
          </p:cNvPr>
          <p:cNvSpPr txBox="1"/>
          <p:nvPr/>
        </p:nvSpPr>
        <p:spPr>
          <a:xfrm>
            <a:off x="9154160" y="2493961"/>
            <a:ext cx="294640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אֶלָּא כֵּיצַד מַלְבִּישָׁן לֶעָתִיד לָבוֹא</a:t>
            </a:r>
            <a:endParaRPr lang="he-IL" dirty="0"/>
          </a:p>
        </p:txBody>
      </p:sp>
      <p:sp>
        <p:nvSpPr>
          <p:cNvPr id="11" name="בועת דיבור: מלבן עם פינות מעוגלות 10">
            <a:extLst>
              <a:ext uri="{FF2B5EF4-FFF2-40B4-BE49-F238E27FC236}">
                <a16:creationId xmlns:a16="http://schemas.microsoft.com/office/drawing/2014/main" id="{EB93DF46-270F-4D02-A160-07D8A821FDD6}"/>
              </a:ext>
            </a:extLst>
          </p:cNvPr>
          <p:cNvSpPr/>
          <p:nvPr/>
        </p:nvSpPr>
        <p:spPr>
          <a:xfrm>
            <a:off x="0" y="84314"/>
            <a:ext cx="3092233" cy="2517183"/>
          </a:xfrm>
          <a:prstGeom prst="wedgeRoundRectCallout">
            <a:avLst>
              <a:gd name="adj1" fmla="val 60168"/>
              <a:gd name="adj2" fmla="val 4875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a:solidFill>
                  <a:schemeClr val="tx1"/>
                </a:solidFill>
              </a:rPr>
              <a:t>רמב"ן </a:t>
            </a:r>
            <a:r>
              <a:rPr lang="he-IL" sz="1600" dirty="0" err="1">
                <a:solidFill>
                  <a:schemeClr val="tx1"/>
                </a:solidFill>
              </a:rPr>
              <a:t>בסהמ"צ</a:t>
            </a:r>
            <a:r>
              <a:rPr lang="he-IL" sz="1600" dirty="0">
                <a:solidFill>
                  <a:schemeClr val="tx1"/>
                </a:solidFill>
              </a:rPr>
              <a:t> שורש שלישי הוכיח מכאן שבתחיית המתים יצטרכו אהרן ובניו להתקדש כבראשונה, לפי כבר בטלה משיחתן, והרי שמצות </a:t>
            </a:r>
            <a:r>
              <a:rPr lang="he-IL" sz="1600" dirty="0" err="1">
                <a:solidFill>
                  <a:schemeClr val="tx1"/>
                </a:solidFill>
              </a:rPr>
              <a:t>מלואים</a:t>
            </a:r>
            <a:r>
              <a:rPr lang="he-IL" sz="1600" dirty="0">
                <a:solidFill>
                  <a:schemeClr val="tx1"/>
                </a:solidFill>
              </a:rPr>
              <a:t> נוהגת לדורות. </a:t>
            </a:r>
          </a:p>
          <a:p>
            <a:r>
              <a:rPr lang="he-IL" sz="1600" dirty="0">
                <a:solidFill>
                  <a:schemeClr val="tx1"/>
                </a:solidFill>
              </a:rPr>
              <a:t>והחזון איש כתב שלא התבטלה קדושת הכהונה, ואין זה אלא תיאור הכבוד שיהיה למשה רבינו, שבתחיית המתים הוא יחזור וילבישם.</a:t>
            </a:r>
          </a:p>
        </p:txBody>
      </p:sp>
      <p:sp>
        <p:nvSpPr>
          <p:cNvPr id="12" name="תיבת טקסט 11">
            <a:extLst>
              <a:ext uri="{FF2B5EF4-FFF2-40B4-BE49-F238E27FC236}">
                <a16:creationId xmlns:a16="http://schemas.microsoft.com/office/drawing/2014/main" id="{55530EEE-9D8B-4021-84EC-FC249F26D514}"/>
              </a:ext>
            </a:extLst>
          </p:cNvPr>
          <p:cNvSpPr txBox="1"/>
          <p:nvPr/>
        </p:nvSpPr>
        <p:spPr>
          <a:xfrm>
            <a:off x="1828800" y="3010932"/>
            <a:ext cx="5360276"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גם לעתיד לבא אין לנו נפקא מינה, שהרי נדע דבר זה, לכשיבואו אהרן ובניו, ואף משה יבא עמהם, ויברר הדבר.</a:t>
            </a:r>
          </a:p>
        </p:txBody>
      </p:sp>
      <p:sp>
        <p:nvSpPr>
          <p:cNvPr id="13" name="תיבת טקסט 12">
            <a:extLst>
              <a:ext uri="{FF2B5EF4-FFF2-40B4-BE49-F238E27FC236}">
                <a16:creationId xmlns:a16="http://schemas.microsoft.com/office/drawing/2014/main" id="{459F4E51-1566-4329-BB0F-6D2A48438FBC}"/>
              </a:ext>
            </a:extLst>
          </p:cNvPr>
          <p:cNvSpPr txBox="1"/>
          <p:nvPr/>
        </p:nvSpPr>
        <p:spPr>
          <a:xfrm>
            <a:off x="7528560" y="3131648"/>
            <a:ext cx="457200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ֶעָתִיד לָבוֹא נָמֵי לִכְשֶׁיָּבוֹאוּ אַהֲרֹן וּבָנָיו וּמֹשֶׁה עִמָּהֶם</a:t>
            </a:r>
            <a:endParaRPr lang="he-IL" dirty="0"/>
          </a:p>
        </p:txBody>
      </p:sp>
      <p:sp>
        <p:nvSpPr>
          <p:cNvPr id="14" name="תיבת טקסט 13">
            <a:extLst>
              <a:ext uri="{FF2B5EF4-FFF2-40B4-BE49-F238E27FC236}">
                <a16:creationId xmlns:a16="http://schemas.microsoft.com/office/drawing/2014/main" id="{B8E39B97-C25B-400B-B2FA-E5F380F67455}"/>
              </a:ext>
            </a:extLst>
          </p:cNvPr>
          <p:cNvSpPr txBox="1"/>
          <p:nvPr/>
        </p:nvSpPr>
        <p:spPr>
          <a:xfrm>
            <a:off x="567558" y="3916237"/>
            <a:ext cx="9396248"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אלא יש לנו לשאול: כיצד הלבישן, כדי להסביר את פסוקי פרשת המילואים, שלפי פשוטם נראים כסותרים.</a:t>
            </a:r>
          </a:p>
          <a:p>
            <a:r>
              <a:rPr lang="he-IL" dirty="0"/>
              <a:t>כי בפרשת </a:t>
            </a:r>
            <a:r>
              <a:rPr lang="he-IL" dirty="0" err="1"/>
              <a:t>תצוה</a:t>
            </a:r>
            <a:r>
              <a:rPr lang="he-IL" dirty="0"/>
              <a:t> נאמר "וחגרת אותם אבנט אהרן ובניו", ומשמע שהלביש את כולם בבת אחת [</a:t>
            </a:r>
            <a:r>
              <a:rPr lang="he-IL" dirty="0" err="1"/>
              <a:t>ומפרשינן</a:t>
            </a:r>
            <a:r>
              <a:rPr lang="he-IL" dirty="0"/>
              <a:t> לה לקמן שלא הפסיק בבגד אחר בינתיים], ואילו בפרשת צו נאמר לכל אחד חגירה נפרדת, </a:t>
            </a:r>
            <a:r>
              <a:rPr lang="he-IL" dirty="0" err="1"/>
              <a:t>דמשמע</a:t>
            </a:r>
            <a:r>
              <a:rPr lang="he-IL" dirty="0"/>
              <a:t> שלא הלביש את בניו עד שסיים להלביש את אהרן.</a:t>
            </a:r>
          </a:p>
        </p:txBody>
      </p:sp>
      <p:sp>
        <p:nvSpPr>
          <p:cNvPr id="15" name="תיבת טקסט 14">
            <a:extLst>
              <a:ext uri="{FF2B5EF4-FFF2-40B4-BE49-F238E27FC236}">
                <a16:creationId xmlns:a16="http://schemas.microsoft.com/office/drawing/2014/main" id="{8F789E83-08D1-4E00-9040-8572F5A784D5}"/>
              </a:ext>
            </a:extLst>
          </p:cNvPr>
          <p:cNvSpPr txBox="1"/>
          <p:nvPr/>
        </p:nvSpPr>
        <p:spPr>
          <a:xfrm>
            <a:off x="10037379" y="3894490"/>
            <a:ext cx="197594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אֶלָּא כֵּיצַד הִלְבִּישָׁן </a:t>
            </a:r>
          </a:p>
          <a:p>
            <a:r>
              <a:rPr lang="he-IL" b="0" i="0" dirty="0" err="1">
                <a:solidFill>
                  <a:srgbClr val="000000"/>
                </a:solidFill>
                <a:effectLst/>
                <a:latin typeface="Arial" panose="020B0604020202020204" pitchFamily="34" charset="0"/>
              </a:rPr>
              <a:t>לְמִיסְבַּר</a:t>
            </a:r>
            <a:r>
              <a:rPr lang="he-IL" b="0" i="0" dirty="0">
                <a:solidFill>
                  <a:srgbClr val="000000"/>
                </a:solidFill>
                <a:effectLst/>
                <a:latin typeface="Arial" panose="020B0604020202020204" pitchFamily="34" charset="0"/>
              </a:rPr>
              <a:t> קְרָאֵי</a:t>
            </a:r>
            <a:endParaRPr lang="he-IL" dirty="0"/>
          </a:p>
        </p:txBody>
      </p:sp>
      <p:sp>
        <p:nvSpPr>
          <p:cNvPr id="16" name="תיבת טקסט 15">
            <a:extLst>
              <a:ext uri="{FF2B5EF4-FFF2-40B4-BE49-F238E27FC236}">
                <a16:creationId xmlns:a16="http://schemas.microsoft.com/office/drawing/2014/main" id="{1DB6014B-0C3D-4D4B-8586-A94987CE8C00}"/>
              </a:ext>
            </a:extLst>
          </p:cNvPr>
          <p:cNvSpPr txBox="1"/>
          <p:nvPr/>
        </p:nvSpPr>
        <p:spPr>
          <a:xfrm>
            <a:off x="2894725" y="5719263"/>
            <a:ext cx="56896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קודם הלביש את אהרן את כל הבגדים ואחר כך הלביש את בניו.</a:t>
            </a:r>
          </a:p>
        </p:txBody>
      </p:sp>
      <p:sp>
        <p:nvSpPr>
          <p:cNvPr id="18" name="תיבת טקסט 17">
            <a:extLst>
              <a:ext uri="{FF2B5EF4-FFF2-40B4-BE49-F238E27FC236}">
                <a16:creationId xmlns:a16="http://schemas.microsoft.com/office/drawing/2014/main" id="{E28F477F-3C8E-4526-9254-BFD11CE2156A}"/>
              </a:ext>
            </a:extLst>
          </p:cNvPr>
          <p:cNvSpPr txBox="1"/>
          <p:nvPr/>
        </p:nvSpPr>
        <p:spPr>
          <a:xfrm>
            <a:off x="9072880" y="5191760"/>
            <a:ext cx="302768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פְּלִיגִי בָּהּ בְּנֵי רַבִּי </a:t>
            </a:r>
            <a:r>
              <a:rPr lang="he-IL" b="0" i="0" dirty="0" err="1">
                <a:solidFill>
                  <a:srgbClr val="000000"/>
                </a:solidFill>
                <a:effectLst/>
                <a:latin typeface="Arial" panose="020B0604020202020204" pitchFamily="34" charset="0"/>
              </a:rPr>
              <a:t>חִיָּיא</a:t>
            </a:r>
            <a:r>
              <a:rPr lang="he-IL" b="0" i="0" dirty="0">
                <a:solidFill>
                  <a:srgbClr val="000000"/>
                </a:solidFill>
                <a:effectLst/>
                <a:latin typeface="Arial" panose="020B0604020202020204" pitchFamily="34" charset="0"/>
              </a:rPr>
              <a:t> וְרַבִּי יוֹחָנָן</a:t>
            </a:r>
            <a:endParaRPr lang="he-IL" dirty="0"/>
          </a:p>
        </p:txBody>
      </p:sp>
      <p:sp>
        <p:nvSpPr>
          <p:cNvPr id="19" name="תיבת טקסט 18">
            <a:extLst>
              <a:ext uri="{FF2B5EF4-FFF2-40B4-BE49-F238E27FC236}">
                <a16:creationId xmlns:a16="http://schemas.microsoft.com/office/drawing/2014/main" id="{3F233C49-5157-4685-93AF-4CC8C692CC53}"/>
              </a:ext>
            </a:extLst>
          </p:cNvPr>
          <p:cNvSpPr txBox="1"/>
          <p:nvPr/>
        </p:nvSpPr>
        <p:spPr>
          <a:xfrm>
            <a:off x="9093727" y="6259984"/>
            <a:ext cx="300683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וְחַד אָמַר אַהֲרֹן וּבָנָיו בְּבַת אַחַת</a:t>
            </a:r>
            <a:endParaRPr lang="he-IL" dirty="0"/>
          </a:p>
        </p:txBody>
      </p:sp>
      <p:sp>
        <p:nvSpPr>
          <p:cNvPr id="20" name="תיבת טקסט 19">
            <a:extLst>
              <a:ext uri="{FF2B5EF4-FFF2-40B4-BE49-F238E27FC236}">
                <a16:creationId xmlns:a16="http://schemas.microsoft.com/office/drawing/2014/main" id="{BAE74416-D957-431D-8D1F-D62D1C24D77F}"/>
              </a:ext>
            </a:extLst>
          </p:cNvPr>
          <p:cNvSpPr txBox="1"/>
          <p:nvPr/>
        </p:nvSpPr>
        <p:spPr>
          <a:xfrm>
            <a:off x="5983801" y="6246640"/>
            <a:ext cx="25400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הלביש את כולם ביחד</a:t>
            </a:r>
          </a:p>
        </p:txBody>
      </p:sp>
    </p:spTree>
    <p:extLst>
      <p:ext uri="{BB962C8B-B14F-4D97-AF65-F5344CB8AC3E}">
        <p14:creationId xmlns:p14="http://schemas.microsoft.com/office/powerpoint/2010/main" val="397433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750"/>
                            </p:stCondLst>
                            <p:childTnLst>
                              <p:par>
                                <p:cTn id="9" presetID="53" presetClass="entr" presetSubtype="16"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3250"/>
                            </p:stCondLst>
                            <p:childTnLst>
                              <p:par>
                                <p:cTn id="15" presetID="22" presetClass="entr" presetSubtype="2" fill="hold" grpId="0" nodeType="afterEffect">
                                  <p:stCondLst>
                                    <p:cond delay="200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5750"/>
                            </p:stCondLst>
                            <p:childTnLst>
                              <p:par>
                                <p:cTn id="19" presetID="53" presetClass="entr" presetSubtype="16" fill="hold" grpId="0" nodeType="after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8250"/>
                            </p:stCondLst>
                            <p:childTnLst>
                              <p:par>
                                <p:cTn id="25" presetID="22" presetClass="entr" presetSubtype="2" fill="hold" grpId="0" nodeType="after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10750"/>
                            </p:stCondLst>
                            <p:childTnLst>
                              <p:par>
                                <p:cTn id="29" presetID="53" presetClass="entr" presetSubtype="16" fill="hold" grpId="0" nodeType="afterEffect">
                                  <p:stCondLst>
                                    <p:cond delay="2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13500"/>
                            </p:stCondLst>
                            <p:childTnLst>
                              <p:par>
                                <p:cTn id="35" presetID="22" presetClass="entr" presetSubtype="2" fill="hold" grpId="0" nodeType="afterEffect">
                                  <p:stCondLst>
                                    <p:cond delay="200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par>
                          <p:cTn id="38" fill="hold">
                            <p:stCondLst>
                              <p:cond delay="16000"/>
                            </p:stCondLst>
                            <p:childTnLst>
                              <p:par>
                                <p:cTn id="39" presetID="22" presetClass="entr" presetSubtype="8" fill="hold" grpId="0" nodeType="afterEffect">
                                  <p:stCondLst>
                                    <p:cond delay="250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25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2" fill="hold" grpId="0" nodeType="afterEffect">
                                  <p:stCondLst>
                                    <p:cond delay="250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par>
                          <p:cTn id="53" fill="hold">
                            <p:stCondLst>
                              <p:cond delay="3500"/>
                            </p:stCondLst>
                            <p:childTnLst>
                              <p:par>
                                <p:cTn id="54" presetID="53" presetClass="entr" presetSubtype="16" fill="hold" grpId="0" nodeType="afterEffect">
                                  <p:stCondLst>
                                    <p:cond delay="275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6750"/>
                            </p:stCondLst>
                            <p:childTnLst>
                              <p:par>
                                <p:cTn id="60" presetID="22" presetClass="entr" presetSubtype="2" fill="hold" grpId="0" nodeType="afterEffect">
                                  <p:stCondLst>
                                    <p:cond delay="200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500"/>
                            </p:stCondLst>
                            <p:childTnLst>
                              <p:par>
                                <p:cTn id="71" presetID="53" presetClass="entr" presetSubtype="16" fill="hold" grpId="0" nodeType="afterEffect">
                                  <p:stCondLst>
                                    <p:cond delay="150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childTnLst>
                          </p:cTn>
                        </p:par>
                        <p:par>
                          <p:cTn id="76" fill="hold">
                            <p:stCondLst>
                              <p:cond delay="2500"/>
                            </p:stCondLst>
                            <p:childTnLst>
                              <p:par>
                                <p:cTn id="77" presetID="22" presetClass="entr" presetSubtype="2" fill="hold" grpId="0" nodeType="afterEffect">
                                  <p:stCondLst>
                                    <p:cond delay="2250"/>
                                  </p:stCondLst>
                                  <p:childTnLst>
                                    <p:set>
                                      <p:cBhvr>
                                        <p:cTn id="78" dur="1" fill="hold">
                                          <p:stCondLst>
                                            <p:cond delay="0"/>
                                          </p:stCondLst>
                                        </p:cTn>
                                        <p:tgtEl>
                                          <p:spTgt spid="16"/>
                                        </p:tgtEl>
                                        <p:attrNameLst>
                                          <p:attrName>style.visibility</p:attrName>
                                        </p:attrNameLst>
                                      </p:cBhvr>
                                      <p:to>
                                        <p:strVal val="visible"/>
                                      </p:to>
                                    </p:set>
                                    <p:animEffect transition="in" filter="wipe(right)">
                                      <p:cBhvr>
                                        <p:cTn id="79" dur="500"/>
                                        <p:tgtEl>
                                          <p:spTgt spid="16"/>
                                        </p:tgtEl>
                                      </p:cBhvr>
                                    </p:animEffect>
                                  </p:childTnLst>
                                </p:cTn>
                              </p:par>
                            </p:childTnLst>
                          </p:cTn>
                        </p:par>
                        <p:par>
                          <p:cTn id="80" fill="hold">
                            <p:stCondLst>
                              <p:cond delay="5250"/>
                            </p:stCondLst>
                            <p:childTnLst>
                              <p:par>
                                <p:cTn id="81" presetID="53" presetClass="entr" presetSubtype="16" fill="hold" grpId="0" nodeType="afterEffect">
                                  <p:stCondLst>
                                    <p:cond delay="200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750"/>
                            </p:stCondLst>
                            <p:childTnLst>
                              <p:par>
                                <p:cTn id="87" presetID="22" presetClass="entr" presetSubtype="2" fill="hold" grpId="0" nodeType="afterEffect">
                                  <p:stCondLst>
                                    <p:cond delay="2000"/>
                                  </p:stCondLst>
                                  <p:childTnLst>
                                    <p:set>
                                      <p:cBhvr>
                                        <p:cTn id="88" dur="1" fill="hold">
                                          <p:stCondLst>
                                            <p:cond delay="0"/>
                                          </p:stCondLst>
                                        </p:cTn>
                                        <p:tgtEl>
                                          <p:spTgt spid="20"/>
                                        </p:tgtEl>
                                        <p:attrNameLst>
                                          <p:attrName>style.visibility</p:attrName>
                                        </p:attrNameLst>
                                      </p:cBhvr>
                                      <p:to>
                                        <p:strVal val="visible"/>
                                      </p:to>
                                    </p:set>
                                    <p:animEffect transition="in" filter="wipe(right)">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4CEE99D6-E261-4CF6-ABFA-D27A662A71A6}"/>
              </a:ext>
            </a:extLst>
          </p:cNvPr>
          <p:cNvSpPr txBox="1"/>
          <p:nvPr/>
        </p:nvSpPr>
        <p:spPr>
          <a:xfrm>
            <a:off x="10434320" y="30741"/>
            <a:ext cx="1579003" cy="369332"/>
          </a:xfrm>
          <a:prstGeom prst="rect">
            <a:avLst/>
          </a:prstGeom>
          <a:noFill/>
        </p:spPr>
        <p:txBody>
          <a:bodyPr wrap="square" rtlCol="1">
            <a:spAutoFit/>
          </a:bodyPr>
          <a:lstStyle/>
          <a:p>
            <a:r>
              <a:rPr lang="he-IL" dirty="0"/>
              <a:t>דף ה' עמ' ב'</a:t>
            </a:r>
          </a:p>
        </p:txBody>
      </p:sp>
      <p:sp>
        <p:nvSpPr>
          <p:cNvPr id="6" name="תיבת טקסט 5">
            <a:extLst>
              <a:ext uri="{FF2B5EF4-FFF2-40B4-BE49-F238E27FC236}">
                <a16:creationId xmlns:a16="http://schemas.microsoft.com/office/drawing/2014/main" id="{9510A9BF-F094-431F-86F5-31C171A0D5B7}"/>
              </a:ext>
            </a:extLst>
          </p:cNvPr>
          <p:cNvSpPr txBox="1"/>
          <p:nvPr/>
        </p:nvSpPr>
        <p:spPr>
          <a:xfrm>
            <a:off x="8628993" y="515007"/>
            <a:ext cx="3384330"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אַבָּיֵי:</a:t>
            </a:r>
          </a:p>
          <a:p>
            <a:r>
              <a:rPr lang="he-IL" b="0" i="0" dirty="0">
                <a:solidFill>
                  <a:srgbClr val="000000"/>
                </a:solidFill>
                <a:effectLst/>
                <a:latin typeface="Arial" panose="020B0604020202020204" pitchFamily="34" charset="0"/>
              </a:rPr>
              <a:t>בְּכֻתּוֹנֶת וּמִצְנֶפֶת כּוּלֵּי עָלְמָא לָא פְּלִיגִי </a:t>
            </a:r>
          </a:p>
          <a:p>
            <a:r>
              <a:rPr lang="he-IL" b="0" i="0" dirty="0" err="1">
                <a:solidFill>
                  <a:srgbClr val="000000"/>
                </a:solidFill>
                <a:effectLst/>
                <a:latin typeface="Arial" panose="020B0604020202020204" pitchFamily="34" charset="0"/>
              </a:rPr>
              <a:t>דְּאַהֲרֹן</a:t>
            </a:r>
            <a:r>
              <a:rPr lang="he-IL" b="0" i="0" dirty="0">
                <a:solidFill>
                  <a:srgbClr val="000000"/>
                </a:solidFill>
                <a:effectLst/>
                <a:latin typeface="Arial" panose="020B0604020202020204" pitchFamily="34" charset="0"/>
              </a:rPr>
              <a:t> וְאַחַר כָּךְ בָּנָיו</a:t>
            </a:r>
          </a:p>
          <a:p>
            <a:r>
              <a:rPr lang="he-IL" b="0" i="0" dirty="0" err="1">
                <a:solidFill>
                  <a:srgbClr val="000000"/>
                </a:solidFill>
                <a:effectLst/>
                <a:latin typeface="Arial" panose="020B0604020202020204" pitchFamily="34" charset="0"/>
              </a:rPr>
              <a:t>דְּבֵין</a:t>
            </a:r>
            <a:r>
              <a:rPr lang="he-IL" b="0" i="0" dirty="0">
                <a:solidFill>
                  <a:srgbClr val="000000"/>
                </a:solidFill>
                <a:effectLst/>
                <a:latin typeface="Arial" panose="020B0604020202020204" pitchFamily="34" charset="0"/>
              </a:rPr>
              <a:t> בְּצַוּוֹאָה וּבֵין בַּעֲשִׂיָּה אַהֲרֹן קָדֵים</a:t>
            </a:r>
            <a:endParaRPr lang="he-IL" dirty="0"/>
          </a:p>
        </p:txBody>
      </p:sp>
      <p:sp>
        <p:nvSpPr>
          <p:cNvPr id="7" name="תיבת טקסט 6">
            <a:extLst>
              <a:ext uri="{FF2B5EF4-FFF2-40B4-BE49-F238E27FC236}">
                <a16:creationId xmlns:a16="http://schemas.microsoft.com/office/drawing/2014/main" id="{4B466FF2-AF2C-4A7B-820B-7030C1BF94DC}"/>
              </a:ext>
            </a:extLst>
          </p:cNvPr>
          <p:cNvSpPr txBox="1"/>
          <p:nvPr/>
        </p:nvSpPr>
        <p:spPr>
          <a:xfrm>
            <a:off x="178677" y="328774"/>
            <a:ext cx="8366233" cy="2031325"/>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לא בכל הבגדים נחלקו בסדר לבישתן.</a:t>
            </a:r>
          </a:p>
          <a:p>
            <a:r>
              <a:rPr lang="he-IL" dirty="0"/>
              <a:t>בלבישת הכתונת והמצנפת – אין מחלוקת שלבישת אהרן קדמה, </a:t>
            </a:r>
          </a:p>
          <a:p>
            <a:r>
              <a:rPr lang="he-IL" dirty="0"/>
              <a:t>שהלביש את אהרן את המכנסים </a:t>
            </a:r>
            <a:r>
              <a:rPr lang="he-IL" dirty="0" err="1"/>
              <a:t>והכתנת</a:t>
            </a:r>
            <a:r>
              <a:rPr lang="he-IL" dirty="0"/>
              <a:t> והמצנפת, חוץ מן האבנט. </a:t>
            </a:r>
          </a:p>
          <a:p>
            <a:r>
              <a:rPr lang="he-IL" dirty="0"/>
              <a:t>ורק אחר כך הלביש את בניו בגדים אלו.</a:t>
            </a:r>
          </a:p>
          <a:p>
            <a:r>
              <a:rPr lang="he-IL" dirty="0"/>
              <a:t>הגמרא מסבירה: שבין בפרשת </a:t>
            </a:r>
            <a:r>
              <a:rPr lang="he-IL" dirty="0" err="1"/>
              <a:t>תצוה</a:t>
            </a:r>
            <a:r>
              <a:rPr lang="he-IL" dirty="0"/>
              <a:t> שנאמרה בה הצוואה של פרשת המילואים, ובין בפרשת צו שנאמרה בה העשייה של המילואים, בשניהם מפורש בסדר הלבישה שאהרן היה ראשון, שהרי כל הבגדים חוץ מן האבנט מפורשים אצל אהרן, ואחר כך כתובה לבישת בניו.</a:t>
            </a:r>
          </a:p>
        </p:txBody>
      </p:sp>
      <p:sp>
        <p:nvSpPr>
          <p:cNvPr id="9" name="תיבת טקסט 8">
            <a:extLst>
              <a:ext uri="{FF2B5EF4-FFF2-40B4-BE49-F238E27FC236}">
                <a16:creationId xmlns:a16="http://schemas.microsoft.com/office/drawing/2014/main" id="{E5716DE3-7B2F-4D6B-BAC7-60DF8DFE4DD9}"/>
              </a:ext>
            </a:extLst>
          </p:cNvPr>
          <p:cNvSpPr txBox="1"/>
          <p:nvPr/>
        </p:nvSpPr>
        <p:spPr>
          <a:xfrm>
            <a:off x="8776138" y="5139908"/>
            <a:ext cx="3237185"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וּמַאן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אַהֲרֹן וּבָנָיו בְּבַת אַחַת </a:t>
            </a:r>
          </a:p>
          <a:p>
            <a:r>
              <a:rPr lang="he-IL" b="0" i="0" dirty="0" err="1">
                <a:solidFill>
                  <a:srgbClr val="000000"/>
                </a:solidFill>
                <a:effectLst/>
                <a:latin typeface="Arial" panose="020B0604020202020204" pitchFamily="34" charset="0"/>
              </a:rPr>
              <a:t>דִּכְתִיב</a:t>
            </a:r>
            <a:r>
              <a:rPr lang="he-IL" b="0" i="0" dirty="0">
                <a:solidFill>
                  <a:srgbClr val="000000"/>
                </a:solidFill>
                <a:effectLst/>
                <a:latin typeface="Arial" panose="020B0604020202020204" pitchFamily="34" charset="0"/>
              </a:rPr>
              <a:t> וְחָגַרְתָּ אוֹתָם</a:t>
            </a:r>
            <a:endParaRPr lang="he-IL" dirty="0"/>
          </a:p>
        </p:txBody>
      </p:sp>
      <p:sp>
        <p:nvSpPr>
          <p:cNvPr id="10" name="תיבת טקסט 9">
            <a:extLst>
              <a:ext uri="{FF2B5EF4-FFF2-40B4-BE49-F238E27FC236}">
                <a16:creationId xmlns:a16="http://schemas.microsoft.com/office/drawing/2014/main" id="{2B9A9859-6D68-4855-987B-7947A3AA4811}"/>
              </a:ext>
            </a:extLst>
          </p:cNvPr>
          <p:cNvSpPr txBox="1"/>
          <p:nvPr/>
        </p:nvSpPr>
        <p:spPr>
          <a:xfrm>
            <a:off x="10157197" y="2723826"/>
            <a:ext cx="1734206"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כִּי פְּלִיגִי בְּאַבְנֵט </a:t>
            </a:r>
            <a:endParaRPr lang="he-IL" dirty="0"/>
          </a:p>
        </p:txBody>
      </p:sp>
      <p:sp>
        <p:nvSpPr>
          <p:cNvPr id="11" name="תיבת טקסט 10">
            <a:extLst>
              <a:ext uri="{FF2B5EF4-FFF2-40B4-BE49-F238E27FC236}">
                <a16:creationId xmlns:a16="http://schemas.microsoft.com/office/drawing/2014/main" id="{E9402918-C0DC-41A5-8437-25EDA3CF00A2}"/>
              </a:ext>
            </a:extLst>
          </p:cNvPr>
          <p:cNvSpPr txBox="1"/>
          <p:nvPr/>
        </p:nvSpPr>
        <p:spPr>
          <a:xfrm>
            <a:off x="8187559" y="3553255"/>
            <a:ext cx="3951889"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מַאן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אַהֲרֹן וְאַחַר כָּךְ בָּנָיו </a:t>
            </a:r>
          </a:p>
          <a:p>
            <a:r>
              <a:rPr lang="he-IL" b="0" i="0" dirty="0" err="1">
                <a:solidFill>
                  <a:srgbClr val="000000"/>
                </a:solidFill>
                <a:effectLst/>
                <a:latin typeface="Arial" panose="020B0604020202020204" pitchFamily="34" charset="0"/>
              </a:rPr>
              <a:t>דִּכְתִיב</a:t>
            </a:r>
            <a:r>
              <a:rPr lang="he-IL" b="0" i="0" dirty="0">
                <a:solidFill>
                  <a:srgbClr val="000000"/>
                </a:solidFill>
                <a:effectLst/>
                <a:latin typeface="Arial" panose="020B0604020202020204" pitchFamily="34" charset="0"/>
              </a:rPr>
              <a:t> "וַיַּחְגּוֹר </a:t>
            </a:r>
            <a:r>
              <a:rPr lang="he-IL" b="1" i="0" dirty="0">
                <a:solidFill>
                  <a:srgbClr val="000000"/>
                </a:solidFill>
                <a:effectLst/>
                <a:latin typeface="Arial" panose="020B0604020202020204" pitchFamily="34" charset="0"/>
              </a:rPr>
              <a:t>אוֹתוֹ </a:t>
            </a:r>
            <a:r>
              <a:rPr lang="he-IL" b="0" i="0" dirty="0">
                <a:solidFill>
                  <a:srgbClr val="000000"/>
                </a:solidFill>
                <a:effectLst/>
                <a:latin typeface="Arial" panose="020B0604020202020204" pitchFamily="34" charset="0"/>
              </a:rPr>
              <a:t>בָּאַבְנֵט וַהֲדַר כְּתִיב וַיַּחְגּוֹר </a:t>
            </a:r>
            <a:r>
              <a:rPr lang="he-IL" b="1" i="0" dirty="0">
                <a:solidFill>
                  <a:srgbClr val="000000"/>
                </a:solidFill>
                <a:effectLst/>
                <a:latin typeface="Arial" panose="020B0604020202020204" pitchFamily="34" charset="0"/>
              </a:rPr>
              <a:t>אוֹתָם </a:t>
            </a:r>
            <a:r>
              <a:rPr lang="he-IL" b="0" i="0" dirty="0">
                <a:solidFill>
                  <a:srgbClr val="000000"/>
                </a:solidFill>
                <a:effectLst/>
                <a:latin typeface="Arial" panose="020B0604020202020204" pitchFamily="34" charset="0"/>
              </a:rPr>
              <a:t>אַבְנֵט"</a:t>
            </a:r>
            <a:endParaRPr lang="he-IL" dirty="0"/>
          </a:p>
        </p:txBody>
      </p:sp>
      <p:sp>
        <p:nvSpPr>
          <p:cNvPr id="12" name="תיבת טקסט 11">
            <a:extLst>
              <a:ext uri="{FF2B5EF4-FFF2-40B4-BE49-F238E27FC236}">
                <a16:creationId xmlns:a16="http://schemas.microsoft.com/office/drawing/2014/main" id="{1CA6FDC0-4D1E-4252-A436-9B3C2864BAF3}"/>
              </a:ext>
            </a:extLst>
          </p:cNvPr>
          <p:cNvSpPr txBox="1"/>
          <p:nvPr/>
        </p:nvSpPr>
        <p:spPr>
          <a:xfrm>
            <a:off x="281329" y="3553255"/>
            <a:ext cx="7525407"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מי שאמר שאף את האבנט חגר לאהרן לבדו, ואחר כך התחיל להלביש את בניו את כל בגדיהם, היינו משום שבפרשת צו כתיב "ויחגור אותו באבנט", ואחר שהשלים את לבישתו, חזר הכתוב: "ויחגור אותם אבנט".</a:t>
            </a:r>
          </a:p>
        </p:txBody>
      </p:sp>
      <p:sp>
        <p:nvSpPr>
          <p:cNvPr id="15" name="תיבת טקסט 14">
            <a:extLst>
              <a:ext uri="{FF2B5EF4-FFF2-40B4-BE49-F238E27FC236}">
                <a16:creationId xmlns:a16="http://schemas.microsoft.com/office/drawing/2014/main" id="{5AEED59B-D7E1-4E3B-B33F-A507A50B148C}"/>
              </a:ext>
            </a:extLst>
          </p:cNvPr>
          <p:cNvSpPr txBox="1"/>
          <p:nvPr/>
        </p:nvSpPr>
        <p:spPr>
          <a:xfrm>
            <a:off x="515007" y="5164666"/>
            <a:ext cx="7672552"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ומי שאמר שחגירת האבנט לאהרן ובניו הייתה בבת אחת, משום שבפרשת תצווה כתיב "וחגרת אותם אבנט אהרן ובניו", ומשמע שהייתה הלבישה לכולם בבת אחת.\</a:t>
            </a:r>
          </a:p>
        </p:txBody>
      </p:sp>
    </p:spTree>
    <p:extLst>
      <p:ext uri="{BB962C8B-B14F-4D97-AF65-F5344CB8AC3E}">
        <p14:creationId xmlns:p14="http://schemas.microsoft.com/office/powerpoint/2010/main" val="2289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750"/>
                            </p:stCondLst>
                            <p:childTnLst>
                              <p:par>
                                <p:cTn id="11" presetID="22" presetClass="entr" presetSubtype="2" fill="hold" grpId="0" nodeType="afterEffect">
                                  <p:stCondLst>
                                    <p:cond delay="250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500"/>
                            </p:stCondLst>
                            <p:childTnLst>
                              <p:par>
                                <p:cTn id="22" presetID="53" presetClass="entr" presetSubtype="16" fill="hold" grpId="0" nodeType="afterEffect">
                                  <p:stCondLst>
                                    <p:cond delay="1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22" presetClass="entr" presetSubtype="2" fill="hold" grpId="0" nodeType="afterEffect">
                                  <p:stCondLst>
                                    <p:cond delay="275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par>
                          <p:cTn id="31" fill="hold">
                            <p:stCondLst>
                              <p:cond delay="5250"/>
                            </p:stCondLst>
                            <p:childTnLst>
                              <p:par>
                                <p:cTn id="32" presetID="53" presetClass="entr" presetSubtype="16" fill="hold" grpId="0" nodeType="afterEffect">
                                  <p:stCondLst>
                                    <p:cond delay="35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9250"/>
                            </p:stCondLst>
                            <p:childTnLst>
                              <p:par>
                                <p:cTn id="38" presetID="22" presetClass="entr" presetSubtype="2" fill="hold" grpId="0" nodeType="afterEffect">
                                  <p:stCondLst>
                                    <p:cond delay="200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F805882-BCA7-47D2-89AC-040F3B3B3D38}"/>
              </a:ext>
            </a:extLst>
          </p:cNvPr>
          <p:cNvSpPr txBox="1"/>
          <p:nvPr/>
        </p:nvSpPr>
        <p:spPr>
          <a:xfrm>
            <a:off x="6791083" y="850673"/>
            <a:ext cx="522224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וּלְמַאן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אַהֲרֹן וּבָנָיו בְּבַת אַחַת </a:t>
            </a:r>
          </a:p>
          <a:p>
            <a:r>
              <a:rPr lang="he-IL" b="0" i="0" dirty="0">
                <a:solidFill>
                  <a:srgbClr val="000000"/>
                </a:solidFill>
                <a:effectLst/>
                <a:latin typeface="Arial" panose="020B0604020202020204" pitchFamily="34" charset="0"/>
              </a:rPr>
              <a:t>הָכְתִיב וַיַּחְגּוֹר אוֹתוֹ בְּאַבְנֵט וַהֲדַר כְּתִיב וַיַּחְגּוֹר אוֹתָם אַבְנֵט</a:t>
            </a:r>
            <a:endParaRPr lang="he-IL" dirty="0"/>
          </a:p>
        </p:txBody>
      </p:sp>
      <p:sp>
        <p:nvSpPr>
          <p:cNvPr id="4" name="תיבת טקסט 3">
            <a:extLst>
              <a:ext uri="{FF2B5EF4-FFF2-40B4-BE49-F238E27FC236}">
                <a16:creationId xmlns:a16="http://schemas.microsoft.com/office/drawing/2014/main" id="{AF2F30AC-105D-44AA-BB20-E0E90737E2BC}"/>
              </a:ext>
            </a:extLst>
          </p:cNvPr>
          <p:cNvSpPr txBox="1"/>
          <p:nvPr/>
        </p:nvSpPr>
        <p:spPr>
          <a:xfrm>
            <a:off x="10434320" y="30741"/>
            <a:ext cx="1579003" cy="369332"/>
          </a:xfrm>
          <a:prstGeom prst="rect">
            <a:avLst/>
          </a:prstGeom>
          <a:noFill/>
        </p:spPr>
        <p:txBody>
          <a:bodyPr wrap="square" rtlCol="1">
            <a:spAutoFit/>
          </a:bodyPr>
          <a:lstStyle/>
          <a:p>
            <a:r>
              <a:rPr lang="he-IL" dirty="0"/>
              <a:t>דף ה' עמ' ב'</a:t>
            </a:r>
          </a:p>
        </p:txBody>
      </p:sp>
      <p:sp>
        <p:nvSpPr>
          <p:cNvPr id="5" name="תיבת טקסט 4">
            <a:extLst>
              <a:ext uri="{FF2B5EF4-FFF2-40B4-BE49-F238E27FC236}">
                <a16:creationId xmlns:a16="http://schemas.microsoft.com/office/drawing/2014/main" id="{8A374CF9-8EB4-4582-A772-5CEB302AD508}"/>
              </a:ext>
            </a:extLst>
          </p:cNvPr>
          <p:cNvSpPr txBox="1"/>
          <p:nvPr/>
        </p:nvSpPr>
        <p:spPr>
          <a:xfrm>
            <a:off x="850988" y="712173"/>
            <a:ext cx="562864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לסובר שהבגדים הולבשו בבת אחת קשה: הרי כתוב בעשיה: "</a:t>
            </a:r>
            <a:r>
              <a:rPr lang="he-IL" b="1" dirty="0" err="1"/>
              <a:t>ויחגר</a:t>
            </a:r>
            <a:r>
              <a:rPr lang="he-IL" b="1" dirty="0"/>
              <a:t> אותו </a:t>
            </a:r>
            <a:r>
              <a:rPr lang="he-IL" dirty="0"/>
              <a:t>באבנט", ואחר כך כתוב: "</a:t>
            </a:r>
            <a:r>
              <a:rPr lang="he-IL" b="1" dirty="0"/>
              <a:t>ויחגור אותם </a:t>
            </a:r>
            <a:r>
              <a:rPr lang="he-IL" dirty="0"/>
              <a:t>אבנט". הרי שיש כאן חגירות נפרדות </a:t>
            </a:r>
          </a:p>
        </p:txBody>
      </p:sp>
      <p:sp>
        <p:nvSpPr>
          <p:cNvPr id="7" name="תיבת טקסט 6">
            <a:extLst>
              <a:ext uri="{FF2B5EF4-FFF2-40B4-BE49-F238E27FC236}">
                <a16:creationId xmlns:a16="http://schemas.microsoft.com/office/drawing/2014/main" id="{5208B4D2-4AF7-4B17-B9E6-22769C2CF552}"/>
              </a:ext>
            </a:extLst>
          </p:cNvPr>
          <p:cNvSpPr txBox="1"/>
          <p:nvPr/>
        </p:nvSpPr>
        <p:spPr>
          <a:xfrm>
            <a:off x="8689953" y="2994229"/>
            <a:ext cx="337732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אָמַר לָךְ: הַהוּא אַבְנֵטוֹ שֶׁל כֹּהֵן גָּדוֹל </a:t>
            </a:r>
          </a:p>
          <a:p>
            <a:r>
              <a:rPr lang="he-IL" b="0" i="0" dirty="0">
                <a:solidFill>
                  <a:srgbClr val="000000"/>
                </a:solidFill>
                <a:effectLst/>
                <a:latin typeface="Arial" panose="020B0604020202020204" pitchFamily="34" charset="0"/>
              </a:rPr>
              <a:t>לֹא זֶה הוּא אַבְנֵטוֹ שֶׁל כֹּהֵן הֶדְיוֹט</a:t>
            </a:r>
            <a:endParaRPr lang="he-IL" dirty="0"/>
          </a:p>
        </p:txBody>
      </p:sp>
      <p:sp>
        <p:nvSpPr>
          <p:cNvPr id="8" name="תיבת טקסט 7">
            <a:extLst>
              <a:ext uri="{FF2B5EF4-FFF2-40B4-BE49-F238E27FC236}">
                <a16:creationId xmlns:a16="http://schemas.microsoft.com/office/drawing/2014/main" id="{A6B975AD-CA4B-4432-A0CF-C6646D86CA20}"/>
              </a:ext>
            </a:extLst>
          </p:cNvPr>
          <p:cNvSpPr txBox="1"/>
          <p:nvPr/>
        </p:nvSpPr>
        <p:spPr>
          <a:xfrm>
            <a:off x="10077318" y="2291973"/>
            <a:ext cx="1579003" cy="369332"/>
          </a:xfrm>
          <a:prstGeom prst="rect">
            <a:avLst/>
          </a:prstGeom>
          <a:noFill/>
        </p:spPr>
        <p:txBody>
          <a:bodyPr wrap="square" rtlCol="1">
            <a:spAutoFit/>
          </a:bodyPr>
          <a:lstStyle/>
          <a:p>
            <a:r>
              <a:rPr lang="he-IL" dirty="0"/>
              <a:t>דף ו' עמ' א'</a:t>
            </a:r>
          </a:p>
        </p:txBody>
      </p:sp>
      <p:sp>
        <p:nvSpPr>
          <p:cNvPr id="9" name="תיבת טקסט 8">
            <a:extLst>
              <a:ext uri="{FF2B5EF4-FFF2-40B4-BE49-F238E27FC236}">
                <a16:creationId xmlns:a16="http://schemas.microsoft.com/office/drawing/2014/main" id="{30356264-BB68-48DD-BC41-9A08B71FB27B}"/>
              </a:ext>
            </a:extLst>
          </p:cNvPr>
          <p:cNvSpPr txBox="1"/>
          <p:nvPr/>
        </p:nvSpPr>
        <p:spPr>
          <a:xfrm>
            <a:off x="124724" y="3238984"/>
            <a:ext cx="8178799" cy="2585323"/>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תשובה: לעולם יש לומר שסדר הלבישה הנאמר בצואה עיקר הוא, </a:t>
            </a:r>
          </a:p>
          <a:p>
            <a:r>
              <a:rPr lang="he-IL" dirty="0"/>
              <a:t>שהיו החגירות של כולם בבת אחת. </a:t>
            </a:r>
          </a:p>
          <a:p>
            <a:r>
              <a:rPr lang="he-IL" dirty="0"/>
              <a:t>ומה שנאמר בפרשת </a:t>
            </a:r>
            <a:r>
              <a:rPr lang="he-IL" dirty="0" err="1"/>
              <a:t>העשיה</a:t>
            </a:r>
            <a:r>
              <a:rPr lang="he-IL" dirty="0"/>
              <a:t> חגירת האבנט של אהרן בפני עצמו ושל בניו בפני עצמם אינו ללמדנו סדר החגירה, אלא ללמדנו שהאבנטים עצמם שונים היו בעשייתם.</a:t>
            </a:r>
          </a:p>
          <a:p>
            <a:r>
              <a:rPr lang="he-IL" dirty="0"/>
              <a:t>שהלא מפורש בתורה מעשה האבנט של אהרן, שהיה בעשייתו כלאים, שנאמר "ואת האבנט שש משזר ותכלת וארגמן" [שש לשון פשתן הוא, ותכלת צמר הוא]. ואילו שאר האבנטים של בניו לא נזכר בתורה שהיה מעורב בו צמר.</a:t>
            </a:r>
          </a:p>
          <a:p>
            <a:r>
              <a:rPr lang="he-IL" dirty="0"/>
              <a:t>ומעתה יש לומר שהפסוק ההוא בא להשמיענו שאבנטו של כהן גדול, שהיה מעורב בו צמר - לא זה הוא אבנטו של כהן הדיוט שנעשה מפשתן בלבד.</a:t>
            </a:r>
          </a:p>
        </p:txBody>
      </p:sp>
    </p:spTree>
    <p:extLst>
      <p:ext uri="{BB962C8B-B14F-4D97-AF65-F5344CB8AC3E}">
        <p14:creationId xmlns:p14="http://schemas.microsoft.com/office/powerpoint/2010/main" val="7115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22" presetClass="entr" presetSubtype="2" fill="hold" grpId="0" nodeType="afterEffect">
                                  <p:stCondLst>
                                    <p:cond delay="225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ppt_w</p:attrName>
                                        </p:attrNameLst>
                                      </p:cBhvr>
                                      <p:tavLst>
                                        <p:tav tm="0" fmla="#ppt_w*sin(2.5*pi*$)">
                                          <p:val>
                                            <p:fltVal val="0"/>
                                          </p:val>
                                        </p:tav>
                                        <p:tav tm="100000">
                                          <p:val>
                                            <p:fltVal val="1"/>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53" presetClass="entr" presetSubtype="16"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3000"/>
                            </p:stCondLst>
                            <p:childTnLst>
                              <p:par>
                                <p:cTn id="28" presetID="22" presetClass="entr" presetSubtype="2" fill="hold" grpId="0" nodeType="after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9533B2AF-000D-45BE-97B1-1795371A884B}"/>
              </a:ext>
            </a:extLst>
          </p:cNvPr>
          <p:cNvSpPr txBox="1"/>
          <p:nvPr/>
        </p:nvSpPr>
        <p:spPr>
          <a:xfrm>
            <a:off x="8099972" y="739851"/>
            <a:ext cx="373888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וּלְמַאן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אַהֲרֹן וְאַחַר כָּךְ בָּנָיו וְהָכְתִיב וְחָגַרְתָּ אוֹתָם אַבְנֵט אָמַר לָךְ</a:t>
            </a:r>
            <a:endParaRPr lang="he-IL" dirty="0"/>
          </a:p>
        </p:txBody>
      </p:sp>
      <p:sp>
        <p:nvSpPr>
          <p:cNvPr id="3" name="תיבת טקסט 2">
            <a:extLst>
              <a:ext uri="{FF2B5EF4-FFF2-40B4-BE49-F238E27FC236}">
                <a16:creationId xmlns:a16="http://schemas.microsoft.com/office/drawing/2014/main" id="{6820A3A5-4034-47E3-A525-26809EBA9323}"/>
              </a:ext>
            </a:extLst>
          </p:cNvPr>
          <p:cNvSpPr txBox="1"/>
          <p:nvPr/>
        </p:nvSpPr>
        <p:spPr>
          <a:xfrm>
            <a:off x="355951" y="739851"/>
            <a:ext cx="750824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שאלה לסובר שחגירת האבנט של אהרן הייתה בפני עצמה, ורק אחר כך חגר לבניו - והלא כתוב בפרשת </a:t>
            </a:r>
            <a:r>
              <a:rPr lang="he-IL" dirty="0" err="1"/>
              <a:t>תצוה</a:t>
            </a:r>
            <a:r>
              <a:rPr lang="he-IL" dirty="0"/>
              <a:t> "וחגרת אותם אבנט", ומכאן משמע שהיו כאחד.</a:t>
            </a:r>
          </a:p>
        </p:txBody>
      </p:sp>
      <p:sp>
        <p:nvSpPr>
          <p:cNvPr id="4" name="תיבת טקסט 3">
            <a:extLst>
              <a:ext uri="{FF2B5EF4-FFF2-40B4-BE49-F238E27FC236}">
                <a16:creationId xmlns:a16="http://schemas.microsoft.com/office/drawing/2014/main" id="{54F7EC48-5477-4A89-86BD-D550FE183063}"/>
              </a:ext>
            </a:extLst>
          </p:cNvPr>
          <p:cNvSpPr txBox="1"/>
          <p:nvPr/>
        </p:nvSpPr>
        <p:spPr>
          <a:xfrm>
            <a:off x="8177049" y="1857402"/>
            <a:ext cx="366180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הַהוּא </a:t>
            </a:r>
            <a:r>
              <a:rPr lang="he-IL" b="0" i="0" dirty="0" err="1">
                <a:solidFill>
                  <a:srgbClr val="000000"/>
                </a:solidFill>
                <a:effectLst/>
                <a:latin typeface="Arial" panose="020B0604020202020204" pitchFamily="34" charset="0"/>
              </a:rPr>
              <a:t>קָא</a:t>
            </a:r>
            <a:r>
              <a:rPr lang="he-IL" b="0" i="0" dirty="0">
                <a:solidFill>
                  <a:srgbClr val="000000"/>
                </a:solidFill>
                <a:effectLst/>
                <a:latin typeface="Arial" panose="020B0604020202020204" pitchFamily="34" charset="0"/>
              </a:rPr>
              <a:t> מַשְׁמַע לַן אַבְנֵטוֹ שֶׁל כֹּהֵן גָּדוֹל זֶהוּ אַבְנֵטוֹ שֶׁל כֹּהֵן הֶדְיוֹט</a:t>
            </a:r>
            <a:endParaRPr lang="he-IL" dirty="0"/>
          </a:p>
        </p:txBody>
      </p:sp>
      <p:sp>
        <p:nvSpPr>
          <p:cNvPr id="5" name="תיבת טקסט 4">
            <a:extLst>
              <a:ext uri="{FF2B5EF4-FFF2-40B4-BE49-F238E27FC236}">
                <a16:creationId xmlns:a16="http://schemas.microsoft.com/office/drawing/2014/main" id="{7FED3202-947D-4499-8A66-8FCFE51E91D9}"/>
              </a:ext>
            </a:extLst>
          </p:cNvPr>
          <p:cNvSpPr txBox="1"/>
          <p:nvPr/>
        </p:nvSpPr>
        <p:spPr>
          <a:xfrm>
            <a:off x="179552" y="1857402"/>
            <a:ext cx="767080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תשובה: הפסוק מפרשת </a:t>
            </a:r>
            <a:r>
              <a:rPr lang="he-IL" dirty="0" err="1"/>
              <a:t>תצוה</a:t>
            </a:r>
            <a:r>
              <a:rPr lang="he-IL" dirty="0"/>
              <a:t> משמענו שהאבנטים עצמן היו שווין בעשייתם, </a:t>
            </a:r>
          </a:p>
          <a:p>
            <a:r>
              <a:rPr lang="he-IL" dirty="0"/>
              <a:t>שאבנטו של כהן גדול שהוא של כלאים וזהו אבנטו של כהן הדיוט, שאף הוא של כלאים.</a:t>
            </a:r>
          </a:p>
        </p:txBody>
      </p:sp>
      <p:sp>
        <p:nvSpPr>
          <p:cNvPr id="6" name="תיבת טקסט 5">
            <a:extLst>
              <a:ext uri="{FF2B5EF4-FFF2-40B4-BE49-F238E27FC236}">
                <a16:creationId xmlns:a16="http://schemas.microsoft.com/office/drawing/2014/main" id="{405D265B-91CA-457E-A731-2C12B942BEF2}"/>
              </a:ext>
            </a:extLst>
          </p:cNvPr>
          <p:cNvSpPr txBox="1"/>
          <p:nvPr/>
        </p:nvSpPr>
        <p:spPr>
          <a:xfrm>
            <a:off x="198821" y="2893869"/>
            <a:ext cx="7714593"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ומעתה, מה שכתוב בעשיה "ויחגור אותו באבנט", ולאחר מכן כתוב "ויחגור אותם אבנט" - למה לי?</a:t>
            </a:r>
          </a:p>
          <a:p>
            <a:r>
              <a:rPr lang="he-IL" dirty="0"/>
              <a:t>אלא, בהכרח, שמע מינה שבסדר החגירה הקדים את אהרן, ואחר כך חגר לבניו.</a:t>
            </a:r>
          </a:p>
        </p:txBody>
      </p:sp>
      <p:sp>
        <p:nvSpPr>
          <p:cNvPr id="7" name="תיבת טקסט 6">
            <a:extLst>
              <a:ext uri="{FF2B5EF4-FFF2-40B4-BE49-F238E27FC236}">
                <a16:creationId xmlns:a16="http://schemas.microsoft.com/office/drawing/2014/main" id="{1E83F2EE-17FB-40E4-92E5-C72263026B23}"/>
              </a:ext>
            </a:extLst>
          </p:cNvPr>
          <p:cNvSpPr txBox="1"/>
          <p:nvPr/>
        </p:nvSpPr>
        <p:spPr>
          <a:xfrm>
            <a:off x="8177049" y="2893869"/>
            <a:ext cx="3661803"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וַיַּחְגּוֹר אוֹתוֹ אַבְנֵט וַיַּחְגּוֹר אוֹתָם לְמָה לִי שְׁמַע מִינַּהּ אַהֲרֹן וְאַחַר כָּךְ בָּנָיו </a:t>
            </a:r>
            <a:endParaRPr lang="he-IL" dirty="0"/>
          </a:p>
        </p:txBody>
      </p:sp>
      <p:sp>
        <p:nvSpPr>
          <p:cNvPr id="8" name="תיבת טקסט 7">
            <a:extLst>
              <a:ext uri="{FF2B5EF4-FFF2-40B4-BE49-F238E27FC236}">
                <a16:creationId xmlns:a16="http://schemas.microsoft.com/office/drawing/2014/main" id="{0A1023FF-418D-4698-A471-61357C80F774}"/>
              </a:ext>
            </a:extLst>
          </p:cNvPr>
          <p:cNvSpPr txBox="1"/>
          <p:nvPr/>
        </p:nvSpPr>
        <p:spPr>
          <a:xfrm>
            <a:off x="10466200" y="74410"/>
            <a:ext cx="1579003" cy="369332"/>
          </a:xfrm>
          <a:prstGeom prst="rect">
            <a:avLst/>
          </a:prstGeom>
          <a:noFill/>
        </p:spPr>
        <p:txBody>
          <a:bodyPr wrap="square" rtlCol="1">
            <a:spAutoFit/>
          </a:bodyPr>
          <a:lstStyle/>
          <a:p>
            <a:r>
              <a:rPr lang="he-IL" dirty="0"/>
              <a:t>דף ו' עמ' א'</a:t>
            </a:r>
          </a:p>
        </p:txBody>
      </p:sp>
      <p:sp>
        <p:nvSpPr>
          <p:cNvPr id="9" name="תיבת טקסט 8">
            <a:extLst>
              <a:ext uri="{FF2B5EF4-FFF2-40B4-BE49-F238E27FC236}">
                <a16:creationId xmlns:a16="http://schemas.microsoft.com/office/drawing/2014/main" id="{E9082B5D-E607-45F0-9BD8-A58D720AF3EC}"/>
              </a:ext>
            </a:extLst>
          </p:cNvPr>
          <p:cNvSpPr txBox="1"/>
          <p:nvPr/>
        </p:nvSpPr>
        <p:spPr>
          <a:xfrm>
            <a:off x="9235440" y="4318000"/>
            <a:ext cx="260341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וּבְבַת אַחַת מִי מַשְׁכַּחַתְּ לַהּ</a:t>
            </a:r>
            <a:endParaRPr lang="he-IL" dirty="0"/>
          </a:p>
        </p:txBody>
      </p:sp>
      <p:sp>
        <p:nvSpPr>
          <p:cNvPr id="10" name="תיבת טקסט 9">
            <a:extLst>
              <a:ext uri="{FF2B5EF4-FFF2-40B4-BE49-F238E27FC236}">
                <a16:creationId xmlns:a16="http://schemas.microsoft.com/office/drawing/2014/main" id="{5BA8A3C0-6FEF-4510-9F1F-4EF285718E80}"/>
              </a:ext>
            </a:extLst>
          </p:cNvPr>
          <p:cNvSpPr txBox="1"/>
          <p:nvPr/>
        </p:nvSpPr>
        <p:spPr>
          <a:xfrm>
            <a:off x="9894089" y="5095800"/>
            <a:ext cx="194476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לָא </a:t>
            </a:r>
            <a:r>
              <a:rPr lang="he-IL" b="0" i="0" dirty="0" err="1">
                <a:solidFill>
                  <a:srgbClr val="000000"/>
                </a:solidFill>
                <a:effectLst/>
                <a:latin typeface="Arial" panose="020B0604020202020204" pitchFamily="34" charset="0"/>
              </a:rPr>
              <a:t>צְרִיכָא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דְּאַקְדֵּים</a:t>
            </a:r>
            <a:endParaRPr lang="he-IL" dirty="0"/>
          </a:p>
        </p:txBody>
      </p:sp>
      <p:sp>
        <p:nvSpPr>
          <p:cNvPr id="11" name="תיבת טקסט 10">
            <a:extLst>
              <a:ext uri="{FF2B5EF4-FFF2-40B4-BE49-F238E27FC236}">
                <a16:creationId xmlns:a16="http://schemas.microsoft.com/office/drawing/2014/main" id="{336D9F11-FD4D-4A87-891A-1CA7C8F7170B}"/>
              </a:ext>
            </a:extLst>
          </p:cNvPr>
          <p:cNvSpPr txBox="1"/>
          <p:nvPr/>
        </p:nvSpPr>
        <p:spPr>
          <a:xfrm>
            <a:off x="538480" y="4124960"/>
            <a:ext cx="7325711"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שאלה:  לסברת האומר שחגרן בבת אחת: האם ראינו שיהא משה חוגר את כולם לבדו כאחת, והרי בהכרח שחגר אחד קודם </a:t>
            </a:r>
            <a:r>
              <a:rPr lang="he-IL" dirty="0" err="1"/>
              <a:t>לחבירו</a:t>
            </a:r>
            <a:r>
              <a:rPr lang="he-IL" dirty="0"/>
              <a:t>?</a:t>
            </a:r>
          </a:p>
        </p:txBody>
      </p:sp>
      <p:sp>
        <p:nvSpPr>
          <p:cNvPr id="13" name="בועת דיבור: מלבן עם פינות מעוגלות 12">
            <a:extLst>
              <a:ext uri="{FF2B5EF4-FFF2-40B4-BE49-F238E27FC236}">
                <a16:creationId xmlns:a16="http://schemas.microsoft.com/office/drawing/2014/main" id="{ED7A2672-6E2E-4860-AA23-499BF1277929}"/>
              </a:ext>
            </a:extLst>
          </p:cNvPr>
          <p:cNvSpPr/>
          <p:nvPr/>
        </p:nvSpPr>
        <p:spPr>
          <a:xfrm>
            <a:off x="8024649" y="4903316"/>
            <a:ext cx="1944763" cy="1788160"/>
          </a:xfrm>
          <a:prstGeom prst="wedgeRoundRectCallout">
            <a:avLst>
              <a:gd name="adj1" fmla="val -354143"/>
              <a:gd name="adj2" fmla="val 625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רש"י: והמצנפת. </a:t>
            </a:r>
            <a:r>
              <a:rPr lang="he-IL" dirty="0" err="1">
                <a:solidFill>
                  <a:schemeClr val="tx1"/>
                </a:solidFill>
              </a:rPr>
              <a:t>הרש"ש</a:t>
            </a:r>
            <a:r>
              <a:rPr lang="he-IL" dirty="0">
                <a:solidFill>
                  <a:schemeClr val="tx1"/>
                </a:solidFill>
              </a:rPr>
              <a:t> העיר ממשמעות הפסוק שלבשו המצנפת לאחר האבנט,</a:t>
            </a:r>
          </a:p>
        </p:txBody>
      </p:sp>
      <p:sp>
        <p:nvSpPr>
          <p:cNvPr id="14" name="תיבת טקסט 13">
            <a:extLst>
              <a:ext uri="{FF2B5EF4-FFF2-40B4-BE49-F238E27FC236}">
                <a16:creationId xmlns:a16="http://schemas.microsoft.com/office/drawing/2014/main" id="{BA15A4E6-6D57-4CF3-A427-BA1952EDEF84}"/>
              </a:ext>
            </a:extLst>
          </p:cNvPr>
          <p:cNvSpPr txBox="1"/>
          <p:nvPr/>
        </p:nvSpPr>
        <p:spPr>
          <a:xfrm>
            <a:off x="609600" y="5058732"/>
            <a:ext cx="7303814" cy="1477328"/>
          </a:xfrm>
          <a:prstGeom prst="rect">
            <a:avLst/>
          </a:prstGeom>
          <a:noFill/>
          <a:scene3d>
            <a:camera prst="orthographicFront"/>
            <a:lightRig rig="threePt" dir="t"/>
          </a:scene3d>
          <a:sp3d>
            <a:bevelT prst="relaxedInset"/>
          </a:sp3d>
        </p:spPr>
        <p:txBody>
          <a:bodyPr wrap="square" rtlCol="1">
            <a:spAutoFit/>
          </a:bodyPr>
          <a:lstStyle/>
          <a:p>
            <a:r>
              <a:rPr lang="he-IL" dirty="0"/>
              <a:t>תשובה: צריך לציין זאת. שוודאי הקדים כל אחד על </a:t>
            </a:r>
            <a:r>
              <a:rPr lang="he-IL" dirty="0" err="1"/>
              <a:t>חבירו</a:t>
            </a:r>
            <a:r>
              <a:rPr lang="he-IL" dirty="0"/>
              <a:t> [</a:t>
            </a:r>
            <a:r>
              <a:rPr lang="he-IL" dirty="0" err="1"/>
              <a:t>ריטב"א</a:t>
            </a:r>
            <a:r>
              <a:rPr lang="he-IL" dirty="0"/>
              <a:t>: כפי סדר מעלתן,], ולא בבת אחת ממש חגרן. אלא, שחגירת האבנטים של כולם הייתה ללא שום הפסק בין אבנט לאבנט. שהמתין, ולא הלביש את אהרן את האבנט, עד שהלביש את בניו את המכנסים והכתונת. ולאחר מכן חגר את אהרן את האבנט, ומיד חגר את האבנטים לבניו.</a:t>
            </a:r>
          </a:p>
        </p:txBody>
      </p:sp>
    </p:spTree>
    <p:extLst>
      <p:ext uri="{BB962C8B-B14F-4D97-AF65-F5344CB8AC3E}">
        <p14:creationId xmlns:p14="http://schemas.microsoft.com/office/powerpoint/2010/main" val="20544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2" presetClass="entr" presetSubtype="2" fill="hold" grpId="0" nodeType="afterEffect">
                                  <p:stCondLst>
                                    <p:cond delay="250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3750"/>
                            </p:stCondLst>
                            <p:childTnLst>
                              <p:par>
                                <p:cTn id="15" presetID="53" presetClass="entr" presetSubtype="16" fill="hold" grpId="0" nodeType="afterEffect">
                                  <p:stCondLst>
                                    <p:cond delay="2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6750"/>
                            </p:stCondLst>
                            <p:childTnLst>
                              <p:par>
                                <p:cTn id="21" presetID="22" presetClass="entr" presetSubtype="2" fill="hold" grpId="0" nodeType="afterEffect">
                                  <p:stCondLst>
                                    <p:cond delay="250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9750"/>
                            </p:stCondLst>
                            <p:childTnLst>
                              <p:par>
                                <p:cTn id="25" presetID="53" presetClass="entr" presetSubtype="16" fill="hold" grpId="0" nodeType="afterEffect">
                                  <p:stCondLst>
                                    <p:cond delay="25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2750"/>
                            </p:stCondLst>
                            <p:childTnLst>
                              <p:par>
                                <p:cTn id="31" presetID="22" presetClass="entr" presetSubtype="2" fill="hold" grpId="0" nodeType="afterEffect">
                                  <p:stCondLst>
                                    <p:cond delay="200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par>
                          <p:cTn id="41" fill="hold">
                            <p:stCondLst>
                              <p:cond delay="500"/>
                            </p:stCondLst>
                            <p:childTnLst>
                              <p:par>
                                <p:cTn id="42" presetID="22" presetClass="entr" presetSubtype="2" fill="hold" grpId="0" nodeType="afterEffect">
                                  <p:stCondLst>
                                    <p:cond delay="225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par>
                          <p:cTn id="45" fill="hold">
                            <p:stCondLst>
                              <p:cond delay="3250"/>
                            </p:stCondLst>
                            <p:childTnLst>
                              <p:par>
                                <p:cTn id="46" presetID="53" presetClass="entr" presetSubtype="16" fill="hold" grpId="0" nodeType="afterEffect">
                                  <p:stCondLst>
                                    <p:cond delay="275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6500"/>
                            </p:stCondLst>
                            <p:childTnLst>
                              <p:par>
                                <p:cTn id="52" presetID="22" presetClass="entr" presetSubtype="2" fill="hold" grpId="0" nodeType="afterEffect">
                                  <p:stCondLst>
                                    <p:cond delay="2000"/>
                                  </p:stCondLst>
                                  <p:childTnLst>
                                    <p:set>
                                      <p:cBhvr>
                                        <p:cTn id="53" dur="1" fill="hold">
                                          <p:stCondLst>
                                            <p:cond delay="0"/>
                                          </p:stCondLst>
                                        </p:cTn>
                                        <p:tgtEl>
                                          <p:spTgt spid="14"/>
                                        </p:tgtEl>
                                        <p:attrNameLst>
                                          <p:attrName>style.visibility</p:attrName>
                                        </p:attrNameLst>
                                      </p:cBhvr>
                                      <p:to>
                                        <p:strVal val="visible"/>
                                      </p:to>
                                    </p:set>
                                    <p:animEffect transition="in" filter="wipe(right)">
                                      <p:cBhvr>
                                        <p:cTn id="54" dur="500"/>
                                        <p:tgtEl>
                                          <p:spTgt spid="14"/>
                                        </p:tgtEl>
                                      </p:cBhvr>
                                    </p:animEffect>
                                  </p:childTnLst>
                                </p:cTn>
                              </p:par>
                            </p:childTnLst>
                          </p:cTn>
                        </p:par>
                        <p:par>
                          <p:cTn id="55" fill="hold">
                            <p:stCondLst>
                              <p:cond delay="9000"/>
                            </p:stCondLst>
                            <p:childTnLst>
                              <p:par>
                                <p:cTn id="56" presetID="22" presetClass="entr" presetSubtype="2" fill="hold" grpId="0" nodeType="afterEffect">
                                  <p:stCondLst>
                                    <p:cond delay="30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2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C23DCF03-5329-4755-A2AE-D191EC3505DD}"/>
              </a:ext>
            </a:extLst>
          </p:cNvPr>
          <p:cNvGraphicFramePr>
            <a:graphicFrameLocks noGrp="1"/>
          </p:cNvGraphicFramePr>
          <p:nvPr>
            <p:extLst>
              <p:ext uri="{D42A27DB-BD31-4B8C-83A1-F6EECF244321}">
                <p14:modId xmlns:p14="http://schemas.microsoft.com/office/powerpoint/2010/main" val="2350512938"/>
              </p:ext>
            </p:extLst>
          </p:nvPr>
        </p:nvGraphicFramePr>
        <p:xfrm>
          <a:off x="86359" y="839018"/>
          <a:ext cx="11541762" cy="5799629"/>
        </p:xfrm>
        <a:graphic>
          <a:graphicData uri="http://schemas.openxmlformats.org/drawingml/2006/table">
            <a:tbl>
              <a:tblPr rtl="1" firstRow="1" bandRow="1">
                <a:tableStyleId>{BC89EF96-8CEA-46FF-86C4-4CE0E7609802}</a:tableStyleId>
              </a:tblPr>
              <a:tblGrid>
                <a:gridCol w="1259660">
                  <a:extLst>
                    <a:ext uri="{9D8B030D-6E8A-4147-A177-3AD203B41FA5}">
                      <a16:colId xmlns:a16="http://schemas.microsoft.com/office/drawing/2014/main" val="516758817"/>
                    </a:ext>
                  </a:extLst>
                </a:gridCol>
                <a:gridCol w="1874128">
                  <a:extLst>
                    <a:ext uri="{9D8B030D-6E8A-4147-A177-3AD203B41FA5}">
                      <a16:colId xmlns:a16="http://schemas.microsoft.com/office/drawing/2014/main" val="1114483788"/>
                    </a:ext>
                  </a:extLst>
                </a:gridCol>
                <a:gridCol w="2396426">
                  <a:extLst>
                    <a:ext uri="{9D8B030D-6E8A-4147-A177-3AD203B41FA5}">
                      <a16:colId xmlns:a16="http://schemas.microsoft.com/office/drawing/2014/main" val="1913616414"/>
                    </a:ext>
                  </a:extLst>
                </a:gridCol>
                <a:gridCol w="6011548">
                  <a:extLst>
                    <a:ext uri="{9D8B030D-6E8A-4147-A177-3AD203B41FA5}">
                      <a16:colId xmlns:a16="http://schemas.microsoft.com/office/drawing/2014/main" val="3092449235"/>
                    </a:ext>
                  </a:extLst>
                </a:gridCol>
              </a:tblGrid>
              <a:tr h="1327055">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518045195"/>
                  </a:ext>
                </a:extLst>
              </a:tr>
              <a:tr h="1294697">
                <a:tc>
                  <a:txBody>
                    <a:bodyPr/>
                    <a:lstStyle/>
                    <a:p>
                      <a:pPr rtl="1"/>
                      <a:endParaRPr lang="he-IL" dirty="0"/>
                    </a:p>
                  </a:txBody>
                  <a:tcPr/>
                </a:tc>
                <a:tc>
                  <a:txBody>
                    <a:bodyPr/>
                    <a:lstStyle/>
                    <a:p>
                      <a:pPr rtl="1"/>
                      <a:endParaRPr lang="he-IL" dirty="0"/>
                    </a:p>
                  </a:txBody>
                  <a:tcPr/>
                </a:tc>
                <a:tc>
                  <a:txBody>
                    <a:bodyPr/>
                    <a:lstStyle/>
                    <a:p>
                      <a:pPr rtl="1"/>
                      <a:endParaRPr lang="he-IL" dirty="0"/>
                    </a:p>
                  </a:txBody>
                  <a:tcPr>
                    <a:solidFill>
                      <a:schemeClr val="accent6">
                        <a:lumMod val="40000"/>
                        <a:lumOff val="60000"/>
                        <a:alpha val="20000"/>
                      </a:schemeClr>
                    </a:solidFill>
                  </a:tcPr>
                </a:tc>
                <a:tc rowSpan="2">
                  <a:txBody>
                    <a:bodyPr/>
                    <a:lstStyle/>
                    <a:p>
                      <a:pPr rtl="1"/>
                      <a:endParaRPr lang="he-IL" dirty="0"/>
                    </a:p>
                  </a:txBody>
                  <a:tcPr/>
                </a:tc>
                <a:extLst>
                  <a:ext uri="{0D108BD9-81ED-4DB2-BD59-A6C34878D82A}">
                    <a16:rowId xmlns:a16="http://schemas.microsoft.com/office/drawing/2014/main" val="384795545"/>
                  </a:ext>
                </a:extLst>
              </a:tr>
              <a:tr h="1162720">
                <a:tc>
                  <a:txBody>
                    <a:bodyPr/>
                    <a:lstStyle/>
                    <a:p>
                      <a:pPr rtl="1"/>
                      <a:endParaRPr lang="he-IL"/>
                    </a:p>
                  </a:txBody>
                  <a:tcPr/>
                </a:tc>
                <a:tc>
                  <a:txBody>
                    <a:bodyPr/>
                    <a:lstStyle/>
                    <a:p>
                      <a:pPr rtl="1"/>
                      <a:endParaRPr lang="he-IL" dirty="0"/>
                    </a:p>
                  </a:txBody>
                  <a:tcPr/>
                </a:tc>
                <a:tc>
                  <a:txBody>
                    <a:bodyPr/>
                    <a:lstStyle/>
                    <a:p>
                      <a:pPr rtl="1"/>
                      <a:endParaRPr lang="he-IL" dirty="0"/>
                    </a:p>
                  </a:txBody>
                  <a:tcPr>
                    <a:solidFill>
                      <a:schemeClr val="accent6">
                        <a:lumMod val="40000"/>
                        <a:lumOff val="60000"/>
                        <a:alpha val="20000"/>
                      </a:schemeClr>
                    </a:solidFill>
                  </a:tcPr>
                </a:tc>
                <a:tc vMerge="1">
                  <a:txBody>
                    <a:bodyPr/>
                    <a:lstStyle/>
                    <a:p>
                      <a:pPr rtl="1"/>
                      <a:endParaRPr lang="he-IL" dirty="0"/>
                    </a:p>
                  </a:txBody>
                  <a:tcPr/>
                </a:tc>
                <a:extLst>
                  <a:ext uri="{0D108BD9-81ED-4DB2-BD59-A6C34878D82A}">
                    <a16:rowId xmlns:a16="http://schemas.microsoft.com/office/drawing/2014/main" val="729211266"/>
                  </a:ext>
                </a:extLst>
              </a:tr>
              <a:tr h="2015157">
                <a:tc>
                  <a:txBody>
                    <a:bodyPr/>
                    <a:lstStyle/>
                    <a:p>
                      <a:pPr rtl="1"/>
                      <a:endParaRPr lang="he-IL" dirty="0"/>
                    </a:p>
                  </a:txBody>
                  <a:tcPr/>
                </a:tc>
                <a:tc>
                  <a:txBody>
                    <a:bodyPr/>
                    <a:lstStyle/>
                    <a:p>
                      <a:pPr rtl="1"/>
                      <a:endParaRPr lang="he-IL" dirty="0"/>
                    </a:p>
                  </a:txBody>
                  <a:tcPr/>
                </a:tc>
                <a:tc>
                  <a:txBody>
                    <a:bodyPr/>
                    <a:lstStyle/>
                    <a:p>
                      <a:pPr rtl="1"/>
                      <a:endParaRPr lang="he-IL" dirty="0"/>
                    </a:p>
                  </a:txBody>
                  <a:tcPr>
                    <a:solidFill>
                      <a:schemeClr val="accent6">
                        <a:lumMod val="40000"/>
                        <a:lumOff val="60000"/>
                        <a:alpha val="20000"/>
                      </a:schemeClr>
                    </a:solidFill>
                  </a:tcPr>
                </a:tc>
                <a:tc>
                  <a:txBody>
                    <a:bodyPr/>
                    <a:lstStyle/>
                    <a:p>
                      <a:pPr rtl="1"/>
                      <a:endParaRPr lang="he-IL" dirty="0"/>
                    </a:p>
                  </a:txBody>
                  <a:tcPr/>
                </a:tc>
                <a:extLst>
                  <a:ext uri="{0D108BD9-81ED-4DB2-BD59-A6C34878D82A}">
                    <a16:rowId xmlns:a16="http://schemas.microsoft.com/office/drawing/2014/main" val="2523641922"/>
                  </a:ext>
                </a:extLst>
              </a:tr>
            </a:tbl>
          </a:graphicData>
        </a:graphic>
      </p:graphicFrame>
      <p:sp>
        <p:nvSpPr>
          <p:cNvPr id="3" name="תיבת טקסט 2">
            <a:extLst>
              <a:ext uri="{FF2B5EF4-FFF2-40B4-BE49-F238E27FC236}">
                <a16:creationId xmlns:a16="http://schemas.microsoft.com/office/drawing/2014/main" id="{D98F9079-FF20-46BE-9A81-2DC8BDFF2583}"/>
              </a:ext>
            </a:extLst>
          </p:cNvPr>
          <p:cNvSpPr txBox="1"/>
          <p:nvPr/>
        </p:nvSpPr>
        <p:spPr>
          <a:xfrm>
            <a:off x="10271760" y="2220998"/>
            <a:ext cx="117856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dirty="0"/>
              <a:t>מכנסים</a:t>
            </a:r>
          </a:p>
        </p:txBody>
      </p:sp>
      <p:sp>
        <p:nvSpPr>
          <p:cNvPr id="4" name="תיבת טקסט 3">
            <a:extLst>
              <a:ext uri="{FF2B5EF4-FFF2-40B4-BE49-F238E27FC236}">
                <a16:creationId xmlns:a16="http://schemas.microsoft.com/office/drawing/2014/main" id="{8CC9312C-5037-4374-B9C5-AB1DB06F7FDA}"/>
              </a:ext>
            </a:extLst>
          </p:cNvPr>
          <p:cNvSpPr txBox="1"/>
          <p:nvPr/>
        </p:nvSpPr>
        <p:spPr>
          <a:xfrm>
            <a:off x="10393784" y="2940855"/>
            <a:ext cx="117856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dirty="0"/>
              <a:t>כתונת</a:t>
            </a:r>
          </a:p>
        </p:txBody>
      </p:sp>
      <p:sp>
        <p:nvSpPr>
          <p:cNvPr id="5" name="תיבת טקסט 4">
            <a:extLst>
              <a:ext uri="{FF2B5EF4-FFF2-40B4-BE49-F238E27FC236}">
                <a16:creationId xmlns:a16="http://schemas.microsoft.com/office/drawing/2014/main" id="{8F0B2E9E-1F78-4FF5-9484-4E2CAC4E569B}"/>
              </a:ext>
            </a:extLst>
          </p:cNvPr>
          <p:cNvSpPr txBox="1"/>
          <p:nvPr/>
        </p:nvSpPr>
        <p:spPr>
          <a:xfrm>
            <a:off x="10325104" y="3878857"/>
            <a:ext cx="117856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dirty="0"/>
              <a:t>מצנפת</a:t>
            </a:r>
          </a:p>
        </p:txBody>
      </p:sp>
      <p:sp>
        <p:nvSpPr>
          <p:cNvPr id="6" name="תיבת טקסט 5">
            <a:extLst>
              <a:ext uri="{FF2B5EF4-FFF2-40B4-BE49-F238E27FC236}">
                <a16:creationId xmlns:a16="http://schemas.microsoft.com/office/drawing/2014/main" id="{B75EE299-0972-4BC6-8309-E938773F4588}"/>
              </a:ext>
            </a:extLst>
          </p:cNvPr>
          <p:cNvSpPr txBox="1"/>
          <p:nvPr/>
        </p:nvSpPr>
        <p:spPr>
          <a:xfrm>
            <a:off x="10393784" y="5436160"/>
            <a:ext cx="117856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dirty="0"/>
              <a:t>אבנט</a:t>
            </a:r>
          </a:p>
        </p:txBody>
      </p:sp>
      <p:sp>
        <p:nvSpPr>
          <p:cNvPr id="7" name="תיבת טקסט 6">
            <a:extLst>
              <a:ext uri="{FF2B5EF4-FFF2-40B4-BE49-F238E27FC236}">
                <a16:creationId xmlns:a16="http://schemas.microsoft.com/office/drawing/2014/main" id="{1A6422DD-1FB1-410B-B9E9-B9EB1EFDF341}"/>
              </a:ext>
            </a:extLst>
          </p:cNvPr>
          <p:cNvSpPr txBox="1"/>
          <p:nvPr/>
        </p:nvSpPr>
        <p:spPr>
          <a:xfrm>
            <a:off x="8567424" y="1378623"/>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dirty="0"/>
              <a:t>חד אמר</a:t>
            </a:r>
          </a:p>
        </p:txBody>
      </p:sp>
      <p:sp>
        <p:nvSpPr>
          <p:cNvPr id="8" name="תיבת טקסט 7">
            <a:extLst>
              <a:ext uri="{FF2B5EF4-FFF2-40B4-BE49-F238E27FC236}">
                <a16:creationId xmlns:a16="http://schemas.microsoft.com/office/drawing/2014/main" id="{E2A69113-6199-459E-BFF5-CE4B72E0EB5B}"/>
              </a:ext>
            </a:extLst>
          </p:cNvPr>
          <p:cNvSpPr txBox="1"/>
          <p:nvPr/>
        </p:nvSpPr>
        <p:spPr>
          <a:xfrm>
            <a:off x="6400800" y="1318802"/>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dirty="0"/>
              <a:t>חד אמר</a:t>
            </a:r>
          </a:p>
        </p:txBody>
      </p:sp>
      <p:sp>
        <p:nvSpPr>
          <p:cNvPr id="10" name="תיבת טקסט 9">
            <a:extLst>
              <a:ext uri="{FF2B5EF4-FFF2-40B4-BE49-F238E27FC236}">
                <a16:creationId xmlns:a16="http://schemas.microsoft.com/office/drawing/2014/main" id="{8736E3F3-F1EE-495D-B2B9-1215FD5187A0}"/>
              </a:ext>
            </a:extLst>
          </p:cNvPr>
          <p:cNvSpPr txBox="1"/>
          <p:nvPr/>
        </p:nvSpPr>
        <p:spPr>
          <a:xfrm>
            <a:off x="8310880" y="2220998"/>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b="0" i="0" dirty="0">
                <a:solidFill>
                  <a:srgbClr val="000000"/>
                </a:solidFill>
                <a:effectLst/>
                <a:latin typeface="Arial" panose="020B0604020202020204" pitchFamily="34" charset="0"/>
              </a:rPr>
              <a:t>אהרן ואח"כ בניו</a:t>
            </a:r>
            <a:endParaRPr lang="he-IL" dirty="0"/>
          </a:p>
        </p:txBody>
      </p:sp>
      <p:sp>
        <p:nvSpPr>
          <p:cNvPr id="16" name="תיבת טקסט 15">
            <a:extLst>
              <a:ext uri="{FF2B5EF4-FFF2-40B4-BE49-F238E27FC236}">
                <a16:creationId xmlns:a16="http://schemas.microsoft.com/office/drawing/2014/main" id="{AC2BF7DA-0E60-4262-94C9-C7F0B2867B97}"/>
              </a:ext>
            </a:extLst>
          </p:cNvPr>
          <p:cNvSpPr txBox="1"/>
          <p:nvPr/>
        </p:nvSpPr>
        <p:spPr>
          <a:xfrm>
            <a:off x="8488679" y="3777667"/>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b="0" i="0" dirty="0">
                <a:solidFill>
                  <a:srgbClr val="000000"/>
                </a:solidFill>
                <a:effectLst/>
                <a:latin typeface="Arial" panose="020B0604020202020204" pitchFamily="34" charset="0"/>
              </a:rPr>
              <a:t>אהרן ואח"כ בניו</a:t>
            </a:r>
            <a:endParaRPr lang="he-IL" dirty="0"/>
          </a:p>
        </p:txBody>
      </p:sp>
      <p:sp>
        <p:nvSpPr>
          <p:cNvPr id="17" name="תיבת טקסט 16">
            <a:extLst>
              <a:ext uri="{FF2B5EF4-FFF2-40B4-BE49-F238E27FC236}">
                <a16:creationId xmlns:a16="http://schemas.microsoft.com/office/drawing/2014/main" id="{2498C21A-10D7-4676-99E4-F8D8DB4F3575}"/>
              </a:ext>
            </a:extLst>
          </p:cNvPr>
          <p:cNvSpPr txBox="1"/>
          <p:nvPr/>
        </p:nvSpPr>
        <p:spPr>
          <a:xfrm>
            <a:off x="8488679" y="2915170"/>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b="0" i="0" dirty="0">
                <a:solidFill>
                  <a:srgbClr val="000000"/>
                </a:solidFill>
                <a:effectLst/>
                <a:latin typeface="Arial" panose="020B0604020202020204" pitchFamily="34" charset="0"/>
              </a:rPr>
              <a:t>אהרן ואח"כ בניו</a:t>
            </a:r>
            <a:endParaRPr lang="he-IL" dirty="0"/>
          </a:p>
        </p:txBody>
      </p:sp>
      <p:sp>
        <p:nvSpPr>
          <p:cNvPr id="18" name="תיבת טקסט 17">
            <a:extLst>
              <a:ext uri="{FF2B5EF4-FFF2-40B4-BE49-F238E27FC236}">
                <a16:creationId xmlns:a16="http://schemas.microsoft.com/office/drawing/2014/main" id="{57744A03-87E8-496D-8635-9091A66B86A4}"/>
              </a:ext>
            </a:extLst>
          </p:cNvPr>
          <p:cNvSpPr txBox="1"/>
          <p:nvPr/>
        </p:nvSpPr>
        <p:spPr>
          <a:xfrm>
            <a:off x="6192521" y="2235374"/>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b="0" i="0" dirty="0">
                <a:solidFill>
                  <a:srgbClr val="000000"/>
                </a:solidFill>
                <a:effectLst/>
                <a:latin typeface="Arial" panose="020B0604020202020204" pitchFamily="34" charset="0"/>
              </a:rPr>
              <a:t>אהרן ואח"כ בניו</a:t>
            </a:r>
            <a:endParaRPr lang="he-IL" dirty="0"/>
          </a:p>
        </p:txBody>
      </p:sp>
      <p:sp>
        <p:nvSpPr>
          <p:cNvPr id="19" name="תיבת טקסט 18">
            <a:extLst>
              <a:ext uri="{FF2B5EF4-FFF2-40B4-BE49-F238E27FC236}">
                <a16:creationId xmlns:a16="http://schemas.microsoft.com/office/drawing/2014/main" id="{BA8C65D0-760B-4177-9C1E-23CD28B35967}"/>
              </a:ext>
            </a:extLst>
          </p:cNvPr>
          <p:cNvSpPr txBox="1"/>
          <p:nvPr/>
        </p:nvSpPr>
        <p:spPr>
          <a:xfrm>
            <a:off x="6400800" y="3760963"/>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b="0" i="0" dirty="0">
                <a:solidFill>
                  <a:srgbClr val="000000"/>
                </a:solidFill>
                <a:effectLst/>
                <a:latin typeface="Arial" panose="020B0604020202020204" pitchFamily="34" charset="0"/>
              </a:rPr>
              <a:t>אהרן ואח"כ בניו</a:t>
            </a:r>
            <a:endParaRPr lang="he-IL" dirty="0"/>
          </a:p>
        </p:txBody>
      </p:sp>
      <p:sp>
        <p:nvSpPr>
          <p:cNvPr id="20" name="תיבת טקסט 19">
            <a:extLst>
              <a:ext uri="{FF2B5EF4-FFF2-40B4-BE49-F238E27FC236}">
                <a16:creationId xmlns:a16="http://schemas.microsoft.com/office/drawing/2014/main" id="{98081215-F335-4C7F-91E1-C87F5726742D}"/>
              </a:ext>
            </a:extLst>
          </p:cNvPr>
          <p:cNvSpPr txBox="1"/>
          <p:nvPr/>
        </p:nvSpPr>
        <p:spPr>
          <a:xfrm>
            <a:off x="6192521" y="2967280"/>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b="0" i="0" dirty="0">
                <a:solidFill>
                  <a:srgbClr val="000000"/>
                </a:solidFill>
                <a:effectLst/>
                <a:latin typeface="Arial" panose="020B0604020202020204" pitchFamily="34" charset="0"/>
              </a:rPr>
              <a:t>אהרן ואח"כ בניו</a:t>
            </a:r>
            <a:endParaRPr lang="he-IL" dirty="0"/>
          </a:p>
        </p:txBody>
      </p:sp>
      <p:sp>
        <p:nvSpPr>
          <p:cNvPr id="21" name="תיבת טקסט 20">
            <a:extLst>
              <a:ext uri="{FF2B5EF4-FFF2-40B4-BE49-F238E27FC236}">
                <a16:creationId xmlns:a16="http://schemas.microsoft.com/office/drawing/2014/main" id="{D32AB66F-309E-4890-A150-0F99E093F971}"/>
              </a:ext>
            </a:extLst>
          </p:cNvPr>
          <p:cNvSpPr txBox="1"/>
          <p:nvPr/>
        </p:nvSpPr>
        <p:spPr>
          <a:xfrm>
            <a:off x="8488679" y="5436160"/>
            <a:ext cx="1757680" cy="369332"/>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b="0" i="0" dirty="0">
                <a:solidFill>
                  <a:srgbClr val="000000"/>
                </a:solidFill>
                <a:effectLst/>
                <a:latin typeface="Arial" panose="020B0604020202020204" pitchFamily="34" charset="0"/>
              </a:rPr>
              <a:t>אהרן ואח"כ בניו</a:t>
            </a:r>
            <a:endParaRPr lang="he-IL" dirty="0"/>
          </a:p>
        </p:txBody>
      </p:sp>
      <p:sp>
        <p:nvSpPr>
          <p:cNvPr id="22" name="תיבת טקסט 21">
            <a:extLst>
              <a:ext uri="{FF2B5EF4-FFF2-40B4-BE49-F238E27FC236}">
                <a16:creationId xmlns:a16="http://schemas.microsoft.com/office/drawing/2014/main" id="{7E9484E7-7D52-4295-A3FB-FEC378E3F63E}"/>
              </a:ext>
            </a:extLst>
          </p:cNvPr>
          <p:cNvSpPr txBox="1"/>
          <p:nvPr/>
        </p:nvSpPr>
        <p:spPr>
          <a:xfrm>
            <a:off x="6334760" y="5286552"/>
            <a:ext cx="1757680" cy="646331"/>
          </a:xfrm>
          <a:prstGeom prst="rect">
            <a:avLst/>
          </a:prstGeom>
          <a:solidFill>
            <a:schemeClr val="accent6">
              <a:lumMod val="40000"/>
              <a:lumOff val="60000"/>
            </a:schemeClr>
          </a:solidFill>
          <a:scene3d>
            <a:camera prst="orthographicFront"/>
            <a:lightRig rig="threePt" dir="t"/>
          </a:scene3d>
          <a:sp3d>
            <a:bevelT prst="angle"/>
          </a:sp3d>
        </p:spPr>
        <p:txBody>
          <a:bodyPr wrap="square" rtlCol="1">
            <a:spAutoFit/>
          </a:bodyPr>
          <a:lstStyle/>
          <a:p>
            <a:pPr algn="ctr"/>
            <a:r>
              <a:rPr lang="he-IL" b="0" i="0" dirty="0">
                <a:solidFill>
                  <a:srgbClr val="000000"/>
                </a:solidFill>
                <a:effectLst/>
                <a:latin typeface="Arial" panose="020B0604020202020204" pitchFamily="34" charset="0"/>
              </a:rPr>
              <a:t>אהרן בניו </a:t>
            </a:r>
          </a:p>
          <a:p>
            <a:pPr algn="ctr"/>
            <a:r>
              <a:rPr lang="he-IL" b="0" i="0" dirty="0">
                <a:solidFill>
                  <a:srgbClr val="000000"/>
                </a:solidFill>
                <a:effectLst/>
                <a:latin typeface="Arial" panose="020B0604020202020204" pitchFamily="34" charset="0"/>
              </a:rPr>
              <a:t>בבת אחת</a:t>
            </a:r>
            <a:endParaRPr lang="he-IL" dirty="0"/>
          </a:p>
        </p:txBody>
      </p:sp>
      <p:sp>
        <p:nvSpPr>
          <p:cNvPr id="24" name="תיבת טקסט 23">
            <a:extLst>
              <a:ext uri="{FF2B5EF4-FFF2-40B4-BE49-F238E27FC236}">
                <a16:creationId xmlns:a16="http://schemas.microsoft.com/office/drawing/2014/main" id="{29C5C00D-1157-4D51-B812-1750C43B9F0E}"/>
              </a:ext>
            </a:extLst>
          </p:cNvPr>
          <p:cNvSpPr txBox="1"/>
          <p:nvPr/>
        </p:nvSpPr>
        <p:spPr>
          <a:xfrm>
            <a:off x="904240" y="2551781"/>
            <a:ext cx="4475480"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b="0" i="0" dirty="0">
                <a:solidFill>
                  <a:srgbClr val="000000"/>
                </a:solidFill>
                <a:effectLst/>
                <a:latin typeface="Arial" panose="020B0604020202020204" pitchFamily="34" charset="0"/>
              </a:rPr>
              <a:t>לומדים מפסוקי עשיה, כפי שכתוב על אהרן: </a:t>
            </a:r>
          </a:p>
          <a:p>
            <a:r>
              <a:rPr lang="he-IL" b="0" i="0" dirty="0">
                <a:solidFill>
                  <a:srgbClr val="000000"/>
                </a:solidFill>
                <a:effectLst/>
                <a:latin typeface="Arial" panose="020B0604020202020204" pitchFamily="34" charset="0"/>
              </a:rPr>
              <a:t>(ויקרא ח:ז) "</a:t>
            </a:r>
            <a:r>
              <a:rPr lang="he-IL" b="0" i="0" dirty="0" err="1">
                <a:solidFill>
                  <a:srgbClr val="000000"/>
                </a:solidFill>
                <a:effectLst/>
                <a:latin typeface="Arial" panose="020B0604020202020204" pitchFamily="34" charset="0"/>
              </a:rPr>
              <a:t>וַיַּחְגֹּר</a:t>
            </a:r>
            <a:r>
              <a:rPr lang="he-IL" b="0" i="0" dirty="0">
                <a:solidFill>
                  <a:srgbClr val="000000"/>
                </a:solidFill>
                <a:effectLst/>
                <a:latin typeface="Arial" panose="020B0604020202020204" pitchFamily="34" charset="0"/>
              </a:rPr>
              <a:t> אֹתוֹ בָּאַבְנֵט", ואח"כ כתוב גבי בניו (</a:t>
            </a:r>
            <a:r>
              <a:rPr lang="he-IL" b="0" i="0" dirty="0" err="1">
                <a:solidFill>
                  <a:srgbClr val="000000"/>
                </a:solidFill>
                <a:effectLst/>
                <a:latin typeface="Arial" panose="020B0604020202020204" pitchFamily="34" charset="0"/>
              </a:rPr>
              <a:t>שם:יג</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וַיַּחְגֹּר</a:t>
            </a:r>
            <a:r>
              <a:rPr lang="he-IL" b="0" i="0" dirty="0">
                <a:solidFill>
                  <a:srgbClr val="000000"/>
                </a:solidFill>
                <a:effectLst/>
                <a:latin typeface="Arial" panose="020B0604020202020204" pitchFamily="34" charset="0"/>
              </a:rPr>
              <a:t> אֹתָם אַבְנֵט".</a:t>
            </a:r>
            <a:endParaRPr lang="he-IL" dirty="0"/>
          </a:p>
        </p:txBody>
      </p:sp>
      <p:sp>
        <p:nvSpPr>
          <p:cNvPr id="25" name="תיבת טקסט 24">
            <a:extLst>
              <a:ext uri="{FF2B5EF4-FFF2-40B4-BE49-F238E27FC236}">
                <a16:creationId xmlns:a16="http://schemas.microsoft.com/office/drawing/2014/main" id="{1CE22FDC-B2B6-4F59-9C79-7985AB50CD1D}"/>
              </a:ext>
            </a:extLst>
          </p:cNvPr>
          <p:cNvSpPr txBox="1"/>
          <p:nvPr/>
        </p:nvSpPr>
        <p:spPr>
          <a:xfrm>
            <a:off x="-1" y="4827138"/>
            <a:ext cx="5883911" cy="181588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sz="1600" b="0" i="0" dirty="0">
                <a:solidFill>
                  <a:srgbClr val="000000"/>
                </a:solidFill>
                <a:effectLst/>
                <a:latin typeface="Arial" panose="020B0604020202020204" pitchFamily="34" charset="0"/>
              </a:rPr>
              <a:t>לומדים </a:t>
            </a:r>
            <a:r>
              <a:rPr lang="he-IL" sz="1600" dirty="0">
                <a:solidFill>
                  <a:srgbClr val="000000"/>
                </a:solidFill>
                <a:latin typeface="Arial" panose="020B0604020202020204" pitchFamily="34" charset="0"/>
              </a:rPr>
              <a:t>מ</a:t>
            </a:r>
            <a:r>
              <a:rPr lang="he-IL" sz="1600" b="0" i="0" dirty="0">
                <a:solidFill>
                  <a:srgbClr val="000000"/>
                </a:solidFill>
                <a:effectLst/>
                <a:latin typeface="Arial" panose="020B0604020202020204" pitchFamily="34" charset="0"/>
              </a:rPr>
              <a:t>פסוקי הציווי, </a:t>
            </a:r>
            <a:r>
              <a:rPr lang="he-IL" sz="1600" dirty="0">
                <a:solidFill>
                  <a:srgbClr val="000000"/>
                </a:solidFill>
                <a:latin typeface="Arial" panose="020B0604020202020204" pitchFamily="34" charset="0"/>
              </a:rPr>
              <a:t>ש</a:t>
            </a:r>
            <a:r>
              <a:rPr lang="he-IL" sz="1600" b="0" i="0" dirty="0">
                <a:solidFill>
                  <a:srgbClr val="000000"/>
                </a:solidFill>
                <a:effectLst/>
                <a:latin typeface="Arial" panose="020B0604020202020204" pitchFamily="34" charset="0"/>
              </a:rPr>
              <a:t>כתוב: (שמות </a:t>
            </a:r>
            <a:r>
              <a:rPr lang="he-IL" sz="1600" b="0" i="0" dirty="0" err="1">
                <a:solidFill>
                  <a:srgbClr val="000000"/>
                </a:solidFill>
                <a:effectLst/>
                <a:latin typeface="Arial" panose="020B0604020202020204" pitchFamily="34" charset="0"/>
              </a:rPr>
              <a:t>כט:ט</a:t>
            </a:r>
            <a:r>
              <a:rPr lang="he-IL" sz="1600" b="0" i="0" dirty="0">
                <a:solidFill>
                  <a:srgbClr val="000000"/>
                </a:solidFill>
                <a:effectLst/>
                <a:latin typeface="Arial" panose="020B0604020202020204" pitchFamily="34" charset="0"/>
              </a:rPr>
              <a:t>) "וְחָגַרְתָּ אֹתָם אַבְנֵט אַהֲרֹן וּבָנָיו". ומבואר לקמן (דף ו.), </a:t>
            </a:r>
            <a:r>
              <a:rPr lang="he-IL" sz="1600" b="0" i="0" dirty="0" err="1">
                <a:solidFill>
                  <a:srgbClr val="000000"/>
                </a:solidFill>
                <a:effectLst/>
                <a:latin typeface="Arial" panose="020B0604020202020204" pitchFamily="34" charset="0"/>
              </a:rPr>
              <a:t>שודאי</a:t>
            </a:r>
            <a:r>
              <a:rPr lang="he-IL" sz="1600" b="0" i="0" dirty="0">
                <a:solidFill>
                  <a:srgbClr val="000000"/>
                </a:solidFill>
                <a:effectLst/>
                <a:latin typeface="Arial" panose="020B0604020202020204" pitchFamily="34" charset="0"/>
              </a:rPr>
              <a:t> שאין שייך להלביש בבת אחת אבנט לחמשה אנשים, אלא הכוונה היא שגמר להלביש את אהרן ובניו את כל הבגדים, ואח"כ הלביש את כולם את האבנטים אהרן תחילה ואח"כ כל בן ובן, ומה שנקרא בבת אחת, שלא הפסיק בהלבשת בגד אחר בין האבנטים, ובזה שונה משאר הבגדים שאת כולם הלביש את אהרן מכנסים כתונת ומצנפת ואח"כ הלביש  את בניו.</a:t>
            </a:r>
            <a:endParaRPr lang="he-IL" sz="1600" dirty="0"/>
          </a:p>
        </p:txBody>
      </p:sp>
      <p:sp>
        <p:nvSpPr>
          <p:cNvPr id="26" name="בועת דיבור: מלבן עם פינות מעוגלות 25">
            <a:extLst>
              <a:ext uri="{FF2B5EF4-FFF2-40B4-BE49-F238E27FC236}">
                <a16:creationId xmlns:a16="http://schemas.microsoft.com/office/drawing/2014/main" id="{65994681-7633-499E-ADF3-DEF36EF375BE}"/>
              </a:ext>
            </a:extLst>
          </p:cNvPr>
          <p:cNvSpPr/>
          <p:nvPr/>
        </p:nvSpPr>
        <p:spPr>
          <a:xfrm>
            <a:off x="7213600" y="1"/>
            <a:ext cx="4892041" cy="1033026"/>
          </a:xfrm>
          <a:prstGeom prst="wedgeRoundRectCallout">
            <a:avLst>
              <a:gd name="adj1" fmla="val 32500"/>
              <a:gd name="adj2" fmla="val 14975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0" i="0" dirty="0">
                <a:solidFill>
                  <a:schemeClr val="tx1"/>
                </a:solidFill>
                <a:effectLst/>
                <a:latin typeface="Arial" panose="020B0604020202020204" pitchFamily="34" charset="0"/>
              </a:rPr>
              <a:t>מה שלא הוצרך לפרש מכנסים, </a:t>
            </a:r>
            <a:r>
              <a:rPr lang="he-IL" sz="1400" b="0" i="0" dirty="0" err="1">
                <a:solidFill>
                  <a:schemeClr val="tx1"/>
                </a:solidFill>
                <a:effectLst/>
                <a:latin typeface="Arial" panose="020B0604020202020204" pitchFamily="34" charset="0"/>
              </a:rPr>
              <a:t>פירש"י</a:t>
            </a:r>
            <a:r>
              <a:rPr lang="he-IL" sz="1400" b="0" i="0" dirty="0">
                <a:solidFill>
                  <a:schemeClr val="tx1"/>
                </a:solidFill>
                <a:effectLst/>
                <a:latin typeface="Arial" panose="020B0604020202020204" pitchFamily="34" charset="0"/>
              </a:rPr>
              <a:t> משום </a:t>
            </a:r>
            <a:r>
              <a:rPr lang="he-IL" sz="1400" b="0" i="0" dirty="0" err="1">
                <a:solidFill>
                  <a:schemeClr val="tx1"/>
                </a:solidFill>
                <a:effectLst/>
                <a:latin typeface="Arial" panose="020B0604020202020204" pitchFamily="34" charset="0"/>
              </a:rPr>
              <a:t>שודאי</a:t>
            </a:r>
            <a:r>
              <a:rPr lang="he-IL" sz="1400" b="0" i="0" dirty="0">
                <a:solidFill>
                  <a:schemeClr val="tx1"/>
                </a:solidFill>
                <a:effectLst/>
                <a:latin typeface="Arial" panose="020B0604020202020204" pitchFamily="34" charset="0"/>
              </a:rPr>
              <a:t> שהם קודמים לכל כפי שנראה לקמן (דף </a:t>
            </a:r>
            <a:r>
              <a:rPr lang="he-IL" sz="1400" b="0" i="0" dirty="0" err="1">
                <a:solidFill>
                  <a:schemeClr val="tx1"/>
                </a:solidFill>
                <a:effectLst/>
                <a:latin typeface="Arial" panose="020B0604020202020204" pitchFamily="34" charset="0"/>
              </a:rPr>
              <a:t>כג</a:t>
            </a:r>
            <a:r>
              <a:rPr lang="he-IL" sz="1400" b="0" i="0" dirty="0">
                <a:solidFill>
                  <a:schemeClr val="tx1"/>
                </a:solidFill>
                <a:effectLst/>
                <a:latin typeface="Arial" panose="020B0604020202020204" pitchFamily="34" charset="0"/>
              </a:rPr>
              <a:t>:) "מנין שלא יהיה דבר קודם למכנסים". </a:t>
            </a:r>
            <a:r>
              <a:rPr lang="he-IL" sz="1400" b="0" i="0" dirty="0" err="1">
                <a:solidFill>
                  <a:schemeClr val="tx1"/>
                </a:solidFill>
                <a:effectLst/>
                <a:latin typeface="Arial" panose="020B0604020202020204" pitchFamily="34" charset="0"/>
              </a:rPr>
              <a:t>ותוס</a:t>
            </a:r>
            <a:r>
              <a:rPr lang="he-IL" sz="1400" b="0" i="0" dirty="0">
                <a:solidFill>
                  <a:schemeClr val="tx1"/>
                </a:solidFill>
                <a:effectLst/>
                <a:latin typeface="Arial" panose="020B0604020202020204" pitchFamily="34" charset="0"/>
              </a:rPr>
              <a:t>' פירשו, משום שלא נזכרו מכנסים בפירוש לא בצוואה ולא בעשייה. לכן לא הזכירום גם האמוראים.</a:t>
            </a:r>
            <a:endParaRPr lang="he-IL" sz="1400" dirty="0">
              <a:solidFill>
                <a:schemeClr val="tx1"/>
              </a:solidFill>
            </a:endParaRPr>
          </a:p>
        </p:txBody>
      </p:sp>
      <p:sp>
        <p:nvSpPr>
          <p:cNvPr id="27" name="תיבת טקסט 26">
            <a:extLst>
              <a:ext uri="{FF2B5EF4-FFF2-40B4-BE49-F238E27FC236}">
                <a16:creationId xmlns:a16="http://schemas.microsoft.com/office/drawing/2014/main" id="{19B16457-E36D-47EE-89B9-47FC8F53F2BD}"/>
              </a:ext>
            </a:extLst>
          </p:cNvPr>
          <p:cNvSpPr txBox="1"/>
          <p:nvPr/>
        </p:nvSpPr>
        <p:spPr>
          <a:xfrm>
            <a:off x="4109720" y="214980"/>
            <a:ext cx="2540000" cy="369332"/>
          </a:xfrm>
          <a:prstGeom prst="rect">
            <a:avLst/>
          </a:prstGeom>
          <a:solidFill>
            <a:schemeClr val="bg1"/>
          </a:solidFill>
          <a:scene3d>
            <a:camera prst="orthographicFront"/>
            <a:lightRig rig="threePt" dir="t"/>
          </a:scene3d>
          <a:sp3d>
            <a:bevelT prst="angle"/>
          </a:sp3d>
        </p:spPr>
        <p:txBody>
          <a:bodyPr wrap="square" rtlCol="1">
            <a:spAutoFit/>
          </a:bodyPr>
          <a:lstStyle/>
          <a:p>
            <a:r>
              <a:rPr lang="he-IL" dirty="0"/>
              <a:t>סדר הלבשת אהרון ובניו</a:t>
            </a:r>
          </a:p>
        </p:txBody>
      </p:sp>
      <p:sp>
        <p:nvSpPr>
          <p:cNvPr id="28" name="תיבת טקסט 27">
            <a:extLst>
              <a:ext uri="{FF2B5EF4-FFF2-40B4-BE49-F238E27FC236}">
                <a16:creationId xmlns:a16="http://schemas.microsoft.com/office/drawing/2014/main" id="{898124FB-60C5-4A0E-974A-A93C15C3C9AE}"/>
              </a:ext>
            </a:extLst>
          </p:cNvPr>
          <p:cNvSpPr txBox="1"/>
          <p:nvPr/>
        </p:nvSpPr>
        <p:spPr>
          <a:xfrm>
            <a:off x="22863" y="3723"/>
            <a:ext cx="1579003" cy="369332"/>
          </a:xfrm>
          <a:prstGeom prst="rect">
            <a:avLst/>
          </a:prstGeom>
          <a:noFill/>
        </p:spPr>
        <p:txBody>
          <a:bodyPr wrap="square" rtlCol="1">
            <a:spAutoFit/>
          </a:bodyPr>
          <a:lstStyle/>
          <a:p>
            <a:r>
              <a:rPr lang="he-IL" dirty="0"/>
              <a:t>דף ו' עמ' א'</a:t>
            </a:r>
          </a:p>
        </p:txBody>
      </p:sp>
    </p:spTree>
    <p:extLst>
      <p:ext uri="{BB962C8B-B14F-4D97-AF65-F5344CB8AC3E}">
        <p14:creationId xmlns:p14="http://schemas.microsoft.com/office/powerpoint/2010/main" val="421109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250"/>
                            </p:stCondLst>
                            <p:childTnLst>
                              <p:par>
                                <p:cTn id="12" presetID="22" presetClass="entr" presetSubtype="2"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2750"/>
                            </p:stCondLst>
                            <p:childTnLst>
                              <p:par>
                                <p:cTn id="16" presetID="2" presetClass="entr" presetSubtype="2"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3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style.rotation</p:attrName>
                                        </p:attrNameLst>
                                      </p:cBhvr>
                                      <p:tavLst>
                                        <p:tav tm="0">
                                          <p:val>
                                            <p:fltVal val="90"/>
                                          </p:val>
                                        </p:tav>
                                        <p:tav tm="100000">
                                          <p:val>
                                            <p:fltVal val="0"/>
                                          </p:val>
                                        </p:tav>
                                      </p:tavLst>
                                    </p:anim>
                                    <p:animEffect transition="in" filter="fade">
                                      <p:cBhvr>
                                        <p:cTn id="48" dur="1000"/>
                                        <p:tgtEl>
                                          <p:spTgt spid="10"/>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1000" fill="hold"/>
                                        <p:tgtEl>
                                          <p:spTgt spid="19"/>
                                        </p:tgtEl>
                                        <p:attrNameLst>
                                          <p:attrName>ppt_w</p:attrName>
                                        </p:attrNameLst>
                                      </p:cBhvr>
                                      <p:tavLst>
                                        <p:tav tm="0">
                                          <p:val>
                                            <p:fltVal val="0"/>
                                          </p:val>
                                        </p:tav>
                                        <p:tav tm="100000">
                                          <p:val>
                                            <p:strVal val="#ppt_w"/>
                                          </p:val>
                                        </p:tav>
                                      </p:tavLst>
                                    </p:anim>
                                    <p:anim calcmode="lin" valueType="num">
                                      <p:cBhvr>
                                        <p:cTn id="70" dur="1000" fill="hold"/>
                                        <p:tgtEl>
                                          <p:spTgt spid="19"/>
                                        </p:tgtEl>
                                        <p:attrNameLst>
                                          <p:attrName>ppt_h</p:attrName>
                                        </p:attrNameLst>
                                      </p:cBhvr>
                                      <p:tavLst>
                                        <p:tav tm="0">
                                          <p:val>
                                            <p:fltVal val="0"/>
                                          </p:val>
                                        </p:tav>
                                        <p:tav tm="100000">
                                          <p:val>
                                            <p:strVal val="#ppt_h"/>
                                          </p:val>
                                        </p:tav>
                                      </p:tavLst>
                                    </p:anim>
                                    <p:anim calcmode="lin" valueType="num">
                                      <p:cBhvr>
                                        <p:cTn id="71" dur="1000" fill="hold"/>
                                        <p:tgtEl>
                                          <p:spTgt spid="19"/>
                                        </p:tgtEl>
                                        <p:attrNameLst>
                                          <p:attrName>style.rotation</p:attrName>
                                        </p:attrNameLst>
                                      </p:cBhvr>
                                      <p:tavLst>
                                        <p:tav tm="0">
                                          <p:val>
                                            <p:fltVal val="90"/>
                                          </p:val>
                                        </p:tav>
                                        <p:tav tm="100000">
                                          <p:val>
                                            <p:fltVal val="0"/>
                                          </p:val>
                                        </p:tav>
                                      </p:tavLst>
                                    </p:anim>
                                    <p:animEffect transition="in" filter="fade">
                                      <p:cBhvr>
                                        <p:cTn id="72" dur="1000"/>
                                        <p:tgtEl>
                                          <p:spTgt spid="19"/>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style.rotation</p:attrName>
                                        </p:attrNameLst>
                                      </p:cBhvr>
                                      <p:tavLst>
                                        <p:tav tm="0">
                                          <p:val>
                                            <p:fltVal val="90"/>
                                          </p:val>
                                        </p:tav>
                                        <p:tav tm="100000">
                                          <p:val>
                                            <p:fltVal val="0"/>
                                          </p:val>
                                        </p:tav>
                                      </p:tavLst>
                                    </p:anim>
                                    <p:animEffect transition="in" filter="fade">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right)">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up)">
                                      <p:cBhvr>
                                        <p:cTn id="88" dur="225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1000" fill="hold"/>
                                        <p:tgtEl>
                                          <p:spTgt spid="6"/>
                                        </p:tgtEl>
                                        <p:attrNameLst>
                                          <p:attrName>ppt_w</p:attrName>
                                        </p:attrNameLst>
                                      </p:cBhvr>
                                      <p:tavLst>
                                        <p:tav tm="0">
                                          <p:val>
                                            <p:fltVal val="0"/>
                                          </p:val>
                                        </p:tav>
                                        <p:tav tm="100000">
                                          <p:val>
                                            <p:strVal val="#ppt_w"/>
                                          </p:val>
                                        </p:tav>
                                      </p:tavLst>
                                    </p:anim>
                                    <p:anim calcmode="lin" valueType="num">
                                      <p:cBhvr>
                                        <p:cTn id="94" dur="1000" fill="hold"/>
                                        <p:tgtEl>
                                          <p:spTgt spid="6"/>
                                        </p:tgtEl>
                                        <p:attrNameLst>
                                          <p:attrName>ppt_h</p:attrName>
                                        </p:attrNameLst>
                                      </p:cBhvr>
                                      <p:tavLst>
                                        <p:tav tm="0">
                                          <p:val>
                                            <p:fltVal val="0"/>
                                          </p:val>
                                        </p:tav>
                                        <p:tav tm="100000">
                                          <p:val>
                                            <p:strVal val="#ppt_h"/>
                                          </p:val>
                                        </p:tav>
                                      </p:tavLst>
                                    </p:anim>
                                    <p:anim calcmode="lin" valueType="num">
                                      <p:cBhvr>
                                        <p:cTn id="95" dur="1000" fill="hold"/>
                                        <p:tgtEl>
                                          <p:spTgt spid="6"/>
                                        </p:tgtEl>
                                        <p:attrNameLst>
                                          <p:attrName>style.rotation</p:attrName>
                                        </p:attrNameLst>
                                      </p:cBhvr>
                                      <p:tavLst>
                                        <p:tav tm="0">
                                          <p:val>
                                            <p:fltVal val="90"/>
                                          </p:val>
                                        </p:tav>
                                        <p:tav tm="100000">
                                          <p:val>
                                            <p:fltVal val="0"/>
                                          </p:val>
                                        </p:tav>
                                      </p:tavLst>
                                    </p:anim>
                                    <p:animEffect transition="in" filter="fade">
                                      <p:cBhvr>
                                        <p:cTn id="96" dur="1000"/>
                                        <p:tgtEl>
                                          <p:spTgt spid="6"/>
                                        </p:tgtEl>
                                      </p:cBhvr>
                                    </p:animEffect>
                                  </p:childTnLst>
                                </p:cTn>
                              </p:par>
                            </p:childTnLst>
                          </p:cTn>
                        </p:par>
                        <p:par>
                          <p:cTn id="97" fill="hold">
                            <p:stCondLst>
                              <p:cond delay="1000"/>
                            </p:stCondLst>
                            <p:childTnLst>
                              <p:par>
                                <p:cTn id="98" presetID="2" presetClass="entr" presetSubtype="1" fill="hold" grpId="0" nodeType="afterEffect">
                                  <p:stCondLst>
                                    <p:cond delay="50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ppt_x"/>
                                          </p:val>
                                        </p:tav>
                                        <p:tav tm="100000">
                                          <p:val>
                                            <p:strVal val="#ppt_x"/>
                                          </p:val>
                                        </p:tav>
                                      </p:tavLst>
                                    </p:anim>
                                    <p:anim calcmode="lin" valueType="num">
                                      <p:cBhvr additive="base">
                                        <p:cTn id="101" dur="500" fill="hold"/>
                                        <p:tgtEl>
                                          <p:spTgt spid="21"/>
                                        </p:tgtEl>
                                        <p:attrNameLst>
                                          <p:attrName>ppt_y</p:attrName>
                                        </p:attrNameLst>
                                      </p:cBhvr>
                                      <p:tavLst>
                                        <p:tav tm="0">
                                          <p:val>
                                            <p:strVal val="0-#ppt_h/2"/>
                                          </p:val>
                                        </p:tav>
                                        <p:tav tm="100000">
                                          <p:val>
                                            <p:strVal val="#ppt_y"/>
                                          </p:val>
                                        </p:tav>
                                      </p:tavLst>
                                    </p:anim>
                                  </p:childTnLst>
                                </p:cTn>
                              </p:par>
                            </p:childTnLst>
                          </p:cTn>
                        </p:par>
                        <p:par>
                          <p:cTn id="102" fill="hold">
                            <p:stCondLst>
                              <p:cond delay="2000"/>
                            </p:stCondLst>
                            <p:childTnLst>
                              <p:par>
                                <p:cTn id="103" presetID="2" presetClass="entr" presetSubtype="1" fill="hold" grpId="0" nodeType="afterEffect">
                                  <p:stCondLst>
                                    <p:cond delay="125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0-#ppt_h/2"/>
                                          </p:val>
                                        </p:tav>
                                        <p:tav tm="100000">
                                          <p:val>
                                            <p:strVal val="#ppt_y"/>
                                          </p:val>
                                        </p:tav>
                                      </p:tavLst>
                                    </p:anim>
                                  </p:childTnLst>
                                </p:cTn>
                              </p:par>
                            </p:childTnLst>
                          </p:cTn>
                        </p:par>
                        <p:par>
                          <p:cTn id="107" fill="hold">
                            <p:stCondLst>
                              <p:cond delay="3750"/>
                            </p:stCondLst>
                            <p:childTnLst>
                              <p:par>
                                <p:cTn id="108" presetID="16" presetClass="entr" presetSubtype="21" fill="hold" nodeType="afterEffect">
                                  <p:stCondLst>
                                    <p:cond delay="1250"/>
                                  </p:stCondLst>
                                  <p:childTnLst>
                                    <p:set>
                                      <p:cBhvr>
                                        <p:cTn id="109" dur="1" fill="hold">
                                          <p:stCondLst>
                                            <p:cond delay="0"/>
                                          </p:stCondLst>
                                        </p:cTn>
                                        <p:tgtEl>
                                          <p:spTgt spid="25">
                                            <p:txEl>
                                              <p:pRg st="0" end="0"/>
                                            </p:txEl>
                                          </p:spTgt>
                                        </p:tgtEl>
                                        <p:attrNameLst>
                                          <p:attrName>style.visibility</p:attrName>
                                        </p:attrNameLst>
                                      </p:cBhvr>
                                      <p:to>
                                        <p:strVal val="visible"/>
                                      </p:to>
                                    </p:set>
                                    <p:animEffect transition="in" filter="barn(inVertical)">
                                      <p:cBhvr>
                                        <p:cTn id="11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6" grpId="0" animBg="1"/>
      <p:bldP spid="17" grpId="0" animBg="1"/>
      <p:bldP spid="18" grpId="0" animBg="1"/>
      <p:bldP spid="19" grpId="0" animBg="1"/>
      <p:bldP spid="20" grpId="0" animBg="1"/>
      <p:bldP spid="21" grpId="0" animBg="1"/>
      <p:bldP spid="22" grpId="0" animBg="1"/>
      <p:bldP spid="24" grpId="0" animBg="1"/>
      <p:bldP spid="26"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16400" y="167711"/>
            <a:ext cx="5064080" cy="523220"/>
          </a:xfrm>
          <a:prstGeom prst="rect">
            <a:avLst/>
          </a:prstGeom>
          <a:solidFill>
            <a:schemeClr val="accent5">
              <a:lumMod val="20000"/>
              <a:lumOff val="80000"/>
            </a:schemeClr>
          </a:solidFill>
          <a:scene3d>
            <a:camera prst="orthographicFront"/>
            <a:lightRig rig="threePt" dir="t"/>
          </a:scene3d>
          <a:sp3d>
            <a:bevelT/>
          </a:sp3d>
        </p:spPr>
        <p:txBody>
          <a:bodyPr wrap="square" rtlCol="1">
            <a:spAutoFit/>
          </a:bodyPr>
          <a:lstStyle/>
          <a:p>
            <a:r>
              <a:rPr lang="he-IL" sz="2800" dirty="0"/>
              <a:t>מפרישים כהן גדול לפני יום הכיפור </a:t>
            </a:r>
          </a:p>
        </p:txBody>
      </p:sp>
      <p:sp>
        <p:nvSpPr>
          <p:cNvPr id="7" name="TextBox 6"/>
          <p:cNvSpPr txBox="1"/>
          <p:nvPr/>
        </p:nvSpPr>
        <p:spPr>
          <a:xfrm>
            <a:off x="5904409" y="1286913"/>
            <a:ext cx="227037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המקורות לדין פרישה</a:t>
            </a:r>
          </a:p>
        </p:txBody>
      </p:sp>
      <p:sp>
        <p:nvSpPr>
          <p:cNvPr id="8" name="TextBox 7"/>
          <p:cNvSpPr txBox="1"/>
          <p:nvPr/>
        </p:nvSpPr>
        <p:spPr>
          <a:xfrm>
            <a:off x="9974885" y="2044834"/>
            <a:ext cx="1781686"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1. מעמד הר סיני</a:t>
            </a:r>
          </a:p>
        </p:txBody>
      </p:sp>
      <p:sp>
        <p:nvSpPr>
          <p:cNvPr id="9" name="TextBox 8"/>
          <p:cNvSpPr txBox="1"/>
          <p:nvPr/>
        </p:nvSpPr>
        <p:spPr>
          <a:xfrm>
            <a:off x="9996657" y="3066050"/>
            <a:ext cx="1759914"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2. ימי המילואים</a:t>
            </a:r>
          </a:p>
        </p:txBody>
      </p:sp>
      <p:sp>
        <p:nvSpPr>
          <p:cNvPr id="13" name="מלבן 12"/>
          <p:cNvSpPr/>
          <p:nvPr/>
        </p:nvSpPr>
        <p:spPr>
          <a:xfrm>
            <a:off x="3666078" y="1933657"/>
            <a:ext cx="6096000" cy="646331"/>
          </a:xfrm>
          <a:prstGeom prst="rect">
            <a:avLst/>
          </a:prstGeom>
          <a:solidFill>
            <a:schemeClr val="accent5">
              <a:lumMod val="20000"/>
              <a:lumOff val="80000"/>
            </a:schemeClr>
          </a:solidFill>
          <a:scene3d>
            <a:camera prst="orthographicFront"/>
            <a:lightRig rig="threePt" dir="t"/>
          </a:scene3d>
          <a:sp3d>
            <a:bevelT prst="convex"/>
          </a:sp3d>
        </p:spPr>
        <p:txBody>
          <a:bodyPr>
            <a:spAutoFit/>
          </a:bodyPr>
          <a:lstStyle/>
          <a:p>
            <a:r>
              <a:rPr lang="he-IL" dirty="0"/>
              <a:t> </a:t>
            </a:r>
            <a:r>
              <a:rPr lang="he-IL" dirty="0">
                <a:latin typeface="Guttman Stam" panose="02010401010101010101" pitchFamily="2" charset="-79"/>
                <a:cs typeface="Guttman Stam" panose="02010401010101010101" pitchFamily="2" charset="-79"/>
              </a:rPr>
              <a:t>"וַיִּשְׁכֹּ֤ן כְּבוֹד־ ה' </a:t>
            </a:r>
            <a:r>
              <a:rPr lang="he-IL" dirty="0" err="1">
                <a:latin typeface="Guttman Stam" panose="02010401010101010101" pitchFamily="2" charset="-79"/>
                <a:cs typeface="Guttman Stam" panose="02010401010101010101" pitchFamily="2" charset="-79"/>
              </a:rPr>
              <a:t>עַל־הַ֣ר</a:t>
            </a:r>
            <a:r>
              <a:rPr lang="he-IL" dirty="0">
                <a:latin typeface="Guttman Stam" panose="02010401010101010101" pitchFamily="2" charset="-79"/>
                <a:cs typeface="Guttman Stam" panose="02010401010101010101" pitchFamily="2" charset="-79"/>
              </a:rPr>
              <a:t> סִינַ֔י וַיְכַסֵּ֥הוּ הֶעָנָ֖ן שֵׁ֣שֶׁת יָמִ֑ים </a:t>
            </a:r>
          </a:p>
          <a:p>
            <a:r>
              <a:rPr lang="he-IL" dirty="0">
                <a:latin typeface="Guttman Stam" panose="02010401010101010101" pitchFamily="2" charset="-79"/>
                <a:cs typeface="Guttman Stam" panose="02010401010101010101" pitchFamily="2" charset="-79"/>
              </a:rPr>
              <a:t>וַיִּקְרָ֧א </a:t>
            </a:r>
            <a:r>
              <a:rPr lang="he-IL" dirty="0" err="1">
                <a:latin typeface="Guttman Stam" panose="02010401010101010101" pitchFamily="2" charset="-79"/>
                <a:cs typeface="Guttman Stam" panose="02010401010101010101" pitchFamily="2" charset="-79"/>
              </a:rPr>
              <a:t>אֶל־מֹשֶׁ֛ה</a:t>
            </a:r>
            <a:r>
              <a:rPr lang="he-IL" dirty="0">
                <a:latin typeface="Guttman Stam" panose="02010401010101010101" pitchFamily="2" charset="-79"/>
                <a:cs typeface="Guttman Stam" panose="02010401010101010101" pitchFamily="2" charset="-79"/>
              </a:rPr>
              <a:t> בַּיּ֥וֹם הַשְּׁבִיעִ֖י מִתּ֥וֹךְ הֶעָנָֽן:</a:t>
            </a:r>
            <a:r>
              <a:rPr lang="he-IL" dirty="0"/>
              <a:t>  שמות כ"ד, ט"ז), </a:t>
            </a:r>
          </a:p>
        </p:txBody>
      </p:sp>
      <p:sp>
        <p:nvSpPr>
          <p:cNvPr id="14" name="מלבן 13"/>
          <p:cNvSpPr/>
          <p:nvPr/>
        </p:nvSpPr>
        <p:spPr>
          <a:xfrm>
            <a:off x="3666078" y="2844182"/>
            <a:ext cx="6096000" cy="900246"/>
          </a:xfrm>
          <a:prstGeom prst="rect">
            <a:avLst/>
          </a:prstGeom>
          <a:solidFill>
            <a:schemeClr val="accent5">
              <a:lumMod val="20000"/>
              <a:lumOff val="80000"/>
            </a:schemeClr>
          </a:solidFill>
          <a:scene3d>
            <a:camera prst="orthographicFront"/>
            <a:lightRig rig="threePt" dir="t"/>
          </a:scene3d>
          <a:sp3d>
            <a:bevelT w="165100" prst="coolSlant"/>
          </a:sp3d>
        </p:spPr>
        <p:txBody>
          <a:bodyPr>
            <a:spAutoFit/>
          </a:bodyPr>
          <a:lstStyle/>
          <a:p>
            <a:endParaRPr lang="he-IL" dirty="0"/>
          </a:p>
          <a:p>
            <a:r>
              <a:rPr lang="he-IL" dirty="0"/>
              <a:t> </a:t>
            </a:r>
            <a:r>
              <a:rPr lang="he-IL" dirty="0">
                <a:latin typeface="Guttman Stam" panose="02010401010101010101" pitchFamily="2" charset="-79"/>
                <a:cs typeface="Guttman Stam" panose="02010401010101010101" pitchFamily="2" charset="-79"/>
              </a:rPr>
              <a:t>"כַּאֲשֶׁ֥ר עָשָׂ֖ה </a:t>
            </a:r>
            <a:r>
              <a:rPr lang="he-IL" sz="2400" b="1" dirty="0">
                <a:latin typeface="Guttman Stam" panose="02010401010101010101" pitchFamily="2" charset="-79"/>
                <a:cs typeface="Guttman Stam" panose="02010401010101010101" pitchFamily="2" charset="-79"/>
              </a:rPr>
              <a:t>בַּיּ֣וֹם הַזֶּ֑ה </a:t>
            </a:r>
            <a:r>
              <a:rPr lang="he-IL" dirty="0" err="1">
                <a:latin typeface="Guttman Stam" panose="02010401010101010101" pitchFamily="2" charset="-79"/>
                <a:cs typeface="Guttman Stam" panose="02010401010101010101" pitchFamily="2" charset="-79"/>
              </a:rPr>
              <a:t>צִוָּ֧ה</a:t>
            </a:r>
            <a:r>
              <a:rPr lang="he-IL" dirty="0">
                <a:latin typeface="Guttman Stam" panose="02010401010101010101" pitchFamily="2" charset="-79"/>
                <a:cs typeface="Guttman Stam" panose="02010401010101010101" pitchFamily="2" charset="-79"/>
              </a:rPr>
              <a:t> ה' </a:t>
            </a:r>
            <a:r>
              <a:rPr lang="he-IL" sz="2400" dirty="0">
                <a:latin typeface="Guttman Stam" panose="02010401010101010101" pitchFamily="2" charset="-79"/>
                <a:cs typeface="Guttman Stam" panose="02010401010101010101" pitchFamily="2" charset="-79"/>
              </a:rPr>
              <a:t>לַעֲשֹׂ֖ת לְכַפֵּ֥ר </a:t>
            </a:r>
            <a:r>
              <a:rPr lang="he-IL" dirty="0">
                <a:latin typeface="Guttman Stam" panose="02010401010101010101" pitchFamily="2" charset="-79"/>
                <a:cs typeface="Guttman Stam" panose="02010401010101010101" pitchFamily="2" charset="-79"/>
              </a:rPr>
              <a:t>עֲלֵיכֶֽם" </a:t>
            </a:r>
            <a:r>
              <a:rPr lang="he-IL" sz="1050" dirty="0"/>
              <a:t>(ויקרא ח', ל"ד)</a:t>
            </a:r>
            <a:endParaRPr lang="he-IL" dirty="0"/>
          </a:p>
        </p:txBody>
      </p:sp>
      <p:sp>
        <p:nvSpPr>
          <p:cNvPr id="18" name="מלבן 17"/>
          <p:cNvSpPr/>
          <p:nvPr/>
        </p:nvSpPr>
        <p:spPr>
          <a:xfrm>
            <a:off x="3666078" y="791337"/>
            <a:ext cx="6330579" cy="369332"/>
          </a:xfrm>
          <a:prstGeom prst="rect">
            <a:avLst/>
          </a:prstGeom>
          <a:solidFill>
            <a:schemeClr val="accent5">
              <a:lumMod val="20000"/>
              <a:lumOff val="80000"/>
            </a:schemeClr>
          </a:solidFill>
          <a:scene3d>
            <a:camera prst="orthographicFront"/>
            <a:lightRig rig="threePt" dir="t"/>
          </a:scene3d>
          <a:sp3d>
            <a:bevelT prst="angle"/>
          </a:sp3d>
        </p:spPr>
        <p:txBody>
          <a:bodyPr wrap="none">
            <a:spAutoFit/>
          </a:bodyPr>
          <a:lstStyle/>
          <a:p>
            <a:r>
              <a:rPr lang="he-IL" dirty="0">
                <a:solidFill>
                  <a:srgbClr val="000000"/>
                </a:solidFill>
                <a:latin typeface="Arial" panose="020B0604020202020204" pitchFamily="34" charset="0"/>
              </a:rPr>
              <a:t>דף ב' עמ' א': שִׁבְעַת יָמִים קוֹדֶם יוֹם הַכִּפּוּרִים </a:t>
            </a:r>
            <a:r>
              <a:rPr lang="he-IL" b="1" dirty="0" err="1">
                <a:solidFill>
                  <a:srgbClr val="000000"/>
                </a:solidFill>
                <a:latin typeface="Arial" panose="020B0604020202020204" pitchFamily="34" charset="0"/>
              </a:rPr>
              <a:t>מַפְרִישִׁין</a:t>
            </a:r>
            <a:r>
              <a:rPr lang="he-IL" b="1" dirty="0">
                <a:solidFill>
                  <a:srgbClr val="000000"/>
                </a:solidFill>
                <a:latin typeface="Arial" panose="020B0604020202020204" pitchFamily="34" charset="0"/>
              </a:rPr>
              <a:t> </a:t>
            </a:r>
            <a:r>
              <a:rPr lang="he-IL" dirty="0">
                <a:solidFill>
                  <a:srgbClr val="000000"/>
                </a:solidFill>
                <a:latin typeface="Arial" panose="020B0604020202020204" pitchFamily="34" charset="0"/>
              </a:rPr>
              <a:t>כֹּהֵן גָּדוֹל מִבֵּיתוֹ </a:t>
            </a:r>
          </a:p>
        </p:txBody>
      </p:sp>
      <p:sp>
        <p:nvSpPr>
          <p:cNvPr id="17" name="תיבת טקסט 16">
            <a:extLst>
              <a:ext uri="{FF2B5EF4-FFF2-40B4-BE49-F238E27FC236}">
                <a16:creationId xmlns:a16="http://schemas.microsoft.com/office/drawing/2014/main" id="{F63FC077-18D5-45F6-9E9B-CF3C7BAD1299}"/>
              </a:ext>
            </a:extLst>
          </p:cNvPr>
          <p:cNvSpPr txBox="1"/>
          <p:nvPr/>
        </p:nvSpPr>
        <p:spPr>
          <a:xfrm>
            <a:off x="2345036" y="4418600"/>
            <a:ext cx="7501927" cy="1015663"/>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דף ג' עמ' ב,: אָמַר רַב </a:t>
            </a:r>
            <a:r>
              <a:rPr lang="he-IL" b="0" i="0" dirty="0" err="1">
                <a:solidFill>
                  <a:srgbClr val="000000"/>
                </a:solidFill>
                <a:effectLst/>
                <a:latin typeface="Arial" panose="020B0604020202020204" pitchFamily="34" charset="0"/>
              </a:rPr>
              <a:t>מִנְיוֹמֵי</a:t>
            </a:r>
            <a:r>
              <a:rPr lang="he-IL" b="0" i="0" dirty="0">
                <a:solidFill>
                  <a:srgbClr val="000000"/>
                </a:solidFill>
                <a:effectLst/>
                <a:latin typeface="Arial" panose="020B0604020202020204" pitchFamily="34" charset="0"/>
              </a:rPr>
              <a:t> בַּר חִלְקִיָּה אָמַר רַבִּי </a:t>
            </a:r>
            <a:r>
              <a:rPr lang="he-IL" b="0" i="0" dirty="0" err="1">
                <a:solidFill>
                  <a:srgbClr val="000000"/>
                </a:solidFill>
                <a:effectLst/>
                <a:latin typeface="Arial" panose="020B0604020202020204" pitchFamily="34" charset="0"/>
              </a:rPr>
              <a:t>מַחְסֵיָא</a:t>
            </a:r>
            <a:r>
              <a:rPr lang="he-IL" b="0" i="0" dirty="0">
                <a:solidFill>
                  <a:srgbClr val="000000"/>
                </a:solidFill>
                <a:effectLst/>
                <a:latin typeface="Arial" panose="020B0604020202020204" pitchFamily="34" charset="0"/>
              </a:rPr>
              <a:t> בַּר אִידִי אָמַר רַבִּי יוֹחָנָן אָמַר קְרָא:</a:t>
            </a:r>
            <a:r>
              <a:rPr lang="he-IL" sz="1800" dirty="0"/>
              <a:t>(ויקרא ח', ל"ד)</a:t>
            </a:r>
            <a:r>
              <a:rPr lang="he-IL" dirty="0"/>
              <a:t>:   </a:t>
            </a:r>
            <a:r>
              <a:rPr lang="he-IL" dirty="0">
                <a:latin typeface="Guttman Stam" panose="02010401010101010101" pitchFamily="2" charset="-79"/>
                <a:cs typeface="Guttman Stam" panose="02010401010101010101" pitchFamily="2" charset="-79"/>
              </a:rPr>
              <a:t>"כַּאֲשֶׁ֥ר עָשָׂ֖ה </a:t>
            </a:r>
            <a:r>
              <a:rPr lang="he-IL" sz="2400" b="1" dirty="0">
                <a:latin typeface="Guttman Stam" panose="02010401010101010101" pitchFamily="2" charset="-79"/>
                <a:cs typeface="Guttman Stam" panose="02010401010101010101" pitchFamily="2" charset="-79"/>
              </a:rPr>
              <a:t>בַּיּ֣וֹם הַזֶּ֑ה </a:t>
            </a:r>
            <a:r>
              <a:rPr lang="he-IL" dirty="0" err="1">
                <a:latin typeface="Guttman Stam" panose="02010401010101010101" pitchFamily="2" charset="-79"/>
                <a:cs typeface="Guttman Stam" panose="02010401010101010101" pitchFamily="2" charset="-79"/>
              </a:rPr>
              <a:t>צִוָּ֧ה</a:t>
            </a:r>
            <a:r>
              <a:rPr lang="he-IL" dirty="0">
                <a:latin typeface="Guttman Stam" panose="02010401010101010101" pitchFamily="2" charset="-79"/>
                <a:cs typeface="Guttman Stam" panose="02010401010101010101" pitchFamily="2" charset="-79"/>
              </a:rPr>
              <a:t> ה' </a:t>
            </a:r>
            <a:r>
              <a:rPr lang="he-IL" sz="2400" dirty="0">
                <a:latin typeface="Guttman Stam" panose="02010401010101010101" pitchFamily="2" charset="-79"/>
                <a:cs typeface="Guttman Stam" panose="02010401010101010101" pitchFamily="2" charset="-79"/>
              </a:rPr>
              <a:t>לַעֲשֹׂ֖ת לְכַפֵּ֥ר </a:t>
            </a:r>
            <a:r>
              <a:rPr lang="he-IL" dirty="0">
                <a:latin typeface="Guttman Stam" panose="02010401010101010101" pitchFamily="2" charset="-79"/>
                <a:cs typeface="Guttman Stam" panose="02010401010101010101" pitchFamily="2" charset="-79"/>
              </a:rPr>
              <a:t>עֲלֵיכֶֽם" </a:t>
            </a:r>
            <a:r>
              <a:rPr lang="he-IL" b="0" i="0" dirty="0">
                <a:solidFill>
                  <a:srgbClr val="000000"/>
                </a:solidFill>
                <a:effectLst/>
                <a:latin typeface="Arial" panose="020B0604020202020204" pitchFamily="34" charset="0"/>
              </a:rPr>
              <a:t>'לַעֲשׂוֹת' אֵלּוּ מַעֲשֵׂי פָרָה 'לְכַפֵּר' אֵלּוּ </a:t>
            </a:r>
            <a:r>
              <a:rPr lang="he-IL" b="1" i="0" dirty="0">
                <a:solidFill>
                  <a:srgbClr val="000000"/>
                </a:solidFill>
                <a:effectLst/>
                <a:latin typeface="Arial" panose="020B0604020202020204" pitchFamily="34" charset="0"/>
              </a:rPr>
              <a:t>מַעֲשֵׂי יוֹם הַכִּפּוּרִים</a:t>
            </a:r>
            <a:endParaRPr lang="he-IL" b="1" dirty="0"/>
          </a:p>
        </p:txBody>
      </p:sp>
      <p:sp>
        <p:nvSpPr>
          <p:cNvPr id="19" name="תיבת טקסט 18">
            <a:extLst>
              <a:ext uri="{FF2B5EF4-FFF2-40B4-BE49-F238E27FC236}">
                <a16:creationId xmlns:a16="http://schemas.microsoft.com/office/drawing/2014/main" id="{C760FF98-2E4B-4F3B-B0C4-C46B93B95308}"/>
              </a:ext>
            </a:extLst>
          </p:cNvPr>
          <p:cNvSpPr txBox="1"/>
          <p:nvPr/>
        </p:nvSpPr>
        <p:spPr>
          <a:xfrm>
            <a:off x="146871" y="2694140"/>
            <a:ext cx="3401918" cy="1200329"/>
          </a:xfrm>
          <a:prstGeom prst="rect">
            <a:avLst/>
          </a:prstGeom>
          <a:noFill/>
        </p:spPr>
        <p:txBody>
          <a:bodyPr wrap="square">
            <a:spAutoFit/>
          </a:bodyPr>
          <a:lstStyle/>
          <a:p>
            <a:r>
              <a:rPr lang="he-IL" dirty="0"/>
              <a:t>כמו </a:t>
            </a:r>
            <a:r>
              <a:rPr lang="he-IL" dirty="0" err="1"/>
              <a:t>שציוה</a:t>
            </a:r>
            <a:r>
              <a:rPr lang="he-IL" dirty="0"/>
              <a:t> אותם לפרוש מביתם שבעת ימים בימי המילואים, כך </a:t>
            </a:r>
            <a:r>
              <a:rPr lang="he-IL" dirty="0" err="1"/>
              <a:t>ציוה</a:t>
            </a:r>
            <a:r>
              <a:rPr lang="he-IL" dirty="0"/>
              <a:t> ה' בדברים נוספים לעשות, לכפר עליכם".</a:t>
            </a:r>
          </a:p>
        </p:txBody>
      </p:sp>
    </p:spTree>
    <p:extLst>
      <p:ext uri="{BB962C8B-B14F-4D97-AF65-F5344CB8AC3E}">
        <p14:creationId xmlns:p14="http://schemas.microsoft.com/office/powerpoint/2010/main" val="31392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53" presetClass="entr" presetSubtype="16" fill="hold" grpId="0" nodeType="afterEffect">
                                  <p:stCondLst>
                                    <p:cond delay="15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3250"/>
                            </p:stCondLst>
                            <p:childTnLst>
                              <p:par>
                                <p:cTn id="18" presetID="31" presetClass="entr" presetSubtype="0" fill="hold" grpId="0" nodeType="afterEffect">
                                  <p:stCondLst>
                                    <p:cond delay="200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6250"/>
                            </p:stCondLst>
                            <p:childTnLst>
                              <p:par>
                                <p:cTn id="25" presetID="31" presetClass="entr" presetSubtype="0" fill="hold" grpId="0" nodeType="after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par>
                          <p:cTn id="31" fill="hold">
                            <p:stCondLst>
                              <p:cond delay="8250"/>
                            </p:stCondLst>
                            <p:childTnLst>
                              <p:par>
                                <p:cTn id="32" presetID="53" presetClass="entr" presetSubtype="16"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9750"/>
                            </p:stCondLst>
                            <p:childTnLst>
                              <p:par>
                                <p:cTn id="38" presetID="31" presetClass="entr" presetSubtype="0" fill="hold" grpId="0" nodeType="afterEffect">
                                  <p:stCondLst>
                                    <p:cond delay="225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3000"/>
                            </p:stCondLst>
                            <p:childTnLst>
                              <p:par>
                                <p:cTn id="45" presetID="53" presetClass="entr" presetSubtype="16" fill="hold" grpId="0" nodeType="afterEffect">
                                  <p:stCondLst>
                                    <p:cond delay="10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14500"/>
                            </p:stCondLst>
                            <p:childTnLst>
                              <p:par>
                                <p:cTn id="51" presetID="22" presetClass="entr" presetSubtype="2" fill="hold" grpId="0" nodeType="afterEffect">
                                  <p:stCondLst>
                                    <p:cond delay="200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childTnLst>
                          </p:cTn>
                        </p:par>
                        <p:par>
                          <p:cTn id="54" fill="hold">
                            <p:stCondLst>
                              <p:cond delay="17000"/>
                            </p:stCondLst>
                            <p:childTnLst>
                              <p:par>
                                <p:cTn id="55" presetID="53" presetClass="entr" presetSubtype="16" fill="hold" grpId="0" nodeType="afterEffect">
                                  <p:stCondLst>
                                    <p:cond delay="25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3" grpId="0" animBg="1"/>
      <p:bldP spid="14" grpId="0" animBg="1"/>
      <p:bldP spid="18" grpId="0" animBg="1"/>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219D3F7C-ED8E-44F4-9880-A0D87AF998E8}"/>
              </a:ext>
            </a:extLst>
          </p:cNvPr>
          <p:cNvSpPr txBox="1"/>
          <p:nvPr/>
        </p:nvSpPr>
        <p:spPr>
          <a:xfrm>
            <a:off x="10576560" y="83343"/>
            <a:ext cx="1432560" cy="369332"/>
          </a:xfrm>
          <a:prstGeom prst="rect">
            <a:avLst/>
          </a:prstGeom>
          <a:noFill/>
        </p:spPr>
        <p:txBody>
          <a:bodyPr wrap="square" rtlCol="1">
            <a:spAutoFit/>
          </a:bodyPr>
          <a:lstStyle/>
          <a:p>
            <a:r>
              <a:rPr lang="he-IL" dirty="0"/>
              <a:t>דף ג' עמ' ב</a:t>
            </a:r>
          </a:p>
        </p:txBody>
      </p:sp>
      <p:sp>
        <p:nvSpPr>
          <p:cNvPr id="4" name="תיבת טקסט 3">
            <a:extLst>
              <a:ext uri="{FF2B5EF4-FFF2-40B4-BE49-F238E27FC236}">
                <a16:creationId xmlns:a16="http://schemas.microsoft.com/office/drawing/2014/main" id="{05BC6F1B-D5BC-4F95-85AF-31A86DF23A73}"/>
              </a:ext>
            </a:extLst>
          </p:cNvPr>
          <p:cNvSpPr txBox="1"/>
          <p:nvPr/>
        </p:nvSpPr>
        <p:spPr>
          <a:xfrm>
            <a:off x="6146800" y="978654"/>
            <a:ext cx="594360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err="1">
                <a:solidFill>
                  <a:srgbClr val="000000"/>
                </a:solidFill>
                <a:effectLst/>
                <a:latin typeface="Arial" panose="020B0604020202020204" pitchFamily="34" charset="0"/>
              </a:rPr>
              <a:t>רָבִינָא</a:t>
            </a:r>
            <a:r>
              <a:rPr lang="he-IL" b="0" i="0" dirty="0">
                <a:solidFill>
                  <a:srgbClr val="000000"/>
                </a:solidFill>
                <a:effectLst/>
                <a:latin typeface="Arial" panose="020B0604020202020204" pitchFamily="34" charset="0"/>
              </a:rPr>
              <a:t> אָמַר </a:t>
            </a:r>
            <a:r>
              <a:rPr lang="he-IL" b="0" i="0" dirty="0" err="1">
                <a:solidFill>
                  <a:srgbClr val="000000"/>
                </a:solidFill>
                <a:effectLst/>
                <a:latin typeface="Arial" panose="020B0604020202020204" pitchFamily="34" charset="0"/>
              </a:rPr>
              <a:t>דָּנִין</a:t>
            </a:r>
            <a:r>
              <a:rPr lang="he-IL" b="0" i="0" dirty="0">
                <a:solidFill>
                  <a:srgbClr val="000000"/>
                </a:solidFill>
                <a:effectLst/>
                <a:latin typeface="Arial" panose="020B0604020202020204" pitchFamily="34" charset="0"/>
              </a:rPr>
              <a:t> עֲבוֹדָה (</a:t>
            </a:r>
            <a:r>
              <a:rPr lang="he-IL" dirty="0"/>
              <a:t>של יום הכיפורים הנעשית רק )</a:t>
            </a:r>
            <a:r>
              <a:rPr lang="he-IL" b="0" i="0" dirty="0">
                <a:solidFill>
                  <a:srgbClr val="000000"/>
                </a:solidFill>
                <a:effectLst/>
                <a:latin typeface="Arial" panose="020B0604020202020204" pitchFamily="34" charset="0"/>
              </a:rPr>
              <a:t>בְּכֹהֵן גָּדוֹל </a:t>
            </a:r>
          </a:p>
          <a:p>
            <a:r>
              <a:rPr lang="he-IL" b="0" i="0" dirty="0">
                <a:solidFill>
                  <a:srgbClr val="000000"/>
                </a:solidFill>
                <a:effectLst/>
                <a:latin typeface="Arial" panose="020B0604020202020204" pitchFamily="34" charset="0"/>
              </a:rPr>
              <a:t>מֵעֲבוֹדָה (</a:t>
            </a:r>
            <a:r>
              <a:rPr lang="he-IL" dirty="0"/>
              <a:t>של שמיני לימי המילואים, שנעשתה רק)</a:t>
            </a:r>
            <a:r>
              <a:rPr lang="he-IL" b="0" i="0" dirty="0">
                <a:solidFill>
                  <a:srgbClr val="000000"/>
                </a:solidFill>
                <a:effectLst/>
                <a:latin typeface="Arial" panose="020B0604020202020204" pitchFamily="34" charset="0"/>
              </a:rPr>
              <a:t> בְּכֹהֵן גָּדוֹל </a:t>
            </a:r>
            <a:endParaRPr lang="he-IL" dirty="0"/>
          </a:p>
        </p:txBody>
      </p:sp>
      <p:sp>
        <p:nvSpPr>
          <p:cNvPr id="7" name="תיבת טקסט 6">
            <a:extLst>
              <a:ext uri="{FF2B5EF4-FFF2-40B4-BE49-F238E27FC236}">
                <a16:creationId xmlns:a16="http://schemas.microsoft.com/office/drawing/2014/main" id="{167B0A92-19CB-497C-9584-9A9EFA01092E}"/>
              </a:ext>
            </a:extLst>
          </p:cNvPr>
          <p:cNvSpPr txBox="1"/>
          <p:nvPr/>
        </p:nvSpPr>
        <p:spPr>
          <a:xfrm>
            <a:off x="7305040" y="1878707"/>
            <a:ext cx="478536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err="1">
                <a:solidFill>
                  <a:srgbClr val="000000"/>
                </a:solidFill>
                <a:effectLst/>
                <a:latin typeface="Arial" panose="020B0604020202020204" pitchFamily="34" charset="0"/>
              </a:rPr>
              <a:t>לְאַפּוֹקֵי</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כּוּלְּהו</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קוּשְׁיָיתִין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דְּלָאו</a:t>
            </a:r>
            <a:r>
              <a:rPr lang="he-IL" b="0" i="0" dirty="0">
                <a:solidFill>
                  <a:srgbClr val="000000"/>
                </a:solidFill>
                <a:effectLst/>
                <a:latin typeface="Arial" panose="020B0604020202020204" pitchFamily="34" charset="0"/>
              </a:rPr>
              <a:t> עֲבוֹדָה בְּכֹהֵן גָּדוֹל </a:t>
            </a:r>
            <a:r>
              <a:rPr lang="he-IL" b="0" i="0" dirty="0" err="1">
                <a:solidFill>
                  <a:srgbClr val="000000"/>
                </a:solidFill>
                <a:effectLst/>
                <a:latin typeface="Arial" panose="020B0604020202020204" pitchFamily="34" charset="0"/>
              </a:rPr>
              <a:t>נִינְהו</a:t>
            </a:r>
            <a:r>
              <a:rPr lang="he-IL" b="0" i="0" dirty="0">
                <a:solidFill>
                  <a:srgbClr val="000000"/>
                </a:solidFill>
                <a:effectLst/>
                <a:latin typeface="Arial" panose="020B0604020202020204" pitchFamily="34" charset="0"/>
              </a:rPr>
              <a:t>ּ</a:t>
            </a:r>
            <a:endParaRPr lang="he-IL" dirty="0"/>
          </a:p>
        </p:txBody>
      </p:sp>
      <p:sp>
        <p:nvSpPr>
          <p:cNvPr id="9" name="תיבת טקסט 8">
            <a:extLst>
              <a:ext uri="{FF2B5EF4-FFF2-40B4-BE49-F238E27FC236}">
                <a16:creationId xmlns:a16="http://schemas.microsoft.com/office/drawing/2014/main" id="{8485C09A-8D79-4756-B0A2-9D7E559219A0}"/>
              </a:ext>
            </a:extLst>
          </p:cNvPr>
          <p:cNvSpPr txBox="1"/>
          <p:nvPr/>
        </p:nvSpPr>
        <p:spPr>
          <a:xfrm>
            <a:off x="-183931" y="1649123"/>
            <a:ext cx="7386320" cy="923330"/>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להוציא כל יתר המועדים שהקשינו מדוע לא תהיה בהם פרישה,</a:t>
            </a:r>
          </a:p>
          <a:p>
            <a:r>
              <a:rPr lang="he-IL" dirty="0"/>
              <a:t> היות שהם לא עבודה בכהן גדול </a:t>
            </a:r>
            <a:r>
              <a:rPr lang="he-IL" dirty="0" err="1"/>
              <a:t>בדווקא</a:t>
            </a:r>
            <a:r>
              <a:rPr lang="he-IL" dirty="0"/>
              <a:t>, אלא העבודה יכולה להיעשות בכהן הדיוט.</a:t>
            </a:r>
          </a:p>
        </p:txBody>
      </p:sp>
      <p:sp>
        <p:nvSpPr>
          <p:cNvPr id="11" name="תיבת טקסט 10">
            <a:extLst>
              <a:ext uri="{FF2B5EF4-FFF2-40B4-BE49-F238E27FC236}">
                <a16:creationId xmlns:a16="http://schemas.microsoft.com/office/drawing/2014/main" id="{24CC70AF-0A52-4440-902D-33B7477D40AB}"/>
              </a:ext>
            </a:extLst>
          </p:cNvPr>
          <p:cNvSpPr txBox="1"/>
          <p:nvPr/>
        </p:nvSpPr>
        <p:spPr>
          <a:xfrm>
            <a:off x="8503920" y="3182289"/>
            <a:ext cx="350520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וְאִיכָּא </a:t>
            </a:r>
            <a:r>
              <a:rPr lang="he-IL" b="0" i="0" dirty="0" err="1">
                <a:solidFill>
                  <a:srgbClr val="000000"/>
                </a:solidFill>
                <a:effectLst/>
                <a:latin typeface="Arial" panose="020B0604020202020204" pitchFamily="34" charset="0"/>
              </a:rPr>
              <a:t>דְּאָמְרִי</a:t>
            </a:r>
            <a:r>
              <a:rPr lang="he-IL" b="0" i="0" dirty="0">
                <a:solidFill>
                  <a:srgbClr val="000000"/>
                </a:solidFill>
                <a:effectLst/>
                <a:latin typeface="Arial" panose="020B0604020202020204" pitchFamily="34" charset="0"/>
              </a:rPr>
              <a:t> אָמַר </a:t>
            </a:r>
            <a:r>
              <a:rPr lang="he-IL" b="0" i="0" dirty="0" err="1">
                <a:solidFill>
                  <a:srgbClr val="000000"/>
                </a:solidFill>
                <a:effectLst/>
                <a:latin typeface="Arial" panose="020B0604020202020204" pitchFamily="34" charset="0"/>
              </a:rPr>
              <a:t>רָבִינָא</a:t>
            </a:r>
            <a:r>
              <a:rPr lang="he-IL" b="0" i="0" dirty="0">
                <a:solidFill>
                  <a:srgbClr val="000000"/>
                </a:solidFill>
                <a:effectLst/>
                <a:latin typeface="Arial" panose="020B0604020202020204" pitchFamily="34" charset="0"/>
              </a:rPr>
              <a:t>:</a:t>
            </a:r>
          </a:p>
          <a:p>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דָּנִין</a:t>
            </a:r>
            <a:r>
              <a:rPr lang="he-IL" b="0" i="0" dirty="0">
                <a:solidFill>
                  <a:srgbClr val="000000"/>
                </a:solidFill>
                <a:effectLst/>
                <a:latin typeface="Arial" panose="020B0604020202020204" pitchFamily="34" charset="0"/>
              </a:rPr>
              <a:t> עֲבוֹדָה תְּחִלָּה מֵעֲבוֹדָה תְּחִלָּה </a:t>
            </a:r>
          </a:p>
        </p:txBody>
      </p:sp>
      <p:sp>
        <p:nvSpPr>
          <p:cNvPr id="13" name="תיבת טקסט 12">
            <a:extLst>
              <a:ext uri="{FF2B5EF4-FFF2-40B4-BE49-F238E27FC236}">
                <a16:creationId xmlns:a16="http://schemas.microsoft.com/office/drawing/2014/main" id="{57C03A76-C32F-4784-9AE2-13BD26D6EBAC}"/>
              </a:ext>
            </a:extLst>
          </p:cNvPr>
          <p:cNvSpPr txBox="1"/>
          <p:nvPr/>
        </p:nvSpPr>
        <p:spPr>
          <a:xfrm>
            <a:off x="182880" y="3178608"/>
            <a:ext cx="7589521" cy="1477328"/>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דנים יום הכיפורים מימי המילואים </a:t>
            </a:r>
          </a:p>
          <a:p>
            <a:r>
              <a:rPr lang="he-IL" dirty="0"/>
              <a:t>משום שבשניהם הוטלה "תחילה", </a:t>
            </a:r>
            <a:r>
              <a:rPr lang="he-IL" b="1" dirty="0"/>
              <a:t>העבודה הראשונה, על הכהן הגדול</a:t>
            </a:r>
            <a:r>
              <a:rPr lang="he-IL" dirty="0"/>
              <a:t>. </a:t>
            </a:r>
          </a:p>
          <a:p>
            <a:r>
              <a:rPr lang="he-IL" dirty="0"/>
              <a:t>לפי שביום הכיפורים הראשון הוטלה בפעם הראשונה </a:t>
            </a:r>
          </a:p>
          <a:p>
            <a:r>
              <a:rPr lang="he-IL" dirty="0"/>
              <a:t>העבודה </a:t>
            </a:r>
            <a:r>
              <a:rPr lang="he-IL" dirty="0" err="1"/>
              <a:t>בקרבנות</a:t>
            </a:r>
            <a:r>
              <a:rPr lang="he-IL" dirty="0"/>
              <a:t> ציבור דווקא על הכהן הגדול,</a:t>
            </a:r>
          </a:p>
          <a:p>
            <a:r>
              <a:rPr lang="he-IL" dirty="0"/>
              <a:t> וכן ביום השמיני למילואים הוטלה העבודה הראשונה במקדש דווקא על הכהן הגדול.</a:t>
            </a:r>
          </a:p>
        </p:txBody>
      </p:sp>
      <p:sp>
        <p:nvSpPr>
          <p:cNvPr id="15" name="תיבת טקסט 14">
            <a:extLst>
              <a:ext uri="{FF2B5EF4-FFF2-40B4-BE49-F238E27FC236}">
                <a16:creationId xmlns:a16="http://schemas.microsoft.com/office/drawing/2014/main" id="{BCB0686A-4A01-4A3C-9298-E548344AC8D4}"/>
              </a:ext>
            </a:extLst>
          </p:cNvPr>
          <p:cNvSpPr txBox="1"/>
          <p:nvPr/>
        </p:nvSpPr>
        <p:spPr>
          <a:xfrm>
            <a:off x="294640" y="4913425"/>
            <a:ext cx="7010400" cy="1477328"/>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החידוש בלשון </a:t>
            </a:r>
            <a:r>
              <a:rPr lang="he-IL" dirty="0" err="1"/>
              <a:t>השניה</a:t>
            </a:r>
            <a:r>
              <a:rPr lang="he-IL" dirty="0"/>
              <a:t>:</a:t>
            </a:r>
          </a:p>
          <a:p>
            <a:r>
              <a:rPr lang="he-IL" dirty="0"/>
              <a:t> הלימוד הוא של "עבודה תחלה במקום",</a:t>
            </a:r>
          </a:p>
          <a:p>
            <a:r>
              <a:rPr lang="he-IL" dirty="0"/>
              <a:t> שביום הכיפורים הראשון נכנס הכהן הגדול בפעם הראשונה לפני ולפנים, </a:t>
            </a:r>
          </a:p>
          <a:p>
            <a:r>
              <a:rPr lang="he-IL" dirty="0"/>
              <a:t>מ"עבודה תחלה במקום", שביום השמיני למילואים קרב אהרן בפעם הראשונה אל העבודה במזבח החיצון. </a:t>
            </a:r>
          </a:p>
        </p:txBody>
      </p:sp>
      <p:sp>
        <p:nvSpPr>
          <p:cNvPr id="16" name="תיבת טקסט 15">
            <a:extLst>
              <a:ext uri="{FF2B5EF4-FFF2-40B4-BE49-F238E27FC236}">
                <a16:creationId xmlns:a16="http://schemas.microsoft.com/office/drawing/2014/main" id="{E9135BC7-F69F-40D9-BA87-A5079200BAA8}"/>
              </a:ext>
            </a:extLst>
          </p:cNvPr>
          <p:cNvSpPr txBox="1"/>
          <p:nvPr/>
        </p:nvSpPr>
        <p:spPr>
          <a:xfrm>
            <a:off x="7434580" y="4970341"/>
            <a:ext cx="4665980"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לְאַפּוֹקֵי</a:t>
            </a:r>
            <a:r>
              <a:rPr lang="he-IL" b="0" i="0" dirty="0">
                <a:solidFill>
                  <a:srgbClr val="000000"/>
                </a:solidFill>
                <a:effectLst/>
                <a:latin typeface="Arial" panose="020B0604020202020204" pitchFamily="34" charset="0"/>
              </a:rPr>
              <a:t> הָנֵי </a:t>
            </a:r>
            <a:r>
              <a:rPr lang="he-IL" b="0" i="0" dirty="0" err="1">
                <a:solidFill>
                  <a:srgbClr val="000000"/>
                </a:solidFill>
                <a:effectLst/>
                <a:latin typeface="Arial" panose="020B0604020202020204" pitchFamily="34" charset="0"/>
              </a:rPr>
              <a:t>דְּלָאו</a:t>
            </a:r>
            <a:r>
              <a:rPr lang="he-IL" b="0" i="0" dirty="0">
                <a:solidFill>
                  <a:srgbClr val="000000"/>
                </a:solidFill>
                <a:effectLst/>
                <a:latin typeface="Arial" panose="020B0604020202020204" pitchFamily="34" charset="0"/>
              </a:rPr>
              <a:t> תְּחִלָּה </a:t>
            </a:r>
            <a:r>
              <a:rPr lang="he-IL" b="0" i="0" dirty="0" err="1">
                <a:solidFill>
                  <a:srgbClr val="000000"/>
                </a:solidFill>
                <a:effectLst/>
                <a:latin typeface="Arial" panose="020B0604020202020204" pitchFamily="34" charset="0"/>
              </a:rPr>
              <a:t>נִינְהו</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מַאי תְּחִלָּה </a:t>
            </a:r>
            <a:r>
              <a:rPr lang="he-IL" b="0" i="0" dirty="0" err="1">
                <a:solidFill>
                  <a:srgbClr val="000000"/>
                </a:solidFill>
                <a:effectLst/>
                <a:latin typeface="Arial" panose="020B0604020202020204" pitchFamily="34" charset="0"/>
              </a:rPr>
              <a:t>אִילֵּימָא</a:t>
            </a:r>
            <a:r>
              <a:rPr lang="he-IL" b="0" i="0" dirty="0">
                <a:solidFill>
                  <a:srgbClr val="000000"/>
                </a:solidFill>
                <a:effectLst/>
                <a:latin typeface="Arial" panose="020B0604020202020204" pitchFamily="34" charset="0"/>
              </a:rPr>
              <a:t> תְּחִלָּה בְּכֹהֵן גָּדוֹל הַיְינוּ </a:t>
            </a:r>
            <a:r>
              <a:rPr lang="he-IL" b="0" i="0" dirty="0" err="1">
                <a:solidFill>
                  <a:srgbClr val="000000"/>
                </a:solidFill>
                <a:effectLst/>
                <a:latin typeface="Arial" panose="020B0604020202020204" pitchFamily="34" charset="0"/>
              </a:rPr>
              <a:t>קַמַּיְיתָא</a:t>
            </a:r>
            <a:endParaRPr lang="he-IL" dirty="0">
              <a:solidFill>
                <a:srgbClr val="000000"/>
              </a:solidFill>
              <a:latin typeface="Arial" panose="020B0604020202020204" pitchFamily="34" charset="0"/>
            </a:endParaRPr>
          </a:p>
          <a:p>
            <a:r>
              <a:rPr lang="he-IL" b="0" i="0" dirty="0">
                <a:solidFill>
                  <a:srgbClr val="000000"/>
                </a:solidFill>
                <a:effectLst/>
                <a:latin typeface="Arial" panose="020B0604020202020204" pitchFamily="34" charset="0"/>
              </a:rPr>
              <a:t>אֶלָּא עֲבוֹדָה תְּחִלָּה בַּמָּקוֹם מֵעֲבוֹדָה תְּחִלָּה בַּמָּקוֹם</a:t>
            </a:r>
            <a:endParaRPr lang="he-IL" dirty="0"/>
          </a:p>
        </p:txBody>
      </p:sp>
      <p:sp>
        <p:nvSpPr>
          <p:cNvPr id="17" name="תיבת טקסט 16">
            <a:extLst>
              <a:ext uri="{FF2B5EF4-FFF2-40B4-BE49-F238E27FC236}">
                <a16:creationId xmlns:a16="http://schemas.microsoft.com/office/drawing/2014/main" id="{E3895969-E5F6-4638-A070-C8C9A98855E6}"/>
              </a:ext>
            </a:extLst>
          </p:cNvPr>
          <p:cNvSpPr txBox="1"/>
          <p:nvPr/>
        </p:nvSpPr>
        <p:spPr>
          <a:xfrm>
            <a:off x="6146800" y="532686"/>
            <a:ext cx="479552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הלימוד שעבודת יום הכיפורים נעשית רק בכהן גדול</a:t>
            </a:r>
          </a:p>
        </p:txBody>
      </p:sp>
      <p:sp>
        <p:nvSpPr>
          <p:cNvPr id="18" name="תיבת טקסט 17">
            <a:extLst>
              <a:ext uri="{FF2B5EF4-FFF2-40B4-BE49-F238E27FC236}">
                <a16:creationId xmlns:a16="http://schemas.microsoft.com/office/drawing/2014/main" id="{708A5AD0-C0A2-47A3-A3E1-CCFA574FEFCC}"/>
              </a:ext>
            </a:extLst>
          </p:cNvPr>
          <p:cNvSpPr txBox="1"/>
          <p:nvPr/>
        </p:nvSpPr>
        <p:spPr>
          <a:xfrm>
            <a:off x="5675586" y="2616804"/>
            <a:ext cx="6238941"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הלימוד שהכהן הגדול ראשון בהקרבת </a:t>
            </a:r>
            <a:r>
              <a:rPr lang="he-IL" dirty="0" err="1"/>
              <a:t>קרבנות</a:t>
            </a:r>
            <a:r>
              <a:rPr lang="he-IL" dirty="0"/>
              <a:t> הציבור ביום הכיפורים </a:t>
            </a:r>
          </a:p>
        </p:txBody>
      </p:sp>
    </p:spTree>
    <p:extLst>
      <p:ext uri="{BB962C8B-B14F-4D97-AF65-F5344CB8AC3E}">
        <p14:creationId xmlns:p14="http://schemas.microsoft.com/office/powerpoint/2010/main" val="7900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250"/>
                            </p:stCondLst>
                            <p:childTnLst>
                              <p:par>
                                <p:cTn id="12" presetID="53" presetClass="entr" presetSubtype="16" fill="hold" grpId="0" nodeType="afterEffect">
                                  <p:stCondLst>
                                    <p:cond delay="125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3000"/>
                            </p:stCondLst>
                            <p:childTnLst>
                              <p:par>
                                <p:cTn id="18" presetID="53" presetClass="entr" presetSubtype="16" fill="hold" grpId="0" nodeType="afterEffect">
                                  <p:stCondLst>
                                    <p:cond delay="25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6000"/>
                            </p:stCondLst>
                            <p:childTnLst>
                              <p:par>
                                <p:cTn id="24" presetID="22" presetClass="entr" presetSubtype="2"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par>
                          <p:cTn id="35" fill="hold">
                            <p:stCondLst>
                              <p:cond delay="1000"/>
                            </p:stCondLst>
                            <p:childTnLst>
                              <p:par>
                                <p:cTn id="36" presetID="53" presetClass="entr" presetSubtype="16" fill="hold" grpId="0" nodeType="afterEffect">
                                  <p:stCondLst>
                                    <p:cond delay="15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p:stCondLst>
                              <p:cond delay="3000"/>
                            </p:stCondLst>
                            <p:childTnLst>
                              <p:par>
                                <p:cTn id="42" presetID="22" presetClass="entr" presetSubtype="2" fill="hold" grpId="0" nodeType="afterEffect">
                                  <p:stCondLst>
                                    <p:cond delay="175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500"/>
                                        <p:tgtEl>
                                          <p:spTgt spid="13"/>
                                        </p:tgtEl>
                                      </p:cBhvr>
                                    </p:animEffect>
                                  </p:childTnLst>
                                </p:cTn>
                              </p:par>
                            </p:childTnLst>
                          </p:cTn>
                        </p:par>
                        <p:par>
                          <p:cTn id="45" fill="hold">
                            <p:stCondLst>
                              <p:cond delay="5250"/>
                            </p:stCondLst>
                            <p:childTnLst>
                              <p:par>
                                <p:cTn id="46" presetID="53" presetClass="entr" presetSubtype="16" fill="hold" grpId="0" nodeType="afterEffect">
                                  <p:stCondLst>
                                    <p:cond delay="350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par>
                          <p:cTn id="51" fill="hold">
                            <p:stCondLst>
                              <p:cond delay="9250"/>
                            </p:stCondLst>
                            <p:childTnLst>
                              <p:par>
                                <p:cTn id="52" presetID="22" presetClass="entr" presetSubtype="2" fill="hold" grpId="0" nodeType="afterEffect">
                                  <p:stCondLst>
                                    <p:cond delay="225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1" grpId="0" animBg="1"/>
      <p:bldP spid="13" grpId="0"/>
      <p:bldP spid="15" grpId="0"/>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AF5437C8-546E-44B5-A8B0-4EEBCA53F783}"/>
              </a:ext>
            </a:extLst>
          </p:cNvPr>
          <p:cNvSpPr txBox="1"/>
          <p:nvPr/>
        </p:nvSpPr>
        <p:spPr>
          <a:xfrm>
            <a:off x="1975945" y="453415"/>
            <a:ext cx="9806152" cy="646331"/>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הגמרא חוזרת לשאלות ריש לקיש לרבי יוחנן, שלדבריו למד ממילואים, ותהא פרישה מעכבת אף ביום הכפורים.</a:t>
            </a:r>
          </a:p>
          <a:p>
            <a:r>
              <a:rPr lang="he-IL" dirty="0"/>
              <a:t>ומוכחים: מכלל דבריהם של רבי יוחנן וריש לקיש  שהם סוברים שכל הכתוב בפרשת מילואים - מעכב בהן.</a:t>
            </a:r>
          </a:p>
        </p:txBody>
      </p:sp>
      <p:sp>
        <p:nvSpPr>
          <p:cNvPr id="4" name="תיבת טקסט 3">
            <a:extLst>
              <a:ext uri="{FF2B5EF4-FFF2-40B4-BE49-F238E27FC236}">
                <a16:creationId xmlns:a16="http://schemas.microsoft.com/office/drawing/2014/main" id="{E4E4E880-132B-42AB-B6FB-02B0A562EB70}"/>
              </a:ext>
            </a:extLst>
          </p:cNvPr>
          <p:cNvSpPr txBox="1"/>
          <p:nvPr/>
        </p:nvSpPr>
        <p:spPr>
          <a:xfrm>
            <a:off x="10331669" y="84083"/>
            <a:ext cx="1450428" cy="369332"/>
          </a:xfrm>
          <a:prstGeom prst="rect">
            <a:avLst/>
          </a:prstGeom>
          <a:noFill/>
        </p:spPr>
        <p:txBody>
          <a:bodyPr wrap="square" rtlCol="1">
            <a:spAutoFit/>
          </a:bodyPr>
          <a:lstStyle/>
          <a:p>
            <a:r>
              <a:rPr lang="he-IL" dirty="0"/>
              <a:t>דף ד עמ' ב</a:t>
            </a:r>
          </a:p>
        </p:txBody>
      </p:sp>
      <p:sp>
        <p:nvSpPr>
          <p:cNvPr id="6" name="תיבת טקסט 5">
            <a:extLst>
              <a:ext uri="{FF2B5EF4-FFF2-40B4-BE49-F238E27FC236}">
                <a16:creationId xmlns:a16="http://schemas.microsoft.com/office/drawing/2014/main" id="{531A36BF-1745-4485-BDC1-CC1860C44465}"/>
              </a:ext>
            </a:extLst>
          </p:cNvPr>
          <p:cNvSpPr txBox="1"/>
          <p:nvPr/>
        </p:nvSpPr>
        <p:spPr>
          <a:xfrm>
            <a:off x="6011916" y="3740032"/>
            <a:ext cx="6096000"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תִּסְתַּיֵּים דְּרַבִּי יוֹחָנָן הוּא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הַכָּתוּב בָּהֶן מְעַכֵּב בָּהֶן </a:t>
            </a:r>
          </a:p>
          <a:p>
            <a:r>
              <a:rPr lang="he-IL" b="0" i="0" dirty="0" err="1">
                <a:solidFill>
                  <a:srgbClr val="000000"/>
                </a:solidFill>
                <a:effectLst/>
                <a:latin typeface="Arial" panose="020B0604020202020204" pitchFamily="34" charset="0"/>
              </a:rPr>
              <a:t>מִדְּקָאָמַר</a:t>
            </a:r>
            <a:r>
              <a:rPr lang="he-IL" b="0" i="0" dirty="0">
                <a:solidFill>
                  <a:srgbClr val="000000"/>
                </a:solidFill>
                <a:effectLst/>
                <a:latin typeface="Arial" panose="020B0604020202020204" pitchFamily="34" charset="0"/>
              </a:rPr>
              <a:t> לֵיהּ רַבִּי שִׁמְעוֹן בֶּן לָקִישׁ לְרַבִּי יוֹחָנָן </a:t>
            </a:r>
          </a:p>
          <a:p>
            <a:r>
              <a:rPr lang="he-IL" b="0" i="0" dirty="0">
                <a:solidFill>
                  <a:srgbClr val="000000"/>
                </a:solidFill>
                <a:effectLst/>
                <a:latin typeface="Arial" panose="020B0604020202020204" pitchFamily="34" charset="0"/>
              </a:rPr>
              <a:t>אִי מָה </a:t>
            </a:r>
            <a:r>
              <a:rPr lang="he-IL" b="0" i="0" dirty="0" err="1">
                <a:solidFill>
                  <a:srgbClr val="000000"/>
                </a:solidFill>
                <a:effectLst/>
                <a:latin typeface="Arial" panose="020B0604020202020204" pitchFamily="34" charset="0"/>
              </a:rPr>
              <a:t>מִלּוּאִים</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הַכָּתוּב בָּהֶן מְעַכֵּב בָּהֶן וְלָא </a:t>
            </a:r>
            <a:r>
              <a:rPr lang="he-IL" b="0" i="0" dirty="0" err="1">
                <a:solidFill>
                  <a:srgbClr val="000000"/>
                </a:solidFill>
                <a:effectLst/>
                <a:latin typeface="Arial" panose="020B0604020202020204" pitchFamily="34" charset="0"/>
              </a:rPr>
              <a:t>קָא</a:t>
            </a:r>
            <a:r>
              <a:rPr lang="he-IL" b="0" i="0" dirty="0">
                <a:solidFill>
                  <a:srgbClr val="000000"/>
                </a:solidFill>
                <a:effectLst/>
                <a:latin typeface="Arial" panose="020B0604020202020204" pitchFamily="34" charset="0"/>
              </a:rPr>
              <a:t> מַהְדַּר לֵיהּ וְלָא מִידֵּי תִּסְתַּיֵּים</a:t>
            </a:r>
            <a:endParaRPr lang="he-IL" dirty="0"/>
          </a:p>
        </p:txBody>
      </p:sp>
      <p:sp>
        <p:nvSpPr>
          <p:cNvPr id="7" name="תיבת טקסט 6">
            <a:extLst>
              <a:ext uri="{FF2B5EF4-FFF2-40B4-BE49-F238E27FC236}">
                <a16:creationId xmlns:a16="http://schemas.microsoft.com/office/drawing/2014/main" id="{7DFD145E-EEFA-454F-9110-0EE671E8E0BC}"/>
              </a:ext>
            </a:extLst>
          </p:cNvPr>
          <p:cNvSpPr txBox="1"/>
          <p:nvPr/>
        </p:nvSpPr>
        <p:spPr>
          <a:xfrm>
            <a:off x="1965435" y="2471638"/>
            <a:ext cx="5959366"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רק דבר המעכב כמותו אף לדורות, מעכב בהן, אבל דבר שכמותו </a:t>
            </a:r>
          </a:p>
          <a:p>
            <a:r>
              <a:rPr lang="he-IL" dirty="0"/>
              <a:t>אין מעכב בשאר </a:t>
            </a:r>
            <a:r>
              <a:rPr lang="he-IL" dirty="0" err="1"/>
              <a:t>קרבנות</a:t>
            </a:r>
            <a:r>
              <a:rPr lang="he-IL" dirty="0"/>
              <a:t> לדורות, אין מעכב אף בהן.</a:t>
            </a:r>
          </a:p>
        </p:txBody>
      </p:sp>
      <p:sp>
        <p:nvSpPr>
          <p:cNvPr id="8" name="תיבת טקסט 7">
            <a:extLst>
              <a:ext uri="{FF2B5EF4-FFF2-40B4-BE49-F238E27FC236}">
                <a16:creationId xmlns:a16="http://schemas.microsoft.com/office/drawing/2014/main" id="{10A07811-8E57-4C0B-9946-1E30551CB7C2}"/>
              </a:ext>
            </a:extLst>
          </p:cNvPr>
          <p:cNvSpPr txBox="1"/>
          <p:nvPr/>
        </p:nvSpPr>
        <p:spPr>
          <a:xfrm>
            <a:off x="9059916" y="1270606"/>
            <a:ext cx="2848304"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מִלּוּאִים</a:t>
            </a:r>
            <a:r>
              <a:rPr lang="he-IL" b="0" i="0" dirty="0">
                <a:solidFill>
                  <a:srgbClr val="000000"/>
                </a:solidFill>
                <a:effectLst/>
                <a:latin typeface="Arial" panose="020B0604020202020204" pitchFamily="34" charset="0"/>
              </a:rPr>
              <a:t>  -רַבִּי יוֹחָנָן וְרַבִּי </a:t>
            </a:r>
            <a:r>
              <a:rPr lang="he-IL" b="0" i="0" dirty="0" err="1">
                <a:solidFill>
                  <a:srgbClr val="000000"/>
                </a:solidFill>
                <a:effectLst/>
                <a:latin typeface="Arial" panose="020B0604020202020204" pitchFamily="34" charset="0"/>
              </a:rPr>
              <a:t>חֲנִינָא</a:t>
            </a:r>
            <a:endParaRPr lang="he-IL" dirty="0"/>
          </a:p>
        </p:txBody>
      </p:sp>
      <p:sp>
        <p:nvSpPr>
          <p:cNvPr id="9" name="תיבת טקסט 8">
            <a:extLst>
              <a:ext uri="{FF2B5EF4-FFF2-40B4-BE49-F238E27FC236}">
                <a16:creationId xmlns:a16="http://schemas.microsoft.com/office/drawing/2014/main" id="{3A811311-E0EE-490A-A1A5-5DDE7638714D}"/>
              </a:ext>
            </a:extLst>
          </p:cNvPr>
          <p:cNvSpPr txBox="1"/>
          <p:nvPr/>
        </p:nvSpPr>
        <p:spPr>
          <a:xfrm>
            <a:off x="8513379" y="1874614"/>
            <a:ext cx="339484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חַד אָמַר </a:t>
            </a:r>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הַכָּתוּב בָּהֶן מְעַכֵּב בָּהֶן</a:t>
            </a:r>
            <a:endParaRPr lang="he-IL" dirty="0"/>
          </a:p>
        </p:txBody>
      </p:sp>
      <p:sp>
        <p:nvSpPr>
          <p:cNvPr id="10" name="תיבת טקסט 9">
            <a:extLst>
              <a:ext uri="{FF2B5EF4-FFF2-40B4-BE49-F238E27FC236}">
                <a16:creationId xmlns:a16="http://schemas.microsoft.com/office/drawing/2014/main" id="{4ACB9702-0C67-4EE3-AF90-A639BB824D53}"/>
              </a:ext>
            </a:extLst>
          </p:cNvPr>
          <p:cNvSpPr txBox="1"/>
          <p:nvPr/>
        </p:nvSpPr>
        <p:spPr>
          <a:xfrm>
            <a:off x="4403835" y="1843039"/>
            <a:ext cx="363658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כל דבר הכתוב שנוהג בהן - מעכב בהן.</a:t>
            </a:r>
          </a:p>
        </p:txBody>
      </p:sp>
      <p:sp>
        <p:nvSpPr>
          <p:cNvPr id="11" name="תיבת טקסט 10">
            <a:extLst>
              <a:ext uri="{FF2B5EF4-FFF2-40B4-BE49-F238E27FC236}">
                <a16:creationId xmlns:a16="http://schemas.microsoft.com/office/drawing/2014/main" id="{6B29C0B6-E447-4525-A749-F7BF86DB2512}"/>
              </a:ext>
            </a:extLst>
          </p:cNvPr>
          <p:cNvSpPr txBox="1"/>
          <p:nvPr/>
        </p:nvSpPr>
        <p:spPr>
          <a:xfrm>
            <a:off x="8108730" y="2471638"/>
            <a:ext cx="3867807"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וחַד אָמַר דָּבָר הַמְעַכֵּב לְדוֹרוֹת  מְעַכֵּב בָּהֶן שֶׁאֵין מְעַכֵּב לְדוֹרוֹת אֵין מְעַכֵּב בָּהֶן</a:t>
            </a:r>
            <a:endParaRPr lang="he-IL" dirty="0"/>
          </a:p>
        </p:txBody>
      </p:sp>
      <p:sp>
        <p:nvSpPr>
          <p:cNvPr id="12" name="תיבת טקסט 11">
            <a:extLst>
              <a:ext uri="{FF2B5EF4-FFF2-40B4-BE49-F238E27FC236}">
                <a16:creationId xmlns:a16="http://schemas.microsoft.com/office/drawing/2014/main" id="{AB6A492F-9757-4343-984B-9FAF5DB33CB4}"/>
              </a:ext>
            </a:extLst>
          </p:cNvPr>
          <p:cNvSpPr txBox="1"/>
          <p:nvPr/>
        </p:nvSpPr>
        <p:spPr>
          <a:xfrm>
            <a:off x="10604936" y="6015703"/>
            <a:ext cx="137160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מַאי </a:t>
            </a:r>
            <a:r>
              <a:rPr lang="he-IL" b="0" i="0" dirty="0" err="1">
                <a:solidFill>
                  <a:srgbClr val="000000"/>
                </a:solidFill>
                <a:effectLst/>
                <a:latin typeface="Arial" panose="020B0604020202020204" pitchFamily="34" charset="0"/>
              </a:rPr>
              <a:t>בֵּינַיְיהו</a:t>
            </a:r>
            <a:r>
              <a:rPr lang="he-IL" b="0" i="0" dirty="0">
                <a:solidFill>
                  <a:srgbClr val="000000"/>
                </a:solidFill>
                <a:effectLst/>
                <a:latin typeface="Arial" panose="020B0604020202020204" pitchFamily="34" charset="0"/>
              </a:rPr>
              <a:t>ּ</a:t>
            </a:r>
            <a:endParaRPr lang="he-IL" dirty="0"/>
          </a:p>
        </p:txBody>
      </p:sp>
      <p:sp>
        <p:nvSpPr>
          <p:cNvPr id="13" name="תיבת טקסט 12">
            <a:extLst>
              <a:ext uri="{FF2B5EF4-FFF2-40B4-BE49-F238E27FC236}">
                <a16:creationId xmlns:a16="http://schemas.microsoft.com/office/drawing/2014/main" id="{E42E1E7B-9973-4759-AB52-15CDD5EF8AA1}"/>
              </a:ext>
            </a:extLst>
          </p:cNvPr>
          <p:cNvSpPr txBox="1"/>
          <p:nvPr/>
        </p:nvSpPr>
        <p:spPr>
          <a:xfrm>
            <a:off x="0" y="3193107"/>
            <a:ext cx="5959366" cy="286232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מסקנה: ,רבי יוחנן הוא שאמר: כל הכתוב בהן מעכב בהן, </a:t>
            </a:r>
          </a:p>
          <a:p>
            <a:r>
              <a:rPr lang="he-IL" dirty="0"/>
              <a:t>ורבי </a:t>
            </a:r>
            <a:r>
              <a:rPr lang="he-IL" dirty="0" err="1"/>
              <a:t>חנינא</a:t>
            </a:r>
            <a:r>
              <a:rPr lang="he-IL" dirty="0"/>
              <a:t> הוא זה שחולק.</a:t>
            </a:r>
          </a:p>
          <a:p>
            <a:r>
              <a:rPr lang="he-IL" dirty="0"/>
              <a:t>שהרי ממה שהקשה ואמר לרבי שמעון בן לקיש ולרבי יוחנן: </a:t>
            </a:r>
          </a:p>
          <a:p>
            <a:r>
              <a:rPr lang="he-IL" dirty="0"/>
              <a:t>אם לומד דין פרישה </a:t>
            </a:r>
            <a:r>
              <a:rPr lang="he-IL" dirty="0" err="1"/>
              <a:t>ממלואים</a:t>
            </a:r>
            <a:r>
              <a:rPr lang="he-IL" dirty="0"/>
              <a:t>, יש לנו ללמוד גם שמעכב, </a:t>
            </a:r>
          </a:p>
          <a:p>
            <a:r>
              <a:rPr lang="he-IL" dirty="0"/>
              <a:t>כי מה </a:t>
            </a:r>
            <a:r>
              <a:rPr lang="he-IL" dirty="0" err="1"/>
              <a:t>מלואים</a:t>
            </a:r>
            <a:r>
              <a:rPr lang="he-IL" dirty="0"/>
              <a:t> כל הכתוב בהן מעכב בהן אף לגבי יום הכפורים נאמר שפרישה תהא מעכבת. והרי רבי יוחנן הודה לו, שהרי שתק .</a:t>
            </a:r>
          </a:p>
          <a:p>
            <a:r>
              <a:rPr lang="he-IL" dirty="0"/>
              <a:t>ומשמע שאינו חולק עמו בהנחתו זו </a:t>
            </a:r>
            <a:r>
              <a:rPr lang="he-IL" dirty="0" err="1"/>
              <a:t>שבמלואים</a:t>
            </a:r>
            <a:r>
              <a:rPr lang="he-IL" dirty="0"/>
              <a:t> מעכבת הפרישה. והרי לדורות היא אינה מעכבת, כמו שהוכיח ריש לקיש ממה שלמדנו  </a:t>
            </a:r>
            <a:r>
              <a:rPr lang="he-IL" dirty="0" err="1"/>
              <a:t>שמתקינין</a:t>
            </a:r>
            <a:r>
              <a:rPr lang="he-IL" dirty="0"/>
              <a:t> לו כהן אחר, ולא נזכר שצריך להפרישו.</a:t>
            </a:r>
          </a:p>
          <a:p>
            <a:r>
              <a:rPr lang="he-IL" dirty="0"/>
              <a:t>המסקנה: אכן תסתיים, שכך מוכח!</a:t>
            </a:r>
          </a:p>
        </p:txBody>
      </p:sp>
      <p:sp>
        <p:nvSpPr>
          <p:cNvPr id="14" name="תיבת טקסט 13">
            <a:extLst>
              <a:ext uri="{FF2B5EF4-FFF2-40B4-BE49-F238E27FC236}">
                <a16:creationId xmlns:a16="http://schemas.microsoft.com/office/drawing/2014/main" id="{4A191238-7008-4F6F-BE86-185697D5A9FA}"/>
              </a:ext>
            </a:extLst>
          </p:cNvPr>
          <p:cNvSpPr txBox="1"/>
          <p:nvPr/>
        </p:nvSpPr>
        <p:spPr>
          <a:xfrm>
            <a:off x="7436069" y="5998467"/>
            <a:ext cx="277473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במה נחלקו בהלכה למעשה?</a:t>
            </a:r>
          </a:p>
        </p:txBody>
      </p:sp>
    </p:spTree>
    <p:extLst>
      <p:ext uri="{BB962C8B-B14F-4D97-AF65-F5344CB8AC3E}">
        <p14:creationId xmlns:p14="http://schemas.microsoft.com/office/powerpoint/2010/main" val="39756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2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3500"/>
                            </p:stCondLst>
                            <p:childTnLst>
                              <p:par>
                                <p:cTn id="15" presetID="53" presetClass="entr" presetSubtype="16" fill="hold" grpId="0" nodeType="afterEffect">
                                  <p:stCondLst>
                                    <p:cond delay="1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250"/>
                            </p:stCondLst>
                            <p:childTnLst>
                              <p:par>
                                <p:cTn id="21" presetID="22" presetClass="entr" presetSubtype="2" fill="hold" grpId="0" nodeType="after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7250"/>
                            </p:stCondLst>
                            <p:childTnLst>
                              <p:par>
                                <p:cTn id="25" presetID="53" presetClass="entr" presetSubtype="16" fill="hold" grpId="0" nodeType="after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9250"/>
                            </p:stCondLst>
                            <p:childTnLst>
                              <p:par>
                                <p:cTn id="31" presetID="22" presetClass="entr" presetSubtype="2" fill="hold" grpId="0" nodeType="afterEffect">
                                  <p:stCondLst>
                                    <p:cond delay="250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par>
                          <p:cTn id="41" fill="hold">
                            <p:stCondLst>
                              <p:cond delay="500"/>
                            </p:stCondLst>
                            <p:childTnLst>
                              <p:par>
                                <p:cTn id="42" presetID="22" presetClass="entr" presetSubtype="2" fill="hold" grpId="0" nodeType="afterEffect">
                                  <p:stCondLst>
                                    <p:cond delay="275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1000"/>
                            </p:stCondLst>
                            <p:childTnLst>
                              <p:par>
                                <p:cTn id="54" presetID="22" presetClass="entr" presetSubtype="2" fill="hold" grpId="0" nodeType="afterEffect">
                                  <p:stCondLst>
                                    <p:cond delay="100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8" grpId="0" animBg="1"/>
      <p:bldP spid="9" grpId="0" animBg="1"/>
      <p:bldP spid="10" grpId="0"/>
      <p:bldP spid="11" grpId="0" animBg="1"/>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2351" y="116397"/>
            <a:ext cx="3400148" cy="40011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b="0" i="0" dirty="0">
                <a:solidFill>
                  <a:srgbClr val="000000"/>
                </a:solidFill>
                <a:effectLst/>
                <a:latin typeface="Arial" panose="020B0604020202020204" pitchFamily="34" charset="0"/>
              </a:rPr>
              <a:t>אָמַר רַב יוֹסֵף </a:t>
            </a:r>
            <a:r>
              <a:rPr lang="he-IL" sz="2000" b="1" i="0" dirty="0">
                <a:solidFill>
                  <a:srgbClr val="000000"/>
                </a:solidFill>
                <a:effectLst/>
                <a:latin typeface="Arial" panose="020B0604020202020204" pitchFamily="34" charset="0"/>
              </a:rPr>
              <a:t>סְמִיכָה</a:t>
            </a:r>
            <a:r>
              <a:rPr lang="he-IL" b="0" i="0" dirty="0">
                <a:solidFill>
                  <a:srgbClr val="000000"/>
                </a:solidFill>
                <a:effectLst/>
                <a:latin typeface="Arial" panose="020B0604020202020204" pitchFamily="34" charset="0"/>
              </a:rPr>
              <a:t> אִיכָּא </a:t>
            </a:r>
            <a:r>
              <a:rPr lang="he-IL" b="0" i="0" dirty="0" err="1">
                <a:solidFill>
                  <a:srgbClr val="000000"/>
                </a:solidFill>
                <a:effectLst/>
                <a:latin typeface="Arial" panose="020B0604020202020204" pitchFamily="34" charset="0"/>
              </a:rPr>
              <a:t>בֵּינַיְיהו</a:t>
            </a:r>
            <a:r>
              <a:rPr lang="he-IL" b="0" i="0" dirty="0">
                <a:solidFill>
                  <a:srgbClr val="000000"/>
                </a:solidFill>
                <a:effectLst/>
                <a:latin typeface="Arial" panose="020B0604020202020204" pitchFamily="34" charset="0"/>
              </a:rPr>
              <a:t>ּ</a:t>
            </a:r>
            <a:endParaRPr lang="he-IL" dirty="0"/>
          </a:p>
        </p:txBody>
      </p:sp>
      <p:pic>
        <p:nvPicPr>
          <p:cNvPr id="7" name="תמונה 6"/>
          <p:cNvPicPr>
            <a:picLocks noChangeAspect="1"/>
          </p:cNvPicPr>
          <p:nvPr/>
        </p:nvPicPr>
        <p:blipFill>
          <a:blip r:embed="rId2"/>
          <a:stretch>
            <a:fillRect/>
          </a:stretch>
        </p:blipFill>
        <p:spPr>
          <a:xfrm>
            <a:off x="47325" y="553991"/>
            <a:ext cx="3403853" cy="3322374"/>
          </a:xfrm>
          <a:prstGeom prst="rect">
            <a:avLst/>
          </a:prstGeom>
        </p:spPr>
      </p:pic>
      <p:sp>
        <p:nvSpPr>
          <p:cNvPr id="11" name="TextBox 10"/>
          <p:cNvSpPr txBox="1"/>
          <p:nvPr/>
        </p:nvSpPr>
        <p:spPr>
          <a:xfrm>
            <a:off x="6135258" y="1240661"/>
            <a:ext cx="5930284" cy="369332"/>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b="0" i="0" dirty="0">
                <a:solidFill>
                  <a:srgbClr val="000000"/>
                </a:solidFill>
                <a:effectLst/>
                <a:latin typeface="Arial" panose="020B0604020202020204" pitchFamily="34" charset="0"/>
              </a:rPr>
              <a:t>ְלמַאן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(רבי יוחנן): </a:t>
            </a:r>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הַכָּתוּב בָּהֶן מְעַכֵּב בָּהֶן סְמִיכָה </a:t>
            </a:r>
            <a:r>
              <a:rPr lang="he-IL" b="0" i="0" dirty="0" err="1">
                <a:solidFill>
                  <a:srgbClr val="000000"/>
                </a:solidFill>
                <a:effectLst/>
                <a:latin typeface="Arial" panose="020B0604020202020204" pitchFamily="34" charset="0"/>
              </a:rPr>
              <a:t>מְעַכְּבָא</a:t>
            </a:r>
            <a:r>
              <a:rPr lang="he-IL" b="0" i="0" dirty="0">
                <a:solidFill>
                  <a:srgbClr val="000000"/>
                </a:solidFill>
                <a:effectLst/>
                <a:latin typeface="Arial" panose="020B0604020202020204" pitchFamily="34" charset="0"/>
              </a:rPr>
              <a:t> </a:t>
            </a:r>
            <a:endParaRPr lang="he-IL" dirty="0"/>
          </a:p>
        </p:txBody>
      </p:sp>
      <p:sp>
        <p:nvSpPr>
          <p:cNvPr id="12" name="TextBox 11"/>
          <p:cNvSpPr txBox="1"/>
          <p:nvPr/>
        </p:nvSpPr>
        <p:spPr>
          <a:xfrm>
            <a:off x="97144" y="69351"/>
            <a:ext cx="5652147"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הבעלים צריכים לסמוך את ידיהם על ראש הקרבן לפני שחיטתו</a:t>
            </a:r>
          </a:p>
        </p:txBody>
      </p:sp>
      <p:sp>
        <p:nvSpPr>
          <p:cNvPr id="14" name="TextBox 13"/>
          <p:cNvSpPr txBox="1"/>
          <p:nvPr/>
        </p:nvSpPr>
        <p:spPr>
          <a:xfrm>
            <a:off x="4088524" y="594330"/>
            <a:ext cx="7977018"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כל קרבנות היחיד חוץ מבכור וקרבן פסח טעונים סמיכה.</a:t>
            </a:r>
          </a:p>
          <a:p>
            <a:r>
              <a:rPr lang="he-IL" dirty="0"/>
              <a:t>הבעלים צריכים להניח את ידיהם על ראש הבהמה לפני השחיטה, ולהישען עליה בכל כוחם</a:t>
            </a:r>
          </a:p>
        </p:txBody>
      </p:sp>
      <p:sp>
        <p:nvSpPr>
          <p:cNvPr id="16" name="TextBox 15"/>
          <p:cNvSpPr txBox="1"/>
          <p:nvPr/>
        </p:nvSpPr>
        <p:spPr>
          <a:xfrm>
            <a:off x="5568383" y="1627641"/>
            <a:ext cx="6623617"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שיטת רבי יוחנן: סמיכת קרבנות המילואים מעכבת </a:t>
            </a:r>
            <a:r>
              <a:rPr lang="he-IL" dirty="0" err="1"/>
              <a:t>בדעבד</a:t>
            </a:r>
            <a:r>
              <a:rPr lang="he-IL" dirty="0"/>
              <a:t> אם לא </a:t>
            </a:r>
            <a:r>
              <a:rPr lang="he-IL" dirty="0" err="1"/>
              <a:t>עשאה</a:t>
            </a:r>
            <a:r>
              <a:rPr lang="he-IL" dirty="0"/>
              <a:t> , </a:t>
            </a:r>
          </a:p>
          <a:p>
            <a:r>
              <a:rPr lang="he-IL" dirty="0"/>
              <a:t>כי היא כתובה בפרשת המילואים</a:t>
            </a:r>
          </a:p>
        </p:txBody>
      </p:sp>
      <p:pic>
        <p:nvPicPr>
          <p:cNvPr id="13" name="תמונה 12"/>
          <p:cNvPicPr>
            <a:picLocks noChangeAspect="1"/>
          </p:cNvPicPr>
          <p:nvPr/>
        </p:nvPicPr>
        <p:blipFill>
          <a:blip r:embed="rId3"/>
          <a:stretch>
            <a:fillRect/>
          </a:stretch>
        </p:blipFill>
        <p:spPr>
          <a:xfrm>
            <a:off x="27469" y="3838881"/>
            <a:ext cx="3264162" cy="2645032"/>
          </a:xfrm>
          <a:prstGeom prst="rect">
            <a:avLst/>
          </a:prstGeom>
        </p:spPr>
      </p:pic>
      <p:sp>
        <p:nvSpPr>
          <p:cNvPr id="4" name="תיבת טקסט 3">
            <a:extLst>
              <a:ext uri="{FF2B5EF4-FFF2-40B4-BE49-F238E27FC236}">
                <a16:creationId xmlns:a16="http://schemas.microsoft.com/office/drawing/2014/main" id="{3FF181EC-341C-46D8-A64F-20739D069B1D}"/>
              </a:ext>
            </a:extLst>
          </p:cNvPr>
          <p:cNvSpPr txBox="1"/>
          <p:nvPr/>
        </p:nvSpPr>
        <p:spPr>
          <a:xfrm>
            <a:off x="4830744" y="2316428"/>
            <a:ext cx="723479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לְמַאן </a:t>
            </a:r>
            <a:r>
              <a:rPr lang="he-IL" b="0" i="0" dirty="0" err="1">
                <a:solidFill>
                  <a:srgbClr val="000000"/>
                </a:solidFill>
                <a:effectLst/>
                <a:latin typeface="Arial" panose="020B0604020202020204" pitchFamily="34" charset="0"/>
              </a:rPr>
              <a:t>דְּאָמַר</a:t>
            </a:r>
            <a:r>
              <a:rPr lang="he-IL" b="0" i="0" dirty="0">
                <a:solidFill>
                  <a:srgbClr val="000000"/>
                </a:solidFill>
                <a:effectLst/>
                <a:latin typeface="Arial" panose="020B0604020202020204" pitchFamily="34" charset="0"/>
              </a:rPr>
              <a:t> (רבי יוחנן) דָּבָר שֶׁאֵין מְעַכֵּב לְדוֹרוֹת אֵין מְעַכֵּב בָּהֶן סְמִיכָה לָא </a:t>
            </a:r>
            <a:r>
              <a:rPr lang="he-IL" b="0" i="0" dirty="0" err="1">
                <a:solidFill>
                  <a:srgbClr val="000000"/>
                </a:solidFill>
                <a:effectLst/>
                <a:latin typeface="Arial" panose="020B0604020202020204" pitchFamily="34" charset="0"/>
              </a:rPr>
              <a:t>מְעַכְּבָא</a:t>
            </a:r>
            <a:endParaRPr lang="he-IL" dirty="0"/>
          </a:p>
        </p:txBody>
      </p:sp>
      <p:sp>
        <p:nvSpPr>
          <p:cNvPr id="5" name="תיבת טקסט 4">
            <a:extLst>
              <a:ext uri="{FF2B5EF4-FFF2-40B4-BE49-F238E27FC236}">
                <a16:creationId xmlns:a16="http://schemas.microsoft.com/office/drawing/2014/main" id="{1A65DA8E-6477-4970-86CC-7DB6631D3020}"/>
              </a:ext>
            </a:extLst>
          </p:cNvPr>
          <p:cNvSpPr txBox="1"/>
          <p:nvPr/>
        </p:nvSpPr>
        <p:spPr>
          <a:xfrm>
            <a:off x="10611433" y="22311"/>
            <a:ext cx="1454109" cy="369332"/>
          </a:xfrm>
          <a:prstGeom prst="rect">
            <a:avLst/>
          </a:prstGeom>
          <a:noFill/>
        </p:spPr>
        <p:txBody>
          <a:bodyPr wrap="square" rtlCol="1">
            <a:spAutoFit/>
          </a:bodyPr>
          <a:lstStyle/>
          <a:p>
            <a:r>
              <a:rPr lang="he-IL" dirty="0"/>
              <a:t>דף ה' עמ' א'</a:t>
            </a:r>
          </a:p>
        </p:txBody>
      </p:sp>
      <p:sp>
        <p:nvSpPr>
          <p:cNvPr id="6" name="תיבת טקסט 5">
            <a:extLst>
              <a:ext uri="{FF2B5EF4-FFF2-40B4-BE49-F238E27FC236}">
                <a16:creationId xmlns:a16="http://schemas.microsoft.com/office/drawing/2014/main" id="{EB207892-6C41-4F89-A5B8-508255D73DE9}"/>
              </a:ext>
            </a:extLst>
          </p:cNvPr>
          <p:cNvSpPr txBox="1"/>
          <p:nvPr/>
        </p:nvSpPr>
        <p:spPr>
          <a:xfrm>
            <a:off x="4184509" y="2728217"/>
            <a:ext cx="7871914"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אף מה שכתוב בפרשת </a:t>
            </a:r>
            <a:r>
              <a:rPr lang="he-IL" dirty="0" err="1"/>
              <a:t>המלואים</a:t>
            </a:r>
            <a:r>
              <a:rPr lang="he-IL" dirty="0"/>
              <a:t>, אם הוא דבר שכמותו בשאר </a:t>
            </a:r>
            <a:r>
              <a:rPr lang="he-IL" dirty="0" err="1"/>
              <a:t>קרבנות</a:t>
            </a:r>
            <a:r>
              <a:rPr lang="he-IL" dirty="0"/>
              <a:t> אין מעכב לדורות, אין מעכב בהן - סמיכה אף היא איננה מעכבת</a:t>
            </a:r>
          </a:p>
        </p:txBody>
      </p:sp>
      <p:sp>
        <p:nvSpPr>
          <p:cNvPr id="8" name="תיבת טקסט 7">
            <a:extLst>
              <a:ext uri="{FF2B5EF4-FFF2-40B4-BE49-F238E27FC236}">
                <a16:creationId xmlns:a16="http://schemas.microsoft.com/office/drawing/2014/main" id="{22B06996-DA38-4B12-8A8D-86ED8B8EB646}"/>
              </a:ext>
            </a:extLst>
          </p:cNvPr>
          <p:cNvSpPr txBox="1"/>
          <p:nvPr/>
        </p:nvSpPr>
        <p:spPr>
          <a:xfrm>
            <a:off x="3291631" y="3425147"/>
            <a:ext cx="5927833"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ומבררים: וכי לדורות מהיכן יודעים שסמיכה לא מעכבת </a:t>
            </a:r>
            <a:r>
              <a:rPr lang="he-IL" dirty="0" err="1"/>
              <a:t>בקרבנות</a:t>
            </a:r>
            <a:r>
              <a:rPr lang="he-IL" dirty="0"/>
              <a:t>?</a:t>
            </a:r>
          </a:p>
        </p:txBody>
      </p:sp>
      <p:sp>
        <p:nvSpPr>
          <p:cNvPr id="10" name="תיבת טקסט 9">
            <a:extLst>
              <a:ext uri="{FF2B5EF4-FFF2-40B4-BE49-F238E27FC236}">
                <a16:creationId xmlns:a16="http://schemas.microsoft.com/office/drawing/2014/main" id="{60D49D11-0ECE-489E-9210-8D3D6BF945CE}"/>
              </a:ext>
            </a:extLst>
          </p:cNvPr>
          <p:cNvSpPr txBox="1"/>
          <p:nvPr/>
        </p:nvSpPr>
        <p:spPr>
          <a:xfrm>
            <a:off x="9322677" y="3431881"/>
            <a:ext cx="2783698"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 וּלְדוֹרוֹת מְנָא לַן דְּלָא </a:t>
            </a:r>
            <a:r>
              <a:rPr lang="he-IL" b="0" i="0" dirty="0" err="1">
                <a:solidFill>
                  <a:srgbClr val="000000"/>
                </a:solidFill>
                <a:effectLst/>
                <a:latin typeface="Arial" panose="020B0604020202020204" pitchFamily="34" charset="0"/>
              </a:rPr>
              <a:t>מְעַכְּבָא</a:t>
            </a:r>
            <a:r>
              <a:rPr lang="he-IL" b="0" i="0" dirty="0">
                <a:solidFill>
                  <a:srgbClr val="000000"/>
                </a:solidFill>
                <a:effectLst/>
                <a:latin typeface="Arial" panose="020B0604020202020204" pitchFamily="34" charset="0"/>
              </a:rPr>
              <a:t>?</a:t>
            </a:r>
            <a:endParaRPr lang="he-IL" dirty="0"/>
          </a:p>
        </p:txBody>
      </p:sp>
      <p:sp>
        <p:nvSpPr>
          <p:cNvPr id="19" name="מלבן 18">
            <a:extLst>
              <a:ext uri="{FF2B5EF4-FFF2-40B4-BE49-F238E27FC236}">
                <a16:creationId xmlns:a16="http://schemas.microsoft.com/office/drawing/2014/main" id="{7D34DF8F-E8D6-476A-B6C6-2F605F2B2A1E}"/>
              </a:ext>
            </a:extLst>
          </p:cNvPr>
          <p:cNvSpPr/>
          <p:nvPr/>
        </p:nvSpPr>
        <p:spPr>
          <a:xfrm>
            <a:off x="3121572" y="4111817"/>
            <a:ext cx="8934852" cy="1015663"/>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dirty="0" err="1">
                <a:solidFill>
                  <a:srgbClr val="000000"/>
                </a:solidFill>
                <a:latin typeface="Arial" panose="020B0604020202020204" pitchFamily="34" charset="0"/>
              </a:rPr>
              <a:t>דְּתַנְיָא</a:t>
            </a:r>
            <a:r>
              <a:rPr lang="he-IL" dirty="0">
                <a:solidFill>
                  <a:srgbClr val="000000"/>
                </a:solidFill>
                <a:latin typeface="Arial" panose="020B0604020202020204" pitchFamily="34" charset="0"/>
              </a:rPr>
              <a:t> </a:t>
            </a:r>
            <a:r>
              <a:rPr lang="he-IL" sz="1400" dirty="0">
                <a:latin typeface="Guttman Haim-Condensed" panose="02010401010101010101" pitchFamily="2" charset="-79"/>
                <a:cs typeface="Guttman Haim-Condensed" panose="02010401010101010101" pitchFamily="2" charset="-79"/>
              </a:rPr>
              <a:t>ויקרא פרק א (ד)</a:t>
            </a:r>
            <a:r>
              <a:rPr lang="he-IL" sz="1400" b="1" dirty="0">
                <a:latin typeface="Guttman Haim-Condensed" panose="02010401010101010101" pitchFamily="2" charset="-79"/>
                <a:cs typeface="Guttman Haim-Condensed" panose="02010401010101010101" pitchFamily="2" charset="-79"/>
              </a:rPr>
              <a:t> </a:t>
            </a:r>
            <a:r>
              <a:rPr lang="he-IL" sz="2400" b="1" dirty="0">
                <a:solidFill>
                  <a:schemeClr val="accent5">
                    <a:lumMod val="75000"/>
                  </a:schemeClr>
                </a:solidFill>
                <a:latin typeface="Guttman Stam" panose="02010401010101010101" pitchFamily="2" charset="-79"/>
                <a:cs typeface="Guttman Stam" panose="02010401010101010101" pitchFamily="2" charset="-79"/>
              </a:rPr>
              <a:t>וְסָמַ֣ךְ</a:t>
            </a:r>
            <a:r>
              <a:rPr lang="he-IL" b="1" dirty="0">
                <a:latin typeface="Guttman Stam" panose="02010401010101010101" pitchFamily="2" charset="-79"/>
                <a:cs typeface="Guttman Stam" panose="02010401010101010101" pitchFamily="2" charset="-79"/>
              </a:rPr>
              <a:t> </a:t>
            </a:r>
            <a:r>
              <a:rPr lang="he-IL" dirty="0">
                <a:latin typeface="Guttman Stam" panose="02010401010101010101" pitchFamily="2" charset="-79"/>
                <a:cs typeface="Guttman Stam" panose="02010401010101010101" pitchFamily="2" charset="-79"/>
              </a:rPr>
              <a:t>יָד֔וֹ עַ֖ל רֹ֣אשׁ הָעֹלָ֑ה</a:t>
            </a:r>
            <a:r>
              <a:rPr lang="he-IL" sz="2400" b="1" dirty="0">
                <a:solidFill>
                  <a:schemeClr val="accent5">
                    <a:lumMod val="75000"/>
                  </a:schemeClr>
                </a:solidFill>
                <a:latin typeface="Guttman Stam" panose="02010401010101010101" pitchFamily="2" charset="-79"/>
                <a:cs typeface="Guttman Stam" panose="02010401010101010101" pitchFamily="2" charset="-79"/>
              </a:rPr>
              <a:t> וְנִרְצָ֥ה </a:t>
            </a:r>
            <a:r>
              <a:rPr lang="he-IL" dirty="0">
                <a:latin typeface="Guttman Stam" panose="02010401010101010101" pitchFamily="2" charset="-79"/>
                <a:cs typeface="Guttman Stam" panose="02010401010101010101" pitchFamily="2" charset="-79"/>
              </a:rPr>
              <a:t>ל֖וֹ לְכַפֵּ֥ר עָלָֽיו: </a:t>
            </a:r>
            <a:r>
              <a:rPr lang="he-IL" dirty="0">
                <a:solidFill>
                  <a:srgbClr val="000000"/>
                </a:solidFill>
                <a:latin typeface="Arial" panose="020B0604020202020204" pitchFamily="34" charset="0"/>
              </a:rPr>
              <a:t>וְסָמַךְ וְנִרְצָה וְכִי סְמִיכָה מְכַפֶּרֶת וַהֲלֹא אֵין כַּפָּרָה אֶלָּא בְּדָם שֶׁנֶּאֱמַר כִּי הַדָּם הוּא בַּנֶּפֶשׁ יְכַפֵּר</a:t>
            </a:r>
            <a:br>
              <a:rPr lang="he-IL" dirty="0"/>
            </a:br>
            <a:r>
              <a:rPr lang="he-IL" dirty="0">
                <a:solidFill>
                  <a:srgbClr val="000000"/>
                </a:solidFill>
                <a:latin typeface="Arial" panose="020B0604020202020204" pitchFamily="34" charset="0"/>
              </a:rPr>
              <a:t>וּמָה תַּלְמוּד לוֹמַר וְסָמַךְ וְנִרְצָה שֶׁאִם </a:t>
            </a:r>
            <a:r>
              <a:rPr lang="he-IL" dirty="0" err="1">
                <a:solidFill>
                  <a:srgbClr val="000000"/>
                </a:solidFill>
                <a:latin typeface="Arial" panose="020B0604020202020204" pitchFamily="34" charset="0"/>
              </a:rPr>
              <a:t>עֲשָׂאָה</a:t>
            </a:r>
            <a:r>
              <a:rPr lang="he-IL" dirty="0">
                <a:solidFill>
                  <a:srgbClr val="000000"/>
                </a:solidFill>
                <a:latin typeface="Arial" panose="020B0604020202020204" pitchFamily="34" charset="0"/>
              </a:rPr>
              <a:t>ּ לִסְמִיכָה שְׁיָרֵי מִצְוָה מַעֲלֶה עָלָיו הַכָּתוּב כְּאִילּוּ לֹא כִּפֵּר וְכִפֵּר</a:t>
            </a:r>
            <a:endParaRPr lang="he-IL" dirty="0"/>
          </a:p>
        </p:txBody>
      </p:sp>
      <p:sp>
        <p:nvSpPr>
          <p:cNvPr id="17" name="תיבת טקסט 16">
            <a:extLst>
              <a:ext uri="{FF2B5EF4-FFF2-40B4-BE49-F238E27FC236}">
                <a16:creationId xmlns:a16="http://schemas.microsoft.com/office/drawing/2014/main" id="{C632A630-90B0-459C-948A-72FD724A1C38}"/>
              </a:ext>
            </a:extLst>
          </p:cNvPr>
          <p:cNvSpPr txBox="1"/>
          <p:nvPr/>
        </p:nvSpPr>
        <p:spPr>
          <a:xfrm>
            <a:off x="3036431" y="5127480"/>
            <a:ext cx="8934852" cy="163121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sz="1400" dirty="0"/>
              <a:t>נאמר בפרשת </a:t>
            </a:r>
            <a:r>
              <a:rPr lang="he-IL" sz="1400" dirty="0" err="1"/>
              <a:t>קרבנות</a:t>
            </a:r>
            <a:r>
              <a:rPr lang="he-IL" sz="1400" dirty="0"/>
              <a:t> "</a:t>
            </a:r>
            <a:r>
              <a:rPr lang="he-IL" sz="1600" b="1" dirty="0"/>
              <a:t>וסמך</a:t>
            </a:r>
            <a:r>
              <a:rPr lang="he-IL" sz="1400" dirty="0"/>
              <a:t> ידו על ראש העולה </a:t>
            </a:r>
            <a:r>
              <a:rPr lang="he-IL" sz="1600" b="1" dirty="0"/>
              <a:t>ונרצה</a:t>
            </a:r>
            <a:r>
              <a:rPr lang="he-IL" sz="1400" dirty="0"/>
              <a:t> לו לכפר עליו".</a:t>
            </a:r>
          </a:p>
          <a:p>
            <a:r>
              <a:rPr lang="he-IL" sz="1400" dirty="0"/>
              <a:t>וכי כך הוא שהסמיכה היא המכפרת?</a:t>
            </a:r>
          </a:p>
          <a:p>
            <a:r>
              <a:rPr lang="he-IL" sz="1400" dirty="0"/>
              <a:t>והלא ידענו מפסוק אחר שאין הכפרה תלויה אלא בזריקת הדם, שנאמר: "כי הדם הוא בנפש יכפר".</a:t>
            </a:r>
          </a:p>
          <a:p>
            <a:r>
              <a:rPr lang="he-IL" sz="1400" dirty="0"/>
              <a:t>ואלא מה תלמוד לומר "וסמך - ונרצה לו לכפר".</a:t>
            </a:r>
          </a:p>
          <a:p>
            <a:r>
              <a:rPr lang="he-IL" sz="1400" dirty="0"/>
              <a:t>לומר לך, שאם </a:t>
            </a:r>
            <a:r>
              <a:rPr lang="he-IL" sz="1400" dirty="0" err="1"/>
              <a:t>עשאה</a:t>
            </a:r>
            <a:r>
              <a:rPr lang="he-IL" sz="1400" dirty="0"/>
              <a:t> לסמיכה כ"שירי מצוה", שלא סמך ידו משום שלא נחשבה בעיניו הסמיכה כעיקר מצוה - מעלה עליו הכתוב כאילו לא כיפר, שהרי לא קיים </a:t>
            </a:r>
            <a:r>
              <a:rPr lang="he-IL" sz="1400" dirty="0" err="1"/>
              <a:t>המצוה</a:t>
            </a:r>
            <a:r>
              <a:rPr lang="he-IL" sz="1400" dirty="0"/>
              <a:t> מן המובחר.</a:t>
            </a:r>
          </a:p>
          <a:p>
            <a:r>
              <a:rPr lang="he-IL" sz="1400" dirty="0"/>
              <a:t>אך מכל מקום עולה לו </a:t>
            </a:r>
            <a:r>
              <a:rPr lang="he-IL" sz="1400" dirty="0" err="1"/>
              <a:t>הקרבן</a:t>
            </a:r>
            <a:r>
              <a:rPr lang="he-IL" sz="1400" dirty="0"/>
              <a:t>, וכיפר.</a:t>
            </a:r>
          </a:p>
        </p:txBody>
      </p:sp>
    </p:spTree>
    <p:extLst>
      <p:ext uri="{BB962C8B-B14F-4D97-AF65-F5344CB8AC3E}">
        <p14:creationId xmlns:p14="http://schemas.microsoft.com/office/powerpoint/2010/main" val="300169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22" presetClass="entr" presetSubtype="2"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par>
                          <p:cTn id="14" fill="hold">
                            <p:stCondLst>
                              <p:cond delay="2250"/>
                            </p:stCondLst>
                            <p:childTnLst>
                              <p:par>
                                <p:cTn id="15" presetID="6" presetClass="entr" presetSubtype="32" fill="hold" nodeType="after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1000"/>
                                        <p:tgtEl>
                                          <p:spTgt spid="7"/>
                                        </p:tgtEl>
                                      </p:cBhvr>
                                    </p:animEffect>
                                  </p:childTnLst>
                                </p:cTn>
                              </p:par>
                            </p:childTnLst>
                          </p:cTn>
                        </p:par>
                        <p:par>
                          <p:cTn id="18" fill="hold">
                            <p:stCondLst>
                              <p:cond delay="4250"/>
                            </p:stCondLst>
                            <p:childTnLst>
                              <p:par>
                                <p:cTn id="19" presetID="6" presetClass="entr" presetSubtype="16" fill="hold" nodeType="after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par>
                          <p:cTn id="22" fill="hold">
                            <p:stCondLst>
                              <p:cond delay="6500"/>
                            </p:stCondLst>
                            <p:childTnLst>
                              <p:par>
                                <p:cTn id="23" presetID="22" presetClass="entr" presetSubtype="2"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7500"/>
                            </p:stCondLst>
                            <p:childTnLst>
                              <p:par>
                                <p:cTn id="27" presetID="53" presetClass="entr" presetSubtype="16" fill="hold" grpId="0" nodeType="afterEffect">
                                  <p:stCondLst>
                                    <p:cond delay="25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10500"/>
                            </p:stCondLst>
                            <p:childTnLst>
                              <p:par>
                                <p:cTn id="33" presetID="22" presetClass="entr" presetSubtype="2" fill="hold" grpId="0" nodeType="afterEffect">
                                  <p:stCondLst>
                                    <p:cond delay="250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par>
                          <p:cTn id="36" fill="hold">
                            <p:stCondLst>
                              <p:cond delay="13500"/>
                            </p:stCondLst>
                            <p:childTnLst>
                              <p:par>
                                <p:cTn id="37" presetID="53" presetClass="entr" presetSubtype="16" fill="hold" grpId="0" nodeType="afterEffect">
                                  <p:stCondLst>
                                    <p:cond delay="275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par>
                          <p:cTn id="42" fill="hold">
                            <p:stCondLst>
                              <p:cond delay="16750"/>
                            </p:stCondLst>
                            <p:childTnLst>
                              <p:par>
                                <p:cTn id="43" presetID="22" presetClass="entr" presetSubtype="2" fill="hold" grpId="0" nodeType="afterEffect">
                                  <p:stCondLst>
                                    <p:cond delay="225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00"/>
                            </p:stCondLst>
                            <p:childTnLst>
                              <p:par>
                                <p:cTn id="54" presetID="22" presetClass="entr" presetSubtype="2" fill="hold" grpId="0" nodeType="afterEffect">
                                  <p:stCondLst>
                                    <p:cond delay="175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500"/>
                                        <p:tgtEl>
                                          <p:spTgt spid="8"/>
                                        </p:tgtEl>
                                      </p:cBhvr>
                                    </p:animEffect>
                                  </p:childTnLst>
                                </p:cTn>
                              </p:par>
                            </p:childTnLst>
                          </p:cTn>
                        </p:par>
                        <p:par>
                          <p:cTn id="57" fill="hold">
                            <p:stCondLst>
                              <p:cond delay="2750"/>
                            </p:stCondLst>
                            <p:childTnLst>
                              <p:par>
                                <p:cTn id="58" presetID="53" presetClass="entr" presetSubtype="16" fill="hold" nodeType="afterEffect">
                                  <p:stCondLst>
                                    <p:cond delay="15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p:cTn id="6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19">
                                            <p:txEl>
                                              <p:pRg st="0" end="0"/>
                                            </p:txEl>
                                          </p:spTgt>
                                        </p:tgtEl>
                                      </p:cBhvr>
                                    </p:animEffect>
                                  </p:childTnLst>
                                </p:cTn>
                              </p:par>
                            </p:childTnLst>
                          </p:cTn>
                        </p:par>
                        <p:par>
                          <p:cTn id="63" fill="hold">
                            <p:stCondLst>
                              <p:cond delay="4750"/>
                            </p:stCondLst>
                            <p:childTnLst>
                              <p:par>
                                <p:cTn id="64" presetID="22" presetClass="entr" presetSubtype="2" fill="hold" grpId="0" nodeType="afterEffect">
                                  <p:stCondLst>
                                    <p:cond delay="2750"/>
                                  </p:stCondLst>
                                  <p:childTnLst>
                                    <p:set>
                                      <p:cBhvr>
                                        <p:cTn id="65" dur="1" fill="hold">
                                          <p:stCondLst>
                                            <p:cond delay="0"/>
                                          </p:stCondLst>
                                        </p:cTn>
                                        <p:tgtEl>
                                          <p:spTgt spid="17"/>
                                        </p:tgtEl>
                                        <p:attrNameLst>
                                          <p:attrName>style.visibility</p:attrName>
                                        </p:attrNameLst>
                                      </p:cBhvr>
                                      <p:to>
                                        <p:strVal val="visible"/>
                                      </p:to>
                                    </p:set>
                                    <p:animEffect transition="in" filter="wipe(right)">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4" grpId="0"/>
      <p:bldP spid="16" grpId="0"/>
      <p:bldP spid="4" grpId="0" animBg="1"/>
      <p:bldP spid="6" grpId="0"/>
      <p:bldP spid="8" grpId="0"/>
      <p:bldP spid="10"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92224" y="502885"/>
            <a:ext cx="4005943" cy="40011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רַב נַחְמָן בַּר יִצְחָק אָמַר </a:t>
            </a:r>
            <a:r>
              <a:rPr lang="he-IL" sz="2000" b="1" dirty="0">
                <a:solidFill>
                  <a:srgbClr val="000000"/>
                </a:solidFill>
                <a:latin typeface="Arial" panose="020B0604020202020204" pitchFamily="34" charset="0"/>
              </a:rPr>
              <a:t>תְּנוּפָה </a:t>
            </a:r>
            <a:r>
              <a:rPr lang="he-IL" dirty="0">
                <a:solidFill>
                  <a:srgbClr val="000000"/>
                </a:solidFill>
                <a:latin typeface="Arial" panose="020B0604020202020204" pitchFamily="34" charset="0"/>
              </a:rPr>
              <a:t>אִיכָּא </a:t>
            </a:r>
            <a:r>
              <a:rPr lang="he-IL" dirty="0" err="1">
                <a:solidFill>
                  <a:srgbClr val="000000"/>
                </a:solidFill>
                <a:latin typeface="Arial" panose="020B0604020202020204" pitchFamily="34" charset="0"/>
              </a:rPr>
              <a:t>בֵּינַיְיהו</a:t>
            </a:r>
            <a:r>
              <a:rPr lang="he-IL" dirty="0">
                <a:solidFill>
                  <a:srgbClr val="000000"/>
                </a:solidFill>
                <a:latin typeface="Arial" panose="020B0604020202020204" pitchFamily="34" charset="0"/>
              </a:rPr>
              <a:t>ּ</a:t>
            </a:r>
            <a:endParaRPr lang="he-IL" dirty="0"/>
          </a:p>
        </p:txBody>
      </p:sp>
      <p:sp>
        <p:nvSpPr>
          <p:cNvPr id="10" name="TextBox 9"/>
          <p:cNvSpPr txBox="1"/>
          <p:nvPr/>
        </p:nvSpPr>
        <p:spPr>
          <a:xfrm>
            <a:off x="497840" y="1155978"/>
            <a:ext cx="9300327"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יש קורבנות כמו האימורים שהם: החזה, והשוק של איל השלמים של יחיד וכן של קרבנות </a:t>
            </a:r>
            <a:r>
              <a:rPr lang="he-IL" dirty="0" err="1"/>
              <a:t>המילאים</a:t>
            </a:r>
            <a:r>
              <a:rPr lang="he-IL" dirty="0"/>
              <a:t> , וכן לחם אחד מכל מיני הלחם שהביאו איתם.   כל אלו טעונים "תמופה"</a:t>
            </a:r>
          </a:p>
        </p:txBody>
      </p:sp>
      <p:sp>
        <p:nvSpPr>
          <p:cNvPr id="11" name="TextBox 10"/>
          <p:cNvSpPr txBox="1"/>
          <p:nvPr/>
        </p:nvSpPr>
        <p:spPr>
          <a:xfrm>
            <a:off x="235131" y="2013178"/>
            <a:ext cx="9563036" cy="923330"/>
          </a:xfrm>
          <a:prstGeom prst="rect">
            <a:avLst/>
          </a:prstGeom>
          <a:solidFill>
            <a:schemeClr val="bg1"/>
          </a:solidFill>
          <a:scene3d>
            <a:camera prst="orthographicFront"/>
            <a:lightRig rig="threePt" dir="t"/>
          </a:scene3d>
          <a:sp3d>
            <a:bevelT prst="relaxedInset"/>
          </a:sp3d>
        </p:spPr>
        <p:txBody>
          <a:bodyPr wrap="square" rtlCol="1">
            <a:spAutoFit/>
          </a:bodyPr>
          <a:lstStyle/>
          <a:p>
            <a:pPr algn="ctr"/>
            <a:r>
              <a:rPr lang="he-IL" dirty="0"/>
              <a:t>- תנופה – </a:t>
            </a:r>
          </a:p>
          <a:p>
            <a:r>
              <a:rPr lang="he-IL" dirty="0"/>
              <a:t>הכהן מניח ידיו מתחת לידי הבעלים, ושניהם יחד מוליכים ומביאים את הקרבן לימין ולשמאל, למעלה ולמטה.</a:t>
            </a:r>
          </a:p>
          <a:p>
            <a:r>
              <a:rPr lang="he-IL" dirty="0"/>
              <a:t>בקרבנות המילואים אהרון ובנין היו הבעלים ומשה רבנו שימש ככהן</a:t>
            </a:r>
          </a:p>
        </p:txBody>
      </p:sp>
      <p:sp>
        <p:nvSpPr>
          <p:cNvPr id="12" name="TextBox 11"/>
          <p:cNvSpPr txBox="1"/>
          <p:nvPr/>
        </p:nvSpPr>
        <p:spPr>
          <a:xfrm>
            <a:off x="296091" y="3580372"/>
            <a:ext cx="11573691" cy="2862322"/>
          </a:xfrm>
          <a:prstGeom prst="rect">
            <a:avLst/>
          </a:prstGeom>
          <a:solidFill>
            <a:schemeClr val="accent4">
              <a:lumMod val="20000"/>
              <a:lumOff val="80000"/>
            </a:schemeClr>
          </a:solidFill>
          <a:scene3d>
            <a:camera prst="orthographicFront"/>
            <a:lightRig rig="threePt" dir="t"/>
          </a:scene3d>
          <a:sp3d>
            <a:bevelT prst="convex"/>
          </a:sp3d>
        </p:spPr>
        <p:txBody>
          <a:bodyPr wrap="square" rtlCol="1">
            <a:spAutoFit/>
          </a:bodyPr>
          <a:lstStyle/>
          <a:p>
            <a:pPr algn="ctr"/>
            <a:r>
              <a:rPr lang="he-IL" dirty="0">
                <a:latin typeface="Guttman Stam" panose="02010401010101010101" pitchFamily="2" charset="-79"/>
                <a:cs typeface="Guttman Stam" panose="02010401010101010101" pitchFamily="2" charset="-79"/>
              </a:rPr>
              <a:t>שמות פרק </a:t>
            </a:r>
            <a:r>
              <a:rPr lang="he-IL" dirty="0" err="1">
                <a:latin typeface="Guttman Stam" panose="02010401010101010101" pitchFamily="2" charset="-79"/>
                <a:cs typeface="Guttman Stam" panose="02010401010101010101" pitchFamily="2" charset="-79"/>
              </a:rPr>
              <a:t>כט</a:t>
            </a:r>
            <a:endParaRPr lang="he-IL" dirty="0">
              <a:latin typeface="Guttman Stam" panose="02010401010101010101" pitchFamily="2" charset="-79"/>
              <a:cs typeface="Guttman Stam" panose="02010401010101010101" pitchFamily="2" charset="-79"/>
            </a:endParaRPr>
          </a:p>
          <a:p>
            <a:r>
              <a:rPr lang="he-IL" dirty="0">
                <a:latin typeface="Guttman Stam" panose="02010401010101010101" pitchFamily="2" charset="-79"/>
                <a:cs typeface="Guttman Stam" panose="02010401010101010101" pitchFamily="2" charset="-79"/>
              </a:rPr>
              <a:t>(</a:t>
            </a:r>
            <a:r>
              <a:rPr lang="he-IL" dirty="0" err="1">
                <a:latin typeface="Guttman Stam" panose="02010401010101010101" pitchFamily="2" charset="-79"/>
                <a:cs typeface="Guttman Stam" panose="02010401010101010101" pitchFamily="2" charset="-79"/>
              </a:rPr>
              <a:t>כב</a:t>
            </a:r>
            <a:r>
              <a:rPr lang="he-IL" dirty="0">
                <a:latin typeface="Guttman Stam" panose="02010401010101010101" pitchFamily="2" charset="-79"/>
                <a:cs typeface="Guttman Stam" panose="02010401010101010101" pitchFamily="2" charset="-79"/>
              </a:rPr>
              <a:t>) וְלָקַחְתָּ֣ </a:t>
            </a:r>
            <a:r>
              <a:rPr lang="he-IL" dirty="0" err="1">
                <a:latin typeface="Guttman Stam" panose="02010401010101010101" pitchFamily="2" charset="-79"/>
                <a:cs typeface="Guttman Stam" panose="02010401010101010101" pitchFamily="2" charset="-79"/>
              </a:rPr>
              <a:t>מִן־הָ֠אַיִל</a:t>
            </a:r>
            <a:r>
              <a:rPr lang="he-IL" dirty="0">
                <a:latin typeface="Guttman Stam" panose="02010401010101010101" pitchFamily="2" charset="-79"/>
                <a:cs typeface="Guttman Stam" panose="02010401010101010101" pitchFamily="2" charset="-79"/>
              </a:rPr>
              <a:t> הַחֵ֨לֶב </a:t>
            </a:r>
            <a:r>
              <a:rPr lang="he-IL" dirty="0" err="1">
                <a:latin typeface="Guttman Stam" panose="02010401010101010101" pitchFamily="2" charset="-79"/>
                <a:cs typeface="Guttman Stam" panose="02010401010101010101" pitchFamily="2" charset="-79"/>
              </a:rPr>
              <a:t>וְהָֽאַלְיָ֜ה</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וְאֶת־הַחֵ֣לֶב</a:t>
            </a:r>
            <a:r>
              <a:rPr lang="he-IL" dirty="0">
                <a:latin typeface="Guttman Stam" panose="02010401010101010101" pitchFamily="2" charset="-79"/>
                <a:cs typeface="Guttman Stam" panose="02010401010101010101" pitchFamily="2" charset="-79"/>
              </a:rPr>
              <a:t>׀ הַֽמְכַסֶּ֣ה </a:t>
            </a:r>
            <a:r>
              <a:rPr lang="he-IL" dirty="0" err="1">
                <a:latin typeface="Guttman Stam" panose="02010401010101010101" pitchFamily="2" charset="-79"/>
                <a:cs typeface="Guttman Stam" panose="02010401010101010101" pitchFamily="2" charset="-79"/>
              </a:rPr>
              <a:t>אֶת־הַקֶּ֗רֶב</a:t>
            </a:r>
            <a:r>
              <a:rPr lang="he-IL" dirty="0">
                <a:latin typeface="Guttman Stam" panose="02010401010101010101" pitchFamily="2" charset="-79"/>
                <a:cs typeface="Guttman Stam" panose="02010401010101010101" pitchFamily="2" charset="-79"/>
              </a:rPr>
              <a:t> וְאֵ֨ת יֹתֶ֤רֶת הַכָּבֵד֙ וְאֵ֣ת׀ שְׁתֵּ֣י הַכְּלָיֹ֗ת </a:t>
            </a:r>
            <a:r>
              <a:rPr lang="he-IL" dirty="0" err="1">
                <a:latin typeface="Guttman Stam" panose="02010401010101010101" pitchFamily="2" charset="-79"/>
                <a:cs typeface="Guttman Stam" panose="02010401010101010101" pitchFamily="2" charset="-79"/>
              </a:rPr>
              <a:t>וְאֶת־הַחֵ֙לֶב</a:t>
            </a:r>
            <a:r>
              <a:rPr lang="he-IL" dirty="0">
                <a:latin typeface="Guttman Stam" panose="02010401010101010101" pitchFamily="2" charset="-79"/>
                <a:cs typeface="Guttman Stam" panose="02010401010101010101" pitchFamily="2" charset="-79"/>
              </a:rPr>
              <a:t>֙ אֲשֶׁ֣ר עֲלֵיהֶ֔ן וְאֵ֖ת שׁ֣וֹק הַיָּמִ֑ין כִּ֛י אֵ֥יל מִלֻּאִ֖ים הֽוּא:</a:t>
            </a:r>
          </a:p>
          <a:p>
            <a:r>
              <a:rPr lang="he-IL" dirty="0">
                <a:latin typeface="Guttman Stam" panose="02010401010101010101" pitchFamily="2" charset="-79"/>
                <a:cs typeface="Guttman Stam" panose="02010401010101010101" pitchFamily="2" charset="-79"/>
              </a:rPr>
              <a:t>(</a:t>
            </a:r>
            <a:r>
              <a:rPr lang="he-IL" dirty="0" err="1">
                <a:latin typeface="Guttman Stam" panose="02010401010101010101" pitchFamily="2" charset="-79"/>
                <a:cs typeface="Guttman Stam" panose="02010401010101010101" pitchFamily="2" charset="-79"/>
              </a:rPr>
              <a:t>כג</a:t>
            </a:r>
            <a:r>
              <a:rPr lang="he-IL" dirty="0">
                <a:latin typeface="Guttman Stam" panose="02010401010101010101" pitchFamily="2" charset="-79"/>
                <a:cs typeface="Guttman Stam" panose="02010401010101010101" pitchFamily="2" charset="-79"/>
              </a:rPr>
              <a:t>) וְכִכַּ֨ר לֶ֜חֶם אַחַ֗ת וְֽחַלַּ֨ת לֶ֥חֶם שֶׁ֛מֶן אַחַ֖ת וְרָקִ֣יק אֶחָ֑ד מִסַּל֙ הַמַּצּ֔וֹת אֲשֶׁ֖ר לִפְנֵ֥י  ה':</a:t>
            </a:r>
          </a:p>
          <a:p>
            <a:r>
              <a:rPr lang="he-IL" dirty="0">
                <a:latin typeface="Guttman Stam" panose="02010401010101010101" pitchFamily="2" charset="-79"/>
                <a:cs typeface="Guttman Stam" panose="02010401010101010101" pitchFamily="2" charset="-79"/>
              </a:rPr>
              <a:t>(כד) </a:t>
            </a:r>
            <a:r>
              <a:rPr lang="he-IL" sz="2400" b="1" dirty="0">
                <a:solidFill>
                  <a:schemeClr val="accent5">
                    <a:lumMod val="50000"/>
                  </a:schemeClr>
                </a:solidFill>
                <a:latin typeface="Guttman Stam" panose="02010401010101010101" pitchFamily="2" charset="-79"/>
                <a:cs typeface="Guttman Stam" panose="02010401010101010101" pitchFamily="2" charset="-79"/>
              </a:rPr>
              <a:t>וְשַׂמְתָּ֣ הַכֹּ֔ל עַ֚ל כַּפֵּ֣י אַהֲרֹ֔ן </a:t>
            </a:r>
            <a:r>
              <a:rPr lang="he-IL" dirty="0">
                <a:latin typeface="Guttman Stam" panose="02010401010101010101" pitchFamily="2" charset="-79"/>
                <a:cs typeface="Guttman Stam" panose="02010401010101010101" pitchFamily="2" charset="-79"/>
              </a:rPr>
              <a:t>וְעַ֖ל כַּפֵּ֣י בָנָ֑יו </a:t>
            </a:r>
            <a:r>
              <a:rPr lang="he-IL" sz="2400" b="1" dirty="0">
                <a:solidFill>
                  <a:schemeClr val="accent5">
                    <a:lumMod val="50000"/>
                  </a:schemeClr>
                </a:solidFill>
                <a:latin typeface="Guttman Stam" panose="02010401010101010101" pitchFamily="2" charset="-79"/>
                <a:cs typeface="Guttman Stam" panose="02010401010101010101" pitchFamily="2" charset="-79"/>
              </a:rPr>
              <a:t>וְהֵנַפְתָּ֥ אֹתָ֛ם תְּנוּפָ֖ה </a:t>
            </a:r>
            <a:r>
              <a:rPr lang="he-IL" dirty="0">
                <a:latin typeface="Guttman Stam" panose="02010401010101010101" pitchFamily="2" charset="-79"/>
                <a:cs typeface="Guttman Stam" panose="02010401010101010101" pitchFamily="2" charset="-79"/>
              </a:rPr>
              <a:t>לִפְנֵ֥י ה':</a:t>
            </a:r>
          </a:p>
          <a:p>
            <a:r>
              <a:rPr lang="he-IL" dirty="0">
                <a:latin typeface="Guttman Stam" panose="02010401010101010101" pitchFamily="2" charset="-79"/>
                <a:cs typeface="Guttman Stam" panose="02010401010101010101" pitchFamily="2" charset="-79"/>
              </a:rPr>
              <a:t>(כה) וְלָקַחְתָּ֤ אֹתָם֙ מִיָּדָ֔ם וְהִקְטַרְתָּ֥ </a:t>
            </a:r>
            <a:r>
              <a:rPr lang="he-IL" dirty="0" err="1">
                <a:latin typeface="Guttman Stam" panose="02010401010101010101" pitchFamily="2" charset="-79"/>
                <a:cs typeface="Guttman Stam" panose="02010401010101010101" pitchFamily="2" charset="-79"/>
              </a:rPr>
              <a:t>הַמִּזְבֵּ֖חָה</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עַל־הָעֹלָ֑ה</a:t>
            </a:r>
            <a:r>
              <a:rPr lang="he-IL" dirty="0">
                <a:latin typeface="Guttman Stam" panose="02010401010101010101" pitchFamily="2" charset="-79"/>
                <a:cs typeface="Guttman Stam" panose="02010401010101010101" pitchFamily="2" charset="-79"/>
              </a:rPr>
              <a:t> לְרֵ֤יחַ נִיח֙וֹחַ֙ לִפְנֵ֣י ה' </a:t>
            </a:r>
            <a:r>
              <a:rPr lang="he-IL" dirty="0" err="1">
                <a:latin typeface="Guttman Stam" panose="02010401010101010101" pitchFamily="2" charset="-79"/>
                <a:cs typeface="Guttman Stam" panose="02010401010101010101" pitchFamily="2" charset="-79"/>
              </a:rPr>
              <a:t>אִשֶּׁ֥ה</a:t>
            </a:r>
            <a:r>
              <a:rPr lang="he-IL" dirty="0">
                <a:latin typeface="Guttman Stam" panose="02010401010101010101" pitchFamily="2" charset="-79"/>
                <a:cs typeface="Guttman Stam" panose="02010401010101010101" pitchFamily="2" charset="-79"/>
              </a:rPr>
              <a:t> ה֖וּא לה':</a:t>
            </a:r>
          </a:p>
          <a:p>
            <a:r>
              <a:rPr lang="he-IL" dirty="0">
                <a:latin typeface="Guttman Stam" panose="02010401010101010101" pitchFamily="2" charset="-79"/>
                <a:cs typeface="Guttman Stam" panose="02010401010101010101" pitchFamily="2" charset="-79"/>
              </a:rPr>
              <a:t>(</a:t>
            </a:r>
            <a:r>
              <a:rPr lang="he-IL" dirty="0" err="1">
                <a:latin typeface="Guttman Stam" panose="02010401010101010101" pitchFamily="2" charset="-79"/>
                <a:cs typeface="Guttman Stam" panose="02010401010101010101" pitchFamily="2" charset="-79"/>
              </a:rPr>
              <a:t>כו</a:t>
            </a:r>
            <a:r>
              <a:rPr lang="he-IL" dirty="0">
                <a:latin typeface="Guttman Stam" panose="02010401010101010101" pitchFamily="2" charset="-79"/>
                <a:cs typeface="Guttman Stam" panose="02010401010101010101" pitchFamily="2" charset="-79"/>
              </a:rPr>
              <a:t>) וְלָקַחְתָּ֣ </a:t>
            </a:r>
            <a:r>
              <a:rPr lang="he-IL" dirty="0" err="1">
                <a:latin typeface="Guttman Stam" panose="02010401010101010101" pitchFamily="2" charset="-79"/>
                <a:cs typeface="Guttman Stam" panose="02010401010101010101" pitchFamily="2" charset="-79"/>
              </a:rPr>
              <a:t>אֶת־הֶֽחָזֶ֗ה</a:t>
            </a:r>
            <a:r>
              <a:rPr lang="he-IL" dirty="0">
                <a:latin typeface="Guttman Stam" panose="02010401010101010101" pitchFamily="2" charset="-79"/>
                <a:cs typeface="Guttman Stam" panose="02010401010101010101" pitchFamily="2" charset="-79"/>
              </a:rPr>
              <a:t> מֵאֵ֤יל הַמִּלֻּאִים֙ אֲשֶׁ֣ר לְאַהֲרֹ֔ן </a:t>
            </a:r>
            <a:r>
              <a:rPr lang="he-IL" sz="2400" b="1" dirty="0">
                <a:solidFill>
                  <a:schemeClr val="accent5">
                    <a:lumMod val="50000"/>
                  </a:schemeClr>
                </a:solidFill>
                <a:latin typeface="Guttman Stam" panose="02010401010101010101" pitchFamily="2" charset="-79"/>
                <a:cs typeface="Guttman Stam" panose="02010401010101010101" pitchFamily="2" charset="-79"/>
              </a:rPr>
              <a:t>וְהֵנַפְתָּ֥ אֹת֛וֹ תְּנוּפָ֖ה </a:t>
            </a:r>
            <a:r>
              <a:rPr lang="he-IL" dirty="0">
                <a:latin typeface="Guttman Stam" panose="02010401010101010101" pitchFamily="2" charset="-79"/>
                <a:cs typeface="Guttman Stam" panose="02010401010101010101" pitchFamily="2" charset="-79"/>
              </a:rPr>
              <a:t>לִפְנֵ֣י ה' וְהָיָ֥ה לְךָ֖ לְמָנָֽה:</a:t>
            </a:r>
          </a:p>
          <a:p>
            <a:r>
              <a:rPr lang="he-IL" dirty="0">
                <a:latin typeface="Guttman Stam" panose="02010401010101010101" pitchFamily="2" charset="-79"/>
                <a:cs typeface="Guttman Stam" panose="02010401010101010101" pitchFamily="2" charset="-79"/>
              </a:rPr>
              <a:t>(</a:t>
            </a:r>
            <a:r>
              <a:rPr lang="he-IL" dirty="0" err="1">
                <a:latin typeface="Guttman Stam" panose="02010401010101010101" pitchFamily="2" charset="-79"/>
                <a:cs typeface="Guttman Stam" panose="02010401010101010101" pitchFamily="2" charset="-79"/>
              </a:rPr>
              <a:t>כז</a:t>
            </a:r>
            <a:r>
              <a:rPr lang="he-IL" dirty="0">
                <a:latin typeface="Guttman Stam" panose="02010401010101010101" pitchFamily="2" charset="-79"/>
                <a:cs typeface="Guttman Stam" panose="02010401010101010101" pitchFamily="2" charset="-79"/>
              </a:rPr>
              <a:t>) </a:t>
            </a:r>
            <a:r>
              <a:rPr lang="he-IL" sz="2400" b="1" dirty="0">
                <a:solidFill>
                  <a:schemeClr val="accent5">
                    <a:lumMod val="50000"/>
                  </a:schemeClr>
                </a:solidFill>
                <a:latin typeface="Guttman Stam" panose="02010401010101010101" pitchFamily="2" charset="-79"/>
                <a:cs typeface="Guttman Stam" panose="02010401010101010101" pitchFamily="2" charset="-79"/>
              </a:rPr>
              <a:t>וְקִדַּשְׁתָּ֞ אֵ֣ת׀ חֲזֵ֣ה הַתְּנוּפָ֗ה </a:t>
            </a:r>
            <a:r>
              <a:rPr lang="he-IL" dirty="0">
                <a:latin typeface="Guttman Stam" panose="02010401010101010101" pitchFamily="2" charset="-79"/>
                <a:cs typeface="Guttman Stam" panose="02010401010101010101" pitchFamily="2" charset="-79"/>
              </a:rPr>
              <a:t>וְאֵת֙ שׁ֣וֹק הַתְּרוּמָ֔ה אֲשֶׁ֥ר הוּנַ֖ף וַאֲשֶׁ֣ר הוּרָ֑ם מֵאֵיל֙ הַמִּלֻּאִ֔ים מֵאֲשֶׁ֥ר לְאַהֲרֹ֖ן וּמֵאֲשֶׁ֥ר לְבָנָֽיו:</a:t>
            </a:r>
          </a:p>
        </p:txBody>
      </p:sp>
      <p:pic>
        <p:nvPicPr>
          <p:cNvPr id="13" name="תמונה 12"/>
          <p:cNvPicPr>
            <a:picLocks noChangeAspect="1"/>
          </p:cNvPicPr>
          <p:nvPr/>
        </p:nvPicPr>
        <p:blipFill>
          <a:blip r:embed="rId2"/>
          <a:stretch>
            <a:fillRect/>
          </a:stretch>
        </p:blipFill>
        <p:spPr>
          <a:xfrm>
            <a:off x="9798167" y="391643"/>
            <a:ext cx="2284078" cy="3332508"/>
          </a:xfrm>
          <a:prstGeom prst="rect">
            <a:avLst/>
          </a:prstGeom>
          <a:solidFill>
            <a:schemeClr val="accent5">
              <a:lumMod val="20000"/>
              <a:lumOff val="80000"/>
            </a:schemeClr>
          </a:solidFill>
        </p:spPr>
      </p:pic>
      <p:sp>
        <p:nvSpPr>
          <p:cNvPr id="7" name="תיבת טקסט 6">
            <a:extLst>
              <a:ext uri="{FF2B5EF4-FFF2-40B4-BE49-F238E27FC236}">
                <a16:creationId xmlns:a16="http://schemas.microsoft.com/office/drawing/2014/main" id="{FF625FF6-AE86-4E8F-A98A-63E978876F9D}"/>
              </a:ext>
            </a:extLst>
          </p:cNvPr>
          <p:cNvSpPr txBox="1"/>
          <p:nvPr/>
        </p:nvSpPr>
        <p:spPr>
          <a:xfrm>
            <a:off x="10611433" y="22311"/>
            <a:ext cx="1454109" cy="369332"/>
          </a:xfrm>
          <a:prstGeom prst="rect">
            <a:avLst/>
          </a:prstGeom>
          <a:noFill/>
        </p:spPr>
        <p:txBody>
          <a:bodyPr wrap="square" rtlCol="1">
            <a:spAutoFit/>
          </a:bodyPr>
          <a:lstStyle/>
          <a:p>
            <a:r>
              <a:rPr lang="he-IL" dirty="0"/>
              <a:t>דף ה' עמ' א'</a:t>
            </a:r>
          </a:p>
        </p:txBody>
      </p:sp>
    </p:spTree>
    <p:extLst>
      <p:ext uri="{BB962C8B-B14F-4D97-AF65-F5344CB8AC3E}">
        <p14:creationId xmlns:p14="http://schemas.microsoft.com/office/powerpoint/2010/main" val="163934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750"/>
                            </p:stCondLst>
                            <p:childTnLst>
                              <p:par>
                                <p:cTn id="11" presetID="6" presetClass="entr" presetSubtype="32" fill="hold" nodeType="after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circle(out)">
                                      <p:cBhvr>
                                        <p:cTn id="13" dur="1000"/>
                                        <p:tgtEl>
                                          <p:spTgt spid="13"/>
                                        </p:tgtEl>
                                      </p:cBhvr>
                                    </p:animEffect>
                                  </p:childTnLst>
                                </p:cTn>
                              </p:par>
                            </p:childTnLst>
                          </p:cTn>
                        </p:par>
                        <p:par>
                          <p:cTn id="14" fill="hold">
                            <p:stCondLst>
                              <p:cond delay="3250"/>
                            </p:stCondLst>
                            <p:childTnLst>
                              <p:par>
                                <p:cTn id="15" presetID="22" presetClass="entr" presetSubtype="2"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4250"/>
                            </p:stCondLst>
                            <p:childTnLst>
                              <p:par>
                                <p:cTn id="19" presetID="22" presetClass="entr" presetSubtype="2" fill="hold" grpId="0" nodeType="afterEffect">
                                  <p:stCondLst>
                                    <p:cond delay="325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8000"/>
                            </p:stCondLst>
                            <p:childTnLst>
                              <p:par>
                                <p:cTn id="23" presetID="16" presetClass="entr" presetSubtype="37" fill="hold" grpId="0" nodeType="afterEffect">
                                  <p:stCondLst>
                                    <p:cond delay="250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415421" y="83930"/>
            <a:ext cx="3250918" cy="646331"/>
          </a:xfrm>
          <a:prstGeom prst="rect">
            <a:avLst/>
          </a:prstGeom>
          <a:solidFill>
            <a:schemeClr val="accent5">
              <a:lumMod val="20000"/>
              <a:lumOff val="80000"/>
            </a:schemeClr>
          </a:solidFill>
          <a:scene3d>
            <a:camera prst="orthographicFront"/>
            <a:lightRig rig="threePt" dir="t"/>
          </a:scene3d>
          <a:sp3d>
            <a:bevelT prst="angle"/>
          </a:sp3d>
        </p:spPr>
        <p:txBody>
          <a:bodyPr wrap="square">
            <a:spAutoFit/>
          </a:bodyPr>
          <a:lstStyle/>
          <a:p>
            <a:r>
              <a:rPr lang="he-IL" dirty="0">
                <a:solidFill>
                  <a:srgbClr val="000000"/>
                </a:solidFill>
                <a:latin typeface="Arial" panose="020B0604020202020204" pitchFamily="34" charset="0"/>
              </a:rPr>
              <a:t>לְמַאן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(רבי יוחנן): </a:t>
            </a:r>
          </a:p>
          <a:p>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כׇּל</a:t>
            </a:r>
            <a:r>
              <a:rPr lang="he-IL" dirty="0">
                <a:solidFill>
                  <a:srgbClr val="000000"/>
                </a:solidFill>
                <a:latin typeface="Arial" panose="020B0604020202020204" pitchFamily="34" charset="0"/>
              </a:rPr>
              <a:t> הַכָּתוּב בָּהֶן מְעַכֵּב בָּהֶן </a:t>
            </a:r>
            <a:r>
              <a:rPr lang="he-IL" dirty="0" err="1">
                <a:solidFill>
                  <a:srgbClr val="000000"/>
                </a:solidFill>
                <a:latin typeface="Arial" panose="020B0604020202020204" pitchFamily="34" charset="0"/>
              </a:rPr>
              <a:t>מְעַכְּבָא</a:t>
            </a:r>
            <a:endParaRPr lang="he-IL" dirty="0"/>
          </a:p>
        </p:txBody>
      </p:sp>
      <p:pic>
        <p:nvPicPr>
          <p:cNvPr id="4" name="תמונה 3"/>
          <p:cNvPicPr>
            <a:picLocks noChangeAspect="1"/>
          </p:cNvPicPr>
          <p:nvPr/>
        </p:nvPicPr>
        <p:blipFill>
          <a:blip r:embed="rId2"/>
          <a:stretch>
            <a:fillRect/>
          </a:stretch>
        </p:blipFill>
        <p:spPr>
          <a:xfrm>
            <a:off x="0" y="727346"/>
            <a:ext cx="3345359" cy="3458379"/>
          </a:xfrm>
          <a:prstGeom prst="rect">
            <a:avLst/>
          </a:prstGeom>
        </p:spPr>
      </p:pic>
      <p:sp>
        <p:nvSpPr>
          <p:cNvPr id="5" name="TextBox 4"/>
          <p:cNvSpPr txBox="1"/>
          <p:nvPr/>
        </p:nvSpPr>
        <p:spPr>
          <a:xfrm>
            <a:off x="4148161" y="1933505"/>
            <a:ext cx="4609923" cy="646331"/>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solidFill>
                  <a:srgbClr val="000000"/>
                </a:solidFill>
                <a:latin typeface="Arial" panose="020B0604020202020204" pitchFamily="34" charset="0"/>
              </a:rPr>
              <a:t>וּלְמַאן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(רבי </a:t>
            </a:r>
            <a:r>
              <a:rPr lang="he-IL" dirty="0" err="1">
                <a:solidFill>
                  <a:srgbClr val="000000"/>
                </a:solidFill>
                <a:latin typeface="Arial" panose="020B0604020202020204" pitchFamily="34" charset="0"/>
              </a:rPr>
              <a:t>חנינא</a:t>
            </a:r>
            <a:r>
              <a:rPr lang="he-IL" dirty="0">
                <a:solidFill>
                  <a:srgbClr val="000000"/>
                </a:solidFill>
                <a:latin typeface="Arial" panose="020B0604020202020204" pitchFamily="34" charset="0"/>
              </a:rPr>
              <a:t>):  </a:t>
            </a:r>
          </a:p>
          <a:p>
            <a:r>
              <a:rPr lang="he-IL" dirty="0">
                <a:solidFill>
                  <a:srgbClr val="000000"/>
                </a:solidFill>
                <a:latin typeface="Arial" panose="020B0604020202020204" pitchFamily="34" charset="0"/>
              </a:rPr>
              <a:t>דָּבָר שֶׁאֵין מְעַכֵּב לְדוֹרוֹת אֵין מְעַכֵּב בָּהֶן לָא </a:t>
            </a:r>
            <a:r>
              <a:rPr lang="he-IL" dirty="0" err="1">
                <a:solidFill>
                  <a:srgbClr val="000000"/>
                </a:solidFill>
                <a:latin typeface="Arial" panose="020B0604020202020204" pitchFamily="34" charset="0"/>
              </a:rPr>
              <a:t>מְעַכְּבָא</a:t>
            </a:r>
            <a:endParaRPr lang="he-IL" dirty="0"/>
          </a:p>
        </p:txBody>
      </p:sp>
      <p:sp>
        <p:nvSpPr>
          <p:cNvPr id="6" name="TextBox 5"/>
          <p:cNvSpPr txBox="1"/>
          <p:nvPr/>
        </p:nvSpPr>
        <p:spPr>
          <a:xfrm>
            <a:off x="3295563" y="904774"/>
            <a:ext cx="5462521"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לשיטת רבי יוחנן שאמר שמילואים כל מה שכתוב בהם מעכב</a:t>
            </a:r>
          </a:p>
          <a:p>
            <a:r>
              <a:rPr lang="he-IL" dirty="0"/>
              <a:t> זה כולל גם תנופה שמעכבת בדיעבד </a:t>
            </a:r>
          </a:p>
          <a:p>
            <a:r>
              <a:rPr lang="he-IL" dirty="0"/>
              <a:t>כי היא כתובה בפרשת המילואים</a:t>
            </a:r>
          </a:p>
        </p:txBody>
      </p:sp>
      <p:sp>
        <p:nvSpPr>
          <p:cNvPr id="7" name="TextBox 6"/>
          <p:cNvSpPr txBox="1"/>
          <p:nvPr/>
        </p:nvSpPr>
        <p:spPr>
          <a:xfrm>
            <a:off x="3345359" y="2645752"/>
            <a:ext cx="5454652" cy="147732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לשיטת רבי </a:t>
            </a:r>
            <a:r>
              <a:rPr lang="he-IL" dirty="0" err="1"/>
              <a:t>חנינא</a:t>
            </a:r>
            <a:r>
              <a:rPr lang="he-IL" dirty="0"/>
              <a:t> שאמר שדבר שאיננו מעכב לדורות לא מעקב בהם. לכן, תנופה לא מעכבת בדיעבד בקרבנות המילואים כשם שאין היא מעכבת לדורות בשאר הקרבנות הטעונים תנופה.</a:t>
            </a:r>
          </a:p>
          <a:p>
            <a:r>
              <a:rPr lang="he-IL" dirty="0"/>
              <a:t>זה אומר: שלמרות שהכהן לא הניף הבעלים יתכפרו </a:t>
            </a:r>
            <a:r>
              <a:rPr lang="he-IL" dirty="0" err="1"/>
              <a:t>בדעבד</a:t>
            </a:r>
            <a:endParaRPr lang="he-IL" dirty="0"/>
          </a:p>
        </p:txBody>
      </p:sp>
      <p:pic>
        <p:nvPicPr>
          <p:cNvPr id="8" name="תמונה 7"/>
          <p:cNvPicPr>
            <a:picLocks noChangeAspect="1"/>
          </p:cNvPicPr>
          <p:nvPr/>
        </p:nvPicPr>
        <p:blipFill>
          <a:blip r:embed="rId3"/>
          <a:stretch>
            <a:fillRect/>
          </a:stretch>
        </p:blipFill>
        <p:spPr>
          <a:xfrm>
            <a:off x="8758084" y="589791"/>
            <a:ext cx="3384120" cy="3294275"/>
          </a:xfrm>
          <a:prstGeom prst="rect">
            <a:avLst/>
          </a:prstGeom>
        </p:spPr>
      </p:pic>
      <p:sp>
        <p:nvSpPr>
          <p:cNvPr id="9" name="תיבת טקסט 8">
            <a:extLst>
              <a:ext uri="{FF2B5EF4-FFF2-40B4-BE49-F238E27FC236}">
                <a16:creationId xmlns:a16="http://schemas.microsoft.com/office/drawing/2014/main" id="{43093C36-63A6-4AA1-A0F4-C75C07632B38}"/>
              </a:ext>
            </a:extLst>
          </p:cNvPr>
          <p:cNvSpPr txBox="1"/>
          <p:nvPr/>
        </p:nvSpPr>
        <p:spPr>
          <a:xfrm>
            <a:off x="7040880" y="5391997"/>
            <a:ext cx="5024662"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וְכִי תְּנוּפָה מְכַפֶּרֶת וַהֲלֹא אֵין כַּפָּרָה אֶלָּא בְּדָם שֶׁנֶּאֱמַר כִּי הַדָּם הוּא בַּנֶּפֶשׁ יְכַפֵּר וּמָה תַּלְמוּד לוֹמַר לִתְנוּפָה לְכַפֵּר שֶׁאִם </a:t>
            </a:r>
            <a:r>
              <a:rPr lang="he-IL" b="0" i="0" dirty="0" err="1">
                <a:solidFill>
                  <a:srgbClr val="000000"/>
                </a:solidFill>
                <a:effectLst/>
                <a:latin typeface="Arial" panose="020B0604020202020204" pitchFamily="34" charset="0"/>
              </a:rPr>
              <a:t>עֲשָׂאָה</a:t>
            </a:r>
            <a:r>
              <a:rPr lang="he-IL" b="0" i="0" dirty="0">
                <a:solidFill>
                  <a:srgbClr val="000000"/>
                </a:solidFill>
                <a:effectLst/>
                <a:latin typeface="Arial" panose="020B0604020202020204" pitchFamily="34" charset="0"/>
              </a:rPr>
              <a:t>ּ לִתְנוּפָה שְׁיָרֵי מִצְוָה מַעֲלֶה עָלָיו הַכָּתוּב כְּאִילּוּ לֹא כִּפֵּר וְכִפֵּר</a:t>
            </a:r>
            <a:endParaRPr lang="he-IL" dirty="0"/>
          </a:p>
        </p:txBody>
      </p:sp>
      <p:sp>
        <p:nvSpPr>
          <p:cNvPr id="10" name="תיבת טקסט 9">
            <a:extLst>
              <a:ext uri="{FF2B5EF4-FFF2-40B4-BE49-F238E27FC236}">
                <a16:creationId xmlns:a16="http://schemas.microsoft.com/office/drawing/2014/main" id="{119829C3-B78F-41D4-B096-B813F37BC2E5}"/>
              </a:ext>
            </a:extLst>
          </p:cNvPr>
          <p:cNvSpPr txBox="1"/>
          <p:nvPr/>
        </p:nvSpPr>
        <p:spPr>
          <a:xfrm>
            <a:off x="10611433" y="22311"/>
            <a:ext cx="1454109" cy="369332"/>
          </a:xfrm>
          <a:prstGeom prst="rect">
            <a:avLst/>
          </a:prstGeom>
          <a:noFill/>
        </p:spPr>
        <p:txBody>
          <a:bodyPr wrap="square" rtlCol="1">
            <a:spAutoFit/>
          </a:bodyPr>
          <a:lstStyle/>
          <a:p>
            <a:r>
              <a:rPr lang="he-IL" dirty="0"/>
              <a:t>דף ה' עמ' א'</a:t>
            </a:r>
          </a:p>
        </p:txBody>
      </p:sp>
      <p:sp>
        <p:nvSpPr>
          <p:cNvPr id="11" name="תיבת טקסט 10">
            <a:extLst>
              <a:ext uri="{FF2B5EF4-FFF2-40B4-BE49-F238E27FC236}">
                <a16:creationId xmlns:a16="http://schemas.microsoft.com/office/drawing/2014/main" id="{9106C262-D6F6-45E7-9E37-2068B24FA68E}"/>
              </a:ext>
            </a:extLst>
          </p:cNvPr>
          <p:cNvSpPr txBox="1"/>
          <p:nvPr/>
        </p:nvSpPr>
        <p:spPr>
          <a:xfrm>
            <a:off x="9306560" y="4257752"/>
            <a:ext cx="275898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וּלְדוֹרוֹת מְנָא לַן דְּלָא </a:t>
            </a:r>
            <a:r>
              <a:rPr lang="he-IL" b="0" i="0" dirty="0" err="1">
                <a:solidFill>
                  <a:srgbClr val="000000"/>
                </a:solidFill>
                <a:effectLst/>
                <a:latin typeface="Arial" panose="020B0604020202020204" pitchFamily="34" charset="0"/>
              </a:rPr>
              <a:t>מְעַכְּבָא</a:t>
            </a:r>
            <a:endParaRPr lang="he-IL" dirty="0"/>
          </a:p>
        </p:txBody>
      </p:sp>
      <p:sp>
        <p:nvSpPr>
          <p:cNvPr id="12" name="תיבת טקסט 11">
            <a:extLst>
              <a:ext uri="{FF2B5EF4-FFF2-40B4-BE49-F238E27FC236}">
                <a16:creationId xmlns:a16="http://schemas.microsoft.com/office/drawing/2014/main" id="{76A522DE-D965-4C0E-81E5-FE1AB8BA5041}"/>
              </a:ext>
            </a:extLst>
          </p:cNvPr>
          <p:cNvSpPr txBox="1"/>
          <p:nvPr/>
        </p:nvSpPr>
        <p:spPr>
          <a:xfrm>
            <a:off x="2978823" y="4248371"/>
            <a:ext cx="60960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מהיכן יודעים שתנופה אינה מעכבת לדורות במקום שנצטוו עליה?</a:t>
            </a:r>
          </a:p>
        </p:txBody>
      </p:sp>
      <p:sp>
        <p:nvSpPr>
          <p:cNvPr id="13" name="תיבת טקסט 12">
            <a:extLst>
              <a:ext uri="{FF2B5EF4-FFF2-40B4-BE49-F238E27FC236}">
                <a16:creationId xmlns:a16="http://schemas.microsoft.com/office/drawing/2014/main" id="{967592A5-49D8-4851-AFA3-9C27264079AA}"/>
              </a:ext>
            </a:extLst>
          </p:cNvPr>
          <p:cNvSpPr txBox="1"/>
          <p:nvPr/>
        </p:nvSpPr>
        <p:spPr>
          <a:xfrm>
            <a:off x="4148160" y="4871041"/>
            <a:ext cx="5839119"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נאמר בקרבן מצורע "ולקח כבש אחד אשם </a:t>
            </a:r>
            <a:r>
              <a:rPr lang="he-IL" b="1" dirty="0"/>
              <a:t>לתנופה לכפר </a:t>
            </a:r>
            <a:r>
              <a:rPr lang="he-IL" dirty="0"/>
              <a:t>עליו".</a:t>
            </a:r>
          </a:p>
        </p:txBody>
      </p:sp>
      <p:sp>
        <p:nvSpPr>
          <p:cNvPr id="14" name="תיבת טקסט 13">
            <a:extLst>
              <a:ext uri="{FF2B5EF4-FFF2-40B4-BE49-F238E27FC236}">
                <a16:creationId xmlns:a16="http://schemas.microsoft.com/office/drawing/2014/main" id="{CE276E36-4BCA-4F59-859A-8389AEAA13CA}"/>
              </a:ext>
            </a:extLst>
          </p:cNvPr>
          <p:cNvSpPr txBox="1"/>
          <p:nvPr/>
        </p:nvSpPr>
        <p:spPr>
          <a:xfrm>
            <a:off x="9987280" y="4846320"/>
            <a:ext cx="2078262"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דְּתַנְיָא</a:t>
            </a:r>
            <a:r>
              <a:rPr lang="he-IL" b="0" i="0" dirty="0">
                <a:solidFill>
                  <a:srgbClr val="000000"/>
                </a:solidFill>
                <a:effectLst/>
                <a:latin typeface="Arial" panose="020B0604020202020204" pitchFamily="34" charset="0"/>
              </a:rPr>
              <a:t> לִתְנוּפָה לְכַפֵּר</a:t>
            </a:r>
            <a:endParaRPr lang="he-IL" dirty="0"/>
          </a:p>
        </p:txBody>
      </p:sp>
      <p:sp>
        <p:nvSpPr>
          <p:cNvPr id="15" name="תיבת טקסט 14">
            <a:extLst>
              <a:ext uri="{FF2B5EF4-FFF2-40B4-BE49-F238E27FC236}">
                <a16:creationId xmlns:a16="http://schemas.microsoft.com/office/drawing/2014/main" id="{FD072857-3DAE-4A8D-877E-29486C9C5680}"/>
              </a:ext>
            </a:extLst>
          </p:cNvPr>
          <p:cNvSpPr txBox="1"/>
          <p:nvPr/>
        </p:nvSpPr>
        <p:spPr>
          <a:xfrm>
            <a:off x="126458" y="5391996"/>
            <a:ext cx="6738441"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וכי תנופה היא המכפרת ? והלא אין כפרה אלא בדם, שהרי כבר נאמר:</a:t>
            </a:r>
          </a:p>
          <a:p>
            <a:r>
              <a:rPr lang="he-IL" dirty="0"/>
              <a:t> "כי הדם הוא בנפש יכפר"?  ומה תלמוד לומר "לתנופה - לכפר"?</a:t>
            </a:r>
          </a:p>
          <a:p>
            <a:r>
              <a:rPr lang="he-IL" dirty="0"/>
              <a:t>ללמדך, שאם לא הניף, כי </a:t>
            </a:r>
            <a:r>
              <a:rPr lang="he-IL" dirty="0" err="1"/>
              <a:t>עשאה</a:t>
            </a:r>
            <a:r>
              <a:rPr lang="he-IL" dirty="0"/>
              <a:t> למצות תנופה שהיא חשובה בעיניו רק כ"שירי מצוה" - מעלה עליו הכתוב כאילו לא כיפר. ובאמת - כיפר.</a:t>
            </a:r>
          </a:p>
        </p:txBody>
      </p:sp>
    </p:spTree>
    <p:extLst>
      <p:ext uri="{BB962C8B-B14F-4D97-AF65-F5344CB8AC3E}">
        <p14:creationId xmlns:p14="http://schemas.microsoft.com/office/powerpoint/2010/main" val="19236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225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3250"/>
                            </p:stCondLst>
                            <p:childTnLst>
                              <p:par>
                                <p:cTn id="15" presetID="53" presetClass="entr" presetSubtype="16" fill="hold" grpId="0" nodeType="afterEffect">
                                  <p:stCondLst>
                                    <p:cond delay="2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6250"/>
                            </p:stCondLst>
                            <p:childTnLst>
                              <p:par>
                                <p:cTn id="21" presetID="22" presetClass="entr" presetSubtype="2" fill="hold" grpId="0" nodeType="afterEffect">
                                  <p:stCondLst>
                                    <p:cond delay="225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9000"/>
                            </p:stCondLst>
                            <p:childTnLst>
                              <p:par>
                                <p:cTn id="25" presetID="6" presetClass="entr" presetSubtype="16"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000"/>
                                        <p:tgtEl>
                                          <p:spTgt spid="8"/>
                                        </p:tgtEl>
                                      </p:cBhvr>
                                    </p:animEffect>
                                  </p:childTnLst>
                                </p:cTn>
                              </p:par>
                            </p:childTnLst>
                          </p:cTn>
                        </p:par>
                        <p:par>
                          <p:cTn id="28" fill="hold">
                            <p:stCondLst>
                              <p:cond delay="13000"/>
                            </p:stCondLst>
                            <p:childTnLst>
                              <p:par>
                                <p:cTn id="29" presetID="6" presetClass="entr" presetSubtype="32" fill="hold" nodeType="after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circle(out)">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2" fill="hold" grpId="0" nodeType="afterEffect">
                                  <p:stCondLst>
                                    <p:cond delay="200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225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5750"/>
                            </p:stCondLst>
                            <p:childTnLst>
                              <p:par>
                                <p:cTn id="50" presetID="22" presetClass="entr" presetSubtype="2" fill="hold" grpId="0" nodeType="afterEffect">
                                  <p:stCondLst>
                                    <p:cond delay="175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par>
                          <p:cTn id="53" fill="hold">
                            <p:stCondLst>
                              <p:cond delay="8000"/>
                            </p:stCondLst>
                            <p:childTnLst>
                              <p:par>
                                <p:cTn id="54" presetID="53" presetClass="entr" presetSubtype="16" fill="hold" grpId="0" nodeType="afterEffect">
                                  <p:stCondLst>
                                    <p:cond delay="225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10750"/>
                            </p:stCondLst>
                            <p:childTnLst>
                              <p:par>
                                <p:cTn id="60" presetID="22" presetClass="entr" presetSubtype="2" fill="hold" grpId="0" nodeType="afterEffect">
                                  <p:stCondLst>
                                    <p:cond delay="325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07051" y="751185"/>
            <a:ext cx="4258491" cy="400110"/>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רַב </a:t>
            </a:r>
            <a:r>
              <a:rPr lang="he-IL" dirty="0" err="1"/>
              <a:t>פָּפָּא</a:t>
            </a:r>
            <a:r>
              <a:rPr lang="he-IL" dirty="0"/>
              <a:t> אָמַר:  </a:t>
            </a:r>
            <a:r>
              <a:rPr lang="he-IL" sz="2000" b="1" dirty="0"/>
              <a:t>פְּרִישַׁת שִׁבְעָה </a:t>
            </a:r>
            <a:r>
              <a:rPr lang="he-IL" dirty="0"/>
              <a:t>אִיכָּא </a:t>
            </a:r>
            <a:r>
              <a:rPr lang="he-IL" dirty="0" err="1"/>
              <a:t>בֵּינַיְיהו</a:t>
            </a:r>
            <a:r>
              <a:rPr lang="he-IL" dirty="0"/>
              <a:t>ּ </a:t>
            </a:r>
          </a:p>
        </p:txBody>
      </p:sp>
      <p:sp>
        <p:nvSpPr>
          <p:cNvPr id="5" name="TextBox 4"/>
          <p:cNvSpPr txBox="1"/>
          <p:nvPr/>
        </p:nvSpPr>
        <p:spPr>
          <a:xfrm>
            <a:off x="2675070" y="777101"/>
            <a:ext cx="4842903"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אהרון ובניו היו צריכים לפרוש בשבעת ימי המילואים</a:t>
            </a:r>
          </a:p>
          <a:p>
            <a:r>
              <a:rPr lang="he-IL" dirty="0"/>
              <a:t> לפני שהתחילו בעבודתם ביום השמיני</a:t>
            </a:r>
          </a:p>
        </p:txBody>
      </p:sp>
      <p:sp>
        <p:nvSpPr>
          <p:cNvPr id="6" name="TextBox 5"/>
          <p:cNvSpPr txBox="1"/>
          <p:nvPr/>
        </p:nvSpPr>
        <p:spPr>
          <a:xfrm>
            <a:off x="8801368" y="1756198"/>
            <a:ext cx="3264174" cy="646331"/>
          </a:xfrm>
          <a:prstGeom prst="rect">
            <a:avLst/>
          </a:prstGeom>
          <a:solidFill>
            <a:schemeClr val="accent5">
              <a:lumMod val="20000"/>
              <a:lumOff val="80000"/>
            </a:schemeClr>
          </a:solidFill>
          <a:scene3d>
            <a:camera prst="orthographicFront"/>
            <a:lightRig rig="threePt" dir="t"/>
          </a:scene3d>
          <a:sp3d>
            <a:bevelT prst="angle"/>
          </a:sp3d>
        </p:spPr>
        <p:txBody>
          <a:bodyPr wrap="square" rtlCol="1">
            <a:spAutoFit/>
          </a:bodyPr>
          <a:lstStyle/>
          <a:p>
            <a:r>
              <a:rPr lang="he-IL" dirty="0"/>
              <a:t>לְמַאן </a:t>
            </a:r>
            <a:r>
              <a:rPr lang="he-IL" dirty="0" err="1"/>
              <a:t>דְּאָמַר</a:t>
            </a:r>
            <a:r>
              <a:rPr lang="he-IL" dirty="0"/>
              <a:t> (רבי יוחנן): </a:t>
            </a:r>
          </a:p>
          <a:p>
            <a:r>
              <a:rPr lang="he-IL" dirty="0"/>
              <a:t> </a:t>
            </a:r>
            <a:r>
              <a:rPr lang="he-IL" dirty="0" err="1"/>
              <a:t>כׇּל</a:t>
            </a:r>
            <a:r>
              <a:rPr lang="he-IL" dirty="0"/>
              <a:t> הַכָּתוּב בָּהֶן מְעַכֵּב בָּהֶן </a:t>
            </a:r>
            <a:r>
              <a:rPr lang="he-IL" dirty="0" err="1"/>
              <a:t>מְעַכְּבָא</a:t>
            </a:r>
            <a:endParaRPr lang="he-IL" dirty="0"/>
          </a:p>
        </p:txBody>
      </p:sp>
      <p:sp>
        <p:nvSpPr>
          <p:cNvPr id="8" name="TextBox 7"/>
          <p:cNvSpPr txBox="1"/>
          <p:nvPr/>
        </p:nvSpPr>
        <p:spPr>
          <a:xfrm>
            <a:off x="961870" y="1723491"/>
            <a:ext cx="6556103"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לשיטת רבי יוחנן שאמר שכל הכתוב בהם מעכב בדיעבד</a:t>
            </a:r>
          </a:p>
          <a:p>
            <a:r>
              <a:rPr lang="he-IL" dirty="0"/>
              <a:t> ופרישת אהרון ובניו כתובה בפרשת המילואים,  ולכן היא מעכבת בדיעבד</a:t>
            </a:r>
          </a:p>
        </p:txBody>
      </p:sp>
      <p:sp>
        <p:nvSpPr>
          <p:cNvPr id="9" name="TextBox 8"/>
          <p:cNvSpPr txBox="1"/>
          <p:nvPr/>
        </p:nvSpPr>
        <p:spPr>
          <a:xfrm>
            <a:off x="7304344" y="2983445"/>
            <a:ext cx="4761198" cy="646331"/>
          </a:xfrm>
          <a:prstGeom prst="rect">
            <a:avLst/>
          </a:prstGeom>
          <a:solidFill>
            <a:schemeClr val="accent5">
              <a:lumMod val="20000"/>
              <a:lumOff val="80000"/>
            </a:schemeClr>
          </a:solidFill>
          <a:ln>
            <a:solidFill>
              <a:schemeClr val="accent1"/>
            </a:solidFill>
          </a:ln>
          <a:scene3d>
            <a:camera prst="orthographicFront"/>
            <a:lightRig rig="threePt" dir="t"/>
          </a:scene3d>
          <a:sp3d>
            <a:bevelT prst="angle"/>
          </a:sp3d>
        </p:spPr>
        <p:txBody>
          <a:bodyPr wrap="square" rtlCol="1">
            <a:spAutoFit/>
          </a:bodyPr>
          <a:lstStyle/>
          <a:p>
            <a:r>
              <a:rPr lang="he-IL" dirty="0"/>
              <a:t>לְמַאן </a:t>
            </a:r>
            <a:r>
              <a:rPr lang="he-IL" dirty="0" err="1"/>
              <a:t>דְּאָמַר</a:t>
            </a:r>
            <a:r>
              <a:rPr lang="he-IL" dirty="0"/>
              <a:t> (רבי </a:t>
            </a:r>
            <a:r>
              <a:rPr lang="he-IL" dirty="0" err="1"/>
              <a:t>חנינא</a:t>
            </a:r>
            <a:r>
              <a:rPr lang="he-IL" dirty="0"/>
              <a:t>) </a:t>
            </a:r>
          </a:p>
          <a:p>
            <a:r>
              <a:rPr lang="he-IL" dirty="0"/>
              <a:t>דָּבָר שֶׁאֵינוֹ מְעַכֵּב לְדוֹרוֹת אֵינוֹ מְעַכֵּב בָּהֶן לָא </a:t>
            </a:r>
            <a:r>
              <a:rPr lang="he-IL" dirty="0" err="1"/>
              <a:t>מְעַכְּבָא</a:t>
            </a:r>
            <a:endParaRPr lang="he-IL" dirty="0"/>
          </a:p>
        </p:txBody>
      </p:sp>
      <p:sp>
        <p:nvSpPr>
          <p:cNvPr id="10" name="TextBox 9"/>
          <p:cNvSpPr txBox="1"/>
          <p:nvPr/>
        </p:nvSpPr>
        <p:spPr>
          <a:xfrm>
            <a:off x="793505" y="2983445"/>
            <a:ext cx="6235337"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לשיטת רבי </a:t>
            </a:r>
            <a:r>
              <a:rPr lang="he-IL" dirty="0" err="1"/>
              <a:t>חנינא</a:t>
            </a:r>
            <a:r>
              <a:rPr lang="he-IL" dirty="0"/>
              <a:t> שאמר: שדבר שאיננו מעכב לדורות לא מעכב בהם, </a:t>
            </a:r>
          </a:p>
          <a:p>
            <a:r>
              <a:rPr lang="he-IL" dirty="0"/>
              <a:t>ופרישת אהרון ובניו לפני יום הכיפורים לא הייתה לדורות </a:t>
            </a:r>
          </a:p>
          <a:p>
            <a:r>
              <a:rPr lang="he-IL" dirty="0"/>
              <a:t>מכאן שהיא לא מעכבת בדיעבד, </a:t>
            </a:r>
          </a:p>
          <a:p>
            <a:r>
              <a:rPr lang="he-IL" dirty="0"/>
              <a:t>ואם לא פרשו אהרון ובניו לפני יום כיפור עבודתם כשרה בדיעבד. </a:t>
            </a:r>
          </a:p>
        </p:txBody>
      </p:sp>
      <p:sp>
        <p:nvSpPr>
          <p:cNvPr id="2" name="תיבת טקסט 1">
            <a:extLst>
              <a:ext uri="{FF2B5EF4-FFF2-40B4-BE49-F238E27FC236}">
                <a16:creationId xmlns:a16="http://schemas.microsoft.com/office/drawing/2014/main" id="{9C46142A-491F-4E21-8E5B-B16C1B9F2761}"/>
              </a:ext>
            </a:extLst>
          </p:cNvPr>
          <p:cNvSpPr txBox="1"/>
          <p:nvPr/>
        </p:nvSpPr>
        <p:spPr>
          <a:xfrm>
            <a:off x="8509631" y="5431451"/>
            <a:ext cx="355591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מִדְּקָא</a:t>
            </a:r>
            <a:r>
              <a:rPr lang="he-IL" b="0" i="0" dirty="0">
                <a:solidFill>
                  <a:srgbClr val="000000"/>
                </a:solidFill>
                <a:effectLst/>
                <a:latin typeface="Arial" panose="020B0604020202020204" pitchFamily="34" charset="0"/>
              </a:rPr>
              <a:t> תָנֵי </a:t>
            </a:r>
            <a:r>
              <a:rPr lang="he-IL" b="0" i="0" dirty="0" err="1">
                <a:solidFill>
                  <a:srgbClr val="000000"/>
                </a:solidFill>
                <a:effectLst/>
                <a:latin typeface="Arial" panose="020B0604020202020204" pitchFamily="34" charset="0"/>
              </a:rPr>
              <a:t>מַתְקִינִין</a:t>
            </a:r>
            <a:r>
              <a:rPr lang="he-IL" b="0" i="0" dirty="0">
                <a:solidFill>
                  <a:srgbClr val="000000"/>
                </a:solidFill>
                <a:effectLst/>
                <a:latin typeface="Arial" panose="020B0604020202020204" pitchFamily="34" charset="0"/>
              </a:rPr>
              <a:t> וְלָא </a:t>
            </a:r>
            <a:r>
              <a:rPr lang="he-IL" b="0" i="0" dirty="0" err="1">
                <a:solidFill>
                  <a:srgbClr val="000000"/>
                </a:solidFill>
                <a:effectLst/>
                <a:latin typeface="Arial" panose="020B0604020202020204" pitchFamily="34" charset="0"/>
              </a:rPr>
              <a:t>קָתָנֵי</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מַפְרִישִׁין</a:t>
            </a:r>
            <a:endParaRPr lang="he-IL" dirty="0"/>
          </a:p>
        </p:txBody>
      </p:sp>
      <p:sp>
        <p:nvSpPr>
          <p:cNvPr id="11" name="תיבת טקסט 10">
            <a:extLst>
              <a:ext uri="{FF2B5EF4-FFF2-40B4-BE49-F238E27FC236}">
                <a16:creationId xmlns:a16="http://schemas.microsoft.com/office/drawing/2014/main" id="{C55C9D1C-C679-44FD-A8D6-9A5AAD8A0BD1}"/>
              </a:ext>
            </a:extLst>
          </p:cNvPr>
          <p:cNvSpPr txBox="1"/>
          <p:nvPr/>
        </p:nvSpPr>
        <p:spPr>
          <a:xfrm>
            <a:off x="10611433" y="22311"/>
            <a:ext cx="1454109" cy="369332"/>
          </a:xfrm>
          <a:prstGeom prst="rect">
            <a:avLst/>
          </a:prstGeom>
          <a:noFill/>
        </p:spPr>
        <p:txBody>
          <a:bodyPr wrap="square" rtlCol="1">
            <a:spAutoFit/>
          </a:bodyPr>
          <a:lstStyle/>
          <a:p>
            <a:r>
              <a:rPr lang="he-IL" dirty="0"/>
              <a:t>דף ה' עמ' א'</a:t>
            </a:r>
          </a:p>
        </p:txBody>
      </p:sp>
      <p:sp>
        <p:nvSpPr>
          <p:cNvPr id="3" name="תיבת טקסט 2">
            <a:extLst>
              <a:ext uri="{FF2B5EF4-FFF2-40B4-BE49-F238E27FC236}">
                <a16:creationId xmlns:a16="http://schemas.microsoft.com/office/drawing/2014/main" id="{7B0C1135-2163-42D7-910E-CCDE4EF8A06D}"/>
              </a:ext>
            </a:extLst>
          </p:cNvPr>
          <p:cNvSpPr txBox="1"/>
          <p:nvPr/>
        </p:nvSpPr>
        <p:spPr>
          <a:xfrm>
            <a:off x="9360168" y="4602480"/>
            <a:ext cx="2705374" cy="377106"/>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וּלְדוֹרוֹת מְנָא לַן דְּלָא </a:t>
            </a:r>
            <a:r>
              <a:rPr lang="he-IL" b="0" i="0" dirty="0" err="1">
                <a:solidFill>
                  <a:srgbClr val="000000"/>
                </a:solidFill>
                <a:effectLst/>
                <a:latin typeface="Arial" panose="020B0604020202020204" pitchFamily="34" charset="0"/>
              </a:rPr>
              <a:t>מְעַכְּבָא</a:t>
            </a:r>
            <a:endParaRPr lang="he-IL" dirty="0"/>
          </a:p>
        </p:txBody>
      </p:sp>
      <p:sp>
        <p:nvSpPr>
          <p:cNvPr id="7" name="תיבת טקסט 6">
            <a:extLst>
              <a:ext uri="{FF2B5EF4-FFF2-40B4-BE49-F238E27FC236}">
                <a16:creationId xmlns:a16="http://schemas.microsoft.com/office/drawing/2014/main" id="{B9679E27-37FD-488A-B7BF-1FECF201FDAF}"/>
              </a:ext>
            </a:extLst>
          </p:cNvPr>
          <p:cNvSpPr txBox="1"/>
          <p:nvPr/>
        </p:nvSpPr>
        <p:spPr>
          <a:xfrm>
            <a:off x="126458" y="4612731"/>
            <a:ext cx="786384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ולדורות, במקום שיש דין פרישה, וכגון ביום הכפורים, מהיכן יודעים שאין היא מעכבת? </a:t>
            </a:r>
          </a:p>
        </p:txBody>
      </p:sp>
      <p:sp>
        <p:nvSpPr>
          <p:cNvPr id="12" name="תיבת טקסט 11">
            <a:extLst>
              <a:ext uri="{FF2B5EF4-FFF2-40B4-BE49-F238E27FC236}">
                <a16:creationId xmlns:a16="http://schemas.microsoft.com/office/drawing/2014/main" id="{882943F8-C5D8-4B29-BB19-43F602DB0481}"/>
              </a:ext>
            </a:extLst>
          </p:cNvPr>
          <p:cNvSpPr txBox="1"/>
          <p:nvPr/>
        </p:nvSpPr>
        <p:spPr>
          <a:xfrm>
            <a:off x="297171" y="5364853"/>
            <a:ext cx="7693127"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מזה שלמדנו </a:t>
            </a:r>
            <a:r>
              <a:rPr lang="he-IL" dirty="0" err="1"/>
              <a:t>במשנתינו</a:t>
            </a:r>
            <a:r>
              <a:rPr lang="he-IL" dirty="0"/>
              <a:t> "</a:t>
            </a:r>
            <a:r>
              <a:rPr lang="he-IL" dirty="0" err="1"/>
              <a:t>ומתקינין</a:t>
            </a:r>
            <a:r>
              <a:rPr lang="he-IL" dirty="0"/>
              <a:t>" לו כהן אחר תחתיו. ואף על פי שאם באמת יארע פסול בכהן הגדול יכנס כהן זה לשמש תחתיו ביום הכפורים. ומכל מקום לא נאמר  שאף "</a:t>
            </a:r>
            <a:r>
              <a:rPr lang="he-IL" dirty="0" err="1"/>
              <a:t>מפרישין</a:t>
            </a:r>
            <a:r>
              <a:rPr lang="he-IL" dirty="0"/>
              <a:t>" את אותו כהן המותקן, באותן שבעה ימים שקודם יום הכפורים.</a:t>
            </a:r>
          </a:p>
          <a:p>
            <a:r>
              <a:rPr lang="he-IL" dirty="0"/>
              <a:t>הרי שבדיעבד כשר הוא לעבוד אף בלא שהפרישוהו, משום שפרישה לא </a:t>
            </a:r>
            <a:r>
              <a:rPr lang="he-IL" dirty="0" err="1"/>
              <a:t>מעכבא</a:t>
            </a:r>
            <a:r>
              <a:rPr lang="he-IL" dirty="0"/>
              <a:t>.</a:t>
            </a:r>
          </a:p>
        </p:txBody>
      </p:sp>
    </p:spTree>
    <p:extLst>
      <p:ext uri="{BB962C8B-B14F-4D97-AF65-F5344CB8AC3E}">
        <p14:creationId xmlns:p14="http://schemas.microsoft.com/office/powerpoint/2010/main" val="20634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3250"/>
                            </p:stCondLst>
                            <p:childTnLst>
                              <p:par>
                                <p:cTn id="15" presetID="53" presetClass="entr" presetSubtype="16" fill="hold" grpId="0" nodeType="afterEffect">
                                  <p:stCondLst>
                                    <p:cond delay="2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6000"/>
                            </p:stCondLst>
                            <p:childTnLst>
                              <p:par>
                                <p:cTn id="21" presetID="22" presetClass="entr" presetSubtype="2" fill="hold" grpId="0" nodeType="afterEffect">
                                  <p:stCondLst>
                                    <p:cond delay="225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8750"/>
                            </p:stCondLst>
                            <p:childTnLst>
                              <p:par>
                                <p:cTn id="25" presetID="53" presetClass="entr" presetSubtype="16" fill="hold" grpId="0" nodeType="afterEffect">
                                  <p:stCondLst>
                                    <p:cond delay="3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2750"/>
                            </p:stCondLst>
                            <p:childTnLst>
                              <p:par>
                                <p:cTn id="31" presetID="22" presetClass="entr" presetSubtype="2" fill="hold" grpId="0" nodeType="afterEffect">
                                  <p:stCondLst>
                                    <p:cond delay="225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par>
                          <p:cTn id="41" fill="hold">
                            <p:stCondLst>
                              <p:cond delay="500"/>
                            </p:stCondLst>
                            <p:childTnLst>
                              <p:par>
                                <p:cTn id="42" presetID="22" presetClass="entr" presetSubtype="2" fill="hold" grpId="0" nodeType="afterEffect">
                                  <p:stCondLst>
                                    <p:cond delay="200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par>
                          <p:cTn id="45" fill="hold">
                            <p:stCondLst>
                              <p:cond delay="3000"/>
                            </p:stCondLst>
                            <p:childTnLst>
                              <p:par>
                                <p:cTn id="46" presetID="53" presetClass="entr" presetSubtype="16" fill="hold" grpId="0" nodeType="afterEffect">
                                  <p:stCondLst>
                                    <p:cond delay="225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cTn>
                              </p:par>
                            </p:childTnLst>
                          </p:cTn>
                        </p:par>
                        <p:par>
                          <p:cTn id="51" fill="hold">
                            <p:stCondLst>
                              <p:cond delay="5750"/>
                            </p:stCondLst>
                            <p:childTnLst>
                              <p:par>
                                <p:cTn id="52" presetID="22" presetClass="entr" presetSubtype="2" fill="hold" grpId="0" nodeType="afterEffect">
                                  <p:stCondLst>
                                    <p:cond delay="200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2" grpId="0" animBg="1"/>
      <p:bldP spid="3" grpId="0" animBg="1"/>
      <p:bldP spid="7" grpId="0" animBg="1"/>
      <p:bldP spid="12"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3295</TotalTime>
  <Words>5296</Words>
  <Application>Microsoft Office PowerPoint</Application>
  <PresentationFormat>מסך רחב</PresentationFormat>
  <Paragraphs>447</Paragraphs>
  <Slides>25</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25</vt:i4>
      </vt:variant>
    </vt:vector>
  </HeadingPairs>
  <TitlesOfParts>
    <vt:vector size="34" baseType="lpstr">
      <vt:lpstr>Arial</vt:lpstr>
      <vt:lpstr>Calibri</vt:lpstr>
      <vt:lpstr>Calibri Light</vt:lpstr>
      <vt:lpstr>David</vt:lpstr>
      <vt:lpstr>Guttman Haim-Condensed</vt:lpstr>
      <vt:lpstr>Guttman Mantova-Decor</vt:lpstr>
      <vt:lpstr>Guttman Rashi</vt:lpstr>
      <vt:lpstr>Guttman Stam</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175</cp:revision>
  <dcterms:created xsi:type="dcterms:W3CDTF">2021-02-14T06:41:44Z</dcterms:created>
  <dcterms:modified xsi:type="dcterms:W3CDTF">2024-09-29T07:54:57Z</dcterms:modified>
</cp:coreProperties>
</file>