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67" r:id="rId2"/>
    <p:sldId id="260" r:id="rId3"/>
    <p:sldId id="271" r:id="rId4"/>
    <p:sldId id="274" r:id="rId5"/>
    <p:sldId id="275" r:id="rId6"/>
    <p:sldId id="272" r:id="rId7"/>
    <p:sldId id="269" r:id="rId8"/>
    <p:sldId id="270" r:id="rId9"/>
    <p:sldId id="256" r:id="rId10"/>
    <p:sldId id="262" r:id="rId11"/>
    <p:sldId id="263" r:id="rId12"/>
    <p:sldId id="273" r:id="rId13"/>
    <p:sldId id="264" r:id="rId14"/>
    <p:sldId id="257" r:id="rId15"/>
    <p:sldId id="268" r:id="rId16"/>
    <p:sldId id="261" r:id="rId17"/>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סגנון בהיר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5" autoAdjust="0"/>
    <p:restoredTop sz="94660"/>
  </p:normalViewPr>
  <p:slideViewPr>
    <p:cSldViewPr snapToGrid="0">
      <p:cViewPr varScale="1">
        <p:scale>
          <a:sx n="75" d="100"/>
          <a:sy n="75" d="100"/>
        </p:scale>
        <p:origin x="82" y="1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p:cNvSpPr>
            <a:spLocks noGrp="1"/>
          </p:cNvSpPr>
          <p:nvPr>
            <p:ph type="dt" sz="half" idx="10"/>
          </p:nvPr>
        </p:nvSpPr>
        <p:spPr/>
        <p:txBody>
          <a:bodyPr/>
          <a:lstStyle/>
          <a:p>
            <a:fld id="{CC690E16-C00F-47F3-AECC-E31FF0686AB4}" type="datetimeFigureOut">
              <a:rPr lang="he-IL" smtClean="0"/>
              <a:t>כ"ט/תשרי/תשפ"ה</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CFA1248E-5DC8-44E1-9CDE-5EF096FEA9FE}" type="slidenum">
              <a:rPr lang="he-IL" smtClean="0"/>
              <a:t>‹#›</a:t>
            </a:fld>
            <a:endParaRPr lang="he-IL"/>
          </a:p>
        </p:txBody>
      </p:sp>
    </p:spTree>
    <p:extLst>
      <p:ext uri="{BB962C8B-B14F-4D97-AF65-F5344CB8AC3E}">
        <p14:creationId xmlns:p14="http://schemas.microsoft.com/office/powerpoint/2010/main" val="3462495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CC690E16-C00F-47F3-AECC-E31FF0686AB4}" type="datetimeFigureOut">
              <a:rPr lang="he-IL" smtClean="0"/>
              <a:t>כ"ט/תשרי/תשפ"ה</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CFA1248E-5DC8-44E1-9CDE-5EF096FEA9FE}" type="slidenum">
              <a:rPr lang="he-IL" smtClean="0"/>
              <a:t>‹#›</a:t>
            </a:fld>
            <a:endParaRPr lang="he-IL"/>
          </a:p>
        </p:txBody>
      </p:sp>
    </p:spTree>
    <p:extLst>
      <p:ext uri="{BB962C8B-B14F-4D97-AF65-F5344CB8AC3E}">
        <p14:creationId xmlns:p14="http://schemas.microsoft.com/office/powerpoint/2010/main" val="2977823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a:xfrm>
            <a:off x="838200" y="365125"/>
            <a:ext cx="7734300" cy="5811838"/>
          </a:xfrm>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CC690E16-C00F-47F3-AECC-E31FF0686AB4}" type="datetimeFigureOut">
              <a:rPr lang="he-IL" smtClean="0"/>
              <a:t>כ"ט/תשרי/תשפ"ה</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CFA1248E-5DC8-44E1-9CDE-5EF096FEA9FE}" type="slidenum">
              <a:rPr lang="he-IL" smtClean="0"/>
              <a:t>‹#›</a:t>
            </a:fld>
            <a:endParaRPr lang="he-IL"/>
          </a:p>
        </p:txBody>
      </p:sp>
    </p:spTree>
    <p:extLst>
      <p:ext uri="{BB962C8B-B14F-4D97-AF65-F5344CB8AC3E}">
        <p14:creationId xmlns:p14="http://schemas.microsoft.com/office/powerpoint/2010/main" val="2331357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idx="1"/>
          </p:nvPr>
        </p:nvSpPr>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CC690E16-C00F-47F3-AECC-E31FF0686AB4}" type="datetimeFigureOut">
              <a:rPr lang="he-IL" smtClean="0"/>
              <a:t>כ"ט/תשרי/תשפ"ה</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CFA1248E-5DC8-44E1-9CDE-5EF096FEA9FE}" type="slidenum">
              <a:rPr lang="he-IL" smtClean="0"/>
              <a:t>‹#›</a:t>
            </a:fld>
            <a:endParaRPr lang="he-IL"/>
          </a:p>
        </p:txBody>
      </p:sp>
    </p:spTree>
    <p:extLst>
      <p:ext uri="{BB962C8B-B14F-4D97-AF65-F5344CB8AC3E}">
        <p14:creationId xmlns:p14="http://schemas.microsoft.com/office/powerpoint/2010/main" val="3587369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ערוך סגנונות טקסט של תבנית בסיס</a:t>
            </a:r>
          </a:p>
        </p:txBody>
      </p:sp>
      <p:sp>
        <p:nvSpPr>
          <p:cNvPr id="4" name="מציין מיקום של תאריך 3"/>
          <p:cNvSpPr>
            <a:spLocks noGrp="1"/>
          </p:cNvSpPr>
          <p:nvPr>
            <p:ph type="dt" sz="half" idx="10"/>
          </p:nvPr>
        </p:nvSpPr>
        <p:spPr/>
        <p:txBody>
          <a:bodyPr/>
          <a:lstStyle/>
          <a:p>
            <a:fld id="{CC690E16-C00F-47F3-AECC-E31FF0686AB4}" type="datetimeFigureOut">
              <a:rPr lang="he-IL" smtClean="0"/>
              <a:t>כ"ט/תשרי/תשפ"ה</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CFA1248E-5DC8-44E1-9CDE-5EF096FEA9FE}" type="slidenum">
              <a:rPr lang="he-IL" smtClean="0"/>
              <a:t>‹#›</a:t>
            </a:fld>
            <a:endParaRPr lang="he-IL"/>
          </a:p>
        </p:txBody>
      </p:sp>
    </p:spTree>
    <p:extLst>
      <p:ext uri="{BB962C8B-B14F-4D97-AF65-F5344CB8AC3E}">
        <p14:creationId xmlns:p14="http://schemas.microsoft.com/office/powerpoint/2010/main" val="35741504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sz="half" idx="1"/>
          </p:nvPr>
        </p:nvSpPr>
        <p:spPr>
          <a:xfrm>
            <a:off x="838200" y="1825625"/>
            <a:ext cx="5181600" cy="435133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תוכן 3"/>
          <p:cNvSpPr>
            <a:spLocks noGrp="1"/>
          </p:cNvSpPr>
          <p:nvPr>
            <p:ph sz="half" idx="2"/>
          </p:nvPr>
        </p:nvSpPr>
        <p:spPr>
          <a:xfrm>
            <a:off x="6172200" y="1825625"/>
            <a:ext cx="5181600" cy="435133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5" name="מציין מיקום של תאריך 4"/>
          <p:cNvSpPr>
            <a:spLocks noGrp="1"/>
          </p:cNvSpPr>
          <p:nvPr>
            <p:ph type="dt" sz="half" idx="10"/>
          </p:nvPr>
        </p:nvSpPr>
        <p:spPr/>
        <p:txBody>
          <a:bodyPr/>
          <a:lstStyle/>
          <a:p>
            <a:fld id="{CC690E16-C00F-47F3-AECC-E31FF0686AB4}" type="datetimeFigureOut">
              <a:rPr lang="he-IL" smtClean="0"/>
              <a:t>כ"ט/תשרי/תשפ"ה</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CFA1248E-5DC8-44E1-9CDE-5EF096FEA9FE}" type="slidenum">
              <a:rPr lang="he-IL" smtClean="0"/>
              <a:t>‹#›</a:t>
            </a:fld>
            <a:endParaRPr lang="he-IL"/>
          </a:p>
        </p:txBody>
      </p:sp>
    </p:spTree>
    <p:extLst>
      <p:ext uri="{BB962C8B-B14F-4D97-AF65-F5344CB8AC3E}">
        <p14:creationId xmlns:p14="http://schemas.microsoft.com/office/powerpoint/2010/main" val="6576695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4" name="מציין מיקום תוכן 3"/>
          <p:cNvSpPr>
            <a:spLocks noGrp="1"/>
          </p:cNvSpPr>
          <p:nvPr>
            <p:ph sz="half" idx="2"/>
          </p:nvPr>
        </p:nvSpPr>
        <p:spPr>
          <a:xfrm>
            <a:off x="839788" y="2505075"/>
            <a:ext cx="5157787" cy="368458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5" name="מציין מיקום טקסט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6" name="מציין מיקום תוכן 5"/>
          <p:cNvSpPr>
            <a:spLocks noGrp="1"/>
          </p:cNvSpPr>
          <p:nvPr>
            <p:ph sz="quarter" idx="4"/>
          </p:nvPr>
        </p:nvSpPr>
        <p:spPr>
          <a:xfrm>
            <a:off x="6172200" y="2505075"/>
            <a:ext cx="5183188" cy="368458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7" name="מציין מיקום של תאריך 6"/>
          <p:cNvSpPr>
            <a:spLocks noGrp="1"/>
          </p:cNvSpPr>
          <p:nvPr>
            <p:ph type="dt" sz="half" idx="10"/>
          </p:nvPr>
        </p:nvSpPr>
        <p:spPr/>
        <p:txBody>
          <a:bodyPr/>
          <a:lstStyle/>
          <a:p>
            <a:fld id="{CC690E16-C00F-47F3-AECC-E31FF0686AB4}" type="datetimeFigureOut">
              <a:rPr lang="he-IL" smtClean="0"/>
              <a:t>כ"ט/תשרי/תשפ"ה</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CFA1248E-5DC8-44E1-9CDE-5EF096FEA9FE}" type="slidenum">
              <a:rPr lang="he-IL" smtClean="0"/>
              <a:t>‹#›</a:t>
            </a:fld>
            <a:endParaRPr lang="he-IL"/>
          </a:p>
        </p:txBody>
      </p:sp>
    </p:spTree>
    <p:extLst>
      <p:ext uri="{BB962C8B-B14F-4D97-AF65-F5344CB8AC3E}">
        <p14:creationId xmlns:p14="http://schemas.microsoft.com/office/powerpoint/2010/main" val="4993111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p:cNvSpPr>
            <a:spLocks noGrp="1"/>
          </p:cNvSpPr>
          <p:nvPr>
            <p:ph type="dt" sz="half" idx="10"/>
          </p:nvPr>
        </p:nvSpPr>
        <p:spPr/>
        <p:txBody>
          <a:bodyPr/>
          <a:lstStyle/>
          <a:p>
            <a:fld id="{CC690E16-C00F-47F3-AECC-E31FF0686AB4}" type="datetimeFigureOut">
              <a:rPr lang="he-IL" smtClean="0"/>
              <a:t>כ"ט/תשרי/תשפ"ה</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CFA1248E-5DC8-44E1-9CDE-5EF096FEA9FE}" type="slidenum">
              <a:rPr lang="he-IL" smtClean="0"/>
              <a:t>‹#›</a:t>
            </a:fld>
            <a:endParaRPr lang="he-IL"/>
          </a:p>
        </p:txBody>
      </p:sp>
    </p:spTree>
    <p:extLst>
      <p:ext uri="{BB962C8B-B14F-4D97-AF65-F5344CB8AC3E}">
        <p14:creationId xmlns:p14="http://schemas.microsoft.com/office/powerpoint/2010/main" val="16502596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CC690E16-C00F-47F3-AECC-E31FF0686AB4}" type="datetimeFigureOut">
              <a:rPr lang="he-IL" smtClean="0"/>
              <a:t>כ"ט/תשרי/תשפ"ה</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CFA1248E-5DC8-44E1-9CDE-5EF096FEA9FE}" type="slidenum">
              <a:rPr lang="he-IL" smtClean="0"/>
              <a:t>‹#›</a:t>
            </a:fld>
            <a:endParaRPr lang="he-IL"/>
          </a:p>
        </p:txBody>
      </p:sp>
    </p:spTree>
    <p:extLst>
      <p:ext uri="{BB962C8B-B14F-4D97-AF65-F5344CB8AC3E}">
        <p14:creationId xmlns:p14="http://schemas.microsoft.com/office/powerpoint/2010/main" val="40108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ערוך סגנונות טקסט של תבנית בסיס</a:t>
            </a:r>
          </a:p>
        </p:txBody>
      </p:sp>
      <p:sp>
        <p:nvSpPr>
          <p:cNvPr id="5" name="מציין מיקום של תאריך 4"/>
          <p:cNvSpPr>
            <a:spLocks noGrp="1"/>
          </p:cNvSpPr>
          <p:nvPr>
            <p:ph type="dt" sz="half" idx="10"/>
          </p:nvPr>
        </p:nvSpPr>
        <p:spPr/>
        <p:txBody>
          <a:bodyPr/>
          <a:lstStyle/>
          <a:p>
            <a:fld id="{CC690E16-C00F-47F3-AECC-E31FF0686AB4}" type="datetimeFigureOut">
              <a:rPr lang="he-IL" smtClean="0"/>
              <a:t>כ"ט/תשרי/תשפ"ה</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CFA1248E-5DC8-44E1-9CDE-5EF096FEA9FE}" type="slidenum">
              <a:rPr lang="he-IL" smtClean="0"/>
              <a:t>‹#›</a:t>
            </a:fld>
            <a:endParaRPr lang="he-IL"/>
          </a:p>
        </p:txBody>
      </p:sp>
    </p:spTree>
    <p:extLst>
      <p:ext uri="{BB962C8B-B14F-4D97-AF65-F5344CB8AC3E}">
        <p14:creationId xmlns:p14="http://schemas.microsoft.com/office/powerpoint/2010/main" val="23029085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ערוך סגנונות טקסט של תבנית בסיס</a:t>
            </a:r>
          </a:p>
        </p:txBody>
      </p:sp>
      <p:sp>
        <p:nvSpPr>
          <p:cNvPr id="5" name="מציין מיקום של תאריך 4"/>
          <p:cNvSpPr>
            <a:spLocks noGrp="1"/>
          </p:cNvSpPr>
          <p:nvPr>
            <p:ph type="dt" sz="half" idx="10"/>
          </p:nvPr>
        </p:nvSpPr>
        <p:spPr/>
        <p:txBody>
          <a:bodyPr/>
          <a:lstStyle/>
          <a:p>
            <a:fld id="{CC690E16-C00F-47F3-AECC-E31FF0686AB4}" type="datetimeFigureOut">
              <a:rPr lang="he-IL" smtClean="0"/>
              <a:t>כ"ט/תשרי/תשפ"ה</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CFA1248E-5DC8-44E1-9CDE-5EF096FEA9FE}" type="slidenum">
              <a:rPr lang="he-IL" smtClean="0"/>
              <a:t>‹#›</a:t>
            </a:fld>
            <a:endParaRPr lang="he-IL"/>
          </a:p>
        </p:txBody>
      </p:sp>
    </p:spTree>
    <p:extLst>
      <p:ext uri="{BB962C8B-B14F-4D97-AF65-F5344CB8AC3E}">
        <p14:creationId xmlns:p14="http://schemas.microsoft.com/office/powerpoint/2010/main" val="1544106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CC690E16-C00F-47F3-AECC-E31FF0686AB4}" type="datetimeFigureOut">
              <a:rPr lang="he-IL" smtClean="0"/>
              <a:t>כ"ט/תשרי/תשפ"ה</a:t>
            </a:fld>
            <a:endParaRPr lang="he-IL"/>
          </a:p>
        </p:txBody>
      </p:sp>
      <p:sp>
        <p:nvSpPr>
          <p:cNvPr id="5" name="מציין מיקום של כותרת תחתונה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CFA1248E-5DC8-44E1-9CDE-5EF096FEA9FE}" type="slidenum">
              <a:rPr lang="he-IL" smtClean="0"/>
              <a:t>‹#›</a:t>
            </a:fld>
            <a:endParaRPr lang="he-IL"/>
          </a:p>
        </p:txBody>
      </p:sp>
    </p:spTree>
    <p:extLst>
      <p:ext uri="{BB962C8B-B14F-4D97-AF65-F5344CB8AC3E}">
        <p14:creationId xmlns:p14="http://schemas.microsoft.com/office/powerpoint/2010/main" val="4273808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mailto:izakrossler@gmail.com" TargetMode="Externa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image" Target="../media/image6.emf"/><Relationship Id="rId7" Type="http://schemas.openxmlformats.org/officeDocument/2006/relationships/image" Target="../media/image10.emf"/><Relationship Id="rId12" Type="http://schemas.openxmlformats.org/officeDocument/2006/relationships/image" Target="../media/image15.emf"/><Relationship Id="rId2" Type="http://schemas.openxmlformats.org/officeDocument/2006/relationships/image" Target="../media/image5.emf"/><Relationship Id="rId1" Type="http://schemas.openxmlformats.org/officeDocument/2006/relationships/slideLayout" Target="../slideLayouts/slideLayout7.xml"/><Relationship Id="rId6" Type="http://schemas.openxmlformats.org/officeDocument/2006/relationships/image" Target="../media/image9.emf"/><Relationship Id="rId11" Type="http://schemas.openxmlformats.org/officeDocument/2006/relationships/image" Target="../media/image14.emf"/><Relationship Id="rId5" Type="http://schemas.openxmlformats.org/officeDocument/2006/relationships/image" Target="../media/image8.emf"/><Relationship Id="rId10" Type="http://schemas.openxmlformats.org/officeDocument/2006/relationships/image" Target="../media/image13.emf"/><Relationship Id="rId4" Type="http://schemas.openxmlformats.org/officeDocument/2006/relationships/image" Target="../media/image7.emf"/><Relationship Id="rId9" Type="http://schemas.openxmlformats.org/officeDocument/2006/relationships/image" Target="../media/image12.emf"/></Relationships>
</file>

<file path=ppt/slides/_rels/slide16.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משנה 2">
            <a:extLst>
              <a:ext uri="{FF2B5EF4-FFF2-40B4-BE49-F238E27FC236}">
                <a16:creationId xmlns:a16="http://schemas.microsoft.com/office/drawing/2014/main" id="{790B9D0D-32D3-4454-9D2C-ADCDB8F0D1EE}"/>
              </a:ext>
            </a:extLst>
          </p:cNvPr>
          <p:cNvSpPr txBox="1">
            <a:spLocks/>
          </p:cNvSpPr>
          <p:nvPr/>
        </p:nvSpPr>
        <p:spPr>
          <a:xfrm>
            <a:off x="1676400" y="3754438"/>
            <a:ext cx="9144000" cy="1655762"/>
          </a:xfrm>
          <a:prstGeom prst="rect">
            <a:avLst/>
          </a:prstGeom>
        </p:spPr>
        <p:txBody>
          <a:bodyPr vert="horz" lIns="91440" tIns="45720" rIns="91440" bIns="45720" rtlCol="1">
            <a:normAutofit/>
          </a:bodyPr>
          <a:lstStyle>
            <a:lvl1pPr marL="0" indent="0" algn="ctr" defTabSz="914400" rtl="1"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1"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1"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he-IL"/>
              <a:t>יצחק רסלר</a:t>
            </a:r>
          </a:p>
          <a:p>
            <a:r>
              <a:rPr lang="en-US">
                <a:hlinkClick r:id="rId2"/>
              </a:rPr>
              <a:t>izakrossler@gmail.com</a:t>
            </a:r>
            <a:endParaRPr lang="he-IL"/>
          </a:p>
          <a:p>
            <a:endParaRPr lang="he-IL" dirty="0"/>
          </a:p>
        </p:txBody>
      </p:sp>
      <p:sp>
        <p:nvSpPr>
          <p:cNvPr id="3" name="TextBox 5">
            <a:extLst>
              <a:ext uri="{FF2B5EF4-FFF2-40B4-BE49-F238E27FC236}">
                <a16:creationId xmlns:a16="http://schemas.microsoft.com/office/drawing/2014/main" id="{F5D26280-CFBC-4DD5-84FF-08F6811A6A53}"/>
              </a:ext>
            </a:extLst>
          </p:cNvPr>
          <p:cNvSpPr txBox="1"/>
          <p:nvPr/>
        </p:nvSpPr>
        <p:spPr>
          <a:xfrm>
            <a:off x="4562763" y="5514109"/>
            <a:ext cx="3011055" cy="646331"/>
          </a:xfrm>
          <a:prstGeom prst="rect">
            <a:avLst/>
          </a:prstGeom>
          <a:noFill/>
          <a:ln w="28575">
            <a:solidFill>
              <a:schemeClr val="tx1"/>
            </a:solidFill>
          </a:ln>
        </p:spPr>
        <p:txBody>
          <a:bodyPr wrap="square" rtlCol="1">
            <a:spAutoFit/>
          </a:bodyPr>
          <a:lstStyle/>
          <a:p>
            <a:r>
              <a:rPr lang="he-IL" dirty="0" err="1"/>
              <a:t>לע"נ</a:t>
            </a:r>
            <a:r>
              <a:rPr lang="he-IL" dirty="0"/>
              <a:t> סמ"ר  דביר חיים רסלר </a:t>
            </a:r>
          </a:p>
          <a:p>
            <a:r>
              <a:rPr lang="he-IL" dirty="0"/>
              <a:t>נפל בשמחת תורה תשפ"ד הי"ד</a:t>
            </a:r>
          </a:p>
        </p:txBody>
      </p:sp>
      <p:pic>
        <p:nvPicPr>
          <p:cNvPr id="4" name="תמונה 3">
            <a:extLst>
              <a:ext uri="{FF2B5EF4-FFF2-40B4-BE49-F238E27FC236}">
                <a16:creationId xmlns:a16="http://schemas.microsoft.com/office/drawing/2014/main" id="{E4494B96-2372-4FAC-868B-21571B4068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3200" y="4537256"/>
            <a:ext cx="1819563" cy="1819563"/>
          </a:xfrm>
          <a:prstGeom prst="rect">
            <a:avLst/>
          </a:prstGeom>
        </p:spPr>
      </p:pic>
      <p:sp>
        <p:nvSpPr>
          <p:cNvPr id="5" name="TextBox 7">
            <a:extLst>
              <a:ext uri="{FF2B5EF4-FFF2-40B4-BE49-F238E27FC236}">
                <a16:creationId xmlns:a16="http://schemas.microsoft.com/office/drawing/2014/main" id="{825FF794-CBCE-40FB-A929-51A97B9DB9E5}"/>
              </a:ext>
            </a:extLst>
          </p:cNvPr>
          <p:cNvSpPr txBox="1"/>
          <p:nvPr/>
        </p:nvSpPr>
        <p:spPr>
          <a:xfrm>
            <a:off x="5099901" y="689717"/>
            <a:ext cx="2601798" cy="707886"/>
          </a:xfrm>
          <a:prstGeom prst="rect">
            <a:avLst/>
          </a:prstGeom>
          <a:solidFill>
            <a:schemeClr val="accent2">
              <a:lumMod val="20000"/>
              <a:lumOff val="80000"/>
            </a:schemeClr>
          </a:solidFill>
          <a:scene3d>
            <a:camera prst="orthographicFront"/>
            <a:lightRig rig="threePt" dir="t"/>
          </a:scene3d>
          <a:sp3d>
            <a:bevelT w="114300" prst="artDeco"/>
          </a:sp3d>
        </p:spPr>
        <p:txBody>
          <a:bodyPr wrap="square" rtlCol="1">
            <a:spAutoFit/>
          </a:bodyPr>
          <a:lstStyle/>
          <a:p>
            <a:pPr algn="r" rtl="1"/>
            <a:r>
              <a:rPr lang="he-IL" sz="4000" dirty="0">
                <a:latin typeface="Guttman Mantova-Decor" panose="02010401010101010101" pitchFamily="2" charset="-79"/>
                <a:cs typeface="Guttman Mantova-Decor" panose="02010401010101010101" pitchFamily="2" charset="-79"/>
              </a:rPr>
              <a:t>מסכת יומא</a:t>
            </a:r>
          </a:p>
        </p:txBody>
      </p:sp>
      <p:sp>
        <p:nvSpPr>
          <p:cNvPr id="8" name="תיבת טקסט 7">
            <a:extLst>
              <a:ext uri="{FF2B5EF4-FFF2-40B4-BE49-F238E27FC236}">
                <a16:creationId xmlns:a16="http://schemas.microsoft.com/office/drawing/2014/main" id="{2C5A0028-E592-44DB-A454-8D68BC6FE9C2}"/>
              </a:ext>
            </a:extLst>
          </p:cNvPr>
          <p:cNvSpPr txBox="1"/>
          <p:nvPr/>
        </p:nvSpPr>
        <p:spPr>
          <a:xfrm>
            <a:off x="5486400" y="1527142"/>
            <a:ext cx="914400" cy="377072"/>
          </a:xfrm>
          <a:prstGeom prst="rect">
            <a:avLst/>
          </a:prstGeom>
          <a:noFill/>
        </p:spPr>
        <p:txBody>
          <a:bodyPr wrap="square" rtlCol="1">
            <a:spAutoFit/>
          </a:bodyPr>
          <a:lstStyle/>
          <a:p>
            <a:r>
              <a:rPr lang="he-IL" dirty="0"/>
              <a:t>דף ז'</a:t>
            </a:r>
          </a:p>
        </p:txBody>
      </p:sp>
      <p:sp>
        <p:nvSpPr>
          <p:cNvPr id="9" name="TextBox 7">
            <a:extLst>
              <a:ext uri="{FF2B5EF4-FFF2-40B4-BE49-F238E27FC236}">
                <a16:creationId xmlns:a16="http://schemas.microsoft.com/office/drawing/2014/main" id="{F52C6D97-1215-4C71-927B-11D37031B2B5}"/>
              </a:ext>
            </a:extLst>
          </p:cNvPr>
          <p:cNvSpPr txBox="1"/>
          <p:nvPr/>
        </p:nvSpPr>
        <p:spPr>
          <a:xfrm>
            <a:off x="5665508" y="2291123"/>
            <a:ext cx="1320323" cy="707886"/>
          </a:xfrm>
          <a:prstGeom prst="rect">
            <a:avLst/>
          </a:prstGeom>
          <a:solidFill>
            <a:schemeClr val="accent2">
              <a:lumMod val="20000"/>
              <a:lumOff val="80000"/>
            </a:schemeClr>
          </a:solidFill>
          <a:scene3d>
            <a:camera prst="orthographicFront"/>
            <a:lightRig rig="threePt" dir="t"/>
          </a:scene3d>
          <a:sp3d>
            <a:bevelT w="114300" prst="artDeco"/>
          </a:sp3d>
        </p:spPr>
        <p:txBody>
          <a:bodyPr wrap="square" rtlCol="1">
            <a:spAutoFit/>
          </a:bodyPr>
          <a:lstStyle/>
          <a:p>
            <a:pPr algn="r" rtl="1"/>
            <a:r>
              <a:rPr lang="he-IL" sz="4000" dirty="0">
                <a:latin typeface="Guttman Mantova-Decor" panose="02010401010101010101" pitchFamily="2" charset="-79"/>
                <a:cs typeface="Guttman Mantova-Decor" panose="02010401010101010101" pitchFamily="2" charset="-79"/>
              </a:rPr>
              <a:t>הציץ</a:t>
            </a:r>
          </a:p>
        </p:txBody>
      </p:sp>
      <p:pic>
        <p:nvPicPr>
          <p:cNvPr id="10" name="תמונה 9">
            <a:extLst>
              <a:ext uri="{FF2B5EF4-FFF2-40B4-BE49-F238E27FC236}">
                <a16:creationId xmlns:a16="http://schemas.microsoft.com/office/drawing/2014/main" id="{F3EBC01A-31FE-4001-9721-0B2D9919526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108" y="39252"/>
            <a:ext cx="4194928" cy="2746661"/>
          </a:xfrm>
          <a:prstGeom prst="rect">
            <a:avLst/>
          </a:prstGeom>
        </p:spPr>
      </p:pic>
    </p:spTree>
    <p:extLst>
      <p:ext uri="{BB962C8B-B14F-4D97-AF65-F5344CB8AC3E}">
        <p14:creationId xmlns:p14="http://schemas.microsoft.com/office/powerpoint/2010/main" val="3078948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25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250"/>
                            </p:stCondLst>
                            <p:childTnLst>
                              <p:par>
                                <p:cTn id="12" presetID="31" presetClass="entr" presetSubtype="0" fill="hold" grpId="0" nodeType="afterEffect">
                                  <p:stCondLst>
                                    <p:cond delay="250"/>
                                  </p:stCondLst>
                                  <p:childTnLst>
                                    <p:set>
                                      <p:cBhvr>
                                        <p:cTn id="13" dur="1" fill="hold">
                                          <p:stCondLst>
                                            <p:cond delay="0"/>
                                          </p:stCondLst>
                                        </p:cTn>
                                        <p:tgtEl>
                                          <p:spTgt spid="9"/>
                                        </p:tgtEl>
                                        <p:attrNameLst>
                                          <p:attrName>style.visibility</p:attrName>
                                        </p:attrNameLst>
                                      </p:cBhvr>
                                      <p:to>
                                        <p:strVal val="visible"/>
                                      </p:to>
                                    </p:set>
                                    <p:anim calcmode="lin" valueType="num">
                                      <p:cBhvr>
                                        <p:cTn id="14" dur="1000" fill="hold"/>
                                        <p:tgtEl>
                                          <p:spTgt spid="9"/>
                                        </p:tgtEl>
                                        <p:attrNameLst>
                                          <p:attrName>ppt_w</p:attrName>
                                        </p:attrNameLst>
                                      </p:cBhvr>
                                      <p:tavLst>
                                        <p:tav tm="0">
                                          <p:val>
                                            <p:fltVal val="0"/>
                                          </p:val>
                                        </p:tav>
                                        <p:tav tm="100000">
                                          <p:val>
                                            <p:strVal val="#ppt_w"/>
                                          </p:val>
                                        </p:tav>
                                      </p:tavLst>
                                    </p:anim>
                                    <p:anim calcmode="lin" valueType="num">
                                      <p:cBhvr>
                                        <p:cTn id="15" dur="1000" fill="hold"/>
                                        <p:tgtEl>
                                          <p:spTgt spid="9"/>
                                        </p:tgtEl>
                                        <p:attrNameLst>
                                          <p:attrName>ppt_h</p:attrName>
                                        </p:attrNameLst>
                                      </p:cBhvr>
                                      <p:tavLst>
                                        <p:tav tm="0">
                                          <p:val>
                                            <p:fltVal val="0"/>
                                          </p:val>
                                        </p:tav>
                                        <p:tav tm="100000">
                                          <p:val>
                                            <p:strVal val="#ppt_h"/>
                                          </p:val>
                                        </p:tav>
                                      </p:tavLst>
                                    </p:anim>
                                    <p:anim calcmode="lin" valueType="num">
                                      <p:cBhvr>
                                        <p:cTn id="16" dur="1000" fill="hold"/>
                                        <p:tgtEl>
                                          <p:spTgt spid="9"/>
                                        </p:tgtEl>
                                        <p:attrNameLst>
                                          <p:attrName>style.rotation</p:attrName>
                                        </p:attrNameLst>
                                      </p:cBhvr>
                                      <p:tavLst>
                                        <p:tav tm="0">
                                          <p:val>
                                            <p:fltVal val="90"/>
                                          </p:val>
                                        </p:tav>
                                        <p:tav tm="100000">
                                          <p:val>
                                            <p:fltVal val="0"/>
                                          </p:val>
                                        </p:tav>
                                      </p:tavLst>
                                    </p:anim>
                                    <p:animEffect transition="in" filter="fade">
                                      <p:cBhvr>
                                        <p:cTn id="17" dur="1000"/>
                                        <p:tgtEl>
                                          <p:spTgt spid="9"/>
                                        </p:tgtEl>
                                      </p:cBhvr>
                                    </p:animEffect>
                                  </p:childTnLst>
                                </p:cTn>
                              </p:par>
                            </p:childTnLst>
                          </p:cTn>
                        </p:par>
                        <p:par>
                          <p:cTn id="18" fill="hold">
                            <p:stCondLst>
                              <p:cond delay="2500"/>
                            </p:stCondLst>
                            <p:childTnLst>
                              <p:par>
                                <p:cTn id="19" presetID="53" presetClass="entr" presetSubtype="16" fill="hold" nodeType="afterEffect">
                                  <p:stCondLst>
                                    <p:cond delay="2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43410" y="488939"/>
            <a:ext cx="5190308" cy="646331"/>
          </a:xfrm>
          <a:prstGeom prst="rect">
            <a:avLst/>
          </a:prstGeom>
          <a:solidFill>
            <a:schemeClr val="accent5">
              <a:lumMod val="20000"/>
              <a:lumOff val="80000"/>
            </a:schemeClr>
          </a:solidFill>
          <a:scene3d>
            <a:camera prst="orthographicFront"/>
            <a:lightRig rig="threePt" dir="t"/>
          </a:scene3d>
          <a:sp3d>
            <a:bevelT prst="angle"/>
          </a:sp3d>
        </p:spPr>
        <p:txBody>
          <a:bodyPr wrap="square" rtlCol="1">
            <a:spAutoFit/>
          </a:bodyPr>
          <a:lstStyle/>
          <a:p>
            <a:r>
              <a:rPr lang="he-IL" dirty="0"/>
              <a:t>אָמַר אַבָּיֵי בְּנִשְׁבַּר הַצִּיץ דְּכוּלֵּי עָלְמָא לָא פְּלִיגִי דְּלָא מְרַצֶּה </a:t>
            </a:r>
          </a:p>
          <a:p>
            <a:r>
              <a:rPr lang="he-IL" dirty="0"/>
              <a:t>כִּי פְּלִיגִי </a:t>
            </a:r>
            <a:r>
              <a:rPr lang="he-IL" dirty="0" err="1"/>
              <a:t>דִּתְלֵי</a:t>
            </a:r>
            <a:r>
              <a:rPr lang="he-IL" dirty="0"/>
              <a:t> </a:t>
            </a:r>
            <a:r>
              <a:rPr lang="he-IL" dirty="0" err="1"/>
              <a:t>בְּסִיכְּתָא</a:t>
            </a:r>
            <a:r>
              <a:rPr lang="he-IL" dirty="0"/>
              <a:t>  </a:t>
            </a:r>
          </a:p>
        </p:txBody>
      </p:sp>
      <p:sp>
        <p:nvSpPr>
          <p:cNvPr id="4" name="TextBox 3"/>
          <p:cNvSpPr txBox="1"/>
          <p:nvPr/>
        </p:nvSpPr>
        <p:spPr>
          <a:xfrm>
            <a:off x="9662160" y="3589858"/>
            <a:ext cx="2314304" cy="400110"/>
          </a:xfrm>
          <a:prstGeom prst="rect">
            <a:avLst/>
          </a:prstGeom>
          <a:solidFill>
            <a:schemeClr val="accent5">
              <a:lumMod val="20000"/>
              <a:lumOff val="80000"/>
            </a:schemeClr>
          </a:solidFill>
          <a:scene3d>
            <a:camera prst="orthographicFront"/>
            <a:lightRig rig="threePt" dir="t"/>
          </a:scene3d>
          <a:sp3d>
            <a:bevelT prst="angle"/>
          </a:sp3d>
        </p:spPr>
        <p:txBody>
          <a:bodyPr wrap="square" rtlCol="1">
            <a:spAutoFit/>
          </a:bodyPr>
          <a:lstStyle/>
          <a:p>
            <a:r>
              <a:rPr lang="he-IL" dirty="0"/>
              <a:t>אֶלָּא </a:t>
            </a:r>
            <a:r>
              <a:rPr lang="he-IL" sz="2000" b="1" dirty="0"/>
              <a:t>תָּמִיד</a:t>
            </a:r>
            <a:r>
              <a:rPr lang="he-IL" dirty="0"/>
              <a:t> מְרַצֶּה הוּא</a:t>
            </a:r>
          </a:p>
        </p:txBody>
      </p:sp>
      <p:sp>
        <p:nvSpPr>
          <p:cNvPr id="5" name="TextBox 4"/>
          <p:cNvSpPr txBox="1"/>
          <p:nvPr/>
        </p:nvSpPr>
        <p:spPr>
          <a:xfrm>
            <a:off x="1515292" y="442075"/>
            <a:ext cx="4136571" cy="646331"/>
          </a:xfrm>
          <a:prstGeom prst="rect">
            <a:avLst/>
          </a:prstGeom>
          <a:solidFill>
            <a:schemeClr val="bg1"/>
          </a:solidFill>
          <a:scene3d>
            <a:camera prst="orthographicFront"/>
            <a:lightRig rig="threePt" dir="t"/>
          </a:scene3d>
          <a:sp3d>
            <a:bevelT prst="relaxedInset"/>
          </a:sp3d>
        </p:spPr>
        <p:txBody>
          <a:bodyPr wrap="square" rtlCol="1">
            <a:spAutoFit/>
          </a:bodyPr>
          <a:lstStyle/>
          <a:p>
            <a:r>
              <a:rPr lang="he-IL" dirty="0"/>
              <a:t>המחלוקת היא כאשר הציץ אמנם שלם, </a:t>
            </a:r>
          </a:p>
          <a:p>
            <a:r>
              <a:rPr lang="he-IL" dirty="0"/>
              <a:t>אך </a:t>
            </a:r>
            <a:r>
              <a:rPr lang="he-IL" dirty="0" err="1"/>
              <a:t>הכ"ג</a:t>
            </a:r>
            <a:r>
              <a:rPr lang="he-IL" dirty="0"/>
              <a:t> לא לובש אותו אלא הוא תלוי ביתד. </a:t>
            </a:r>
          </a:p>
        </p:txBody>
      </p:sp>
      <p:sp>
        <p:nvSpPr>
          <p:cNvPr id="9" name="TextBox 8"/>
          <p:cNvSpPr txBox="1"/>
          <p:nvPr/>
        </p:nvSpPr>
        <p:spPr>
          <a:xfrm>
            <a:off x="2616016" y="4126963"/>
            <a:ext cx="9457509" cy="677108"/>
          </a:xfrm>
          <a:prstGeom prst="rect">
            <a:avLst/>
          </a:prstGeom>
          <a:solidFill>
            <a:schemeClr val="accent5">
              <a:lumMod val="20000"/>
              <a:lumOff val="80000"/>
            </a:schemeClr>
          </a:solidFill>
          <a:scene3d>
            <a:camera prst="orthographicFront"/>
            <a:lightRig rig="threePt" dir="t"/>
          </a:scene3d>
          <a:sp3d>
            <a:bevelT prst="angle"/>
          </a:sp3d>
        </p:spPr>
        <p:txBody>
          <a:bodyPr wrap="square" rtlCol="1">
            <a:spAutoFit/>
          </a:bodyPr>
          <a:lstStyle/>
          <a:p>
            <a:r>
              <a:rPr lang="he-IL" dirty="0"/>
              <a:t>וּלְרַבִּי יְהוּדָה - נָמֵי הָא כְּתִיב </a:t>
            </a:r>
            <a:r>
              <a:rPr lang="he-IL" sz="2000" b="1" dirty="0"/>
              <a:t>תָּמִיד</a:t>
            </a:r>
            <a:r>
              <a:rPr lang="he-IL" dirty="0"/>
              <a:t> ?    הָהוּא </a:t>
            </a:r>
            <a:r>
              <a:rPr lang="he-IL" sz="2000" b="1" dirty="0"/>
              <a:t>תָּמִיד </a:t>
            </a:r>
            <a:r>
              <a:rPr lang="he-IL" dirty="0"/>
              <a:t>שֶׁלֹּא יַסִּיחַ דַּעְתּוֹ מִמֶּנּוּ </a:t>
            </a:r>
          </a:p>
          <a:p>
            <a:r>
              <a:rPr lang="he-IL" dirty="0" err="1"/>
              <a:t>כִּדְרַבָּה</a:t>
            </a:r>
            <a:r>
              <a:rPr lang="he-IL" dirty="0"/>
              <a:t> בַּר רַב </a:t>
            </a:r>
            <a:r>
              <a:rPr lang="he-IL" dirty="0" err="1"/>
              <a:t>הוּנָא</a:t>
            </a:r>
            <a:r>
              <a:rPr lang="he-IL" dirty="0"/>
              <a:t> </a:t>
            </a:r>
            <a:r>
              <a:rPr lang="he-IL" dirty="0" err="1"/>
              <a:t>דְּאָמַר</a:t>
            </a:r>
            <a:r>
              <a:rPr lang="he-IL" dirty="0"/>
              <a:t> רַבָּה בַּר רַב </a:t>
            </a:r>
            <a:r>
              <a:rPr lang="he-IL" dirty="0" err="1"/>
              <a:t>הוּנָא</a:t>
            </a:r>
            <a:r>
              <a:rPr lang="he-IL" dirty="0"/>
              <a:t>:  חַיָּיב אָדָם לְמַשְׁמֵשׁ </a:t>
            </a:r>
            <a:r>
              <a:rPr lang="he-IL" dirty="0" err="1"/>
              <a:t>בִּתְפִילָּיו</a:t>
            </a:r>
            <a:r>
              <a:rPr lang="he-IL" dirty="0"/>
              <a:t> </a:t>
            </a:r>
            <a:r>
              <a:rPr lang="he-IL" dirty="0" err="1"/>
              <a:t>בְּכׇל</a:t>
            </a:r>
            <a:r>
              <a:rPr lang="he-IL" dirty="0"/>
              <a:t> שָׁעָה וְשָׁעָה </a:t>
            </a:r>
            <a:r>
              <a:rPr lang="he-IL" b="1" dirty="0"/>
              <a:t>קַל וָחוֹמֶר מִצִּיץ</a:t>
            </a:r>
          </a:p>
        </p:txBody>
      </p:sp>
      <p:sp>
        <p:nvSpPr>
          <p:cNvPr id="12" name="TextBox 11"/>
          <p:cNvSpPr txBox="1"/>
          <p:nvPr/>
        </p:nvSpPr>
        <p:spPr>
          <a:xfrm>
            <a:off x="915233" y="4952329"/>
            <a:ext cx="11118485" cy="646331"/>
          </a:xfrm>
          <a:prstGeom prst="rect">
            <a:avLst/>
          </a:prstGeom>
          <a:solidFill>
            <a:schemeClr val="bg1"/>
          </a:solidFill>
          <a:scene3d>
            <a:camera prst="orthographicFront"/>
            <a:lightRig rig="threePt" dir="t"/>
          </a:scene3d>
          <a:sp3d>
            <a:bevelT prst="relaxedInset"/>
          </a:sp3d>
        </p:spPr>
        <p:txBody>
          <a:bodyPr wrap="square" rtlCol="1">
            <a:spAutoFit/>
          </a:bodyPr>
          <a:lstStyle/>
          <a:p>
            <a:r>
              <a:rPr lang="he-IL" dirty="0"/>
              <a:t>אין הכוונה במילה "תמיד" שכל הזמן צריך למשמש בתפילין, אלא רק כאשר נזכר בהם.  לכן נוהגים למשמש בתפילין בשעה שאומרים "וקשרתם אותם"  חיוב זה נועד כדי שאדם לא יבוא להיסח הדעת </a:t>
            </a:r>
          </a:p>
        </p:txBody>
      </p:sp>
      <p:sp>
        <p:nvSpPr>
          <p:cNvPr id="13" name="TextBox 12"/>
          <p:cNvSpPr txBox="1"/>
          <p:nvPr/>
        </p:nvSpPr>
        <p:spPr>
          <a:xfrm>
            <a:off x="3220645" y="6045895"/>
            <a:ext cx="8813073" cy="646331"/>
          </a:xfrm>
          <a:prstGeom prst="rect">
            <a:avLst/>
          </a:prstGeom>
          <a:solidFill>
            <a:schemeClr val="accent5">
              <a:lumMod val="20000"/>
              <a:lumOff val="80000"/>
            </a:schemeClr>
          </a:solidFill>
          <a:scene3d>
            <a:camera prst="orthographicFront"/>
            <a:lightRig rig="threePt" dir="t"/>
          </a:scene3d>
          <a:sp3d>
            <a:bevelT prst="angle"/>
          </a:sp3d>
        </p:spPr>
        <p:txBody>
          <a:bodyPr wrap="square" rtlCol="1">
            <a:spAutoFit/>
          </a:bodyPr>
          <a:lstStyle/>
          <a:p>
            <a:r>
              <a:rPr lang="he-IL" dirty="0">
                <a:solidFill>
                  <a:srgbClr val="000000"/>
                </a:solidFill>
                <a:latin typeface="Arial" panose="020B0604020202020204" pitchFamily="34" charset="0"/>
              </a:rPr>
              <a:t>וּמָה צִיץ שֶׁאֵין בּוֹ אֶלָּא </a:t>
            </a:r>
            <a:r>
              <a:rPr lang="he-IL" b="1" dirty="0">
                <a:solidFill>
                  <a:srgbClr val="000000"/>
                </a:solidFill>
                <a:latin typeface="Arial" panose="020B0604020202020204" pitchFamily="34" charset="0"/>
              </a:rPr>
              <a:t>אַזְכָּרָה אַחַת (</a:t>
            </a:r>
            <a:r>
              <a:rPr lang="he-IL" dirty="0">
                <a:solidFill>
                  <a:srgbClr val="000000"/>
                </a:solidFill>
                <a:latin typeface="Arial" panose="020B0604020202020204" pitchFamily="34" charset="0"/>
              </a:rPr>
              <a:t>זה הקל</a:t>
            </a:r>
            <a:r>
              <a:rPr lang="he-IL" b="1" dirty="0">
                <a:solidFill>
                  <a:srgbClr val="000000"/>
                </a:solidFill>
                <a:latin typeface="Arial" panose="020B0604020202020204" pitchFamily="34" charset="0"/>
              </a:rPr>
              <a:t>) </a:t>
            </a:r>
            <a:r>
              <a:rPr lang="he-IL" dirty="0">
                <a:solidFill>
                  <a:srgbClr val="000000"/>
                </a:solidFill>
                <a:latin typeface="Arial" panose="020B0604020202020204" pitchFamily="34" charset="0"/>
              </a:rPr>
              <a:t>אָמְרָה תּוֹרָה: </a:t>
            </a:r>
            <a:r>
              <a:rPr lang="he-IL" b="1" dirty="0">
                <a:solidFill>
                  <a:srgbClr val="000000"/>
                </a:solidFill>
                <a:latin typeface="Arial" panose="020B0604020202020204" pitchFamily="34" charset="0"/>
              </a:rPr>
              <a:t>עַל מִצְחוֹ תָּמִיד </a:t>
            </a:r>
            <a:r>
              <a:rPr lang="he-IL" dirty="0">
                <a:solidFill>
                  <a:srgbClr val="000000"/>
                </a:solidFill>
                <a:latin typeface="Arial" panose="020B0604020202020204" pitchFamily="34" charset="0"/>
              </a:rPr>
              <a:t>שֶׁלֹּא יַסִּיחַ דַּעְתּוֹ מִמֶּנּוּ</a:t>
            </a:r>
          </a:p>
          <a:p>
            <a:r>
              <a:rPr lang="he-IL" dirty="0">
                <a:solidFill>
                  <a:srgbClr val="000000"/>
                </a:solidFill>
                <a:latin typeface="Arial" panose="020B0604020202020204" pitchFamily="34" charset="0"/>
              </a:rPr>
              <a:t> תְּפִילִּין שֶׁיֵּשׁ בָּהֶן </a:t>
            </a:r>
            <a:r>
              <a:rPr lang="he-IL" b="1" dirty="0">
                <a:solidFill>
                  <a:srgbClr val="000000"/>
                </a:solidFill>
                <a:latin typeface="Arial" panose="020B0604020202020204" pitchFamily="34" charset="0"/>
              </a:rPr>
              <a:t>אַזְכָּרוֹת הַרְבֵּה  (</a:t>
            </a:r>
            <a:r>
              <a:rPr lang="he-IL" dirty="0">
                <a:solidFill>
                  <a:srgbClr val="000000"/>
                </a:solidFill>
                <a:latin typeface="Arial" panose="020B0604020202020204" pitchFamily="34" charset="0"/>
              </a:rPr>
              <a:t>זה החומר</a:t>
            </a:r>
            <a:r>
              <a:rPr lang="he-IL" b="1" dirty="0">
                <a:solidFill>
                  <a:srgbClr val="000000"/>
                </a:solidFill>
                <a:latin typeface="Arial" panose="020B0604020202020204" pitchFamily="34" charset="0"/>
              </a:rPr>
              <a:t>)  </a:t>
            </a:r>
            <a:r>
              <a:rPr lang="he-IL" dirty="0">
                <a:solidFill>
                  <a:srgbClr val="000000"/>
                </a:solidFill>
                <a:latin typeface="Arial" panose="020B0604020202020204" pitchFamily="34" charset="0"/>
              </a:rPr>
              <a:t>עַל אַחַת כַּמָּה וְכַמָּה</a:t>
            </a:r>
            <a:endParaRPr lang="he-IL" dirty="0"/>
          </a:p>
        </p:txBody>
      </p:sp>
      <p:sp>
        <p:nvSpPr>
          <p:cNvPr id="14" name="תיבת טקסט 13">
            <a:extLst>
              <a:ext uri="{FF2B5EF4-FFF2-40B4-BE49-F238E27FC236}">
                <a16:creationId xmlns:a16="http://schemas.microsoft.com/office/drawing/2014/main" id="{ED9A895F-22A1-4E60-AE67-B4FDFF539721}"/>
              </a:ext>
            </a:extLst>
          </p:cNvPr>
          <p:cNvSpPr txBox="1"/>
          <p:nvPr/>
        </p:nvSpPr>
        <p:spPr>
          <a:xfrm>
            <a:off x="10672357" y="-110081"/>
            <a:ext cx="1454871" cy="369332"/>
          </a:xfrm>
          <a:prstGeom prst="rect">
            <a:avLst/>
          </a:prstGeom>
          <a:noFill/>
        </p:spPr>
        <p:txBody>
          <a:bodyPr wrap="square" rtlCol="1">
            <a:spAutoFit/>
          </a:bodyPr>
          <a:lstStyle/>
          <a:p>
            <a:r>
              <a:rPr lang="he-IL" dirty="0"/>
              <a:t>דף ז' עמ' ב'</a:t>
            </a:r>
          </a:p>
        </p:txBody>
      </p:sp>
      <p:sp>
        <p:nvSpPr>
          <p:cNvPr id="6" name="תיבת טקסט 5">
            <a:extLst>
              <a:ext uri="{FF2B5EF4-FFF2-40B4-BE49-F238E27FC236}">
                <a16:creationId xmlns:a16="http://schemas.microsoft.com/office/drawing/2014/main" id="{E6BC622B-8595-419E-B899-51099D6DB48D}"/>
              </a:ext>
            </a:extLst>
          </p:cNvPr>
          <p:cNvSpPr txBox="1"/>
          <p:nvPr/>
        </p:nvSpPr>
        <p:spPr>
          <a:xfrm>
            <a:off x="6505884" y="2389112"/>
            <a:ext cx="3383280" cy="369332"/>
          </a:xfrm>
          <a:prstGeom prst="rect">
            <a:avLst/>
          </a:prstGeom>
          <a:solidFill>
            <a:schemeClr val="bg1"/>
          </a:solidFill>
          <a:scene3d>
            <a:camera prst="orthographicFront"/>
            <a:lightRig rig="threePt" dir="t"/>
          </a:scene3d>
          <a:sp3d>
            <a:bevelT prst="relaxedInset"/>
          </a:sp3d>
        </p:spPr>
        <p:txBody>
          <a:bodyPr wrap="square" rtlCol="1">
            <a:spAutoFit/>
          </a:bodyPr>
          <a:lstStyle/>
          <a:p>
            <a:r>
              <a:rPr lang="he-IL" dirty="0"/>
              <a:t>באיזה אופן מדובר </a:t>
            </a:r>
            <a:r>
              <a:rPr lang="he-IL" b="1" dirty="0"/>
              <a:t>שתמיד</a:t>
            </a:r>
            <a:r>
              <a:rPr lang="he-IL" dirty="0"/>
              <a:t> על מצחו</a:t>
            </a:r>
          </a:p>
        </p:txBody>
      </p:sp>
      <p:sp>
        <p:nvSpPr>
          <p:cNvPr id="15" name="תיבת טקסט 14">
            <a:extLst>
              <a:ext uri="{FF2B5EF4-FFF2-40B4-BE49-F238E27FC236}">
                <a16:creationId xmlns:a16="http://schemas.microsoft.com/office/drawing/2014/main" id="{9C67BF37-CE4E-4370-B5B1-0411EC16EFE9}"/>
              </a:ext>
            </a:extLst>
          </p:cNvPr>
          <p:cNvSpPr txBox="1"/>
          <p:nvPr/>
        </p:nvSpPr>
        <p:spPr>
          <a:xfrm>
            <a:off x="2812869" y="2892145"/>
            <a:ext cx="4663440" cy="646331"/>
          </a:xfrm>
          <a:prstGeom prst="rect">
            <a:avLst/>
          </a:prstGeom>
          <a:solidFill>
            <a:schemeClr val="bg1"/>
          </a:solidFill>
          <a:scene3d>
            <a:camera prst="orthographicFront"/>
            <a:lightRig rig="threePt" dir="t"/>
          </a:scene3d>
          <a:sp3d>
            <a:bevelT prst="relaxedInset"/>
          </a:sp3d>
        </p:spPr>
        <p:txBody>
          <a:bodyPr wrap="square" rtlCol="1">
            <a:spAutoFit/>
          </a:bodyPr>
          <a:lstStyle/>
          <a:p>
            <a:r>
              <a:rPr lang="he-IL" dirty="0"/>
              <a:t>האם </a:t>
            </a:r>
            <a:r>
              <a:rPr lang="he-IL" dirty="0" err="1"/>
              <a:t>הכ"ג</a:t>
            </a:r>
            <a:r>
              <a:rPr lang="he-IL" dirty="0"/>
              <a:t> לא צריך לישון ? או לצאת לשירותים ? </a:t>
            </a:r>
          </a:p>
          <a:p>
            <a:r>
              <a:rPr lang="he-IL" dirty="0"/>
              <a:t>ובוודאי שאז הציץ לא יהיה על מצחו</a:t>
            </a:r>
          </a:p>
        </p:txBody>
      </p:sp>
      <p:sp>
        <p:nvSpPr>
          <p:cNvPr id="16" name="תיבת טקסט 15">
            <a:extLst>
              <a:ext uri="{FF2B5EF4-FFF2-40B4-BE49-F238E27FC236}">
                <a16:creationId xmlns:a16="http://schemas.microsoft.com/office/drawing/2014/main" id="{10F5339A-246F-4203-97C4-21DEDB6C84AC}"/>
              </a:ext>
            </a:extLst>
          </p:cNvPr>
          <p:cNvSpPr txBox="1"/>
          <p:nvPr/>
        </p:nvSpPr>
        <p:spPr>
          <a:xfrm>
            <a:off x="8653418" y="1330838"/>
            <a:ext cx="3328126" cy="400110"/>
          </a:xfrm>
          <a:prstGeom prst="rect">
            <a:avLst/>
          </a:prstGeom>
          <a:solidFill>
            <a:schemeClr val="accent5">
              <a:lumMod val="20000"/>
              <a:lumOff val="80000"/>
            </a:schemeClr>
          </a:solidFill>
          <a:scene3d>
            <a:camera prst="orthographicFront"/>
            <a:lightRig rig="threePt" dir="t"/>
          </a:scene3d>
          <a:sp3d>
            <a:bevelT w="165100" prst="coolSlant"/>
          </a:sp3d>
        </p:spPr>
        <p:txBody>
          <a:bodyPr wrap="square" rtlCol="1">
            <a:spAutoFit/>
          </a:bodyPr>
          <a:lstStyle/>
          <a:p>
            <a:r>
              <a:rPr lang="he-IL" dirty="0"/>
              <a:t> רַבִּי יְהוּדָה סָבַר:  </a:t>
            </a:r>
            <a:r>
              <a:rPr lang="he-IL" sz="2000" b="1" dirty="0"/>
              <a:t>עַל מֵצַח  </a:t>
            </a:r>
            <a:r>
              <a:rPr lang="he-IL" dirty="0"/>
              <a:t> </a:t>
            </a:r>
            <a:r>
              <a:rPr lang="he-IL" sz="2000" b="1" dirty="0"/>
              <a:t>וְנָשָׂא</a:t>
            </a:r>
            <a:r>
              <a:rPr lang="he-IL" dirty="0"/>
              <a:t> </a:t>
            </a:r>
          </a:p>
        </p:txBody>
      </p:sp>
      <p:sp>
        <p:nvSpPr>
          <p:cNvPr id="18" name="תיבת טקסט 17">
            <a:extLst>
              <a:ext uri="{FF2B5EF4-FFF2-40B4-BE49-F238E27FC236}">
                <a16:creationId xmlns:a16="http://schemas.microsoft.com/office/drawing/2014/main" id="{C1DDB924-4341-4A58-B4F4-10D4E83B4210}"/>
              </a:ext>
            </a:extLst>
          </p:cNvPr>
          <p:cNvSpPr txBox="1"/>
          <p:nvPr/>
        </p:nvSpPr>
        <p:spPr>
          <a:xfrm>
            <a:off x="2537098" y="1294648"/>
            <a:ext cx="5537200" cy="400110"/>
          </a:xfrm>
          <a:prstGeom prst="rect">
            <a:avLst/>
          </a:prstGeom>
          <a:solidFill>
            <a:schemeClr val="accent5">
              <a:lumMod val="20000"/>
              <a:lumOff val="80000"/>
            </a:schemeClr>
          </a:solidFill>
        </p:spPr>
        <p:txBody>
          <a:bodyPr wrap="square" rtlCol="1">
            <a:spAutoFit/>
          </a:bodyPr>
          <a:lstStyle/>
          <a:p>
            <a:r>
              <a:rPr lang="he-IL" dirty="0">
                <a:latin typeface="Guttman Stam" panose="02010401010101010101" pitchFamily="2" charset="-79"/>
                <a:cs typeface="Guttman Stam" panose="02010401010101010101" pitchFamily="2" charset="-79"/>
              </a:rPr>
              <a:t>וְהָיָה֘ </a:t>
            </a:r>
            <a:r>
              <a:rPr lang="he-IL" sz="2000" b="1" dirty="0" err="1">
                <a:solidFill>
                  <a:schemeClr val="accent5">
                    <a:lumMod val="75000"/>
                  </a:schemeClr>
                </a:solidFill>
                <a:latin typeface="Guttman Stam" panose="02010401010101010101" pitchFamily="2" charset="-79"/>
                <a:cs typeface="Guttman Stam" panose="02010401010101010101" pitchFamily="2" charset="-79"/>
              </a:rPr>
              <a:t>עַל־מֵ֣צַח</a:t>
            </a:r>
            <a:r>
              <a:rPr lang="he-IL" dirty="0">
                <a:latin typeface="Guttman Stam" panose="02010401010101010101" pitchFamily="2" charset="-79"/>
                <a:cs typeface="Guttman Stam" panose="02010401010101010101" pitchFamily="2" charset="-79"/>
              </a:rPr>
              <a:t> אַהֲרֹן֒</a:t>
            </a:r>
            <a:r>
              <a:rPr lang="he-IL" sz="2000" dirty="0">
                <a:latin typeface="Guttman Stam" panose="02010401010101010101" pitchFamily="2" charset="-79"/>
                <a:cs typeface="Guttman Stam" panose="02010401010101010101" pitchFamily="2" charset="-79"/>
              </a:rPr>
              <a:t> </a:t>
            </a:r>
            <a:r>
              <a:rPr lang="he-IL" sz="2000" b="1" dirty="0">
                <a:solidFill>
                  <a:schemeClr val="accent5">
                    <a:lumMod val="75000"/>
                  </a:schemeClr>
                </a:solidFill>
                <a:latin typeface="Guttman Stam" panose="02010401010101010101" pitchFamily="2" charset="-79"/>
                <a:cs typeface="Guttman Stam" panose="02010401010101010101" pitchFamily="2" charset="-79"/>
              </a:rPr>
              <a:t>וְנָשָׂ֨א </a:t>
            </a:r>
            <a:r>
              <a:rPr lang="he-IL" dirty="0">
                <a:latin typeface="Guttman Stam" panose="02010401010101010101" pitchFamily="2" charset="-79"/>
                <a:cs typeface="Guttman Stam" panose="02010401010101010101" pitchFamily="2" charset="-79"/>
              </a:rPr>
              <a:t>אַהֲרֹ֜ן </a:t>
            </a:r>
            <a:r>
              <a:rPr lang="he-IL" dirty="0" err="1">
                <a:latin typeface="Guttman Stam" panose="02010401010101010101" pitchFamily="2" charset="-79"/>
                <a:cs typeface="Guttman Stam" panose="02010401010101010101" pitchFamily="2" charset="-79"/>
              </a:rPr>
              <a:t>אֶת־עֲוֹ֣ן</a:t>
            </a:r>
            <a:r>
              <a:rPr lang="he-IL" dirty="0">
                <a:latin typeface="Guttman Stam" panose="02010401010101010101" pitchFamily="2" charset="-79"/>
                <a:cs typeface="Guttman Stam" panose="02010401010101010101" pitchFamily="2" charset="-79"/>
              </a:rPr>
              <a:t> הַקֳּדָשִׁ֗ים </a:t>
            </a:r>
          </a:p>
        </p:txBody>
      </p:sp>
      <p:sp>
        <p:nvSpPr>
          <p:cNvPr id="19" name="חץ מעוקל למטה 7">
            <a:extLst>
              <a:ext uri="{FF2B5EF4-FFF2-40B4-BE49-F238E27FC236}">
                <a16:creationId xmlns:a16="http://schemas.microsoft.com/office/drawing/2014/main" id="{A83D322B-FF3D-4F3A-8358-3B8E3A9150B6}"/>
              </a:ext>
            </a:extLst>
          </p:cNvPr>
          <p:cNvSpPr/>
          <p:nvPr/>
        </p:nvSpPr>
        <p:spPr>
          <a:xfrm flipH="1">
            <a:off x="5384800" y="792434"/>
            <a:ext cx="1422399" cy="563801"/>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
        <p:nvSpPr>
          <p:cNvPr id="20" name="תיבת טקסט 19">
            <a:extLst>
              <a:ext uri="{FF2B5EF4-FFF2-40B4-BE49-F238E27FC236}">
                <a16:creationId xmlns:a16="http://schemas.microsoft.com/office/drawing/2014/main" id="{16E76A26-6FD7-451D-A697-3B6B5F0696F8}"/>
              </a:ext>
            </a:extLst>
          </p:cNvPr>
          <p:cNvSpPr txBox="1"/>
          <p:nvPr/>
        </p:nvSpPr>
        <p:spPr>
          <a:xfrm>
            <a:off x="8155578" y="1835526"/>
            <a:ext cx="3825966" cy="400110"/>
          </a:xfrm>
          <a:prstGeom prst="rect">
            <a:avLst/>
          </a:prstGeom>
          <a:solidFill>
            <a:schemeClr val="accent5">
              <a:lumMod val="20000"/>
              <a:lumOff val="80000"/>
            </a:schemeClr>
          </a:solidFill>
          <a:scene3d>
            <a:camera prst="orthographicFront"/>
            <a:lightRig rig="threePt" dir="t"/>
          </a:scene3d>
          <a:sp3d>
            <a:bevelT w="165100" prst="coolSlant"/>
          </a:sp3d>
        </p:spPr>
        <p:txBody>
          <a:bodyPr wrap="square" rtlCol="1">
            <a:spAutoFit/>
          </a:bodyPr>
          <a:lstStyle/>
          <a:p>
            <a:r>
              <a:rPr lang="he-IL" dirty="0"/>
              <a:t>וְרַבִּי שִׁמְעוֹן סָבַר:  </a:t>
            </a:r>
            <a:r>
              <a:rPr lang="he-IL" sz="2000" b="1" dirty="0"/>
              <a:t>תָּמִיד</a:t>
            </a:r>
            <a:r>
              <a:rPr lang="he-IL" dirty="0"/>
              <a:t>   </a:t>
            </a:r>
            <a:r>
              <a:rPr lang="he-IL" sz="2000" b="1" dirty="0"/>
              <a:t>לְרָצוֹן לִפְנֵי ה'</a:t>
            </a:r>
            <a:r>
              <a:rPr lang="he-IL" dirty="0"/>
              <a:t> </a:t>
            </a:r>
          </a:p>
        </p:txBody>
      </p:sp>
      <p:sp>
        <p:nvSpPr>
          <p:cNvPr id="21" name="תיבת טקסט 20">
            <a:extLst>
              <a:ext uri="{FF2B5EF4-FFF2-40B4-BE49-F238E27FC236}">
                <a16:creationId xmlns:a16="http://schemas.microsoft.com/office/drawing/2014/main" id="{66BD4ED4-2CED-4479-B865-6696E0DED33C}"/>
              </a:ext>
            </a:extLst>
          </p:cNvPr>
          <p:cNvSpPr txBox="1"/>
          <p:nvPr/>
        </p:nvSpPr>
        <p:spPr>
          <a:xfrm>
            <a:off x="3492138" y="1850915"/>
            <a:ext cx="4663440" cy="369332"/>
          </a:xfrm>
          <a:prstGeom prst="rect">
            <a:avLst/>
          </a:prstGeom>
          <a:solidFill>
            <a:schemeClr val="accent5">
              <a:lumMod val="20000"/>
              <a:lumOff val="80000"/>
            </a:schemeClr>
          </a:solidFill>
        </p:spPr>
        <p:txBody>
          <a:bodyPr wrap="square" rtlCol="1">
            <a:spAutoFit/>
          </a:bodyPr>
          <a:lstStyle/>
          <a:p>
            <a:r>
              <a:rPr lang="he-IL" b="1" dirty="0">
                <a:latin typeface="Guttman Stam" panose="02010401010101010101" pitchFamily="2" charset="-79"/>
                <a:cs typeface="Guttman Stam" panose="02010401010101010101" pitchFamily="2" charset="-79"/>
              </a:rPr>
              <a:t>וְהָיָ֤ה </a:t>
            </a:r>
            <a:r>
              <a:rPr lang="he-IL" b="1" dirty="0" err="1">
                <a:latin typeface="Guttman Stam" panose="02010401010101010101" pitchFamily="2" charset="-79"/>
                <a:cs typeface="Guttman Stam" panose="02010401010101010101" pitchFamily="2" charset="-79"/>
              </a:rPr>
              <a:t>עַל־מִצְחו</a:t>
            </a:r>
            <a:r>
              <a:rPr lang="he-IL" b="1" dirty="0">
                <a:latin typeface="Guttman Stam" panose="02010401010101010101" pitchFamily="2" charset="-79"/>
                <a:cs typeface="Guttman Stam" panose="02010401010101010101" pitchFamily="2" charset="-79"/>
              </a:rPr>
              <a:t>ֹ֙ </a:t>
            </a:r>
            <a:r>
              <a:rPr lang="he-IL" b="1" dirty="0">
                <a:solidFill>
                  <a:schemeClr val="accent5">
                    <a:lumMod val="75000"/>
                  </a:schemeClr>
                </a:solidFill>
                <a:latin typeface="Guttman Stam" panose="02010401010101010101" pitchFamily="2" charset="-79"/>
                <a:cs typeface="Guttman Stam" panose="02010401010101010101" pitchFamily="2" charset="-79"/>
              </a:rPr>
              <a:t>תָּמִ֔יד      לְרָצ֥וֹן לָהֶ֖ם לִפְנֵ֥י ה</a:t>
            </a:r>
          </a:p>
        </p:txBody>
      </p:sp>
      <p:sp>
        <p:nvSpPr>
          <p:cNvPr id="22" name="חץ מעוקל למטה 9">
            <a:extLst>
              <a:ext uri="{FF2B5EF4-FFF2-40B4-BE49-F238E27FC236}">
                <a16:creationId xmlns:a16="http://schemas.microsoft.com/office/drawing/2014/main" id="{10A7F928-8094-48BF-A5B6-7328AEE70E91}"/>
              </a:ext>
            </a:extLst>
          </p:cNvPr>
          <p:cNvSpPr/>
          <p:nvPr/>
        </p:nvSpPr>
        <p:spPr>
          <a:xfrm rot="327264" flipH="1" flipV="1">
            <a:off x="5161938" y="2123779"/>
            <a:ext cx="1323840" cy="486092"/>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
        <p:nvSpPr>
          <p:cNvPr id="23" name="תיבת טקסט 22">
            <a:extLst>
              <a:ext uri="{FF2B5EF4-FFF2-40B4-BE49-F238E27FC236}">
                <a16:creationId xmlns:a16="http://schemas.microsoft.com/office/drawing/2014/main" id="{1A27ADB3-60C3-4B7D-B94A-5667AF675DEF}"/>
              </a:ext>
            </a:extLst>
          </p:cNvPr>
          <p:cNvSpPr txBox="1"/>
          <p:nvPr/>
        </p:nvSpPr>
        <p:spPr>
          <a:xfrm>
            <a:off x="10591093" y="2356863"/>
            <a:ext cx="1324245" cy="369332"/>
          </a:xfrm>
          <a:prstGeom prst="rect">
            <a:avLst/>
          </a:prstGeom>
          <a:solidFill>
            <a:schemeClr val="accent5">
              <a:lumMod val="20000"/>
              <a:lumOff val="80000"/>
            </a:schemeClr>
          </a:solidFill>
          <a:scene3d>
            <a:camera prst="orthographicFront"/>
            <a:lightRig rig="threePt" dir="t"/>
          </a:scene3d>
          <a:sp3d>
            <a:bevelT w="165100" prst="coolSlant"/>
          </a:sp3d>
        </p:spPr>
        <p:txBody>
          <a:bodyPr wrap="square" rtlCol="1">
            <a:spAutoFit/>
          </a:bodyPr>
          <a:lstStyle/>
          <a:p>
            <a:r>
              <a:rPr lang="he-IL" b="1" dirty="0">
                <a:solidFill>
                  <a:schemeClr val="accent5">
                    <a:lumMod val="75000"/>
                  </a:schemeClr>
                </a:solidFill>
              </a:rPr>
              <a:t>מַאי תָּמִיד ? </a:t>
            </a:r>
          </a:p>
        </p:txBody>
      </p:sp>
      <p:sp>
        <p:nvSpPr>
          <p:cNvPr id="24" name="תיבת טקסט 23">
            <a:extLst>
              <a:ext uri="{FF2B5EF4-FFF2-40B4-BE49-F238E27FC236}">
                <a16:creationId xmlns:a16="http://schemas.microsoft.com/office/drawing/2014/main" id="{2C93A438-2FDF-42B0-94CE-AFDD080E753C}"/>
              </a:ext>
            </a:extLst>
          </p:cNvPr>
          <p:cNvSpPr txBox="1"/>
          <p:nvPr/>
        </p:nvSpPr>
        <p:spPr>
          <a:xfrm>
            <a:off x="7701280" y="2881590"/>
            <a:ext cx="4280264" cy="646331"/>
          </a:xfrm>
          <a:prstGeom prst="rect">
            <a:avLst/>
          </a:prstGeom>
          <a:solidFill>
            <a:schemeClr val="accent5">
              <a:lumMod val="20000"/>
              <a:lumOff val="80000"/>
            </a:schemeClr>
          </a:solidFill>
          <a:scene3d>
            <a:camera prst="orthographicFront"/>
            <a:lightRig rig="threePt" dir="t"/>
          </a:scene3d>
          <a:sp3d>
            <a:bevelT w="165100" prst="coolSlant"/>
          </a:sp3d>
        </p:spPr>
        <p:txBody>
          <a:bodyPr wrap="square" rtlCol="1">
            <a:spAutoFit/>
          </a:bodyPr>
          <a:lstStyle/>
          <a:p>
            <a:r>
              <a:rPr lang="he-IL" dirty="0" err="1"/>
              <a:t>אִילֵּימָא</a:t>
            </a:r>
            <a:r>
              <a:rPr lang="he-IL" dirty="0"/>
              <a:t> </a:t>
            </a:r>
            <a:r>
              <a:rPr lang="he-IL" b="1" dirty="0"/>
              <a:t>תָּמִיד עַל מִצְחוֹ</a:t>
            </a:r>
            <a:r>
              <a:rPr lang="he-IL" dirty="0"/>
              <a:t>, מִי מַשְׁכַּחַתְּ לַהּ ?  </a:t>
            </a:r>
          </a:p>
          <a:p>
            <a:r>
              <a:rPr lang="he-IL" dirty="0"/>
              <a:t>מִי לָא בָּעֵי מֵיעַל לְבֵית </a:t>
            </a:r>
            <a:r>
              <a:rPr lang="he-IL" dirty="0" err="1"/>
              <a:t>הַכִּסֵּא</a:t>
            </a:r>
            <a:r>
              <a:rPr lang="he-IL" dirty="0"/>
              <a:t> וּמִי לָא בָּעֵי מֵינַם ?</a:t>
            </a:r>
          </a:p>
        </p:txBody>
      </p:sp>
      <p:sp>
        <p:nvSpPr>
          <p:cNvPr id="25" name="תיבת טקסט 24">
            <a:extLst>
              <a:ext uri="{FF2B5EF4-FFF2-40B4-BE49-F238E27FC236}">
                <a16:creationId xmlns:a16="http://schemas.microsoft.com/office/drawing/2014/main" id="{10E693F4-6C4B-427F-B79E-24AC42F2E805}"/>
              </a:ext>
            </a:extLst>
          </p:cNvPr>
          <p:cNvSpPr txBox="1"/>
          <p:nvPr/>
        </p:nvSpPr>
        <p:spPr>
          <a:xfrm>
            <a:off x="10460467" y="5717888"/>
            <a:ext cx="1454871" cy="369332"/>
          </a:xfrm>
          <a:prstGeom prst="rect">
            <a:avLst/>
          </a:prstGeom>
          <a:noFill/>
        </p:spPr>
        <p:txBody>
          <a:bodyPr wrap="square" rtlCol="1">
            <a:spAutoFit/>
          </a:bodyPr>
          <a:lstStyle/>
          <a:p>
            <a:r>
              <a:rPr lang="he-IL" dirty="0"/>
              <a:t>דף ח' עמ' ב'</a:t>
            </a:r>
          </a:p>
        </p:txBody>
      </p:sp>
    </p:spTree>
    <p:extLst>
      <p:ext uri="{BB962C8B-B14F-4D97-AF65-F5344CB8AC3E}">
        <p14:creationId xmlns:p14="http://schemas.microsoft.com/office/powerpoint/2010/main" val="2749245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25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750"/>
                            </p:stCondLst>
                            <p:childTnLst>
                              <p:par>
                                <p:cTn id="11" presetID="22" presetClass="entr" presetSubtype="2" fill="hold" grpId="0" nodeType="afterEffect">
                                  <p:stCondLst>
                                    <p:cond delay="2000"/>
                                  </p:stCondLst>
                                  <p:childTnLst>
                                    <p:set>
                                      <p:cBhvr>
                                        <p:cTn id="12" dur="1" fill="hold">
                                          <p:stCondLst>
                                            <p:cond delay="0"/>
                                          </p:stCondLst>
                                        </p:cTn>
                                        <p:tgtEl>
                                          <p:spTgt spid="5"/>
                                        </p:tgtEl>
                                        <p:attrNameLst>
                                          <p:attrName>style.visibility</p:attrName>
                                        </p:attrNameLst>
                                      </p:cBhvr>
                                      <p:to>
                                        <p:strVal val="visible"/>
                                      </p:to>
                                    </p:set>
                                    <p:animEffect transition="in" filter="wipe(right)">
                                      <p:cBhvr>
                                        <p:cTn id="13" dur="500"/>
                                        <p:tgtEl>
                                          <p:spTgt spid="5"/>
                                        </p:tgtEl>
                                      </p:cBhvr>
                                    </p:animEffect>
                                  </p:childTnLst>
                                </p:cTn>
                              </p:par>
                            </p:childTnLst>
                          </p:cTn>
                        </p:par>
                        <p:par>
                          <p:cTn id="14" fill="hold">
                            <p:stCondLst>
                              <p:cond delay="3250"/>
                            </p:stCondLst>
                            <p:childTnLst>
                              <p:par>
                                <p:cTn id="15" presetID="53" presetClass="entr" presetSubtype="16" fill="hold" grpId="0" nodeType="afterEffect">
                                  <p:stCondLst>
                                    <p:cond delay="325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7000"/>
                            </p:stCondLst>
                            <p:childTnLst>
                              <p:par>
                                <p:cTn id="21" presetID="22" presetClass="entr" presetSubtype="2" fill="hold" grpId="0" nodeType="afterEffect">
                                  <p:stCondLst>
                                    <p:cond delay="200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500"/>
                                        <p:tgtEl>
                                          <p:spTgt spid="18"/>
                                        </p:tgtEl>
                                      </p:cBhvr>
                                    </p:animEffect>
                                  </p:childTnLst>
                                </p:cTn>
                              </p:par>
                            </p:childTnLst>
                          </p:cTn>
                        </p:par>
                        <p:par>
                          <p:cTn id="24" fill="hold">
                            <p:stCondLst>
                              <p:cond delay="9500"/>
                            </p:stCondLst>
                            <p:childTnLst>
                              <p:par>
                                <p:cTn id="25" presetID="22" presetClass="entr" presetSubtype="2" fill="hold" grpId="0" nodeType="afterEffect">
                                  <p:stCondLst>
                                    <p:cond delay="2000"/>
                                  </p:stCondLst>
                                  <p:childTnLst>
                                    <p:set>
                                      <p:cBhvr>
                                        <p:cTn id="26" dur="1" fill="hold">
                                          <p:stCondLst>
                                            <p:cond delay="0"/>
                                          </p:stCondLst>
                                        </p:cTn>
                                        <p:tgtEl>
                                          <p:spTgt spid="19"/>
                                        </p:tgtEl>
                                        <p:attrNameLst>
                                          <p:attrName>style.visibility</p:attrName>
                                        </p:attrNameLst>
                                      </p:cBhvr>
                                      <p:to>
                                        <p:strVal val="visible"/>
                                      </p:to>
                                    </p:set>
                                    <p:animEffect transition="in" filter="wipe(right)">
                                      <p:cBhvr>
                                        <p:cTn id="27" dur="2000"/>
                                        <p:tgtEl>
                                          <p:spTgt spid="19"/>
                                        </p:tgtEl>
                                      </p:cBhvr>
                                    </p:animEffect>
                                  </p:childTnLst>
                                </p:cTn>
                              </p:par>
                            </p:childTnLst>
                          </p:cTn>
                        </p:par>
                        <p:par>
                          <p:cTn id="28" fill="hold">
                            <p:stCondLst>
                              <p:cond delay="13500"/>
                            </p:stCondLst>
                            <p:childTnLst>
                              <p:par>
                                <p:cTn id="29" presetID="53" presetClass="entr" presetSubtype="16" fill="hold" grpId="0" nodeType="afterEffect">
                                  <p:stCondLst>
                                    <p:cond delay="250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16500"/>
                            </p:stCondLst>
                            <p:childTnLst>
                              <p:par>
                                <p:cTn id="35" presetID="22" presetClass="entr" presetSubtype="2" fill="hold" grpId="0" nodeType="afterEffect">
                                  <p:stCondLst>
                                    <p:cond delay="200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19000"/>
                            </p:stCondLst>
                            <p:childTnLst>
                              <p:par>
                                <p:cTn id="39" presetID="22" presetClass="entr" presetSubtype="2" fill="hold" grpId="0" nodeType="afterEffect">
                                  <p:stCondLst>
                                    <p:cond delay="1500"/>
                                  </p:stCondLst>
                                  <p:childTnLst>
                                    <p:set>
                                      <p:cBhvr>
                                        <p:cTn id="40" dur="1" fill="hold">
                                          <p:stCondLst>
                                            <p:cond delay="0"/>
                                          </p:stCondLst>
                                        </p:cTn>
                                        <p:tgtEl>
                                          <p:spTgt spid="22"/>
                                        </p:tgtEl>
                                        <p:attrNameLst>
                                          <p:attrName>style.visibility</p:attrName>
                                        </p:attrNameLst>
                                      </p:cBhvr>
                                      <p:to>
                                        <p:strVal val="visible"/>
                                      </p:to>
                                    </p:set>
                                    <p:animEffect transition="in" filter="wipe(right)">
                                      <p:cBhvr>
                                        <p:cTn id="41" dur="2250"/>
                                        <p:tgtEl>
                                          <p:spTgt spid="22"/>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23"/>
                                        </p:tgtEl>
                                        <p:attrNameLst>
                                          <p:attrName>style.visibility</p:attrName>
                                        </p:attrNameLst>
                                      </p:cBhvr>
                                      <p:to>
                                        <p:strVal val="visible"/>
                                      </p:to>
                                    </p:set>
                                    <p:anim calcmode="lin" valueType="num">
                                      <p:cBhvr>
                                        <p:cTn id="46" dur="500" fill="hold"/>
                                        <p:tgtEl>
                                          <p:spTgt spid="23"/>
                                        </p:tgtEl>
                                        <p:attrNameLst>
                                          <p:attrName>ppt_w</p:attrName>
                                        </p:attrNameLst>
                                      </p:cBhvr>
                                      <p:tavLst>
                                        <p:tav tm="0">
                                          <p:val>
                                            <p:fltVal val="0"/>
                                          </p:val>
                                        </p:tav>
                                        <p:tav tm="100000">
                                          <p:val>
                                            <p:strVal val="#ppt_w"/>
                                          </p:val>
                                        </p:tav>
                                      </p:tavLst>
                                    </p:anim>
                                    <p:anim calcmode="lin" valueType="num">
                                      <p:cBhvr>
                                        <p:cTn id="47" dur="500" fill="hold"/>
                                        <p:tgtEl>
                                          <p:spTgt spid="23"/>
                                        </p:tgtEl>
                                        <p:attrNameLst>
                                          <p:attrName>ppt_h</p:attrName>
                                        </p:attrNameLst>
                                      </p:cBhvr>
                                      <p:tavLst>
                                        <p:tav tm="0">
                                          <p:val>
                                            <p:fltVal val="0"/>
                                          </p:val>
                                        </p:tav>
                                        <p:tav tm="100000">
                                          <p:val>
                                            <p:strVal val="#ppt_h"/>
                                          </p:val>
                                        </p:tav>
                                      </p:tavLst>
                                    </p:anim>
                                    <p:animEffect transition="in" filter="fade">
                                      <p:cBhvr>
                                        <p:cTn id="48" dur="500"/>
                                        <p:tgtEl>
                                          <p:spTgt spid="23"/>
                                        </p:tgtEl>
                                      </p:cBhvr>
                                    </p:animEffect>
                                  </p:childTnLst>
                                </p:cTn>
                              </p:par>
                            </p:childTnLst>
                          </p:cTn>
                        </p:par>
                        <p:par>
                          <p:cTn id="49" fill="hold">
                            <p:stCondLst>
                              <p:cond delay="500"/>
                            </p:stCondLst>
                            <p:childTnLst>
                              <p:par>
                                <p:cTn id="50" presetID="22" presetClass="entr" presetSubtype="2" fill="hold" grpId="0" nodeType="afterEffect">
                                  <p:stCondLst>
                                    <p:cond delay="1500"/>
                                  </p:stCondLst>
                                  <p:childTnLst>
                                    <p:set>
                                      <p:cBhvr>
                                        <p:cTn id="51" dur="1" fill="hold">
                                          <p:stCondLst>
                                            <p:cond delay="0"/>
                                          </p:stCondLst>
                                        </p:cTn>
                                        <p:tgtEl>
                                          <p:spTgt spid="6"/>
                                        </p:tgtEl>
                                        <p:attrNameLst>
                                          <p:attrName>style.visibility</p:attrName>
                                        </p:attrNameLst>
                                      </p:cBhvr>
                                      <p:to>
                                        <p:strVal val="visible"/>
                                      </p:to>
                                    </p:set>
                                    <p:animEffect transition="in" filter="wipe(right)">
                                      <p:cBhvr>
                                        <p:cTn id="52" dur="500"/>
                                        <p:tgtEl>
                                          <p:spTgt spid="6"/>
                                        </p:tgtEl>
                                      </p:cBhvr>
                                    </p:animEffect>
                                  </p:childTnLst>
                                </p:cTn>
                              </p:par>
                            </p:childTnLst>
                          </p:cTn>
                        </p:par>
                        <p:par>
                          <p:cTn id="53" fill="hold">
                            <p:stCondLst>
                              <p:cond delay="2500"/>
                            </p:stCondLst>
                            <p:childTnLst>
                              <p:par>
                                <p:cTn id="54" presetID="53" presetClass="entr" presetSubtype="16" fill="hold" grpId="0" nodeType="afterEffect">
                                  <p:stCondLst>
                                    <p:cond delay="1750"/>
                                  </p:stCondLst>
                                  <p:childTnLst>
                                    <p:set>
                                      <p:cBhvr>
                                        <p:cTn id="55" dur="1" fill="hold">
                                          <p:stCondLst>
                                            <p:cond delay="0"/>
                                          </p:stCondLst>
                                        </p:cTn>
                                        <p:tgtEl>
                                          <p:spTgt spid="24"/>
                                        </p:tgtEl>
                                        <p:attrNameLst>
                                          <p:attrName>style.visibility</p:attrName>
                                        </p:attrNameLst>
                                      </p:cBhvr>
                                      <p:to>
                                        <p:strVal val="visible"/>
                                      </p:to>
                                    </p:set>
                                    <p:anim calcmode="lin" valueType="num">
                                      <p:cBhvr>
                                        <p:cTn id="56" dur="500" fill="hold"/>
                                        <p:tgtEl>
                                          <p:spTgt spid="24"/>
                                        </p:tgtEl>
                                        <p:attrNameLst>
                                          <p:attrName>ppt_w</p:attrName>
                                        </p:attrNameLst>
                                      </p:cBhvr>
                                      <p:tavLst>
                                        <p:tav tm="0">
                                          <p:val>
                                            <p:fltVal val="0"/>
                                          </p:val>
                                        </p:tav>
                                        <p:tav tm="100000">
                                          <p:val>
                                            <p:strVal val="#ppt_w"/>
                                          </p:val>
                                        </p:tav>
                                      </p:tavLst>
                                    </p:anim>
                                    <p:anim calcmode="lin" valueType="num">
                                      <p:cBhvr>
                                        <p:cTn id="57" dur="500" fill="hold"/>
                                        <p:tgtEl>
                                          <p:spTgt spid="24"/>
                                        </p:tgtEl>
                                        <p:attrNameLst>
                                          <p:attrName>ppt_h</p:attrName>
                                        </p:attrNameLst>
                                      </p:cBhvr>
                                      <p:tavLst>
                                        <p:tav tm="0">
                                          <p:val>
                                            <p:fltVal val="0"/>
                                          </p:val>
                                        </p:tav>
                                        <p:tav tm="100000">
                                          <p:val>
                                            <p:strVal val="#ppt_h"/>
                                          </p:val>
                                        </p:tav>
                                      </p:tavLst>
                                    </p:anim>
                                    <p:animEffect transition="in" filter="fade">
                                      <p:cBhvr>
                                        <p:cTn id="58" dur="500"/>
                                        <p:tgtEl>
                                          <p:spTgt spid="24"/>
                                        </p:tgtEl>
                                      </p:cBhvr>
                                    </p:animEffect>
                                  </p:childTnLst>
                                </p:cTn>
                              </p:par>
                            </p:childTnLst>
                          </p:cTn>
                        </p:par>
                        <p:par>
                          <p:cTn id="59" fill="hold">
                            <p:stCondLst>
                              <p:cond delay="4750"/>
                            </p:stCondLst>
                            <p:childTnLst>
                              <p:par>
                                <p:cTn id="60" presetID="22" presetClass="entr" presetSubtype="2" fill="hold" grpId="0" nodeType="afterEffect">
                                  <p:stCondLst>
                                    <p:cond delay="2250"/>
                                  </p:stCondLst>
                                  <p:childTnLst>
                                    <p:set>
                                      <p:cBhvr>
                                        <p:cTn id="61" dur="1" fill="hold">
                                          <p:stCondLst>
                                            <p:cond delay="0"/>
                                          </p:stCondLst>
                                        </p:cTn>
                                        <p:tgtEl>
                                          <p:spTgt spid="15"/>
                                        </p:tgtEl>
                                        <p:attrNameLst>
                                          <p:attrName>style.visibility</p:attrName>
                                        </p:attrNameLst>
                                      </p:cBhvr>
                                      <p:to>
                                        <p:strVal val="visible"/>
                                      </p:to>
                                    </p:set>
                                    <p:animEffect transition="in" filter="wipe(right)">
                                      <p:cBhvr>
                                        <p:cTn id="62" dur="500"/>
                                        <p:tgtEl>
                                          <p:spTgt spid="15"/>
                                        </p:tgtEl>
                                      </p:cBhvr>
                                    </p:animEffect>
                                  </p:childTnLst>
                                </p:cTn>
                              </p:par>
                            </p:childTnLst>
                          </p:cTn>
                        </p:par>
                        <p:par>
                          <p:cTn id="63" fill="hold">
                            <p:stCondLst>
                              <p:cond delay="7500"/>
                            </p:stCondLst>
                            <p:childTnLst>
                              <p:par>
                                <p:cTn id="64" presetID="53" presetClass="entr" presetSubtype="16" fill="hold" grpId="0" nodeType="afterEffect">
                                  <p:stCondLst>
                                    <p:cond delay="225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childTnLst>
                    </p:cTn>
                  </p:par>
                  <p:par>
                    <p:cTn id="69" fill="hold">
                      <p:stCondLst>
                        <p:cond delay="indefinite"/>
                      </p:stCondLst>
                      <p:childTnLst>
                        <p:par>
                          <p:cTn id="70" fill="hold">
                            <p:stCondLst>
                              <p:cond delay="0"/>
                            </p:stCondLst>
                            <p:childTnLst>
                              <p:par>
                                <p:cTn id="71" presetID="53" presetClass="entr" presetSubtype="16" fill="hold" grpId="0" nodeType="click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500" fill="hold"/>
                                        <p:tgtEl>
                                          <p:spTgt spid="9"/>
                                        </p:tgtEl>
                                        <p:attrNameLst>
                                          <p:attrName>ppt_w</p:attrName>
                                        </p:attrNameLst>
                                      </p:cBhvr>
                                      <p:tavLst>
                                        <p:tav tm="0">
                                          <p:val>
                                            <p:fltVal val="0"/>
                                          </p:val>
                                        </p:tav>
                                        <p:tav tm="100000">
                                          <p:val>
                                            <p:strVal val="#ppt_w"/>
                                          </p:val>
                                        </p:tav>
                                      </p:tavLst>
                                    </p:anim>
                                    <p:anim calcmode="lin" valueType="num">
                                      <p:cBhvr>
                                        <p:cTn id="74" dur="500" fill="hold"/>
                                        <p:tgtEl>
                                          <p:spTgt spid="9"/>
                                        </p:tgtEl>
                                        <p:attrNameLst>
                                          <p:attrName>ppt_h</p:attrName>
                                        </p:attrNameLst>
                                      </p:cBhvr>
                                      <p:tavLst>
                                        <p:tav tm="0">
                                          <p:val>
                                            <p:fltVal val="0"/>
                                          </p:val>
                                        </p:tav>
                                        <p:tav tm="100000">
                                          <p:val>
                                            <p:strVal val="#ppt_h"/>
                                          </p:val>
                                        </p:tav>
                                      </p:tavLst>
                                    </p:anim>
                                    <p:animEffect transition="in" filter="fade">
                                      <p:cBhvr>
                                        <p:cTn id="75" dur="500"/>
                                        <p:tgtEl>
                                          <p:spTgt spid="9"/>
                                        </p:tgtEl>
                                      </p:cBhvr>
                                    </p:animEffect>
                                  </p:childTnLst>
                                </p:cTn>
                              </p:par>
                            </p:childTnLst>
                          </p:cTn>
                        </p:par>
                        <p:par>
                          <p:cTn id="76" fill="hold">
                            <p:stCondLst>
                              <p:cond delay="500"/>
                            </p:stCondLst>
                            <p:childTnLst>
                              <p:par>
                                <p:cTn id="77" presetID="22" presetClass="entr" presetSubtype="2" fill="hold" grpId="0" nodeType="afterEffect">
                                  <p:stCondLst>
                                    <p:cond delay="3000"/>
                                  </p:stCondLst>
                                  <p:childTnLst>
                                    <p:set>
                                      <p:cBhvr>
                                        <p:cTn id="78" dur="1" fill="hold">
                                          <p:stCondLst>
                                            <p:cond delay="0"/>
                                          </p:stCondLst>
                                        </p:cTn>
                                        <p:tgtEl>
                                          <p:spTgt spid="12"/>
                                        </p:tgtEl>
                                        <p:attrNameLst>
                                          <p:attrName>style.visibility</p:attrName>
                                        </p:attrNameLst>
                                      </p:cBhvr>
                                      <p:to>
                                        <p:strVal val="visible"/>
                                      </p:to>
                                    </p:set>
                                    <p:animEffect transition="in" filter="wipe(right)">
                                      <p:cBhvr>
                                        <p:cTn id="79" dur="500"/>
                                        <p:tgtEl>
                                          <p:spTgt spid="12"/>
                                        </p:tgtEl>
                                      </p:cBhvr>
                                    </p:animEffect>
                                  </p:childTnLst>
                                </p:cTn>
                              </p:par>
                            </p:childTnLst>
                          </p:cTn>
                        </p:par>
                      </p:childTnLst>
                    </p:cTn>
                  </p:par>
                  <p:par>
                    <p:cTn id="80" fill="hold">
                      <p:stCondLst>
                        <p:cond delay="indefinite"/>
                      </p:stCondLst>
                      <p:childTnLst>
                        <p:par>
                          <p:cTn id="81" fill="hold">
                            <p:stCondLst>
                              <p:cond delay="0"/>
                            </p:stCondLst>
                            <p:childTnLst>
                              <p:par>
                                <p:cTn id="82" presetID="45" presetClass="entr" presetSubtype="0" fill="hold" grpId="0" nodeType="click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2000"/>
                                        <p:tgtEl>
                                          <p:spTgt spid="25"/>
                                        </p:tgtEl>
                                      </p:cBhvr>
                                    </p:animEffect>
                                    <p:anim calcmode="lin" valueType="num">
                                      <p:cBhvr>
                                        <p:cTn id="85" dur="2000" fill="hold"/>
                                        <p:tgtEl>
                                          <p:spTgt spid="25"/>
                                        </p:tgtEl>
                                        <p:attrNameLst>
                                          <p:attrName>ppt_w</p:attrName>
                                        </p:attrNameLst>
                                      </p:cBhvr>
                                      <p:tavLst>
                                        <p:tav tm="0" fmla="#ppt_w*sin(2.5*pi*$)">
                                          <p:val>
                                            <p:fltVal val="0"/>
                                          </p:val>
                                        </p:tav>
                                        <p:tav tm="100000">
                                          <p:val>
                                            <p:fltVal val="1"/>
                                          </p:val>
                                        </p:tav>
                                      </p:tavLst>
                                    </p:anim>
                                    <p:anim calcmode="lin" valueType="num">
                                      <p:cBhvr>
                                        <p:cTn id="86" dur="2000" fill="hold"/>
                                        <p:tgtEl>
                                          <p:spTgt spid="25"/>
                                        </p:tgtEl>
                                        <p:attrNameLst>
                                          <p:attrName>ppt_h</p:attrName>
                                        </p:attrNameLst>
                                      </p:cBhvr>
                                      <p:tavLst>
                                        <p:tav tm="0">
                                          <p:val>
                                            <p:strVal val="#ppt_h"/>
                                          </p:val>
                                        </p:tav>
                                        <p:tav tm="100000">
                                          <p:val>
                                            <p:strVal val="#ppt_h"/>
                                          </p:val>
                                        </p:tav>
                                      </p:tavLst>
                                    </p:anim>
                                  </p:childTnLst>
                                </p:cTn>
                              </p:par>
                            </p:childTnLst>
                          </p:cTn>
                        </p:par>
                        <p:par>
                          <p:cTn id="87" fill="hold">
                            <p:stCondLst>
                              <p:cond delay="2000"/>
                            </p:stCondLst>
                            <p:childTnLst>
                              <p:par>
                                <p:cTn id="88" presetID="53" presetClass="entr" presetSubtype="16" fill="hold" grpId="0" nodeType="afterEffect">
                                  <p:stCondLst>
                                    <p:cond delay="500"/>
                                  </p:stCondLst>
                                  <p:childTnLst>
                                    <p:set>
                                      <p:cBhvr>
                                        <p:cTn id="89" dur="1" fill="hold">
                                          <p:stCondLst>
                                            <p:cond delay="0"/>
                                          </p:stCondLst>
                                        </p:cTn>
                                        <p:tgtEl>
                                          <p:spTgt spid="13"/>
                                        </p:tgtEl>
                                        <p:attrNameLst>
                                          <p:attrName>style.visibility</p:attrName>
                                        </p:attrNameLst>
                                      </p:cBhvr>
                                      <p:to>
                                        <p:strVal val="visible"/>
                                      </p:to>
                                    </p:set>
                                    <p:anim calcmode="lin" valueType="num">
                                      <p:cBhvr>
                                        <p:cTn id="90" dur="500" fill="hold"/>
                                        <p:tgtEl>
                                          <p:spTgt spid="13"/>
                                        </p:tgtEl>
                                        <p:attrNameLst>
                                          <p:attrName>ppt_w</p:attrName>
                                        </p:attrNameLst>
                                      </p:cBhvr>
                                      <p:tavLst>
                                        <p:tav tm="0">
                                          <p:val>
                                            <p:fltVal val="0"/>
                                          </p:val>
                                        </p:tav>
                                        <p:tav tm="100000">
                                          <p:val>
                                            <p:strVal val="#ppt_w"/>
                                          </p:val>
                                        </p:tav>
                                      </p:tavLst>
                                    </p:anim>
                                    <p:anim calcmode="lin" valueType="num">
                                      <p:cBhvr>
                                        <p:cTn id="91" dur="500" fill="hold"/>
                                        <p:tgtEl>
                                          <p:spTgt spid="13"/>
                                        </p:tgtEl>
                                        <p:attrNameLst>
                                          <p:attrName>ppt_h</p:attrName>
                                        </p:attrNameLst>
                                      </p:cBhvr>
                                      <p:tavLst>
                                        <p:tav tm="0">
                                          <p:val>
                                            <p:fltVal val="0"/>
                                          </p:val>
                                        </p:tav>
                                        <p:tav tm="100000">
                                          <p:val>
                                            <p:strVal val="#ppt_h"/>
                                          </p:val>
                                        </p:tav>
                                      </p:tavLst>
                                    </p:anim>
                                    <p:animEffect transition="in" filter="fade">
                                      <p:cBhvr>
                                        <p:cTn id="9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9" grpId="0" animBg="1"/>
      <p:bldP spid="12" grpId="0" animBg="1"/>
      <p:bldP spid="13" grpId="0" animBg="1"/>
      <p:bldP spid="6" grpId="0" animBg="1"/>
      <p:bldP spid="15" grpId="0" animBg="1"/>
      <p:bldP spid="16" grpId="0" animBg="1"/>
      <p:bldP spid="18" grpId="0" animBg="1"/>
      <p:bldP spid="19" grpId="0" animBg="1"/>
      <p:bldP spid="20" grpId="0" animBg="1"/>
      <p:bldP spid="21" grpId="0" animBg="1"/>
      <p:bldP spid="22" grpId="0" animBg="1"/>
      <p:bldP spid="23" grpId="0" animBg="1"/>
      <p:bldP spid="24" grpId="0" animBg="1"/>
      <p:bldP spid="2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7733211" y="5721299"/>
            <a:ext cx="3439885" cy="923330"/>
          </a:xfrm>
          <a:prstGeom prst="rect">
            <a:avLst/>
          </a:prstGeom>
          <a:solidFill>
            <a:schemeClr val="accent5">
              <a:lumMod val="20000"/>
              <a:lumOff val="80000"/>
            </a:schemeClr>
          </a:solidFill>
          <a:scene3d>
            <a:camera prst="orthographicFront"/>
            <a:lightRig rig="threePt" dir="t"/>
          </a:scene3d>
          <a:sp3d>
            <a:bevelT prst="angle"/>
          </a:sp3d>
        </p:spPr>
        <p:txBody>
          <a:bodyPr wrap="square">
            <a:spAutoFit/>
          </a:bodyPr>
          <a:lstStyle/>
          <a:p>
            <a:r>
              <a:rPr lang="he-IL" dirty="0">
                <a:solidFill>
                  <a:srgbClr val="000000"/>
                </a:solidFill>
                <a:latin typeface="Arial" panose="020B0604020202020204" pitchFamily="34" charset="0"/>
              </a:rPr>
              <a:t>וּלְרַבִּי יְהוּדָה נִשְׁבַּר הַצִּיץ מְנָא לֵיהּ ?</a:t>
            </a:r>
          </a:p>
          <a:p>
            <a:r>
              <a:rPr lang="he-IL" dirty="0">
                <a:solidFill>
                  <a:srgbClr val="000000"/>
                </a:solidFill>
                <a:latin typeface="Arial" panose="020B0604020202020204" pitchFamily="34" charset="0"/>
              </a:rPr>
              <a:t>נָפְקָא לֵיהּ מִמֵּצַח מִצְחוֹ </a:t>
            </a:r>
          </a:p>
          <a:p>
            <a:r>
              <a:rPr lang="he-IL" dirty="0">
                <a:solidFill>
                  <a:srgbClr val="000000"/>
                </a:solidFill>
                <a:latin typeface="Arial" panose="020B0604020202020204" pitchFamily="34" charset="0"/>
              </a:rPr>
              <a:t>וְרַבִּי שִׁמְעוֹן מֵצַח מִצְחוֹ לָא מַשְׁמַע לֵיהּ</a:t>
            </a:r>
            <a:endParaRPr lang="he-IL" dirty="0"/>
          </a:p>
        </p:txBody>
      </p:sp>
      <p:sp>
        <p:nvSpPr>
          <p:cNvPr id="3" name="TextBox 2"/>
          <p:cNvSpPr txBox="1"/>
          <p:nvPr/>
        </p:nvSpPr>
        <p:spPr>
          <a:xfrm>
            <a:off x="5780315" y="374218"/>
            <a:ext cx="6104709" cy="400110"/>
          </a:xfrm>
          <a:prstGeom prst="rect">
            <a:avLst/>
          </a:prstGeom>
          <a:solidFill>
            <a:schemeClr val="accent5">
              <a:lumMod val="20000"/>
              <a:lumOff val="80000"/>
            </a:schemeClr>
          </a:solidFill>
          <a:scene3d>
            <a:camera prst="orthographicFront"/>
            <a:lightRig rig="threePt" dir="t"/>
          </a:scene3d>
          <a:sp3d>
            <a:bevelT prst="angle"/>
          </a:sp3d>
        </p:spPr>
        <p:txBody>
          <a:bodyPr wrap="square" rtlCol="1">
            <a:spAutoFit/>
          </a:bodyPr>
          <a:lstStyle/>
          <a:p>
            <a:r>
              <a:rPr lang="he-IL" dirty="0">
                <a:solidFill>
                  <a:srgbClr val="000000"/>
                </a:solidFill>
                <a:latin typeface="Arial" panose="020B0604020202020204" pitchFamily="34" charset="0"/>
              </a:rPr>
              <a:t>וּלְרַבִּי שִׁמְעוֹן </a:t>
            </a:r>
            <a:r>
              <a:rPr lang="he-IL" dirty="0" err="1">
                <a:solidFill>
                  <a:srgbClr val="000000"/>
                </a:solidFill>
                <a:latin typeface="Arial" panose="020B0604020202020204" pitchFamily="34" charset="0"/>
              </a:rPr>
              <a:t>דְּאָמַר</a:t>
            </a:r>
            <a:r>
              <a:rPr lang="he-IL" dirty="0">
                <a:solidFill>
                  <a:srgbClr val="000000"/>
                </a:solidFill>
                <a:latin typeface="Arial" panose="020B0604020202020204" pitchFamily="34" charset="0"/>
              </a:rPr>
              <a:t>:  תָּמִיד מְרַצֶּה,   וְהָא כְּתִיב "</a:t>
            </a:r>
            <a:r>
              <a:rPr lang="he-IL" sz="2000" b="1" dirty="0">
                <a:solidFill>
                  <a:srgbClr val="000000"/>
                </a:solidFill>
                <a:latin typeface="Arial" panose="020B0604020202020204" pitchFamily="34" charset="0"/>
              </a:rPr>
              <a:t>עַל מִצְחוֹ וְנָשָׂא" ?</a:t>
            </a:r>
          </a:p>
        </p:txBody>
      </p:sp>
      <p:sp>
        <p:nvSpPr>
          <p:cNvPr id="4" name="TextBox 3"/>
          <p:cNvSpPr txBox="1"/>
          <p:nvPr/>
        </p:nvSpPr>
        <p:spPr>
          <a:xfrm>
            <a:off x="1719216" y="351211"/>
            <a:ext cx="3692435" cy="369332"/>
          </a:xfrm>
          <a:prstGeom prst="rect">
            <a:avLst/>
          </a:prstGeom>
          <a:solidFill>
            <a:schemeClr val="bg1"/>
          </a:solidFill>
          <a:scene3d>
            <a:camera prst="orthographicFront"/>
            <a:lightRig rig="threePt" dir="t"/>
          </a:scene3d>
          <a:sp3d>
            <a:bevelT prst="relaxedInset"/>
          </a:sp3d>
        </p:spPr>
        <p:txBody>
          <a:bodyPr wrap="square" rtlCol="1">
            <a:spAutoFit/>
          </a:bodyPr>
          <a:lstStyle/>
          <a:p>
            <a:r>
              <a:rPr lang="he-IL" dirty="0"/>
              <a:t>כלומר הציץ צריך להיות על מצח </a:t>
            </a:r>
            <a:r>
              <a:rPr lang="he-IL" dirty="0" err="1"/>
              <a:t>הכ"ג</a:t>
            </a:r>
            <a:endParaRPr lang="he-IL" dirty="0"/>
          </a:p>
        </p:txBody>
      </p:sp>
      <p:sp>
        <p:nvSpPr>
          <p:cNvPr id="5" name="TextBox 4"/>
          <p:cNvSpPr txBox="1"/>
          <p:nvPr/>
        </p:nvSpPr>
        <p:spPr>
          <a:xfrm>
            <a:off x="306976" y="971383"/>
            <a:ext cx="8110769" cy="369332"/>
          </a:xfrm>
          <a:prstGeom prst="rect">
            <a:avLst/>
          </a:prstGeom>
          <a:solidFill>
            <a:schemeClr val="bg1"/>
          </a:solidFill>
          <a:scene3d>
            <a:camera prst="orthographicFront"/>
            <a:lightRig rig="threePt" dir="t"/>
          </a:scene3d>
          <a:sp3d>
            <a:bevelT prst="relaxedInset"/>
          </a:sp3d>
        </p:spPr>
        <p:txBody>
          <a:bodyPr wrap="square" rtlCol="1">
            <a:spAutoFit/>
          </a:bodyPr>
          <a:lstStyle/>
          <a:p>
            <a:r>
              <a:rPr lang="he-IL" dirty="0"/>
              <a:t>מפסוק זה לומדים שמקומו של הציץ הוא על מצח כ"ג. כלומר, צריך ללבוש אותו על המצח</a:t>
            </a:r>
          </a:p>
        </p:txBody>
      </p:sp>
      <p:sp>
        <p:nvSpPr>
          <p:cNvPr id="7" name="TextBox 6"/>
          <p:cNvSpPr txBox="1"/>
          <p:nvPr/>
        </p:nvSpPr>
        <p:spPr>
          <a:xfrm>
            <a:off x="3708400" y="1437856"/>
            <a:ext cx="6759303" cy="369332"/>
          </a:xfrm>
          <a:prstGeom prst="rect">
            <a:avLst/>
          </a:prstGeom>
          <a:solidFill>
            <a:schemeClr val="bg1"/>
          </a:solidFill>
          <a:scene3d>
            <a:camera prst="orthographicFront"/>
            <a:lightRig rig="threePt" dir="t"/>
          </a:scene3d>
          <a:sp3d>
            <a:bevelT prst="relaxedInset"/>
          </a:sp3d>
        </p:spPr>
        <p:txBody>
          <a:bodyPr wrap="square" rtlCol="1">
            <a:spAutoFit/>
          </a:bodyPr>
          <a:lstStyle/>
          <a:p>
            <a:r>
              <a:rPr lang="he-IL" dirty="0"/>
              <a:t>יש מפרשים </a:t>
            </a:r>
            <a:r>
              <a:rPr lang="he-IL" b="1" dirty="0"/>
              <a:t>על</a:t>
            </a:r>
            <a:r>
              <a:rPr lang="he-IL" dirty="0"/>
              <a:t> המצח עצמו, ויש מפרשים </a:t>
            </a:r>
            <a:r>
              <a:rPr lang="he-IL" b="1" dirty="0"/>
              <a:t>מעל</a:t>
            </a:r>
            <a:r>
              <a:rPr lang="he-IL" dirty="0"/>
              <a:t> המצח (כפי שנראה להלן)</a:t>
            </a:r>
          </a:p>
        </p:txBody>
      </p:sp>
      <p:sp>
        <p:nvSpPr>
          <p:cNvPr id="9" name="TextBox 8"/>
          <p:cNvSpPr txBox="1"/>
          <p:nvPr/>
        </p:nvSpPr>
        <p:spPr>
          <a:xfrm>
            <a:off x="8288385" y="1946553"/>
            <a:ext cx="3596639" cy="646331"/>
          </a:xfrm>
          <a:prstGeom prst="rect">
            <a:avLst/>
          </a:prstGeom>
          <a:solidFill>
            <a:schemeClr val="accent5">
              <a:lumMod val="20000"/>
              <a:lumOff val="80000"/>
            </a:schemeClr>
          </a:solidFill>
          <a:scene3d>
            <a:camera prst="orthographicFront"/>
            <a:lightRig rig="threePt" dir="t"/>
          </a:scene3d>
          <a:sp3d>
            <a:bevelT prst="angle"/>
          </a:sp3d>
        </p:spPr>
        <p:txBody>
          <a:bodyPr wrap="square" rtlCol="1">
            <a:spAutoFit/>
          </a:bodyPr>
          <a:lstStyle/>
          <a:p>
            <a:r>
              <a:rPr lang="he-IL" dirty="0">
                <a:solidFill>
                  <a:srgbClr val="000000"/>
                </a:solidFill>
                <a:latin typeface="Arial" panose="020B0604020202020204" pitchFamily="34" charset="0"/>
              </a:rPr>
              <a:t>וְרַבִּי יְהוּדָה לִקְבּוֹעַ לוֹ מָקוֹם מְנָא לֵיהּ ?</a:t>
            </a:r>
          </a:p>
          <a:p>
            <a:r>
              <a:rPr lang="he-IL" dirty="0">
                <a:solidFill>
                  <a:srgbClr val="000000"/>
                </a:solidFill>
                <a:latin typeface="Arial" panose="020B0604020202020204" pitchFamily="34" charset="0"/>
              </a:rPr>
              <a:t> נָפְקָא לֵיהּ </a:t>
            </a:r>
            <a:r>
              <a:rPr lang="he-IL" b="1" dirty="0" err="1">
                <a:solidFill>
                  <a:srgbClr val="000000"/>
                </a:solidFill>
                <a:latin typeface="Arial" panose="020B0604020202020204" pitchFamily="34" charset="0"/>
              </a:rPr>
              <a:t>מֵ"עַל</a:t>
            </a:r>
            <a:r>
              <a:rPr lang="he-IL" b="1" dirty="0">
                <a:solidFill>
                  <a:srgbClr val="000000"/>
                </a:solidFill>
                <a:latin typeface="Arial" panose="020B0604020202020204" pitchFamily="34" charset="0"/>
              </a:rPr>
              <a:t> מִצְחוֹ"</a:t>
            </a:r>
          </a:p>
        </p:txBody>
      </p:sp>
      <p:sp>
        <p:nvSpPr>
          <p:cNvPr id="6" name="TextBox 5"/>
          <p:cNvSpPr txBox="1"/>
          <p:nvPr/>
        </p:nvSpPr>
        <p:spPr>
          <a:xfrm>
            <a:off x="126815" y="1984106"/>
            <a:ext cx="8110769" cy="1569660"/>
          </a:xfrm>
          <a:prstGeom prst="rect">
            <a:avLst/>
          </a:prstGeom>
          <a:solidFill>
            <a:schemeClr val="bg1"/>
          </a:solidFill>
          <a:scene3d>
            <a:camera prst="orthographicFront"/>
            <a:lightRig rig="threePt" dir="t"/>
          </a:scene3d>
          <a:sp3d>
            <a:bevelT prst="relaxedInset"/>
          </a:sp3d>
        </p:spPr>
        <p:txBody>
          <a:bodyPr wrap="square" rtlCol="1">
            <a:spAutoFit/>
          </a:bodyPr>
          <a:lstStyle/>
          <a:p>
            <a:r>
              <a:rPr lang="he-IL" dirty="0"/>
              <a:t>מאיפה לומד רבי יהודה לקבוע מקום ? </a:t>
            </a:r>
          </a:p>
          <a:p>
            <a:r>
              <a:rPr lang="he-IL" dirty="0"/>
              <a:t>הוא לומד מ "והיה על מצחו" </a:t>
            </a:r>
          </a:p>
          <a:p>
            <a:r>
              <a:rPr lang="he-IL" dirty="0">
                <a:latin typeface="Guttman Stam" panose="02010401010101010101" pitchFamily="2" charset="-79"/>
                <a:cs typeface="Guttman Stam" panose="02010401010101010101" pitchFamily="2" charset="-79"/>
              </a:rPr>
              <a:t>(לח) וְהָיָה֘ </a:t>
            </a:r>
            <a:r>
              <a:rPr lang="he-IL" dirty="0" err="1">
                <a:solidFill>
                  <a:schemeClr val="accent5">
                    <a:lumMod val="75000"/>
                  </a:schemeClr>
                </a:solidFill>
                <a:latin typeface="Guttman Stam" panose="02010401010101010101" pitchFamily="2" charset="-79"/>
                <a:cs typeface="Guttman Stam" panose="02010401010101010101" pitchFamily="2" charset="-79"/>
              </a:rPr>
              <a:t>עַל־מֵ֣צַח</a:t>
            </a:r>
            <a:r>
              <a:rPr lang="he-IL" dirty="0">
                <a:solidFill>
                  <a:schemeClr val="accent5">
                    <a:lumMod val="75000"/>
                  </a:schemeClr>
                </a:solidFill>
                <a:latin typeface="Guttman Stam" panose="02010401010101010101" pitchFamily="2" charset="-79"/>
                <a:cs typeface="Guttman Stam" panose="02010401010101010101" pitchFamily="2" charset="-79"/>
              </a:rPr>
              <a:t> אַהֲר</a:t>
            </a:r>
            <a:r>
              <a:rPr lang="he-IL" dirty="0">
                <a:latin typeface="Guttman Stam" panose="02010401010101010101" pitchFamily="2" charset="-79"/>
                <a:cs typeface="Guttman Stam" panose="02010401010101010101" pitchFamily="2" charset="-79"/>
              </a:rPr>
              <a:t>ֹן֒ ....... </a:t>
            </a:r>
            <a:r>
              <a:rPr lang="he-IL" b="1" dirty="0">
                <a:latin typeface="Guttman Stam" panose="02010401010101010101" pitchFamily="2" charset="-79"/>
                <a:cs typeface="Guttman Stam" panose="02010401010101010101" pitchFamily="2" charset="-79"/>
              </a:rPr>
              <a:t>וְהָיָ֤ה </a:t>
            </a:r>
            <a:r>
              <a:rPr lang="he-IL" sz="2000" b="1" dirty="0" err="1">
                <a:solidFill>
                  <a:schemeClr val="accent5">
                    <a:lumMod val="75000"/>
                  </a:schemeClr>
                </a:solidFill>
                <a:latin typeface="Guttman Stam" panose="02010401010101010101" pitchFamily="2" charset="-79"/>
                <a:cs typeface="Guttman Stam" panose="02010401010101010101" pitchFamily="2" charset="-79"/>
              </a:rPr>
              <a:t>עַל־מִצְחו</a:t>
            </a:r>
            <a:r>
              <a:rPr lang="he-IL" sz="2000" b="1" dirty="0">
                <a:solidFill>
                  <a:schemeClr val="accent5">
                    <a:lumMod val="75000"/>
                  </a:schemeClr>
                </a:solidFill>
                <a:latin typeface="Guttman Stam" panose="02010401010101010101" pitchFamily="2" charset="-79"/>
                <a:cs typeface="Guttman Stam" panose="02010401010101010101" pitchFamily="2" charset="-79"/>
              </a:rPr>
              <a:t>ֹ֙ תָּמִ֔יד</a:t>
            </a:r>
          </a:p>
          <a:p>
            <a:r>
              <a:rPr lang="he-IL" sz="2000" dirty="0">
                <a:latin typeface="Guttman Stam" panose="02010401010101010101" pitchFamily="2" charset="-79"/>
              </a:rPr>
              <a:t>המילים "והיה על מצח אהרון" מיותרות. וזה בא ללמד שהציץ </a:t>
            </a:r>
            <a:r>
              <a:rPr lang="he-IL" sz="2000" dirty="0">
                <a:solidFill>
                  <a:srgbClr val="000000"/>
                </a:solidFill>
                <a:latin typeface="Arial" panose="020B0604020202020204" pitchFamily="34" charset="0"/>
              </a:rPr>
              <a:t>מְרַצֶּה</a:t>
            </a:r>
            <a:r>
              <a:rPr lang="he-IL" sz="2000" dirty="0">
                <a:latin typeface="Guttman Stam" panose="02010401010101010101" pitchFamily="2" charset="-79"/>
              </a:rPr>
              <a:t> רק כאשר הוא על מצח אהרון.</a:t>
            </a:r>
            <a:endParaRPr lang="he-IL" dirty="0"/>
          </a:p>
        </p:txBody>
      </p:sp>
      <p:sp>
        <p:nvSpPr>
          <p:cNvPr id="10" name="TextBox 9"/>
          <p:cNvSpPr txBox="1"/>
          <p:nvPr/>
        </p:nvSpPr>
        <p:spPr>
          <a:xfrm>
            <a:off x="8057607" y="3565203"/>
            <a:ext cx="3779520" cy="369332"/>
          </a:xfrm>
          <a:prstGeom prst="rect">
            <a:avLst/>
          </a:prstGeom>
          <a:solidFill>
            <a:schemeClr val="accent5">
              <a:lumMod val="20000"/>
              <a:lumOff val="80000"/>
            </a:schemeClr>
          </a:solidFill>
          <a:scene3d>
            <a:camera prst="orthographicFront"/>
            <a:lightRig rig="threePt" dir="t"/>
          </a:scene3d>
          <a:sp3d>
            <a:bevelT prst="angle"/>
          </a:sp3d>
        </p:spPr>
        <p:txBody>
          <a:bodyPr wrap="square" rtlCol="1">
            <a:spAutoFit/>
          </a:bodyPr>
          <a:lstStyle/>
          <a:p>
            <a:r>
              <a:rPr lang="he-IL" dirty="0">
                <a:solidFill>
                  <a:srgbClr val="000000"/>
                </a:solidFill>
                <a:latin typeface="Arial" panose="020B0604020202020204" pitchFamily="34" charset="0"/>
              </a:rPr>
              <a:t>וְרַבִּי שִׁמְעוֹן </a:t>
            </a:r>
            <a:r>
              <a:rPr lang="he-IL" dirty="0" err="1">
                <a:solidFill>
                  <a:srgbClr val="000000"/>
                </a:solidFill>
                <a:latin typeface="Arial" panose="020B0604020202020204" pitchFamily="34" charset="0"/>
              </a:rPr>
              <a:t>נָמֵי</a:t>
            </a:r>
            <a:r>
              <a:rPr lang="he-IL" dirty="0">
                <a:solidFill>
                  <a:srgbClr val="000000"/>
                </a:solidFill>
                <a:latin typeface="Arial" panose="020B0604020202020204" pitchFamily="34" charset="0"/>
              </a:rPr>
              <a:t> </a:t>
            </a:r>
            <a:r>
              <a:rPr lang="he-IL" dirty="0" err="1">
                <a:solidFill>
                  <a:srgbClr val="000000"/>
                </a:solidFill>
                <a:latin typeface="Arial" panose="020B0604020202020204" pitchFamily="34" charset="0"/>
              </a:rPr>
              <a:t>תִּיפּוֹק</a:t>
            </a:r>
            <a:r>
              <a:rPr lang="he-IL" dirty="0">
                <a:solidFill>
                  <a:srgbClr val="000000"/>
                </a:solidFill>
                <a:latin typeface="Arial" panose="020B0604020202020204" pitchFamily="34" charset="0"/>
              </a:rPr>
              <a:t> לֵיהּ מֵעַל מִצְחוֹ ?</a:t>
            </a:r>
            <a:endParaRPr lang="he-IL" dirty="0"/>
          </a:p>
        </p:txBody>
      </p:sp>
      <p:sp>
        <p:nvSpPr>
          <p:cNvPr id="12" name="TextBox 11"/>
          <p:cNvSpPr txBox="1"/>
          <p:nvPr/>
        </p:nvSpPr>
        <p:spPr>
          <a:xfrm>
            <a:off x="2020387" y="3559009"/>
            <a:ext cx="5869577" cy="369332"/>
          </a:xfrm>
          <a:prstGeom prst="rect">
            <a:avLst/>
          </a:prstGeom>
          <a:solidFill>
            <a:schemeClr val="bg1"/>
          </a:solidFill>
          <a:scene3d>
            <a:camera prst="orthographicFront"/>
            <a:lightRig rig="threePt" dir="t"/>
          </a:scene3d>
          <a:sp3d>
            <a:bevelT prst="relaxedInset"/>
          </a:sp3d>
        </p:spPr>
        <p:txBody>
          <a:bodyPr wrap="square" rtlCol="1">
            <a:spAutoFit/>
          </a:bodyPr>
          <a:lstStyle/>
          <a:p>
            <a:r>
              <a:rPr lang="he-IL" dirty="0"/>
              <a:t>קושיה: למה רבי שמעון לא לומד את מקום הציץ מ"על מצחו" </a:t>
            </a:r>
          </a:p>
        </p:txBody>
      </p:sp>
      <p:sp>
        <p:nvSpPr>
          <p:cNvPr id="13" name="TextBox 12"/>
          <p:cNvSpPr txBox="1"/>
          <p:nvPr/>
        </p:nvSpPr>
        <p:spPr>
          <a:xfrm>
            <a:off x="6786881" y="4088698"/>
            <a:ext cx="5094514" cy="923330"/>
          </a:xfrm>
          <a:prstGeom prst="rect">
            <a:avLst/>
          </a:prstGeom>
          <a:solidFill>
            <a:schemeClr val="accent5">
              <a:lumMod val="20000"/>
              <a:lumOff val="80000"/>
            </a:schemeClr>
          </a:solidFill>
          <a:scene3d>
            <a:camera prst="orthographicFront"/>
            <a:lightRig rig="threePt" dir="t"/>
          </a:scene3d>
          <a:sp3d>
            <a:bevelT prst="angle"/>
          </a:sp3d>
        </p:spPr>
        <p:txBody>
          <a:bodyPr wrap="square" rtlCol="1">
            <a:spAutoFit/>
          </a:bodyPr>
          <a:lstStyle/>
          <a:p>
            <a:r>
              <a:rPr lang="he-IL" dirty="0">
                <a:solidFill>
                  <a:srgbClr val="000000"/>
                </a:solidFill>
                <a:latin typeface="Arial" panose="020B0604020202020204" pitchFamily="34" charset="0"/>
              </a:rPr>
              <a:t>אִין הָכִי </a:t>
            </a:r>
            <a:r>
              <a:rPr lang="he-IL" dirty="0" err="1">
                <a:solidFill>
                  <a:srgbClr val="000000"/>
                </a:solidFill>
                <a:latin typeface="Arial" panose="020B0604020202020204" pitchFamily="34" charset="0"/>
              </a:rPr>
              <a:t>נָמֵי</a:t>
            </a:r>
            <a:r>
              <a:rPr lang="he-IL" dirty="0">
                <a:solidFill>
                  <a:srgbClr val="000000"/>
                </a:solidFill>
                <a:latin typeface="Arial" panose="020B0604020202020204" pitchFamily="34" charset="0"/>
              </a:rPr>
              <a:t>,  אֶלָּא "עַל מִצְחוֹ וְנָשָׂא" מַאי עָבֵיד לֵיהּ ?</a:t>
            </a:r>
          </a:p>
          <a:p>
            <a:r>
              <a:rPr lang="he-IL" dirty="0">
                <a:solidFill>
                  <a:srgbClr val="000000"/>
                </a:solidFill>
                <a:latin typeface="Arial" panose="020B0604020202020204" pitchFamily="34" charset="0"/>
              </a:rPr>
              <a:t> אָמַר לָךְ רָאוּי לַמֵּצַח מְרַצֶּה,  שֶׁאֵינוֹ רָאוּי לַמֵּצַח אֵינוֹ מְרַצֶּה </a:t>
            </a:r>
            <a:r>
              <a:rPr lang="he-IL" dirty="0" err="1">
                <a:solidFill>
                  <a:srgbClr val="000000"/>
                </a:solidFill>
                <a:latin typeface="Arial" panose="020B0604020202020204" pitchFamily="34" charset="0"/>
              </a:rPr>
              <a:t>לְאַפּוֹקֵי</a:t>
            </a:r>
            <a:r>
              <a:rPr lang="he-IL" dirty="0">
                <a:solidFill>
                  <a:srgbClr val="000000"/>
                </a:solidFill>
                <a:latin typeface="Arial" panose="020B0604020202020204" pitchFamily="34" charset="0"/>
              </a:rPr>
              <a:t> נִשְׁבַּר הַצִּיץ דְּלֹא מְרַצֶּה</a:t>
            </a:r>
            <a:endParaRPr lang="he-IL" dirty="0"/>
          </a:p>
        </p:txBody>
      </p:sp>
      <p:sp>
        <p:nvSpPr>
          <p:cNvPr id="14" name="TextBox 13"/>
          <p:cNvSpPr txBox="1"/>
          <p:nvPr/>
        </p:nvSpPr>
        <p:spPr>
          <a:xfrm>
            <a:off x="-71120" y="3947657"/>
            <a:ext cx="6786881" cy="1754326"/>
          </a:xfrm>
          <a:prstGeom prst="rect">
            <a:avLst/>
          </a:prstGeom>
          <a:solidFill>
            <a:schemeClr val="bg1"/>
          </a:solidFill>
          <a:scene3d>
            <a:camera prst="orthographicFront"/>
            <a:lightRig rig="threePt" dir="t"/>
          </a:scene3d>
          <a:sp3d>
            <a:bevelT prst="relaxedInset"/>
          </a:sp3d>
        </p:spPr>
        <p:txBody>
          <a:bodyPr wrap="square" rtlCol="1">
            <a:spAutoFit/>
          </a:bodyPr>
          <a:lstStyle/>
          <a:p>
            <a:r>
              <a:rPr lang="he-IL" dirty="0"/>
              <a:t>תשובה: נכון, כך הדבר, שמקומו של הציץ נלמד מ "על מצחו" </a:t>
            </a:r>
          </a:p>
          <a:p>
            <a:r>
              <a:rPr lang="he-IL" dirty="0"/>
              <a:t>אם כך מה הוא לומד מ " על מצחו ונשא"?</a:t>
            </a:r>
          </a:p>
          <a:p>
            <a:r>
              <a:rPr lang="he-IL" dirty="0"/>
              <a:t>עונה רבי שמעון: מילים אלו באו ללמד שֶרק ציץ הראוי ללבוש על מצח אהרון </a:t>
            </a:r>
            <a:r>
              <a:rPr lang="he-IL" dirty="0">
                <a:solidFill>
                  <a:srgbClr val="000000"/>
                </a:solidFill>
                <a:latin typeface="Arial" panose="020B0604020202020204" pitchFamily="34" charset="0"/>
              </a:rPr>
              <a:t>מְרַצֶּה, גם אם הוא לא על המצח, </a:t>
            </a:r>
          </a:p>
          <a:p>
            <a:r>
              <a:rPr lang="he-IL" dirty="0">
                <a:solidFill>
                  <a:srgbClr val="000000"/>
                </a:solidFill>
                <a:latin typeface="Arial" panose="020B0604020202020204" pitchFamily="34" charset="0"/>
              </a:rPr>
              <a:t>אבל ציץ שאיננו ראוי למצח איננו מְרַצֶּה, להוציא ציץ שנשבר שאיננו ראוי למצח אהרון והוא לא מְרַצֶּה</a:t>
            </a:r>
            <a:endParaRPr lang="he-IL" dirty="0"/>
          </a:p>
        </p:txBody>
      </p:sp>
      <p:sp>
        <p:nvSpPr>
          <p:cNvPr id="16" name="TextBox 15"/>
          <p:cNvSpPr txBox="1"/>
          <p:nvPr/>
        </p:nvSpPr>
        <p:spPr>
          <a:xfrm>
            <a:off x="452846" y="5721299"/>
            <a:ext cx="6627223" cy="1015663"/>
          </a:xfrm>
          <a:prstGeom prst="rect">
            <a:avLst/>
          </a:prstGeom>
          <a:solidFill>
            <a:schemeClr val="bg1"/>
          </a:solidFill>
          <a:scene3d>
            <a:camera prst="orthographicFront"/>
            <a:lightRig rig="threePt" dir="t"/>
          </a:scene3d>
          <a:sp3d>
            <a:bevelT prst="relaxedInset"/>
          </a:sp3d>
        </p:spPr>
        <p:txBody>
          <a:bodyPr wrap="square" rtlCol="1">
            <a:spAutoFit/>
          </a:bodyPr>
          <a:lstStyle/>
          <a:p>
            <a:r>
              <a:rPr lang="he-IL" dirty="0"/>
              <a:t>מהיכן לומד רבי יהודה שציץ שבור לא </a:t>
            </a:r>
            <a:r>
              <a:rPr lang="he-IL" dirty="0">
                <a:solidFill>
                  <a:srgbClr val="000000"/>
                </a:solidFill>
                <a:latin typeface="Arial" panose="020B0604020202020204" pitchFamily="34" charset="0"/>
              </a:rPr>
              <a:t>מְרַצֶּה ? </a:t>
            </a:r>
          </a:p>
          <a:p>
            <a:r>
              <a:rPr lang="he-IL" dirty="0">
                <a:solidFill>
                  <a:srgbClr val="000000"/>
                </a:solidFill>
                <a:latin typeface="Arial" panose="020B0604020202020204" pitchFamily="34" charset="0"/>
              </a:rPr>
              <a:t>הוא לומד מהאות המיותרת במילה </a:t>
            </a:r>
            <a:r>
              <a:rPr lang="he-IL" dirty="0">
                <a:solidFill>
                  <a:schemeClr val="accent5">
                    <a:lumMod val="75000"/>
                  </a:schemeClr>
                </a:solidFill>
                <a:latin typeface="Guttman Stam" panose="02010401010101010101" pitchFamily="2" charset="-79"/>
                <a:cs typeface="Guttman Stam" panose="02010401010101010101" pitchFamily="2" charset="-79"/>
              </a:rPr>
              <a:t>מֵ֣צַח </a:t>
            </a:r>
            <a:r>
              <a:rPr lang="he-IL" dirty="0">
                <a:latin typeface="Guttman Stam" panose="02010401010101010101" pitchFamily="2" charset="-79"/>
              </a:rPr>
              <a:t>שכתובה</a:t>
            </a:r>
            <a:r>
              <a:rPr lang="he-IL" dirty="0">
                <a:solidFill>
                  <a:schemeClr val="accent5">
                    <a:lumMod val="75000"/>
                  </a:schemeClr>
                </a:solidFill>
                <a:latin typeface="Guttman Stam" panose="02010401010101010101" pitchFamily="2" charset="-79"/>
                <a:cs typeface="Guttman Stam" panose="02010401010101010101" pitchFamily="2" charset="-79"/>
              </a:rPr>
              <a:t> </a:t>
            </a:r>
            <a:r>
              <a:rPr lang="he-IL" b="1" dirty="0">
                <a:solidFill>
                  <a:schemeClr val="accent5">
                    <a:lumMod val="75000"/>
                  </a:schemeClr>
                </a:solidFill>
                <a:latin typeface="Guttman Stam" panose="02010401010101010101" pitchFamily="2" charset="-79"/>
                <a:cs typeface="Guttman Stam" panose="02010401010101010101" pitchFamily="2" charset="-79"/>
              </a:rPr>
              <a:t>מִצְח</a:t>
            </a:r>
            <a:r>
              <a:rPr lang="he-IL" sz="2400" b="1" dirty="0">
                <a:solidFill>
                  <a:schemeClr val="accent5">
                    <a:lumMod val="75000"/>
                  </a:schemeClr>
                </a:solidFill>
                <a:latin typeface="Guttman Stam" panose="02010401010101010101" pitchFamily="2" charset="-79"/>
                <a:cs typeface="Guttman Stam" panose="02010401010101010101" pitchFamily="2" charset="-79"/>
              </a:rPr>
              <a:t>וֹ </a:t>
            </a:r>
            <a:r>
              <a:rPr lang="he-IL" dirty="0">
                <a:solidFill>
                  <a:schemeClr val="accent5">
                    <a:lumMod val="75000"/>
                  </a:schemeClr>
                </a:solidFill>
                <a:latin typeface="Guttman Stam" panose="02010401010101010101" pitchFamily="2" charset="-79"/>
              </a:rPr>
              <a:t>(נוספה האות ו')</a:t>
            </a:r>
          </a:p>
          <a:p>
            <a:r>
              <a:rPr lang="he-IL" dirty="0">
                <a:latin typeface="Guttman Stam" panose="02010401010101010101" pitchFamily="2" charset="-79"/>
              </a:rPr>
              <a:t>ורבי שמעון לא חושב שהאות המיותרת  ו' היא ללימוד דרשה זו. </a:t>
            </a:r>
            <a:endParaRPr lang="he-IL" dirty="0"/>
          </a:p>
        </p:txBody>
      </p:sp>
      <p:sp>
        <p:nvSpPr>
          <p:cNvPr id="15" name="תיבת טקסט 14">
            <a:extLst>
              <a:ext uri="{FF2B5EF4-FFF2-40B4-BE49-F238E27FC236}">
                <a16:creationId xmlns:a16="http://schemas.microsoft.com/office/drawing/2014/main" id="{1818744D-A501-4174-B05A-0E1A2B2085FE}"/>
              </a:ext>
            </a:extLst>
          </p:cNvPr>
          <p:cNvSpPr txBox="1"/>
          <p:nvPr/>
        </p:nvSpPr>
        <p:spPr>
          <a:xfrm>
            <a:off x="10665824" y="28705"/>
            <a:ext cx="1454871" cy="369332"/>
          </a:xfrm>
          <a:prstGeom prst="rect">
            <a:avLst/>
          </a:prstGeom>
          <a:noFill/>
        </p:spPr>
        <p:txBody>
          <a:bodyPr wrap="square" rtlCol="1">
            <a:spAutoFit/>
          </a:bodyPr>
          <a:lstStyle/>
          <a:p>
            <a:r>
              <a:rPr lang="he-IL" dirty="0"/>
              <a:t>דף ח' עמ' ב'</a:t>
            </a:r>
          </a:p>
        </p:txBody>
      </p:sp>
      <p:sp>
        <p:nvSpPr>
          <p:cNvPr id="8" name="תיבת טקסט 7">
            <a:extLst>
              <a:ext uri="{FF2B5EF4-FFF2-40B4-BE49-F238E27FC236}">
                <a16:creationId xmlns:a16="http://schemas.microsoft.com/office/drawing/2014/main" id="{8CF6B165-594E-4EAB-A449-51FBACFE5817}"/>
              </a:ext>
            </a:extLst>
          </p:cNvPr>
          <p:cNvSpPr txBox="1"/>
          <p:nvPr/>
        </p:nvSpPr>
        <p:spPr>
          <a:xfrm>
            <a:off x="8559801" y="967964"/>
            <a:ext cx="3325223" cy="400110"/>
          </a:xfrm>
          <a:prstGeom prst="rect">
            <a:avLst/>
          </a:prstGeom>
          <a:solidFill>
            <a:schemeClr val="accent5">
              <a:lumMod val="20000"/>
              <a:lumOff val="80000"/>
            </a:schemeClr>
          </a:solidFill>
          <a:scene3d>
            <a:camera prst="orthographicFront"/>
            <a:lightRig rig="threePt" dir="t"/>
          </a:scene3d>
          <a:sp3d>
            <a:bevelT w="165100" prst="coolSlant"/>
          </a:sp3d>
        </p:spPr>
        <p:txBody>
          <a:bodyPr wrap="square" rtlCol="1">
            <a:spAutoFit/>
          </a:bodyPr>
          <a:lstStyle/>
          <a:p>
            <a:r>
              <a:rPr lang="he-IL" sz="2000" b="1" dirty="0">
                <a:solidFill>
                  <a:srgbClr val="000000"/>
                </a:solidFill>
                <a:latin typeface="Arial" panose="020B0604020202020204" pitchFamily="34" charset="0"/>
              </a:rPr>
              <a:t> </a:t>
            </a:r>
            <a:r>
              <a:rPr lang="he-IL" dirty="0">
                <a:solidFill>
                  <a:srgbClr val="000000"/>
                </a:solidFill>
                <a:latin typeface="Arial" panose="020B0604020202020204" pitchFamily="34" charset="0"/>
              </a:rPr>
              <a:t>הָהוּא לִקְבּוֹעַ לוֹ מָקוֹם הוּא </a:t>
            </a:r>
            <a:r>
              <a:rPr lang="he-IL" dirty="0" err="1">
                <a:solidFill>
                  <a:srgbClr val="000000"/>
                </a:solidFill>
                <a:latin typeface="Arial" panose="020B0604020202020204" pitchFamily="34" charset="0"/>
              </a:rPr>
              <a:t>דַּאֲתָא</a:t>
            </a:r>
            <a:endParaRPr lang="he-IL" dirty="0"/>
          </a:p>
        </p:txBody>
      </p:sp>
    </p:spTree>
    <p:extLst>
      <p:ext uri="{BB962C8B-B14F-4D97-AF65-F5344CB8AC3E}">
        <p14:creationId xmlns:p14="http://schemas.microsoft.com/office/powerpoint/2010/main" val="1922633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25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750"/>
                            </p:stCondLst>
                            <p:childTnLst>
                              <p:par>
                                <p:cTn id="11" presetID="22" presetClass="entr" presetSubtype="2" fill="hold" grpId="0" nodeType="afterEffect">
                                  <p:stCondLst>
                                    <p:cond delay="2000"/>
                                  </p:stCondLst>
                                  <p:childTnLst>
                                    <p:set>
                                      <p:cBhvr>
                                        <p:cTn id="12" dur="1" fill="hold">
                                          <p:stCondLst>
                                            <p:cond delay="0"/>
                                          </p:stCondLst>
                                        </p:cTn>
                                        <p:tgtEl>
                                          <p:spTgt spid="4"/>
                                        </p:tgtEl>
                                        <p:attrNameLst>
                                          <p:attrName>style.visibility</p:attrName>
                                        </p:attrNameLst>
                                      </p:cBhvr>
                                      <p:to>
                                        <p:strVal val="visible"/>
                                      </p:to>
                                    </p:set>
                                    <p:animEffect transition="in" filter="wipe(right)">
                                      <p:cBhvr>
                                        <p:cTn id="13" dur="500"/>
                                        <p:tgtEl>
                                          <p:spTgt spid="4"/>
                                        </p:tgtEl>
                                      </p:cBhvr>
                                    </p:animEffect>
                                  </p:childTnLst>
                                </p:cTn>
                              </p:par>
                            </p:childTnLst>
                          </p:cTn>
                        </p:par>
                        <p:par>
                          <p:cTn id="14" fill="hold">
                            <p:stCondLst>
                              <p:cond delay="3250"/>
                            </p:stCondLst>
                            <p:childTnLst>
                              <p:par>
                                <p:cTn id="15" presetID="53" presetClass="entr" presetSubtype="16" fill="hold" grpId="0" nodeType="afterEffect">
                                  <p:stCondLst>
                                    <p:cond delay="250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par>
                          <p:cTn id="20" fill="hold">
                            <p:stCondLst>
                              <p:cond delay="6250"/>
                            </p:stCondLst>
                            <p:childTnLst>
                              <p:par>
                                <p:cTn id="21" presetID="22" presetClass="entr" presetSubtype="2" fill="hold" grpId="0" nodeType="afterEffect">
                                  <p:stCondLst>
                                    <p:cond delay="2000"/>
                                  </p:stCondLst>
                                  <p:childTnLst>
                                    <p:set>
                                      <p:cBhvr>
                                        <p:cTn id="22" dur="1" fill="hold">
                                          <p:stCondLst>
                                            <p:cond delay="0"/>
                                          </p:stCondLst>
                                        </p:cTn>
                                        <p:tgtEl>
                                          <p:spTgt spid="5"/>
                                        </p:tgtEl>
                                        <p:attrNameLst>
                                          <p:attrName>style.visibility</p:attrName>
                                        </p:attrNameLst>
                                      </p:cBhvr>
                                      <p:to>
                                        <p:strVal val="visible"/>
                                      </p:to>
                                    </p:set>
                                    <p:animEffect transition="in" filter="wipe(right)">
                                      <p:cBhvr>
                                        <p:cTn id="23" dur="500"/>
                                        <p:tgtEl>
                                          <p:spTgt spid="5"/>
                                        </p:tgtEl>
                                      </p:cBhvr>
                                    </p:animEffect>
                                  </p:childTnLst>
                                </p:cTn>
                              </p:par>
                            </p:childTnLst>
                          </p:cTn>
                        </p:par>
                        <p:par>
                          <p:cTn id="24" fill="hold">
                            <p:stCondLst>
                              <p:cond delay="8750"/>
                            </p:stCondLst>
                            <p:childTnLst>
                              <p:par>
                                <p:cTn id="25" presetID="22" presetClass="entr" presetSubtype="2" fill="hold" grpId="0" nodeType="afterEffect">
                                  <p:stCondLst>
                                    <p:cond delay="2250"/>
                                  </p:stCondLst>
                                  <p:childTnLst>
                                    <p:set>
                                      <p:cBhvr>
                                        <p:cTn id="26" dur="1" fill="hold">
                                          <p:stCondLst>
                                            <p:cond delay="0"/>
                                          </p:stCondLst>
                                        </p:cTn>
                                        <p:tgtEl>
                                          <p:spTgt spid="7"/>
                                        </p:tgtEl>
                                        <p:attrNameLst>
                                          <p:attrName>style.visibility</p:attrName>
                                        </p:attrNameLst>
                                      </p:cBhvr>
                                      <p:to>
                                        <p:strVal val="visible"/>
                                      </p:to>
                                    </p:set>
                                    <p:animEffect transition="in" filter="wipe(right)">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500"/>
                            </p:stCondLst>
                            <p:childTnLst>
                              <p:par>
                                <p:cTn id="36" presetID="22" presetClass="entr" presetSubtype="2" fill="hold" grpId="0" nodeType="afterEffect">
                                  <p:stCondLst>
                                    <p:cond delay="1750"/>
                                  </p:stCondLst>
                                  <p:childTnLst>
                                    <p:set>
                                      <p:cBhvr>
                                        <p:cTn id="37" dur="1" fill="hold">
                                          <p:stCondLst>
                                            <p:cond delay="0"/>
                                          </p:stCondLst>
                                        </p:cTn>
                                        <p:tgtEl>
                                          <p:spTgt spid="6"/>
                                        </p:tgtEl>
                                        <p:attrNameLst>
                                          <p:attrName>style.visibility</p:attrName>
                                        </p:attrNameLst>
                                      </p:cBhvr>
                                      <p:to>
                                        <p:strVal val="visible"/>
                                      </p:to>
                                    </p:set>
                                    <p:animEffect transition="in" filter="wipe(right)">
                                      <p:cBhvr>
                                        <p:cTn id="38" dur="500"/>
                                        <p:tgtEl>
                                          <p:spTgt spid="6"/>
                                        </p:tgtEl>
                                      </p:cBhvr>
                                    </p:animEffect>
                                  </p:childTnLst>
                                </p:cTn>
                              </p:par>
                            </p:childTnLst>
                          </p:cTn>
                        </p:par>
                        <p:par>
                          <p:cTn id="39" fill="hold">
                            <p:stCondLst>
                              <p:cond delay="2750"/>
                            </p:stCondLst>
                            <p:childTnLst>
                              <p:par>
                                <p:cTn id="40" presetID="53" presetClass="entr" presetSubtype="16" fill="hold" grpId="0" nodeType="afterEffect">
                                  <p:stCondLst>
                                    <p:cond delay="375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fltVal val="0"/>
                                          </p:val>
                                        </p:tav>
                                        <p:tav tm="100000">
                                          <p:val>
                                            <p:strVal val="#ppt_w"/>
                                          </p:val>
                                        </p:tav>
                                      </p:tavLst>
                                    </p:anim>
                                    <p:anim calcmode="lin" valueType="num">
                                      <p:cBhvr>
                                        <p:cTn id="43" dur="500" fill="hold"/>
                                        <p:tgtEl>
                                          <p:spTgt spid="10"/>
                                        </p:tgtEl>
                                        <p:attrNameLst>
                                          <p:attrName>ppt_h</p:attrName>
                                        </p:attrNameLst>
                                      </p:cBhvr>
                                      <p:tavLst>
                                        <p:tav tm="0">
                                          <p:val>
                                            <p:fltVal val="0"/>
                                          </p:val>
                                        </p:tav>
                                        <p:tav tm="100000">
                                          <p:val>
                                            <p:strVal val="#ppt_h"/>
                                          </p:val>
                                        </p:tav>
                                      </p:tavLst>
                                    </p:anim>
                                    <p:animEffect transition="in" filter="fade">
                                      <p:cBhvr>
                                        <p:cTn id="44" dur="500"/>
                                        <p:tgtEl>
                                          <p:spTgt spid="10"/>
                                        </p:tgtEl>
                                      </p:cBhvr>
                                    </p:animEffect>
                                  </p:childTnLst>
                                </p:cTn>
                              </p:par>
                            </p:childTnLst>
                          </p:cTn>
                        </p:par>
                        <p:par>
                          <p:cTn id="45" fill="hold">
                            <p:stCondLst>
                              <p:cond delay="7000"/>
                            </p:stCondLst>
                            <p:childTnLst>
                              <p:par>
                                <p:cTn id="46" presetID="22" presetClass="entr" presetSubtype="2" fill="hold" grpId="0" nodeType="afterEffect">
                                  <p:stCondLst>
                                    <p:cond delay="2500"/>
                                  </p:stCondLst>
                                  <p:childTnLst>
                                    <p:set>
                                      <p:cBhvr>
                                        <p:cTn id="47" dur="1" fill="hold">
                                          <p:stCondLst>
                                            <p:cond delay="0"/>
                                          </p:stCondLst>
                                        </p:cTn>
                                        <p:tgtEl>
                                          <p:spTgt spid="12"/>
                                        </p:tgtEl>
                                        <p:attrNameLst>
                                          <p:attrName>style.visibility</p:attrName>
                                        </p:attrNameLst>
                                      </p:cBhvr>
                                      <p:to>
                                        <p:strVal val="visible"/>
                                      </p:to>
                                    </p:set>
                                    <p:animEffect transition="in" filter="wipe(right)">
                                      <p:cBhvr>
                                        <p:cTn id="48" dur="500"/>
                                        <p:tgtEl>
                                          <p:spTgt spid="12"/>
                                        </p:tgtEl>
                                      </p:cBhvr>
                                    </p:animEffect>
                                  </p:childTnLst>
                                </p:cTn>
                              </p:par>
                            </p:childTnLst>
                          </p:cTn>
                        </p:par>
                        <p:par>
                          <p:cTn id="49" fill="hold">
                            <p:stCondLst>
                              <p:cond delay="10000"/>
                            </p:stCondLst>
                            <p:childTnLst>
                              <p:par>
                                <p:cTn id="50" presetID="53" presetClass="entr" presetSubtype="16" fill="hold" grpId="0" nodeType="afterEffect">
                                  <p:stCondLst>
                                    <p:cond delay="2000"/>
                                  </p:stCondLst>
                                  <p:childTnLst>
                                    <p:set>
                                      <p:cBhvr>
                                        <p:cTn id="51" dur="1" fill="hold">
                                          <p:stCondLst>
                                            <p:cond delay="0"/>
                                          </p:stCondLst>
                                        </p:cTn>
                                        <p:tgtEl>
                                          <p:spTgt spid="13"/>
                                        </p:tgtEl>
                                        <p:attrNameLst>
                                          <p:attrName>style.visibility</p:attrName>
                                        </p:attrNameLst>
                                      </p:cBhvr>
                                      <p:to>
                                        <p:strVal val="visible"/>
                                      </p:to>
                                    </p:set>
                                    <p:anim calcmode="lin" valueType="num">
                                      <p:cBhvr>
                                        <p:cTn id="52" dur="500" fill="hold"/>
                                        <p:tgtEl>
                                          <p:spTgt spid="13"/>
                                        </p:tgtEl>
                                        <p:attrNameLst>
                                          <p:attrName>ppt_w</p:attrName>
                                        </p:attrNameLst>
                                      </p:cBhvr>
                                      <p:tavLst>
                                        <p:tav tm="0">
                                          <p:val>
                                            <p:fltVal val="0"/>
                                          </p:val>
                                        </p:tav>
                                        <p:tav tm="100000">
                                          <p:val>
                                            <p:strVal val="#ppt_w"/>
                                          </p:val>
                                        </p:tav>
                                      </p:tavLst>
                                    </p:anim>
                                    <p:anim calcmode="lin" valueType="num">
                                      <p:cBhvr>
                                        <p:cTn id="53" dur="500" fill="hold"/>
                                        <p:tgtEl>
                                          <p:spTgt spid="13"/>
                                        </p:tgtEl>
                                        <p:attrNameLst>
                                          <p:attrName>ppt_h</p:attrName>
                                        </p:attrNameLst>
                                      </p:cBhvr>
                                      <p:tavLst>
                                        <p:tav tm="0">
                                          <p:val>
                                            <p:fltVal val="0"/>
                                          </p:val>
                                        </p:tav>
                                        <p:tav tm="100000">
                                          <p:val>
                                            <p:strVal val="#ppt_h"/>
                                          </p:val>
                                        </p:tav>
                                      </p:tavLst>
                                    </p:anim>
                                    <p:animEffect transition="in" filter="fade">
                                      <p:cBhvr>
                                        <p:cTn id="54" dur="500"/>
                                        <p:tgtEl>
                                          <p:spTgt spid="13"/>
                                        </p:tgtEl>
                                      </p:cBhvr>
                                    </p:animEffect>
                                  </p:childTnLst>
                                </p:cTn>
                              </p:par>
                            </p:childTnLst>
                          </p:cTn>
                        </p:par>
                        <p:par>
                          <p:cTn id="55" fill="hold">
                            <p:stCondLst>
                              <p:cond delay="12500"/>
                            </p:stCondLst>
                            <p:childTnLst>
                              <p:par>
                                <p:cTn id="56" presetID="22" presetClass="entr" presetSubtype="2" fill="hold" grpId="0" nodeType="afterEffect">
                                  <p:stCondLst>
                                    <p:cond delay="3250"/>
                                  </p:stCondLst>
                                  <p:childTnLst>
                                    <p:set>
                                      <p:cBhvr>
                                        <p:cTn id="57" dur="1" fill="hold">
                                          <p:stCondLst>
                                            <p:cond delay="0"/>
                                          </p:stCondLst>
                                        </p:cTn>
                                        <p:tgtEl>
                                          <p:spTgt spid="14"/>
                                        </p:tgtEl>
                                        <p:attrNameLst>
                                          <p:attrName>style.visibility</p:attrName>
                                        </p:attrNameLst>
                                      </p:cBhvr>
                                      <p:to>
                                        <p:strVal val="visible"/>
                                      </p:to>
                                    </p:set>
                                    <p:animEffect transition="in" filter="wipe(right)">
                                      <p:cBhvr>
                                        <p:cTn id="58" dur="500"/>
                                        <p:tgtEl>
                                          <p:spTgt spid="14"/>
                                        </p:tgtEl>
                                      </p:cBhvr>
                                    </p:animEffect>
                                  </p:childTnLst>
                                </p:cTn>
                              </p:par>
                            </p:childTnLst>
                          </p:cTn>
                        </p:par>
                        <p:par>
                          <p:cTn id="59" fill="hold">
                            <p:stCondLst>
                              <p:cond delay="16250"/>
                            </p:stCondLst>
                            <p:childTnLst>
                              <p:par>
                                <p:cTn id="60" presetID="53" presetClass="entr" presetSubtype="16" fill="hold" grpId="0" nodeType="afterEffect">
                                  <p:stCondLst>
                                    <p:cond delay="4000"/>
                                  </p:stCondLst>
                                  <p:childTnLst>
                                    <p:set>
                                      <p:cBhvr>
                                        <p:cTn id="61" dur="1" fill="hold">
                                          <p:stCondLst>
                                            <p:cond delay="0"/>
                                          </p:stCondLst>
                                        </p:cTn>
                                        <p:tgtEl>
                                          <p:spTgt spid="2"/>
                                        </p:tgtEl>
                                        <p:attrNameLst>
                                          <p:attrName>style.visibility</p:attrName>
                                        </p:attrNameLst>
                                      </p:cBhvr>
                                      <p:to>
                                        <p:strVal val="visible"/>
                                      </p:to>
                                    </p:set>
                                    <p:anim calcmode="lin" valueType="num">
                                      <p:cBhvr>
                                        <p:cTn id="62" dur="500" fill="hold"/>
                                        <p:tgtEl>
                                          <p:spTgt spid="2"/>
                                        </p:tgtEl>
                                        <p:attrNameLst>
                                          <p:attrName>ppt_w</p:attrName>
                                        </p:attrNameLst>
                                      </p:cBhvr>
                                      <p:tavLst>
                                        <p:tav tm="0">
                                          <p:val>
                                            <p:fltVal val="0"/>
                                          </p:val>
                                        </p:tav>
                                        <p:tav tm="100000">
                                          <p:val>
                                            <p:strVal val="#ppt_w"/>
                                          </p:val>
                                        </p:tav>
                                      </p:tavLst>
                                    </p:anim>
                                    <p:anim calcmode="lin" valueType="num">
                                      <p:cBhvr>
                                        <p:cTn id="63" dur="500" fill="hold"/>
                                        <p:tgtEl>
                                          <p:spTgt spid="2"/>
                                        </p:tgtEl>
                                        <p:attrNameLst>
                                          <p:attrName>ppt_h</p:attrName>
                                        </p:attrNameLst>
                                      </p:cBhvr>
                                      <p:tavLst>
                                        <p:tav tm="0">
                                          <p:val>
                                            <p:fltVal val="0"/>
                                          </p:val>
                                        </p:tav>
                                        <p:tav tm="100000">
                                          <p:val>
                                            <p:strVal val="#ppt_h"/>
                                          </p:val>
                                        </p:tav>
                                      </p:tavLst>
                                    </p:anim>
                                    <p:animEffect transition="in" filter="fade">
                                      <p:cBhvr>
                                        <p:cTn id="64" dur="500"/>
                                        <p:tgtEl>
                                          <p:spTgt spid="2"/>
                                        </p:tgtEl>
                                      </p:cBhvr>
                                    </p:animEffect>
                                  </p:childTnLst>
                                </p:cTn>
                              </p:par>
                            </p:childTnLst>
                          </p:cTn>
                        </p:par>
                        <p:par>
                          <p:cTn id="65" fill="hold">
                            <p:stCondLst>
                              <p:cond delay="20750"/>
                            </p:stCondLst>
                            <p:childTnLst>
                              <p:par>
                                <p:cTn id="66" presetID="22" presetClass="entr" presetSubtype="2" fill="hold" grpId="0" nodeType="afterEffect">
                                  <p:stCondLst>
                                    <p:cond delay="3000"/>
                                  </p:stCondLst>
                                  <p:childTnLst>
                                    <p:set>
                                      <p:cBhvr>
                                        <p:cTn id="67" dur="1" fill="hold">
                                          <p:stCondLst>
                                            <p:cond delay="0"/>
                                          </p:stCondLst>
                                        </p:cTn>
                                        <p:tgtEl>
                                          <p:spTgt spid="16"/>
                                        </p:tgtEl>
                                        <p:attrNameLst>
                                          <p:attrName>style.visibility</p:attrName>
                                        </p:attrNameLst>
                                      </p:cBhvr>
                                      <p:to>
                                        <p:strVal val="visible"/>
                                      </p:to>
                                    </p:set>
                                    <p:animEffect transition="in" filter="wipe(right)">
                                      <p:cBhvr>
                                        <p:cTn id="6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7" grpId="0" animBg="1"/>
      <p:bldP spid="9" grpId="0" animBg="1"/>
      <p:bldP spid="6" grpId="0" animBg="1"/>
      <p:bldP spid="10" grpId="0" animBg="1"/>
      <p:bldP spid="12" grpId="0" animBg="1"/>
      <p:bldP spid="13" grpId="0" animBg="1"/>
      <p:bldP spid="14" grpId="0" animBg="1"/>
      <p:bldP spid="16"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טבלה 18">
            <a:extLst>
              <a:ext uri="{FF2B5EF4-FFF2-40B4-BE49-F238E27FC236}">
                <a16:creationId xmlns:a16="http://schemas.microsoft.com/office/drawing/2014/main" id="{FEFB7865-7969-42FB-86E6-DBECE3D0D80A}"/>
              </a:ext>
            </a:extLst>
          </p:cNvPr>
          <p:cNvGraphicFramePr>
            <a:graphicFrameLocks noGrp="1"/>
          </p:cNvGraphicFramePr>
          <p:nvPr>
            <p:extLst>
              <p:ext uri="{D42A27DB-BD31-4B8C-83A1-F6EECF244321}">
                <p14:modId xmlns:p14="http://schemas.microsoft.com/office/powerpoint/2010/main" val="3023503291"/>
              </p:ext>
            </p:extLst>
          </p:nvPr>
        </p:nvGraphicFramePr>
        <p:xfrm>
          <a:off x="5157482" y="1157718"/>
          <a:ext cx="3689417" cy="927684"/>
        </p:xfrm>
        <a:graphic>
          <a:graphicData uri="http://schemas.openxmlformats.org/drawingml/2006/table">
            <a:tbl>
              <a:tblPr rtl="1" firstRow="1" bandRow="1">
                <a:tableStyleId>{616DA210-FB5B-4158-B5E0-FEB733F419BA}</a:tableStyleId>
              </a:tblPr>
              <a:tblGrid>
                <a:gridCol w="1801959">
                  <a:extLst>
                    <a:ext uri="{9D8B030D-6E8A-4147-A177-3AD203B41FA5}">
                      <a16:colId xmlns:a16="http://schemas.microsoft.com/office/drawing/2014/main" val="4029825811"/>
                    </a:ext>
                  </a:extLst>
                </a:gridCol>
                <a:gridCol w="1887458">
                  <a:extLst>
                    <a:ext uri="{9D8B030D-6E8A-4147-A177-3AD203B41FA5}">
                      <a16:colId xmlns:a16="http://schemas.microsoft.com/office/drawing/2014/main" val="1812931436"/>
                    </a:ext>
                  </a:extLst>
                </a:gridCol>
              </a:tblGrid>
              <a:tr h="463842">
                <a:tc>
                  <a:txBody>
                    <a:bodyPr/>
                    <a:lstStyle/>
                    <a:p>
                      <a:pPr rtl="1"/>
                      <a:endParaRPr lang="he-IL"/>
                    </a:p>
                  </a:txBody>
                  <a:tcPr/>
                </a:tc>
                <a:tc>
                  <a:txBody>
                    <a:bodyPr/>
                    <a:lstStyle/>
                    <a:p>
                      <a:pPr rtl="1"/>
                      <a:endParaRPr lang="he-IL" dirty="0"/>
                    </a:p>
                  </a:txBody>
                  <a:tcPr/>
                </a:tc>
                <a:extLst>
                  <a:ext uri="{0D108BD9-81ED-4DB2-BD59-A6C34878D82A}">
                    <a16:rowId xmlns:a16="http://schemas.microsoft.com/office/drawing/2014/main" val="4080005528"/>
                  </a:ext>
                </a:extLst>
              </a:tr>
              <a:tr h="463842">
                <a:tc>
                  <a:txBody>
                    <a:bodyPr/>
                    <a:lstStyle/>
                    <a:p>
                      <a:pPr rtl="1"/>
                      <a:endParaRPr lang="he-IL" dirty="0"/>
                    </a:p>
                  </a:txBody>
                  <a:tcPr/>
                </a:tc>
                <a:tc>
                  <a:txBody>
                    <a:bodyPr/>
                    <a:lstStyle/>
                    <a:p>
                      <a:pPr rtl="1"/>
                      <a:endParaRPr lang="he-IL" dirty="0"/>
                    </a:p>
                  </a:txBody>
                  <a:tcPr/>
                </a:tc>
                <a:extLst>
                  <a:ext uri="{0D108BD9-81ED-4DB2-BD59-A6C34878D82A}">
                    <a16:rowId xmlns:a16="http://schemas.microsoft.com/office/drawing/2014/main" val="1557981270"/>
                  </a:ext>
                </a:extLst>
              </a:tr>
            </a:tbl>
          </a:graphicData>
        </a:graphic>
      </p:graphicFrame>
      <p:sp>
        <p:nvSpPr>
          <p:cNvPr id="3" name="תיבת טקסט 2">
            <a:extLst>
              <a:ext uri="{FF2B5EF4-FFF2-40B4-BE49-F238E27FC236}">
                <a16:creationId xmlns:a16="http://schemas.microsoft.com/office/drawing/2014/main" id="{7C21C9A8-4430-40D7-972F-F827DE46DFA7}"/>
              </a:ext>
            </a:extLst>
          </p:cNvPr>
          <p:cNvSpPr txBox="1"/>
          <p:nvPr/>
        </p:nvSpPr>
        <p:spPr>
          <a:xfrm>
            <a:off x="4604830" y="800325"/>
            <a:ext cx="4951597" cy="369332"/>
          </a:xfrm>
          <a:prstGeom prst="rect">
            <a:avLst/>
          </a:prstGeom>
          <a:solidFill>
            <a:schemeClr val="bg1">
              <a:lumMod val="95000"/>
            </a:schemeClr>
          </a:solidFill>
          <a:scene3d>
            <a:camera prst="orthographicFront"/>
            <a:lightRig rig="threePt" dir="t"/>
          </a:scene3d>
          <a:sp3d>
            <a:bevelT prst="convex"/>
          </a:sp3d>
        </p:spPr>
        <p:txBody>
          <a:bodyPr wrap="square" rtlCol="1">
            <a:spAutoFit/>
          </a:bodyPr>
          <a:lstStyle/>
          <a:p>
            <a:pPr algn="ctr"/>
            <a:r>
              <a:rPr lang="he-IL" dirty="0"/>
              <a:t>האם הציץ מרצה כאשר איננו על מצחו של הכהן הגדול</a:t>
            </a:r>
          </a:p>
        </p:txBody>
      </p:sp>
      <p:sp>
        <p:nvSpPr>
          <p:cNvPr id="4" name="תיבת טקסט 3">
            <a:extLst>
              <a:ext uri="{FF2B5EF4-FFF2-40B4-BE49-F238E27FC236}">
                <a16:creationId xmlns:a16="http://schemas.microsoft.com/office/drawing/2014/main" id="{A037B9EA-5352-4337-AB25-125029C6111C}"/>
              </a:ext>
            </a:extLst>
          </p:cNvPr>
          <p:cNvSpPr txBox="1"/>
          <p:nvPr/>
        </p:nvSpPr>
        <p:spPr>
          <a:xfrm>
            <a:off x="7034519" y="1144249"/>
            <a:ext cx="1659117" cy="369332"/>
          </a:xfrm>
          <a:prstGeom prst="rect">
            <a:avLst/>
          </a:prstGeom>
          <a:solidFill>
            <a:schemeClr val="bg1">
              <a:lumMod val="95000"/>
            </a:schemeClr>
          </a:solidFill>
          <a:scene3d>
            <a:camera prst="orthographicFront"/>
            <a:lightRig rig="threePt" dir="t"/>
          </a:scene3d>
          <a:sp3d>
            <a:bevelT prst="convex"/>
          </a:sp3d>
        </p:spPr>
        <p:txBody>
          <a:bodyPr wrap="square" rtlCol="1">
            <a:spAutoFit/>
          </a:bodyPr>
          <a:lstStyle/>
          <a:p>
            <a:pPr algn="ctr"/>
            <a:r>
              <a:rPr lang="he-IL" dirty="0"/>
              <a:t>שיטת ר' שמעון</a:t>
            </a:r>
          </a:p>
        </p:txBody>
      </p:sp>
      <p:sp>
        <p:nvSpPr>
          <p:cNvPr id="5" name="תיבת טקסט 4">
            <a:extLst>
              <a:ext uri="{FF2B5EF4-FFF2-40B4-BE49-F238E27FC236}">
                <a16:creationId xmlns:a16="http://schemas.microsoft.com/office/drawing/2014/main" id="{2934235C-A88B-435B-8403-40D111E72964}"/>
              </a:ext>
            </a:extLst>
          </p:cNvPr>
          <p:cNvSpPr txBox="1"/>
          <p:nvPr/>
        </p:nvSpPr>
        <p:spPr>
          <a:xfrm>
            <a:off x="7148819" y="1699225"/>
            <a:ext cx="1615520" cy="369332"/>
          </a:xfrm>
          <a:prstGeom prst="rect">
            <a:avLst/>
          </a:prstGeom>
          <a:solidFill>
            <a:schemeClr val="bg1">
              <a:lumMod val="95000"/>
            </a:schemeClr>
          </a:solidFill>
          <a:scene3d>
            <a:camera prst="orthographicFront"/>
            <a:lightRig rig="threePt" dir="t"/>
          </a:scene3d>
          <a:sp3d>
            <a:bevelT prst="convex"/>
          </a:sp3d>
        </p:spPr>
        <p:txBody>
          <a:bodyPr wrap="square" rtlCol="1">
            <a:spAutoFit/>
          </a:bodyPr>
          <a:lstStyle/>
          <a:p>
            <a:pPr algn="ctr"/>
            <a:r>
              <a:rPr lang="he-IL" dirty="0"/>
              <a:t>שיטת ר' יהודה</a:t>
            </a:r>
          </a:p>
        </p:txBody>
      </p:sp>
      <p:sp>
        <p:nvSpPr>
          <p:cNvPr id="6" name="תיבת טקסט 5">
            <a:extLst>
              <a:ext uri="{FF2B5EF4-FFF2-40B4-BE49-F238E27FC236}">
                <a16:creationId xmlns:a16="http://schemas.microsoft.com/office/drawing/2014/main" id="{8C3FC0F7-61A4-4C9A-B548-87E99B17E46D}"/>
              </a:ext>
            </a:extLst>
          </p:cNvPr>
          <p:cNvSpPr txBox="1"/>
          <p:nvPr/>
        </p:nvSpPr>
        <p:spPr>
          <a:xfrm>
            <a:off x="5494731" y="1170635"/>
            <a:ext cx="1253764" cy="369332"/>
          </a:xfrm>
          <a:prstGeom prst="rect">
            <a:avLst/>
          </a:prstGeom>
          <a:solidFill>
            <a:schemeClr val="bg1">
              <a:lumMod val="95000"/>
            </a:schemeClr>
          </a:solidFill>
          <a:scene3d>
            <a:camera prst="orthographicFront"/>
            <a:lightRig rig="threePt" dir="t"/>
          </a:scene3d>
          <a:sp3d>
            <a:bevelT prst="convex"/>
          </a:sp3d>
        </p:spPr>
        <p:txBody>
          <a:bodyPr wrap="square" rtlCol="1">
            <a:spAutoFit/>
          </a:bodyPr>
          <a:lstStyle/>
          <a:p>
            <a:pPr algn="ctr"/>
            <a:r>
              <a:rPr lang="he-IL" dirty="0"/>
              <a:t>הציץ מרצה</a:t>
            </a:r>
          </a:p>
        </p:txBody>
      </p:sp>
      <p:sp>
        <p:nvSpPr>
          <p:cNvPr id="7" name="תיבת טקסט 6">
            <a:extLst>
              <a:ext uri="{FF2B5EF4-FFF2-40B4-BE49-F238E27FC236}">
                <a16:creationId xmlns:a16="http://schemas.microsoft.com/office/drawing/2014/main" id="{A816DB8C-A00B-47F8-BA2B-D119EEE64D8E}"/>
              </a:ext>
            </a:extLst>
          </p:cNvPr>
          <p:cNvSpPr txBox="1"/>
          <p:nvPr/>
        </p:nvSpPr>
        <p:spPr>
          <a:xfrm>
            <a:off x="5197469" y="1636986"/>
            <a:ext cx="1659117" cy="369332"/>
          </a:xfrm>
          <a:prstGeom prst="rect">
            <a:avLst/>
          </a:prstGeom>
          <a:solidFill>
            <a:schemeClr val="bg1">
              <a:lumMod val="95000"/>
            </a:schemeClr>
          </a:solidFill>
          <a:scene3d>
            <a:camera prst="orthographicFront"/>
            <a:lightRig rig="threePt" dir="t"/>
          </a:scene3d>
          <a:sp3d>
            <a:bevelT prst="convex"/>
          </a:sp3d>
        </p:spPr>
        <p:txBody>
          <a:bodyPr wrap="square" rtlCol="1">
            <a:spAutoFit/>
          </a:bodyPr>
          <a:lstStyle/>
          <a:p>
            <a:pPr algn="ctr"/>
            <a:r>
              <a:rPr lang="he-IL" dirty="0"/>
              <a:t>הציץ איננו מרצה</a:t>
            </a:r>
          </a:p>
        </p:txBody>
      </p:sp>
      <p:sp>
        <p:nvSpPr>
          <p:cNvPr id="8" name="תיבת טקסט 7">
            <a:extLst>
              <a:ext uri="{FF2B5EF4-FFF2-40B4-BE49-F238E27FC236}">
                <a16:creationId xmlns:a16="http://schemas.microsoft.com/office/drawing/2014/main" id="{EA6D6EFD-48C8-4D20-BA5C-FF267C0394D3}"/>
              </a:ext>
            </a:extLst>
          </p:cNvPr>
          <p:cNvSpPr txBox="1"/>
          <p:nvPr/>
        </p:nvSpPr>
        <p:spPr>
          <a:xfrm>
            <a:off x="5618795" y="2162741"/>
            <a:ext cx="4050382" cy="369332"/>
          </a:xfrm>
          <a:prstGeom prst="rect">
            <a:avLst/>
          </a:prstGeom>
          <a:solidFill>
            <a:schemeClr val="bg1">
              <a:lumMod val="95000"/>
            </a:schemeClr>
          </a:solidFill>
          <a:scene3d>
            <a:camera prst="orthographicFront"/>
            <a:lightRig rig="threePt" dir="t"/>
          </a:scene3d>
          <a:sp3d>
            <a:bevelT prst="convex"/>
          </a:sp3d>
        </p:spPr>
        <p:txBody>
          <a:bodyPr wrap="square" rtlCol="1">
            <a:spAutoFit/>
          </a:bodyPr>
          <a:lstStyle/>
          <a:p>
            <a:r>
              <a:rPr lang="he-IL" b="0" i="0" dirty="0">
                <a:solidFill>
                  <a:srgbClr val="000000"/>
                </a:solidFill>
                <a:effectLst/>
                <a:latin typeface="Arial" panose="020B0604020202020204" pitchFamily="34" charset="0"/>
              </a:rPr>
              <a:t>האם צריך ריצוי ציץ ביום הכיפורים  ובציבור?</a:t>
            </a:r>
            <a:endParaRPr lang="he-IL" dirty="0"/>
          </a:p>
        </p:txBody>
      </p:sp>
      <p:graphicFrame>
        <p:nvGraphicFramePr>
          <p:cNvPr id="9" name="טבלה 18">
            <a:extLst>
              <a:ext uri="{FF2B5EF4-FFF2-40B4-BE49-F238E27FC236}">
                <a16:creationId xmlns:a16="http://schemas.microsoft.com/office/drawing/2014/main" id="{4EE9D86F-5845-442D-B386-5A026105B8F7}"/>
              </a:ext>
            </a:extLst>
          </p:cNvPr>
          <p:cNvGraphicFramePr>
            <a:graphicFrameLocks noGrp="1"/>
          </p:cNvGraphicFramePr>
          <p:nvPr>
            <p:extLst>
              <p:ext uri="{D42A27DB-BD31-4B8C-83A1-F6EECF244321}">
                <p14:modId xmlns:p14="http://schemas.microsoft.com/office/powerpoint/2010/main" val="3618352441"/>
              </p:ext>
            </p:extLst>
          </p:nvPr>
        </p:nvGraphicFramePr>
        <p:xfrm>
          <a:off x="2650766" y="2677936"/>
          <a:ext cx="7309890" cy="836701"/>
        </p:xfrm>
        <a:graphic>
          <a:graphicData uri="http://schemas.openxmlformats.org/drawingml/2006/table">
            <a:tbl>
              <a:tblPr rtl="1" firstRow="1" bandRow="1">
                <a:tableStyleId>{616DA210-FB5B-4158-B5E0-FEB733F419BA}</a:tableStyleId>
              </a:tblPr>
              <a:tblGrid>
                <a:gridCol w="2096816">
                  <a:extLst>
                    <a:ext uri="{9D8B030D-6E8A-4147-A177-3AD203B41FA5}">
                      <a16:colId xmlns:a16="http://schemas.microsoft.com/office/drawing/2014/main" val="4029825811"/>
                    </a:ext>
                  </a:extLst>
                </a:gridCol>
                <a:gridCol w="5213074">
                  <a:extLst>
                    <a:ext uri="{9D8B030D-6E8A-4147-A177-3AD203B41FA5}">
                      <a16:colId xmlns:a16="http://schemas.microsoft.com/office/drawing/2014/main" val="1812931436"/>
                    </a:ext>
                  </a:extLst>
                </a:gridCol>
              </a:tblGrid>
              <a:tr h="130047">
                <a:tc>
                  <a:txBody>
                    <a:bodyPr/>
                    <a:lstStyle/>
                    <a:p>
                      <a:pPr rtl="1"/>
                      <a:endParaRPr lang="he-IL"/>
                    </a:p>
                  </a:txBody>
                  <a:tcPr/>
                </a:tc>
                <a:tc>
                  <a:txBody>
                    <a:bodyPr/>
                    <a:lstStyle/>
                    <a:p>
                      <a:pPr rtl="1"/>
                      <a:endParaRPr lang="he-IL" dirty="0"/>
                    </a:p>
                  </a:txBody>
                  <a:tcPr/>
                </a:tc>
                <a:extLst>
                  <a:ext uri="{0D108BD9-81ED-4DB2-BD59-A6C34878D82A}">
                    <a16:rowId xmlns:a16="http://schemas.microsoft.com/office/drawing/2014/main" val="4080005528"/>
                  </a:ext>
                </a:extLst>
              </a:tr>
              <a:tr h="470941">
                <a:tc>
                  <a:txBody>
                    <a:bodyPr/>
                    <a:lstStyle/>
                    <a:p>
                      <a:pPr rtl="1"/>
                      <a:endParaRPr lang="he-IL" dirty="0"/>
                    </a:p>
                  </a:txBody>
                  <a:tcPr/>
                </a:tc>
                <a:tc>
                  <a:txBody>
                    <a:bodyPr/>
                    <a:lstStyle/>
                    <a:p>
                      <a:pPr rtl="1"/>
                      <a:endParaRPr lang="he-IL" dirty="0"/>
                    </a:p>
                  </a:txBody>
                  <a:tcPr/>
                </a:tc>
                <a:extLst>
                  <a:ext uri="{0D108BD9-81ED-4DB2-BD59-A6C34878D82A}">
                    <a16:rowId xmlns:a16="http://schemas.microsoft.com/office/drawing/2014/main" val="1557981270"/>
                  </a:ext>
                </a:extLst>
              </a:tr>
            </a:tbl>
          </a:graphicData>
        </a:graphic>
      </p:graphicFrame>
      <p:sp>
        <p:nvSpPr>
          <p:cNvPr id="10" name="תיבת טקסט 9">
            <a:extLst>
              <a:ext uri="{FF2B5EF4-FFF2-40B4-BE49-F238E27FC236}">
                <a16:creationId xmlns:a16="http://schemas.microsoft.com/office/drawing/2014/main" id="{C2A5CD8A-E69A-438E-AFD9-85AFAACF5474}"/>
              </a:ext>
            </a:extLst>
          </p:cNvPr>
          <p:cNvSpPr txBox="1"/>
          <p:nvPr/>
        </p:nvSpPr>
        <p:spPr>
          <a:xfrm>
            <a:off x="8226524" y="2639559"/>
            <a:ext cx="1659117" cy="369332"/>
          </a:xfrm>
          <a:prstGeom prst="rect">
            <a:avLst/>
          </a:prstGeom>
          <a:solidFill>
            <a:schemeClr val="bg1">
              <a:lumMod val="95000"/>
            </a:schemeClr>
          </a:solidFill>
          <a:scene3d>
            <a:camera prst="orthographicFront"/>
            <a:lightRig rig="threePt" dir="t"/>
          </a:scene3d>
          <a:sp3d>
            <a:bevelT prst="convex"/>
          </a:sp3d>
        </p:spPr>
        <p:txBody>
          <a:bodyPr wrap="square" rtlCol="1">
            <a:spAutoFit/>
          </a:bodyPr>
          <a:lstStyle/>
          <a:p>
            <a:pPr algn="ctr"/>
            <a:r>
              <a:rPr lang="he-IL" dirty="0"/>
              <a:t>שיטת ר' שמעון</a:t>
            </a:r>
          </a:p>
        </p:txBody>
      </p:sp>
      <p:sp>
        <p:nvSpPr>
          <p:cNvPr id="11" name="תיבת טקסט 10">
            <a:extLst>
              <a:ext uri="{FF2B5EF4-FFF2-40B4-BE49-F238E27FC236}">
                <a16:creationId xmlns:a16="http://schemas.microsoft.com/office/drawing/2014/main" id="{B203FB6E-DE98-479D-95B6-C1C141F710FF}"/>
              </a:ext>
            </a:extLst>
          </p:cNvPr>
          <p:cNvSpPr txBox="1"/>
          <p:nvPr/>
        </p:nvSpPr>
        <p:spPr>
          <a:xfrm>
            <a:off x="8226524" y="3118582"/>
            <a:ext cx="1615520" cy="369332"/>
          </a:xfrm>
          <a:prstGeom prst="rect">
            <a:avLst/>
          </a:prstGeom>
          <a:solidFill>
            <a:schemeClr val="bg1">
              <a:lumMod val="95000"/>
            </a:schemeClr>
          </a:solidFill>
          <a:scene3d>
            <a:camera prst="orthographicFront"/>
            <a:lightRig rig="threePt" dir="t"/>
          </a:scene3d>
          <a:sp3d>
            <a:bevelT prst="convex"/>
          </a:sp3d>
        </p:spPr>
        <p:txBody>
          <a:bodyPr wrap="square" rtlCol="1">
            <a:spAutoFit/>
          </a:bodyPr>
          <a:lstStyle/>
          <a:p>
            <a:pPr algn="ctr"/>
            <a:r>
              <a:rPr lang="he-IL" dirty="0"/>
              <a:t>שיטת ר' יהודה</a:t>
            </a:r>
          </a:p>
        </p:txBody>
      </p:sp>
      <p:sp>
        <p:nvSpPr>
          <p:cNvPr id="12" name="תיבת טקסט 11">
            <a:extLst>
              <a:ext uri="{FF2B5EF4-FFF2-40B4-BE49-F238E27FC236}">
                <a16:creationId xmlns:a16="http://schemas.microsoft.com/office/drawing/2014/main" id="{239C54D7-9DD9-4675-A4AC-D23573ABD0B2}"/>
              </a:ext>
            </a:extLst>
          </p:cNvPr>
          <p:cNvSpPr txBox="1"/>
          <p:nvPr/>
        </p:nvSpPr>
        <p:spPr>
          <a:xfrm>
            <a:off x="3054285" y="2639559"/>
            <a:ext cx="4797543" cy="369332"/>
          </a:xfrm>
          <a:prstGeom prst="rect">
            <a:avLst/>
          </a:prstGeom>
          <a:solidFill>
            <a:schemeClr val="bg1">
              <a:lumMod val="95000"/>
            </a:schemeClr>
          </a:solidFill>
          <a:scene3d>
            <a:camera prst="orthographicFront"/>
            <a:lightRig rig="threePt" dir="t"/>
          </a:scene3d>
          <a:sp3d>
            <a:bevelT w="152400" h="50800" prst="softRound"/>
          </a:sp3d>
        </p:spPr>
        <p:txBody>
          <a:bodyPr wrap="square">
            <a:spAutoFit/>
          </a:bodyPr>
          <a:lstStyle/>
          <a:p>
            <a:r>
              <a:rPr lang="he-IL" b="0" i="0" dirty="0">
                <a:solidFill>
                  <a:srgbClr val="000000"/>
                </a:solidFill>
                <a:effectLst/>
                <a:latin typeface="Arial" panose="020B0604020202020204" pitchFamily="34" charset="0"/>
              </a:rPr>
              <a:t>צריך ציץ – וסובר כרב ששת שטומאה דחויה בציבור</a:t>
            </a:r>
            <a:endParaRPr lang="he-IL" dirty="0"/>
          </a:p>
        </p:txBody>
      </p:sp>
      <p:sp>
        <p:nvSpPr>
          <p:cNvPr id="13" name="תיבת טקסט 12">
            <a:extLst>
              <a:ext uri="{FF2B5EF4-FFF2-40B4-BE49-F238E27FC236}">
                <a16:creationId xmlns:a16="http://schemas.microsoft.com/office/drawing/2014/main" id="{FF472C22-5B72-47D4-9EFF-462D49CE7F01}"/>
              </a:ext>
            </a:extLst>
          </p:cNvPr>
          <p:cNvSpPr txBox="1"/>
          <p:nvPr/>
        </p:nvSpPr>
        <p:spPr>
          <a:xfrm>
            <a:off x="2633020" y="3106644"/>
            <a:ext cx="5048924" cy="369332"/>
          </a:xfrm>
          <a:prstGeom prst="rect">
            <a:avLst/>
          </a:prstGeom>
          <a:solidFill>
            <a:schemeClr val="bg1">
              <a:lumMod val="95000"/>
            </a:schemeClr>
          </a:solidFill>
          <a:scene3d>
            <a:camera prst="orthographicFront"/>
            <a:lightRig rig="threePt" dir="t"/>
          </a:scene3d>
          <a:sp3d>
            <a:bevelT w="152400" h="50800" prst="softRound"/>
          </a:sp3d>
        </p:spPr>
        <p:txBody>
          <a:bodyPr wrap="square">
            <a:spAutoFit/>
          </a:bodyPr>
          <a:lstStyle/>
          <a:p>
            <a:r>
              <a:rPr lang="he-IL" dirty="0">
                <a:solidFill>
                  <a:srgbClr val="000000"/>
                </a:solidFill>
                <a:latin typeface="Arial" panose="020B0604020202020204" pitchFamily="34" charset="0"/>
              </a:rPr>
              <a:t>לא</a:t>
            </a:r>
            <a:r>
              <a:rPr lang="he-IL" b="0" i="0" dirty="0">
                <a:solidFill>
                  <a:srgbClr val="000000"/>
                </a:solidFill>
                <a:effectLst/>
                <a:latin typeface="Arial" panose="020B0604020202020204" pitchFamily="34" charset="0"/>
              </a:rPr>
              <a:t> צריך ציץ – וסובר  כרב נחמן שטומאה הותרה בציבור</a:t>
            </a:r>
            <a:endParaRPr lang="he-IL" dirty="0"/>
          </a:p>
        </p:txBody>
      </p:sp>
      <p:sp>
        <p:nvSpPr>
          <p:cNvPr id="14" name="בועת דיבור: מלבן עם פינות מעוגלות 13">
            <a:extLst>
              <a:ext uri="{FF2B5EF4-FFF2-40B4-BE49-F238E27FC236}">
                <a16:creationId xmlns:a16="http://schemas.microsoft.com/office/drawing/2014/main" id="{BC08A126-C3E9-4D65-B159-D0D3DE53A591}"/>
              </a:ext>
            </a:extLst>
          </p:cNvPr>
          <p:cNvSpPr/>
          <p:nvPr/>
        </p:nvSpPr>
        <p:spPr>
          <a:xfrm>
            <a:off x="5151" y="41770"/>
            <a:ext cx="5502412" cy="740028"/>
          </a:xfrm>
          <a:prstGeom prst="wedgeRoundRectCallout">
            <a:avLst>
              <a:gd name="adj1" fmla="val 62146"/>
              <a:gd name="adj2" fmla="val 67270"/>
              <a:gd name="adj3" fmla="val 1666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0" i="0" dirty="0">
                <a:solidFill>
                  <a:srgbClr val="000000"/>
                </a:solidFill>
                <a:effectLst/>
                <a:latin typeface="Arial" panose="020B0604020202020204" pitchFamily="34" charset="0"/>
              </a:rPr>
              <a:t>מאחר שהיתר גמור הוא מה שנעשה בטומאה - לא צריך ציץ שירצה. אבל אם הטומאה רק דחויה - הרי שבאה באיסור טומאה וצריך עליו ריצוי ציץ</a:t>
            </a:r>
            <a:endParaRPr lang="he-IL" dirty="0"/>
          </a:p>
        </p:txBody>
      </p:sp>
      <p:sp>
        <p:nvSpPr>
          <p:cNvPr id="16" name="תיבת טקסט 15">
            <a:extLst>
              <a:ext uri="{FF2B5EF4-FFF2-40B4-BE49-F238E27FC236}">
                <a16:creationId xmlns:a16="http://schemas.microsoft.com/office/drawing/2014/main" id="{4242D751-B811-4409-9AEB-0E22BBFA1754}"/>
              </a:ext>
            </a:extLst>
          </p:cNvPr>
          <p:cNvSpPr txBox="1"/>
          <p:nvPr/>
        </p:nvSpPr>
        <p:spPr>
          <a:xfrm>
            <a:off x="6069186" y="81945"/>
            <a:ext cx="1574800" cy="369332"/>
          </a:xfrm>
          <a:prstGeom prst="rect">
            <a:avLst/>
          </a:prstGeom>
          <a:noFill/>
        </p:spPr>
        <p:txBody>
          <a:bodyPr wrap="square" rtlCol="1">
            <a:spAutoFit/>
          </a:bodyPr>
          <a:lstStyle/>
          <a:p>
            <a:r>
              <a:rPr lang="he-IL" dirty="0"/>
              <a:t>סיכום </a:t>
            </a:r>
            <a:r>
              <a:rPr lang="he-IL" dirty="0" err="1"/>
              <a:t>הסוגיה</a:t>
            </a:r>
            <a:endParaRPr lang="he-IL" dirty="0"/>
          </a:p>
        </p:txBody>
      </p:sp>
      <p:graphicFrame>
        <p:nvGraphicFramePr>
          <p:cNvPr id="17" name="טבלה 17">
            <a:extLst>
              <a:ext uri="{FF2B5EF4-FFF2-40B4-BE49-F238E27FC236}">
                <a16:creationId xmlns:a16="http://schemas.microsoft.com/office/drawing/2014/main" id="{AA5A4618-B7FD-4ADE-8593-23CB7E4D6F23}"/>
              </a:ext>
            </a:extLst>
          </p:cNvPr>
          <p:cNvGraphicFramePr>
            <a:graphicFrameLocks noGrp="1"/>
          </p:cNvGraphicFramePr>
          <p:nvPr>
            <p:extLst>
              <p:ext uri="{D42A27DB-BD31-4B8C-83A1-F6EECF244321}">
                <p14:modId xmlns:p14="http://schemas.microsoft.com/office/powerpoint/2010/main" val="3872945249"/>
              </p:ext>
            </p:extLst>
          </p:nvPr>
        </p:nvGraphicFramePr>
        <p:xfrm>
          <a:off x="1527899" y="4356470"/>
          <a:ext cx="9804049" cy="2419585"/>
        </p:xfrm>
        <a:graphic>
          <a:graphicData uri="http://schemas.openxmlformats.org/drawingml/2006/table">
            <a:tbl>
              <a:tblPr rtl="1" firstRow="1" bandRow="1">
                <a:tableStyleId>{616DA210-FB5B-4158-B5E0-FEB733F419BA}</a:tableStyleId>
              </a:tblPr>
              <a:tblGrid>
                <a:gridCol w="2539999">
                  <a:extLst>
                    <a:ext uri="{9D8B030D-6E8A-4147-A177-3AD203B41FA5}">
                      <a16:colId xmlns:a16="http://schemas.microsoft.com/office/drawing/2014/main" val="3162613748"/>
                    </a:ext>
                  </a:extLst>
                </a:gridCol>
                <a:gridCol w="3237653">
                  <a:extLst>
                    <a:ext uri="{9D8B030D-6E8A-4147-A177-3AD203B41FA5}">
                      <a16:colId xmlns:a16="http://schemas.microsoft.com/office/drawing/2014/main" val="1895496334"/>
                    </a:ext>
                  </a:extLst>
                </a:gridCol>
                <a:gridCol w="4026397">
                  <a:extLst>
                    <a:ext uri="{9D8B030D-6E8A-4147-A177-3AD203B41FA5}">
                      <a16:colId xmlns:a16="http://schemas.microsoft.com/office/drawing/2014/main" val="1892128604"/>
                    </a:ext>
                  </a:extLst>
                </a:gridCol>
              </a:tblGrid>
              <a:tr h="483917">
                <a:tc>
                  <a:txBody>
                    <a:bodyPr/>
                    <a:lstStyle/>
                    <a:p>
                      <a:pPr rtl="1"/>
                      <a:endParaRPr lang="he-IL"/>
                    </a:p>
                  </a:txBody>
                  <a:tcPr/>
                </a:tc>
                <a:tc>
                  <a:txBody>
                    <a:bodyPr/>
                    <a:lstStyle/>
                    <a:p>
                      <a:pPr rtl="1"/>
                      <a:endParaRPr lang="he-IL"/>
                    </a:p>
                  </a:txBody>
                  <a:tcPr/>
                </a:tc>
                <a:tc>
                  <a:txBody>
                    <a:bodyPr/>
                    <a:lstStyle/>
                    <a:p>
                      <a:pPr rtl="1"/>
                      <a:endParaRPr lang="he-IL" dirty="0"/>
                    </a:p>
                  </a:txBody>
                  <a:tcPr/>
                </a:tc>
                <a:extLst>
                  <a:ext uri="{0D108BD9-81ED-4DB2-BD59-A6C34878D82A}">
                    <a16:rowId xmlns:a16="http://schemas.microsoft.com/office/drawing/2014/main" val="1992551045"/>
                  </a:ext>
                </a:extLst>
              </a:tr>
              <a:tr h="483917">
                <a:tc>
                  <a:txBody>
                    <a:bodyPr/>
                    <a:lstStyle/>
                    <a:p>
                      <a:pPr rtl="1"/>
                      <a:endParaRPr lang="he-IL"/>
                    </a:p>
                  </a:txBody>
                  <a:tcPr/>
                </a:tc>
                <a:tc>
                  <a:txBody>
                    <a:bodyPr/>
                    <a:lstStyle/>
                    <a:p>
                      <a:pPr rtl="1"/>
                      <a:endParaRPr lang="he-IL"/>
                    </a:p>
                  </a:txBody>
                  <a:tcPr/>
                </a:tc>
                <a:tc>
                  <a:txBody>
                    <a:bodyPr/>
                    <a:lstStyle/>
                    <a:p>
                      <a:pPr rtl="1"/>
                      <a:endParaRPr lang="he-IL"/>
                    </a:p>
                  </a:txBody>
                  <a:tcPr/>
                </a:tc>
                <a:extLst>
                  <a:ext uri="{0D108BD9-81ED-4DB2-BD59-A6C34878D82A}">
                    <a16:rowId xmlns:a16="http://schemas.microsoft.com/office/drawing/2014/main" val="803939157"/>
                  </a:ext>
                </a:extLst>
              </a:tr>
              <a:tr h="483917">
                <a:tc>
                  <a:txBody>
                    <a:bodyPr/>
                    <a:lstStyle/>
                    <a:p>
                      <a:pPr rtl="1"/>
                      <a:endParaRPr lang="he-IL"/>
                    </a:p>
                  </a:txBody>
                  <a:tcPr/>
                </a:tc>
                <a:tc>
                  <a:txBody>
                    <a:bodyPr/>
                    <a:lstStyle/>
                    <a:p>
                      <a:pPr rtl="1"/>
                      <a:endParaRPr lang="he-IL"/>
                    </a:p>
                  </a:txBody>
                  <a:tcPr/>
                </a:tc>
                <a:tc>
                  <a:txBody>
                    <a:bodyPr/>
                    <a:lstStyle/>
                    <a:p>
                      <a:pPr rtl="1"/>
                      <a:endParaRPr lang="he-IL"/>
                    </a:p>
                  </a:txBody>
                  <a:tcPr/>
                </a:tc>
                <a:extLst>
                  <a:ext uri="{0D108BD9-81ED-4DB2-BD59-A6C34878D82A}">
                    <a16:rowId xmlns:a16="http://schemas.microsoft.com/office/drawing/2014/main" val="2027549395"/>
                  </a:ext>
                </a:extLst>
              </a:tr>
              <a:tr h="483917">
                <a:tc>
                  <a:txBody>
                    <a:bodyPr/>
                    <a:lstStyle/>
                    <a:p>
                      <a:pPr rtl="1"/>
                      <a:endParaRPr lang="he-IL" dirty="0"/>
                    </a:p>
                  </a:txBody>
                  <a:tcPr/>
                </a:tc>
                <a:tc gridSpan="2">
                  <a:txBody>
                    <a:bodyPr/>
                    <a:lstStyle/>
                    <a:p>
                      <a:pPr rtl="1"/>
                      <a:endParaRPr lang="he-IL" dirty="0"/>
                    </a:p>
                  </a:txBody>
                  <a:tcPr/>
                </a:tc>
                <a:tc hMerge="1">
                  <a:txBody>
                    <a:bodyPr/>
                    <a:lstStyle/>
                    <a:p>
                      <a:pPr rtl="1"/>
                      <a:endParaRPr lang="he-IL" dirty="0"/>
                    </a:p>
                  </a:txBody>
                  <a:tcPr/>
                </a:tc>
                <a:extLst>
                  <a:ext uri="{0D108BD9-81ED-4DB2-BD59-A6C34878D82A}">
                    <a16:rowId xmlns:a16="http://schemas.microsoft.com/office/drawing/2014/main" val="3073367890"/>
                  </a:ext>
                </a:extLst>
              </a:tr>
              <a:tr h="483917">
                <a:tc>
                  <a:txBody>
                    <a:bodyPr/>
                    <a:lstStyle/>
                    <a:p>
                      <a:pPr rtl="1"/>
                      <a:endParaRPr lang="he-IL"/>
                    </a:p>
                  </a:txBody>
                  <a:tcPr/>
                </a:tc>
                <a:tc>
                  <a:txBody>
                    <a:bodyPr/>
                    <a:lstStyle/>
                    <a:p>
                      <a:pPr rtl="1"/>
                      <a:endParaRPr lang="he-IL"/>
                    </a:p>
                  </a:txBody>
                  <a:tcPr/>
                </a:tc>
                <a:tc>
                  <a:txBody>
                    <a:bodyPr/>
                    <a:lstStyle/>
                    <a:p>
                      <a:pPr rtl="1"/>
                      <a:endParaRPr lang="he-IL" dirty="0"/>
                    </a:p>
                  </a:txBody>
                  <a:tcPr/>
                </a:tc>
                <a:extLst>
                  <a:ext uri="{0D108BD9-81ED-4DB2-BD59-A6C34878D82A}">
                    <a16:rowId xmlns:a16="http://schemas.microsoft.com/office/drawing/2014/main" val="4001598298"/>
                  </a:ext>
                </a:extLst>
              </a:tr>
            </a:tbl>
          </a:graphicData>
        </a:graphic>
      </p:graphicFrame>
      <p:sp>
        <p:nvSpPr>
          <p:cNvPr id="18" name="תיבת טקסט 17">
            <a:extLst>
              <a:ext uri="{FF2B5EF4-FFF2-40B4-BE49-F238E27FC236}">
                <a16:creationId xmlns:a16="http://schemas.microsoft.com/office/drawing/2014/main" id="{F9DF6628-98B0-4563-B962-E47595704376}"/>
              </a:ext>
            </a:extLst>
          </p:cNvPr>
          <p:cNvSpPr txBox="1"/>
          <p:nvPr/>
        </p:nvSpPr>
        <p:spPr>
          <a:xfrm>
            <a:off x="1527899" y="3577285"/>
            <a:ext cx="9865360" cy="646331"/>
          </a:xfrm>
          <a:prstGeom prst="rect">
            <a:avLst/>
          </a:prstGeom>
          <a:solidFill>
            <a:schemeClr val="accent5">
              <a:lumMod val="20000"/>
              <a:lumOff val="80000"/>
            </a:schemeClr>
          </a:solidFill>
          <a:scene3d>
            <a:camera prst="orthographicFront"/>
            <a:lightRig rig="threePt" dir="t"/>
          </a:scene3d>
          <a:sp3d>
            <a:bevelT prst="slope"/>
          </a:sp3d>
        </p:spPr>
        <p:txBody>
          <a:bodyPr wrap="square" rtlCol="1">
            <a:spAutoFit/>
          </a:bodyPr>
          <a:lstStyle/>
          <a:p>
            <a:r>
              <a:rPr lang="he-IL" dirty="0"/>
              <a:t>דרישת הפסוק: "וְהָיָה֘ </a:t>
            </a:r>
            <a:r>
              <a:rPr lang="he-IL" dirty="0" err="1"/>
              <a:t>עַל־מֵ֣צַח</a:t>
            </a:r>
            <a:r>
              <a:rPr lang="he-IL" dirty="0"/>
              <a:t> אַהֲרֹן֒ וְנָשָׂ֨א אַהֲרֹ֜ן </a:t>
            </a:r>
            <a:r>
              <a:rPr lang="he-IL" dirty="0" err="1"/>
              <a:t>אֶת־עֲוֹ֣ן</a:t>
            </a:r>
            <a:r>
              <a:rPr lang="he-IL" dirty="0"/>
              <a:t> הַקֳּדָשִׁ֗ים אֲשֶׁ֤ר יַקְדִּ֙ישׁוּ֙ בְּנֵ֣י יִשְׂרָאֵ֔ל לְכָֽל־ מַתְּנֹ֖ת קָדְשֵׁיהֶ֑ם</a:t>
            </a:r>
          </a:p>
          <a:p>
            <a:r>
              <a:rPr lang="he-IL" dirty="0"/>
              <a:t>                     וְהָיָ֤ה </a:t>
            </a:r>
            <a:r>
              <a:rPr lang="he-IL" dirty="0" err="1"/>
              <a:t>עַל־מִצְחו</a:t>
            </a:r>
            <a:r>
              <a:rPr lang="he-IL" dirty="0"/>
              <a:t>ֹ֙ תָּמִ֔יד לְרָצ֥וֹן לָהֶ֖ם לִפְנֵ֥י הֽ': </a:t>
            </a:r>
          </a:p>
        </p:txBody>
      </p:sp>
      <p:sp>
        <p:nvSpPr>
          <p:cNvPr id="19" name="תיבת טקסט 18">
            <a:extLst>
              <a:ext uri="{FF2B5EF4-FFF2-40B4-BE49-F238E27FC236}">
                <a16:creationId xmlns:a16="http://schemas.microsoft.com/office/drawing/2014/main" id="{F57F423F-C36E-44EF-8BAD-224D1FE4EFE3}"/>
              </a:ext>
            </a:extLst>
          </p:cNvPr>
          <p:cNvSpPr txBox="1"/>
          <p:nvPr/>
        </p:nvSpPr>
        <p:spPr>
          <a:xfrm>
            <a:off x="6545110" y="4406263"/>
            <a:ext cx="1539788" cy="369332"/>
          </a:xfrm>
          <a:prstGeom prst="rect">
            <a:avLst/>
          </a:prstGeom>
          <a:solidFill>
            <a:schemeClr val="accent6">
              <a:lumMod val="20000"/>
              <a:lumOff val="80000"/>
            </a:schemeClr>
          </a:solidFill>
          <a:scene3d>
            <a:camera prst="orthographicFront"/>
            <a:lightRig rig="threePt" dir="t"/>
          </a:scene3d>
          <a:sp3d>
            <a:bevelT w="139700" prst="cross"/>
          </a:sp3d>
        </p:spPr>
        <p:txBody>
          <a:bodyPr wrap="square" rtlCol="1">
            <a:spAutoFit/>
          </a:bodyPr>
          <a:lstStyle/>
          <a:p>
            <a:r>
              <a:rPr lang="he-IL" dirty="0"/>
              <a:t>שיטת ר' יהודה</a:t>
            </a:r>
          </a:p>
        </p:txBody>
      </p:sp>
      <p:sp>
        <p:nvSpPr>
          <p:cNvPr id="20" name="תיבת טקסט 19">
            <a:extLst>
              <a:ext uri="{FF2B5EF4-FFF2-40B4-BE49-F238E27FC236}">
                <a16:creationId xmlns:a16="http://schemas.microsoft.com/office/drawing/2014/main" id="{1F257B49-E6F0-4FDE-9A0E-11DACCF150C2}"/>
              </a:ext>
            </a:extLst>
          </p:cNvPr>
          <p:cNvSpPr txBox="1"/>
          <p:nvPr/>
        </p:nvSpPr>
        <p:spPr>
          <a:xfrm>
            <a:off x="3701144" y="4356470"/>
            <a:ext cx="1539788" cy="369332"/>
          </a:xfrm>
          <a:prstGeom prst="rect">
            <a:avLst/>
          </a:prstGeom>
          <a:solidFill>
            <a:schemeClr val="accent6">
              <a:lumMod val="20000"/>
              <a:lumOff val="80000"/>
            </a:schemeClr>
          </a:solidFill>
          <a:scene3d>
            <a:camera prst="orthographicFront"/>
            <a:lightRig rig="threePt" dir="t"/>
          </a:scene3d>
          <a:sp3d>
            <a:bevelT w="139700" prst="cross"/>
          </a:sp3d>
        </p:spPr>
        <p:txBody>
          <a:bodyPr wrap="square" rtlCol="1">
            <a:spAutoFit/>
          </a:bodyPr>
          <a:lstStyle/>
          <a:p>
            <a:r>
              <a:rPr lang="he-IL" dirty="0"/>
              <a:t>שיטת ר' שמעון</a:t>
            </a:r>
          </a:p>
        </p:txBody>
      </p:sp>
      <p:sp>
        <p:nvSpPr>
          <p:cNvPr id="21" name="תיבת טקסט 20">
            <a:extLst>
              <a:ext uri="{FF2B5EF4-FFF2-40B4-BE49-F238E27FC236}">
                <a16:creationId xmlns:a16="http://schemas.microsoft.com/office/drawing/2014/main" id="{3D27313A-EEE5-40EB-AF91-688A75DA538D}"/>
              </a:ext>
            </a:extLst>
          </p:cNvPr>
          <p:cNvSpPr txBox="1"/>
          <p:nvPr/>
        </p:nvSpPr>
        <p:spPr>
          <a:xfrm>
            <a:off x="9223093" y="4836699"/>
            <a:ext cx="1966836" cy="369332"/>
          </a:xfrm>
          <a:prstGeom prst="rect">
            <a:avLst/>
          </a:prstGeom>
          <a:solidFill>
            <a:schemeClr val="accent6">
              <a:lumMod val="20000"/>
              <a:lumOff val="80000"/>
            </a:schemeClr>
          </a:solidFill>
          <a:scene3d>
            <a:camera prst="orthographicFront"/>
            <a:lightRig rig="threePt" dir="t"/>
          </a:scene3d>
          <a:sp3d>
            <a:bevelT prst="convex"/>
          </a:sp3d>
        </p:spPr>
        <p:txBody>
          <a:bodyPr wrap="square" rtlCol="1">
            <a:spAutoFit/>
          </a:bodyPr>
          <a:lstStyle/>
          <a:p>
            <a:r>
              <a:rPr lang="he-IL" b="0" i="0" dirty="0">
                <a:solidFill>
                  <a:srgbClr val="0000FF"/>
                </a:solidFill>
                <a:effectLst/>
                <a:latin typeface="Arial" panose="020B0604020202020204" pitchFamily="34" charset="0"/>
              </a:rPr>
              <a:t>עַל מֵצַח אַהֲרֹן וְנָשָׂא</a:t>
            </a:r>
            <a:endParaRPr lang="he-IL" dirty="0"/>
          </a:p>
        </p:txBody>
      </p:sp>
      <p:sp>
        <p:nvSpPr>
          <p:cNvPr id="22" name="תיבת טקסט 21">
            <a:extLst>
              <a:ext uri="{FF2B5EF4-FFF2-40B4-BE49-F238E27FC236}">
                <a16:creationId xmlns:a16="http://schemas.microsoft.com/office/drawing/2014/main" id="{B053018E-C0F0-41FE-87C2-A4834BA2B572}"/>
              </a:ext>
            </a:extLst>
          </p:cNvPr>
          <p:cNvSpPr txBox="1"/>
          <p:nvPr/>
        </p:nvSpPr>
        <p:spPr>
          <a:xfrm>
            <a:off x="8902207" y="5316600"/>
            <a:ext cx="2344517" cy="369332"/>
          </a:xfrm>
          <a:prstGeom prst="rect">
            <a:avLst/>
          </a:prstGeom>
          <a:solidFill>
            <a:schemeClr val="accent6">
              <a:lumMod val="20000"/>
              <a:lumOff val="80000"/>
            </a:schemeClr>
          </a:solidFill>
          <a:scene3d>
            <a:camera prst="orthographicFront"/>
            <a:lightRig rig="threePt" dir="t"/>
          </a:scene3d>
          <a:sp3d>
            <a:bevelT prst="convex"/>
          </a:sp3d>
        </p:spPr>
        <p:txBody>
          <a:bodyPr wrap="square" rtlCol="1">
            <a:spAutoFit/>
          </a:bodyPr>
          <a:lstStyle/>
          <a:p>
            <a:r>
              <a:rPr lang="he-IL" b="0" i="0" dirty="0">
                <a:solidFill>
                  <a:srgbClr val="0000FF"/>
                </a:solidFill>
                <a:effectLst/>
                <a:latin typeface="Arial" panose="020B0604020202020204" pitchFamily="34" charset="0"/>
              </a:rPr>
              <a:t>תָּמִיד לְרָצוֹן לָהֶם לִפְנֵי ה'</a:t>
            </a:r>
            <a:endParaRPr lang="he-IL" dirty="0"/>
          </a:p>
        </p:txBody>
      </p:sp>
      <p:sp>
        <p:nvSpPr>
          <p:cNvPr id="23" name="תיבת טקסט 22">
            <a:extLst>
              <a:ext uri="{FF2B5EF4-FFF2-40B4-BE49-F238E27FC236}">
                <a16:creationId xmlns:a16="http://schemas.microsoft.com/office/drawing/2014/main" id="{EF4B19E8-38AA-42A5-ABFB-DFBC68A63835}"/>
              </a:ext>
            </a:extLst>
          </p:cNvPr>
          <p:cNvSpPr txBox="1"/>
          <p:nvPr/>
        </p:nvSpPr>
        <p:spPr>
          <a:xfrm>
            <a:off x="10153739" y="5866827"/>
            <a:ext cx="1092985" cy="369332"/>
          </a:xfrm>
          <a:prstGeom prst="rect">
            <a:avLst/>
          </a:prstGeom>
          <a:solidFill>
            <a:schemeClr val="accent6">
              <a:lumMod val="20000"/>
              <a:lumOff val="80000"/>
            </a:schemeClr>
          </a:solidFill>
          <a:scene3d>
            <a:camera prst="orthographicFront"/>
            <a:lightRig rig="threePt" dir="t"/>
          </a:scene3d>
          <a:sp3d>
            <a:bevelT prst="convex"/>
          </a:sp3d>
        </p:spPr>
        <p:txBody>
          <a:bodyPr wrap="square" rtlCol="1">
            <a:spAutoFit/>
          </a:bodyPr>
          <a:lstStyle/>
          <a:p>
            <a:r>
              <a:rPr lang="he-IL" b="0" i="0" dirty="0">
                <a:solidFill>
                  <a:srgbClr val="0000FF"/>
                </a:solidFill>
                <a:effectLst/>
                <a:latin typeface="Arial" panose="020B0604020202020204" pitchFamily="34" charset="0"/>
              </a:rPr>
              <a:t>עַל מִצְחוֹ</a:t>
            </a:r>
            <a:endParaRPr lang="he-IL" dirty="0"/>
          </a:p>
        </p:txBody>
      </p:sp>
      <p:sp>
        <p:nvSpPr>
          <p:cNvPr id="24" name="תיבת טקסט 23">
            <a:extLst>
              <a:ext uri="{FF2B5EF4-FFF2-40B4-BE49-F238E27FC236}">
                <a16:creationId xmlns:a16="http://schemas.microsoft.com/office/drawing/2014/main" id="{EE69E3B2-F0F9-4622-8444-57616F8E7BD0}"/>
              </a:ext>
            </a:extLst>
          </p:cNvPr>
          <p:cNvSpPr txBox="1"/>
          <p:nvPr/>
        </p:nvSpPr>
        <p:spPr>
          <a:xfrm>
            <a:off x="9930365" y="6369435"/>
            <a:ext cx="1316359" cy="369332"/>
          </a:xfrm>
          <a:prstGeom prst="rect">
            <a:avLst/>
          </a:prstGeom>
          <a:solidFill>
            <a:schemeClr val="accent6">
              <a:lumMod val="20000"/>
              <a:lumOff val="80000"/>
            </a:schemeClr>
          </a:solidFill>
          <a:scene3d>
            <a:camera prst="orthographicFront"/>
            <a:lightRig rig="threePt" dir="t"/>
          </a:scene3d>
          <a:sp3d>
            <a:bevelT prst="convex"/>
          </a:sp3d>
        </p:spPr>
        <p:txBody>
          <a:bodyPr wrap="square" rtlCol="1">
            <a:spAutoFit/>
          </a:bodyPr>
          <a:lstStyle/>
          <a:p>
            <a:r>
              <a:rPr lang="he-IL" b="0" i="0" dirty="0">
                <a:solidFill>
                  <a:srgbClr val="0000FF"/>
                </a:solidFill>
                <a:effectLst/>
                <a:latin typeface="Arial" panose="020B0604020202020204" pitchFamily="34" charset="0"/>
              </a:rPr>
              <a:t>מִצְח - מִצְחוֹ</a:t>
            </a:r>
            <a:endParaRPr lang="he-IL" dirty="0"/>
          </a:p>
        </p:txBody>
      </p:sp>
      <p:sp>
        <p:nvSpPr>
          <p:cNvPr id="25" name="תיבת טקסט 24">
            <a:extLst>
              <a:ext uri="{FF2B5EF4-FFF2-40B4-BE49-F238E27FC236}">
                <a16:creationId xmlns:a16="http://schemas.microsoft.com/office/drawing/2014/main" id="{D4F88A15-27C2-4581-8FF8-84C45540260D}"/>
              </a:ext>
            </a:extLst>
          </p:cNvPr>
          <p:cNvSpPr txBox="1"/>
          <p:nvPr/>
        </p:nvSpPr>
        <p:spPr>
          <a:xfrm>
            <a:off x="5805259" y="4890068"/>
            <a:ext cx="2950414" cy="369332"/>
          </a:xfrm>
          <a:prstGeom prst="rect">
            <a:avLst/>
          </a:prstGeom>
          <a:solidFill>
            <a:schemeClr val="accent6">
              <a:lumMod val="20000"/>
              <a:lumOff val="80000"/>
            </a:schemeClr>
          </a:solidFill>
          <a:scene3d>
            <a:camera prst="orthographicFront"/>
            <a:lightRig rig="threePt" dir="t"/>
          </a:scene3d>
          <a:sp3d>
            <a:bevelT prst="convex"/>
          </a:sp3d>
        </p:spPr>
        <p:txBody>
          <a:bodyPr wrap="square" rtlCol="1">
            <a:spAutoFit/>
          </a:bodyPr>
          <a:lstStyle/>
          <a:p>
            <a:r>
              <a:rPr lang="he-IL" b="0" i="0" dirty="0">
                <a:solidFill>
                  <a:srgbClr val="000000"/>
                </a:solidFill>
                <a:effectLst/>
                <a:latin typeface="Arial" panose="020B0604020202020204" pitchFamily="34" charset="0"/>
              </a:rPr>
              <a:t>הציץ מרצה רק כשהוא על מצחו</a:t>
            </a:r>
            <a:endParaRPr lang="he-IL" dirty="0"/>
          </a:p>
        </p:txBody>
      </p:sp>
      <p:sp>
        <p:nvSpPr>
          <p:cNvPr id="26" name="תיבת טקסט 25">
            <a:extLst>
              <a:ext uri="{FF2B5EF4-FFF2-40B4-BE49-F238E27FC236}">
                <a16:creationId xmlns:a16="http://schemas.microsoft.com/office/drawing/2014/main" id="{B3683933-902E-45C5-AAD4-9529D6633589}"/>
              </a:ext>
            </a:extLst>
          </p:cNvPr>
          <p:cNvSpPr txBox="1"/>
          <p:nvPr/>
        </p:nvSpPr>
        <p:spPr>
          <a:xfrm>
            <a:off x="5988575" y="5316600"/>
            <a:ext cx="2792148" cy="369332"/>
          </a:xfrm>
          <a:prstGeom prst="rect">
            <a:avLst/>
          </a:prstGeom>
          <a:solidFill>
            <a:schemeClr val="accent6">
              <a:lumMod val="20000"/>
              <a:lumOff val="80000"/>
            </a:schemeClr>
          </a:solidFill>
          <a:scene3d>
            <a:camera prst="orthographicFront"/>
            <a:lightRig rig="threePt" dir="t"/>
          </a:scene3d>
          <a:sp3d>
            <a:bevelT prst="convex"/>
          </a:sp3d>
        </p:spPr>
        <p:txBody>
          <a:bodyPr wrap="square" rtlCol="1">
            <a:spAutoFit/>
          </a:bodyPr>
          <a:lstStyle/>
          <a:p>
            <a:r>
              <a:rPr lang="he-IL" b="0" i="0" dirty="0">
                <a:solidFill>
                  <a:srgbClr val="000000"/>
                </a:solidFill>
                <a:effectLst/>
                <a:latin typeface="Arial" panose="020B0604020202020204" pitchFamily="34" charset="0"/>
              </a:rPr>
              <a:t>אסור להסיח  ממנו את  דעתו</a:t>
            </a:r>
            <a:endParaRPr lang="he-IL" dirty="0"/>
          </a:p>
        </p:txBody>
      </p:sp>
      <p:sp>
        <p:nvSpPr>
          <p:cNvPr id="27" name="תיבת טקסט 26">
            <a:extLst>
              <a:ext uri="{FF2B5EF4-FFF2-40B4-BE49-F238E27FC236}">
                <a16:creationId xmlns:a16="http://schemas.microsoft.com/office/drawing/2014/main" id="{3FB2A437-B4CC-45D8-8427-1FB915388F59}"/>
              </a:ext>
            </a:extLst>
          </p:cNvPr>
          <p:cNvSpPr txBox="1"/>
          <p:nvPr/>
        </p:nvSpPr>
        <p:spPr>
          <a:xfrm>
            <a:off x="3853283" y="5886794"/>
            <a:ext cx="3818109" cy="369332"/>
          </a:xfrm>
          <a:prstGeom prst="rect">
            <a:avLst/>
          </a:prstGeom>
          <a:solidFill>
            <a:schemeClr val="accent6">
              <a:lumMod val="20000"/>
              <a:lumOff val="80000"/>
            </a:schemeClr>
          </a:solidFill>
          <a:scene3d>
            <a:camera prst="orthographicFront"/>
            <a:lightRig rig="threePt" dir="t"/>
          </a:scene3d>
          <a:sp3d>
            <a:bevelT prst="convex"/>
          </a:sp3d>
        </p:spPr>
        <p:txBody>
          <a:bodyPr wrap="square" rtlCol="1">
            <a:spAutoFit/>
          </a:bodyPr>
          <a:lstStyle/>
          <a:p>
            <a:r>
              <a:rPr lang="he-IL" b="0" i="0" dirty="0">
                <a:solidFill>
                  <a:srgbClr val="000000"/>
                </a:solidFill>
                <a:effectLst/>
                <a:latin typeface="Arial" panose="020B0604020202020204" pitchFamily="34" charset="0"/>
              </a:rPr>
              <a:t>מקומו קבוע על המצח מעל </a:t>
            </a:r>
            <a:r>
              <a:rPr lang="he-IL" b="0" i="0" dirty="0" err="1">
                <a:solidFill>
                  <a:srgbClr val="000000"/>
                </a:solidFill>
                <a:effectLst/>
                <a:latin typeface="Arial" panose="020B0604020202020204" pitchFamily="34" charset="0"/>
              </a:rPr>
              <a:t>העינים</a:t>
            </a:r>
            <a:endParaRPr lang="he-IL" dirty="0"/>
          </a:p>
        </p:txBody>
      </p:sp>
      <p:sp>
        <p:nvSpPr>
          <p:cNvPr id="28" name="תיבת טקסט 27">
            <a:extLst>
              <a:ext uri="{FF2B5EF4-FFF2-40B4-BE49-F238E27FC236}">
                <a16:creationId xmlns:a16="http://schemas.microsoft.com/office/drawing/2014/main" id="{76829F78-2351-4CF3-8FD6-B187AD3963AE}"/>
              </a:ext>
            </a:extLst>
          </p:cNvPr>
          <p:cNvSpPr txBox="1"/>
          <p:nvPr/>
        </p:nvSpPr>
        <p:spPr>
          <a:xfrm>
            <a:off x="6181498" y="6322488"/>
            <a:ext cx="2539244" cy="369332"/>
          </a:xfrm>
          <a:prstGeom prst="rect">
            <a:avLst/>
          </a:prstGeom>
          <a:solidFill>
            <a:schemeClr val="accent6">
              <a:lumMod val="20000"/>
              <a:lumOff val="80000"/>
            </a:schemeClr>
          </a:solidFill>
          <a:scene3d>
            <a:camera prst="orthographicFront"/>
            <a:lightRig rig="threePt" dir="t"/>
          </a:scene3d>
          <a:sp3d>
            <a:bevelT prst="convex"/>
          </a:sp3d>
        </p:spPr>
        <p:txBody>
          <a:bodyPr wrap="square" rtlCol="1">
            <a:spAutoFit/>
          </a:bodyPr>
          <a:lstStyle/>
          <a:p>
            <a:r>
              <a:rPr lang="he-IL" b="0" i="0" dirty="0" err="1">
                <a:solidFill>
                  <a:srgbClr val="000000"/>
                </a:solidFill>
                <a:effectLst/>
                <a:latin typeface="Arial" panose="020B0604020202020204" pitchFamily="34" charset="0"/>
              </a:rPr>
              <a:t>לאפוקי</a:t>
            </a:r>
            <a:r>
              <a:rPr lang="he-IL" b="0" i="0" dirty="0">
                <a:solidFill>
                  <a:srgbClr val="000000"/>
                </a:solidFill>
                <a:effectLst/>
                <a:latin typeface="Arial" panose="020B0604020202020204" pitchFamily="34" charset="0"/>
              </a:rPr>
              <a:t>  מצב שהציץ נשבר </a:t>
            </a:r>
            <a:endParaRPr lang="he-IL" dirty="0"/>
          </a:p>
        </p:txBody>
      </p:sp>
      <p:sp>
        <p:nvSpPr>
          <p:cNvPr id="29" name="תיבת טקסט 28">
            <a:extLst>
              <a:ext uri="{FF2B5EF4-FFF2-40B4-BE49-F238E27FC236}">
                <a16:creationId xmlns:a16="http://schemas.microsoft.com/office/drawing/2014/main" id="{9E04CAC2-717E-43BE-A3BB-540671FD697C}"/>
              </a:ext>
            </a:extLst>
          </p:cNvPr>
          <p:cNvSpPr txBox="1"/>
          <p:nvPr/>
        </p:nvSpPr>
        <p:spPr>
          <a:xfrm>
            <a:off x="1692511" y="4890068"/>
            <a:ext cx="3818109" cy="369332"/>
          </a:xfrm>
          <a:prstGeom prst="rect">
            <a:avLst/>
          </a:prstGeom>
          <a:solidFill>
            <a:schemeClr val="accent6">
              <a:lumMod val="20000"/>
              <a:lumOff val="80000"/>
            </a:schemeClr>
          </a:solidFill>
          <a:scene3d>
            <a:camera prst="orthographicFront"/>
            <a:lightRig rig="threePt" dir="t"/>
          </a:scene3d>
          <a:sp3d>
            <a:bevelT prst="convex"/>
          </a:sp3d>
        </p:spPr>
        <p:txBody>
          <a:bodyPr wrap="square" rtlCol="1">
            <a:spAutoFit/>
          </a:bodyPr>
          <a:lstStyle/>
          <a:p>
            <a:r>
              <a:rPr lang="he-IL" b="0" i="0" dirty="0">
                <a:solidFill>
                  <a:srgbClr val="000000"/>
                </a:solidFill>
                <a:effectLst/>
                <a:latin typeface="Arial" panose="020B0604020202020204" pitchFamily="34" charset="0"/>
              </a:rPr>
              <a:t>כשהציץ ראוי למצח מרצה - </a:t>
            </a:r>
            <a:r>
              <a:rPr lang="he-IL" b="0" i="0" dirty="0" err="1">
                <a:solidFill>
                  <a:srgbClr val="000000"/>
                </a:solidFill>
                <a:effectLst/>
                <a:latin typeface="Arial" panose="020B0604020202020204" pitchFamily="34" charset="0"/>
              </a:rPr>
              <a:t>לאפוקי</a:t>
            </a:r>
            <a:r>
              <a:rPr lang="he-IL" b="0" i="0" dirty="0">
                <a:solidFill>
                  <a:srgbClr val="000000"/>
                </a:solidFill>
                <a:effectLst/>
                <a:latin typeface="Arial" panose="020B0604020202020204" pitchFamily="34" charset="0"/>
              </a:rPr>
              <a:t> שבור</a:t>
            </a:r>
            <a:endParaRPr lang="he-IL" dirty="0"/>
          </a:p>
        </p:txBody>
      </p:sp>
      <p:sp>
        <p:nvSpPr>
          <p:cNvPr id="30" name="תיבת טקסט 29">
            <a:extLst>
              <a:ext uri="{FF2B5EF4-FFF2-40B4-BE49-F238E27FC236}">
                <a16:creationId xmlns:a16="http://schemas.microsoft.com/office/drawing/2014/main" id="{02DA0AAB-1074-4394-8624-746D4785F2B1}"/>
              </a:ext>
            </a:extLst>
          </p:cNvPr>
          <p:cNvSpPr txBox="1"/>
          <p:nvPr/>
        </p:nvSpPr>
        <p:spPr>
          <a:xfrm>
            <a:off x="1599019" y="5366865"/>
            <a:ext cx="3911601" cy="369332"/>
          </a:xfrm>
          <a:prstGeom prst="rect">
            <a:avLst/>
          </a:prstGeom>
          <a:solidFill>
            <a:schemeClr val="accent6">
              <a:lumMod val="20000"/>
              <a:lumOff val="80000"/>
            </a:schemeClr>
          </a:solidFill>
          <a:scene3d>
            <a:camera prst="orthographicFront"/>
            <a:lightRig rig="threePt" dir="t"/>
          </a:scene3d>
          <a:sp3d>
            <a:bevelT prst="convex"/>
          </a:sp3d>
        </p:spPr>
        <p:txBody>
          <a:bodyPr wrap="square" rtlCol="1">
            <a:spAutoFit/>
          </a:bodyPr>
          <a:lstStyle/>
          <a:p>
            <a:r>
              <a:rPr lang="he-IL" b="0" i="0" dirty="0">
                <a:solidFill>
                  <a:srgbClr val="000000"/>
                </a:solidFill>
                <a:effectLst/>
                <a:latin typeface="Arial" panose="020B0604020202020204" pitchFamily="34" charset="0"/>
              </a:rPr>
              <a:t>בין על המצח ובין לא על המצח הציץ מרצה</a:t>
            </a:r>
            <a:endParaRPr lang="he-IL" dirty="0"/>
          </a:p>
        </p:txBody>
      </p:sp>
      <p:sp>
        <p:nvSpPr>
          <p:cNvPr id="31" name="תיבת טקסט 30">
            <a:extLst>
              <a:ext uri="{FF2B5EF4-FFF2-40B4-BE49-F238E27FC236}">
                <a16:creationId xmlns:a16="http://schemas.microsoft.com/office/drawing/2014/main" id="{BF5F92ED-512E-4E3E-A945-1FDA9DE6E338}"/>
              </a:ext>
            </a:extLst>
          </p:cNvPr>
          <p:cNvSpPr txBox="1"/>
          <p:nvPr/>
        </p:nvSpPr>
        <p:spPr>
          <a:xfrm>
            <a:off x="2452458" y="6358011"/>
            <a:ext cx="2834991" cy="369332"/>
          </a:xfrm>
          <a:prstGeom prst="rect">
            <a:avLst/>
          </a:prstGeom>
          <a:solidFill>
            <a:schemeClr val="accent6">
              <a:lumMod val="20000"/>
              <a:lumOff val="80000"/>
            </a:schemeClr>
          </a:solidFill>
          <a:scene3d>
            <a:camera prst="orthographicFront"/>
            <a:lightRig rig="threePt" dir="t"/>
          </a:scene3d>
          <a:sp3d>
            <a:bevelT prst="convex"/>
          </a:sp3d>
        </p:spPr>
        <p:txBody>
          <a:bodyPr wrap="square" rtlCol="1">
            <a:spAutoFit/>
          </a:bodyPr>
          <a:lstStyle/>
          <a:p>
            <a:r>
              <a:rPr lang="he-IL" dirty="0"/>
              <a:t>ר' שמעון איננו דורש דרשה זו</a:t>
            </a:r>
          </a:p>
        </p:txBody>
      </p:sp>
    </p:spTree>
    <p:extLst>
      <p:ext uri="{BB962C8B-B14F-4D97-AF65-F5344CB8AC3E}">
        <p14:creationId xmlns:p14="http://schemas.microsoft.com/office/powerpoint/2010/main" val="4127255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fltVal val="0"/>
                                          </p:val>
                                        </p:tav>
                                        <p:tav tm="100000">
                                          <p:val>
                                            <p:strVal val="#ppt_w"/>
                                          </p:val>
                                        </p:tav>
                                      </p:tavLst>
                                    </p:anim>
                                    <p:anim calcmode="lin" valueType="num">
                                      <p:cBhvr>
                                        <p:cTn id="8" dur="1000" fill="hold"/>
                                        <p:tgtEl>
                                          <p:spTgt spid="16"/>
                                        </p:tgtEl>
                                        <p:attrNameLst>
                                          <p:attrName>ppt_h</p:attrName>
                                        </p:attrNameLst>
                                      </p:cBhvr>
                                      <p:tavLst>
                                        <p:tav tm="0">
                                          <p:val>
                                            <p:fltVal val="0"/>
                                          </p:val>
                                        </p:tav>
                                        <p:tav tm="100000">
                                          <p:val>
                                            <p:strVal val="#ppt_h"/>
                                          </p:val>
                                        </p:tav>
                                      </p:tavLst>
                                    </p:anim>
                                    <p:anim calcmode="lin" valueType="num">
                                      <p:cBhvr>
                                        <p:cTn id="9" dur="1000" fill="hold"/>
                                        <p:tgtEl>
                                          <p:spTgt spid="16"/>
                                        </p:tgtEl>
                                        <p:attrNameLst>
                                          <p:attrName>style.rotation</p:attrName>
                                        </p:attrNameLst>
                                      </p:cBhvr>
                                      <p:tavLst>
                                        <p:tav tm="0">
                                          <p:val>
                                            <p:fltVal val="90"/>
                                          </p:val>
                                        </p:tav>
                                        <p:tav tm="100000">
                                          <p:val>
                                            <p:fltVal val="0"/>
                                          </p:val>
                                        </p:tav>
                                      </p:tavLst>
                                    </p:anim>
                                    <p:animEffect transition="in" filter="fade">
                                      <p:cBhvr>
                                        <p:cTn id="10" dur="1000"/>
                                        <p:tgtEl>
                                          <p:spTgt spid="16"/>
                                        </p:tgtEl>
                                      </p:cBhvr>
                                    </p:animEffect>
                                  </p:childTnLst>
                                </p:cTn>
                              </p:par>
                            </p:childTnLst>
                          </p:cTn>
                        </p:par>
                        <p:par>
                          <p:cTn id="11" fill="hold">
                            <p:stCondLst>
                              <p:cond delay="1000"/>
                            </p:stCondLst>
                            <p:childTnLst>
                              <p:par>
                                <p:cTn id="12" presetID="16" presetClass="entr" presetSubtype="21" fill="hold" grpId="0" nodeType="afterEffect">
                                  <p:stCondLst>
                                    <p:cond delay="50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par>
                          <p:cTn id="15" fill="hold">
                            <p:stCondLst>
                              <p:cond delay="2000"/>
                            </p:stCondLst>
                            <p:childTnLst>
                              <p:par>
                                <p:cTn id="16" presetID="22" presetClass="entr" presetSubtype="8" fill="hold" grpId="0" nodeType="afterEffect">
                                  <p:stCondLst>
                                    <p:cond delay="2250"/>
                                  </p:stCondLst>
                                  <p:childTnLst>
                                    <p:set>
                                      <p:cBhvr>
                                        <p:cTn id="17" dur="1" fill="hold">
                                          <p:stCondLst>
                                            <p:cond delay="0"/>
                                          </p:stCondLst>
                                        </p:cTn>
                                        <p:tgtEl>
                                          <p:spTgt spid="14"/>
                                        </p:tgtEl>
                                        <p:attrNameLst>
                                          <p:attrName>style.visibility</p:attrName>
                                        </p:attrNameLst>
                                      </p:cBhvr>
                                      <p:to>
                                        <p:strVal val="visible"/>
                                      </p:to>
                                    </p:set>
                                    <p:animEffect transition="in" filter="wipe(left)">
                                      <p:cBhvr>
                                        <p:cTn id="18" dur="2000"/>
                                        <p:tgtEl>
                                          <p:spTgt spid="14"/>
                                        </p:tgtEl>
                                      </p:cBhvr>
                                    </p:animEffect>
                                  </p:childTnLst>
                                </p:cTn>
                              </p:par>
                            </p:childTnLst>
                          </p:cTn>
                        </p:par>
                        <p:par>
                          <p:cTn id="19" fill="hold">
                            <p:stCondLst>
                              <p:cond delay="6250"/>
                            </p:stCondLst>
                            <p:childTnLst>
                              <p:par>
                                <p:cTn id="20" presetID="22" presetClass="entr" presetSubtype="2" fill="hold" nodeType="afterEffect">
                                  <p:stCondLst>
                                    <p:cond delay="2750"/>
                                  </p:stCondLst>
                                  <p:childTnLst>
                                    <p:set>
                                      <p:cBhvr>
                                        <p:cTn id="21" dur="1" fill="hold">
                                          <p:stCondLst>
                                            <p:cond delay="0"/>
                                          </p:stCondLst>
                                        </p:cTn>
                                        <p:tgtEl>
                                          <p:spTgt spid="2"/>
                                        </p:tgtEl>
                                        <p:attrNameLst>
                                          <p:attrName>style.visibility</p:attrName>
                                        </p:attrNameLst>
                                      </p:cBhvr>
                                      <p:to>
                                        <p:strVal val="visible"/>
                                      </p:to>
                                    </p:set>
                                    <p:animEffect transition="in" filter="wipe(right)">
                                      <p:cBhvr>
                                        <p:cTn id="22" dur="500"/>
                                        <p:tgtEl>
                                          <p:spTgt spid="2"/>
                                        </p:tgtEl>
                                      </p:cBhvr>
                                    </p:animEffect>
                                  </p:childTnLst>
                                </p:cTn>
                              </p:par>
                            </p:childTnLst>
                          </p:cTn>
                        </p:par>
                        <p:par>
                          <p:cTn id="23" fill="hold">
                            <p:stCondLst>
                              <p:cond delay="9500"/>
                            </p:stCondLst>
                            <p:childTnLst>
                              <p:par>
                                <p:cTn id="24" presetID="2" presetClass="entr" presetSubtype="9" fill="hold" grpId="0" nodeType="afterEffect">
                                  <p:stCondLst>
                                    <p:cond delay="500"/>
                                  </p:stCondLst>
                                  <p:childTnLst>
                                    <p:set>
                                      <p:cBhvr>
                                        <p:cTn id="25" dur="1" fill="hold">
                                          <p:stCondLst>
                                            <p:cond delay="0"/>
                                          </p:stCondLst>
                                        </p:cTn>
                                        <p:tgtEl>
                                          <p:spTgt spid="4"/>
                                        </p:tgtEl>
                                        <p:attrNameLst>
                                          <p:attrName>style.visibility</p:attrName>
                                        </p:attrNameLst>
                                      </p:cBhvr>
                                      <p:to>
                                        <p:strVal val="visible"/>
                                      </p:to>
                                    </p:set>
                                    <p:anim calcmode="lin" valueType="num">
                                      <p:cBhvr additive="base">
                                        <p:cTn id="26" dur="500" fill="hold"/>
                                        <p:tgtEl>
                                          <p:spTgt spid="4"/>
                                        </p:tgtEl>
                                        <p:attrNameLst>
                                          <p:attrName>ppt_x</p:attrName>
                                        </p:attrNameLst>
                                      </p:cBhvr>
                                      <p:tavLst>
                                        <p:tav tm="0">
                                          <p:val>
                                            <p:strVal val="0-#ppt_w/2"/>
                                          </p:val>
                                        </p:tav>
                                        <p:tav tm="100000">
                                          <p:val>
                                            <p:strVal val="#ppt_x"/>
                                          </p:val>
                                        </p:tav>
                                      </p:tavLst>
                                    </p:anim>
                                    <p:anim calcmode="lin" valueType="num">
                                      <p:cBhvr additive="base">
                                        <p:cTn id="27" dur="500" fill="hold"/>
                                        <p:tgtEl>
                                          <p:spTgt spid="4"/>
                                        </p:tgtEl>
                                        <p:attrNameLst>
                                          <p:attrName>ppt_y</p:attrName>
                                        </p:attrNameLst>
                                      </p:cBhvr>
                                      <p:tavLst>
                                        <p:tav tm="0">
                                          <p:val>
                                            <p:strVal val="0-#ppt_h/2"/>
                                          </p:val>
                                        </p:tav>
                                        <p:tav tm="100000">
                                          <p:val>
                                            <p:strVal val="#ppt_y"/>
                                          </p:val>
                                        </p:tav>
                                      </p:tavLst>
                                    </p:anim>
                                  </p:childTnLst>
                                </p:cTn>
                              </p:par>
                            </p:childTnLst>
                          </p:cTn>
                        </p:par>
                        <p:par>
                          <p:cTn id="28" fill="hold">
                            <p:stCondLst>
                              <p:cond delay="10500"/>
                            </p:stCondLst>
                            <p:childTnLst>
                              <p:par>
                                <p:cTn id="29" presetID="2" presetClass="entr" presetSubtype="9" fill="hold" grpId="0" nodeType="afterEffect">
                                  <p:stCondLst>
                                    <p:cond delay="125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0-#ppt_w/2"/>
                                          </p:val>
                                        </p:tav>
                                        <p:tav tm="100000">
                                          <p:val>
                                            <p:strVal val="#ppt_x"/>
                                          </p:val>
                                        </p:tav>
                                      </p:tavLst>
                                    </p:anim>
                                    <p:anim calcmode="lin" valueType="num">
                                      <p:cBhvr additive="base">
                                        <p:cTn id="32" dur="500" fill="hold"/>
                                        <p:tgtEl>
                                          <p:spTgt spid="6"/>
                                        </p:tgtEl>
                                        <p:attrNameLst>
                                          <p:attrName>ppt_y</p:attrName>
                                        </p:attrNameLst>
                                      </p:cBhvr>
                                      <p:tavLst>
                                        <p:tav tm="0">
                                          <p:val>
                                            <p:strVal val="0-#ppt_h/2"/>
                                          </p:val>
                                        </p:tav>
                                        <p:tav tm="100000">
                                          <p:val>
                                            <p:strVal val="#ppt_y"/>
                                          </p:val>
                                        </p:tav>
                                      </p:tavLst>
                                    </p:anim>
                                  </p:childTnLst>
                                </p:cTn>
                              </p:par>
                            </p:childTnLst>
                          </p:cTn>
                        </p:par>
                        <p:par>
                          <p:cTn id="33" fill="hold">
                            <p:stCondLst>
                              <p:cond delay="12250"/>
                            </p:stCondLst>
                            <p:childTnLst>
                              <p:par>
                                <p:cTn id="34" presetID="2" presetClass="entr" presetSubtype="3" fill="hold" grpId="0" nodeType="afterEffect">
                                  <p:stCondLst>
                                    <p:cond delay="1500"/>
                                  </p:stCondLst>
                                  <p:childTnLst>
                                    <p:set>
                                      <p:cBhvr>
                                        <p:cTn id="35" dur="1" fill="hold">
                                          <p:stCondLst>
                                            <p:cond delay="0"/>
                                          </p:stCondLst>
                                        </p:cTn>
                                        <p:tgtEl>
                                          <p:spTgt spid="5"/>
                                        </p:tgtEl>
                                        <p:attrNameLst>
                                          <p:attrName>style.visibility</p:attrName>
                                        </p:attrNameLst>
                                      </p:cBhvr>
                                      <p:to>
                                        <p:strVal val="visible"/>
                                      </p:to>
                                    </p:set>
                                    <p:anim calcmode="lin" valueType="num">
                                      <p:cBhvr additive="base">
                                        <p:cTn id="36" dur="500" fill="hold"/>
                                        <p:tgtEl>
                                          <p:spTgt spid="5"/>
                                        </p:tgtEl>
                                        <p:attrNameLst>
                                          <p:attrName>ppt_x</p:attrName>
                                        </p:attrNameLst>
                                      </p:cBhvr>
                                      <p:tavLst>
                                        <p:tav tm="0">
                                          <p:val>
                                            <p:strVal val="1+#ppt_w/2"/>
                                          </p:val>
                                        </p:tav>
                                        <p:tav tm="100000">
                                          <p:val>
                                            <p:strVal val="#ppt_x"/>
                                          </p:val>
                                        </p:tav>
                                      </p:tavLst>
                                    </p:anim>
                                    <p:anim calcmode="lin" valueType="num">
                                      <p:cBhvr additive="base">
                                        <p:cTn id="37" dur="500" fill="hold"/>
                                        <p:tgtEl>
                                          <p:spTgt spid="5"/>
                                        </p:tgtEl>
                                        <p:attrNameLst>
                                          <p:attrName>ppt_y</p:attrName>
                                        </p:attrNameLst>
                                      </p:cBhvr>
                                      <p:tavLst>
                                        <p:tav tm="0">
                                          <p:val>
                                            <p:strVal val="0-#ppt_h/2"/>
                                          </p:val>
                                        </p:tav>
                                        <p:tav tm="100000">
                                          <p:val>
                                            <p:strVal val="#ppt_y"/>
                                          </p:val>
                                        </p:tav>
                                      </p:tavLst>
                                    </p:anim>
                                  </p:childTnLst>
                                </p:cTn>
                              </p:par>
                            </p:childTnLst>
                          </p:cTn>
                        </p:par>
                        <p:par>
                          <p:cTn id="38" fill="hold">
                            <p:stCondLst>
                              <p:cond delay="14250"/>
                            </p:stCondLst>
                            <p:childTnLst>
                              <p:par>
                                <p:cTn id="39" presetID="2" presetClass="entr" presetSubtype="3" fill="hold" grpId="0" nodeType="afterEffect">
                                  <p:stCondLst>
                                    <p:cond delay="1000"/>
                                  </p:stCondLst>
                                  <p:childTnLst>
                                    <p:set>
                                      <p:cBhvr>
                                        <p:cTn id="40" dur="1" fill="hold">
                                          <p:stCondLst>
                                            <p:cond delay="0"/>
                                          </p:stCondLst>
                                        </p:cTn>
                                        <p:tgtEl>
                                          <p:spTgt spid="7"/>
                                        </p:tgtEl>
                                        <p:attrNameLst>
                                          <p:attrName>style.visibility</p:attrName>
                                        </p:attrNameLst>
                                      </p:cBhvr>
                                      <p:to>
                                        <p:strVal val="visible"/>
                                      </p:to>
                                    </p:set>
                                    <p:anim calcmode="lin" valueType="num">
                                      <p:cBhvr additive="base">
                                        <p:cTn id="41" dur="500" fill="hold"/>
                                        <p:tgtEl>
                                          <p:spTgt spid="7"/>
                                        </p:tgtEl>
                                        <p:attrNameLst>
                                          <p:attrName>ppt_x</p:attrName>
                                        </p:attrNameLst>
                                      </p:cBhvr>
                                      <p:tavLst>
                                        <p:tav tm="0">
                                          <p:val>
                                            <p:strVal val="1+#ppt_w/2"/>
                                          </p:val>
                                        </p:tav>
                                        <p:tav tm="100000">
                                          <p:val>
                                            <p:strVal val="#ppt_x"/>
                                          </p:val>
                                        </p:tav>
                                      </p:tavLst>
                                    </p:anim>
                                    <p:anim calcmode="lin" valueType="num">
                                      <p:cBhvr additive="base">
                                        <p:cTn id="42"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p:cTn id="47" dur="1000" fill="hold"/>
                                        <p:tgtEl>
                                          <p:spTgt spid="8"/>
                                        </p:tgtEl>
                                        <p:attrNameLst>
                                          <p:attrName>ppt_w</p:attrName>
                                        </p:attrNameLst>
                                      </p:cBhvr>
                                      <p:tavLst>
                                        <p:tav tm="0">
                                          <p:val>
                                            <p:fltVal val="0"/>
                                          </p:val>
                                        </p:tav>
                                        <p:tav tm="100000">
                                          <p:val>
                                            <p:strVal val="#ppt_w"/>
                                          </p:val>
                                        </p:tav>
                                      </p:tavLst>
                                    </p:anim>
                                    <p:anim calcmode="lin" valueType="num">
                                      <p:cBhvr>
                                        <p:cTn id="48" dur="1000" fill="hold"/>
                                        <p:tgtEl>
                                          <p:spTgt spid="8"/>
                                        </p:tgtEl>
                                        <p:attrNameLst>
                                          <p:attrName>ppt_h</p:attrName>
                                        </p:attrNameLst>
                                      </p:cBhvr>
                                      <p:tavLst>
                                        <p:tav tm="0">
                                          <p:val>
                                            <p:fltVal val="0"/>
                                          </p:val>
                                        </p:tav>
                                        <p:tav tm="100000">
                                          <p:val>
                                            <p:strVal val="#ppt_h"/>
                                          </p:val>
                                        </p:tav>
                                      </p:tavLst>
                                    </p:anim>
                                    <p:anim calcmode="lin" valueType="num">
                                      <p:cBhvr>
                                        <p:cTn id="49" dur="1000" fill="hold"/>
                                        <p:tgtEl>
                                          <p:spTgt spid="8"/>
                                        </p:tgtEl>
                                        <p:attrNameLst>
                                          <p:attrName>style.rotation</p:attrName>
                                        </p:attrNameLst>
                                      </p:cBhvr>
                                      <p:tavLst>
                                        <p:tav tm="0">
                                          <p:val>
                                            <p:fltVal val="90"/>
                                          </p:val>
                                        </p:tav>
                                        <p:tav tm="100000">
                                          <p:val>
                                            <p:fltVal val="0"/>
                                          </p:val>
                                        </p:tav>
                                      </p:tavLst>
                                    </p:anim>
                                    <p:animEffect transition="in" filter="fade">
                                      <p:cBhvr>
                                        <p:cTn id="50" dur="1000"/>
                                        <p:tgtEl>
                                          <p:spTgt spid="8"/>
                                        </p:tgtEl>
                                      </p:cBhvr>
                                    </p:animEffect>
                                  </p:childTnLst>
                                </p:cTn>
                              </p:par>
                            </p:childTnLst>
                          </p:cTn>
                        </p:par>
                        <p:par>
                          <p:cTn id="51" fill="hold">
                            <p:stCondLst>
                              <p:cond delay="1000"/>
                            </p:stCondLst>
                            <p:childTnLst>
                              <p:par>
                                <p:cTn id="52" presetID="22" presetClass="entr" presetSubtype="2" fill="hold" nodeType="afterEffect">
                                  <p:stCondLst>
                                    <p:cond delay="2000"/>
                                  </p:stCondLst>
                                  <p:childTnLst>
                                    <p:set>
                                      <p:cBhvr>
                                        <p:cTn id="53" dur="1" fill="hold">
                                          <p:stCondLst>
                                            <p:cond delay="0"/>
                                          </p:stCondLst>
                                        </p:cTn>
                                        <p:tgtEl>
                                          <p:spTgt spid="9"/>
                                        </p:tgtEl>
                                        <p:attrNameLst>
                                          <p:attrName>style.visibility</p:attrName>
                                        </p:attrNameLst>
                                      </p:cBhvr>
                                      <p:to>
                                        <p:strVal val="visible"/>
                                      </p:to>
                                    </p:set>
                                    <p:animEffect transition="in" filter="wipe(right)">
                                      <p:cBhvr>
                                        <p:cTn id="54" dur="500"/>
                                        <p:tgtEl>
                                          <p:spTgt spid="9"/>
                                        </p:tgtEl>
                                      </p:cBhvr>
                                    </p:animEffect>
                                  </p:childTnLst>
                                </p:cTn>
                              </p:par>
                            </p:childTnLst>
                          </p:cTn>
                        </p:par>
                        <p:par>
                          <p:cTn id="55" fill="hold">
                            <p:stCondLst>
                              <p:cond delay="3500"/>
                            </p:stCondLst>
                            <p:childTnLst>
                              <p:par>
                                <p:cTn id="56" presetID="2" presetClass="entr" presetSubtype="2" fill="hold" grpId="0" nodeType="afterEffect">
                                  <p:stCondLst>
                                    <p:cond delay="1000"/>
                                  </p:stCondLst>
                                  <p:childTnLst>
                                    <p:set>
                                      <p:cBhvr>
                                        <p:cTn id="57" dur="1" fill="hold">
                                          <p:stCondLst>
                                            <p:cond delay="0"/>
                                          </p:stCondLst>
                                        </p:cTn>
                                        <p:tgtEl>
                                          <p:spTgt spid="10"/>
                                        </p:tgtEl>
                                        <p:attrNameLst>
                                          <p:attrName>style.visibility</p:attrName>
                                        </p:attrNameLst>
                                      </p:cBhvr>
                                      <p:to>
                                        <p:strVal val="visible"/>
                                      </p:to>
                                    </p:set>
                                    <p:anim calcmode="lin" valueType="num">
                                      <p:cBhvr additive="base">
                                        <p:cTn id="58" dur="500" fill="hold"/>
                                        <p:tgtEl>
                                          <p:spTgt spid="10"/>
                                        </p:tgtEl>
                                        <p:attrNameLst>
                                          <p:attrName>ppt_x</p:attrName>
                                        </p:attrNameLst>
                                      </p:cBhvr>
                                      <p:tavLst>
                                        <p:tav tm="0">
                                          <p:val>
                                            <p:strVal val="1+#ppt_w/2"/>
                                          </p:val>
                                        </p:tav>
                                        <p:tav tm="100000">
                                          <p:val>
                                            <p:strVal val="#ppt_x"/>
                                          </p:val>
                                        </p:tav>
                                      </p:tavLst>
                                    </p:anim>
                                    <p:anim calcmode="lin" valueType="num">
                                      <p:cBhvr additive="base">
                                        <p:cTn id="59" dur="500" fill="hold"/>
                                        <p:tgtEl>
                                          <p:spTgt spid="10"/>
                                        </p:tgtEl>
                                        <p:attrNameLst>
                                          <p:attrName>ppt_y</p:attrName>
                                        </p:attrNameLst>
                                      </p:cBhvr>
                                      <p:tavLst>
                                        <p:tav tm="0">
                                          <p:val>
                                            <p:strVal val="#ppt_y"/>
                                          </p:val>
                                        </p:tav>
                                        <p:tav tm="100000">
                                          <p:val>
                                            <p:strVal val="#ppt_y"/>
                                          </p:val>
                                        </p:tav>
                                      </p:tavLst>
                                    </p:anim>
                                  </p:childTnLst>
                                </p:cTn>
                              </p:par>
                            </p:childTnLst>
                          </p:cTn>
                        </p:par>
                        <p:par>
                          <p:cTn id="60" fill="hold">
                            <p:stCondLst>
                              <p:cond delay="5000"/>
                            </p:stCondLst>
                            <p:childTnLst>
                              <p:par>
                                <p:cTn id="61" presetID="2" presetClass="entr" presetSubtype="2" fill="hold" grpId="0" nodeType="afterEffect">
                                  <p:stCondLst>
                                    <p:cond delay="1000"/>
                                  </p:stCondLst>
                                  <p:childTnLst>
                                    <p:set>
                                      <p:cBhvr>
                                        <p:cTn id="62" dur="1" fill="hold">
                                          <p:stCondLst>
                                            <p:cond delay="0"/>
                                          </p:stCondLst>
                                        </p:cTn>
                                        <p:tgtEl>
                                          <p:spTgt spid="12"/>
                                        </p:tgtEl>
                                        <p:attrNameLst>
                                          <p:attrName>style.visibility</p:attrName>
                                        </p:attrNameLst>
                                      </p:cBhvr>
                                      <p:to>
                                        <p:strVal val="visible"/>
                                      </p:to>
                                    </p:set>
                                    <p:anim calcmode="lin" valueType="num">
                                      <p:cBhvr additive="base">
                                        <p:cTn id="63" dur="500" fill="hold"/>
                                        <p:tgtEl>
                                          <p:spTgt spid="12"/>
                                        </p:tgtEl>
                                        <p:attrNameLst>
                                          <p:attrName>ppt_x</p:attrName>
                                        </p:attrNameLst>
                                      </p:cBhvr>
                                      <p:tavLst>
                                        <p:tav tm="0">
                                          <p:val>
                                            <p:strVal val="1+#ppt_w/2"/>
                                          </p:val>
                                        </p:tav>
                                        <p:tav tm="100000">
                                          <p:val>
                                            <p:strVal val="#ppt_x"/>
                                          </p:val>
                                        </p:tav>
                                      </p:tavLst>
                                    </p:anim>
                                    <p:anim calcmode="lin" valueType="num">
                                      <p:cBhvr additive="base">
                                        <p:cTn id="64" dur="500" fill="hold"/>
                                        <p:tgtEl>
                                          <p:spTgt spid="12"/>
                                        </p:tgtEl>
                                        <p:attrNameLst>
                                          <p:attrName>ppt_y</p:attrName>
                                        </p:attrNameLst>
                                      </p:cBhvr>
                                      <p:tavLst>
                                        <p:tav tm="0">
                                          <p:val>
                                            <p:strVal val="#ppt_y"/>
                                          </p:val>
                                        </p:tav>
                                        <p:tav tm="100000">
                                          <p:val>
                                            <p:strVal val="#ppt_y"/>
                                          </p:val>
                                        </p:tav>
                                      </p:tavLst>
                                    </p:anim>
                                  </p:childTnLst>
                                </p:cTn>
                              </p:par>
                            </p:childTnLst>
                          </p:cTn>
                        </p:par>
                        <p:par>
                          <p:cTn id="65" fill="hold">
                            <p:stCondLst>
                              <p:cond delay="6500"/>
                            </p:stCondLst>
                            <p:childTnLst>
                              <p:par>
                                <p:cTn id="66" presetID="2" presetClass="entr" presetSubtype="2" fill="hold" grpId="0" nodeType="afterEffect">
                                  <p:stCondLst>
                                    <p:cond delay="2250"/>
                                  </p:stCondLst>
                                  <p:childTnLst>
                                    <p:set>
                                      <p:cBhvr>
                                        <p:cTn id="67" dur="1" fill="hold">
                                          <p:stCondLst>
                                            <p:cond delay="0"/>
                                          </p:stCondLst>
                                        </p:cTn>
                                        <p:tgtEl>
                                          <p:spTgt spid="11"/>
                                        </p:tgtEl>
                                        <p:attrNameLst>
                                          <p:attrName>style.visibility</p:attrName>
                                        </p:attrNameLst>
                                      </p:cBhvr>
                                      <p:to>
                                        <p:strVal val="visible"/>
                                      </p:to>
                                    </p:set>
                                    <p:anim calcmode="lin" valueType="num">
                                      <p:cBhvr additive="base">
                                        <p:cTn id="68" dur="500" fill="hold"/>
                                        <p:tgtEl>
                                          <p:spTgt spid="11"/>
                                        </p:tgtEl>
                                        <p:attrNameLst>
                                          <p:attrName>ppt_x</p:attrName>
                                        </p:attrNameLst>
                                      </p:cBhvr>
                                      <p:tavLst>
                                        <p:tav tm="0">
                                          <p:val>
                                            <p:strVal val="1+#ppt_w/2"/>
                                          </p:val>
                                        </p:tav>
                                        <p:tav tm="100000">
                                          <p:val>
                                            <p:strVal val="#ppt_x"/>
                                          </p:val>
                                        </p:tav>
                                      </p:tavLst>
                                    </p:anim>
                                    <p:anim calcmode="lin" valueType="num">
                                      <p:cBhvr additive="base">
                                        <p:cTn id="69" dur="500" fill="hold"/>
                                        <p:tgtEl>
                                          <p:spTgt spid="11"/>
                                        </p:tgtEl>
                                        <p:attrNameLst>
                                          <p:attrName>ppt_y</p:attrName>
                                        </p:attrNameLst>
                                      </p:cBhvr>
                                      <p:tavLst>
                                        <p:tav tm="0">
                                          <p:val>
                                            <p:strVal val="#ppt_y"/>
                                          </p:val>
                                        </p:tav>
                                        <p:tav tm="100000">
                                          <p:val>
                                            <p:strVal val="#ppt_y"/>
                                          </p:val>
                                        </p:tav>
                                      </p:tavLst>
                                    </p:anim>
                                  </p:childTnLst>
                                </p:cTn>
                              </p:par>
                            </p:childTnLst>
                          </p:cTn>
                        </p:par>
                        <p:par>
                          <p:cTn id="70" fill="hold">
                            <p:stCondLst>
                              <p:cond delay="9250"/>
                            </p:stCondLst>
                            <p:childTnLst>
                              <p:par>
                                <p:cTn id="71" presetID="2" presetClass="entr" presetSubtype="2" fill="hold" grpId="0" nodeType="afterEffect">
                                  <p:stCondLst>
                                    <p:cond delay="1250"/>
                                  </p:stCondLst>
                                  <p:childTnLst>
                                    <p:set>
                                      <p:cBhvr>
                                        <p:cTn id="72" dur="1" fill="hold">
                                          <p:stCondLst>
                                            <p:cond delay="0"/>
                                          </p:stCondLst>
                                        </p:cTn>
                                        <p:tgtEl>
                                          <p:spTgt spid="13"/>
                                        </p:tgtEl>
                                        <p:attrNameLst>
                                          <p:attrName>style.visibility</p:attrName>
                                        </p:attrNameLst>
                                      </p:cBhvr>
                                      <p:to>
                                        <p:strVal val="visible"/>
                                      </p:to>
                                    </p:set>
                                    <p:anim calcmode="lin" valueType="num">
                                      <p:cBhvr additive="base">
                                        <p:cTn id="73" dur="500" fill="hold"/>
                                        <p:tgtEl>
                                          <p:spTgt spid="13"/>
                                        </p:tgtEl>
                                        <p:attrNameLst>
                                          <p:attrName>ppt_x</p:attrName>
                                        </p:attrNameLst>
                                      </p:cBhvr>
                                      <p:tavLst>
                                        <p:tav tm="0">
                                          <p:val>
                                            <p:strVal val="1+#ppt_w/2"/>
                                          </p:val>
                                        </p:tav>
                                        <p:tav tm="100000">
                                          <p:val>
                                            <p:strVal val="#ppt_x"/>
                                          </p:val>
                                        </p:tav>
                                      </p:tavLst>
                                    </p:anim>
                                    <p:anim calcmode="lin" valueType="num">
                                      <p:cBhvr additive="base">
                                        <p:cTn id="74"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16" presetClass="entr" presetSubtype="37" fill="hold" grpId="0" nodeType="clickEffect">
                                  <p:stCondLst>
                                    <p:cond delay="0"/>
                                  </p:stCondLst>
                                  <p:childTnLst>
                                    <p:set>
                                      <p:cBhvr>
                                        <p:cTn id="78" dur="1" fill="hold">
                                          <p:stCondLst>
                                            <p:cond delay="0"/>
                                          </p:stCondLst>
                                        </p:cTn>
                                        <p:tgtEl>
                                          <p:spTgt spid="18"/>
                                        </p:tgtEl>
                                        <p:attrNameLst>
                                          <p:attrName>style.visibility</p:attrName>
                                        </p:attrNameLst>
                                      </p:cBhvr>
                                      <p:to>
                                        <p:strVal val="visible"/>
                                      </p:to>
                                    </p:set>
                                    <p:animEffect transition="in" filter="barn(outVertical)">
                                      <p:cBhvr>
                                        <p:cTn id="79" dur="500"/>
                                        <p:tgtEl>
                                          <p:spTgt spid="18"/>
                                        </p:tgtEl>
                                      </p:cBhvr>
                                    </p:animEffect>
                                  </p:childTnLst>
                                </p:cTn>
                              </p:par>
                            </p:childTnLst>
                          </p:cTn>
                        </p:par>
                        <p:par>
                          <p:cTn id="80" fill="hold">
                            <p:stCondLst>
                              <p:cond delay="500"/>
                            </p:stCondLst>
                            <p:childTnLst>
                              <p:par>
                                <p:cTn id="81" presetID="22" presetClass="entr" presetSubtype="2" fill="hold" nodeType="afterEffect">
                                  <p:stCondLst>
                                    <p:cond delay="2500"/>
                                  </p:stCondLst>
                                  <p:childTnLst>
                                    <p:set>
                                      <p:cBhvr>
                                        <p:cTn id="82" dur="1" fill="hold">
                                          <p:stCondLst>
                                            <p:cond delay="0"/>
                                          </p:stCondLst>
                                        </p:cTn>
                                        <p:tgtEl>
                                          <p:spTgt spid="17"/>
                                        </p:tgtEl>
                                        <p:attrNameLst>
                                          <p:attrName>style.visibility</p:attrName>
                                        </p:attrNameLst>
                                      </p:cBhvr>
                                      <p:to>
                                        <p:strVal val="visible"/>
                                      </p:to>
                                    </p:set>
                                    <p:animEffect transition="in" filter="wipe(right)">
                                      <p:cBhvr>
                                        <p:cTn id="83" dur="500"/>
                                        <p:tgtEl>
                                          <p:spTgt spid="17"/>
                                        </p:tgtEl>
                                      </p:cBhvr>
                                    </p:animEffect>
                                  </p:childTnLst>
                                </p:cTn>
                              </p:par>
                            </p:childTnLst>
                          </p:cTn>
                        </p:par>
                        <p:par>
                          <p:cTn id="84" fill="hold">
                            <p:stCondLst>
                              <p:cond delay="3500"/>
                            </p:stCondLst>
                            <p:childTnLst>
                              <p:par>
                                <p:cTn id="85" presetID="2" presetClass="entr" presetSubtype="2" fill="hold" grpId="0" nodeType="afterEffect">
                                  <p:stCondLst>
                                    <p:cond delay="1000"/>
                                  </p:stCondLst>
                                  <p:childTnLst>
                                    <p:set>
                                      <p:cBhvr>
                                        <p:cTn id="86" dur="1" fill="hold">
                                          <p:stCondLst>
                                            <p:cond delay="0"/>
                                          </p:stCondLst>
                                        </p:cTn>
                                        <p:tgtEl>
                                          <p:spTgt spid="19"/>
                                        </p:tgtEl>
                                        <p:attrNameLst>
                                          <p:attrName>style.visibility</p:attrName>
                                        </p:attrNameLst>
                                      </p:cBhvr>
                                      <p:to>
                                        <p:strVal val="visible"/>
                                      </p:to>
                                    </p:set>
                                    <p:anim calcmode="lin" valueType="num">
                                      <p:cBhvr additive="base">
                                        <p:cTn id="87" dur="500" fill="hold"/>
                                        <p:tgtEl>
                                          <p:spTgt spid="19"/>
                                        </p:tgtEl>
                                        <p:attrNameLst>
                                          <p:attrName>ppt_x</p:attrName>
                                        </p:attrNameLst>
                                      </p:cBhvr>
                                      <p:tavLst>
                                        <p:tav tm="0">
                                          <p:val>
                                            <p:strVal val="1+#ppt_w/2"/>
                                          </p:val>
                                        </p:tav>
                                        <p:tav tm="100000">
                                          <p:val>
                                            <p:strVal val="#ppt_x"/>
                                          </p:val>
                                        </p:tav>
                                      </p:tavLst>
                                    </p:anim>
                                    <p:anim calcmode="lin" valueType="num">
                                      <p:cBhvr additive="base">
                                        <p:cTn id="88" dur="500" fill="hold"/>
                                        <p:tgtEl>
                                          <p:spTgt spid="19"/>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1000"/>
                                  </p:stCondLst>
                                  <p:childTnLst>
                                    <p:set>
                                      <p:cBhvr>
                                        <p:cTn id="90" dur="1" fill="hold">
                                          <p:stCondLst>
                                            <p:cond delay="0"/>
                                          </p:stCondLst>
                                        </p:cTn>
                                        <p:tgtEl>
                                          <p:spTgt spid="20"/>
                                        </p:tgtEl>
                                        <p:attrNameLst>
                                          <p:attrName>style.visibility</p:attrName>
                                        </p:attrNameLst>
                                      </p:cBhvr>
                                      <p:to>
                                        <p:strVal val="visible"/>
                                      </p:to>
                                    </p:set>
                                    <p:anim calcmode="lin" valueType="num">
                                      <p:cBhvr additive="base">
                                        <p:cTn id="91" dur="500" fill="hold"/>
                                        <p:tgtEl>
                                          <p:spTgt spid="20"/>
                                        </p:tgtEl>
                                        <p:attrNameLst>
                                          <p:attrName>ppt_x</p:attrName>
                                        </p:attrNameLst>
                                      </p:cBhvr>
                                      <p:tavLst>
                                        <p:tav tm="0">
                                          <p:val>
                                            <p:strVal val="1+#ppt_w/2"/>
                                          </p:val>
                                        </p:tav>
                                        <p:tav tm="100000">
                                          <p:val>
                                            <p:strVal val="#ppt_x"/>
                                          </p:val>
                                        </p:tav>
                                      </p:tavLst>
                                    </p:anim>
                                    <p:anim calcmode="lin" valueType="num">
                                      <p:cBhvr additive="base">
                                        <p:cTn id="92" dur="500" fill="hold"/>
                                        <p:tgtEl>
                                          <p:spTgt spid="20"/>
                                        </p:tgtEl>
                                        <p:attrNameLst>
                                          <p:attrName>ppt_y</p:attrName>
                                        </p:attrNameLst>
                                      </p:cBhvr>
                                      <p:tavLst>
                                        <p:tav tm="0">
                                          <p:val>
                                            <p:strVal val="#ppt_y"/>
                                          </p:val>
                                        </p:tav>
                                        <p:tav tm="100000">
                                          <p:val>
                                            <p:strVal val="#ppt_y"/>
                                          </p:val>
                                        </p:tav>
                                      </p:tavLst>
                                    </p:anim>
                                  </p:childTnLst>
                                </p:cTn>
                              </p:par>
                            </p:childTnLst>
                          </p:cTn>
                        </p:par>
                        <p:par>
                          <p:cTn id="93" fill="hold">
                            <p:stCondLst>
                              <p:cond delay="5000"/>
                            </p:stCondLst>
                            <p:childTnLst>
                              <p:par>
                                <p:cTn id="94" presetID="53" presetClass="entr" presetSubtype="16" fill="hold" grpId="0" nodeType="afterEffect">
                                  <p:stCondLst>
                                    <p:cond delay="1750"/>
                                  </p:stCondLst>
                                  <p:childTnLst>
                                    <p:set>
                                      <p:cBhvr>
                                        <p:cTn id="95" dur="1" fill="hold">
                                          <p:stCondLst>
                                            <p:cond delay="0"/>
                                          </p:stCondLst>
                                        </p:cTn>
                                        <p:tgtEl>
                                          <p:spTgt spid="21"/>
                                        </p:tgtEl>
                                        <p:attrNameLst>
                                          <p:attrName>style.visibility</p:attrName>
                                        </p:attrNameLst>
                                      </p:cBhvr>
                                      <p:to>
                                        <p:strVal val="visible"/>
                                      </p:to>
                                    </p:set>
                                    <p:anim calcmode="lin" valueType="num">
                                      <p:cBhvr>
                                        <p:cTn id="96" dur="500" fill="hold"/>
                                        <p:tgtEl>
                                          <p:spTgt spid="21"/>
                                        </p:tgtEl>
                                        <p:attrNameLst>
                                          <p:attrName>ppt_w</p:attrName>
                                        </p:attrNameLst>
                                      </p:cBhvr>
                                      <p:tavLst>
                                        <p:tav tm="0">
                                          <p:val>
                                            <p:fltVal val="0"/>
                                          </p:val>
                                        </p:tav>
                                        <p:tav tm="100000">
                                          <p:val>
                                            <p:strVal val="#ppt_w"/>
                                          </p:val>
                                        </p:tav>
                                      </p:tavLst>
                                    </p:anim>
                                    <p:anim calcmode="lin" valueType="num">
                                      <p:cBhvr>
                                        <p:cTn id="97" dur="500" fill="hold"/>
                                        <p:tgtEl>
                                          <p:spTgt spid="21"/>
                                        </p:tgtEl>
                                        <p:attrNameLst>
                                          <p:attrName>ppt_h</p:attrName>
                                        </p:attrNameLst>
                                      </p:cBhvr>
                                      <p:tavLst>
                                        <p:tav tm="0">
                                          <p:val>
                                            <p:fltVal val="0"/>
                                          </p:val>
                                        </p:tav>
                                        <p:tav tm="100000">
                                          <p:val>
                                            <p:strVal val="#ppt_h"/>
                                          </p:val>
                                        </p:tav>
                                      </p:tavLst>
                                    </p:anim>
                                    <p:animEffect transition="in" filter="fade">
                                      <p:cBhvr>
                                        <p:cTn id="98" dur="500"/>
                                        <p:tgtEl>
                                          <p:spTgt spid="21"/>
                                        </p:tgtEl>
                                      </p:cBhvr>
                                    </p:animEffect>
                                  </p:childTnLst>
                                </p:cTn>
                              </p:par>
                            </p:childTnLst>
                          </p:cTn>
                        </p:par>
                        <p:par>
                          <p:cTn id="99" fill="hold">
                            <p:stCondLst>
                              <p:cond delay="7250"/>
                            </p:stCondLst>
                            <p:childTnLst>
                              <p:par>
                                <p:cTn id="100" presetID="2" presetClass="entr" presetSubtype="2" fill="hold" grpId="0" nodeType="afterEffect">
                                  <p:stCondLst>
                                    <p:cond delay="1750"/>
                                  </p:stCondLst>
                                  <p:childTnLst>
                                    <p:set>
                                      <p:cBhvr>
                                        <p:cTn id="101" dur="1" fill="hold">
                                          <p:stCondLst>
                                            <p:cond delay="0"/>
                                          </p:stCondLst>
                                        </p:cTn>
                                        <p:tgtEl>
                                          <p:spTgt spid="25"/>
                                        </p:tgtEl>
                                        <p:attrNameLst>
                                          <p:attrName>style.visibility</p:attrName>
                                        </p:attrNameLst>
                                      </p:cBhvr>
                                      <p:to>
                                        <p:strVal val="visible"/>
                                      </p:to>
                                    </p:set>
                                    <p:anim calcmode="lin" valueType="num">
                                      <p:cBhvr additive="base">
                                        <p:cTn id="102" dur="500" fill="hold"/>
                                        <p:tgtEl>
                                          <p:spTgt spid="25"/>
                                        </p:tgtEl>
                                        <p:attrNameLst>
                                          <p:attrName>ppt_x</p:attrName>
                                        </p:attrNameLst>
                                      </p:cBhvr>
                                      <p:tavLst>
                                        <p:tav tm="0">
                                          <p:val>
                                            <p:strVal val="1+#ppt_w/2"/>
                                          </p:val>
                                        </p:tav>
                                        <p:tav tm="100000">
                                          <p:val>
                                            <p:strVal val="#ppt_x"/>
                                          </p:val>
                                        </p:tav>
                                      </p:tavLst>
                                    </p:anim>
                                    <p:anim calcmode="lin" valueType="num">
                                      <p:cBhvr additive="base">
                                        <p:cTn id="103" dur="500" fill="hold"/>
                                        <p:tgtEl>
                                          <p:spTgt spid="25"/>
                                        </p:tgtEl>
                                        <p:attrNameLst>
                                          <p:attrName>ppt_y</p:attrName>
                                        </p:attrNameLst>
                                      </p:cBhvr>
                                      <p:tavLst>
                                        <p:tav tm="0">
                                          <p:val>
                                            <p:strVal val="#ppt_y"/>
                                          </p:val>
                                        </p:tav>
                                        <p:tav tm="100000">
                                          <p:val>
                                            <p:strVal val="#ppt_y"/>
                                          </p:val>
                                        </p:tav>
                                      </p:tavLst>
                                    </p:anim>
                                  </p:childTnLst>
                                </p:cTn>
                              </p:par>
                            </p:childTnLst>
                          </p:cTn>
                        </p:par>
                        <p:par>
                          <p:cTn id="104" fill="hold">
                            <p:stCondLst>
                              <p:cond delay="9500"/>
                            </p:stCondLst>
                            <p:childTnLst>
                              <p:par>
                                <p:cTn id="105" presetID="2" presetClass="entr" presetSubtype="2" fill="hold" grpId="0" nodeType="afterEffect">
                                  <p:stCondLst>
                                    <p:cond delay="2000"/>
                                  </p:stCondLst>
                                  <p:childTnLst>
                                    <p:set>
                                      <p:cBhvr>
                                        <p:cTn id="106" dur="1" fill="hold">
                                          <p:stCondLst>
                                            <p:cond delay="0"/>
                                          </p:stCondLst>
                                        </p:cTn>
                                        <p:tgtEl>
                                          <p:spTgt spid="29"/>
                                        </p:tgtEl>
                                        <p:attrNameLst>
                                          <p:attrName>style.visibility</p:attrName>
                                        </p:attrNameLst>
                                      </p:cBhvr>
                                      <p:to>
                                        <p:strVal val="visible"/>
                                      </p:to>
                                    </p:set>
                                    <p:anim calcmode="lin" valueType="num">
                                      <p:cBhvr additive="base">
                                        <p:cTn id="107" dur="500" fill="hold"/>
                                        <p:tgtEl>
                                          <p:spTgt spid="29"/>
                                        </p:tgtEl>
                                        <p:attrNameLst>
                                          <p:attrName>ppt_x</p:attrName>
                                        </p:attrNameLst>
                                      </p:cBhvr>
                                      <p:tavLst>
                                        <p:tav tm="0">
                                          <p:val>
                                            <p:strVal val="1+#ppt_w/2"/>
                                          </p:val>
                                        </p:tav>
                                        <p:tav tm="100000">
                                          <p:val>
                                            <p:strVal val="#ppt_x"/>
                                          </p:val>
                                        </p:tav>
                                      </p:tavLst>
                                    </p:anim>
                                    <p:anim calcmode="lin" valueType="num">
                                      <p:cBhvr additive="base">
                                        <p:cTn id="108"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53" presetClass="entr" presetSubtype="16" fill="hold" grpId="0" nodeType="clickEffect">
                                  <p:stCondLst>
                                    <p:cond delay="0"/>
                                  </p:stCondLst>
                                  <p:childTnLst>
                                    <p:set>
                                      <p:cBhvr>
                                        <p:cTn id="112" dur="1" fill="hold">
                                          <p:stCondLst>
                                            <p:cond delay="0"/>
                                          </p:stCondLst>
                                        </p:cTn>
                                        <p:tgtEl>
                                          <p:spTgt spid="22"/>
                                        </p:tgtEl>
                                        <p:attrNameLst>
                                          <p:attrName>style.visibility</p:attrName>
                                        </p:attrNameLst>
                                      </p:cBhvr>
                                      <p:to>
                                        <p:strVal val="visible"/>
                                      </p:to>
                                    </p:set>
                                    <p:anim calcmode="lin" valueType="num">
                                      <p:cBhvr>
                                        <p:cTn id="113" dur="500" fill="hold"/>
                                        <p:tgtEl>
                                          <p:spTgt spid="22"/>
                                        </p:tgtEl>
                                        <p:attrNameLst>
                                          <p:attrName>ppt_w</p:attrName>
                                        </p:attrNameLst>
                                      </p:cBhvr>
                                      <p:tavLst>
                                        <p:tav tm="0">
                                          <p:val>
                                            <p:fltVal val="0"/>
                                          </p:val>
                                        </p:tav>
                                        <p:tav tm="100000">
                                          <p:val>
                                            <p:strVal val="#ppt_w"/>
                                          </p:val>
                                        </p:tav>
                                      </p:tavLst>
                                    </p:anim>
                                    <p:anim calcmode="lin" valueType="num">
                                      <p:cBhvr>
                                        <p:cTn id="114" dur="500" fill="hold"/>
                                        <p:tgtEl>
                                          <p:spTgt spid="22"/>
                                        </p:tgtEl>
                                        <p:attrNameLst>
                                          <p:attrName>ppt_h</p:attrName>
                                        </p:attrNameLst>
                                      </p:cBhvr>
                                      <p:tavLst>
                                        <p:tav tm="0">
                                          <p:val>
                                            <p:fltVal val="0"/>
                                          </p:val>
                                        </p:tav>
                                        <p:tav tm="100000">
                                          <p:val>
                                            <p:strVal val="#ppt_h"/>
                                          </p:val>
                                        </p:tav>
                                      </p:tavLst>
                                    </p:anim>
                                    <p:animEffect transition="in" filter="fade">
                                      <p:cBhvr>
                                        <p:cTn id="115" dur="500"/>
                                        <p:tgtEl>
                                          <p:spTgt spid="22"/>
                                        </p:tgtEl>
                                      </p:cBhvr>
                                    </p:animEffect>
                                  </p:childTnLst>
                                </p:cTn>
                              </p:par>
                            </p:childTnLst>
                          </p:cTn>
                        </p:par>
                        <p:par>
                          <p:cTn id="116" fill="hold">
                            <p:stCondLst>
                              <p:cond delay="500"/>
                            </p:stCondLst>
                            <p:childTnLst>
                              <p:par>
                                <p:cTn id="117" presetID="2" presetClass="entr" presetSubtype="2" fill="hold" grpId="0" nodeType="afterEffect">
                                  <p:stCondLst>
                                    <p:cond delay="1750"/>
                                  </p:stCondLst>
                                  <p:childTnLst>
                                    <p:set>
                                      <p:cBhvr>
                                        <p:cTn id="118" dur="1" fill="hold">
                                          <p:stCondLst>
                                            <p:cond delay="0"/>
                                          </p:stCondLst>
                                        </p:cTn>
                                        <p:tgtEl>
                                          <p:spTgt spid="26"/>
                                        </p:tgtEl>
                                        <p:attrNameLst>
                                          <p:attrName>style.visibility</p:attrName>
                                        </p:attrNameLst>
                                      </p:cBhvr>
                                      <p:to>
                                        <p:strVal val="visible"/>
                                      </p:to>
                                    </p:set>
                                    <p:anim calcmode="lin" valueType="num">
                                      <p:cBhvr additive="base">
                                        <p:cTn id="119" dur="500" fill="hold"/>
                                        <p:tgtEl>
                                          <p:spTgt spid="26"/>
                                        </p:tgtEl>
                                        <p:attrNameLst>
                                          <p:attrName>ppt_x</p:attrName>
                                        </p:attrNameLst>
                                      </p:cBhvr>
                                      <p:tavLst>
                                        <p:tav tm="0">
                                          <p:val>
                                            <p:strVal val="1+#ppt_w/2"/>
                                          </p:val>
                                        </p:tav>
                                        <p:tav tm="100000">
                                          <p:val>
                                            <p:strVal val="#ppt_x"/>
                                          </p:val>
                                        </p:tav>
                                      </p:tavLst>
                                    </p:anim>
                                    <p:anim calcmode="lin" valueType="num">
                                      <p:cBhvr additive="base">
                                        <p:cTn id="120" dur="500" fill="hold"/>
                                        <p:tgtEl>
                                          <p:spTgt spid="26"/>
                                        </p:tgtEl>
                                        <p:attrNameLst>
                                          <p:attrName>ppt_y</p:attrName>
                                        </p:attrNameLst>
                                      </p:cBhvr>
                                      <p:tavLst>
                                        <p:tav tm="0">
                                          <p:val>
                                            <p:strVal val="#ppt_y"/>
                                          </p:val>
                                        </p:tav>
                                        <p:tav tm="100000">
                                          <p:val>
                                            <p:strVal val="#ppt_y"/>
                                          </p:val>
                                        </p:tav>
                                      </p:tavLst>
                                    </p:anim>
                                  </p:childTnLst>
                                </p:cTn>
                              </p:par>
                            </p:childTnLst>
                          </p:cTn>
                        </p:par>
                        <p:par>
                          <p:cTn id="121" fill="hold">
                            <p:stCondLst>
                              <p:cond delay="2750"/>
                            </p:stCondLst>
                            <p:childTnLst>
                              <p:par>
                                <p:cTn id="122" presetID="2" presetClass="entr" presetSubtype="2" fill="hold" grpId="0" nodeType="afterEffect">
                                  <p:stCondLst>
                                    <p:cond delay="2000"/>
                                  </p:stCondLst>
                                  <p:childTnLst>
                                    <p:set>
                                      <p:cBhvr>
                                        <p:cTn id="123" dur="1" fill="hold">
                                          <p:stCondLst>
                                            <p:cond delay="0"/>
                                          </p:stCondLst>
                                        </p:cTn>
                                        <p:tgtEl>
                                          <p:spTgt spid="30"/>
                                        </p:tgtEl>
                                        <p:attrNameLst>
                                          <p:attrName>style.visibility</p:attrName>
                                        </p:attrNameLst>
                                      </p:cBhvr>
                                      <p:to>
                                        <p:strVal val="visible"/>
                                      </p:to>
                                    </p:set>
                                    <p:anim calcmode="lin" valueType="num">
                                      <p:cBhvr additive="base">
                                        <p:cTn id="124" dur="500" fill="hold"/>
                                        <p:tgtEl>
                                          <p:spTgt spid="30"/>
                                        </p:tgtEl>
                                        <p:attrNameLst>
                                          <p:attrName>ppt_x</p:attrName>
                                        </p:attrNameLst>
                                      </p:cBhvr>
                                      <p:tavLst>
                                        <p:tav tm="0">
                                          <p:val>
                                            <p:strVal val="1+#ppt_w/2"/>
                                          </p:val>
                                        </p:tav>
                                        <p:tav tm="100000">
                                          <p:val>
                                            <p:strVal val="#ppt_x"/>
                                          </p:val>
                                        </p:tav>
                                      </p:tavLst>
                                    </p:anim>
                                    <p:anim calcmode="lin" valueType="num">
                                      <p:cBhvr additive="base">
                                        <p:cTn id="125"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126" fill="hold">
                      <p:stCondLst>
                        <p:cond delay="indefinite"/>
                      </p:stCondLst>
                      <p:childTnLst>
                        <p:par>
                          <p:cTn id="127" fill="hold">
                            <p:stCondLst>
                              <p:cond delay="0"/>
                            </p:stCondLst>
                            <p:childTnLst>
                              <p:par>
                                <p:cTn id="128" presetID="53" presetClass="entr" presetSubtype="16" fill="hold" grpId="0" nodeType="clickEffect">
                                  <p:stCondLst>
                                    <p:cond delay="0"/>
                                  </p:stCondLst>
                                  <p:childTnLst>
                                    <p:set>
                                      <p:cBhvr>
                                        <p:cTn id="129" dur="1" fill="hold">
                                          <p:stCondLst>
                                            <p:cond delay="0"/>
                                          </p:stCondLst>
                                        </p:cTn>
                                        <p:tgtEl>
                                          <p:spTgt spid="23"/>
                                        </p:tgtEl>
                                        <p:attrNameLst>
                                          <p:attrName>style.visibility</p:attrName>
                                        </p:attrNameLst>
                                      </p:cBhvr>
                                      <p:to>
                                        <p:strVal val="visible"/>
                                      </p:to>
                                    </p:set>
                                    <p:anim calcmode="lin" valueType="num">
                                      <p:cBhvr>
                                        <p:cTn id="130" dur="500" fill="hold"/>
                                        <p:tgtEl>
                                          <p:spTgt spid="23"/>
                                        </p:tgtEl>
                                        <p:attrNameLst>
                                          <p:attrName>ppt_w</p:attrName>
                                        </p:attrNameLst>
                                      </p:cBhvr>
                                      <p:tavLst>
                                        <p:tav tm="0">
                                          <p:val>
                                            <p:fltVal val="0"/>
                                          </p:val>
                                        </p:tav>
                                        <p:tav tm="100000">
                                          <p:val>
                                            <p:strVal val="#ppt_w"/>
                                          </p:val>
                                        </p:tav>
                                      </p:tavLst>
                                    </p:anim>
                                    <p:anim calcmode="lin" valueType="num">
                                      <p:cBhvr>
                                        <p:cTn id="131" dur="500" fill="hold"/>
                                        <p:tgtEl>
                                          <p:spTgt spid="23"/>
                                        </p:tgtEl>
                                        <p:attrNameLst>
                                          <p:attrName>ppt_h</p:attrName>
                                        </p:attrNameLst>
                                      </p:cBhvr>
                                      <p:tavLst>
                                        <p:tav tm="0">
                                          <p:val>
                                            <p:fltVal val="0"/>
                                          </p:val>
                                        </p:tav>
                                        <p:tav tm="100000">
                                          <p:val>
                                            <p:strVal val="#ppt_h"/>
                                          </p:val>
                                        </p:tav>
                                      </p:tavLst>
                                    </p:anim>
                                    <p:animEffect transition="in" filter="fade">
                                      <p:cBhvr>
                                        <p:cTn id="132" dur="500"/>
                                        <p:tgtEl>
                                          <p:spTgt spid="23"/>
                                        </p:tgtEl>
                                      </p:cBhvr>
                                    </p:animEffect>
                                  </p:childTnLst>
                                </p:cTn>
                              </p:par>
                            </p:childTnLst>
                          </p:cTn>
                        </p:par>
                        <p:par>
                          <p:cTn id="133" fill="hold">
                            <p:stCondLst>
                              <p:cond delay="500"/>
                            </p:stCondLst>
                            <p:childTnLst>
                              <p:par>
                                <p:cTn id="134" presetID="31" presetClass="entr" presetSubtype="0" fill="hold" grpId="0" nodeType="afterEffect">
                                  <p:stCondLst>
                                    <p:cond delay="1250"/>
                                  </p:stCondLst>
                                  <p:childTnLst>
                                    <p:set>
                                      <p:cBhvr>
                                        <p:cTn id="135" dur="1" fill="hold">
                                          <p:stCondLst>
                                            <p:cond delay="0"/>
                                          </p:stCondLst>
                                        </p:cTn>
                                        <p:tgtEl>
                                          <p:spTgt spid="27"/>
                                        </p:tgtEl>
                                        <p:attrNameLst>
                                          <p:attrName>style.visibility</p:attrName>
                                        </p:attrNameLst>
                                      </p:cBhvr>
                                      <p:to>
                                        <p:strVal val="visible"/>
                                      </p:to>
                                    </p:set>
                                    <p:anim calcmode="lin" valueType="num">
                                      <p:cBhvr>
                                        <p:cTn id="136" dur="1000" fill="hold"/>
                                        <p:tgtEl>
                                          <p:spTgt spid="27"/>
                                        </p:tgtEl>
                                        <p:attrNameLst>
                                          <p:attrName>ppt_w</p:attrName>
                                        </p:attrNameLst>
                                      </p:cBhvr>
                                      <p:tavLst>
                                        <p:tav tm="0">
                                          <p:val>
                                            <p:fltVal val="0"/>
                                          </p:val>
                                        </p:tav>
                                        <p:tav tm="100000">
                                          <p:val>
                                            <p:strVal val="#ppt_w"/>
                                          </p:val>
                                        </p:tav>
                                      </p:tavLst>
                                    </p:anim>
                                    <p:anim calcmode="lin" valueType="num">
                                      <p:cBhvr>
                                        <p:cTn id="137" dur="1000" fill="hold"/>
                                        <p:tgtEl>
                                          <p:spTgt spid="27"/>
                                        </p:tgtEl>
                                        <p:attrNameLst>
                                          <p:attrName>ppt_h</p:attrName>
                                        </p:attrNameLst>
                                      </p:cBhvr>
                                      <p:tavLst>
                                        <p:tav tm="0">
                                          <p:val>
                                            <p:fltVal val="0"/>
                                          </p:val>
                                        </p:tav>
                                        <p:tav tm="100000">
                                          <p:val>
                                            <p:strVal val="#ppt_h"/>
                                          </p:val>
                                        </p:tav>
                                      </p:tavLst>
                                    </p:anim>
                                    <p:anim calcmode="lin" valueType="num">
                                      <p:cBhvr>
                                        <p:cTn id="138" dur="1000" fill="hold"/>
                                        <p:tgtEl>
                                          <p:spTgt spid="27"/>
                                        </p:tgtEl>
                                        <p:attrNameLst>
                                          <p:attrName>style.rotation</p:attrName>
                                        </p:attrNameLst>
                                      </p:cBhvr>
                                      <p:tavLst>
                                        <p:tav tm="0">
                                          <p:val>
                                            <p:fltVal val="90"/>
                                          </p:val>
                                        </p:tav>
                                        <p:tav tm="100000">
                                          <p:val>
                                            <p:fltVal val="0"/>
                                          </p:val>
                                        </p:tav>
                                      </p:tavLst>
                                    </p:anim>
                                    <p:animEffect transition="in" filter="fade">
                                      <p:cBhvr>
                                        <p:cTn id="139" dur="1000"/>
                                        <p:tgtEl>
                                          <p:spTgt spid="27"/>
                                        </p:tgtEl>
                                      </p:cBhvr>
                                    </p:animEffect>
                                  </p:childTnLst>
                                </p:cTn>
                              </p:par>
                            </p:childTnLst>
                          </p:cTn>
                        </p:par>
                      </p:childTnLst>
                    </p:cTn>
                  </p:par>
                  <p:par>
                    <p:cTn id="140" fill="hold">
                      <p:stCondLst>
                        <p:cond delay="indefinite"/>
                      </p:stCondLst>
                      <p:childTnLst>
                        <p:par>
                          <p:cTn id="141" fill="hold">
                            <p:stCondLst>
                              <p:cond delay="0"/>
                            </p:stCondLst>
                            <p:childTnLst>
                              <p:par>
                                <p:cTn id="142" presetID="53" presetClass="entr" presetSubtype="16" fill="hold" grpId="0" nodeType="clickEffect">
                                  <p:stCondLst>
                                    <p:cond delay="0"/>
                                  </p:stCondLst>
                                  <p:childTnLst>
                                    <p:set>
                                      <p:cBhvr>
                                        <p:cTn id="143" dur="1" fill="hold">
                                          <p:stCondLst>
                                            <p:cond delay="0"/>
                                          </p:stCondLst>
                                        </p:cTn>
                                        <p:tgtEl>
                                          <p:spTgt spid="24"/>
                                        </p:tgtEl>
                                        <p:attrNameLst>
                                          <p:attrName>style.visibility</p:attrName>
                                        </p:attrNameLst>
                                      </p:cBhvr>
                                      <p:to>
                                        <p:strVal val="visible"/>
                                      </p:to>
                                    </p:set>
                                    <p:anim calcmode="lin" valueType="num">
                                      <p:cBhvr>
                                        <p:cTn id="144" dur="500" fill="hold"/>
                                        <p:tgtEl>
                                          <p:spTgt spid="24"/>
                                        </p:tgtEl>
                                        <p:attrNameLst>
                                          <p:attrName>ppt_w</p:attrName>
                                        </p:attrNameLst>
                                      </p:cBhvr>
                                      <p:tavLst>
                                        <p:tav tm="0">
                                          <p:val>
                                            <p:fltVal val="0"/>
                                          </p:val>
                                        </p:tav>
                                        <p:tav tm="100000">
                                          <p:val>
                                            <p:strVal val="#ppt_w"/>
                                          </p:val>
                                        </p:tav>
                                      </p:tavLst>
                                    </p:anim>
                                    <p:anim calcmode="lin" valueType="num">
                                      <p:cBhvr>
                                        <p:cTn id="145" dur="500" fill="hold"/>
                                        <p:tgtEl>
                                          <p:spTgt spid="24"/>
                                        </p:tgtEl>
                                        <p:attrNameLst>
                                          <p:attrName>ppt_h</p:attrName>
                                        </p:attrNameLst>
                                      </p:cBhvr>
                                      <p:tavLst>
                                        <p:tav tm="0">
                                          <p:val>
                                            <p:fltVal val="0"/>
                                          </p:val>
                                        </p:tav>
                                        <p:tav tm="100000">
                                          <p:val>
                                            <p:strVal val="#ppt_h"/>
                                          </p:val>
                                        </p:tav>
                                      </p:tavLst>
                                    </p:anim>
                                    <p:animEffect transition="in" filter="fade">
                                      <p:cBhvr>
                                        <p:cTn id="146" dur="500"/>
                                        <p:tgtEl>
                                          <p:spTgt spid="24"/>
                                        </p:tgtEl>
                                      </p:cBhvr>
                                    </p:animEffect>
                                  </p:childTnLst>
                                </p:cTn>
                              </p:par>
                            </p:childTnLst>
                          </p:cTn>
                        </p:par>
                        <p:par>
                          <p:cTn id="147" fill="hold">
                            <p:stCondLst>
                              <p:cond delay="500"/>
                            </p:stCondLst>
                            <p:childTnLst>
                              <p:par>
                                <p:cTn id="148" presetID="2" presetClass="entr" presetSubtype="2" fill="hold" grpId="0" nodeType="afterEffect">
                                  <p:stCondLst>
                                    <p:cond delay="1250"/>
                                  </p:stCondLst>
                                  <p:childTnLst>
                                    <p:set>
                                      <p:cBhvr>
                                        <p:cTn id="149" dur="1" fill="hold">
                                          <p:stCondLst>
                                            <p:cond delay="0"/>
                                          </p:stCondLst>
                                        </p:cTn>
                                        <p:tgtEl>
                                          <p:spTgt spid="28"/>
                                        </p:tgtEl>
                                        <p:attrNameLst>
                                          <p:attrName>style.visibility</p:attrName>
                                        </p:attrNameLst>
                                      </p:cBhvr>
                                      <p:to>
                                        <p:strVal val="visible"/>
                                      </p:to>
                                    </p:set>
                                    <p:anim calcmode="lin" valueType="num">
                                      <p:cBhvr additive="base">
                                        <p:cTn id="150" dur="500" fill="hold"/>
                                        <p:tgtEl>
                                          <p:spTgt spid="28"/>
                                        </p:tgtEl>
                                        <p:attrNameLst>
                                          <p:attrName>ppt_x</p:attrName>
                                        </p:attrNameLst>
                                      </p:cBhvr>
                                      <p:tavLst>
                                        <p:tav tm="0">
                                          <p:val>
                                            <p:strVal val="1+#ppt_w/2"/>
                                          </p:val>
                                        </p:tav>
                                        <p:tav tm="100000">
                                          <p:val>
                                            <p:strVal val="#ppt_x"/>
                                          </p:val>
                                        </p:tav>
                                      </p:tavLst>
                                    </p:anim>
                                    <p:anim calcmode="lin" valueType="num">
                                      <p:cBhvr additive="base">
                                        <p:cTn id="151" dur="500" fill="hold"/>
                                        <p:tgtEl>
                                          <p:spTgt spid="28"/>
                                        </p:tgtEl>
                                        <p:attrNameLst>
                                          <p:attrName>ppt_y</p:attrName>
                                        </p:attrNameLst>
                                      </p:cBhvr>
                                      <p:tavLst>
                                        <p:tav tm="0">
                                          <p:val>
                                            <p:strVal val="#ppt_y"/>
                                          </p:val>
                                        </p:tav>
                                        <p:tav tm="100000">
                                          <p:val>
                                            <p:strVal val="#ppt_y"/>
                                          </p:val>
                                        </p:tav>
                                      </p:tavLst>
                                    </p:anim>
                                  </p:childTnLst>
                                </p:cTn>
                              </p:par>
                            </p:childTnLst>
                          </p:cTn>
                        </p:par>
                        <p:par>
                          <p:cTn id="152" fill="hold">
                            <p:stCondLst>
                              <p:cond delay="2250"/>
                            </p:stCondLst>
                            <p:childTnLst>
                              <p:par>
                                <p:cTn id="153" presetID="2" presetClass="entr" presetSubtype="2" fill="hold" grpId="0" nodeType="afterEffect">
                                  <p:stCondLst>
                                    <p:cond delay="1250"/>
                                  </p:stCondLst>
                                  <p:childTnLst>
                                    <p:set>
                                      <p:cBhvr>
                                        <p:cTn id="154" dur="1" fill="hold">
                                          <p:stCondLst>
                                            <p:cond delay="0"/>
                                          </p:stCondLst>
                                        </p:cTn>
                                        <p:tgtEl>
                                          <p:spTgt spid="31"/>
                                        </p:tgtEl>
                                        <p:attrNameLst>
                                          <p:attrName>style.visibility</p:attrName>
                                        </p:attrNameLst>
                                      </p:cBhvr>
                                      <p:to>
                                        <p:strVal val="visible"/>
                                      </p:to>
                                    </p:set>
                                    <p:anim calcmode="lin" valueType="num">
                                      <p:cBhvr additive="base">
                                        <p:cTn id="155" dur="500" fill="hold"/>
                                        <p:tgtEl>
                                          <p:spTgt spid="31"/>
                                        </p:tgtEl>
                                        <p:attrNameLst>
                                          <p:attrName>ppt_x</p:attrName>
                                        </p:attrNameLst>
                                      </p:cBhvr>
                                      <p:tavLst>
                                        <p:tav tm="0">
                                          <p:val>
                                            <p:strVal val="1+#ppt_w/2"/>
                                          </p:val>
                                        </p:tav>
                                        <p:tav tm="100000">
                                          <p:val>
                                            <p:strVal val="#ppt_x"/>
                                          </p:val>
                                        </p:tav>
                                      </p:tavLst>
                                    </p:anim>
                                    <p:anim calcmode="lin" valueType="num">
                                      <p:cBhvr additive="base">
                                        <p:cTn id="156" dur="5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10" grpId="0" animBg="1"/>
      <p:bldP spid="11" grpId="0" animBg="1"/>
      <p:bldP spid="12" grpId="0" animBg="1"/>
      <p:bldP spid="13" grpId="0" animBg="1"/>
      <p:bldP spid="14" grpId="0" animBg="1"/>
      <p:bldP spid="16" grpId="0"/>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975432" y="77671"/>
            <a:ext cx="1985554" cy="400110"/>
          </a:xfrm>
          <a:prstGeom prst="rect">
            <a:avLst/>
          </a:prstGeom>
          <a:solidFill>
            <a:schemeClr val="accent4">
              <a:lumMod val="20000"/>
              <a:lumOff val="80000"/>
            </a:schemeClr>
          </a:solidFill>
          <a:scene3d>
            <a:camera prst="orthographicFront"/>
            <a:lightRig rig="threePt" dir="t"/>
          </a:scene3d>
          <a:sp3d>
            <a:bevelT w="114300" prst="artDeco"/>
          </a:sp3d>
        </p:spPr>
        <p:txBody>
          <a:bodyPr wrap="square" rtlCol="1">
            <a:spAutoFit/>
          </a:bodyPr>
          <a:lstStyle/>
          <a:p>
            <a:r>
              <a:rPr lang="he-IL" sz="2000" b="1" dirty="0">
                <a:effectLst>
                  <a:outerShdw blurRad="38100" dist="38100" dir="2700000" algn="tl">
                    <a:srgbClr val="000000">
                      <a:alpha val="43137"/>
                    </a:srgbClr>
                  </a:outerShdw>
                </a:effectLst>
              </a:rPr>
              <a:t>מקום הנחת הציץ</a:t>
            </a:r>
          </a:p>
        </p:txBody>
      </p:sp>
      <p:sp>
        <p:nvSpPr>
          <p:cNvPr id="4" name="TextBox 3"/>
          <p:cNvSpPr txBox="1"/>
          <p:nvPr/>
        </p:nvSpPr>
        <p:spPr>
          <a:xfrm>
            <a:off x="4870138" y="574303"/>
            <a:ext cx="7106195" cy="646331"/>
          </a:xfrm>
          <a:prstGeom prst="rect">
            <a:avLst/>
          </a:prstGeom>
          <a:solidFill>
            <a:schemeClr val="accent6">
              <a:lumMod val="20000"/>
              <a:lumOff val="80000"/>
            </a:schemeClr>
          </a:solidFill>
        </p:spPr>
        <p:txBody>
          <a:bodyPr wrap="square" rtlCol="1">
            <a:spAutoFit/>
          </a:bodyPr>
          <a:lstStyle/>
          <a:p>
            <a:r>
              <a:rPr lang="he-IL" dirty="0"/>
              <a:t>ראינו שגם לדעת רבי יהודה ורבי שמעון פירוש הפסוק: </a:t>
            </a:r>
            <a:r>
              <a:rPr lang="he-IL" b="1" dirty="0">
                <a:latin typeface="Guttman Stam" panose="02010401010101010101" pitchFamily="2" charset="-79"/>
                <a:cs typeface="Guttman Stam" panose="02010401010101010101" pitchFamily="2" charset="-79"/>
              </a:rPr>
              <a:t>וְהָיָ֤ה </a:t>
            </a:r>
            <a:r>
              <a:rPr lang="he-IL" b="1" dirty="0" err="1">
                <a:solidFill>
                  <a:schemeClr val="accent5">
                    <a:lumMod val="75000"/>
                  </a:schemeClr>
                </a:solidFill>
                <a:latin typeface="Guttman Stam" panose="02010401010101010101" pitchFamily="2" charset="-79"/>
                <a:cs typeface="Guttman Stam" panose="02010401010101010101" pitchFamily="2" charset="-79"/>
              </a:rPr>
              <a:t>עַל־מִצְחו</a:t>
            </a:r>
            <a:r>
              <a:rPr lang="he-IL" b="1" dirty="0">
                <a:solidFill>
                  <a:schemeClr val="accent5">
                    <a:lumMod val="75000"/>
                  </a:schemeClr>
                </a:solidFill>
                <a:latin typeface="Guttman Stam" panose="02010401010101010101" pitchFamily="2" charset="-79"/>
                <a:cs typeface="Guttman Stam" panose="02010401010101010101" pitchFamily="2" charset="-79"/>
              </a:rPr>
              <a:t>ֹ֙ תָּמִ֔יד </a:t>
            </a:r>
            <a:r>
              <a:rPr lang="he-IL" dirty="0">
                <a:latin typeface="Guttman Stam" panose="02010401010101010101" pitchFamily="2" charset="-79"/>
              </a:rPr>
              <a:t>הוא "לקבוע לו מקום" כלומר הוא מגדיר את מקום הציץ על מצח הכהן הגדול. </a:t>
            </a:r>
            <a:endParaRPr lang="he-IL" b="1" dirty="0">
              <a:solidFill>
                <a:schemeClr val="accent5">
                  <a:lumMod val="75000"/>
                </a:schemeClr>
              </a:solidFill>
              <a:latin typeface="Guttman Stam" panose="02010401010101010101" pitchFamily="2" charset="-79"/>
            </a:endParaRPr>
          </a:p>
        </p:txBody>
      </p:sp>
      <p:sp>
        <p:nvSpPr>
          <p:cNvPr id="5" name="TextBox 4"/>
          <p:cNvSpPr txBox="1"/>
          <p:nvPr/>
        </p:nvSpPr>
        <p:spPr>
          <a:xfrm>
            <a:off x="5181600" y="1315760"/>
            <a:ext cx="6888480" cy="400110"/>
          </a:xfrm>
          <a:prstGeom prst="rect">
            <a:avLst/>
          </a:prstGeom>
          <a:solidFill>
            <a:schemeClr val="accent6">
              <a:lumMod val="20000"/>
              <a:lumOff val="80000"/>
            </a:schemeClr>
          </a:solidFill>
        </p:spPr>
        <p:txBody>
          <a:bodyPr wrap="square" rtlCol="1">
            <a:spAutoFit/>
          </a:bodyPr>
          <a:lstStyle/>
          <a:p>
            <a:r>
              <a:rPr lang="he-IL" dirty="0"/>
              <a:t>המושג </a:t>
            </a:r>
            <a:r>
              <a:rPr lang="he-IL" sz="2000" b="1" dirty="0"/>
              <a:t>"מצח" </a:t>
            </a:r>
            <a:r>
              <a:rPr lang="he-IL" dirty="0"/>
              <a:t>פירושו: החלק העליון של הפנים – בין העיניים לשורשי בשיער</a:t>
            </a:r>
          </a:p>
        </p:txBody>
      </p:sp>
      <p:pic>
        <p:nvPicPr>
          <p:cNvPr id="9" name="תמונה 8"/>
          <p:cNvPicPr>
            <a:picLocks noChangeAspect="1"/>
          </p:cNvPicPr>
          <p:nvPr/>
        </p:nvPicPr>
        <p:blipFill>
          <a:blip r:embed="rId2"/>
          <a:stretch>
            <a:fillRect/>
          </a:stretch>
        </p:blipFill>
        <p:spPr>
          <a:xfrm>
            <a:off x="0" y="19365"/>
            <a:ext cx="3576587" cy="3220985"/>
          </a:xfrm>
          <a:prstGeom prst="rect">
            <a:avLst/>
          </a:prstGeom>
        </p:spPr>
      </p:pic>
      <p:sp>
        <p:nvSpPr>
          <p:cNvPr id="10" name="TextBox 9"/>
          <p:cNvSpPr txBox="1"/>
          <p:nvPr/>
        </p:nvSpPr>
        <p:spPr>
          <a:xfrm>
            <a:off x="7619344" y="1792769"/>
            <a:ext cx="4356989" cy="369332"/>
          </a:xfrm>
          <a:prstGeom prst="rect">
            <a:avLst/>
          </a:prstGeom>
          <a:solidFill>
            <a:schemeClr val="accent6">
              <a:lumMod val="20000"/>
              <a:lumOff val="80000"/>
            </a:schemeClr>
          </a:solidFill>
        </p:spPr>
        <p:txBody>
          <a:bodyPr wrap="square" rtlCol="1">
            <a:spAutoFit/>
          </a:bodyPr>
          <a:lstStyle/>
          <a:p>
            <a:r>
              <a:rPr lang="he-IL" dirty="0"/>
              <a:t>חלק מהראשונים טוענים שהציץ מונח על המצח.</a:t>
            </a:r>
          </a:p>
        </p:txBody>
      </p:sp>
      <p:sp>
        <p:nvSpPr>
          <p:cNvPr id="7" name="TextBox 6"/>
          <p:cNvSpPr txBox="1"/>
          <p:nvPr/>
        </p:nvSpPr>
        <p:spPr>
          <a:xfrm>
            <a:off x="6213565" y="2271724"/>
            <a:ext cx="5786591" cy="1200329"/>
          </a:xfrm>
          <a:prstGeom prst="rect">
            <a:avLst/>
          </a:prstGeom>
          <a:solidFill>
            <a:schemeClr val="accent5">
              <a:lumMod val="20000"/>
              <a:lumOff val="80000"/>
            </a:schemeClr>
          </a:solidFill>
          <a:scene3d>
            <a:camera prst="orthographicFront"/>
            <a:lightRig rig="threePt" dir="t"/>
          </a:scene3d>
          <a:sp3d>
            <a:bevelT/>
          </a:sp3d>
        </p:spPr>
        <p:txBody>
          <a:bodyPr wrap="square" rtlCol="1">
            <a:spAutoFit/>
          </a:bodyPr>
          <a:lstStyle/>
          <a:p>
            <a:r>
              <a:rPr lang="he-IL" dirty="0"/>
              <a:t>רש"י שמות </a:t>
            </a:r>
            <a:r>
              <a:rPr lang="he-IL" dirty="0" err="1"/>
              <a:t>תצוה</a:t>
            </a:r>
            <a:r>
              <a:rPr lang="he-IL" dirty="0"/>
              <a:t> כ"ח פסוק </a:t>
            </a:r>
            <a:r>
              <a:rPr lang="he-IL" dirty="0" err="1"/>
              <a:t>לז</a:t>
            </a:r>
            <a:endParaRPr lang="he-IL" dirty="0"/>
          </a:p>
          <a:p>
            <a:r>
              <a:rPr lang="he-IL" dirty="0"/>
              <a:t>שערו היה נראה בין ציץ למצנפת, ששם מניח תפילין, </a:t>
            </a:r>
          </a:p>
          <a:p>
            <a:r>
              <a:rPr lang="he-IL" dirty="0"/>
              <a:t>למדנו שהמצנפת למעלה בגובה הראש </a:t>
            </a:r>
          </a:p>
          <a:p>
            <a:r>
              <a:rPr lang="he-IL" dirty="0"/>
              <a:t>ואינה עמוקה </a:t>
            </a:r>
            <a:r>
              <a:rPr lang="he-IL" dirty="0" err="1"/>
              <a:t>ליכנס</a:t>
            </a:r>
            <a:r>
              <a:rPr lang="he-IL" dirty="0"/>
              <a:t> בה כל הראש עד המצח, והציץ מלמטה, </a:t>
            </a:r>
          </a:p>
        </p:txBody>
      </p:sp>
      <p:sp>
        <p:nvSpPr>
          <p:cNvPr id="8" name="TextBox 7"/>
          <p:cNvSpPr txBox="1"/>
          <p:nvPr/>
        </p:nvSpPr>
        <p:spPr>
          <a:xfrm>
            <a:off x="6477130" y="3553064"/>
            <a:ext cx="5592950" cy="646331"/>
          </a:xfrm>
          <a:prstGeom prst="rect">
            <a:avLst/>
          </a:prstGeom>
          <a:solidFill>
            <a:schemeClr val="accent5">
              <a:lumMod val="20000"/>
              <a:lumOff val="80000"/>
            </a:schemeClr>
          </a:solidFill>
          <a:scene3d>
            <a:camera prst="orthographicFront"/>
            <a:lightRig rig="threePt" dir="t"/>
          </a:scene3d>
          <a:sp3d>
            <a:bevelT w="114300" prst="artDeco"/>
          </a:sp3d>
        </p:spPr>
        <p:txBody>
          <a:bodyPr wrap="square" rtlCol="1">
            <a:spAutoFit/>
          </a:bodyPr>
          <a:lstStyle/>
          <a:p>
            <a:r>
              <a:rPr lang="he-IL" dirty="0"/>
              <a:t>רמב"ן שמות פרק </a:t>
            </a:r>
            <a:r>
              <a:rPr lang="he-IL" dirty="0" err="1"/>
              <a:t>כח</a:t>
            </a:r>
            <a:r>
              <a:rPr lang="he-IL" dirty="0"/>
              <a:t> פסוק </a:t>
            </a:r>
            <a:r>
              <a:rPr lang="he-IL" dirty="0" err="1"/>
              <a:t>לז</a:t>
            </a:r>
            <a:r>
              <a:rPr lang="he-IL" dirty="0"/>
              <a:t>:   </a:t>
            </a:r>
          </a:p>
          <a:p>
            <a:r>
              <a:rPr lang="he-IL" dirty="0"/>
              <a:t>ומניח הציץ כנגד מצחו מאזן לאזן, ואין הפסק בין מצחו לציץ. </a:t>
            </a:r>
          </a:p>
        </p:txBody>
      </p:sp>
      <p:sp>
        <p:nvSpPr>
          <p:cNvPr id="11" name="TextBox 10"/>
          <p:cNvSpPr txBox="1"/>
          <p:nvPr/>
        </p:nvSpPr>
        <p:spPr>
          <a:xfrm>
            <a:off x="5505250" y="4257216"/>
            <a:ext cx="6522720" cy="646331"/>
          </a:xfrm>
          <a:prstGeom prst="rect">
            <a:avLst/>
          </a:prstGeom>
          <a:solidFill>
            <a:schemeClr val="accent5">
              <a:lumMod val="20000"/>
              <a:lumOff val="80000"/>
            </a:schemeClr>
          </a:solidFill>
        </p:spPr>
        <p:txBody>
          <a:bodyPr wrap="square" rtlCol="1">
            <a:spAutoFit/>
          </a:bodyPr>
          <a:lstStyle/>
          <a:p>
            <a:r>
              <a:rPr lang="he-IL" dirty="0"/>
              <a:t>יש ראשונים החולקים על דעה זו וטוענים: הציץ צריך להיות על גבי השיער  במקום הראוי להנחת תפילין. (</a:t>
            </a:r>
            <a:r>
              <a:rPr lang="he-IL" dirty="0" err="1"/>
              <a:t>תוס</a:t>
            </a:r>
            <a:r>
              <a:rPr lang="he-IL" dirty="0"/>
              <a:t>' במסכת סוכה, </a:t>
            </a:r>
            <a:r>
              <a:rPr lang="he-IL" dirty="0" err="1"/>
              <a:t>הריטב"א</a:t>
            </a:r>
            <a:r>
              <a:rPr lang="he-IL" dirty="0"/>
              <a:t>, ועוד)</a:t>
            </a:r>
          </a:p>
        </p:txBody>
      </p:sp>
      <p:sp>
        <p:nvSpPr>
          <p:cNvPr id="14" name="TextBox 13"/>
          <p:cNvSpPr txBox="1"/>
          <p:nvPr/>
        </p:nvSpPr>
        <p:spPr>
          <a:xfrm>
            <a:off x="5433133" y="4903547"/>
            <a:ext cx="6462773" cy="923330"/>
          </a:xfrm>
          <a:prstGeom prst="rect">
            <a:avLst/>
          </a:prstGeom>
          <a:solidFill>
            <a:schemeClr val="accent5">
              <a:lumMod val="20000"/>
              <a:lumOff val="80000"/>
            </a:schemeClr>
          </a:solidFill>
          <a:scene3d>
            <a:camera prst="orthographicFront"/>
            <a:lightRig rig="threePt" dir="t"/>
          </a:scene3d>
          <a:sp3d>
            <a:bevelT w="114300" prst="artDeco"/>
          </a:sp3d>
        </p:spPr>
        <p:txBody>
          <a:bodyPr wrap="square" rtlCol="1">
            <a:spAutoFit/>
          </a:bodyPr>
          <a:lstStyle/>
          <a:p>
            <a:r>
              <a:rPr lang="he-IL" dirty="0"/>
              <a:t>רמב"ם הלכות כלי המקדש פרק י הלכה ג</a:t>
            </a:r>
          </a:p>
          <a:p>
            <a:r>
              <a:rPr lang="he-IL" dirty="0"/>
              <a:t>ואחר כך צונף במצנפת וקושר הציץ למעלה מן המצנפת </a:t>
            </a:r>
          </a:p>
          <a:p>
            <a:r>
              <a:rPr lang="he-IL" dirty="0"/>
              <a:t>ושערו היה נראה בין ציץ למצנפת ושם היה מניח תפילין בין ציץ למצנפת. </a:t>
            </a:r>
          </a:p>
        </p:txBody>
      </p:sp>
      <p:sp>
        <p:nvSpPr>
          <p:cNvPr id="15" name="TextBox 14"/>
          <p:cNvSpPr txBox="1"/>
          <p:nvPr/>
        </p:nvSpPr>
        <p:spPr>
          <a:xfrm>
            <a:off x="6045693" y="5826877"/>
            <a:ext cx="5850213" cy="1077218"/>
          </a:xfrm>
          <a:prstGeom prst="rect">
            <a:avLst/>
          </a:prstGeom>
          <a:solidFill>
            <a:schemeClr val="accent6">
              <a:lumMod val="20000"/>
              <a:lumOff val="80000"/>
            </a:schemeClr>
          </a:solidFill>
        </p:spPr>
        <p:txBody>
          <a:bodyPr wrap="square" rtlCol="1">
            <a:spAutoFit/>
          </a:bodyPr>
          <a:lstStyle/>
          <a:p>
            <a:r>
              <a:rPr lang="he-IL" sz="1600" dirty="0"/>
              <a:t>היו מפרשים שהסבירו שלדעת הרמב"ם הציץ נמצא המקום השיער. </a:t>
            </a:r>
          </a:p>
          <a:p>
            <a:r>
              <a:rPr lang="he-IL" sz="1600" dirty="0"/>
              <a:t>והיו שהסבירו: הרמב"ם במילים "קושר הציץ" התכוון לפתיל התכלת </a:t>
            </a:r>
          </a:p>
          <a:p>
            <a:r>
              <a:rPr lang="he-IL" sz="1600" dirty="0"/>
              <a:t>והפתיל הוא זה שנמצא למעלה מהמצנפת. אבל הציץ עצמו לא.</a:t>
            </a:r>
          </a:p>
          <a:p>
            <a:r>
              <a:rPr lang="he-IL" sz="1600" dirty="0"/>
              <a:t> והרמב"ם לא טרח לכתוב שהציץ על המצח כי זה כתוב בפסוק במפורש.</a:t>
            </a:r>
          </a:p>
        </p:txBody>
      </p:sp>
      <p:pic>
        <p:nvPicPr>
          <p:cNvPr id="2" name="תמונה 1"/>
          <p:cNvPicPr>
            <a:picLocks noChangeAspect="1"/>
          </p:cNvPicPr>
          <p:nvPr/>
        </p:nvPicPr>
        <p:blipFill>
          <a:blip r:embed="rId3"/>
          <a:stretch>
            <a:fillRect/>
          </a:stretch>
        </p:blipFill>
        <p:spPr>
          <a:xfrm>
            <a:off x="0" y="3746373"/>
            <a:ext cx="3619260" cy="3284531"/>
          </a:xfrm>
          <a:prstGeom prst="rect">
            <a:avLst/>
          </a:prstGeom>
        </p:spPr>
      </p:pic>
    </p:spTree>
    <p:extLst>
      <p:ext uri="{BB962C8B-B14F-4D97-AF65-F5344CB8AC3E}">
        <p14:creationId xmlns:p14="http://schemas.microsoft.com/office/powerpoint/2010/main" val="3019626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25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par>
                          <p:cTn id="11" fill="hold">
                            <p:stCondLst>
                              <p:cond delay="1250"/>
                            </p:stCondLst>
                            <p:childTnLst>
                              <p:par>
                                <p:cTn id="12" presetID="22" presetClass="entr" presetSubtype="2" fill="hold" grpId="0" nodeType="afterEffect">
                                  <p:stCondLst>
                                    <p:cond delay="500"/>
                                  </p:stCondLst>
                                  <p:childTnLst>
                                    <p:set>
                                      <p:cBhvr>
                                        <p:cTn id="13" dur="1" fill="hold">
                                          <p:stCondLst>
                                            <p:cond delay="0"/>
                                          </p:stCondLst>
                                        </p:cTn>
                                        <p:tgtEl>
                                          <p:spTgt spid="4"/>
                                        </p:tgtEl>
                                        <p:attrNameLst>
                                          <p:attrName>style.visibility</p:attrName>
                                        </p:attrNameLst>
                                      </p:cBhvr>
                                      <p:to>
                                        <p:strVal val="visible"/>
                                      </p:to>
                                    </p:set>
                                    <p:animEffect transition="in" filter="wipe(right)">
                                      <p:cBhvr>
                                        <p:cTn id="14" dur="500"/>
                                        <p:tgtEl>
                                          <p:spTgt spid="4"/>
                                        </p:tgtEl>
                                      </p:cBhvr>
                                    </p:animEffect>
                                  </p:childTnLst>
                                </p:cTn>
                              </p:par>
                            </p:childTnLst>
                          </p:cTn>
                        </p:par>
                        <p:par>
                          <p:cTn id="15" fill="hold">
                            <p:stCondLst>
                              <p:cond delay="2250"/>
                            </p:stCondLst>
                            <p:childTnLst>
                              <p:par>
                                <p:cTn id="16" presetID="16" presetClass="entr" presetSubtype="21" fill="hold" grpId="0" nodeType="afterEffect">
                                  <p:stCondLst>
                                    <p:cond delay="225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par>
                          <p:cTn id="19" fill="hold">
                            <p:stCondLst>
                              <p:cond delay="5000"/>
                            </p:stCondLst>
                            <p:childTnLst>
                              <p:par>
                                <p:cTn id="20" presetID="6" presetClass="entr" presetSubtype="32" fill="hold" nodeType="afterEffect">
                                  <p:stCondLst>
                                    <p:cond delay="2250"/>
                                  </p:stCondLst>
                                  <p:childTnLst>
                                    <p:set>
                                      <p:cBhvr>
                                        <p:cTn id="21" dur="1" fill="hold">
                                          <p:stCondLst>
                                            <p:cond delay="0"/>
                                          </p:stCondLst>
                                        </p:cTn>
                                        <p:tgtEl>
                                          <p:spTgt spid="9"/>
                                        </p:tgtEl>
                                        <p:attrNameLst>
                                          <p:attrName>style.visibility</p:attrName>
                                        </p:attrNameLst>
                                      </p:cBhvr>
                                      <p:to>
                                        <p:strVal val="visible"/>
                                      </p:to>
                                    </p:set>
                                    <p:animEffect transition="in" filter="circle(out)">
                                      <p:cBhvr>
                                        <p:cTn id="22" dur="2000"/>
                                        <p:tgtEl>
                                          <p:spTgt spid="9"/>
                                        </p:tgtEl>
                                      </p:cBhvr>
                                    </p:animEffect>
                                  </p:childTnLst>
                                </p:cTn>
                              </p:par>
                            </p:childTnLst>
                          </p:cTn>
                        </p:par>
                        <p:par>
                          <p:cTn id="23" fill="hold">
                            <p:stCondLst>
                              <p:cond delay="9250"/>
                            </p:stCondLst>
                            <p:childTnLst>
                              <p:par>
                                <p:cTn id="24" presetID="31" presetClass="entr" presetSubtype="0" fill="hold" grpId="0" nodeType="afterEffect">
                                  <p:stCondLst>
                                    <p:cond delay="2000"/>
                                  </p:stCondLst>
                                  <p:childTnLst>
                                    <p:set>
                                      <p:cBhvr>
                                        <p:cTn id="25" dur="1" fill="hold">
                                          <p:stCondLst>
                                            <p:cond delay="0"/>
                                          </p:stCondLst>
                                        </p:cTn>
                                        <p:tgtEl>
                                          <p:spTgt spid="10"/>
                                        </p:tgtEl>
                                        <p:attrNameLst>
                                          <p:attrName>style.visibility</p:attrName>
                                        </p:attrNameLst>
                                      </p:cBhvr>
                                      <p:to>
                                        <p:strVal val="visible"/>
                                      </p:to>
                                    </p:set>
                                    <p:anim calcmode="lin" valueType="num">
                                      <p:cBhvr>
                                        <p:cTn id="26" dur="1000" fill="hold"/>
                                        <p:tgtEl>
                                          <p:spTgt spid="10"/>
                                        </p:tgtEl>
                                        <p:attrNameLst>
                                          <p:attrName>ppt_w</p:attrName>
                                        </p:attrNameLst>
                                      </p:cBhvr>
                                      <p:tavLst>
                                        <p:tav tm="0">
                                          <p:val>
                                            <p:fltVal val="0"/>
                                          </p:val>
                                        </p:tav>
                                        <p:tav tm="100000">
                                          <p:val>
                                            <p:strVal val="#ppt_w"/>
                                          </p:val>
                                        </p:tav>
                                      </p:tavLst>
                                    </p:anim>
                                    <p:anim calcmode="lin" valueType="num">
                                      <p:cBhvr>
                                        <p:cTn id="27" dur="1000" fill="hold"/>
                                        <p:tgtEl>
                                          <p:spTgt spid="10"/>
                                        </p:tgtEl>
                                        <p:attrNameLst>
                                          <p:attrName>ppt_h</p:attrName>
                                        </p:attrNameLst>
                                      </p:cBhvr>
                                      <p:tavLst>
                                        <p:tav tm="0">
                                          <p:val>
                                            <p:fltVal val="0"/>
                                          </p:val>
                                        </p:tav>
                                        <p:tav tm="100000">
                                          <p:val>
                                            <p:strVal val="#ppt_h"/>
                                          </p:val>
                                        </p:tav>
                                      </p:tavLst>
                                    </p:anim>
                                    <p:anim calcmode="lin" valueType="num">
                                      <p:cBhvr>
                                        <p:cTn id="28" dur="1000" fill="hold"/>
                                        <p:tgtEl>
                                          <p:spTgt spid="10"/>
                                        </p:tgtEl>
                                        <p:attrNameLst>
                                          <p:attrName>style.rotation</p:attrName>
                                        </p:attrNameLst>
                                      </p:cBhvr>
                                      <p:tavLst>
                                        <p:tav tm="0">
                                          <p:val>
                                            <p:fltVal val="90"/>
                                          </p:val>
                                        </p:tav>
                                        <p:tav tm="100000">
                                          <p:val>
                                            <p:fltVal val="0"/>
                                          </p:val>
                                        </p:tav>
                                      </p:tavLst>
                                    </p:anim>
                                    <p:animEffect transition="in" filter="fade">
                                      <p:cBhvr>
                                        <p:cTn id="29" dur="10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barn(inVertical)">
                                      <p:cBhvr>
                                        <p:cTn id="34" dur="500"/>
                                        <p:tgtEl>
                                          <p:spTgt spid="7"/>
                                        </p:tgtEl>
                                      </p:cBhvr>
                                    </p:animEffect>
                                  </p:childTnLst>
                                </p:cTn>
                              </p:par>
                            </p:childTnLst>
                          </p:cTn>
                        </p:par>
                        <p:par>
                          <p:cTn id="35" fill="hold">
                            <p:stCondLst>
                              <p:cond delay="500"/>
                            </p:stCondLst>
                            <p:childTnLst>
                              <p:par>
                                <p:cTn id="36" presetID="16" presetClass="entr" presetSubtype="37" fill="hold" grpId="0" nodeType="afterEffect">
                                  <p:stCondLst>
                                    <p:cond delay="3000"/>
                                  </p:stCondLst>
                                  <p:childTnLst>
                                    <p:set>
                                      <p:cBhvr>
                                        <p:cTn id="37" dur="1" fill="hold">
                                          <p:stCondLst>
                                            <p:cond delay="0"/>
                                          </p:stCondLst>
                                        </p:cTn>
                                        <p:tgtEl>
                                          <p:spTgt spid="8"/>
                                        </p:tgtEl>
                                        <p:attrNameLst>
                                          <p:attrName>style.visibility</p:attrName>
                                        </p:attrNameLst>
                                      </p:cBhvr>
                                      <p:to>
                                        <p:strVal val="visible"/>
                                      </p:to>
                                    </p:set>
                                    <p:animEffect transition="in" filter="barn(outVertical)">
                                      <p:cBhvr>
                                        <p:cTn id="38" dur="500"/>
                                        <p:tgtEl>
                                          <p:spTgt spid="8"/>
                                        </p:tgtEl>
                                      </p:cBhvr>
                                    </p:animEffect>
                                  </p:childTnLst>
                                </p:cTn>
                              </p:par>
                            </p:childTnLst>
                          </p:cTn>
                        </p:par>
                        <p:par>
                          <p:cTn id="39" fill="hold">
                            <p:stCondLst>
                              <p:cond delay="4000"/>
                            </p:stCondLst>
                            <p:childTnLst>
                              <p:par>
                                <p:cTn id="40" presetID="22" presetClass="entr" presetSubtype="2" fill="hold" grpId="0" nodeType="afterEffect">
                                  <p:stCondLst>
                                    <p:cond delay="2500"/>
                                  </p:stCondLst>
                                  <p:childTnLst>
                                    <p:set>
                                      <p:cBhvr>
                                        <p:cTn id="41" dur="1" fill="hold">
                                          <p:stCondLst>
                                            <p:cond delay="0"/>
                                          </p:stCondLst>
                                        </p:cTn>
                                        <p:tgtEl>
                                          <p:spTgt spid="11"/>
                                        </p:tgtEl>
                                        <p:attrNameLst>
                                          <p:attrName>style.visibility</p:attrName>
                                        </p:attrNameLst>
                                      </p:cBhvr>
                                      <p:to>
                                        <p:strVal val="visible"/>
                                      </p:to>
                                    </p:set>
                                    <p:animEffect transition="in" filter="wipe(right)">
                                      <p:cBhvr>
                                        <p:cTn id="42" dur="500"/>
                                        <p:tgtEl>
                                          <p:spTgt spid="11"/>
                                        </p:tgtEl>
                                      </p:cBhvr>
                                    </p:animEffect>
                                  </p:childTnLst>
                                </p:cTn>
                              </p:par>
                            </p:childTnLst>
                          </p:cTn>
                        </p:par>
                        <p:par>
                          <p:cTn id="43" fill="hold">
                            <p:stCondLst>
                              <p:cond delay="7000"/>
                            </p:stCondLst>
                            <p:childTnLst>
                              <p:par>
                                <p:cTn id="44" presetID="6" presetClass="entr" presetSubtype="16" fill="hold" nodeType="afterEffect">
                                  <p:stCondLst>
                                    <p:cond delay="2000"/>
                                  </p:stCondLst>
                                  <p:childTnLst>
                                    <p:set>
                                      <p:cBhvr>
                                        <p:cTn id="45" dur="1" fill="hold">
                                          <p:stCondLst>
                                            <p:cond delay="0"/>
                                          </p:stCondLst>
                                        </p:cTn>
                                        <p:tgtEl>
                                          <p:spTgt spid="2"/>
                                        </p:tgtEl>
                                        <p:attrNameLst>
                                          <p:attrName>style.visibility</p:attrName>
                                        </p:attrNameLst>
                                      </p:cBhvr>
                                      <p:to>
                                        <p:strVal val="visible"/>
                                      </p:to>
                                    </p:set>
                                    <p:animEffect transition="in" filter="circle(in)">
                                      <p:cBhvr>
                                        <p:cTn id="46" dur="2000"/>
                                        <p:tgtEl>
                                          <p:spTgt spid="2"/>
                                        </p:tgtEl>
                                      </p:cBhvr>
                                    </p:animEffect>
                                  </p:childTnLst>
                                </p:cTn>
                              </p:par>
                            </p:childTnLst>
                          </p:cTn>
                        </p:par>
                        <p:par>
                          <p:cTn id="47" fill="hold">
                            <p:stCondLst>
                              <p:cond delay="11000"/>
                            </p:stCondLst>
                            <p:childTnLst>
                              <p:par>
                                <p:cTn id="48" presetID="22" presetClass="entr" presetSubtype="4" fill="hold" grpId="0" nodeType="after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wipe(down)">
                                      <p:cBhvr>
                                        <p:cTn id="50" dur="500"/>
                                        <p:tgtEl>
                                          <p:spTgt spid="14"/>
                                        </p:tgtEl>
                                      </p:cBhvr>
                                    </p:animEffect>
                                  </p:childTnLst>
                                </p:cTn>
                              </p:par>
                            </p:childTnLst>
                          </p:cTn>
                        </p:par>
                        <p:par>
                          <p:cTn id="51" fill="hold">
                            <p:stCondLst>
                              <p:cond delay="11500"/>
                            </p:stCondLst>
                            <p:childTnLst>
                              <p:par>
                                <p:cTn id="52" presetID="16" presetClass="entr" presetSubtype="21" fill="hold" grpId="0" nodeType="afterEffect">
                                  <p:stCondLst>
                                    <p:cond delay="2500"/>
                                  </p:stCondLst>
                                  <p:childTnLst>
                                    <p:set>
                                      <p:cBhvr>
                                        <p:cTn id="53" dur="1" fill="hold">
                                          <p:stCondLst>
                                            <p:cond delay="0"/>
                                          </p:stCondLst>
                                        </p:cTn>
                                        <p:tgtEl>
                                          <p:spTgt spid="15"/>
                                        </p:tgtEl>
                                        <p:attrNameLst>
                                          <p:attrName>style.visibility</p:attrName>
                                        </p:attrNameLst>
                                      </p:cBhvr>
                                      <p:to>
                                        <p:strVal val="visible"/>
                                      </p:to>
                                    </p:set>
                                    <p:animEffect transition="in" filter="barn(inVertical)">
                                      <p:cBhvr>
                                        <p:cTn id="5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10" grpId="0" animBg="1"/>
      <p:bldP spid="7" grpId="0" animBg="1"/>
      <p:bldP spid="8" grpId="0" animBg="1"/>
      <p:bldP spid="11" grpId="0" animBg="1"/>
      <p:bldP spid="14" grpId="0" animBg="1"/>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מלבן 5"/>
          <p:cNvSpPr/>
          <p:nvPr/>
        </p:nvSpPr>
        <p:spPr>
          <a:xfrm>
            <a:off x="6461760" y="2445149"/>
            <a:ext cx="5429794" cy="2308324"/>
          </a:xfrm>
          <a:prstGeom prst="rect">
            <a:avLst/>
          </a:prstGeom>
          <a:solidFill>
            <a:schemeClr val="accent5">
              <a:lumMod val="20000"/>
              <a:lumOff val="80000"/>
            </a:schemeClr>
          </a:solidFill>
          <a:scene3d>
            <a:camera prst="orthographicFront"/>
            <a:lightRig rig="threePt" dir="t"/>
          </a:scene3d>
          <a:sp3d>
            <a:bevelT prst="slope"/>
          </a:sp3d>
        </p:spPr>
        <p:txBody>
          <a:bodyPr wrap="square">
            <a:spAutoFit/>
          </a:bodyPr>
          <a:lstStyle/>
          <a:p>
            <a:r>
              <a:rPr lang="he-IL" b="1" dirty="0"/>
              <a:t>רמב"ם הלכות כלי המקדש פרק ט הלכה א</a:t>
            </a:r>
          </a:p>
          <a:p>
            <a:r>
              <a:rPr lang="he-IL" dirty="0"/>
              <a:t>כיצד מעשה הציץ ?</a:t>
            </a:r>
          </a:p>
          <a:p>
            <a:r>
              <a:rPr lang="he-IL" dirty="0"/>
              <a:t> עושה טס של זהב, </a:t>
            </a:r>
          </a:p>
          <a:p>
            <a:r>
              <a:rPr lang="he-IL" dirty="0"/>
              <a:t>רחב שתי אצבעות, </a:t>
            </a:r>
          </a:p>
          <a:p>
            <a:r>
              <a:rPr lang="he-IL" dirty="0"/>
              <a:t>ומקיף מאוזן לאוזן,  </a:t>
            </a:r>
          </a:p>
          <a:p>
            <a:r>
              <a:rPr lang="he-IL" dirty="0"/>
              <a:t>וכותב עליו שני </a:t>
            </a:r>
            <a:r>
              <a:rPr lang="he-IL" dirty="0" err="1"/>
              <a:t>שיטין</a:t>
            </a:r>
            <a:r>
              <a:rPr lang="he-IL" dirty="0"/>
              <a:t> קדש לה',  </a:t>
            </a:r>
          </a:p>
          <a:p>
            <a:r>
              <a:rPr lang="he-IL" dirty="0"/>
              <a:t>קדש מלמטה, לה' מלמעלה, </a:t>
            </a:r>
          </a:p>
          <a:p>
            <a:r>
              <a:rPr lang="he-IL" dirty="0"/>
              <a:t>ואם כתבו בשיטה אחת כשר, ופעמים כתבוהו בשיטה אחת. </a:t>
            </a:r>
          </a:p>
        </p:txBody>
      </p:sp>
      <p:sp>
        <p:nvSpPr>
          <p:cNvPr id="4" name="TextBox 3"/>
          <p:cNvSpPr txBox="1"/>
          <p:nvPr/>
        </p:nvSpPr>
        <p:spPr>
          <a:xfrm>
            <a:off x="5018314" y="693114"/>
            <a:ext cx="7114903" cy="1477328"/>
          </a:xfrm>
          <a:prstGeom prst="rect">
            <a:avLst/>
          </a:prstGeom>
          <a:solidFill>
            <a:schemeClr val="accent5">
              <a:lumMod val="20000"/>
              <a:lumOff val="80000"/>
            </a:schemeClr>
          </a:solidFill>
          <a:scene3d>
            <a:camera prst="orthographicFront"/>
            <a:lightRig rig="threePt" dir="t"/>
          </a:scene3d>
          <a:sp3d>
            <a:bevelT prst="angle"/>
          </a:sp3d>
        </p:spPr>
        <p:txBody>
          <a:bodyPr wrap="square" rtlCol="1">
            <a:spAutoFit/>
          </a:bodyPr>
          <a:lstStyle/>
          <a:p>
            <a:r>
              <a:rPr lang="he-IL" b="1" dirty="0"/>
              <a:t>מסכת שבת דף ס"ג עמוד ב'</a:t>
            </a:r>
          </a:p>
          <a:p>
            <a:r>
              <a:rPr lang="he-IL" dirty="0"/>
              <a:t>אֲמַר לֵיהּ אַבָּיֵי:  וְצִיץ אָרִיג הוּא ? </a:t>
            </a:r>
          </a:p>
          <a:p>
            <a:r>
              <a:rPr lang="he-IL" dirty="0" err="1"/>
              <a:t>וְהָתַנְיָא</a:t>
            </a:r>
            <a:r>
              <a:rPr lang="he-IL" dirty="0"/>
              <a:t> צִיץ כְּמִין טַס שֶׁל זָהָב וְרוֹחַב שְׁתֵּי אֶצְבָּעוֹת וּמוּקָּף מֵאוֹזֶן לְאוֹזֶן</a:t>
            </a:r>
          </a:p>
          <a:p>
            <a:r>
              <a:rPr lang="he-IL" dirty="0"/>
              <a:t> וְכָתוּב עָלָיו בִּשְׁתֵּי </a:t>
            </a:r>
            <a:r>
              <a:rPr lang="he-IL" dirty="0" err="1"/>
              <a:t>שִׁיטִין</a:t>
            </a:r>
            <a:r>
              <a:rPr lang="he-IL" dirty="0"/>
              <a:t>, יוֹד הֵא לְמַעְלָה וְקוֹדֶשׁ לָמֶד לְמַטָּה </a:t>
            </a:r>
          </a:p>
          <a:p>
            <a:r>
              <a:rPr lang="he-IL" dirty="0"/>
              <a:t>וְאָמַר רַבִּי אֱלִיעֶזֶר בְּרַבִּי יוֹסֵי אֲנִי רְאִיתִיו בְּרוֹמִי וְכָתוּב [עָלָיו] קֹדֶשׁ לַה' בְּשִׁיטָה אַחַת</a:t>
            </a:r>
          </a:p>
        </p:txBody>
      </p:sp>
      <p:sp>
        <p:nvSpPr>
          <p:cNvPr id="5" name="TextBox 4"/>
          <p:cNvSpPr txBox="1"/>
          <p:nvPr/>
        </p:nvSpPr>
        <p:spPr>
          <a:xfrm>
            <a:off x="5353081" y="143066"/>
            <a:ext cx="1859280" cy="461665"/>
          </a:xfrm>
          <a:prstGeom prst="rect">
            <a:avLst/>
          </a:prstGeom>
          <a:solidFill>
            <a:schemeClr val="accent6">
              <a:lumMod val="20000"/>
              <a:lumOff val="80000"/>
            </a:schemeClr>
          </a:solidFill>
          <a:scene3d>
            <a:camera prst="orthographicFront"/>
            <a:lightRig rig="threePt" dir="t"/>
          </a:scene3d>
          <a:sp3d>
            <a:bevelT prst="convex"/>
          </a:sp3d>
        </p:spPr>
        <p:txBody>
          <a:bodyPr wrap="square" rtlCol="1">
            <a:spAutoFit/>
          </a:bodyPr>
          <a:lstStyle/>
          <a:p>
            <a:r>
              <a:rPr lang="he-IL" sz="2400" b="1" dirty="0"/>
              <a:t>מה הוא ציץ ?</a:t>
            </a:r>
          </a:p>
        </p:txBody>
      </p:sp>
      <p:pic>
        <p:nvPicPr>
          <p:cNvPr id="7" name="תמונה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87691" y="556778"/>
            <a:ext cx="2809989" cy="1748301"/>
          </a:xfrm>
          <a:prstGeom prst="rect">
            <a:avLst/>
          </a:prstGeom>
        </p:spPr>
      </p:pic>
      <p:sp>
        <p:nvSpPr>
          <p:cNvPr id="3" name="TextBox 2"/>
          <p:cNvSpPr txBox="1"/>
          <p:nvPr/>
        </p:nvSpPr>
        <p:spPr>
          <a:xfrm>
            <a:off x="4979851" y="4937761"/>
            <a:ext cx="6962503" cy="1477328"/>
          </a:xfrm>
          <a:prstGeom prst="rect">
            <a:avLst/>
          </a:prstGeom>
          <a:solidFill>
            <a:schemeClr val="accent6">
              <a:lumMod val="20000"/>
              <a:lumOff val="80000"/>
            </a:schemeClr>
          </a:solidFill>
        </p:spPr>
        <p:txBody>
          <a:bodyPr wrap="square" rtlCol="1">
            <a:spAutoFit/>
          </a:bodyPr>
          <a:lstStyle/>
          <a:p>
            <a:r>
              <a:rPr lang="he-IL" dirty="0"/>
              <a:t>הציץ הוא טס של זהב המונח על ראש הכהן הגדול.</a:t>
            </a:r>
          </a:p>
          <a:p>
            <a:r>
              <a:rPr lang="he-IL" dirty="0"/>
              <a:t>הוא מגיע מאוזן לאוזן.  רוחבו שתי אצבעות.</a:t>
            </a:r>
          </a:p>
          <a:p>
            <a:r>
              <a:rPr lang="he-IL" dirty="0"/>
              <a:t>על הציץ כתובות המילים "קודש ל ה'"  כאשר האותיות בולטות כלפי חוץ</a:t>
            </a:r>
          </a:p>
          <a:p>
            <a:r>
              <a:rPr lang="he-IL" dirty="0"/>
              <a:t>מילים אלה כתובות בשתי שורות.  המילה "קדש" למטה. ומילה "ל ה'" למעלה. </a:t>
            </a:r>
          </a:p>
          <a:p>
            <a:r>
              <a:rPr lang="he-IL" dirty="0"/>
              <a:t>לצורך קשירת הציץ יש פתיל תכלת שקושרים משני </a:t>
            </a:r>
            <a:r>
              <a:rPr lang="he-IL" dirty="0" err="1"/>
              <a:t>צידי</a:t>
            </a:r>
            <a:r>
              <a:rPr lang="he-IL" dirty="0"/>
              <a:t> הציץ לנקבים בציץ.</a:t>
            </a:r>
          </a:p>
        </p:txBody>
      </p:sp>
    </p:spTree>
    <p:extLst>
      <p:ext uri="{BB962C8B-B14F-4D97-AF65-F5344CB8AC3E}">
        <p14:creationId xmlns:p14="http://schemas.microsoft.com/office/powerpoint/2010/main" val="3593354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25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250"/>
                            </p:stCondLst>
                            <p:childTnLst>
                              <p:par>
                                <p:cTn id="12" presetID="22" presetClass="entr" presetSubtype="2" fill="hold" nodeType="afterEffect">
                                  <p:stCondLst>
                                    <p:cond delay="150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wipe(right)">
                                      <p:cBhvr>
                                        <p:cTn id="14" dur="500"/>
                                        <p:tgtEl>
                                          <p:spTgt spid="4">
                                            <p:txEl>
                                              <p:pRg st="0" end="0"/>
                                            </p:txEl>
                                          </p:spTgt>
                                        </p:tgtEl>
                                      </p:cBhvr>
                                    </p:animEffect>
                                  </p:childTnLst>
                                </p:cTn>
                              </p:par>
                            </p:childTnLst>
                          </p:cTn>
                        </p:par>
                        <p:par>
                          <p:cTn id="15" fill="hold">
                            <p:stCondLst>
                              <p:cond delay="3250"/>
                            </p:stCondLst>
                            <p:childTnLst>
                              <p:par>
                                <p:cTn id="16" presetID="22" presetClass="entr" presetSubtype="2" fill="hold" nodeType="afterEffect">
                                  <p:stCondLst>
                                    <p:cond delay="150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wipe(right)">
                                      <p:cBhvr>
                                        <p:cTn id="18" dur="500"/>
                                        <p:tgtEl>
                                          <p:spTgt spid="4">
                                            <p:txEl>
                                              <p:pRg st="1" end="1"/>
                                            </p:txEl>
                                          </p:spTgt>
                                        </p:tgtEl>
                                      </p:cBhvr>
                                    </p:animEffect>
                                  </p:childTnLst>
                                </p:cTn>
                              </p:par>
                            </p:childTnLst>
                          </p:cTn>
                        </p:par>
                        <p:par>
                          <p:cTn id="19" fill="hold">
                            <p:stCondLst>
                              <p:cond delay="5250"/>
                            </p:stCondLst>
                            <p:childTnLst>
                              <p:par>
                                <p:cTn id="20" presetID="22" presetClass="entr" presetSubtype="2" fill="hold" nodeType="afterEffect">
                                  <p:stCondLst>
                                    <p:cond delay="150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wipe(right)">
                                      <p:cBhvr>
                                        <p:cTn id="22" dur="500"/>
                                        <p:tgtEl>
                                          <p:spTgt spid="4">
                                            <p:txEl>
                                              <p:pRg st="2" end="2"/>
                                            </p:txEl>
                                          </p:spTgt>
                                        </p:tgtEl>
                                      </p:cBhvr>
                                    </p:animEffect>
                                  </p:childTnLst>
                                </p:cTn>
                              </p:par>
                            </p:childTnLst>
                          </p:cTn>
                        </p:par>
                        <p:par>
                          <p:cTn id="23" fill="hold">
                            <p:stCondLst>
                              <p:cond delay="7250"/>
                            </p:stCondLst>
                            <p:childTnLst>
                              <p:par>
                                <p:cTn id="24" presetID="22" presetClass="entr" presetSubtype="2" fill="hold" nodeType="afterEffect">
                                  <p:stCondLst>
                                    <p:cond delay="1500"/>
                                  </p:stCondLst>
                                  <p:childTnLst>
                                    <p:set>
                                      <p:cBhvr>
                                        <p:cTn id="25" dur="1" fill="hold">
                                          <p:stCondLst>
                                            <p:cond delay="0"/>
                                          </p:stCondLst>
                                        </p:cTn>
                                        <p:tgtEl>
                                          <p:spTgt spid="4">
                                            <p:txEl>
                                              <p:pRg st="3" end="3"/>
                                            </p:txEl>
                                          </p:spTgt>
                                        </p:tgtEl>
                                        <p:attrNameLst>
                                          <p:attrName>style.visibility</p:attrName>
                                        </p:attrNameLst>
                                      </p:cBhvr>
                                      <p:to>
                                        <p:strVal val="visible"/>
                                      </p:to>
                                    </p:set>
                                    <p:animEffect transition="in" filter="wipe(right)">
                                      <p:cBhvr>
                                        <p:cTn id="26" dur="500"/>
                                        <p:tgtEl>
                                          <p:spTgt spid="4">
                                            <p:txEl>
                                              <p:pRg st="3" end="3"/>
                                            </p:txEl>
                                          </p:spTgt>
                                        </p:tgtEl>
                                      </p:cBhvr>
                                    </p:animEffect>
                                  </p:childTnLst>
                                </p:cTn>
                              </p:par>
                            </p:childTnLst>
                          </p:cTn>
                        </p:par>
                        <p:par>
                          <p:cTn id="27" fill="hold">
                            <p:stCondLst>
                              <p:cond delay="9250"/>
                            </p:stCondLst>
                            <p:childTnLst>
                              <p:par>
                                <p:cTn id="28" presetID="22" presetClass="entr" presetSubtype="2" fill="hold" nodeType="afterEffect">
                                  <p:stCondLst>
                                    <p:cond delay="1500"/>
                                  </p:stCondLst>
                                  <p:childTnLst>
                                    <p:set>
                                      <p:cBhvr>
                                        <p:cTn id="29" dur="1" fill="hold">
                                          <p:stCondLst>
                                            <p:cond delay="0"/>
                                          </p:stCondLst>
                                        </p:cTn>
                                        <p:tgtEl>
                                          <p:spTgt spid="4">
                                            <p:txEl>
                                              <p:pRg st="4" end="4"/>
                                            </p:txEl>
                                          </p:spTgt>
                                        </p:tgtEl>
                                        <p:attrNameLst>
                                          <p:attrName>style.visibility</p:attrName>
                                        </p:attrNameLst>
                                      </p:cBhvr>
                                      <p:to>
                                        <p:strVal val="visible"/>
                                      </p:to>
                                    </p:set>
                                    <p:animEffect transition="in" filter="wipe(right)">
                                      <p:cBhvr>
                                        <p:cTn id="30" dur="500"/>
                                        <p:tgtEl>
                                          <p:spTgt spid="4">
                                            <p:txEl>
                                              <p:pRg st="4" end="4"/>
                                            </p:txEl>
                                          </p:spTgt>
                                        </p:tgtEl>
                                      </p:cBhvr>
                                    </p:animEffect>
                                  </p:childTnLst>
                                </p:cTn>
                              </p:par>
                            </p:childTnLst>
                          </p:cTn>
                        </p:par>
                        <p:par>
                          <p:cTn id="31" fill="hold">
                            <p:stCondLst>
                              <p:cond delay="11250"/>
                            </p:stCondLst>
                            <p:childTnLst>
                              <p:par>
                                <p:cTn id="32" presetID="21" presetClass="entr" presetSubtype="8" fill="hold" nodeType="afterEffect">
                                  <p:stCondLst>
                                    <p:cond delay="2500"/>
                                  </p:stCondLst>
                                  <p:childTnLst>
                                    <p:set>
                                      <p:cBhvr>
                                        <p:cTn id="33" dur="1" fill="hold">
                                          <p:stCondLst>
                                            <p:cond delay="0"/>
                                          </p:stCondLst>
                                        </p:cTn>
                                        <p:tgtEl>
                                          <p:spTgt spid="7"/>
                                        </p:tgtEl>
                                        <p:attrNameLst>
                                          <p:attrName>style.visibility</p:attrName>
                                        </p:attrNameLst>
                                      </p:cBhvr>
                                      <p:to>
                                        <p:strVal val="visible"/>
                                      </p:to>
                                    </p:set>
                                    <p:animEffect transition="in" filter="wheel(8)">
                                      <p:cBhvr>
                                        <p:cTn id="34" dur="20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6">
                                            <p:txEl>
                                              <p:pRg st="0" end="0"/>
                                            </p:txEl>
                                          </p:spTgt>
                                        </p:tgtEl>
                                        <p:attrNameLst>
                                          <p:attrName>style.visibility</p:attrName>
                                        </p:attrNameLst>
                                      </p:cBhvr>
                                      <p:to>
                                        <p:strVal val="visible"/>
                                      </p:to>
                                    </p:set>
                                    <p:animEffect transition="in" filter="wipe(down)">
                                      <p:cBhvr>
                                        <p:cTn id="39" dur="500"/>
                                        <p:tgtEl>
                                          <p:spTgt spid="6">
                                            <p:txEl>
                                              <p:pRg st="0" end="0"/>
                                            </p:txEl>
                                          </p:spTgt>
                                        </p:tgtEl>
                                      </p:cBhvr>
                                    </p:animEffect>
                                  </p:childTnLst>
                                </p:cTn>
                              </p:par>
                            </p:childTnLst>
                          </p:cTn>
                        </p:par>
                        <p:par>
                          <p:cTn id="40" fill="hold">
                            <p:stCondLst>
                              <p:cond delay="500"/>
                            </p:stCondLst>
                            <p:childTnLst>
                              <p:par>
                                <p:cTn id="41" presetID="22" presetClass="entr" presetSubtype="4" fill="hold" nodeType="afterEffect">
                                  <p:stCondLst>
                                    <p:cond delay="1250"/>
                                  </p:stCondLst>
                                  <p:childTnLst>
                                    <p:set>
                                      <p:cBhvr>
                                        <p:cTn id="42" dur="1" fill="hold">
                                          <p:stCondLst>
                                            <p:cond delay="0"/>
                                          </p:stCondLst>
                                        </p:cTn>
                                        <p:tgtEl>
                                          <p:spTgt spid="6">
                                            <p:txEl>
                                              <p:pRg st="1" end="1"/>
                                            </p:txEl>
                                          </p:spTgt>
                                        </p:tgtEl>
                                        <p:attrNameLst>
                                          <p:attrName>style.visibility</p:attrName>
                                        </p:attrNameLst>
                                      </p:cBhvr>
                                      <p:to>
                                        <p:strVal val="visible"/>
                                      </p:to>
                                    </p:set>
                                    <p:animEffect transition="in" filter="wipe(down)">
                                      <p:cBhvr>
                                        <p:cTn id="43" dur="500"/>
                                        <p:tgtEl>
                                          <p:spTgt spid="6">
                                            <p:txEl>
                                              <p:pRg st="1" end="1"/>
                                            </p:txEl>
                                          </p:spTgt>
                                        </p:tgtEl>
                                      </p:cBhvr>
                                    </p:animEffect>
                                  </p:childTnLst>
                                </p:cTn>
                              </p:par>
                            </p:childTnLst>
                          </p:cTn>
                        </p:par>
                        <p:par>
                          <p:cTn id="44" fill="hold">
                            <p:stCondLst>
                              <p:cond delay="2250"/>
                            </p:stCondLst>
                            <p:childTnLst>
                              <p:par>
                                <p:cTn id="45" presetID="31" presetClass="entr" presetSubtype="0" fill="hold" nodeType="afterEffect">
                                  <p:stCondLst>
                                    <p:cond delay="2250"/>
                                  </p:stCondLst>
                                  <p:childTnLst>
                                    <p:set>
                                      <p:cBhvr>
                                        <p:cTn id="46" dur="1" fill="hold">
                                          <p:stCondLst>
                                            <p:cond delay="0"/>
                                          </p:stCondLst>
                                        </p:cTn>
                                        <p:tgtEl>
                                          <p:spTgt spid="6">
                                            <p:txEl>
                                              <p:pRg st="2" end="2"/>
                                            </p:txEl>
                                          </p:spTgt>
                                        </p:tgtEl>
                                        <p:attrNameLst>
                                          <p:attrName>style.visibility</p:attrName>
                                        </p:attrNameLst>
                                      </p:cBhvr>
                                      <p:to>
                                        <p:strVal val="visible"/>
                                      </p:to>
                                    </p:set>
                                    <p:anim calcmode="lin" valueType="num">
                                      <p:cBhvr>
                                        <p:cTn id="47" dur="1000" fill="hold"/>
                                        <p:tgtEl>
                                          <p:spTgt spid="6">
                                            <p:txEl>
                                              <p:pRg st="2" end="2"/>
                                            </p:txEl>
                                          </p:spTgt>
                                        </p:tgtEl>
                                        <p:attrNameLst>
                                          <p:attrName>ppt_w</p:attrName>
                                        </p:attrNameLst>
                                      </p:cBhvr>
                                      <p:tavLst>
                                        <p:tav tm="0">
                                          <p:val>
                                            <p:fltVal val="0"/>
                                          </p:val>
                                        </p:tav>
                                        <p:tav tm="100000">
                                          <p:val>
                                            <p:strVal val="#ppt_w"/>
                                          </p:val>
                                        </p:tav>
                                      </p:tavLst>
                                    </p:anim>
                                    <p:anim calcmode="lin" valueType="num">
                                      <p:cBhvr>
                                        <p:cTn id="48" dur="1000" fill="hold"/>
                                        <p:tgtEl>
                                          <p:spTgt spid="6">
                                            <p:txEl>
                                              <p:pRg st="2" end="2"/>
                                            </p:txEl>
                                          </p:spTgt>
                                        </p:tgtEl>
                                        <p:attrNameLst>
                                          <p:attrName>ppt_h</p:attrName>
                                        </p:attrNameLst>
                                      </p:cBhvr>
                                      <p:tavLst>
                                        <p:tav tm="0">
                                          <p:val>
                                            <p:fltVal val="0"/>
                                          </p:val>
                                        </p:tav>
                                        <p:tav tm="100000">
                                          <p:val>
                                            <p:strVal val="#ppt_h"/>
                                          </p:val>
                                        </p:tav>
                                      </p:tavLst>
                                    </p:anim>
                                    <p:anim calcmode="lin" valueType="num">
                                      <p:cBhvr>
                                        <p:cTn id="49" dur="1000" fill="hold"/>
                                        <p:tgtEl>
                                          <p:spTgt spid="6">
                                            <p:txEl>
                                              <p:pRg st="2" end="2"/>
                                            </p:txEl>
                                          </p:spTgt>
                                        </p:tgtEl>
                                        <p:attrNameLst>
                                          <p:attrName>style.rotation</p:attrName>
                                        </p:attrNameLst>
                                      </p:cBhvr>
                                      <p:tavLst>
                                        <p:tav tm="0">
                                          <p:val>
                                            <p:fltVal val="90"/>
                                          </p:val>
                                        </p:tav>
                                        <p:tav tm="100000">
                                          <p:val>
                                            <p:fltVal val="0"/>
                                          </p:val>
                                        </p:tav>
                                      </p:tavLst>
                                    </p:anim>
                                    <p:animEffect transition="in" filter="fade">
                                      <p:cBhvr>
                                        <p:cTn id="50" dur="1000"/>
                                        <p:tgtEl>
                                          <p:spTgt spid="6">
                                            <p:txEl>
                                              <p:pRg st="2" end="2"/>
                                            </p:txEl>
                                          </p:spTgt>
                                        </p:tgtEl>
                                      </p:cBhvr>
                                    </p:animEffect>
                                  </p:childTnLst>
                                </p:cTn>
                              </p:par>
                            </p:childTnLst>
                          </p:cTn>
                        </p:par>
                        <p:par>
                          <p:cTn id="51" fill="hold">
                            <p:stCondLst>
                              <p:cond delay="5500"/>
                            </p:stCondLst>
                            <p:childTnLst>
                              <p:par>
                                <p:cTn id="52" presetID="31" presetClass="entr" presetSubtype="0" fill="hold" nodeType="afterEffect">
                                  <p:stCondLst>
                                    <p:cond delay="2750"/>
                                  </p:stCondLst>
                                  <p:childTnLst>
                                    <p:set>
                                      <p:cBhvr>
                                        <p:cTn id="53" dur="1" fill="hold">
                                          <p:stCondLst>
                                            <p:cond delay="0"/>
                                          </p:stCondLst>
                                        </p:cTn>
                                        <p:tgtEl>
                                          <p:spTgt spid="6">
                                            <p:txEl>
                                              <p:pRg st="3" end="3"/>
                                            </p:txEl>
                                          </p:spTgt>
                                        </p:tgtEl>
                                        <p:attrNameLst>
                                          <p:attrName>style.visibility</p:attrName>
                                        </p:attrNameLst>
                                      </p:cBhvr>
                                      <p:to>
                                        <p:strVal val="visible"/>
                                      </p:to>
                                    </p:set>
                                    <p:anim calcmode="lin" valueType="num">
                                      <p:cBhvr>
                                        <p:cTn id="54" dur="1000" fill="hold"/>
                                        <p:tgtEl>
                                          <p:spTgt spid="6">
                                            <p:txEl>
                                              <p:pRg st="3" end="3"/>
                                            </p:txEl>
                                          </p:spTgt>
                                        </p:tgtEl>
                                        <p:attrNameLst>
                                          <p:attrName>ppt_w</p:attrName>
                                        </p:attrNameLst>
                                      </p:cBhvr>
                                      <p:tavLst>
                                        <p:tav tm="0">
                                          <p:val>
                                            <p:fltVal val="0"/>
                                          </p:val>
                                        </p:tav>
                                        <p:tav tm="100000">
                                          <p:val>
                                            <p:strVal val="#ppt_w"/>
                                          </p:val>
                                        </p:tav>
                                      </p:tavLst>
                                    </p:anim>
                                    <p:anim calcmode="lin" valueType="num">
                                      <p:cBhvr>
                                        <p:cTn id="55" dur="1000" fill="hold"/>
                                        <p:tgtEl>
                                          <p:spTgt spid="6">
                                            <p:txEl>
                                              <p:pRg st="3" end="3"/>
                                            </p:txEl>
                                          </p:spTgt>
                                        </p:tgtEl>
                                        <p:attrNameLst>
                                          <p:attrName>ppt_h</p:attrName>
                                        </p:attrNameLst>
                                      </p:cBhvr>
                                      <p:tavLst>
                                        <p:tav tm="0">
                                          <p:val>
                                            <p:fltVal val="0"/>
                                          </p:val>
                                        </p:tav>
                                        <p:tav tm="100000">
                                          <p:val>
                                            <p:strVal val="#ppt_h"/>
                                          </p:val>
                                        </p:tav>
                                      </p:tavLst>
                                    </p:anim>
                                    <p:anim calcmode="lin" valueType="num">
                                      <p:cBhvr>
                                        <p:cTn id="56" dur="1000" fill="hold"/>
                                        <p:tgtEl>
                                          <p:spTgt spid="6">
                                            <p:txEl>
                                              <p:pRg st="3" end="3"/>
                                            </p:txEl>
                                          </p:spTgt>
                                        </p:tgtEl>
                                        <p:attrNameLst>
                                          <p:attrName>style.rotation</p:attrName>
                                        </p:attrNameLst>
                                      </p:cBhvr>
                                      <p:tavLst>
                                        <p:tav tm="0">
                                          <p:val>
                                            <p:fltVal val="90"/>
                                          </p:val>
                                        </p:tav>
                                        <p:tav tm="100000">
                                          <p:val>
                                            <p:fltVal val="0"/>
                                          </p:val>
                                        </p:tav>
                                      </p:tavLst>
                                    </p:anim>
                                    <p:animEffect transition="in" filter="fade">
                                      <p:cBhvr>
                                        <p:cTn id="57" dur="1000"/>
                                        <p:tgtEl>
                                          <p:spTgt spid="6">
                                            <p:txEl>
                                              <p:pRg st="3" end="3"/>
                                            </p:txEl>
                                          </p:spTgt>
                                        </p:tgtEl>
                                      </p:cBhvr>
                                    </p:animEffect>
                                  </p:childTnLst>
                                </p:cTn>
                              </p:par>
                            </p:childTnLst>
                          </p:cTn>
                        </p:par>
                        <p:par>
                          <p:cTn id="58" fill="hold">
                            <p:stCondLst>
                              <p:cond delay="9250"/>
                            </p:stCondLst>
                            <p:childTnLst>
                              <p:par>
                                <p:cTn id="59" presetID="31" presetClass="entr" presetSubtype="0" fill="hold" nodeType="afterEffect">
                                  <p:stCondLst>
                                    <p:cond delay="1000"/>
                                  </p:stCondLst>
                                  <p:childTnLst>
                                    <p:set>
                                      <p:cBhvr>
                                        <p:cTn id="60" dur="1" fill="hold">
                                          <p:stCondLst>
                                            <p:cond delay="0"/>
                                          </p:stCondLst>
                                        </p:cTn>
                                        <p:tgtEl>
                                          <p:spTgt spid="6">
                                            <p:txEl>
                                              <p:pRg st="4" end="4"/>
                                            </p:txEl>
                                          </p:spTgt>
                                        </p:tgtEl>
                                        <p:attrNameLst>
                                          <p:attrName>style.visibility</p:attrName>
                                        </p:attrNameLst>
                                      </p:cBhvr>
                                      <p:to>
                                        <p:strVal val="visible"/>
                                      </p:to>
                                    </p:set>
                                    <p:anim calcmode="lin" valueType="num">
                                      <p:cBhvr>
                                        <p:cTn id="61" dur="1000" fill="hold"/>
                                        <p:tgtEl>
                                          <p:spTgt spid="6">
                                            <p:txEl>
                                              <p:pRg st="4" end="4"/>
                                            </p:txEl>
                                          </p:spTgt>
                                        </p:tgtEl>
                                        <p:attrNameLst>
                                          <p:attrName>ppt_w</p:attrName>
                                        </p:attrNameLst>
                                      </p:cBhvr>
                                      <p:tavLst>
                                        <p:tav tm="0">
                                          <p:val>
                                            <p:fltVal val="0"/>
                                          </p:val>
                                        </p:tav>
                                        <p:tav tm="100000">
                                          <p:val>
                                            <p:strVal val="#ppt_w"/>
                                          </p:val>
                                        </p:tav>
                                      </p:tavLst>
                                    </p:anim>
                                    <p:anim calcmode="lin" valueType="num">
                                      <p:cBhvr>
                                        <p:cTn id="62" dur="1000" fill="hold"/>
                                        <p:tgtEl>
                                          <p:spTgt spid="6">
                                            <p:txEl>
                                              <p:pRg st="4" end="4"/>
                                            </p:txEl>
                                          </p:spTgt>
                                        </p:tgtEl>
                                        <p:attrNameLst>
                                          <p:attrName>ppt_h</p:attrName>
                                        </p:attrNameLst>
                                      </p:cBhvr>
                                      <p:tavLst>
                                        <p:tav tm="0">
                                          <p:val>
                                            <p:fltVal val="0"/>
                                          </p:val>
                                        </p:tav>
                                        <p:tav tm="100000">
                                          <p:val>
                                            <p:strVal val="#ppt_h"/>
                                          </p:val>
                                        </p:tav>
                                      </p:tavLst>
                                    </p:anim>
                                    <p:anim calcmode="lin" valueType="num">
                                      <p:cBhvr>
                                        <p:cTn id="63" dur="1000" fill="hold"/>
                                        <p:tgtEl>
                                          <p:spTgt spid="6">
                                            <p:txEl>
                                              <p:pRg st="4" end="4"/>
                                            </p:txEl>
                                          </p:spTgt>
                                        </p:tgtEl>
                                        <p:attrNameLst>
                                          <p:attrName>style.rotation</p:attrName>
                                        </p:attrNameLst>
                                      </p:cBhvr>
                                      <p:tavLst>
                                        <p:tav tm="0">
                                          <p:val>
                                            <p:fltVal val="90"/>
                                          </p:val>
                                        </p:tav>
                                        <p:tav tm="100000">
                                          <p:val>
                                            <p:fltVal val="0"/>
                                          </p:val>
                                        </p:tav>
                                      </p:tavLst>
                                    </p:anim>
                                    <p:animEffect transition="in" filter="fade">
                                      <p:cBhvr>
                                        <p:cTn id="64" dur="1000"/>
                                        <p:tgtEl>
                                          <p:spTgt spid="6">
                                            <p:txEl>
                                              <p:pRg st="4" end="4"/>
                                            </p:txEl>
                                          </p:spTgt>
                                        </p:tgtEl>
                                      </p:cBhvr>
                                    </p:animEffect>
                                  </p:childTnLst>
                                </p:cTn>
                              </p:par>
                            </p:childTnLst>
                          </p:cTn>
                        </p:par>
                        <p:par>
                          <p:cTn id="65" fill="hold">
                            <p:stCondLst>
                              <p:cond delay="11250"/>
                            </p:stCondLst>
                            <p:childTnLst>
                              <p:par>
                                <p:cTn id="66" presetID="16" presetClass="entr" presetSubtype="21" fill="hold" nodeType="afterEffect">
                                  <p:stCondLst>
                                    <p:cond delay="1750"/>
                                  </p:stCondLst>
                                  <p:childTnLst>
                                    <p:set>
                                      <p:cBhvr>
                                        <p:cTn id="67" dur="1" fill="hold">
                                          <p:stCondLst>
                                            <p:cond delay="0"/>
                                          </p:stCondLst>
                                        </p:cTn>
                                        <p:tgtEl>
                                          <p:spTgt spid="6">
                                            <p:txEl>
                                              <p:pRg st="5" end="5"/>
                                            </p:txEl>
                                          </p:spTgt>
                                        </p:tgtEl>
                                        <p:attrNameLst>
                                          <p:attrName>style.visibility</p:attrName>
                                        </p:attrNameLst>
                                      </p:cBhvr>
                                      <p:to>
                                        <p:strVal val="visible"/>
                                      </p:to>
                                    </p:set>
                                    <p:animEffect transition="in" filter="barn(inVertical)">
                                      <p:cBhvr>
                                        <p:cTn id="68" dur="500"/>
                                        <p:tgtEl>
                                          <p:spTgt spid="6">
                                            <p:txEl>
                                              <p:pRg st="5" end="5"/>
                                            </p:txEl>
                                          </p:spTgt>
                                        </p:tgtEl>
                                      </p:cBhvr>
                                    </p:animEffect>
                                  </p:childTnLst>
                                </p:cTn>
                              </p:par>
                            </p:childTnLst>
                          </p:cTn>
                        </p:par>
                        <p:par>
                          <p:cTn id="69" fill="hold">
                            <p:stCondLst>
                              <p:cond delay="13500"/>
                            </p:stCondLst>
                            <p:childTnLst>
                              <p:par>
                                <p:cTn id="70" presetID="16" presetClass="entr" presetSubtype="21" fill="hold" nodeType="afterEffect">
                                  <p:stCondLst>
                                    <p:cond delay="1500"/>
                                  </p:stCondLst>
                                  <p:childTnLst>
                                    <p:set>
                                      <p:cBhvr>
                                        <p:cTn id="71" dur="1" fill="hold">
                                          <p:stCondLst>
                                            <p:cond delay="0"/>
                                          </p:stCondLst>
                                        </p:cTn>
                                        <p:tgtEl>
                                          <p:spTgt spid="6">
                                            <p:txEl>
                                              <p:pRg st="6" end="6"/>
                                            </p:txEl>
                                          </p:spTgt>
                                        </p:tgtEl>
                                        <p:attrNameLst>
                                          <p:attrName>style.visibility</p:attrName>
                                        </p:attrNameLst>
                                      </p:cBhvr>
                                      <p:to>
                                        <p:strVal val="visible"/>
                                      </p:to>
                                    </p:set>
                                    <p:animEffect transition="in" filter="barn(inVertical)">
                                      <p:cBhvr>
                                        <p:cTn id="72" dur="500"/>
                                        <p:tgtEl>
                                          <p:spTgt spid="6">
                                            <p:txEl>
                                              <p:pRg st="6" end="6"/>
                                            </p:txEl>
                                          </p:spTgt>
                                        </p:tgtEl>
                                      </p:cBhvr>
                                    </p:animEffect>
                                  </p:childTnLst>
                                </p:cTn>
                              </p:par>
                            </p:childTnLst>
                          </p:cTn>
                        </p:par>
                        <p:par>
                          <p:cTn id="73" fill="hold">
                            <p:stCondLst>
                              <p:cond delay="15500"/>
                            </p:stCondLst>
                            <p:childTnLst>
                              <p:par>
                                <p:cTn id="74" presetID="22" presetClass="entr" presetSubtype="2" fill="hold" nodeType="afterEffect">
                                  <p:stCondLst>
                                    <p:cond delay="1750"/>
                                  </p:stCondLst>
                                  <p:childTnLst>
                                    <p:set>
                                      <p:cBhvr>
                                        <p:cTn id="75" dur="1" fill="hold">
                                          <p:stCondLst>
                                            <p:cond delay="0"/>
                                          </p:stCondLst>
                                        </p:cTn>
                                        <p:tgtEl>
                                          <p:spTgt spid="6">
                                            <p:txEl>
                                              <p:pRg st="7" end="7"/>
                                            </p:txEl>
                                          </p:spTgt>
                                        </p:tgtEl>
                                        <p:attrNameLst>
                                          <p:attrName>style.visibility</p:attrName>
                                        </p:attrNameLst>
                                      </p:cBhvr>
                                      <p:to>
                                        <p:strVal val="visible"/>
                                      </p:to>
                                    </p:set>
                                    <p:animEffect transition="in" filter="wipe(right)">
                                      <p:cBhvr>
                                        <p:cTn id="76" dur="500"/>
                                        <p:tgtEl>
                                          <p:spTgt spid="6">
                                            <p:txEl>
                                              <p:pRg st="7" end="7"/>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16" presetClass="entr" presetSubtype="21" fill="hold" grpId="0" nodeType="clickEffect">
                                  <p:stCondLst>
                                    <p:cond delay="0"/>
                                  </p:stCondLst>
                                  <p:childTnLst>
                                    <p:set>
                                      <p:cBhvr>
                                        <p:cTn id="80" dur="1" fill="hold">
                                          <p:stCondLst>
                                            <p:cond delay="0"/>
                                          </p:stCondLst>
                                        </p:cTn>
                                        <p:tgtEl>
                                          <p:spTgt spid="3"/>
                                        </p:tgtEl>
                                        <p:attrNameLst>
                                          <p:attrName>style.visibility</p:attrName>
                                        </p:attrNameLst>
                                      </p:cBhvr>
                                      <p:to>
                                        <p:strVal val="visible"/>
                                      </p:to>
                                    </p:set>
                                    <p:animEffect transition="in" filter="barn(inVertical)">
                                      <p:cBhvr>
                                        <p:cTn id="8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a:extLst>
              <a:ext uri="{FF2B5EF4-FFF2-40B4-BE49-F238E27FC236}">
                <a16:creationId xmlns:a16="http://schemas.microsoft.com/office/drawing/2014/main" id="{85434AE5-918D-4A3A-A565-50787153C886}"/>
              </a:ext>
            </a:extLst>
          </p:cNvPr>
          <p:cNvSpPr txBox="1"/>
          <p:nvPr/>
        </p:nvSpPr>
        <p:spPr>
          <a:xfrm>
            <a:off x="5940658" y="5417105"/>
            <a:ext cx="5529943" cy="369332"/>
          </a:xfrm>
          <a:prstGeom prst="rect">
            <a:avLst/>
          </a:prstGeom>
          <a:solidFill>
            <a:schemeClr val="accent5">
              <a:lumMod val="20000"/>
              <a:lumOff val="80000"/>
            </a:schemeClr>
          </a:solidFill>
          <a:scene3d>
            <a:camera prst="orthographicFront"/>
            <a:lightRig rig="threePt" dir="t"/>
          </a:scene3d>
          <a:sp3d>
            <a:bevelT prst="angle"/>
          </a:sp3d>
        </p:spPr>
        <p:txBody>
          <a:bodyPr wrap="square" rtlCol="1">
            <a:spAutoFit/>
          </a:bodyPr>
          <a:lstStyle/>
          <a:p>
            <a:r>
              <a:rPr lang="he-IL" dirty="0"/>
              <a:t>וְאֵין </a:t>
            </a:r>
            <a:r>
              <a:rPr lang="he-IL" dirty="0" err="1"/>
              <a:t>נִשְׁאָלִין</a:t>
            </a:r>
            <a:r>
              <a:rPr lang="he-IL" dirty="0"/>
              <a:t> אֶלָּא לְמֶלֶךְ וּלְאַב בֵּית דִּין וּלְמִי שֶׁהַצִּיבּוּר צָרִיךְ בּוֹ</a:t>
            </a:r>
          </a:p>
        </p:txBody>
      </p:sp>
      <p:sp>
        <p:nvSpPr>
          <p:cNvPr id="3" name="תיבת טקסט 2">
            <a:extLst>
              <a:ext uri="{FF2B5EF4-FFF2-40B4-BE49-F238E27FC236}">
                <a16:creationId xmlns:a16="http://schemas.microsoft.com/office/drawing/2014/main" id="{1E183605-8C9B-43CB-81C3-21EDAE73BE22}"/>
              </a:ext>
            </a:extLst>
          </p:cNvPr>
          <p:cNvSpPr txBox="1"/>
          <p:nvPr/>
        </p:nvSpPr>
        <p:spPr>
          <a:xfrm>
            <a:off x="7645138" y="358219"/>
            <a:ext cx="3440784" cy="369332"/>
          </a:xfrm>
          <a:prstGeom prst="rect">
            <a:avLst/>
          </a:prstGeom>
          <a:noFill/>
        </p:spPr>
        <p:txBody>
          <a:bodyPr wrap="square" rtlCol="1">
            <a:spAutoFit/>
          </a:bodyPr>
          <a:lstStyle/>
          <a:p>
            <a:r>
              <a:rPr lang="he-IL" dirty="0"/>
              <a:t>יומא, דף ע"ה עמ' ב</a:t>
            </a:r>
          </a:p>
        </p:txBody>
      </p:sp>
      <p:sp>
        <p:nvSpPr>
          <p:cNvPr id="4" name="תיבת טקסט 3">
            <a:extLst>
              <a:ext uri="{FF2B5EF4-FFF2-40B4-BE49-F238E27FC236}">
                <a16:creationId xmlns:a16="http://schemas.microsoft.com/office/drawing/2014/main" id="{793B54F1-1DEC-4F6C-A1E8-0542BA11A43D}"/>
              </a:ext>
            </a:extLst>
          </p:cNvPr>
          <p:cNvSpPr txBox="1"/>
          <p:nvPr/>
        </p:nvSpPr>
        <p:spPr>
          <a:xfrm>
            <a:off x="10677651" y="727551"/>
            <a:ext cx="829559" cy="369332"/>
          </a:xfrm>
          <a:prstGeom prst="rect">
            <a:avLst/>
          </a:prstGeom>
          <a:noFill/>
        </p:spPr>
        <p:txBody>
          <a:bodyPr wrap="square" rtlCol="1">
            <a:spAutoFit/>
          </a:bodyPr>
          <a:lstStyle/>
          <a:p>
            <a:r>
              <a:rPr lang="he-IL" b="1" dirty="0"/>
              <a:t>מַתְנִי'</a:t>
            </a:r>
          </a:p>
        </p:txBody>
      </p:sp>
      <p:sp>
        <p:nvSpPr>
          <p:cNvPr id="5" name="תיבת טקסט 4">
            <a:extLst>
              <a:ext uri="{FF2B5EF4-FFF2-40B4-BE49-F238E27FC236}">
                <a16:creationId xmlns:a16="http://schemas.microsoft.com/office/drawing/2014/main" id="{1159F997-5D53-431B-AD58-5EB977782752}"/>
              </a:ext>
            </a:extLst>
          </p:cNvPr>
          <p:cNvSpPr txBox="1"/>
          <p:nvPr/>
        </p:nvSpPr>
        <p:spPr>
          <a:xfrm>
            <a:off x="8321154" y="1163301"/>
            <a:ext cx="3149447" cy="369332"/>
          </a:xfrm>
          <a:prstGeom prst="rect">
            <a:avLst/>
          </a:prstGeom>
          <a:solidFill>
            <a:schemeClr val="accent5">
              <a:lumMod val="20000"/>
              <a:lumOff val="80000"/>
            </a:schemeClr>
          </a:solidFill>
          <a:scene3d>
            <a:camera prst="orthographicFront"/>
            <a:lightRig rig="threePt" dir="t"/>
          </a:scene3d>
          <a:sp3d>
            <a:bevelT w="165100" prst="coolSlant"/>
          </a:sp3d>
        </p:spPr>
        <p:txBody>
          <a:bodyPr wrap="square" rtlCol="1">
            <a:spAutoFit/>
          </a:bodyPr>
          <a:lstStyle/>
          <a:p>
            <a:r>
              <a:rPr lang="he-IL" dirty="0"/>
              <a:t>כֹּהֵן גָּדוֹל מְשַׁמֵּשׁ </a:t>
            </a:r>
            <a:r>
              <a:rPr lang="he-IL" b="1" dirty="0"/>
              <a:t>בִּשְׁמוֹנָה כֵּלִים </a:t>
            </a:r>
          </a:p>
        </p:txBody>
      </p:sp>
      <p:sp>
        <p:nvSpPr>
          <p:cNvPr id="6" name="תיבת טקסט 5">
            <a:extLst>
              <a:ext uri="{FF2B5EF4-FFF2-40B4-BE49-F238E27FC236}">
                <a16:creationId xmlns:a16="http://schemas.microsoft.com/office/drawing/2014/main" id="{F55CD08F-BB82-4E00-AF65-BBAEA175B22E}"/>
              </a:ext>
            </a:extLst>
          </p:cNvPr>
          <p:cNvSpPr txBox="1"/>
          <p:nvPr/>
        </p:nvSpPr>
        <p:spPr>
          <a:xfrm>
            <a:off x="9634194" y="1828800"/>
            <a:ext cx="1819373" cy="1477328"/>
          </a:xfrm>
          <a:prstGeom prst="rect">
            <a:avLst/>
          </a:prstGeom>
          <a:solidFill>
            <a:schemeClr val="accent5">
              <a:lumMod val="20000"/>
              <a:lumOff val="80000"/>
            </a:schemeClr>
          </a:solidFill>
          <a:scene3d>
            <a:camera prst="orthographicFront"/>
            <a:lightRig rig="threePt" dir="t"/>
          </a:scene3d>
          <a:sp3d>
            <a:bevelT w="165100" prst="coolSlant"/>
          </a:sp3d>
        </p:spPr>
        <p:txBody>
          <a:bodyPr wrap="square" rtlCol="1">
            <a:spAutoFit/>
          </a:bodyPr>
          <a:lstStyle/>
          <a:p>
            <a:r>
              <a:rPr lang="he-IL" dirty="0"/>
              <a:t>וְהַהֶדְיוֹט בְּאַרְבָּעָה:  </a:t>
            </a:r>
            <a:endParaRPr lang="en-US" dirty="0"/>
          </a:p>
          <a:p>
            <a:pPr marL="285750" indent="-285750">
              <a:buFont typeface="Wingdings" panose="05000000000000000000" pitchFamily="2" charset="2"/>
              <a:buChar char="v"/>
            </a:pPr>
            <a:r>
              <a:rPr lang="he-IL" dirty="0"/>
              <a:t>בִּכְתוֹנֶת </a:t>
            </a:r>
            <a:endParaRPr lang="en-US" dirty="0"/>
          </a:p>
          <a:p>
            <a:pPr marL="285750" indent="-285750">
              <a:buFont typeface="Wingdings" panose="05000000000000000000" pitchFamily="2" charset="2"/>
              <a:buChar char="v"/>
            </a:pPr>
            <a:r>
              <a:rPr lang="he-IL" dirty="0"/>
              <a:t>וּמִכְנָסַיִם </a:t>
            </a:r>
            <a:endParaRPr lang="en-US" dirty="0"/>
          </a:p>
          <a:p>
            <a:pPr marL="285750" indent="-285750">
              <a:buFont typeface="Wingdings" panose="05000000000000000000" pitchFamily="2" charset="2"/>
              <a:buChar char="v"/>
            </a:pPr>
            <a:r>
              <a:rPr lang="he-IL" dirty="0"/>
              <a:t>וּמִצְנֶפֶת </a:t>
            </a:r>
            <a:endParaRPr lang="en-US" dirty="0"/>
          </a:p>
          <a:p>
            <a:pPr marL="285750" indent="-285750">
              <a:buFont typeface="Wingdings" panose="05000000000000000000" pitchFamily="2" charset="2"/>
              <a:buChar char="v"/>
            </a:pPr>
            <a:r>
              <a:rPr lang="he-IL" dirty="0"/>
              <a:t>וְאַבְנֵט </a:t>
            </a:r>
          </a:p>
        </p:txBody>
      </p:sp>
      <p:sp>
        <p:nvSpPr>
          <p:cNvPr id="7" name="תיבת טקסט 6">
            <a:extLst>
              <a:ext uri="{FF2B5EF4-FFF2-40B4-BE49-F238E27FC236}">
                <a16:creationId xmlns:a16="http://schemas.microsoft.com/office/drawing/2014/main" id="{C2038E8D-950C-4136-85F3-1943148E770B}"/>
              </a:ext>
            </a:extLst>
          </p:cNvPr>
          <p:cNvSpPr txBox="1"/>
          <p:nvPr/>
        </p:nvSpPr>
        <p:spPr>
          <a:xfrm>
            <a:off x="3233394" y="1828800"/>
            <a:ext cx="2092750" cy="1508105"/>
          </a:xfrm>
          <a:prstGeom prst="rect">
            <a:avLst/>
          </a:prstGeom>
          <a:solidFill>
            <a:schemeClr val="accent5">
              <a:lumMod val="20000"/>
              <a:lumOff val="80000"/>
            </a:schemeClr>
          </a:solidFill>
          <a:scene3d>
            <a:camera prst="orthographicFront"/>
            <a:lightRig rig="threePt" dir="t"/>
          </a:scene3d>
          <a:sp3d>
            <a:bevelT w="165100" prst="coolSlant"/>
          </a:sp3d>
        </p:spPr>
        <p:txBody>
          <a:bodyPr wrap="square" rtlCol="1">
            <a:spAutoFit/>
          </a:bodyPr>
          <a:lstStyle/>
          <a:p>
            <a:r>
              <a:rPr lang="he-IL" dirty="0"/>
              <a:t>מוֹסִיף עָלָיו כֹּהֵן גָּדוֹל:  </a:t>
            </a:r>
            <a:endParaRPr lang="en-US" dirty="0"/>
          </a:p>
          <a:p>
            <a:pPr marL="285750" indent="-285750">
              <a:buFont typeface="Wingdings" panose="05000000000000000000" pitchFamily="2" charset="2"/>
              <a:buChar char="v"/>
            </a:pPr>
            <a:r>
              <a:rPr lang="he-IL" dirty="0" err="1"/>
              <a:t>חֹשֶׁן</a:t>
            </a:r>
            <a:r>
              <a:rPr lang="he-IL" dirty="0"/>
              <a:t> </a:t>
            </a:r>
            <a:endParaRPr lang="en-US" dirty="0"/>
          </a:p>
          <a:p>
            <a:pPr marL="285750" indent="-285750">
              <a:buFont typeface="Wingdings" panose="05000000000000000000" pitchFamily="2" charset="2"/>
              <a:buChar char="v"/>
            </a:pPr>
            <a:r>
              <a:rPr lang="he-IL" dirty="0"/>
              <a:t>וְאֵפוֹד </a:t>
            </a:r>
            <a:endParaRPr lang="en-US" dirty="0"/>
          </a:p>
          <a:p>
            <a:pPr marL="285750" indent="-285750">
              <a:buFont typeface="Wingdings" panose="05000000000000000000" pitchFamily="2" charset="2"/>
              <a:buChar char="v"/>
            </a:pPr>
            <a:r>
              <a:rPr lang="he-IL" dirty="0"/>
              <a:t>וּמְעִיל </a:t>
            </a:r>
            <a:endParaRPr lang="en-US" dirty="0"/>
          </a:p>
          <a:p>
            <a:pPr marL="285750" indent="-285750">
              <a:buFont typeface="Wingdings" panose="05000000000000000000" pitchFamily="2" charset="2"/>
              <a:buChar char="v"/>
            </a:pPr>
            <a:r>
              <a:rPr lang="he-IL" dirty="0"/>
              <a:t>ו</a:t>
            </a:r>
            <a:r>
              <a:rPr lang="he-IL" sz="2000" b="1" dirty="0"/>
              <a:t>ְצִיץ</a:t>
            </a:r>
          </a:p>
        </p:txBody>
      </p:sp>
      <p:sp>
        <p:nvSpPr>
          <p:cNvPr id="8" name="תיבת טקסט 7">
            <a:extLst>
              <a:ext uri="{FF2B5EF4-FFF2-40B4-BE49-F238E27FC236}">
                <a16:creationId xmlns:a16="http://schemas.microsoft.com/office/drawing/2014/main" id="{99ABCD90-B8E6-4380-9F94-3B5E3DCD8D82}"/>
              </a:ext>
            </a:extLst>
          </p:cNvPr>
          <p:cNvSpPr txBox="1"/>
          <p:nvPr/>
        </p:nvSpPr>
        <p:spPr>
          <a:xfrm>
            <a:off x="8691513" y="4458359"/>
            <a:ext cx="2762054" cy="369332"/>
          </a:xfrm>
          <a:prstGeom prst="rect">
            <a:avLst/>
          </a:prstGeom>
          <a:solidFill>
            <a:schemeClr val="accent5">
              <a:lumMod val="20000"/>
              <a:lumOff val="80000"/>
            </a:schemeClr>
          </a:solidFill>
          <a:scene3d>
            <a:camera prst="orthographicFront"/>
            <a:lightRig rig="threePt" dir="t"/>
          </a:scene3d>
          <a:sp3d>
            <a:bevelT w="165100" prst="coolSlant"/>
          </a:sp3d>
        </p:spPr>
        <p:txBody>
          <a:bodyPr wrap="square" rtlCol="1">
            <a:spAutoFit/>
          </a:bodyPr>
          <a:lstStyle/>
          <a:p>
            <a:r>
              <a:rPr lang="he-IL" dirty="0"/>
              <a:t>בְּאֵלּוּ </a:t>
            </a:r>
            <a:r>
              <a:rPr lang="he-IL" dirty="0" err="1"/>
              <a:t>נִשְׁאָלִין</a:t>
            </a:r>
            <a:r>
              <a:rPr lang="he-IL" dirty="0"/>
              <a:t> בְּאוּרִים וְתוּמִּים </a:t>
            </a:r>
          </a:p>
        </p:txBody>
      </p:sp>
      <p:pic>
        <p:nvPicPr>
          <p:cNvPr id="10" name="תמונה 9">
            <a:extLst>
              <a:ext uri="{FF2B5EF4-FFF2-40B4-BE49-F238E27FC236}">
                <a16:creationId xmlns:a16="http://schemas.microsoft.com/office/drawing/2014/main" id="{DDDAB4F7-29C3-49B5-92ED-8A569D34C27A}"/>
              </a:ext>
            </a:extLst>
          </p:cNvPr>
          <p:cNvPicPr>
            <a:picLocks noChangeAspect="1"/>
          </p:cNvPicPr>
          <p:nvPr/>
        </p:nvPicPr>
        <p:blipFill>
          <a:blip r:embed="rId2"/>
          <a:stretch>
            <a:fillRect/>
          </a:stretch>
        </p:blipFill>
        <p:spPr>
          <a:xfrm>
            <a:off x="7375732" y="1912040"/>
            <a:ext cx="829062" cy="1202953"/>
          </a:xfrm>
          <a:prstGeom prst="rect">
            <a:avLst/>
          </a:prstGeom>
        </p:spPr>
      </p:pic>
      <p:pic>
        <p:nvPicPr>
          <p:cNvPr id="12" name="תמונה 11">
            <a:extLst>
              <a:ext uri="{FF2B5EF4-FFF2-40B4-BE49-F238E27FC236}">
                <a16:creationId xmlns:a16="http://schemas.microsoft.com/office/drawing/2014/main" id="{56EEFA77-8ECB-4DFE-A83A-CFD4D46D2FAD}"/>
              </a:ext>
            </a:extLst>
          </p:cNvPr>
          <p:cNvPicPr>
            <a:picLocks noChangeAspect="1"/>
          </p:cNvPicPr>
          <p:nvPr/>
        </p:nvPicPr>
        <p:blipFill>
          <a:blip r:embed="rId3"/>
          <a:stretch>
            <a:fillRect/>
          </a:stretch>
        </p:blipFill>
        <p:spPr>
          <a:xfrm>
            <a:off x="6360130" y="2147880"/>
            <a:ext cx="870635" cy="541729"/>
          </a:xfrm>
          <a:prstGeom prst="rect">
            <a:avLst/>
          </a:prstGeom>
        </p:spPr>
      </p:pic>
      <p:pic>
        <p:nvPicPr>
          <p:cNvPr id="14" name="תמונה 13">
            <a:extLst>
              <a:ext uri="{FF2B5EF4-FFF2-40B4-BE49-F238E27FC236}">
                <a16:creationId xmlns:a16="http://schemas.microsoft.com/office/drawing/2014/main" id="{6D88148F-6243-4620-BEDE-34204920C907}"/>
              </a:ext>
            </a:extLst>
          </p:cNvPr>
          <p:cNvPicPr>
            <a:picLocks noChangeAspect="1"/>
          </p:cNvPicPr>
          <p:nvPr/>
        </p:nvPicPr>
        <p:blipFill>
          <a:blip r:embed="rId4"/>
          <a:stretch>
            <a:fillRect/>
          </a:stretch>
        </p:blipFill>
        <p:spPr>
          <a:xfrm>
            <a:off x="5604720" y="1882054"/>
            <a:ext cx="779883" cy="1002706"/>
          </a:xfrm>
          <a:prstGeom prst="rect">
            <a:avLst/>
          </a:prstGeom>
        </p:spPr>
      </p:pic>
      <p:sp>
        <p:nvSpPr>
          <p:cNvPr id="17" name="תיבת טקסט 16">
            <a:extLst>
              <a:ext uri="{FF2B5EF4-FFF2-40B4-BE49-F238E27FC236}">
                <a16:creationId xmlns:a16="http://schemas.microsoft.com/office/drawing/2014/main" id="{AA886152-C582-4343-AD58-50D92DBFC450}"/>
              </a:ext>
            </a:extLst>
          </p:cNvPr>
          <p:cNvSpPr txBox="1"/>
          <p:nvPr/>
        </p:nvSpPr>
        <p:spPr>
          <a:xfrm>
            <a:off x="6370976" y="1730950"/>
            <a:ext cx="846162" cy="461665"/>
          </a:xfrm>
          <a:prstGeom prst="rect">
            <a:avLst/>
          </a:prstGeom>
          <a:noFill/>
        </p:spPr>
        <p:txBody>
          <a:bodyPr wrap="square" rtlCol="1">
            <a:spAutoFit/>
          </a:bodyPr>
          <a:lstStyle/>
          <a:p>
            <a:r>
              <a:rPr lang="he-IL" sz="1200" dirty="0"/>
              <a:t>מצנפת לפי שיטה א'</a:t>
            </a:r>
          </a:p>
        </p:txBody>
      </p:sp>
      <p:sp>
        <p:nvSpPr>
          <p:cNvPr id="18" name="תיבת טקסט 17">
            <a:extLst>
              <a:ext uri="{FF2B5EF4-FFF2-40B4-BE49-F238E27FC236}">
                <a16:creationId xmlns:a16="http://schemas.microsoft.com/office/drawing/2014/main" id="{D0A7854D-5993-4284-AFED-9B1B827B7914}"/>
              </a:ext>
            </a:extLst>
          </p:cNvPr>
          <p:cNvSpPr txBox="1"/>
          <p:nvPr/>
        </p:nvSpPr>
        <p:spPr>
          <a:xfrm>
            <a:off x="5524814" y="1471587"/>
            <a:ext cx="846162" cy="461665"/>
          </a:xfrm>
          <a:prstGeom prst="rect">
            <a:avLst/>
          </a:prstGeom>
          <a:noFill/>
        </p:spPr>
        <p:txBody>
          <a:bodyPr wrap="square" rtlCol="1">
            <a:spAutoFit/>
          </a:bodyPr>
          <a:lstStyle/>
          <a:p>
            <a:r>
              <a:rPr lang="he-IL" sz="1200" dirty="0"/>
              <a:t>מצנפת לפי שיטה ב'</a:t>
            </a:r>
          </a:p>
        </p:txBody>
      </p:sp>
      <p:sp>
        <p:nvSpPr>
          <p:cNvPr id="19" name="תיבת טקסט 18">
            <a:extLst>
              <a:ext uri="{FF2B5EF4-FFF2-40B4-BE49-F238E27FC236}">
                <a16:creationId xmlns:a16="http://schemas.microsoft.com/office/drawing/2014/main" id="{2D71C5AD-0CCF-452C-AB32-7836B8B17535}"/>
              </a:ext>
            </a:extLst>
          </p:cNvPr>
          <p:cNvSpPr txBox="1"/>
          <p:nvPr/>
        </p:nvSpPr>
        <p:spPr>
          <a:xfrm>
            <a:off x="7245742" y="3225166"/>
            <a:ext cx="1286614" cy="261610"/>
          </a:xfrm>
          <a:prstGeom prst="rect">
            <a:avLst/>
          </a:prstGeom>
          <a:noFill/>
        </p:spPr>
        <p:txBody>
          <a:bodyPr wrap="square" rtlCol="1">
            <a:spAutoFit/>
          </a:bodyPr>
          <a:lstStyle/>
          <a:p>
            <a:r>
              <a:rPr lang="he-IL" sz="1100" dirty="0"/>
              <a:t>אבנט משישה חוטים</a:t>
            </a:r>
          </a:p>
        </p:txBody>
      </p:sp>
      <p:pic>
        <p:nvPicPr>
          <p:cNvPr id="25" name="תמונה 24">
            <a:extLst>
              <a:ext uri="{FF2B5EF4-FFF2-40B4-BE49-F238E27FC236}">
                <a16:creationId xmlns:a16="http://schemas.microsoft.com/office/drawing/2014/main" id="{1A5DD420-5E82-4ACC-9E0A-0E02F8F46605}"/>
              </a:ext>
            </a:extLst>
          </p:cNvPr>
          <p:cNvPicPr>
            <a:picLocks noChangeAspect="1"/>
          </p:cNvPicPr>
          <p:nvPr/>
        </p:nvPicPr>
        <p:blipFill>
          <a:blip r:embed="rId5"/>
          <a:stretch>
            <a:fillRect/>
          </a:stretch>
        </p:blipFill>
        <p:spPr>
          <a:xfrm>
            <a:off x="7456944" y="3486776"/>
            <a:ext cx="864210" cy="514849"/>
          </a:xfrm>
          <a:prstGeom prst="rect">
            <a:avLst/>
          </a:prstGeom>
        </p:spPr>
      </p:pic>
      <p:pic>
        <p:nvPicPr>
          <p:cNvPr id="27" name="תמונה 26">
            <a:extLst>
              <a:ext uri="{FF2B5EF4-FFF2-40B4-BE49-F238E27FC236}">
                <a16:creationId xmlns:a16="http://schemas.microsoft.com/office/drawing/2014/main" id="{91F4DCA0-45AF-48B3-9C76-1402B11E6BB4}"/>
              </a:ext>
            </a:extLst>
          </p:cNvPr>
          <p:cNvPicPr>
            <a:picLocks noChangeAspect="1"/>
          </p:cNvPicPr>
          <p:nvPr/>
        </p:nvPicPr>
        <p:blipFill>
          <a:blip r:embed="rId6"/>
          <a:stretch>
            <a:fillRect/>
          </a:stretch>
        </p:blipFill>
        <p:spPr>
          <a:xfrm>
            <a:off x="6276631" y="3463459"/>
            <a:ext cx="824657" cy="524782"/>
          </a:xfrm>
          <a:prstGeom prst="rect">
            <a:avLst/>
          </a:prstGeom>
        </p:spPr>
      </p:pic>
      <p:sp>
        <p:nvSpPr>
          <p:cNvPr id="29" name="תיבת טקסט 28">
            <a:extLst>
              <a:ext uri="{FF2B5EF4-FFF2-40B4-BE49-F238E27FC236}">
                <a16:creationId xmlns:a16="http://schemas.microsoft.com/office/drawing/2014/main" id="{A274CAE5-CCD1-495F-A55B-FFE61D370C40}"/>
              </a:ext>
            </a:extLst>
          </p:cNvPr>
          <p:cNvSpPr txBox="1"/>
          <p:nvPr/>
        </p:nvSpPr>
        <p:spPr>
          <a:xfrm>
            <a:off x="6069826" y="3158748"/>
            <a:ext cx="1187422" cy="307777"/>
          </a:xfrm>
          <a:prstGeom prst="rect">
            <a:avLst/>
          </a:prstGeom>
          <a:noFill/>
        </p:spPr>
        <p:txBody>
          <a:bodyPr wrap="square" rtlCol="1">
            <a:spAutoFit/>
          </a:bodyPr>
          <a:lstStyle/>
          <a:p>
            <a:r>
              <a:rPr lang="he-IL" sz="1400" dirty="0"/>
              <a:t>אבנט מפשתן</a:t>
            </a:r>
          </a:p>
        </p:txBody>
      </p:sp>
      <p:pic>
        <p:nvPicPr>
          <p:cNvPr id="33" name="תמונה 32">
            <a:extLst>
              <a:ext uri="{FF2B5EF4-FFF2-40B4-BE49-F238E27FC236}">
                <a16:creationId xmlns:a16="http://schemas.microsoft.com/office/drawing/2014/main" id="{3C2C049F-6119-4E23-AEAD-26B8C10B1EFE}"/>
              </a:ext>
            </a:extLst>
          </p:cNvPr>
          <p:cNvPicPr>
            <a:picLocks noChangeAspect="1"/>
          </p:cNvPicPr>
          <p:nvPr/>
        </p:nvPicPr>
        <p:blipFill>
          <a:blip r:embed="rId7"/>
          <a:stretch>
            <a:fillRect/>
          </a:stretch>
        </p:blipFill>
        <p:spPr>
          <a:xfrm>
            <a:off x="533127" y="2689609"/>
            <a:ext cx="1004047" cy="2196353"/>
          </a:xfrm>
          <a:prstGeom prst="rect">
            <a:avLst/>
          </a:prstGeom>
        </p:spPr>
      </p:pic>
      <p:pic>
        <p:nvPicPr>
          <p:cNvPr id="35" name="תמונה 34">
            <a:extLst>
              <a:ext uri="{FF2B5EF4-FFF2-40B4-BE49-F238E27FC236}">
                <a16:creationId xmlns:a16="http://schemas.microsoft.com/office/drawing/2014/main" id="{8A951302-CD6E-421E-88E4-FDF5055235A1}"/>
              </a:ext>
            </a:extLst>
          </p:cNvPr>
          <p:cNvPicPr>
            <a:picLocks noChangeAspect="1"/>
          </p:cNvPicPr>
          <p:nvPr/>
        </p:nvPicPr>
        <p:blipFill>
          <a:blip r:embed="rId8"/>
          <a:stretch>
            <a:fillRect/>
          </a:stretch>
        </p:blipFill>
        <p:spPr>
          <a:xfrm>
            <a:off x="1490579" y="2747879"/>
            <a:ext cx="1281953" cy="2079812"/>
          </a:xfrm>
          <a:prstGeom prst="rect">
            <a:avLst/>
          </a:prstGeom>
        </p:spPr>
      </p:pic>
      <p:pic>
        <p:nvPicPr>
          <p:cNvPr id="37" name="תמונה 36">
            <a:extLst>
              <a:ext uri="{FF2B5EF4-FFF2-40B4-BE49-F238E27FC236}">
                <a16:creationId xmlns:a16="http://schemas.microsoft.com/office/drawing/2014/main" id="{E9D8CD22-BD3F-4CB4-A821-C85FCEEE6129}"/>
              </a:ext>
            </a:extLst>
          </p:cNvPr>
          <p:cNvPicPr>
            <a:picLocks noChangeAspect="1"/>
          </p:cNvPicPr>
          <p:nvPr/>
        </p:nvPicPr>
        <p:blipFill>
          <a:blip r:embed="rId9"/>
          <a:stretch>
            <a:fillRect/>
          </a:stretch>
        </p:blipFill>
        <p:spPr>
          <a:xfrm>
            <a:off x="8262004" y="1827966"/>
            <a:ext cx="1286614" cy="1478162"/>
          </a:xfrm>
          <a:prstGeom prst="rect">
            <a:avLst/>
          </a:prstGeom>
        </p:spPr>
      </p:pic>
      <p:pic>
        <p:nvPicPr>
          <p:cNvPr id="39" name="תמונה 38">
            <a:extLst>
              <a:ext uri="{FF2B5EF4-FFF2-40B4-BE49-F238E27FC236}">
                <a16:creationId xmlns:a16="http://schemas.microsoft.com/office/drawing/2014/main" id="{DA412331-EA0A-4225-9B1F-B65D301E117A}"/>
              </a:ext>
            </a:extLst>
          </p:cNvPr>
          <p:cNvPicPr>
            <a:picLocks noChangeAspect="1"/>
          </p:cNvPicPr>
          <p:nvPr/>
        </p:nvPicPr>
        <p:blipFill>
          <a:blip r:embed="rId10"/>
          <a:stretch>
            <a:fillRect/>
          </a:stretch>
        </p:blipFill>
        <p:spPr>
          <a:xfrm>
            <a:off x="3128189" y="3486776"/>
            <a:ext cx="2197956" cy="1676791"/>
          </a:xfrm>
          <a:prstGeom prst="rect">
            <a:avLst/>
          </a:prstGeom>
        </p:spPr>
      </p:pic>
      <p:pic>
        <p:nvPicPr>
          <p:cNvPr id="41" name="תמונה 40">
            <a:extLst>
              <a:ext uri="{FF2B5EF4-FFF2-40B4-BE49-F238E27FC236}">
                <a16:creationId xmlns:a16="http://schemas.microsoft.com/office/drawing/2014/main" id="{0ABD18A2-0C81-4CFF-94B1-B0C22EBF70F7}"/>
              </a:ext>
            </a:extLst>
          </p:cNvPr>
          <p:cNvPicPr>
            <a:picLocks noChangeAspect="1"/>
          </p:cNvPicPr>
          <p:nvPr/>
        </p:nvPicPr>
        <p:blipFill>
          <a:blip r:embed="rId11"/>
          <a:stretch>
            <a:fillRect/>
          </a:stretch>
        </p:blipFill>
        <p:spPr>
          <a:xfrm>
            <a:off x="1699853" y="912217"/>
            <a:ext cx="1281953" cy="1313738"/>
          </a:xfrm>
          <a:prstGeom prst="rect">
            <a:avLst/>
          </a:prstGeom>
        </p:spPr>
      </p:pic>
      <p:pic>
        <p:nvPicPr>
          <p:cNvPr id="45" name="תמונה 44">
            <a:extLst>
              <a:ext uri="{FF2B5EF4-FFF2-40B4-BE49-F238E27FC236}">
                <a16:creationId xmlns:a16="http://schemas.microsoft.com/office/drawing/2014/main" id="{BE17294A-3715-4A76-8DAA-80545C58DEEB}"/>
              </a:ext>
            </a:extLst>
          </p:cNvPr>
          <p:cNvPicPr>
            <a:picLocks noChangeAspect="1"/>
          </p:cNvPicPr>
          <p:nvPr/>
        </p:nvPicPr>
        <p:blipFill>
          <a:blip r:embed="rId12"/>
          <a:stretch>
            <a:fillRect/>
          </a:stretch>
        </p:blipFill>
        <p:spPr>
          <a:xfrm>
            <a:off x="476685" y="905103"/>
            <a:ext cx="717176" cy="1255059"/>
          </a:xfrm>
          <a:prstGeom prst="rect">
            <a:avLst/>
          </a:prstGeom>
        </p:spPr>
      </p:pic>
      <p:sp>
        <p:nvSpPr>
          <p:cNvPr id="46" name="תיבת טקסט 45">
            <a:extLst>
              <a:ext uri="{FF2B5EF4-FFF2-40B4-BE49-F238E27FC236}">
                <a16:creationId xmlns:a16="http://schemas.microsoft.com/office/drawing/2014/main" id="{F18B82DC-1CF4-45B9-B4F6-06BBAAF76D20}"/>
              </a:ext>
            </a:extLst>
          </p:cNvPr>
          <p:cNvSpPr txBox="1"/>
          <p:nvPr/>
        </p:nvSpPr>
        <p:spPr>
          <a:xfrm>
            <a:off x="231924" y="2212953"/>
            <a:ext cx="1281953" cy="461665"/>
          </a:xfrm>
          <a:prstGeom prst="rect">
            <a:avLst/>
          </a:prstGeom>
          <a:noFill/>
        </p:spPr>
        <p:txBody>
          <a:bodyPr wrap="square" rtlCol="1">
            <a:spAutoFit/>
          </a:bodyPr>
          <a:lstStyle/>
          <a:p>
            <a:r>
              <a:rPr lang="he-IL" sz="1200" dirty="0"/>
              <a:t>שיטת הרמב"ם ללא שרוולים</a:t>
            </a:r>
          </a:p>
        </p:txBody>
      </p:sp>
    </p:spTree>
    <p:extLst>
      <p:ext uri="{BB962C8B-B14F-4D97-AF65-F5344CB8AC3E}">
        <p14:creationId xmlns:p14="http://schemas.microsoft.com/office/powerpoint/2010/main" val="2302174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25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par>
                          <p:cTn id="11" fill="hold">
                            <p:stCondLst>
                              <p:cond delay="1250"/>
                            </p:stCondLst>
                            <p:childTnLst>
                              <p:par>
                                <p:cTn id="12" presetID="53" presetClass="entr" presetSubtype="16" fill="hold" grpId="0" nodeType="afterEffect">
                                  <p:stCondLst>
                                    <p:cond delay="100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par>
                          <p:cTn id="17" fill="hold">
                            <p:stCondLst>
                              <p:cond delay="2750"/>
                            </p:stCondLst>
                            <p:childTnLst>
                              <p:par>
                                <p:cTn id="18" presetID="53" presetClass="entr" presetSubtype="16" fill="hold" grpId="0" nodeType="afterEffect">
                                  <p:stCondLst>
                                    <p:cond delay="75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fltVal val="0"/>
                                          </p:val>
                                        </p:tav>
                                        <p:tav tm="100000">
                                          <p:val>
                                            <p:strVal val="#ppt_h"/>
                                          </p:val>
                                        </p:tav>
                                      </p:tavLst>
                                    </p:anim>
                                    <p:animEffect transition="in" filter="fade">
                                      <p:cBhvr>
                                        <p:cTn id="22" dur="500"/>
                                        <p:tgtEl>
                                          <p:spTgt spid="6"/>
                                        </p:tgtEl>
                                      </p:cBhvr>
                                    </p:animEffect>
                                  </p:childTnLst>
                                </p:cTn>
                              </p:par>
                            </p:childTnLst>
                          </p:cTn>
                        </p:par>
                        <p:par>
                          <p:cTn id="23" fill="hold">
                            <p:stCondLst>
                              <p:cond delay="4000"/>
                            </p:stCondLst>
                            <p:childTnLst>
                              <p:par>
                                <p:cTn id="24" presetID="42" presetClass="entr" presetSubtype="0" fill="hold" nodeType="afterEffect">
                                  <p:stCondLst>
                                    <p:cond delay="500"/>
                                  </p:stCondLst>
                                  <p:childTnLst>
                                    <p:set>
                                      <p:cBhvr>
                                        <p:cTn id="25" dur="1" fill="hold">
                                          <p:stCondLst>
                                            <p:cond delay="0"/>
                                          </p:stCondLst>
                                        </p:cTn>
                                        <p:tgtEl>
                                          <p:spTgt spid="6">
                                            <p:txEl>
                                              <p:pRg st="0" end="0"/>
                                            </p:txEl>
                                          </p:spTgt>
                                        </p:tgtEl>
                                        <p:attrNameLst>
                                          <p:attrName>style.visibility</p:attrName>
                                        </p:attrNameLst>
                                      </p:cBhvr>
                                      <p:to>
                                        <p:strVal val="visible"/>
                                      </p:to>
                                    </p:set>
                                    <p:animEffect transition="in" filter="fade">
                                      <p:cBhvr>
                                        <p:cTn id="26" dur="1000"/>
                                        <p:tgtEl>
                                          <p:spTgt spid="6">
                                            <p:txEl>
                                              <p:pRg st="0" end="0"/>
                                            </p:txEl>
                                          </p:spTgt>
                                        </p:tgtEl>
                                      </p:cBhvr>
                                    </p:animEffect>
                                    <p:anim calcmode="lin" valueType="num">
                                      <p:cBhvr>
                                        <p:cTn id="27"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5500"/>
                            </p:stCondLst>
                            <p:childTnLst>
                              <p:par>
                                <p:cTn id="30" presetID="2" presetClass="entr" presetSubtype="2" fill="hold" nodeType="afterEffect">
                                  <p:stCondLst>
                                    <p:cond delay="250"/>
                                  </p:stCondLst>
                                  <p:childTnLst>
                                    <p:set>
                                      <p:cBhvr>
                                        <p:cTn id="31" dur="1" fill="hold">
                                          <p:stCondLst>
                                            <p:cond delay="0"/>
                                          </p:stCondLst>
                                        </p:cTn>
                                        <p:tgtEl>
                                          <p:spTgt spid="6">
                                            <p:txEl>
                                              <p:pRg st="1" end="1"/>
                                            </p:txEl>
                                          </p:spTgt>
                                        </p:tgtEl>
                                        <p:attrNameLst>
                                          <p:attrName>style.visibility</p:attrName>
                                        </p:attrNameLst>
                                      </p:cBhvr>
                                      <p:to>
                                        <p:strVal val="visible"/>
                                      </p:to>
                                    </p:set>
                                    <p:anim calcmode="lin" valueType="num">
                                      <p:cBhvr additive="base">
                                        <p:cTn id="32" dur="500" fill="hold"/>
                                        <p:tgtEl>
                                          <p:spTgt spid="6">
                                            <p:txEl>
                                              <p:pRg st="1" end="1"/>
                                            </p:txEl>
                                          </p:spTgt>
                                        </p:tgtEl>
                                        <p:attrNameLst>
                                          <p:attrName>ppt_x</p:attrName>
                                        </p:attrNameLst>
                                      </p:cBhvr>
                                      <p:tavLst>
                                        <p:tav tm="0">
                                          <p:val>
                                            <p:strVal val="1+#ppt_w/2"/>
                                          </p:val>
                                        </p:tav>
                                        <p:tav tm="100000">
                                          <p:val>
                                            <p:strVal val="#ppt_x"/>
                                          </p:val>
                                        </p:tav>
                                      </p:tavLst>
                                    </p:anim>
                                    <p:anim calcmode="lin" valueType="num">
                                      <p:cBhvr additive="base">
                                        <p:cTn id="33"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par>
                          <p:cTn id="34" fill="hold">
                            <p:stCondLst>
                              <p:cond delay="6250"/>
                            </p:stCondLst>
                            <p:childTnLst>
                              <p:par>
                                <p:cTn id="35" presetID="6" presetClass="entr" presetSubtype="32" fill="hold" nodeType="afterEffect">
                                  <p:stCondLst>
                                    <p:cond delay="250"/>
                                  </p:stCondLst>
                                  <p:childTnLst>
                                    <p:set>
                                      <p:cBhvr>
                                        <p:cTn id="36" dur="1" fill="hold">
                                          <p:stCondLst>
                                            <p:cond delay="0"/>
                                          </p:stCondLst>
                                        </p:cTn>
                                        <p:tgtEl>
                                          <p:spTgt spid="37"/>
                                        </p:tgtEl>
                                        <p:attrNameLst>
                                          <p:attrName>style.visibility</p:attrName>
                                        </p:attrNameLst>
                                      </p:cBhvr>
                                      <p:to>
                                        <p:strVal val="visible"/>
                                      </p:to>
                                    </p:set>
                                    <p:animEffect transition="in" filter="circle(out)">
                                      <p:cBhvr>
                                        <p:cTn id="37" dur="1000"/>
                                        <p:tgtEl>
                                          <p:spTgt spid="37"/>
                                        </p:tgtEl>
                                      </p:cBhvr>
                                    </p:animEffect>
                                  </p:childTnLst>
                                </p:cTn>
                              </p:par>
                            </p:childTnLst>
                          </p:cTn>
                        </p:par>
                        <p:par>
                          <p:cTn id="38" fill="hold">
                            <p:stCondLst>
                              <p:cond delay="7500"/>
                            </p:stCondLst>
                            <p:childTnLst>
                              <p:par>
                                <p:cTn id="39" presetID="2" presetClass="entr" presetSubtype="2" fill="hold" nodeType="afterEffect">
                                  <p:stCondLst>
                                    <p:cond delay="250"/>
                                  </p:stCondLst>
                                  <p:childTnLst>
                                    <p:set>
                                      <p:cBhvr>
                                        <p:cTn id="40" dur="1" fill="hold">
                                          <p:stCondLst>
                                            <p:cond delay="0"/>
                                          </p:stCondLst>
                                        </p:cTn>
                                        <p:tgtEl>
                                          <p:spTgt spid="6">
                                            <p:txEl>
                                              <p:pRg st="2" end="2"/>
                                            </p:txEl>
                                          </p:spTgt>
                                        </p:tgtEl>
                                        <p:attrNameLst>
                                          <p:attrName>style.visibility</p:attrName>
                                        </p:attrNameLst>
                                      </p:cBhvr>
                                      <p:to>
                                        <p:strVal val="visible"/>
                                      </p:to>
                                    </p:set>
                                    <p:anim calcmode="lin" valueType="num">
                                      <p:cBhvr additive="base">
                                        <p:cTn id="41" dur="500" fill="hold"/>
                                        <p:tgtEl>
                                          <p:spTgt spid="6">
                                            <p:txEl>
                                              <p:pRg st="2" end="2"/>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par>
                          <p:cTn id="43" fill="hold">
                            <p:stCondLst>
                              <p:cond delay="8250"/>
                            </p:stCondLst>
                            <p:childTnLst>
                              <p:par>
                                <p:cTn id="44" presetID="6" presetClass="entr" presetSubtype="32" fill="hold" nodeType="afterEffect">
                                  <p:stCondLst>
                                    <p:cond delay="250"/>
                                  </p:stCondLst>
                                  <p:childTnLst>
                                    <p:set>
                                      <p:cBhvr>
                                        <p:cTn id="45" dur="1" fill="hold">
                                          <p:stCondLst>
                                            <p:cond delay="0"/>
                                          </p:stCondLst>
                                        </p:cTn>
                                        <p:tgtEl>
                                          <p:spTgt spid="10"/>
                                        </p:tgtEl>
                                        <p:attrNameLst>
                                          <p:attrName>style.visibility</p:attrName>
                                        </p:attrNameLst>
                                      </p:cBhvr>
                                      <p:to>
                                        <p:strVal val="visible"/>
                                      </p:to>
                                    </p:set>
                                    <p:animEffect transition="in" filter="circle(out)">
                                      <p:cBhvr>
                                        <p:cTn id="46" dur="1000"/>
                                        <p:tgtEl>
                                          <p:spTgt spid="10"/>
                                        </p:tgtEl>
                                      </p:cBhvr>
                                    </p:animEffect>
                                  </p:childTnLst>
                                </p:cTn>
                              </p:par>
                            </p:childTnLst>
                          </p:cTn>
                        </p:par>
                        <p:par>
                          <p:cTn id="47" fill="hold">
                            <p:stCondLst>
                              <p:cond delay="9500"/>
                            </p:stCondLst>
                            <p:childTnLst>
                              <p:par>
                                <p:cTn id="48" presetID="2" presetClass="entr" presetSubtype="2" fill="hold" nodeType="afterEffect">
                                  <p:stCondLst>
                                    <p:cond delay="250"/>
                                  </p:stCondLst>
                                  <p:childTnLst>
                                    <p:set>
                                      <p:cBhvr>
                                        <p:cTn id="49" dur="1" fill="hold">
                                          <p:stCondLst>
                                            <p:cond delay="0"/>
                                          </p:stCondLst>
                                        </p:cTn>
                                        <p:tgtEl>
                                          <p:spTgt spid="6">
                                            <p:txEl>
                                              <p:pRg st="3" end="3"/>
                                            </p:txEl>
                                          </p:spTgt>
                                        </p:tgtEl>
                                        <p:attrNameLst>
                                          <p:attrName>style.visibility</p:attrName>
                                        </p:attrNameLst>
                                      </p:cBhvr>
                                      <p:to>
                                        <p:strVal val="visible"/>
                                      </p:to>
                                    </p:set>
                                    <p:anim calcmode="lin" valueType="num">
                                      <p:cBhvr additive="base">
                                        <p:cTn id="50" dur="500" fill="hold"/>
                                        <p:tgtEl>
                                          <p:spTgt spid="6">
                                            <p:txEl>
                                              <p:pRg st="3" end="3"/>
                                            </p:txEl>
                                          </p:spTgt>
                                        </p:tgtEl>
                                        <p:attrNameLst>
                                          <p:attrName>ppt_x</p:attrName>
                                        </p:attrNameLst>
                                      </p:cBhvr>
                                      <p:tavLst>
                                        <p:tav tm="0">
                                          <p:val>
                                            <p:strVal val="1+#ppt_w/2"/>
                                          </p:val>
                                        </p:tav>
                                        <p:tav tm="100000">
                                          <p:val>
                                            <p:strVal val="#ppt_x"/>
                                          </p:val>
                                        </p:tav>
                                      </p:tavLst>
                                    </p:anim>
                                    <p:anim calcmode="lin" valueType="num">
                                      <p:cBhvr additive="base">
                                        <p:cTn id="51" dur="500" fill="hold"/>
                                        <p:tgtEl>
                                          <p:spTgt spid="6">
                                            <p:txEl>
                                              <p:pRg st="3" end="3"/>
                                            </p:txEl>
                                          </p:spTgt>
                                        </p:tgtEl>
                                        <p:attrNameLst>
                                          <p:attrName>ppt_y</p:attrName>
                                        </p:attrNameLst>
                                      </p:cBhvr>
                                      <p:tavLst>
                                        <p:tav tm="0">
                                          <p:val>
                                            <p:strVal val="#ppt_y"/>
                                          </p:val>
                                        </p:tav>
                                        <p:tav tm="100000">
                                          <p:val>
                                            <p:strVal val="#ppt_y"/>
                                          </p:val>
                                        </p:tav>
                                      </p:tavLst>
                                    </p:anim>
                                  </p:childTnLst>
                                </p:cTn>
                              </p:par>
                            </p:childTnLst>
                          </p:cTn>
                        </p:par>
                        <p:par>
                          <p:cTn id="52" fill="hold">
                            <p:stCondLst>
                              <p:cond delay="10250"/>
                            </p:stCondLst>
                            <p:childTnLst>
                              <p:par>
                                <p:cTn id="53" presetID="6" presetClass="entr" presetSubtype="16" fill="hold" nodeType="afterEffect">
                                  <p:stCondLst>
                                    <p:cond delay="250"/>
                                  </p:stCondLst>
                                  <p:childTnLst>
                                    <p:set>
                                      <p:cBhvr>
                                        <p:cTn id="54" dur="1" fill="hold">
                                          <p:stCondLst>
                                            <p:cond delay="0"/>
                                          </p:stCondLst>
                                        </p:cTn>
                                        <p:tgtEl>
                                          <p:spTgt spid="12"/>
                                        </p:tgtEl>
                                        <p:attrNameLst>
                                          <p:attrName>style.visibility</p:attrName>
                                        </p:attrNameLst>
                                      </p:cBhvr>
                                      <p:to>
                                        <p:strVal val="visible"/>
                                      </p:to>
                                    </p:set>
                                    <p:animEffect transition="in" filter="circle(in)">
                                      <p:cBhvr>
                                        <p:cTn id="55" dur="1000"/>
                                        <p:tgtEl>
                                          <p:spTgt spid="12"/>
                                        </p:tgtEl>
                                      </p:cBhvr>
                                    </p:animEffect>
                                  </p:childTnLst>
                                </p:cTn>
                              </p:par>
                            </p:childTnLst>
                          </p:cTn>
                        </p:par>
                        <p:par>
                          <p:cTn id="56" fill="hold">
                            <p:stCondLst>
                              <p:cond delay="11500"/>
                            </p:stCondLst>
                            <p:childTnLst>
                              <p:par>
                                <p:cTn id="57" presetID="6" presetClass="entr" presetSubtype="16" fill="hold" grpId="0" nodeType="afterEffect">
                                  <p:stCondLst>
                                    <p:cond delay="250"/>
                                  </p:stCondLst>
                                  <p:childTnLst>
                                    <p:set>
                                      <p:cBhvr>
                                        <p:cTn id="58" dur="1" fill="hold">
                                          <p:stCondLst>
                                            <p:cond delay="0"/>
                                          </p:stCondLst>
                                        </p:cTn>
                                        <p:tgtEl>
                                          <p:spTgt spid="17"/>
                                        </p:tgtEl>
                                        <p:attrNameLst>
                                          <p:attrName>style.visibility</p:attrName>
                                        </p:attrNameLst>
                                      </p:cBhvr>
                                      <p:to>
                                        <p:strVal val="visible"/>
                                      </p:to>
                                    </p:set>
                                    <p:animEffect transition="in" filter="circle(in)">
                                      <p:cBhvr>
                                        <p:cTn id="59" dur="1000"/>
                                        <p:tgtEl>
                                          <p:spTgt spid="17"/>
                                        </p:tgtEl>
                                      </p:cBhvr>
                                    </p:animEffect>
                                  </p:childTnLst>
                                </p:cTn>
                              </p:par>
                            </p:childTnLst>
                          </p:cTn>
                        </p:par>
                        <p:par>
                          <p:cTn id="60" fill="hold">
                            <p:stCondLst>
                              <p:cond delay="12750"/>
                            </p:stCondLst>
                            <p:childTnLst>
                              <p:par>
                                <p:cTn id="61" presetID="6" presetClass="entr" presetSubtype="16" fill="hold" nodeType="afterEffect">
                                  <p:stCondLst>
                                    <p:cond delay="250"/>
                                  </p:stCondLst>
                                  <p:childTnLst>
                                    <p:set>
                                      <p:cBhvr>
                                        <p:cTn id="62" dur="1" fill="hold">
                                          <p:stCondLst>
                                            <p:cond delay="0"/>
                                          </p:stCondLst>
                                        </p:cTn>
                                        <p:tgtEl>
                                          <p:spTgt spid="14"/>
                                        </p:tgtEl>
                                        <p:attrNameLst>
                                          <p:attrName>style.visibility</p:attrName>
                                        </p:attrNameLst>
                                      </p:cBhvr>
                                      <p:to>
                                        <p:strVal val="visible"/>
                                      </p:to>
                                    </p:set>
                                    <p:animEffect transition="in" filter="circle(in)">
                                      <p:cBhvr>
                                        <p:cTn id="63" dur="1000"/>
                                        <p:tgtEl>
                                          <p:spTgt spid="14"/>
                                        </p:tgtEl>
                                      </p:cBhvr>
                                    </p:animEffect>
                                  </p:childTnLst>
                                </p:cTn>
                              </p:par>
                            </p:childTnLst>
                          </p:cTn>
                        </p:par>
                        <p:par>
                          <p:cTn id="64" fill="hold">
                            <p:stCondLst>
                              <p:cond delay="14000"/>
                            </p:stCondLst>
                            <p:childTnLst>
                              <p:par>
                                <p:cTn id="65" presetID="6" presetClass="entr" presetSubtype="16" fill="hold" grpId="0" nodeType="afterEffect">
                                  <p:stCondLst>
                                    <p:cond delay="250"/>
                                  </p:stCondLst>
                                  <p:childTnLst>
                                    <p:set>
                                      <p:cBhvr>
                                        <p:cTn id="66" dur="1" fill="hold">
                                          <p:stCondLst>
                                            <p:cond delay="0"/>
                                          </p:stCondLst>
                                        </p:cTn>
                                        <p:tgtEl>
                                          <p:spTgt spid="18"/>
                                        </p:tgtEl>
                                        <p:attrNameLst>
                                          <p:attrName>style.visibility</p:attrName>
                                        </p:attrNameLst>
                                      </p:cBhvr>
                                      <p:to>
                                        <p:strVal val="visible"/>
                                      </p:to>
                                    </p:set>
                                    <p:animEffect transition="in" filter="circle(in)">
                                      <p:cBhvr>
                                        <p:cTn id="67" dur="1000"/>
                                        <p:tgtEl>
                                          <p:spTgt spid="18"/>
                                        </p:tgtEl>
                                      </p:cBhvr>
                                    </p:animEffect>
                                  </p:childTnLst>
                                </p:cTn>
                              </p:par>
                            </p:childTnLst>
                          </p:cTn>
                        </p:par>
                        <p:par>
                          <p:cTn id="68" fill="hold">
                            <p:stCondLst>
                              <p:cond delay="15250"/>
                            </p:stCondLst>
                            <p:childTnLst>
                              <p:par>
                                <p:cTn id="69" presetID="2" presetClass="entr" presetSubtype="2" fill="hold" nodeType="afterEffect">
                                  <p:stCondLst>
                                    <p:cond delay="250"/>
                                  </p:stCondLst>
                                  <p:childTnLst>
                                    <p:set>
                                      <p:cBhvr>
                                        <p:cTn id="70" dur="1" fill="hold">
                                          <p:stCondLst>
                                            <p:cond delay="0"/>
                                          </p:stCondLst>
                                        </p:cTn>
                                        <p:tgtEl>
                                          <p:spTgt spid="6">
                                            <p:txEl>
                                              <p:pRg st="4" end="4"/>
                                            </p:txEl>
                                          </p:spTgt>
                                        </p:tgtEl>
                                        <p:attrNameLst>
                                          <p:attrName>style.visibility</p:attrName>
                                        </p:attrNameLst>
                                      </p:cBhvr>
                                      <p:to>
                                        <p:strVal val="visible"/>
                                      </p:to>
                                    </p:set>
                                    <p:anim calcmode="lin" valueType="num">
                                      <p:cBhvr additive="base">
                                        <p:cTn id="71" dur="500" fill="hold"/>
                                        <p:tgtEl>
                                          <p:spTgt spid="6">
                                            <p:txEl>
                                              <p:pRg st="4" end="4"/>
                                            </p:txEl>
                                          </p:spTgt>
                                        </p:tgtEl>
                                        <p:attrNameLst>
                                          <p:attrName>ppt_x</p:attrName>
                                        </p:attrNameLst>
                                      </p:cBhvr>
                                      <p:tavLst>
                                        <p:tav tm="0">
                                          <p:val>
                                            <p:strVal val="1+#ppt_w/2"/>
                                          </p:val>
                                        </p:tav>
                                        <p:tav tm="100000">
                                          <p:val>
                                            <p:strVal val="#ppt_x"/>
                                          </p:val>
                                        </p:tav>
                                      </p:tavLst>
                                    </p:anim>
                                    <p:anim calcmode="lin" valueType="num">
                                      <p:cBhvr additive="base">
                                        <p:cTn id="72" dur="5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par>
                          <p:cTn id="73" fill="hold">
                            <p:stCondLst>
                              <p:cond delay="16000"/>
                            </p:stCondLst>
                            <p:childTnLst>
                              <p:par>
                                <p:cTn id="74" presetID="6" presetClass="entr" presetSubtype="16" fill="hold" nodeType="afterEffect">
                                  <p:stCondLst>
                                    <p:cond delay="250"/>
                                  </p:stCondLst>
                                  <p:childTnLst>
                                    <p:set>
                                      <p:cBhvr>
                                        <p:cTn id="75" dur="1" fill="hold">
                                          <p:stCondLst>
                                            <p:cond delay="0"/>
                                          </p:stCondLst>
                                        </p:cTn>
                                        <p:tgtEl>
                                          <p:spTgt spid="25"/>
                                        </p:tgtEl>
                                        <p:attrNameLst>
                                          <p:attrName>style.visibility</p:attrName>
                                        </p:attrNameLst>
                                      </p:cBhvr>
                                      <p:to>
                                        <p:strVal val="visible"/>
                                      </p:to>
                                    </p:set>
                                    <p:animEffect transition="in" filter="circle(in)">
                                      <p:cBhvr>
                                        <p:cTn id="76" dur="2000"/>
                                        <p:tgtEl>
                                          <p:spTgt spid="25"/>
                                        </p:tgtEl>
                                      </p:cBhvr>
                                    </p:animEffect>
                                  </p:childTnLst>
                                </p:cTn>
                              </p:par>
                              <p:par>
                                <p:cTn id="77" presetID="22" presetClass="entr" presetSubtype="2" fill="hold" grpId="0" nodeType="withEffect">
                                  <p:stCondLst>
                                    <p:cond delay="250"/>
                                  </p:stCondLst>
                                  <p:childTnLst>
                                    <p:set>
                                      <p:cBhvr>
                                        <p:cTn id="78" dur="1" fill="hold">
                                          <p:stCondLst>
                                            <p:cond delay="0"/>
                                          </p:stCondLst>
                                        </p:cTn>
                                        <p:tgtEl>
                                          <p:spTgt spid="19"/>
                                        </p:tgtEl>
                                        <p:attrNameLst>
                                          <p:attrName>style.visibility</p:attrName>
                                        </p:attrNameLst>
                                      </p:cBhvr>
                                      <p:to>
                                        <p:strVal val="visible"/>
                                      </p:to>
                                    </p:set>
                                    <p:animEffect transition="in" filter="wipe(right)">
                                      <p:cBhvr>
                                        <p:cTn id="79" dur="500"/>
                                        <p:tgtEl>
                                          <p:spTgt spid="19"/>
                                        </p:tgtEl>
                                      </p:cBhvr>
                                    </p:animEffect>
                                  </p:childTnLst>
                                </p:cTn>
                              </p:par>
                            </p:childTnLst>
                          </p:cTn>
                        </p:par>
                        <p:par>
                          <p:cTn id="80" fill="hold">
                            <p:stCondLst>
                              <p:cond delay="18250"/>
                            </p:stCondLst>
                            <p:childTnLst>
                              <p:par>
                                <p:cTn id="81" presetID="6" presetClass="entr" presetSubtype="16" fill="hold" nodeType="afterEffect">
                                  <p:stCondLst>
                                    <p:cond delay="250"/>
                                  </p:stCondLst>
                                  <p:childTnLst>
                                    <p:set>
                                      <p:cBhvr>
                                        <p:cTn id="82" dur="1" fill="hold">
                                          <p:stCondLst>
                                            <p:cond delay="0"/>
                                          </p:stCondLst>
                                        </p:cTn>
                                        <p:tgtEl>
                                          <p:spTgt spid="27"/>
                                        </p:tgtEl>
                                        <p:attrNameLst>
                                          <p:attrName>style.visibility</p:attrName>
                                        </p:attrNameLst>
                                      </p:cBhvr>
                                      <p:to>
                                        <p:strVal val="visible"/>
                                      </p:to>
                                    </p:set>
                                    <p:animEffect transition="in" filter="circle(in)">
                                      <p:cBhvr>
                                        <p:cTn id="83" dur="1000"/>
                                        <p:tgtEl>
                                          <p:spTgt spid="27"/>
                                        </p:tgtEl>
                                      </p:cBhvr>
                                    </p:animEffect>
                                  </p:childTnLst>
                                </p:cTn>
                              </p:par>
                              <p:par>
                                <p:cTn id="84" presetID="22" presetClass="entr" presetSubtype="4" fill="hold" grpId="0" nodeType="withEffect">
                                  <p:stCondLst>
                                    <p:cond delay="250"/>
                                  </p:stCondLst>
                                  <p:childTnLst>
                                    <p:set>
                                      <p:cBhvr>
                                        <p:cTn id="85" dur="1" fill="hold">
                                          <p:stCondLst>
                                            <p:cond delay="0"/>
                                          </p:stCondLst>
                                        </p:cTn>
                                        <p:tgtEl>
                                          <p:spTgt spid="29"/>
                                        </p:tgtEl>
                                        <p:attrNameLst>
                                          <p:attrName>style.visibility</p:attrName>
                                        </p:attrNameLst>
                                      </p:cBhvr>
                                      <p:to>
                                        <p:strVal val="visible"/>
                                      </p:to>
                                    </p:set>
                                    <p:animEffect transition="in" filter="wipe(down)">
                                      <p:cBhvr>
                                        <p:cTn id="86" dur="500"/>
                                        <p:tgtEl>
                                          <p:spTgt spid="29"/>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2" fill="hold" grpId="0" nodeType="clickEffect">
                                  <p:stCondLst>
                                    <p:cond delay="0"/>
                                  </p:stCondLst>
                                  <p:childTnLst>
                                    <p:set>
                                      <p:cBhvr>
                                        <p:cTn id="90" dur="1" fill="hold">
                                          <p:stCondLst>
                                            <p:cond delay="0"/>
                                          </p:stCondLst>
                                        </p:cTn>
                                        <p:tgtEl>
                                          <p:spTgt spid="7"/>
                                        </p:tgtEl>
                                        <p:attrNameLst>
                                          <p:attrName>style.visibility</p:attrName>
                                        </p:attrNameLst>
                                      </p:cBhvr>
                                      <p:to>
                                        <p:strVal val="visible"/>
                                      </p:to>
                                    </p:set>
                                    <p:animEffect transition="in" filter="wipe(right)">
                                      <p:cBhvr>
                                        <p:cTn id="91" dur="500"/>
                                        <p:tgtEl>
                                          <p:spTgt spid="7"/>
                                        </p:tgtEl>
                                      </p:cBhvr>
                                    </p:animEffect>
                                  </p:childTnLst>
                                </p:cTn>
                              </p:par>
                            </p:childTnLst>
                          </p:cTn>
                        </p:par>
                        <p:par>
                          <p:cTn id="92" fill="hold">
                            <p:stCondLst>
                              <p:cond delay="500"/>
                            </p:stCondLst>
                            <p:childTnLst>
                              <p:par>
                                <p:cTn id="93" presetID="42" presetClass="entr" presetSubtype="0" fill="hold" nodeType="afterEffect">
                                  <p:stCondLst>
                                    <p:cond delay="250"/>
                                  </p:stCondLst>
                                  <p:childTnLst>
                                    <p:set>
                                      <p:cBhvr>
                                        <p:cTn id="94" dur="1" fill="hold">
                                          <p:stCondLst>
                                            <p:cond delay="0"/>
                                          </p:stCondLst>
                                        </p:cTn>
                                        <p:tgtEl>
                                          <p:spTgt spid="7">
                                            <p:txEl>
                                              <p:pRg st="0" end="0"/>
                                            </p:txEl>
                                          </p:spTgt>
                                        </p:tgtEl>
                                        <p:attrNameLst>
                                          <p:attrName>style.visibility</p:attrName>
                                        </p:attrNameLst>
                                      </p:cBhvr>
                                      <p:to>
                                        <p:strVal val="visible"/>
                                      </p:to>
                                    </p:set>
                                    <p:animEffect transition="in" filter="fade">
                                      <p:cBhvr>
                                        <p:cTn id="95" dur="1000"/>
                                        <p:tgtEl>
                                          <p:spTgt spid="7">
                                            <p:txEl>
                                              <p:pRg st="0" end="0"/>
                                            </p:txEl>
                                          </p:spTgt>
                                        </p:tgtEl>
                                      </p:cBhvr>
                                    </p:animEffect>
                                    <p:anim calcmode="lin" valueType="num">
                                      <p:cBhvr>
                                        <p:cTn id="96"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750"/>
                            </p:stCondLst>
                            <p:childTnLst>
                              <p:par>
                                <p:cTn id="99" presetID="2" presetClass="entr" presetSubtype="8" fill="hold" nodeType="afterEffect">
                                  <p:stCondLst>
                                    <p:cond delay="250"/>
                                  </p:stCondLst>
                                  <p:childTnLst>
                                    <p:set>
                                      <p:cBhvr>
                                        <p:cTn id="100" dur="1" fill="hold">
                                          <p:stCondLst>
                                            <p:cond delay="0"/>
                                          </p:stCondLst>
                                        </p:cTn>
                                        <p:tgtEl>
                                          <p:spTgt spid="7">
                                            <p:txEl>
                                              <p:pRg st="1" end="1"/>
                                            </p:txEl>
                                          </p:spTgt>
                                        </p:tgtEl>
                                        <p:attrNameLst>
                                          <p:attrName>style.visibility</p:attrName>
                                        </p:attrNameLst>
                                      </p:cBhvr>
                                      <p:to>
                                        <p:strVal val="visible"/>
                                      </p:to>
                                    </p:set>
                                    <p:anim calcmode="lin" valueType="num">
                                      <p:cBhvr additive="base">
                                        <p:cTn id="101" dur="500" fill="hold"/>
                                        <p:tgtEl>
                                          <p:spTgt spid="7">
                                            <p:txEl>
                                              <p:pRg st="1" end="1"/>
                                            </p:txEl>
                                          </p:spTgt>
                                        </p:tgtEl>
                                        <p:attrNameLst>
                                          <p:attrName>ppt_x</p:attrName>
                                        </p:attrNameLst>
                                      </p:cBhvr>
                                      <p:tavLst>
                                        <p:tav tm="0">
                                          <p:val>
                                            <p:strVal val="0-#ppt_w/2"/>
                                          </p:val>
                                        </p:tav>
                                        <p:tav tm="100000">
                                          <p:val>
                                            <p:strVal val="#ppt_x"/>
                                          </p:val>
                                        </p:tav>
                                      </p:tavLst>
                                    </p:anim>
                                    <p:anim calcmode="lin" valueType="num">
                                      <p:cBhvr additive="base">
                                        <p:cTn id="102" dur="500" fill="hold"/>
                                        <p:tgtEl>
                                          <p:spTgt spid="7">
                                            <p:txEl>
                                              <p:pRg st="1" end="1"/>
                                            </p:txEl>
                                          </p:spTgt>
                                        </p:tgtEl>
                                        <p:attrNameLst>
                                          <p:attrName>ppt_y</p:attrName>
                                        </p:attrNameLst>
                                      </p:cBhvr>
                                      <p:tavLst>
                                        <p:tav tm="0">
                                          <p:val>
                                            <p:strVal val="#ppt_y"/>
                                          </p:val>
                                        </p:tav>
                                        <p:tav tm="100000">
                                          <p:val>
                                            <p:strVal val="#ppt_y"/>
                                          </p:val>
                                        </p:tav>
                                      </p:tavLst>
                                    </p:anim>
                                  </p:childTnLst>
                                </p:cTn>
                              </p:par>
                            </p:childTnLst>
                          </p:cTn>
                        </p:par>
                        <p:par>
                          <p:cTn id="103" fill="hold">
                            <p:stCondLst>
                              <p:cond delay="2500"/>
                            </p:stCondLst>
                            <p:childTnLst>
                              <p:par>
                                <p:cTn id="104" presetID="6" presetClass="entr" presetSubtype="16" fill="hold" nodeType="afterEffect">
                                  <p:stCondLst>
                                    <p:cond delay="250"/>
                                  </p:stCondLst>
                                  <p:childTnLst>
                                    <p:set>
                                      <p:cBhvr>
                                        <p:cTn id="105" dur="1" fill="hold">
                                          <p:stCondLst>
                                            <p:cond delay="0"/>
                                          </p:stCondLst>
                                        </p:cTn>
                                        <p:tgtEl>
                                          <p:spTgt spid="41"/>
                                        </p:tgtEl>
                                        <p:attrNameLst>
                                          <p:attrName>style.visibility</p:attrName>
                                        </p:attrNameLst>
                                      </p:cBhvr>
                                      <p:to>
                                        <p:strVal val="visible"/>
                                      </p:to>
                                    </p:set>
                                    <p:animEffect transition="in" filter="circle(in)">
                                      <p:cBhvr>
                                        <p:cTn id="106" dur="1000"/>
                                        <p:tgtEl>
                                          <p:spTgt spid="41"/>
                                        </p:tgtEl>
                                      </p:cBhvr>
                                    </p:animEffect>
                                  </p:childTnLst>
                                </p:cTn>
                              </p:par>
                            </p:childTnLst>
                          </p:cTn>
                        </p:par>
                        <p:par>
                          <p:cTn id="107" fill="hold">
                            <p:stCondLst>
                              <p:cond delay="3750"/>
                            </p:stCondLst>
                            <p:childTnLst>
                              <p:par>
                                <p:cTn id="108" presetID="2" presetClass="entr" presetSubtype="8" fill="hold" nodeType="afterEffect">
                                  <p:stCondLst>
                                    <p:cond delay="250"/>
                                  </p:stCondLst>
                                  <p:childTnLst>
                                    <p:set>
                                      <p:cBhvr>
                                        <p:cTn id="109" dur="1" fill="hold">
                                          <p:stCondLst>
                                            <p:cond delay="0"/>
                                          </p:stCondLst>
                                        </p:cTn>
                                        <p:tgtEl>
                                          <p:spTgt spid="7">
                                            <p:txEl>
                                              <p:pRg st="2" end="2"/>
                                            </p:txEl>
                                          </p:spTgt>
                                        </p:tgtEl>
                                        <p:attrNameLst>
                                          <p:attrName>style.visibility</p:attrName>
                                        </p:attrNameLst>
                                      </p:cBhvr>
                                      <p:to>
                                        <p:strVal val="visible"/>
                                      </p:to>
                                    </p:set>
                                    <p:anim calcmode="lin" valueType="num">
                                      <p:cBhvr additive="base">
                                        <p:cTn id="110" dur="500" fill="hold"/>
                                        <p:tgtEl>
                                          <p:spTgt spid="7">
                                            <p:txEl>
                                              <p:pRg st="2" end="2"/>
                                            </p:txEl>
                                          </p:spTgt>
                                        </p:tgtEl>
                                        <p:attrNameLst>
                                          <p:attrName>ppt_x</p:attrName>
                                        </p:attrNameLst>
                                      </p:cBhvr>
                                      <p:tavLst>
                                        <p:tav tm="0">
                                          <p:val>
                                            <p:strVal val="0-#ppt_w/2"/>
                                          </p:val>
                                        </p:tav>
                                        <p:tav tm="100000">
                                          <p:val>
                                            <p:strVal val="#ppt_x"/>
                                          </p:val>
                                        </p:tav>
                                      </p:tavLst>
                                    </p:anim>
                                    <p:anim calcmode="lin" valueType="num">
                                      <p:cBhvr additive="base">
                                        <p:cTn id="111" dur="500" fill="hold"/>
                                        <p:tgtEl>
                                          <p:spTgt spid="7">
                                            <p:txEl>
                                              <p:pRg st="2" end="2"/>
                                            </p:txEl>
                                          </p:spTgt>
                                        </p:tgtEl>
                                        <p:attrNameLst>
                                          <p:attrName>ppt_y</p:attrName>
                                        </p:attrNameLst>
                                      </p:cBhvr>
                                      <p:tavLst>
                                        <p:tav tm="0">
                                          <p:val>
                                            <p:strVal val="#ppt_y"/>
                                          </p:val>
                                        </p:tav>
                                        <p:tav tm="100000">
                                          <p:val>
                                            <p:strVal val="#ppt_y"/>
                                          </p:val>
                                        </p:tav>
                                      </p:tavLst>
                                    </p:anim>
                                  </p:childTnLst>
                                </p:cTn>
                              </p:par>
                            </p:childTnLst>
                          </p:cTn>
                        </p:par>
                        <p:par>
                          <p:cTn id="112" fill="hold">
                            <p:stCondLst>
                              <p:cond delay="4500"/>
                            </p:stCondLst>
                            <p:childTnLst>
                              <p:par>
                                <p:cTn id="113" presetID="6" presetClass="entr" presetSubtype="16" fill="hold" nodeType="afterEffect">
                                  <p:stCondLst>
                                    <p:cond delay="250"/>
                                  </p:stCondLst>
                                  <p:childTnLst>
                                    <p:set>
                                      <p:cBhvr>
                                        <p:cTn id="114" dur="1" fill="hold">
                                          <p:stCondLst>
                                            <p:cond delay="0"/>
                                          </p:stCondLst>
                                        </p:cTn>
                                        <p:tgtEl>
                                          <p:spTgt spid="45"/>
                                        </p:tgtEl>
                                        <p:attrNameLst>
                                          <p:attrName>style.visibility</p:attrName>
                                        </p:attrNameLst>
                                      </p:cBhvr>
                                      <p:to>
                                        <p:strVal val="visible"/>
                                      </p:to>
                                    </p:set>
                                    <p:animEffect transition="in" filter="circle(in)">
                                      <p:cBhvr>
                                        <p:cTn id="115" dur="750"/>
                                        <p:tgtEl>
                                          <p:spTgt spid="45"/>
                                        </p:tgtEl>
                                      </p:cBhvr>
                                    </p:animEffect>
                                  </p:childTnLst>
                                </p:cTn>
                              </p:par>
                            </p:childTnLst>
                          </p:cTn>
                        </p:par>
                        <p:par>
                          <p:cTn id="116" fill="hold">
                            <p:stCondLst>
                              <p:cond delay="5500"/>
                            </p:stCondLst>
                            <p:childTnLst>
                              <p:par>
                                <p:cTn id="117" presetID="6" presetClass="entr" presetSubtype="16" fill="hold" nodeType="afterEffect">
                                  <p:stCondLst>
                                    <p:cond delay="250"/>
                                  </p:stCondLst>
                                  <p:childTnLst>
                                    <p:set>
                                      <p:cBhvr>
                                        <p:cTn id="118" dur="1" fill="hold">
                                          <p:stCondLst>
                                            <p:cond delay="0"/>
                                          </p:stCondLst>
                                        </p:cTn>
                                        <p:tgtEl>
                                          <p:spTgt spid="35"/>
                                        </p:tgtEl>
                                        <p:attrNameLst>
                                          <p:attrName>style.visibility</p:attrName>
                                        </p:attrNameLst>
                                      </p:cBhvr>
                                      <p:to>
                                        <p:strVal val="visible"/>
                                      </p:to>
                                    </p:set>
                                    <p:animEffect transition="in" filter="circle(in)">
                                      <p:cBhvr>
                                        <p:cTn id="119" dur="750"/>
                                        <p:tgtEl>
                                          <p:spTgt spid="35"/>
                                        </p:tgtEl>
                                      </p:cBhvr>
                                    </p:animEffect>
                                  </p:childTnLst>
                                </p:cTn>
                              </p:par>
                            </p:childTnLst>
                          </p:cTn>
                        </p:par>
                        <p:par>
                          <p:cTn id="120" fill="hold">
                            <p:stCondLst>
                              <p:cond delay="6500"/>
                            </p:stCondLst>
                            <p:childTnLst>
                              <p:par>
                                <p:cTn id="121" presetID="2" presetClass="entr" presetSubtype="8" fill="hold" nodeType="afterEffect">
                                  <p:stCondLst>
                                    <p:cond delay="250"/>
                                  </p:stCondLst>
                                  <p:childTnLst>
                                    <p:set>
                                      <p:cBhvr>
                                        <p:cTn id="122" dur="1" fill="hold">
                                          <p:stCondLst>
                                            <p:cond delay="0"/>
                                          </p:stCondLst>
                                        </p:cTn>
                                        <p:tgtEl>
                                          <p:spTgt spid="7">
                                            <p:txEl>
                                              <p:pRg st="3" end="3"/>
                                            </p:txEl>
                                          </p:spTgt>
                                        </p:tgtEl>
                                        <p:attrNameLst>
                                          <p:attrName>style.visibility</p:attrName>
                                        </p:attrNameLst>
                                      </p:cBhvr>
                                      <p:to>
                                        <p:strVal val="visible"/>
                                      </p:to>
                                    </p:set>
                                    <p:anim calcmode="lin" valueType="num">
                                      <p:cBhvr additive="base">
                                        <p:cTn id="123" dur="500" fill="hold"/>
                                        <p:tgtEl>
                                          <p:spTgt spid="7">
                                            <p:txEl>
                                              <p:pRg st="3" end="3"/>
                                            </p:txEl>
                                          </p:spTgt>
                                        </p:tgtEl>
                                        <p:attrNameLst>
                                          <p:attrName>ppt_x</p:attrName>
                                        </p:attrNameLst>
                                      </p:cBhvr>
                                      <p:tavLst>
                                        <p:tav tm="0">
                                          <p:val>
                                            <p:strVal val="0-#ppt_w/2"/>
                                          </p:val>
                                        </p:tav>
                                        <p:tav tm="100000">
                                          <p:val>
                                            <p:strVal val="#ppt_x"/>
                                          </p:val>
                                        </p:tav>
                                      </p:tavLst>
                                    </p:anim>
                                    <p:anim calcmode="lin" valueType="num">
                                      <p:cBhvr additive="base">
                                        <p:cTn id="124" dur="500" fill="hold"/>
                                        <p:tgtEl>
                                          <p:spTgt spid="7">
                                            <p:txEl>
                                              <p:pRg st="3" end="3"/>
                                            </p:txEl>
                                          </p:spTgt>
                                        </p:tgtEl>
                                        <p:attrNameLst>
                                          <p:attrName>ppt_y</p:attrName>
                                        </p:attrNameLst>
                                      </p:cBhvr>
                                      <p:tavLst>
                                        <p:tav tm="0">
                                          <p:val>
                                            <p:strVal val="#ppt_y"/>
                                          </p:val>
                                        </p:tav>
                                        <p:tav tm="100000">
                                          <p:val>
                                            <p:strVal val="#ppt_y"/>
                                          </p:val>
                                        </p:tav>
                                      </p:tavLst>
                                    </p:anim>
                                  </p:childTnLst>
                                </p:cTn>
                              </p:par>
                            </p:childTnLst>
                          </p:cTn>
                        </p:par>
                        <p:par>
                          <p:cTn id="125" fill="hold">
                            <p:stCondLst>
                              <p:cond delay="7250"/>
                            </p:stCondLst>
                            <p:childTnLst>
                              <p:par>
                                <p:cTn id="126" presetID="6" presetClass="entr" presetSubtype="32" fill="hold" nodeType="afterEffect">
                                  <p:stCondLst>
                                    <p:cond delay="250"/>
                                  </p:stCondLst>
                                  <p:childTnLst>
                                    <p:set>
                                      <p:cBhvr>
                                        <p:cTn id="127" dur="1" fill="hold">
                                          <p:stCondLst>
                                            <p:cond delay="0"/>
                                          </p:stCondLst>
                                        </p:cTn>
                                        <p:tgtEl>
                                          <p:spTgt spid="33"/>
                                        </p:tgtEl>
                                        <p:attrNameLst>
                                          <p:attrName>style.visibility</p:attrName>
                                        </p:attrNameLst>
                                      </p:cBhvr>
                                      <p:to>
                                        <p:strVal val="visible"/>
                                      </p:to>
                                    </p:set>
                                    <p:animEffect transition="in" filter="circle(out)">
                                      <p:cBhvr>
                                        <p:cTn id="128" dur="1000"/>
                                        <p:tgtEl>
                                          <p:spTgt spid="33"/>
                                        </p:tgtEl>
                                      </p:cBhvr>
                                    </p:animEffect>
                                  </p:childTnLst>
                                </p:cTn>
                              </p:par>
                              <p:par>
                                <p:cTn id="129" presetID="22" presetClass="entr" presetSubtype="4" fill="hold" grpId="0" nodeType="withEffect">
                                  <p:stCondLst>
                                    <p:cond delay="250"/>
                                  </p:stCondLst>
                                  <p:childTnLst>
                                    <p:set>
                                      <p:cBhvr>
                                        <p:cTn id="130" dur="1" fill="hold">
                                          <p:stCondLst>
                                            <p:cond delay="0"/>
                                          </p:stCondLst>
                                        </p:cTn>
                                        <p:tgtEl>
                                          <p:spTgt spid="46"/>
                                        </p:tgtEl>
                                        <p:attrNameLst>
                                          <p:attrName>style.visibility</p:attrName>
                                        </p:attrNameLst>
                                      </p:cBhvr>
                                      <p:to>
                                        <p:strVal val="visible"/>
                                      </p:to>
                                    </p:set>
                                    <p:animEffect transition="in" filter="wipe(down)">
                                      <p:cBhvr>
                                        <p:cTn id="131" dur="500"/>
                                        <p:tgtEl>
                                          <p:spTgt spid="46"/>
                                        </p:tgtEl>
                                      </p:cBhvr>
                                    </p:animEffect>
                                  </p:childTnLst>
                                </p:cTn>
                              </p:par>
                            </p:childTnLst>
                          </p:cTn>
                        </p:par>
                        <p:par>
                          <p:cTn id="132" fill="hold">
                            <p:stCondLst>
                              <p:cond delay="8500"/>
                            </p:stCondLst>
                            <p:childTnLst>
                              <p:par>
                                <p:cTn id="133" presetID="2" presetClass="entr" presetSubtype="8" fill="hold" nodeType="afterEffect">
                                  <p:stCondLst>
                                    <p:cond delay="250"/>
                                  </p:stCondLst>
                                  <p:childTnLst>
                                    <p:set>
                                      <p:cBhvr>
                                        <p:cTn id="134" dur="1" fill="hold">
                                          <p:stCondLst>
                                            <p:cond delay="0"/>
                                          </p:stCondLst>
                                        </p:cTn>
                                        <p:tgtEl>
                                          <p:spTgt spid="7">
                                            <p:txEl>
                                              <p:pRg st="4" end="4"/>
                                            </p:txEl>
                                          </p:spTgt>
                                        </p:tgtEl>
                                        <p:attrNameLst>
                                          <p:attrName>style.visibility</p:attrName>
                                        </p:attrNameLst>
                                      </p:cBhvr>
                                      <p:to>
                                        <p:strVal val="visible"/>
                                      </p:to>
                                    </p:set>
                                    <p:anim calcmode="lin" valueType="num">
                                      <p:cBhvr additive="base">
                                        <p:cTn id="135" dur="500" fill="hold"/>
                                        <p:tgtEl>
                                          <p:spTgt spid="7">
                                            <p:txEl>
                                              <p:pRg st="4" end="4"/>
                                            </p:txEl>
                                          </p:spTgt>
                                        </p:tgtEl>
                                        <p:attrNameLst>
                                          <p:attrName>ppt_x</p:attrName>
                                        </p:attrNameLst>
                                      </p:cBhvr>
                                      <p:tavLst>
                                        <p:tav tm="0">
                                          <p:val>
                                            <p:strVal val="0-#ppt_w/2"/>
                                          </p:val>
                                        </p:tav>
                                        <p:tav tm="100000">
                                          <p:val>
                                            <p:strVal val="#ppt_x"/>
                                          </p:val>
                                        </p:tav>
                                      </p:tavLst>
                                    </p:anim>
                                    <p:anim calcmode="lin" valueType="num">
                                      <p:cBhvr additive="base">
                                        <p:cTn id="136" dur="500" fill="hold"/>
                                        <p:tgtEl>
                                          <p:spTgt spid="7">
                                            <p:txEl>
                                              <p:pRg st="4" end="4"/>
                                            </p:txEl>
                                          </p:spTgt>
                                        </p:tgtEl>
                                        <p:attrNameLst>
                                          <p:attrName>ppt_y</p:attrName>
                                        </p:attrNameLst>
                                      </p:cBhvr>
                                      <p:tavLst>
                                        <p:tav tm="0">
                                          <p:val>
                                            <p:strVal val="#ppt_y"/>
                                          </p:val>
                                        </p:tav>
                                        <p:tav tm="100000">
                                          <p:val>
                                            <p:strVal val="#ppt_y"/>
                                          </p:val>
                                        </p:tav>
                                      </p:tavLst>
                                    </p:anim>
                                  </p:childTnLst>
                                </p:cTn>
                              </p:par>
                            </p:childTnLst>
                          </p:cTn>
                        </p:par>
                        <p:par>
                          <p:cTn id="137" fill="hold">
                            <p:stCondLst>
                              <p:cond delay="9250"/>
                            </p:stCondLst>
                            <p:childTnLst>
                              <p:par>
                                <p:cTn id="138" presetID="13" presetClass="entr" presetSubtype="16" fill="hold" nodeType="afterEffect">
                                  <p:stCondLst>
                                    <p:cond delay="250"/>
                                  </p:stCondLst>
                                  <p:childTnLst>
                                    <p:set>
                                      <p:cBhvr>
                                        <p:cTn id="139" dur="1" fill="hold">
                                          <p:stCondLst>
                                            <p:cond delay="0"/>
                                          </p:stCondLst>
                                        </p:cTn>
                                        <p:tgtEl>
                                          <p:spTgt spid="39"/>
                                        </p:tgtEl>
                                        <p:attrNameLst>
                                          <p:attrName>style.visibility</p:attrName>
                                        </p:attrNameLst>
                                      </p:cBhvr>
                                      <p:to>
                                        <p:strVal val="visible"/>
                                      </p:to>
                                    </p:set>
                                    <p:animEffect transition="in" filter="plus(in)">
                                      <p:cBhvr>
                                        <p:cTn id="140" dur="500"/>
                                        <p:tgtEl>
                                          <p:spTgt spid="39"/>
                                        </p:tgtEl>
                                      </p:cBhvr>
                                    </p:animEffect>
                                  </p:childTnLst>
                                </p:cTn>
                              </p:par>
                            </p:childTnLst>
                          </p:cTn>
                        </p:par>
                      </p:childTnLst>
                    </p:cTn>
                  </p:par>
                  <p:par>
                    <p:cTn id="141" fill="hold">
                      <p:stCondLst>
                        <p:cond delay="indefinite"/>
                      </p:stCondLst>
                      <p:childTnLst>
                        <p:par>
                          <p:cTn id="142" fill="hold">
                            <p:stCondLst>
                              <p:cond delay="0"/>
                            </p:stCondLst>
                            <p:childTnLst>
                              <p:par>
                                <p:cTn id="143" presetID="31" presetClass="entr" presetSubtype="0" fill="hold" grpId="0" nodeType="clickEffect">
                                  <p:stCondLst>
                                    <p:cond delay="0"/>
                                  </p:stCondLst>
                                  <p:childTnLst>
                                    <p:set>
                                      <p:cBhvr>
                                        <p:cTn id="144" dur="1" fill="hold">
                                          <p:stCondLst>
                                            <p:cond delay="0"/>
                                          </p:stCondLst>
                                        </p:cTn>
                                        <p:tgtEl>
                                          <p:spTgt spid="8"/>
                                        </p:tgtEl>
                                        <p:attrNameLst>
                                          <p:attrName>style.visibility</p:attrName>
                                        </p:attrNameLst>
                                      </p:cBhvr>
                                      <p:to>
                                        <p:strVal val="visible"/>
                                      </p:to>
                                    </p:set>
                                    <p:anim calcmode="lin" valueType="num">
                                      <p:cBhvr>
                                        <p:cTn id="145" dur="1000" fill="hold"/>
                                        <p:tgtEl>
                                          <p:spTgt spid="8"/>
                                        </p:tgtEl>
                                        <p:attrNameLst>
                                          <p:attrName>ppt_w</p:attrName>
                                        </p:attrNameLst>
                                      </p:cBhvr>
                                      <p:tavLst>
                                        <p:tav tm="0">
                                          <p:val>
                                            <p:fltVal val="0"/>
                                          </p:val>
                                        </p:tav>
                                        <p:tav tm="100000">
                                          <p:val>
                                            <p:strVal val="#ppt_w"/>
                                          </p:val>
                                        </p:tav>
                                      </p:tavLst>
                                    </p:anim>
                                    <p:anim calcmode="lin" valueType="num">
                                      <p:cBhvr>
                                        <p:cTn id="146" dur="1000" fill="hold"/>
                                        <p:tgtEl>
                                          <p:spTgt spid="8"/>
                                        </p:tgtEl>
                                        <p:attrNameLst>
                                          <p:attrName>ppt_h</p:attrName>
                                        </p:attrNameLst>
                                      </p:cBhvr>
                                      <p:tavLst>
                                        <p:tav tm="0">
                                          <p:val>
                                            <p:fltVal val="0"/>
                                          </p:val>
                                        </p:tav>
                                        <p:tav tm="100000">
                                          <p:val>
                                            <p:strVal val="#ppt_h"/>
                                          </p:val>
                                        </p:tav>
                                      </p:tavLst>
                                    </p:anim>
                                    <p:anim calcmode="lin" valueType="num">
                                      <p:cBhvr>
                                        <p:cTn id="147" dur="1000" fill="hold"/>
                                        <p:tgtEl>
                                          <p:spTgt spid="8"/>
                                        </p:tgtEl>
                                        <p:attrNameLst>
                                          <p:attrName>style.rotation</p:attrName>
                                        </p:attrNameLst>
                                      </p:cBhvr>
                                      <p:tavLst>
                                        <p:tav tm="0">
                                          <p:val>
                                            <p:fltVal val="90"/>
                                          </p:val>
                                        </p:tav>
                                        <p:tav tm="100000">
                                          <p:val>
                                            <p:fltVal val="0"/>
                                          </p:val>
                                        </p:tav>
                                      </p:tavLst>
                                    </p:anim>
                                    <p:animEffect transition="in" filter="fade">
                                      <p:cBhvr>
                                        <p:cTn id="148" dur="1000"/>
                                        <p:tgtEl>
                                          <p:spTgt spid="8"/>
                                        </p:tgtEl>
                                      </p:cBhvr>
                                    </p:animEffect>
                                  </p:childTnLst>
                                </p:cTn>
                              </p:par>
                            </p:childTnLst>
                          </p:cTn>
                        </p:par>
                        <p:par>
                          <p:cTn id="149" fill="hold">
                            <p:stCondLst>
                              <p:cond delay="1000"/>
                            </p:stCondLst>
                            <p:childTnLst>
                              <p:par>
                                <p:cTn id="150" presetID="53" presetClass="entr" presetSubtype="16" fill="hold" grpId="0" nodeType="afterEffect">
                                  <p:stCondLst>
                                    <p:cond delay="1500"/>
                                  </p:stCondLst>
                                  <p:childTnLst>
                                    <p:set>
                                      <p:cBhvr>
                                        <p:cTn id="151" dur="1" fill="hold">
                                          <p:stCondLst>
                                            <p:cond delay="0"/>
                                          </p:stCondLst>
                                        </p:cTn>
                                        <p:tgtEl>
                                          <p:spTgt spid="2"/>
                                        </p:tgtEl>
                                        <p:attrNameLst>
                                          <p:attrName>style.visibility</p:attrName>
                                        </p:attrNameLst>
                                      </p:cBhvr>
                                      <p:to>
                                        <p:strVal val="visible"/>
                                      </p:to>
                                    </p:set>
                                    <p:anim calcmode="lin" valueType="num">
                                      <p:cBhvr>
                                        <p:cTn id="152" dur="500" fill="hold"/>
                                        <p:tgtEl>
                                          <p:spTgt spid="2"/>
                                        </p:tgtEl>
                                        <p:attrNameLst>
                                          <p:attrName>ppt_w</p:attrName>
                                        </p:attrNameLst>
                                      </p:cBhvr>
                                      <p:tavLst>
                                        <p:tav tm="0">
                                          <p:val>
                                            <p:fltVal val="0"/>
                                          </p:val>
                                        </p:tav>
                                        <p:tav tm="100000">
                                          <p:val>
                                            <p:strVal val="#ppt_w"/>
                                          </p:val>
                                        </p:tav>
                                      </p:tavLst>
                                    </p:anim>
                                    <p:anim calcmode="lin" valueType="num">
                                      <p:cBhvr>
                                        <p:cTn id="153" dur="500" fill="hold"/>
                                        <p:tgtEl>
                                          <p:spTgt spid="2"/>
                                        </p:tgtEl>
                                        <p:attrNameLst>
                                          <p:attrName>ppt_h</p:attrName>
                                        </p:attrNameLst>
                                      </p:cBhvr>
                                      <p:tavLst>
                                        <p:tav tm="0">
                                          <p:val>
                                            <p:fltVal val="0"/>
                                          </p:val>
                                        </p:tav>
                                        <p:tav tm="100000">
                                          <p:val>
                                            <p:strVal val="#ppt_h"/>
                                          </p:val>
                                        </p:tav>
                                      </p:tavLst>
                                    </p:anim>
                                    <p:animEffect transition="in" filter="fade">
                                      <p:cBhvr>
                                        <p:cTn id="15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animBg="1"/>
      <p:bldP spid="6" grpId="0" animBg="1"/>
      <p:bldP spid="7" grpId="0" animBg="1"/>
      <p:bldP spid="8" grpId="0" animBg="1"/>
      <p:bldP spid="17" grpId="0"/>
      <p:bldP spid="18" grpId="0"/>
      <p:bldP spid="19" grpId="0"/>
      <p:bldP spid="29" grpId="0"/>
      <p:bldP spid="4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373066" y="4426563"/>
            <a:ext cx="7419703" cy="2308324"/>
          </a:xfrm>
          <a:prstGeom prst="rect">
            <a:avLst/>
          </a:prstGeom>
          <a:solidFill>
            <a:schemeClr val="accent5">
              <a:lumMod val="20000"/>
              <a:lumOff val="80000"/>
            </a:schemeClr>
          </a:solidFill>
          <a:scene3d>
            <a:camera prst="orthographicFront"/>
            <a:lightRig rig="threePt" dir="t"/>
          </a:scene3d>
          <a:sp3d>
            <a:bevelT w="114300" prst="artDeco"/>
          </a:sp3d>
        </p:spPr>
        <p:txBody>
          <a:bodyPr wrap="square" rtlCol="1">
            <a:spAutoFit/>
          </a:bodyPr>
          <a:lstStyle/>
          <a:p>
            <a:r>
              <a:rPr lang="he-IL" dirty="0"/>
              <a:t>רמב"ם הלכות תפילה ונשיאת כפים פרק יד הלכה ט</a:t>
            </a:r>
          </a:p>
          <a:p>
            <a:r>
              <a:rPr lang="he-IL" dirty="0"/>
              <a:t>כיצד ברכת </a:t>
            </a:r>
            <a:r>
              <a:rPr lang="he-IL" dirty="0" err="1"/>
              <a:t>כהנים</a:t>
            </a:r>
            <a:r>
              <a:rPr lang="he-IL" dirty="0"/>
              <a:t> ? </a:t>
            </a:r>
          </a:p>
          <a:p>
            <a:r>
              <a:rPr lang="he-IL" dirty="0"/>
              <a:t>במקדש, </a:t>
            </a:r>
            <a:r>
              <a:rPr lang="he-IL" dirty="0" err="1"/>
              <a:t>הכהנים</a:t>
            </a:r>
            <a:r>
              <a:rPr lang="he-IL" dirty="0"/>
              <a:t> </a:t>
            </a:r>
            <a:r>
              <a:rPr lang="he-IL" dirty="0" err="1"/>
              <a:t>עולין</a:t>
            </a:r>
            <a:r>
              <a:rPr lang="he-IL" dirty="0"/>
              <a:t> לדוכן אחר שישלימו </a:t>
            </a:r>
            <a:r>
              <a:rPr lang="he-IL" dirty="0" err="1"/>
              <a:t>הכהנים</a:t>
            </a:r>
            <a:r>
              <a:rPr lang="he-IL" dirty="0"/>
              <a:t> עבודת תמיד של שחר, </a:t>
            </a:r>
          </a:p>
          <a:p>
            <a:r>
              <a:rPr lang="he-IL" dirty="0" err="1"/>
              <a:t>ומגביהין</a:t>
            </a:r>
            <a:r>
              <a:rPr lang="he-IL" dirty="0"/>
              <a:t> ידיהם למעלה על גבי ראשיהן ואצבעותיהן פשוטות, </a:t>
            </a:r>
          </a:p>
          <a:p>
            <a:r>
              <a:rPr lang="he-IL" b="1" dirty="0"/>
              <a:t>חוץ מכהן גדול שאין מגביה ידיו למעלה מן הציץ, </a:t>
            </a:r>
          </a:p>
          <a:p>
            <a:r>
              <a:rPr lang="he-IL" dirty="0"/>
              <a:t>ואחד מקרא אותן מילה </a:t>
            </a:r>
            <a:r>
              <a:rPr lang="he-IL" dirty="0" err="1"/>
              <a:t>מילה</a:t>
            </a:r>
            <a:r>
              <a:rPr lang="he-IL" dirty="0"/>
              <a:t> כדרך </a:t>
            </a:r>
            <a:r>
              <a:rPr lang="he-IL" dirty="0" err="1"/>
              <a:t>שעושין</a:t>
            </a:r>
            <a:r>
              <a:rPr lang="he-IL" dirty="0"/>
              <a:t> </a:t>
            </a:r>
            <a:r>
              <a:rPr lang="he-IL" dirty="0" err="1"/>
              <a:t>בגבולין</a:t>
            </a:r>
            <a:r>
              <a:rPr lang="he-IL" dirty="0"/>
              <a:t> עד שישלימו שלשה הפסוקים, </a:t>
            </a:r>
          </a:p>
          <a:p>
            <a:r>
              <a:rPr lang="he-IL" dirty="0"/>
              <a:t>ואין העם עונין אחר כל פסוק אלא </a:t>
            </a:r>
            <a:r>
              <a:rPr lang="he-IL" dirty="0" err="1"/>
              <a:t>עושין</a:t>
            </a:r>
            <a:r>
              <a:rPr lang="he-IL" dirty="0"/>
              <a:t> אותה במקדש ברכה אחת, </a:t>
            </a:r>
          </a:p>
          <a:p>
            <a:r>
              <a:rPr lang="he-IL" dirty="0"/>
              <a:t>וכשישלימו כל העם עונים ברוך ה' </a:t>
            </a:r>
            <a:r>
              <a:rPr lang="he-IL" dirty="0" err="1"/>
              <a:t>אלהים</a:t>
            </a:r>
            <a:r>
              <a:rPr lang="he-IL" dirty="0"/>
              <a:t> </a:t>
            </a:r>
            <a:r>
              <a:rPr lang="he-IL" dirty="0" err="1"/>
              <a:t>אלהי</a:t>
            </a:r>
            <a:r>
              <a:rPr lang="he-IL" dirty="0"/>
              <a:t> ישראל מן העולם ועד העולם. </a:t>
            </a:r>
          </a:p>
        </p:txBody>
      </p:sp>
      <p:pic>
        <p:nvPicPr>
          <p:cNvPr id="3" name="תמונה 2">
            <a:extLst>
              <a:ext uri="{FF2B5EF4-FFF2-40B4-BE49-F238E27FC236}">
                <a16:creationId xmlns:a16="http://schemas.microsoft.com/office/drawing/2014/main" id="{326A1407-2EE6-4549-BF92-695A3AF4DCA2}"/>
              </a:ext>
            </a:extLst>
          </p:cNvPr>
          <p:cNvPicPr>
            <a:picLocks noChangeAspect="1"/>
          </p:cNvPicPr>
          <p:nvPr/>
        </p:nvPicPr>
        <p:blipFill>
          <a:blip r:embed="rId2"/>
          <a:stretch>
            <a:fillRect/>
          </a:stretch>
        </p:blipFill>
        <p:spPr>
          <a:xfrm>
            <a:off x="404009" y="472751"/>
            <a:ext cx="2989431" cy="3147962"/>
          </a:xfrm>
          <a:prstGeom prst="rect">
            <a:avLst/>
          </a:prstGeom>
        </p:spPr>
      </p:pic>
      <p:sp>
        <p:nvSpPr>
          <p:cNvPr id="6" name="תיבת טקסט 5">
            <a:extLst>
              <a:ext uri="{FF2B5EF4-FFF2-40B4-BE49-F238E27FC236}">
                <a16:creationId xmlns:a16="http://schemas.microsoft.com/office/drawing/2014/main" id="{D148F749-4DAF-426D-A3D2-0CCEFC273130}"/>
              </a:ext>
            </a:extLst>
          </p:cNvPr>
          <p:cNvSpPr txBox="1"/>
          <p:nvPr/>
        </p:nvSpPr>
        <p:spPr>
          <a:xfrm>
            <a:off x="217244" y="3755825"/>
            <a:ext cx="3362960" cy="1200329"/>
          </a:xfrm>
          <a:prstGeom prst="rect">
            <a:avLst/>
          </a:prstGeom>
          <a:solidFill>
            <a:schemeClr val="bg1"/>
          </a:solidFill>
          <a:scene3d>
            <a:camera prst="orthographicFront"/>
            <a:lightRig rig="threePt" dir="t"/>
          </a:scene3d>
          <a:sp3d>
            <a:bevelT prst="relaxedInset"/>
          </a:sp3d>
        </p:spPr>
        <p:txBody>
          <a:bodyPr wrap="square" rtlCol="1">
            <a:spAutoFit/>
          </a:bodyPr>
          <a:lstStyle/>
          <a:p>
            <a:r>
              <a:rPr lang="he-IL" dirty="0"/>
              <a:t>בציור נראה הציץ לפי שיטת רש"י.</a:t>
            </a:r>
          </a:p>
          <a:p>
            <a:r>
              <a:rPr lang="he-IL" dirty="0"/>
              <a:t>בשונה </a:t>
            </a:r>
            <a:r>
              <a:rPr lang="he-IL" dirty="0" err="1"/>
              <a:t>מהכהנים</a:t>
            </a:r>
            <a:r>
              <a:rPr lang="he-IL" dirty="0"/>
              <a:t> הנושאים כפיהם במקדש מעל לראשם, הכהן הגדול לא מגביה ידיו למעלה מן הציץ</a:t>
            </a:r>
          </a:p>
        </p:txBody>
      </p:sp>
      <p:sp>
        <p:nvSpPr>
          <p:cNvPr id="7" name="תיבת טקסט 6">
            <a:extLst>
              <a:ext uri="{FF2B5EF4-FFF2-40B4-BE49-F238E27FC236}">
                <a16:creationId xmlns:a16="http://schemas.microsoft.com/office/drawing/2014/main" id="{BD4876D6-2DBC-448F-811B-97EFB5FB243A}"/>
              </a:ext>
            </a:extLst>
          </p:cNvPr>
          <p:cNvSpPr txBox="1"/>
          <p:nvPr/>
        </p:nvSpPr>
        <p:spPr>
          <a:xfrm>
            <a:off x="7609840" y="162560"/>
            <a:ext cx="4094480" cy="369332"/>
          </a:xfrm>
          <a:prstGeom prst="rect">
            <a:avLst/>
          </a:prstGeom>
          <a:solidFill>
            <a:schemeClr val="bg1"/>
          </a:solidFill>
          <a:scene3d>
            <a:camera prst="orthographicFront"/>
            <a:lightRig rig="threePt" dir="t"/>
          </a:scene3d>
          <a:sp3d>
            <a:bevelT prst="relaxedInset"/>
          </a:sp3d>
        </p:spPr>
        <p:txBody>
          <a:bodyPr wrap="square" rtlCol="1">
            <a:spAutoFit/>
          </a:bodyPr>
          <a:lstStyle/>
          <a:p>
            <a:r>
              <a:rPr lang="he-IL" dirty="0"/>
              <a:t>תלמוד</a:t>
            </a:r>
            <a:r>
              <a:rPr lang="he-IL" b="1" dirty="0"/>
              <a:t> ירושלמי </a:t>
            </a:r>
            <a:r>
              <a:rPr lang="he-IL" dirty="0"/>
              <a:t>מסכת סוטה פרק ז הלכה ו</a:t>
            </a:r>
          </a:p>
        </p:txBody>
      </p:sp>
      <p:sp>
        <p:nvSpPr>
          <p:cNvPr id="12" name="תיבת טקסט 11">
            <a:extLst>
              <a:ext uri="{FF2B5EF4-FFF2-40B4-BE49-F238E27FC236}">
                <a16:creationId xmlns:a16="http://schemas.microsoft.com/office/drawing/2014/main" id="{0FCC93B0-8CB1-4E9F-99D1-31513A00C162}"/>
              </a:ext>
            </a:extLst>
          </p:cNvPr>
          <p:cNvSpPr txBox="1"/>
          <p:nvPr/>
        </p:nvSpPr>
        <p:spPr>
          <a:xfrm>
            <a:off x="9195695" y="626117"/>
            <a:ext cx="2590800" cy="369332"/>
          </a:xfrm>
          <a:prstGeom prst="rect">
            <a:avLst/>
          </a:prstGeom>
          <a:solidFill>
            <a:schemeClr val="accent5">
              <a:lumMod val="20000"/>
              <a:lumOff val="80000"/>
            </a:schemeClr>
          </a:solidFill>
          <a:scene3d>
            <a:camera prst="orthographicFront"/>
            <a:lightRig rig="threePt" dir="t"/>
          </a:scene3d>
          <a:sp3d>
            <a:bevelT w="165100" prst="coolSlant"/>
          </a:sp3d>
        </p:spPr>
        <p:txBody>
          <a:bodyPr wrap="square" rtlCol="1">
            <a:spAutoFit/>
          </a:bodyPr>
          <a:lstStyle/>
          <a:p>
            <a:r>
              <a:rPr lang="he-IL" b="1" dirty="0"/>
              <a:t>מתני' </a:t>
            </a:r>
            <a:r>
              <a:rPr lang="he-IL" dirty="0"/>
              <a:t>ברכת כהנים כיצד ? </a:t>
            </a:r>
          </a:p>
        </p:txBody>
      </p:sp>
      <p:graphicFrame>
        <p:nvGraphicFramePr>
          <p:cNvPr id="14" name="טבלה 14">
            <a:extLst>
              <a:ext uri="{FF2B5EF4-FFF2-40B4-BE49-F238E27FC236}">
                <a16:creationId xmlns:a16="http://schemas.microsoft.com/office/drawing/2014/main" id="{7AD1CA24-62B7-4B4F-8A8B-BBA50C785836}"/>
              </a:ext>
            </a:extLst>
          </p:cNvPr>
          <p:cNvGraphicFramePr>
            <a:graphicFrameLocks noGrp="1"/>
          </p:cNvGraphicFramePr>
          <p:nvPr>
            <p:extLst>
              <p:ext uri="{D42A27DB-BD31-4B8C-83A1-F6EECF244321}">
                <p14:modId xmlns:p14="http://schemas.microsoft.com/office/powerpoint/2010/main" val="3378412831"/>
              </p:ext>
            </p:extLst>
          </p:nvPr>
        </p:nvGraphicFramePr>
        <p:xfrm>
          <a:off x="4324274" y="1070435"/>
          <a:ext cx="7482541" cy="3359325"/>
        </p:xfrm>
        <a:graphic>
          <a:graphicData uri="http://schemas.openxmlformats.org/drawingml/2006/table">
            <a:tbl>
              <a:tblPr rtl="1" firstRow="1" bandRow="1">
                <a:tableStyleId>{616DA210-FB5B-4158-B5E0-FEB733F419BA}</a:tableStyleId>
              </a:tblPr>
              <a:tblGrid>
                <a:gridCol w="4500755">
                  <a:extLst>
                    <a:ext uri="{9D8B030D-6E8A-4147-A177-3AD203B41FA5}">
                      <a16:colId xmlns:a16="http://schemas.microsoft.com/office/drawing/2014/main" val="3662488311"/>
                    </a:ext>
                  </a:extLst>
                </a:gridCol>
                <a:gridCol w="2981786">
                  <a:extLst>
                    <a:ext uri="{9D8B030D-6E8A-4147-A177-3AD203B41FA5}">
                      <a16:colId xmlns:a16="http://schemas.microsoft.com/office/drawing/2014/main" val="1791894724"/>
                    </a:ext>
                  </a:extLst>
                </a:gridCol>
              </a:tblGrid>
              <a:tr h="495286">
                <a:tc>
                  <a:txBody>
                    <a:bodyPr/>
                    <a:lstStyle/>
                    <a:p>
                      <a:pPr rtl="1"/>
                      <a:endParaRPr lang="he-IL" dirty="0"/>
                    </a:p>
                  </a:txBody>
                  <a:tcPr/>
                </a:tc>
                <a:tc>
                  <a:txBody>
                    <a:bodyPr/>
                    <a:lstStyle/>
                    <a:p>
                      <a:pPr rtl="1"/>
                      <a:endParaRPr lang="he-IL"/>
                    </a:p>
                  </a:txBody>
                  <a:tcPr/>
                </a:tc>
                <a:extLst>
                  <a:ext uri="{0D108BD9-81ED-4DB2-BD59-A6C34878D82A}">
                    <a16:rowId xmlns:a16="http://schemas.microsoft.com/office/drawing/2014/main" val="3648172664"/>
                  </a:ext>
                </a:extLst>
              </a:tr>
              <a:tr h="583968">
                <a:tc>
                  <a:txBody>
                    <a:bodyPr/>
                    <a:lstStyle/>
                    <a:p>
                      <a:pPr rtl="1"/>
                      <a:endParaRPr lang="he-IL"/>
                    </a:p>
                  </a:txBody>
                  <a:tcPr/>
                </a:tc>
                <a:tc>
                  <a:txBody>
                    <a:bodyPr/>
                    <a:lstStyle/>
                    <a:p>
                      <a:pPr rtl="1"/>
                      <a:endParaRPr lang="he-IL"/>
                    </a:p>
                  </a:txBody>
                  <a:tcPr/>
                </a:tc>
                <a:extLst>
                  <a:ext uri="{0D108BD9-81ED-4DB2-BD59-A6C34878D82A}">
                    <a16:rowId xmlns:a16="http://schemas.microsoft.com/office/drawing/2014/main" val="1043167053"/>
                  </a:ext>
                </a:extLst>
              </a:tr>
              <a:tr h="583968">
                <a:tc>
                  <a:txBody>
                    <a:bodyPr/>
                    <a:lstStyle/>
                    <a:p>
                      <a:pPr rtl="1"/>
                      <a:endParaRPr lang="he-IL" dirty="0"/>
                    </a:p>
                  </a:txBody>
                  <a:tcPr/>
                </a:tc>
                <a:tc>
                  <a:txBody>
                    <a:bodyPr/>
                    <a:lstStyle/>
                    <a:p>
                      <a:pPr rtl="1"/>
                      <a:endParaRPr lang="he-IL" dirty="0"/>
                    </a:p>
                  </a:txBody>
                  <a:tcPr/>
                </a:tc>
                <a:extLst>
                  <a:ext uri="{0D108BD9-81ED-4DB2-BD59-A6C34878D82A}">
                    <a16:rowId xmlns:a16="http://schemas.microsoft.com/office/drawing/2014/main" val="526976027"/>
                  </a:ext>
                </a:extLst>
              </a:tr>
              <a:tr h="395623">
                <a:tc>
                  <a:txBody>
                    <a:bodyPr/>
                    <a:lstStyle/>
                    <a:p>
                      <a:pPr rtl="1"/>
                      <a:endParaRPr lang="he-IL"/>
                    </a:p>
                  </a:txBody>
                  <a:tcPr/>
                </a:tc>
                <a:tc>
                  <a:txBody>
                    <a:bodyPr/>
                    <a:lstStyle/>
                    <a:p>
                      <a:pPr rtl="1"/>
                      <a:endParaRPr lang="he-IL" dirty="0"/>
                    </a:p>
                  </a:txBody>
                  <a:tcPr/>
                </a:tc>
                <a:extLst>
                  <a:ext uri="{0D108BD9-81ED-4DB2-BD59-A6C34878D82A}">
                    <a16:rowId xmlns:a16="http://schemas.microsoft.com/office/drawing/2014/main" val="2100276404"/>
                  </a:ext>
                </a:extLst>
              </a:tr>
              <a:tr h="548640">
                <a:tc gridSpan="2">
                  <a:txBody>
                    <a:bodyPr/>
                    <a:lstStyle/>
                    <a:p>
                      <a:pPr rtl="1"/>
                      <a:endParaRPr lang="he-IL" dirty="0"/>
                    </a:p>
                  </a:txBody>
                  <a:tcPr/>
                </a:tc>
                <a:tc hMerge="1">
                  <a:txBody>
                    <a:bodyPr/>
                    <a:lstStyle/>
                    <a:p>
                      <a:pPr rtl="1"/>
                      <a:endParaRPr lang="he-IL" dirty="0"/>
                    </a:p>
                  </a:txBody>
                  <a:tcPr/>
                </a:tc>
                <a:extLst>
                  <a:ext uri="{0D108BD9-81ED-4DB2-BD59-A6C34878D82A}">
                    <a16:rowId xmlns:a16="http://schemas.microsoft.com/office/drawing/2014/main" val="2345569867"/>
                  </a:ext>
                </a:extLst>
              </a:tr>
              <a:tr h="751840">
                <a:tc gridSpan="2">
                  <a:txBody>
                    <a:bodyPr/>
                    <a:lstStyle/>
                    <a:p>
                      <a:pPr rtl="1"/>
                      <a:endParaRPr lang="he-IL" dirty="0"/>
                    </a:p>
                  </a:txBody>
                  <a:tcPr/>
                </a:tc>
                <a:tc hMerge="1">
                  <a:txBody>
                    <a:bodyPr/>
                    <a:lstStyle/>
                    <a:p>
                      <a:pPr rtl="1"/>
                      <a:endParaRPr lang="he-IL" dirty="0"/>
                    </a:p>
                  </a:txBody>
                  <a:tcPr/>
                </a:tc>
                <a:extLst>
                  <a:ext uri="{0D108BD9-81ED-4DB2-BD59-A6C34878D82A}">
                    <a16:rowId xmlns:a16="http://schemas.microsoft.com/office/drawing/2014/main" val="2939780096"/>
                  </a:ext>
                </a:extLst>
              </a:tr>
            </a:tbl>
          </a:graphicData>
        </a:graphic>
      </p:graphicFrame>
      <p:sp>
        <p:nvSpPr>
          <p:cNvPr id="15" name="תיבת טקסט 14">
            <a:extLst>
              <a:ext uri="{FF2B5EF4-FFF2-40B4-BE49-F238E27FC236}">
                <a16:creationId xmlns:a16="http://schemas.microsoft.com/office/drawing/2014/main" id="{E05C45D3-8E1E-4AA3-AD08-76E55EB16ABA}"/>
              </a:ext>
            </a:extLst>
          </p:cNvPr>
          <p:cNvSpPr txBox="1"/>
          <p:nvPr/>
        </p:nvSpPr>
        <p:spPr>
          <a:xfrm>
            <a:off x="10241280" y="1128845"/>
            <a:ext cx="883920" cy="369332"/>
          </a:xfrm>
          <a:prstGeom prst="rect">
            <a:avLst/>
          </a:prstGeom>
          <a:solidFill>
            <a:schemeClr val="accent6">
              <a:lumMod val="20000"/>
              <a:lumOff val="80000"/>
            </a:schemeClr>
          </a:solidFill>
          <a:scene3d>
            <a:camera prst="orthographicFront"/>
            <a:lightRig rig="threePt" dir="t"/>
          </a:scene3d>
          <a:sp3d>
            <a:bevelT w="114300" prst="artDeco"/>
          </a:sp3d>
        </p:spPr>
        <p:txBody>
          <a:bodyPr wrap="square" rtlCol="1">
            <a:spAutoFit/>
          </a:bodyPr>
          <a:lstStyle/>
          <a:p>
            <a:r>
              <a:rPr lang="he-IL" dirty="0"/>
              <a:t>במדינה</a:t>
            </a:r>
          </a:p>
        </p:txBody>
      </p:sp>
      <p:sp>
        <p:nvSpPr>
          <p:cNvPr id="16" name="תיבת טקסט 15">
            <a:extLst>
              <a:ext uri="{FF2B5EF4-FFF2-40B4-BE49-F238E27FC236}">
                <a16:creationId xmlns:a16="http://schemas.microsoft.com/office/drawing/2014/main" id="{79F208B7-230A-478D-AD47-B2728306D19B}"/>
              </a:ext>
            </a:extLst>
          </p:cNvPr>
          <p:cNvSpPr txBox="1"/>
          <p:nvPr/>
        </p:nvSpPr>
        <p:spPr>
          <a:xfrm>
            <a:off x="9053455" y="1666218"/>
            <a:ext cx="2692400" cy="369332"/>
          </a:xfrm>
          <a:prstGeom prst="rect">
            <a:avLst/>
          </a:prstGeom>
          <a:solidFill>
            <a:schemeClr val="accent6">
              <a:lumMod val="20000"/>
              <a:lumOff val="80000"/>
            </a:schemeClr>
          </a:solidFill>
          <a:scene3d>
            <a:camera prst="orthographicFront"/>
            <a:lightRig rig="threePt" dir="t"/>
          </a:scene3d>
          <a:sp3d>
            <a:bevelT w="114300" prst="artDeco"/>
          </a:sp3d>
        </p:spPr>
        <p:txBody>
          <a:bodyPr wrap="square" rtlCol="1">
            <a:spAutoFit/>
          </a:bodyPr>
          <a:lstStyle/>
          <a:p>
            <a:r>
              <a:rPr lang="he-IL" dirty="0"/>
              <a:t>אומרים אותה שלש ברכות </a:t>
            </a:r>
          </a:p>
        </p:txBody>
      </p:sp>
      <p:sp>
        <p:nvSpPr>
          <p:cNvPr id="17" name="תיבת טקסט 16">
            <a:extLst>
              <a:ext uri="{FF2B5EF4-FFF2-40B4-BE49-F238E27FC236}">
                <a16:creationId xmlns:a16="http://schemas.microsoft.com/office/drawing/2014/main" id="{93FC2D7A-04B2-4E10-8BF4-DF413FEB589A}"/>
              </a:ext>
            </a:extLst>
          </p:cNvPr>
          <p:cNvSpPr txBox="1"/>
          <p:nvPr/>
        </p:nvSpPr>
        <p:spPr>
          <a:xfrm>
            <a:off x="5654040" y="1101629"/>
            <a:ext cx="1056640" cy="369332"/>
          </a:xfrm>
          <a:prstGeom prst="rect">
            <a:avLst/>
          </a:prstGeom>
          <a:solidFill>
            <a:schemeClr val="accent6">
              <a:lumMod val="20000"/>
              <a:lumOff val="80000"/>
            </a:schemeClr>
          </a:solidFill>
          <a:scene3d>
            <a:camera prst="orthographicFront"/>
            <a:lightRig rig="threePt" dir="t"/>
          </a:scene3d>
          <a:sp3d>
            <a:bevelT w="114300" prst="artDeco"/>
          </a:sp3d>
        </p:spPr>
        <p:txBody>
          <a:bodyPr wrap="square" rtlCol="1">
            <a:spAutoFit/>
          </a:bodyPr>
          <a:lstStyle/>
          <a:p>
            <a:r>
              <a:rPr lang="he-IL" dirty="0"/>
              <a:t>ובמקדש</a:t>
            </a:r>
          </a:p>
        </p:txBody>
      </p:sp>
      <p:sp>
        <p:nvSpPr>
          <p:cNvPr id="18" name="תיבת טקסט 17">
            <a:extLst>
              <a:ext uri="{FF2B5EF4-FFF2-40B4-BE49-F238E27FC236}">
                <a16:creationId xmlns:a16="http://schemas.microsoft.com/office/drawing/2014/main" id="{A4D04D2C-3CC1-4B21-8D0D-FB068045EA92}"/>
              </a:ext>
            </a:extLst>
          </p:cNvPr>
          <p:cNvSpPr txBox="1"/>
          <p:nvPr/>
        </p:nvSpPr>
        <p:spPr>
          <a:xfrm>
            <a:off x="5308600" y="1602327"/>
            <a:ext cx="1940560" cy="369332"/>
          </a:xfrm>
          <a:prstGeom prst="rect">
            <a:avLst/>
          </a:prstGeom>
          <a:solidFill>
            <a:schemeClr val="accent6">
              <a:lumMod val="20000"/>
              <a:lumOff val="80000"/>
            </a:schemeClr>
          </a:solidFill>
          <a:scene3d>
            <a:camera prst="orthographicFront"/>
            <a:lightRig rig="threePt" dir="t"/>
          </a:scene3d>
          <a:sp3d>
            <a:bevelT w="114300" prst="artDeco"/>
          </a:sp3d>
        </p:spPr>
        <p:txBody>
          <a:bodyPr wrap="square" rtlCol="1">
            <a:spAutoFit/>
          </a:bodyPr>
          <a:lstStyle/>
          <a:p>
            <a:r>
              <a:rPr lang="he-IL" dirty="0"/>
              <a:t>אומרים ברכה אחת </a:t>
            </a:r>
          </a:p>
        </p:txBody>
      </p:sp>
      <p:sp>
        <p:nvSpPr>
          <p:cNvPr id="19" name="תיבת טקסט 18">
            <a:extLst>
              <a:ext uri="{FF2B5EF4-FFF2-40B4-BE49-F238E27FC236}">
                <a16:creationId xmlns:a16="http://schemas.microsoft.com/office/drawing/2014/main" id="{F31C510F-0D9B-4899-AB01-C9206A3EB4EF}"/>
              </a:ext>
            </a:extLst>
          </p:cNvPr>
          <p:cNvSpPr txBox="1"/>
          <p:nvPr/>
        </p:nvSpPr>
        <p:spPr>
          <a:xfrm>
            <a:off x="9355370" y="2262001"/>
            <a:ext cx="2336800" cy="369332"/>
          </a:xfrm>
          <a:prstGeom prst="rect">
            <a:avLst/>
          </a:prstGeom>
          <a:solidFill>
            <a:schemeClr val="accent6">
              <a:lumMod val="20000"/>
              <a:lumOff val="80000"/>
            </a:schemeClr>
          </a:solidFill>
          <a:scene3d>
            <a:camera prst="orthographicFront"/>
            <a:lightRig rig="threePt" dir="t"/>
          </a:scene3d>
          <a:sp3d>
            <a:bevelT w="114300" prst="artDeco"/>
          </a:sp3d>
        </p:spPr>
        <p:txBody>
          <a:bodyPr wrap="square" rtlCol="1">
            <a:spAutoFit/>
          </a:bodyPr>
          <a:lstStyle/>
          <a:p>
            <a:r>
              <a:rPr lang="he-IL" dirty="0"/>
              <a:t>אומרים את השם ככתבו </a:t>
            </a:r>
          </a:p>
        </p:txBody>
      </p:sp>
      <p:sp>
        <p:nvSpPr>
          <p:cNvPr id="20" name="תיבת טקסט 19">
            <a:extLst>
              <a:ext uri="{FF2B5EF4-FFF2-40B4-BE49-F238E27FC236}">
                <a16:creationId xmlns:a16="http://schemas.microsoft.com/office/drawing/2014/main" id="{B160C832-5900-4B07-AD49-0A898C5A8D0E}"/>
              </a:ext>
            </a:extLst>
          </p:cNvPr>
          <p:cNvSpPr txBox="1"/>
          <p:nvPr/>
        </p:nvSpPr>
        <p:spPr>
          <a:xfrm>
            <a:off x="5521960" y="2233752"/>
            <a:ext cx="1727200" cy="369332"/>
          </a:xfrm>
          <a:prstGeom prst="rect">
            <a:avLst/>
          </a:prstGeom>
          <a:solidFill>
            <a:schemeClr val="accent6">
              <a:lumMod val="20000"/>
              <a:lumOff val="80000"/>
            </a:schemeClr>
          </a:solidFill>
          <a:scene3d>
            <a:camera prst="orthographicFront"/>
            <a:lightRig rig="threePt" dir="t"/>
          </a:scene3d>
          <a:sp3d>
            <a:bevelT w="114300" prst="artDeco"/>
          </a:sp3d>
        </p:spPr>
        <p:txBody>
          <a:bodyPr wrap="square" rtlCol="1">
            <a:spAutoFit/>
          </a:bodyPr>
          <a:lstStyle/>
          <a:p>
            <a:r>
              <a:rPr lang="he-IL" dirty="0"/>
              <a:t>אומרים בכינוייו </a:t>
            </a:r>
          </a:p>
        </p:txBody>
      </p:sp>
      <p:sp>
        <p:nvSpPr>
          <p:cNvPr id="21" name="תיבת טקסט 20">
            <a:extLst>
              <a:ext uri="{FF2B5EF4-FFF2-40B4-BE49-F238E27FC236}">
                <a16:creationId xmlns:a16="http://schemas.microsoft.com/office/drawing/2014/main" id="{8DFFA42B-6AAA-467F-A43D-D2D2B41647DD}"/>
              </a:ext>
            </a:extLst>
          </p:cNvPr>
          <p:cNvSpPr txBox="1"/>
          <p:nvPr/>
        </p:nvSpPr>
        <p:spPr>
          <a:xfrm>
            <a:off x="8179695" y="2764044"/>
            <a:ext cx="3627120" cy="369332"/>
          </a:xfrm>
          <a:prstGeom prst="rect">
            <a:avLst/>
          </a:prstGeom>
          <a:solidFill>
            <a:schemeClr val="accent6">
              <a:lumMod val="20000"/>
              <a:lumOff val="80000"/>
            </a:schemeClr>
          </a:solidFill>
          <a:scene3d>
            <a:camera prst="orthographicFront"/>
            <a:lightRig rig="threePt" dir="t"/>
          </a:scene3d>
          <a:sp3d>
            <a:bevelT w="114300" prst="artDeco"/>
          </a:sp3d>
        </p:spPr>
        <p:txBody>
          <a:bodyPr wrap="square" rtlCol="1">
            <a:spAutoFit/>
          </a:bodyPr>
          <a:lstStyle/>
          <a:p>
            <a:r>
              <a:rPr lang="he-IL" dirty="0"/>
              <a:t>כהנים </a:t>
            </a:r>
            <a:r>
              <a:rPr lang="he-IL" dirty="0" err="1"/>
              <a:t>נושאין</a:t>
            </a:r>
            <a:r>
              <a:rPr lang="he-IL" dirty="0"/>
              <a:t> את ידיהם כנגד כתפותיהן </a:t>
            </a:r>
          </a:p>
        </p:txBody>
      </p:sp>
      <p:sp>
        <p:nvSpPr>
          <p:cNvPr id="22" name="תיבת טקסט 21">
            <a:extLst>
              <a:ext uri="{FF2B5EF4-FFF2-40B4-BE49-F238E27FC236}">
                <a16:creationId xmlns:a16="http://schemas.microsoft.com/office/drawing/2014/main" id="{98C98A30-4952-4788-88E9-63EFDFE96D10}"/>
              </a:ext>
            </a:extLst>
          </p:cNvPr>
          <p:cNvSpPr txBox="1"/>
          <p:nvPr/>
        </p:nvSpPr>
        <p:spPr>
          <a:xfrm>
            <a:off x="4324274" y="2801466"/>
            <a:ext cx="2989431" cy="369332"/>
          </a:xfrm>
          <a:prstGeom prst="rect">
            <a:avLst/>
          </a:prstGeom>
          <a:solidFill>
            <a:schemeClr val="accent6">
              <a:lumMod val="20000"/>
              <a:lumOff val="80000"/>
            </a:schemeClr>
          </a:solidFill>
          <a:scene3d>
            <a:camera prst="orthographicFront"/>
            <a:lightRig rig="threePt" dir="t"/>
          </a:scene3d>
          <a:sp3d>
            <a:bevelT w="114300" prst="artDeco"/>
          </a:sp3d>
        </p:spPr>
        <p:txBody>
          <a:bodyPr wrap="square" rtlCol="1">
            <a:spAutoFit/>
          </a:bodyPr>
          <a:lstStyle/>
          <a:p>
            <a:r>
              <a:rPr lang="he-IL" dirty="0" err="1"/>
              <a:t>נושאין</a:t>
            </a:r>
            <a:r>
              <a:rPr lang="he-IL" dirty="0"/>
              <a:t> את ידיהם על גבי ראשיהן </a:t>
            </a:r>
          </a:p>
        </p:txBody>
      </p:sp>
      <p:sp>
        <p:nvSpPr>
          <p:cNvPr id="23" name="תיבת טקסט 22">
            <a:extLst>
              <a:ext uri="{FF2B5EF4-FFF2-40B4-BE49-F238E27FC236}">
                <a16:creationId xmlns:a16="http://schemas.microsoft.com/office/drawing/2014/main" id="{30D87ED7-8305-44B3-9BDF-420775CD9B64}"/>
              </a:ext>
            </a:extLst>
          </p:cNvPr>
          <p:cNvSpPr txBox="1"/>
          <p:nvPr/>
        </p:nvSpPr>
        <p:spPr>
          <a:xfrm>
            <a:off x="5120192" y="3196311"/>
            <a:ext cx="4257935" cy="369332"/>
          </a:xfrm>
          <a:prstGeom prst="rect">
            <a:avLst/>
          </a:prstGeom>
          <a:solidFill>
            <a:schemeClr val="accent6">
              <a:lumMod val="20000"/>
              <a:lumOff val="80000"/>
            </a:schemeClr>
          </a:solidFill>
          <a:scene3d>
            <a:camera prst="orthographicFront"/>
            <a:lightRig rig="threePt" dir="t"/>
          </a:scene3d>
          <a:sp3d>
            <a:bevelT w="114300" prst="artDeco"/>
          </a:sp3d>
        </p:spPr>
        <p:txBody>
          <a:bodyPr wrap="square" rtlCol="1">
            <a:spAutoFit/>
          </a:bodyPr>
          <a:lstStyle/>
          <a:p>
            <a:r>
              <a:rPr lang="he-IL" b="1" dirty="0"/>
              <a:t>חוץ מכ"ג שאינו מגביה ידיו למעלה מן הציץ</a:t>
            </a:r>
          </a:p>
        </p:txBody>
      </p:sp>
      <p:sp>
        <p:nvSpPr>
          <p:cNvPr id="24" name="תיבת טקסט 23">
            <a:extLst>
              <a:ext uri="{FF2B5EF4-FFF2-40B4-BE49-F238E27FC236}">
                <a16:creationId xmlns:a16="http://schemas.microsoft.com/office/drawing/2014/main" id="{1E079B3F-52B0-429E-A5F0-025758D64E12}"/>
              </a:ext>
            </a:extLst>
          </p:cNvPr>
          <p:cNvSpPr txBox="1"/>
          <p:nvPr/>
        </p:nvSpPr>
        <p:spPr>
          <a:xfrm>
            <a:off x="4867684" y="3749455"/>
            <a:ext cx="6395720" cy="677108"/>
          </a:xfrm>
          <a:prstGeom prst="rect">
            <a:avLst/>
          </a:prstGeom>
          <a:solidFill>
            <a:schemeClr val="accent6">
              <a:lumMod val="20000"/>
              <a:lumOff val="80000"/>
            </a:schemeClr>
          </a:solidFill>
          <a:scene3d>
            <a:camera prst="orthographicFront"/>
            <a:lightRig rig="threePt" dir="t"/>
          </a:scene3d>
          <a:sp3d>
            <a:bevelT w="114300" prst="artDeco"/>
          </a:sp3d>
        </p:spPr>
        <p:txBody>
          <a:bodyPr wrap="square" rtlCol="1">
            <a:spAutoFit/>
          </a:bodyPr>
          <a:lstStyle/>
          <a:p>
            <a:r>
              <a:rPr lang="he-IL" dirty="0"/>
              <a:t>ר"י אומר אף כ"ג מגביה את ידיו למעלה מן הציץ    שנאמר [ויקרא ט </a:t>
            </a:r>
            <a:r>
              <a:rPr lang="he-IL" dirty="0" err="1"/>
              <a:t>כב</a:t>
            </a:r>
            <a:r>
              <a:rPr lang="he-IL" dirty="0"/>
              <a:t>] </a:t>
            </a:r>
          </a:p>
          <a:p>
            <a:r>
              <a:rPr lang="he-IL" dirty="0"/>
              <a:t> "</a:t>
            </a:r>
            <a:r>
              <a:rPr lang="he-IL" sz="2000" dirty="0" err="1">
                <a:latin typeface="Guttman Stam" panose="02010401010101010101" pitchFamily="2" charset="-79"/>
                <a:cs typeface="Guttman Stam" panose="02010401010101010101" pitchFamily="2" charset="-79"/>
              </a:rPr>
              <a:t>וַיִּשָּׂ֨א</a:t>
            </a:r>
            <a:r>
              <a:rPr lang="he-IL" sz="2000" dirty="0">
                <a:latin typeface="Guttman Stam" panose="02010401010101010101" pitchFamily="2" charset="-79"/>
                <a:cs typeface="Guttman Stam" panose="02010401010101010101" pitchFamily="2" charset="-79"/>
              </a:rPr>
              <a:t> אַהֲרֹ֧ן </a:t>
            </a:r>
            <a:r>
              <a:rPr lang="he-IL" sz="2000" dirty="0" err="1">
                <a:latin typeface="Guttman Stam" panose="02010401010101010101" pitchFamily="2" charset="-79"/>
                <a:cs typeface="Guttman Stam" panose="02010401010101010101" pitchFamily="2" charset="-79"/>
              </a:rPr>
              <a:t>אֶת־ידו</a:t>
            </a:r>
            <a:r>
              <a:rPr lang="he-IL" sz="2000" dirty="0">
                <a:latin typeface="Guttman Stam" panose="02010401010101010101" pitchFamily="2" charset="-79"/>
                <a:cs typeface="Guttman Stam" panose="02010401010101010101" pitchFamily="2" charset="-79"/>
              </a:rPr>
              <a:t> יָדָ֛יו </a:t>
            </a:r>
            <a:r>
              <a:rPr lang="he-IL" sz="2000" dirty="0" err="1">
                <a:latin typeface="Guttman Stam" panose="02010401010101010101" pitchFamily="2" charset="-79"/>
                <a:cs typeface="Guttman Stam" panose="02010401010101010101" pitchFamily="2" charset="-79"/>
              </a:rPr>
              <a:t>אֶל־הָעָ֖ם</a:t>
            </a:r>
            <a:r>
              <a:rPr lang="he-IL" sz="2000" dirty="0">
                <a:latin typeface="Guttman Stam" panose="02010401010101010101" pitchFamily="2" charset="-79"/>
                <a:cs typeface="Guttman Stam" panose="02010401010101010101" pitchFamily="2" charset="-79"/>
              </a:rPr>
              <a:t> וַֽיְבָרְכֵ֑ם </a:t>
            </a:r>
            <a:r>
              <a:rPr lang="he-IL" dirty="0"/>
              <a:t>"</a:t>
            </a:r>
          </a:p>
        </p:txBody>
      </p:sp>
    </p:spTree>
    <p:extLst>
      <p:ext uri="{BB962C8B-B14F-4D97-AF65-F5344CB8AC3E}">
        <p14:creationId xmlns:p14="http://schemas.microsoft.com/office/powerpoint/2010/main" val="33750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25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par>
                          <p:cTn id="11" fill="hold">
                            <p:stCondLst>
                              <p:cond delay="1250"/>
                            </p:stCondLst>
                            <p:childTnLst>
                              <p:par>
                                <p:cTn id="12" presetID="53" presetClass="entr" presetSubtype="16" fill="hold" grpId="0" nodeType="afterEffect">
                                  <p:stCondLst>
                                    <p:cond delay="100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animEffect transition="in" filter="fade">
                                      <p:cBhvr>
                                        <p:cTn id="16" dur="500"/>
                                        <p:tgtEl>
                                          <p:spTgt spid="12"/>
                                        </p:tgtEl>
                                      </p:cBhvr>
                                    </p:animEffect>
                                  </p:childTnLst>
                                </p:cTn>
                              </p:par>
                            </p:childTnLst>
                          </p:cTn>
                        </p:par>
                        <p:par>
                          <p:cTn id="17" fill="hold">
                            <p:stCondLst>
                              <p:cond delay="2750"/>
                            </p:stCondLst>
                            <p:childTnLst>
                              <p:par>
                                <p:cTn id="18" presetID="22" presetClass="entr" presetSubtype="2" fill="hold" nodeType="afterEffect">
                                  <p:stCondLst>
                                    <p:cond delay="1250"/>
                                  </p:stCondLst>
                                  <p:childTnLst>
                                    <p:set>
                                      <p:cBhvr>
                                        <p:cTn id="19" dur="1" fill="hold">
                                          <p:stCondLst>
                                            <p:cond delay="0"/>
                                          </p:stCondLst>
                                        </p:cTn>
                                        <p:tgtEl>
                                          <p:spTgt spid="14"/>
                                        </p:tgtEl>
                                        <p:attrNameLst>
                                          <p:attrName>style.visibility</p:attrName>
                                        </p:attrNameLst>
                                      </p:cBhvr>
                                      <p:to>
                                        <p:strVal val="visible"/>
                                      </p:to>
                                    </p:set>
                                    <p:animEffect transition="in" filter="wipe(right)">
                                      <p:cBhvr>
                                        <p:cTn id="20" dur="500"/>
                                        <p:tgtEl>
                                          <p:spTgt spid="14"/>
                                        </p:tgtEl>
                                      </p:cBhvr>
                                    </p:animEffect>
                                  </p:childTnLst>
                                </p:cTn>
                              </p:par>
                            </p:childTnLst>
                          </p:cTn>
                        </p:par>
                        <p:par>
                          <p:cTn id="21" fill="hold">
                            <p:stCondLst>
                              <p:cond delay="4500"/>
                            </p:stCondLst>
                            <p:childTnLst>
                              <p:par>
                                <p:cTn id="22" presetID="2" presetClass="entr" presetSubtype="3" fill="hold" grpId="0" nodeType="afterEffect">
                                  <p:stCondLst>
                                    <p:cond delay="25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500" fill="hold"/>
                                        <p:tgtEl>
                                          <p:spTgt spid="15"/>
                                        </p:tgtEl>
                                        <p:attrNameLst>
                                          <p:attrName>ppt_x</p:attrName>
                                        </p:attrNameLst>
                                      </p:cBhvr>
                                      <p:tavLst>
                                        <p:tav tm="0">
                                          <p:val>
                                            <p:strVal val="1+#ppt_w/2"/>
                                          </p:val>
                                        </p:tav>
                                        <p:tav tm="100000">
                                          <p:val>
                                            <p:strVal val="#ppt_x"/>
                                          </p:val>
                                        </p:tav>
                                      </p:tavLst>
                                    </p:anim>
                                    <p:anim calcmode="lin" valueType="num">
                                      <p:cBhvr additive="base">
                                        <p:cTn id="25" dur="500" fill="hold"/>
                                        <p:tgtEl>
                                          <p:spTgt spid="15"/>
                                        </p:tgtEl>
                                        <p:attrNameLst>
                                          <p:attrName>ppt_y</p:attrName>
                                        </p:attrNameLst>
                                      </p:cBhvr>
                                      <p:tavLst>
                                        <p:tav tm="0">
                                          <p:val>
                                            <p:strVal val="0-#ppt_h/2"/>
                                          </p:val>
                                        </p:tav>
                                        <p:tav tm="100000">
                                          <p:val>
                                            <p:strVal val="#ppt_y"/>
                                          </p:val>
                                        </p:tav>
                                      </p:tavLst>
                                    </p:anim>
                                  </p:childTnLst>
                                </p:cTn>
                              </p:par>
                              <p:par>
                                <p:cTn id="26" presetID="2" presetClass="entr" presetSubtype="3" fill="hold" grpId="0" nodeType="withEffect">
                                  <p:stCondLst>
                                    <p:cond delay="25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1+#ppt_w/2"/>
                                          </p:val>
                                        </p:tav>
                                        <p:tav tm="100000">
                                          <p:val>
                                            <p:strVal val="#ppt_x"/>
                                          </p:val>
                                        </p:tav>
                                      </p:tavLst>
                                    </p:anim>
                                    <p:anim calcmode="lin" valueType="num">
                                      <p:cBhvr additive="base">
                                        <p:cTn id="29" dur="500" fill="hold"/>
                                        <p:tgtEl>
                                          <p:spTgt spid="17"/>
                                        </p:tgtEl>
                                        <p:attrNameLst>
                                          <p:attrName>ppt_y</p:attrName>
                                        </p:attrNameLst>
                                      </p:cBhvr>
                                      <p:tavLst>
                                        <p:tav tm="0">
                                          <p:val>
                                            <p:strVal val="0-#ppt_h/2"/>
                                          </p:val>
                                        </p:tav>
                                        <p:tav tm="100000">
                                          <p:val>
                                            <p:strVal val="#ppt_y"/>
                                          </p:val>
                                        </p:tav>
                                      </p:tavLst>
                                    </p:anim>
                                  </p:childTnLst>
                                </p:cTn>
                              </p:par>
                            </p:childTnLst>
                          </p:cTn>
                        </p:par>
                        <p:par>
                          <p:cTn id="30" fill="hold">
                            <p:stCondLst>
                              <p:cond delay="5250"/>
                            </p:stCondLst>
                            <p:childTnLst>
                              <p:par>
                                <p:cTn id="31" presetID="2" presetClass="entr" presetSubtype="2" fill="hold" grpId="0" nodeType="afterEffect">
                                  <p:stCondLst>
                                    <p:cond delay="750"/>
                                  </p:stCondLst>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500" fill="hold"/>
                                        <p:tgtEl>
                                          <p:spTgt spid="16"/>
                                        </p:tgtEl>
                                        <p:attrNameLst>
                                          <p:attrName>ppt_x</p:attrName>
                                        </p:attrNameLst>
                                      </p:cBhvr>
                                      <p:tavLst>
                                        <p:tav tm="0">
                                          <p:val>
                                            <p:strVal val="1+#ppt_w/2"/>
                                          </p:val>
                                        </p:tav>
                                        <p:tav tm="100000">
                                          <p:val>
                                            <p:strVal val="#ppt_x"/>
                                          </p:val>
                                        </p:tav>
                                      </p:tavLst>
                                    </p:anim>
                                    <p:anim calcmode="lin" valueType="num">
                                      <p:cBhvr additive="base">
                                        <p:cTn id="34" dur="500" fill="hold"/>
                                        <p:tgtEl>
                                          <p:spTgt spid="16"/>
                                        </p:tgtEl>
                                        <p:attrNameLst>
                                          <p:attrName>ppt_y</p:attrName>
                                        </p:attrNameLst>
                                      </p:cBhvr>
                                      <p:tavLst>
                                        <p:tav tm="0">
                                          <p:val>
                                            <p:strVal val="#ppt_y"/>
                                          </p:val>
                                        </p:tav>
                                        <p:tav tm="100000">
                                          <p:val>
                                            <p:strVal val="#ppt_y"/>
                                          </p:val>
                                        </p:tav>
                                      </p:tavLst>
                                    </p:anim>
                                  </p:childTnLst>
                                </p:cTn>
                              </p:par>
                            </p:childTnLst>
                          </p:cTn>
                        </p:par>
                        <p:par>
                          <p:cTn id="35" fill="hold">
                            <p:stCondLst>
                              <p:cond delay="6500"/>
                            </p:stCondLst>
                            <p:childTnLst>
                              <p:par>
                                <p:cTn id="36" presetID="2" presetClass="entr" presetSubtype="2" fill="hold" grpId="0" nodeType="afterEffect">
                                  <p:stCondLst>
                                    <p:cond delay="1250"/>
                                  </p:stCondLst>
                                  <p:childTnLst>
                                    <p:set>
                                      <p:cBhvr>
                                        <p:cTn id="37" dur="1" fill="hold">
                                          <p:stCondLst>
                                            <p:cond delay="0"/>
                                          </p:stCondLst>
                                        </p:cTn>
                                        <p:tgtEl>
                                          <p:spTgt spid="18"/>
                                        </p:tgtEl>
                                        <p:attrNameLst>
                                          <p:attrName>style.visibility</p:attrName>
                                        </p:attrNameLst>
                                      </p:cBhvr>
                                      <p:to>
                                        <p:strVal val="visible"/>
                                      </p:to>
                                    </p:set>
                                    <p:anim calcmode="lin" valueType="num">
                                      <p:cBhvr additive="base">
                                        <p:cTn id="38" dur="500" fill="hold"/>
                                        <p:tgtEl>
                                          <p:spTgt spid="18"/>
                                        </p:tgtEl>
                                        <p:attrNameLst>
                                          <p:attrName>ppt_x</p:attrName>
                                        </p:attrNameLst>
                                      </p:cBhvr>
                                      <p:tavLst>
                                        <p:tav tm="0">
                                          <p:val>
                                            <p:strVal val="1+#ppt_w/2"/>
                                          </p:val>
                                        </p:tav>
                                        <p:tav tm="100000">
                                          <p:val>
                                            <p:strVal val="#ppt_x"/>
                                          </p:val>
                                        </p:tav>
                                      </p:tavLst>
                                    </p:anim>
                                    <p:anim calcmode="lin" valueType="num">
                                      <p:cBhvr additive="base">
                                        <p:cTn id="39"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2" fill="hold" grpId="0" nodeType="click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additive="base">
                                        <p:cTn id="44" dur="500" fill="hold"/>
                                        <p:tgtEl>
                                          <p:spTgt spid="19"/>
                                        </p:tgtEl>
                                        <p:attrNameLst>
                                          <p:attrName>ppt_x</p:attrName>
                                        </p:attrNameLst>
                                      </p:cBhvr>
                                      <p:tavLst>
                                        <p:tav tm="0">
                                          <p:val>
                                            <p:strVal val="1+#ppt_w/2"/>
                                          </p:val>
                                        </p:tav>
                                        <p:tav tm="100000">
                                          <p:val>
                                            <p:strVal val="#ppt_x"/>
                                          </p:val>
                                        </p:tav>
                                      </p:tavLst>
                                    </p:anim>
                                    <p:anim calcmode="lin" valueType="num">
                                      <p:cBhvr additive="base">
                                        <p:cTn id="45" dur="500" fill="hold"/>
                                        <p:tgtEl>
                                          <p:spTgt spid="19"/>
                                        </p:tgtEl>
                                        <p:attrNameLst>
                                          <p:attrName>ppt_y</p:attrName>
                                        </p:attrNameLst>
                                      </p:cBhvr>
                                      <p:tavLst>
                                        <p:tav tm="0">
                                          <p:val>
                                            <p:strVal val="#ppt_y"/>
                                          </p:val>
                                        </p:tav>
                                        <p:tav tm="100000">
                                          <p:val>
                                            <p:strVal val="#ppt_y"/>
                                          </p:val>
                                        </p:tav>
                                      </p:tavLst>
                                    </p:anim>
                                  </p:childTnLst>
                                </p:cTn>
                              </p:par>
                            </p:childTnLst>
                          </p:cTn>
                        </p:par>
                        <p:par>
                          <p:cTn id="46" fill="hold">
                            <p:stCondLst>
                              <p:cond delay="500"/>
                            </p:stCondLst>
                            <p:childTnLst>
                              <p:par>
                                <p:cTn id="47" presetID="2" presetClass="entr" presetSubtype="4" fill="hold" grpId="0" nodeType="afterEffect">
                                  <p:stCondLst>
                                    <p:cond delay="150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ppt_x"/>
                                          </p:val>
                                        </p:tav>
                                        <p:tav tm="100000">
                                          <p:val>
                                            <p:strVal val="#ppt_x"/>
                                          </p:val>
                                        </p:tav>
                                      </p:tavLst>
                                    </p:anim>
                                    <p:anim calcmode="lin" valueType="num">
                                      <p:cBhvr additive="base">
                                        <p:cTn id="5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1"/>
                                        </p:tgtEl>
                                        <p:attrNameLst>
                                          <p:attrName>style.visibility</p:attrName>
                                        </p:attrNameLst>
                                      </p:cBhvr>
                                      <p:to>
                                        <p:strVal val="visible"/>
                                      </p:to>
                                    </p:set>
                                    <p:anim calcmode="lin" valueType="num">
                                      <p:cBhvr additive="base">
                                        <p:cTn id="55" dur="500" fill="hold"/>
                                        <p:tgtEl>
                                          <p:spTgt spid="21"/>
                                        </p:tgtEl>
                                        <p:attrNameLst>
                                          <p:attrName>ppt_x</p:attrName>
                                        </p:attrNameLst>
                                      </p:cBhvr>
                                      <p:tavLst>
                                        <p:tav tm="0">
                                          <p:val>
                                            <p:strVal val="#ppt_x"/>
                                          </p:val>
                                        </p:tav>
                                        <p:tav tm="100000">
                                          <p:val>
                                            <p:strVal val="#ppt_x"/>
                                          </p:val>
                                        </p:tav>
                                      </p:tavLst>
                                    </p:anim>
                                    <p:anim calcmode="lin" valueType="num">
                                      <p:cBhvr additive="base">
                                        <p:cTn id="56" dur="500" fill="hold"/>
                                        <p:tgtEl>
                                          <p:spTgt spid="21"/>
                                        </p:tgtEl>
                                        <p:attrNameLst>
                                          <p:attrName>ppt_y</p:attrName>
                                        </p:attrNameLst>
                                      </p:cBhvr>
                                      <p:tavLst>
                                        <p:tav tm="0">
                                          <p:val>
                                            <p:strVal val="1+#ppt_h/2"/>
                                          </p:val>
                                        </p:tav>
                                        <p:tav tm="100000">
                                          <p:val>
                                            <p:strVal val="#ppt_y"/>
                                          </p:val>
                                        </p:tav>
                                      </p:tavLst>
                                    </p:anim>
                                  </p:childTnLst>
                                </p:cTn>
                              </p:par>
                            </p:childTnLst>
                          </p:cTn>
                        </p:par>
                        <p:par>
                          <p:cTn id="57" fill="hold">
                            <p:stCondLst>
                              <p:cond delay="500"/>
                            </p:stCondLst>
                            <p:childTnLst>
                              <p:par>
                                <p:cTn id="58" presetID="2" presetClass="entr" presetSubtype="2" fill="hold" grpId="0" nodeType="afterEffect">
                                  <p:stCondLst>
                                    <p:cond delay="1750"/>
                                  </p:stCondLst>
                                  <p:childTnLst>
                                    <p:set>
                                      <p:cBhvr>
                                        <p:cTn id="59" dur="1" fill="hold">
                                          <p:stCondLst>
                                            <p:cond delay="0"/>
                                          </p:stCondLst>
                                        </p:cTn>
                                        <p:tgtEl>
                                          <p:spTgt spid="22"/>
                                        </p:tgtEl>
                                        <p:attrNameLst>
                                          <p:attrName>style.visibility</p:attrName>
                                        </p:attrNameLst>
                                      </p:cBhvr>
                                      <p:to>
                                        <p:strVal val="visible"/>
                                      </p:to>
                                    </p:set>
                                    <p:anim calcmode="lin" valueType="num">
                                      <p:cBhvr additive="base">
                                        <p:cTn id="60" dur="500" fill="hold"/>
                                        <p:tgtEl>
                                          <p:spTgt spid="22"/>
                                        </p:tgtEl>
                                        <p:attrNameLst>
                                          <p:attrName>ppt_x</p:attrName>
                                        </p:attrNameLst>
                                      </p:cBhvr>
                                      <p:tavLst>
                                        <p:tav tm="0">
                                          <p:val>
                                            <p:strVal val="1+#ppt_w/2"/>
                                          </p:val>
                                        </p:tav>
                                        <p:tav tm="100000">
                                          <p:val>
                                            <p:strVal val="#ppt_x"/>
                                          </p:val>
                                        </p:tav>
                                      </p:tavLst>
                                    </p:anim>
                                    <p:anim calcmode="lin" valueType="num">
                                      <p:cBhvr additive="base">
                                        <p:cTn id="61"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31" presetClass="entr" presetSubtype="0" fill="hold" grpId="0" nodeType="clickEffect">
                                  <p:stCondLst>
                                    <p:cond delay="0"/>
                                  </p:stCondLst>
                                  <p:childTnLst>
                                    <p:set>
                                      <p:cBhvr>
                                        <p:cTn id="65" dur="1" fill="hold">
                                          <p:stCondLst>
                                            <p:cond delay="0"/>
                                          </p:stCondLst>
                                        </p:cTn>
                                        <p:tgtEl>
                                          <p:spTgt spid="23"/>
                                        </p:tgtEl>
                                        <p:attrNameLst>
                                          <p:attrName>style.visibility</p:attrName>
                                        </p:attrNameLst>
                                      </p:cBhvr>
                                      <p:to>
                                        <p:strVal val="visible"/>
                                      </p:to>
                                    </p:set>
                                    <p:anim calcmode="lin" valueType="num">
                                      <p:cBhvr>
                                        <p:cTn id="66" dur="1000" fill="hold"/>
                                        <p:tgtEl>
                                          <p:spTgt spid="23"/>
                                        </p:tgtEl>
                                        <p:attrNameLst>
                                          <p:attrName>ppt_w</p:attrName>
                                        </p:attrNameLst>
                                      </p:cBhvr>
                                      <p:tavLst>
                                        <p:tav tm="0">
                                          <p:val>
                                            <p:fltVal val="0"/>
                                          </p:val>
                                        </p:tav>
                                        <p:tav tm="100000">
                                          <p:val>
                                            <p:strVal val="#ppt_w"/>
                                          </p:val>
                                        </p:tav>
                                      </p:tavLst>
                                    </p:anim>
                                    <p:anim calcmode="lin" valueType="num">
                                      <p:cBhvr>
                                        <p:cTn id="67" dur="1000" fill="hold"/>
                                        <p:tgtEl>
                                          <p:spTgt spid="23"/>
                                        </p:tgtEl>
                                        <p:attrNameLst>
                                          <p:attrName>ppt_h</p:attrName>
                                        </p:attrNameLst>
                                      </p:cBhvr>
                                      <p:tavLst>
                                        <p:tav tm="0">
                                          <p:val>
                                            <p:fltVal val="0"/>
                                          </p:val>
                                        </p:tav>
                                        <p:tav tm="100000">
                                          <p:val>
                                            <p:strVal val="#ppt_h"/>
                                          </p:val>
                                        </p:tav>
                                      </p:tavLst>
                                    </p:anim>
                                    <p:anim calcmode="lin" valueType="num">
                                      <p:cBhvr>
                                        <p:cTn id="68" dur="1000" fill="hold"/>
                                        <p:tgtEl>
                                          <p:spTgt spid="23"/>
                                        </p:tgtEl>
                                        <p:attrNameLst>
                                          <p:attrName>style.rotation</p:attrName>
                                        </p:attrNameLst>
                                      </p:cBhvr>
                                      <p:tavLst>
                                        <p:tav tm="0">
                                          <p:val>
                                            <p:fltVal val="90"/>
                                          </p:val>
                                        </p:tav>
                                        <p:tav tm="100000">
                                          <p:val>
                                            <p:fltVal val="0"/>
                                          </p:val>
                                        </p:tav>
                                      </p:tavLst>
                                    </p:anim>
                                    <p:animEffect transition="in" filter="fade">
                                      <p:cBhvr>
                                        <p:cTn id="69" dur="1000"/>
                                        <p:tgtEl>
                                          <p:spTgt spid="23"/>
                                        </p:tgtEl>
                                      </p:cBhvr>
                                    </p:animEffect>
                                  </p:childTnLst>
                                </p:cTn>
                              </p:par>
                            </p:childTnLst>
                          </p:cTn>
                        </p:par>
                        <p:par>
                          <p:cTn id="70" fill="hold">
                            <p:stCondLst>
                              <p:cond delay="1000"/>
                            </p:stCondLst>
                            <p:childTnLst>
                              <p:par>
                                <p:cTn id="71" presetID="22" presetClass="entr" presetSubtype="2" fill="hold" grpId="0" nodeType="afterEffect">
                                  <p:stCondLst>
                                    <p:cond delay="2250"/>
                                  </p:stCondLst>
                                  <p:childTnLst>
                                    <p:set>
                                      <p:cBhvr>
                                        <p:cTn id="72" dur="1" fill="hold">
                                          <p:stCondLst>
                                            <p:cond delay="0"/>
                                          </p:stCondLst>
                                        </p:cTn>
                                        <p:tgtEl>
                                          <p:spTgt spid="24"/>
                                        </p:tgtEl>
                                        <p:attrNameLst>
                                          <p:attrName>style.visibility</p:attrName>
                                        </p:attrNameLst>
                                      </p:cBhvr>
                                      <p:to>
                                        <p:strVal val="visible"/>
                                      </p:to>
                                    </p:set>
                                    <p:animEffect transition="in" filter="wipe(right)">
                                      <p:cBhvr>
                                        <p:cTn id="73" dur="500"/>
                                        <p:tgtEl>
                                          <p:spTgt spid="24"/>
                                        </p:tgtEl>
                                      </p:cBhvr>
                                    </p:animEffect>
                                  </p:childTnLst>
                                </p:cTn>
                              </p:par>
                            </p:childTnLst>
                          </p:cTn>
                        </p:par>
                      </p:childTnLst>
                    </p:cTn>
                  </p:par>
                  <p:par>
                    <p:cTn id="74" fill="hold">
                      <p:stCondLst>
                        <p:cond delay="indefinite"/>
                      </p:stCondLst>
                      <p:childTnLst>
                        <p:par>
                          <p:cTn id="75" fill="hold">
                            <p:stCondLst>
                              <p:cond delay="0"/>
                            </p:stCondLst>
                            <p:childTnLst>
                              <p:par>
                                <p:cTn id="76" presetID="53" presetClass="entr" presetSubtype="16" fill="hold" grpId="0" nodeType="clickEffect">
                                  <p:stCondLst>
                                    <p:cond delay="0"/>
                                  </p:stCondLst>
                                  <p:childTnLst>
                                    <p:set>
                                      <p:cBhvr>
                                        <p:cTn id="77" dur="1" fill="hold">
                                          <p:stCondLst>
                                            <p:cond delay="0"/>
                                          </p:stCondLst>
                                        </p:cTn>
                                        <p:tgtEl>
                                          <p:spTgt spid="9"/>
                                        </p:tgtEl>
                                        <p:attrNameLst>
                                          <p:attrName>style.visibility</p:attrName>
                                        </p:attrNameLst>
                                      </p:cBhvr>
                                      <p:to>
                                        <p:strVal val="visible"/>
                                      </p:to>
                                    </p:set>
                                    <p:anim calcmode="lin" valueType="num">
                                      <p:cBhvr>
                                        <p:cTn id="78" dur="500" fill="hold"/>
                                        <p:tgtEl>
                                          <p:spTgt spid="9"/>
                                        </p:tgtEl>
                                        <p:attrNameLst>
                                          <p:attrName>ppt_w</p:attrName>
                                        </p:attrNameLst>
                                      </p:cBhvr>
                                      <p:tavLst>
                                        <p:tav tm="0">
                                          <p:val>
                                            <p:fltVal val="0"/>
                                          </p:val>
                                        </p:tav>
                                        <p:tav tm="100000">
                                          <p:val>
                                            <p:strVal val="#ppt_w"/>
                                          </p:val>
                                        </p:tav>
                                      </p:tavLst>
                                    </p:anim>
                                    <p:anim calcmode="lin" valueType="num">
                                      <p:cBhvr>
                                        <p:cTn id="79" dur="500" fill="hold"/>
                                        <p:tgtEl>
                                          <p:spTgt spid="9"/>
                                        </p:tgtEl>
                                        <p:attrNameLst>
                                          <p:attrName>ppt_h</p:attrName>
                                        </p:attrNameLst>
                                      </p:cBhvr>
                                      <p:tavLst>
                                        <p:tav tm="0">
                                          <p:val>
                                            <p:fltVal val="0"/>
                                          </p:val>
                                        </p:tav>
                                        <p:tav tm="100000">
                                          <p:val>
                                            <p:strVal val="#ppt_h"/>
                                          </p:val>
                                        </p:tav>
                                      </p:tavLst>
                                    </p:anim>
                                    <p:animEffect transition="in" filter="fade">
                                      <p:cBhvr>
                                        <p:cTn id="80" dur="500"/>
                                        <p:tgtEl>
                                          <p:spTgt spid="9"/>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2" fill="hold" nodeType="clickEffect">
                                  <p:stCondLst>
                                    <p:cond delay="250"/>
                                  </p:stCondLst>
                                  <p:childTnLst>
                                    <p:set>
                                      <p:cBhvr>
                                        <p:cTn id="84" dur="1" fill="hold">
                                          <p:stCondLst>
                                            <p:cond delay="0"/>
                                          </p:stCondLst>
                                        </p:cTn>
                                        <p:tgtEl>
                                          <p:spTgt spid="9">
                                            <p:txEl>
                                              <p:pRg st="0" end="0"/>
                                            </p:txEl>
                                          </p:spTgt>
                                        </p:tgtEl>
                                        <p:attrNameLst>
                                          <p:attrName>style.visibility</p:attrName>
                                        </p:attrNameLst>
                                      </p:cBhvr>
                                      <p:to>
                                        <p:strVal val="visible"/>
                                      </p:to>
                                    </p:set>
                                    <p:animEffect transition="in" filter="wipe(right)">
                                      <p:cBhvr>
                                        <p:cTn id="85" dur="500"/>
                                        <p:tgtEl>
                                          <p:spTgt spid="9">
                                            <p:txEl>
                                              <p:pRg st="0" end="0"/>
                                            </p:txEl>
                                          </p:spTgt>
                                        </p:tgtEl>
                                      </p:cBhvr>
                                    </p:animEffect>
                                  </p:childTnLst>
                                </p:cTn>
                              </p:par>
                            </p:childTnLst>
                          </p:cTn>
                        </p:par>
                        <p:par>
                          <p:cTn id="86" fill="hold">
                            <p:stCondLst>
                              <p:cond delay="750"/>
                            </p:stCondLst>
                            <p:childTnLst>
                              <p:par>
                                <p:cTn id="87" presetID="22" presetClass="entr" presetSubtype="2" fill="hold" nodeType="afterEffect">
                                  <p:stCondLst>
                                    <p:cond delay="1750"/>
                                  </p:stCondLst>
                                  <p:childTnLst>
                                    <p:set>
                                      <p:cBhvr>
                                        <p:cTn id="88" dur="1" fill="hold">
                                          <p:stCondLst>
                                            <p:cond delay="0"/>
                                          </p:stCondLst>
                                        </p:cTn>
                                        <p:tgtEl>
                                          <p:spTgt spid="9">
                                            <p:txEl>
                                              <p:pRg st="1" end="1"/>
                                            </p:txEl>
                                          </p:spTgt>
                                        </p:tgtEl>
                                        <p:attrNameLst>
                                          <p:attrName>style.visibility</p:attrName>
                                        </p:attrNameLst>
                                      </p:cBhvr>
                                      <p:to>
                                        <p:strVal val="visible"/>
                                      </p:to>
                                    </p:set>
                                    <p:animEffect transition="in" filter="wipe(right)">
                                      <p:cBhvr>
                                        <p:cTn id="89" dur="500"/>
                                        <p:tgtEl>
                                          <p:spTgt spid="9">
                                            <p:txEl>
                                              <p:pRg st="1" end="1"/>
                                            </p:txEl>
                                          </p:spTgt>
                                        </p:tgtEl>
                                      </p:cBhvr>
                                    </p:animEffect>
                                  </p:childTnLst>
                                </p:cTn>
                              </p:par>
                            </p:childTnLst>
                          </p:cTn>
                        </p:par>
                        <p:par>
                          <p:cTn id="90" fill="hold">
                            <p:stCondLst>
                              <p:cond delay="3000"/>
                            </p:stCondLst>
                            <p:childTnLst>
                              <p:par>
                                <p:cTn id="91" presetID="22" presetClass="entr" presetSubtype="2" fill="hold" nodeType="afterEffect">
                                  <p:stCondLst>
                                    <p:cond delay="1500"/>
                                  </p:stCondLst>
                                  <p:childTnLst>
                                    <p:set>
                                      <p:cBhvr>
                                        <p:cTn id="92" dur="1" fill="hold">
                                          <p:stCondLst>
                                            <p:cond delay="0"/>
                                          </p:stCondLst>
                                        </p:cTn>
                                        <p:tgtEl>
                                          <p:spTgt spid="9">
                                            <p:txEl>
                                              <p:pRg st="2" end="2"/>
                                            </p:txEl>
                                          </p:spTgt>
                                        </p:tgtEl>
                                        <p:attrNameLst>
                                          <p:attrName>style.visibility</p:attrName>
                                        </p:attrNameLst>
                                      </p:cBhvr>
                                      <p:to>
                                        <p:strVal val="visible"/>
                                      </p:to>
                                    </p:set>
                                    <p:animEffect transition="in" filter="wipe(right)">
                                      <p:cBhvr>
                                        <p:cTn id="93" dur="500"/>
                                        <p:tgtEl>
                                          <p:spTgt spid="9">
                                            <p:txEl>
                                              <p:pRg st="2" end="2"/>
                                            </p:txEl>
                                          </p:spTgt>
                                        </p:tgtEl>
                                      </p:cBhvr>
                                    </p:animEffect>
                                  </p:childTnLst>
                                </p:cTn>
                              </p:par>
                            </p:childTnLst>
                          </p:cTn>
                        </p:par>
                        <p:par>
                          <p:cTn id="94" fill="hold">
                            <p:stCondLst>
                              <p:cond delay="5000"/>
                            </p:stCondLst>
                            <p:childTnLst>
                              <p:par>
                                <p:cTn id="95" presetID="22" presetClass="entr" presetSubtype="2" fill="hold" nodeType="afterEffect">
                                  <p:stCondLst>
                                    <p:cond delay="1500"/>
                                  </p:stCondLst>
                                  <p:childTnLst>
                                    <p:set>
                                      <p:cBhvr>
                                        <p:cTn id="96" dur="1" fill="hold">
                                          <p:stCondLst>
                                            <p:cond delay="0"/>
                                          </p:stCondLst>
                                        </p:cTn>
                                        <p:tgtEl>
                                          <p:spTgt spid="9">
                                            <p:txEl>
                                              <p:pRg st="3" end="3"/>
                                            </p:txEl>
                                          </p:spTgt>
                                        </p:tgtEl>
                                        <p:attrNameLst>
                                          <p:attrName>style.visibility</p:attrName>
                                        </p:attrNameLst>
                                      </p:cBhvr>
                                      <p:to>
                                        <p:strVal val="visible"/>
                                      </p:to>
                                    </p:set>
                                    <p:animEffect transition="in" filter="wipe(right)">
                                      <p:cBhvr>
                                        <p:cTn id="97" dur="500"/>
                                        <p:tgtEl>
                                          <p:spTgt spid="9">
                                            <p:txEl>
                                              <p:pRg st="3" end="3"/>
                                            </p:txEl>
                                          </p:spTgt>
                                        </p:tgtEl>
                                      </p:cBhvr>
                                    </p:animEffect>
                                  </p:childTnLst>
                                </p:cTn>
                              </p:par>
                            </p:childTnLst>
                          </p:cTn>
                        </p:par>
                        <p:par>
                          <p:cTn id="98" fill="hold">
                            <p:stCondLst>
                              <p:cond delay="7000"/>
                            </p:stCondLst>
                            <p:childTnLst>
                              <p:par>
                                <p:cTn id="99" presetID="22" presetClass="entr" presetSubtype="2" fill="hold" nodeType="afterEffect">
                                  <p:stCondLst>
                                    <p:cond delay="2250"/>
                                  </p:stCondLst>
                                  <p:childTnLst>
                                    <p:set>
                                      <p:cBhvr>
                                        <p:cTn id="100" dur="1" fill="hold">
                                          <p:stCondLst>
                                            <p:cond delay="0"/>
                                          </p:stCondLst>
                                        </p:cTn>
                                        <p:tgtEl>
                                          <p:spTgt spid="9">
                                            <p:txEl>
                                              <p:pRg st="4" end="4"/>
                                            </p:txEl>
                                          </p:spTgt>
                                        </p:tgtEl>
                                        <p:attrNameLst>
                                          <p:attrName>style.visibility</p:attrName>
                                        </p:attrNameLst>
                                      </p:cBhvr>
                                      <p:to>
                                        <p:strVal val="visible"/>
                                      </p:to>
                                    </p:set>
                                    <p:animEffect transition="in" filter="wipe(right)">
                                      <p:cBhvr>
                                        <p:cTn id="101" dur="500"/>
                                        <p:tgtEl>
                                          <p:spTgt spid="9">
                                            <p:txEl>
                                              <p:pRg st="4" end="4"/>
                                            </p:txEl>
                                          </p:spTgt>
                                        </p:tgtEl>
                                      </p:cBhvr>
                                    </p:animEffect>
                                  </p:childTnLst>
                                </p:cTn>
                              </p:par>
                            </p:childTnLst>
                          </p:cTn>
                        </p:par>
                        <p:par>
                          <p:cTn id="102" fill="hold">
                            <p:stCondLst>
                              <p:cond delay="9750"/>
                            </p:stCondLst>
                            <p:childTnLst>
                              <p:par>
                                <p:cTn id="103" presetID="22" presetClass="entr" presetSubtype="2" fill="hold" nodeType="afterEffect">
                                  <p:stCondLst>
                                    <p:cond delay="2000"/>
                                  </p:stCondLst>
                                  <p:childTnLst>
                                    <p:set>
                                      <p:cBhvr>
                                        <p:cTn id="104" dur="1" fill="hold">
                                          <p:stCondLst>
                                            <p:cond delay="0"/>
                                          </p:stCondLst>
                                        </p:cTn>
                                        <p:tgtEl>
                                          <p:spTgt spid="9">
                                            <p:txEl>
                                              <p:pRg st="5" end="5"/>
                                            </p:txEl>
                                          </p:spTgt>
                                        </p:tgtEl>
                                        <p:attrNameLst>
                                          <p:attrName>style.visibility</p:attrName>
                                        </p:attrNameLst>
                                      </p:cBhvr>
                                      <p:to>
                                        <p:strVal val="visible"/>
                                      </p:to>
                                    </p:set>
                                    <p:animEffect transition="in" filter="wipe(right)">
                                      <p:cBhvr>
                                        <p:cTn id="105" dur="500"/>
                                        <p:tgtEl>
                                          <p:spTgt spid="9">
                                            <p:txEl>
                                              <p:pRg st="5" end="5"/>
                                            </p:txEl>
                                          </p:spTgt>
                                        </p:tgtEl>
                                      </p:cBhvr>
                                    </p:animEffect>
                                  </p:childTnLst>
                                </p:cTn>
                              </p:par>
                            </p:childTnLst>
                          </p:cTn>
                        </p:par>
                        <p:par>
                          <p:cTn id="106" fill="hold">
                            <p:stCondLst>
                              <p:cond delay="12250"/>
                            </p:stCondLst>
                            <p:childTnLst>
                              <p:par>
                                <p:cTn id="107" presetID="22" presetClass="entr" presetSubtype="2" fill="hold" nodeType="afterEffect">
                                  <p:stCondLst>
                                    <p:cond delay="2000"/>
                                  </p:stCondLst>
                                  <p:childTnLst>
                                    <p:set>
                                      <p:cBhvr>
                                        <p:cTn id="108" dur="1" fill="hold">
                                          <p:stCondLst>
                                            <p:cond delay="0"/>
                                          </p:stCondLst>
                                        </p:cTn>
                                        <p:tgtEl>
                                          <p:spTgt spid="9">
                                            <p:txEl>
                                              <p:pRg st="6" end="6"/>
                                            </p:txEl>
                                          </p:spTgt>
                                        </p:tgtEl>
                                        <p:attrNameLst>
                                          <p:attrName>style.visibility</p:attrName>
                                        </p:attrNameLst>
                                      </p:cBhvr>
                                      <p:to>
                                        <p:strVal val="visible"/>
                                      </p:to>
                                    </p:set>
                                    <p:animEffect transition="in" filter="wipe(right)">
                                      <p:cBhvr>
                                        <p:cTn id="109" dur="500"/>
                                        <p:tgtEl>
                                          <p:spTgt spid="9">
                                            <p:txEl>
                                              <p:pRg st="6" end="6"/>
                                            </p:txEl>
                                          </p:spTgt>
                                        </p:tgtEl>
                                      </p:cBhvr>
                                    </p:animEffect>
                                  </p:childTnLst>
                                </p:cTn>
                              </p:par>
                            </p:childTnLst>
                          </p:cTn>
                        </p:par>
                        <p:par>
                          <p:cTn id="110" fill="hold">
                            <p:stCondLst>
                              <p:cond delay="14750"/>
                            </p:stCondLst>
                            <p:childTnLst>
                              <p:par>
                                <p:cTn id="111" presetID="22" presetClass="entr" presetSubtype="2" fill="hold" nodeType="afterEffect">
                                  <p:stCondLst>
                                    <p:cond delay="2250"/>
                                  </p:stCondLst>
                                  <p:childTnLst>
                                    <p:set>
                                      <p:cBhvr>
                                        <p:cTn id="112" dur="1" fill="hold">
                                          <p:stCondLst>
                                            <p:cond delay="0"/>
                                          </p:stCondLst>
                                        </p:cTn>
                                        <p:tgtEl>
                                          <p:spTgt spid="9">
                                            <p:txEl>
                                              <p:pRg st="7" end="7"/>
                                            </p:txEl>
                                          </p:spTgt>
                                        </p:tgtEl>
                                        <p:attrNameLst>
                                          <p:attrName>style.visibility</p:attrName>
                                        </p:attrNameLst>
                                      </p:cBhvr>
                                      <p:to>
                                        <p:strVal val="visible"/>
                                      </p:to>
                                    </p:set>
                                    <p:animEffect transition="in" filter="wipe(right)">
                                      <p:cBhvr>
                                        <p:cTn id="113" dur="500"/>
                                        <p:tgtEl>
                                          <p:spTgt spid="9">
                                            <p:txEl>
                                              <p:pRg st="7" end="7"/>
                                            </p:txEl>
                                          </p:spTgt>
                                        </p:tgtEl>
                                      </p:cBhvr>
                                    </p:animEffect>
                                  </p:childTnLst>
                                </p:cTn>
                              </p:par>
                            </p:childTnLst>
                          </p:cTn>
                        </p:par>
                      </p:childTnLst>
                    </p:cTn>
                  </p:par>
                  <p:par>
                    <p:cTn id="114" fill="hold">
                      <p:stCondLst>
                        <p:cond delay="indefinite"/>
                      </p:stCondLst>
                      <p:childTnLst>
                        <p:par>
                          <p:cTn id="115" fill="hold">
                            <p:stCondLst>
                              <p:cond delay="0"/>
                            </p:stCondLst>
                            <p:childTnLst>
                              <p:par>
                                <p:cTn id="116" presetID="6" presetClass="entr" presetSubtype="32" fill="hold" nodeType="clickEffect">
                                  <p:stCondLst>
                                    <p:cond delay="0"/>
                                  </p:stCondLst>
                                  <p:childTnLst>
                                    <p:set>
                                      <p:cBhvr>
                                        <p:cTn id="117" dur="1" fill="hold">
                                          <p:stCondLst>
                                            <p:cond delay="0"/>
                                          </p:stCondLst>
                                        </p:cTn>
                                        <p:tgtEl>
                                          <p:spTgt spid="3"/>
                                        </p:tgtEl>
                                        <p:attrNameLst>
                                          <p:attrName>style.visibility</p:attrName>
                                        </p:attrNameLst>
                                      </p:cBhvr>
                                      <p:to>
                                        <p:strVal val="visible"/>
                                      </p:to>
                                    </p:set>
                                    <p:animEffect transition="in" filter="circle(out)">
                                      <p:cBhvr>
                                        <p:cTn id="118" dur="2000"/>
                                        <p:tgtEl>
                                          <p:spTgt spid="3"/>
                                        </p:tgtEl>
                                      </p:cBhvr>
                                    </p:animEffect>
                                  </p:childTnLst>
                                </p:cTn>
                              </p:par>
                            </p:childTnLst>
                          </p:cTn>
                        </p:par>
                        <p:par>
                          <p:cTn id="119" fill="hold">
                            <p:stCondLst>
                              <p:cond delay="2000"/>
                            </p:stCondLst>
                            <p:childTnLst>
                              <p:par>
                                <p:cTn id="120" presetID="53" presetClass="entr" presetSubtype="16" fill="hold" grpId="0" nodeType="afterEffect">
                                  <p:stCondLst>
                                    <p:cond delay="1000"/>
                                  </p:stCondLst>
                                  <p:childTnLst>
                                    <p:set>
                                      <p:cBhvr>
                                        <p:cTn id="121" dur="1" fill="hold">
                                          <p:stCondLst>
                                            <p:cond delay="0"/>
                                          </p:stCondLst>
                                        </p:cTn>
                                        <p:tgtEl>
                                          <p:spTgt spid="6"/>
                                        </p:tgtEl>
                                        <p:attrNameLst>
                                          <p:attrName>style.visibility</p:attrName>
                                        </p:attrNameLst>
                                      </p:cBhvr>
                                      <p:to>
                                        <p:strVal val="visible"/>
                                      </p:to>
                                    </p:set>
                                    <p:anim calcmode="lin" valueType="num">
                                      <p:cBhvr>
                                        <p:cTn id="122" dur="500" fill="hold"/>
                                        <p:tgtEl>
                                          <p:spTgt spid="6"/>
                                        </p:tgtEl>
                                        <p:attrNameLst>
                                          <p:attrName>ppt_w</p:attrName>
                                        </p:attrNameLst>
                                      </p:cBhvr>
                                      <p:tavLst>
                                        <p:tav tm="0">
                                          <p:val>
                                            <p:fltVal val="0"/>
                                          </p:val>
                                        </p:tav>
                                        <p:tav tm="100000">
                                          <p:val>
                                            <p:strVal val="#ppt_w"/>
                                          </p:val>
                                        </p:tav>
                                      </p:tavLst>
                                    </p:anim>
                                    <p:anim calcmode="lin" valueType="num">
                                      <p:cBhvr>
                                        <p:cTn id="123" dur="500" fill="hold"/>
                                        <p:tgtEl>
                                          <p:spTgt spid="6"/>
                                        </p:tgtEl>
                                        <p:attrNameLst>
                                          <p:attrName>ppt_h</p:attrName>
                                        </p:attrNameLst>
                                      </p:cBhvr>
                                      <p:tavLst>
                                        <p:tav tm="0">
                                          <p:val>
                                            <p:fltVal val="0"/>
                                          </p:val>
                                        </p:tav>
                                        <p:tav tm="100000">
                                          <p:val>
                                            <p:strVal val="#ppt_h"/>
                                          </p:val>
                                        </p:tav>
                                      </p:tavLst>
                                    </p:anim>
                                    <p:animEffect transition="in" filter="fade">
                                      <p:cBhvr>
                                        <p:cTn id="1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animBg="1"/>
      <p:bldP spid="7" grpId="0" animBg="1"/>
      <p:bldP spid="12"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91497" y="48679"/>
            <a:ext cx="879565" cy="461665"/>
          </a:xfrm>
          <a:prstGeom prst="rect">
            <a:avLst/>
          </a:prstGeom>
          <a:solidFill>
            <a:schemeClr val="accent5">
              <a:lumMod val="20000"/>
              <a:lumOff val="80000"/>
            </a:schemeClr>
          </a:solidFill>
          <a:scene3d>
            <a:camera prst="orthographicFront"/>
            <a:lightRig rig="threePt" dir="t"/>
          </a:scene3d>
          <a:sp3d>
            <a:bevelT/>
          </a:sp3d>
        </p:spPr>
        <p:txBody>
          <a:bodyPr wrap="square" rtlCol="1">
            <a:spAutoFit/>
          </a:bodyPr>
          <a:lstStyle/>
          <a:p>
            <a:r>
              <a:rPr lang="he-IL" sz="2400" dirty="0">
                <a:effectLst>
                  <a:outerShdw blurRad="38100" dist="38100" dir="2700000" algn="tl">
                    <a:srgbClr val="000000">
                      <a:alpha val="43137"/>
                    </a:srgbClr>
                  </a:outerShdw>
                </a:effectLst>
              </a:rPr>
              <a:t>הציץ</a:t>
            </a:r>
          </a:p>
        </p:txBody>
      </p:sp>
      <p:sp>
        <p:nvSpPr>
          <p:cNvPr id="4" name="TextBox 3"/>
          <p:cNvSpPr txBox="1"/>
          <p:nvPr/>
        </p:nvSpPr>
        <p:spPr>
          <a:xfrm>
            <a:off x="3665862" y="985006"/>
            <a:ext cx="7671441" cy="1015663"/>
          </a:xfrm>
          <a:prstGeom prst="rect">
            <a:avLst/>
          </a:prstGeom>
          <a:solidFill>
            <a:schemeClr val="accent6">
              <a:lumMod val="20000"/>
              <a:lumOff val="80000"/>
            </a:schemeClr>
          </a:solidFill>
          <a:scene3d>
            <a:camera prst="orthographicFront"/>
            <a:lightRig rig="threePt" dir="t"/>
          </a:scene3d>
          <a:sp3d>
            <a:bevelT prst="slope"/>
          </a:sp3d>
        </p:spPr>
        <p:txBody>
          <a:bodyPr wrap="square" rtlCol="1">
            <a:spAutoFit/>
          </a:bodyPr>
          <a:lstStyle/>
          <a:p>
            <a:r>
              <a:rPr lang="he-IL" dirty="0">
                <a:latin typeface="Guttman Stam" panose="02010401010101010101" pitchFamily="2" charset="-79"/>
                <a:cs typeface="Guttman Stam" panose="02010401010101010101" pitchFamily="2" charset="-79"/>
              </a:rPr>
              <a:t>שמות פרק </a:t>
            </a:r>
            <a:r>
              <a:rPr lang="he-IL" dirty="0" err="1">
                <a:latin typeface="Guttman Stam" panose="02010401010101010101" pitchFamily="2" charset="-79"/>
                <a:cs typeface="Guttman Stam" panose="02010401010101010101" pitchFamily="2" charset="-79"/>
              </a:rPr>
              <a:t>כח</a:t>
            </a:r>
            <a:endParaRPr lang="he-IL" dirty="0">
              <a:latin typeface="Guttman Stam" panose="02010401010101010101" pitchFamily="2" charset="-79"/>
              <a:cs typeface="Guttman Stam" panose="02010401010101010101" pitchFamily="2" charset="-79"/>
            </a:endParaRPr>
          </a:p>
          <a:p>
            <a:r>
              <a:rPr lang="he-IL" dirty="0">
                <a:latin typeface="Guttman Stam" panose="02010401010101010101" pitchFamily="2" charset="-79"/>
                <a:cs typeface="Guttman Stam" panose="02010401010101010101" pitchFamily="2" charset="-79"/>
              </a:rPr>
              <a:t>(לו) וְעָשִׂ֥יתָ </a:t>
            </a:r>
            <a:r>
              <a:rPr lang="he-IL" sz="2400" b="1" dirty="0">
                <a:solidFill>
                  <a:schemeClr val="accent6">
                    <a:lumMod val="50000"/>
                  </a:schemeClr>
                </a:solidFill>
                <a:latin typeface="Guttman Stam" panose="02010401010101010101" pitchFamily="2" charset="-79"/>
                <a:cs typeface="Guttman Stam" panose="02010401010101010101" pitchFamily="2" charset="-79"/>
              </a:rPr>
              <a:t>צִּ֖יץ זָהָ֣ב טָה֑וֹר </a:t>
            </a:r>
            <a:r>
              <a:rPr lang="he-IL" dirty="0">
                <a:latin typeface="Guttman Stam" panose="02010401010101010101" pitchFamily="2" charset="-79"/>
                <a:cs typeface="Guttman Stam" panose="02010401010101010101" pitchFamily="2" charset="-79"/>
              </a:rPr>
              <a:t>וּפִתַּחְתָּ֤ עָלָיו֙ </a:t>
            </a:r>
            <a:r>
              <a:rPr lang="he-IL" dirty="0" err="1">
                <a:latin typeface="Guttman Stam" panose="02010401010101010101" pitchFamily="2" charset="-79"/>
                <a:cs typeface="Guttman Stam" panose="02010401010101010101" pitchFamily="2" charset="-79"/>
              </a:rPr>
              <a:t>פִּתּוּחֵ֣י</a:t>
            </a:r>
            <a:r>
              <a:rPr lang="he-IL" dirty="0">
                <a:latin typeface="Guttman Stam" panose="02010401010101010101" pitchFamily="2" charset="-79"/>
                <a:cs typeface="Guttman Stam" panose="02010401010101010101" pitchFamily="2" charset="-79"/>
              </a:rPr>
              <a:t> חֹתָ֔ם קֹ֖דֶשׁ לה':</a:t>
            </a:r>
          </a:p>
          <a:p>
            <a:r>
              <a:rPr lang="he-IL" dirty="0">
                <a:latin typeface="Guttman Stam" panose="02010401010101010101" pitchFamily="2" charset="-79"/>
                <a:cs typeface="Guttman Stam" panose="02010401010101010101" pitchFamily="2" charset="-79"/>
              </a:rPr>
              <a:t>(</a:t>
            </a:r>
            <a:r>
              <a:rPr lang="he-IL" dirty="0" err="1">
                <a:latin typeface="Guttman Stam" panose="02010401010101010101" pitchFamily="2" charset="-79"/>
                <a:cs typeface="Guttman Stam" panose="02010401010101010101" pitchFamily="2" charset="-79"/>
              </a:rPr>
              <a:t>לז</a:t>
            </a:r>
            <a:r>
              <a:rPr lang="he-IL" dirty="0">
                <a:latin typeface="Guttman Stam" panose="02010401010101010101" pitchFamily="2" charset="-79"/>
                <a:cs typeface="Guttman Stam" panose="02010401010101010101" pitchFamily="2" charset="-79"/>
              </a:rPr>
              <a:t>) וְשַׂמְתָּ֤ אֹתוֹ֙ </a:t>
            </a:r>
            <a:r>
              <a:rPr lang="he-IL" b="1" dirty="0" err="1">
                <a:latin typeface="Guttman Stam" panose="02010401010101010101" pitchFamily="2" charset="-79"/>
                <a:cs typeface="Guttman Stam" panose="02010401010101010101" pitchFamily="2" charset="-79"/>
              </a:rPr>
              <a:t>עַל־פְּתִ֣יל</a:t>
            </a:r>
            <a:r>
              <a:rPr lang="he-IL" b="1" dirty="0">
                <a:latin typeface="Guttman Stam" panose="02010401010101010101" pitchFamily="2" charset="-79"/>
                <a:cs typeface="Guttman Stam" panose="02010401010101010101" pitchFamily="2" charset="-79"/>
              </a:rPr>
              <a:t> תְּכֵ֔לֶת </a:t>
            </a:r>
            <a:r>
              <a:rPr lang="he-IL" dirty="0">
                <a:latin typeface="Guttman Stam" panose="02010401010101010101" pitchFamily="2" charset="-79"/>
                <a:cs typeface="Guttman Stam" panose="02010401010101010101" pitchFamily="2" charset="-79"/>
              </a:rPr>
              <a:t>וְהָיָ֖ה </a:t>
            </a:r>
            <a:r>
              <a:rPr lang="he-IL" dirty="0" err="1">
                <a:latin typeface="Guttman Stam" panose="02010401010101010101" pitchFamily="2" charset="-79"/>
                <a:cs typeface="Guttman Stam" panose="02010401010101010101" pitchFamily="2" charset="-79"/>
              </a:rPr>
              <a:t>עַל־הַמִּצְנָ֑פֶת</a:t>
            </a:r>
            <a:r>
              <a:rPr lang="he-IL" dirty="0">
                <a:latin typeface="Guttman Stam" panose="02010401010101010101" pitchFamily="2" charset="-79"/>
                <a:cs typeface="Guttman Stam" panose="02010401010101010101" pitchFamily="2" charset="-79"/>
              </a:rPr>
              <a:t> </a:t>
            </a:r>
            <a:r>
              <a:rPr lang="he-IL" dirty="0" err="1">
                <a:latin typeface="Guttman Stam" panose="02010401010101010101" pitchFamily="2" charset="-79"/>
                <a:cs typeface="Guttman Stam" panose="02010401010101010101" pitchFamily="2" charset="-79"/>
              </a:rPr>
              <a:t>אֶל־מ֥וּל</a:t>
            </a:r>
            <a:r>
              <a:rPr lang="he-IL" dirty="0">
                <a:latin typeface="Guttman Stam" panose="02010401010101010101" pitchFamily="2" charset="-79"/>
                <a:cs typeface="Guttman Stam" panose="02010401010101010101" pitchFamily="2" charset="-79"/>
              </a:rPr>
              <a:t> </a:t>
            </a:r>
            <a:r>
              <a:rPr lang="he-IL" dirty="0" err="1">
                <a:latin typeface="Guttman Stam" panose="02010401010101010101" pitchFamily="2" charset="-79"/>
                <a:cs typeface="Guttman Stam" panose="02010401010101010101" pitchFamily="2" charset="-79"/>
              </a:rPr>
              <a:t>פְּנֵֽי־הַמִּצְנֶ֖פֶת</a:t>
            </a:r>
            <a:r>
              <a:rPr lang="he-IL" dirty="0">
                <a:latin typeface="Guttman Stam" panose="02010401010101010101" pitchFamily="2" charset="-79"/>
                <a:cs typeface="Guttman Stam" panose="02010401010101010101" pitchFamily="2" charset="-79"/>
              </a:rPr>
              <a:t> יִהְיֶֽה:</a:t>
            </a:r>
          </a:p>
        </p:txBody>
      </p:sp>
      <p:sp>
        <p:nvSpPr>
          <p:cNvPr id="11" name="תיבת טקסט 10">
            <a:extLst>
              <a:ext uri="{FF2B5EF4-FFF2-40B4-BE49-F238E27FC236}">
                <a16:creationId xmlns:a16="http://schemas.microsoft.com/office/drawing/2014/main" id="{32F29724-D5CE-49DD-A742-744C7C21FA01}"/>
              </a:ext>
            </a:extLst>
          </p:cNvPr>
          <p:cNvSpPr txBox="1"/>
          <p:nvPr/>
        </p:nvSpPr>
        <p:spPr>
          <a:xfrm>
            <a:off x="3665862" y="2293986"/>
            <a:ext cx="7671441" cy="1046440"/>
          </a:xfrm>
          <a:prstGeom prst="rect">
            <a:avLst/>
          </a:prstGeom>
          <a:solidFill>
            <a:schemeClr val="accent6">
              <a:lumMod val="20000"/>
              <a:lumOff val="80000"/>
            </a:schemeClr>
          </a:solidFill>
          <a:scene3d>
            <a:camera prst="orthographicFront"/>
            <a:lightRig rig="threePt" dir="t"/>
          </a:scene3d>
          <a:sp3d>
            <a:bevelT prst="relaxedInset"/>
          </a:sp3d>
        </p:spPr>
        <p:txBody>
          <a:bodyPr wrap="square" rtlCol="1">
            <a:spAutoFit/>
          </a:bodyPr>
          <a:lstStyle/>
          <a:p>
            <a:r>
              <a:rPr lang="he-IL" dirty="0">
                <a:latin typeface="Guttman Stam" panose="02010401010101010101" pitchFamily="2" charset="-79"/>
                <a:cs typeface="Guttman Stam" panose="02010401010101010101" pitchFamily="2" charset="-79"/>
              </a:rPr>
              <a:t>(לח) </a:t>
            </a:r>
            <a:r>
              <a:rPr lang="he-IL" b="1" dirty="0">
                <a:solidFill>
                  <a:schemeClr val="accent5">
                    <a:lumMod val="75000"/>
                  </a:schemeClr>
                </a:solidFill>
                <a:latin typeface="Guttman Stam" panose="02010401010101010101" pitchFamily="2" charset="-79"/>
                <a:cs typeface="Guttman Stam" panose="02010401010101010101" pitchFamily="2" charset="-79"/>
              </a:rPr>
              <a:t>וְהָיָה֘ </a:t>
            </a:r>
            <a:r>
              <a:rPr lang="he-IL" b="1" dirty="0" err="1">
                <a:solidFill>
                  <a:schemeClr val="accent5">
                    <a:lumMod val="75000"/>
                  </a:schemeClr>
                </a:solidFill>
                <a:latin typeface="Guttman Stam" panose="02010401010101010101" pitchFamily="2" charset="-79"/>
                <a:cs typeface="Guttman Stam" panose="02010401010101010101" pitchFamily="2" charset="-79"/>
              </a:rPr>
              <a:t>עַל־מֵ֣צַח</a:t>
            </a:r>
            <a:r>
              <a:rPr lang="he-IL" b="1" dirty="0">
                <a:solidFill>
                  <a:schemeClr val="accent5">
                    <a:lumMod val="75000"/>
                  </a:schemeClr>
                </a:solidFill>
                <a:latin typeface="Guttman Stam" panose="02010401010101010101" pitchFamily="2" charset="-79"/>
                <a:cs typeface="Guttman Stam" panose="02010401010101010101" pitchFamily="2" charset="-79"/>
              </a:rPr>
              <a:t> אַהֲרֹן֒</a:t>
            </a:r>
          </a:p>
          <a:p>
            <a:r>
              <a:rPr lang="he-IL" b="1" dirty="0">
                <a:solidFill>
                  <a:schemeClr val="accent5">
                    <a:lumMod val="75000"/>
                  </a:schemeClr>
                </a:solidFill>
                <a:latin typeface="Guttman Stam" panose="02010401010101010101" pitchFamily="2" charset="-79"/>
                <a:cs typeface="Guttman Stam" panose="02010401010101010101" pitchFamily="2" charset="-79"/>
              </a:rPr>
              <a:t> </a:t>
            </a:r>
            <a:r>
              <a:rPr lang="he-IL" sz="2000" b="1" dirty="0">
                <a:solidFill>
                  <a:schemeClr val="accent6">
                    <a:lumMod val="50000"/>
                  </a:schemeClr>
                </a:solidFill>
                <a:latin typeface="Guttman Stam" panose="02010401010101010101" pitchFamily="2" charset="-79"/>
                <a:cs typeface="Guttman Stam" panose="02010401010101010101" pitchFamily="2" charset="-79"/>
              </a:rPr>
              <a:t>וְנָשָׂ֨א אַהֲרֹ֜ן </a:t>
            </a:r>
            <a:r>
              <a:rPr lang="he-IL" sz="2000" b="1" dirty="0" err="1">
                <a:solidFill>
                  <a:schemeClr val="accent6">
                    <a:lumMod val="50000"/>
                  </a:schemeClr>
                </a:solidFill>
                <a:latin typeface="Guttman Stam" panose="02010401010101010101" pitchFamily="2" charset="-79"/>
                <a:cs typeface="Guttman Stam" panose="02010401010101010101" pitchFamily="2" charset="-79"/>
              </a:rPr>
              <a:t>אֶת־עֲוֹ֣ן</a:t>
            </a:r>
            <a:r>
              <a:rPr lang="he-IL" sz="2000" b="1" dirty="0">
                <a:solidFill>
                  <a:schemeClr val="accent6">
                    <a:lumMod val="50000"/>
                  </a:schemeClr>
                </a:solidFill>
                <a:latin typeface="Guttman Stam" panose="02010401010101010101" pitchFamily="2" charset="-79"/>
                <a:cs typeface="Guttman Stam" panose="02010401010101010101" pitchFamily="2" charset="-79"/>
              </a:rPr>
              <a:t> הַקֳּדָשִׁ֗ים</a:t>
            </a:r>
            <a:r>
              <a:rPr lang="he-IL" dirty="0">
                <a:latin typeface="Guttman Stam" panose="02010401010101010101" pitchFamily="2" charset="-79"/>
                <a:cs typeface="Guttman Stam" panose="02010401010101010101" pitchFamily="2" charset="-79"/>
              </a:rPr>
              <a:t> אֲשֶׁ֤ר יַקְדִּ֙ישׁוּ֙ בְּנֵ֣י יִשְׂרָאֵ֔ל </a:t>
            </a:r>
            <a:r>
              <a:rPr lang="he-IL" dirty="0" err="1">
                <a:latin typeface="Guttman Stam" panose="02010401010101010101" pitchFamily="2" charset="-79"/>
                <a:cs typeface="Guttman Stam" panose="02010401010101010101" pitchFamily="2" charset="-79"/>
              </a:rPr>
              <a:t>לְכָֽל־מַתְּנֹ֖ת</a:t>
            </a:r>
            <a:r>
              <a:rPr lang="he-IL" dirty="0">
                <a:latin typeface="Guttman Stam" panose="02010401010101010101" pitchFamily="2" charset="-79"/>
                <a:cs typeface="Guttman Stam" panose="02010401010101010101" pitchFamily="2" charset="-79"/>
              </a:rPr>
              <a:t> קָדְשֵׁיהֶ֑ם </a:t>
            </a:r>
            <a:r>
              <a:rPr lang="he-IL" b="1" dirty="0">
                <a:latin typeface="Guttman Stam" panose="02010401010101010101" pitchFamily="2" charset="-79"/>
                <a:cs typeface="Guttman Stam" panose="02010401010101010101" pitchFamily="2" charset="-79"/>
              </a:rPr>
              <a:t>ו</a:t>
            </a:r>
            <a:r>
              <a:rPr lang="he-IL" b="1" dirty="0">
                <a:solidFill>
                  <a:schemeClr val="accent5">
                    <a:lumMod val="75000"/>
                  </a:schemeClr>
                </a:solidFill>
                <a:latin typeface="Guttman Stam" panose="02010401010101010101" pitchFamily="2" charset="-79"/>
                <a:cs typeface="Guttman Stam" panose="02010401010101010101" pitchFamily="2" charset="-79"/>
              </a:rPr>
              <a:t>ְהָיָ֤ה</a:t>
            </a:r>
            <a:r>
              <a:rPr lang="he-IL" b="1" dirty="0">
                <a:latin typeface="Guttman Stam" panose="02010401010101010101" pitchFamily="2" charset="-79"/>
                <a:cs typeface="Guttman Stam" panose="02010401010101010101" pitchFamily="2" charset="-79"/>
              </a:rPr>
              <a:t> </a:t>
            </a:r>
            <a:r>
              <a:rPr lang="he-IL" sz="2400" b="1" dirty="0" err="1">
                <a:solidFill>
                  <a:schemeClr val="accent5">
                    <a:lumMod val="75000"/>
                  </a:schemeClr>
                </a:solidFill>
                <a:latin typeface="Guttman Stam" panose="02010401010101010101" pitchFamily="2" charset="-79"/>
                <a:cs typeface="Guttman Stam" panose="02010401010101010101" pitchFamily="2" charset="-79"/>
              </a:rPr>
              <a:t>עַל־מִצְחו</a:t>
            </a:r>
            <a:r>
              <a:rPr lang="he-IL" sz="2400" b="1" dirty="0">
                <a:solidFill>
                  <a:schemeClr val="accent5">
                    <a:lumMod val="75000"/>
                  </a:schemeClr>
                </a:solidFill>
                <a:latin typeface="Guttman Stam" panose="02010401010101010101" pitchFamily="2" charset="-79"/>
                <a:cs typeface="Guttman Stam" panose="02010401010101010101" pitchFamily="2" charset="-79"/>
              </a:rPr>
              <a:t>ֹ֙ תָּמִ֔יד </a:t>
            </a:r>
            <a:r>
              <a:rPr lang="he-IL" dirty="0">
                <a:latin typeface="Guttman Stam" panose="02010401010101010101" pitchFamily="2" charset="-79"/>
                <a:cs typeface="Guttman Stam" panose="02010401010101010101" pitchFamily="2" charset="-79"/>
              </a:rPr>
              <a:t>לְרָצ֥וֹן לָהֶ֖ם לִפְנֵ֥י ה': </a:t>
            </a:r>
          </a:p>
        </p:txBody>
      </p:sp>
      <p:sp>
        <p:nvSpPr>
          <p:cNvPr id="19" name="תיבת טקסט 18">
            <a:extLst>
              <a:ext uri="{FF2B5EF4-FFF2-40B4-BE49-F238E27FC236}">
                <a16:creationId xmlns:a16="http://schemas.microsoft.com/office/drawing/2014/main" id="{56897D48-5211-4F20-B936-B6D2710693CD}"/>
              </a:ext>
            </a:extLst>
          </p:cNvPr>
          <p:cNvSpPr txBox="1"/>
          <p:nvPr/>
        </p:nvSpPr>
        <p:spPr>
          <a:xfrm>
            <a:off x="10558021" y="30170"/>
            <a:ext cx="1454871" cy="369332"/>
          </a:xfrm>
          <a:prstGeom prst="rect">
            <a:avLst/>
          </a:prstGeom>
          <a:noFill/>
        </p:spPr>
        <p:txBody>
          <a:bodyPr wrap="square" rtlCol="1">
            <a:spAutoFit/>
          </a:bodyPr>
          <a:lstStyle/>
          <a:p>
            <a:r>
              <a:rPr lang="he-IL" dirty="0"/>
              <a:t>דף ז' עמ' א'</a:t>
            </a:r>
          </a:p>
        </p:txBody>
      </p:sp>
      <p:sp>
        <p:nvSpPr>
          <p:cNvPr id="3" name="תיבת טקסט 2">
            <a:extLst>
              <a:ext uri="{FF2B5EF4-FFF2-40B4-BE49-F238E27FC236}">
                <a16:creationId xmlns:a16="http://schemas.microsoft.com/office/drawing/2014/main" id="{32DDE324-9DB4-449C-A150-B1936E7C4051}"/>
              </a:ext>
            </a:extLst>
          </p:cNvPr>
          <p:cNvSpPr txBox="1"/>
          <p:nvPr/>
        </p:nvSpPr>
        <p:spPr>
          <a:xfrm>
            <a:off x="2997200" y="3830320"/>
            <a:ext cx="8412480" cy="923330"/>
          </a:xfrm>
          <a:prstGeom prst="rect">
            <a:avLst/>
          </a:prstGeom>
          <a:solidFill>
            <a:schemeClr val="accent6">
              <a:lumMod val="20000"/>
              <a:lumOff val="80000"/>
            </a:schemeClr>
          </a:solidFill>
          <a:scene3d>
            <a:camera prst="orthographicFront"/>
            <a:lightRig rig="threePt" dir="t"/>
          </a:scene3d>
          <a:sp3d>
            <a:bevelT prst="relaxedInset"/>
          </a:sp3d>
        </p:spPr>
        <p:txBody>
          <a:bodyPr wrap="square" rtlCol="1">
            <a:spAutoFit/>
          </a:bodyPr>
          <a:lstStyle/>
          <a:p>
            <a:r>
              <a:rPr lang="he-IL" dirty="0"/>
              <a:t>שמות פרק לט</a:t>
            </a:r>
          </a:p>
          <a:p>
            <a:r>
              <a:rPr lang="he-IL" dirty="0"/>
              <a:t>(ל) </a:t>
            </a:r>
            <a:r>
              <a:rPr lang="he-IL" dirty="0">
                <a:latin typeface="Guttman Stam" panose="02010401010101010101" pitchFamily="2" charset="-79"/>
                <a:cs typeface="Guttman Stam" panose="02010401010101010101" pitchFamily="2" charset="-79"/>
              </a:rPr>
              <a:t>וַֽיַּעֲשׂ֛וּ </a:t>
            </a:r>
            <a:r>
              <a:rPr lang="he-IL" dirty="0" err="1">
                <a:latin typeface="Guttman Stam" panose="02010401010101010101" pitchFamily="2" charset="-79"/>
                <a:cs typeface="Guttman Stam" panose="02010401010101010101" pitchFamily="2" charset="-79"/>
              </a:rPr>
              <a:t>אֶת־צִ֥יץ</a:t>
            </a:r>
            <a:r>
              <a:rPr lang="he-IL" dirty="0">
                <a:latin typeface="Guttman Stam" panose="02010401010101010101" pitchFamily="2" charset="-79"/>
                <a:cs typeface="Guttman Stam" panose="02010401010101010101" pitchFamily="2" charset="-79"/>
              </a:rPr>
              <a:t> </a:t>
            </a:r>
            <a:r>
              <a:rPr lang="he-IL" dirty="0" err="1">
                <a:latin typeface="Guttman Stam" panose="02010401010101010101" pitchFamily="2" charset="-79"/>
                <a:cs typeface="Guttman Stam" panose="02010401010101010101" pitchFamily="2" charset="-79"/>
              </a:rPr>
              <a:t>נֵֽזֶר־הַקֹּ֖דֶש</a:t>
            </a:r>
            <a:r>
              <a:rPr lang="he-IL" dirty="0">
                <a:latin typeface="Guttman Stam" panose="02010401010101010101" pitchFamily="2" charset="-79"/>
                <a:cs typeface="Guttman Stam" panose="02010401010101010101" pitchFamily="2" charset="-79"/>
              </a:rPr>
              <a:t>ׁ זָהָ֣ב טָה֑וֹר וַיִּכְתְּב֣וּ עָלָ֗יו מִכְתַּב֙ </a:t>
            </a:r>
            <a:r>
              <a:rPr lang="he-IL" dirty="0" err="1">
                <a:latin typeface="Guttman Stam" panose="02010401010101010101" pitchFamily="2" charset="-79"/>
                <a:cs typeface="Guttman Stam" panose="02010401010101010101" pitchFamily="2" charset="-79"/>
              </a:rPr>
              <a:t>פִּתּוּחֵ֣י</a:t>
            </a:r>
            <a:r>
              <a:rPr lang="he-IL" dirty="0">
                <a:latin typeface="Guttman Stam" panose="02010401010101010101" pitchFamily="2" charset="-79"/>
                <a:cs typeface="Guttman Stam" panose="02010401010101010101" pitchFamily="2" charset="-79"/>
              </a:rPr>
              <a:t> חוֹתָ֔ם קֹ֖דֶשׁ לַהֽ':</a:t>
            </a:r>
          </a:p>
          <a:p>
            <a:r>
              <a:rPr lang="he-IL" dirty="0">
                <a:latin typeface="Guttman Stam" panose="02010401010101010101" pitchFamily="2" charset="-79"/>
                <a:cs typeface="Guttman Stam" panose="02010401010101010101" pitchFamily="2" charset="-79"/>
              </a:rPr>
              <a:t>(לא) וַיִּתְּנ֤וּ עָלָיו֙ פְּתִ֣יל תְּכֵ֔לֶת לָתֵ֥ת </a:t>
            </a:r>
            <a:r>
              <a:rPr lang="he-IL" dirty="0" err="1">
                <a:latin typeface="Guttman Stam" panose="02010401010101010101" pitchFamily="2" charset="-79"/>
                <a:cs typeface="Guttman Stam" panose="02010401010101010101" pitchFamily="2" charset="-79"/>
              </a:rPr>
              <a:t>עַל־הַמִּצְנֶ֖פֶת</a:t>
            </a:r>
            <a:r>
              <a:rPr lang="he-IL" dirty="0">
                <a:latin typeface="Guttman Stam" panose="02010401010101010101" pitchFamily="2" charset="-79"/>
                <a:cs typeface="Guttman Stam" panose="02010401010101010101" pitchFamily="2" charset="-79"/>
              </a:rPr>
              <a:t> מִלְמָ֑עְלָה כַּאֲשֶׁ֛ר </a:t>
            </a:r>
            <a:r>
              <a:rPr lang="he-IL" dirty="0" err="1">
                <a:latin typeface="Guttman Stam" panose="02010401010101010101" pitchFamily="2" charset="-79"/>
                <a:cs typeface="Guttman Stam" panose="02010401010101010101" pitchFamily="2" charset="-79"/>
              </a:rPr>
              <a:t>צִוָּ֥ה</a:t>
            </a:r>
            <a:r>
              <a:rPr lang="he-IL" dirty="0">
                <a:latin typeface="Guttman Stam" panose="02010401010101010101" pitchFamily="2" charset="-79"/>
                <a:cs typeface="Guttman Stam" panose="02010401010101010101" pitchFamily="2" charset="-79"/>
              </a:rPr>
              <a:t> ה֖' </a:t>
            </a:r>
            <a:r>
              <a:rPr lang="he-IL" dirty="0" err="1">
                <a:latin typeface="Guttman Stam" panose="02010401010101010101" pitchFamily="2" charset="-79"/>
                <a:cs typeface="Guttman Stam" panose="02010401010101010101" pitchFamily="2" charset="-79"/>
              </a:rPr>
              <a:t>אֶת־מֹשֶֽׁה</a:t>
            </a:r>
            <a:r>
              <a:rPr lang="he-IL" dirty="0">
                <a:latin typeface="Guttman Stam" panose="02010401010101010101" pitchFamily="2" charset="-79"/>
                <a:cs typeface="Guttman Stam" panose="02010401010101010101" pitchFamily="2" charset="-79"/>
              </a:rPr>
              <a:t> </a:t>
            </a:r>
          </a:p>
        </p:txBody>
      </p:sp>
      <p:sp>
        <p:nvSpPr>
          <p:cNvPr id="5" name="תיבת טקסט 4">
            <a:extLst>
              <a:ext uri="{FF2B5EF4-FFF2-40B4-BE49-F238E27FC236}">
                <a16:creationId xmlns:a16="http://schemas.microsoft.com/office/drawing/2014/main" id="{6BD0D1C5-592A-492C-BF36-22AE2B52D92E}"/>
              </a:ext>
            </a:extLst>
          </p:cNvPr>
          <p:cNvSpPr txBox="1"/>
          <p:nvPr/>
        </p:nvSpPr>
        <p:spPr>
          <a:xfrm>
            <a:off x="2976880" y="5110480"/>
            <a:ext cx="8544560" cy="923330"/>
          </a:xfrm>
          <a:prstGeom prst="rect">
            <a:avLst/>
          </a:prstGeom>
          <a:solidFill>
            <a:schemeClr val="accent6">
              <a:lumMod val="20000"/>
              <a:lumOff val="80000"/>
            </a:schemeClr>
          </a:solidFill>
          <a:scene3d>
            <a:camera prst="orthographicFront"/>
            <a:lightRig rig="threePt" dir="t"/>
          </a:scene3d>
          <a:sp3d>
            <a:bevelT prst="relaxedInset"/>
          </a:sp3d>
        </p:spPr>
        <p:txBody>
          <a:bodyPr wrap="square" rtlCol="1">
            <a:spAutoFit/>
          </a:bodyPr>
          <a:lstStyle/>
          <a:p>
            <a:r>
              <a:rPr lang="he-IL" dirty="0">
                <a:latin typeface="Guttman Stam" panose="02010401010101010101" pitchFamily="2" charset="-79"/>
                <a:cs typeface="Guttman Stam" panose="02010401010101010101" pitchFamily="2" charset="-79"/>
              </a:rPr>
              <a:t>ויקרא פרק ח</a:t>
            </a:r>
          </a:p>
          <a:p>
            <a:r>
              <a:rPr lang="he-IL" dirty="0">
                <a:latin typeface="Guttman Stam" panose="02010401010101010101" pitchFamily="2" charset="-79"/>
                <a:cs typeface="Guttman Stam" panose="02010401010101010101" pitchFamily="2" charset="-79"/>
              </a:rPr>
              <a:t>(ט) וַיָּ֥שֶׂם </a:t>
            </a:r>
            <a:r>
              <a:rPr lang="he-IL" dirty="0" err="1">
                <a:latin typeface="Guttman Stam" panose="02010401010101010101" pitchFamily="2" charset="-79"/>
                <a:cs typeface="Guttman Stam" panose="02010401010101010101" pitchFamily="2" charset="-79"/>
              </a:rPr>
              <a:t>אֶת־הַמִּצְנֶ֖פֶת</a:t>
            </a:r>
            <a:r>
              <a:rPr lang="he-IL" dirty="0">
                <a:latin typeface="Guttman Stam" panose="02010401010101010101" pitchFamily="2" charset="-79"/>
                <a:cs typeface="Guttman Stam" panose="02010401010101010101" pitchFamily="2" charset="-79"/>
              </a:rPr>
              <a:t> </a:t>
            </a:r>
            <a:r>
              <a:rPr lang="he-IL" dirty="0" err="1">
                <a:latin typeface="Guttman Stam" panose="02010401010101010101" pitchFamily="2" charset="-79"/>
                <a:cs typeface="Guttman Stam" panose="02010401010101010101" pitchFamily="2" charset="-79"/>
              </a:rPr>
              <a:t>עַל־רֹאשׁ֑ו</a:t>
            </a:r>
            <a:r>
              <a:rPr lang="he-IL" dirty="0">
                <a:latin typeface="Guttman Stam" panose="02010401010101010101" pitchFamily="2" charset="-79"/>
                <a:cs typeface="Guttman Stam" panose="02010401010101010101" pitchFamily="2" charset="-79"/>
              </a:rPr>
              <a:t>ֹ וַיָּ֨שֶׂם </a:t>
            </a:r>
            <a:r>
              <a:rPr lang="he-IL" dirty="0" err="1">
                <a:latin typeface="Guttman Stam" panose="02010401010101010101" pitchFamily="2" charset="-79"/>
                <a:cs typeface="Guttman Stam" panose="02010401010101010101" pitchFamily="2" charset="-79"/>
              </a:rPr>
              <a:t>עַֽל־הַמִּצְנֶ֜פֶת</a:t>
            </a:r>
            <a:r>
              <a:rPr lang="he-IL" dirty="0">
                <a:latin typeface="Guttman Stam" panose="02010401010101010101" pitchFamily="2" charset="-79"/>
                <a:cs typeface="Guttman Stam" panose="02010401010101010101" pitchFamily="2" charset="-79"/>
              </a:rPr>
              <a:t> </a:t>
            </a:r>
            <a:r>
              <a:rPr lang="he-IL" dirty="0" err="1">
                <a:latin typeface="Guttman Stam" panose="02010401010101010101" pitchFamily="2" charset="-79"/>
                <a:cs typeface="Guttman Stam" panose="02010401010101010101" pitchFamily="2" charset="-79"/>
              </a:rPr>
              <a:t>אֶל־מ֣וּל</a:t>
            </a:r>
            <a:r>
              <a:rPr lang="he-IL" dirty="0">
                <a:latin typeface="Guttman Stam" panose="02010401010101010101" pitchFamily="2" charset="-79"/>
                <a:cs typeface="Guttman Stam" panose="02010401010101010101" pitchFamily="2" charset="-79"/>
              </a:rPr>
              <a:t> פָּנָ֗יו אֵ֣ת צִ֤יץ הַזָּהָב֙ נֵ֣זֶר הַקֹּ֔דֶשׁ כַּאֲשֶׁ֛ר </a:t>
            </a:r>
            <a:r>
              <a:rPr lang="he-IL" dirty="0" err="1">
                <a:latin typeface="Guttman Stam" panose="02010401010101010101" pitchFamily="2" charset="-79"/>
                <a:cs typeface="Guttman Stam" panose="02010401010101010101" pitchFamily="2" charset="-79"/>
              </a:rPr>
              <a:t>צִוָּ֥ה</a:t>
            </a:r>
            <a:r>
              <a:rPr lang="he-IL" dirty="0">
                <a:latin typeface="Guttman Stam" panose="02010401010101010101" pitchFamily="2" charset="-79"/>
                <a:cs typeface="Guttman Stam" panose="02010401010101010101" pitchFamily="2" charset="-79"/>
              </a:rPr>
              <a:t> ה֖' </a:t>
            </a:r>
            <a:r>
              <a:rPr lang="he-IL" dirty="0" err="1">
                <a:latin typeface="Guttman Stam" panose="02010401010101010101" pitchFamily="2" charset="-79"/>
                <a:cs typeface="Guttman Stam" panose="02010401010101010101" pitchFamily="2" charset="-79"/>
              </a:rPr>
              <a:t>אֶת־מֹשֶֽׁה</a:t>
            </a:r>
            <a:r>
              <a:rPr lang="he-IL" dirty="0">
                <a:latin typeface="Guttman Stam" panose="02010401010101010101" pitchFamily="2" charset="-79"/>
                <a:cs typeface="Guttman Stam" panose="02010401010101010101" pitchFamily="2" charset="-79"/>
              </a:rPr>
              <a:t>: </a:t>
            </a:r>
          </a:p>
        </p:txBody>
      </p:sp>
    </p:spTree>
    <p:extLst>
      <p:ext uri="{BB962C8B-B14F-4D97-AF65-F5344CB8AC3E}">
        <p14:creationId xmlns:p14="http://schemas.microsoft.com/office/powerpoint/2010/main" val="3005222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25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250"/>
                            </p:stCondLst>
                            <p:childTnLst>
                              <p:par>
                                <p:cTn id="12" presetID="31" presetClass="entr" presetSubtype="0" fill="hold" grpId="0" nodeType="afterEffect">
                                  <p:stCondLst>
                                    <p:cond delay="50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fltVal val="0"/>
                                          </p:val>
                                        </p:tav>
                                        <p:tav tm="100000">
                                          <p:val>
                                            <p:strVal val="#ppt_w"/>
                                          </p:val>
                                        </p:tav>
                                      </p:tavLst>
                                    </p:anim>
                                    <p:anim calcmode="lin" valueType="num">
                                      <p:cBhvr>
                                        <p:cTn id="15" dur="1000" fill="hold"/>
                                        <p:tgtEl>
                                          <p:spTgt spid="4"/>
                                        </p:tgtEl>
                                        <p:attrNameLst>
                                          <p:attrName>ppt_h</p:attrName>
                                        </p:attrNameLst>
                                      </p:cBhvr>
                                      <p:tavLst>
                                        <p:tav tm="0">
                                          <p:val>
                                            <p:fltVal val="0"/>
                                          </p:val>
                                        </p:tav>
                                        <p:tav tm="100000">
                                          <p:val>
                                            <p:strVal val="#ppt_h"/>
                                          </p:val>
                                        </p:tav>
                                      </p:tavLst>
                                    </p:anim>
                                    <p:anim calcmode="lin" valueType="num">
                                      <p:cBhvr>
                                        <p:cTn id="16" dur="1000" fill="hold"/>
                                        <p:tgtEl>
                                          <p:spTgt spid="4"/>
                                        </p:tgtEl>
                                        <p:attrNameLst>
                                          <p:attrName>style.rotation</p:attrName>
                                        </p:attrNameLst>
                                      </p:cBhvr>
                                      <p:tavLst>
                                        <p:tav tm="0">
                                          <p:val>
                                            <p:fltVal val="90"/>
                                          </p:val>
                                        </p:tav>
                                        <p:tav tm="100000">
                                          <p:val>
                                            <p:fltVal val="0"/>
                                          </p:val>
                                        </p:tav>
                                      </p:tavLst>
                                    </p:anim>
                                    <p:animEffect transition="in" filter="fade">
                                      <p:cBhvr>
                                        <p:cTn id="17" dur="1000"/>
                                        <p:tgtEl>
                                          <p:spTgt spid="4"/>
                                        </p:tgtEl>
                                      </p:cBhvr>
                                    </p:animEffect>
                                  </p:childTnLst>
                                </p:cTn>
                              </p:par>
                            </p:childTnLst>
                          </p:cTn>
                        </p:par>
                        <p:par>
                          <p:cTn id="18" fill="hold">
                            <p:stCondLst>
                              <p:cond delay="2750"/>
                            </p:stCondLst>
                            <p:childTnLst>
                              <p:par>
                                <p:cTn id="19" presetID="53" presetClass="entr" presetSubtype="16" fill="hold" grpId="0" nodeType="afterEffect">
                                  <p:stCondLst>
                                    <p:cond delay="225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5500"/>
                            </p:stCondLst>
                            <p:childTnLst>
                              <p:par>
                                <p:cTn id="25" presetID="31" presetClass="entr" presetSubtype="0" fill="hold" grpId="0" nodeType="afterEffect">
                                  <p:stCondLst>
                                    <p:cond delay="2500"/>
                                  </p:stCondLst>
                                  <p:childTnLst>
                                    <p:set>
                                      <p:cBhvr>
                                        <p:cTn id="26" dur="1" fill="hold">
                                          <p:stCondLst>
                                            <p:cond delay="0"/>
                                          </p:stCondLst>
                                        </p:cTn>
                                        <p:tgtEl>
                                          <p:spTgt spid="3"/>
                                        </p:tgtEl>
                                        <p:attrNameLst>
                                          <p:attrName>style.visibility</p:attrName>
                                        </p:attrNameLst>
                                      </p:cBhvr>
                                      <p:to>
                                        <p:strVal val="visible"/>
                                      </p:to>
                                    </p:set>
                                    <p:anim calcmode="lin" valueType="num">
                                      <p:cBhvr>
                                        <p:cTn id="27" dur="1000" fill="hold"/>
                                        <p:tgtEl>
                                          <p:spTgt spid="3"/>
                                        </p:tgtEl>
                                        <p:attrNameLst>
                                          <p:attrName>ppt_w</p:attrName>
                                        </p:attrNameLst>
                                      </p:cBhvr>
                                      <p:tavLst>
                                        <p:tav tm="0">
                                          <p:val>
                                            <p:fltVal val="0"/>
                                          </p:val>
                                        </p:tav>
                                        <p:tav tm="100000">
                                          <p:val>
                                            <p:strVal val="#ppt_w"/>
                                          </p:val>
                                        </p:tav>
                                      </p:tavLst>
                                    </p:anim>
                                    <p:anim calcmode="lin" valueType="num">
                                      <p:cBhvr>
                                        <p:cTn id="28" dur="1000" fill="hold"/>
                                        <p:tgtEl>
                                          <p:spTgt spid="3"/>
                                        </p:tgtEl>
                                        <p:attrNameLst>
                                          <p:attrName>ppt_h</p:attrName>
                                        </p:attrNameLst>
                                      </p:cBhvr>
                                      <p:tavLst>
                                        <p:tav tm="0">
                                          <p:val>
                                            <p:fltVal val="0"/>
                                          </p:val>
                                        </p:tav>
                                        <p:tav tm="100000">
                                          <p:val>
                                            <p:strVal val="#ppt_h"/>
                                          </p:val>
                                        </p:tav>
                                      </p:tavLst>
                                    </p:anim>
                                    <p:anim calcmode="lin" valueType="num">
                                      <p:cBhvr>
                                        <p:cTn id="29" dur="1000" fill="hold"/>
                                        <p:tgtEl>
                                          <p:spTgt spid="3"/>
                                        </p:tgtEl>
                                        <p:attrNameLst>
                                          <p:attrName>style.rotation</p:attrName>
                                        </p:attrNameLst>
                                      </p:cBhvr>
                                      <p:tavLst>
                                        <p:tav tm="0">
                                          <p:val>
                                            <p:fltVal val="90"/>
                                          </p:val>
                                        </p:tav>
                                        <p:tav tm="100000">
                                          <p:val>
                                            <p:fltVal val="0"/>
                                          </p:val>
                                        </p:tav>
                                      </p:tavLst>
                                    </p:anim>
                                    <p:animEffect transition="in" filter="fade">
                                      <p:cBhvr>
                                        <p:cTn id="30" dur="1000"/>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1000" fill="hold"/>
                                        <p:tgtEl>
                                          <p:spTgt spid="5"/>
                                        </p:tgtEl>
                                        <p:attrNameLst>
                                          <p:attrName>ppt_w</p:attrName>
                                        </p:attrNameLst>
                                      </p:cBhvr>
                                      <p:tavLst>
                                        <p:tav tm="0">
                                          <p:val>
                                            <p:fltVal val="0"/>
                                          </p:val>
                                        </p:tav>
                                        <p:tav tm="100000">
                                          <p:val>
                                            <p:strVal val="#ppt_w"/>
                                          </p:val>
                                        </p:tav>
                                      </p:tavLst>
                                    </p:anim>
                                    <p:anim calcmode="lin" valueType="num">
                                      <p:cBhvr>
                                        <p:cTn id="36" dur="1000" fill="hold"/>
                                        <p:tgtEl>
                                          <p:spTgt spid="5"/>
                                        </p:tgtEl>
                                        <p:attrNameLst>
                                          <p:attrName>ppt_h</p:attrName>
                                        </p:attrNameLst>
                                      </p:cBhvr>
                                      <p:tavLst>
                                        <p:tav tm="0">
                                          <p:val>
                                            <p:fltVal val="0"/>
                                          </p:val>
                                        </p:tav>
                                        <p:tav tm="100000">
                                          <p:val>
                                            <p:strVal val="#ppt_h"/>
                                          </p:val>
                                        </p:tav>
                                      </p:tavLst>
                                    </p:anim>
                                    <p:anim calcmode="lin" valueType="num">
                                      <p:cBhvr>
                                        <p:cTn id="37" dur="1000" fill="hold"/>
                                        <p:tgtEl>
                                          <p:spTgt spid="5"/>
                                        </p:tgtEl>
                                        <p:attrNameLst>
                                          <p:attrName>style.rotation</p:attrName>
                                        </p:attrNameLst>
                                      </p:cBhvr>
                                      <p:tavLst>
                                        <p:tav tm="0">
                                          <p:val>
                                            <p:fltVal val="90"/>
                                          </p:val>
                                        </p:tav>
                                        <p:tav tm="100000">
                                          <p:val>
                                            <p:fltVal val="0"/>
                                          </p:val>
                                        </p:tav>
                                      </p:tavLst>
                                    </p:anim>
                                    <p:animEffect transition="in" filter="fade">
                                      <p:cBhvr>
                                        <p:cTn id="3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11" grpId="0" animBg="1"/>
      <p:bldP spid="3"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תיבת טקסט 3">
            <a:extLst>
              <a:ext uri="{FF2B5EF4-FFF2-40B4-BE49-F238E27FC236}">
                <a16:creationId xmlns:a16="http://schemas.microsoft.com/office/drawing/2014/main" id="{88B25BCA-3E39-4C9A-AB30-0B92E3CAFE9F}"/>
              </a:ext>
            </a:extLst>
          </p:cNvPr>
          <p:cNvSpPr txBox="1"/>
          <p:nvPr/>
        </p:nvSpPr>
        <p:spPr>
          <a:xfrm>
            <a:off x="6377442" y="22959"/>
            <a:ext cx="1960880" cy="369332"/>
          </a:xfrm>
          <a:prstGeom prst="rect">
            <a:avLst/>
          </a:prstGeom>
          <a:noFill/>
        </p:spPr>
        <p:txBody>
          <a:bodyPr wrap="square" rtlCol="1">
            <a:spAutoFit/>
          </a:bodyPr>
          <a:lstStyle/>
          <a:p>
            <a:pPr algn="ctr"/>
            <a:r>
              <a:rPr lang="he-IL" dirty="0"/>
              <a:t>הרקע לסוגית הציץ</a:t>
            </a:r>
          </a:p>
        </p:txBody>
      </p:sp>
      <p:sp>
        <p:nvSpPr>
          <p:cNvPr id="6" name="תיבת טקסט 5">
            <a:extLst>
              <a:ext uri="{FF2B5EF4-FFF2-40B4-BE49-F238E27FC236}">
                <a16:creationId xmlns:a16="http://schemas.microsoft.com/office/drawing/2014/main" id="{F9F873F7-197D-4943-BD63-C16765D97D8A}"/>
              </a:ext>
            </a:extLst>
          </p:cNvPr>
          <p:cNvSpPr txBox="1"/>
          <p:nvPr/>
        </p:nvSpPr>
        <p:spPr>
          <a:xfrm>
            <a:off x="10526543" y="82740"/>
            <a:ext cx="1454871" cy="369332"/>
          </a:xfrm>
          <a:prstGeom prst="rect">
            <a:avLst/>
          </a:prstGeom>
          <a:noFill/>
        </p:spPr>
        <p:txBody>
          <a:bodyPr wrap="square" rtlCol="1">
            <a:spAutoFit/>
          </a:bodyPr>
          <a:lstStyle/>
          <a:p>
            <a:pPr algn="ctr"/>
            <a:r>
              <a:rPr lang="he-IL" dirty="0"/>
              <a:t>דף ז' עמ' א'</a:t>
            </a:r>
          </a:p>
        </p:txBody>
      </p:sp>
      <p:graphicFrame>
        <p:nvGraphicFramePr>
          <p:cNvPr id="7" name="טבלה 7">
            <a:extLst>
              <a:ext uri="{FF2B5EF4-FFF2-40B4-BE49-F238E27FC236}">
                <a16:creationId xmlns:a16="http://schemas.microsoft.com/office/drawing/2014/main" id="{3FD724C1-2C22-4B49-B178-F61A3D202DAA}"/>
              </a:ext>
            </a:extLst>
          </p:cNvPr>
          <p:cNvGraphicFramePr>
            <a:graphicFrameLocks noGrp="1"/>
          </p:cNvGraphicFramePr>
          <p:nvPr>
            <p:extLst>
              <p:ext uri="{D42A27DB-BD31-4B8C-83A1-F6EECF244321}">
                <p14:modId xmlns:p14="http://schemas.microsoft.com/office/powerpoint/2010/main" val="1714984571"/>
              </p:ext>
            </p:extLst>
          </p:nvPr>
        </p:nvGraphicFramePr>
        <p:xfrm>
          <a:off x="3747601" y="5146090"/>
          <a:ext cx="8341359" cy="1413933"/>
        </p:xfrm>
        <a:graphic>
          <a:graphicData uri="http://schemas.openxmlformats.org/drawingml/2006/table">
            <a:tbl>
              <a:tblPr rtl="1" firstRow="1" bandRow="1">
                <a:tableStyleId>{616DA210-FB5B-4158-B5E0-FEB733F419BA}</a:tableStyleId>
              </a:tblPr>
              <a:tblGrid>
                <a:gridCol w="2916233">
                  <a:extLst>
                    <a:ext uri="{9D8B030D-6E8A-4147-A177-3AD203B41FA5}">
                      <a16:colId xmlns:a16="http://schemas.microsoft.com/office/drawing/2014/main" val="4116311227"/>
                    </a:ext>
                  </a:extLst>
                </a:gridCol>
                <a:gridCol w="2644673">
                  <a:extLst>
                    <a:ext uri="{9D8B030D-6E8A-4147-A177-3AD203B41FA5}">
                      <a16:colId xmlns:a16="http://schemas.microsoft.com/office/drawing/2014/main" val="3620310115"/>
                    </a:ext>
                  </a:extLst>
                </a:gridCol>
                <a:gridCol w="2780453">
                  <a:extLst>
                    <a:ext uri="{9D8B030D-6E8A-4147-A177-3AD203B41FA5}">
                      <a16:colId xmlns:a16="http://schemas.microsoft.com/office/drawing/2014/main" val="1480715867"/>
                    </a:ext>
                  </a:extLst>
                </a:gridCol>
              </a:tblGrid>
              <a:tr h="471311">
                <a:tc>
                  <a:txBody>
                    <a:bodyPr/>
                    <a:lstStyle/>
                    <a:p>
                      <a:pPr rtl="1"/>
                      <a:endParaRPr lang="he-IL"/>
                    </a:p>
                  </a:txBody>
                  <a:tcPr/>
                </a:tc>
                <a:tc>
                  <a:txBody>
                    <a:bodyPr/>
                    <a:lstStyle/>
                    <a:p>
                      <a:pPr rtl="1"/>
                      <a:endParaRPr lang="he-IL" dirty="0"/>
                    </a:p>
                  </a:txBody>
                  <a:tcPr/>
                </a:tc>
                <a:tc>
                  <a:txBody>
                    <a:bodyPr/>
                    <a:lstStyle/>
                    <a:p>
                      <a:pPr rtl="1"/>
                      <a:endParaRPr lang="he-IL"/>
                    </a:p>
                  </a:txBody>
                  <a:tcPr/>
                </a:tc>
                <a:extLst>
                  <a:ext uri="{0D108BD9-81ED-4DB2-BD59-A6C34878D82A}">
                    <a16:rowId xmlns:a16="http://schemas.microsoft.com/office/drawing/2014/main" val="3249768797"/>
                  </a:ext>
                </a:extLst>
              </a:tr>
              <a:tr h="471311">
                <a:tc>
                  <a:txBody>
                    <a:bodyPr/>
                    <a:lstStyle/>
                    <a:p>
                      <a:pPr rtl="1"/>
                      <a:endParaRPr lang="he-IL"/>
                    </a:p>
                  </a:txBody>
                  <a:tcPr/>
                </a:tc>
                <a:tc>
                  <a:txBody>
                    <a:bodyPr/>
                    <a:lstStyle/>
                    <a:p>
                      <a:pPr rtl="1"/>
                      <a:endParaRPr lang="he-IL"/>
                    </a:p>
                  </a:txBody>
                  <a:tcPr/>
                </a:tc>
                <a:tc>
                  <a:txBody>
                    <a:bodyPr/>
                    <a:lstStyle/>
                    <a:p>
                      <a:pPr rtl="1"/>
                      <a:endParaRPr lang="he-IL" dirty="0"/>
                    </a:p>
                  </a:txBody>
                  <a:tcPr/>
                </a:tc>
                <a:extLst>
                  <a:ext uri="{0D108BD9-81ED-4DB2-BD59-A6C34878D82A}">
                    <a16:rowId xmlns:a16="http://schemas.microsoft.com/office/drawing/2014/main" val="1247362130"/>
                  </a:ext>
                </a:extLst>
              </a:tr>
              <a:tr h="471311">
                <a:tc>
                  <a:txBody>
                    <a:bodyPr/>
                    <a:lstStyle/>
                    <a:p>
                      <a:pPr rtl="1"/>
                      <a:endParaRPr lang="he-IL"/>
                    </a:p>
                  </a:txBody>
                  <a:tcPr/>
                </a:tc>
                <a:tc gridSpan="2">
                  <a:txBody>
                    <a:bodyPr/>
                    <a:lstStyle/>
                    <a:p>
                      <a:pPr rtl="1"/>
                      <a:endParaRPr lang="he-IL" dirty="0"/>
                    </a:p>
                  </a:txBody>
                  <a:tcPr/>
                </a:tc>
                <a:tc hMerge="1">
                  <a:txBody>
                    <a:bodyPr/>
                    <a:lstStyle/>
                    <a:p>
                      <a:pPr rtl="1"/>
                      <a:endParaRPr lang="he-IL" dirty="0"/>
                    </a:p>
                  </a:txBody>
                  <a:tcPr/>
                </a:tc>
                <a:extLst>
                  <a:ext uri="{0D108BD9-81ED-4DB2-BD59-A6C34878D82A}">
                    <a16:rowId xmlns:a16="http://schemas.microsoft.com/office/drawing/2014/main" val="3043740405"/>
                  </a:ext>
                </a:extLst>
              </a:tr>
            </a:tbl>
          </a:graphicData>
        </a:graphic>
      </p:graphicFrame>
      <p:sp>
        <p:nvSpPr>
          <p:cNvPr id="10" name="תיבת טקסט 9">
            <a:extLst>
              <a:ext uri="{FF2B5EF4-FFF2-40B4-BE49-F238E27FC236}">
                <a16:creationId xmlns:a16="http://schemas.microsoft.com/office/drawing/2014/main" id="{A90143AB-FC1B-496D-B1D3-1503706997C7}"/>
              </a:ext>
            </a:extLst>
          </p:cNvPr>
          <p:cNvSpPr txBox="1"/>
          <p:nvPr/>
        </p:nvSpPr>
        <p:spPr>
          <a:xfrm>
            <a:off x="3862842" y="5222946"/>
            <a:ext cx="2514600" cy="369332"/>
          </a:xfrm>
          <a:prstGeom prst="rect">
            <a:avLst/>
          </a:prstGeom>
          <a:solidFill>
            <a:schemeClr val="accent6">
              <a:lumMod val="20000"/>
              <a:lumOff val="80000"/>
            </a:schemeClr>
          </a:solidFill>
          <a:scene3d>
            <a:camera prst="orthographicFront"/>
            <a:lightRig rig="threePt" dir="t"/>
          </a:scene3d>
          <a:sp3d>
            <a:bevelT w="114300" prst="hardEdge"/>
          </a:sp3d>
        </p:spPr>
        <p:txBody>
          <a:bodyPr wrap="square" rtlCol="1">
            <a:spAutoFit/>
          </a:bodyPr>
          <a:lstStyle/>
          <a:p>
            <a:pPr algn="ctr"/>
            <a:r>
              <a:rPr lang="he-IL" b="0" i="0" dirty="0">
                <a:solidFill>
                  <a:srgbClr val="000000"/>
                </a:solidFill>
                <a:effectLst/>
                <a:latin typeface="Arial" panose="020B0604020202020204" pitchFamily="34" charset="0"/>
              </a:rPr>
              <a:t>כאשר אין שירים לאכילה</a:t>
            </a:r>
            <a:endParaRPr lang="he-IL" dirty="0"/>
          </a:p>
        </p:txBody>
      </p:sp>
      <p:sp>
        <p:nvSpPr>
          <p:cNvPr id="11" name="תיבת טקסט 10">
            <a:extLst>
              <a:ext uri="{FF2B5EF4-FFF2-40B4-BE49-F238E27FC236}">
                <a16:creationId xmlns:a16="http://schemas.microsoft.com/office/drawing/2014/main" id="{3E839251-4385-440B-B3EA-CF24BC4DDE17}"/>
              </a:ext>
            </a:extLst>
          </p:cNvPr>
          <p:cNvSpPr txBox="1"/>
          <p:nvPr/>
        </p:nvSpPr>
        <p:spPr>
          <a:xfrm>
            <a:off x="9232533" y="5641054"/>
            <a:ext cx="2803112" cy="307777"/>
          </a:xfrm>
          <a:prstGeom prst="rect">
            <a:avLst/>
          </a:prstGeom>
          <a:solidFill>
            <a:schemeClr val="accent6">
              <a:lumMod val="20000"/>
              <a:lumOff val="80000"/>
            </a:schemeClr>
          </a:solidFill>
          <a:scene3d>
            <a:camera prst="orthographicFront"/>
            <a:lightRig rig="threePt" dir="t"/>
          </a:scene3d>
          <a:sp3d>
            <a:bevelT prst="convex"/>
          </a:sp3d>
        </p:spPr>
        <p:txBody>
          <a:bodyPr wrap="square" rtlCol="1">
            <a:spAutoFit/>
          </a:bodyPr>
          <a:lstStyle/>
          <a:p>
            <a:pPr algn="ctr"/>
            <a:r>
              <a:rPr lang="he-IL" sz="1400" dirty="0"/>
              <a:t>שיטת ר' נחמן שתרומה הותרה בציבור</a:t>
            </a:r>
          </a:p>
        </p:txBody>
      </p:sp>
      <p:sp>
        <p:nvSpPr>
          <p:cNvPr id="13" name="תיבת טקסט 12">
            <a:extLst>
              <a:ext uri="{FF2B5EF4-FFF2-40B4-BE49-F238E27FC236}">
                <a16:creationId xmlns:a16="http://schemas.microsoft.com/office/drawing/2014/main" id="{298AC4B8-82BA-41E0-BE5B-E2E9DBA4FFEA}"/>
              </a:ext>
            </a:extLst>
          </p:cNvPr>
          <p:cNvSpPr txBox="1"/>
          <p:nvPr/>
        </p:nvSpPr>
        <p:spPr>
          <a:xfrm>
            <a:off x="9130410" y="6187289"/>
            <a:ext cx="2905235" cy="307777"/>
          </a:xfrm>
          <a:prstGeom prst="rect">
            <a:avLst/>
          </a:prstGeom>
          <a:solidFill>
            <a:schemeClr val="accent6">
              <a:lumMod val="20000"/>
              <a:lumOff val="80000"/>
            </a:schemeClr>
          </a:solidFill>
          <a:scene3d>
            <a:camera prst="orthographicFront"/>
            <a:lightRig rig="threePt" dir="t"/>
          </a:scene3d>
          <a:sp3d>
            <a:bevelT prst="convex"/>
          </a:sp3d>
        </p:spPr>
        <p:txBody>
          <a:bodyPr wrap="square" rtlCol="1">
            <a:spAutoFit/>
          </a:bodyPr>
          <a:lstStyle/>
          <a:p>
            <a:pPr algn="ctr"/>
            <a:r>
              <a:rPr lang="he-IL" sz="1400" dirty="0"/>
              <a:t>שיטת ר' ששת ן שתרומה דחויה בציבור</a:t>
            </a:r>
          </a:p>
        </p:txBody>
      </p:sp>
      <p:sp>
        <p:nvSpPr>
          <p:cNvPr id="15" name="תיבת טקסט 14">
            <a:extLst>
              <a:ext uri="{FF2B5EF4-FFF2-40B4-BE49-F238E27FC236}">
                <a16:creationId xmlns:a16="http://schemas.microsoft.com/office/drawing/2014/main" id="{C4018306-5E66-43B9-82C8-20A4C567DAB1}"/>
              </a:ext>
            </a:extLst>
          </p:cNvPr>
          <p:cNvSpPr txBox="1"/>
          <p:nvPr/>
        </p:nvSpPr>
        <p:spPr>
          <a:xfrm>
            <a:off x="3839671" y="5699167"/>
            <a:ext cx="2475845" cy="307777"/>
          </a:xfrm>
          <a:prstGeom prst="rect">
            <a:avLst/>
          </a:prstGeom>
          <a:solidFill>
            <a:schemeClr val="accent6">
              <a:lumMod val="20000"/>
              <a:lumOff val="80000"/>
            </a:schemeClr>
          </a:solidFill>
          <a:scene3d>
            <a:camera prst="orthographicFront"/>
            <a:lightRig rig="threePt" dir="t"/>
          </a:scene3d>
          <a:sp3d>
            <a:bevelT prst="slope"/>
          </a:sp3d>
        </p:spPr>
        <p:txBody>
          <a:bodyPr wrap="square" rtlCol="1">
            <a:spAutoFit/>
          </a:bodyPr>
          <a:lstStyle/>
          <a:p>
            <a:pPr algn="ctr"/>
            <a:r>
              <a:rPr lang="he-IL" sz="1400" b="0" i="0" dirty="0">
                <a:solidFill>
                  <a:srgbClr val="000000"/>
                </a:solidFill>
                <a:effectLst/>
                <a:latin typeface="Arial" panose="020B0604020202020204" pitchFamily="34" charset="0"/>
              </a:rPr>
              <a:t>מקריב בטומאה</a:t>
            </a:r>
            <a:endParaRPr lang="he-IL" sz="1400" dirty="0"/>
          </a:p>
        </p:txBody>
      </p:sp>
      <p:sp>
        <p:nvSpPr>
          <p:cNvPr id="16" name="תיבת טקסט 15">
            <a:extLst>
              <a:ext uri="{FF2B5EF4-FFF2-40B4-BE49-F238E27FC236}">
                <a16:creationId xmlns:a16="http://schemas.microsoft.com/office/drawing/2014/main" id="{598899D5-FE49-488D-A012-20A44A39BAAC}"/>
              </a:ext>
            </a:extLst>
          </p:cNvPr>
          <p:cNvSpPr txBox="1"/>
          <p:nvPr/>
        </p:nvSpPr>
        <p:spPr>
          <a:xfrm>
            <a:off x="5398133" y="6151402"/>
            <a:ext cx="2475845" cy="307777"/>
          </a:xfrm>
          <a:prstGeom prst="rect">
            <a:avLst/>
          </a:prstGeom>
          <a:solidFill>
            <a:schemeClr val="accent6">
              <a:lumMod val="20000"/>
              <a:lumOff val="80000"/>
            </a:schemeClr>
          </a:solidFill>
          <a:scene3d>
            <a:camera prst="orthographicFront"/>
            <a:lightRig rig="threePt" dir="t"/>
          </a:scene3d>
          <a:sp3d>
            <a:bevelT prst="slope"/>
          </a:sp3d>
        </p:spPr>
        <p:txBody>
          <a:bodyPr wrap="square" rtlCol="1">
            <a:spAutoFit/>
          </a:bodyPr>
          <a:lstStyle/>
          <a:p>
            <a:pPr algn="ctr"/>
            <a:r>
              <a:rPr lang="he-IL" sz="1400" b="0" i="0" dirty="0">
                <a:solidFill>
                  <a:srgbClr val="000000"/>
                </a:solidFill>
                <a:effectLst/>
                <a:latin typeface="Arial" panose="020B0604020202020204" pitchFamily="34" charset="0"/>
              </a:rPr>
              <a:t>יחזר להקריב בטהרה - לכתחילה</a:t>
            </a:r>
            <a:endParaRPr lang="he-IL" sz="1400" dirty="0"/>
          </a:p>
        </p:txBody>
      </p:sp>
      <p:sp>
        <p:nvSpPr>
          <p:cNvPr id="17" name="בועת דיבור: מלבן עם פינות מעוגלות 16">
            <a:extLst>
              <a:ext uri="{FF2B5EF4-FFF2-40B4-BE49-F238E27FC236}">
                <a16:creationId xmlns:a16="http://schemas.microsoft.com/office/drawing/2014/main" id="{5751A8AD-532D-4A4E-97B7-C3C8D3E0848C}"/>
              </a:ext>
            </a:extLst>
          </p:cNvPr>
          <p:cNvSpPr/>
          <p:nvPr/>
        </p:nvSpPr>
        <p:spPr>
          <a:xfrm>
            <a:off x="172616" y="4881064"/>
            <a:ext cx="3120633" cy="653247"/>
          </a:xfrm>
          <a:prstGeom prst="wedgeRoundRectCallout">
            <a:avLst>
              <a:gd name="adj1" fmla="val 83220"/>
              <a:gd name="adj2" fmla="val 78228"/>
              <a:gd name="adj3" fmla="val 16667"/>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0" i="0" dirty="0">
                <a:solidFill>
                  <a:schemeClr val="tx1"/>
                </a:solidFill>
                <a:effectLst/>
                <a:latin typeface="Arial" panose="020B0604020202020204" pitchFamily="34" charset="0"/>
              </a:rPr>
              <a:t>כגון מנחת נסכים של קרבן ציבור</a:t>
            </a:r>
            <a:endParaRPr lang="he-IL" dirty="0">
              <a:solidFill>
                <a:schemeClr val="tx1"/>
              </a:solidFill>
            </a:endParaRPr>
          </a:p>
        </p:txBody>
      </p:sp>
      <p:sp>
        <p:nvSpPr>
          <p:cNvPr id="18" name="בועת דיבור: מלבן עם פינות מעוגלות 17">
            <a:extLst>
              <a:ext uri="{FF2B5EF4-FFF2-40B4-BE49-F238E27FC236}">
                <a16:creationId xmlns:a16="http://schemas.microsoft.com/office/drawing/2014/main" id="{E9D8349B-C840-47E7-957C-021D082C1ABD}"/>
              </a:ext>
            </a:extLst>
          </p:cNvPr>
          <p:cNvSpPr/>
          <p:nvPr/>
        </p:nvSpPr>
        <p:spPr>
          <a:xfrm>
            <a:off x="103040" y="5617192"/>
            <a:ext cx="3140478" cy="1250132"/>
          </a:xfrm>
          <a:prstGeom prst="wedgeRoundRectCallout">
            <a:avLst>
              <a:gd name="adj1" fmla="val 114360"/>
              <a:gd name="adj2" fmla="val 5099"/>
              <a:gd name="adj3" fmla="val 16667"/>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400" b="0" i="0" dirty="0">
                <a:solidFill>
                  <a:srgbClr val="000000"/>
                </a:solidFill>
                <a:effectLst/>
                <a:latin typeface="Arial" panose="020B0604020202020204" pitchFamily="34" charset="0"/>
              </a:rPr>
              <a:t>קרבן ציבור שנעשה בטומאה אינו נאכל בטומאה, כפי שראינו במשנה בפסחים (דף </a:t>
            </a:r>
            <a:r>
              <a:rPr lang="he-IL" sz="1400" b="0" i="0" dirty="0" err="1">
                <a:solidFill>
                  <a:srgbClr val="000000"/>
                </a:solidFill>
                <a:effectLst/>
                <a:latin typeface="Arial" panose="020B0604020202020204" pitchFamily="34" charset="0"/>
              </a:rPr>
              <a:t>עו</a:t>
            </a:r>
            <a:r>
              <a:rPr lang="he-IL" sz="1400" b="0" i="0" dirty="0">
                <a:solidFill>
                  <a:srgbClr val="000000"/>
                </a:solidFill>
                <a:effectLst/>
                <a:latin typeface="Arial" panose="020B0604020202020204" pitchFamily="34" charset="0"/>
              </a:rPr>
              <a:t>:) מלבד קרבן פסח שכל כולו בא לאכילה - שנאכל גם כשנעשה בטומאה</a:t>
            </a:r>
            <a:endParaRPr lang="he-IL" sz="1400" dirty="0"/>
          </a:p>
        </p:txBody>
      </p:sp>
      <p:sp>
        <p:nvSpPr>
          <p:cNvPr id="33" name="תיבת טקסט 32">
            <a:extLst>
              <a:ext uri="{FF2B5EF4-FFF2-40B4-BE49-F238E27FC236}">
                <a16:creationId xmlns:a16="http://schemas.microsoft.com/office/drawing/2014/main" id="{0286CF2D-BD89-48BB-A839-A4B542B3B5D2}"/>
              </a:ext>
            </a:extLst>
          </p:cNvPr>
          <p:cNvSpPr txBox="1"/>
          <p:nvPr/>
        </p:nvSpPr>
        <p:spPr>
          <a:xfrm>
            <a:off x="6570298" y="5699166"/>
            <a:ext cx="2475845" cy="307777"/>
          </a:xfrm>
          <a:prstGeom prst="rect">
            <a:avLst/>
          </a:prstGeom>
          <a:solidFill>
            <a:schemeClr val="accent6">
              <a:lumMod val="20000"/>
              <a:lumOff val="80000"/>
            </a:schemeClr>
          </a:solidFill>
          <a:scene3d>
            <a:camera prst="orthographicFront"/>
            <a:lightRig rig="threePt" dir="t"/>
          </a:scene3d>
          <a:sp3d>
            <a:bevelT prst="slope"/>
          </a:sp3d>
        </p:spPr>
        <p:txBody>
          <a:bodyPr wrap="square" rtlCol="1">
            <a:spAutoFit/>
          </a:bodyPr>
          <a:lstStyle/>
          <a:p>
            <a:pPr algn="ctr"/>
            <a:r>
              <a:rPr lang="he-IL" sz="1400" b="0" i="0" dirty="0">
                <a:solidFill>
                  <a:srgbClr val="000000"/>
                </a:solidFill>
                <a:effectLst/>
                <a:latin typeface="Arial" panose="020B0604020202020204" pitchFamily="34" charset="0"/>
              </a:rPr>
              <a:t>יחזר להקריב בטהרה - לכתחילה</a:t>
            </a:r>
            <a:endParaRPr lang="he-IL" sz="1400" dirty="0"/>
          </a:p>
        </p:txBody>
      </p:sp>
      <p:sp>
        <p:nvSpPr>
          <p:cNvPr id="34" name="תיבת טקסט 33">
            <a:extLst>
              <a:ext uri="{FF2B5EF4-FFF2-40B4-BE49-F238E27FC236}">
                <a16:creationId xmlns:a16="http://schemas.microsoft.com/office/drawing/2014/main" id="{6E4C0D97-864C-4CA1-A376-F61997431F1D}"/>
              </a:ext>
            </a:extLst>
          </p:cNvPr>
          <p:cNvSpPr txBox="1"/>
          <p:nvPr/>
        </p:nvSpPr>
        <p:spPr>
          <a:xfrm>
            <a:off x="6740192" y="5201042"/>
            <a:ext cx="2275840" cy="369332"/>
          </a:xfrm>
          <a:prstGeom prst="rect">
            <a:avLst/>
          </a:prstGeom>
          <a:solidFill>
            <a:schemeClr val="accent6">
              <a:lumMod val="20000"/>
              <a:lumOff val="80000"/>
            </a:schemeClr>
          </a:solidFill>
          <a:scene3d>
            <a:camera prst="orthographicFront"/>
            <a:lightRig rig="threePt" dir="t"/>
          </a:scene3d>
          <a:sp3d>
            <a:bevelT w="114300" prst="hardEdge"/>
          </a:sp3d>
        </p:spPr>
        <p:txBody>
          <a:bodyPr wrap="square" rtlCol="1">
            <a:spAutoFit/>
          </a:bodyPr>
          <a:lstStyle/>
          <a:p>
            <a:pPr algn="ctr"/>
            <a:r>
              <a:rPr lang="he-IL" b="0" i="0" dirty="0">
                <a:solidFill>
                  <a:srgbClr val="000000"/>
                </a:solidFill>
                <a:effectLst/>
                <a:latin typeface="Arial" panose="020B0604020202020204" pitchFamily="34" charset="0"/>
              </a:rPr>
              <a:t>כאשר יש שירים לאכילה</a:t>
            </a:r>
            <a:endParaRPr lang="he-IL" dirty="0"/>
          </a:p>
        </p:txBody>
      </p:sp>
      <p:sp>
        <p:nvSpPr>
          <p:cNvPr id="35" name="תיבת טקסט 34">
            <a:extLst>
              <a:ext uri="{FF2B5EF4-FFF2-40B4-BE49-F238E27FC236}">
                <a16:creationId xmlns:a16="http://schemas.microsoft.com/office/drawing/2014/main" id="{C4CCB172-5319-41C2-8A65-A96E5817BEC9}"/>
              </a:ext>
            </a:extLst>
          </p:cNvPr>
          <p:cNvSpPr txBox="1"/>
          <p:nvPr/>
        </p:nvSpPr>
        <p:spPr>
          <a:xfrm>
            <a:off x="4711202" y="4500653"/>
            <a:ext cx="7254240" cy="369332"/>
          </a:xfrm>
          <a:prstGeom prst="rect">
            <a:avLst/>
          </a:prstGeom>
          <a:solidFill>
            <a:schemeClr val="bg1">
              <a:lumMod val="95000"/>
            </a:schemeClr>
          </a:solidFill>
          <a:scene3d>
            <a:camera prst="orthographicFront"/>
            <a:lightRig rig="threePt" dir="t"/>
          </a:scene3d>
          <a:sp3d>
            <a:bevelT w="152400" h="50800" prst="softRound"/>
          </a:sp3d>
        </p:spPr>
        <p:txBody>
          <a:bodyPr wrap="square" rtlCol="1">
            <a:spAutoFit/>
          </a:bodyPr>
          <a:lstStyle/>
          <a:p>
            <a:pPr algn="ctr"/>
            <a:r>
              <a:rPr lang="he-IL" b="0" i="0" dirty="0">
                <a:effectLst/>
                <a:latin typeface="David" panose="020E0502060401010101" pitchFamily="34" charset="-79"/>
                <a:cs typeface="David" panose="020E0502060401010101" pitchFamily="34" charset="-79"/>
              </a:rPr>
              <a:t>האם טומאה הותרה בציבור  במקום  שאפשר לעשותה בטהרה</a:t>
            </a:r>
            <a:endParaRPr lang="he-IL" dirty="0"/>
          </a:p>
        </p:txBody>
      </p:sp>
      <p:sp>
        <p:nvSpPr>
          <p:cNvPr id="36" name="בועת דיבור: מלבן עם פינות מעוגלות 35">
            <a:extLst>
              <a:ext uri="{FF2B5EF4-FFF2-40B4-BE49-F238E27FC236}">
                <a16:creationId xmlns:a16="http://schemas.microsoft.com/office/drawing/2014/main" id="{E21A7167-7B63-4AAD-9E69-B4402F17F74C}"/>
              </a:ext>
            </a:extLst>
          </p:cNvPr>
          <p:cNvSpPr/>
          <p:nvPr/>
        </p:nvSpPr>
        <p:spPr>
          <a:xfrm>
            <a:off x="172616" y="4174029"/>
            <a:ext cx="3251413" cy="653248"/>
          </a:xfrm>
          <a:prstGeom prst="wedgeRoundRectCallout">
            <a:avLst>
              <a:gd name="adj1" fmla="val 117459"/>
              <a:gd name="adj2" fmla="val 30668"/>
              <a:gd name="adj3" fmla="val 1666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400" b="0" i="0" dirty="0">
                <a:solidFill>
                  <a:srgbClr val="000000"/>
                </a:solidFill>
                <a:effectLst/>
                <a:latin typeface="Arial" panose="020B0604020202020204" pitchFamily="34" charset="0"/>
              </a:rPr>
              <a:t>כגון שיש אפשרות להביא מנחת עומר אחרת תחתיה. אולם אם אין אפשרות, </a:t>
            </a:r>
            <a:r>
              <a:rPr lang="he-IL" sz="1400" b="0" i="0" dirty="0" err="1">
                <a:solidFill>
                  <a:srgbClr val="000000"/>
                </a:solidFill>
                <a:effectLst/>
                <a:latin typeface="Arial" panose="020B0604020202020204" pitchFamily="34" charset="0"/>
              </a:rPr>
              <a:t>לכו"ע</a:t>
            </a:r>
            <a:r>
              <a:rPr lang="he-IL" sz="1400" b="0" i="0" dirty="0">
                <a:solidFill>
                  <a:srgbClr val="000000"/>
                </a:solidFill>
                <a:effectLst/>
                <a:latin typeface="Arial" panose="020B0604020202020204" pitchFamily="34" charset="0"/>
              </a:rPr>
              <a:t> אומרים לו "הוי פקח ושתוק". וע"ע מאירי.</a:t>
            </a:r>
            <a:endParaRPr lang="he-IL" sz="1400" dirty="0"/>
          </a:p>
        </p:txBody>
      </p:sp>
      <p:sp>
        <p:nvSpPr>
          <p:cNvPr id="37" name="תיבת טקסט 36">
            <a:extLst>
              <a:ext uri="{FF2B5EF4-FFF2-40B4-BE49-F238E27FC236}">
                <a16:creationId xmlns:a16="http://schemas.microsoft.com/office/drawing/2014/main" id="{F1FD382E-EA83-4719-802B-0533D9E31647}"/>
              </a:ext>
            </a:extLst>
          </p:cNvPr>
          <p:cNvSpPr txBox="1"/>
          <p:nvPr/>
        </p:nvSpPr>
        <p:spPr>
          <a:xfrm>
            <a:off x="6636056" y="941048"/>
            <a:ext cx="5311372" cy="646331"/>
          </a:xfrm>
          <a:prstGeom prst="rect">
            <a:avLst/>
          </a:prstGeom>
          <a:solidFill>
            <a:schemeClr val="accent5">
              <a:lumMod val="20000"/>
              <a:lumOff val="80000"/>
            </a:schemeClr>
          </a:solidFill>
          <a:scene3d>
            <a:camera prst="orthographicFront"/>
            <a:lightRig rig="threePt" dir="t"/>
          </a:scene3d>
          <a:sp3d>
            <a:bevelT w="165100" prst="coolSlant"/>
          </a:sp3d>
        </p:spPr>
        <p:txBody>
          <a:bodyPr wrap="square">
            <a:spAutoFit/>
          </a:bodyPr>
          <a:lstStyle/>
          <a:p>
            <a:r>
              <a:rPr lang="he-IL" b="0" i="0" dirty="0" err="1">
                <a:solidFill>
                  <a:srgbClr val="000000"/>
                </a:solidFill>
                <a:effectLst/>
                <a:latin typeface="Arial" panose="020B0604020202020204" pitchFamily="34" charset="0"/>
              </a:rPr>
              <a:t>דְּתַנְיָא</a:t>
            </a:r>
            <a:r>
              <a:rPr lang="he-IL" b="0" i="0" dirty="0">
                <a:solidFill>
                  <a:srgbClr val="000000"/>
                </a:solidFill>
                <a:effectLst/>
                <a:latin typeface="Arial" panose="020B0604020202020204" pitchFamily="34" charset="0"/>
              </a:rPr>
              <a:t> הָיָה עוֹמֵד וּמַקְרִיב מִנְחַת הָעוֹמֶר וְנִטְמֵאת בְּיָדוֹ -אוֹמֵר, </a:t>
            </a:r>
          </a:p>
          <a:p>
            <a:r>
              <a:rPr lang="he-IL" b="0" i="0" dirty="0" err="1">
                <a:solidFill>
                  <a:srgbClr val="000000"/>
                </a:solidFill>
                <a:effectLst/>
                <a:latin typeface="Arial" panose="020B0604020202020204" pitchFamily="34" charset="0"/>
              </a:rPr>
              <a:t>וּמְבִיאִין</a:t>
            </a:r>
            <a:r>
              <a:rPr lang="he-IL" b="0" i="0" dirty="0">
                <a:solidFill>
                  <a:srgbClr val="000000"/>
                </a:solidFill>
                <a:effectLst/>
                <a:latin typeface="Arial" panose="020B0604020202020204" pitchFamily="34" charset="0"/>
              </a:rPr>
              <a:t> אַחֶרֶת תַּחְתֶּיהָ </a:t>
            </a:r>
          </a:p>
        </p:txBody>
      </p:sp>
      <p:sp>
        <p:nvSpPr>
          <p:cNvPr id="30" name="תיבת טקסט 29">
            <a:extLst>
              <a:ext uri="{FF2B5EF4-FFF2-40B4-BE49-F238E27FC236}">
                <a16:creationId xmlns:a16="http://schemas.microsoft.com/office/drawing/2014/main" id="{6EC9D9D1-EFDF-4108-A22D-6C0A72BDC1E9}"/>
              </a:ext>
            </a:extLst>
          </p:cNvPr>
          <p:cNvSpPr txBox="1"/>
          <p:nvPr/>
        </p:nvSpPr>
        <p:spPr>
          <a:xfrm>
            <a:off x="5359099" y="516822"/>
            <a:ext cx="3299381" cy="369332"/>
          </a:xfrm>
          <a:prstGeom prst="rect">
            <a:avLst/>
          </a:prstGeom>
          <a:solidFill>
            <a:schemeClr val="bg1"/>
          </a:solidFill>
          <a:scene3d>
            <a:camera prst="orthographicFront"/>
            <a:lightRig rig="threePt" dir="t"/>
          </a:scene3d>
          <a:sp3d>
            <a:bevelT prst="relaxedInset"/>
          </a:sp3d>
        </p:spPr>
        <p:txBody>
          <a:bodyPr wrap="square" rtlCol="1">
            <a:spAutoFit/>
          </a:bodyPr>
          <a:lstStyle/>
          <a:p>
            <a:r>
              <a:rPr lang="he-IL" dirty="0"/>
              <a:t>שטומאה אינה אלא דחויה בצבור? </a:t>
            </a:r>
          </a:p>
        </p:txBody>
      </p:sp>
      <p:sp>
        <p:nvSpPr>
          <p:cNvPr id="31" name="תיבת טקסט 30">
            <a:extLst>
              <a:ext uri="{FF2B5EF4-FFF2-40B4-BE49-F238E27FC236}">
                <a16:creationId xmlns:a16="http://schemas.microsoft.com/office/drawing/2014/main" id="{02284565-72D3-4613-92DF-9A577B5FC8DE}"/>
              </a:ext>
            </a:extLst>
          </p:cNvPr>
          <p:cNvSpPr txBox="1"/>
          <p:nvPr/>
        </p:nvSpPr>
        <p:spPr>
          <a:xfrm>
            <a:off x="8898797" y="516822"/>
            <a:ext cx="2969444" cy="369332"/>
          </a:xfrm>
          <a:prstGeom prst="rect">
            <a:avLst/>
          </a:prstGeom>
          <a:solidFill>
            <a:schemeClr val="accent5">
              <a:lumMod val="20000"/>
              <a:lumOff val="80000"/>
            </a:schemeClr>
          </a:solidFill>
          <a:scene3d>
            <a:camera prst="orthographicFront"/>
            <a:lightRig rig="threePt" dir="t"/>
          </a:scene3d>
          <a:sp3d>
            <a:bevelT w="165100" prst="coolSlant"/>
          </a:sp3d>
        </p:spPr>
        <p:txBody>
          <a:bodyPr wrap="square" rtlCol="1">
            <a:spAutoFit/>
          </a:bodyPr>
          <a:lstStyle/>
          <a:p>
            <a:r>
              <a:rPr lang="he-IL" b="0" i="0" dirty="0">
                <a:solidFill>
                  <a:srgbClr val="000000"/>
                </a:solidFill>
                <a:effectLst/>
                <a:latin typeface="Arial" panose="020B0604020202020204" pitchFamily="34" charset="0"/>
              </a:rPr>
              <a:t>אָמַר רַב שֵׁשֶׁת מְנָא </a:t>
            </a:r>
            <a:r>
              <a:rPr lang="he-IL" b="0" i="0" dirty="0" err="1">
                <a:solidFill>
                  <a:srgbClr val="000000"/>
                </a:solidFill>
                <a:effectLst/>
                <a:latin typeface="Arial" panose="020B0604020202020204" pitchFamily="34" charset="0"/>
              </a:rPr>
              <a:t>אָמֵינָא</a:t>
            </a:r>
            <a:r>
              <a:rPr lang="he-IL" b="0" i="0" dirty="0">
                <a:solidFill>
                  <a:srgbClr val="000000"/>
                </a:solidFill>
                <a:effectLst/>
                <a:latin typeface="Arial" panose="020B0604020202020204" pitchFamily="34" charset="0"/>
              </a:rPr>
              <a:t> לַהּ ?</a:t>
            </a:r>
          </a:p>
        </p:txBody>
      </p:sp>
      <p:sp>
        <p:nvSpPr>
          <p:cNvPr id="32" name="תיבת טקסט 31">
            <a:extLst>
              <a:ext uri="{FF2B5EF4-FFF2-40B4-BE49-F238E27FC236}">
                <a16:creationId xmlns:a16="http://schemas.microsoft.com/office/drawing/2014/main" id="{A3C1793C-F13E-461B-AF47-EB2900B4B527}"/>
              </a:ext>
            </a:extLst>
          </p:cNvPr>
          <p:cNvSpPr txBox="1"/>
          <p:nvPr/>
        </p:nvSpPr>
        <p:spPr>
          <a:xfrm>
            <a:off x="1715264" y="941047"/>
            <a:ext cx="4920792" cy="646331"/>
          </a:xfrm>
          <a:prstGeom prst="rect">
            <a:avLst/>
          </a:prstGeom>
          <a:solidFill>
            <a:schemeClr val="bg1"/>
          </a:solidFill>
          <a:scene3d>
            <a:camera prst="orthographicFront"/>
            <a:lightRig rig="threePt" dir="t"/>
          </a:scene3d>
          <a:sp3d>
            <a:bevelT prst="relaxedInset"/>
          </a:sp3d>
        </p:spPr>
        <p:txBody>
          <a:bodyPr wrap="square" rtlCol="1">
            <a:spAutoFit/>
          </a:bodyPr>
          <a:lstStyle/>
          <a:p>
            <a:r>
              <a:rPr lang="he-IL" dirty="0"/>
              <a:t>כאשר המנחה נטמאת בידו, אומר,  </a:t>
            </a:r>
            <a:r>
              <a:rPr lang="he-IL" dirty="0" err="1"/>
              <a:t>ןמביאים</a:t>
            </a:r>
            <a:r>
              <a:rPr lang="he-IL" dirty="0"/>
              <a:t> מנחה </a:t>
            </a:r>
            <a:r>
              <a:rPr lang="he-IL" dirty="0" err="1"/>
              <a:t>מנחה</a:t>
            </a:r>
            <a:r>
              <a:rPr lang="he-IL" dirty="0"/>
              <a:t> טהורה  אחרת להקרבה</a:t>
            </a:r>
          </a:p>
        </p:txBody>
      </p:sp>
      <p:sp>
        <p:nvSpPr>
          <p:cNvPr id="38" name="תיבת טקסט 37">
            <a:extLst>
              <a:ext uri="{FF2B5EF4-FFF2-40B4-BE49-F238E27FC236}">
                <a16:creationId xmlns:a16="http://schemas.microsoft.com/office/drawing/2014/main" id="{DA66487A-96A5-4E62-879C-85C1A9CD75B9}"/>
              </a:ext>
            </a:extLst>
          </p:cNvPr>
          <p:cNvSpPr txBox="1"/>
          <p:nvPr/>
        </p:nvSpPr>
        <p:spPr>
          <a:xfrm>
            <a:off x="103040" y="1698417"/>
            <a:ext cx="7607431" cy="523220"/>
          </a:xfrm>
          <a:prstGeom prst="rect">
            <a:avLst/>
          </a:prstGeom>
          <a:solidFill>
            <a:schemeClr val="bg1"/>
          </a:solidFill>
          <a:scene3d>
            <a:camera prst="orthographicFront"/>
            <a:lightRig rig="threePt" dir="t"/>
          </a:scene3d>
          <a:sp3d>
            <a:bevelT prst="relaxedInset"/>
          </a:sp3d>
        </p:spPr>
        <p:txBody>
          <a:bodyPr wrap="square" rtlCol="1">
            <a:spAutoFit/>
          </a:bodyPr>
          <a:lstStyle/>
          <a:p>
            <a:r>
              <a:rPr lang="he-IL" sz="1400" dirty="0"/>
              <a:t>אם אין מנחה אחרת, יכול להקריבה בטומאה, שהרי קרבן צבור הוא ודוחה את הטומאה.</a:t>
            </a:r>
          </a:p>
          <a:p>
            <a:r>
              <a:rPr lang="he-IL" sz="1400" dirty="0"/>
              <a:t>אלא, </a:t>
            </a:r>
            <a:r>
              <a:rPr lang="he-IL" sz="1400" dirty="0" err="1"/>
              <a:t>שאומרין</a:t>
            </a:r>
            <a:r>
              <a:rPr lang="he-IL" sz="1400" dirty="0"/>
              <a:t> לו לכהן המקריב: הוי פקח, ושתוק כדי שלא יאמרו הרואים שאף מנחת יחיד </a:t>
            </a:r>
            <a:r>
              <a:rPr lang="he-IL" sz="1400" dirty="0" err="1"/>
              <a:t>קריבה</a:t>
            </a:r>
            <a:r>
              <a:rPr lang="he-IL" sz="1400" dirty="0"/>
              <a:t> בטומאה, </a:t>
            </a:r>
          </a:p>
        </p:txBody>
      </p:sp>
      <p:sp>
        <p:nvSpPr>
          <p:cNvPr id="40" name="תיבת טקסט 39">
            <a:extLst>
              <a:ext uri="{FF2B5EF4-FFF2-40B4-BE49-F238E27FC236}">
                <a16:creationId xmlns:a16="http://schemas.microsoft.com/office/drawing/2014/main" id="{19055CD8-7020-4BDD-A4B0-E05C7AFC3B50}"/>
              </a:ext>
            </a:extLst>
          </p:cNvPr>
          <p:cNvSpPr txBox="1"/>
          <p:nvPr/>
        </p:nvSpPr>
        <p:spPr>
          <a:xfrm>
            <a:off x="7692272" y="1711910"/>
            <a:ext cx="4255156" cy="369332"/>
          </a:xfrm>
          <a:prstGeom prst="rect">
            <a:avLst/>
          </a:prstGeom>
          <a:solidFill>
            <a:schemeClr val="accent5">
              <a:lumMod val="20000"/>
              <a:lumOff val="80000"/>
            </a:schemeClr>
          </a:solidFill>
          <a:scene3d>
            <a:camera prst="orthographicFront"/>
            <a:lightRig rig="threePt" dir="t"/>
          </a:scene3d>
          <a:sp3d>
            <a:bevelT w="165100" prst="coolSlant"/>
          </a:sp3d>
        </p:spPr>
        <p:txBody>
          <a:bodyPr wrap="square">
            <a:spAutoFit/>
          </a:bodyPr>
          <a:lstStyle/>
          <a:p>
            <a:r>
              <a:rPr lang="he-IL" b="0" i="0" dirty="0">
                <a:solidFill>
                  <a:srgbClr val="000000"/>
                </a:solidFill>
                <a:effectLst/>
                <a:latin typeface="Arial" panose="020B0604020202020204" pitchFamily="34" charset="0"/>
              </a:rPr>
              <a:t>ְאִם אֵין שָׁם אֶלָּא הִיא </a:t>
            </a:r>
            <a:r>
              <a:rPr lang="he-IL" b="0" i="0" dirty="0" err="1">
                <a:solidFill>
                  <a:srgbClr val="000000"/>
                </a:solidFill>
                <a:effectLst/>
                <a:latin typeface="Arial" panose="020B0604020202020204" pitchFamily="34" charset="0"/>
              </a:rPr>
              <a:t>אוֹמְרִין</a:t>
            </a:r>
            <a:r>
              <a:rPr lang="he-IL" b="0" i="0" dirty="0">
                <a:solidFill>
                  <a:srgbClr val="000000"/>
                </a:solidFill>
                <a:effectLst/>
                <a:latin typeface="Arial" panose="020B0604020202020204" pitchFamily="34" charset="0"/>
              </a:rPr>
              <a:t> לוֹ הֱוֵי פִּקֵּחַ וּשְׁתוֹק</a:t>
            </a:r>
            <a:endParaRPr lang="he-IL" dirty="0"/>
          </a:p>
        </p:txBody>
      </p:sp>
      <p:sp>
        <p:nvSpPr>
          <p:cNvPr id="41" name="תיבת טקסט 40">
            <a:extLst>
              <a:ext uri="{FF2B5EF4-FFF2-40B4-BE49-F238E27FC236}">
                <a16:creationId xmlns:a16="http://schemas.microsoft.com/office/drawing/2014/main" id="{F8765394-BFBE-49F5-B1E1-56C105BD5B95}"/>
              </a:ext>
            </a:extLst>
          </p:cNvPr>
          <p:cNvSpPr txBox="1"/>
          <p:nvPr/>
        </p:nvSpPr>
        <p:spPr>
          <a:xfrm>
            <a:off x="7808221" y="2276148"/>
            <a:ext cx="4157221" cy="369332"/>
          </a:xfrm>
          <a:prstGeom prst="rect">
            <a:avLst/>
          </a:prstGeom>
          <a:solidFill>
            <a:schemeClr val="accent5">
              <a:lumMod val="20000"/>
              <a:lumOff val="80000"/>
            </a:schemeClr>
          </a:solidFill>
          <a:scene3d>
            <a:camera prst="orthographicFront"/>
            <a:lightRig rig="threePt" dir="t"/>
          </a:scene3d>
          <a:sp3d>
            <a:bevelT w="165100" prst="coolSlant"/>
          </a:sp3d>
        </p:spPr>
        <p:txBody>
          <a:bodyPr wrap="square" rtlCol="1">
            <a:spAutoFit/>
          </a:bodyPr>
          <a:lstStyle/>
          <a:p>
            <a:r>
              <a:rPr lang="he-IL" b="0" i="0" dirty="0" err="1">
                <a:solidFill>
                  <a:srgbClr val="000000"/>
                </a:solidFill>
                <a:effectLst/>
                <a:latin typeface="Arial" panose="020B0604020202020204" pitchFamily="34" charset="0"/>
              </a:rPr>
              <a:t>קָתָנֵי</a:t>
            </a:r>
            <a:r>
              <a:rPr lang="he-IL" b="0" i="0" dirty="0">
                <a:solidFill>
                  <a:srgbClr val="000000"/>
                </a:solidFill>
                <a:effectLst/>
                <a:latin typeface="Arial" panose="020B0604020202020204" pitchFamily="34" charset="0"/>
              </a:rPr>
              <a:t> </a:t>
            </a:r>
            <a:r>
              <a:rPr lang="he-IL" b="0" i="0" dirty="0" err="1">
                <a:solidFill>
                  <a:srgbClr val="000000"/>
                </a:solidFill>
                <a:effectLst/>
                <a:latin typeface="Arial" panose="020B0604020202020204" pitchFamily="34" charset="0"/>
              </a:rPr>
              <a:t>מִיהַת</a:t>
            </a:r>
            <a:r>
              <a:rPr lang="he-IL" b="0" i="0" dirty="0">
                <a:solidFill>
                  <a:srgbClr val="000000"/>
                </a:solidFill>
                <a:effectLst/>
                <a:latin typeface="Arial" panose="020B0604020202020204" pitchFamily="34" charset="0"/>
              </a:rPr>
              <a:t> אוֹמֵר </a:t>
            </a:r>
            <a:r>
              <a:rPr lang="he-IL" b="0" i="0" dirty="0" err="1">
                <a:solidFill>
                  <a:srgbClr val="000000"/>
                </a:solidFill>
                <a:effectLst/>
                <a:latin typeface="Arial" panose="020B0604020202020204" pitchFamily="34" charset="0"/>
              </a:rPr>
              <a:t>וּמְבִיאִין</a:t>
            </a:r>
            <a:r>
              <a:rPr lang="he-IL" b="0" i="0" dirty="0">
                <a:solidFill>
                  <a:srgbClr val="000000"/>
                </a:solidFill>
                <a:effectLst/>
                <a:latin typeface="Arial" panose="020B0604020202020204" pitchFamily="34" charset="0"/>
              </a:rPr>
              <a:t> אַחֶרֶת תַּחְתֶּיהָ אָמַר</a:t>
            </a:r>
            <a:endParaRPr lang="he-IL" dirty="0"/>
          </a:p>
        </p:txBody>
      </p:sp>
      <p:sp>
        <p:nvSpPr>
          <p:cNvPr id="42" name="תיבת טקסט 41">
            <a:extLst>
              <a:ext uri="{FF2B5EF4-FFF2-40B4-BE49-F238E27FC236}">
                <a16:creationId xmlns:a16="http://schemas.microsoft.com/office/drawing/2014/main" id="{05BE9D0C-8F1B-4713-845D-52FA381EFC01}"/>
              </a:ext>
            </a:extLst>
          </p:cNvPr>
          <p:cNvSpPr txBox="1"/>
          <p:nvPr/>
        </p:nvSpPr>
        <p:spPr>
          <a:xfrm>
            <a:off x="7878112" y="3119636"/>
            <a:ext cx="4210847" cy="369332"/>
          </a:xfrm>
          <a:prstGeom prst="rect">
            <a:avLst/>
          </a:prstGeom>
          <a:solidFill>
            <a:schemeClr val="accent5">
              <a:lumMod val="20000"/>
              <a:lumOff val="80000"/>
            </a:schemeClr>
          </a:solidFill>
          <a:scene3d>
            <a:camera prst="orthographicFront"/>
            <a:lightRig rig="threePt" dir="t"/>
          </a:scene3d>
          <a:sp3d>
            <a:bevelT w="165100" prst="coolSlant"/>
          </a:sp3d>
        </p:spPr>
        <p:txBody>
          <a:bodyPr wrap="square" rtlCol="1">
            <a:spAutoFit/>
          </a:bodyPr>
          <a:lstStyle/>
          <a:p>
            <a:r>
              <a:rPr lang="he-IL" b="0" i="0" dirty="0">
                <a:solidFill>
                  <a:srgbClr val="000000"/>
                </a:solidFill>
                <a:effectLst/>
                <a:latin typeface="Arial" panose="020B0604020202020204" pitchFamily="34" charset="0"/>
              </a:rPr>
              <a:t>רַב נַחְמָן </a:t>
            </a:r>
            <a:r>
              <a:rPr lang="he-IL" b="0" i="0" dirty="0" err="1">
                <a:solidFill>
                  <a:srgbClr val="000000"/>
                </a:solidFill>
                <a:effectLst/>
                <a:latin typeface="Arial" panose="020B0604020202020204" pitchFamily="34" charset="0"/>
              </a:rPr>
              <a:t>מוֹדֵינָא</a:t>
            </a:r>
            <a:r>
              <a:rPr lang="he-IL" b="0" i="0" dirty="0">
                <a:solidFill>
                  <a:srgbClr val="000000"/>
                </a:solidFill>
                <a:effectLst/>
                <a:latin typeface="Arial" panose="020B0604020202020204" pitchFamily="34" charset="0"/>
              </a:rPr>
              <a:t> </a:t>
            </a:r>
            <a:r>
              <a:rPr lang="he-IL" b="0" i="0" dirty="0" err="1">
                <a:solidFill>
                  <a:srgbClr val="000000"/>
                </a:solidFill>
                <a:effectLst/>
                <a:latin typeface="Arial" panose="020B0604020202020204" pitchFamily="34" charset="0"/>
              </a:rPr>
              <a:t>הֵיכָא</a:t>
            </a:r>
            <a:r>
              <a:rPr lang="he-IL" b="0" i="0" dirty="0">
                <a:solidFill>
                  <a:srgbClr val="000000"/>
                </a:solidFill>
                <a:effectLst/>
                <a:latin typeface="Arial" panose="020B0604020202020204" pitchFamily="34" charset="0"/>
              </a:rPr>
              <a:t> </a:t>
            </a:r>
            <a:r>
              <a:rPr lang="he-IL" b="0" i="0" dirty="0" err="1">
                <a:solidFill>
                  <a:srgbClr val="000000"/>
                </a:solidFill>
                <a:effectLst/>
                <a:latin typeface="Arial" panose="020B0604020202020204" pitchFamily="34" charset="0"/>
              </a:rPr>
              <a:t>דְּאִיכָּא</a:t>
            </a:r>
            <a:r>
              <a:rPr lang="he-IL" b="0" i="0" dirty="0">
                <a:solidFill>
                  <a:srgbClr val="000000"/>
                </a:solidFill>
                <a:effectLst/>
                <a:latin typeface="Arial" panose="020B0604020202020204" pitchFamily="34" charset="0"/>
              </a:rPr>
              <a:t> שִׁירַיִים לַאֲכִילָה</a:t>
            </a:r>
            <a:endParaRPr lang="he-IL" dirty="0"/>
          </a:p>
        </p:txBody>
      </p:sp>
      <p:sp>
        <p:nvSpPr>
          <p:cNvPr id="43" name="תיבת טקסט 42">
            <a:extLst>
              <a:ext uri="{FF2B5EF4-FFF2-40B4-BE49-F238E27FC236}">
                <a16:creationId xmlns:a16="http://schemas.microsoft.com/office/drawing/2014/main" id="{585243B3-6E42-4E8E-A939-DAF883095012}"/>
              </a:ext>
            </a:extLst>
          </p:cNvPr>
          <p:cNvSpPr txBox="1"/>
          <p:nvPr/>
        </p:nvSpPr>
        <p:spPr>
          <a:xfrm>
            <a:off x="436460" y="2332678"/>
            <a:ext cx="7371761" cy="646331"/>
          </a:xfrm>
          <a:prstGeom prst="rect">
            <a:avLst/>
          </a:prstGeom>
          <a:solidFill>
            <a:schemeClr val="bg1"/>
          </a:solidFill>
          <a:scene3d>
            <a:camera prst="orthographicFront"/>
            <a:lightRig rig="threePt" dir="t"/>
          </a:scene3d>
          <a:sp3d>
            <a:bevelT prst="relaxedInset"/>
          </a:sp3d>
        </p:spPr>
        <p:txBody>
          <a:bodyPr wrap="square" rtlCol="1">
            <a:spAutoFit/>
          </a:bodyPr>
          <a:lstStyle/>
          <a:p>
            <a:r>
              <a:rPr lang="he-IL" dirty="0"/>
              <a:t>אם אפשר, אומר, </a:t>
            </a:r>
            <a:r>
              <a:rPr lang="he-IL" dirty="0" err="1"/>
              <a:t>ומביאין</a:t>
            </a:r>
            <a:r>
              <a:rPr lang="he-IL" dirty="0"/>
              <a:t> אחרת תחתיה להקריבה בטהרה</a:t>
            </a:r>
          </a:p>
          <a:p>
            <a:r>
              <a:rPr lang="he-IL" dirty="0"/>
              <a:t>מכאן הוכחה שלכתחילה </a:t>
            </a:r>
            <a:r>
              <a:rPr lang="he-IL" dirty="0" err="1"/>
              <a:t>מהדרינן</a:t>
            </a:r>
            <a:r>
              <a:rPr lang="he-IL" dirty="0"/>
              <a:t> לעשות בטהרה.</a:t>
            </a:r>
          </a:p>
        </p:txBody>
      </p:sp>
      <p:sp>
        <p:nvSpPr>
          <p:cNvPr id="44" name="תיבת טקסט 43">
            <a:extLst>
              <a:ext uri="{FF2B5EF4-FFF2-40B4-BE49-F238E27FC236}">
                <a16:creationId xmlns:a16="http://schemas.microsoft.com/office/drawing/2014/main" id="{285974D3-EAC0-4BB0-8F50-BEDBCB098E3B}"/>
              </a:ext>
            </a:extLst>
          </p:cNvPr>
          <p:cNvSpPr txBox="1"/>
          <p:nvPr/>
        </p:nvSpPr>
        <p:spPr>
          <a:xfrm>
            <a:off x="66116" y="3047713"/>
            <a:ext cx="7770622" cy="954107"/>
          </a:xfrm>
          <a:prstGeom prst="rect">
            <a:avLst/>
          </a:prstGeom>
          <a:solidFill>
            <a:schemeClr val="bg1"/>
          </a:solidFill>
          <a:scene3d>
            <a:camera prst="orthographicFront"/>
            <a:lightRig rig="threePt" dir="t"/>
          </a:scene3d>
          <a:sp3d>
            <a:bevelT prst="relaxedInset"/>
          </a:sp3d>
        </p:spPr>
        <p:txBody>
          <a:bodyPr wrap="square" rtlCol="1">
            <a:spAutoFit/>
          </a:bodyPr>
          <a:lstStyle/>
          <a:p>
            <a:r>
              <a:rPr lang="he-IL" sz="1400" dirty="0"/>
              <a:t>אין להוכיח מכאן לכל </a:t>
            </a:r>
            <a:r>
              <a:rPr lang="he-IL" sz="1400" dirty="0" err="1"/>
              <a:t>קרבנות</a:t>
            </a:r>
            <a:r>
              <a:rPr lang="he-IL" sz="1400" dirty="0"/>
              <a:t> צבור. כי אפילו אם נאמר שהטומאה היתר גמור הוא, מכל מקום </a:t>
            </a:r>
            <a:r>
              <a:rPr lang="he-IL" sz="1400" dirty="0" err="1"/>
              <a:t>מודינא</a:t>
            </a:r>
            <a:r>
              <a:rPr lang="he-IL" sz="1400" dirty="0"/>
              <a:t>, </a:t>
            </a:r>
            <a:r>
              <a:rPr lang="he-IL" sz="1400" dirty="0" err="1"/>
              <a:t>היכא</a:t>
            </a:r>
            <a:r>
              <a:rPr lang="he-IL" sz="1400" dirty="0"/>
              <a:t> </a:t>
            </a:r>
            <a:r>
              <a:rPr lang="he-IL" sz="1400" dirty="0" err="1"/>
              <a:t>דאיכא</a:t>
            </a:r>
            <a:r>
              <a:rPr lang="he-IL" sz="1400" dirty="0"/>
              <a:t> שיריים לאכילה. שהרי מפורש במשנה בפסחים, שקרבן צבור שקרב בטומאה אינו נאכל בטומאה.</a:t>
            </a:r>
          </a:p>
          <a:p>
            <a:r>
              <a:rPr lang="he-IL" sz="1400" dirty="0"/>
              <a:t>ועל כן, </a:t>
            </a:r>
            <a:r>
              <a:rPr lang="he-IL" sz="1400" dirty="0" err="1"/>
              <a:t>בקרבנות</a:t>
            </a:r>
            <a:r>
              <a:rPr lang="he-IL" sz="1400" dirty="0"/>
              <a:t> שיש מהם חלק לאכילה ודאי שראוי להשתדל להקריבם בטהרה, כדי שתתקיים בהם מצות אכילה</a:t>
            </a:r>
          </a:p>
          <a:p>
            <a:r>
              <a:rPr lang="he-IL" sz="1400" dirty="0"/>
              <a:t>מה שאין כן בעולות, שכולן כליל למזבח, אין צריך לחזר אחר טהרה, שהרי הותרה בהם טומאה לגמרי.</a:t>
            </a:r>
          </a:p>
        </p:txBody>
      </p:sp>
    </p:spTree>
    <p:extLst>
      <p:ext uri="{BB962C8B-B14F-4D97-AF65-F5344CB8AC3E}">
        <p14:creationId xmlns:p14="http://schemas.microsoft.com/office/powerpoint/2010/main" val="25930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25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par>
                          <p:cTn id="11" fill="hold">
                            <p:stCondLst>
                              <p:cond delay="1250"/>
                            </p:stCondLst>
                            <p:childTnLst>
                              <p:par>
                                <p:cTn id="12" presetID="53" presetClass="entr" presetSubtype="16" fill="hold" grpId="0" nodeType="afterEffect">
                                  <p:stCondLst>
                                    <p:cond delay="1250"/>
                                  </p:stCondLst>
                                  <p:childTnLst>
                                    <p:set>
                                      <p:cBhvr>
                                        <p:cTn id="13" dur="1" fill="hold">
                                          <p:stCondLst>
                                            <p:cond delay="0"/>
                                          </p:stCondLst>
                                        </p:cTn>
                                        <p:tgtEl>
                                          <p:spTgt spid="31"/>
                                        </p:tgtEl>
                                        <p:attrNameLst>
                                          <p:attrName>style.visibility</p:attrName>
                                        </p:attrNameLst>
                                      </p:cBhvr>
                                      <p:to>
                                        <p:strVal val="visible"/>
                                      </p:to>
                                    </p:set>
                                    <p:anim calcmode="lin" valueType="num">
                                      <p:cBhvr>
                                        <p:cTn id="14" dur="500" fill="hold"/>
                                        <p:tgtEl>
                                          <p:spTgt spid="31"/>
                                        </p:tgtEl>
                                        <p:attrNameLst>
                                          <p:attrName>ppt_w</p:attrName>
                                        </p:attrNameLst>
                                      </p:cBhvr>
                                      <p:tavLst>
                                        <p:tav tm="0">
                                          <p:val>
                                            <p:fltVal val="0"/>
                                          </p:val>
                                        </p:tav>
                                        <p:tav tm="100000">
                                          <p:val>
                                            <p:strVal val="#ppt_w"/>
                                          </p:val>
                                        </p:tav>
                                      </p:tavLst>
                                    </p:anim>
                                    <p:anim calcmode="lin" valueType="num">
                                      <p:cBhvr>
                                        <p:cTn id="15" dur="500" fill="hold"/>
                                        <p:tgtEl>
                                          <p:spTgt spid="31"/>
                                        </p:tgtEl>
                                        <p:attrNameLst>
                                          <p:attrName>ppt_h</p:attrName>
                                        </p:attrNameLst>
                                      </p:cBhvr>
                                      <p:tavLst>
                                        <p:tav tm="0">
                                          <p:val>
                                            <p:fltVal val="0"/>
                                          </p:val>
                                        </p:tav>
                                        <p:tav tm="100000">
                                          <p:val>
                                            <p:strVal val="#ppt_h"/>
                                          </p:val>
                                        </p:tav>
                                      </p:tavLst>
                                    </p:anim>
                                    <p:animEffect transition="in" filter="fade">
                                      <p:cBhvr>
                                        <p:cTn id="16" dur="500"/>
                                        <p:tgtEl>
                                          <p:spTgt spid="31"/>
                                        </p:tgtEl>
                                      </p:cBhvr>
                                    </p:animEffect>
                                  </p:childTnLst>
                                </p:cTn>
                              </p:par>
                            </p:childTnLst>
                          </p:cTn>
                        </p:par>
                        <p:par>
                          <p:cTn id="17" fill="hold">
                            <p:stCondLst>
                              <p:cond delay="3000"/>
                            </p:stCondLst>
                            <p:childTnLst>
                              <p:par>
                                <p:cTn id="18" presetID="22" presetClass="entr" presetSubtype="2" fill="hold" grpId="0" nodeType="afterEffect">
                                  <p:stCondLst>
                                    <p:cond delay="1750"/>
                                  </p:stCondLst>
                                  <p:childTnLst>
                                    <p:set>
                                      <p:cBhvr>
                                        <p:cTn id="19" dur="1" fill="hold">
                                          <p:stCondLst>
                                            <p:cond delay="0"/>
                                          </p:stCondLst>
                                        </p:cTn>
                                        <p:tgtEl>
                                          <p:spTgt spid="30"/>
                                        </p:tgtEl>
                                        <p:attrNameLst>
                                          <p:attrName>style.visibility</p:attrName>
                                        </p:attrNameLst>
                                      </p:cBhvr>
                                      <p:to>
                                        <p:strVal val="visible"/>
                                      </p:to>
                                    </p:set>
                                    <p:animEffect transition="in" filter="wipe(right)">
                                      <p:cBhvr>
                                        <p:cTn id="20" dur="500"/>
                                        <p:tgtEl>
                                          <p:spTgt spid="30"/>
                                        </p:tgtEl>
                                      </p:cBhvr>
                                    </p:animEffect>
                                  </p:childTnLst>
                                </p:cTn>
                              </p:par>
                            </p:childTnLst>
                          </p:cTn>
                        </p:par>
                        <p:par>
                          <p:cTn id="21" fill="hold">
                            <p:stCondLst>
                              <p:cond delay="5250"/>
                            </p:stCondLst>
                            <p:childTnLst>
                              <p:par>
                                <p:cTn id="22" presetID="53" presetClass="entr" presetSubtype="16" fill="hold" grpId="0" nodeType="afterEffect">
                                  <p:stCondLst>
                                    <p:cond delay="150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7250"/>
                            </p:stCondLst>
                            <p:childTnLst>
                              <p:par>
                                <p:cTn id="28" presetID="22" presetClass="entr" presetSubtype="2" fill="hold" grpId="0" nodeType="afterEffect">
                                  <p:stCondLst>
                                    <p:cond delay="2000"/>
                                  </p:stCondLst>
                                  <p:childTnLst>
                                    <p:set>
                                      <p:cBhvr>
                                        <p:cTn id="29" dur="1" fill="hold">
                                          <p:stCondLst>
                                            <p:cond delay="0"/>
                                          </p:stCondLst>
                                        </p:cTn>
                                        <p:tgtEl>
                                          <p:spTgt spid="32"/>
                                        </p:tgtEl>
                                        <p:attrNameLst>
                                          <p:attrName>style.visibility</p:attrName>
                                        </p:attrNameLst>
                                      </p:cBhvr>
                                      <p:to>
                                        <p:strVal val="visible"/>
                                      </p:to>
                                    </p:set>
                                    <p:animEffect transition="in" filter="wipe(right)">
                                      <p:cBhvr>
                                        <p:cTn id="30" dur="500"/>
                                        <p:tgtEl>
                                          <p:spTgt spid="32"/>
                                        </p:tgtEl>
                                      </p:cBhvr>
                                    </p:animEffect>
                                  </p:childTnLst>
                                </p:cTn>
                              </p:par>
                            </p:childTnLst>
                          </p:cTn>
                        </p:par>
                        <p:par>
                          <p:cTn id="31" fill="hold">
                            <p:stCondLst>
                              <p:cond delay="9750"/>
                            </p:stCondLst>
                            <p:childTnLst>
                              <p:par>
                                <p:cTn id="32" presetID="53" presetClass="entr" presetSubtype="16" fill="hold" grpId="0" nodeType="afterEffect">
                                  <p:stCondLst>
                                    <p:cond delay="2250"/>
                                  </p:stCondLst>
                                  <p:childTnLst>
                                    <p:set>
                                      <p:cBhvr>
                                        <p:cTn id="33" dur="1" fill="hold">
                                          <p:stCondLst>
                                            <p:cond delay="0"/>
                                          </p:stCondLst>
                                        </p:cTn>
                                        <p:tgtEl>
                                          <p:spTgt spid="40"/>
                                        </p:tgtEl>
                                        <p:attrNameLst>
                                          <p:attrName>style.visibility</p:attrName>
                                        </p:attrNameLst>
                                      </p:cBhvr>
                                      <p:to>
                                        <p:strVal val="visible"/>
                                      </p:to>
                                    </p:set>
                                    <p:anim calcmode="lin" valueType="num">
                                      <p:cBhvr>
                                        <p:cTn id="34" dur="500" fill="hold"/>
                                        <p:tgtEl>
                                          <p:spTgt spid="40"/>
                                        </p:tgtEl>
                                        <p:attrNameLst>
                                          <p:attrName>ppt_w</p:attrName>
                                        </p:attrNameLst>
                                      </p:cBhvr>
                                      <p:tavLst>
                                        <p:tav tm="0">
                                          <p:val>
                                            <p:fltVal val="0"/>
                                          </p:val>
                                        </p:tav>
                                        <p:tav tm="100000">
                                          <p:val>
                                            <p:strVal val="#ppt_w"/>
                                          </p:val>
                                        </p:tav>
                                      </p:tavLst>
                                    </p:anim>
                                    <p:anim calcmode="lin" valueType="num">
                                      <p:cBhvr>
                                        <p:cTn id="35" dur="500" fill="hold"/>
                                        <p:tgtEl>
                                          <p:spTgt spid="40"/>
                                        </p:tgtEl>
                                        <p:attrNameLst>
                                          <p:attrName>ppt_h</p:attrName>
                                        </p:attrNameLst>
                                      </p:cBhvr>
                                      <p:tavLst>
                                        <p:tav tm="0">
                                          <p:val>
                                            <p:fltVal val="0"/>
                                          </p:val>
                                        </p:tav>
                                        <p:tav tm="100000">
                                          <p:val>
                                            <p:strVal val="#ppt_h"/>
                                          </p:val>
                                        </p:tav>
                                      </p:tavLst>
                                    </p:anim>
                                    <p:animEffect transition="in" filter="fade">
                                      <p:cBhvr>
                                        <p:cTn id="36" dur="500"/>
                                        <p:tgtEl>
                                          <p:spTgt spid="40"/>
                                        </p:tgtEl>
                                      </p:cBhvr>
                                    </p:animEffect>
                                  </p:childTnLst>
                                </p:cTn>
                              </p:par>
                            </p:childTnLst>
                          </p:cTn>
                        </p:par>
                        <p:par>
                          <p:cTn id="37" fill="hold">
                            <p:stCondLst>
                              <p:cond delay="12500"/>
                            </p:stCondLst>
                            <p:childTnLst>
                              <p:par>
                                <p:cTn id="38" presetID="22" presetClass="entr" presetSubtype="2" fill="hold" grpId="0" nodeType="afterEffect">
                                  <p:stCondLst>
                                    <p:cond delay="2000"/>
                                  </p:stCondLst>
                                  <p:childTnLst>
                                    <p:set>
                                      <p:cBhvr>
                                        <p:cTn id="39" dur="1" fill="hold">
                                          <p:stCondLst>
                                            <p:cond delay="0"/>
                                          </p:stCondLst>
                                        </p:cTn>
                                        <p:tgtEl>
                                          <p:spTgt spid="38"/>
                                        </p:tgtEl>
                                        <p:attrNameLst>
                                          <p:attrName>style.visibility</p:attrName>
                                        </p:attrNameLst>
                                      </p:cBhvr>
                                      <p:to>
                                        <p:strVal val="visible"/>
                                      </p:to>
                                    </p:set>
                                    <p:animEffect transition="in" filter="wipe(right)">
                                      <p:cBhvr>
                                        <p:cTn id="40" dur="500"/>
                                        <p:tgtEl>
                                          <p:spTgt spid="38"/>
                                        </p:tgtEl>
                                      </p:cBhvr>
                                    </p:animEffect>
                                  </p:childTnLst>
                                </p:cTn>
                              </p:par>
                            </p:childTnLst>
                          </p:cTn>
                        </p:par>
                        <p:par>
                          <p:cTn id="41" fill="hold">
                            <p:stCondLst>
                              <p:cond delay="15000"/>
                            </p:stCondLst>
                            <p:childTnLst>
                              <p:par>
                                <p:cTn id="42" presetID="53" presetClass="entr" presetSubtype="16" fill="hold" grpId="0" nodeType="afterEffect">
                                  <p:stCondLst>
                                    <p:cond delay="3000"/>
                                  </p:stCondLst>
                                  <p:childTnLst>
                                    <p:set>
                                      <p:cBhvr>
                                        <p:cTn id="43" dur="1" fill="hold">
                                          <p:stCondLst>
                                            <p:cond delay="0"/>
                                          </p:stCondLst>
                                        </p:cTn>
                                        <p:tgtEl>
                                          <p:spTgt spid="41"/>
                                        </p:tgtEl>
                                        <p:attrNameLst>
                                          <p:attrName>style.visibility</p:attrName>
                                        </p:attrNameLst>
                                      </p:cBhvr>
                                      <p:to>
                                        <p:strVal val="visible"/>
                                      </p:to>
                                    </p:set>
                                    <p:anim calcmode="lin" valueType="num">
                                      <p:cBhvr>
                                        <p:cTn id="44" dur="500" fill="hold"/>
                                        <p:tgtEl>
                                          <p:spTgt spid="41"/>
                                        </p:tgtEl>
                                        <p:attrNameLst>
                                          <p:attrName>ppt_w</p:attrName>
                                        </p:attrNameLst>
                                      </p:cBhvr>
                                      <p:tavLst>
                                        <p:tav tm="0">
                                          <p:val>
                                            <p:fltVal val="0"/>
                                          </p:val>
                                        </p:tav>
                                        <p:tav tm="100000">
                                          <p:val>
                                            <p:strVal val="#ppt_w"/>
                                          </p:val>
                                        </p:tav>
                                      </p:tavLst>
                                    </p:anim>
                                    <p:anim calcmode="lin" valueType="num">
                                      <p:cBhvr>
                                        <p:cTn id="45" dur="500" fill="hold"/>
                                        <p:tgtEl>
                                          <p:spTgt spid="41"/>
                                        </p:tgtEl>
                                        <p:attrNameLst>
                                          <p:attrName>ppt_h</p:attrName>
                                        </p:attrNameLst>
                                      </p:cBhvr>
                                      <p:tavLst>
                                        <p:tav tm="0">
                                          <p:val>
                                            <p:fltVal val="0"/>
                                          </p:val>
                                        </p:tav>
                                        <p:tav tm="100000">
                                          <p:val>
                                            <p:strVal val="#ppt_h"/>
                                          </p:val>
                                        </p:tav>
                                      </p:tavLst>
                                    </p:anim>
                                    <p:animEffect transition="in" filter="fade">
                                      <p:cBhvr>
                                        <p:cTn id="46" dur="500"/>
                                        <p:tgtEl>
                                          <p:spTgt spid="41"/>
                                        </p:tgtEl>
                                      </p:cBhvr>
                                    </p:animEffect>
                                  </p:childTnLst>
                                </p:cTn>
                              </p:par>
                            </p:childTnLst>
                          </p:cTn>
                        </p:par>
                        <p:par>
                          <p:cTn id="47" fill="hold">
                            <p:stCondLst>
                              <p:cond delay="18500"/>
                            </p:stCondLst>
                            <p:childTnLst>
                              <p:par>
                                <p:cTn id="48" presetID="22" presetClass="entr" presetSubtype="2" fill="hold" grpId="0" nodeType="afterEffect">
                                  <p:stCondLst>
                                    <p:cond delay="1500"/>
                                  </p:stCondLst>
                                  <p:childTnLst>
                                    <p:set>
                                      <p:cBhvr>
                                        <p:cTn id="49" dur="1" fill="hold">
                                          <p:stCondLst>
                                            <p:cond delay="0"/>
                                          </p:stCondLst>
                                        </p:cTn>
                                        <p:tgtEl>
                                          <p:spTgt spid="43"/>
                                        </p:tgtEl>
                                        <p:attrNameLst>
                                          <p:attrName>style.visibility</p:attrName>
                                        </p:attrNameLst>
                                      </p:cBhvr>
                                      <p:to>
                                        <p:strVal val="visible"/>
                                      </p:to>
                                    </p:set>
                                    <p:animEffect transition="in" filter="wipe(right)">
                                      <p:cBhvr>
                                        <p:cTn id="50" dur="500"/>
                                        <p:tgtEl>
                                          <p:spTgt spid="43"/>
                                        </p:tgtEl>
                                      </p:cBhvr>
                                    </p:animEffect>
                                  </p:childTnLst>
                                </p:cTn>
                              </p:par>
                            </p:childTnLst>
                          </p:cTn>
                        </p:par>
                        <p:par>
                          <p:cTn id="51" fill="hold">
                            <p:stCondLst>
                              <p:cond delay="20500"/>
                            </p:stCondLst>
                            <p:childTnLst>
                              <p:par>
                                <p:cTn id="52" presetID="53" presetClass="entr" presetSubtype="16" fill="hold" grpId="0" nodeType="afterEffect">
                                  <p:stCondLst>
                                    <p:cond delay="2500"/>
                                  </p:stCondLst>
                                  <p:childTnLst>
                                    <p:set>
                                      <p:cBhvr>
                                        <p:cTn id="53" dur="1" fill="hold">
                                          <p:stCondLst>
                                            <p:cond delay="0"/>
                                          </p:stCondLst>
                                        </p:cTn>
                                        <p:tgtEl>
                                          <p:spTgt spid="42"/>
                                        </p:tgtEl>
                                        <p:attrNameLst>
                                          <p:attrName>style.visibility</p:attrName>
                                        </p:attrNameLst>
                                      </p:cBhvr>
                                      <p:to>
                                        <p:strVal val="visible"/>
                                      </p:to>
                                    </p:set>
                                    <p:anim calcmode="lin" valueType="num">
                                      <p:cBhvr>
                                        <p:cTn id="54" dur="500" fill="hold"/>
                                        <p:tgtEl>
                                          <p:spTgt spid="42"/>
                                        </p:tgtEl>
                                        <p:attrNameLst>
                                          <p:attrName>ppt_w</p:attrName>
                                        </p:attrNameLst>
                                      </p:cBhvr>
                                      <p:tavLst>
                                        <p:tav tm="0">
                                          <p:val>
                                            <p:fltVal val="0"/>
                                          </p:val>
                                        </p:tav>
                                        <p:tav tm="100000">
                                          <p:val>
                                            <p:strVal val="#ppt_w"/>
                                          </p:val>
                                        </p:tav>
                                      </p:tavLst>
                                    </p:anim>
                                    <p:anim calcmode="lin" valueType="num">
                                      <p:cBhvr>
                                        <p:cTn id="55" dur="500" fill="hold"/>
                                        <p:tgtEl>
                                          <p:spTgt spid="42"/>
                                        </p:tgtEl>
                                        <p:attrNameLst>
                                          <p:attrName>ppt_h</p:attrName>
                                        </p:attrNameLst>
                                      </p:cBhvr>
                                      <p:tavLst>
                                        <p:tav tm="0">
                                          <p:val>
                                            <p:fltVal val="0"/>
                                          </p:val>
                                        </p:tav>
                                        <p:tav tm="100000">
                                          <p:val>
                                            <p:strVal val="#ppt_h"/>
                                          </p:val>
                                        </p:tav>
                                      </p:tavLst>
                                    </p:anim>
                                    <p:animEffect transition="in" filter="fade">
                                      <p:cBhvr>
                                        <p:cTn id="56" dur="500"/>
                                        <p:tgtEl>
                                          <p:spTgt spid="42"/>
                                        </p:tgtEl>
                                      </p:cBhvr>
                                    </p:animEffect>
                                  </p:childTnLst>
                                </p:cTn>
                              </p:par>
                            </p:childTnLst>
                          </p:cTn>
                        </p:par>
                        <p:par>
                          <p:cTn id="57" fill="hold">
                            <p:stCondLst>
                              <p:cond delay="23500"/>
                            </p:stCondLst>
                            <p:childTnLst>
                              <p:par>
                                <p:cTn id="58" presetID="22" presetClass="entr" presetSubtype="2" fill="hold" grpId="0" nodeType="afterEffect">
                                  <p:stCondLst>
                                    <p:cond delay="2000"/>
                                  </p:stCondLst>
                                  <p:childTnLst>
                                    <p:set>
                                      <p:cBhvr>
                                        <p:cTn id="59" dur="1" fill="hold">
                                          <p:stCondLst>
                                            <p:cond delay="0"/>
                                          </p:stCondLst>
                                        </p:cTn>
                                        <p:tgtEl>
                                          <p:spTgt spid="44"/>
                                        </p:tgtEl>
                                        <p:attrNameLst>
                                          <p:attrName>style.visibility</p:attrName>
                                        </p:attrNameLst>
                                      </p:cBhvr>
                                      <p:to>
                                        <p:strVal val="visible"/>
                                      </p:to>
                                    </p:set>
                                    <p:animEffect transition="in" filter="wipe(right)">
                                      <p:cBhvr>
                                        <p:cTn id="60" dur="500"/>
                                        <p:tgtEl>
                                          <p:spTgt spid="44"/>
                                        </p:tgtEl>
                                      </p:cBhvr>
                                    </p:animEffect>
                                  </p:childTnLst>
                                </p:cTn>
                              </p:par>
                            </p:childTnLst>
                          </p:cTn>
                        </p:par>
                      </p:childTnLst>
                    </p:cTn>
                  </p:par>
                  <p:par>
                    <p:cTn id="61" fill="hold">
                      <p:stCondLst>
                        <p:cond delay="indefinite"/>
                      </p:stCondLst>
                      <p:childTnLst>
                        <p:par>
                          <p:cTn id="62" fill="hold">
                            <p:stCondLst>
                              <p:cond delay="0"/>
                            </p:stCondLst>
                            <p:childTnLst>
                              <p:par>
                                <p:cTn id="63" presetID="31" presetClass="entr" presetSubtype="0" fill="hold" grpId="0" nodeType="click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1000" fill="hold"/>
                                        <p:tgtEl>
                                          <p:spTgt spid="35"/>
                                        </p:tgtEl>
                                        <p:attrNameLst>
                                          <p:attrName>ppt_w</p:attrName>
                                        </p:attrNameLst>
                                      </p:cBhvr>
                                      <p:tavLst>
                                        <p:tav tm="0">
                                          <p:val>
                                            <p:fltVal val="0"/>
                                          </p:val>
                                        </p:tav>
                                        <p:tav tm="100000">
                                          <p:val>
                                            <p:strVal val="#ppt_w"/>
                                          </p:val>
                                        </p:tav>
                                      </p:tavLst>
                                    </p:anim>
                                    <p:anim calcmode="lin" valueType="num">
                                      <p:cBhvr>
                                        <p:cTn id="66" dur="1000" fill="hold"/>
                                        <p:tgtEl>
                                          <p:spTgt spid="35"/>
                                        </p:tgtEl>
                                        <p:attrNameLst>
                                          <p:attrName>ppt_h</p:attrName>
                                        </p:attrNameLst>
                                      </p:cBhvr>
                                      <p:tavLst>
                                        <p:tav tm="0">
                                          <p:val>
                                            <p:fltVal val="0"/>
                                          </p:val>
                                        </p:tav>
                                        <p:tav tm="100000">
                                          <p:val>
                                            <p:strVal val="#ppt_h"/>
                                          </p:val>
                                        </p:tav>
                                      </p:tavLst>
                                    </p:anim>
                                    <p:anim calcmode="lin" valueType="num">
                                      <p:cBhvr>
                                        <p:cTn id="67" dur="1000" fill="hold"/>
                                        <p:tgtEl>
                                          <p:spTgt spid="35"/>
                                        </p:tgtEl>
                                        <p:attrNameLst>
                                          <p:attrName>style.rotation</p:attrName>
                                        </p:attrNameLst>
                                      </p:cBhvr>
                                      <p:tavLst>
                                        <p:tav tm="0">
                                          <p:val>
                                            <p:fltVal val="90"/>
                                          </p:val>
                                        </p:tav>
                                        <p:tav tm="100000">
                                          <p:val>
                                            <p:fltVal val="0"/>
                                          </p:val>
                                        </p:tav>
                                      </p:tavLst>
                                    </p:anim>
                                    <p:animEffect transition="in" filter="fade">
                                      <p:cBhvr>
                                        <p:cTn id="68" dur="1000"/>
                                        <p:tgtEl>
                                          <p:spTgt spid="35"/>
                                        </p:tgtEl>
                                      </p:cBhvr>
                                    </p:animEffect>
                                  </p:childTnLst>
                                </p:cTn>
                              </p:par>
                            </p:childTnLst>
                          </p:cTn>
                        </p:par>
                        <p:par>
                          <p:cTn id="69" fill="hold">
                            <p:stCondLst>
                              <p:cond delay="1000"/>
                            </p:stCondLst>
                            <p:childTnLst>
                              <p:par>
                                <p:cTn id="70" presetID="22" presetClass="entr" presetSubtype="8" fill="hold" grpId="0" nodeType="afterEffect">
                                  <p:stCondLst>
                                    <p:cond delay="2500"/>
                                  </p:stCondLst>
                                  <p:childTnLst>
                                    <p:set>
                                      <p:cBhvr>
                                        <p:cTn id="71" dur="1" fill="hold">
                                          <p:stCondLst>
                                            <p:cond delay="0"/>
                                          </p:stCondLst>
                                        </p:cTn>
                                        <p:tgtEl>
                                          <p:spTgt spid="36"/>
                                        </p:tgtEl>
                                        <p:attrNameLst>
                                          <p:attrName>style.visibility</p:attrName>
                                        </p:attrNameLst>
                                      </p:cBhvr>
                                      <p:to>
                                        <p:strVal val="visible"/>
                                      </p:to>
                                    </p:set>
                                    <p:animEffect transition="in" filter="wipe(left)">
                                      <p:cBhvr>
                                        <p:cTn id="72" dur="2250"/>
                                        <p:tgtEl>
                                          <p:spTgt spid="36"/>
                                        </p:tgtEl>
                                      </p:cBhvr>
                                    </p:animEffect>
                                  </p:childTnLst>
                                </p:cTn>
                              </p:par>
                            </p:childTnLst>
                          </p:cTn>
                        </p:par>
                        <p:par>
                          <p:cTn id="73" fill="hold">
                            <p:stCondLst>
                              <p:cond delay="5750"/>
                            </p:stCondLst>
                            <p:childTnLst>
                              <p:par>
                                <p:cTn id="74" presetID="22" presetClass="entr" presetSubtype="2" fill="hold" nodeType="afterEffect">
                                  <p:stCondLst>
                                    <p:cond delay="2500"/>
                                  </p:stCondLst>
                                  <p:childTnLst>
                                    <p:set>
                                      <p:cBhvr>
                                        <p:cTn id="75" dur="1" fill="hold">
                                          <p:stCondLst>
                                            <p:cond delay="0"/>
                                          </p:stCondLst>
                                        </p:cTn>
                                        <p:tgtEl>
                                          <p:spTgt spid="7"/>
                                        </p:tgtEl>
                                        <p:attrNameLst>
                                          <p:attrName>style.visibility</p:attrName>
                                        </p:attrNameLst>
                                      </p:cBhvr>
                                      <p:to>
                                        <p:strVal val="visible"/>
                                      </p:to>
                                    </p:set>
                                    <p:animEffect transition="in" filter="wipe(right)">
                                      <p:cBhvr>
                                        <p:cTn id="76" dur="500"/>
                                        <p:tgtEl>
                                          <p:spTgt spid="7"/>
                                        </p:tgtEl>
                                      </p:cBhvr>
                                    </p:animEffect>
                                  </p:childTnLst>
                                </p:cTn>
                              </p:par>
                            </p:childTnLst>
                          </p:cTn>
                        </p:par>
                        <p:par>
                          <p:cTn id="77" fill="hold">
                            <p:stCondLst>
                              <p:cond delay="8750"/>
                            </p:stCondLst>
                            <p:childTnLst>
                              <p:par>
                                <p:cTn id="78" presetID="2" presetClass="entr" presetSubtype="2" fill="hold" grpId="0" nodeType="afterEffect">
                                  <p:stCondLst>
                                    <p:cond delay="25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1+#ppt_w/2"/>
                                          </p:val>
                                        </p:tav>
                                        <p:tav tm="100000">
                                          <p:val>
                                            <p:strVal val="#ppt_x"/>
                                          </p:val>
                                        </p:tav>
                                      </p:tavLst>
                                    </p:anim>
                                    <p:anim calcmode="lin" valueType="num">
                                      <p:cBhvr additive="base">
                                        <p:cTn id="81" dur="500" fill="hold"/>
                                        <p:tgtEl>
                                          <p:spTgt spid="34"/>
                                        </p:tgtEl>
                                        <p:attrNameLst>
                                          <p:attrName>ppt_y</p:attrName>
                                        </p:attrNameLst>
                                      </p:cBhvr>
                                      <p:tavLst>
                                        <p:tav tm="0">
                                          <p:val>
                                            <p:strVal val="#ppt_y"/>
                                          </p:val>
                                        </p:tav>
                                        <p:tav tm="100000">
                                          <p:val>
                                            <p:strVal val="#ppt_y"/>
                                          </p:val>
                                        </p:tav>
                                      </p:tavLst>
                                    </p:anim>
                                  </p:childTnLst>
                                </p:cTn>
                              </p:par>
                              <p:par>
                                <p:cTn id="82" presetID="2" presetClass="entr" presetSubtype="2" fill="hold" grpId="0" nodeType="withEffect">
                                  <p:stCondLst>
                                    <p:cond delay="250"/>
                                  </p:stCondLst>
                                  <p:childTnLst>
                                    <p:set>
                                      <p:cBhvr>
                                        <p:cTn id="83" dur="1" fill="hold">
                                          <p:stCondLst>
                                            <p:cond delay="0"/>
                                          </p:stCondLst>
                                        </p:cTn>
                                        <p:tgtEl>
                                          <p:spTgt spid="10"/>
                                        </p:tgtEl>
                                        <p:attrNameLst>
                                          <p:attrName>style.visibility</p:attrName>
                                        </p:attrNameLst>
                                      </p:cBhvr>
                                      <p:to>
                                        <p:strVal val="visible"/>
                                      </p:to>
                                    </p:set>
                                    <p:anim calcmode="lin" valueType="num">
                                      <p:cBhvr additive="base">
                                        <p:cTn id="84" dur="500" fill="hold"/>
                                        <p:tgtEl>
                                          <p:spTgt spid="10"/>
                                        </p:tgtEl>
                                        <p:attrNameLst>
                                          <p:attrName>ppt_x</p:attrName>
                                        </p:attrNameLst>
                                      </p:cBhvr>
                                      <p:tavLst>
                                        <p:tav tm="0">
                                          <p:val>
                                            <p:strVal val="1+#ppt_w/2"/>
                                          </p:val>
                                        </p:tav>
                                        <p:tav tm="100000">
                                          <p:val>
                                            <p:strVal val="#ppt_x"/>
                                          </p:val>
                                        </p:tav>
                                      </p:tavLst>
                                    </p:anim>
                                    <p:anim calcmode="lin" valueType="num">
                                      <p:cBhvr additive="base">
                                        <p:cTn id="85" dur="500" fill="hold"/>
                                        <p:tgtEl>
                                          <p:spTgt spid="10"/>
                                        </p:tgtEl>
                                        <p:attrNameLst>
                                          <p:attrName>ppt_y</p:attrName>
                                        </p:attrNameLst>
                                      </p:cBhvr>
                                      <p:tavLst>
                                        <p:tav tm="0">
                                          <p:val>
                                            <p:strVal val="#ppt_y"/>
                                          </p:val>
                                        </p:tav>
                                        <p:tav tm="100000">
                                          <p:val>
                                            <p:strVal val="#ppt_y"/>
                                          </p:val>
                                        </p:tav>
                                      </p:tavLst>
                                    </p:anim>
                                  </p:childTnLst>
                                </p:cTn>
                              </p:par>
                            </p:childTnLst>
                          </p:cTn>
                        </p:par>
                        <p:par>
                          <p:cTn id="86" fill="hold">
                            <p:stCondLst>
                              <p:cond delay="9500"/>
                            </p:stCondLst>
                            <p:childTnLst>
                              <p:par>
                                <p:cTn id="87" presetID="53" presetClass="entr" presetSubtype="16" fill="hold" grpId="0" nodeType="afterEffect">
                                  <p:stCondLst>
                                    <p:cond delay="2000"/>
                                  </p:stCondLst>
                                  <p:childTnLst>
                                    <p:set>
                                      <p:cBhvr>
                                        <p:cTn id="88" dur="1" fill="hold">
                                          <p:stCondLst>
                                            <p:cond delay="0"/>
                                          </p:stCondLst>
                                        </p:cTn>
                                        <p:tgtEl>
                                          <p:spTgt spid="11"/>
                                        </p:tgtEl>
                                        <p:attrNameLst>
                                          <p:attrName>style.visibility</p:attrName>
                                        </p:attrNameLst>
                                      </p:cBhvr>
                                      <p:to>
                                        <p:strVal val="visible"/>
                                      </p:to>
                                    </p:set>
                                    <p:anim calcmode="lin" valueType="num">
                                      <p:cBhvr>
                                        <p:cTn id="89" dur="500" fill="hold"/>
                                        <p:tgtEl>
                                          <p:spTgt spid="11"/>
                                        </p:tgtEl>
                                        <p:attrNameLst>
                                          <p:attrName>ppt_w</p:attrName>
                                        </p:attrNameLst>
                                      </p:cBhvr>
                                      <p:tavLst>
                                        <p:tav tm="0">
                                          <p:val>
                                            <p:fltVal val="0"/>
                                          </p:val>
                                        </p:tav>
                                        <p:tav tm="100000">
                                          <p:val>
                                            <p:strVal val="#ppt_w"/>
                                          </p:val>
                                        </p:tav>
                                      </p:tavLst>
                                    </p:anim>
                                    <p:anim calcmode="lin" valueType="num">
                                      <p:cBhvr>
                                        <p:cTn id="90" dur="500" fill="hold"/>
                                        <p:tgtEl>
                                          <p:spTgt spid="11"/>
                                        </p:tgtEl>
                                        <p:attrNameLst>
                                          <p:attrName>ppt_h</p:attrName>
                                        </p:attrNameLst>
                                      </p:cBhvr>
                                      <p:tavLst>
                                        <p:tav tm="0">
                                          <p:val>
                                            <p:fltVal val="0"/>
                                          </p:val>
                                        </p:tav>
                                        <p:tav tm="100000">
                                          <p:val>
                                            <p:strVal val="#ppt_h"/>
                                          </p:val>
                                        </p:tav>
                                      </p:tavLst>
                                    </p:anim>
                                    <p:animEffect transition="in" filter="fade">
                                      <p:cBhvr>
                                        <p:cTn id="91" dur="500"/>
                                        <p:tgtEl>
                                          <p:spTgt spid="11"/>
                                        </p:tgtEl>
                                      </p:cBhvr>
                                    </p:animEffect>
                                  </p:childTnLst>
                                </p:cTn>
                              </p:par>
                            </p:childTnLst>
                          </p:cTn>
                        </p:par>
                        <p:par>
                          <p:cTn id="92" fill="hold">
                            <p:stCondLst>
                              <p:cond delay="12000"/>
                            </p:stCondLst>
                            <p:childTnLst>
                              <p:par>
                                <p:cTn id="93" presetID="2" presetClass="entr" presetSubtype="2" fill="hold" grpId="0" nodeType="afterEffect">
                                  <p:stCondLst>
                                    <p:cond delay="175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500" fill="hold"/>
                                        <p:tgtEl>
                                          <p:spTgt spid="33"/>
                                        </p:tgtEl>
                                        <p:attrNameLst>
                                          <p:attrName>ppt_x</p:attrName>
                                        </p:attrNameLst>
                                      </p:cBhvr>
                                      <p:tavLst>
                                        <p:tav tm="0">
                                          <p:val>
                                            <p:strVal val="1+#ppt_w/2"/>
                                          </p:val>
                                        </p:tav>
                                        <p:tav tm="100000">
                                          <p:val>
                                            <p:strVal val="#ppt_x"/>
                                          </p:val>
                                        </p:tav>
                                      </p:tavLst>
                                    </p:anim>
                                    <p:anim calcmode="lin" valueType="num">
                                      <p:cBhvr additive="base">
                                        <p:cTn id="96" dur="500" fill="hold"/>
                                        <p:tgtEl>
                                          <p:spTgt spid="33"/>
                                        </p:tgtEl>
                                        <p:attrNameLst>
                                          <p:attrName>ppt_y</p:attrName>
                                        </p:attrNameLst>
                                      </p:cBhvr>
                                      <p:tavLst>
                                        <p:tav tm="0">
                                          <p:val>
                                            <p:strVal val="#ppt_y"/>
                                          </p:val>
                                        </p:tav>
                                        <p:tav tm="100000">
                                          <p:val>
                                            <p:strVal val="#ppt_y"/>
                                          </p:val>
                                        </p:tav>
                                      </p:tavLst>
                                    </p:anim>
                                  </p:childTnLst>
                                </p:cTn>
                              </p:par>
                            </p:childTnLst>
                          </p:cTn>
                        </p:par>
                        <p:par>
                          <p:cTn id="97" fill="hold">
                            <p:stCondLst>
                              <p:cond delay="14250"/>
                            </p:stCondLst>
                            <p:childTnLst>
                              <p:par>
                                <p:cTn id="98" presetID="2" presetClass="entr" presetSubtype="2" fill="hold" grpId="0" nodeType="afterEffect">
                                  <p:stCondLst>
                                    <p:cond delay="1000"/>
                                  </p:stCondLst>
                                  <p:childTnLst>
                                    <p:set>
                                      <p:cBhvr>
                                        <p:cTn id="99" dur="1" fill="hold">
                                          <p:stCondLst>
                                            <p:cond delay="0"/>
                                          </p:stCondLst>
                                        </p:cTn>
                                        <p:tgtEl>
                                          <p:spTgt spid="15"/>
                                        </p:tgtEl>
                                        <p:attrNameLst>
                                          <p:attrName>style.visibility</p:attrName>
                                        </p:attrNameLst>
                                      </p:cBhvr>
                                      <p:to>
                                        <p:strVal val="visible"/>
                                      </p:to>
                                    </p:set>
                                    <p:anim calcmode="lin" valueType="num">
                                      <p:cBhvr additive="base">
                                        <p:cTn id="100" dur="500" fill="hold"/>
                                        <p:tgtEl>
                                          <p:spTgt spid="15"/>
                                        </p:tgtEl>
                                        <p:attrNameLst>
                                          <p:attrName>ppt_x</p:attrName>
                                        </p:attrNameLst>
                                      </p:cBhvr>
                                      <p:tavLst>
                                        <p:tav tm="0">
                                          <p:val>
                                            <p:strVal val="1+#ppt_w/2"/>
                                          </p:val>
                                        </p:tav>
                                        <p:tav tm="100000">
                                          <p:val>
                                            <p:strVal val="#ppt_x"/>
                                          </p:val>
                                        </p:tav>
                                      </p:tavLst>
                                    </p:anim>
                                    <p:anim calcmode="lin" valueType="num">
                                      <p:cBhvr additive="base">
                                        <p:cTn id="101" dur="500" fill="hold"/>
                                        <p:tgtEl>
                                          <p:spTgt spid="15"/>
                                        </p:tgtEl>
                                        <p:attrNameLst>
                                          <p:attrName>ppt_y</p:attrName>
                                        </p:attrNameLst>
                                      </p:cBhvr>
                                      <p:tavLst>
                                        <p:tav tm="0">
                                          <p:val>
                                            <p:strVal val="#ppt_y"/>
                                          </p:val>
                                        </p:tav>
                                        <p:tav tm="100000">
                                          <p:val>
                                            <p:strVal val="#ppt_y"/>
                                          </p:val>
                                        </p:tav>
                                      </p:tavLst>
                                    </p:anim>
                                  </p:childTnLst>
                                </p:cTn>
                              </p:par>
                            </p:childTnLst>
                          </p:cTn>
                        </p:par>
                        <p:par>
                          <p:cTn id="102" fill="hold">
                            <p:stCondLst>
                              <p:cond delay="15750"/>
                            </p:stCondLst>
                            <p:childTnLst>
                              <p:par>
                                <p:cTn id="103" presetID="22" presetClass="entr" presetSubtype="8" fill="hold" grpId="0" nodeType="afterEffect">
                                  <p:stCondLst>
                                    <p:cond delay="1000"/>
                                  </p:stCondLst>
                                  <p:childTnLst>
                                    <p:set>
                                      <p:cBhvr>
                                        <p:cTn id="104" dur="1" fill="hold">
                                          <p:stCondLst>
                                            <p:cond delay="0"/>
                                          </p:stCondLst>
                                        </p:cTn>
                                        <p:tgtEl>
                                          <p:spTgt spid="17"/>
                                        </p:tgtEl>
                                        <p:attrNameLst>
                                          <p:attrName>style.visibility</p:attrName>
                                        </p:attrNameLst>
                                      </p:cBhvr>
                                      <p:to>
                                        <p:strVal val="visible"/>
                                      </p:to>
                                    </p:set>
                                    <p:animEffect transition="in" filter="wipe(left)">
                                      <p:cBhvr>
                                        <p:cTn id="105" dur="2000"/>
                                        <p:tgtEl>
                                          <p:spTgt spid="17"/>
                                        </p:tgtEl>
                                      </p:cBhvr>
                                    </p:animEffect>
                                  </p:childTnLst>
                                </p:cTn>
                              </p:par>
                            </p:childTnLst>
                          </p:cTn>
                        </p:par>
                        <p:par>
                          <p:cTn id="106" fill="hold">
                            <p:stCondLst>
                              <p:cond delay="18750"/>
                            </p:stCondLst>
                            <p:childTnLst>
                              <p:par>
                                <p:cTn id="107" presetID="53" presetClass="entr" presetSubtype="16" fill="hold" grpId="0" nodeType="afterEffect">
                                  <p:stCondLst>
                                    <p:cond delay="200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21250"/>
                            </p:stCondLst>
                            <p:childTnLst>
                              <p:par>
                                <p:cTn id="113" presetID="2" presetClass="entr" presetSubtype="2" fill="hold" grpId="0" nodeType="afterEffect">
                                  <p:stCondLst>
                                    <p:cond delay="1000"/>
                                  </p:stCondLst>
                                  <p:childTnLst>
                                    <p:set>
                                      <p:cBhvr>
                                        <p:cTn id="114" dur="1" fill="hold">
                                          <p:stCondLst>
                                            <p:cond delay="0"/>
                                          </p:stCondLst>
                                        </p:cTn>
                                        <p:tgtEl>
                                          <p:spTgt spid="16"/>
                                        </p:tgtEl>
                                        <p:attrNameLst>
                                          <p:attrName>style.visibility</p:attrName>
                                        </p:attrNameLst>
                                      </p:cBhvr>
                                      <p:to>
                                        <p:strVal val="visible"/>
                                      </p:to>
                                    </p:set>
                                    <p:anim calcmode="lin" valueType="num">
                                      <p:cBhvr additive="base">
                                        <p:cTn id="115" dur="500" fill="hold"/>
                                        <p:tgtEl>
                                          <p:spTgt spid="16"/>
                                        </p:tgtEl>
                                        <p:attrNameLst>
                                          <p:attrName>ppt_x</p:attrName>
                                        </p:attrNameLst>
                                      </p:cBhvr>
                                      <p:tavLst>
                                        <p:tav tm="0">
                                          <p:val>
                                            <p:strVal val="1+#ppt_w/2"/>
                                          </p:val>
                                        </p:tav>
                                        <p:tav tm="100000">
                                          <p:val>
                                            <p:strVal val="#ppt_x"/>
                                          </p:val>
                                        </p:tav>
                                      </p:tavLst>
                                    </p:anim>
                                    <p:anim calcmode="lin" valueType="num">
                                      <p:cBhvr additive="base">
                                        <p:cTn id="116" dur="500" fill="hold"/>
                                        <p:tgtEl>
                                          <p:spTgt spid="16"/>
                                        </p:tgtEl>
                                        <p:attrNameLst>
                                          <p:attrName>ppt_y</p:attrName>
                                        </p:attrNameLst>
                                      </p:cBhvr>
                                      <p:tavLst>
                                        <p:tav tm="0">
                                          <p:val>
                                            <p:strVal val="#ppt_y"/>
                                          </p:val>
                                        </p:tav>
                                        <p:tav tm="100000">
                                          <p:val>
                                            <p:strVal val="#ppt_y"/>
                                          </p:val>
                                        </p:tav>
                                      </p:tavLst>
                                    </p:anim>
                                  </p:childTnLst>
                                </p:cTn>
                              </p:par>
                            </p:childTnLst>
                          </p:cTn>
                        </p:par>
                        <p:par>
                          <p:cTn id="117" fill="hold">
                            <p:stCondLst>
                              <p:cond delay="22750"/>
                            </p:stCondLst>
                            <p:childTnLst>
                              <p:par>
                                <p:cTn id="118" presetID="22" presetClass="entr" presetSubtype="8" fill="hold" grpId="0" nodeType="afterEffect">
                                  <p:stCondLst>
                                    <p:cond delay="1750"/>
                                  </p:stCondLst>
                                  <p:childTnLst>
                                    <p:set>
                                      <p:cBhvr>
                                        <p:cTn id="119" dur="1" fill="hold">
                                          <p:stCondLst>
                                            <p:cond delay="0"/>
                                          </p:stCondLst>
                                        </p:cTn>
                                        <p:tgtEl>
                                          <p:spTgt spid="18"/>
                                        </p:tgtEl>
                                        <p:attrNameLst>
                                          <p:attrName>style.visibility</p:attrName>
                                        </p:attrNameLst>
                                      </p:cBhvr>
                                      <p:to>
                                        <p:strVal val="visible"/>
                                      </p:to>
                                    </p:set>
                                    <p:animEffect transition="in" filter="wipe(left)">
                                      <p:cBhvr>
                                        <p:cTn id="120" dur="2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animBg="1"/>
      <p:bldP spid="11" grpId="0" animBg="1"/>
      <p:bldP spid="13" grpId="0" animBg="1"/>
      <p:bldP spid="15" grpId="0" animBg="1"/>
      <p:bldP spid="16" grpId="0" animBg="1"/>
      <p:bldP spid="17" grpId="0" animBg="1"/>
      <p:bldP spid="18" grpId="0" animBg="1"/>
      <p:bldP spid="33" grpId="0" animBg="1"/>
      <p:bldP spid="34" grpId="0" animBg="1"/>
      <p:bldP spid="35" grpId="0" animBg="1"/>
      <p:bldP spid="36" grpId="0" animBg="1"/>
      <p:bldP spid="37" grpId="0" animBg="1"/>
      <p:bldP spid="30" grpId="0" animBg="1"/>
      <p:bldP spid="31" grpId="0" animBg="1"/>
      <p:bldP spid="32" grpId="0" animBg="1"/>
      <p:bldP spid="38" grpId="0" animBg="1"/>
      <p:bldP spid="40" grpId="0" animBg="1"/>
      <p:bldP spid="41" grpId="0" animBg="1"/>
      <p:bldP spid="42" grpId="0" animBg="1"/>
      <p:bldP spid="43" grpId="0" animBg="1"/>
      <p:bldP spid="4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תיבת טקסט 8">
            <a:extLst>
              <a:ext uri="{FF2B5EF4-FFF2-40B4-BE49-F238E27FC236}">
                <a16:creationId xmlns:a16="http://schemas.microsoft.com/office/drawing/2014/main" id="{6F4CEEDB-41B4-49EE-B977-01C5ED3A8261}"/>
              </a:ext>
            </a:extLst>
          </p:cNvPr>
          <p:cNvSpPr txBox="1"/>
          <p:nvPr/>
        </p:nvSpPr>
        <p:spPr>
          <a:xfrm>
            <a:off x="3299958" y="5027721"/>
            <a:ext cx="6202837" cy="369332"/>
          </a:xfrm>
          <a:prstGeom prst="rect">
            <a:avLst/>
          </a:prstGeom>
          <a:solidFill>
            <a:schemeClr val="accent6">
              <a:lumMod val="20000"/>
              <a:lumOff val="80000"/>
            </a:schemeClr>
          </a:solidFill>
          <a:scene3d>
            <a:camera prst="orthographicFront"/>
            <a:lightRig rig="threePt" dir="t"/>
          </a:scene3d>
          <a:sp3d>
            <a:bevelT w="152400" h="50800" prst="softRound"/>
          </a:sp3d>
        </p:spPr>
        <p:txBody>
          <a:bodyPr wrap="square" rtlCol="1">
            <a:spAutoFit/>
          </a:bodyPr>
          <a:lstStyle/>
          <a:p>
            <a:r>
              <a:rPr lang="he-IL" dirty="0">
                <a:latin typeface="David" panose="020E0502060401010101" pitchFamily="34" charset="-79"/>
                <a:cs typeface="David" panose="020E0502060401010101" pitchFamily="34" charset="-79"/>
              </a:rPr>
              <a:t>האם </a:t>
            </a:r>
            <a:r>
              <a:rPr lang="he-IL" b="0" i="0" dirty="0">
                <a:effectLst/>
                <a:latin typeface="David" panose="020E0502060401010101" pitchFamily="34" charset="-79"/>
                <a:cs typeface="David" panose="020E0502060401010101" pitchFamily="34" charset="-79"/>
              </a:rPr>
              <a:t>הציץ מרצה על פר של עבודה זרה שנטמא ? או מביאים אחר תחתיו </a:t>
            </a:r>
            <a:endParaRPr lang="he-IL" dirty="0"/>
          </a:p>
        </p:txBody>
      </p:sp>
      <p:graphicFrame>
        <p:nvGraphicFramePr>
          <p:cNvPr id="10" name="טבלה 7">
            <a:extLst>
              <a:ext uri="{FF2B5EF4-FFF2-40B4-BE49-F238E27FC236}">
                <a16:creationId xmlns:a16="http://schemas.microsoft.com/office/drawing/2014/main" id="{E79A5899-3C38-4A5E-9DA3-BE782DCC8573}"/>
              </a:ext>
            </a:extLst>
          </p:cNvPr>
          <p:cNvGraphicFramePr>
            <a:graphicFrameLocks noGrp="1"/>
          </p:cNvGraphicFramePr>
          <p:nvPr>
            <p:extLst>
              <p:ext uri="{D42A27DB-BD31-4B8C-83A1-F6EECF244321}">
                <p14:modId xmlns:p14="http://schemas.microsoft.com/office/powerpoint/2010/main" val="730707524"/>
              </p:ext>
            </p:extLst>
          </p:nvPr>
        </p:nvGraphicFramePr>
        <p:xfrm>
          <a:off x="2306078" y="5476080"/>
          <a:ext cx="8390309" cy="1308382"/>
        </p:xfrm>
        <a:graphic>
          <a:graphicData uri="http://schemas.openxmlformats.org/drawingml/2006/table">
            <a:tbl>
              <a:tblPr rtl="1" firstRow="1" bandRow="1">
                <a:tableStyleId>{616DA210-FB5B-4158-B5E0-FEB733F419BA}</a:tableStyleId>
              </a:tblPr>
              <a:tblGrid>
                <a:gridCol w="2916233">
                  <a:extLst>
                    <a:ext uri="{9D8B030D-6E8A-4147-A177-3AD203B41FA5}">
                      <a16:colId xmlns:a16="http://schemas.microsoft.com/office/drawing/2014/main" val="4116311227"/>
                    </a:ext>
                  </a:extLst>
                </a:gridCol>
                <a:gridCol w="2644673">
                  <a:extLst>
                    <a:ext uri="{9D8B030D-6E8A-4147-A177-3AD203B41FA5}">
                      <a16:colId xmlns:a16="http://schemas.microsoft.com/office/drawing/2014/main" val="3620310115"/>
                    </a:ext>
                  </a:extLst>
                </a:gridCol>
                <a:gridCol w="2829403">
                  <a:extLst>
                    <a:ext uri="{9D8B030D-6E8A-4147-A177-3AD203B41FA5}">
                      <a16:colId xmlns:a16="http://schemas.microsoft.com/office/drawing/2014/main" val="1480715867"/>
                    </a:ext>
                  </a:extLst>
                </a:gridCol>
              </a:tblGrid>
              <a:tr h="471311">
                <a:tc>
                  <a:txBody>
                    <a:bodyPr/>
                    <a:lstStyle/>
                    <a:p>
                      <a:pPr rtl="1"/>
                      <a:endParaRPr lang="he-IL"/>
                    </a:p>
                  </a:txBody>
                  <a:tcPr/>
                </a:tc>
                <a:tc>
                  <a:txBody>
                    <a:bodyPr/>
                    <a:lstStyle/>
                    <a:p>
                      <a:pPr rtl="1"/>
                      <a:endParaRPr lang="he-IL"/>
                    </a:p>
                  </a:txBody>
                  <a:tcPr/>
                </a:tc>
                <a:tc>
                  <a:txBody>
                    <a:bodyPr/>
                    <a:lstStyle/>
                    <a:p>
                      <a:pPr rtl="1"/>
                      <a:endParaRPr lang="he-IL" dirty="0"/>
                    </a:p>
                  </a:txBody>
                  <a:tcPr/>
                </a:tc>
                <a:extLst>
                  <a:ext uri="{0D108BD9-81ED-4DB2-BD59-A6C34878D82A}">
                    <a16:rowId xmlns:a16="http://schemas.microsoft.com/office/drawing/2014/main" val="3249768797"/>
                  </a:ext>
                </a:extLst>
              </a:tr>
              <a:tr h="471311">
                <a:tc>
                  <a:txBody>
                    <a:bodyPr/>
                    <a:lstStyle/>
                    <a:p>
                      <a:pPr rtl="1"/>
                      <a:endParaRPr lang="he-IL"/>
                    </a:p>
                  </a:txBody>
                  <a:tcPr/>
                </a:tc>
                <a:tc gridSpan="2">
                  <a:txBody>
                    <a:bodyPr/>
                    <a:lstStyle/>
                    <a:p>
                      <a:pPr rtl="1"/>
                      <a:endParaRPr lang="he-IL" dirty="0"/>
                    </a:p>
                  </a:txBody>
                  <a:tcPr/>
                </a:tc>
                <a:tc hMerge="1">
                  <a:txBody>
                    <a:bodyPr/>
                    <a:lstStyle/>
                    <a:p>
                      <a:pPr rtl="1"/>
                      <a:endParaRPr lang="he-IL" dirty="0"/>
                    </a:p>
                  </a:txBody>
                  <a:tcPr/>
                </a:tc>
                <a:extLst>
                  <a:ext uri="{0D108BD9-81ED-4DB2-BD59-A6C34878D82A}">
                    <a16:rowId xmlns:a16="http://schemas.microsoft.com/office/drawing/2014/main" val="1247362130"/>
                  </a:ext>
                </a:extLst>
              </a:tr>
              <a:tr h="363734">
                <a:tc>
                  <a:txBody>
                    <a:bodyPr/>
                    <a:lstStyle/>
                    <a:p>
                      <a:pPr rtl="1"/>
                      <a:endParaRPr lang="he-IL" dirty="0"/>
                    </a:p>
                  </a:txBody>
                  <a:tcPr/>
                </a:tc>
                <a:tc>
                  <a:txBody>
                    <a:bodyPr/>
                    <a:lstStyle/>
                    <a:p>
                      <a:pPr rtl="1"/>
                      <a:endParaRPr lang="he-IL" dirty="0"/>
                    </a:p>
                  </a:txBody>
                  <a:tcPr/>
                </a:tc>
                <a:tc>
                  <a:txBody>
                    <a:bodyPr/>
                    <a:lstStyle/>
                    <a:p>
                      <a:pPr rtl="1"/>
                      <a:endParaRPr lang="he-IL" dirty="0"/>
                    </a:p>
                  </a:txBody>
                  <a:tcPr/>
                </a:tc>
                <a:extLst>
                  <a:ext uri="{0D108BD9-81ED-4DB2-BD59-A6C34878D82A}">
                    <a16:rowId xmlns:a16="http://schemas.microsoft.com/office/drawing/2014/main" val="3043740405"/>
                  </a:ext>
                </a:extLst>
              </a:tr>
            </a:tbl>
          </a:graphicData>
        </a:graphic>
      </p:graphicFrame>
      <p:sp>
        <p:nvSpPr>
          <p:cNvPr id="11" name="תיבת טקסט 10">
            <a:extLst>
              <a:ext uri="{FF2B5EF4-FFF2-40B4-BE49-F238E27FC236}">
                <a16:creationId xmlns:a16="http://schemas.microsoft.com/office/drawing/2014/main" id="{6D44BA08-E569-42B5-803A-26384C6BB496}"/>
              </a:ext>
            </a:extLst>
          </p:cNvPr>
          <p:cNvSpPr txBox="1"/>
          <p:nvPr/>
        </p:nvSpPr>
        <p:spPr>
          <a:xfrm>
            <a:off x="5593551" y="5467360"/>
            <a:ext cx="1772239" cy="369332"/>
          </a:xfrm>
          <a:prstGeom prst="rect">
            <a:avLst/>
          </a:prstGeom>
          <a:solidFill>
            <a:schemeClr val="accent6">
              <a:lumMod val="20000"/>
              <a:lumOff val="80000"/>
            </a:schemeClr>
          </a:solidFill>
          <a:scene3d>
            <a:camera prst="orthographicFront"/>
            <a:lightRig rig="threePt" dir="t"/>
          </a:scene3d>
          <a:sp3d>
            <a:bevelT w="152400" h="50800" prst="softRound"/>
          </a:sp3d>
        </p:spPr>
        <p:txBody>
          <a:bodyPr wrap="square" rtlCol="1">
            <a:spAutoFit/>
          </a:bodyPr>
          <a:lstStyle/>
          <a:p>
            <a:r>
              <a:rPr lang="he-IL" b="0" i="0" dirty="0">
                <a:solidFill>
                  <a:srgbClr val="000000"/>
                </a:solidFill>
                <a:effectLst/>
                <a:latin typeface="Arial" panose="020B0604020202020204" pitchFamily="34" charset="0"/>
              </a:rPr>
              <a:t>בטומאת קרבן</a:t>
            </a:r>
            <a:endParaRPr lang="he-IL" dirty="0"/>
          </a:p>
        </p:txBody>
      </p:sp>
      <p:sp>
        <p:nvSpPr>
          <p:cNvPr id="12" name="תיבת טקסט 11">
            <a:extLst>
              <a:ext uri="{FF2B5EF4-FFF2-40B4-BE49-F238E27FC236}">
                <a16:creationId xmlns:a16="http://schemas.microsoft.com/office/drawing/2014/main" id="{5D0E728D-B37E-4B80-AB23-9F2D87845831}"/>
              </a:ext>
            </a:extLst>
          </p:cNvPr>
          <p:cNvSpPr txBox="1"/>
          <p:nvPr/>
        </p:nvSpPr>
        <p:spPr>
          <a:xfrm>
            <a:off x="3035745" y="5507239"/>
            <a:ext cx="1772239" cy="369332"/>
          </a:xfrm>
          <a:prstGeom prst="rect">
            <a:avLst/>
          </a:prstGeom>
          <a:solidFill>
            <a:schemeClr val="accent6">
              <a:lumMod val="20000"/>
              <a:lumOff val="80000"/>
            </a:schemeClr>
          </a:solidFill>
          <a:scene3d>
            <a:camera prst="orthographicFront"/>
            <a:lightRig rig="threePt" dir="t"/>
          </a:scene3d>
          <a:sp3d>
            <a:bevelT w="152400" h="50800" prst="softRound"/>
          </a:sp3d>
        </p:spPr>
        <p:txBody>
          <a:bodyPr wrap="square" rtlCol="1">
            <a:spAutoFit/>
          </a:bodyPr>
          <a:lstStyle/>
          <a:p>
            <a:r>
              <a:rPr lang="he-IL" b="0" i="0" dirty="0">
                <a:solidFill>
                  <a:srgbClr val="000000"/>
                </a:solidFill>
                <a:effectLst/>
                <a:latin typeface="Arial" panose="020B0604020202020204" pitchFamily="34" charset="0"/>
              </a:rPr>
              <a:t>בטומאת כהנים</a:t>
            </a:r>
            <a:endParaRPr lang="he-IL" dirty="0"/>
          </a:p>
        </p:txBody>
      </p:sp>
      <p:sp>
        <p:nvSpPr>
          <p:cNvPr id="13" name="תיבת טקסט 12">
            <a:extLst>
              <a:ext uri="{FF2B5EF4-FFF2-40B4-BE49-F238E27FC236}">
                <a16:creationId xmlns:a16="http://schemas.microsoft.com/office/drawing/2014/main" id="{970BFB15-371F-4796-AC25-58556B926262}"/>
              </a:ext>
            </a:extLst>
          </p:cNvPr>
          <p:cNvSpPr txBox="1"/>
          <p:nvPr/>
        </p:nvSpPr>
        <p:spPr>
          <a:xfrm>
            <a:off x="8506434" y="5996677"/>
            <a:ext cx="1992722" cy="369332"/>
          </a:xfrm>
          <a:prstGeom prst="rect">
            <a:avLst/>
          </a:prstGeom>
          <a:solidFill>
            <a:schemeClr val="accent6">
              <a:lumMod val="20000"/>
              <a:lumOff val="80000"/>
            </a:schemeClr>
          </a:solidFill>
          <a:scene3d>
            <a:camera prst="orthographicFront"/>
            <a:lightRig rig="threePt" dir="t"/>
          </a:scene3d>
          <a:sp3d>
            <a:bevelT w="152400" h="50800" prst="softRound"/>
          </a:sp3d>
        </p:spPr>
        <p:txBody>
          <a:bodyPr wrap="square" rtlCol="1">
            <a:spAutoFit/>
          </a:bodyPr>
          <a:lstStyle/>
          <a:p>
            <a:r>
              <a:rPr lang="he-IL" b="0" i="0" dirty="0">
                <a:solidFill>
                  <a:srgbClr val="0000FF"/>
                </a:solidFill>
                <a:effectLst/>
                <a:latin typeface="Arial" panose="020B0604020202020204" pitchFamily="34" charset="0"/>
              </a:rPr>
              <a:t>כשיכול להביא אחר</a:t>
            </a:r>
            <a:endParaRPr lang="he-IL" dirty="0"/>
          </a:p>
        </p:txBody>
      </p:sp>
      <p:sp>
        <p:nvSpPr>
          <p:cNvPr id="14" name="תיבת טקסט 13">
            <a:extLst>
              <a:ext uri="{FF2B5EF4-FFF2-40B4-BE49-F238E27FC236}">
                <a16:creationId xmlns:a16="http://schemas.microsoft.com/office/drawing/2014/main" id="{EE55ED2E-502B-41F3-BA54-4443B6A714C8}"/>
              </a:ext>
            </a:extLst>
          </p:cNvPr>
          <p:cNvSpPr txBox="1"/>
          <p:nvPr/>
        </p:nvSpPr>
        <p:spPr>
          <a:xfrm>
            <a:off x="8167069" y="6431433"/>
            <a:ext cx="2332087" cy="369332"/>
          </a:xfrm>
          <a:prstGeom prst="rect">
            <a:avLst/>
          </a:prstGeom>
          <a:solidFill>
            <a:schemeClr val="accent6">
              <a:lumMod val="20000"/>
              <a:lumOff val="80000"/>
            </a:schemeClr>
          </a:solidFill>
          <a:scene3d>
            <a:camera prst="orthographicFront"/>
            <a:lightRig rig="threePt" dir="t"/>
          </a:scene3d>
          <a:sp3d>
            <a:bevelT w="152400" h="50800" prst="softRound"/>
          </a:sp3d>
        </p:spPr>
        <p:txBody>
          <a:bodyPr wrap="square" rtlCol="1">
            <a:spAutoFit/>
          </a:bodyPr>
          <a:lstStyle/>
          <a:p>
            <a:r>
              <a:rPr lang="he-IL" b="0" i="0" dirty="0" err="1">
                <a:solidFill>
                  <a:srgbClr val="0000FF"/>
                </a:solidFill>
                <a:effectLst/>
                <a:latin typeface="Arial" panose="020B0604020202020204" pitchFamily="34" charset="0"/>
              </a:rPr>
              <a:t>כשלא</a:t>
            </a:r>
            <a:r>
              <a:rPr lang="he-IL" b="0" i="0" dirty="0">
                <a:solidFill>
                  <a:srgbClr val="0000FF"/>
                </a:solidFill>
                <a:effectLst/>
                <a:latin typeface="Arial" panose="020B0604020202020204" pitchFamily="34" charset="0"/>
              </a:rPr>
              <a:t> יכול להביא אחר</a:t>
            </a:r>
            <a:endParaRPr lang="he-IL" dirty="0"/>
          </a:p>
        </p:txBody>
      </p:sp>
      <p:sp>
        <p:nvSpPr>
          <p:cNvPr id="15" name="תיבת טקסט 14">
            <a:extLst>
              <a:ext uri="{FF2B5EF4-FFF2-40B4-BE49-F238E27FC236}">
                <a16:creationId xmlns:a16="http://schemas.microsoft.com/office/drawing/2014/main" id="{713391D1-F4DC-4814-8EFC-DB94D66AAB76}"/>
              </a:ext>
            </a:extLst>
          </p:cNvPr>
          <p:cNvSpPr txBox="1"/>
          <p:nvPr/>
        </p:nvSpPr>
        <p:spPr>
          <a:xfrm>
            <a:off x="4393791" y="5960115"/>
            <a:ext cx="1272619" cy="369332"/>
          </a:xfrm>
          <a:prstGeom prst="rect">
            <a:avLst/>
          </a:prstGeom>
          <a:solidFill>
            <a:schemeClr val="accent6">
              <a:lumMod val="20000"/>
              <a:lumOff val="80000"/>
            </a:schemeClr>
          </a:solidFill>
          <a:scene3d>
            <a:camera prst="orthographicFront"/>
            <a:lightRig rig="threePt" dir="t"/>
          </a:scene3d>
          <a:sp3d>
            <a:bevelT w="152400" h="50800" prst="softRound"/>
          </a:sp3d>
        </p:spPr>
        <p:txBody>
          <a:bodyPr wrap="square" rtlCol="1">
            <a:spAutoFit/>
          </a:bodyPr>
          <a:lstStyle/>
          <a:p>
            <a:r>
              <a:rPr lang="he-IL" b="0" i="0" dirty="0">
                <a:solidFill>
                  <a:srgbClr val="000000"/>
                </a:solidFill>
                <a:effectLst/>
                <a:latin typeface="Arial" panose="020B0604020202020204" pitchFamily="34" charset="0"/>
              </a:rPr>
              <a:t>מביא אחר</a:t>
            </a:r>
            <a:endParaRPr lang="he-IL" dirty="0"/>
          </a:p>
        </p:txBody>
      </p:sp>
      <p:sp>
        <p:nvSpPr>
          <p:cNvPr id="16" name="תיבת טקסט 15">
            <a:extLst>
              <a:ext uri="{FF2B5EF4-FFF2-40B4-BE49-F238E27FC236}">
                <a16:creationId xmlns:a16="http://schemas.microsoft.com/office/drawing/2014/main" id="{02181C4E-C19E-4ED3-B412-9F757F53CCA3}"/>
              </a:ext>
            </a:extLst>
          </p:cNvPr>
          <p:cNvSpPr txBox="1"/>
          <p:nvPr/>
        </p:nvSpPr>
        <p:spPr>
          <a:xfrm>
            <a:off x="5984230" y="6404629"/>
            <a:ext cx="1283374" cy="369332"/>
          </a:xfrm>
          <a:prstGeom prst="rect">
            <a:avLst/>
          </a:prstGeom>
          <a:solidFill>
            <a:schemeClr val="accent6">
              <a:lumMod val="20000"/>
              <a:lumOff val="80000"/>
            </a:schemeClr>
          </a:solidFill>
          <a:scene3d>
            <a:camera prst="orthographicFront"/>
            <a:lightRig rig="threePt" dir="t"/>
          </a:scene3d>
          <a:sp3d>
            <a:bevelT w="152400" h="50800" prst="softRound"/>
          </a:sp3d>
        </p:spPr>
        <p:txBody>
          <a:bodyPr wrap="square" rtlCol="1">
            <a:spAutoFit/>
          </a:bodyPr>
          <a:lstStyle/>
          <a:p>
            <a:r>
              <a:rPr lang="he-IL" b="0" i="0" dirty="0">
                <a:solidFill>
                  <a:srgbClr val="000000"/>
                </a:solidFill>
                <a:effectLst/>
                <a:latin typeface="Arial" panose="020B0604020202020204" pitchFamily="34" charset="0"/>
              </a:rPr>
              <a:t>הציץ מרצה</a:t>
            </a:r>
            <a:endParaRPr lang="he-IL" dirty="0"/>
          </a:p>
        </p:txBody>
      </p:sp>
      <p:sp>
        <p:nvSpPr>
          <p:cNvPr id="17" name="תיבת טקסט 16">
            <a:extLst>
              <a:ext uri="{FF2B5EF4-FFF2-40B4-BE49-F238E27FC236}">
                <a16:creationId xmlns:a16="http://schemas.microsoft.com/office/drawing/2014/main" id="{3D87E3BF-3AD8-4F50-8BDF-A7696B310ABD}"/>
              </a:ext>
            </a:extLst>
          </p:cNvPr>
          <p:cNvSpPr txBox="1"/>
          <p:nvPr/>
        </p:nvSpPr>
        <p:spPr>
          <a:xfrm>
            <a:off x="2399561" y="6423282"/>
            <a:ext cx="2611225" cy="369332"/>
          </a:xfrm>
          <a:prstGeom prst="rect">
            <a:avLst/>
          </a:prstGeom>
          <a:solidFill>
            <a:schemeClr val="accent6">
              <a:lumMod val="20000"/>
              <a:lumOff val="80000"/>
            </a:schemeClr>
          </a:solidFill>
          <a:scene3d>
            <a:camera prst="orthographicFront"/>
            <a:lightRig rig="threePt" dir="t"/>
          </a:scene3d>
          <a:sp3d>
            <a:bevelT w="152400" h="50800" prst="softRound"/>
          </a:sp3d>
        </p:spPr>
        <p:txBody>
          <a:bodyPr wrap="square" rtlCol="1">
            <a:spAutoFit/>
          </a:bodyPr>
          <a:lstStyle/>
          <a:p>
            <a:r>
              <a:rPr lang="he-IL" b="0" i="0" dirty="0">
                <a:solidFill>
                  <a:srgbClr val="000000"/>
                </a:solidFill>
                <a:effectLst/>
                <a:latin typeface="Arial" panose="020B0604020202020204" pitchFamily="34" charset="0"/>
              </a:rPr>
              <a:t>אומרים לו "הוי פקח ושתוק"</a:t>
            </a:r>
            <a:endParaRPr lang="he-IL" dirty="0"/>
          </a:p>
        </p:txBody>
      </p:sp>
      <p:sp>
        <p:nvSpPr>
          <p:cNvPr id="19" name="תיבת טקסט 18">
            <a:extLst>
              <a:ext uri="{FF2B5EF4-FFF2-40B4-BE49-F238E27FC236}">
                <a16:creationId xmlns:a16="http://schemas.microsoft.com/office/drawing/2014/main" id="{354EDE5A-A599-4CB3-8857-FE354F678027}"/>
              </a:ext>
            </a:extLst>
          </p:cNvPr>
          <p:cNvSpPr txBox="1"/>
          <p:nvPr/>
        </p:nvSpPr>
        <p:spPr>
          <a:xfrm>
            <a:off x="10526543" y="82740"/>
            <a:ext cx="1454871" cy="369332"/>
          </a:xfrm>
          <a:prstGeom prst="rect">
            <a:avLst/>
          </a:prstGeom>
          <a:noFill/>
        </p:spPr>
        <p:txBody>
          <a:bodyPr wrap="square" rtlCol="1">
            <a:spAutoFit/>
          </a:bodyPr>
          <a:lstStyle/>
          <a:p>
            <a:pPr algn="ctr"/>
            <a:r>
              <a:rPr lang="he-IL" dirty="0"/>
              <a:t>דף ז' עמ' א'</a:t>
            </a:r>
          </a:p>
        </p:txBody>
      </p:sp>
      <p:sp>
        <p:nvSpPr>
          <p:cNvPr id="2" name="תיבת טקסט 1">
            <a:extLst>
              <a:ext uri="{FF2B5EF4-FFF2-40B4-BE49-F238E27FC236}">
                <a16:creationId xmlns:a16="http://schemas.microsoft.com/office/drawing/2014/main" id="{59E0366E-12FA-431A-ABD8-4E955ED9A161}"/>
              </a:ext>
            </a:extLst>
          </p:cNvPr>
          <p:cNvSpPr txBox="1"/>
          <p:nvPr/>
        </p:nvSpPr>
        <p:spPr>
          <a:xfrm>
            <a:off x="6674177" y="427455"/>
            <a:ext cx="5165889" cy="923330"/>
          </a:xfrm>
          <a:prstGeom prst="rect">
            <a:avLst/>
          </a:prstGeom>
          <a:solidFill>
            <a:schemeClr val="accent5">
              <a:lumMod val="20000"/>
              <a:lumOff val="80000"/>
            </a:schemeClr>
          </a:solidFill>
          <a:scene3d>
            <a:camera prst="orthographicFront"/>
            <a:lightRig rig="threePt" dir="t"/>
          </a:scene3d>
          <a:sp3d>
            <a:bevelT w="165100" prst="coolSlant"/>
          </a:sp3d>
        </p:spPr>
        <p:txBody>
          <a:bodyPr wrap="square" rtlCol="1">
            <a:spAutoFit/>
          </a:bodyPr>
          <a:lstStyle/>
          <a:p>
            <a:r>
              <a:rPr lang="he-IL" b="0" i="0" dirty="0">
                <a:solidFill>
                  <a:srgbClr val="000000"/>
                </a:solidFill>
                <a:effectLst/>
                <a:latin typeface="Arial" panose="020B0604020202020204" pitchFamily="34" charset="0"/>
              </a:rPr>
              <a:t>מֵיתִיבִי הָיָה מַקְרִיב מִנְחַת פָּרִים וְאֵילִים וּכְבָשִׂים וְנִטְמֵאת בְּיָדוֹ אוֹמֵר </a:t>
            </a:r>
            <a:r>
              <a:rPr lang="he-IL" b="0" i="0" dirty="0" err="1">
                <a:solidFill>
                  <a:srgbClr val="000000"/>
                </a:solidFill>
                <a:effectLst/>
                <a:latin typeface="Arial" panose="020B0604020202020204" pitchFamily="34" charset="0"/>
              </a:rPr>
              <a:t>וּמְבִיאִין</a:t>
            </a:r>
            <a:r>
              <a:rPr lang="he-IL" b="0" i="0" dirty="0">
                <a:solidFill>
                  <a:srgbClr val="000000"/>
                </a:solidFill>
                <a:effectLst/>
                <a:latin typeface="Arial" panose="020B0604020202020204" pitchFamily="34" charset="0"/>
              </a:rPr>
              <a:t> אַחֶרֶת תַּחְתֶּיהָ וְאִם אֵין שָׁם אֶלָּא הִיא </a:t>
            </a:r>
            <a:r>
              <a:rPr lang="he-IL" b="0" i="0" dirty="0" err="1">
                <a:solidFill>
                  <a:srgbClr val="000000"/>
                </a:solidFill>
                <a:effectLst/>
                <a:latin typeface="Arial" panose="020B0604020202020204" pitchFamily="34" charset="0"/>
              </a:rPr>
              <a:t>אוֹמְרִין</a:t>
            </a:r>
            <a:r>
              <a:rPr lang="he-IL" b="0" i="0" dirty="0">
                <a:solidFill>
                  <a:srgbClr val="000000"/>
                </a:solidFill>
                <a:effectLst/>
                <a:latin typeface="Arial" panose="020B0604020202020204" pitchFamily="34" charset="0"/>
              </a:rPr>
              <a:t> לוֹ הֱוֵי פִּקֵּחַ וּשְׁתוֹק</a:t>
            </a:r>
            <a:endParaRPr lang="he-IL" dirty="0"/>
          </a:p>
        </p:txBody>
      </p:sp>
      <p:sp>
        <p:nvSpPr>
          <p:cNvPr id="3" name="תיבת טקסט 2">
            <a:extLst>
              <a:ext uri="{FF2B5EF4-FFF2-40B4-BE49-F238E27FC236}">
                <a16:creationId xmlns:a16="http://schemas.microsoft.com/office/drawing/2014/main" id="{BD6CBD69-4D6D-465B-A082-617242F4DFFA}"/>
              </a:ext>
            </a:extLst>
          </p:cNvPr>
          <p:cNvSpPr txBox="1"/>
          <p:nvPr/>
        </p:nvSpPr>
        <p:spPr>
          <a:xfrm>
            <a:off x="1480008" y="427455"/>
            <a:ext cx="4233536" cy="923330"/>
          </a:xfrm>
          <a:prstGeom prst="rect">
            <a:avLst/>
          </a:prstGeom>
          <a:solidFill>
            <a:schemeClr val="bg1"/>
          </a:solidFill>
          <a:scene3d>
            <a:camera prst="orthographicFront"/>
            <a:lightRig rig="threePt" dir="t"/>
          </a:scene3d>
          <a:sp3d>
            <a:bevelT prst="relaxedInset"/>
          </a:sp3d>
        </p:spPr>
        <p:txBody>
          <a:bodyPr wrap="square" rtlCol="1">
            <a:spAutoFit/>
          </a:bodyPr>
          <a:lstStyle/>
          <a:p>
            <a:r>
              <a:rPr lang="he-IL" dirty="0"/>
              <a:t>אם נטמאה </a:t>
            </a:r>
            <a:r>
              <a:rPr lang="he-IL" dirty="0" err="1"/>
              <a:t>המנחה,מביא</a:t>
            </a:r>
            <a:r>
              <a:rPr lang="he-IL" dirty="0"/>
              <a:t> מנחה טהורה במקומה. אם אין מנחה אחרת, מקריב בטומאה ואומרים לו תהיה פיקח ושתוק </a:t>
            </a:r>
          </a:p>
        </p:txBody>
      </p:sp>
      <p:sp>
        <p:nvSpPr>
          <p:cNvPr id="4" name="תיבת טקסט 3">
            <a:extLst>
              <a:ext uri="{FF2B5EF4-FFF2-40B4-BE49-F238E27FC236}">
                <a16:creationId xmlns:a16="http://schemas.microsoft.com/office/drawing/2014/main" id="{75B0BE86-9244-4BC7-A07B-020E6F153E01}"/>
              </a:ext>
            </a:extLst>
          </p:cNvPr>
          <p:cNvSpPr txBox="1"/>
          <p:nvPr/>
        </p:nvSpPr>
        <p:spPr>
          <a:xfrm>
            <a:off x="8600650" y="1499271"/>
            <a:ext cx="3126242" cy="369332"/>
          </a:xfrm>
          <a:prstGeom prst="rect">
            <a:avLst/>
          </a:prstGeom>
          <a:solidFill>
            <a:schemeClr val="accent5">
              <a:lumMod val="20000"/>
              <a:lumOff val="80000"/>
            </a:schemeClr>
          </a:solidFill>
          <a:scene3d>
            <a:camera prst="orthographicFront"/>
            <a:lightRig rig="threePt" dir="t"/>
          </a:scene3d>
          <a:sp3d>
            <a:bevelT w="165100" prst="coolSlant"/>
          </a:sp3d>
        </p:spPr>
        <p:txBody>
          <a:bodyPr wrap="square" rtlCol="1">
            <a:spAutoFit/>
          </a:bodyPr>
          <a:lstStyle/>
          <a:p>
            <a:r>
              <a:rPr lang="he-IL" b="0" i="0" dirty="0">
                <a:solidFill>
                  <a:srgbClr val="000000"/>
                </a:solidFill>
                <a:effectLst/>
                <a:latin typeface="Arial" panose="020B0604020202020204" pitchFamily="34" charset="0"/>
              </a:rPr>
              <a:t>מַאי לָאו פָּרִים אֵילִים וּכְבָשִׂים </a:t>
            </a:r>
            <a:r>
              <a:rPr lang="he-IL" b="0" i="0" dirty="0" err="1">
                <a:solidFill>
                  <a:srgbClr val="000000"/>
                </a:solidFill>
                <a:effectLst/>
                <a:latin typeface="Arial" panose="020B0604020202020204" pitchFamily="34" charset="0"/>
              </a:rPr>
              <a:t>דְּחַג</a:t>
            </a:r>
            <a:endParaRPr lang="he-IL" dirty="0"/>
          </a:p>
        </p:txBody>
      </p:sp>
      <p:sp>
        <p:nvSpPr>
          <p:cNvPr id="5" name="תיבת טקסט 4">
            <a:extLst>
              <a:ext uri="{FF2B5EF4-FFF2-40B4-BE49-F238E27FC236}">
                <a16:creationId xmlns:a16="http://schemas.microsoft.com/office/drawing/2014/main" id="{AE3CB468-8D3E-4E85-9E6A-D5309D8E8796}"/>
              </a:ext>
            </a:extLst>
          </p:cNvPr>
          <p:cNvSpPr txBox="1"/>
          <p:nvPr/>
        </p:nvSpPr>
        <p:spPr>
          <a:xfrm>
            <a:off x="603316" y="1435843"/>
            <a:ext cx="7352907" cy="923330"/>
          </a:xfrm>
          <a:prstGeom prst="rect">
            <a:avLst/>
          </a:prstGeom>
          <a:solidFill>
            <a:schemeClr val="bg1"/>
          </a:solidFill>
          <a:scene3d>
            <a:camera prst="orthographicFront"/>
            <a:lightRig rig="threePt" dir="t"/>
          </a:scene3d>
          <a:sp3d>
            <a:bevelT prst="relaxedInset"/>
          </a:sp3d>
        </p:spPr>
        <p:txBody>
          <a:bodyPr wrap="square" rtlCol="1">
            <a:spAutoFit/>
          </a:bodyPr>
          <a:lstStyle/>
          <a:p>
            <a:r>
              <a:rPr lang="he-IL" dirty="0"/>
              <a:t>אנו עוסקים כאן במנחת נסכים הקרבים עם פרים ואילים וכבשים שהם </a:t>
            </a:r>
            <a:r>
              <a:rPr lang="he-IL" dirty="0" err="1"/>
              <a:t>קרבנות</a:t>
            </a:r>
            <a:r>
              <a:rPr lang="he-IL" dirty="0"/>
              <a:t> </a:t>
            </a:r>
            <a:r>
              <a:rPr lang="he-IL" dirty="0" err="1"/>
              <a:t>המוספין</a:t>
            </a:r>
            <a:r>
              <a:rPr lang="he-IL" dirty="0"/>
              <a:t> </a:t>
            </a:r>
            <a:r>
              <a:rPr lang="he-IL" dirty="0" err="1"/>
              <a:t>דחג</a:t>
            </a:r>
            <a:r>
              <a:rPr lang="he-IL" dirty="0"/>
              <a:t> ומנחה זו כליל למזבח היא, ואין בה שיריים לאכילה, ומכל מקום מפורש שלכתחילה מביאים טהורה אחרת </a:t>
            </a:r>
            <a:r>
              <a:rPr lang="he-IL" dirty="0" err="1"/>
              <a:t>תחתיה,זו</a:t>
            </a:r>
            <a:r>
              <a:rPr lang="he-IL" dirty="0"/>
              <a:t> קושיה לרב נחמן.</a:t>
            </a:r>
          </a:p>
        </p:txBody>
      </p:sp>
      <p:sp>
        <p:nvSpPr>
          <p:cNvPr id="7" name="תיבת טקסט 6">
            <a:extLst>
              <a:ext uri="{FF2B5EF4-FFF2-40B4-BE49-F238E27FC236}">
                <a16:creationId xmlns:a16="http://schemas.microsoft.com/office/drawing/2014/main" id="{5FB358D1-C386-4CF4-BEDF-019F059F80C2}"/>
              </a:ext>
            </a:extLst>
          </p:cNvPr>
          <p:cNvSpPr txBox="1"/>
          <p:nvPr/>
        </p:nvSpPr>
        <p:spPr>
          <a:xfrm>
            <a:off x="210586" y="2385286"/>
            <a:ext cx="8390310" cy="2554545"/>
          </a:xfrm>
          <a:prstGeom prst="rect">
            <a:avLst/>
          </a:prstGeom>
          <a:solidFill>
            <a:schemeClr val="bg1"/>
          </a:solidFill>
          <a:scene3d>
            <a:camera prst="orthographicFront"/>
            <a:lightRig rig="threePt" dir="t"/>
          </a:scene3d>
          <a:sp3d>
            <a:bevelT prst="relaxedInset"/>
          </a:sp3d>
        </p:spPr>
        <p:txBody>
          <a:bodyPr wrap="square" rtlCol="1">
            <a:spAutoFit/>
          </a:bodyPr>
          <a:lstStyle/>
          <a:p>
            <a:r>
              <a:rPr lang="he-IL" sz="1400" dirty="0"/>
              <a:t>לא מדובר  במנחת נסכי המוספים, מנחה זו אם נטמאת מקריבה לכתחילה. ומנחה ששנינו </a:t>
            </a:r>
            <a:r>
              <a:rPr lang="he-IL" sz="1400" dirty="0" err="1"/>
              <a:t>בברייתא</a:t>
            </a:r>
            <a:r>
              <a:rPr lang="he-IL" sz="1400" dirty="0"/>
              <a:t> היא מנחת פר העולה של עבודה </a:t>
            </a:r>
            <a:r>
              <a:rPr lang="he-IL" sz="1400" dirty="0" err="1"/>
              <a:t>זרה.שאם</a:t>
            </a:r>
            <a:r>
              <a:rPr lang="he-IL" sz="1400" dirty="0"/>
              <a:t> בית דין שגגו בהוראה בעבודה זרה ועשו צבור על פיהם, מביאים פר לעולה ושעיר לחטאת, ופר העולה טעון נסכים.   וקרבן זה, למרות שהוא קרבן צבור, איננו דוחה שבת וטומאה כשאר </a:t>
            </a:r>
            <a:r>
              <a:rPr lang="he-IL" sz="1400" dirty="0" err="1"/>
              <a:t>קרבנות</a:t>
            </a:r>
            <a:r>
              <a:rPr lang="he-IL" sz="1400" dirty="0"/>
              <a:t> צבור, שרק </a:t>
            </a:r>
            <a:r>
              <a:rPr lang="he-IL" sz="1400" dirty="0" err="1"/>
              <a:t>קרבנות</a:t>
            </a:r>
            <a:r>
              <a:rPr lang="he-IL" sz="1400" dirty="0"/>
              <a:t> שזמנם קבוע דוחים את השבת ואת הטומאה, ולכן כיון דלא נקבע לה זמן, עושים אותו בטהרה, כשאר </a:t>
            </a:r>
            <a:r>
              <a:rPr lang="he-IL" sz="1400" dirty="0" err="1"/>
              <a:t>קרבנות</a:t>
            </a:r>
            <a:r>
              <a:rPr lang="he-IL" sz="1400" dirty="0"/>
              <a:t> יחיד.</a:t>
            </a:r>
          </a:p>
          <a:p>
            <a:r>
              <a:rPr lang="he-IL" sz="1400" dirty="0"/>
              <a:t>ומה שמביאו בטומאה כשאין לו אחרת, היינו משום שאף קרבן יחיד שנטמא אינו נפסל בדיעבד,</a:t>
            </a:r>
          </a:p>
          <a:p>
            <a:r>
              <a:rPr lang="he-IL" sz="1400" dirty="0"/>
              <a:t> </a:t>
            </a:r>
            <a:r>
              <a:rPr lang="he-IL" sz="2000" b="1" dirty="0"/>
              <a:t>משום שהציץ מרצה על </a:t>
            </a:r>
            <a:r>
              <a:rPr lang="he-IL" sz="2000" b="1" dirty="0" err="1"/>
              <a:t>עון</a:t>
            </a:r>
            <a:r>
              <a:rPr lang="he-IL" sz="2000" b="1" dirty="0"/>
              <a:t> הקרבת קרבן טמא</a:t>
            </a:r>
            <a:r>
              <a:rPr lang="he-IL" sz="1600" b="1" dirty="0"/>
              <a:t>.</a:t>
            </a:r>
            <a:endParaRPr lang="he-IL" sz="1400" b="1" dirty="0"/>
          </a:p>
          <a:p>
            <a:r>
              <a:rPr lang="he-IL" sz="1400" dirty="0"/>
              <a:t>ואילים ששנתה </a:t>
            </a:r>
            <a:r>
              <a:rPr lang="he-IL" sz="1400" dirty="0" err="1"/>
              <a:t>הברייתא</a:t>
            </a:r>
            <a:r>
              <a:rPr lang="he-IL" sz="1400" dirty="0"/>
              <a:t> מדובר באילו של אהרן ביום הכפורים, שאף הוא עולה וטעון נסכים.</a:t>
            </a:r>
          </a:p>
          <a:p>
            <a:r>
              <a:rPr lang="he-IL" sz="1400" dirty="0"/>
              <a:t>ובזה מקריבים בטהרה, שלמרות שזמנה קבוע, ודוחה את השבת ואת הטומאה, כדין שאר </a:t>
            </a:r>
            <a:r>
              <a:rPr lang="he-IL" sz="1400" dirty="0" err="1"/>
              <a:t>קרבנות</a:t>
            </a:r>
            <a:r>
              <a:rPr lang="he-IL" sz="1400" dirty="0"/>
              <a:t> ציבור שזמנם קבוע, מכל מקום כיון שקרבן יחיד הוא, עושים אותו בטהרה.</a:t>
            </a:r>
          </a:p>
          <a:p>
            <a:r>
              <a:rPr lang="he-IL" sz="1400" dirty="0"/>
              <a:t>וכבשים שנשנו </a:t>
            </a:r>
            <a:r>
              <a:rPr lang="he-IL" sz="1400" dirty="0" err="1"/>
              <a:t>בברייתא</a:t>
            </a:r>
            <a:r>
              <a:rPr lang="he-IL" sz="1400" dirty="0"/>
              <a:t>, מדובר בכבש הבא עם העומר, והמנחה, מנחת העומר היא, שאינה באה כליל למזבח, אלא נקמצת, וכיון שיש שירים לאכילה, מודה רב נחמן שעושים אותה בטהרה.</a:t>
            </a:r>
          </a:p>
        </p:txBody>
      </p:sp>
      <p:sp>
        <p:nvSpPr>
          <p:cNvPr id="8" name="תיבת טקסט 7">
            <a:extLst>
              <a:ext uri="{FF2B5EF4-FFF2-40B4-BE49-F238E27FC236}">
                <a16:creationId xmlns:a16="http://schemas.microsoft.com/office/drawing/2014/main" id="{87CADF2B-1C9A-43CF-A093-E8C1782EDC69}"/>
              </a:ext>
            </a:extLst>
          </p:cNvPr>
          <p:cNvSpPr txBox="1"/>
          <p:nvPr/>
        </p:nvSpPr>
        <p:spPr>
          <a:xfrm>
            <a:off x="8963422" y="2388789"/>
            <a:ext cx="3126242" cy="2031325"/>
          </a:xfrm>
          <a:prstGeom prst="rect">
            <a:avLst/>
          </a:prstGeom>
          <a:solidFill>
            <a:schemeClr val="accent5">
              <a:lumMod val="20000"/>
              <a:lumOff val="80000"/>
            </a:schemeClr>
          </a:solidFill>
          <a:scene3d>
            <a:camera prst="orthographicFront"/>
            <a:lightRig rig="threePt" dir="t"/>
          </a:scene3d>
          <a:sp3d>
            <a:bevelT w="165100" prst="coolSlant"/>
          </a:sp3d>
        </p:spPr>
        <p:txBody>
          <a:bodyPr wrap="square" rtlCol="1">
            <a:spAutoFit/>
          </a:bodyPr>
          <a:lstStyle/>
          <a:p>
            <a:r>
              <a:rPr lang="he-IL" b="0" i="0" dirty="0">
                <a:solidFill>
                  <a:srgbClr val="000000"/>
                </a:solidFill>
                <a:effectLst/>
                <a:latin typeface="Arial" panose="020B0604020202020204" pitchFamily="34" charset="0"/>
              </a:rPr>
              <a:t>אָמַר לְךָ רַב נַחְמָן לָא פָּרִים פַּר עֲבוֹדָה זָרָה אַף עַל גַּב </a:t>
            </a:r>
            <a:r>
              <a:rPr lang="he-IL" b="0" i="0" dirty="0" err="1">
                <a:solidFill>
                  <a:srgbClr val="000000"/>
                </a:solidFill>
                <a:effectLst/>
                <a:latin typeface="Arial" panose="020B0604020202020204" pitchFamily="34" charset="0"/>
              </a:rPr>
              <a:t>דְּצִיבּוּר</a:t>
            </a:r>
            <a:r>
              <a:rPr lang="he-IL" b="0" i="0" dirty="0">
                <a:solidFill>
                  <a:srgbClr val="000000"/>
                </a:solidFill>
                <a:effectLst/>
                <a:latin typeface="Arial" panose="020B0604020202020204" pitchFamily="34" charset="0"/>
              </a:rPr>
              <a:t> הוּא כֵּיוָן דְּלָא </a:t>
            </a:r>
            <a:r>
              <a:rPr lang="he-IL" b="0" i="0" dirty="0" err="1">
                <a:solidFill>
                  <a:srgbClr val="000000"/>
                </a:solidFill>
                <a:effectLst/>
                <a:latin typeface="Arial" panose="020B0604020202020204" pitchFamily="34" charset="0"/>
              </a:rPr>
              <a:t>קְבִיע</a:t>
            </a:r>
            <a:r>
              <a:rPr lang="he-IL" b="0" i="0" dirty="0">
                <a:solidFill>
                  <a:srgbClr val="000000"/>
                </a:solidFill>
                <a:effectLst/>
                <a:latin typeface="Arial" panose="020B0604020202020204" pitchFamily="34" charset="0"/>
              </a:rPr>
              <a:t>ַ לֵיהּ זְמַן </a:t>
            </a:r>
            <a:r>
              <a:rPr lang="he-IL" b="0" i="0" dirty="0" err="1">
                <a:solidFill>
                  <a:srgbClr val="000000"/>
                </a:solidFill>
                <a:effectLst/>
                <a:latin typeface="Arial" panose="020B0604020202020204" pitchFamily="34" charset="0"/>
              </a:rPr>
              <a:t>מַהְדְּרִינַן</a:t>
            </a:r>
            <a:r>
              <a:rPr lang="he-IL" b="0" i="0" dirty="0">
                <a:solidFill>
                  <a:srgbClr val="000000"/>
                </a:solidFill>
                <a:effectLst/>
                <a:latin typeface="Arial" panose="020B0604020202020204" pitchFamily="34" charset="0"/>
              </a:rPr>
              <a:t> אֵילִים בְּאֵילוֹ שֶׁל אַהֲרֹן דְּאַף עַל גַּב </a:t>
            </a:r>
            <a:r>
              <a:rPr lang="he-IL" b="0" i="0" dirty="0" err="1">
                <a:solidFill>
                  <a:srgbClr val="000000"/>
                </a:solidFill>
                <a:effectLst/>
                <a:latin typeface="Arial" panose="020B0604020202020204" pitchFamily="34" charset="0"/>
              </a:rPr>
              <a:t>דִּקְבִיע</a:t>
            </a:r>
            <a:r>
              <a:rPr lang="he-IL" b="0" i="0" dirty="0">
                <a:solidFill>
                  <a:srgbClr val="000000"/>
                </a:solidFill>
                <a:effectLst/>
                <a:latin typeface="Arial" panose="020B0604020202020204" pitchFamily="34" charset="0"/>
              </a:rPr>
              <a:t>ַ לֵיהּ זְמַן כֵּיוָן </a:t>
            </a:r>
            <a:r>
              <a:rPr lang="he-IL" b="0" i="0" dirty="0" err="1">
                <a:solidFill>
                  <a:srgbClr val="000000"/>
                </a:solidFill>
                <a:effectLst/>
                <a:latin typeface="Arial" panose="020B0604020202020204" pitchFamily="34" charset="0"/>
              </a:rPr>
              <a:t>דְּיָחִיד</a:t>
            </a:r>
            <a:r>
              <a:rPr lang="he-IL" b="0" i="0" dirty="0">
                <a:solidFill>
                  <a:srgbClr val="000000"/>
                </a:solidFill>
                <a:effectLst/>
                <a:latin typeface="Arial" panose="020B0604020202020204" pitchFamily="34" charset="0"/>
              </a:rPr>
              <a:t> הוּא </a:t>
            </a:r>
            <a:r>
              <a:rPr lang="he-IL" b="0" i="0" dirty="0" err="1">
                <a:solidFill>
                  <a:srgbClr val="000000"/>
                </a:solidFill>
                <a:effectLst/>
                <a:latin typeface="Arial" panose="020B0604020202020204" pitchFamily="34" charset="0"/>
              </a:rPr>
              <a:t>מְהַדְּרִינַן</a:t>
            </a:r>
            <a:r>
              <a:rPr lang="he-IL" b="0" i="0" dirty="0">
                <a:solidFill>
                  <a:srgbClr val="000000"/>
                </a:solidFill>
                <a:effectLst/>
                <a:latin typeface="Arial" panose="020B0604020202020204" pitchFamily="34" charset="0"/>
              </a:rPr>
              <a:t> כְּבָשִׂים בְּכֶבֶשׁ הַבָּא עִם הָעוֹמֶר </a:t>
            </a:r>
            <a:r>
              <a:rPr lang="he-IL" b="0" i="0" dirty="0" err="1">
                <a:solidFill>
                  <a:srgbClr val="000000"/>
                </a:solidFill>
                <a:effectLst/>
                <a:latin typeface="Arial" panose="020B0604020202020204" pitchFamily="34" charset="0"/>
              </a:rPr>
              <a:t>דְּאִיכָּא</a:t>
            </a:r>
            <a:r>
              <a:rPr lang="he-IL" b="0" i="0" dirty="0">
                <a:solidFill>
                  <a:srgbClr val="000000"/>
                </a:solidFill>
                <a:effectLst/>
                <a:latin typeface="Arial" panose="020B0604020202020204" pitchFamily="34" charset="0"/>
              </a:rPr>
              <a:t> שִׁירַיִים לַאֲכִילָה</a:t>
            </a:r>
            <a:endParaRPr lang="he-IL" dirty="0"/>
          </a:p>
        </p:txBody>
      </p:sp>
    </p:spTree>
    <p:extLst>
      <p:ext uri="{BB962C8B-B14F-4D97-AF65-F5344CB8AC3E}">
        <p14:creationId xmlns:p14="http://schemas.microsoft.com/office/powerpoint/2010/main" val="1016875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25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750"/>
                            </p:stCondLst>
                            <p:childTnLst>
                              <p:par>
                                <p:cTn id="11" presetID="22" presetClass="entr" presetSubtype="2" fill="hold" nodeType="afterEffect">
                                  <p:stCondLst>
                                    <p:cond delay="250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right)">
                                      <p:cBhvr>
                                        <p:cTn id="13" dur="500"/>
                                        <p:tgtEl>
                                          <p:spTgt spid="3">
                                            <p:txEl>
                                              <p:pRg st="0" end="0"/>
                                            </p:txEl>
                                          </p:spTgt>
                                        </p:tgtEl>
                                      </p:cBhvr>
                                    </p:animEffect>
                                  </p:childTnLst>
                                </p:cTn>
                              </p:par>
                            </p:childTnLst>
                          </p:cTn>
                        </p:par>
                        <p:par>
                          <p:cTn id="14" fill="hold">
                            <p:stCondLst>
                              <p:cond delay="3750"/>
                            </p:stCondLst>
                            <p:childTnLst>
                              <p:par>
                                <p:cTn id="15" presetID="53" presetClass="entr" presetSubtype="16" fill="hold" grpId="0" nodeType="afterEffect">
                                  <p:stCondLst>
                                    <p:cond delay="300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par>
                          <p:cTn id="20" fill="hold">
                            <p:stCondLst>
                              <p:cond delay="7250"/>
                            </p:stCondLst>
                            <p:childTnLst>
                              <p:par>
                                <p:cTn id="21" presetID="22" presetClass="entr" presetSubtype="2" fill="hold" grpId="0" nodeType="afterEffect">
                                  <p:stCondLst>
                                    <p:cond delay="1500"/>
                                  </p:stCondLst>
                                  <p:childTnLst>
                                    <p:set>
                                      <p:cBhvr>
                                        <p:cTn id="22" dur="1" fill="hold">
                                          <p:stCondLst>
                                            <p:cond delay="0"/>
                                          </p:stCondLst>
                                        </p:cTn>
                                        <p:tgtEl>
                                          <p:spTgt spid="5"/>
                                        </p:tgtEl>
                                        <p:attrNameLst>
                                          <p:attrName>style.visibility</p:attrName>
                                        </p:attrNameLst>
                                      </p:cBhvr>
                                      <p:to>
                                        <p:strVal val="visible"/>
                                      </p:to>
                                    </p:set>
                                    <p:animEffect transition="in" filter="wipe(right)">
                                      <p:cBhvr>
                                        <p:cTn id="23" dur="500"/>
                                        <p:tgtEl>
                                          <p:spTgt spid="5"/>
                                        </p:tgtEl>
                                      </p:cBhvr>
                                    </p:animEffect>
                                  </p:childTnLst>
                                </p:cTn>
                              </p:par>
                            </p:childTnLst>
                          </p:cTn>
                        </p:par>
                        <p:par>
                          <p:cTn id="24" fill="hold">
                            <p:stCondLst>
                              <p:cond delay="9250"/>
                            </p:stCondLst>
                            <p:childTnLst>
                              <p:par>
                                <p:cTn id="25" presetID="53" presetClass="entr" presetSubtype="16" fill="hold" grpId="0" nodeType="afterEffect">
                                  <p:stCondLst>
                                    <p:cond delay="325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childTnLst>
                          </p:cTn>
                        </p:par>
                        <p:par>
                          <p:cTn id="30" fill="hold">
                            <p:stCondLst>
                              <p:cond delay="13000"/>
                            </p:stCondLst>
                            <p:childTnLst>
                              <p:par>
                                <p:cTn id="31" presetID="22" presetClass="entr" presetSubtype="2" fill="hold" grpId="0" nodeType="afterEffect">
                                  <p:stCondLst>
                                    <p:cond delay="3750"/>
                                  </p:stCondLst>
                                  <p:childTnLst>
                                    <p:set>
                                      <p:cBhvr>
                                        <p:cTn id="32" dur="1" fill="hold">
                                          <p:stCondLst>
                                            <p:cond delay="0"/>
                                          </p:stCondLst>
                                        </p:cTn>
                                        <p:tgtEl>
                                          <p:spTgt spid="7"/>
                                        </p:tgtEl>
                                        <p:attrNameLst>
                                          <p:attrName>style.visibility</p:attrName>
                                        </p:attrNameLst>
                                      </p:cBhvr>
                                      <p:to>
                                        <p:strVal val="visible"/>
                                      </p:to>
                                    </p:set>
                                    <p:animEffect transition="in" filter="wipe(right)">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p:cTn id="38" dur="1000" fill="hold"/>
                                        <p:tgtEl>
                                          <p:spTgt spid="9"/>
                                        </p:tgtEl>
                                        <p:attrNameLst>
                                          <p:attrName>ppt_w</p:attrName>
                                        </p:attrNameLst>
                                      </p:cBhvr>
                                      <p:tavLst>
                                        <p:tav tm="0">
                                          <p:val>
                                            <p:fltVal val="0"/>
                                          </p:val>
                                        </p:tav>
                                        <p:tav tm="100000">
                                          <p:val>
                                            <p:strVal val="#ppt_w"/>
                                          </p:val>
                                        </p:tav>
                                      </p:tavLst>
                                    </p:anim>
                                    <p:anim calcmode="lin" valueType="num">
                                      <p:cBhvr>
                                        <p:cTn id="39" dur="1000" fill="hold"/>
                                        <p:tgtEl>
                                          <p:spTgt spid="9"/>
                                        </p:tgtEl>
                                        <p:attrNameLst>
                                          <p:attrName>ppt_h</p:attrName>
                                        </p:attrNameLst>
                                      </p:cBhvr>
                                      <p:tavLst>
                                        <p:tav tm="0">
                                          <p:val>
                                            <p:fltVal val="0"/>
                                          </p:val>
                                        </p:tav>
                                        <p:tav tm="100000">
                                          <p:val>
                                            <p:strVal val="#ppt_h"/>
                                          </p:val>
                                        </p:tav>
                                      </p:tavLst>
                                    </p:anim>
                                    <p:anim calcmode="lin" valueType="num">
                                      <p:cBhvr>
                                        <p:cTn id="40" dur="1000" fill="hold"/>
                                        <p:tgtEl>
                                          <p:spTgt spid="9"/>
                                        </p:tgtEl>
                                        <p:attrNameLst>
                                          <p:attrName>style.rotation</p:attrName>
                                        </p:attrNameLst>
                                      </p:cBhvr>
                                      <p:tavLst>
                                        <p:tav tm="0">
                                          <p:val>
                                            <p:fltVal val="90"/>
                                          </p:val>
                                        </p:tav>
                                        <p:tav tm="100000">
                                          <p:val>
                                            <p:fltVal val="0"/>
                                          </p:val>
                                        </p:tav>
                                      </p:tavLst>
                                    </p:anim>
                                    <p:animEffect transition="in" filter="fade">
                                      <p:cBhvr>
                                        <p:cTn id="41" dur="1000"/>
                                        <p:tgtEl>
                                          <p:spTgt spid="9"/>
                                        </p:tgtEl>
                                      </p:cBhvr>
                                    </p:animEffect>
                                  </p:childTnLst>
                                </p:cTn>
                              </p:par>
                            </p:childTnLst>
                          </p:cTn>
                        </p:par>
                        <p:par>
                          <p:cTn id="42" fill="hold">
                            <p:stCondLst>
                              <p:cond delay="1000"/>
                            </p:stCondLst>
                            <p:childTnLst>
                              <p:par>
                                <p:cTn id="43" presetID="22" presetClass="entr" presetSubtype="2" fill="hold" nodeType="afterEffect">
                                  <p:stCondLst>
                                    <p:cond delay="2000"/>
                                  </p:stCondLst>
                                  <p:childTnLst>
                                    <p:set>
                                      <p:cBhvr>
                                        <p:cTn id="44" dur="1" fill="hold">
                                          <p:stCondLst>
                                            <p:cond delay="0"/>
                                          </p:stCondLst>
                                        </p:cTn>
                                        <p:tgtEl>
                                          <p:spTgt spid="10"/>
                                        </p:tgtEl>
                                        <p:attrNameLst>
                                          <p:attrName>style.visibility</p:attrName>
                                        </p:attrNameLst>
                                      </p:cBhvr>
                                      <p:to>
                                        <p:strVal val="visible"/>
                                      </p:to>
                                    </p:set>
                                    <p:animEffect transition="in" filter="wipe(right)">
                                      <p:cBhvr>
                                        <p:cTn id="45" dur="500"/>
                                        <p:tgtEl>
                                          <p:spTgt spid="10"/>
                                        </p:tgtEl>
                                      </p:cBhvr>
                                    </p:animEffect>
                                  </p:childTnLst>
                                </p:cTn>
                              </p:par>
                            </p:childTnLst>
                          </p:cTn>
                        </p:par>
                        <p:par>
                          <p:cTn id="46" fill="hold">
                            <p:stCondLst>
                              <p:cond delay="3500"/>
                            </p:stCondLst>
                            <p:childTnLst>
                              <p:par>
                                <p:cTn id="47" presetID="2" presetClass="entr" presetSubtype="2" fill="hold" grpId="0" nodeType="afterEffect">
                                  <p:stCondLst>
                                    <p:cond delay="50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1+#ppt_w/2"/>
                                          </p:val>
                                        </p:tav>
                                        <p:tav tm="100000">
                                          <p:val>
                                            <p:strVal val="#ppt_x"/>
                                          </p:val>
                                        </p:tav>
                                      </p:tavLst>
                                    </p:anim>
                                    <p:anim calcmode="lin" valueType="num">
                                      <p:cBhvr additive="base">
                                        <p:cTn id="50" dur="500" fill="hold"/>
                                        <p:tgtEl>
                                          <p:spTgt spid="11"/>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2" presetClass="entr" presetSubtype="2" fill="hold" grpId="0" nodeType="afterEffect">
                                  <p:stCondLst>
                                    <p:cond delay="250"/>
                                  </p:stCondLst>
                                  <p:childTnLst>
                                    <p:set>
                                      <p:cBhvr>
                                        <p:cTn id="53" dur="1" fill="hold">
                                          <p:stCondLst>
                                            <p:cond delay="0"/>
                                          </p:stCondLst>
                                        </p:cTn>
                                        <p:tgtEl>
                                          <p:spTgt spid="12"/>
                                        </p:tgtEl>
                                        <p:attrNameLst>
                                          <p:attrName>style.visibility</p:attrName>
                                        </p:attrNameLst>
                                      </p:cBhvr>
                                      <p:to>
                                        <p:strVal val="visible"/>
                                      </p:to>
                                    </p:set>
                                    <p:anim calcmode="lin" valueType="num">
                                      <p:cBhvr additive="base">
                                        <p:cTn id="54" dur="500" fill="hold"/>
                                        <p:tgtEl>
                                          <p:spTgt spid="12"/>
                                        </p:tgtEl>
                                        <p:attrNameLst>
                                          <p:attrName>ppt_x</p:attrName>
                                        </p:attrNameLst>
                                      </p:cBhvr>
                                      <p:tavLst>
                                        <p:tav tm="0">
                                          <p:val>
                                            <p:strVal val="1+#ppt_w/2"/>
                                          </p:val>
                                        </p:tav>
                                        <p:tav tm="100000">
                                          <p:val>
                                            <p:strVal val="#ppt_x"/>
                                          </p:val>
                                        </p:tav>
                                      </p:tavLst>
                                    </p:anim>
                                    <p:anim calcmode="lin" valueType="num">
                                      <p:cBhvr additive="base">
                                        <p:cTn id="55" dur="500" fill="hold"/>
                                        <p:tgtEl>
                                          <p:spTgt spid="12"/>
                                        </p:tgtEl>
                                        <p:attrNameLst>
                                          <p:attrName>ppt_y</p:attrName>
                                        </p:attrNameLst>
                                      </p:cBhvr>
                                      <p:tavLst>
                                        <p:tav tm="0">
                                          <p:val>
                                            <p:strVal val="#ppt_y"/>
                                          </p:val>
                                        </p:tav>
                                        <p:tav tm="100000">
                                          <p:val>
                                            <p:strVal val="#ppt_y"/>
                                          </p:val>
                                        </p:tav>
                                      </p:tavLst>
                                    </p:anim>
                                  </p:childTnLst>
                                </p:cTn>
                              </p:par>
                            </p:childTnLst>
                          </p:cTn>
                        </p:par>
                        <p:par>
                          <p:cTn id="56" fill="hold">
                            <p:stCondLst>
                              <p:cond delay="5250"/>
                            </p:stCondLst>
                            <p:childTnLst>
                              <p:par>
                                <p:cTn id="57" presetID="16" presetClass="entr" presetSubtype="21" fill="hold" grpId="0" nodeType="afterEffect">
                                  <p:stCondLst>
                                    <p:cond delay="1750"/>
                                  </p:stCondLst>
                                  <p:childTnLst>
                                    <p:set>
                                      <p:cBhvr>
                                        <p:cTn id="58" dur="1" fill="hold">
                                          <p:stCondLst>
                                            <p:cond delay="0"/>
                                          </p:stCondLst>
                                        </p:cTn>
                                        <p:tgtEl>
                                          <p:spTgt spid="13"/>
                                        </p:tgtEl>
                                        <p:attrNameLst>
                                          <p:attrName>style.visibility</p:attrName>
                                        </p:attrNameLst>
                                      </p:cBhvr>
                                      <p:to>
                                        <p:strVal val="visible"/>
                                      </p:to>
                                    </p:set>
                                    <p:animEffect transition="in" filter="barn(inVertical)">
                                      <p:cBhvr>
                                        <p:cTn id="59" dur="500"/>
                                        <p:tgtEl>
                                          <p:spTgt spid="13"/>
                                        </p:tgtEl>
                                      </p:cBhvr>
                                    </p:animEffect>
                                  </p:childTnLst>
                                </p:cTn>
                              </p:par>
                            </p:childTnLst>
                          </p:cTn>
                        </p:par>
                        <p:par>
                          <p:cTn id="60" fill="hold">
                            <p:stCondLst>
                              <p:cond delay="7500"/>
                            </p:stCondLst>
                            <p:childTnLst>
                              <p:par>
                                <p:cTn id="61" presetID="2" presetClass="entr" presetSubtype="2" fill="hold" grpId="0" nodeType="afterEffect">
                                  <p:stCondLst>
                                    <p:cond delay="100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500" fill="hold"/>
                                        <p:tgtEl>
                                          <p:spTgt spid="15"/>
                                        </p:tgtEl>
                                        <p:attrNameLst>
                                          <p:attrName>ppt_x</p:attrName>
                                        </p:attrNameLst>
                                      </p:cBhvr>
                                      <p:tavLst>
                                        <p:tav tm="0">
                                          <p:val>
                                            <p:strVal val="1+#ppt_w/2"/>
                                          </p:val>
                                        </p:tav>
                                        <p:tav tm="100000">
                                          <p:val>
                                            <p:strVal val="#ppt_x"/>
                                          </p:val>
                                        </p:tav>
                                      </p:tavLst>
                                    </p:anim>
                                    <p:anim calcmode="lin" valueType="num">
                                      <p:cBhvr additive="base">
                                        <p:cTn id="64" dur="50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9000"/>
                            </p:stCondLst>
                            <p:childTnLst>
                              <p:par>
                                <p:cTn id="66" presetID="16" presetClass="entr" presetSubtype="21" fill="hold" grpId="0" nodeType="afterEffect">
                                  <p:stCondLst>
                                    <p:cond delay="1500"/>
                                  </p:stCondLst>
                                  <p:childTnLst>
                                    <p:set>
                                      <p:cBhvr>
                                        <p:cTn id="67" dur="1" fill="hold">
                                          <p:stCondLst>
                                            <p:cond delay="0"/>
                                          </p:stCondLst>
                                        </p:cTn>
                                        <p:tgtEl>
                                          <p:spTgt spid="14"/>
                                        </p:tgtEl>
                                        <p:attrNameLst>
                                          <p:attrName>style.visibility</p:attrName>
                                        </p:attrNameLst>
                                      </p:cBhvr>
                                      <p:to>
                                        <p:strVal val="visible"/>
                                      </p:to>
                                    </p:set>
                                    <p:animEffect transition="in" filter="barn(inVertical)">
                                      <p:cBhvr>
                                        <p:cTn id="68" dur="500"/>
                                        <p:tgtEl>
                                          <p:spTgt spid="14"/>
                                        </p:tgtEl>
                                      </p:cBhvr>
                                    </p:animEffect>
                                  </p:childTnLst>
                                </p:cTn>
                              </p:par>
                            </p:childTnLst>
                          </p:cTn>
                        </p:par>
                        <p:par>
                          <p:cTn id="69" fill="hold">
                            <p:stCondLst>
                              <p:cond delay="11000"/>
                            </p:stCondLst>
                            <p:childTnLst>
                              <p:par>
                                <p:cTn id="70" presetID="2" presetClass="entr" presetSubtype="2" fill="hold" grpId="0" nodeType="afterEffect">
                                  <p:stCondLst>
                                    <p:cond delay="175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1+#ppt_w/2"/>
                                          </p:val>
                                        </p:tav>
                                        <p:tav tm="100000">
                                          <p:val>
                                            <p:strVal val="#ppt_x"/>
                                          </p:val>
                                        </p:tav>
                                      </p:tavLst>
                                    </p:anim>
                                    <p:anim calcmode="lin" valueType="num">
                                      <p:cBhvr additive="base">
                                        <p:cTn id="73" dur="500" fill="hold"/>
                                        <p:tgtEl>
                                          <p:spTgt spid="16"/>
                                        </p:tgtEl>
                                        <p:attrNameLst>
                                          <p:attrName>ppt_y</p:attrName>
                                        </p:attrNameLst>
                                      </p:cBhvr>
                                      <p:tavLst>
                                        <p:tav tm="0">
                                          <p:val>
                                            <p:strVal val="#ppt_y"/>
                                          </p:val>
                                        </p:tav>
                                        <p:tav tm="100000">
                                          <p:val>
                                            <p:strVal val="#ppt_y"/>
                                          </p:val>
                                        </p:tav>
                                      </p:tavLst>
                                    </p:anim>
                                  </p:childTnLst>
                                </p:cTn>
                              </p:par>
                            </p:childTnLst>
                          </p:cTn>
                        </p:par>
                        <p:par>
                          <p:cTn id="74" fill="hold">
                            <p:stCondLst>
                              <p:cond delay="13250"/>
                            </p:stCondLst>
                            <p:childTnLst>
                              <p:par>
                                <p:cTn id="75" presetID="2" presetClass="entr" presetSubtype="2" fill="hold" grpId="0" nodeType="afterEffect">
                                  <p:stCondLst>
                                    <p:cond delay="1500"/>
                                  </p:stCondLst>
                                  <p:childTnLst>
                                    <p:set>
                                      <p:cBhvr>
                                        <p:cTn id="76" dur="1" fill="hold">
                                          <p:stCondLst>
                                            <p:cond delay="0"/>
                                          </p:stCondLst>
                                        </p:cTn>
                                        <p:tgtEl>
                                          <p:spTgt spid="17"/>
                                        </p:tgtEl>
                                        <p:attrNameLst>
                                          <p:attrName>style.visibility</p:attrName>
                                        </p:attrNameLst>
                                      </p:cBhvr>
                                      <p:to>
                                        <p:strVal val="visible"/>
                                      </p:to>
                                    </p:set>
                                    <p:anim calcmode="lin" valueType="num">
                                      <p:cBhvr additive="base">
                                        <p:cTn id="77" dur="500" fill="hold"/>
                                        <p:tgtEl>
                                          <p:spTgt spid="17"/>
                                        </p:tgtEl>
                                        <p:attrNameLst>
                                          <p:attrName>ppt_x</p:attrName>
                                        </p:attrNameLst>
                                      </p:cBhvr>
                                      <p:tavLst>
                                        <p:tav tm="0">
                                          <p:val>
                                            <p:strVal val="1+#ppt_w/2"/>
                                          </p:val>
                                        </p:tav>
                                        <p:tav tm="100000">
                                          <p:val>
                                            <p:strVal val="#ppt_x"/>
                                          </p:val>
                                        </p:tav>
                                      </p:tavLst>
                                    </p:anim>
                                    <p:anim calcmode="lin" valueType="num">
                                      <p:cBhvr additive="base">
                                        <p:cTn id="7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16" grpId="0" animBg="1"/>
      <p:bldP spid="17" grpId="0" animBg="1"/>
      <p:bldP spid="2" grpId="0" animBg="1"/>
      <p:bldP spid="4" grpId="0" animBg="1"/>
      <p:bldP spid="5" grpId="0" animBg="1"/>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תיבת טקסט 1">
            <a:extLst>
              <a:ext uri="{FF2B5EF4-FFF2-40B4-BE49-F238E27FC236}">
                <a16:creationId xmlns:a16="http://schemas.microsoft.com/office/drawing/2014/main" id="{6979BF48-7613-430F-AF60-62CE23F7986F}"/>
              </a:ext>
            </a:extLst>
          </p:cNvPr>
          <p:cNvSpPr txBox="1"/>
          <p:nvPr/>
        </p:nvSpPr>
        <p:spPr>
          <a:xfrm>
            <a:off x="7346590" y="3653316"/>
            <a:ext cx="2909386" cy="369332"/>
          </a:xfrm>
          <a:prstGeom prst="rect">
            <a:avLst/>
          </a:prstGeom>
          <a:solidFill>
            <a:schemeClr val="accent6">
              <a:lumMod val="20000"/>
              <a:lumOff val="80000"/>
            </a:schemeClr>
          </a:solidFill>
          <a:scene3d>
            <a:camera prst="orthographicFront"/>
            <a:lightRig rig="threePt" dir="t"/>
          </a:scene3d>
          <a:sp3d>
            <a:bevelT w="152400" h="50800" prst="softRound"/>
          </a:sp3d>
        </p:spPr>
        <p:txBody>
          <a:bodyPr wrap="square" rtlCol="1">
            <a:spAutoFit/>
          </a:bodyPr>
          <a:lstStyle/>
          <a:p>
            <a:r>
              <a:rPr lang="he-IL" b="0" i="0" dirty="0">
                <a:effectLst/>
                <a:latin typeface="David" panose="020E0502060401010101" pitchFamily="34" charset="-79"/>
                <a:cs typeface="David" panose="020E0502060401010101" pitchFamily="34" charset="-79"/>
              </a:rPr>
              <a:t>דין קרבן ציבור הבא בטומאה</a:t>
            </a:r>
            <a:endParaRPr lang="he-IL" dirty="0"/>
          </a:p>
        </p:txBody>
      </p:sp>
      <p:graphicFrame>
        <p:nvGraphicFramePr>
          <p:cNvPr id="3" name="טבלה 4">
            <a:extLst>
              <a:ext uri="{FF2B5EF4-FFF2-40B4-BE49-F238E27FC236}">
                <a16:creationId xmlns:a16="http://schemas.microsoft.com/office/drawing/2014/main" id="{70B278C6-8DFC-478F-AE9B-623F10EFA111}"/>
              </a:ext>
            </a:extLst>
          </p:cNvPr>
          <p:cNvGraphicFramePr>
            <a:graphicFrameLocks noGrp="1"/>
          </p:cNvGraphicFramePr>
          <p:nvPr>
            <p:extLst>
              <p:ext uri="{D42A27DB-BD31-4B8C-83A1-F6EECF244321}">
                <p14:modId xmlns:p14="http://schemas.microsoft.com/office/powerpoint/2010/main" val="949602914"/>
              </p:ext>
            </p:extLst>
          </p:nvPr>
        </p:nvGraphicFramePr>
        <p:xfrm>
          <a:off x="6147638" y="4084320"/>
          <a:ext cx="5323002" cy="1567662"/>
        </p:xfrm>
        <a:graphic>
          <a:graphicData uri="http://schemas.openxmlformats.org/drawingml/2006/table">
            <a:tbl>
              <a:tblPr rtl="1" firstRow="1" bandRow="1">
                <a:tableStyleId>{616DA210-FB5B-4158-B5E0-FEB733F419BA}</a:tableStyleId>
              </a:tblPr>
              <a:tblGrid>
                <a:gridCol w="2883686">
                  <a:extLst>
                    <a:ext uri="{9D8B030D-6E8A-4147-A177-3AD203B41FA5}">
                      <a16:colId xmlns:a16="http://schemas.microsoft.com/office/drawing/2014/main" val="3149087344"/>
                    </a:ext>
                  </a:extLst>
                </a:gridCol>
                <a:gridCol w="2439316">
                  <a:extLst>
                    <a:ext uri="{9D8B030D-6E8A-4147-A177-3AD203B41FA5}">
                      <a16:colId xmlns:a16="http://schemas.microsoft.com/office/drawing/2014/main" val="1755224481"/>
                    </a:ext>
                  </a:extLst>
                </a:gridCol>
              </a:tblGrid>
              <a:tr h="522554">
                <a:tc>
                  <a:txBody>
                    <a:bodyPr/>
                    <a:lstStyle/>
                    <a:p>
                      <a:pPr rtl="1"/>
                      <a:endParaRPr lang="he-IL" dirty="0"/>
                    </a:p>
                  </a:txBody>
                  <a:tcPr/>
                </a:tc>
                <a:tc>
                  <a:txBody>
                    <a:bodyPr/>
                    <a:lstStyle/>
                    <a:p>
                      <a:pPr rtl="1"/>
                      <a:endParaRPr lang="he-IL" dirty="0"/>
                    </a:p>
                  </a:txBody>
                  <a:tcPr/>
                </a:tc>
                <a:extLst>
                  <a:ext uri="{0D108BD9-81ED-4DB2-BD59-A6C34878D82A}">
                    <a16:rowId xmlns:a16="http://schemas.microsoft.com/office/drawing/2014/main" val="985506483"/>
                  </a:ext>
                </a:extLst>
              </a:tr>
              <a:tr h="522554">
                <a:tc>
                  <a:txBody>
                    <a:bodyPr/>
                    <a:lstStyle/>
                    <a:p>
                      <a:pPr rtl="1"/>
                      <a:endParaRPr lang="he-IL" dirty="0"/>
                    </a:p>
                  </a:txBody>
                  <a:tcPr/>
                </a:tc>
                <a:tc>
                  <a:txBody>
                    <a:bodyPr/>
                    <a:lstStyle/>
                    <a:p>
                      <a:pPr rtl="1"/>
                      <a:endParaRPr lang="he-IL"/>
                    </a:p>
                  </a:txBody>
                  <a:tcPr/>
                </a:tc>
                <a:extLst>
                  <a:ext uri="{0D108BD9-81ED-4DB2-BD59-A6C34878D82A}">
                    <a16:rowId xmlns:a16="http://schemas.microsoft.com/office/drawing/2014/main" val="665321227"/>
                  </a:ext>
                </a:extLst>
              </a:tr>
              <a:tr h="522554">
                <a:tc>
                  <a:txBody>
                    <a:bodyPr/>
                    <a:lstStyle/>
                    <a:p>
                      <a:pPr rtl="1"/>
                      <a:endParaRPr lang="he-IL"/>
                    </a:p>
                  </a:txBody>
                  <a:tcPr/>
                </a:tc>
                <a:tc>
                  <a:txBody>
                    <a:bodyPr/>
                    <a:lstStyle/>
                    <a:p>
                      <a:pPr rtl="1"/>
                      <a:endParaRPr lang="he-IL" dirty="0"/>
                    </a:p>
                  </a:txBody>
                  <a:tcPr/>
                </a:tc>
                <a:extLst>
                  <a:ext uri="{0D108BD9-81ED-4DB2-BD59-A6C34878D82A}">
                    <a16:rowId xmlns:a16="http://schemas.microsoft.com/office/drawing/2014/main" val="1523402300"/>
                  </a:ext>
                </a:extLst>
              </a:tr>
            </a:tbl>
          </a:graphicData>
        </a:graphic>
      </p:graphicFrame>
      <p:sp>
        <p:nvSpPr>
          <p:cNvPr id="4" name="תיבת טקסט 3">
            <a:extLst>
              <a:ext uri="{FF2B5EF4-FFF2-40B4-BE49-F238E27FC236}">
                <a16:creationId xmlns:a16="http://schemas.microsoft.com/office/drawing/2014/main" id="{7C265A81-D5E2-4303-944D-1FD6C5618997}"/>
              </a:ext>
            </a:extLst>
          </p:cNvPr>
          <p:cNvSpPr txBox="1"/>
          <p:nvPr/>
        </p:nvSpPr>
        <p:spPr>
          <a:xfrm>
            <a:off x="8651817" y="4749435"/>
            <a:ext cx="2803112" cy="307777"/>
          </a:xfrm>
          <a:prstGeom prst="rect">
            <a:avLst/>
          </a:prstGeom>
          <a:solidFill>
            <a:schemeClr val="accent6">
              <a:lumMod val="20000"/>
              <a:lumOff val="80000"/>
            </a:schemeClr>
          </a:solidFill>
          <a:scene3d>
            <a:camera prst="orthographicFront"/>
            <a:lightRig rig="threePt" dir="t"/>
          </a:scene3d>
          <a:sp3d>
            <a:bevelT prst="convex"/>
          </a:sp3d>
        </p:spPr>
        <p:txBody>
          <a:bodyPr wrap="square" rtlCol="1">
            <a:spAutoFit/>
          </a:bodyPr>
          <a:lstStyle/>
          <a:p>
            <a:pPr algn="ctr"/>
            <a:r>
              <a:rPr lang="he-IL" sz="1400" dirty="0"/>
              <a:t>שיטת ר' נחמן שתרומה הותרה בציבור</a:t>
            </a:r>
          </a:p>
        </p:txBody>
      </p:sp>
      <p:sp>
        <p:nvSpPr>
          <p:cNvPr id="5" name="תיבת טקסט 4">
            <a:extLst>
              <a:ext uri="{FF2B5EF4-FFF2-40B4-BE49-F238E27FC236}">
                <a16:creationId xmlns:a16="http://schemas.microsoft.com/office/drawing/2014/main" id="{2BC7A91D-2C08-4839-8D87-C5A219BF20C2}"/>
              </a:ext>
            </a:extLst>
          </p:cNvPr>
          <p:cNvSpPr txBox="1"/>
          <p:nvPr/>
        </p:nvSpPr>
        <p:spPr>
          <a:xfrm>
            <a:off x="8561216" y="5227436"/>
            <a:ext cx="2905235" cy="307777"/>
          </a:xfrm>
          <a:prstGeom prst="rect">
            <a:avLst/>
          </a:prstGeom>
          <a:solidFill>
            <a:schemeClr val="accent6">
              <a:lumMod val="20000"/>
              <a:lumOff val="80000"/>
            </a:schemeClr>
          </a:solidFill>
          <a:scene3d>
            <a:camera prst="orthographicFront"/>
            <a:lightRig rig="threePt" dir="t"/>
          </a:scene3d>
          <a:sp3d>
            <a:bevelT prst="convex"/>
          </a:sp3d>
        </p:spPr>
        <p:txBody>
          <a:bodyPr wrap="square" rtlCol="1">
            <a:spAutoFit/>
          </a:bodyPr>
          <a:lstStyle/>
          <a:p>
            <a:pPr algn="ctr"/>
            <a:r>
              <a:rPr lang="he-IL" sz="1400" dirty="0"/>
              <a:t>שיטת ר' ששת ן שתרומה דחויה בציבור</a:t>
            </a:r>
          </a:p>
        </p:txBody>
      </p:sp>
      <p:sp>
        <p:nvSpPr>
          <p:cNvPr id="6" name="תיבת טקסט 5">
            <a:extLst>
              <a:ext uri="{FF2B5EF4-FFF2-40B4-BE49-F238E27FC236}">
                <a16:creationId xmlns:a16="http://schemas.microsoft.com/office/drawing/2014/main" id="{9B9685C6-6183-4F32-B640-78E177192F30}"/>
              </a:ext>
            </a:extLst>
          </p:cNvPr>
          <p:cNvSpPr txBox="1"/>
          <p:nvPr/>
        </p:nvSpPr>
        <p:spPr>
          <a:xfrm>
            <a:off x="6305893" y="4219915"/>
            <a:ext cx="2236605" cy="369332"/>
          </a:xfrm>
          <a:prstGeom prst="rect">
            <a:avLst/>
          </a:prstGeom>
          <a:solidFill>
            <a:schemeClr val="accent6">
              <a:lumMod val="20000"/>
              <a:lumOff val="80000"/>
            </a:schemeClr>
          </a:solidFill>
          <a:scene3d>
            <a:camera prst="orthographicFront"/>
            <a:lightRig rig="threePt" dir="t"/>
          </a:scene3d>
          <a:sp3d>
            <a:bevelT w="152400" h="50800" prst="softRound"/>
          </a:sp3d>
        </p:spPr>
        <p:txBody>
          <a:bodyPr wrap="square" rtlCol="1">
            <a:spAutoFit/>
          </a:bodyPr>
          <a:lstStyle/>
          <a:p>
            <a:r>
              <a:rPr lang="he-IL" b="0" i="0" dirty="0">
                <a:solidFill>
                  <a:srgbClr val="000000"/>
                </a:solidFill>
                <a:effectLst/>
                <a:latin typeface="Arial" panose="020B0604020202020204" pitchFamily="34" charset="0"/>
              </a:rPr>
              <a:t>האם צריך ריצוי ציץ?</a:t>
            </a:r>
            <a:endParaRPr lang="he-IL" dirty="0"/>
          </a:p>
        </p:txBody>
      </p:sp>
      <p:sp>
        <p:nvSpPr>
          <p:cNvPr id="7" name="תיבת טקסט 6">
            <a:extLst>
              <a:ext uri="{FF2B5EF4-FFF2-40B4-BE49-F238E27FC236}">
                <a16:creationId xmlns:a16="http://schemas.microsoft.com/office/drawing/2014/main" id="{3EE19F5F-3364-48C7-AA6D-19A926FFDCC2}"/>
              </a:ext>
            </a:extLst>
          </p:cNvPr>
          <p:cNvSpPr txBox="1"/>
          <p:nvPr/>
        </p:nvSpPr>
        <p:spPr>
          <a:xfrm>
            <a:off x="6744200" y="4687880"/>
            <a:ext cx="999241" cy="369332"/>
          </a:xfrm>
          <a:prstGeom prst="rect">
            <a:avLst/>
          </a:prstGeom>
          <a:solidFill>
            <a:schemeClr val="accent6">
              <a:lumMod val="20000"/>
              <a:lumOff val="80000"/>
            </a:schemeClr>
          </a:solidFill>
          <a:scene3d>
            <a:camera prst="orthographicFront"/>
            <a:lightRig rig="threePt" dir="t"/>
          </a:scene3d>
          <a:sp3d>
            <a:bevelT w="152400" h="50800" prst="softRound"/>
          </a:sp3d>
        </p:spPr>
        <p:txBody>
          <a:bodyPr wrap="square" rtlCol="1">
            <a:spAutoFit/>
          </a:bodyPr>
          <a:lstStyle/>
          <a:p>
            <a:r>
              <a:rPr lang="he-IL" dirty="0"/>
              <a:t>לא צריך</a:t>
            </a:r>
          </a:p>
        </p:txBody>
      </p:sp>
      <p:sp>
        <p:nvSpPr>
          <p:cNvPr id="8" name="תיבת טקסט 7">
            <a:extLst>
              <a:ext uri="{FF2B5EF4-FFF2-40B4-BE49-F238E27FC236}">
                <a16:creationId xmlns:a16="http://schemas.microsoft.com/office/drawing/2014/main" id="{3125705E-4306-492C-A4BB-C2925650DA0E}"/>
              </a:ext>
            </a:extLst>
          </p:cNvPr>
          <p:cNvSpPr txBox="1"/>
          <p:nvPr/>
        </p:nvSpPr>
        <p:spPr>
          <a:xfrm>
            <a:off x="6744200" y="5227436"/>
            <a:ext cx="999241" cy="369332"/>
          </a:xfrm>
          <a:prstGeom prst="rect">
            <a:avLst/>
          </a:prstGeom>
          <a:solidFill>
            <a:schemeClr val="accent6">
              <a:lumMod val="20000"/>
              <a:lumOff val="80000"/>
            </a:schemeClr>
          </a:solidFill>
          <a:scene3d>
            <a:camera prst="orthographicFront"/>
            <a:lightRig rig="threePt" dir="t"/>
          </a:scene3d>
          <a:sp3d>
            <a:bevelT w="152400" h="50800" prst="softRound"/>
          </a:sp3d>
        </p:spPr>
        <p:txBody>
          <a:bodyPr wrap="square" rtlCol="1">
            <a:spAutoFit/>
          </a:bodyPr>
          <a:lstStyle/>
          <a:p>
            <a:pPr algn="ctr"/>
            <a:r>
              <a:rPr lang="he-IL" dirty="0"/>
              <a:t>צריך</a:t>
            </a:r>
          </a:p>
        </p:txBody>
      </p:sp>
      <p:sp>
        <p:nvSpPr>
          <p:cNvPr id="9" name="בועת דיבור: מלבן עם פינות מעוגלות 8">
            <a:extLst>
              <a:ext uri="{FF2B5EF4-FFF2-40B4-BE49-F238E27FC236}">
                <a16:creationId xmlns:a16="http://schemas.microsoft.com/office/drawing/2014/main" id="{64010EDB-4597-4488-B02E-6171A3DE9706}"/>
              </a:ext>
            </a:extLst>
          </p:cNvPr>
          <p:cNvSpPr/>
          <p:nvPr/>
        </p:nvSpPr>
        <p:spPr>
          <a:xfrm>
            <a:off x="1353270" y="3607140"/>
            <a:ext cx="3564621" cy="1418411"/>
          </a:xfrm>
          <a:prstGeom prst="wedgeRoundRectCallout">
            <a:avLst>
              <a:gd name="adj1" fmla="val 96254"/>
              <a:gd name="adj2" fmla="val 35251"/>
              <a:gd name="adj3" fmla="val 1666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0" i="0" dirty="0">
                <a:solidFill>
                  <a:schemeClr val="tx1"/>
                </a:solidFill>
                <a:effectLst/>
                <a:latin typeface="Arial" panose="020B0604020202020204" pitchFamily="34" charset="0"/>
              </a:rPr>
              <a:t>כיון שמה שנעשה בטומאה היתר גמור הוא - לא צריך ציץ שירצה. אבל אם הטומאה רק דחויה - הרי שבא באיסור טומאה וצריך ריצוי ציץ.</a:t>
            </a:r>
            <a:endParaRPr lang="he-IL" dirty="0">
              <a:solidFill>
                <a:schemeClr val="tx1"/>
              </a:solidFill>
            </a:endParaRPr>
          </a:p>
        </p:txBody>
      </p:sp>
      <p:sp>
        <p:nvSpPr>
          <p:cNvPr id="10" name="תיבת טקסט 9">
            <a:extLst>
              <a:ext uri="{FF2B5EF4-FFF2-40B4-BE49-F238E27FC236}">
                <a16:creationId xmlns:a16="http://schemas.microsoft.com/office/drawing/2014/main" id="{ACFDBB67-75F4-45DB-9555-8EF79C4B22BD}"/>
              </a:ext>
            </a:extLst>
          </p:cNvPr>
          <p:cNvSpPr txBox="1"/>
          <p:nvPr/>
        </p:nvSpPr>
        <p:spPr>
          <a:xfrm>
            <a:off x="10526543" y="82740"/>
            <a:ext cx="1454871" cy="369332"/>
          </a:xfrm>
          <a:prstGeom prst="rect">
            <a:avLst/>
          </a:prstGeom>
          <a:noFill/>
        </p:spPr>
        <p:txBody>
          <a:bodyPr wrap="square" rtlCol="1">
            <a:spAutoFit/>
          </a:bodyPr>
          <a:lstStyle/>
          <a:p>
            <a:pPr algn="ctr"/>
            <a:r>
              <a:rPr lang="he-IL" dirty="0"/>
              <a:t>דף ז' עמ' א'</a:t>
            </a:r>
          </a:p>
        </p:txBody>
      </p:sp>
      <p:sp>
        <p:nvSpPr>
          <p:cNvPr id="11" name="תיבת טקסט 10">
            <a:extLst>
              <a:ext uri="{FF2B5EF4-FFF2-40B4-BE49-F238E27FC236}">
                <a16:creationId xmlns:a16="http://schemas.microsoft.com/office/drawing/2014/main" id="{B8BF790C-F8A4-4730-89D7-ABFF486285E5}"/>
              </a:ext>
            </a:extLst>
          </p:cNvPr>
          <p:cNvSpPr txBox="1"/>
          <p:nvPr/>
        </p:nvSpPr>
        <p:spPr>
          <a:xfrm>
            <a:off x="8219439" y="860350"/>
            <a:ext cx="3797399" cy="646331"/>
          </a:xfrm>
          <a:prstGeom prst="rect">
            <a:avLst/>
          </a:prstGeom>
          <a:solidFill>
            <a:schemeClr val="accent5">
              <a:lumMod val="20000"/>
              <a:lumOff val="80000"/>
            </a:schemeClr>
          </a:solidFill>
          <a:scene3d>
            <a:camera prst="orthographicFront"/>
            <a:lightRig rig="threePt" dir="t"/>
          </a:scene3d>
          <a:sp3d>
            <a:bevelT w="165100" prst="coolSlant"/>
          </a:sp3d>
        </p:spPr>
        <p:txBody>
          <a:bodyPr wrap="square" rtlCol="1">
            <a:spAutoFit/>
          </a:bodyPr>
          <a:lstStyle/>
          <a:p>
            <a:r>
              <a:rPr lang="he-IL" b="0" i="0" dirty="0">
                <a:solidFill>
                  <a:srgbClr val="000000"/>
                </a:solidFill>
                <a:effectLst/>
                <a:latin typeface="Arial" panose="020B0604020202020204" pitchFamily="34" charset="0"/>
              </a:rPr>
              <a:t>מֵיתִיבִי דָּם שֶׁנִּטְמָא וּזְרָקוֹ בְּשׁוֹגֵג הוּרְצָה. </a:t>
            </a:r>
          </a:p>
          <a:p>
            <a:r>
              <a:rPr lang="he-IL" b="0" i="0" dirty="0">
                <a:solidFill>
                  <a:srgbClr val="000000"/>
                </a:solidFill>
                <a:effectLst/>
                <a:latin typeface="Arial" panose="020B0604020202020204" pitchFamily="34" charset="0"/>
              </a:rPr>
              <a:t>בְּמֵזִיד לֹא הוּרְצָה </a:t>
            </a:r>
          </a:p>
        </p:txBody>
      </p:sp>
      <p:sp>
        <p:nvSpPr>
          <p:cNvPr id="12" name="תיבת טקסט 11">
            <a:extLst>
              <a:ext uri="{FF2B5EF4-FFF2-40B4-BE49-F238E27FC236}">
                <a16:creationId xmlns:a16="http://schemas.microsoft.com/office/drawing/2014/main" id="{41F5B661-4DB4-4D16-865B-2C022A81681F}"/>
              </a:ext>
            </a:extLst>
          </p:cNvPr>
          <p:cNvSpPr txBox="1"/>
          <p:nvPr/>
        </p:nvSpPr>
        <p:spPr>
          <a:xfrm>
            <a:off x="468881" y="758585"/>
            <a:ext cx="7274560" cy="1477328"/>
          </a:xfrm>
          <a:prstGeom prst="rect">
            <a:avLst/>
          </a:prstGeom>
          <a:solidFill>
            <a:schemeClr val="bg1"/>
          </a:solidFill>
          <a:scene3d>
            <a:camera prst="orthographicFront"/>
            <a:lightRig rig="threePt" dir="t"/>
          </a:scene3d>
          <a:sp3d>
            <a:bevelT prst="relaxedInset"/>
          </a:sp3d>
        </p:spPr>
        <p:txBody>
          <a:bodyPr wrap="square" rtlCol="1">
            <a:spAutoFit/>
          </a:bodyPr>
          <a:lstStyle/>
          <a:p>
            <a:r>
              <a:rPr lang="he-IL" dirty="0"/>
              <a:t>דם קרבן שנטמא, וזרקו - אם בשוגג הורצה </a:t>
            </a:r>
            <a:r>
              <a:rPr lang="he-IL" dirty="0" err="1"/>
              <a:t>הקרבן</a:t>
            </a:r>
            <a:r>
              <a:rPr lang="he-IL" dirty="0"/>
              <a:t>, ומותר הבשר באכילה.</a:t>
            </a:r>
          </a:p>
          <a:p>
            <a:r>
              <a:rPr lang="he-IL" dirty="0"/>
              <a:t>ואם במזיד, לא הורצה, והבשר אסור באכילה, ומשום שקונסים אותו, שלמרות </a:t>
            </a:r>
            <a:r>
              <a:rPr lang="he-IL" dirty="0" err="1"/>
              <a:t>שנתכפרו</a:t>
            </a:r>
            <a:r>
              <a:rPr lang="he-IL" dirty="0"/>
              <a:t> בעלים משום </a:t>
            </a:r>
            <a:r>
              <a:rPr lang="he-IL" b="1" dirty="0"/>
              <a:t>שהציץ מרצה</a:t>
            </a:r>
            <a:r>
              <a:rPr lang="he-IL" dirty="0"/>
              <a:t>, מכל מקום אין הבשר נאכל.</a:t>
            </a:r>
          </a:p>
          <a:p>
            <a:r>
              <a:rPr lang="he-IL" dirty="0"/>
              <a:t>הקושיה:  לשיטת מי שאמר שטומאה הותרה לגמרי, למה קונסים אותו ו, והרי היתר הוא.</a:t>
            </a:r>
          </a:p>
        </p:txBody>
      </p:sp>
      <p:sp>
        <p:nvSpPr>
          <p:cNvPr id="13" name="תיבת טקסט 12">
            <a:extLst>
              <a:ext uri="{FF2B5EF4-FFF2-40B4-BE49-F238E27FC236}">
                <a16:creationId xmlns:a16="http://schemas.microsoft.com/office/drawing/2014/main" id="{62907255-50A2-4A07-9095-E0C0606E708C}"/>
              </a:ext>
            </a:extLst>
          </p:cNvPr>
          <p:cNvSpPr txBox="1"/>
          <p:nvPr/>
        </p:nvSpPr>
        <p:spPr>
          <a:xfrm>
            <a:off x="9737816" y="2433513"/>
            <a:ext cx="2197334" cy="369332"/>
          </a:xfrm>
          <a:prstGeom prst="rect">
            <a:avLst/>
          </a:prstGeom>
          <a:solidFill>
            <a:schemeClr val="accent5">
              <a:lumMod val="20000"/>
              <a:lumOff val="80000"/>
            </a:schemeClr>
          </a:solidFill>
          <a:scene3d>
            <a:camera prst="orthographicFront"/>
            <a:lightRig rig="threePt" dir="t"/>
          </a:scene3d>
          <a:sp3d>
            <a:bevelT w="165100" prst="coolSlant"/>
          </a:sp3d>
        </p:spPr>
        <p:txBody>
          <a:bodyPr wrap="square" rtlCol="1">
            <a:spAutoFit/>
          </a:bodyPr>
          <a:lstStyle/>
          <a:p>
            <a:r>
              <a:rPr lang="he-IL" b="0" i="0" dirty="0">
                <a:solidFill>
                  <a:srgbClr val="000000"/>
                </a:solidFill>
                <a:effectLst/>
                <a:latin typeface="Arial" panose="020B0604020202020204" pitchFamily="34" charset="0"/>
              </a:rPr>
              <a:t>כִּי תַּנְיָא הָהִיא </a:t>
            </a:r>
            <a:r>
              <a:rPr lang="he-IL" b="0" i="0" dirty="0" err="1">
                <a:solidFill>
                  <a:srgbClr val="000000"/>
                </a:solidFill>
                <a:effectLst/>
                <a:latin typeface="Arial" panose="020B0604020202020204" pitchFamily="34" charset="0"/>
              </a:rPr>
              <a:t>דְּיָחִיד</a:t>
            </a:r>
            <a:endParaRPr lang="he-IL" dirty="0"/>
          </a:p>
        </p:txBody>
      </p:sp>
      <p:sp>
        <p:nvSpPr>
          <p:cNvPr id="14" name="תיבת טקסט 13">
            <a:extLst>
              <a:ext uri="{FF2B5EF4-FFF2-40B4-BE49-F238E27FC236}">
                <a16:creationId xmlns:a16="http://schemas.microsoft.com/office/drawing/2014/main" id="{6A040398-0EDA-4588-8002-D00A44B2A710}"/>
              </a:ext>
            </a:extLst>
          </p:cNvPr>
          <p:cNvSpPr txBox="1"/>
          <p:nvPr/>
        </p:nvSpPr>
        <p:spPr>
          <a:xfrm>
            <a:off x="570481" y="2479680"/>
            <a:ext cx="7172960" cy="646331"/>
          </a:xfrm>
          <a:prstGeom prst="rect">
            <a:avLst/>
          </a:prstGeom>
          <a:solidFill>
            <a:schemeClr val="bg1"/>
          </a:solidFill>
          <a:scene3d>
            <a:camera prst="orthographicFront"/>
            <a:lightRig rig="threePt" dir="t"/>
          </a:scene3d>
          <a:sp3d>
            <a:bevelT prst="relaxedInset"/>
          </a:sp3d>
        </p:spPr>
        <p:txBody>
          <a:bodyPr wrap="square" rtlCol="1">
            <a:spAutoFit/>
          </a:bodyPr>
          <a:lstStyle/>
          <a:p>
            <a:r>
              <a:rPr lang="he-IL" dirty="0"/>
              <a:t>תשובה: מה שנאמר שם מדובר  בקרבן של יחיד, שאינו כשר </a:t>
            </a:r>
          </a:p>
          <a:p>
            <a:r>
              <a:rPr lang="he-IL" b="1" dirty="0"/>
              <a:t>אלא משום ריצוי הציץ</a:t>
            </a:r>
            <a:r>
              <a:rPr lang="he-IL" dirty="0"/>
              <a:t>, ואין זה אלא בדיעבד, ומשום כך קונסים אותו  במזיד.</a:t>
            </a:r>
          </a:p>
        </p:txBody>
      </p:sp>
    </p:spTree>
    <p:extLst>
      <p:ext uri="{BB962C8B-B14F-4D97-AF65-F5344CB8AC3E}">
        <p14:creationId xmlns:p14="http://schemas.microsoft.com/office/powerpoint/2010/main" val="1444509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25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750"/>
                            </p:stCondLst>
                            <p:childTnLst>
                              <p:par>
                                <p:cTn id="11" presetID="22" presetClass="entr" presetSubtype="2" fill="hold" grpId="0" nodeType="afterEffect">
                                  <p:stCondLst>
                                    <p:cond delay="2000"/>
                                  </p:stCondLst>
                                  <p:childTnLst>
                                    <p:set>
                                      <p:cBhvr>
                                        <p:cTn id="12" dur="1" fill="hold">
                                          <p:stCondLst>
                                            <p:cond delay="0"/>
                                          </p:stCondLst>
                                        </p:cTn>
                                        <p:tgtEl>
                                          <p:spTgt spid="12"/>
                                        </p:tgtEl>
                                        <p:attrNameLst>
                                          <p:attrName>style.visibility</p:attrName>
                                        </p:attrNameLst>
                                      </p:cBhvr>
                                      <p:to>
                                        <p:strVal val="visible"/>
                                      </p:to>
                                    </p:set>
                                    <p:animEffect transition="in" filter="wipe(right)">
                                      <p:cBhvr>
                                        <p:cTn id="13" dur="500"/>
                                        <p:tgtEl>
                                          <p:spTgt spid="12"/>
                                        </p:tgtEl>
                                      </p:cBhvr>
                                    </p:animEffect>
                                  </p:childTnLst>
                                </p:cTn>
                              </p:par>
                            </p:childTnLst>
                          </p:cTn>
                        </p:par>
                        <p:par>
                          <p:cTn id="14" fill="hold">
                            <p:stCondLst>
                              <p:cond delay="3250"/>
                            </p:stCondLst>
                            <p:childTnLst>
                              <p:par>
                                <p:cTn id="15" presetID="53" presetClass="entr" presetSubtype="16" fill="hold" grpId="0" nodeType="afterEffect">
                                  <p:stCondLst>
                                    <p:cond delay="350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animEffect transition="in" filter="fade">
                                      <p:cBhvr>
                                        <p:cTn id="19" dur="500"/>
                                        <p:tgtEl>
                                          <p:spTgt spid="13"/>
                                        </p:tgtEl>
                                      </p:cBhvr>
                                    </p:animEffect>
                                  </p:childTnLst>
                                </p:cTn>
                              </p:par>
                            </p:childTnLst>
                          </p:cTn>
                        </p:par>
                        <p:par>
                          <p:cTn id="20" fill="hold">
                            <p:stCondLst>
                              <p:cond delay="7250"/>
                            </p:stCondLst>
                            <p:childTnLst>
                              <p:par>
                                <p:cTn id="21" presetID="22" presetClass="entr" presetSubtype="2" fill="hold" grpId="0" nodeType="afterEffect">
                                  <p:stCondLst>
                                    <p:cond delay="1500"/>
                                  </p:stCondLst>
                                  <p:childTnLst>
                                    <p:set>
                                      <p:cBhvr>
                                        <p:cTn id="22" dur="1" fill="hold">
                                          <p:stCondLst>
                                            <p:cond delay="0"/>
                                          </p:stCondLst>
                                        </p:cTn>
                                        <p:tgtEl>
                                          <p:spTgt spid="14"/>
                                        </p:tgtEl>
                                        <p:attrNameLst>
                                          <p:attrName>style.visibility</p:attrName>
                                        </p:attrNameLst>
                                      </p:cBhvr>
                                      <p:to>
                                        <p:strVal val="visible"/>
                                      </p:to>
                                    </p:set>
                                    <p:animEffect transition="in" filter="wipe(right)">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1000" fill="hold"/>
                                        <p:tgtEl>
                                          <p:spTgt spid="2"/>
                                        </p:tgtEl>
                                        <p:attrNameLst>
                                          <p:attrName>ppt_w</p:attrName>
                                        </p:attrNameLst>
                                      </p:cBhvr>
                                      <p:tavLst>
                                        <p:tav tm="0">
                                          <p:val>
                                            <p:fltVal val="0"/>
                                          </p:val>
                                        </p:tav>
                                        <p:tav tm="100000">
                                          <p:val>
                                            <p:strVal val="#ppt_w"/>
                                          </p:val>
                                        </p:tav>
                                      </p:tavLst>
                                    </p:anim>
                                    <p:anim calcmode="lin" valueType="num">
                                      <p:cBhvr>
                                        <p:cTn id="29" dur="1000" fill="hold"/>
                                        <p:tgtEl>
                                          <p:spTgt spid="2"/>
                                        </p:tgtEl>
                                        <p:attrNameLst>
                                          <p:attrName>ppt_h</p:attrName>
                                        </p:attrNameLst>
                                      </p:cBhvr>
                                      <p:tavLst>
                                        <p:tav tm="0">
                                          <p:val>
                                            <p:fltVal val="0"/>
                                          </p:val>
                                        </p:tav>
                                        <p:tav tm="100000">
                                          <p:val>
                                            <p:strVal val="#ppt_h"/>
                                          </p:val>
                                        </p:tav>
                                      </p:tavLst>
                                    </p:anim>
                                    <p:anim calcmode="lin" valueType="num">
                                      <p:cBhvr>
                                        <p:cTn id="30" dur="1000" fill="hold"/>
                                        <p:tgtEl>
                                          <p:spTgt spid="2"/>
                                        </p:tgtEl>
                                        <p:attrNameLst>
                                          <p:attrName>style.rotation</p:attrName>
                                        </p:attrNameLst>
                                      </p:cBhvr>
                                      <p:tavLst>
                                        <p:tav tm="0">
                                          <p:val>
                                            <p:fltVal val="90"/>
                                          </p:val>
                                        </p:tav>
                                        <p:tav tm="100000">
                                          <p:val>
                                            <p:fltVal val="0"/>
                                          </p:val>
                                        </p:tav>
                                      </p:tavLst>
                                    </p:anim>
                                    <p:animEffect transition="in" filter="fade">
                                      <p:cBhvr>
                                        <p:cTn id="31" dur="1000"/>
                                        <p:tgtEl>
                                          <p:spTgt spid="2"/>
                                        </p:tgtEl>
                                      </p:cBhvr>
                                    </p:animEffect>
                                  </p:childTnLst>
                                </p:cTn>
                              </p:par>
                            </p:childTnLst>
                          </p:cTn>
                        </p:par>
                        <p:par>
                          <p:cTn id="32" fill="hold">
                            <p:stCondLst>
                              <p:cond delay="1000"/>
                            </p:stCondLst>
                            <p:childTnLst>
                              <p:par>
                                <p:cTn id="33" presetID="22" presetClass="entr" presetSubtype="2" fill="hold" nodeType="afterEffect">
                                  <p:stCondLst>
                                    <p:cond delay="1250"/>
                                  </p:stCondLst>
                                  <p:childTnLst>
                                    <p:set>
                                      <p:cBhvr>
                                        <p:cTn id="34" dur="1" fill="hold">
                                          <p:stCondLst>
                                            <p:cond delay="0"/>
                                          </p:stCondLst>
                                        </p:cTn>
                                        <p:tgtEl>
                                          <p:spTgt spid="3"/>
                                        </p:tgtEl>
                                        <p:attrNameLst>
                                          <p:attrName>style.visibility</p:attrName>
                                        </p:attrNameLst>
                                      </p:cBhvr>
                                      <p:to>
                                        <p:strVal val="visible"/>
                                      </p:to>
                                    </p:set>
                                    <p:animEffect transition="in" filter="wipe(right)">
                                      <p:cBhvr>
                                        <p:cTn id="35" dur="500"/>
                                        <p:tgtEl>
                                          <p:spTgt spid="3"/>
                                        </p:tgtEl>
                                      </p:cBhvr>
                                    </p:animEffect>
                                  </p:childTnLst>
                                </p:cTn>
                              </p:par>
                            </p:childTnLst>
                          </p:cTn>
                        </p:par>
                        <p:par>
                          <p:cTn id="36" fill="hold">
                            <p:stCondLst>
                              <p:cond delay="2750"/>
                            </p:stCondLst>
                            <p:childTnLst>
                              <p:par>
                                <p:cTn id="37" presetID="16" presetClass="entr" presetSubtype="21" fill="hold" grpId="0" nodeType="afterEffect">
                                  <p:stCondLst>
                                    <p:cond delay="500"/>
                                  </p:stCondLst>
                                  <p:childTnLst>
                                    <p:set>
                                      <p:cBhvr>
                                        <p:cTn id="38" dur="1" fill="hold">
                                          <p:stCondLst>
                                            <p:cond delay="0"/>
                                          </p:stCondLst>
                                        </p:cTn>
                                        <p:tgtEl>
                                          <p:spTgt spid="6"/>
                                        </p:tgtEl>
                                        <p:attrNameLst>
                                          <p:attrName>style.visibility</p:attrName>
                                        </p:attrNameLst>
                                      </p:cBhvr>
                                      <p:to>
                                        <p:strVal val="visible"/>
                                      </p:to>
                                    </p:set>
                                    <p:animEffect transition="in" filter="barn(inVertical)">
                                      <p:cBhvr>
                                        <p:cTn id="39" dur="500"/>
                                        <p:tgtEl>
                                          <p:spTgt spid="6"/>
                                        </p:tgtEl>
                                      </p:cBhvr>
                                    </p:animEffect>
                                  </p:childTnLst>
                                </p:cTn>
                              </p:par>
                            </p:childTnLst>
                          </p:cTn>
                        </p:par>
                        <p:par>
                          <p:cTn id="40" fill="hold">
                            <p:stCondLst>
                              <p:cond delay="3750"/>
                            </p:stCondLst>
                            <p:childTnLst>
                              <p:par>
                                <p:cTn id="41" presetID="16" presetClass="entr" presetSubtype="21" fill="hold" grpId="0" nodeType="afterEffect">
                                  <p:stCondLst>
                                    <p:cond delay="1500"/>
                                  </p:stCondLst>
                                  <p:childTnLst>
                                    <p:set>
                                      <p:cBhvr>
                                        <p:cTn id="42" dur="1" fill="hold">
                                          <p:stCondLst>
                                            <p:cond delay="0"/>
                                          </p:stCondLst>
                                        </p:cTn>
                                        <p:tgtEl>
                                          <p:spTgt spid="4"/>
                                        </p:tgtEl>
                                        <p:attrNameLst>
                                          <p:attrName>style.visibility</p:attrName>
                                        </p:attrNameLst>
                                      </p:cBhvr>
                                      <p:to>
                                        <p:strVal val="visible"/>
                                      </p:to>
                                    </p:set>
                                    <p:animEffect transition="in" filter="barn(inVertical)">
                                      <p:cBhvr>
                                        <p:cTn id="43" dur="500"/>
                                        <p:tgtEl>
                                          <p:spTgt spid="4"/>
                                        </p:tgtEl>
                                      </p:cBhvr>
                                    </p:animEffect>
                                  </p:childTnLst>
                                </p:cTn>
                              </p:par>
                            </p:childTnLst>
                          </p:cTn>
                        </p:par>
                        <p:par>
                          <p:cTn id="44" fill="hold">
                            <p:stCondLst>
                              <p:cond delay="5750"/>
                            </p:stCondLst>
                            <p:childTnLst>
                              <p:par>
                                <p:cTn id="45" presetID="16" presetClass="entr" presetSubtype="21" fill="hold" grpId="0" nodeType="afterEffect">
                                  <p:stCondLst>
                                    <p:cond delay="1500"/>
                                  </p:stCondLst>
                                  <p:childTnLst>
                                    <p:set>
                                      <p:cBhvr>
                                        <p:cTn id="46" dur="1" fill="hold">
                                          <p:stCondLst>
                                            <p:cond delay="0"/>
                                          </p:stCondLst>
                                        </p:cTn>
                                        <p:tgtEl>
                                          <p:spTgt spid="7"/>
                                        </p:tgtEl>
                                        <p:attrNameLst>
                                          <p:attrName>style.visibility</p:attrName>
                                        </p:attrNameLst>
                                      </p:cBhvr>
                                      <p:to>
                                        <p:strVal val="visible"/>
                                      </p:to>
                                    </p:set>
                                    <p:animEffect transition="in" filter="barn(inVertical)">
                                      <p:cBhvr>
                                        <p:cTn id="47" dur="500"/>
                                        <p:tgtEl>
                                          <p:spTgt spid="7"/>
                                        </p:tgtEl>
                                      </p:cBhvr>
                                    </p:animEffect>
                                  </p:childTnLst>
                                </p:cTn>
                              </p:par>
                            </p:childTnLst>
                          </p:cTn>
                        </p:par>
                        <p:par>
                          <p:cTn id="48" fill="hold">
                            <p:stCondLst>
                              <p:cond delay="7750"/>
                            </p:stCondLst>
                            <p:childTnLst>
                              <p:par>
                                <p:cTn id="49" presetID="22" presetClass="entr" presetSubtype="8" fill="hold" grpId="0" nodeType="afterEffect">
                                  <p:stCondLst>
                                    <p:cond delay="1250"/>
                                  </p:stCondLst>
                                  <p:childTnLst>
                                    <p:set>
                                      <p:cBhvr>
                                        <p:cTn id="50" dur="1" fill="hold">
                                          <p:stCondLst>
                                            <p:cond delay="0"/>
                                          </p:stCondLst>
                                        </p:cTn>
                                        <p:tgtEl>
                                          <p:spTgt spid="9"/>
                                        </p:tgtEl>
                                        <p:attrNameLst>
                                          <p:attrName>style.visibility</p:attrName>
                                        </p:attrNameLst>
                                      </p:cBhvr>
                                      <p:to>
                                        <p:strVal val="visible"/>
                                      </p:to>
                                    </p:set>
                                    <p:animEffect transition="in" filter="wipe(left)">
                                      <p:cBhvr>
                                        <p:cTn id="51" dur="500"/>
                                        <p:tgtEl>
                                          <p:spTgt spid="9"/>
                                        </p:tgtEl>
                                      </p:cBhvr>
                                    </p:animEffect>
                                  </p:childTnLst>
                                </p:cTn>
                              </p:par>
                            </p:childTnLst>
                          </p:cTn>
                        </p:par>
                        <p:par>
                          <p:cTn id="52" fill="hold">
                            <p:stCondLst>
                              <p:cond delay="9500"/>
                            </p:stCondLst>
                            <p:childTnLst>
                              <p:par>
                                <p:cTn id="53" presetID="16" presetClass="entr" presetSubtype="21" fill="hold" grpId="0" nodeType="afterEffect">
                                  <p:stCondLst>
                                    <p:cond delay="2750"/>
                                  </p:stCondLst>
                                  <p:childTnLst>
                                    <p:set>
                                      <p:cBhvr>
                                        <p:cTn id="54" dur="1" fill="hold">
                                          <p:stCondLst>
                                            <p:cond delay="0"/>
                                          </p:stCondLst>
                                        </p:cTn>
                                        <p:tgtEl>
                                          <p:spTgt spid="5"/>
                                        </p:tgtEl>
                                        <p:attrNameLst>
                                          <p:attrName>style.visibility</p:attrName>
                                        </p:attrNameLst>
                                      </p:cBhvr>
                                      <p:to>
                                        <p:strVal val="visible"/>
                                      </p:to>
                                    </p:set>
                                    <p:animEffect transition="in" filter="barn(inVertical)">
                                      <p:cBhvr>
                                        <p:cTn id="55" dur="500"/>
                                        <p:tgtEl>
                                          <p:spTgt spid="5"/>
                                        </p:tgtEl>
                                      </p:cBhvr>
                                    </p:animEffect>
                                  </p:childTnLst>
                                </p:cTn>
                              </p:par>
                            </p:childTnLst>
                          </p:cTn>
                        </p:par>
                        <p:par>
                          <p:cTn id="56" fill="hold">
                            <p:stCondLst>
                              <p:cond delay="12750"/>
                            </p:stCondLst>
                            <p:childTnLst>
                              <p:par>
                                <p:cTn id="57" presetID="16" presetClass="entr" presetSubtype="21" fill="hold" grpId="0" nodeType="afterEffect">
                                  <p:stCondLst>
                                    <p:cond delay="1250"/>
                                  </p:stCondLst>
                                  <p:childTnLst>
                                    <p:set>
                                      <p:cBhvr>
                                        <p:cTn id="58" dur="1" fill="hold">
                                          <p:stCondLst>
                                            <p:cond delay="0"/>
                                          </p:stCondLst>
                                        </p:cTn>
                                        <p:tgtEl>
                                          <p:spTgt spid="8"/>
                                        </p:tgtEl>
                                        <p:attrNameLst>
                                          <p:attrName>style.visibility</p:attrName>
                                        </p:attrNameLst>
                                      </p:cBhvr>
                                      <p:to>
                                        <p:strVal val="visible"/>
                                      </p:to>
                                    </p:set>
                                    <p:animEffect transition="in" filter="barn(inVertical)">
                                      <p:cBhvr>
                                        <p:cTn id="5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P spid="9" grpId="0" animBg="1"/>
      <p:bldP spid="11" grpId="0" animBg="1"/>
      <p:bldP spid="12" grpId="0" animBg="1"/>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תיבת טקסט 1">
            <a:extLst>
              <a:ext uri="{FF2B5EF4-FFF2-40B4-BE49-F238E27FC236}">
                <a16:creationId xmlns:a16="http://schemas.microsoft.com/office/drawing/2014/main" id="{64888B5B-9C8F-43E3-A719-0567961E8151}"/>
              </a:ext>
            </a:extLst>
          </p:cNvPr>
          <p:cNvSpPr txBox="1"/>
          <p:nvPr/>
        </p:nvSpPr>
        <p:spPr>
          <a:xfrm>
            <a:off x="8091477" y="604987"/>
            <a:ext cx="3407026" cy="2024283"/>
          </a:xfrm>
          <a:prstGeom prst="rect">
            <a:avLst/>
          </a:prstGeom>
          <a:solidFill>
            <a:schemeClr val="accent5">
              <a:lumMod val="20000"/>
              <a:lumOff val="80000"/>
            </a:schemeClr>
          </a:solidFill>
          <a:scene3d>
            <a:camera prst="orthographicFront"/>
            <a:lightRig rig="threePt" dir="t"/>
          </a:scene3d>
          <a:sp3d>
            <a:bevelT w="165100" prst="coolSlant"/>
          </a:sp3d>
        </p:spPr>
        <p:txBody>
          <a:bodyPr wrap="square">
            <a:spAutoFit/>
          </a:bodyPr>
          <a:lstStyle/>
          <a:p>
            <a:r>
              <a:rPr lang="he-IL" b="0" i="0" dirty="0">
                <a:solidFill>
                  <a:srgbClr val="000000"/>
                </a:solidFill>
                <a:effectLst/>
                <a:latin typeface="Arial" panose="020B0604020202020204" pitchFamily="34" charset="0"/>
              </a:rPr>
              <a:t>תָּא שְׁמַע עַל מָה הַצִּיץ מְרַצֶּה ?</a:t>
            </a:r>
          </a:p>
          <a:p>
            <a:pPr marL="285750" indent="-285750">
              <a:buFont typeface="Wingdings" panose="05000000000000000000" pitchFamily="2" charset="2"/>
              <a:buChar char="Ø"/>
            </a:pPr>
            <a:r>
              <a:rPr lang="he-IL" b="0" i="0" dirty="0">
                <a:solidFill>
                  <a:srgbClr val="000000"/>
                </a:solidFill>
                <a:effectLst/>
                <a:latin typeface="Arial" panose="020B0604020202020204" pitchFamily="34" charset="0"/>
              </a:rPr>
              <a:t>עַל הַדָּם </a:t>
            </a:r>
          </a:p>
          <a:p>
            <a:pPr marL="285750" indent="-285750">
              <a:buFont typeface="Wingdings" panose="05000000000000000000" pitchFamily="2" charset="2"/>
              <a:buChar char="Ø"/>
            </a:pPr>
            <a:r>
              <a:rPr lang="he-IL" dirty="0">
                <a:solidFill>
                  <a:srgbClr val="000000"/>
                </a:solidFill>
                <a:latin typeface="Arial" panose="020B0604020202020204" pitchFamily="34" charset="0"/>
              </a:rPr>
              <a:t> </a:t>
            </a:r>
            <a:r>
              <a:rPr lang="he-IL" b="0" i="0" dirty="0">
                <a:solidFill>
                  <a:srgbClr val="000000"/>
                </a:solidFill>
                <a:effectLst/>
                <a:latin typeface="Arial" panose="020B0604020202020204" pitchFamily="34" charset="0"/>
              </a:rPr>
              <a:t>וְעַל הַבָּשָׂר </a:t>
            </a:r>
          </a:p>
          <a:p>
            <a:pPr marL="285750" indent="-285750">
              <a:buFont typeface="Wingdings" panose="05000000000000000000" pitchFamily="2" charset="2"/>
              <a:buChar char="Ø"/>
            </a:pPr>
            <a:r>
              <a:rPr lang="he-IL" dirty="0">
                <a:solidFill>
                  <a:srgbClr val="000000"/>
                </a:solidFill>
                <a:latin typeface="Arial" panose="020B0604020202020204" pitchFamily="34" charset="0"/>
              </a:rPr>
              <a:t> </a:t>
            </a:r>
            <a:r>
              <a:rPr lang="he-IL" b="0" i="0" dirty="0">
                <a:solidFill>
                  <a:srgbClr val="000000"/>
                </a:solidFill>
                <a:effectLst/>
                <a:latin typeface="Arial" panose="020B0604020202020204" pitchFamily="34" charset="0"/>
              </a:rPr>
              <a:t>וְעַל הַחֵלֶב שֶׁנִּטְמָא</a:t>
            </a:r>
          </a:p>
          <a:p>
            <a:pPr lvl="1"/>
            <a:r>
              <a:rPr lang="he-IL" dirty="0">
                <a:solidFill>
                  <a:srgbClr val="000000"/>
                </a:solidFill>
                <a:latin typeface="Arial" panose="020B0604020202020204" pitchFamily="34" charset="0"/>
              </a:rPr>
              <a:t>     </a:t>
            </a:r>
            <a:r>
              <a:rPr lang="he-IL" b="0" i="0" dirty="0">
                <a:solidFill>
                  <a:srgbClr val="000000"/>
                </a:solidFill>
                <a:effectLst/>
                <a:latin typeface="Arial" panose="020B0604020202020204" pitchFamily="34" charset="0"/>
              </a:rPr>
              <a:t> בֵּין בְּשׁוֹגֵג בֵּין בְּמֵזִיד</a:t>
            </a:r>
          </a:p>
          <a:p>
            <a:pPr lvl="1"/>
            <a:r>
              <a:rPr lang="he-IL" dirty="0">
                <a:solidFill>
                  <a:srgbClr val="000000"/>
                </a:solidFill>
                <a:latin typeface="Arial" panose="020B0604020202020204" pitchFamily="34" charset="0"/>
              </a:rPr>
              <a:t>     </a:t>
            </a:r>
            <a:r>
              <a:rPr lang="he-IL" b="0" i="0" dirty="0">
                <a:solidFill>
                  <a:srgbClr val="000000"/>
                </a:solidFill>
                <a:effectLst/>
                <a:latin typeface="Arial" panose="020B0604020202020204" pitchFamily="34" charset="0"/>
              </a:rPr>
              <a:t> בֵּין בְּאוֹנֶס בֵּין בְּרָצוֹן </a:t>
            </a:r>
          </a:p>
          <a:p>
            <a:pPr lvl="1"/>
            <a:r>
              <a:rPr lang="he-IL" dirty="0">
                <a:solidFill>
                  <a:srgbClr val="000000"/>
                </a:solidFill>
                <a:latin typeface="Arial" panose="020B0604020202020204" pitchFamily="34" charset="0"/>
              </a:rPr>
              <a:t>     </a:t>
            </a:r>
            <a:r>
              <a:rPr lang="he-IL" b="0" i="0" dirty="0">
                <a:solidFill>
                  <a:srgbClr val="000000"/>
                </a:solidFill>
                <a:effectLst/>
                <a:latin typeface="Arial" panose="020B0604020202020204" pitchFamily="34" charset="0"/>
              </a:rPr>
              <a:t>בֵּין בְּיָחִיד בֵּין בְּצִיבּוּר</a:t>
            </a:r>
            <a:endParaRPr lang="he-IL" dirty="0"/>
          </a:p>
        </p:txBody>
      </p:sp>
      <p:sp>
        <p:nvSpPr>
          <p:cNvPr id="3" name="בועת דיבור: מלבן עם פינות מעוגלות 2">
            <a:extLst>
              <a:ext uri="{FF2B5EF4-FFF2-40B4-BE49-F238E27FC236}">
                <a16:creationId xmlns:a16="http://schemas.microsoft.com/office/drawing/2014/main" id="{828DEF54-1608-49CE-BDD2-91695C5FD1A9}"/>
              </a:ext>
            </a:extLst>
          </p:cNvPr>
          <p:cNvSpPr/>
          <p:nvPr/>
        </p:nvSpPr>
        <p:spPr>
          <a:xfrm>
            <a:off x="1648519" y="290623"/>
            <a:ext cx="5288436" cy="2355417"/>
          </a:xfrm>
          <a:prstGeom prst="wedgeRoundRectCallout">
            <a:avLst>
              <a:gd name="adj1" fmla="val 83393"/>
              <a:gd name="adj2" fmla="val -26485"/>
              <a:gd name="adj3" fmla="val 1666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dirty="0">
                <a:solidFill>
                  <a:srgbClr val="FF0000"/>
                </a:solidFill>
              </a:rPr>
              <a:t>רמב"ם הלכות פסולי </a:t>
            </a:r>
            <a:r>
              <a:rPr lang="he-IL" dirty="0" err="1">
                <a:solidFill>
                  <a:srgbClr val="FF0000"/>
                </a:solidFill>
              </a:rPr>
              <a:t>המוקדשין</a:t>
            </a:r>
            <a:r>
              <a:rPr lang="he-IL" dirty="0">
                <a:solidFill>
                  <a:srgbClr val="FF0000"/>
                </a:solidFill>
              </a:rPr>
              <a:t> פרק א הלכה לד</a:t>
            </a:r>
          </a:p>
          <a:p>
            <a:r>
              <a:rPr lang="he-IL" dirty="0">
                <a:solidFill>
                  <a:srgbClr val="FF0000"/>
                </a:solidFill>
              </a:rPr>
              <a:t>כל הזבחים של יחיד, בין שנטמא בשר והחלב קיים בין שנטמא חלב והבשר קיים, זורק את הדם, נטמאו </a:t>
            </a:r>
            <a:r>
              <a:rPr lang="he-IL" dirty="0" err="1">
                <a:solidFill>
                  <a:srgbClr val="FF0000"/>
                </a:solidFill>
              </a:rPr>
              <a:t>שניהן</a:t>
            </a:r>
            <a:r>
              <a:rPr lang="he-IL" dirty="0">
                <a:solidFill>
                  <a:srgbClr val="FF0000"/>
                </a:solidFill>
              </a:rPr>
              <a:t> לא יזרוק, ואם זרק הורצה,</a:t>
            </a:r>
          </a:p>
          <a:p>
            <a:r>
              <a:rPr lang="he-IL" dirty="0">
                <a:solidFill>
                  <a:srgbClr val="FF0000"/>
                </a:solidFill>
              </a:rPr>
              <a:t> </a:t>
            </a:r>
            <a:r>
              <a:rPr lang="he-IL" sz="2000" b="1" dirty="0">
                <a:solidFill>
                  <a:srgbClr val="FF0000"/>
                </a:solidFill>
              </a:rPr>
              <a:t>שהציץ מרצה על הטומאה</a:t>
            </a:r>
            <a:r>
              <a:rPr lang="he-IL" dirty="0">
                <a:solidFill>
                  <a:srgbClr val="FF0000"/>
                </a:solidFill>
              </a:rPr>
              <a:t>, </a:t>
            </a:r>
          </a:p>
          <a:p>
            <a:r>
              <a:rPr lang="he-IL" dirty="0">
                <a:solidFill>
                  <a:srgbClr val="FF0000"/>
                </a:solidFill>
              </a:rPr>
              <a:t>וכן </a:t>
            </a:r>
            <a:r>
              <a:rPr lang="he-IL" dirty="0" err="1">
                <a:solidFill>
                  <a:srgbClr val="FF0000"/>
                </a:solidFill>
              </a:rPr>
              <a:t>אימורין</a:t>
            </a:r>
            <a:r>
              <a:rPr lang="he-IL" dirty="0">
                <a:solidFill>
                  <a:srgbClr val="FF0000"/>
                </a:solidFill>
              </a:rPr>
              <a:t> או איברי עולה שנטמאו והקטירן, הציץ מרצה כמו שביארנו, וכל </a:t>
            </a:r>
            <a:r>
              <a:rPr lang="he-IL" dirty="0" err="1">
                <a:solidFill>
                  <a:srgbClr val="FF0000"/>
                </a:solidFill>
              </a:rPr>
              <a:t>קרבנות</a:t>
            </a:r>
            <a:r>
              <a:rPr lang="he-IL" dirty="0">
                <a:solidFill>
                  <a:srgbClr val="FF0000"/>
                </a:solidFill>
              </a:rPr>
              <a:t> הצבור שנטמא הבשר והחלב כולו הרי זה זורק את הדם.</a:t>
            </a:r>
          </a:p>
        </p:txBody>
      </p:sp>
      <p:sp>
        <p:nvSpPr>
          <p:cNvPr id="4" name="תיבת טקסט 3">
            <a:extLst>
              <a:ext uri="{FF2B5EF4-FFF2-40B4-BE49-F238E27FC236}">
                <a16:creationId xmlns:a16="http://schemas.microsoft.com/office/drawing/2014/main" id="{092EC106-9C39-415D-ACC8-D18ADFE711DC}"/>
              </a:ext>
            </a:extLst>
          </p:cNvPr>
          <p:cNvSpPr txBox="1"/>
          <p:nvPr/>
        </p:nvSpPr>
        <p:spPr>
          <a:xfrm>
            <a:off x="10492557" y="92596"/>
            <a:ext cx="1454871" cy="369332"/>
          </a:xfrm>
          <a:prstGeom prst="rect">
            <a:avLst/>
          </a:prstGeom>
          <a:noFill/>
        </p:spPr>
        <p:txBody>
          <a:bodyPr wrap="square" rtlCol="1">
            <a:spAutoFit/>
          </a:bodyPr>
          <a:lstStyle/>
          <a:p>
            <a:pPr algn="ctr"/>
            <a:r>
              <a:rPr lang="he-IL" dirty="0"/>
              <a:t>דף ז' עמ' א'</a:t>
            </a:r>
          </a:p>
        </p:txBody>
      </p:sp>
      <p:sp>
        <p:nvSpPr>
          <p:cNvPr id="5" name="תיבת טקסט 4">
            <a:extLst>
              <a:ext uri="{FF2B5EF4-FFF2-40B4-BE49-F238E27FC236}">
                <a16:creationId xmlns:a16="http://schemas.microsoft.com/office/drawing/2014/main" id="{53450265-3AA9-454F-B1F2-345841B9DDE3}"/>
              </a:ext>
            </a:extLst>
          </p:cNvPr>
          <p:cNvSpPr txBox="1"/>
          <p:nvPr/>
        </p:nvSpPr>
        <p:spPr>
          <a:xfrm>
            <a:off x="2759310" y="3090459"/>
            <a:ext cx="4177645" cy="646331"/>
          </a:xfrm>
          <a:prstGeom prst="rect">
            <a:avLst/>
          </a:prstGeom>
          <a:solidFill>
            <a:schemeClr val="bg1"/>
          </a:solidFill>
          <a:scene3d>
            <a:camera prst="orthographicFront"/>
            <a:lightRig rig="threePt" dir="t"/>
          </a:scene3d>
          <a:sp3d>
            <a:bevelT prst="relaxedInset"/>
          </a:sp3d>
        </p:spPr>
        <p:txBody>
          <a:bodyPr wrap="square">
            <a:spAutoFit/>
          </a:bodyPr>
          <a:lstStyle/>
          <a:p>
            <a:r>
              <a:rPr lang="he-IL" dirty="0"/>
              <a:t>אם תחשוב שטומאה ממילא הותרה בציבור למה הציץ צריך לכפר ? הרי אינו עוון כלל </a:t>
            </a:r>
          </a:p>
        </p:txBody>
      </p:sp>
      <p:sp>
        <p:nvSpPr>
          <p:cNvPr id="6" name="תיבת טקסט 5">
            <a:extLst>
              <a:ext uri="{FF2B5EF4-FFF2-40B4-BE49-F238E27FC236}">
                <a16:creationId xmlns:a16="http://schemas.microsoft.com/office/drawing/2014/main" id="{EA49B55F-ADD7-4360-A76A-54B4D6E300B0}"/>
              </a:ext>
            </a:extLst>
          </p:cNvPr>
          <p:cNvSpPr txBox="1"/>
          <p:nvPr/>
        </p:nvSpPr>
        <p:spPr>
          <a:xfrm>
            <a:off x="7583632" y="3178646"/>
            <a:ext cx="3914871" cy="646331"/>
          </a:xfrm>
          <a:prstGeom prst="rect">
            <a:avLst/>
          </a:prstGeom>
          <a:solidFill>
            <a:schemeClr val="accent5">
              <a:lumMod val="20000"/>
              <a:lumOff val="80000"/>
            </a:schemeClr>
          </a:solidFill>
          <a:scene3d>
            <a:camera prst="orthographicFront"/>
            <a:lightRig rig="threePt" dir="t"/>
          </a:scene3d>
          <a:sp3d>
            <a:bevelT w="165100" prst="coolSlant"/>
          </a:sp3d>
        </p:spPr>
        <p:txBody>
          <a:bodyPr wrap="square">
            <a:spAutoFit/>
          </a:bodyPr>
          <a:lstStyle/>
          <a:p>
            <a:r>
              <a:rPr lang="he-IL" b="0" i="0" dirty="0">
                <a:solidFill>
                  <a:srgbClr val="000000"/>
                </a:solidFill>
                <a:effectLst/>
                <a:latin typeface="Arial" panose="020B0604020202020204" pitchFamily="34" charset="0"/>
              </a:rPr>
              <a:t>וְאִי </a:t>
            </a:r>
            <a:r>
              <a:rPr lang="he-IL" b="0" i="0" dirty="0" err="1">
                <a:solidFill>
                  <a:srgbClr val="000000"/>
                </a:solidFill>
                <a:effectLst/>
                <a:latin typeface="Arial" panose="020B0604020202020204" pitchFamily="34" charset="0"/>
              </a:rPr>
              <a:t>סָלְקָא</a:t>
            </a:r>
            <a:r>
              <a:rPr lang="he-IL" b="0" i="0" dirty="0">
                <a:solidFill>
                  <a:srgbClr val="000000"/>
                </a:solidFill>
                <a:effectLst/>
                <a:latin typeface="Arial" panose="020B0604020202020204" pitchFamily="34" charset="0"/>
              </a:rPr>
              <a:t> דַּעְתָּךְ טוּמְאָה הֶיתֵּר הִיא בְּצִיבּוּר</a:t>
            </a:r>
          </a:p>
          <a:p>
            <a:r>
              <a:rPr lang="he-IL" b="0" i="0" dirty="0">
                <a:solidFill>
                  <a:srgbClr val="000000"/>
                </a:solidFill>
                <a:effectLst/>
                <a:latin typeface="Arial" panose="020B0604020202020204" pitchFamily="34" charset="0"/>
              </a:rPr>
              <a:t> לְמָה לִי </a:t>
            </a:r>
            <a:r>
              <a:rPr lang="he-IL" b="0" i="0" dirty="0" err="1">
                <a:solidFill>
                  <a:srgbClr val="000000"/>
                </a:solidFill>
                <a:effectLst/>
                <a:latin typeface="Arial" panose="020B0604020202020204" pitchFamily="34" charset="0"/>
              </a:rPr>
              <a:t>לְרַצּוֹיֵי</a:t>
            </a:r>
            <a:endParaRPr lang="he-IL" dirty="0"/>
          </a:p>
        </p:txBody>
      </p:sp>
      <p:sp>
        <p:nvSpPr>
          <p:cNvPr id="7" name="תיבת טקסט 6">
            <a:extLst>
              <a:ext uri="{FF2B5EF4-FFF2-40B4-BE49-F238E27FC236}">
                <a16:creationId xmlns:a16="http://schemas.microsoft.com/office/drawing/2014/main" id="{903F0B5C-58AD-439A-A59C-E30FC9AB09F4}"/>
              </a:ext>
            </a:extLst>
          </p:cNvPr>
          <p:cNvSpPr txBox="1"/>
          <p:nvPr/>
        </p:nvSpPr>
        <p:spPr>
          <a:xfrm>
            <a:off x="7315165" y="4432942"/>
            <a:ext cx="4183338" cy="369332"/>
          </a:xfrm>
          <a:prstGeom prst="rect">
            <a:avLst/>
          </a:prstGeom>
          <a:solidFill>
            <a:schemeClr val="accent5">
              <a:lumMod val="20000"/>
              <a:lumOff val="80000"/>
            </a:schemeClr>
          </a:solidFill>
          <a:scene3d>
            <a:camera prst="orthographicFront"/>
            <a:lightRig rig="threePt" dir="t"/>
          </a:scene3d>
          <a:sp3d>
            <a:bevelT w="165100" prst="coolSlant"/>
          </a:sp3d>
        </p:spPr>
        <p:txBody>
          <a:bodyPr wrap="square">
            <a:spAutoFit/>
          </a:bodyPr>
          <a:lstStyle/>
          <a:p>
            <a:r>
              <a:rPr lang="he-IL" b="0" i="0" dirty="0">
                <a:solidFill>
                  <a:srgbClr val="000000"/>
                </a:solidFill>
                <a:effectLst/>
                <a:latin typeface="Arial" panose="020B0604020202020204" pitchFamily="34" charset="0"/>
              </a:rPr>
              <a:t>אָמַר לְךָ רַב נַחְמָן כִּי </a:t>
            </a:r>
            <a:r>
              <a:rPr lang="he-IL" b="0" i="0" dirty="0" err="1">
                <a:solidFill>
                  <a:srgbClr val="000000"/>
                </a:solidFill>
                <a:effectLst/>
                <a:latin typeface="Arial" panose="020B0604020202020204" pitchFamily="34" charset="0"/>
              </a:rPr>
              <a:t>קָתָנֵי</a:t>
            </a:r>
            <a:r>
              <a:rPr lang="he-IL" b="0" i="0" dirty="0">
                <a:solidFill>
                  <a:srgbClr val="000000"/>
                </a:solidFill>
                <a:effectLst/>
                <a:latin typeface="Arial" panose="020B0604020202020204" pitchFamily="34" charset="0"/>
              </a:rPr>
              <a:t> הַצִּיץ מְרַצֶּה </a:t>
            </a:r>
            <a:r>
              <a:rPr lang="he-IL" b="0" i="0" dirty="0" err="1">
                <a:solidFill>
                  <a:srgbClr val="000000"/>
                </a:solidFill>
                <a:effectLst/>
                <a:latin typeface="Arial" panose="020B0604020202020204" pitchFamily="34" charset="0"/>
              </a:rPr>
              <a:t>אַדְּיָחִיד</a:t>
            </a:r>
            <a:endParaRPr lang="he-IL" dirty="0"/>
          </a:p>
        </p:txBody>
      </p:sp>
      <p:sp>
        <p:nvSpPr>
          <p:cNvPr id="8" name="תיבת טקסט 7">
            <a:extLst>
              <a:ext uri="{FF2B5EF4-FFF2-40B4-BE49-F238E27FC236}">
                <a16:creationId xmlns:a16="http://schemas.microsoft.com/office/drawing/2014/main" id="{0AFC773C-6683-4092-8E0D-B1F5705E62C7}"/>
              </a:ext>
            </a:extLst>
          </p:cNvPr>
          <p:cNvSpPr txBox="1"/>
          <p:nvPr/>
        </p:nvSpPr>
        <p:spPr>
          <a:xfrm>
            <a:off x="314960" y="4324959"/>
            <a:ext cx="6739704" cy="1200329"/>
          </a:xfrm>
          <a:prstGeom prst="rect">
            <a:avLst/>
          </a:prstGeom>
          <a:solidFill>
            <a:schemeClr val="bg1"/>
          </a:solidFill>
          <a:scene3d>
            <a:camera prst="orthographicFront"/>
            <a:lightRig rig="threePt" dir="t"/>
          </a:scene3d>
          <a:sp3d>
            <a:bevelT prst="relaxedInset"/>
          </a:sp3d>
        </p:spPr>
        <p:txBody>
          <a:bodyPr wrap="square">
            <a:spAutoFit/>
          </a:bodyPr>
          <a:lstStyle/>
          <a:p>
            <a:r>
              <a:rPr lang="he-IL" dirty="0"/>
              <a:t>לעולם יש לנו לומר שהצבור שנשנה כאן לא נשנה אלא לעניין הכשר בקרבן. </a:t>
            </a:r>
          </a:p>
          <a:p>
            <a:r>
              <a:rPr lang="he-IL" dirty="0"/>
              <a:t>ואף בלא ריצוי ציץ הוא כשר.</a:t>
            </a:r>
          </a:p>
          <a:p>
            <a:r>
              <a:rPr lang="he-IL" dirty="0"/>
              <a:t>ומה שכתוב "מרצה" מדובר </a:t>
            </a:r>
            <a:r>
              <a:rPr lang="he-IL" dirty="0" err="1"/>
              <a:t>בקרבנות</a:t>
            </a:r>
            <a:r>
              <a:rPr lang="he-IL" dirty="0"/>
              <a:t> יחיד שבהם אינו מרצה אלא על ידי ריצוי ציץ.</a:t>
            </a:r>
          </a:p>
        </p:txBody>
      </p:sp>
      <p:sp>
        <p:nvSpPr>
          <p:cNvPr id="9" name="תיבת טקסט 8">
            <a:extLst>
              <a:ext uri="{FF2B5EF4-FFF2-40B4-BE49-F238E27FC236}">
                <a16:creationId xmlns:a16="http://schemas.microsoft.com/office/drawing/2014/main" id="{6D70277C-4AA6-49C1-86DD-1BC64CC01326}"/>
              </a:ext>
            </a:extLst>
          </p:cNvPr>
          <p:cNvSpPr txBox="1"/>
          <p:nvPr/>
        </p:nvSpPr>
        <p:spPr>
          <a:xfrm>
            <a:off x="8363342" y="5902073"/>
            <a:ext cx="3139888" cy="646331"/>
          </a:xfrm>
          <a:prstGeom prst="rect">
            <a:avLst/>
          </a:prstGeom>
          <a:solidFill>
            <a:schemeClr val="accent5">
              <a:lumMod val="20000"/>
              <a:lumOff val="80000"/>
            </a:schemeClr>
          </a:solidFill>
          <a:scene3d>
            <a:camera prst="orthographicFront"/>
            <a:lightRig rig="threePt" dir="t"/>
          </a:scene3d>
          <a:sp3d>
            <a:bevelT w="165100" prst="coolSlant"/>
          </a:sp3d>
        </p:spPr>
        <p:txBody>
          <a:bodyPr wrap="square">
            <a:spAutoFit/>
          </a:bodyPr>
          <a:lstStyle/>
          <a:p>
            <a:r>
              <a:rPr lang="he-IL" b="0" i="0" dirty="0" err="1">
                <a:solidFill>
                  <a:srgbClr val="000000"/>
                </a:solidFill>
                <a:effectLst/>
                <a:latin typeface="Arial" panose="020B0604020202020204" pitchFamily="34" charset="0"/>
              </a:rPr>
              <a:t>וְאִיבָּעֵית</a:t>
            </a:r>
            <a:r>
              <a:rPr lang="he-IL" b="0" i="0" dirty="0">
                <a:solidFill>
                  <a:srgbClr val="000000"/>
                </a:solidFill>
                <a:effectLst/>
                <a:latin typeface="Arial" panose="020B0604020202020204" pitchFamily="34" charset="0"/>
              </a:rPr>
              <a:t> אֵימָא אֲפִילּוּ </a:t>
            </a:r>
            <a:r>
              <a:rPr lang="he-IL" b="0" i="0" dirty="0" err="1">
                <a:solidFill>
                  <a:srgbClr val="000000"/>
                </a:solidFill>
                <a:effectLst/>
                <a:latin typeface="Arial" panose="020B0604020202020204" pitchFamily="34" charset="0"/>
              </a:rPr>
              <a:t>תֵּימָא</a:t>
            </a:r>
            <a:r>
              <a:rPr lang="he-IL" b="0" i="0" dirty="0">
                <a:solidFill>
                  <a:srgbClr val="000000"/>
                </a:solidFill>
                <a:effectLst/>
                <a:latin typeface="Arial" panose="020B0604020202020204" pitchFamily="34" charset="0"/>
              </a:rPr>
              <a:t> בְּצִיבּוּר</a:t>
            </a:r>
          </a:p>
          <a:p>
            <a:r>
              <a:rPr lang="he-IL" b="0" i="0" dirty="0">
                <a:solidFill>
                  <a:srgbClr val="000000"/>
                </a:solidFill>
                <a:effectLst/>
                <a:latin typeface="Arial" panose="020B0604020202020204" pitchFamily="34" charset="0"/>
              </a:rPr>
              <a:t> </a:t>
            </a:r>
            <a:r>
              <a:rPr lang="he-IL" b="0" i="0" dirty="0" err="1">
                <a:solidFill>
                  <a:srgbClr val="000000"/>
                </a:solidFill>
                <a:effectLst/>
                <a:latin typeface="Arial" panose="020B0604020202020204" pitchFamily="34" charset="0"/>
              </a:rPr>
              <a:t>בְּהָנָך</a:t>
            </a:r>
            <a:r>
              <a:rPr lang="he-IL" b="0" i="0" dirty="0">
                <a:solidFill>
                  <a:srgbClr val="000000"/>
                </a:solidFill>
                <a:effectLst/>
                <a:latin typeface="Arial" panose="020B0604020202020204" pitchFamily="34" charset="0"/>
              </a:rPr>
              <a:t>ְ דְּלָא </a:t>
            </a:r>
            <a:r>
              <a:rPr lang="he-IL" b="0" i="0" dirty="0" err="1">
                <a:solidFill>
                  <a:srgbClr val="000000"/>
                </a:solidFill>
                <a:effectLst/>
                <a:latin typeface="Arial" panose="020B0604020202020204" pitchFamily="34" charset="0"/>
              </a:rPr>
              <a:t>קְבִיע</a:t>
            </a:r>
            <a:r>
              <a:rPr lang="he-IL" b="0" i="0" dirty="0">
                <a:solidFill>
                  <a:srgbClr val="000000"/>
                </a:solidFill>
                <a:effectLst/>
                <a:latin typeface="Arial" panose="020B0604020202020204" pitchFamily="34" charset="0"/>
              </a:rPr>
              <a:t>ַ לָהּ זְמַן</a:t>
            </a:r>
            <a:endParaRPr lang="he-IL" dirty="0"/>
          </a:p>
        </p:txBody>
      </p:sp>
      <p:sp>
        <p:nvSpPr>
          <p:cNvPr id="10" name="תיבת טקסט 9">
            <a:extLst>
              <a:ext uri="{FF2B5EF4-FFF2-40B4-BE49-F238E27FC236}">
                <a16:creationId xmlns:a16="http://schemas.microsoft.com/office/drawing/2014/main" id="{5BBE1BA7-CAD5-4F15-9832-88E3D4B46AE2}"/>
              </a:ext>
            </a:extLst>
          </p:cNvPr>
          <p:cNvSpPr txBox="1"/>
          <p:nvPr/>
        </p:nvSpPr>
        <p:spPr>
          <a:xfrm>
            <a:off x="1838960" y="5842074"/>
            <a:ext cx="5215704" cy="923330"/>
          </a:xfrm>
          <a:prstGeom prst="rect">
            <a:avLst/>
          </a:prstGeom>
          <a:solidFill>
            <a:schemeClr val="bg1"/>
          </a:solidFill>
          <a:scene3d>
            <a:camera prst="orthographicFront"/>
            <a:lightRig rig="threePt" dir="t"/>
          </a:scene3d>
          <a:sp3d>
            <a:bevelT prst="relaxedInset"/>
          </a:sp3d>
        </p:spPr>
        <p:txBody>
          <a:bodyPr wrap="square">
            <a:spAutoFit/>
          </a:bodyPr>
          <a:lstStyle/>
          <a:p>
            <a:r>
              <a:rPr lang="he-IL" dirty="0" err="1"/>
              <a:t>הברייתא</a:t>
            </a:r>
            <a:r>
              <a:rPr lang="he-IL" dirty="0"/>
              <a:t> נלמדת כפשוטה שצריך ריצוי ציץ אף בציבור, </a:t>
            </a:r>
          </a:p>
          <a:p>
            <a:r>
              <a:rPr lang="he-IL" dirty="0"/>
              <a:t>אפשר להעמידה </a:t>
            </a:r>
            <a:r>
              <a:rPr lang="he-IL" dirty="0" err="1"/>
              <a:t>בקרבנות</a:t>
            </a:r>
            <a:r>
              <a:rPr lang="he-IL" dirty="0"/>
              <a:t> ציבור שלא נקבע להם זמן, </a:t>
            </a:r>
          </a:p>
          <a:p>
            <a:r>
              <a:rPr lang="he-IL" dirty="0"/>
              <a:t>שדינם כקרבן יחיד לטומאה, ואינם כשרים אלא בריצוי ציץ.</a:t>
            </a:r>
          </a:p>
        </p:txBody>
      </p:sp>
    </p:spTree>
    <p:extLst>
      <p:ext uri="{BB962C8B-B14F-4D97-AF65-F5344CB8AC3E}">
        <p14:creationId xmlns:p14="http://schemas.microsoft.com/office/powerpoint/2010/main" val="1208402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25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750"/>
                            </p:stCondLst>
                            <p:childTnLst>
                              <p:par>
                                <p:cTn id="11" presetID="22" presetClass="entr" presetSubtype="2" fill="hold" nodeType="afterEffect">
                                  <p:stCondLst>
                                    <p:cond delay="25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wipe(right)">
                                      <p:cBhvr>
                                        <p:cTn id="13" dur="500"/>
                                        <p:tgtEl>
                                          <p:spTgt spid="2">
                                            <p:txEl>
                                              <p:pRg st="0" end="0"/>
                                            </p:txEl>
                                          </p:spTgt>
                                        </p:tgtEl>
                                      </p:cBhvr>
                                    </p:animEffect>
                                  </p:childTnLst>
                                </p:cTn>
                              </p:par>
                            </p:childTnLst>
                          </p:cTn>
                        </p:par>
                        <p:par>
                          <p:cTn id="14" fill="hold">
                            <p:stCondLst>
                              <p:cond delay="1500"/>
                            </p:stCondLst>
                            <p:childTnLst>
                              <p:par>
                                <p:cTn id="15" presetID="22" presetClass="entr" presetSubtype="2" fill="hold" nodeType="afterEffect">
                                  <p:stCondLst>
                                    <p:cond delay="25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wipe(right)">
                                      <p:cBhvr>
                                        <p:cTn id="17" dur="500"/>
                                        <p:tgtEl>
                                          <p:spTgt spid="2">
                                            <p:txEl>
                                              <p:pRg st="1" end="1"/>
                                            </p:txEl>
                                          </p:spTgt>
                                        </p:tgtEl>
                                      </p:cBhvr>
                                    </p:animEffect>
                                  </p:childTnLst>
                                </p:cTn>
                              </p:par>
                            </p:childTnLst>
                          </p:cTn>
                        </p:par>
                        <p:par>
                          <p:cTn id="18" fill="hold">
                            <p:stCondLst>
                              <p:cond delay="2250"/>
                            </p:stCondLst>
                            <p:childTnLst>
                              <p:par>
                                <p:cTn id="19" presetID="22" presetClass="entr" presetSubtype="2" fill="hold" nodeType="afterEffect">
                                  <p:stCondLst>
                                    <p:cond delay="25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wipe(right)">
                                      <p:cBhvr>
                                        <p:cTn id="21" dur="500"/>
                                        <p:tgtEl>
                                          <p:spTgt spid="2">
                                            <p:txEl>
                                              <p:pRg st="2" end="2"/>
                                            </p:txEl>
                                          </p:spTgt>
                                        </p:tgtEl>
                                      </p:cBhvr>
                                    </p:animEffect>
                                  </p:childTnLst>
                                </p:cTn>
                              </p:par>
                            </p:childTnLst>
                          </p:cTn>
                        </p:par>
                        <p:par>
                          <p:cTn id="22" fill="hold">
                            <p:stCondLst>
                              <p:cond delay="3000"/>
                            </p:stCondLst>
                            <p:childTnLst>
                              <p:par>
                                <p:cTn id="23" presetID="22" presetClass="entr" presetSubtype="2" fill="hold" nodeType="afterEffect">
                                  <p:stCondLst>
                                    <p:cond delay="250"/>
                                  </p:stCondLst>
                                  <p:childTnLst>
                                    <p:set>
                                      <p:cBhvr>
                                        <p:cTn id="24" dur="1" fill="hold">
                                          <p:stCondLst>
                                            <p:cond delay="0"/>
                                          </p:stCondLst>
                                        </p:cTn>
                                        <p:tgtEl>
                                          <p:spTgt spid="2">
                                            <p:txEl>
                                              <p:pRg st="3" end="3"/>
                                            </p:txEl>
                                          </p:spTgt>
                                        </p:tgtEl>
                                        <p:attrNameLst>
                                          <p:attrName>style.visibility</p:attrName>
                                        </p:attrNameLst>
                                      </p:cBhvr>
                                      <p:to>
                                        <p:strVal val="visible"/>
                                      </p:to>
                                    </p:set>
                                    <p:animEffect transition="in" filter="wipe(right)">
                                      <p:cBhvr>
                                        <p:cTn id="25" dur="500"/>
                                        <p:tgtEl>
                                          <p:spTgt spid="2">
                                            <p:txEl>
                                              <p:pRg st="3" end="3"/>
                                            </p:txEl>
                                          </p:spTgt>
                                        </p:tgtEl>
                                      </p:cBhvr>
                                    </p:animEffect>
                                  </p:childTnLst>
                                </p:cTn>
                              </p:par>
                            </p:childTnLst>
                          </p:cTn>
                        </p:par>
                        <p:par>
                          <p:cTn id="26" fill="hold">
                            <p:stCondLst>
                              <p:cond delay="3750"/>
                            </p:stCondLst>
                            <p:childTnLst>
                              <p:par>
                                <p:cTn id="27" presetID="53" presetClass="entr" presetSubtype="16" fill="hold" nodeType="afterEffect">
                                  <p:stCondLst>
                                    <p:cond delay="250"/>
                                  </p:stCondLst>
                                  <p:childTnLst>
                                    <p:set>
                                      <p:cBhvr>
                                        <p:cTn id="28" dur="1" fill="hold">
                                          <p:stCondLst>
                                            <p:cond delay="0"/>
                                          </p:stCondLst>
                                        </p:cTn>
                                        <p:tgtEl>
                                          <p:spTgt spid="2">
                                            <p:txEl>
                                              <p:pRg st="4" end="4"/>
                                            </p:txEl>
                                          </p:spTgt>
                                        </p:tgtEl>
                                        <p:attrNameLst>
                                          <p:attrName>style.visibility</p:attrName>
                                        </p:attrNameLst>
                                      </p:cBhvr>
                                      <p:to>
                                        <p:strVal val="visible"/>
                                      </p:to>
                                    </p:set>
                                    <p:anim calcmode="lin" valueType="num">
                                      <p:cBhvr>
                                        <p:cTn id="29"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30"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1" dur="500"/>
                                        <p:tgtEl>
                                          <p:spTgt spid="2">
                                            <p:txEl>
                                              <p:pRg st="4" end="4"/>
                                            </p:txEl>
                                          </p:spTgt>
                                        </p:tgtEl>
                                      </p:cBhvr>
                                    </p:animEffect>
                                  </p:childTnLst>
                                </p:cTn>
                              </p:par>
                            </p:childTnLst>
                          </p:cTn>
                        </p:par>
                        <p:par>
                          <p:cTn id="32" fill="hold">
                            <p:stCondLst>
                              <p:cond delay="4500"/>
                            </p:stCondLst>
                            <p:childTnLst>
                              <p:par>
                                <p:cTn id="33" presetID="53" presetClass="entr" presetSubtype="16" fill="hold" nodeType="afterEffect">
                                  <p:stCondLst>
                                    <p:cond delay="250"/>
                                  </p:stCondLst>
                                  <p:childTnLst>
                                    <p:set>
                                      <p:cBhvr>
                                        <p:cTn id="34" dur="1" fill="hold">
                                          <p:stCondLst>
                                            <p:cond delay="0"/>
                                          </p:stCondLst>
                                        </p:cTn>
                                        <p:tgtEl>
                                          <p:spTgt spid="2">
                                            <p:txEl>
                                              <p:pRg st="5" end="5"/>
                                            </p:txEl>
                                          </p:spTgt>
                                        </p:tgtEl>
                                        <p:attrNameLst>
                                          <p:attrName>style.visibility</p:attrName>
                                        </p:attrNameLst>
                                      </p:cBhvr>
                                      <p:to>
                                        <p:strVal val="visible"/>
                                      </p:to>
                                    </p:set>
                                    <p:anim calcmode="lin" valueType="num">
                                      <p:cBhvr>
                                        <p:cTn id="35"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2">
                                            <p:txEl>
                                              <p:pRg st="5" end="5"/>
                                            </p:txEl>
                                          </p:spTgt>
                                        </p:tgtEl>
                                      </p:cBhvr>
                                    </p:animEffect>
                                  </p:childTnLst>
                                </p:cTn>
                              </p:par>
                            </p:childTnLst>
                          </p:cTn>
                        </p:par>
                        <p:par>
                          <p:cTn id="38" fill="hold">
                            <p:stCondLst>
                              <p:cond delay="5250"/>
                            </p:stCondLst>
                            <p:childTnLst>
                              <p:par>
                                <p:cTn id="39" presetID="53" presetClass="entr" presetSubtype="16" fill="hold" nodeType="afterEffect">
                                  <p:stCondLst>
                                    <p:cond delay="250"/>
                                  </p:stCondLst>
                                  <p:childTnLst>
                                    <p:set>
                                      <p:cBhvr>
                                        <p:cTn id="40" dur="1" fill="hold">
                                          <p:stCondLst>
                                            <p:cond delay="0"/>
                                          </p:stCondLst>
                                        </p:cTn>
                                        <p:tgtEl>
                                          <p:spTgt spid="2">
                                            <p:txEl>
                                              <p:pRg st="6" end="6"/>
                                            </p:txEl>
                                          </p:spTgt>
                                        </p:tgtEl>
                                        <p:attrNameLst>
                                          <p:attrName>style.visibility</p:attrName>
                                        </p:attrNameLst>
                                      </p:cBhvr>
                                      <p:to>
                                        <p:strVal val="visible"/>
                                      </p:to>
                                    </p:set>
                                    <p:anim calcmode="lin" valueType="num">
                                      <p:cBhvr>
                                        <p:cTn id="41" dur="500" fill="hold"/>
                                        <p:tgtEl>
                                          <p:spTgt spid="2">
                                            <p:txEl>
                                              <p:pRg st="6" end="6"/>
                                            </p:txEl>
                                          </p:spTgt>
                                        </p:tgtEl>
                                        <p:attrNameLst>
                                          <p:attrName>ppt_w</p:attrName>
                                        </p:attrNameLst>
                                      </p:cBhvr>
                                      <p:tavLst>
                                        <p:tav tm="0">
                                          <p:val>
                                            <p:fltVal val="0"/>
                                          </p:val>
                                        </p:tav>
                                        <p:tav tm="100000">
                                          <p:val>
                                            <p:strVal val="#ppt_w"/>
                                          </p:val>
                                        </p:tav>
                                      </p:tavLst>
                                    </p:anim>
                                    <p:anim calcmode="lin" valueType="num">
                                      <p:cBhvr>
                                        <p:cTn id="42" dur="500" fill="hold"/>
                                        <p:tgtEl>
                                          <p:spTgt spid="2">
                                            <p:txEl>
                                              <p:pRg st="6" end="6"/>
                                            </p:txEl>
                                          </p:spTgt>
                                        </p:tgtEl>
                                        <p:attrNameLst>
                                          <p:attrName>ppt_h</p:attrName>
                                        </p:attrNameLst>
                                      </p:cBhvr>
                                      <p:tavLst>
                                        <p:tav tm="0">
                                          <p:val>
                                            <p:fltVal val="0"/>
                                          </p:val>
                                        </p:tav>
                                        <p:tav tm="100000">
                                          <p:val>
                                            <p:strVal val="#ppt_h"/>
                                          </p:val>
                                        </p:tav>
                                      </p:tavLst>
                                    </p:anim>
                                    <p:animEffect transition="in" filter="fade">
                                      <p:cBhvr>
                                        <p:cTn id="43" dur="500"/>
                                        <p:tgtEl>
                                          <p:spTgt spid="2">
                                            <p:txEl>
                                              <p:pRg st="6" end="6"/>
                                            </p:txEl>
                                          </p:spTgt>
                                        </p:tgtEl>
                                      </p:cBhvr>
                                    </p:animEffect>
                                  </p:childTnLst>
                                </p:cTn>
                              </p:par>
                            </p:childTnLst>
                          </p:cTn>
                        </p:par>
                        <p:par>
                          <p:cTn id="44" fill="hold">
                            <p:stCondLst>
                              <p:cond delay="6000"/>
                            </p:stCondLst>
                            <p:childTnLst>
                              <p:par>
                                <p:cTn id="45" presetID="22" presetClass="entr" presetSubtype="8" fill="hold" grpId="0" nodeType="afterEffect">
                                  <p:stCondLst>
                                    <p:cond delay="1250"/>
                                  </p:stCondLst>
                                  <p:childTnLst>
                                    <p:set>
                                      <p:cBhvr>
                                        <p:cTn id="46" dur="1" fill="hold">
                                          <p:stCondLst>
                                            <p:cond delay="0"/>
                                          </p:stCondLst>
                                        </p:cTn>
                                        <p:tgtEl>
                                          <p:spTgt spid="3"/>
                                        </p:tgtEl>
                                        <p:attrNameLst>
                                          <p:attrName>style.visibility</p:attrName>
                                        </p:attrNameLst>
                                      </p:cBhvr>
                                      <p:to>
                                        <p:strVal val="visible"/>
                                      </p:to>
                                    </p:set>
                                    <p:animEffect transition="in" filter="wipe(left)">
                                      <p:cBhvr>
                                        <p:cTn id="47" dur="2250"/>
                                        <p:tgtEl>
                                          <p:spTgt spid="3"/>
                                        </p:tgtEl>
                                      </p:cBhvr>
                                    </p:animEffect>
                                  </p:childTnLst>
                                </p:cTn>
                              </p:par>
                            </p:childTnLst>
                          </p:cTn>
                        </p:par>
                        <p:par>
                          <p:cTn id="48" fill="hold">
                            <p:stCondLst>
                              <p:cond delay="9500"/>
                            </p:stCondLst>
                            <p:childTnLst>
                              <p:par>
                                <p:cTn id="49" presetID="53" presetClass="entr" presetSubtype="16" fill="hold" grpId="0" nodeType="afterEffect">
                                  <p:stCondLst>
                                    <p:cond delay="250"/>
                                  </p:stCondLst>
                                  <p:childTnLst>
                                    <p:set>
                                      <p:cBhvr>
                                        <p:cTn id="50" dur="1" fill="hold">
                                          <p:stCondLst>
                                            <p:cond delay="0"/>
                                          </p:stCondLst>
                                        </p:cTn>
                                        <p:tgtEl>
                                          <p:spTgt spid="6"/>
                                        </p:tgtEl>
                                        <p:attrNameLst>
                                          <p:attrName>style.visibility</p:attrName>
                                        </p:attrNameLst>
                                      </p:cBhvr>
                                      <p:to>
                                        <p:strVal val="visible"/>
                                      </p:to>
                                    </p:set>
                                    <p:anim calcmode="lin" valueType="num">
                                      <p:cBhvr>
                                        <p:cTn id="51" dur="500" fill="hold"/>
                                        <p:tgtEl>
                                          <p:spTgt spid="6"/>
                                        </p:tgtEl>
                                        <p:attrNameLst>
                                          <p:attrName>ppt_w</p:attrName>
                                        </p:attrNameLst>
                                      </p:cBhvr>
                                      <p:tavLst>
                                        <p:tav tm="0">
                                          <p:val>
                                            <p:fltVal val="0"/>
                                          </p:val>
                                        </p:tav>
                                        <p:tav tm="100000">
                                          <p:val>
                                            <p:strVal val="#ppt_w"/>
                                          </p:val>
                                        </p:tav>
                                      </p:tavLst>
                                    </p:anim>
                                    <p:anim calcmode="lin" valueType="num">
                                      <p:cBhvr>
                                        <p:cTn id="52" dur="500" fill="hold"/>
                                        <p:tgtEl>
                                          <p:spTgt spid="6"/>
                                        </p:tgtEl>
                                        <p:attrNameLst>
                                          <p:attrName>ppt_h</p:attrName>
                                        </p:attrNameLst>
                                      </p:cBhvr>
                                      <p:tavLst>
                                        <p:tav tm="0">
                                          <p:val>
                                            <p:fltVal val="0"/>
                                          </p:val>
                                        </p:tav>
                                        <p:tav tm="100000">
                                          <p:val>
                                            <p:strVal val="#ppt_h"/>
                                          </p:val>
                                        </p:tav>
                                      </p:tavLst>
                                    </p:anim>
                                    <p:animEffect transition="in" filter="fade">
                                      <p:cBhvr>
                                        <p:cTn id="53" dur="500"/>
                                        <p:tgtEl>
                                          <p:spTgt spid="6"/>
                                        </p:tgtEl>
                                      </p:cBhvr>
                                    </p:animEffect>
                                  </p:childTnLst>
                                </p:cTn>
                              </p:par>
                            </p:childTnLst>
                          </p:cTn>
                        </p:par>
                        <p:par>
                          <p:cTn id="54" fill="hold">
                            <p:stCondLst>
                              <p:cond delay="10250"/>
                            </p:stCondLst>
                            <p:childTnLst>
                              <p:par>
                                <p:cTn id="55" presetID="22" presetClass="entr" presetSubtype="2" fill="hold" grpId="0" nodeType="afterEffect">
                                  <p:stCondLst>
                                    <p:cond delay="2500"/>
                                  </p:stCondLst>
                                  <p:childTnLst>
                                    <p:set>
                                      <p:cBhvr>
                                        <p:cTn id="56" dur="1" fill="hold">
                                          <p:stCondLst>
                                            <p:cond delay="0"/>
                                          </p:stCondLst>
                                        </p:cTn>
                                        <p:tgtEl>
                                          <p:spTgt spid="5"/>
                                        </p:tgtEl>
                                        <p:attrNameLst>
                                          <p:attrName>style.visibility</p:attrName>
                                        </p:attrNameLst>
                                      </p:cBhvr>
                                      <p:to>
                                        <p:strVal val="visible"/>
                                      </p:to>
                                    </p:set>
                                    <p:animEffect transition="in" filter="wipe(right)">
                                      <p:cBhvr>
                                        <p:cTn id="57" dur="500"/>
                                        <p:tgtEl>
                                          <p:spTgt spid="5"/>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7"/>
                                        </p:tgtEl>
                                        <p:attrNameLst>
                                          <p:attrName>style.visibility</p:attrName>
                                        </p:attrNameLst>
                                      </p:cBhvr>
                                      <p:to>
                                        <p:strVal val="visible"/>
                                      </p:to>
                                    </p:set>
                                    <p:anim calcmode="lin" valueType="num">
                                      <p:cBhvr>
                                        <p:cTn id="62" dur="500" fill="hold"/>
                                        <p:tgtEl>
                                          <p:spTgt spid="7"/>
                                        </p:tgtEl>
                                        <p:attrNameLst>
                                          <p:attrName>ppt_w</p:attrName>
                                        </p:attrNameLst>
                                      </p:cBhvr>
                                      <p:tavLst>
                                        <p:tav tm="0">
                                          <p:val>
                                            <p:fltVal val="0"/>
                                          </p:val>
                                        </p:tav>
                                        <p:tav tm="100000">
                                          <p:val>
                                            <p:strVal val="#ppt_w"/>
                                          </p:val>
                                        </p:tav>
                                      </p:tavLst>
                                    </p:anim>
                                    <p:anim calcmode="lin" valueType="num">
                                      <p:cBhvr>
                                        <p:cTn id="63" dur="500" fill="hold"/>
                                        <p:tgtEl>
                                          <p:spTgt spid="7"/>
                                        </p:tgtEl>
                                        <p:attrNameLst>
                                          <p:attrName>ppt_h</p:attrName>
                                        </p:attrNameLst>
                                      </p:cBhvr>
                                      <p:tavLst>
                                        <p:tav tm="0">
                                          <p:val>
                                            <p:fltVal val="0"/>
                                          </p:val>
                                        </p:tav>
                                        <p:tav tm="100000">
                                          <p:val>
                                            <p:strVal val="#ppt_h"/>
                                          </p:val>
                                        </p:tav>
                                      </p:tavLst>
                                    </p:anim>
                                    <p:animEffect transition="in" filter="fade">
                                      <p:cBhvr>
                                        <p:cTn id="64" dur="500"/>
                                        <p:tgtEl>
                                          <p:spTgt spid="7"/>
                                        </p:tgtEl>
                                      </p:cBhvr>
                                    </p:animEffect>
                                  </p:childTnLst>
                                </p:cTn>
                              </p:par>
                            </p:childTnLst>
                          </p:cTn>
                        </p:par>
                        <p:par>
                          <p:cTn id="65" fill="hold">
                            <p:stCondLst>
                              <p:cond delay="500"/>
                            </p:stCondLst>
                            <p:childTnLst>
                              <p:par>
                                <p:cTn id="66" presetID="22" presetClass="entr" presetSubtype="2" fill="hold" grpId="0" nodeType="afterEffect">
                                  <p:stCondLst>
                                    <p:cond delay="2000"/>
                                  </p:stCondLst>
                                  <p:childTnLst>
                                    <p:set>
                                      <p:cBhvr>
                                        <p:cTn id="67" dur="1" fill="hold">
                                          <p:stCondLst>
                                            <p:cond delay="0"/>
                                          </p:stCondLst>
                                        </p:cTn>
                                        <p:tgtEl>
                                          <p:spTgt spid="8"/>
                                        </p:tgtEl>
                                        <p:attrNameLst>
                                          <p:attrName>style.visibility</p:attrName>
                                        </p:attrNameLst>
                                      </p:cBhvr>
                                      <p:to>
                                        <p:strVal val="visible"/>
                                      </p:to>
                                    </p:set>
                                    <p:animEffect transition="in" filter="wipe(right)">
                                      <p:cBhvr>
                                        <p:cTn id="68" dur="500"/>
                                        <p:tgtEl>
                                          <p:spTgt spid="8"/>
                                        </p:tgtEl>
                                      </p:cBhvr>
                                    </p:animEffect>
                                  </p:childTnLst>
                                </p:cTn>
                              </p:par>
                            </p:childTnLst>
                          </p:cTn>
                        </p:par>
                        <p:par>
                          <p:cTn id="69" fill="hold">
                            <p:stCondLst>
                              <p:cond delay="3000"/>
                            </p:stCondLst>
                            <p:childTnLst>
                              <p:par>
                                <p:cTn id="70" presetID="53" presetClass="entr" presetSubtype="16" fill="hold" grpId="0" nodeType="afterEffect">
                                  <p:stCondLst>
                                    <p:cond delay="325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childTnLst>
                                </p:cTn>
                              </p:par>
                            </p:childTnLst>
                          </p:cTn>
                        </p:par>
                        <p:par>
                          <p:cTn id="75" fill="hold">
                            <p:stCondLst>
                              <p:cond delay="6750"/>
                            </p:stCondLst>
                            <p:childTnLst>
                              <p:par>
                                <p:cTn id="76" presetID="22" presetClass="entr" presetSubtype="2" fill="hold" grpId="0" nodeType="afterEffect">
                                  <p:stCondLst>
                                    <p:cond delay="2750"/>
                                  </p:stCondLst>
                                  <p:childTnLst>
                                    <p:set>
                                      <p:cBhvr>
                                        <p:cTn id="77" dur="1" fill="hold">
                                          <p:stCondLst>
                                            <p:cond delay="0"/>
                                          </p:stCondLst>
                                        </p:cTn>
                                        <p:tgtEl>
                                          <p:spTgt spid="10"/>
                                        </p:tgtEl>
                                        <p:attrNameLst>
                                          <p:attrName>style.visibility</p:attrName>
                                        </p:attrNameLst>
                                      </p:cBhvr>
                                      <p:to>
                                        <p:strVal val="visible"/>
                                      </p:to>
                                    </p:set>
                                    <p:animEffect transition="in" filter="wipe(right)">
                                      <p:cBhvr>
                                        <p:cTn id="7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6" grpId="0" animBg="1"/>
      <p:bldP spid="7" grpId="0" animBg="1"/>
      <p:bldP spid="8" grpId="0" animBg="1"/>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תיבת טקסט 7">
            <a:extLst>
              <a:ext uri="{FF2B5EF4-FFF2-40B4-BE49-F238E27FC236}">
                <a16:creationId xmlns:a16="http://schemas.microsoft.com/office/drawing/2014/main" id="{ED1322DC-6E02-4A81-8B06-36A056C8A254}"/>
              </a:ext>
            </a:extLst>
          </p:cNvPr>
          <p:cNvSpPr txBox="1"/>
          <p:nvPr/>
        </p:nvSpPr>
        <p:spPr>
          <a:xfrm>
            <a:off x="10492557" y="92596"/>
            <a:ext cx="1454871" cy="369332"/>
          </a:xfrm>
          <a:prstGeom prst="rect">
            <a:avLst/>
          </a:prstGeom>
          <a:noFill/>
        </p:spPr>
        <p:txBody>
          <a:bodyPr wrap="square" rtlCol="1">
            <a:spAutoFit/>
          </a:bodyPr>
          <a:lstStyle/>
          <a:p>
            <a:r>
              <a:rPr lang="he-IL" dirty="0"/>
              <a:t>דף ז' עמ' א'</a:t>
            </a:r>
          </a:p>
        </p:txBody>
      </p:sp>
      <p:sp>
        <p:nvSpPr>
          <p:cNvPr id="9" name="תיבת טקסט 8">
            <a:extLst>
              <a:ext uri="{FF2B5EF4-FFF2-40B4-BE49-F238E27FC236}">
                <a16:creationId xmlns:a16="http://schemas.microsoft.com/office/drawing/2014/main" id="{545FCE5B-9C37-426D-A09C-01228DF1BB89}"/>
              </a:ext>
            </a:extLst>
          </p:cNvPr>
          <p:cNvSpPr txBox="1"/>
          <p:nvPr/>
        </p:nvSpPr>
        <p:spPr>
          <a:xfrm>
            <a:off x="8761691" y="832497"/>
            <a:ext cx="3305772" cy="646331"/>
          </a:xfrm>
          <a:prstGeom prst="rect">
            <a:avLst/>
          </a:prstGeom>
          <a:solidFill>
            <a:schemeClr val="accent5">
              <a:lumMod val="20000"/>
              <a:lumOff val="80000"/>
            </a:schemeClr>
          </a:solidFill>
          <a:scene3d>
            <a:camera prst="orthographicFront"/>
            <a:lightRig rig="threePt" dir="t"/>
          </a:scene3d>
          <a:sp3d>
            <a:bevelT w="165100" prst="coolSlant"/>
          </a:sp3d>
        </p:spPr>
        <p:txBody>
          <a:bodyPr wrap="square" rtlCol="1">
            <a:spAutoFit/>
          </a:bodyPr>
          <a:lstStyle/>
          <a:p>
            <a:r>
              <a:rPr lang="he-IL" b="0" i="0" dirty="0">
                <a:solidFill>
                  <a:srgbClr val="000000"/>
                </a:solidFill>
                <a:effectLst/>
                <a:latin typeface="Arial" panose="020B0604020202020204" pitchFamily="34" charset="0"/>
              </a:rPr>
              <a:t>אָמַר לְךָ רַב נַחְמָן </a:t>
            </a:r>
          </a:p>
          <a:p>
            <a:r>
              <a:rPr lang="he-IL" b="0" i="0" dirty="0">
                <a:solidFill>
                  <a:srgbClr val="000000"/>
                </a:solidFill>
                <a:effectLst/>
                <a:latin typeface="Arial" panose="020B0604020202020204" pitchFamily="34" charset="0"/>
              </a:rPr>
              <a:t>כִּי </a:t>
            </a:r>
            <a:r>
              <a:rPr lang="he-IL" b="0" i="0" dirty="0" err="1">
                <a:solidFill>
                  <a:srgbClr val="000000"/>
                </a:solidFill>
                <a:effectLst/>
                <a:latin typeface="Arial" panose="020B0604020202020204" pitchFamily="34" charset="0"/>
              </a:rPr>
              <a:t>קָתָנֵי</a:t>
            </a:r>
            <a:r>
              <a:rPr lang="he-IL" b="0" i="0" dirty="0">
                <a:solidFill>
                  <a:srgbClr val="000000"/>
                </a:solidFill>
                <a:effectLst/>
                <a:latin typeface="Arial" panose="020B0604020202020204" pitchFamily="34" charset="0"/>
              </a:rPr>
              <a:t> הַצִּיץ מְרַצֶּה </a:t>
            </a:r>
            <a:r>
              <a:rPr lang="he-IL" b="0" i="0" dirty="0" err="1">
                <a:solidFill>
                  <a:srgbClr val="000000"/>
                </a:solidFill>
                <a:effectLst/>
                <a:latin typeface="Arial" panose="020B0604020202020204" pitchFamily="34" charset="0"/>
              </a:rPr>
              <a:t>אַדְּיָחִיד</a:t>
            </a:r>
            <a:r>
              <a:rPr lang="he-IL" b="0" i="0" dirty="0">
                <a:solidFill>
                  <a:srgbClr val="000000"/>
                </a:solidFill>
                <a:effectLst/>
                <a:latin typeface="Arial" panose="020B0604020202020204" pitchFamily="34" charset="0"/>
              </a:rPr>
              <a:t> </a:t>
            </a:r>
          </a:p>
        </p:txBody>
      </p:sp>
      <p:sp>
        <p:nvSpPr>
          <p:cNvPr id="10" name="תיבת טקסט 9">
            <a:extLst>
              <a:ext uri="{FF2B5EF4-FFF2-40B4-BE49-F238E27FC236}">
                <a16:creationId xmlns:a16="http://schemas.microsoft.com/office/drawing/2014/main" id="{808F3396-2C3F-40A0-A567-83F024708FEB}"/>
              </a:ext>
            </a:extLst>
          </p:cNvPr>
          <p:cNvSpPr txBox="1"/>
          <p:nvPr/>
        </p:nvSpPr>
        <p:spPr>
          <a:xfrm>
            <a:off x="562424" y="900980"/>
            <a:ext cx="7061200" cy="923330"/>
          </a:xfrm>
          <a:prstGeom prst="rect">
            <a:avLst/>
          </a:prstGeom>
          <a:solidFill>
            <a:schemeClr val="bg1"/>
          </a:solidFill>
          <a:scene3d>
            <a:camera prst="orthographicFront"/>
            <a:lightRig rig="threePt" dir="t"/>
          </a:scene3d>
          <a:sp3d>
            <a:bevelT prst="relaxedInset"/>
          </a:sp3d>
        </p:spPr>
        <p:txBody>
          <a:bodyPr wrap="square" rtlCol="1">
            <a:spAutoFit/>
          </a:bodyPr>
          <a:lstStyle/>
          <a:p>
            <a:r>
              <a:rPr lang="he-IL" dirty="0"/>
              <a:t>לעולם יש לנו לומר ש"צבור" שנשנה כאן לא נשנה אלא לעניין הכשר בקרבן. </a:t>
            </a:r>
          </a:p>
          <a:p>
            <a:r>
              <a:rPr lang="he-IL" dirty="0"/>
              <a:t>שאף בלא ריצוי ציץ הוא כשר. </a:t>
            </a:r>
          </a:p>
          <a:p>
            <a:r>
              <a:rPr lang="he-IL" dirty="0"/>
              <a:t>מדובר </a:t>
            </a:r>
            <a:r>
              <a:rPr lang="he-IL" dirty="0" err="1"/>
              <a:t>בקרבנות</a:t>
            </a:r>
            <a:r>
              <a:rPr lang="he-IL" dirty="0"/>
              <a:t> של יחיד, שבהם אינו מרצה אלא על ידי ריצוי ציץ.</a:t>
            </a:r>
          </a:p>
        </p:txBody>
      </p:sp>
      <p:sp>
        <p:nvSpPr>
          <p:cNvPr id="11" name="תיבת טקסט 10">
            <a:extLst>
              <a:ext uri="{FF2B5EF4-FFF2-40B4-BE49-F238E27FC236}">
                <a16:creationId xmlns:a16="http://schemas.microsoft.com/office/drawing/2014/main" id="{D9E31523-DAC4-41E1-8AFB-375CD7C4AA52}"/>
              </a:ext>
            </a:extLst>
          </p:cNvPr>
          <p:cNvSpPr txBox="1"/>
          <p:nvPr/>
        </p:nvSpPr>
        <p:spPr>
          <a:xfrm>
            <a:off x="8739485" y="1993926"/>
            <a:ext cx="3350183" cy="646331"/>
          </a:xfrm>
          <a:prstGeom prst="rect">
            <a:avLst/>
          </a:prstGeom>
          <a:solidFill>
            <a:schemeClr val="accent5">
              <a:lumMod val="20000"/>
              <a:lumOff val="80000"/>
            </a:schemeClr>
          </a:solidFill>
          <a:scene3d>
            <a:camera prst="orthographicFront"/>
            <a:lightRig rig="threePt" dir="t"/>
          </a:scene3d>
          <a:sp3d>
            <a:bevelT w="165100" prst="coolSlant"/>
          </a:sp3d>
        </p:spPr>
        <p:txBody>
          <a:bodyPr wrap="square" rtlCol="1">
            <a:spAutoFit/>
          </a:bodyPr>
          <a:lstStyle/>
          <a:p>
            <a:r>
              <a:rPr lang="he-IL" b="0" i="0" dirty="0" err="1">
                <a:solidFill>
                  <a:srgbClr val="000000"/>
                </a:solidFill>
                <a:effectLst/>
                <a:latin typeface="Arial" panose="020B0604020202020204" pitchFamily="34" charset="0"/>
              </a:rPr>
              <a:t>וְאִיבָּעֵית</a:t>
            </a:r>
            <a:r>
              <a:rPr lang="he-IL" b="0" i="0" dirty="0">
                <a:solidFill>
                  <a:srgbClr val="000000"/>
                </a:solidFill>
                <a:effectLst/>
                <a:latin typeface="Arial" panose="020B0604020202020204" pitchFamily="34" charset="0"/>
              </a:rPr>
              <a:t> אֵימָא אֲפִילּוּ </a:t>
            </a:r>
            <a:r>
              <a:rPr lang="he-IL" b="0" i="0" dirty="0" err="1">
                <a:solidFill>
                  <a:srgbClr val="000000"/>
                </a:solidFill>
                <a:effectLst/>
                <a:latin typeface="Arial" panose="020B0604020202020204" pitchFamily="34" charset="0"/>
              </a:rPr>
              <a:t>תֵּימָא</a:t>
            </a:r>
            <a:r>
              <a:rPr lang="he-IL" b="0" i="0" dirty="0">
                <a:solidFill>
                  <a:srgbClr val="000000"/>
                </a:solidFill>
                <a:effectLst/>
                <a:latin typeface="Arial" panose="020B0604020202020204" pitchFamily="34" charset="0"/>
              </a:rPr>
              <a:t> בְּצִיבּוּר</a:t>
            </a:r>
          </a:p>
          <a:p>
            <a:r>
              <a:rPr lang="he-IL" b="0" i="0" dirty="0">
                <a:solidFill>
                  <a:srgbClr val="000000"/>
                </a:solidFill>
                <a:effectLst/>
                <a:latin typeface="Arial" panose="020B0604020202020204" pitchFamily="34" charset="0"/>
              </a:rPr>
              <a:t> </a:t>
            </a:r>
            <a:r>
              <a:rPr lang="he-IL" b="0" i="0" dirty="0" err="1">
                <a:solidFill>
                  <a:srgbClr val="000000"/>
                </a:solidFill>
                <a:effectLst/>
                <a:latin typeface="Arial" panose="020B0604020202020204" pitchFamily="34" charset="0"/>
              </a:rPr>
              <a:t>בְּהָנָך</a:t>
            </a:r>
            <a:r>
              <a:rPr lang="he-IL" b="0" i="0" dirty="0">
                <a:solidFill>
                  <a:srgbClr val="000000"/>
                </a:solidFill>
                <a:effectLst/>
                <a:latin typeface="Arial" panose="020B0604020202020204" pitchFamily="34" charset="0"/>
              </a:rPr>
              <a:t>ְ דְּלָא </a:t>
            </a:r>
            <a:r>
              <a:rPr lang="he-IL" b="0" i="0" dirty="0" err="1">
                <a:solidFill>
                  <a:srgbClr val="000000"/>
                </a:solidFill>
                <a:effectLst/>
                <a:latin typeface="Arial" panose="020B0604020202020204" pitchFamily="34" charset="0"/>
              </a:rPr>
              <a:t>קְבִיע</a:t>
            </a:r>
            <a:r>
              <a:rPr lang="he-IL" b="0" i="0" dirty="0">
                <a:solidFill>
                  <a:srgbClr val="000000"/>
                </a:solidFill>
                <a:effectLst/>
                <a:latin typeface="Arial" panose="020B0604020202020204" pitchFamily="34" charset="0"/>
              </a:rPr>
              <a:t>ַ לָהּ זְמַן</a:t>
            </a:r>
            <a:endParaRPr lang="he-IL" dirty="0"/>
          </a:p>
        </p:txBody>
      </p:sp>
      <p:sp>
        <p:nvSpPr>
          <p:cNvPr id="12" name="תיבת טקסט 11">
            <a:extLst>
              <a:ext uri="{FF2B5EF4-FFF2-40B4-BE49-F238E27FC236}">
                <a16:creationId xmlns:a16="http://schemas.microsoft.com/office/drawing/2014/main" id="{98F6A225-6BF8-45BA-8625-2C65563F80DB}"/>
              </a:ext>
            </a:extLst>
          </p:cNvPr>
          <p:cNvSpPr txBox="1"/>
          <p:nvPr/>
        </p:nvSpPr>
        <p:spPr>
          <a:xfrm>
            <a:off x="409017" y="1993926"/>
            <a:ext cx="7244080" cy="923330"/>
          </a:xfrm>
          <a:prstGeom prst="rect">
            <a:avLst/>
          </a:prstGeom>
          <a:solidFill>
            <a:schemeClr val="bg1"/>
          </a:solidFill>
          <a:scene3d>
            <a:camera prst="orthographicFront"/>
            <a:lightRig rig="threePt" dir="t"/>
          </a:scene3d>
          <a:sp3d>
            <a:bevelT prst="relaxedInset"/>
          </a:sp3d>
        </p:spPr>
        <p:txBody>
          <a:bodyPr wrap="square" rtlCol="1">
            <a:spAutoFit/>
          </a:bodyPr>
          <a:lstStyle/>
          <a:p>
            <a:r>
              <a:rPr lang="he-IL" dirty="0"/>
              <a:t>אפילו אם תאמר  </a:t>
            </a:r>
            <a:r>
              <a:rPr lang="he-IL" dirty="0" err="1"/>
              <a:t>שהברייתא</a:t>
            </a:r>
            <a:r>
              <a:rPr lang="he-IL" dirty="0"/>
              <a:t> כפשוטה שצריך ריצוי ציץ אף בציבור, אפשר להעמידה </a:t>
            </a:r>
            <a:r>
              <a:rPr lang="he-IL" dirty="0" err="1"/>
              <a:t>בקרבנות</a:t>
            </a:r>
            <a:r>
              <a:rPr lang="he-IL" dirty="0"/>
              <a:t> ציבור שלא נקבע להם זמן, שדינם כקרבן יחיד לטומאה, ואינם כשרים אלא בריצוי ציץ.</a:t>
            </a:r>
          </a:p>
        </p:txBody>
      </p:sp>
      <p:sp>
        <p:nvSpPr>
          <p:cNvPr id="13" name="תיבת טקסט 12">
            <a:extLst>
              <a:ext uri="{FF2B5EF4-FFF2-40B4-BE49-F238E27FC236}">
                <a16:creationId xmlns:a16="http://schemas.microsoft.com/office/drawing/2014/main" id="{87FEA9DC-4C1A-4E3C-8969-F43D190BB4B0}"/>
              </a:ext>
            </a:extLst>
          </p:cNvPr>
          <p:cNvSpPr txBox="1"/>
          <p:nvPr/>
        </p:nvSpPr>
        <p:spPr>
          <a:xfrm>
            <a:off x="8446584" y="3155355"/>
            <a:ext cx="3616228" cy="923330"/>
          </a:xfrm>
          <a:prstGeom prst="rect">
            <a:avLst/>
          </a:prstGeom>
          <a:solidFill>
            <a:schemeClr val="accent5">
              <a:lumMod val="20000"/>
              <a:lumOff val="80000"/>
            </a:schemeClr>
          </a:solidFill>
          <a:scene3d>
            <a:camera prst="orthographicFront"/>
            <a:lightRig rig="threePt" dir="t"/>
          </a:scene3d>
          <a:sp3d>
            <a:bevelT w="165100" prst="coolSlant"/>
          </a:sp3d>
        </p:spPr>
        <p:txBody>
          <a:bodyPr wrap="square">
            <a:spAutoFit/>
          </a:bodyPr>
          <a:lstStyle/>
          <a:p>
            <a:r>
              <a:rPr lang="he-IL" b="0" i="0" dirty="0">
                <a:solidFill>
                  <a:srgbClr val="000000"/>
                </a:solidFill>
                <a:effectLst/>
                <a:latin typeface="Arial" panose="020B0604020202020204" pitchFamily="34" charset="0"/>
              </a:rPr>
              <a:t>מֵיתִיבִי</a:t>
            </a:r>
          </a:p>
          <a:p>
            <a:r>
              <a:rPr lang="he-IL" b="0" i="0" dirty="0">
                <a:solidFill>
                  <a:srgbClr val="000000"/>
                </a:solidFill>
                <a:effectLst/>
                <a:latin typeface="Arial" panose="020B0604020202020204" pitchFamily="34" charset="0"/>
              </a:rPr>
              <a:t>"</a:t>
            </a:r>
            <a:r>
              <a:rPr lang="he-IL" dirty="0">
                <a:solidFill>
                  <a:srgbClr val="000000"/>
                </a:solidFill>
                <a:latin typeface="Arial" panose="020B0604020202020204" pitchFamily="34" charset="0"/>
              </a:rPr>
              <a:t> </a:t>
            </a:r>
            <a:r>
              <a:rPr lang="he-IL" b="1" dirty="0">
                <a:solidFill>
                  <a:schemeClr val="accent6">
                    <a:lumMod val="50000"/>
                  </a:schemeClr>
                </a:solidFill>
                <a:latin typeface="Guttman Stam" panose="02010401010101010101" pitchFamily="2" charset="-79"/>
                <a:cs typeface="Guttman Stam" panose="02010401010101010101" pitchFamily="2" charset="-79"/>
              </a:rPr>
              <a:t>וְנָשָׂ֨א אַהֲרֹ֜ן </a:t>
            </a:r>
            <a:r>
              <a:rPr lang="he-IL" b="1" dirty="0" err="1">
                <a:solidFill>
                  <a:schemeClr val="accent6">
                    <a:lumMod val="50000"/>
                  </a:schemeClr>
                </a:solidFill>
                <a:latin typeface="Guttman Stam" panose="02010401010101010101" pitchFamily="2" charset="-79"/>
                <a:cs typeface="Guttman Stam" panose="02010401010101010101" pitchFamily="2" charset="-79"/>
              </a:rPr>
              <a:t>אֶת־עֲוֹ֣ן</a:t>
            </a:r>
            <a:r>
              <a:rPr lang="he-IL" b="1" dirty="0">
                <a:solidFill>
                  <a:schemeClr val="accent6">
                    <a:lumMod val="50000"/>
                  </a:schemeClr>
                </a:solidFill>
                <a:latin typeface="Guttman Stam" panose="02010401010101010101" pitchFamily="2" charset="-79"/>
                <a:cs typeface="Guttman Stam" panose="02010401010101010101" pitchFamily="2" charset="-79"/>
              </a:rPr>
              <a:t> הַקֳּדָשִׁ֗ים</a:t>
            </a:r>
            <a:r>
              <a:rPr lang="he-IL" b="0" i="0" dirty="0">
                <a:solidFill>
                  <a:srgbClr val="000000"/>
                </a:solidFill>
                <a:effectLst/>
                <a:latin typeface="Arial" panose="020B0604020202020204" pitchFamily="34" charset="0"/>
              </a:rPr>
              <a:t>"</a:t>
            </a:r>
          </a:p>
          <a:p>
            <a:r>
              <a:rPr lang="he-IL" b="0" i="0" dirty="0">
                <a:solidFill>
                  <a:srgbClr val="000000"/>
                </a:solidFill>
                <a:effectLst/>
                <a:latin typeface="Arial" panose="020B0604020202020204" pitchFamily="34" charset="0"/>
              </a:rPr>
              <a:t> וְכִי אֵיזֶה </a:t>
            </a:r>
            <a:r>
              <a:rPr lang="he-IL" b="0" i="0" dirty="0" err="1">
                <a:solidFill>
                  <a:srgbClr val="000000"/>
                </a:solidFill>
                <a:effectLst/>
                <a:latin typeface="Arial" panose="020B0604020202020204" pitchFamily="34" charset="0"/>
              </a:rPr>
              <a:t>עָוֹן</a:t>
            </a:r>
            <a:r>
              <a:rPr lang="he-IL" b="0" i="0" dirty="0">
                <a:solidFill>
                  <a:srgbClr val="000000"/>
                </a:solidFill>
                <a:effectLst/>
                <a:latin typeface="Arial" panose="020B0604020202020204" pitchFamily="34" charset="0"/>
              </a:rPr>
              <a:t> הוּא נוֹשֵׂא ? </a:t>
            </a:r>
          </a:p>
        </p:txBody>
      </p:sp>
      <p:sp>
        <p:nvSpPr>
          <p:cNvPr id="14" name="תיבת טקסט 13">
            <a:extLst>
              <a:ext uri="{FF2B5EF4-FFF2-40B4-BE49-F238E27FC236}">
                <a16:creationId xmlns:a16="http://schemas.microsoft.com/office/drawing/2014/main" id="{2DC77049-7692-41EE-8F52-D66EEB2298A7}"/>
              </a:ext>
            </a:extLst>
          </p:cNvPr>
          <p:cNvSpPr txBox="1"/>
          <p:nvPr/>
        </p:nvSpPr>
        <p:spPr>
          <a:xfrm>
            <a:off x="2868744" y="3155355"/>
            <a:ext cx="4754880" cy="923330"/>
          </a:xfrm>
          <a:prstGeom prst="rect">
            <a:avLst/>
          </a:prstGeom>
          <a:solidFill>
            <a:schemeClr val="bg1"/>
          </a:solidFill>
          <a:scene3d>
            <a:camera prst="orthographicFront"/>
            <a:lightRig rig="threePt" dir="t"/>
          </a:scene3d>
          <a:sp3d>
            <a:bevelT prst="relaxedInset"/>
          </a:sp3d>
        </p:spPr>
        <p:txBody>
          <a:bodyPr wrap="square" rtlCol="1">
            <a:spAutoFit/>
          </a:bodyPr>
          <a:lstStyle/>
          <a:p>
            <a:r>
              <a:rPr lang="he-IL" dirty="0"/>
              <a:t>נאמר בפסוק בפרשת הציץ (שמות פרק </a:t>
            </a:r>
            <a:r>
              <a:rPr lang="he-IL" dirty="0" err="1"/>
              <a:t>כח</a:t>
            </a:r>
            <a:r>
              <a:rPr lang="he-IL" dirty="0"/>
              <a:t> לח)</a:t>
            </a:r>
          </a:p>
          <a:p>
            <a:r>
              <a:rPr lang="he-IL" dirty="0"/>
              <a:t>"וְהָיָה֘ </a:t>
            </a:r>
            <a:r>
              <a:rPr lang="he-IL" dirty="0" err="1"/>
              <a:t>עַל־מֵ֣צַח</a:t>
            </a:r>
            <a:r>
              <a:rPr lang="he-IL" dirty="0"/>
              <a:t> אַהֲרֹן֒ וְנָשָׂ֨א אַהֲרֹ֜ן </a:t>
            </a:r>
            <a:r>
              <a:rPr lang="he-IL" dirty="0" err="1"/>
              <a:t>אֶת־</a:t>
            </a:r>
            <a:r>
              <a:rPr lang="he-IL" b="1" dirty="0" err="1"/>
              <a:t>עֲוֹ֣ן</a:t>
            </a:r>
            <a:r>
              <a:rPr lang="he-IL" b="1" dirty="0"/>
              <a:t> הַקֳּדָשִׁ֗ים</a:t>
            </a:r>
            <a:r>
              <a:rPr lang="he-IL" dirty="0"/>
              <a:t>" </a:t>
            </a:r>
          </a:p>
          <a:p>
            <a:r>
              <a:rPr lang="he-IL" dirty="0"/>
              <a:t>וכי איזה </a:t>
            </a:r>
            <a:r>
              <a:rPr lang="he-IL" dirty="0" err="1"/>
              <a:t>עון</a:t>
            </a:r>
            <a:r>
              <a:rPr lang="he-IL" dirty="0"/>
              <a:t> קדשים הוא נושא להכשירו?</a:t>
            </a:r>
          </a:p>
        </p:txBody>
      </p:sp>
      <p:sp>
        <p:nvSpPr>
          <p:cNvPr id="15" name="תיבת טקסט 14">
            <a:extLst>
              <a:ext uri="{FF2B5EF4-FFF2-40B4-BE49-F238E27FC236}">
                <a16:creationId xmlns:a16="http://schemas.microsoft.com/office/drawing/2014/main" id="{305CA68A-1B27-4845-9BB5-C2049ACE83F4}"/>
              </a:ext>
            </a:extLst>
          </p:cNvPr>
          <p:cNvSpPr txBox="1"/>
          <p:nvPr/>
        </p:nvSpPr>
        <p:spPr>
          <a:xfrm>
            <a:off x="8345350" y="4305690"/>
            <a:ext cx="3616228" cy="369332"/>
          </a:xfrm>
          <a:prstGeom prst="rect">
            <a:avLst/>
          </a:prstGeom>
          <a:solidFill>
            <a:schemeClr val="accent5">
              <a:lumMod val="20000"/>
              <a:lumOff val="80000"/>
            </a:schemeClr>
          </a:solidFill>
          <a:scene3d>
            <a:camera prst="orthographicFront"/>
            <a:lightRig rig="threePt" dir="t"/>
          </a:scene3d>
          <a:sp3d>
            <a:bevelT w="165100" prst="coolSlant"/>
          </a:sp3d>
        </p:spPr>
        <p:txBody>
          <a:bodyPr wrap="square" rtlCol="1">
            <a:spAutoFit/>
          </a:bodyPr>
          <a:lstStyle/>
          <a:p>
            <a:r>
              <a:rPr lang="he-IL" b="0" i="0" dirty="0">
                <a:solidFill>
                  <a:srgbClr val="000000"/>
                </a:solidFill>
                <a:effectLst/>
                <a:latin typeface="Arial" panose="020B0604020202020204" pitchFamily="34" charset="0"/>
              </a:rPr>
              <a:t>אִם </a:t>
            </a:r>
            <a:r>
              <a:rPr lang="he-IL" b="0" i="0" dirty="0" err="1">
                <a:solidFill>
                  <a:srgbClr val="000000"/>
                </a:solidFill>
                <a:effectLst/>
                <a:latin typeface="Arial" panose="020B0604020202020204" pitchFamily="34" charset="0"/>
              </a:rPr>
              <a:t>עֲוֹן</a:t>
            </a:r>
            <a:r>
              <a:rPr lang="he-IL" b="0" i="0" dirty="0">
                <a:solidFill>
                  <a:srgbClr val="000000"/>
                </a:solidFill>
                <a:effectLst/>
                <a:latin typeface="Arial" panose="020B0604020202020204" pitchFamily="34" charset="0"/>
              </a:rPr>
              <a:t> פִּיגּוּל הֲרֵי כְּבָר נֶאֱמַר "לֹא יֵרָצֶה" </a:t>
            </a:r>
          </a:p>
        </p:txBody>
      </p:sp>
      <p:sp>
        <p:nvSpPr>
          <p:cNvPr id="16" name="תיבת טקסט 15">
            <a:extLst>
              <a:ext uri="{FF2B5EF4-FFF2-40B4-BE49-F238E27FC236}">
                <a16:creationId xmlns:a16="http://schemas.microsoft.com/office/drawing/2014/main" id="{BBD29B39-3B59-4BA0-A640-E0B62DDFE638}"/>
              </a:ext>
            </a:extLst>
          </p:cNvPr>
          <p:cNvSpPr txBox="1"/>
          <p:nvPr/>
        </p:nvSpPr>
        <p:spPr>
          <a:xfrm>
            <a:off x="8345350" y="5544463"/>
            <a:ext cx="3616228" cy="369332"/>
          </a:xfrm>
          <a:prstGeom prst="rect">
            <a:avLst/>
          </a:prstGeom>
          <a:solidFill>
            <a:schemeClr val="accent5">
              <a:lumMod val="20000"/>
              <a:lumOff val="80000"/>
            </a:schemeClr>
          </a:solidFill>
          <a:scene3d>
            <a:camera prst="orthographicFront"/>
            <a:lightRig rig="threePt" dir="t"/>
          </a:scene3d>
          <a:sp3d>
            <a:bevelT w="165100" prst="coolSlant"/>
          </a:sp3d>
        </p:spPr>
        <p:txBody>
          <a:bodyPr wrap="square" rtlCol="1">
            <a:spAutoFit/>
          </a:bodyPr>
          <a:lstStyle/>
          <a:p>
            <a:r>
              <a:rPr lang="he-IL" b="0" i="0" dirty="0">
                <a:solidFill>
                  <a:srgbClr val="000000"/>
                </a:solidFill>
                <a:effectLst/>
                <a:latin typeface="Arial" panose="020B0604020202020204" pitchFamily="34" charset="0"/>
              </a:rPr>
              <a:t>וְאִם </a:t>
            </a:r>
            <a:r>
              <a:rPr lang="he-IL" b="0" i="0" dirty="0" err="1">
                <a:solidFill>
                  <a:srgbClr val="000000"/>
                </a:solidFill>
                <a:effectLst/>
                <a:latin typeface="Arial" panose="020B0604020202020204" pitchFamily="34" charset="0"/>
              </a:rPr>
              <a:t>עֲוֹן</a:t>
            </a:r>
            <a:r>
              <a:rPr lang="he-IL" b="0" i="0" dirty="0">
                <a:solidFill>
                  <a:srgbClr val="000000"/>
                </a:solidFill>
                <a:effectLst/>
                <a:latin typeface="Arial" panose="020B0604020202020204" pitchFamily="34" charset="0"/>
              </a:rPr>
              <a:t> נוֹתָר הֲרֵי כְּבָר נֶאֱמַר "לֹא יֵחָשֵׁב"</a:t>
            </a:r>
            <a:endParaRPr lang="he-IL" dirty="0"/>
          </a:p>
        </p:txBody>
      </p:sp>
      <p:sp>
        <p:nvSpPr>
          <p:cNvPr id="17" name="תיבת טקסט 16">
            <a:extLst>
              <a:ext uri="{FF2B5EF4-FFF2-40B4-BE49-F238E27FC236}">
                <a16:creationId xmlns:a16="http://schemas.microsoft.com/office/drawing/2014/main" id="{BB0F529A-92A0-4262-88C6-C155BEE2AA6F}"/>
              </a:ext>
            </a:extLst>
          </p:cNvPr>
          <p:cNvSpPr txBox="1"/>
          <p:nvPr/>
        </p:nvSpPr>
        <p:spPr>
          <a:xfrm>
            <a:off x="3005904" y="5540445"/>
            <a:ext cx="4617720" cy="646331"/>
          </a:xfrm>
          <a:prstGeom prst="rect">
            <a:avLst/>
          </a:prstGeom>
          <a:solidFill>
            <a:schemeClr val="bg1"/>
          </a:solidFill>
          <a:scene3d>
            <a:camera prst="orthographicFront"/>
            <a:lightRig rig="threePt" dir="t"/>
          </a:scene3d>
          <a:sp3d>
            <a:bevelT prst="relaxedInset"/>
          </a:sp3d>
        </p:spPr>
        <p:txBody>
          <a:bodyPr wrap="square" rtlCol="1">
            <a:spAutoFit/>
          </a:bodyPr>
          <a:lstStyle/>
          <a:p>
            <a:r>
              <a:rPr lang="he-IL" dirty="0"/>
              <a:t>ואם כשחישב מחשבת חוץ לזמנו, שהוא עוון נותר, הרי כבר נאמר "המקריב אותו לא יחשב".</a:t>
            </a:r>
          </a:p>
        </p:txBody>
      </p:sp>
      <p:sp>
        <p:nvSpPr>
          <p:cNvPr id="18" name="תיבת טקסט 17">
            <a:extLst>
              <a:ext uri="{FF2B5EF4-FFF2-40B4-BE49-F238E27FC236}">
                <a16:creationId xmlns:a16="http://schemas.microsoft.com/office/drawing/2014/main" id="{205E4991-D049-4E60-9863-FBAD9A1978EA}"/>
              </a:ext>
            </a:extLst>
          </p:cNvPr>
          <p:cNvSpPr txBox="1"/>
          <p:nvPr/>
        </p:nvSpPr>
        <p:spPr>
          <a:xfrm>
            <a:off x="1547944" y="4261178"/>
            <a:ext cx="6075680" cy="923330"/>
          </a:xfrm>
          <a:prstGeom prst="rect">
            <a:avLst/>
          </a:prstGeom>
          <a:solidFill>
            <a:schemeClr val="bg1"/>
          </a:solidFill>
          <a:scene3d>
            <a:camera prst="orthographicFront"/>
            <a:lightRig rig="threePt" dir="t"/>
          </a:scene3d>
          <a:sp3d>
            <a:bevelT prst="relaxedInset"/>
          </a:sp3d>
        </p:spPr>
        <p:txBody>
          <a:bodyPr wrap="square" rtlCol="1">
            <a:spAutoFit/>
          </a:bodyPr>
          <a:lstStyle/>
          <a:p>
            <a:r>
              <a:rPr lang="he-IL" dirty="0"/>
              <a:t>אם נפרש הפסוק בעוון פיגול, שחישב בעבודתו על מנת לאוכלו חוץ למקומו - הרי כבר נאמר:  "פיגול הוא לא ירצה", </a:t>
            </a:r>
          </a:p>
          <a:p>
            <a:r>
              <a:rPr lang="he-IL" dirty="0"/>
              <a:t>ובמסכת זבחים העמידו פסוק זה במחשבת חוץ למקומו.</a:t>
            </a:r>
          </a:p>
        </p:txBody>
      </p:sp>
    </p:spTree>
    <p:extLst>
      <p:ext uri="{BB962C8B-B14F-4D97-AF65-F5344CB8AC3E}">
        <p14:creationId xmlns:p14="http://schemas.microsoft.com/office/powerpoint/2010/main" val="2122789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25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750"/>
                            </p:stCondLst>
                            <p:childTnLst>
                              <p:par>
                                <p:cTn id="11" presetID="22" presetClass="entr" presetSubtype="2" fill="hold" grpId="0" nodeType="afterEffect">
                                  <p:stCondLst>
                                    <p:cond delay="2500"/>
                                  </p:stCondLst>
                                  <p:childTnLst>
                                    <p:set>
                                      <p:cBhvr>
                                        <p:cTn id="12" dur="1" fill="hold">
                                          <p:stCondLst>
                                            <p:cond delay="0"/>
                                          </p:stCondLst>
                                        </p:cTn>
                                        <p:tgtEl>
                                          <p:spTgt spid="10"/>
                                        </p:tgtEl>
                                        <p:attrNameLst>
                                          <p:attrName>style.visibility</p:attrName>
                                        </p:attrNameLst>
                                      </p:cBhvr>
                                      <p:to>
                                        <p:strVal val="visible"/>
                                      </p:to>
                                    </p:set>
                                    <p:animEffect transition="in" filter="wipe(right)">
                                      <p:cBhvr>
                                        <p:cTn id="13" dur="500"/>
                                        <p:tgtEl>
                                          <p:spTgt spid="10"/>
                                        </p:tgtEl>
                                      </p:cBhvr>
                                    </p:animEffect>
                                  </p:childTnLst>
                                </p:cTn>
                              </p:par>
                            </p:childTnLst>
                          </p:cTn>
                        </p:par>
                        <p:par>
                          <p:cTn id="14" fill="hold">
                            <p:stCondLst>
                              <p:cond delay="3750"/>
                            </p:stCondLst>
                            <p:childTnLst>
                              <p:par>
                                <p:cTn id="15" presetID="53" presetClass="entr" presetSubtype="16" fill="hold" grpId="0" nodeType="afterEffect">
                                  <p:stCondLst>
                                    <p:cond delay="325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par>
                          <p:cTn id="20" fill="hold">
                            <p:stCondLst>
                              <p:cond delay="7500"/>
                            </p:stCondLst>
                            <p:childTnLst>
                              <p:par>
                                <p:cTn id="21" presetID="22" presetClass="entr" presetSubtype="2" fill="hold" grpId="0" nodeType="afterEffect">
                                  <p:stCondLst>
                                    <p:cond delay="2250"/>
                                  </p:stCondLst>
                                  <p:childTnLst>
                                    <p:set>
                                      <p:cBhvr>
                                        <p:cTn id="22" dur="1" fill="hold">
                                          <p:stCondLst>
                                            <p:cond delay="0"/>
                                          </p:stCondLst>
                                        </p:cTn>
                                        <p:tgtEl>
                                          <p:spTgt spid="12"/>
                                        </p:tgtEl>
                                        <p:attrNameLst>
                                          <p:attrName>style.visibility</p:attrName>
                                        </p:attrNameLst>
                                      </p:cBhvr>
                                      <p:to>
                                        <p:strVal val="visible"/>
                                      </p:to>
                                    </p:set>
                                    <p:animEffect transition="in" filter="wipe(right)">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Effect transition="in" filter="fade">
                                      <p:cBhvr>
                                        <p:cTn id="30" dur="500"/>
                                        <p:tgtEl>
                                          <p:spTgt spid="13"/>
                                        </p:tgtEl>
                                      </p:cBhvr>
                                    </p:animEffect>
                                  </p:childTnLst>
                                </p:cTn>
                              </p:par>
                            </p:childTnLst>
                          </p:cTn>
                        </p:par>
                        <p:par>
                          <p:cTn id="31" fill="hold">
                            <p:stCondLst>
                              <p:cond delay="500"/>
                            </p:stCondLst>
                            <p:childTnLst>
                              <p:par>
                                <p:cTn id="32" presetID="22" presetClass="entr" presetSubtype="2" fill="hold" grpId="0" nodeType="afterEffect">
                                  <p:stCondLst>
                                    <p:cond delay="2500"/>
                                  </p:stCondLst>
                                  <p:childTnLst>
                                    <p:set>
                                      <p:cBhvr>
                                        <p:cTn id="33" dur="1" fill="hold">
                                          <p:stCondLst>
                                            <p:cond delay="0"/>
                                          </p:stCondLst>
                                        </p:cTn>
                                        <p:tgtEl>
                                          <p:spTgt spid="14"/>
                                        </p:tgtEl>
                                        <p:attrNameLst>
                                          <p:attrName>style.visibility</p:attrName>
                                        </p:attrNameLst>
                                      </p:cBhvr>
                                      <p:to>
                                        <p:strVal val="visible"/>
                                      </p:to>
                                    </p:set>
                                    <p:animEffect transition="in" filter="wipe(right)">
                                      <p:cBhvr>
                                        <p:cTn id="34" dur="500"/>
                                        <p:tgtEl>
                                          <p:spTgt spid="14"/>
                                        </p:tgtEl>
                                      </p:cBhvr>
                                    </p:animEffect>
                                  </p:childTnLst>
                                </p:cTn>
                              </p:par>
                            </p:childTnLst>
                          </p:cTn>
                        </p:par>
                        <p:par>
                          <p:cTn id="35" fill="hold">
                            <p:stCondLst>
                              <p:cond delay="3500"/>
                            </p:stCondLst>
                            <p:childTnLst>
                              <p:par>
                                <p:cTn id="36" presetID="53" presetClass="entr" presetSubtype="16" fill="hold" grpId="0" nodeType="afterEffect">
                                  <p:stCondLst>
                                    <p:cond delay="300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Effect transition="in" filter="fade">
                                      <p:cBhvr>
                                        <p:cTn id="40" dur="500"/>
                                        <p:tgtEl>
                                          <p:spTgt spid="15"/>
                                        </p:tgtEl>
                                      </p:cBhvr>
                                    </p:animEffect>
                                  </p:childTnLst>
                                </p:cTn>
                              </p:par>
                            </p:childTnLst>
                          </p:cTn>
                        </p:par>
                        <p:par>
                          <p:cTn id="41" fill="hold">
                            <p:stCondLst>
                              <p:cond delay="7000"/>
                            </p:stCondLst>
                            <p:childTnLst>
                              <p:par>
                                <p:cTn id="42" presetID="22" presetClass="entr" presetSubtype="2" fill="hold" grpId="0" nodeType="afterEffect">
                                  <p:stCondLst>
                                    <p:cond delay="2250"/>
                                  </p:stCondLst>
                                  <p:childTnLst>
                                    <p:set>
                                      <p:cBhvr>
                                        <p:cTn id="43" dur="1" fill="hold">
                                          <p:stCondLst>
                                            <p:cond delay="0"/>
                                          </p:stCondLst>
                                        </p:cTn>
                                        <p:tgtEl>
                                          <p:spTgt spid="18"/>
                                        </p:tgtEl>
                                        <p:attrNameLst>
                                          <p:attrName>style.visibility</p:attrName>
                                        </p:attrNameLst>
                                      </p:cBhvr>
                                      <p:to>
                                        <p:strVal val="visible"/>
                                      </p:to>
                                    </p:set>
                                    <p:animEffect transition="in" filter="wipe(right)">
                                      <p:cBhvr>
                                        <p:cTn id="44" dur="500"/>
                                        <p:tgtEl>
                                          <p:spTgt spid="18"/>
                                        </p:tgtEl>
                                      </p:cBhvr>
                                    </p:animEffect>
                                  </p:childTnLst>
                                </p:cTn>
                              </p:par>
                            </p:childTnLst>
                          </p:cTn>
                        </p:par>
                        <p:par>
                          <p:cTn id="45" fill="hold">
                            <p:stCondLst>
                              <p:cond delay="9750"/>
                            </p:stCondLst>
                            <p:childTnLst>
                              <p:par>
                                <p:cTn id="46" presetID="53" presetClass="entr" presetSubtype="16" fill="hold" grpId="0" nodeType="afterEffect">
                                  <p:stCondLst>
                                    <p:cond delay="3250"/>
                                  </p:stCondLst>
                                  <p:childTnLst>
                                    <p:set>
                                      <p:cBhvr>
                                        <p:cTn id="47" dur="1" fill="hold">
                                          <p:stCondLst>
                                            <p:cond delay="0"/>
                                          </p:stCondLst>
                                        </p:cTn>
                                        <p:tgtEl>
                                          <p:spTgt spid="16"/>
                                        </p:tgtEl>
                                        <p:attrNameLst>
                                          <p:attrName>style.visibility</p:attrName>
                                        </p:attrNameLst>
                                      </p:cBhvr>
                                      <p:to>
                                        <p:strVal val="visible"/>
                                      </p:to>
                                    </p:set>
                                    <p:anim calcmode="lin" valueType="num">
                                      <p:cBhvr>
                                        <p:cTn id="48" dur="500" fill="hold"/>
                                        <p:tgtEl>
                                          <p:spTgt spid="16"/>
                                        </p:tgtEl>
                                        <p:attrNameLst>
                                          <p:attrName>ppt_w</p:attrName>
                                        </p:attrNameLst>
                                      </p:cBhvr>
                                      <p:tavLst>
                                        <p:tav tm="0">
                                          <p:val>
                                            <p:fltVal val="0"/>
                                          </p:val>
                                        </p:tav>
                                        <p:tav tm="100000">
                                          <p:val>
                                            <p:strVal val="#ppt_w"/>
                                          </p:val>
                                        </p:tav>
                                      </p:tavLst>
                                    </p:anim>
                                    <p:anim calcmode="lin" valueType="num">
                                      <p:cBhvr>
                                        <p:cTn id="49" dur="500" fill="hold"/>
                                        <p:tgtEl>
                                          <p:spTgt spid="16"/>
                                        </p:tgtEl>
                                        <p:attrNameLst>
                                          <p:attrName>ppt_h</p:attrName>
                                        </p:attrNameLst>
                                      </p:cBhvr>
                                      <p:tavLst>
                                        <p:tav tm="0">
                                          <p:val>
                                            <p:fltVal val="0"/>
                                          </p:val>
                                        </p:tav>
                                        <p:tav tm="100000">
                                          <p:val>
                                            <p:strVal val="#ppt_h"/>
                                          </p:val>
                                        </p:tav>
                                      </p:tavLst>
                                    </p:anim>
                                    <p:animEffect transition="in" filter="fade">
                                      <p:cBhvr>
                                        <p:cTn id="50" dur="500"/>
                                        <p:tgtEl>
                                          <p:spTgt spid="16"/>
                                        </p:tgtEl>
                                      </p:cBhvr>
                                    </p:animEffect>
                                  </p:childTnLst>
                                </p:cTn>
                              </p:par>
                            </p:childTnLst>
                          </p:cTn>
                        </p:par>
                        <p:par>
                          <p:cTn id="51" fill="hold">
                            <p:stCondLst>
                              <p:cond delay="13500"/>
                            </p:stCondLst>
                            <p:childTnLst>
                              <p:par>
                                <p:cTn id="52" presetID="22" presetClass="entr" presetSubtype="2" fill="hold" grpId="0" nodeType="afterEffect">
                                  <p:stCondLst>
                                    <p:cond delay="1750"/>
                                  </p:stCondLst>
                                  <p:childTnLst>
                                    <p:set>
                                      <p:cBhvr>
                                        <p:cTn id="53" dur="1" fill="hold">
                                          <p:stCondLst>
                                            <p:cond delay="0"/>
                                          </p:stCondLst>
                                        </p:cTn>
                                        <p:tgtEl>
                                          <p:spTgt spid="17"/>
                                        </p:tgtEl>
                                        <p:attrNameLst>
                                          <p:attrName>style.visibility</p:attrName>
                                        </p:attrNameLst>
                                      </p:cBhvr>
                                      <p:to>
                                        <p:strVal val="visible"/>
                                      </p:to>
                                    </p:set>
                                    <p:animEffect transition="in" filter="wipe(right)">
                                      <p:cBhvr>
                                        <p:cTn id="5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10">
            <a:extLst>
              <a:ext uri="{FF2B5EF4-FFF2-40B4-BE49-F238E27FC236}">
                <a16:creationId xmlns:a16="http://schemas.microsoft.com/office/drawing/2014/main" id="{3AA50B29-444B-413C-B3E1-ED6CCF749955}"/>
              </a:ext>
            </a:extLst>
          </p:cNvPr>
          <p:cNvSpPr txBox="1"/>
          <p:nvPr/>
        </p:nvSpPr>
        <p:spPr>
          <a:xfrm>
            <a:off x="8955658" y="714048"/>
            <a:ext cx="2976148" cy="646331"/>
          </a:xfrm>
          <a:prstGeom prst="rect">
            <a:avLst/>
          </a:prstGeom>
          <a:solidFill>
            <a:schemeClr val="accent5">
              <a:lumMod val="20000"/>
              <a:lumOff val="80000"/>
            </a:schemeClr>
          </a:solidFill>
          <a:scene3d>
            <a:camera prst="orthographicFront"/>
            <a:lightRig rig="threePt" dir="t"/>
          </a:scene3d>
          <a:sp3d>
            <a:bevelT w="165100" prst="coolSlant"/>
          </a:sp3d>
        </p:spPr>
        <p:txBody>
          <a:bodyPr wrap="square" rtlCol="1">
            <a:spAutoFit/>
          </a:bodyPr>
          <a:lstStyle/>
          <a:p>
            <a:r>
              <a:rPr lang="he-IL" dirty="0"/>
              <a:t>הָא אֵינוֹ נוֹשֵׂא אֶלָּא </a:t>
            </a:r>
            <a:r>
              <a:rPr lang="he-IL" dirty="0" err="1"/>
              <a:t>עֲוֹן</a:t>
            </a:r>
            <a:r>
              <a:rPr lang="he-IL" dirty="0"/>
              <a:t> טוּמְאָה</a:t>
            </a:r>
          </a:p>
          <a:p>
            <a:r>
              <a:rPr lang="he-IL" dirty="0"/>
              <a:t> שֶׁהוּתְּרָה מִכְּלָלָהּ בְּצִיבּוּר</a:t>
            </a:r>
          </a:p>
        </p:txBody>
      </p:sp>
      <p:sp>
        <p:nvSpPr>
          <p:cNvPr id="10" name="תיבת טקסט 9">
            <a:extLst>
              <a:ext uri="{FF2B5EF4-FFF2-40B4-BE49-F238E27FC236}">
                <a16:creationId xmlns:a16="http://schemas.microsoft.com/office/drawing/2014/main" id="{FF0F8F2C-75E4-45AE-91A9-1658BD99D0D7}"/>
              </a:ext>
            </a:extLst>
          </p:cNvPr>
          <p:cNvSpPr txBox="1"/>
          <p:nvPr/>
        </p:nvSpPr>
        <p:spPr>
          <a:xfrm>
            <a:off x="10583997" y="159325"/>
            <a:ext cx="1454871" cy="369332"/>
          </a:xfrm>
          <a:prstGeom prst="rect">
            <a:avLst/>
          </a:prstGeom>
          <a:noFill/>
        </p:spPr>
        <p:txBody>
          <a:bodyPr wrap="square" rtlCol="1">
            <a:spAutoFit/>
          </a:bodyPr>
          <a:lstStyle/>
          <a:p>
            <a:r>
              <a:rPr lang="he-IL" dirty="0"/>
              <a:t>דף ז' עמ' ב'</a:t>
            </a:r>
          </a:p>
        </p:txBody>
      </p:sp>
      <p:sp>
        <p:nvSpPr>
          <p:cNvPr id="11" name="תיבת טקסט 10">
            <a:extLst>
              <a:ext uri="{FF2B5EF4-FFF2-40B4-BE49-F238E27FC236}">
                <a16:creationId xmlns:a16="http://schemas.microsoft.com/office/drawing/2014/main" id="{F743B6BD-FE95-4901-A754-8E7156413B59}"/>
              </a:ext>
            </a:extLst>
          </p:cNvPr>
          <p:cNvSpPr txBox="1"/>
          <p:nvPr/>
        </p:nvSpPr>
        <p:spPr>
          <a:xfrm>
            <a:off x="1099009" y="712597"/>
            <a:ext cx="6614160" cy="923330"/>
          </a:xfrm>
          <a:prstGeom prst="rect">
            <a:avLst/>
          </a:prstGeom>
          <a:solidFill>
            <a:schemeClr val="bg1"/>
          </a:solidFill>
          <a:scene3d>
            <a:camera prst="orthographicFront"/>
            <a:lightRig rig="threePt" dir="t"/>
          </a:scene3d>
          <a:sp3d>
            <a:bevelT prst="relaxedInset"/>
          </a:sp3d>
        </p:spPr>
        <p:txBody>
          <a:bodyPr wrap="square" rtlCol="1">
            <a:spAutoFit/>
          </a:bodyPr>
          <a:lstStyle/>
          <a:p>
            <a:r>
              <a:rPr lang="he-IL" dirty="0" err="1"/>
              <a:t>הברייתא</a:t>
            </a:r>
            <a:r>
              <a:rPr lang="he-IL" dirty="0"/>
              <a:t> מפרשת:  שהטעם שהקילה התורה בעוון טומאה של קרבן יחיד שיועיל הציץ לרצות עליו, משום שמצאנו בטומאה קולא אחרת, </a:t>
            </a:r>
          </a:p>
          <a:p>
            <a:r>
              <a:rPr lang="he-IL" dirty="0"/>
              <a:t>שהותרה מכללה בציבור.</a:t>
            </a:r>
          </a:p>
        </p:txBody>
      </p:sp>
      <p:sp>
        <p:nvSpPr>
          <p:cNvPr id="12" name="תיבת טקסט 11">
            <a:extLst>
              <a:ext uri="{FF2B5EF4-FFF2-40B4-BE49-F238E27FC236}">
                <a16:creationId xmlns:a16="http://schemas.microsoft.com/office/drawing/2014/main" id="{72E7F9DA-20C5-4946-ADC2-C25FE90689C3}"/>
              </a:ext>
            </a:extLst>
          </p:cNvPr>
          <p:cNvSpPr txBox="1"/>
          <p:nvPr/>
        </p:nvSpPr>
        <p:spPr>
          <a:xfrm>
            <a:off x="10022458" y="1914492"/>
            <a:ext cx="1909348" cy="369332"/>
          </a:xfrm>
          <a:prstGeom prst="rect">
            <a:avLst/>
          </a:prstGeom>
          <a:solidFill>
            <a:schemeClr val="accent5">
              <a:lumMod val="20000"/>
              <a:lumOff val="80000"/>
            </a:schemeClr>
          </a:solidFill>
          <a:scene3d>
            <a:camera prst="orthographicFront"/>
            <a:lightRig rig="threePt" dir="t"/>
          </a:scene3d>
          <a:sp3d>
            <a:bevelT w="165100" prst="coolSlant"/>
          </a:sp3d>
        </p:spPr>
        <p:txBody>
          <a:bodyPr wrap="square" rtlCol="1">
            <a:spAutoFit/>
          </a:bodyPr>
          <a:lstStyle/>
          <a:p>
            <a:r>
              <a:rPr lang="he-IL" b="0" i="0" dirty="0" err="1">
                <a:solidFill>
                  <a:srgbClr val="000000"/>
                </a:solidFill>
                <a:effectLst/>
                <a:latin typeface="Arial" panose="020B0604020202020204" pitchFamily="34" charset="0"/>
              </a:rPr>
              <a:t>וְקַשְׁיָא</a:t>
            </a:r>
            <a:r>
              <a:rPr lang="he-IL" b="0" i="0" dirty="0">
                <a:solidFill>
                  <a:srgbClr val="000000"/>
                </a:solidFill>
                <a:effectLst/>
                <a:latin typeface="Arial" panose="020B0604020202020204" pitchFamily="34" charset="0"/>
              </a:rPr>
              <a:t> לְרַב שֵׁשֶׁת</a:t>
            </a:r>
            <a:endParaRPr lang="he-IL" dirty="0"/>
          </a:p>
        </p:txBody>
      </p:sp>
      <p:sp>
        <p:nvSpPr>
          <p:cNvPr id="13" name="תיבת טקסט 12">
            <a:extLst>
              <a:ext uri="{FF2B5EF4-FFF2-40B4-BE49-F238E27FC236}">
                <a16:creationId xmlns:a16="http://schemas.microsoft.com/office/drawing/2014/main" id="{126DFF70-E5D3-4730-A7C9-DB3ED7C4754E}"/>
              </a:ext>
            </a:extLst>
          </p:cNvPr>
          <p:cNvSpPr txBox="1"/>
          <p:nvPr/>
        </p:nvSpPr>
        <p:spPr>
          <a:xfrm>
            <a:off x="2346960" y="2015925"/>
            <a:ext cx="5366209" cy="646331"/>
          </a:xfrm>
          <a:prstGeom prst="rect">
            <a:avLst/>
          </a:prstGeom>
          <a:solidFill>
            <a:schemeClr val="bg1"/>
          </a:solidFill>
          <a:scene3d>
            <a:camera prst="orthographicFront"/>
            <a:lightRig rig="threePt" dir="t"/>
          </a:scene3d>
          <a:sp3d>
            <a:bevelT prst="relaxedInset"/>
          </a:sp3d>
        </p:spPr>
        <p:txBody>
          <a:bodyPr wrap="square" rtlCol="1">
            <a:spAutoFit/>
          </a:bodyPr>
          <a:lstStyle/>
          <a:p>
            <a:r>
              <a:rPr lang="he-IL" dirty="0"/>
              <a:t>ברייתא זו, שנאמר בפירוש שטומאה הותרה בצבור.</a:t>
            </a:r>
          </a:p>
          <a:p>
            <a:r>
              <a:rPr lang="he-IL" dirty="0"/>
              <a:t>היא בניגוד לדעת רב ששת שסובר שטומאה דחויה בציבור</a:t>
            </a:r>
          </a:p>
        </p:txBody>
      </p:sp>
      <p:sp>
        <p:nvSpPr>
          <p:cNvPr id="2" name="תיבת טקסט 1">
            <a:extLst>
              <a:ext uri="{FF2B5EF4-FFF2-40B4-BE49-F238E27FC236}">
                <a16:creationId xmlns:a16="http://schemas.microsoft.com/office/drawing/2014/main" id="{12BD9937-09F0-4338-A2CB-DC1AD09DAF39}"/>
              </a:ext>
            </a:extLst>
          </p:cNvPr>
          <p:cNvSpPr txBox="1"/>
          <p:nvPr/>
        </p:nvSpPr>
        <p:spPr>
          <a:xfrm>
            <a:off x="7978323" y="4400341"/>
            <a:ext cx="3883111" cy="646331"/>
          </a:xfrm>
          <a:prstGeom prst="rect">
            <a:avLst/>
          </a:prstGeom>
          <a:solidFill>
            <a:schemeClr val="accent5">
              <a:lumMod val="20000"/>
              <a:lumOff val="80000"/>
            </a:schemeClr>
          </a:solidFill>
          <a:scene3d>
            <a:camera prst="orthographicFront"/>
            <a:lightRig rig="threePt" dir="t"/>
          </a:scene3d>
          <a:sp3d>
            <a:bevelT w="165100" prst="coolSlant"/>
          </a:sp3d>
        </p:spPr>
        <p:txBody>
          <a:bodyPr wrap="square" rtlCol="1">
            <a:spAutoFit/>
          </a:bodyPr>
          <a:lstStyle/>
          <a:p>
            <a:r>
              <a:rPr lang="he-IL" b="0" i="0" dirty="0">
                <a:solidFill>
                  <a:srgbClr val="000000"/>
                </a:solidFill>
                <a:effectLst/>
                <a:latin typeface="Arial" panose="020B0604020202020204" pitchFamily="34" charset="0"/>
              </a:rPr>
              <a:t>תַּנָּאֵי הִיא </a:t>
            </a:r>
            <a:r>
              <a:rPr lang="he-IL" b="0" i="0" dirty="0" err="1">
                <a:solidFill>
                  <a:srgbClr val="000000"/>
                </a:solidFill>
                <a:effectLst/>
                <a:latin typeface="Arial" panose="020B0604020202020204" pitchFamily="34" charset="0"/>
              </a:rPr>
              <a:t>דְּתַנְיָא</a:t>
            </a:r>
            <a:r>
              <a:rPr lang="he-IL" b="0" i="0" dirty="0">
                <a:solidFill>
                  <a:srgbClr val="000000"/>
                </a:solidFill>
                <a:effectLst/>
                <a:latin typeface="Arial" panose="020B0604020202020204" pitchFamily="34" charset="0"/>
              </a:rPr>
              <a:t>:  צִיץ בֵּין שֶׁיֶּשְׁנוֹ עַל מִצְחוֹ בֵּין שֶׁאֵינוֹ עַל מִצְחוֹ מְרַצֶּה דִּבְרֵי רַבִּי שִׁמְעוֹן</a:t>
            </a:r>
            <a:endParaRPr lang="he-IL" dirty="0"/>
          </a:p>
        </p:txBody>
      </p:sp>
      <p:sp>
        <p:nvSpPr>
          <p:cNvPr id="8" name="TextBox 15">
            <a:extLst>
              <a:ext uri="{FF2B5EF4-FFF2-40B4-BE49-F238E27FC236}">
                <a16:creationId xmlns:a16="http://schemas.microsoft.com/office/drawing/2014/main" id="{75BBA3D8-07AB-406D-B883-F2337311234D}"/>
              </a:ext>
            </a:extLst>
          </p:cNvPr>
          <p:cNvSpPr txBox="1"/>
          <p:nvPr/>
        </p:nvSpPr>
        <p:spPr>
          <a:xfrm>
            <a:off x="6441439" y="3775224"/>
            <a:ext cx="5569671" cy="369332"/>
          </a:xfrm>
          <a:prstGeom prst="rect">
            <a:avLst/>
          </a:prstGeom>
          <a:solidFill>
            <a:schemeClr val="bg1"/>
          </a:solidFill>
          <a:scene3d>
            <a:camera prst="orthographicFront"/>
            <a:lightRig rig="threePt" dir="t"/>
          </a:scene3d>
          <a:sp3d>
            <a:bevelT prst="relaxedInset"/>
          </a:sp3d>
        </p:spPr>
        <p:txBody>
          <a:bodyPr wrap="square" rtlCol="1">
            <a:spAutoFit/>
          </a:bodyPr>
          <a:lstStyle/>
          <a:p>
            <a:r>
              <a:rPr lang="he-IL" dirty="0"/>
              <a:t>הגמרא מבררת האם הציץ מְרַצֶּה במקרה שהקרבן היה טמא.    </a:t>
            </a:r>
          </a:p>
        </p:txBody>
      </p:sp>
      <p:sp>
        <p:nvSpPr>
          <p:cNvPr id="4" name="תיבת טקסט 3">
            <a:extLst>
              <a:ext uri="{FF2B5EF4-FFF2-40B4-BE49-F238E27FC236}">
                <a16:creationId xmlns:a16="http://schemas.microsoft.com/office/drawing/2014/main" id="{553790B5-C4DB-4F9E-AC64-7618558C9E95}"/>
              </a:ext>
            </a:extLst>
          </p:cNvPr>
          <p:cNvSpPr txBox="1"/>
          <p:nvPr/>
        </p:nvSpPr>
        <p:spPr>
          <a:xfrm>
            <a:off x="1011286" y="4400341"/>
            <a:ext cx="6804477" cy="646331"/>
          </a:xfrm>
          <a:prstGeom prst="rect">
            <a:avLst/>
          </a:prstGeom>
          <a:solidFill>
            <a:schemeClr val="bg1"/>
          </a:solidFill>
          <a:scene3d>
            <a:camera prst="orthographicFront"/>
            <a:lightRig rig="threePt" dir="t"/>
          </a:scene3d>
          <a:sp3d>
            <a:bevelT prst="relaxedInset"/>
          </a:sp3d>
        </p:spPr>
        <p:txBody>
          <a:bodyPr wrap="square" rtlCol="1">
            <a:spAutoFit/>
          </a:bodyPr>
          <a:lstStyle/>
          <a:p>
            <a:r>
              <a:rPr lang="he-IL" dirty="0"/>
              <a:t>ציץ - בשעה שאירעה הטומאה -מרצה – </a:t>
            </a:r>
          </a:p>
          <a:p>
            <a:r>
              <a:rPr lang="he-IL" dirty="0"/>
              <a:t>בין שישנו על מצחו של כהן גדול  בין בשעה שאינו על מצחו,   </a:t>
            </a:r>
            <a:r>
              <a:rPr lang="he-IL" dirty="0" err="1"/>
              <a:t>והקרבן</a:t>
            </a:r>
            <a:r>
              <a:rPr lang="he-IL" dirty="0"/>
              <a:t>  כשר, </a:t>
            </a:r>
          </a:p>
        </p:txBody>
      </p:sp>
      <p:sp>
        <p:nvSpPr>
          <p:cNvPr id="5" name="תיבת טקסט 4">
            <a:extLst>
              <a:ext uri="{FF2B5EF4-FFF2-40B4-BE49-F238E27FC236}">
                <a16:creationId xmlns:a16="http://schemas.microsoft.com/office/drawing/2014/main" id="{1080EF7B-64A7-4861-82FF-E8A5803E626A}"/>
              </a:ext>
            </a:extLst>
          </p:cNvPr>
          <p:cNvSpPr txBox="1"/>
          <p:nvPr/>
        </p:nvSpPr>
        <p:spPr>
          <a:xfrm>
            <a:off x="8198925" y="5497621"/>
            <a:ext cx="3578311" cy="646331"/>
          </a:xfrm>
          <a:prstGeom prst="rect">
            <a:avLst/>
          </a:prstGeom>
          <a:solidFill>
            <a:schemeClr val="accent5">
              <a:lumMod val="20000"/>
              <a:lumOff val="80000"/>
            </a:schemeClr>
          </a:solidFill>
          <a:scene3d>
            <a:camera prst="orthographicFront"/>
            <a:lightRig rig="threePt" dir="t"/>
          </a:scene3d>
          <a:sp3d>
            <a:bevelT w="165100" prst="coolSlant"/>
          </a:sp3d>
        </p:spPr>
        <p:txBody>
          <a:bodyPr wrap="square" rtlCol="1">
            <a:spAutoFit/>
          </a:bodyPr>
          <a:lstStyle/>
          <a:p>
            <a:r>
              <a:rPr lang="he-IL" b="0" i="0" dirty="0">
                <a:solidFill>
                  <a:srgbClr val="000000"/>
                </a:solidFill>
                <a:effectLst/>
                <a:latin typeface="Arial" panose="020B0604020202020204" pitchFamily="34" charset="0"/>
              </a:rPr>
              <a:t>רַבִּי יְהוּדָה אוֹמֵר </a:t>
            </a:r>
            <a:r>
              <a:rPr lang="he-IL" b="0" i="0" dirty="0" err="1">
                <a:solidFill>
                  <a:srgbClr val="000000"/>
                </a:solidFill>
                <a:effectLst/>
                <a:latin typeface="Arial" panose="020B0604020202020204" pitchFamily="34" charset="0"/>
              </a:rPr>
              <a:t>עוֹדֵהו</a:t>
            </a:r>
            <a:r>
              <a:rPr lang="he-IL" b="0" i="0" dirty="0">
                <a:solidFill>
                  <a:srgbClr val="000000"/>
                </a:solidFill>
                <a:effectLst/>
                <a:latin typeface="Arial" panose="020B0604020202020204" pitchFamily="34" charset="0"/>
              </a:rPr>
              <a:t>ּ עַל מִצְחוֹ מְרַצֶּה אֵין </a:t>
            </a:r>
            <a:r>
              <a:rPr lang="he-IL" b="0" i="0" dirty="0" err="1">
                <a:solidFill>
                  <a:srgbClr val="000000"/>
                </a:solidFill>
                <a:effectLst/>
                <a:latin typeface="Arial" panose="020B0604020202020204" pitchFamily="34" charset="0"/>
              </a:rPr>
              <a:t>עוֹדֵהו</a:t>
            </a:r>
            <a:r>
              <a:rPr lang="he-IL" b="0" i="0" dirty="0">
                <a:solidFill>
                  <a:srgbClr val="000000"/>
                </a:solidFill>
                <a:effectLst/>
                <a:latin typeface="Arial" panose="020B0604020202020204" pitchFamily="34" charset="0"/>
              </a:rPr>
              <a:t>ּ עַל מִצְחוֹ אֵינוֹ מְרַצֶּה</a:t>
            </a:r>
            <a:endParaRPr lang="he-IL" dirty="0"/>
          </a:p>
        </p:txBody>
      </p:sp>
      <p:sp>
        <p:nvSpPr>
          <p:cNvPr id="14" name="מלבן 13">
            <a:extLst>
              <a:ext uri="{FF2B5EF4-FFF2-40B4-BE49-F238E27FC236}">
                <a16:creationId xmlns:a16="http://schemas.microsoft.com/office/drawing/2014/main" id="{9F85EC47-95E7-4C2B-95D9-44B0168B74EB}"/>
              </a:ext>
            </a:extLst>
          </p:cNvPr>
          <p:cNvSpPr/>
          <p:nvPr/>
        </p:nvSpPr>
        <p:spPr>
          <a:xfrm>
            <a:off x="7632883" y="3082776"/>
            <a:ext cx="2279790" cy="369332"/>
          </a:xfrm>
          <a:prstGeom prst="rect">
            <a:avLst/>
          </a:prstGeom>
        </p:spPr>
        <p:txBody>
          <a:bodyPr wrap="none">
            <a:spAutoFit/>
          </a:bodyPr>
          <a:lstStyle/>
          <a:p>
            <a:r>
              <a:rPr lang="he-IL" b="1" dirty="0">
                <a:latin typeface="Guttman Stam" panose="02010401010101010101" pitchFamily="2" charset="-79"/>
                <a:cs typeface="Guttman Stam" panose="02010401010101010101" pitchFamily="2" charset="-79"/>
              </a:rPr>
              <a:t>וְהָיָ֤ה </a:t>
            </a:r>
            <a:r>
              <a:rPr lang="he-IL" b="1" dirty="0" err="1">
                <a:solidFill>
                  <a:schemeClr val="accent5">
                    <a:lumMod val="75000"/>
                  </a:schemeClr>
                </a:solidFill>
                <a:latin typeface="Guttman Stam" panose="02010401010101010101" pitchFamily="2" charset="-79"/>
                <a:cs typeface="Guttman Stam" panose="02010401010101010101" pitchFamily="2" charset="-79"/>
              </a:rPr>
              <a:t>עַל־מִצְחו</a:t>
            </a:r>
            <a:r>
              <a:rPr lang="he-IL" b="1" dirty="0">
                <a:solidFill>
                  <a:schemeClr val="accent5">
                    <a:lumMod val="75000"/>
                  </a:schemeClr>
                </a:solidFill>
                <a:latin typeface="Guttman Stam" panose="02010401010101010101" pitchFamily="2" charset="-79"/>
                <a:cs typeface="Guttman Stam" panose="02010401010101010101" pitchFamily="2" charset="-79"/>
              </a:rPr>
              <a:t>ֹ֙ תָּמִ֔יד </a:t>
            </a:r>
            <a:endParaRPr lang="he-IL" dirty="0"/>
          </a:p>
        </p:txBody>
      </p:sp>
      <p:sp>
        <p:nvSpPr>
          <p:cNvPr id="15" name="TextBox 12">
            <a:extLst>
              <a:ext uri="{FF2B5EF4-FFF2-40B4-BE49-F238E27FC236}">
                <a16:creationId xmlns:a16="http://schemas.microsoft.com/office/drawing/2014/main" id="{FD666C0A-88AF-4BA0-8776-4DB9B0E0B9EB}"/>
              </a:ext>
            </a:extLst>
          </p:cNvPr>
          <p:cNvSpPr txBox="1"/>
          <p:nvPr/>
        </p:nvSpPr>
        <p:spPr>
          <a:xfrm>
            <a:off x="10418698" y="3082776"/>
            <a:ext cx="1358538" cy="369332"/>
          </a:xfrm>
          <a:prstGeom prst="rect">
            <a:avLst/>
          </a:prstGeom>
          <a:noFill/>
        </p:spPr>
        <p:txBody>
          <a:bodyPr wrap="square" rtlCol="1">
            <a:spAutoFit/>
          </a:bodyPr>
          <a:lstStyle/>
          <a:p>
            <a:r>
              <a:rPr lang="he-IL" dirty="0"/>
              <a:t>בתורה כתוב:</a:t>
            </a:r>
          </a:p>
        </p:txBody>
      </p:sp>
      <p:sp>
        <p:nvSpPr>
          <p:cNvPr id="6" name="תיבת טקסט 5">
            <a:extLst>
              <a:ext uri="{FF2B5EF4-FFF2-40B4-BE49-F238E27FC236}">
                <a16:creationId xmlns:a16="http://schemas.microsoft.com/office/drawing/2014/main" id="{CBB6E0C6-8F29-4CD6-B9B9-BC9B19D5DA6A}"/>
              </a:ext>
            </a:extLst>
          </p:cNvPr>
          <p:cNvSpPr txBox="1"/>
          <p:nvPr/>
        </p:nvSpPr>
        <p:spPr>
          <a:xfrm>
            <a:off x="943884" y="5497621"/>
            <a:ext cx="6804477" cy="646331"/>
          </a:xfrm>
          <a:prstGeom prst="rect">
            <a:avLst/>
          </a:prstGeom>
          <a:solidFill>
            <a:schemeClr val="bg1"/>
          </a:solidFill>
          <a:scene3d>
            <a:camera prst="orthographicFront"/>
            <a:lightRig rig="threePt" dir="t"/>
          </a:scene3d>
          <a:sp3d>
            <a:bevelT prst="relaxedInset"/>
          </a:sp3d>
        </p:spPr>
        <p:txBody>
          <a:bodyPr wrap="square" rtlCol="1">
            <a:spAutoFit/>
          </a:bodyPr>
          <a:lstStyle/>
          <a:p>
            <a:r>
              <a:rPr lang="he-IL" dirty="0"/>
              <a:t>כל זמן שהציץ על מצחו,- מרצה.</a:t>
            </a:r>
          </a:p>
          <a:p>
            <a:r>
              <a:rPr lang="he-IL" dirty="0"/>
              <a:t>אם עובד בטומאה שאירעה בשעה שכבר אין הציץ על מצחו, אין הוא  מרצה. </a:t>
            </a:r>
          </a:p>
        </p:txBody>
      </p:sp>
    </p:spTree>
    <p:extLst>
      <p:ext uri="{BB962C8B-B14F-4D97-AF65-F5344CB8AC3E}">
        <p14:creationId xmlns:p14="http://schemas.microsoft.com/office/powerpoint/2010/main" val="439846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25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750"/>
                            </p:stCondLst>
                            <p:childTnLst>
                              <p:par>
                                <p:cTn id="11" presetID="22" presetClass="entr" presetSubtype="2" fill="hold" grpId="0" nodeType="afterEffect">
                                  <p:stCondLst>
                                    <p:cond delay="2000"/>
                                  </p:stCondLst>
                                  <p:childTnLst>
                                    <p:set>
                                      <p:cBhvr>
                                        <p:cTn id="12" dur="1" fill="hold">
                                          <p:stCondLst>
                                            <p:cond delay="0"/>
                                          </p:stCondLst>
                                        </p:cTn>
                                        <p:tgtEl>
                                          <p:spTgt spid="11"/>
                                        </p:tgtEl>
                                        <p:attrNameLst>
                                          <p:attrName>style.visibility</p:attrName>
                                        </p:attrNameLst>
                                      </p:cBhvr>
                                      <p:to>
                                        <p:strVal val="visible"/>
                                      </p:to>
                                    </p:set>
                                    <p:animEffect transition="in" filter="wipe(right)">
                                      <p:cBhvr>
                                        <p:cTn id="13" dur="500"/>
                                        <p:tgtEl>
                                          <p:spTgt spid="11"/>
                                        </p:tgtEl>
                                      </p:cBhvr>
                                    </p:animEffect>
                                  </p:childTnLst>
                                </p:cTn>
                              </p:par>
                            </p:childTnLst>
                          </p:cTn>
                        </p:par>
                        <p:par>
                          <p:cTn id="14" fill="hold">
                            <p:stCondLst>
                              <p:cond delay="3250"/>
                            </p:stCondLst>
                            <p:childTnLst>
                              <p:par>
                                <p:cTn id="15" presetID="53" presetClass="entr" presetSubtype="16" fill="hold" grpId="0" nodeType="afterEffect">
                                  <p:stCondLst>
                                    <p:cond delay="275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childTnLst>
                          </p:cTn>
                        </p:par>
                        <p:par>
                          <p:cTn id="20" fill="hold">
                            <p:stCondLst>
                              <p:cond delay="6500"/>
                            </p:stCondLst>
                            <p:childTnLst>
                              <p:par>
                                <p:cTn id="21" presetID="22" presetClass="entr" presetSubtype="2" fill="hold" grpId="0" nodeType="afterEffect">
                                  <p:stCondLst>
                                    <p:cond delay="1750"/>
                                  </p:stCondLst>
                                  <p:childTnLst>
                                    <p:set>
                                      <p:cBhvr>
                                        <p:cTn id="22" dur="1" fill="hold">
                                          <p:stCondLst>
                                            <p:cond delay="0"/>
                                          </p:stCondLst>
                                        </p:cTn>
                                        <p:tgtEl>
                                          <p:spTgt spid="13"/>
                                        </p:tgtEl>
                                        <p:attrNameLst>
                                          <p:attrName>style.visibility</p:attrName>
                                        </p:attrNameLst>
                                      </p:cBhvr>
                                      <p:to>
                                        <p:strVal val="visible"/>
                                      </p:to>
                                    </p:set>
                                    <p:animEffect transition="in" filter="wipe(right)">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p:cTn id="28" dur="1000" fill="hold"/>
                                        <p:tgtEl>
                                          <p:spTgt spid="15"/>
                                        </p:tgtEl>
                                        <p:attrNameLst>
                                          <p:attrName>ppt_w</p:attrName>
                                        </p:attrNameLst>
                                      </p:cBhvr>
                                      <p:tavLst>
                                        <p:tav tm="0">
                                          <p:val>
                                            <p:fltVal val="0"/>
                                          </p:val>
                                        </p:tav>
                                        <p:tav tm="100000">
                                          <p:val>
                                            <p:strVal val="#ppt_w"/>
                                          </p:val>
                                        </p:tav>
                                      </p:tavLst>
                                    </p:anim>
                                    <p:anim calcmode="lin" valueType="num">
                                      <p:cBhvr>
                                        <p:cTn id="29" dur="1000" fill="hold"/>
                                        <p:tgtEl>
                                          <p:spTgt spid="15"/>
                                        </p:tgtEl>
                                        <p:attrNameLst>
                                          <p:attrName>ppt_h</p:attrName>
                                        </p:attrNameLst>
                                      </p:cBhvr>
                                      <p:tavLst>
                                        <p:tav tm="0">
                                          <p:val>
                                            <p:fltVal val="0"/>
                                          </p:val>
                                        </p:tav>
                                        <p:tav tm="100000">
                                          <p:val>
                                            <p:strVal val="#ppt_h"/>
                                          </p:val>
                                        </p:tav>
                                      </p:tavLst>
                                    </p:anim>
                                    <p:anim calcmode="lin" valueType="num">
                                      <p:cBhvr>
                                        <p:cTn id="30" dur="1000" fill="hold"/>
                                        <p:tgtEl>
                                          <p:spTgt spid="15"/>
                                        </p:tgtEl>
                                        <p:attrNameLst>
                                          <p:attrName>style.rotation</p:attrName>
                                        </p:attrNameLst>
                                      </p:cBhvr>
                                      <p:tavLst>
                                        <p:tav tm="0">
                                          <p:val>
                                            <p:fltVal val="90"/>
                                          </p:val>
                                        </p:tav>
                                        <p:tav tm="100000">
                                          <p:val>
                                            <p:fltVal val="0"/>
                                          </p:val>
                                        </p:tav>
                                      </p:tavLst>
                                    </p:anim>
                                    <p:animEffect transition="in" filter="fade">
                                      <p:cBhvr>
                                        <p:cTn id="31" dur="1000"/>
                                        <p:tgtEl>
                                          <p:spTgt spid="15"/>
                                        </p:tgtEl>
                                      </p:cBhvr>
                                    </p:animEffect>
                                  </p:childTnLst>
                                </p:cTn>
                              </p:par>
                            </p:childTnLst>
                          </p:cTn>
                        </p:par>
                        <p:par>
                          <p:cTn id="32" fill="hold">
                            <p:stCondLst>
                              <p:cond delay="1000"/>
                            </p:stCondLst>
                            <p:childTnLst>
                              <p:par>
                                <p:cTn id="33" presetID="53" presetClass="entr" presetSubtype="16" fill="hold" grpId="0" nodeType="afterEffect">
                                  <p:stCondLst>
                                    <p:cond delay="100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2500"/>
                            </p:stCondLst>
                            <p:childTnLst>
                              <p:par>
                                <p:cTn id="39" presetID="22" presetClass="entr" presetSubtype="2" fill="hold" grpId="0" nodeType="afterEffect">
                                  <p:stCondLst>
                                    <p:cond delay="1250"/>
                                  </p:stCondLst>
                                  <p:childTnLst>
                                    <p:set>
                                      <p:cBhvr>
                                        <p:cTn id="40" dur="1" fill="hold">
                                          <p:stCondLst>
                                            <p:cond delay="0"/>
                                          </p:stCondLst>
                                        </p:cTn>
                                        <p:tgtEl>
                                          <p:spTgt spid="8"/>
                                        </p:tgtEl>
                                        <p:attrNameLst>
                                          <p:attrName>style.visibility</p:attrName>
                                        </p:attrNameLst>
                                      </p:cBhvr>
                                      <p:to>
                                        <p:strVal val="visible"/>
                                      </p:to>
                                    </p:set>
                                    <p:animEffect transition="in" filter="wipe(right)">
                                      <p:cBhvr>
                                        <p:cTn id="41" dur="500"/>
                                        <p:tgtEl>
                                          <p:spTgt spid="8"/>
                                        </p:tgtEl>
                                      </p:cBhvr>
                                    </p:animEffect>
                                  </p:childTnLst>
                                </p:cTn>
                              </p:par>
                            </p:childTnLst>
                          </p:cTn>
                        </p:par>
                        <p:par>
                          <p:cTn id="42" fill="hold">
                            <p:stCondLst>
                              <p:cond delay="4250"/>
                            </p:stCondLst>
                            <p:childTnLst>
                              <p:par>
                                <p:cTn id="43" presetID="53" presetClass="entr" presetSubtype="16" fill="hold" grpId="0" nodeType="afterEffect">
                                  <p:stCondLst>
                                    <p:cond delay="1750"/>
                                  </p:stCondLst>
                                  <p:childTnLst>
                                    <p:set>
                                      <p:cBhvr>
                                        <p:cTn id="44" dur="1" fill="hold">
                                          <p:stCondLst>
                                            <p:cond delay="0"/>
                                          </p:stCondLst>
                                        </p:cTn>
                                        <p:tgtEl>
                                          <p:spTgt spid="2"/>
                                        </p:tgtEl>
                                        <p:attrNameLst>
                                          <p:attrName>style.visibility</p:attrName>
                                        </p:attrNameLst>
                                      </p:cBhvr>
                                      <p:to>
                                        <p:strVal val="visible"/>
                                      </p:to>
                                    </p:set>
                                    <p:anim calcmode="lin" valueType="num">
                                      <p:cBhvr>
                                        <p:cTn id="45" dur="500" fill="hold"/>
                                        <p:tgtEl>
                                          <p:spTgt spid="2"/>
                                        </p:tgtEl>
                                        <p:attrNameLst>
                                          <p:attrName>ppt_w</p:attrName>
                                        </p:attrNameLst>
                                      </p:cBhvr>
                                      <p:tavLst>
                                        <p:tav tm="0">
                                          <p:val>
                                            <p:fltVal val="0"/>
                                          </p:val>
                                        </p:tav>
                                        <p:tav tm="100000">
                                          <p:val>
                                            <p:strVal val="#ppt_w"/>
                                          </p:val>
                                        </p:tav>
                                      </p:tavLst>
                                    </p:anim>
                                    <p:anim calcmode="lin" valueType="num">
                                      <p:cBhvr>
                                        <p:cTn id="46" dur="500" fill="hold"/>
                                        <p:tgtEl>
                                          <p:spTgt spid="2"/>
                                        </p:tgtEl>
                                        <p:attrNameLst>
                                          <p:attrName>ppt_h</p:attrName>
                                        </p:attrNameLst>
                                      </p:cBhvr>
                                      <p:tavLst>
                                        <p:tav tm="0">
                                          <p:val>
                                            <p:fltVal val="0"/>
                                          </p:val>
                                        </p:tav>
                                        <p:tav tm="100000">
                                          <p:val>
                                            <p:strVal val="#ppt_h"/>
                                          </p:val>
                                        </p:tav>
                                      </p:tavLst>
                                    </p:anim>
                                    <p:animEffect transition="in" filter="fade">
                                      <p:cBhvr>
                                        <p:cTn id="47" dur="500"/>
                                        <p:tgtEl>
                                          <p:spTgt spid="2"/>
                                        </p:tgtEl>
                                      </p:cBhvr>
                                    </p:animEffect>
                                  </p:childTnLst>
                                </p:cTn>
                              </p:par>
                            </p:childTnLst>
                          </p:cTn>
                        </p:par>
                        <p:par>
                          <p:cTn id="48" fill="hold">
                            <p:stCondLst>
                              <p:cond delay="6500"/>
                            </p:stCondLst>
                            <p:childTnLst>
                              <p:par>
                                <p:cTn id="49" presetID="22" presetClass="entr" presetSubtype="2" fill="hold" grpId="0" nodeType="afterEffect">
                                  <p:stCondLst>
                                    <p:cond delay="2250"/>
                                  </p:stCondLst>
                                  <p:childTnLst>
                                    <p:set>
                                      <p:cBhvr>
                                        <p:cTn id="50" dur="1" fill="hold">
                                          <p:stCondLst>
                                            <p:cond delay="0"/>
                                          </p:stCondLst>
                                        </p:cTn>
                                        <p:tgtEl>
                                          <p:spTgt spid="4"/>
                                        </p:tgtEl>
                                        <p:attrNameLst>
                                          <p:attrName>style.visibility</p:attrName>
                                        </p:attrNameLst>
                                      </p:cBhvr>
                                      <p:to>
                                        <p:strVal val="visible"/>
                                      </p:to>
                                    </p:set>
                                    <p:animEffect transition="in" filter="wipe(right)">
                                      <p:cBhvr>
                                        <p:cTn id="51" dur="500"/>
                                        <p:tgtEl>
                                          <p:spTgt spid="4"/>
                                        </p:tgtEl>
                                      </p:cBhvr>
                                    </p:animEffect>
                                  </p:childTnLst>
                                </p:cTn>
                              </p:par>
                            </p:childTnLst>
                          </p:cTn>
                        </p:par>
                        <p:par>
                          <p:cTn id="52" fill="hold">
                            <p:stCondLst>
                              <p:cond delay="9250"/>
                            </p:stCondLst>
                            <p:childTnLst>
                              <p:par>
                                <p:cTn id="53" presetID="53" presetClass="entr" presetSubtype="16" fill="hold" grpId="0" nodeType="afterEffect">
                                  <p:stCondLst>
                                    <p:cond delay="2250"/>
                                  </p:stCondLst>
                                  <p:childTnLst>
                                    <p:set>
                                      <p:cBhvr>
                                        <p:cTn id="54" dur="1" fill="hold">
                                          <p:stCondLst>
                                            <p:cond delay="0"/>
                                          </p:stCondLst>
                                        </p:cTn>
                                        <p:tgtEl>
                                          <p:spTgt spid="5"/>
                                        </p:tgtEl>
                                        <p:attrNameLst>
                                          <p:attrName>style.visibility</p:attrName>
                                        </p:attrNameLst>
                                      </p:cBhvr>
                                      <p:to>
                                        <p:strVal val="visible"/>
                                      </p:to>
                                    </p:set>
                                    <p:anim calcmode="lin" valueType="num">
                                      <p:cBhvr>
                                        <p:cTn id="55" dur="500" fill="hold"/>
                                        <p:tgtEl>
                                          <p:spTgt spid="5"/>
                                        </p:tgtEl>
                                        <p:attrNameLst>
                                          <p:attrName>ppt_w</p:attrName>
                                        </p:attrNameLst>
                                      </p:cBhvr>
                                      <p:tavLst>
                                        <p:tav tm="0">
                                          <p:val>
                                            <p:fltVal val="0"/>
                                          </p:val>
                                        </p:tav>
                                        <p:tav tm="100000">
                                          <p:val>
                                            <p:strVal val="#ppt_w"/>
                                          </p:val>
                                        </p:tav>
                                      </p:tavLst>
                                    </p:anim>
                                    <p:anim calcmode="lin" valueType="num">
                                      <p:cBhvr>
                                        <p:cTn id="56" dur="500" fill="hold"/>
                                        <p:tgtEl>
                                          <p:spTgt spid="5"/>
                                        </p:tgtEl>
                                        <p:attrNameLst>
                                          <p:attrName>ppt_h</p:attrName>
                                        </p:attrNameLst>
                                      </p:cBhvr>
                                      <p:tavLst>
                                        <p:tav tm="0">
                                          <p:val>
                                            <p:fltVal val="0"/>
                                          </p:val>
                                        </p:tav>
                                        <p:tav tm="100000">
                                          <p:val>
                                            <p:strVal val="#ppt_h"/>
                                          </p:val>
                                        </p:tav>
                                      </p:tavLst>
                                    </p:anim>
                                    <p:animEffect transition="in" filter="fade">
                                      <p:cBhvr>
                                        <p:cTn id="57" dur="500"/>
                                        <p:tgtEl>
                                          <p:spTgt spid="5"/>
                                        </p:tgtEl>
                                      </p:cBhvr>
                                    </p:animEffect>
                                  </p:childTnLst>
                                </p:cTn>
                              </p:par>
                            </p:childTnLst>
                          </p:cTn>
                        </p:par>
                        <p:par>
                          <p:cTn id="58" fill="hold">
                            <p:stCondLst>
                              <p:cond delay="12000"/>
                            </p:stCondLst>
                            <p:childTnLst>
                              <p:par>
                                <p:cTn id="59" presetID="22" presetClass="entr" presetSubtype="2" fill="hold" grpId="0" nodeType="afterEffect">
                                  <p:stCondLst>
                                    <p:cond delay="2250"/>
                                  </p:stCondLst>
                                  <p:childTnLst>
                                    <p:set>
                                      <p:cBhvr>
                                        <p:cTn id="60" dur="1" fill="hold">
                                          <p:stCondLst>
                                            <p:cond delay="0"/>
                                          </p:stCondLst>
                                        </p:cTn>
                                        <p:tgtEl>
                                          <p:spTgt spid="6"/>
                                        </p:tgtEl>
                                        <p:attrNameLst>
                                          <p:attrName>style.visibility</p:attrName>
                                        </p:attrNameLst>
                                      </p:cBhvr>
                                      <p:to>
                                        <p:strVal val="visible"/>
                                      </p:to>
                                    </p:set>
                                    <p:animEffect transition="in" filter="wipe(right)">
                                      <p:cBhvr>
                                        <p:cTn id="6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2" grpId="0" animBg="1"/>
      <p:bldP spid="8" grpId="0" animBg="1"/>
      <p:bldP spid="4" grpId="0" animBg="1"/>
      <p:bldP spid="5" grpId="0" animBg="1"/>
      <p:bldP spid="14" grpId="0"/>
      <p:bldP spid="15" grpId="0"/>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29040" y="2703476"/>
            <a:ext cx="2913018" cy="923330"/>
          </a:xfrm>
          <a:prstGeom prst="rect">
            <a:avLst/>
          </a:prstGeom>
          <a:solidFill>
            <a:schemeClr val="accent5">
              <a:lumMod val="20000"/>
              <a:lumOff val="80000"/>
            </a:schemeClr>
          </a:solidFill>
          <a:scene3d>
            <a:camera prst="orthographicFront"/>
            <a:lightRig rig="threePt" dir="t"/>
          </a:scene3d>
          <a:sp3d>
            <a:bevelT prst="angle"/>
          </a:sp3d>
        </p:spPr>
        <p:txBody>
          <a:bodyPr wrap="square" rtlCol="1">
            <a:spAutoFit/>
          </a:bodyPr>
          <a:lstStyle/>
          <a:p>
            <a:r>
              <a:rPr lang="he-IL" dirty="0"/>
              <a:t>אָמַר לוֹ רַבִּי יְהוּדָה:  </a:t>
            </a:r>
          </a:p>
          <a:p>
            <a:r>
              <a:rPr lang="he-IL" dirty="0"/>
              <a:t>הַנַּח לְכֹהֵן גָּדוֹל בְּיוֹם הַכִּפּוּרִים </a:t>
            </a:r>
          </a:p>
          <a:p>
            <a:r>
              <a:rPr lang="he-IL" dirty="0"/>
              <a:t>שֶׁטּוּמְאָה הוּתְּרָה לוֹ בְּצִיבּוּר,  </a:t>
            </a:r>
          </a:p>
        </p:txBody>
      </p:sp>
      <p:sp>
        <p:nvSpPr>
          <p:cNvPr id="3" name="TextBox 2"/>
          <p:cNvSpPr txBox="1"/>
          <p:nvPr/>
        </p:nvSpPr>
        <p:spPr>
          <a:xfrm>
            <a:off x="0" y="909482"/>
            <a:ext cx="8686802" cy="1477328"/>
          </a:xfrm>
          <a:prstGeom prst="rect">
            <a:avLst/>
          </a:prstGeom>
          <a:solidFill>
            <a:schemeClr val="bg1"/>
          </a:solidFill>
          <a:scene3d>
            <a:camera prst="orthographicFront"/>
            <a:lightRig rig="threePt" dir="t"/>
          </a:scene3d>
          <a:sp3d>
            <a:bevelT prst="relaxedInset"/>
          </a:sp3d>
        </p:spPr>
        <p:txBody>
          <a:bodyPr wrap="square" rtlCol="1">
            <a:spAutoFit/>
          </a:bodyPr>
          <a:lstStyle/>
          <a:p>
            <a:r>
              <a:rPr lang="he-IL" dirty="0"/>
              <a:t>רבי שמעון מוכיח כשיטתו: הציץ מְרַצֶּה גם כאשר הוא לא על מצח </a:t>
            </a:r>
            <a:r>
              <a:rPr lang="he-IL" dirty="0" err="1"/>
              <a:t>הכ"ג</a:t>
            </a:r>
            <a:r>
              <a:rPr lang="he-IL" dirty="0"/>
              <a:t>.  </a:t>
            </a:r>
          </a:p>
          <a:p>
            <a:r>
              <a:rPr lang="he-IL" dirty="0"/>
              <a:t>לומדים זאת מעבודת כ"ג הפנימית. בזמן שהוא נכנס לקודש הקדשים ומקטיר קטורת, וכן בשאר עבודות היום הפנימיות. הוא לובש רק ארבעה בגדי בד, ולא לובש את בגדי הזהב שיש בהם שמונה הבגדים וביניהם ציץ.</a:t>
            </a:r>
          </a:p>
          <a:p>
            <a:r>
              <a:rPr lang="he-IL" dirty="0"/>
              <a:t>בכל אופן, למרות שבבגדי לבן אין ציץ על מצחו, הוא מְרַצֶּה על טומאה שקרתה לקורבנות באותו זמן</a:t>
            </a:r>
          </a:p>
        </p:txBody>
      </p:sp>
      <p:sp>
        <p:nvSpPr>
          <p:cNvPr id="6" name="TextBox 5"/>
          <p:cNvSpPr txBox="1"/>
          <p:nvPr/>
        </p:nvSpPr>
        <p:spPr>
          <a:xfrm>
            <a:off x="701042" y="2614504"/>
            <a:ext cx="7985760" cy="1200329"/>
          </a:xfrm>
          <a:prstGeom prst="rect">
            <a:avLst/>
          </a:prstGeom>
          <a:solidFill>
            <a:schemeClr val="bg1"/>
          </a:solidFill>
          <a:scene3d>
            <a:camera prst="orthographicFront"/>
            <a:lightRig rig="threePt" dir="t"/>
          </a:scene3d>
          <a:sp3d>
            <a:bevelT prst="relaxedInset"/>
          </a:sp3d>
        </p:spPr>
        <p:txBody>
          <a:bodyPr wrap="square" rtlCol="1">
            <a:spAutoFit/>
          </a:bodyPr>
          <a:lstStyle/>
          <a:p>
            <a:r>
              <a:rPr lang="he-IL" dirty="0"/>
              <a:t>אי אפשר להוכיח מכ"ג. </a:t>
            </a:r>
          </a:p>
          <a:p>
            <a:r>
              <a:rPr lang="he-IL" dirty="0"/>
              <a:t>למדנו שטומאה הותרה בציבור, לכן עבודת כ"ג כשירה ביום כיפור גם בטומאה. כי מדובר בקרבנות ציבור וקרבנות ציבור לא צריכים ריצוי ציץ. </a:t>
            </a:r>
          </a:p>
          <a:p>
            <a:r>
              <a:rPr lang="he-IL" dirty="0"/>
              <a:t>הציץ מְרַצֶּה רק כאשר הוא על מצח </a:t>
            </a:r>
            <a:r>
              <a:rPr lang="he-IL" dirty="0" err="1"/>
              <a:t>הכ"ג</a:t>
            </a:r>
            <a:endParaRPr lang="he-IL" dirty="0"/>
          </a:p>
        </p:txBody>
      </p:sp>
      <p:sp>
        <p:nvSpPr>
          <p:cNvPr id="7" name="TextBox 6"/>
          <p:cNvSpPr txBox="1"/>
          <p:nvPr/>
        </p:nvSpPr>
        <p:spPr>
          <a:xfrm>
            <a:off x="8829040" y="998542"/>
            <a:ext cx="2913018" cy="923330"/>
          </a:xfrm>
          <a:prstGeom prst="rect">
            <a:avLst/>
          </a:prstGeom>
          <a:solidFill>
            <a:schemeClr val="accent5">
              <a:lumMod val="20000"/>
              <a:lumOff val="80000"/>
            </a:schemeClr>
          </a:solidFill>
          <a:scene3d>
            <a:camera prst="orthographicFront"/>
            <a:lightRig rig="threePt" dir="t"/>
          </a:scene3d>
          <a:sp3d>
            <a:bevelT prst="angle"/>
          </a:sp3d>
        </p:spPr>
        <p:txBody>
          <a:bodyPr wrap="square" rtlCol="1">
            <a:spAutoFit/>
          </a:bodyPr>
          <a:lstStyle/>
          <a:p>
            <a:r>
              <a:rPr lang="he-IL" dirty="0"/>
              <a:t>אָמַר לוֹ רַבִּי שִׁמְעוֹן: </a:t>
            </a:r>
          </a:p>
          <a:p>
            <a:r>
              <a:rPr lang="he-IL" dirty="0"/>
              <a:t> כֹּהֵן גָּדוֹל בְּיוֹם הַכִּפּוּרִים יוֹכִיחַ. </a:t>
            </a:r>
          </a:p>
          <a:p>
            <a:r>
              <a:rPr lang="he-IL" dirty="0"/>
              <a:t> שֶׁאֵין </a:t>
            </a:r>
            <a:r>
              <a:rPr lang="he-IL" dirty="0" err="1"/>
              <a:t>עוֹדֵהו</a:t>
            </a:r>
            <a:r>
              <a:rPr lang="he-IL" dirty="0"/>
              <a:t>ּ עַל מִצְחוֹ וּמְרַצֶּה</a:t>
            </a:r>
          </a:p>
        </p:txBody>
      </p:sp>
      <p:sp>
        <p:nvSpPr>
          <p:cNvPr id="8" name="TextBox 7"/>
          <p:cNvSpPr txBox="1"/>
          <p:nvPr/>
        </p:nvSpPr>
        <p:spPr>
          <a:xfrm>
            <a:off x="9062720" y="4286525"/>
            <a:ext cx="2679338" cy="646331"/>
          </a:xfrm>
          <a:prstGeom prst="rect">
            <a:avLst/>
          </a:prstGeom>
          <a:solidFill>
            <a:schemeClr val="accent5">
              <a:lumMod val="20000"/>
              <a:lumOff val="80000"/>
            </a:schemeClr>
          </a:solidFill>
          <a:scene3d>
            <a:camera prst="orthographicFront"/>
            <a:lightRig rig="threePt" dir="t"/>
          </a:scene3d>
          <a:sp3d>
            <a:bevelT prst="angle"/>
          </a:sp3d>
        </p:spPr>
        <p:txBody>
          <a:bodyPr wrap="square" rtlCol="1">
            <a:spAutoFit/>
          </a:bodyPr>
          <a:lstStyle/>
          <a:p>
            <a:r>
              <a:rPr lang="he-IL" dirty="0"/>
              <a:t>מִכְּלָל דְּרַבִּי שִׁמְעוֹן סָבַר</a:t>
            </a:r>
          </a:p>
          <a:p>
            <a:r>
              <a:rPr lang="he-IL" dirty="0"/>
              <a:t> טוּמְאָה דְּחוּיָה הִיא בְּצִיבּוּר</a:t>
            </a:r>
          </a:p>
        </p:txBody>
      </p:sp>
      <p:sp>
        <p:nvSpPr>
          <p:cNvPr id="4" name="תיבת טקסט 3">
            <a:extLst>
              <a:ext uri="{FF2B5EF4-FFF2-40B4-BE49-F238E27FC236}">
                <a16:creationId xmlns:a16="http://schemas.microsoft.com/office/drawing/2014/main" id="{0F40AF31-64F9-44C6-8732-AAFD683BAE96}"/>
              </a:ext>
            </a:extLst>
          </p:cNvPr>
          <p:cNvSpPr txBox="1"/>
          <p:nvPr/>
        </p:nvSpPr>
        <p:spPr>
          <a:xfrm>
            <a:off x="358219" y="4166647"/>
            <a:ext cx="8470821" cy="923330"/>
          </a:xfrm>
          <a:prstGeom prst="rect">
            <a:avLst/>
          </a:prstGeom>
          <a:solidFill>
            <a:schemeClr val="bg1"/>
          </a:solidFill>
          <a:scene3d>
            <a:camera prst="orthographicFront"/>
            <a:lightRig rig="threePt" dir="t"/>
          </a:scene3d>
          <a:sp3d>
            <a:bevelT prst="relaxedInset"/>
          </a:sp3d>
        </p:spPr>
        <p:txBody>
          <a:bodyPr wrap="square" rtlCol="1">
            <a:spAutoFit/>
          </a:bodyPr>
          <a:lstStyle/>
          <a:p>
            <a:r>
              <a:rPr lang="he-IL" dirty="0"/>
              <a:t>ומכלל דבריהם עולה, שרבי שמעון שהוכיח מכהן גדול ביום הכפורים, כשיטתו, שלא צריך שיהיה הציץ על מצחו, כדי לרצות על הטומאה, הוא סובר שהעבודה בטומאה דחויה היא בציבור.</a:t>
            </a:r>
          </a:p>
          <a:p>
            <a:r>
              <a:rPr lang="he-IL" dirty="0"/>
              <a:t>ולכן זקוקה היא לריצוי ציץ כדי להכשירה, ושפיר הוכיח ש מְרַצֶּה אף כשאיננו על מצחו.</a:t>
            </a:r>
          </a:p>
        </p:txBody>
      </p:sp>
      <p:sp>
        <p:nvSpPr>
          <p:cNvPr id="9" name="תיבת טקסט 8">
            <a:extLst>
              <a:ext uri="{FF2B5EF4-FFF2-40B4-BE49-F238E27FC236}">
                <a16:creationId xmlns:a16="http://schemas.microsoft.com/office/drawing/2014/main" id="{F8588DD2-883B-4259-88AF-6B183618FE11}"/>
              </a:ext>
            </a:extLst>
          </p:cNvPr>
          <p:cNvSpPr txBox="1"/>
          <p:nvPr/>
        </p:nvSpPr>
        <p:spPr>
          <a:xfrm>
            <a:off x="10583997" y="159325"/>
            <a:ext cx="1454871" cy="369332"/>
          </a:xfrm>
          <a:prstGeom prst="rect">
            <a:avLst/>
          </a:prstGeom>
          <a:noFill/>
        </p:spPr>
        <p:txBody>
          <a:bodyPr wrap="square" rtlCol="1">
            <a:spAutoFit/>
          </a:bodyPr>
          <a:lstStyle/>
          <a:p>
            <a:r>
              <a:rPr lang="he-IL" dirty="0"/>
              <a:t>דף ז' עמ' ב'</a:t>
            </a:r>
          </a:p>
        </p:txBody>
      </p:sp>
    </p:spTree>
    <p:extLst>
      <p:ext uri="{BB962C8B-B14F-4D97-AF65-F5344CB8AC3E}">
        <p14:creationId xmlns:p14="http://schemas.microsoft.com/office/powerpoint/2010/main" val="3301720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25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750"/>
                            </p:stCondLst>
                            <p:childTnLst>
                              <p:par>
                                <p:cTn id="11" presetID="22" presetClass="entr" presetSubtype="2" fill="hold" grpId="0" nodeType="afterEffect">
                                  <p:stCondLst>
                                    <p:cond delay="2500"/>
                                  </p:stCondLst>
                                  <p:childTnLst>
                                    <p:set>
                                      <p:cBhvr>
                                        <p:cTn id="12" dur="1" fill="hold">
                                          <p:stCondLst>
                                            <p:cond delay="0"/>
                                          </p:stCondLst>
                                        </p:cTn>
                                        <p:tgtEl>
                                          <p:spTgt spid="3"/>
                                        </p:tgtEl>
                                        <p:attrNameLst>
                                          <p:attrName>style.visibility</p:attrName>
                                        </p:attrNameLst>
                                      </p:cBhvr>
                                      <p:to>
                                        <p:strVal val="visible"/>
                                      </p:to>
                                    </p:set>
                                    <p:animEffect transition="in" filter="wipe(right)">
                                      <p:cBhvr>
                                        <p:cTn id="13" dur="500"/>
                                        <p:tgtEl>
                                          <p:spTgt spid="3"/>
                                        </p:tgtEl>
                                      </p:cBhvr>
                                    </p:animEffect>
                                  </p:childTnLst>
                                </p:cTn>
                              </p:par>
                            </p:childTnLst>
                          </p:cTn>
                        </p:par>
                        <p:par>
                          <p:cTn id="14" fill="hold">
                            <p:stCondLst>
                              <p:cond delay="3750"/>
                            </p:stCondLst>
                            <p:childTnLst>
                              <p:par>
                                <p:cTn id="15" presetID="53" presetClass="entr" presetSubtype="16" fill="hold" grpId="0" nodeType="afterEffect">
                                  <p:stCondLst>
                                    <p:cond delay="400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8250"/>
                            </p:stCondLst>
                            <p:childTnLst>
                              <p:par>
                                <p:cTn id="21" presetID="22" presetClass="entr" presetSubtype="2" fill="hold" grpId="0" nodeType="afterEffect">
                                  <p:stCondLst>
                                    <p:cond delay="2250"/>
                                  </p:stCondLst>
                                  <p:childTnLst>
                                    <p:set>
                                      <p:cBhvr>
                                        <p:cTn id="22" dur="1" fill="hold">
                                          <p:stCondLst>
                                            <p:cond delay="0"/>
                                          </p:stCondLst>
                                        </p:cTn>
                                        <p:tgtEl>
                                          <p:spTgt spid="6"/>
                                        </p:tgtEl>
                                        <p:attrNameLst>
                                          <p:attrName>style.visibility</p:attrName>
                                        </p:attrNameLst>
                                      </p:cBhvr>
                                      <p:to>
                                        <p:strVal val="visible"/>
                                      </p:to>
                                    </p:set>
                                    <p:animEffect transition="in" filter="wipe(right)">
                                      <p:cBhvr>
                                        <p:cTn id="23" dur="500"/>
                                        <p:tgtEl>
                                          <p:spTgt spid="6"/>
                                        </p:tgtEl>
                                      </p:cBhvr>
                                    </p:animEffect>
                                  </p:childTnLst>
                                </p:cTn>
                              </p:par>
                            </p:childTnLst>
                          </p:cTn>
                        </p:par>
                        <p:par>
                          <p:cTn id="24" fill="hold">
                            <p:stCondLst>
                              <p:cond delay="11000"/>
                            </p:stCondLst>
                            <p:childTnLst>
                              <p:par>
                                <p:cTn id="25" presetID="53" presetClass="entr" presetSubtype="16" fill="hold" grpId="0" nodeType="afterEffect">
                                  <p:stCondLst>
                                    <p:cond delay="400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childTnLst>
                          </p:cTn>
                        </p:par>
                        <p:par>
                          <p:cTn id="30" fill="hold">
                            <p:stCondLst>
                              <p:cond delay="15500"/>
                            </p:stCondLst>
                            <p:childTnLst>
                              <p:par>
                                <p:cTn id="31" presetID="22" presetClass="entr" presetSubtype="2" fill="hold" grpId="0" nodeType="afterEffect">
                                  <p:stCondLst>
                                    <p:cond delay="2500"/>
                                  </p:stCondLst>
                                  <p:childTnLst>
                                    <p:set>
                                      <p:cBhvr>
                                        <p:cTn id="32" dur="1" fill="hold">
                                          <p:stCondLst>
                                            <p:cond delay="0"/>
                                          </p:stCondLst>
                                        </p:cTn>
                                        <p:tgtEl>
                                          <p:spTgt spid="4"/>
                                        </p:tgtEl>
                                        <p:attrNameLst>
                                          <p:attrName>style.visibility</p:attrName>
                                        </p:attrNameLst>
                                      </p:cBhvr>
                                      <p:to>
                                        <p:strVal val="visible"/>
                                      </p:to>
                                    </p:set>
                                    <p:animEffect transition="in" filter="wipe(right)">
                                      <p:cBhvr>
                                        <p:cTn id="3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animBg="1"/>
      <p:bldP spid="7" grpId="0" animBg="1"/>
      <p:bldP spid="8" grpId="0" animBg="1"/>
      <p:bldP spid="4" grpId="0" animBg="1"/>
    </p:bldLst>
  </p:timing>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2534</TotalTime>
  <Words>3208</Words>
  <Application>Microsoft Office PowerPoint</Application>
  <PresentationFormat>מסך רחב</PresentationFormat>
  <Paragraphs>316</Paragraphs>
  <Slides>16</Slides>
  <Notes>0</Notes>
  <HiddenSlides>0</HiddenSlides>
  <MMClips>0</MMClips>
  <ScaleCrop>false</ScaleCrop>
  <HeadingPairs>
    <vt:vector size="6" baseType="variant">
      <vt:variant>
        <vt:lpstr>גופנים בשימוש</vt:lpstr>
      </vt:variant>
      <vt:variant>
        <vt:i4>7</vt:i4>
      </vt:variant>
      <vt:variant>
        <vt:lpstr>ערכת נושא</vt:lpstr>
      </vt:variant>
      <vt:variant>
        <vt:i4>1</vt:i4>
      </vt:variant>
      <vt:variant>
        <vt:lpstr>כותרות שקופיות</vt:lpstr>
      </vt:variant>
      <vt:variant>
        <vt:i4>16</vt:i4>
      </vt:variant>
    </vt:vector>
  </HeadingPairs>
  <TitlesOfParts>
    <vt:vector size="24" baseType="lpstr">
      <vt:lpstr>Arial</vt:lpstr>
      <vt:lpstr>Calibri</vt:lpstr>
      <vt:lpstr>Calibri Light</vt:lpstr>
      <vt:lpstr>David</vt:lpstr>
      <vt:lpstr>Guttman Mantova-Decor</vt:lpstr>
      <vt:lpstr>Guttman Stam</vt:lpstr>
      <vt:lpstr>Wingdings</vt:lpstr>
      <vt:lpstr>ערכת נושא Office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izak rossler</dc:creator>
  <cp:lastModifiedBy>izak rossler</cp:lastModifiedBy>
  <cp:revision>146</cp:revision>
  <dcterms:created xsi:type="dcterms:W3CDTF">2021-02-28T08:33:40Z</dcterms:created>
  <dcterms:modified xsi:type="dcterms:W3CDTF">2024-10-31T12:01:29Z</dcterms:modified>
</cp:coreProperties>
</file>