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68" r:id="rId15"/>
    <p:sldId id="269" r:id="rId16"/>
    <p:sldId id="266" r:id="rId17"/>
    <p:sldId id="267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6ABA-A265-47BC-9F44-7B15FCE715F6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9135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A8E7-30A5-4E10-80EF-72415680EBE7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1749"/>
      </p:ext>
    </p:extLst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5E5B-6D9C-4FF8-B379-12921F862ED4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84240"/>
      </p:ext>
    </p:extLst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B413-6FAD-4650-9B5C-A9A61F3DFB2B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8201"/>
      </p:ext>
    </p:extLst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208C-CB21-4657-8AA5-23D30251E4C8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64787"/>
      </p:ext>
    </p:extLst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C059-85F3-4B6D-A4BA-85AB250439FA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0749"/>
      </p:ext>
    </p:extLst>
  </p:cSld>
  <p:clrMapOvr>
    <a:masterClrMapping/>
  </p:clrMapOvr>
  <p:transition spd="slow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AE79-CFEE-4F2F-B74E-E60111287F46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76927"/>
      </p:ext>
    </p:extLst>
  </p:cSld>
  <p:clrMapOvr>
    <a:masterClrMapping/>
  </p:clrMapOvr>
  <p:transition spd="slow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4BC6-4078-47F3-ADCA-0C67451BCAF4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95629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5049-E778-44E3-9E79-CD6A5AE2A0D6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8582"/>
      </p:ext>
    </p:extLst>
  </p:cSld>
  <p:clrMapOvr>
    <a:masterClrMapping/>
  </p:clrMapOvr>
  <p:transition spd="slow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4B86-3C08-4BCF-8BA2-B9C6A66F1567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40228"/>
      </p:ext>
    </p:extLst>
  </p:cSld>
  <p:clrMapOvr>
    <a:masterClrMapping/>
  </p:clrMapOvr>
  <p:transition spd="slow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D878-3CA5-4959-9A7A-32DBA61DD8C5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0445"/>
      </p:ext>
    </p:extLst>
  </p:cSld>
  <p:clrMapOvr>
    <a:masterClrMapping/>
  </p:clrMapOvr>
  <p:transition spd="slow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CE89-8F30-47CB-815F-51DBC817E033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D129-CF67-4483-BE4B-BA9394A89CEB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11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2FA1-7D70-4AE7-8871-A3DA86192F0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BC0-92C2-4296-BA56-67F2B804579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0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6435-2318-4AD2-853B-F335293E76A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C7A5-740A-45D0-8185-8E7CA41341BA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7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3D5D-F3A9-4E23-AADA-31C9BED48C6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9120-1F5C-491A-94E6-800405207E34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6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D4EF-F2CE-47BD-A40A-9828F001964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2963-316F-4B46-B4AA-2BA98AB6A654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690D-4BCD-4CCD-B861-BFECE790BD0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29D2-0F8A-4BBA-8DDF-FFA1FDFAD2E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780E-833C-4BF7-90A1-BDCD9855AD7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A24C-3B3C-4830-83A1-6122FDA53AB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53B9-AA2C-4DD0-B2F9-C0C2EED6B6B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C90-794D-4151-B7B5-E1E54B0AF7A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9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B45F-E2C1-400E-BE2F-D7B6BE99393A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696E-F652-48B6-B2C8-2E189C58CE38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14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5F35-8C26-48A2-8D04-8F4934A56387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97F2-17B8-4B7D-8C90-CF6CF0A2F385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95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D31E-5988-47FE-8B3D-19398CDC0D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D24F-39C4-45A5-93E0-4180CF3C10F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1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B82DE-2778-4FAE-97AB-28C960AC6435}" type="slidenum">
              <a:rPr lang="he-IL" alt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62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F5E363-E255-434C-B05D-BAE6F1D6A835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י"ג/חשון/תשפ"ב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AF652-F5BE-4EC8-ABED-7902D7138BF5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72454" y="111978"/>
            <a:ext cx="90360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8000" b="1" dirty="0">
                <a:solidFill>
                  <a:srgbClr val="0000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באור הסוגיות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8000" b="1" dirty="0">
                <a:solidFill>
                  <a:srgbClr val="0000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במסכת ראש השנה</a:t>
            </a:r>
            <a:endParaRPr lang="en-US" altLang="he-IL" sz="8000" b="1" dirty="0">
              <a:solidFill>
                <a:srgbClr val="000000"/>
              </a:solidFill>
              <a:effectLst>
                <a:glow rad="228600">
                  <a:srgbClr val="2D2D8A">
                    <a:satMod val="175000"/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rgbClr val="00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בעריכת הרב אברהם טרכטינגוט</a:t>
            </a:r>
            <a:endParaRPr lang="en-US" altLang="he-IL" sz="3200" b="1" dirty="0">
              <a:solidFill>
                <a:srgbClr val="000000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rgbClr val="00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התמונות מתוך תוכנת </a:t>
            </a:r>
            <a:r>
              <a:rPr lang="en-US" altLang="he-IL" sz="3200" b="1" dirty="0" err="1">
                <a:solidFill>
                  <a:srgbClr val="00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stellarium</a:t>
            </a:r>
            <a:endParaRPr lang="he-IL" altLang="he-IL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>
                <a:solidFill>
                  <a:srgbClr val="00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הפקה וביצוע ר. ט. – 0772102202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rgbClr val="00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להזמנת הרצאות בנושאים אלו: 052-765-2935</a:t>
            </a:r>
            <a:endParaRPr lang="en-US" altLang="he-IL" sz="3200" b="1" dirty="0">
              <a:solidFill>
                <a:srgbClr val="000000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z="3200" b="1" dirty="0">
              <a:solidFill>
                <a:srgbClr val="000000"/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sp>
        <p:nvSpPr>
          <p:cNvPr id="2" name="מלבן 1"/>
          <p:cNvSpPr/>
          <p:nvPr/>
        </p:nvSpPr>
        <p:spPr bwMode="auto">
          <a:xfrm>
            <a:off x="-252536" y="5805264"/>
            <a:ext cx="9721080" cy="10527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0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e-IL" sz="3600" dirty="0"/>
              <a:t>כמובן שאת המזל בו נמצאת השמש (מזל החודש) לא נצליח לראות כיון שהוא זורח ושוקע עם השמש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284784"/>
            <a:ext cx="9912777" cy="55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כימה זהו צביר של כוכבים הנמצא בין טלה לשור </a:t>
            </a:r>
            <a:r>
              <a:rPr lang="he-IL" sz="2400" dirty="0"/>
              <a:t>בתמונה מוקף בריבוע, </a:t>
            </a:r>
            <a:r>
              <a:rPr lang="he-IL" sz="3600" dirty="0"/>
              <a:t>ממנו ד' לקח ב' כוכבים והביא מבול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35176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8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בחודש ניסן השמש בטלה ונמצא שכשעולה במזרח שוקע כנגדו מאזניים במערב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628800"/>
            <a:ext cx="10193462" cy="57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3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e-IL" sz="3200" dirty="0"/>
              <a:t>ובחודש אייר כשהשמש זורחת במזל שור, נמצא טלה עולה שעתיים קודם ובמשך היום נמצא במצב של שקיעה וזהו "מזל כימה שוקע ביום"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5" y="1580299"/>
            <a:ext cx="935176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3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ואילו בחודש חשוון בו זורחת השמש </a:t>
            </a:r>
            <a:br>
              <a:rPr lang="he-IL" sz="4000" dirty="0"/>
            </a:br>
            <a:r>
              <a:rPr lang="he-IL" sz="4000" dirty="0"/>
              <a:t>עם מזל עקרב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179"/>
            <a:ext cx="9497650" cy="533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8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נמצא שעוד טרם שקעה השמש במערב עולה טלה במזרח וזה "מזל כימה עולה ביום"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" y="1700808"/>
            <a:ext cx="8760087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4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err="1"/>
              <a:t>לתוס</a:t>
            </a:r>
            <a:r>
              <a:rPr lang="he-IL" sz="3600" dirty="0"/>
              <a:t>' </a:t>
            </a:r>
            <a:r>
              <a:rPr lang="he-IL" sz="3600" dirty="0" err="1"/>
              <a:t>הגירסא</a:t>
            </a:r>
            <a:r>
              <a:rPr lang="he-IL" sz="3600" dirty="0"/>
              <a:t> לרבי אליעזר "יום שמזל כימה שוקע ביום" כיון שבמרחשוון כשהשמש זורחת בעקרב במזרח כבר שקעו טלה ושור במערב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60087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4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e-IL" sz="3600" dirty="0"/>
              <a:t>ואילו לרבי יהושע שהמבול היה באייר </a:t>
            </a:r>
            <a:r>
              <a:rPr lang="he-IL" sz="3600" dirty="0" err="1"/>
              <a:t>גרסינן</a:t>
            </a:r>
            <a:r>
              <a:rPr lang="he-IL" sz="3600" dirty="0"/>
              <a:t> "יום שמזל כימה עולה בו" שכשהשמש עולה במזרח כבר כימה [שמקומו מסומן בריבוע] נמצא מעל האופק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64" y="1600200"/>
            <a:ext cx="935176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5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628800"/>
            <a:ext cx="532859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9900" b="1" dirty="0">
                <a:ln w="127000">
                  <a:solidFill>
                    <a:srgbClr val="FFFFFF"/>
                  </a:solidFill>
                </a:ln>
                <a:solidFill>
                  <a:srgbClr val="00B0F0"/>
                </a:solidFill>
                <a:effectLst>
                  <a:glow rad="1054100">
                    <a:srgbClr val="0070C0"/>
                  </a:glow>
                </a:effectLst>
                <a:latin typeface="Arial Black" pitchFamily="34" charset="0"/>
              </a:rPr>
              <a:t>סוף</a:t>
            </a:r>
          </a:p>
        </p:txBody>
      </p:sp>
    </p:spTree>
    <p:extLst>
      <p:ext uri="{BB962C8B-B14F-4D97-AF65-F5344CB8AC3E}">
        <p14:creationId xmlns:p14="http://schemas.microsoft.com/office/powerpoint/2010/main" val="19189642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409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0" y="547687"/>
            <a:ext cx="9036050" cy="66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e-IL" altLang="he-IL" sz="60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e-IL" altLang="he-IL" sz="8800" b="1" dirty="0">
                <a:solidFill>
                  <a:prstClr val="black"/>
                </a:solidFill>
                <a:effectLst>
                  <a:glow rad="1270000">
                    <a:srgbClr val="4BACC6">
                      <a:satMod val="175000"/>
                      <a:alpha val="40000"/>
                    </a:srgbClr>
                  </a:glow>
                </a:effectLst>
                <a:latin typeface="Guttman Haim" pitchFamily="2" charset="-79"/>
                <a:cs typeface="Guttman Haim" pitchFamily="2" charset="-79"/>
              </a:rPr>
              <a:t>דף יא'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e-IL" altLang="he-IL" sz="8800" b="1" dirty="0">
                <a:solidFill>
                  <a:prstClr val="black"/>
                </a:solidFill>
                <a:effectLst>
                  <a:glow rad="1270000">
                    <a:srgbClr val="4BACC6">
                      <a:satMod val="175000"/>
                      <a:alpha val="40000"/>
                    </a:srgbClr>
                  </a:glow>
                </a:effectLst>
                <a:latin typeface="Guttman Haim" pitchFamily="2" charset="-79"/>
                <a:cs typeface="Guttman Haim" pitchFamily="2" charset="-79"/>
              </a:rPr>
              <a:t>נטל ב' כוכבים מכימה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e-IL" altLang="he-IL" sz="11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e-IL" altLang="he-IL" sz="8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21270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ראש השנה דף יא: - </a:t>
            </a:r>
            <a:r>
              <a:rPr lang="he-IL" dirty="0" err="1"/>
              <a:t>יב</a:t>
            </a:r>
            <a:r>
              <a:rPr lang="he-IL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81546"/>
            <a:ext cx="3312368" cy="22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1" y="3553394"/>
            <a:ext cx="3374430" cy="6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5" y="4365104"/>
            <a:ext cx="8416843" cy="22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5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המזלות הינם קבוצות כוכבים הנמצאים ב"גלגל השמיני" מסביב למישור הקפת כוכבי הלכת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4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כך יוצא שכל כוכבי הלכת נראים נעים על רקע המזלות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3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כיוון שכדור הארץ מסתובב סביב עצמו כל 24 שעות, יוצא שבכל יום אנו רואים את כל 12 המזלות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6" descr="dir_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171156" cy="41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2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e-IL" sz="3600" dirty="0"/>
              <a:t>כל המזלות מסודרות על קו </a:t>
            </a:r>
            <a:r>
              <a:rPr lang="he-IL" sz="3600" dirty="0" err="1"/>
              <a:t>המילקה</a:t>
            </a:r>
            <a:r>
              <a:rPr lang="he-IL" sz="3600" dirty="0"/>
              <a:t> בתמונה נראים המזלות מתאומים ושור במזרח ועד לגדי במערב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22" y="1268760"/>
            <a:ext cx="9792789" cy="55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0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 שעתיים עולה מהמזרח מזל אחד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2776"/>
            <a:ext cx="9912777" cy="55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9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וכנגדו שוקע במערב מזל אחד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452442"/>
            <a:ext cx="9656624" cy="5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259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סוד עיבור השנה">
  <a:themeElements>
    <a:clrScheme name="סוד עיבור השנה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סוד עיבור השנה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סוד עיבור השנה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סוד עיבור השנה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סוד עיבור השנה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סוד עיבור השנה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סוד עיבור השנה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סוד עיבור השנה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סוד עיבור השנה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התאמה אישית 3">
      <a:dk1>
        <a:srgbClr val="000000"/>
      </a:dk1>
      <a:lt1>
        <a:srgbClr val="FFFFFF"/>
      </a:lt1>
      <a:dk2>
        <a:srgbClr val="EEA7A9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265</Words>
  <Application>Microsoft Office PowerPoint</Application>
  <PresentationFormat>‫הצגה על המסך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Guttman Haim</vt:lpstr>
      <vt:lpstr>Times New Roman</vt:lpstr>
      <vt:lpstr>ערכת נושא של Office</vt:lpstr>
      <vt:lpstr>סוד עיבור השנה</vt:lpstr>
      <vt:lpstr>ערכת נושא Office</vt:lpstr>
      <vt:lpstr>מצגת של PowerPoint‏</vt:lpstr>
      <vt:lpstr>מצגת של PowerPoint‏</vt:lpstr>
      <vt:lpstr>ראש השנה דף יא: - יב.</vt:lpstr>
      <vt:lpstr>המזלות הינם קבוצות כוכבים הנמצאים ב"גלגל השמיני" מסביב למישור הקפת כוכבי הלכת</vt:lpstr>
      <vt:lpstr>כך יוצא שכל כוכבי הלכת נראים נעים על רקע המזלות</vt:lpstr>
      <vt:lpstr>כיוון שכדור הארץ מסתובב סביב עצמו כל 24 שעות, יוצא שבכל יום אנו רואים את כל 12 המזלות</vt:lpstr>
      <vt:lpstr>כל המזלות מסודרות על קו המילקה בתמונה נראים המזלות מתאומים ושור במזרח ועד לגדי במערב</vt:lpstr>
      <vt:lpstr>כל שעתיים עולה מהמזרח מזל אחד</vt:lpstr>
      <vt:lpstr>וכנגדו שוקע במערב מזל אחד</vt:lpstr>
      <vt:lpstr>כמובן שאת המזל בו נמצאת השמש (מזל החודש) לא נצליח לראות כיון שהוא זורח ושוקע עם השמש</vt:lpstr>
      <vt:lpstr>כימה זהו צביר של כוכבים הנמצא בין טלה לשור בתמונה מוקף בריבוע, ממנו ד' לקח ב' כוכבים והביא מבול</vt:lpstr>
      <vt:lpstr>בחודש ניסן השמש בטלה ונמצא שכשעולה במזרח שוקע כנגדו מאזניים במערב</vt:lpstr>
      <vt:lpstr>ובחודש אייר כשהשמש זורחת במזל שור, נמצא טלה עולה שעתיים קודם ובמשך היום נמצא במצב של שקיעה וזהו "מזל כימה שוקע ביום"</vt:lpstr>
      <vt:lpstr>ואילו בחודש חשוון בו זורחת השמש  עם מזל עקרב</vt:lpstr>
      <vt:lpstr>נמצא שעוד טרם שקעה השמש במערב עולה טלה במזרח וזה "מזל כימה עולה ביום"</vt:lpstr>
      <vt:lpstr>לתוס' הגירסא לרבי אליעזר "יום שמזל כימה שוקע ביום" כיון שבמרחשוון כשהשמש זורחת בעקרב במזרח כבר שקעו טלה ושור במערב</vt:lpstr>
      <vt:lpstr>ואילו לרבי יהושע שהמבול היה באייר גרסינן "יום שמזל כימה עולה בו" שכשהשמש עולה במזרח כבר כימה [שמקומו מסומן בריבוע] נמצא מעל האופק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עבודה</dc:creator>
  <cp:lastModifiedBy>הראל שפירא</cp:lastModifiedBy>
  <cp:revision>10</cp:revision>
  <dcterms:created xsi:type="dcterms:W3CDTF">2016-08-31T20:48:34Z</dcterms:created>
  <dcterms:modified xsi:type="dcterms:W3CDTF">2021-10-19T19:05:54Z</dcterms:modified>
</cp:coreProperties>
</file>