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76" r:id="rId2"/>
    <p:sldId id="402" r:id="rId3"/>
    <p:sldId id="403" r:id="rId4"/>
    <p:sldId id="404" r:id="rId5"/>
    <p:sldId id="405" r:id="rId6"/>
    <p:sldId id="407" r:id="rId7"/>
    <p:sldId id="409" r:id="rId8"/>
    <p:sldId id="406" r:id="rId9"/>
    <p:sldId id="410" r:id="rId10"/>
    <p:sldId id="411" r:id="rId11"/>
    <p:sldId id="408" r:id="rId12"/>
    <p:sldId id="413" r:id="rId13"/>
    <p:sldId id="414" r:id="rId14"/>
    <p:sldId id="412" r:id="rId15"/>
    <p:sldId id="415" r:id="rId16"/>
    <p:sldId id="416" r:id="rId17"/>
    <p:sldId id="417" r:id="rId18"/>
    <p:sldId id="418" r:id="rId19"/>
    <p:sldId id="420" r:id="rId20"/>
    <p:sldId id="419" r:id="rId21"/>
    <p:sldId id="293" r:id="rId22"/>
    <p:sldId id="274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5510" autoAdjust="0"/>
  </p:normalViewPr>
  <p:slideViewPr>
    <p:cSldViewPr>
      <p:cViewPr>
        <p:scale>
          <a:sx n="60" d="100"/>
          <a:sy n="60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ופתחו </a:t>
            </a:r>
            <a:r>
              <a:rPr lang="he-IL" b="1" dirty="0" err="1" smtClean="0"/>
              <a:t>לרה''ר</a:t>
            </a:r>
            <a:r>
              <a:rPr lang="he-IL" dirty="0" smtClean="0"/>
              <a:t>. </a:t>
            </a:r>
            <a:r>
              <a:rPr lang="he-IL" dirty="0" err="1" smtClean="0"/>
              <a:t>וכ</a:t>
            </a:r>
            <a:r>
              <a:rPr lang="he-IL" dirty="0" smtClean="0"/>
              <a:t>''ש אם חפר </a:t>
            </a:r>
            <a:r>
              <a:rPr lang="he-IL" dirty="0" err="1" smtClean="0"/>
              <a:t>ברה''ר</a:t>
            </a:r>
            <a:r>
              <a:rPr lang="he-IL" dirty="0" smtClean="0"/>
              <a:t> ופתחו לרשות הרבים, ולא </a:t>
            </a:r>
            <a:r>
              <a:rPr lang="he-IL" dirty="0" err="1" smtClean="0"/>
              <a:t>תימא</a:t>
            </a:r>
            <a:r>
              <a:rPr lang="he-IL" dirty="0" smtClean="0"/>
              <a:t> </a:t>
            </a:r>
            <a:r>
              <a:rPr lang="he-IL" dirty="0" err="1" smtClean="0"/>
              <a:t>דוקא</a:t>
            </a:r>
            <a:r>
              <a:rPr lang="he-IL" dirty="0" smtClean="0"/>
              <a:t> חופר </a:t>
            </a:r>
            <a:r>
              <a:rPr lang="he-IL" dirty="0" err="1" smtClean="0"/>
              <a:t>ברשותיה</a:t>
            </a:r>
            <a:r>
              <a:rPr lang="he-IL" dirty="0" smtClean="0"/>
              <a:t> דהוה ליה בור דאית ליה בעלים אבל חפר </a:t>
            </a:r>
            <a:r>
              <a:rPr lang="he-IL" dirty="0" err="1" smtClean="0"/>
              <a:t>ברה''ר</a:t>
            </a:r>
            <a:r>
              <a:rPr lang="he-IL" dirty="0" smtClean="0"/>
              <a:t> פטור </a:t>
            </a:r>
            <a:r>
              <a:rPr lang="he-IL" dirty="0" err="1" smtClean="0"/>
              <a:t>דהא</a:t>
            </a:r>
            <a:r>
              <a:rPr lang="he-IL" dirty="0" smtClean="0"/>
              <a:t> תני סיפא החופר בור </a:t>
            </a:r>
            <a:r>
              <a:rPr lang="he-IL" dirty="0" err="1" smtClean="0"/>
              <a:t>ברה''ר</a:t>
            </a:r>
            <a:r>
              <a:rPr lang="he-IL" dirty="0" smtClean="0"/>
              <a:t> ונפל לתוכו </a:t>
            </a:r>
            <a:r>
              <a:rPr lang="he-IL" dirty="0" err="1" smtClean="0"/>
              <a:t>כו</a:t>
            </a:r>
            <a:r>
              <a:rPr lang="he-IL" dirty="0" smtClean="0"/>
              <a:t>':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ברה''ר</a:t>
            </a:r>
            <a:r>
              <a:rPr lang="he-IL" b="1" dirty="0" smtClean="0"/>
              <a:t> ופתחו </a:t>
            </a:r>
            <a:r>
              <a:rPr lang="he-IL" b="1" dirty="0" err="1" smtClean="0"/>
              <a:t>לרה''י</a:t>
            </a:r>
            <a:r>
              <a:rPr lang="he-IL" dirty="0" smtClean="0"/>
              <a:t>. דהוה ליה בור </a:t>
            </a:r>
            <a:r>
              <a:rPr lang="he-IL" dirty="0" err="1" smtClean="0"/>
              <a:t>ברה''י</a:t>
            </a:r>
            <a:r>
              <a:rPr lang="he-IL" dirty="0" smtClean="0"/>
              <a:t> והפקיר רשותו דלא מצי </a:t>
            </a:r>
            <a:r>
              <a:rPr lang="he-IL" dirty="0" err="1" smtClean="0"/>
              <a:t>למימר</a:t>
            </a:r>
            <a:r>
              <a:rPr lang="he-IL" dirty="0" smtClean="0"/>
              <a:t> מאי </a:t>
            </a:r>
            <a:r>
              <a:rPr lang="he-IL" dirty="0" err="1" smtClean="0"/>
              <a:t>בעית</a:t>
            </a:r>
            <a:r>
              <a:rPr lang="he-IL" dirty="0" smtClean="0"/>
              <a:t> ברשותי ונפל דרך פיו לתוכו: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חייב</a:t>
            </a:r>
            <a:r>
              <a:rPr lang="he-IL" dirty="0" smtClean="0"/>
              <a:t>. </a:t>
            </a:r>
            <a:r>
              <a:rPr lang="he-IL" dirty="0" err="1" smtClean="0"/>
              <a:t>דקסבר</a:t>
            </a:r>
            <a:r>
              <a:rPr lang="he-IL" dirty="0" smtClean="0"/>
              <a:t> </a:t>
            </a:r>
            <a:r>
              <a:rPr lang="he-IL" dirty="0" err="1" smtClean="0"/>
              <a:t>חיובא</a:t>
            </a:r>
            <a:r>
              <a:rPr lang="he-IL" dirty="0" smtClean="0"/>
              <a:t> דבור בין ברשות הרבים בין ברשות היחיד היא ובלבד שיפקיר רשותו: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ברשות היחיד ופתחו לרשות היחיד</a:t>
            </a:r>
            <a:r>
              <a:rPr lang="he-IL" dirty="0" smtClean="0"/>
              <a:t>. אף על גב </a:t>
            </a:r>
            <a:r>
              <a:rPr lang="he-IL" dirty="0" err="1" smtClean="0"/>
              <a:t>דאין</a:t>
            </a:r>
            <a:r>
              <a:rPr lang="he-IL" dirty="0" smtClean="0"/>
              <a:t> כאן צד רשות הרבים: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חייב</a:t>
            </a:r>
            <a:r>
              <a:rPr lang="he-IL" dirty="0" smtClean="0"/>
              <a:t>. ובלבד אם הפקיר רשותו אותה שפי הבור לתוכה: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גמ' ופתחו לרשות הרבים</a:t>
            </a:r>
            <a:r>
              <a:rPr lang="he-IL" dirty="0" smtClean="0"/>
              <a:t>. כיון שהתקלה ברשות הרבים </a:t>
            </a:r>
            <a:r>
              <a:rPr lang="he-IL" dirty="0" err="1" smtClean="0"/>
              <a:t>הוה</a:t>
            </a:r>
            <a:r>
              <a:rPr lang="he-IL" dirty="0" smtClean="0"/>
              <a:t> ליה כמי שחפרו </a:t>
            </a:r>
            <a:r>
              <a:rPr lang="he-IL" dirty="0" err="1" smtClean="0"/>
              <a:t>ברה''ר</a:t>
            </a:r>
            <a:r>
              <a:rPr lang="he-IL" dirty="0" smtClean="0"/>
              <a:t>:</a:t>
            </a:r>
            <a:r>
              <a:rPr lang="he-IL" b="1" dirty="0" smtClean="0"/>
              <a:t> וזהו בור </a:t>
            </a:r>
            <a:r>
              <a:rPr lang="he-IL" b="1" dirty="0" err="1" smtClean="0"/>
              <a:t>כו</a:t>
            </a:r>
            <a:r>
              <a:rPr lang="he-IL" b="1" dirty="0" smtClean="0"/>
              <a:t>'</a:t>
            </a:r>
            <a:r>
              <a:rPr lang="he-IL" dirty="0" smtClean="0"/>
              <a:t>. </a:t>
            </a:r>
            <a:r>
              <a:rPr lang="he-IL" dirty="0" err="1" smtClean="0"/>
              <a:t>לקמיה</a:t>
            </a:r>
            <a:r>
              <a:rPr lang="he-IL" dirty="0" smtClean="0"/>
              <a:t> מפרש מאי זהו: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7863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ברה''י</a:t>
            </a:r>
            <a:r>
              <a:rPr lang="he-IL" b="1" dirty="0" smtClean="0"/>
              <a:t> הסמוכה </a:t>
            </a:r>
            <a:r>
              <a:rPr lang="he-IL" b="1" dirty="0" err="1" smtClean="0"/>
              <a:t>לרה''ר</a:t>
            </a:r>
            <a:r>
              <a:rPr lang="he-IL" dirty="0" smtClean="0"/>
              <a:t>. כגון מקצה מקום מרשותו לרשות הרבים דהוה ליה הפקיר רשותו פטור: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4029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ברה''י</a:t>
            </a:r>
            <a:r>
              <a:rPr lang="he-IL" b="1" dirty="0" smtClean="0"/>
              <a:t> הסמוכה </a:t>
            </a:r>
            <a:r>
              <a:rPr lang="he-IL" b="1" dirty="0" err="1" smtClean="0"/>
              <a:t>לרה''ר</a:t>
            </a:r>
            <a:r>
              <a:rPr lang="he-IL" dirty="0" smtClean="0"/>
              <a:t>. כגון מקצה מקום מרשותו לרשות הרבים דהוה ליה הפקיר רשותו פטור: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7308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ברה''י</a:t>
            </a:r>
            <a:r>
              <a:rPr lang="he-IL" b="1" dirty="0" smtClean="0"/>
              <a:t> הסמוכה </a:t>
            </a:r>
            <a:r>
              <a:rPr lang="he-IL" b="1" dirty="0" err="1" smtClean="0"/>
              <a:t>לרה''ר</a:t>
            </a:r>
            <a:r>
              <a:rPr lang="he-IL" dirty="0" smtClean="0"/>
              <a:t>. כגון מקצה מקום מרשותו לרשות הרבים דהוה ליה הפקיר רשותו פטור: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3310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ומסר לרבים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לבני עירו הבור זה שחפרתי צריך לכם לשתות מי גשמים </a:t>
            </a:r>
            <a:r>
              <a:rPr lang="he-IL" dirty="0" err="1" smtClean="0"/>
              <a:t>המתכנסין</a:t>
            </a:r>
            <a:r>
              <a:rPr lang="he-IL" dirty="0" smtClean="0"/>
              <a:t> שם וראויה לשתות בהמות מהן הרי הוא מסור לכם.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6548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חופר </a:t>
            </a:r>
            <a:r>
              <a:rPr lang="he-IL" b="1" dirty="0" err="1" smtClean="0"/>
              <a:t>שיחין</a:t>
            </a:r>
            <a:r>
              <a:rPr lang="he-IL" dirty="0" smtClean="0"/>
              <a:t>. לעולי רגלים בדרכים: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שעה ראשונה</a:t>
            </a:r>
            <a:r>
              <a:rPr lang="he-IL" dirty="0" smtClean="0"/>
              <a:t>. שעדיין היא ראויה להיות חיה בתוך המים:</a:t>
            </a:r>
            <a:r>
              <a:rPr lang="he-IL" b="1" dirty="0" smtClean="0"/>
              <a:t> אמר להם שלום</a:t>
            </a:r>
            <a:r>
              <a:rPr lang="he-IL" dirty="0" smtClean="0"/>
              <a:t>. תעלה וכן שניה: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שלישית</a:t>
            </a:r>
            <a:r>
              <a:rPr lang="he-IL" dirty="0" smtClean="0"/>
              <a:t>. דהוה לה שהות שתצא נפשה אם ישנה שם:</a:t>
            </a:r>
            <a:r>
              <a:rPr lang="he-IL" b="1" dirty="0" smtClean="0"/>
              <a:t> אמר להן</a:t>
            </a:r>
            <a:r>
              <a:rPr lang="he-IL" dirty="0" smtClean="0"/>
              <a:t>. כבר עלתה ודאי </a:t>
            </a:r>
            <a:r>
              <a:rPr lang="he-IL" dirty="0" err="1" smtClean="0"/>
              <a:t>כדאמרינן</a:t>
            </a:r>
            <a:r>
              <a:rPr lang="he-IL" dirty="0" smtClean="0"/>
              <a:t> לקמן </a:t>
            </a:r>
            <a:r>
              <a:rPr lang="he-IL" dirty="0" err="1" smtClean="0"/>
              <a:t>דפשיטא</a:t>
            </a:r>
            <a:r>
              <a:rPr lang="he-IL" dirty="0" smtClean="0"/>
              <a:t> ליה דלא תמות שם: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זכר של </a:t>
            </a:r>
            <a:r>
              <a:rPr lang="he-IL" b="1" dirty="0" err="1" smtClean="0"/>
              <a:t>רחלים</a:t>
            </a:r>
            <a:r>
              <a:rPr lang="he-IL" dirty="0" smtClean="0"/>
              <a:t>. אילו של יצחק:</a:t>
            </a:r>
            <a:r>
              <a:rPr lang="he-IL" b="1" dirty="0" smtClean="0"/>
              <a:t> וזקן מנהיגו</a:t>
            </a:r>
            <a:r>
              <a:rPr lang="he-IL" dirty="0" smtClean="0"/>
              <a:t>. אברהם: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מצטער בו</a:t>
            </a:r>
            <a:r>
              <a:rPr lang="he-IL" dirty="0" smtClean="0"/>
              <a:t>. לחפור בורות ומערות לעולי רגלים: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עם </a:t>
            </a:r>
            <a:r>
              <a:rPr lang="he-IL" b="1" dirty="0" err="1" smtClean="0"/>
              <a:t>סביביו</a:t>
            </a:r>
            <a:r>
              <a:rPr lang="he-IL" dirty="0" smtClean="0"/>
              <a:t>. צדיקים הדבקים בו:</a:t>
            </a:r>
            <a:r>
              <a:rPr lang="he-IL" b="1" dirty="0" smtClean="0"/>
              <a:t> </a:t>
            </a:r>
            <a:r>
              <a:rPr lang="he-IL" b="1" dirty="0" err="1" smtClean="0"/>
              <a:t>נשערה</a:t>
            </a:r>
            <a:r>
              <a:rPr lang="he-IL" b="1" dirty="0" smtClean="0"/>
              <a:t> מאד</a:t>
            </a:r>
            <a:r>
              <a:rPr lang="he-IL" dirty="0" smtClean="0"/>
              <a:t>. לשון חוט השערה: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ונורא על כל </a:t>
            </a:r>
            <a:r>
              <a:rPr lang="he-IL" b="1" dirty="0" err="1" smtClean="0"/>
              <a:t>סביביו</a:t>
            </a:r>
            <a:r>
              <a:rPr lang="he-IL" dirty="0" smtClean="0"/>
              <a:t>. מטיל אימת משפטיו עליהם: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ותרן</a:t>
            </a:r>
            <a:r>
              <a:rPr lang="he-IL" dirty="0" smtClean="0"/>
              <a:t>. לעבור על כל פשעם:</a:t>
            </a:r>
            <a:r>
              <a:rPr lang="he-IL" b="1" dirty="0" smtClean="0"/>
              <a:t> יותרו חייו</a:t>
            </a:r>
            <a:r>
              <a:rPr lang="he-IL" dirty="0" smtClean="0"/>
              <a:t>. יופקרו חייו וגופו שמורה אל הבריות לחטוא: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ארך אף</a:t>
            </a:r>
            <a:r>
              <a:rPr lang="he-IL" dirty="0" smtClean="0"/>
              <a:t>. משמע מאריך רוגז וממתין </a:t>
            </a:r>
            <a:r>
              <a:rPr lang="he-IL" dirty="0" err="1" smtClean="0"/>
              <a:t>מליפרע</a:t>
            </a:r>
            <a:r>
              <a:rPr lang="he-IL" dirty="0" smtClean="0"/>
              <a:t> ארך אפים משמע שני </a:t>
            </a:r>
            <a:r>
              <a:rPr lang="he-IL" dirty="0" err="1" smtClean="0"/>
              <a:t>רצונים</a:t>
            </a:r>
            <a:r>
              <a:rPr lang="he-IL" dirty="0" smtClean="0"/>
              <a:t> אחת של טובה ואחת של רעה:</a:t>
            </a:r>
            <a:r>
              <a:rPr lang="he-IL" b="1" dirty="0" smtClean="0"/>
              <a:t> לצדיקים</a:t>
            </a:r>
            <a:r>
              <a:rPr lang="he-IL" dirty="0" smtClean="0"/>
              <a:t>. מלשלם שכר טוב לאלתר:</a:t>
            </a:r>
            <a:r>
              <a:rPr lang="he-IL" b="1" dirty="0" smtClean="0"/>
              <a:t> ולרשעים</a:t>
            </a:r>
            <a:r>
              <a:rPr lang="he-IL" dirty="0" smtClean="0"/>
              <a:t>. </a:t>
            </a:r>
            <a:r>
              <a:rPr lang="he-IL" dirty="0" err="1" smtClean="0"/>
              <a:t>מלפרע</a:t>
            </a:r>
            <a:r>
              <a:rPr lang="he-IL" dirty="0" smtClean="0"/>
              <a:t> מהן לאלתר: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1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יסקל</a:t>
            </a:r>
            <a:r>
              <a:rPr lang="he-IL" dirty="0" smtClean="0"/>
              <a:t>. לפנות אבנים: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מרשות שאינה שלך</a:t>
            </a:r>
            <a:r>
              <a:rPr lang="he-IL" dirty="0" smtClean="0"/>
              <a:t>. שמא אתה עתיד </a:t>
            </a:r>
            <a:r>
              <a:rPr lang="he-IL" dirty="0" err="1" smtClean="0"/>
              <a:t>למוכרה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לרשות שלך</a:t>
            </a:r>
            <a:r>
              <a:rPr lang="he-IL" dirty="0" smtClean="0"/>
              <a:t>. רשות הרבים כל ימיו הוא שלו: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לגלג עליו</a:t>
            </a:r>
            <a:r>
              <a:rPr lang="he-IL" dirty="0" smtClean="0"/>
              <a:t>. לא היה מכיר טעמו של דבר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2852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חריצין</a:t>
            </a:r>
            <a:r>
              <a:rPr lang="he-IL" b="1" dirty="0" smtClean="0"/>
              <a:t> </a:t>
            </a:r>
            <a:r>
              <a:rPr lang="he-IL" b="1" dirty="0" err="1" smtClean="0"/>
              <a:t>ונעיצין</a:t>
            </a:r>
            <a:r>
              <a:rPr lang="he-IL" dirty="0" smtClean="0"/>
              <a:t>. בור עגול הוא שיח ארוכה וקצרה מערה מרובעת ומכוסה בקרוי אלא שיש לה פה </a:t>
            </a:r>
            <a:r>
              <a:rPr lang="he-IL" dirty="0" err="1" smtClean="0"/>
              <a:t>חריצין</a:t>
            </a:r>
            <a:r>
              <a:rPr lang="he-IL" dirty="0" smtClean="0"/>
              <a:t> </a:t>
            </a:r>
            <a:r>
              <a:rPr lang="he-IL" dirty="0" err="1" smtClean="0"/>
              <a:t>רחבין</a:t>
            </a:r>
            <a:r>
              <a:rPr lang="he-IL" dirty="0" smtClean="0"/>
              <a:t> </a:t>
            </a:r>
            <a:r>
              <a:rPr lang="he-IL" dirty="0" err="1" smtClean="0"/>
              <a:t>ומרובעין</a:t>
            </a:r>
            <a:r>
              <a:rPr lang="he-IL" dirty="0" smtClean="0"/>
              <a:t> כמערה ואינן מקורין אלא כל פיו פתוח: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נעיצין</a:t>
            </a:r>
            <a:r>
              <a:rPr lang="he-IL" dirty="0" smtClean="0"/>
              <a:t>. קצרין מלמטה </a:t>
            </a:r>
            <a:r>
              <a:rPr lang="he-IL" dirty="0" err="1" smtClean="0"/>
              <a:t>ורחבין</a:t>
            </a:r>
            <a:r>
              <a:rPr lang="he-IL" dirty="0" smtClean="0"/>
              <a:t> מלמעלה: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סתם בור</a:t>
            </a:r>
            <a:r>
              <a:rPr lang="he-IL" dirty="0" smtClean="0"/>
              <a:t>. עשרה טפחים:</a:t>
            </a:r>
            <a:r>
              <a:rPr lang="he-IL" b="1" dirty="0" smtClean="0"/>
              <a:t> מה בור שיש בו כדי להמית</a:t>
            </a:r>
            <a:r>
              <a:rPr lang="he-IL" dirty="0" smtClean="0"/>
              <a:t>. דהיינו י' טפחים: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גמ' להבלו</a:t>
            </a:r>
            <a:r>
              <a:rPr lang="he-IL" dirty="0" smtClean="0"/>
              <a:t>. משום </a:t>
            </a:r>
            <a:r>
              <a:rPr lang="he-IL" dirty="0" err="1" smtClean="0"/>
              <a:t>דעבד</a:t>
            </a:r>
            <a:r>
              <a:rPr lang="he-IL" dirty="0" smtClean="0"/>
              <a:t> ליה הבל לבור ולא משום חבטו:</a:t>
            </a:r>
            <a:r>
              <a:rPr lang="he-IL" b="1" dirty="0" smtClean="0"/>
              <a:t> קרקע עולם</a:t>
            </a:r>
            <a:r>
              <a:rPr lang="he-IL" dirty="0" smtClean="0"/>
              <a:t>. ואינו שלו: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שמואל אמר להבלו</a:t>
            </a:r>
            <a:r>
              <a:rPr lang="he-IL" dirty="0" smtClean="0"/>
              <a:t>. חייבה תורה </a:t>
            </a:r>
            <a:r>
              <a:rPr lang="he-IL" dirty="0" err="1" smtClean="0"/>
              <a:t>כדקאמרינן</a:t>
            </a:r>
            <a:r>
              <a:rPr lang="he-IL" dirty="0" smtClean="0"/>
              <a:t> </a:t>
            </a:r>
            <a:r>
              <a:rPr lang="he-IL" dirty="0" err="1" smtClean="0"/>
              <a:t>ואע</a:t>
            </a:r>
            <a:r>
              <a:rPr lang="he-IL" dirty="0" smtClean="0"/>
              <a:t>''ג </a:t>
            </a:r>
            <a:r>
              <a:rPr lang="he-IL" dirty="0" err="1" smtClean="0"/>
              <a:t>דהבלא</a:t>
            </a:r>
            <a:r>
              <a:rPr lang="he-IL" dirty="0" smtClean="0"/>
              <a:t> ממילא אתי ליה </a:t>
            </a:r>
            <a:r>
              <a:rPr lang="he-IL" dirty="0" err="1" smtClean="0"/>
              <a:t>וכ</a:t>
            </a:r>
            <a:r>
              <a:rPr lang="he-IL" dirty="0" smtClean="0"/>
              <a:t>''ש </a:t>
            </a:r>
            <a:r>
              <a:rPr lang="he-IL" dirty="0" err="1" smtClean="0"/>
              <a:t>לחבטו</a:t>
            </a:r>
            <a:r>
              <a:rPr lang="he-IL" dirty="0" smtClean="0"/>
              <a:t> </a:t>
            </a:r>
            <a:r>
              <a:rPr lang="he-IL" dirty="0" err="1" smtClean="0"/>
              <a:t>דאיהו</a:t>
            </a:r>
            <a:r>
              <a:rPr lang="he-IL" dirty="0" smtClean="0"/>
              <a:t> עבד ליה חבטה: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ואם תאמר</a:t>
            </a:r>
            <a:r>
              <a:rPr lang="he-IL" dirty="0" smtClean="0"/>
              <a:t>. </a:t>
            </a:r>
            <a:r>
              <a:rPr lang="he-IL" dirty="0" err="1" smtClean="0"/>
              <a:t>דוקא</a:t>
            </a:r>
            <a:r>
              <a:rPr lang="he-IL" dirty="0" smtClean="0"/>
              <a:t> </a:t>
            </a:r>
            <a:r>
              <a:rPr lang="he-IL" dirty="0" err="1" smtClean="0"/>
              <a:t>לחבטו</a:t>
            </a:r>
            <a:r>
              <a:rPr lang="he-IL" dirty="0" smtClean="0"/>
              <a:t> ולא להבלו </a:t>
            </a:r>
            <a:r>
              <a:rPr lang="he-IL" dirty="0" err="1" smtClean="0"/>
              <a:t>דהא</a:t>
            </a:r>
            <a:r>
              <a:rPr lang="he-IL" dirty="0" smtClean="0"/>
              <a:t> ממילא הוא </a:t>
            </a:r>
            <a:r>
              <a:rPr lang="he-IL" dirty="0" err="1" smtClean="0"/>
              <a:t>ואיהו</a:t>
            </a:r>
            <a:r>
              <a:rPr lang="he-IL" dirty="0" smtClean="0"/>
              <a:t> לא עבדיה: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התורה העידה על הבור</a:t>
            </a:r>
            <a:r>
              <a:rPr lang="he-IL" dirty="0" smtClean="0"/>
              <a:t>. </a:t>
            </a:r>
            <a:r>
              <a:rPr lang="he-IL" dirty="0" err="1" smtClean="0"/>
              <a:t>דכתיב</a:t>
            </a:r>
            <a:r>
              <a:rPr lang="he-IL" dirty="0" smtClean="0"/>
              <a:t> בור סתם:</a:t>
            </a:r>
            <a:r>
              <a:rPr lang="he-IL" b="1" dirty="0" smtClean="0"/>
              <a:t> ואפילו מלא </a:t>
            </a:r>
            <a:r>
              <a:rPr lang="he-IL" b="1" dirty="0" err="1" smtClean="0"/>
              <a:t>ספוגין</a:t>
            </a:r>
            <a:r>
              <a:rPr lang="he-IL" b="1" dirty="0" smtClean="0"/>
              <a:t> של צמר</a:t>
            </a:r>
            <a:r>
              <a:rPr lang="he-IL" dirty="0" smtClean="0"/>
              <a:t>. </a:t>
            </a:r>
            <a:r>
              <a:rPr lang="he-IL" dirty="0" err="1" smtClean="0"/>
              <a:t>דליכא</a:t>
            </a:r>
            <a:r>
              <a:rPr lang="he-IL" dirty="0" smtClean="0"/>
              <a:t> חבטה: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מאי </a:t>
            </a:r>
            <a:r>
              <a:rPr lang="he-IL" b="1" dirty="0" err="1" smtClean="0"/>
              <a:t>בינייהו</a:t>
            </a:r>
            <a:r>
              <a:rPr lang="he-IL" dirty="0" smtClean="0"/>
              <a:t>. מכדי </a:t>
            </a:r>
            <a:r>
              <a:rPr lang="he-IL" dirty="0" err="1" smtClean="0"/>
              <a:t>היכא</a:t>
            </a:r>
            <a:r>
              <a:rPr lang="he-IL" dirty="0" smtClean="0"/>
              <a:t> דמת בו בין לרב בין לשמואל חייב ואפילו נבקעת כריסו או נשברה מפרקתו מחייב </a:t>
            </a:r>
            <a:r>
              <a:rPr lang="he-IL" dirty="0" err="1" smtClean="0"/>
              <a:t>נמי</a:t>
            </a:r>
            <a:r>
              <a:rPr lang="he-IL" dirty="0" smtClean="0"/>
              <a:t> רב </a:t>
            </a:r>
            <a:r>
              <a:rPr lang="he-IL" dirty="0" err="1" smtClean="0"/>
              <a:t>דאיכא</a:t>
            </a:r>
            <a:r>
              <a:rPr lang="he-IL" dirty="0" smtClean="0"/>
              <a:t> </a:t>
            </a:r>
            <a:r>
              <a:rPr lang="he-IL" dirty="0" err="1" smtClean="0"/>
              <a:t>למימר</a:t>
            </a:r>
            <a:r>
              <a:rPr lang="he-IL" dirty="0" smtClean="0"/>
              <a:t> </a:t>
            </a:r>
            <a:r>
              <a:rPr lang="he-IL" dirty="0" err="1" smtClean="0"/>
              <a:t>הבלא</a:t>
            </a:r>
            <a:r>
              <a:rPr lang="he-IL" dirty="0" smtClean="0"/>
              <a:t> </a:t>
            </a:r>
            <a:r>
              <a:rPr lang="he-IL" dirty="0" err="1" smtClean="0"/>
              <a:t>נמי</a:t>
            </a:r>
            <a:r>
              <a:rPr lang="he-IL" dirty="0" smtClean="0"/>
              <a:t> קטלתיה ואפי' נשברה רגלו וכיחש איכא </a:t>
            </a:r>
            <a:r>
              <a:rPr lang="he-IL" dirty="0" err="1" smtClean="0"/>
              <a:t>למימר</a:t>
            </a:r>
            <a:r>
              <a:rPr lang="he-IL" dirty="0" smtClean="0"/>
              <a:t> מחמת הבל הבור חלה וכיחש מה לי אי טעמא </a:t>
            </a:r>
            <a:r>
              <a:rPr lang="he-IL" dirty="0" err="1" smtClean="0"/>
              <a:t>דחיובא</a:t>
            </a:r>
            <a:r>
              <a:rPr lang="he-IL" dirty="0" smtClean="0"/>
              <a:t> משום חבטה מה לי משום הבל: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דעבד</a:t>
            </a:r>
            <a:r>
              <a:rPr lang="he-IL" b="1" dirty="0" smtClean="0"/>
              <a:t> גובה</a:t>
            </a:r>
            <a:r>
              <a:rPr lang="he-IL" dirty="0" smtClean="0"/>
              <a:t>. תל גבוה עשרה </a:t>
            </a:r>
            <a:r>
              <a:rPr lang="he-IL" dirty="0" err="1" smtClean="0"/>
              <a:t>ברה''ר</a:t>
            </a:r>
            <a:r>
              <a:rPr lang="he-IL" dirty="0" smtClean="0"/>
              <a:t> ועלה שם שור ונפל </a:t>
            </a:r>
            <a:r>
              <a:rPr lang="he-IL" dirty="0" err="1" smtClean="0"/>
              <a:t>דהכא</a:t>
            </a:r>
            <a:r>
              <a:rPr lang="he-IL" dirty="0" smtClean="0"/>
              <a:t> </a:t>
            </a:r>
            <a:r>
              <a:rPr lang="he-IL" dirty="0" err="1" smtClean="0"/>
              <a:t>ליכא</a:t>
            </a:r>
            <a:r>
              <a:rPr lang="he-IL" dirty="0" smtClean="0"/>
              <a:t> </a:t>
            </a:r>
            <a:r>
              <a:rPr lang="he-IL" dirty="0" err="1" smtClean="0"/>
              <a:t>הבלא</a:t>
            </a:r>
            <a:r>
              <a:rPr lang="he-IL" dirty="0" smtClean="0"/>
              <a:t> אלא חבט: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דרך נפילה</a:t>
            </a:r>
            <a:r>
              <a:rPr lang="he-IL" dirty="0" smtClean="0"/>
              <a:t>. בעומק משמע ועל פניו: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6190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תני</a:t>
            </a:r>
            <a:r>
              <a:rPr lang="he-IL" dirty="0" smtClean="0"/>
              <a:t>. </a:t>
            </a:r>
            <a:r>
              <a:rPr lang="he-IL" dirty="0" err="1" smtClean="0"/>
              <a:t>חריצין</a:t>
            </a:r>
            <a:r>
              <a:rPr lang="he-IL" dirty="0" smtClean="0"/>
              <a:t> </a:t>
            </a:r>
            <a:r>
              <a:rPr lang="he-IL" dirty="0" err="1" smtClean="0"/>
              <a:t>ונעיצין</a:t>
            </a:r>
            <a:r>
              <a:rPr lang="he-IL" dirty="0" smtClean="0"/>
              <a:t> ברישא: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והדר מפרש</a:t>
            </a:r>
            <a:r>
              <a:rPr lang="he-IL" dirty="0" smtClean="0"/>
              <a:t>. </a:t>
            </a:r>
            <a:r>
              <a:rPr lang="he-IL" dirty="0" err="1" smtClean="0"/>
              <a:t>מהיכא</a:t>
            </a:r>
            <a:r>
              <a:rPr lang="he-IL" dirty="0" smtClean="0"/>
              <a:t> נפקי: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דקטין</a:t>
            </a:r>
            <a:r>
              <a:rPr lang="he-IL" b="1" dirty="0" smtClean="0"/>
              <a:t> </a:t>
            </a:r>
            <a:r>
              <a:rPr lang="he-IL" b="1" dirty="0" err="1" smtClean="0"/>
              <a:t>וכריכא</a:t>
            </a:r>
            <a:r>
              <a:rPr lang="he-IL" dirty="0" smtClean="0"/>
              <a:t>. קצר ועגול: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אבל </a:t>
            </a:r>
            <a:r>
              <a:rPr lang="he-IL" b="1" dirty="0" err="1" smtClean="0"/>
              <a:t>חריצין</a:t>
            </a:r>
            <a:r>
              <a:rPr lang="he-IL" dirty="0" smtClean="0"/>
              <a:t>. </a:t>
            </a:r>
            <a:r>
              <a:rPr lang="he-IL" dirty="0" err="1" smtClean="0"/>
              <a:t>דרחבין</a:t>
            </a:r>
            <a:r>
              <a:rPr lang="he-IL" dirty="0" smtClean="0"/>
              <a:t> ולא מטללי אימא לא: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לאו משום דלית ביה חבט</a:t>
            </a:r>
            <a:r>
              <a:rPr lang="he-IL" dirty="0" smtClean="0"/>
              <a:t>. </a:t>
            </a:r>
            <a:r>
              <a:rPr lang="he-IL" dirty="0" err="1" smtClean="0"/>
              <a:t>ואע</a:t>
            </a:r>
            <a:r>
              <a:rPr lang="he-IL" dirty="0" smtClean="0"/>
              <a:t>''ג דאית ביה הבל </a:t>
            </a:r>
            <a:r>
              <a:rPr lang="he-IL" dirty="0" err="1" smtClean="0"/>
              <a:t>וקשיא</a:t>
            </a:r>
            <a:r>
              <a:rPr lang="he-IL" dirty="0" smtClean="0"/>
              <a:t> </a:t>
            </a:r>
            <a:r>
              <a:rPr lang="he-IL" dirty="0" err="1" smtClean="0"/>
              <a:t>לתרוייהו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משום דלית ביה </a:t>
            </a:r>
            <a:r>
              <a:rPr lang="he-IL" b="1" dirty="0" err="1" smtClean="0"/>
              <a:t>הבלא</a:t>
            </a:r>
            <a:r>
              <a:rPr lang="he-IL" dirty="0" smtClean="0"/>
              <a:t>. </a:t>
            </a:r>
            <a:r>
              <a:rPr lang="he-IL" dirty="0" err="1" smtClean="0"/>
              <a:t>וכ</a:t>
            </a:r>
            <a:r>
              <a:rPr lang="he-IL" dirty="0" smtClean="0"/>
              <a:t>''ש </a:t>
            </a:r>
            <a:r>
              <a:rPr lang="he-IL" dirty="0" err="1" smtClean="0"/>
              <a:t>דחבטה</a:t>
            </a:r>
            <a:r>
              <a:rPr lang="he-IL" dirty="0" smtClean="0"/>
              <a:t> לית ליה: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לנזקין</a:t>
            </a:r>
            <a:r>
              <a:rPr lang="he-IL" dirty="0" smtClean="0"/>
              <a:t>. חלה מחמת הבל וכיחש: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815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בור עגול הוא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שיח ארוכה וקצרה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מערה מרובעת ומכוסה בקרוי אלא שיש לה פה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err="1" smtClean="0"/>
              <a:t>חריצין</a:t>
            </a:r>
            <a:r>
              <a:rPr lang="he-IL" dirty="0" smtClean="0"/>
              <a:t> </a:t>
            </a:r>
            <a:r>
              <a:rPr lang="he-IL" dirty="0" err="1" smtClean="0"/>
              <a:t>רחבין</a:t>
            </a:r>
            <a:r>
              <a:rPr lang="he-IL" dirty="0" smtClean="0"/>
              <a:t> </a:t>
            </a:r>
            <a:r>
              <a:rPr lang="he-IL" dirty="0" err="1" smtClean="0"/>
              <a:t>ומרובעין</a:t>
            </a:r>
            <a:r>
              <a:rPr lang="he-IL" dirty="0" smtClean="0"/>
              <a:t> כמערה ואינן מקורין אלא כל פיו פתוח: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נעיצין</a:t>
            </a:r>
            <a:r>
              <a:rPr lang="he-IL" dirty="0" smtClean="0"/>
              <a:t>. קצרין מלמטה </a:t>
            </a:r>
            <a:r>
              <a:rPr lang="he-IL" dirty="0" err="1" smtClean="0"/>
              <a:t>ורחבין</a:t>
            </a:r>
            <a:r>
              <a:rPr lang="he-IL" dirty="0" smtClean="0"/>
              <a:t> מלמעלה: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דקטין</a:t>
            </a:r>
            <a:r>
              <a:rPr lang="he-IL" b="1" dirty="0" smtClean="0"/>
              <a:t> </a:t>
            </a:r>
            <a:r>
              <a:rPr lang="he-IL" b="1" dirty="0" err="1" smtClean="0"/>
              <a:t>וכריכא</a:t>
            </a:r>
            <a:r>
              <a:rPr lang="he-IL" dirty="0" smtClean="0"/>
              <a:t>. קצר ועגול: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אבל </a:t>
            </a:r>
            <a:r>
              <a:rPr lang="he-IL" b="1" dirty="0" err="1" smtClean="0"/>
              <a:t>חריצין</a:t>
            </a:r>
            <a:r>
              <a:rPr lang="he-IL" dirty="0" smtClean="0"/>
              <a:t>. </a:t>
            </a:r>
            <a:r>
              <a:rPr lang="he-IL" dirty="0" err="1" smtClean="0"/>
              <a:t>דרחבין</a:t>
            </a:r>
            <a:r>
              <a:rPr lang="he-IL" dirty="0" smtClean="0"/>
              <a:t> ולא מטללי אימא לא:</a:t>
            </a:r>
            <a:r>
              <a:rPr lang="he-IL" b="1" dirty="0" smtClean="0"/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444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לאו משום דלית ביה חבט</a:t>
            </a:r>
            <a:r>
              <a:rPr lang="he-IL" dirty="0" smtClean="0"/>
              <a:t>. </a:t>
            </a:r>
            <a:r>
              <a:rPr lang="he-IL" dirty="0" err="1" smtClean="0"/>
              <a:t>ואע</a:t>
            </a:r>
            <a:r>
              <a:rPr lang="he-IL" dirty="0" smtClean="0"/>
              <a:t>''ג דאית ביה הבל </a:t>
            </a:r>
            <a:r>
              <a:rPr lang="he-IL" dirty="0" err="1" smtClean="0"/>
              <a:t>וקשיא</a:t>
            </a:r>
            <a:r>
              <a:rPr lang="he-IL" dirty="0" smtClean="0"/>
              <a:t> </a:t>
            </a:r>
            <a:r>
              <a:rPr lang="he-IL" dirty="0" err="1" smtClean="0"/>
              <a:t>לתרוייהו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משום דלית ביה </a:t>
            </a:r>
            <a:r>
              <a:rPr lang="he-IL" b="1" dirty="0" err="1" smtClean="0"/>
              <a:t>הבלא</a:t>
            </a:r>
            <a:r>
              <a:rPr lang="he-IL" dirty="0" smtClean="0"/>
              <a:t>. </a:t>
            </a:r>
            <a:r>
              <a:rPr lang="he-IL" dirty="0" err="1" smtClean="0"/>
              <a:t>וכ</a:t>
            </a:r>
            <a:r>
              <a:rPr lang="he-IL" dirty="0" smtClean="0"/>
              <a:t>''ש </a:t>
            </a:r>
            <a:r>
              <a:rPr lang="he-IL" dirty="0" err="1" smtClean="0"/>
              <a:t>דחבטה</a:t>
            </a:r>
            <a:r>
              <a:rPr lang="he-IL" dirty="0" smtClean="0"/>
              <a:t> לית ליה: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לנזקין</a:t>
            </a:r>
            <a:r>
              <a:rPr lang="he-IL" dirty="0" smtClean="0"/>
              <a:t>. חלה מחמת הבל וכיחש: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308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כ''ע</a:t>
            </a:r>
            <a:r>
              <a:rPr lang="he-IL" b="1" dirty="0" smtClean="0"/>
              <a:t> לא פליגי </a:t>
            </a:r>
            <a:r>
              <a:rPr lang="he-IL" b="1" dirty="0" err="1" smtClean="0"/>
              <a:t>דמיחייב</a:t>
            </a:r>
            <a:r>
              <a:rPr lang="he-IL" dirty="0" smtClean="0"/>
              <a:t>. </a:t>
            </a:r>
            <a:r>
              <a:rPr lang="he-IL" dirty="0" err="1" smtClean="0"/>
              <a:t>ור</a:t>
            </a:r>
            <a:r>
              <a:rPr lang="he-IL" dirty="0" smtClean="0"/>
              <a:t>''ע מודה ליה לרבי ישמעאל בבור ברשות הרבים דהוא אמור בתורה אבל רבי ישמעאל לא מודי ליה לרבי עקיבא בבור ברשותו </a:t>
            </a:r>
            <a:r>
              <a:rPr lang="he-IL" dirty="0" err="1" smtClean="0"/>
              <a:t>דקסבר</a:t>
            </a:r>
            <a:r>
              <a:rPr lang="he-IL" dirty="0" smtClean="0"/>
              <a:t> כי </a:t>
            </a:r>
            <a:r>
              <a:rPr lang="he-IL" dirty="0" err="1" smtClean="0"/>
              <a:t>אפקרנא</a:t>
            </a:r>
            <a:r>
              <a:rPr lang="he-IL" dirty="0" smtClean="0"/>
              <a:t> לך רשותי לאו </a:t>
            </a:r>
            <a:r>
              <a:rPr lang="he-IL" dirty="0" err="1" smtClean="0"/>
              <a:t>לאחיובי</a:t>
            </a:r>
            <a:r>
              <a:rPr lang="he-IL" dirty="0" smtClean="0"/>
              <a:t> אנא </a:t>
            </a:r>
            <a:r>
              <a:rPr lang="he-IL" dirty="0" err="1" smtClean="0"/>
              <a:t>בהזיקא</a:t>
            </a:r>
            <a:r>
              <a:rPr lang="he-IL" dirty="0" smtClean="0"/>
              <a:t> </a:t>
            </a:r>
            <a:r>
              <a:rPr lang="he-IL" dirty="0" err="1" smtClean="0"/>
              <a:t>אפקרתיה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אם על פותח</a:t>
            </a:r>
            <a:r>
              <a:rPr lang="he-IL" dirty="0" smtClean="0"/>
              <a:t>. שחפרו אחר וכסהו ובא זה וגילהו: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באה לו</a:t>
            </a:r>
            <a:r>
              <a:rPr lang="he-IL" dirty="0" smtClean="0"/>
              <a:t>. שאין לו חלק בו אלא שכרהו או שפתחו דהיינו ברשות הרבים שאין הקרקע שלו: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בעל התקלה</a:t>
            </a:r>
            <a:r>
              <a:rPr lang="he-IL" dirty="0" smtClean="0"/>
              <a:t>. ולעולם </a:t>
            </a:r>
            <a:r>
              <a:rPr lang="he-IL" dirty="0" err="1" smtClean="0"/>
              <a:t>ברה''ר</a:t>
            </a:r>
            <a:r>
              <a:rPr lang="he-IL" dirty="0" smtClean="0"/>
              <a:t> אבל ברשותו </a:t>
            </a:r>
            <a:r>
              <a:rPr lang="he-IL" dirty="0" err="1" smtClean="0"/>
              <a:t>אע</a:t>
            </a:r>
            <a:r>
              <a:rPr lang="he-IL" dirty="0" smtClean="0"/>
              <a:t>''פ שהפקיר פטור </a:t>
            </a:r>
            <a:r>
              <a:rPr lang="he-IL" dirty="0" err="1" smtClean="0"/>
              <a:t>כדפרישית</a:t>
            </a:r>
            <a:r>
              <a:rPr lang="he-IL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האי </a:t>
            </a:r>
            <a:r>
              <a:rPr lang="he-IL" dirty="0" err="1" smtClean="0"/>
              <a:t>דנקט</a:t>
            </a:r>
            <a:r>
              <a:rPr lang="he-IL" dirty="0" smtClean="0"/>
              <a:t> ולא הפקיר בורו </a:t>
            </a:r>
            <a:r>
              <a:rPr lang="he-IL" dirty="0" err="1" smtClean="0"/>
              <a:t>דאם</a:t>
            </a:r>
            <a:r>
              <a:rPr lang="he-IL" dirty="0" smtClean="0"/>
              <a:t> הפקיר אף בורו </a:t>
            </a:r>
            <a:r>
              <a:rPr lang="he-IL" dirty="0" err="1" smtClean="0"/>
              <a:t>הוה</a:t>
            </a:r>
            <a:r>
              <a:rPr lang="he-IL" dirty="0" smtClean="0"/>
              <a:t> ליה בור </a:t>
            </a:r>
            <a:r>
              <a:rPr lang="he-IL" dirty="0" err="1" smtClean="0"/>
              <a:t>ברה''ר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ומאי זהו </a:t>
            </a:r>
            <a:r>
              <a:rPr lang="he-IL" b="1" dirty="0" err="1" smtClean="0"/>
              <a:t>דר''ע</a:t>
            </a:r>
            <a:r>
              <a:rPr lang="he-IL" dirty="0" smtClean="0"/>
              <a:t>. </a:t>
            </a:r>
            <a:r>
              <a:rPr lang="he-IL" dirty="0" err="1" smtClean="0"/>
              <a:t>בשלמא</a:t>
            </a:r>
            <a:r>
              <a:rPr lang="he-IL" dirty="0" smtClean="0"/>
              <a:t> זהו דרבי ישמעאל למעוטי </a:t>
            </a:r>
            <a:r>
              <a:rPr lang="he-IL" dirty="0" err="1" smtClean="0"/>
              <a:t>דר''ע</a:t>
            </a:r>
            <a:r>
              <a:rPr lang="he-IL" dirty="0" smtClean="0"/>
              <a:t> אלא זהו </a:t>
            </a:r>
            <a:r>
              <a:rPr lang="he-IL" dirty="0" err="1" smtClean="0"/>
              <a:t>דר''ע</a:t>
            </a:r>
            <a:r>
              <a:rPr lang="he-IL" dirty="0" smtClean="0"/>
              <a:t> למעוטי מאי הא בור </a:t>
            </a:r>
            <a:r>
              <a:rPr lang="he-IL" dirty="0" err="1" smtClean="0"/>
              <a:t>ברה''ר</a:t>
            </a:r>
            <a:r>
              <a:rPr lang="he-IL" dirty="0" smtClean="0"/>
              <a:t> </a:t>
            </a:r>
            <a:r>
              <a:rPr lang="he-IL" dirty="0" err="1" smtClean="0"/>
              <a:t>נמי</a:t>
            </a:r>
            <a:r>
              <a:rPr lang="he-IL" dirty="0" smtClean="0"/>
              <a:t> אמור בתורה </a:t>
            </a:r>
            <a:r>
              <a:rPr lang="he-IL" dirty="0" err="1" smtClean="0"/>
              <a:t>כדדרשינן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לתשלומין</a:t>
            </a:r>
            <a:r>
              <a:rPr lang="he-IL" dirty="0" smtClean="0"/>
              <a:t>. בור דאית ליה בעלים נאמר אצל </a:t>
            </a:r>
            <a:r>
              <a:rPr lang="he-IL" dirty="0" err="1" smtClean="0"/>
              <a:t>תשלומין</a:t>
            </a:r>
            <a:r>
              <a:rPr lang="he-IL" dirty="0" smtClean="0"/>
              <a:t> </a:t>
            </a:r>
            <a:r>
              <a:rPr lang="he-IL" dirty="0" err="1" smtClean="0"/>
              <a:t>כדכתיב</a:t>
            </a:r>
            <a:r>
              <a:rPr lang="he-IL" dirty="0" smtClean="0"/>
              <a:t> בעל הבור ישלם ובור </a:t>
            </a:r>
            <a:r>
              <a:rPr lang="he-IL" dirty="0" err="1" smtClean="0"/>
              <a:t>ברה''ר</a:t>
            </a:r>
            <a:r>
              <a:rPr lang="he-IL" dirty="0" smtClean="0"/>
              <a:t> נאמר אצל </a:t>
            </a:r>
            <a:r>
              <a:rPr lang="he-IL" dirty="0" err="1" smtClean="0"/>
              <a:t>הניזקין</a:t>
            </a:r>
            <a:r>
              <a:rPr lang="he-IL" dirty="0" smtClean="0"/>
              <a:t> </a:t>
            </a:r>
            <a:r>
              <a:rPr lang="he-IL" dirty="0" err="1" smtClean="0"/>
              <a:t>כדכתיב</a:t>
            </a:r>
            <a:r>
              <a:rPr lang="he-IL" dirty="0" smtClean="0"/>
              <a:t> כי יפתח איש וכי יכרה ונפל שמה וגו' והכי </a:t>
            </a:r>
            <a:r>
              <a:rPr lang="he-IL" dirty="0" err="1" smtClean="0"/>
              <a:t>קאמר</a:t>
            </a:r>
            <a:r>
              <a:rPr lang="he-IL" dirty="0" smtClean="0"/>
              <a:t> </a:t>
            </a:r>
            <a:r>
              <a:rPr lang="he-IL" dirty="0" err="1" smtClean="0"/>
              <a:t>ר''ע</a:t>
            </a:r>
            <a:r>
              <a:rPr lang="he-IL" dirty="0" smtClean="0"/>
              <a:t> </a:t>
            </a:r>
            <a:r>
              <a:rPr lang="he-IL" dirty="0" err="1" smtClean="0"/>
              <a:t>אמאי</a:t>
            </a:r>
            <a:r>
              <a:rPr lang="he-IL" dirty="0" smtClean="0"/>
              <a:t> פטרת בבור ברשותו והלא זהו בור האמור בתורה אצל </a:t>
            </a:r>
            <a:r>
              <a:rPr lang="he-IL" dirty="0" err="1" smtClean="0"/>
              <a:t>תשלומין</a:t>
            </a:r>
            <a:r>
              <a:rPr lang="he-IL" dirty="0" smtClean="0"/>
              <a:t>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54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הנהו</a:t>
            </a:r>
            <a:r>
              <a:rPr lang="he-IL" b="1" dirty="0" smtClean="0"/>
              <a:t> מיצרך </a:t>
            </a:r>
            <a:r>
              <a:rPr lang="he-IL" b="1" dirty="0" err="1" smtClean="0"/>
              <a:t>צריכי</a:t>
            </a:r>
            <a:r>
              <a:rPr lang="he-IL" dirty="0" smtClean="0"/>
              <a:t>. ולעולם ברשות היחיד והפקיר רשותו ולא בורו דהוה ליה ממונו שהזיק חייב משום </a:t>
            </a:r>
            <a:r>
              <a:rPr lang="he-IL" dirty="0" err="1" smtClean="0"/>
              <a:t>דקרינן</a:t>
            </a:r>
            <a:r>
              <a:rPr lang="he-IL" dirty="0" smtClean="0"/>
              <a:t> ביה בעל הבור אבל </a:t>
            </a:r>
            <a:r>
              <a:rPr lang="he-IL" dirty="0" err="1" smtClean="0"/>
              <a:t>ברה''ר</a:t>
            </a:r>
            <a:r>
              <a:rPr lang="he-IL" dirty="0" smtClean="0"/>
              <a:t> </a:t>
            </a:r>
            <a:r>
              <a:rPr lang="he-IL" dirty="0" err="1" smtClean="0"/>
              <a:t>דלאו</a:t>
            </a:r>
            <a:r>
              <a:rPr lang="he-IL" dirty="0" smtClean="0"/>
              <a:t> ממונו הוא פטור: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דטאים</a:t>
            </a:r>
            <a:r>
              <a:rPr lang="he-IL" dirty="0" smtClean="0"/>
              <a:t>. יסתום וימלא עפר: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ומאי זהו דר' ישמעאל</a:t>
            </a:r>
            <a:r>
              <a:rPr lang="he-IL" dirty="0" smtClean="0"/>
              <a:t>. הואיל </a:t>
            </a:r>
            <a:r>
              <a:rPr lang="he-IL" dirty="0" err="1" smtClean="0"/>
              <a:t>ולדידיה</a:t>
            </a:r>
            <a:r>
              <a:rPr lang="he-IL" dirty="0" smtClean="0"/>
              <a:t> </a:t>
            </a:r>
            <a:r>
              <a:rPr lang="he-IL" dirty="0" err="1" smtClean="0"/>
              <a:t>תרוייהו</a:t>
            </a:r>
            <a:r>
              <a:rPr lang="he-IL" dirty="0" smtClean="0"/>
              <a:t> כתיבי: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לנזקין</a:t>
            </a:r>
            <a:r>
              <a:rPr lang="he-IL" dirty="0" smtClean="0"/>
              <a:t>. בור </a:t>
            </a:r>
            <a:r>
              <a:rPr lang="he-IL" dirty="0" err="1" smtClean="0"/>
              <a:t>ברה''ר</a:t>
            </a:r>
            <a:r>
              <a:rPr lang="he-IL" dirty="0" smtClean="0"/>
              <a:t> פתח בו הכתוב תחלה כשדבר בנזקו ונפל שמה שור או חמור בור ברשות הרבים דבר בו הכתוב כי יפתח וכי יכרה ונפל.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ואי </a:t>
            </a:r>
            <a:r>
              <a:rPr lang="he-IL" dirty="0" err="1" smtClean="0"/>
              <a:t>קשיא</a:t>
            </a:r>
            <a:r>
              <a:rPr lang="he-IL" dirty="0" smtClean="0"/>
              <a:t> מתני' מני רבה מוקי לה </a:t>
            </a:r>
            <a:r>
              <a:rPr lang="he-IL" dirty="0" err="1" smtClean="0"/>
              <a:t>כר''ע</a:t>
            </a:r>
            <a:r>
              <a:rPr lang="he-IL" dirty="0" smtClean="0"/>
              <a:t> </a:t>
            </a:r>
            <a:r>
              <a:rPr lang="he-IL" dirty="0" err="1" smtClean="0"/>
              <a:t>דמחייב</a:t>
            </a:r>
            <a:r>
              <a:rPr lang="he-IL" dirty="0" smtClean="0"/>
              <a:t> </a:t>
            </a:r>
            <a:r>
              <a:rPr lang="he-IL" dirty="0" err="1" smtClean="0"/>
              <a:t>אתרוייהו</a:t>
            </a:r>
            <a:r>
              <a:rPr lang="he-IL" dirty="0" smtClean="0"/>
              <a:t> ורב יוסף מוקי לה כר' ישמעאל: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355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כעת מובן מדוע </a:t>
            </a:r>
            <a:r>
              <a:rPr lang="he-IL" dirty="0" err="1" smtClean="0"/>
              <a:t>מהרש"א</a:t>
            </a:r>
            <a:r>
              <a:rPr lang="he-IL" dirty="0" smtClean="0"/>
              <a:t> </a:t>
            </a:r>
            <a:r>
              <a:rPr lang="he-IL" dirty="0" err="1" smtClean="0"/>
              <a:t>ומהרש"ל</a:t>
            </a:r>
            <a:r>
              <a:rPr lang="he-IL" baseline="0" dirty="0" smtClean="0"/>
              <a:t> מחקו את המובא בסוגריים בברייתא כי זה לא מסתדר לפי דברי רבה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aseline="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aseline="0" dirty="0" smtClean="0"/>
              <a:t>לפי רבה: </a:t>
            </a:r>
            <a:r>
              <a:rPr lang="he-IL" dirty="0" smtClean="0"/>
              <a:t>והכי </a:t>
            </a:r>
            <a:r>
              <a:rPr lang="he-IL" dirty="0" err="1" smtClean="0"/>
              <a:t>קאמר</a:t>
            </a:r>
            <a:r>
              <a:rPr lang="he-IL" dirty="0" smtClean="0"/>
              <a:t> </a:t>
            </a:r>
            <a:r>
              <a:rPr lang="he-IL" dirty="0" err="1" smtClean="0"/>
              <a:t>ר''ע</a:t>
            </a:r>
            <a:r>
              <a:rPr lang="he-IL" dirty="0" smtClean="0"/>
              <a:t> </a:t>
            </a:r>
            <a:r>
              <a:rPr lang="he-IL" dirty="0" err="1" smtClean="0"/>
              <a:t>אמאי</a:t>
            </a:r>
            <a:r>
              <a:rPr lang="he-IL" dirty="0" smtClean="0"/>
              <a:t> פטרת בבור ברשותו והלא זהו בור האמור בתורה אצל </a:t>
            </a:r>
            <a:r>
              <a:rPr lang="he-IL" dirty="0" err="1" smtClean="0"/>
              <a:t>תשלומין</a:t>
            </a:r>
            <a:r>
              <a:rPr lang="he-IL" dirty="0" smtClean="0"/>
              <a:t>:</a:t>
            </a:r>
            <a:endParaRPr lang="he-IL" baseline="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aseline="0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רש"י: ואי </a:t>
            </a:r>
            <a:r>
              <a:rPr lang="he-IL" dirty="0" err="1" smtClean="0"/>
              <a:t>קשיא</a:t>
            </a:r>
            <a:r>
              <a:rPr lang="he-IL" dirty="0" smtClean="0"/>
              <a:t> מתני' מני רבה מוקי לה </a:t>
            </a:r>
            <a:r>
              <a:rPr lang="he-IL" dirty="0" err="1" smtClean="0"/>
              <a:t>כר''ע</a:t>
            </a:r>
            <a:r>
              <a:rPr lang="he-IL" dirty="0" smtClean="0"/>
              <a:t> </a:t>
            </a:r>
            <a:r>
              <a:rPr lang="he-IL" dirty="0" err="1" smtClean="0"/>
              <a:t>דמחייב</a:t>
            </a:r>
            <a:r>
              <a:rPr lang="he-IL" dirty="0" smtClean="0"/>
              <a:t> </a:t>
            </a:r>
            <a:r>
              <a:rPr lang="he-IL" dirty="0" err="1" smtClean="0"/>
              <a:t>אתרוייהו</a:t>
            </a:r>
            <a:r>
              <a:rPr lang="he-IL" dirty="0" smtClean="0"/>
              <a:t> ורב יוסף מוקי לה כר' ישמעאל: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5521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רש"י: ואי </a:t>
            </a:r>
            <a:r>
              <a:rPr lang="he-IL" dirty="0" err="1" smtClean="0"/>
              <a:t>קשיא</a:t>
            </a:r>
            <a:r>
              <a:rPr lang="he-IL" dirty="0" smtClean="0"/>
              <a:t> מתני' מני רבה מוקי לה </a:t>
            </a:r>
            <a:r>
              <a:rPr lang="he-IL" dirty="0" err="1" smtClean="0"/>
              <a:t>כר''ע</a:t>
            </a:r>
            <a:r>
              <a:rPr lang="he-IL" dirty="0" smtClean="0"/>
              <a:t> </a:t>
            </a:r>
            <a:r>
              <a:rPr lang="he-IL" dirty="0" err="1" smtClean="0"/>
              <a:t>דמחייב</a:t>
            </a:r>
            <a:r>
              <a:rPr lang="he-IL" dirty="0" smtClean="0"/>
              <a:t> </a:t>
            </a:r>
            <a:r>
              <a:rPr lang="he-IL" dirty="0" err="1" smtClean="0"/>
              <a:t>אתרוייהו</a:t>
            </a:r>
            <a:r>
              <a:rPr lang="he-IL" dirty="0" smtClean="0"/>
              <a:t> ורב יוסף מוקי לה כר' ישמעאל: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6682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אם נפל דרך פיו שברשותו </a:t>
            </a:r>
            <a:r>
              <a:rPr lang="he-IL" dirty="0" err="1" smtClean="0"/>
              <a:t>וקס''ד</a:t>
            </a:r>
            <a:r>
              <a:rPr lang="he-IL" dirty="0" smtClean="0"/>
              <a:t> אפילו הפקיר רשותו פטור אבל אם </a:t>
            </a:r>
            <a:r>
              <a:rPr lang="he-IL" dirty="0" err="1" smtClean="0"/>
              <a:t>נפחתה</a:t>
            </a:r>
            <a:r>
              <a:rPr lang="he-IL" dirty="0" smtClean="0"/>
              <a:t> </a:t>
            </a:r>
            <a:r>
              <a:rPr lang="he-IL" dirty="0" err="1" smtClean="0"/>
              <a:t>הקמירה</a:t>
            </a:r>
            <a:r>
              <a:rPr lang="he-IL" dirty="0" smtClean="0"/>
              <a:t> שקמר וכסה </a:t>
            </a:r>
            <a:r>
              <a:rPr lang="he-IL" dirty="0" err="1" smtClean="0"/>
              <a:t>ברה''ר</a:t>
            </a:r>
            <a:r>
              <a:rPr lang="he-IL" dirty="0" smtClean="0"/>
              <a:t> חייב </a:t>
            </a:r>
            <a:r>
              <a:rPr lang="he-IL" dirty="0" err="1" smtClean="0"/>
              <a:t>דהאי</a:t>
            </a:r>
            <a:r>
              <a:rPr lang="he-IL" dirty="0" smtClean="0"/>
              <a:t> תנא סבר </a:t>
            </a:r>
            <a:r>
              <a:rPr lang="he-IL" dirty="0" err="1" smtClean="0"/>
              <a:t>חיובא</a:t>
            </a:r>
            <a:r>
              <a:rPr lang="he-IL" dirty="0" smtClean="0"/>
              <a:t> דבור </a:t>
            </a:r>
            <a:r>
              <a:rPr lang="he-IL" dirty="0" err="1" smtClean="0"/>
              <a:t>ברה''ר</a:t>
            </a:r>
            <a:r>
              <a:rPr lang="he-IL" dirty="0" smtClean="0"/>
              <a:t> הוא: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לאושין</a:t>
            </a:r>
            <a:r>
              <a:rPr lang="he-IL" dirty="0" smtClean="0"/>
              <a:t>. יסוד לחומת ביתו על פני כל רוחב הבית אצל </a:t>
            </a:r>
            <a:r>
              <a:rPr lang="he-IL" dirty="0" err="1" smtClean="0"/>
              <a:t>רה''ר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והיינו </a:t>
            </a:r>
            <a:r>
              <a:rPr lang="he-IL" dirty="0" err="1" smtClean="0"/>
              <a:t>נמי</a:t>
            </a:r>
            <a:r>
              <a:rPr lang="he-IL" dirty="0" smtClean="0"/>
              <a:t> כחופר בור ברשותו דאית ליה בעלים והפקיר רשותו דלא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מאי </a:t>
            </a:r>
            <a:r>
              <a:rPr lang="he-IL" dirty="0" err="1" smtClean="0"/>
              <a:t>בעית</a:t>
            </a:r>
            <a:r>
              <a:rPr lang="he-IL" dirty="0" smtClean="0"/>
              <a:t> ברשותי הכא </a:t>
            </a:r>
            <a:r>
              <a:rPr lang="he-IL" dirty="0" err="1" smtClean="0"/>
              <a:t>נמי</a:t>
            </a:r>
            <a:r>
              <a:rPr lang="he-IL" dirty="0" smtClean="0"/>
              <a:t> 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למה הלכה בהמתך על שפתו </a:t>
            </a:r>
            <a:r>
              <a:rPr lang="he-IL" dirty="0" err="1" smtClean="0"/>
              <a:t>דהא</a:t>
            </a:r>
            <a:r>
              <a:rPr lang="he-IL" dirty="0" smtClean="0"/>
              <a:t> ברשות הרבים היא: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וטעמא </a:t>
            </a:r>
            <a:r>
              <a:rPr lang="he-IL" b="1" dirty="0" err="1" smtClean="0"/>
              <a:t>דלאושין</a:t>
            </a:r>
            <a:r>
              <a:rPr lang="he-IL" dirty="0" smtClean="0"/>
              <a:t>. שדרך לעשות כן ואינו פושע:</a:t>
            </a:r>
            <a:r>
              <a:rPr lang="he-IL" b="1" dirty="0" smtClean="0"/>
              <a:t> הא לאו </a:t>
            </a:r>
            <a:r>
              <a:rPr lang="he-IL" b="1" dirty="0" err="1" smtClean="0"/>
              <a:t>לאושין</a:t>
            </a:r>
            <a:r>
              <a:rPr lang="he-IL" b="1" dirty="0" smtClean="0"/>
              <a:t> חייב</a:t>
            </a:r>
            <a:r>
              <a:rPr lang="he-IL" dirty="0" smtClean="0"/>
              <a:t>. </a:t>
            </a:r>
            <a:r>
              <a:rPr lang="he-IL" dirty="0" err="1" smtClean="0"/>
              <a:t>אלמא</a:t>
            </a:r>
            <a:r>
              <a:rPr lang="he-IL" dirty="0" smtClean="0"/>
              <a:t> בור ברשותו חייב </a:t>
            </a:r>
            <a:r>
              <a:rPr lang="he-IL" dirty="0" err="1" smtClean="0"/>
              <a:t>וקשיא</a:t>
            </a:r>
            <a:r>
              <a:rPr lang="he-IL" dirty="0" smtClean="0"/>
              <a:t> רישא לסיפא: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רישא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בור ברשותו פטור ר' ישמעאל:</a:t>
            </a:r>
            <a:r>
              <a:rPr lang="he-IL" b="1" dirty="0" smtClean="0"/>
              <a:t> וסיפא</a:t>
            </a:r>
            <a:r>
              <a:rPr lang="he-IL" dirty="0" smtClean="0"/>
              <a:t>. </a:t>
            </a:r>
            <a:r>
              <a:rPr lang="he-IL" dirty="0" err="1" smtClean="0"/>
              <a:t>דמיחייב</a:t>
            </a:r>
            <a:r>
              <a:rPr lang="he-IL" dirty="0" smtClean="0"/>
              <a:t> </a:t>
            </a:r>
            <a:r>
              <a:rPr lang="he-IL" dirty="0" err="1" smtClean="0"/>
              <a:t>דדייקינן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 </a:t>
            </a:r>
            <a:r>
              <a:rPr lang="he-IL" dirty="0" err="1" smtClean="0"/>
              <a:t>ר''ע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אלא לרב יוסף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בור ברשותו דכולי עלמא חייב רישא </a:t>
            </a:r>
            <a:r>
              <a:rPr lang="he-IL" dirty="0" err="1" smtClean="0"/>
              <a:t>דקתני</a:t>
            </a:r>
            <a:r>
              <a:rPr lang="he-IL" dirty="0" smtClean="0"/>
              <a:t> פטור מני: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רשותו ולא בורו</a:t>
            </a:r>
            <a:r>
              <a:rPr lang="he-IL" dirty="0" smtClean="0"/>
              <a:t>. </a:t>
            </a:r>
            <a:r>
              <a:rPr lang="he-IL" dirty="0" err="1" smtClean="0"/>
              <a:t>דא''ל</a:t>
            </a:r>
            <a:r>
              <a:rPr lang="he-IL" dirty="0" smtClean="0"/>
              <a:t> </a:t>
            </a:r>
            <a:r>
              <a:rPr lang="he-IL" dirty="0" err="1" smtClean="0"/>
              <a:t>ברשותאי</a:t>
            </a:r>
            <a:r>
              <a:rPr lang="he-IL" dirty="0" smtClean="0"/>
              <a:t> מאי </a:t>
            </a:r>
            <a:r>
              <a:rPr lang="he-IL" dirty="0" err="1" smtClean="0"/>
              <a:t>בעית</a:t>
            </a:r>
            <a:r>
              <a:rPr lang="he-IL" dirty="0" smtClean="0"/>
              <a:t> </a:t>
            </a:r>
            <a:r>
              <a:rPr lang="he-IL" dirty="0" err="1" smtClean="0"/>
              <a:t>ואצטריך</a:t>
            </a:r>
            <a:r>
              <a:rPr lang="he-IL" dirty="0" smtClean="0"/>
              <a:t> </a:t>
            </a:r>
            <a:r>
              <a:rPr lang="he-IL" dirty="0" err="1" smtClean="0"/>
              <a:t>לאשמועי</a:t>
            </a:r>
            <a:r>
              <a:rPr lang="he-IL" dirty="0" smtClean="0"/>
              <a:t>' </a:t>
            </a:r>
            <a:r>
              <a:rPr lang="he-IL" dirty="0" err="1" smtClean="0"/>
              <a:t>דאע</a:t>
            </a:r>
            <a:r>
              <a:rPr lang="he-IL" dirty="0" smtClean="0"/>
              <a:t>''ג דאינו רשאי לעשות כן </a:t>
            </a:r>
            <a:r>
              <a:rPr lang="he-IL" dirty="0" err="1" smtClean="0"/>
              <a:t>דאין</a:t>
            </a:r>
            <a:r>
              <a:rPr lang="he-IL" dirty="0" smtClean="0"/>
              <a:t> </a:t>
            </a:r>
            <a:r>
              <a:rPr lang="he-IL" dirty="0" err="1" smtClean="0"/>
              <a:t>עושין</a:t>
            </a:r>
            <a:r>
              <a:rPr lang="he-IL" dirty="0" smtClean="0"/>
              <a:t> חלל תחת רשות הרבים מיהו הואיל ולרשותו פתחו פטור: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דארווח</a:t>
            </a:r>
            <a:r>
              <a:rPr lang="he-IL" b="1" dirty="0" smtClean="0"/>
              <a:t> בה </a:t>
            </a:r>
            <a:r>
              <a:rPr lang="he-IL" b="1" dirty="0" err="1" smtClean="0"/>
              <a:t>ארווחי</a:t>
            </a:r>
            <a:r>
              <a:rPr lang="he-IL" b="1" dirty="0" smtClean="0"/>
              <a:t> </a:t>
            </a:r>
            <a:r>
              <a:rPr lang="he-IL" b="1" dirty="0" err="1" smtClean="0"/>
              <a:t>לרה''ר</a:t>
            </a:r>
            <a:r>
              <a:rPr lang="he-IL" dirty="0" smtClean="0"/>
              <a:t>. דהוה ליה חופר בור </a:t>
            </a:r>
            <a:r>
              <a:rPr lang="he-IL" dirty="0" err="1" smtClean="0"/>
              <a:t>ברה''ר</a:t>
            </a:r>
            <a:r>
              <a:rPr lang="he-IL" dirty="0" smtClean="0"/>
              <a:t> והלכך טעמא </a:t>
            </a:r>
            <a:r>
              <a:rPr lang="he-IL" dirty="0" err="1" smtClean="0"/>
              <a:t>דלאושין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3784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אם נפל דרך פיו שברשותו </a:t>
            </a:r>
            <a:r>
              <a:rPr lang="he-IL" dirty="0" err="1" smtClean="0"/>
              <a:t>וקס''ד</a:t>
            </a:r>
            <a:r>
              <a:rPr lang="he-IL" dirty="0" smtClean="0"/>
              <a:t> אפילו הפקיר רשותו פטור אבל אם </a:t>
            </a:r>
            <a:r>
              <a:rPr lang="he-IL" dirty="0" err="1" smtClean="0"/>
              <a:t>נפחתה</a:t>
            </a:r>
            <a:r>
              <a:rPr lang="he-IL" dirty="0" smtClean="0"/>
              <a:t> </a:t>
            </a:r>
            <a:r>
              <a:rPr lang="he-IL" dirty="0" err="1" smtClean="0"/>
              <a:t>הקמירה</a:t>
            </a:r>
            <a:r>
              <a:rPr lang="he-IL" dirty="0" smtClean="0"/>
              <a:t> שקמר וכסה </a:t>
            </a:r>
            <a:r>
              <a:rPr lang="he-IL" dirty="0" err="1" smtClean="0"/>
              <a:t>ברה''ר</a:t>
            </a:r>
            <a:r>
              <a:rPr lang="he-IL" dirty="0" smtClean="0"/>
              <a:t> חייב </a:t>
            </a:r>
            <a:r>
              <a:rPr lang="he-IL" dirty="0" err="1" smtClean="0"/>
              <a:t>דהאי</a:t>
            </a:r>
            <a:r>
              <a:rPr lang="he-IL" dirty="0" smtClean="0"/>
              <a:t> תנא סבר </a:t>
            </a:r>
            <a:r>
              <a:rPr lang="he-IL" dirty="0" err="1" smtClean="0"/>
              <a:t>חיובא</a:t>
            </a:r>
            <a:r>
              <a:rPr lang="he-IL" dirty="0" smtClean="0"/>
              <a:t> דבור </a:t>
            </a:r>
            <a:r>
              <a:rPr lang="he-IL" dirty="0" err="1" smtClean="0"/>
              <a:t>ברה''ר</a:t>
            </a:r>
            <a:r>
              <a:rPr lang="he-IL" dirty="0" smtClean="0"/>
              <a:t> הוא: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לאושין</a:t>
            </a:r>
            <a:r>
              <a:rPr lang="he-IL" dirty="0" smtClean="0"/>
              <a:t>. יסוד לחומת ביתו על פני כל רוחב הבית אצל </a:t>
            </a:r>
            <a:r>
              <a:rPr lang="he-IL" dirty="0" err="1" smtClean="0"/>
              <a:t>רה''ר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והיינו </a:t>
            </a:r>
            <a:r>
              <a:rPr lang="he-IL" dirty="0" err="1" smtClean="0"/>
              <a:t>נמי</a:t>
            </a:r>
            <a:r>
              <a:rPr lang="he-IL" dirty="0" smtClean="0"/>
              <a:t> כחופר בור ברשותו דאית ליה בעלים והפקיר רשותו דלא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מאי </a:t>
            </a:r>
            <a:r>
              <a:rPr lang="he-IL" dirty="0" err="1" smtClean="0"/>
              <a:t>בעית</a:t>
            </a:r>
            <a:r>
              <a:rPr lang="he-IL" dirty="0" smtClean="0"/>
              <a:t> ברשותי הכא </a:t>
            </a:r>
            <a:r>
              <a:rPr lang="he-IL" dirty="0" err="1" smtClean="0"/>
              <a:t>נמי</a:t>
            </a:r>
            <a:r>
              <a:rPr lang="he-IL" dirty="0" smtClean="0"/>
              <a:t> 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למה הלכה בהמתך על שפתו </a:t>
            </a:r>
            <a:r>
              <a:rPr lang="he-IL" dirty="0" err="1" smtClean="0"/>
              <a:t>דהא</a:t>
            </a:r>
            <a:r>
              <a:rPr lang="he-IL" dirty="0" smtClean="0"/>
              <a:t> ברשות הרבים היא: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וטעמא </a:t>
            </a:r>
            <a:r>
              <a:rPr lang="he-IL" b="1" dirty="0" err="1" smtClean="0"/>
              <a:t>דלאושין</a:t>
            </a:r>
            <a:r>
              <a:rPr lang="he-IL" dirty="0" smtClean="0"/>
              <a:t>. שדרך לעשות כן ואינו פושע:</a:t>
            </a:r>
            <a:r>
              <a:rPr lang="he-IL" b="1" dirty="0" smtClean="0"/>
              <a:t> הא לאו </a:t>
            </a:r>
            <a:r>
              <a:rPr lang="he-IL" b="1" dirty="0" err="1" smtClean="0"/>
              <a:t>לאושין</a:t>
            </a:r>
            <a:r>
              <a:rPr lang="he-IL" b="1" dirty="0" smtClean="0"/>
              <a:t> חייב</a:t>
            </a:r>
            <a:r>
              <a:rPr lang="he-IL" dirty="0" smtClean="0"/>
              <a:t>. </a:t>
            </a:r>
            <a:r>
              <a:rPr lang="he-IL" dirty="0" err="1" smtClean="0"/>
              <a:t>אלמא</a:t>
            </a:r>
            <a:r>
              <a:rPr lang="he-IL" dirty="0" smtClean="0"/>
              <a:t> בור ברשותו חייב </a:t>
            </a:r>
            <a:r>
              <a:rPr lang="he-IL" dirty="0" err="1" smtClean="0"/>
              <a:t>וקשיא</a:t>
            </a:r>
            <a:r>
              <a:rPr lang="he-IL" dirty="0" smtClean="0"/>
              <a:t> רישא לסיפא: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רישא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בור ברשותו פטור ר' ישמעאל:</a:t>
            </a:r>
            <a:r>
              <a:rPr lang="he-IL" b="1" dirty="0" smtClean="0"/>
              <a:t> וסיפא</a:t>
            </a:r>
            <a:r>
              <a:rPr lang="he-IL" dirty="0" smtClean="0"/>
              <a:t>. </a:t>
            </a:r>
            <a:r>
              <a:rPr lang="he-IL" dirty="0" err="1" smtClean="0"/>
              <a:t>דמיחייב</a:t>
            </a:r>
            <a:r>
              <a:rPr lang="he-IL" dirty="0" smtClean="0"/>
              <a:t> </a:t>
            </a:r>
            <a:r>
              <a:rPr lang="he-IL" dirty="0" err="1" smtClean="0"/>
              <a:t>דדייקינן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 </a:t>
            </a:r>
            <a:r>
              <a:rPr lang="he-IL" dirty="0" err="1" smtClean="0"/>
              <a:t>ר''ע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אלא לרב יוסף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בור ברשותו דכולי עלמא חייב רישא </a:t>
            </a:r>
            <a:r>
              <a:rPr lang="he-IL" dirty="0" err="1" smtClean="0"/>
              <a:t>דקתני</a:t>
            </a:r>
            <a:r>
              <a:rPr lang="he-IL" dirty="0" smtClean="0"/>
              <a:t> פטור מני: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רשותו ולא בורו</a:t>
            </a:r>
            <a:r>
              <a:rPr lang="he-IL" dirty="0" smtClean="0"/>
              <a:t>. </a:t>
            </a:r>
            <a:r>
              <a:rPr lang="he-IL" dirty="0" err="1" smtClean="0"/>
              <a:t>דא''ל</a:t>
            </a:r>
            <a:r>
              <a:rPr lang="he-IL" dirty="0" smtClean="0"/>
              <a:t> </a:t>
            </a:r>
            <a:r>
              <a:rPr lang="he-IL" dirty="0" err="1" smtClean="0"/>
              <a:t>ברשותאי</a:t>
            </a:r>
            <a:r>
              <a:rPr lang="he-IL" dirty="0" smtClean="0"/>
              <a:t> מאי </a:t>
            </a:r>
            <a:r>
              <a:rPr lang="he-IL" dirty="0" err="1" smtClean="0"/>
              <a:t>בעית</a:t>
            </a:r>
            <a:r>
              <a:rPr lang="he-IL" dirty="0" smtClean="0"/>
              <a:t> </a:t>
            </a:r>
            <a:r>
              <a:rPr lang="he-IL" dirty="0" err="1" smtClean="0"/>
              <a:t>ואצטריך</a:t>
            </a:r>
            <a:r>
              <a:rPr lang="he-IL" dirty="0" smtClean="0"/>
              <a:t> </a:t>
            </a:r>
            <a:r>
              <a:rPr lang="he-IL" dirty="0" err="1" smtClean="0"/>
              <a:t>לאשמועי</a:t>
            </a:r>
            <a:r>
              <a:rPr lang="he-IL" dirty="0" smtClean="0"/>
              <a:t>' </a:t>
            </a:r>
            <a:r>
              <a:rPr lang="he-IL" dirty="0" err="1" smtClean="0"/>
              <a:t>דאע</a:t>
            </a:r>
            <a:r>
              <a:rPr lang="he-IL" dirty="0" smtClean="0"/>
              <a:t>''ג דאינו רשאי לעשות כן </a:t>
            </a:r>
            <a:r>
              <a:rPr lang="he-IL" dirty="0" err="1" smtClean="0"/>
              <a:t>דאין</a:t>
            </a:r>
            <a:r>
              <a:rPr lang="he-IL" dirty="0" smtClean="0"/>
              <a:t> </a:t>
            </a:r>
            <a:r>
              <a:rPr lang="he-IL" dirty="0" err="1" smtClean="0"/>
              <a:t>עושין</a:t>
            </a:r>
            <a:r>
              <a:rPr lang="he-IL" dirty="0" smtClean="0"/>
              <a:t> חלל תחת רשות הרבים מיהו הואיל ולרשותו פתחו פטור: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דארווח</a:t>
            </a:r>
            <a:r>
              <a:rPr lang="he-IL" b="1" dirty="0" smtClean="0"/>
              <a:t> בה </a:t>
            </a:r>
            <a:r>
              <a:rPr lang="he-IL" b="1" dirty="0" err="1" smtClean="0"/>
              <a:t>ארווחי</a:t>
            </a:r>
            <a:r>
              <a:rPr lang="he-IL" b="1" dirty="0" smtClean="0"/>
              <a:t> </a:t>
            </a:r>
            <a:r>
              <a:rPr lang="he-IL" b="1" dirty="0" err="1" smtClean="0"/>
              <a:t>לרה''ר</a:t>
            </a:r>
            <a:r>
              <a:rPr lang="he-IL" dirty="0" smtClean="0"/>
              <a:t>. דהוה ליה חופר בור </a:t>
            </a:r>
            <a:r>
              <a:rPr lang="he-IL" dirty="0" err="1" smtClean="0"/>
              <a:t>ברה''ר</a:t>
            </a:r>
            <a:r>
              <a:rPr lang="he-IL" dirty="0" smtClean="0"/>
              <a:t> והלכך טעמא </a:t>
            </a:r>
            <a:r>
              <a:rPr lang="he-IL" dirty="0" err="1" smtClean="0"/>
              <a:t>דלאושין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960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אם נפל דרך פיו שברשותו </a:t>
            </a:r>
            <a:r>
              <a:rPr lang="he-IL" dirty="0" err="1" smtClean="0"/>
              <a:t>וקס''ד</a:t>
            </a:r>
            <a:r>
              <a:rPr lang="he-IL" dirty="0" smtClean="0"/>
              <a:t> אפילו הפקיר רשותו פטור אבל אם </a:t>
            </a:r>
            <a:r>
              <a:rPr lang="he-IL" dirty="0" err="1" smtClean="0"/>
              <a:t>נפחתה</a:t>
            </a:r>
            <a:r>
              <a:rPr lang="he-IL" dirty="0" smtClean="0"/>
              <a:t> </a:t>
            </a:r>
            <a:r>
              <a:rPr lang="he-IL" dirty="0" err="1" smtClean="0"/>
              <a:t>הקמירה</a:t>
            </a:r>
            <a:r>
              <a:rPr lang="he-IL" dirty="0" smtClean="0"/>
              <a:t> שקמר וכסה </a:t>
            </a:r>
            <a:r>
              <a:rPr lang="he-IL" dirty="0" err="1" smtClean="0"/>
              <a:t>ברה''ר</a:t>
            </a:r>
            <a:r>
              <a:rPr lang="he-IL" dirty="0" smtClean="0"/>
              <a:t> חייב </a:t>
            </a:r>
            <a:r>
              <a:rPr lang="he-IL" dirty="0" err="1" smtClean="0"/>
              <a:t>דהאי</a:t>
            </a:r>
            <a:r>
              <a:rPr lang="he-IL" dirty="0" smtClean="0"/>
              <a:t> תנא סבר </a:t>
            </a:r>
            <a:r>
              <a:rPr lang="he-IL" dirty="0" err="1" smtClean="0"/>
              <a:t>חיובא</a:t>
            </a:r>
            <a:r>
              <a:rPr lang="he-IL" dirty="0" smtClean="0"/>
              <a:t> דבור </a:t>
            </a:r>
            <a:r>
              <a:rPr lang="he-IL" dirty="0" err="1" smtClean="0"/>
              <a:t>ברה''ר</a:t>
            </a:r>
            <a:r>
              <a:rPr lang="he-IL" dirty="0" smtClean="0"/>
              <a:t> הוא: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לאושין</a:t>
            </a:r>
            <a:r>
              <a:rPr lang="he-IL" dirty="0" smtClean="0"/>
              <a:t>. יסוד לחומת ביתו על פני כל רוחב הבית אצל </a:t>
            </a:r>
            <a:r>
              <a:rPr lang="he-IL" dirty="0" err="1" smtClean="0"/>
              <a:t>רה''ר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והיינו </a:t>
            </a:r>
            <a:r>
              <a:rPr lang="he-IL" dirty="0" err="1" smtClean="0"/>
              <a:t>נמי</a:t>
            </a:r>
            <a:r>
              <a:rPr lang="he-IL" dirty="0" smtClean="0"/>
              <a:t> כחופר בור ברשותו דאית ליה בעלים והפקיר רשותו דלא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מאי </a:t>
            </a:r>
            <a:r>
              <a:rPr lang="he-IL" dirty="0" err="1" smtClean="0"/>
              <a:t>בעית</a:t>
            </a:r>
            <a:r>
              <a:rPr lang="he-IL" dirty="0" smtClean="0"/>
              <a:t> ברשותי הכא </a:t>
            </a:r>
            <a:r>
              <a:rPr lang="he-IL" dirty="0" err="1" smtClean="0"/>
              <a:t>נמי</a:t>
            </a:r>
            <a:r>
              <a:rPr lang="he-IL" dirty="0" smtClean="0"/>
              <a:t> 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למה הלכה בהמתך על שפתו </a:t>
            </a:r>
            <a:r>
              <a:rPr lang="he-IL" dirty="0" err="1" smtClean="0"/>
              <a:t>דהא</a:t>
            </a:r>
            <a:r>
              <a:rPr lang="he-IL" dirty="0" smtClean="0"/>
              <a:t> ברשות הרבים היא: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וטעמא </a:t>
            </a:r>
            <a:r>
              <a:rPr lang="he-IL" b="1" dirty="0" err="1" smtClean="0"/>
              <a:t>דלאושין</a:t>
            </a:r>
            <a:r>
              <a:rPr lang="he-IL" dirty="0" smtClean="0"/>
              <a:t>. שדרך לעשות כן ואינו פושע:</a:t>
            </a:r>
            <a:r>
              <a:rPr lang="he-IL" b="1" dirty="0" smtClean="0"/>
              <a:t> הא לאו </a:t>
            </a:r>
            <a:r>
              <a:rPr lang="he-IL" b="1" dirty="0" err="1" smtClean="0"/>
              <a:t>לאושין</a:t>
            </a:r>
            <a:r>
              <a:rPr lang="he-IL" b="1" dirty="0" smtClean="0"/>
              <a:t> חייב</a:t>
            </a:r>
            <a:r>
              <a:rPr lang="he-IL" dirty="0" smtClean="0"/>
              <a:t>. </a:t>
            </a:r>
            <a:r>
              <a:rPr lang="he-IL" dirty="0" err="1" smtClean="0"/>
              <a:t>אלמא</a:t>
            </a:r>
            <a:r>
              <a:rPr lang="he-IL" dirty="0" smtClean="0"/>
              <a:t> בור ברשותו חייב </a:t>
            </a:r>
            <a:r>
              <a:rPr lang="he-IL" dirty="0" err="1" smtClean="0"/>
              <a:t>וקשיא</a:t>
            </a:r>
            <a:r>
              <a:rPr lang="he-IL" dirty="0" smtClean="0"/>
              <a:t> רישא לסיפא: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רישא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בור ברשותו פטור ר' ישמעאל:</a:t>
            </a:r>
            <a:r>
              <a:rPr lang="he-IL" b="1" dirty="0" smtClean="0"/>
              <a:t> וסיפא</a:t>
            </a:r>
            <a:r>
              <a:rPr lang="he-IL" dirty="0" smtClean="0"/>
              <a:t>. </a:t>
            </a:r>
            <a:r>
              <a:rPr lang="he-IL" dirty="0" err="1" smtClean="0"/>
              <a:t>דמיחייב</a:t>
            </a:r>
            <a:r>
              <a:rPr lang="he-IL" dirty="0" smtClean="0"/>
              <a:t> </a:t>
            </a:r>
            <a:r>
              <a:rPr lang="he-IL" dirty="0" err="1" smtClean="0"/>
              <a:t>דדייקינן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 </a:t>
            </a:r>
            <a:r>
              <a:rPr lang="he-IL" dirty="0" err="1" smtClean="0"/>
              <a:t>ר''ע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אלא לרב יוסף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בור ברשותו דכולי עלמא חייב רישא </a:t>
            </a:r>
            <a:r>
              <a:rPr lang="he-IL" dirty="0" err="1" smtClean="0"/>
              <a:t>דקתני</a:t>
            </a:r>
            <a:r>
              <a:rPr lang="he-IL" dirty="0" smtClean="0"/>
              <a:t> פטור מני: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רשותו ולא בורו</a:t>
            </a:r>
            <a:r>
              <a:rPr lang="he-IL" dirty="0" smtClean="0"/>
              <a:t>. </a:t>
            </a:r>
            <a:r>
              <a:rPr lang="he-IL" dirty="0" err="1" smtClean="0"/>
              <a:t>דא''ל</a:t>
            </a:r>
            <a:r>
              <a:rPr lang="he-IL" dirty="0" smtClean="0"/>
              <a:t> </a:t>
            </a:r>
            <a:r>
              <a:rPr lang="he-IL" dirty="0" err="1" smtClean="0"/>
              <a:t>ברשותאי</a:t>
            </a:r>
            <a:r>
              <a:rPr lang="he-IL" dirty="0" smtClean="0"/>
              <a:t> מאי </a:t>
            </a:r>
            <a:r>
              <a:rPr lang="he-IL" dirty="0" err="1" smtClean="0"/>
              <a:t>בעית</a:t>
            </a:r>
            <a:r>
              <a:rPr lang="he-IL" dirty="0" smtClean="0"/>
              <a:t> </a:t>
            </a:r>
            <a:r>
              <a:rPr lang="he-IL" dirty="0" err="1" smtClean="0"/>
              <a:t>ואצטריך</a:t>
            </a:r>
            <a:r>
              <a:rPr lang="he-IL" dirty="0" smtClean="0"/>
              <a:t> </a:t>
            </a:r>
            <a:r>
              <a:rPr lang="he-IL" dirty="0" err="1" smtClean="0"/>
              <a:t>לאשמועי</a:t>
            </a:r>
            <a:r>
              <a:rPr lang="he-IL" dirty="0" smtClean="0"/>
              <a:t>' </a:t>
            </a:r>
            <a:r>
              <a:rPr lang="he-IL" dirty="0" err="1" smtClean="0"/>
              <a:t>דאע</a:t>
            </a:r>
            <a:r>
              <a:rPr lang="he-IL" dirty="0" smtClean="0"/>
              <a:t>''ג דאינו רשאי לעשות כן </a:t>
            </a:r>
            <a:r>
              <a:rPr lang="he-IL" dirty="0" err="1" smtClean="0"/>
              <a:t>דאין</a:t>
            </a:r>
            <a:r>
              <a:rPr lang="he-IL" dirty="0" smtClean="0"/>
              <a:t> </a:t>
            </a:r>
            <a:r>
              <a:rPr lang="he-IL" dirty="0" err="1" smtClean="0"/>
              <a:t>עושין</a:t>
            </a:r>
            <a:r>
              <a:rPr lang="he-IL" dirty="0" smtClean="0"/>
              <a:t> חלל תחת רשות הרבים מיהו הואיל ולרשותו פתחו פטור: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דארווח</a:t>
            </a:r>
            <a:r>
              <a:rPr lang="he-IL" b="1" dirty="0" smtClean="0"/>
              <a:t> בה </a:t>
            </a:r>
            <a:r>
              <a:rPr lang="he-IL" b="1" dirty="0" err="1" smtClean="0"/>
              <a:t>ארווחי</a:t>
            </a:r>
            <a:r>
              <a:rPr lang="he-IL" b="1" dirty="0" smtClean="0"/>
              <a:t> </a:t>
            </a:r>
            <a:r>
              <a:rPr lang="he-IL" b="1" dirty="0" err="1" smtClean="0"/>
              <a:t>לרה''ר</a:t>
            </a:r>
            <a:r>
              <a:rPr lang="he-IL" dirty="0" smtClean="0"/>
              <a:t>. דהוה ליה חופר בור </a:t>
            </a:r>
            <a:r>
              <a:rPr lang="he-IL" dirty="0" err="1" smtClean="0"/>
              <a:t>ברה''ר</a:t>
            </a:r>
            <a:r>
              <a:rPr lang="he-IL" dirty="0" smtClean="0"/>
              <a:t> והלכך טעמא </a:t>
            </a:r>
            <a:r>
              <a:rPr lang="he-IL" dirty="0" err="1" smtClean="0"/>
              <a:t>דלאושין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6960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אם נפל דרך פיו שברשותו </a:t>
            </a:r>
            <a:r>
              <a:rPr lang="he-IL" dirty="0" err="1" smtClean="0"/>
              <a:t>וקס''ד</a:t>
            </a:r>
            <a:r>
              <a:rPr lang="he-IL" dirty="0" smtClean="0"/>
              <a:t> אפילו הפקיר רשותו פטור אבל אם </a:t>
            </a:r>
            <a:r>
              <a:rPr lang="he-IL" dirty="0" err="1" smtClean="0"/>
              <a:t>נפחתה</a:t>
            </a:r>
            <a:r>
              <a:rPr lang="he-IL" dirty="0" smtClean="0"/>
              <a:t> </a:t>
            </a:r>
            <a:r>
              <a:rPr lang="he-IL" dirty="0" err="1" smtClean="0"/>
              <a:t>הקמירה</a:t>
            </a:r>
            <a:r>
              <a:rPr lang="he-IL" dirty="0" smtClean="0"/>
              <a:t> שקמר וכסה </a:t>
            </a:r>
            <a:r>
              <a:rPr lang="he-IL" dirty="0" err="1" smtClean="0"/>
              <a:t>ברה''ר</a:t>
            </a:r>
            <a:r>
              <a:rPr lang="he-IL" dirty="0" smtClean="0"/>
              <a:t> חייב </a:t>
            </a:r>
            <a:r>
              <a:rPr lang="he-IL" dirty="0" err="1" smtClean="0"/>
              <a:t>דהאי</a:t>
            </a:r>
            <a:r>
              <a:rPr lang="he-IL" dirty="0" smtClean="0"/>
              <a:t> תנא סבר </a:t>
            </a:r>
            <a:r>
              <a:rPr lang="he-IL" dirty="0" err="1" smtClean="0"/>
              <a:t>חיובא</a:t>
            </a:r>
            <a:r>
              <a:rPr lang="he-IL" dirty="0" smtClean="0"/>
              <a:t> דבור </a:t>
            </a:r>
            <a:r>
              <a:rPr lang="he-IL" dirty="0" err="1" smtClean="0"/>
              <a:t>ברה''ר</a:t>
            </a:r>
            <a:r>
              <a:rPr lang="he-IL" dirty="0" smtClean="0"/>
              <a:t> הוא: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לאושין</a:t>
            </a:r>
            <a:r>
              <a:rPr lang="he-IL" dirty="0" smtClean="0"/>
              <a:t>. יסוד לחומת ביתו על פני כל רוחב הבית אצל </a:t>
            </a:r>
            <a:r>
              <a:rPr lang="he-IL" dirty="0" err="1" smtClean="0"/>
              <a:t>רה''ר</a:t>
            </a:r>
            <a:endParaRPr lang="he-IL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פטור</a:t>
            </a:r>
            <a:r>
              <a:rPr lang="he-IL" dirty="0" smtClean="0"/>
              <a:t>. והיינו </a:t>
            </a:r>
            <a:r>
              <a:rPr lang="he-IL" dirty="0" err="1" smtClean="0"/>
              <a:t>נמי</a:t>
            </a:r>
            <a:r>
              <a:rPr lang="he-IL" dirty="0" smtClean="0"/>
              <a:t> כחופר בור ברשותו דאית ליה בעלים והפקיר רשותו דלא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מאי </a:t>
            </a:r>
            <a:r>
              <a:rPr lang="he-IL" dirty="0" err="1" smtClean="0"/>
              <a:t>בעית</a:t>
            </a:r>
            <a:r>
              <a:rPr lang="he-IL" dirty="0" smtClean="0"/>
              <a:t> ברשותי הכא </a:t>
            </a:r>
            <a:r>
              <a:rPr lang="he-IL" dirty="0" err="1" smtClean="0"/>
              <a:t>נמי</a:t>
            </a:r>
            <a:r>
              <a:rPr lang="he-IL" dirty="0" smtClean="0"/>
              <a:t> לא מצי </a:t>
            </a:r>
            <a:r>
              <a:rPr lang="he-IL" dirty="0" err="1" smtClean="0"/>
              <a:t>למימר</a:t>
            </a:r>
            <a:r>
              <a:rPr lang="he-IL" dirty="0" smtClean="0"/>
              <a:t> ליה למה הלכה בהמתך על שפתו </a:t>
            </a:r>
            <a:r>
              <a:rPr lang="he-IL" dirty="0" err="1" smtClean="0"/>
              <a:t>דהא</a:t>
            </a:r>
            <a:r>
              <a:rPr lang="he-IL" dirty="0" smtClean="0"/>
              <a:t> ברשות הרבים היא: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וטעמא </a:t>
            </a:r>
            <a:r>
              <a:rPr lang="he-IL" b="1" dirty="0" err="1" smtClean="0"/>
              <a:t>דלאושין</a:t>
            </a:r>
            <a:r>
              <a:rPr lang="he-IL" dirty="0" smtClean="0"/>
              <a:t>. שדרך לעשות כן ואינו פושע:</a:t>
            </a:r>
            <a:r>
              <a:rPr lang="he-IL" b="1" dirty="0" smtClean="0"/>
              <a:t> הא לאו </a:t>
            </a:r>
            <a:r>
              <a:rPr lang="he-IL" b="1" dirty="0" err="1" smtClean="0"/>
              <a:t>לאושין</a:t>
            </a:r>
            <a:r>
              <a:rPr lang="he-IL" b="1" dirty="0" smtClean="0"/>
              <a:t> חייב</a:t>
            </a:r>
            <a:r>
              <a:rPr lang="he-IL" dirty="0" smtClean="0"/>
              <a:t>. </a:t>
            </a:r>
            <a:r>
              <a:rPr lang="he-IL" dirty="0" err="1" smtClean="0"/>
              <a:t>אלמא</a:t>
            </a:r>
            <a:r>
              <a:rPr lang="he-IL" dirty="0" smtClean="0"/>
              <a:t> בור ברשותו חייב </a:t>
            </a:r>
            <a:r>
              <a:rPr lang="he-IL" dirty="0" err="1" smtClean="0"/>
              <a:t>וקשיא</a:t>
            </a:r>
            <a:r>
              <a:rPr lang="he-IL" dirty="0" smtClean="0"/>
              <a:t> רישא לסיפא: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רישא</a:t>
            </a:r>
            <a:r>
              <a:rPr lang="he-IL" dirty="0" smtClean="0"/>
              <a:t>. </a:t>
            </a:r>
            <a:r>
              <a:rPr lang="he-IL" dirty="0" err="1" smtClean="0"/>
              <a:t>דקתני</a:t>
            </a:r>
            <a:r>
              <a:rPr lang="he-IL" dirty="0" smtClean="0"/>
              <a:t> בור ברשותו פטור ר' ישמעאל:</a:t>
            </a:r>
            <a:r>
              <a:rPr lang="he-IL" b="1" dirty="0" smtClean="0"/>
              <a:t> וסיפא</a:t>
            </a:r>
            <a:r>
              <a:rPr lang="he-IL" dirty="0" smtClean="0"/>
              <a:t>. </a:t>
            </a:r>
            <a:r>
              <a:rPr lang="he-IL" dirty="0" err="1" smtClean="0"/>
              <a:t>דמיחייב</a:t>
            </a:r>
            <a:r>
              <a:rPr lang="he-IL" dirty="0" smtClean="0"/>
              <a:t> </a:t>
            </a:r>
            <a:r>
              <a:rPr lang="he-IL" dirty="0" err="1" smtClean="0"/>
              <a:t>דדייקינן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 </a:t>
            </a:r>
            <a:r>
              <a:rPr lang="he-IL" dirty="0" err="1" smtClean="0"/>
              <a:t>ר''ע</a:t>
            </a:r>
            <a:r>
              <a:rPr lang="he-IL" dirty="0" smtClean="0"/>
              <a:t>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אלא לרב יוסף</a:t>
            </a:r>
            <a:r>
              <a:rPr lang="he-IL" dirty="0" smtClean="0"/>
              <a:t>. </a:t>
            </a:r>
            <a:r>
              <a:rPr lang="he-IL" dirty="0" err="1" smtClean="0"/>
              <a:t>דאמר</a:t>
            </a:r>
            <a:r>
              <a:rPr lang="he-IL" dirty="0" smtClean="0"/>
              <a:t> בור ברשותו דכולי עלמא חייב רישא </a:t>
            </a:r>
            <a:r>
              <a:rPr lang="he-IL" dirty="0" err="1" smtClean="0"/>
              <a:t>דקתני</a:t>
            </a:r>
            <a:r>
              <a:rPr lang="he-IL" dirty="0" smtClean="0"/>
              <a:t> פטור מני: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/>
              <a:t>לא רשותו ולא בורו</a:t>
            </a:r>
            <a:r>
              <a:rPr lang="he-IL" dirty="0" smtClean="0"/>
              <a:t>. </a:t>
            </a:r>
            <a:r>
              <a:rPr lang="he-IL" dirty="0" err="1" smtClean="0"/>
              <a:t>דא''ל</a:t>
            </a:r>
            <a:r>
              <a:rPr lang="he-IL" dirty="0" smtClean="0"/>
              <a:t> </a:t>
            </a:r>
            <a:r>
              <a:rPr lang="he-IL" dirty="0" err="1" smtClean="0"/>
              <a:t>ברשותאי</a:t>
            </a:r>
            <a:r>
              <a:rPr lang="he-IL" dirty="0" smtClean="0"/>
              <a:t> מאי </a:t>
            </a:r>
            <a:r>
              <a:rPr lang="he-IL" dirty="0" err="1" smtClean="0"/>
              <a:t>בעית</a:t>
            </a:r>
            <a:r>
              <a:rPr lang="he-IL" dirty="0" smtClean="0"/>
              <a:t> </a:t>
            </a:r>
            <a:r>
              <a:rPr lang="he-IL" dirty="0" err="1" smtClean="0"/>
              <a:t>ואצטריך</a:t>
            </a:r>
            <a:r>
              <a:rPr lang="he-IL" dirty="0" smtClean="0"/>
              <a:t> </a:t>
            </a:r>
            <a:r>
              <a:rPr lang="he-IL" dirty="0" err="1" smtClean="0"/>
              <a:t>לאשמועי</a:t>
            </a:r>
            <a:r>
              <a:rPr lang="he-IL" dirty="0" smtClean="0"/>
              <a:t>' </a:t>
            </a:r>
            <a:r>
              <a:rPr lang="he-IL" dirty="0" err="1" smtClean="0"/>
              <a:t>דאע</a:t>
            </a:r>
            <a:r>
              <a:rPr lang="he-IL" dirty="0" smtClean="0"/>
              <a:t>''ג דאינו רשאי לעשות כן </a:t>
            </a:r>
            <a:r>
              <a:rPr lang="he-IL" dirty="0" err="1" smtClean="0"/>
              <a:t>דאין</a:t>
            </a:r>
            <a:r>
              <a:rPr lang="he-IL" dirty="0" smtClean="0"/>
              <a:t> </a:t>
            </a:r>
            <a:r>
              <a:rPr lang="he-IL" dirty="0" err="1" smtClean="0"/>
              <a:t>עושין</a:t>
            </a:r>
            <a:r>
              <a:rPr lang="he-IL" dirty="0" smtClean="0"/>
              <a:t> חלל תחת רשות הרבים מיהו הואיל ולרשותו פתחו פטור:</a:t>
            </a:r>
            <a:r>
              <a:rPr lang="he-IL" b="1" dirty="0" smtClean="0"/>
              <a:t> </a:t>
            </a:r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b="1" dirty="0" smtClean="0"/>
          </a:p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/>
              <a:t>דארווח</a:t>
            </a:r>
            <a:r>
              <a:rPr lang="he-IL" b="1" dirty="0" smtClean="0"/>
              <a:t> בה </a:t>
            </a:r>
            <a:r>
              <a:rPr lang="he-IL" b="1" dirty="0" err="1" smtClean="0"/>
              <a:t>ארווחי</a:t>
            </a:r>
            <a:r>
              <a:rPr lang="he-IL" b="1" dirty="0" smtClean="0"/>
              <a:t> </a:t>
            </a:r>
            <a:r>
              <a:rPr lang="he-IL" b="1" dirty="0" err="1" smtClean="0"/>
              <a:t>לרה''ר</a:t>
            </a:r>
            <a:r>
              <a:rPr lang="he-IL" dirty="0" smtClean="0"/>
              <a:t>. דהוה ליה חופר בור </a:t>
            </a:r>
            <a:r>
              <a:rPr lang="he-IL" dirty="0" err="1" smtClean="0"/>
              <a:t>ברה''ר</a:t>
            </a:r>
            <a:r>
              <a:rPr lang="he-IL" dirty="0" smtClean="0"/>
              <a:t> והלכך טעמא </a:t>
            </a:r>
            <a:r>
              <a:rPr lang="he-IL" dirty="0" err="1" smtClean="0"/>
              <a:t>דלאושין</a:t>
            </a:r>
            <a:r>
              <a:rPr lang="he-IL" dirty="0" smtClean="0"/>
              <a:t> הא לאו </a:t>
            </a:r>
            <a:r>
              <a:rPr lang="he-IL" dirty="0" err="1" smtClean="0"/>
              <a:t>לאושין</a:t>
            </a:r>
            <a:r>
              <a:rPr lang="he-IL" dirty="0" smtClean="0"/>
              <a:t> חייב:</a:t>
            </a:r>
            <a:endParaRPr lang="he-IL" b="1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5586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כ'/תמוז/תשע"ו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af-yomi@daf-yomi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1282828"/>
            <a:ext cx="8424936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rgbClr val="EEECE1">
                    <a:lumMod val="50000"/>
                  </a:srgbClr>
                </a:solidFill>
              </a:rPr>
              <a:t>ברוכים </a:t>
            </a:r>
            <a:r>
              <a:rPr lang="he-IL" sz="2800" b="1" dirty="0" smtClean="0">
                <a:solidFill>
                  <a:srgbClr val="EEECE1">
                    <a:lumMod val="50000"/>
                  </a:srgbClr>
                </a:solidFill>
              </a:rPr>
              <a:t>הבאים ל</a:t>
            </a:r>
            <a:endParaRPr lang="he-IL" sz="2800" b="1" dirty="0">
              <a:solidFill>
                <a:srgbClr val="EEECE1">
                  <a:lumMod val="50000"/>
                </a:srgbClr>
              </a:solidFill>
            </a:endParaRPr>
          </a:p>
          <a:p>
            <a:pPr algn="ctr"/>
            <a:r>
              <a:rPr lang="he-IL" sz="4000" b="1" dirty="0" smtClean="0">
                <a:solidFill>
                  <a:srgbClr val="C0504D">
                    <a:lumMod val="75000"/>
                  </a:srgbClr>
                </a:solidFill>
              </a:rPr>
              <a:t>שיעור דף יומי אונליין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יום רביעי י"ד בתמוז תשע"ו</a:t>
            </a:r>
          </a:p>
          <a:p>
            <a:pPr algn="ctr"/>
            <a:endParaRPr lang="he-IL" sz="2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השיעור יתחיל בשעה 21:00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מסכת בבא-קמא מט ע"ב (משנה) - נ ע"ב (4 שורות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מלמטה)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מגיד השיעור: הראל שפירא</a:t>
            </a: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מוקדש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לרפואת אלעד צפריר בן דנה</a:t>
            </a:r>
            <a:endParaRPr lang="he-IL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71575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956756"/>
            <a:ext cx="8280920" cy="47828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</a:t>
            </a:r>
            <a:r>
              <a:rPr lang="he-IL" sz="1550" b="1" dirty="0">
                <a:solidFill>
                  <a:srgbClr val="FF0000"/>
                </a:solidFill>
              </a:rPr>
              <a:t>פטור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, ואף על פי שאינו רשאי לעשות כן לפי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עושין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חלל תחת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ומערות ברשות היחיד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חייב.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הסמוכה לרשות הרבים, כגון אלו החופרים </a:t>
            </a:r>
            <a:r>
              <a:rPr lang="he-IL" sz="1550" b="1" dirty="0" err="1">
                <a:solidFill>
                  <a:srgbClr val="0070C0"/>
                </a:solidFill>
              </a:rPr>
              <a:t>לאושין</a:t>
            </a:r>
            <a:r>
              <a:rPr lang="he-IL" sz="1550" b="1" dirty="0">
                <a:solidFill>
                  <a:srgbClr val="0070C0"/>
                </a:solidFill>
              </a:rPr>
              <a:t> - פטור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ור' יוסי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בר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' יהודה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מחייב,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עד שיעשה מחיצה עשרה או עד שירחיק ממקום דריסת רגלי אדם וממקום דריסת רגלי בהמה ארבעה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טעמא </a:t>
            </a:r>
            <a:r>
              <a:rPr lang="he-IL" sz="1550" dirty="0" err="1" smtClean="0"/>
              <a:t>דלאושין</a:t>
            </a:r>
            <a:r>
              <a:rPr lang="he-IL" sz="1550" dirty="0" smtClean="0"/>
              <a:t>, </a:t>
            </a:r>
            <a:r>
              <a:rPr lang="he-IL" sz="1550" dirty="0"/>
              <a:t>הא לאו </a:t>
            </a:r>
            <a:r>
              <a:rPr lang="he-IL" sz="1550" dirty="0" err="1"/>
              <a:t>לאושין</a:t>
            </a:r>
            <a:r>
              <a:rPr lang="he-IL" sz="1550" dirty="0"/>
              <a:t> </a:t>
            </a:r>
            <a:r>
              <a:rPr lang="he-IL" sz="1550" dirty="0" smtClean="0"/>
              <a:t>חייב,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הא מני?</a:t>
            </a:r>
          </a:p>
          <a:p>
            <a:pPr>
              <a:lnSpc>
                <a:spcPct val="120000"/>
              </a:lnSpc>
            </a:pP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לרבה </a:t>
            </a:r>
            <a:r>
              <a:rPr lang="he-IL" sz="1550" dirty="0" smtClean="0"/>
              <a:t>- רישא </a:t>
            </a:r>
            <a:r>
              <a:rPr lang="he-IL" sz="1550" dirty="0"/>
              <a:t>ר' ישמעאל וסיפא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אלא </a:t>
            </a:r>
            <a:r>
              <a:rPr lang="he-IL" sz="1550" dirty="0"/>
              <a:t>לרב יוסף </a:t>
            </a:r>
            <a:r>
              <a:rPr lang="he-IL" sz="1550" dirty="0" smtClean="0"/>
              <a:t>- </a:t>
            </a: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סיפא 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 </a:t>
            </a:r>
            <a:r>
              <a:rPr lang="he-IL" sz="1550" dirty="0"/>
              <a:t>אלא רישא </a:t>
            </a:r>
            <a:r>
              <a:rPr lang="he-IL" sz="1550" dirty="0" smtClean="0"/>
              <a:t>מני? </a:t>
            </a:r>
            <a:r>
              <a:rPr lang="he-IL" sz="1550" dirty="0"/>
              <a:t>לא רבי ישמעאל ולא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!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לך רב </a:t>
            </a:r>
            <a:r>
              <a:rPr lang="he-IL" sz="1550" dirty="0" smtClean="0"/>
              <a:t>יוסף: </a:t>
            </a:r>
            <a:r>
              <a:rPr lang="he-IL" sz="1550" dirty="0"/>
              <a:t>כולה דברי </a:t>
            </a:r>
            <a:r>
              <a:rPr lang="he-IL" sz="1550" dirty="0" err="1"/>
              <a:t>הכל</a:t>
            </a:r>
            <a:r>
              <a:rPr lang="he-IL" sz="1550" dirty="0"/>
              <a:t> </a:t>
            </a:r>
            <a:r>
              <a:rPr lang="he-IL" sz="1550" dirty="0" smtClean="0"/>
              <a:t>היא, </a:t>
            </a:r>
            <a:r>
              <a:rPr lang="he-IL" sz="1550" dirty="0"/>
              <a:t>ורישא שלא הפקיר לא רשותו ולא </a:t>
            </a:r>
            <a:r>
              <a:rPr lang="he-IL" sz="1550" dirty="0" smtClean="0"/>
              <a:t>בורו.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רב </a:t>
            </a:r>
            <a:r>
              <a:rPr lang="he-IL" sz="1550" dirty="0" smtClean="0"/>
              <a:t>אשי: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השתא </a:t>
            </a:r>
            <a:r>
              <a:rPr lang="he-IL" sz="1550" dirty="0" err="1"/>
              <a:t>דאוקימתא</a:t>
            </a:r>
            <a:r>
              <a:rPr lang="he-IL" sz="1550" dirty="0"/>
              <a:t> לרב יוסף לדברי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לרבה </a:t>
            </a:r>
            <a:r>
              <a:rPr lang="he-IL" sz="1550" dirty="0" err="1"/>
              <a:t>נמי</a:t>
            </a:r>
            <a:r>
              <a:rPr lang="he-IL" sz="1550" dirty="0"/>
              <a:t> לא </a:t>
            </a:r>
            <a:r>
              <a:rPr lang="he-IL" sz="1550" dirty="0" err="1"/>
              <a:t>תוקמה</a:t>
            </a:r>
            <a:r>
              <a:rPr lang="he-IL" sz="1550" dirty="0"/>
              <a:t> </a:t>
            </a:r>
            <a:r>
              <a:rPr lang="he-IL" sz="1550" dirty="0" smtClean="0"/>
              <a:t>כתנאי, </a:t>
            </a:r>
            <a:r>
              <a:rPr lang="he-IL" sz="1550" b="1" dirty="0" err="1">
                <a:solidFill>
                  <a:srgbClr val="FF0000"/>
                </a:solidFill>
              </a:rPr>
              <a:t>מדרישא</a:t>
            </a:r>
            <a:r>
              <a:rPr lang="he-IL" sz="1550" b="1" dirty="0">
                <a:solidFill>
                  <a:srgbClr val="FF0000"/>
                </a:solidFill>
              </a:rPr>
              <a:t> ר' ישמעאל </a:t>
            </a:r>
            <a:r>
              <a:rPr lang="he-IL" sz="1550" b="1" dirty="0">
                <a:solidFill>
                  <a:srgbClr val="0070C0"/>
                </a:solidFill>
              </a:rPr>
              <a:t>סיפא </a:t>
            </a:r>
            <a:r>
              <a:rPr lang="he-IL" sz="1550" b="1" dirty="0" err="1">
                <a:solidFill>
                  <a:srgbClr val="0070C0"/>
                </a:solidFill>
              </a:rPr>
              <a:t>נמי</a:t>
            </a:r>
            <a:r>
              <a:rPr lang="he-IL" sz="1550" b="1" dirty="0">
                <a:solidFill>
                  <a:srgbClr val="0070C0"/>
                </a:solidFill>
              </a:rPr>
              <a:t> ר' </a:t>
            </a:r>
            <a:r>
              <a:rPr lang="he-IL" sz="1550" b="1" dirty="0" smtClean="0">
                <a:solidFill>
                  <a:srgbClr val="0070C0"/>
                </a:solidFill>
              </a:rPr>
              <a:t>ישמעאל</a:t>
            </a:r>
            <a:r>
              <a:rPr lang="he-IL" sz="1550" dirty="0" smtClean="0"/>
              <a:t>, </a:t>
            </a:r>
            <a:r>
              <a:rPr lang="he-IL" sz="1550" dirty="0"/>
              <a:t>וטעמא </a:t>
            </a:r>
            <a:r>
              <a:rPr lang="he-IL" sz="1550" dirty="0" err="1"/>
              <a:t>דלאושין</a:t>
            </a:r>
            <a:r>
              <a:rPr lang="he-IL" sz="1550" dirty="0"/>
              <a:t> הא לאו </a:t>
            </a:r>
            <a:r>
              <a:rPr lang="he-IL" sz="1550" dirty="0" err="1"/>
              <a:t>לאושין</a:t>
            </a:r>
            <a:r>
              <a:rPr lang="he-IL" sz="1550" dirty="0"/>
              <a:t> חייב </a:t>
            </a:r>
            <a:r>
              <a:rPr lang="he-IL" sz="1550" dirty="0" smtClean="0"/>
              <a:t>- כגון </a:t>
            </a:r>
            <a:r>
              <a:rPr lang="he-IL" sz="1550" dirty="0" err="1"/>
              <a:t>דארווח</a:t>
            </a:r>
            <a:r>
              <a:rPr lang="he-IL" sz="1550" dirty="0"/>
              <a:t> </a:t>
            </a:r>
            <a:r>
              <a:rPr lang="he-IL" sz="1550" dirty="0" err="1"/>
              <a:t>ארווחי</a:t>
            </a:r>
            <a:r>
              <a:rPr lang="he-IL" sz="1550" dirty="0"/>
              <a:t> </a:t>
            </a:r>
            <a:r>
              <a:rPr lang="he-IL" sz="1550" dirty="0" err="1"/>
              <a:t>לרה'</a:t>
            </a:r>
            <a:r>
              <a:rPr lang="he-IL" sz="1550" dirty="0" err="1" smtClean="0"/>
              <a:t>'ר</a:t>
            </a:r>
            <a:r>
              <a:rPr lang="he-IL" sz="155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49229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0070C0"/>
                          </a:solidFill>
                        </a:rPr>
                        <a:t>חייב</a:t>
                      </a:r>
                      <a:endParaRPr lang="he-IL" sz="15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FF0000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7667" y="2300754"/>
            <a:ext cx="168695" cy="8463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①</a:t>
            </a:r>
          </a:p>
          <a:p>
            <a:endParaRPr lang="he-IL" sz="600" dirty="0"/>
          </a:p>
          <a:p>
            <a:r>
              <a:rPr lang="he-IL" sz="1200" dirty="0" smtClean="0"/>
              <a:t>②</a:t>
            </a:r>
          </a:p>
          <a:p>
            <a:endParaRPr lang="he-IL" sz="600" dirty="0"/>
          </a:p>
          <a:p>
            <a:r>
              <a:rPr lang="he-IL" sz="1200" dirty="0" smtClean="0"/>
              <a:t>③</a:t>
            </a:r>
            <a:endParaRPr lang="he-I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04464" y="190754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623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214422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החופר בור ברשות היחיד ופתחו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חייב,</a:t>
            </a:r>
          </a:p>
          <a:p>
            <a:pPr>
              <a:lnSpc>
                <a:spcPct val="120000"/>
              </a:lnSpc>
            </a:pPr>
            <a:r>
              <a:rPr lang="he-IL" sz="2000" dirty="0" err="1" smtClean="0">
                <a:solidFill>
                  <a:srgbClr val="F79646">
                    <a:lumMod val="50000"/>
                  </a:srgbClr>
                </a:solidFill>
              </a:rPr>
              <a:t>ברה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''י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הסמוכה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פטור.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לרבה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כולה </a:t>
            </a:r>
            <a:r>
              <a:rPr lang="he-IL" sz="2000" dirty="0"/>
              <a:t>ר' ישמעאל </a:t>
            </a:r>
            <a:r>
              <a:rPr lang="he-IL" sz="2000" dirty="0" smtClean="0"/>
              <a:t>היא,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לרב יוסף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רישא רבי </a:t>
            </a:r>
            <a:r>
              <a:rPr lang="he-IL" sz="2000" dirty="0" smtClean="0"/>
              <a:t>ישמעאל,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סיפא </a:t>
            </a:r>
            <a:r>
              <a:rPr lang="he-IL" sz="2000" dirty="0" smtClean="0"/>
              <a:t>מני? </a:t>
            </a:r>
            <a:r>
              <a:rPr lang="he-IL" sz="2000" dirty="0"/>
              <a:t>לא ר' ישמעאל ולא </a:t>
            </a:r>
            <a:r>
              <a:rPr lang="he-IL" sz="2000" dirty="0" err="1"/>
              <a:t>ר'</a:t>
            </a:r>
            <a:r>
              <a:rPr lang="he-IL" sz="2000" dirty="0" err="1" smtClean="0"/>
              <a:t>'ע</a:t>
            </a:r>
            <a:r>
              <a:rPr lang="he-IL" sz="20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אמר לך: </a:t>
            </a:r>
            <a:r>
              <a:rPr lang="he-IL" sz="2000" dirty="0"/>
              <a:t>בחופר </a:t>
            </a:r>
            <a:r>
              <a:rPr lang="he-IL" sz="2000" dirty="0" err="1"/>
              <a:t>לאושין</a:t>
            </a:r>
            <a:r>
              <a:rPr lang="he-IL" sz="2000" dirty="0"/>
              <a:t> ודברי </a:t>
            </a:r>
            <a:r>
              <a:rPr lang="he-IL" sz="2000" dirty="0" err="1" smtClean="0"/>
              <a:t>הכל</a:t>
            </a:r>
            <a:r>
              <a:rPr lang="he-IL" sz="2000" dirty="0" smtClean="0"/>
              <a:t>.</a:t>
            </a: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591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76456" y="217953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74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214422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החופר בור ברשות היחיד ופתחו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2000" b="1" dirty="0">
                <a:solidFill>
                  <a:srgbClr val="0070C0"/>
                </a:solidFill>
              </a:rPr>
              <a:t>חייב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2000" dirty="0" err="1" smtClean="0">
                <a:solidFill>
                  <a:srgbClr val="F79646">
                    <a:lumMod val="50000"/>
                  </a:srgbClr>
                </a:solidFill>
              </a:rPr>
              <a:t>ברה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''י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הסמוכה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2000" b="1" dirty="0">
                <a:solidFill>
                  <a:srgbClr val="FF0000"/>
                </a:solidFill>
              </a:rPr>
              <a:t>פטור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לרבה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כולה </a:t>
            </a:r>
            <a:r>
              <a:rPr lang="he-IL" sz="2000" dirty="0"/>
              <a:t>ר' ישמעאל </a:t>
            </a:r>
            <a:r>
              <a:rPr lang="he-IL" sz="2000" dirty="0" smtClean="0"/>
              <a:t>היא,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לרב יוסף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רישא רבי </a:t>
            </a:r>
            <a:r>
              <a:rPr lang="he-IL" sz="2000" dirty="0" smtClean="0"/>
              <a:t>ישמעאל,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סיפא </a:t>
            </a:r>
            <a:r>
              <a:rPr lang="he-IL" sz="2000" dirty="0" smtClean="0"/>
              <a:t>מני? </a:t>
            </a:r>
            <a:r>
              <a:rPr lang="he-IL" sz="2000" dirty="0"/>
              <a:t>לא ר' ישמעאל ולא </a:t>
            </a:r>
            <a:r>
              <a:rPr lang="he-IL" sz="2000" dirty="0" err="1"/>
              <a:t>ר'</a:t>
            </a:r>
            <a:r>
              <a:rPr lang="he-IL" sz="2000" dirty="0" err="1" smtClean="0"/>
              <a:t>'ע</a:t>
            </a:r>
            <a:r>
              <a:rPr lang="he-IL" sz="20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אמר לך: </a:t>
            </a:r>
            <a:r>
              <a:rPr lang="he-IL" sz="2000" dirty="0"/>
              <a:t>בחופר </a:t>
            </a:r>
            <a:r>
              <a:rPr lang="he-IL" sz="2000" dirty="0" err="1"/>
              <a:t>לאושין</a:t>
            </a:r>
            <a:r>
              <a:rPr lang="he-IL" sz="2000" dirty="0"/>
              <a:t> ודברי </a:t>
            </a:r>
            <a:r>
              <a:rPr lang="he-IL" sz="2000" dirty="0" err="1" smtClean="0"/>
              <a:t>הכל</a:t>
            </a:r>
            <a:r>
              <a:rPr lang="he-IL" sz="2000" dirty="0" smtClean="0"/>
              <a:t>.</a:t>
            </a: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859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0070C0"/>
                          </a:solidFill>
                        </a:rPr>
                        <a:t>חייב</a:t>
                      </a:r>
                      <a:endParaRPr lang="he-IL" sz="15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FF0000"/>
                          </a:solidFill>
                        </a:rPr>
                        <a:t>פטור</a:t>
                      </a:r>
                      <a:endParaRPr lang="he-IL" sz="15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76456" y="217953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31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2144220"/>
            <a:ext cx="74888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החופר בור ברשות היחיד ופתחו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2000" b="1" dirty="0" smtClean="0">
                <a:solidFill>
                  <a:srgbClr val="0070C0"/>
                </a:solidFill>
              </a:rPr>
              <a:t>חייב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2000" dirty="0" err="1" smtClean="0">
                <a:solidFill>
                  <a:srgbClr val="F79646">
                    <a:lumMod val="50000"/>
                  </a:srgbClr>
                </a:solidFill>
              </a:rPr>
              <a:t>ברה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''י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הסמוכה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2000" b="1" dirty="0" smtClean="0">
                <a:solidFill>
                  <a:srgbClr val="FF0000"/>
                </a:solidFill>
              </a:rPr>
              <a:t>פטור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לרבה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כולה </a:t>
            </a:r>
            <a:r>
              <a:rPr lang="he-IL" sz="2000" dirty="0"/>
              <a:t>ר' ישמעאל </a:t>
            </a:r>
            <a:r>
              <a:rPr lang="he-IL" sz="2000" dirty="0" smtClean="0"/>
              <a:t>היא,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לרב יוסף -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בשלמא</a:t>
            </a:r>
            <a:r>
              <a:rPr lang="he-IL" sz="2000" dirty="0" smtClean="0"/>
              <a:t> </a:t>
            </a:r>
            <a:r>
              <a:rPr lang="he-IL" sz="2000" dirty="0"/>
              <a:t>רישא רבי </a:t>
            </a:r>
            <a:r>
              <a:rPr lang="he-IL" sz="2000" dirty="0" smtClean="0"/>
              <a:t>ישמעאל,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/>
              <a:t>סיפא </a:t>
            </a:r>
            <a:r>
              <a:rPr lang="he-IL" sz="2000" dirty="0" smtClean="0"/>
              <a:t>מני? </a:t>
            </a:r>
            <a:r>
              <a:rPr lang="he-IL" sz="2000" dirty="0"/>
              <a:t>לא ר' ישמעאל ולא </a:t>
            </a:r>
            <a:r>
              <a:rPr lang="he-IL" sz="2000" dirty="0" err="1"/>
              <a:t>ר'</a:t>
            </a:r>
            <a:r>
              <a:rPr lang="he-IL" sz="2000" dirty="0" err="1" smtClean="0"/>
              <a:t>'ע</a:t>
            </a:r>
            <a:r>
              <a:rPr lang="he-IL" sz="20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אמר לך: </a:t>
            </a:r>
            <a:r>
              <a:rPr lang="he-IL" sz="2000" dirty="0"/>
              <a:t>בחופר </a:t>
            </a:r>
            <a:r>
              <a:rPr lang="he-IL" sz="2000" dirty="0" err="1"/>
              <a:t>לאושין</a:t>
            </a:r>
            <a:r>
              <a:rPr lang="he-IL" sz="2000" dirty="0"/>
              <a:t> ודברי </a:t>
            </a:r>
            <a:r>
              <a:rPr lang="he-IL" sz="2000" dirty="0" err="1" smtClean="0"/>
              <a:t>הכל</a:t>
            </a:r>
            <a:r>
              <a:rPr lang="he-IL" sz="2000" dirty="0" smtClean="0"/>
              <a:t>.</a:t>
            </a: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732344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b="1" dirty="0" smtClean="0">
                          <a:solidFill>
                            <a:srgbClr val="FF0000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FF0000"/>
                          </a:solidFill>
                        </a:rPr>
                        <a:t>חייב</a:t>
                      </a:r>
                      <a:endParaRPr lang="he-IL" sz="15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חייב</a:t>
                      </a:r>
                      <a:endParaRPr lang="he-IL" sz="15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76456" y="217953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08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692696"/>
            <a:ext cx="828092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err="1"/>
              <a:t>ת'</a:t>
            </a:r>
            <a:r>
              <a:rPr lang="he-IL" sz="2000" dirty="0" err="1" smtClean="0"/>
              <a:t>'ר</a:t>
            </a:r>
            <a:r>
              <a:rPr lang="he-IL" sz="20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חפר ופתח ומסר לרבים - פטור. 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חפר ופתח ולא מסר לרבים - חייב, 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וכן מנהגו של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נחוניא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חופר בורות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ומערות שהיה חופר ופותח ומוסר לרבים, וכששמעו חכמים בדבר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אמרו: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קיים זה הלכה זו.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הלכה </a:t>
            </a:r>
            <a:r>
              <a:rPr lang="he-IL" sz="2000" dirty="0"/>
              <a:t>זו ותו </a:t>
            </a:r>
            <a:r>
              <a:rPr lang="he-IL" sz="2000" dirty="0" smtClean="0"/>
              <a:t>לא?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אלא אימא: </a:t>
            </a:r>
            <a:r>
              <a:rPr lang="he-IL" sz="2000" dirty="0"/>
              <a:t>אף הלכה </a:t>
            </a:r>
            <a:r>
              <a:rPr lang="he-IL" sz="2000" dirty="0" smtClean="0"/>
              <a:t>זו.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9444" y="300244"/>
            <a:ext cx="8280920" cy="629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/>
              <a:t>תנו </a:t>
            </a:r>
            <a:r>
              <a:rPr lang="he-IL" sz="1600" dirty="0" smtClean="0"/>
              <a:t>רבנן: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מעשה בבתו של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נחוניא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חופר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שנפלה לבור גדול,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באו והודיעו את רבי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חנינא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בן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דוסא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שעה ראשונה, אמר להם: שלום.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שניה, אמר להם: שלום.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שלישית, אמר להם: עלתה.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אמרו לה: מי העלך?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אמרה להם: זכר של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רחלים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נזדמן לי וזקן אחד מנהיגו.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אמרו לו: נביא אתה?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אמר להם: לא נביא אנכי ולא בן נביא אנכי, אלא כך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אמרתי: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דבר שאותו צדיק מצטער בו יכשל בו זרעו?!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 smtClean="0"/>
              <a:t>אמר </a:t>
            </a:r>
            <a:r>
              <a:rPr lang="he-IL" sz="1600" dirty="0"/>
              <a:t>רבי </a:t>
            </a:r>
            <a:r>
              <a:rPr lang="he-IL" sz="1600" dirty="0" smtClean="0"/>
              <a:t>אחא: </a:t>
            </a:r>
            <a:r>
              <a:rPr lang="he-IL" sz="1600" dirty="0"/>
              <a:t>אף על פי כן מת בנו </a:t>
            </a:r>
            <a:r>
              <a:rPr lang="he-IL" sz="1600" dirty="0" smtClean="0"/>
              <a:t>בצמא,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שנאמר: "</a:t>
            </a:r>
            <a:r>
              <a:rPr lang="he-IL" sz="1600" dirty="0" err="1" smtClean="0"/>
              <a:t>וסביביו</a:t>
            </a:r>
            <a:r>
              <a:rPr lang="he-IL" sz="1600" dirty="0" smtClean="0"/>
              <a:t> </a:t>
            </a:r>
            <a:r>
              <a:rPr lang="he-IL" sz="1600" dirty="0" err="1"/>
              <a:t>נשערה</a:t>
            </a:r>
            <a:r>
              <a:rPr lang="he-IL" sz="1600" dirty="0"/>
              <a:t> </a:t>
            </a:r>
            <a:r>
              <a:rPr lang="he-IL" sz="1600" dirty="0" smtClean="0"/>
              <a:t>מאד" - מלמד </a:t>
            </a:r>
            <a:r>
              <a:rPr lang="he-IL" sz="1600" dirty="0"/>
              <a:t>שהקדוש ברוך הוא מדקדק עם </a:t>
            </a:r>
            <a:r>
              <a:rPr lang="he-IL" sz="1600" dirty="0" err="1"/>
              <a:t>סביביו</a:t>
            </a:r>
            <a:r>
              <a:rPr lang="he-IL" sz="1600" dirty="0"/>
              <a:t> אפילו כחוט </a:t>
            </a:r>
            <a:r>
              <a:rPr lang="he-IL" sz="1600" dirty="0" smtClean="0"/>
              <a:t>השערה.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ר</a:t>
            </a:r>
            <a:r>
              <a:rPr lang="he-IL" sz="1600" dirty="0"/>
              <a:t>' </a:t>
            </a:r>
            <a:r>
              <a:rPr lang="he-IL" sz="1600" dirty="0" err="1"/>
              <a:t>נחוניא</a:t>
            </a:r>
            <a:r>
              <a:rPr lang="he-IL" sz="1600" dirty="0"/>
              <a:t> אמר </a:t>
            </a:r>
            <a:r>
              <a:rPr lang="he-IL" sz="1600" dirty="0" smtClean="0"/>
              <a:t>מהכא: "אל </a:t>
            </a:r>
            <a:r>
              <a:rPr lang="he-IL" sz="1600" dirty="0"/>
              <a:t>נערץ בסוד קדושים רבה ונורא על כל </a:t>
            </a:r>
            <a:r>
              <a:rPr lang="he-IL" sz="1600" dirty="0" err="1" smtClean="0"/>
              <a:t>סביביו</a:t>
            </a:r>
            <a:r>
              <a:rPr lang="he-IL" sz="1600" dirty="0" smtClean="0"/>
              <a:t>".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 smtClean="0"/>
              <a:t>אמר </a:t>
            </a:r>
            <a:r>
              <a:rPr lang="he-IL" sz="1600" dirty="0"/>
              <a:t>ר' </a:t>
            </a:r>
            <a:r>
              <a:rPr lang="he-IL" sz="1600" dirty="0" err="1" smtClean="0"/>
              <a:t>חנינא</a:t>
            </a:r>
            <a:r>
              <a:rPr lang="he-IL" sz="1600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כל </a:t>
            </a:r>
            <a:r>
              <a:rPr lang="he-IL" sz="1600" dirty="0"/>
              <a:t>האומר </a:t>
            </a:r>
            <a:r>
              <a:rPr lang="he-IL" sz="1600" dirty="0" err="1"/>
              <a:t>הקב''ה</a:t>
            </a:r>
            <a:r>
              <a:rPr lang="he-IL" sz="1600" dirty="0"/>
              <a:t> ותרן הוא </a:t>
            </a:r>
            <a:r>
              <a:rPr lang="he-IL" sz="1600" dirty="0" smtClean="0"/>
              <a:t>- יותרו חייו,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שנאמר: "הצור </a:t>
            </a:r>
            <a:r>
              <a:rPr lang="he-IL" sz="1600" dirty="0"/>
              <a:t>תמים פעלו כי כל דרכיו </a:t>
            </a:r>
            <a:r>
              <a:rPr lang="he-IL" sz="1600" dirty="0" smtClean="0"/>
              <a:t>משפט".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א</a:t>
            </a:r>
            <a:r>
              <a:rPr lang="he-IL" sz="1600" dirty="0" err="1"/>
              <a:t>''ר</a:t>
            </a:r>
            <a:r>
              <a:rPr lang="he-IL" sz="1600" dirty="0"/>
              <a:t> </a:t>
            </a:r>
            <a:r>
              <a:rPr lang="he-IL" sz="1600" dirty="0" err="1"/>
              <a:t>חנא</a:t>
            </a:r>
            <a:r>
              <a:rPr lang="he-IL" sz="1600" dirty="0"/>
              <a:t> </a:t>
            </a:r>
            <a:r>
              <a:rPr lang="he-IL" sz="1600" dirty="0" err="1"/>
              <a:t>ואיתימא</a:t>
            </a:r>
            <a:r>
              <a:rPr lang="he-IL" sz="1600" dirty="0"/>
              <a:t> ר' שמואל בר </a:t>
            </a:r>
            <a:r>
              <a:rPr lang="he-IL" sz="1600" dirty="0" smtClean="0"/>
              <a:t>נחמני: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מאי </a:t>
            </a:r>
            <a:r>
              <a:rPr lang="he-IL" sz="1600" dirty="0" err="1" smtClean="0"/>
              <a:t>דכתיב</a:t>
            </a:r>
            <a:r>
              <a:rPr lang="he-IL" sz="1600" dirty="0"/>
              <a:t> </a:t>
            </a:r>
            <a:r>
              <a:rPr lang="he-IL" sz="1600" dirty="0" smtClean="0"/>
              <a:t>"ארך אפים" </a:t>
            </a:r>
            <a:r>
              <a:rPr lang="he-IL" sz="1600" dirty="0"/>
              <a:t>ולא כתיב </a:t>
            </a:r>
            <a:r>
              <a:rPr lang="he-IL" sz="1600" dirty="0" smtClean="0"/>
              <a:t>"ארך אף"? - ארך </a:t>
            </a:r>
            <a:r>
              <a:rPr lang="he-IL" sz="1600" dirty="0"/>
              <a:t>אפים לצדיקים </a:t>
            </a:r>
            <a:r>
              <a:rPr lang="he-IL" sz="1600" dirty="0" smtClean="0"/>
              <a:t>ולרשעים.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28083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 - דף נ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440" y="611292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19846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669824"/>
            <a:ext cx="8280920" cy="33793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err="1" smtClean="0"/>
              <a:t>ת</a:t>
            </a:r>
            <a:r>
              <a:rPr lang="he-IL" sz="2000" dirty="0" err="1"/>
              <a:t>'</a:t>
            </a:r>
            <a:r>
              <a:rPr lang="he-IL" sz="2000" dirty="0" err="1" smtClean="0"/>
              <a:t>'ר</a:t>
            </a:r>
            <a:r>
              <a:rPr lang="he-IL" sz="2000" dirty="0" smtClean="0"/>
              <a:t>: </a:t>
            </a:r>
          </a:p>
          <a:p>
            <a:pPr>
              <a:lnSpc>
                <a:spcPct val="120000"/>
              </a:lnSpc>
            </a:pPr>
            <a:endParaRPr lang="he-IL" sz="6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לא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יסקל אדם מרשותו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</a:t>
            </a:r>
            <a:r>
              <a:rPr lang="he-IL" sz="2000" dirty="0" err="1" smtClean="0">
                <a:solidFill>
                  <a:srgbClr val="F79646">
                    <a:lumMod val="50000"/>
                  </a:srgbClr>
                </a:solidFill>
              </a:rPr>
              <a:t>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he-IL" sz="6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מעשה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באדם אחד שהיה מסקל מרשותו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לרה'</a:t>
            </a:r>
            <a:r>
              <a:rPr lang="he-IL" sz="2000" dirty="0" err="1" smtClean="0">
                <a:solidFill>
                  <a:srgbClr val="F79646">
                    <a:lumMod val="50000"/>
                  </a:srgbClr>
                </a:solidFill>
              </a:rPr>
              <a:t>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ומצאו חסיד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אחד,</a:t>
            </a: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אמר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לו: ריקה,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מפני מה אתה מסקל מרשות שאינה שלך לרשות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שלך?</a:t>
            </a: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לגלג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עליו.</a:t>
            </a: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6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לימים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נצרך למכור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שדהו,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והיה מהלך באותו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רה''ר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ונכשל באותן </a:t>
            </a: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אבנים,</a:t>
            </a:r>
            <a:endParaRPr lang="he-IL" sz="20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000" dirty="0" smtClean="0">
                <a:solidFill>
                  <a:srgbClr val="F79646">
                    <a:lumMod val="50000"/>
                  </a:srgbClr>
                </a:solidFill>
              </a:rPr>
              <a:t>אמר: 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יפה אמר לי אותו חסיד מפני מה אתה מסקל מרשות שאינה שלך לרשות שלך.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29754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1632" y="199797"/>
            <a:ext cx="7200800" cy="675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b="1" dirty="0" smtClean="0"/>
              <a:t>משנה </a:t>
            </a: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ונפל לתוכו שור או חמור -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חייב.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אחד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החופר בור שיח ומערה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חריצין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ונעיצין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- חייב. 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א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''כ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למה נאמר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"בור"?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מה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בור שיש בו כדי להמית עשרה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טפחים,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אף כל שיש בו כדי להמית עשרה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היו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פחותין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מעשרה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טפחים,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ונפל לתוכו שור או חמור ומת -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פטור,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ואם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הוזק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בו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- חייב.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200" dirty="0"/>
              <a:t/>
            </a:r>
            <a:br>
              <a:rPr lang="he-IL" sz="1200" dirty="0"/>
            </a:br>
            <a:r>
              <a:rPr lang="he-IL" sz="1700" b="1" dirty="0" smtClean="0"/>
              <a:t>גמרא </a:t>
            </a:r>
          </a:p>
          <a:p>
            <a:pPr>
              <a:lnSpc>
                <a:spcPct val="120000"/>
              </a:lnSpc>
            </a:pPr>
            <a:endParaRPr lang="he-IL" sz="400" dirty="0" smtClean="0"/>
          </a:p>
          <a:p>
            <a:pPr>
              <a:lnSpc>
                <a:spcPct val="120000"/>
              </a:lnSpc>
            </a:pPr>
            <a:r>
              <a:rPr lang="he-IL" sz="1700" dirty="0"/>
              <a:t>אמר </a:t>
            </a:r>
            <a:r>
              <a:rPr lang="he-IL" sz="1700" dirty="0" smtClean="0"/>
              <a:t>רב: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בור </a:t>
            </a:r>
            <a:r>
              <a:rPr lang="he-IL" sz="1700" dirty="0"/>
              <a:t>שחייבה עליו תורה </a:t>
            </a:r>
            <a:r>
              <a:rPr lang="he-IL" sz="1700" dirty="0" smtClean="0"/>
              <a:t>- להבלו </a:t>
            </a:r>
            <a:r>
              <a:rPr lang="he-IL" sz="1700" dirty="0"/>
              <a:t>ולא </a:t>
            </a:r>
            <a:r>
              <a:rPr lang="he-IL" sz="1700" dirty="0" err="1" smtClean="0"/>
              <a:t>לחבטו</a:t>
            </a:r>
            <a:r>
              <a:rPr lang="he-IL" sz="17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אלמא</a:t>
            </a:r>
            <a:r>
              <a:rPr lang="he-IL" sz="1700" dirty="0" smtClean="0"/>
              <a:t> </a:t>
            </a:r>
            <a:r>
              <a:rPr lang="he-IL" sz="1700" dirty="0" err="1" smtClean="0"/>
              <a:t>קסבר</a:t>
            </a:r>
            <a:r>
              <a:rPr lang="he-IL" sz="1700" dirty="0" smtClean="0"/>
              <a:t>: חבטה - קרקע </a:t>
            </a:r>
            <a:r>
              <a:rPr lang="he-IL" sz="1700" dirty="0"/>
              <a:t>עולם הוא </a:t>
            </a:r>
            <a:r>
              <a:rPr lang="he-IL" sz="1700" dirty="0" err="1"/>
              <a:t>דמזקא</a:t>
            </a:r>
            <a:r>
              <a:rPr lang="he-IL" sz="1700" dirty="0"/>
              <a:t> </a:t>
            </a:r>
            <a:r>
              <a:rPr lang="he-IL" sz="1700" dirty="0" smtClean="0"/>
              <a:t>ליה.</a:t>
            </a:r>
          </a:p>
          <a:p>
            <a:pPr>
              <a:lnSpc>
                <a:spcPct val="120000"/>
              </a:lnSpc>
            </a:pPr>
            <a:endParaRPr lang="he-IL" sz="4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ושמואל אמר: </a:t>
            </a:r>
            <a:r>
              <a:rPr lang="he-IL" sz="1700" dirty="0"/>
              <a:t>להבלו </a:t>
            </a:r>
            <a:r>
              <a:rPr lang="he-IL" sz="1700" dirty="0" err="1"/>
              <a:t>וכ</a:t>
            </a:r>
            <a:r>
              <a:rPr lang="he-IL" sz="1700" dirty="0"/>
              <a:t>''ש </a:t>
            </a:r>
            <a:r>
              <a:rPr lang="he-IL" sz="1700" dirty="0" err="1" smtClean="0"/>
              <a:t>לחבטו</a:t>
            </a:r>
            <a:r>
              <a:rPr lang="he-IL" sz="17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וא</a:t>
            </a:r>
            <a:r>
              <a:rPr lang="he-IL" sz="1700" dirty="0"/>
              <a:t>''ת </a:t>
            </a:r>
            <a:r>
              <a:rPr lang="he-IL" sz="1700" dirty="0" err="1"/>
              <a:t>לחבטו</a:t>
            </a:r>
            <a:r>
              <a:rPr lang="he-IL" sz="1700" dirty="0"/>
              <a:t> אמרה תורה ולא </a:t>
            </a:r>
            <a:r>
              <a:rPr lang="he-IL" sz="1700" dirty="0" smtClean="0"/>
              <a:t>להבלו -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התורה </a:t>
            </a:r>
            <a:r>
              <a:rPr lang="he-IL" sz="1700" dirty="0"/>
              <a:t>העידה על הבור ואפילו מלא </a:t>
            </a:r>
            <a:r>
              <a:rPr lang="he-IL" sz="1700" dirty="0" err="1"/>
              <a:t>ספוגין</a:t>
            </a:r>
            <a:r>
              <a:rPr lang="he-IL" sz="1700" dirty="0"/>
              <a:t> של </a:t>
            </a:r>
            <a:r>
              <a:rPr lang="he-IL" sz="1700" dirty="0" smtClean="0"/>
              <a:t>צמר.</a:t>
            </a:r>
          </a:p>
          <a:p>
            <a:pPr>
              <a:lnSpc>
                <a:spcPct val="120000"/>
              </a:lnSpc>
            </a:pPr>
            <a:r>
              <a:rPr lang="he-IL" sz="1100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מאי </a:t>
            </a:r>
            <a:r>
              <a:rPr lang="he-IL" sz="1700" dirty="0" err="1" smtClean="0"/>
              <a:t>בינייהו</a:t>
            </a:r>
            <a:r>
              <a:rPr lang="he-IL" sz="1700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איכא </a:t>
            </a:r>
            <a:r>
              <a:rPr lang="he-IL" sz="1700" dirty="0" err="1" smtClean="0"/>
              <a:t>בינייהו</a:t>
            </a:r>
            <a:r>
              <a:rPr lang="he-IL" sz="17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דעבד</a:t>
            </a:r>
            <a:r>
              <a:rPr lang="he-IL" sz="1700" dirty="0" smtClean="0"/>
              <a:t> </a:t>
            </a:r>
            <a:r>
              <a:rPr lang="he-IL" sz="1700" dirty="0"/>
              <a:t>גובה </a:t>
            </a:r>
            <a:r>
              <a:rPr lang="he-IL" sz="1700" dirty="0" err="1"/>
              <a:t>ברה''ר</a:t>
            </a:r>
            <a:r>
              <a:rPr lang="he-IL" sz="1700" dirty="0"/>
              <a:t> </a:t>
            </a:r>
            <a:r>
              <a:rPr lang="he-IL" sz="1700" dirty="0" smtClean="0"/>
              <a:t>- לרב </a:t>
            </a:r>
            <a:r>
              <a:rPr lang="he-IL" sz="1700" dirty="0"/>
              <a:t>אגובה לא </a:t>
            </a:r>
            <a:r>
              <a:rPr lang="he-IL" sz="1700" dirty="0" err="1" smtClean="0"/>
              <a:t>מיחייב</a:t>
            </a:r>
            <a:r>
              <a:rPr lang="he-IL" sz="1700" dirty="0" smtClean="0"/>
              <a:t>, </a:t>
            </a:r>
            <a:r>
              <a:rPr lang="he-IL" sz="1700" dirty="0"/>
              <a:t>לשמואל אגובה </a:t>
            </a:r>
            <a:r>
              <a:rPr lang="he-IL" sz="1700" dirty="0" err="1"/>
              <a:t>נמי</a:t>
            </a:r>
            <a:r>
              <a:rPr lang="he-IL" sz="1700" dirty="0"/>
              <a:t> </a:t>
            </a:r>
            <a:r>
              <a:rPr lang="he-IL" sz="1700" dirty="0" err="1" smtClean="0"/>
              <a:t>מיחייב</a:t>
            </a:r>
            <a:r>
              <a:rPr lang="he-IL" sz="1700" dirty="0" smtClean="0"/>
              <a:t>.</a:t>
            </a:r>
          </a:p>
          <a:p>
            <a:pPr>
              <a:lnSpc>
                <a:spcPct val="120000"/>
              </a:lnSpc>
            </a:pPr>
            <a:endParaRPr lang="he-IL" sz="1050" dirty="0" smtClean="0"/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מ</a:t>
            </a:r>
            <a:r>
              <a:rPr lang="he-IL" sz="1700" dirty="0" err="1"/>
              <a:t>''ט</a:t>
            </a:r>
            <a:r>
              <a:rPr lang="he-IL" sz="1700" dirty="0"/>
              <a:t> </a:t>
            </a:r>
            <a:r>
              <a:rPr lang="he-IL" sz="1700" dirty="0" err="1" smtClean="0"/>
              <a:t>דרב</a:t>
            </a:r>
            <a:r>
              <a:rPr lang="he-IL" sz="1700" dirty="0" smtClean="0"/>
              <a:t>? </a:t>
            </a:r>
            <a:r>
              <a:rPr lang="he-IL" sz="1700" dirty="0" err="1" smtClean="0"/>
              <a:t>דאמר</a:t>
            </a:r>
            <a:r>
              <a:rPr lang="he-IL" sz="1700" dirty="0" smtClean="0"/>
              <a:t> </a:t>
            </a:r>
            <a:r>
              <a:rPr lang="he-IL" sz="1700" dirty="0"/>
              <a:t>קרא </a:t>
            </a:r>
            <a:r>
              <a:rPr lang="he-IL" sz="1700" dirty="0" smtClean="0"/>
              <a:t>"ונפל" </a:t>
            </a:r>
            <a:r>
              <a:rPr lang="he-IL" sz="1700" dirty="0"/>
              <a:t>עד שיפול דרך </a:t>
            </a:r>
            <a:r>
              <a:rPr lang="he-IL" sz="1700" dirty="0" smtClean="0"/>
              <a:t>נפילה.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ולשמואל "ונפל" </a:t>
            </a:r>
            <a:r>
              <a:rPr lang="he-IL" sz="1700" dirty="0"/>
              <a:t>כל דהו </a:t>
            </a:r>
            <a:r>
              <a:rPr lang="he-IL" sz="1700" dirty="0" smtClean="0"/>
              <a:t>משמע.</a:t>
            </a:r>
            <a:endParaRPr lang="he-IL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-180528" y="35330"/>
            <a:ext cx="1596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27903"/>
            <a:ext cx="8382432" cy="66295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 smtClean="0"/>
              <a:t>תנן: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א''כ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למה נאמר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"בור"?</a:t>
            </a:r>
          </a:p>
          <a:p>
            <a:pPr>
              <a:lnSpc>
                <a:spcPct val="120000"/>
              </a:lnSpc>
            </a:pP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מה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בור שיש בו כדי להמית עשרה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טפחים, </a:t>
            </a:r>
          </a:p>
          <a:p>
            <a:pPr>
              <a:lnSpc>
                <a:spcPct val="120000"/>
              </a:lnSpc>
            </a:pP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אף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כל שיש בו כדי להמית עשרה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בשלמא</a:t>
            </a:r>
            <a:r>
              <a:rPr lang="he-IL" sz="1600" dirty="0" smtClean="0"/>
              <a:t> </a:t>
            </a:r>
            <a:r>
              <a:rPr lang="he-IL" sz="1600" dirty="0"/>
              <a:t>לשמואל -</a:t>
            </a:r>
            <a:r>
              <a:rPr lang="he-IL" sz="1600" dirty="0" smtClean="0"/>
              <a:t> "אף כל" </a:t>
            </a:r>
            <a:r>
              <a:rPr lang="he-IL" sz="1600" dirty="0" err="1"/>
              <a:t>לאתויי</a:t>
            </a:r>
            <a:r>
              <a:rPr lang="he-IL" sz="1600" dirty="0"/>
              <a:t> </a:t>
            </a:r>
            <a:r>
              <a:rPr lang="he-IL" sz="1600" dirty="0" smtClean="0"/>
              <a:t>גובה,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אלא </a:t>
            </a:r>
            <a:r>
              <a:rPr lang="he-IL" sz="1600" dirty="0"/>
              <a:t>לרב </a:t>
            </a:r>
            <a:r>
              <a:rPr lang="he-IL" sz="1600" dirty="0" smtClean="0"/>
              <a:t>- "אף כל" </a:t>
            </a:r>
            <a:r>
              <a:rPr lang="he-IL" sz="1600" dirty="0" err="1"/>
              <a:t>לאתויי</a:t>
            </a:r>
            <a:r>
              <a:rPr lang="he-IL" sz="1600" dirty="0"/>
              <a:t> </a:t>
            </a:r>
            <a:r>
              <a:rPr lang="he-IL" sz="1600" dirty="0" smtClean="0"/>
              <a:t>מאי?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לאתויי</a:t>
            </a:r>
            <a:r>
              <a:rPr lang="he-IL" sz="1600" dirty="0" smtClean="0"/>
              <a:t> </a:t>
            </a:r>
            <a:r>
              <a:rPr lang="he-IL" sz="1600" dirty="0" err="1"/>
              <a:t>חריצין</a:t>
            </a:r>
            <a:r>
              <a:rPr lang="he-IL" sz="1600" dirty="0"/>
              <a:t> </a:t>
            </a:r>
            <a:r>
              <a:rPr lang="he-IL" sz="1600" dirty="0" err="1" smtClean="0"/>
              <a:t>ונעיצין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חריצין</a:t>
            </a:r>
            <a:r>
              <a:rPr lang="he-IL" sz="1600" dirty="0" smtClean="0"/>
              <a:t> </a:t>
            </a:r>
            <a:r>
              <a:rPr lang="he-IL" sz="1600" dirty="0" err="1"/>
              <a:t>ונעיצין</a:t>
            </a:r>
            <a:r>
              <a:rPr lang="he-IL" sz="1600" dirty="0"/>
              <a:t> </a:t>
            </a:r>
            <a:r>
              <a:rPr lang="he-IL" sz="1600" dirty="0" smtClean="0"/>
              <a:t>- </a:t>
            </a:r>
            <a:r>
              <a:rPr lang="he-IL" sz="1600" dirty="0" err="1" smtClean="0"/>
              <a:t>בהדיא</a:t>
            </a:r>
            <a:r>
              <a:rPr lang="he-IL" sz="1600" dirty="0" smtClean="0"/>
              <a:t> </a:t>
            </a:r>
            <a:r>
              <a:rPr lang="he-IL" sz="1600" dirty="0" err="1"/>
              <a:t>קתני</a:t>
            </a:r>
            <a:r>
              <a:rPr lang="he-IL" sz="1600" dirty="0"/>
              <a:t> </a:t>
            </a:r>
            <a:r>
              <a:rPr lang="he-IL" sz="1600" dirty="0" smtClean="0"/>
              <a:t>להו!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תני </a:t>
            </a:r>
            <a:r>
              <a:rPr lang="he-IL" sz="1600" dirty="0"/>
              <a:t>והדר </a:t>
            </a:r>
            <a:r>
              <a:rPr lang="he-IL" sz="1600" dirty="0" smtClean="0"/>
              <a:t>מפרש. </a:t>
            </a:r>
          </a:p>
          <a:p>
            <a:pPr>
              <a:lnSpc>
                <a:spcPct val="120000"/>
              </a:lnSpc>
            </a:pPr>
            <a:endParaRPr lang="he-IL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והני </a:t>
            </a:r>
            <a:r>
              <a:rPr lang="he-IL" sz="1600" dirty="0" err="1"/>
              <a:t>כולהו</a:t>
            </a:r>
            <a:r>
              <a:rPr lang="he-IL" sz="1600" dirty="0"/>
              <a:t> </a:t>
            </a:r>
            <a:r>
              <a:rPr lang="he-IL" sz="1600" dirty="0" err="1"/>
              <a:t>דקתני</a:t>
            </a:r>
            <a:r>
              <a:rPr lang="he-IL" sz="1600" dirty="0"/>
              <a:t> למה </a:t>
            </a:r>
            <a:r>
              <a:rPr lang="he-IL" sz="1600" dirty="0" smtClean="0"/>
              <a:t>לי?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צריכא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דאי </a:t>
            </a:r>
            <a:r>
              <a:rPr lang="he-IL" sz="1600" dirty="0"/>
              <a:t>תנא בור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בור עשרה הוא דאית ביה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/>
              <a:t>דקטין</a:t>
            </a:r>
            <a:r>
              <a:rPr lang="he-IL" sz="1600" dirty="0"/>
              <a:t> </a:t>
            </a:r>
            <a:r>
              <a:rPr lang="he-IL" sz="1600" dirty="0" err="1" smtClean="0"/>
              <a:t>וכריכא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/>
              <a:t>שיח </a:t>
            </a:r>
            <a:r>
              <a:rPr lang="he-IL" sz="1600" dirty="0" err="1"/>
              <a:t>דאריך</a:t>
            </a:r>
            <a:r>
              <a:rPr lang="he-IL" sz="1600" dirty="0"/>
              <a:t> אימא בעשרה לית ביה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תנא שיח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שיח עשרה הוא דאית ביה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 smtClean="0"/>
              <a:t>דקטין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/>
              <a:t>מערה </a:t>
            </a:r>
            <a:r>
              <a:rPr lang="he-IL" sz="1600" dirty="0" err="1"/>
              <a:t>דמרבעא</a:t>
            </a:r>
            <a:r>
              <a:rPr lang="he-IL" sz="1600" dirty="0"/>
              <a:t> אימא בעשרה לית בה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תני מערה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מערה בעשרה הוא דאית בה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 smtClean="0"/>
              <a:t>דמטללא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 err="1"/>
              <a:t>חריצין</a:t>
            </a:r>
            <a:r>
              <a:rPr lang="he-IL" sz="1600" dirty="0"/>
              <a:t> דלא מטללי אימא בעשרה לית בהו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תנא </a:t>
            </a:r>
            <a:r>
              <a:rPr lang="he-IL" sz="1600" dirty="0" err="1"/>
              <a:t>חריצין</a:t>
            </a:r>
            <a:r>
              <a:rPr lang="he-IL" sz="1600" dirty="0"/>
              <a:t>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</a:t>
            </a:r>
            <a:r>
              <a:rPr lang="he-IL" sz="1600" dirty="0" err="1"/>
              <a:t>חריצין</a:t>
            </a:r>
            <a:r>
              <a:rPr lang="he-IL" sz="1600" dirty="0"/>
              <a:t> עשרה הוא דאית בהו </a:t>
            </a:r>
            <a:r>
              <a:rPr lang="he-IL" sz="1600" dirty="0" err="1"/>
              <a:t>הבלא</a:t>
            </a:r>
            <a:r>
              <a:rPr lang="he-IL" sz="1600" dirty="0"/>
              <a:t> משום דלית בהו </a:t>
            </a:r>
            <a:r>
              <a:rPr lang="he-IL" sz="1600" dirty="0" err="1"/>
              <a:t>רויחא</a:t>
            </a:r>
            <a:r>
              <a:rPr lang="he-IL" sz="1600" dirty="0"/>
              <a:t> מלעיל טפי </a:t>
            </a:r>
            <a:r>
              <a:rPr lang="he-IL" sz="1600" dirty="0" err="1" smtClean="0"/>
              <a:t>מתתאי</a:t>
            </a:r>
            <a:r>
              <a:rPr lang="he-IL" sz="16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 err="1"/>
              <a:t>נעיצין</a:t>
            </a:r>
            <a:r>
              <a:rPr lang="he-IL" sz="1600" dirty="0"/>
              <a:t> </a:t>
            </a:r>
            <a:r>
              <a:rPr lang="he-IL" sz="1600" dirty="0" err="1"/>
              <a:t>דרויחי</a:t>
            </a:r>
            <a:r>
              <a:rPr lang="he-IL" sz="1600" dirty="0"/>
              <a:t> מלעיל טפי </a:t>
            </a:r>
            <a:r>
              <a:rPr lang="he-IL" sz="1600" dirty="0" err="1"/>
              <a:t>מתתאי</a:t>
            </a:r>
            <a:r>
              <a:rPr lang="he-IL" sz="1600" dirty="0"/>
              <a:t> אימא בעשרה לית בהו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קמ</a:t>
            </a:r>
            <a:r>
              <a:rPr lang="he-IL" sz="1600" dirty="0"/>
              <a:t>'</a:t>
            </a:r>
            <a:r>
              <a:rPr lang="he-IL" sz="1600" dirty="0" smtClean="0"/>
              <a:t>'ל.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80528" y="35330"/>
            <a:ext cx="1596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הסבר מלבני מעוגל 5"/>
          <p:cNvSpPr/>
          <p:nvPr/>
        </p:nvSpPr>
        <p:spPr>
          <a:xfrm>
            <a:off x="395536" y="548680"/>
            <a:ext cx="4086001" cy="1440160"/>
          </a:xfrm>
          <a:prstGeom prst="wedgeRoundRectCallout">
            <a:avLst>
              <a:gd name="adj1" fmla="val 57233"/>
              <a:gd name="adj2" fmla="val -4854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prstClr val="black"/>
                </a:solidFill>
              </a:rPr>
              <a:t>אמר רב: </a:t>
            </a:r>
            <a:r>
              <a:rPr lang="he-IL" sz="1400" dirty="0" smtClean="0">
                <a:solidFill>
                  <a:prstClr val="black"/>
                </a:solidFill>
              </a:rPr>
              <a:t>בור </a:t>
            </a:r>
            <a:r>
              <a:rPr lang="he-IL" sz="1400" dirty="0">
                <a:solidFill>
                  <a:prstClr val="black"/>
                </a:solidFill>
              </a:rPr>
              <a:t>שחייבה עליו תורה - להבלו ולא </a:t>
            </a:r>
            <a:r>
              <a:rPr lang="he-IL" sz="1400" dirty="0" err="1">
                <a:solidFill>
                  <a:prstClr val="black"/>
                </a:solidFill>
              </a:rPr>
              <a:t>לחבטו</a:t>
            </a:r>
            <a:r>
              <a:rPr lang="he-IL" sz="1400" dirty="0" smtClean="0">
                <a:solidFill>
                  <a:prstClr val="black"/>
                </a:solidFill>
              </a:rPr>
              <a:t>...</a:t>
            </a:r>
            <a:endParaRPr lang="he-IL" sz="14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prstClr val="black"/>
                </a:solidFill>
              </a:rPr>
              <a:t>ושמואל אמר: להבלו </a:t>
            </a:r>
            <a:r>
              <a:rPr lang="he-IL" sz="1400" dirty="0" err="1">
                <a:solidFill>
                  <a:prstClr val="black"/>
                </a:solidFill>
              </a:rPr>
              <a:t>וכ</a:t>
            </a:r>
            <a:r>
              <a:rPr lang="he-IL" sz="1400" dirty="0">
                <a:solidFill>
                  <a:prstClr val="black"/>
                </a:solidFill>
              </a:rPr>
              <a:t>''ש </a:t>
            </a:r>
            <a:r>
              <a:rPr lang="he-IL" sz="1400" dirty="0" err="1" smtClean="0">
                <a:solidFill>
                  <a:prstClr val="black"/>
                </a:solidFill>
              </a:rPr>
              <a:t>לחבטו</a:t>
            </a:r>
            <a:r>
              <a:rPr lang="he-IL" sz="1400" dirty="0" smtClean="0">
                <a:solidFill>
                  <a:prstClr val="black"/>
                </a:solidFill>
              </a:rPr>
              <a:t>...</a:t>
            </a:r>
            <a:endParaRPr lang="he-IL" sz="14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prstClr val="black"/>
                </a:solidFill>
              </a:rPr>
              <a:t>מאי </a:t>
            </a:r>
            <a:r>
              <a:rPr lang="he-IL" sz="1400" dirty="0" err="1">
                <a:solidFill>
                  <a:prstClr val="black"/>
                </a:solidFill>
              </a:rPr>
              <a:t>בינייהו</a:t>
            </a:r>
            <a:r>
              <a:rPr lang="he-IL" sz="1400" dirty="0">
                <a:solidFill>
                  <a:prstClr val="black"/>
                </a:solidFill>
              </a:rPr>
              <a:t>?</a:t>
            </a: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prstClr val="black"/>
                </a:solidFill>
              </a:rPr>
              <a:t>איכא </a:t>
            </a:r>
            <a:r>
              <a:rPr lang="he-IL" sz="1400" dirty="0" err="1">
                <a:solidFill>
                  <a:prstClr val="black"/>
                </a:solidFill>
              </a:rPr>
              <a:t>בינייהו</a:t>
            </a:r>
            <a:r>
              <a:rPr lang="he-IL" sz="1400" dirty="0">
                <a:solidFill>
                  <a:prstClr val="black"/>
                </a:solidFill>
              </a:rPr>
              <a:t>: </a:t>
            </a:r>
            <a:endParaRPr lang="he-IL" sz="1400" dirty="0" smtClean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400" dirty="0" err="1" smtClean="0">
                <a:solidFill>
                  <a:prstClr val="black"/>
                </a:solidFill>
              </a:rPr>
              <a:t>דעבד</a:t>
            </a:r>
            <a:r>
              <a:rPr lang="he-IL" sz="1400" dirty="0" smtClean="0">
                <a:solidFill>
                  <a:prstClr val="black"/>
                </a:solidFill>
              </a:rPr>
              <a:t> </a:t>
            </a:r>
            <a:r>
              <a:rPr lang="he-IL" sz="1400" dirty="0">
                <a:solidFill>
                  <a:prstClr val="black"/>
                </a:solidFill>
              </a:rPr>
              <a:t>גובה </a:t>
            </a:r>
            <a:r>
              <a:rPr lang="he-IL" sz="1400" dirty="0" err="1">
                <a:solidFill>
                  <a:prstClr val="black"/>
                </a:solidFill>
              </a:rPr>
              <a:t>ברה''ר</a:t>
            </a:r>
            <a:r>
              <a:rPr lang="he-IL" sz="1400" dirty="0">
                <a:solidFill>
                  <a:prstClr val="black"/>
                </a:solidFill>
              </a:rPr>
              <a:t> - לרב אגובה לא </a:t>
            </a:r>
            <a:r>
              <a:rPr lang="he-IL" sz="1400" dirty="0" err="1" smtClean="0">
                <a:solidFill>
                  <a:prstClr val="black"/>
                </a:solidFill>
              </a:rPr>
              <a:t>מיחייב</a:t>
            </a:r>
            <a:r>
              <a:rPr lang="he-IL" sz="1400" dirty="0" smtClean="0">
                <a:solidFill>
                  <a:prstClr val="black"/>
                </a:solidFill>
              </a:rPr>
              <a:t>...</a:t>
            </a:r>
            <a:endParaRPr lang="he-IL" sz="1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4464" y="146344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2506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132562"/>
            <a:ext cx="8382432" cy="66295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 smtClean="0"/>
              <a:t>תנן: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א''כ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למה נאמר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"בור"?</a:t>
            </a:r>
          </a:p>
          <a:p>
            <a:pPr>
              <a:lnSpc>
                <a:spcPct val="120000"/>
              </a:lnSpc>
            </a:pP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מה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בור שיש בו כדי להמית עשרה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טפחים, </a:t>
            </a:r>
          </a:p>
          <a:p>
            <a:pPr>
              <a:lnSpc>
                <a:spcPct val="120000"/>
              </a:lnSpc>
            </a:pP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אף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כל שיש בו כדי להמית עשרה </a:t>
            </a:r>
            <a:r>
              <a:rPr lang="he-IL" sz="160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500" dirty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בשלמא</a:t>
            </a:r>
            <a:r>
              <a:rPr lang="he-IL" sz="1600" dirty="0" smtClean="0"/>
              <a:t> </a:t>
            </a:r>
            <a:r>
              <a:rPr lang="he-IL" sz="1600" dirty="0"/>
              <a:t>לשמואל -</a:t>
            </a:r>
            <a:r>
              <a:rPr lang="he-IL" sz="1600" dirty="0" smtClean="0"/>
              <a:t> "אף כל" </a:t>
            </a:r>
            <a:r>
              <a:rPr lang="he-IL" sz="1600" dirty="0" err="1"/>
              <a:t>לאתויי</a:t>
            </a:r>
            <a:r>
              <a:rPr lang="he-IL" sz="1600" dirty="0"/>
              <a:t> </a:t>
            </a:r>
            <a:r>
              <a:rPr lang="he-IL" sz="1600" dirty="0" smtClean="0"/>
              <a:t>גובה,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אלא </a:t>
            </a:r>
            <a:r>
              <a:rPr lang="he-IL" sz="1600" dirty="0"/>
              <a:t>לרב </a:t>
            </a:r>
            <a:r>
              <a:rPr lang="he-IL" sz="1600" dirty="0" smtClean="0"/>
              <a:t>- "אף כל" </a:t>
            </a:r>
            <a:r>
              <a:rPr lang="he-IL" sz="1600" dirty="0" err="1"/>
              <a:t>לאתויי</a:t>
            </a:r>
            <a:r>
              <a:rPr lang="he-IL" sz="1600" dirty="0"/>
              <a:t> </a:t>
            </a:r>
            <a:r>
              <a:rPr lang="he-IL" sz="1600" dirty="0" smtClean="0"/>
              <a:t>מאי?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לאתויי</a:t>
            </a:r>
            <a:r>
              <a:rPr lang="he-IL" sz="1600" dirty="0" smtClean="0"/>
              <a:t> </a:t>
            </a:r>
            <a:r>
              <a:rPr lang="he-IL" sz="1600" dirty="0" err="1"/>
              <a:t>חריצין</a:t>
            </a:r>
            <a:r>
              <a:rPr lang="he-IL" sz="1600" dirty="0"/>
              <a:t> </a:t>
            </a:r>
            <a:r>
              <a:rPr lang="he-IL" sz="1600" dirty="0" err="1" smtClean="0"/>
              <a:t>ונעיצין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חריצין</a:t>
            </a:r>
            <a:r>
              <a:rPr lang="he-IL" sz="1600" dirty="0" smtClean="0"/>
              <a:t> </a:t>
            </a:r>
            <a:r>
              <a:rPr lang="he-IL" sz="1600" dirty="0" err="1"/>
              <a:t>ונעיצין</a:t>
            </a:r>
            <a:r>
              <a:rPr lang="he-IL" sz="1600" dirty="0"/>
              <a:t> </a:t>
            </a:r>
            <a:r>
              <a:rPr lang="he-IL" sz="1600" dirty="0" smtClean="0"/>
              <a:t>- </a:t>
            </a:r>
            <a:r>
              <a:rPr lang="he-IL" sz="1600" dirty="0" err="1" smtClean="0"/>
              <a:t>בהדיא</a:t>
            </a:r>
            <a:r>
              <a:rPr lang="he-IL" sz="1600" dirty="0" smtClean="0"/>
              <a:t> </a:t>
            </a:r>
            <a:r>
              <a:rPr lang="he-IL" sz="1600" dirty="0" err="1"/>
              <a:t>קתני</a:t>
            </a:r>
            <a:r>
              <a:rPr lang="he-IL" sz="1600" dirty="0"/>
              <a:t> </a:t>
            </a:r>
            <a:r>
              <a:rPr lang="he-IL" sz="1600" dirty="0" smtClean="0"/>
              <a:t>להו!</a:t>
            </a:r>
          </a:p>
          <a:p>
            <a:pPr>
              <a:lnSpc>
                <a:spcPct val="120000"/>
              </a:lnSpc>
            </a:pPr>
            <a:endParaRPr lang="he-IL" sz="300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תני </a:t>
            </a:r>
            <a:r>
              <a:rPr lang="he-IL" sz="1600" dirty="0"/>
              <a:t>והדר </a:t>
            </a:r>
            <a:r>
              <a:rPr lang="he-IL" sz="1600" dirty="0" smtClean="0"/>
              <a:t>מפרש. </a:t>
            </a:r>
          </a:p>
          <a:p>
            <a:pPr>
              <a:lnSpc>
                <a:spcPct val="120000"/>
              </a:lnSpc>
            </a:pPr>
            <a:endParaRPr lang="he-IL" dirty="0" smtClean="0"/>
          </a:p>
          <a:p>
            <a:pPr>
              <a:lnSpc>
                <a:spcPct val="120000"/>
              </a:lnSpc>
            </a:pPr>
            <a:r>
              <a:rPr lang="he-IL" sz="1600" dirty="0" smtClean="0"/>
              <a:t>והני </a:t>
            </a:r>
            <a:r>
              <a:rPr lang="he-IL" sz="1600" dirty="0" err="1"/>
              <a:t>כולהו</a:t>
            </a:r>
            <a:r>
              <a:rPr lang="he-IL" sz="1600" dirty="0"/>
              <a:t> </a:t>
            </a:r>
            <a:r>
              <a:rPr lang="he-IL" sz="1600" dirty="0" err="1"/>
              <a:t>דקתני</a:t>
            </a:r>
            <a:r>
              <a:rPr lang="he-IL" sz="1600" dirty="0"/>
              <a:t> למה </a:t>
            </a:r>
            <a:r>
              <a:rPr lang="he-IL" sz="1600" dirty="0" smtClean="0"/>
              <a:t>לי?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צריכא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דאי </a:t>
            </a:r>
            <a:r>
              <a:rPr lang="he-IL" sz="1600" dirty="0"/>
              <a:t>תנא בור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בור עשרה הוא דאית ביה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/>
              <a:t>דקטין</a:t>
            </a:r>
            <a:r>
              <a:rPr lang="he-IL" sz="1600" dirty="0"/>
              <a:t> </a:t>
            </a:r>
            <a:r>
              <a:rPr lang="he-IL" sz="1600" dirty="0" err="1" smtClean="0"/>
              <a:t>וכריכא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/>
              <a:t>שיח </a:t>
            </a:r>
            <a:r>
              <a:rPr lang="he-IL" sz="1600" dirty="0" err="1"/>
              <a:t>דאריך</a:t>
            </a:r>
            <a:r>
              <a:rPr lang="he-IL" sz="1600" dirty="0"/>
              <a:t> אימא בעשרה לית ביה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תנא שיח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שיח עשרה הוא דאית ביה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 smtClean="0"/>
              <a:t>דקטין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/>
              <a:t>מערה </a:t>
            </a:r>
            <a:r>
              <a:rPr lang="he-IL" sz="1600" dirty="0" err="1"/>
              <a:t>דמרבעא</a:t>
            </a:r>
            <a:r>
              <a:rPr lang="he-IL" sz="1600" dirty="0"/>
              <a:t> אימא בעשרה לית בה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תני מערה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מערה בעשרה הוא דאית בה </a:t>
            </a:r>
            <a:r>
              <a:rPr lang="he-IL" sz="1600" dirty="0" err="1"/>
              <a:t>הבלא</a:t>
            </a:r>
            <a:r>
              <a:rPr lang="he-IL" sz="1600" dirty="0"/>
              <a:t> משום </a:t>
            </a:r>
            <a:r>
              <a:rPr lang="he-IL" sz="1600" dirty="0" err="1" smtClean="0"/>
              <a:t>דמטללא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 err="1"/>
              <a:t>חריצין</a:t>
            </a:r>
            <a:r>
              <a:rPr lang="he-IL" sz="1600" dirty="0"/>
              <a:t> דלא מטללי אימא בעשרה לית בהו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ואי </a:t>
            </a:r>
            <a:r>
              <a:rPr lang="he-IL" sz="1600" dirty="0"/>
              <a:t>תנא </a:t>
            </a:r>
            <a:r>
              <a:rPr lang="he-IL" sz="1600" dirty="0" err="1"/>
              <a:t>חריצין</a:t>
            </a:r>
            <a:r>
              <a:rPr lang="he-IL" sz="1600" dirty="0"/>
              <a:t> </a:t>
            </a:r>
            <a:r>
              <a:rPr lang="he-IL" sz="1600" dirty="0" smtClean="0"/>
              <a:t>- </a:t>
            </a:r>
            <a:r>
              <a:rPr lang="he-IL" sz="1600" dirty="0" err="1" smtClean="0"/>
              <a:t>הוה</a:t>
            </a:r>
            <a:r>
              <a:rPr lang="he-IL" sz="1600" dirty="0" smtClean="0"/>
              <a:t> </a:t>
            </a:r>
            <a:r>
              <a:rPr lang="he-IL" sz="1600" dirty="0" err="1"/>
              <a:t>אמינא</a:t>
            </a:r>
            <a:r>
              <a:rPr lang="he-IL" sz="1600" dirty="0"/>
              <a:t> </a:t>
            </a:r>
            <a:r>
              <a:rPr lang="he-IL" sz="1600" dirty="0" err="1"/>
              <a:t>חריצין</a:t>
            </a:r>
            <a:r>
              <a:rPr lang="he-IL" sz="1600" dirty="0"/>
              <a:t> עשרה הוא דאית בהו </a:t>
            </a:r>
            <a:r>
              <a:rPr lang="he-IL" sz="1600" dirty="0" err="1"/>
              <a:t>הבלא</a:t>
            </a:r>
            <a:r>
              <a:rPr lang="he-IL" sz="1600" dirty="0"/>
              <a:t> משום דלית בהו </a:t>
            </a:r>
            <a:r>
              <a:rPr lang="he-IL" sz="1600" dirty="0" err="1"/>
              <a:t>רויחא</a:t>
            </a:r>
            <a:r>
              <a:rPr lang="he-IL" sz="1600" dirty="0"/>
              <a:t> מלעיל טפי </a:t>
            </a:r>
            <a:r>
              <a:rPr lang="he-IL" sz="1600" dirty="0" err="1" smtClean="0"/>
              <a:t>מתתאי</a:t>
            </a:r>
            <a:r>
              <a:rPr lang="he-IL" sz="160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600" dirty="0" smtClean="0"/>
              <a:t>אבל </a:t>
            </a:r>
            <a:r>
              <a:rPr lang="he-IL" sz="1600" dirty="0" err="1"/>
              <a:t>נעיצין</a:t>
            </a:r>
            <a:r>
              <a:rPr lang="he-IL" sz="1600" dirty="0"/>
              <a:t> </a:t>
            </a:r>
            <a:r>
              <a:rPr lang="he-IL" sz="1600" dirty="0" err="1"/>
              <a:t>דרויחי</a:t>
            </a:r>
            <a:r>
              <a:rPr lang="he-IL" sz="1600" dirty="0"/>
              <a:t> מלעיל טפי </a:t>
            </a:r>
            <a:r>
              <a:rPr lang="he-IL" sz="1600" dirty="0" err="1"/>
              <a:t>מתתאי</a:t>
            </a:r>
            <a:r>
              <a:rPr lang="he-IL" sz="1600" dirty="0"/>
              <a:t> אימא בעשרה לית בהו </a:t>
            </a:r>
            <a:r>
              <a:rPr lang="he-IL" sz="1600" dirty="0" err="1" smtClean="0"/>
              <a:t>הבלא</a:t>
            </a:r>
            <a:r>
              <a:rPr lang="he-IL" sz="16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600" dirty="0" err="1" smtClean="0"/>
              <a:t>קמ</a:t>
            </a:r>
            <a:r>
              <a:rPr lang="he-IL" sz="1600" dirty="0"/>
              <a:t>'</a:t>
            </a:r>
            <a:r>
              <a:rPr lang="he-IL" sz="1600" dirty="0" smtClean="0"/>
              <a:t>'ל.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80528" y="35330"/>
            <a:ext cx="1596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הסבר מלבני מעוגל 6"/>
          <p:cNvSpPr/>
          <p:nvPr/>
        </p:nvSpPr>
        <p:spPr>
          <a:xfrm>
            <a:off x="395536" y="2204864"/>
            <a:ext cx="4086001" cy="1656184"/>
          </a:xfrm>
          <a:prstGeom prst="wedgeRoundRectCallout">
            <a:avLst>
              <a:gd name="adj1" fmla="val 57232"/>
              <a:gd name="adj2" fmla="val -4773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400" b="1" dirty="0">
                <a:solidFill>
                  <a:prstClr val="black"/>
                </a:solidFill>
              </a:rPr>
              <a:t>משנה </a:t>
            </a:r>
            <a:endParaRPr lang="he-IL" sz="1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ונפל לתוכו שור או חמור - חייב.</a:t>
            </a: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אחד החופר בור שיח ומערה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חריצין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ונעיצין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- חייב. </a:t>
            </a:r>
          </a:p>
          <a:p>
            <a:pPr lvl="0">
              <a:lnSpc>
                <a:spcPct val="120000"/>
              </a:lnSpc>
            </a:pP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א''כ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למה נאמר "בור"?</a:t>
            </a:r>
          </a:p>
          <a:p>
            <a:pPr lvl="0"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מה בור שיש בו כדי להמית עשרה טפחים, אף כל שיש בו כדי להמית עשרה טפחים.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04464" y="146344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9448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43608" y="479569"/>
            <a:ext cx="7200800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b="1" dirty="0" smtClean="0"/>
              <a:t>משנה </a:t>
            </a:r>
          </a:p>
          <a:p>
            <a:pPr>
              <a:lnSpc>
                <a:spcPct val="120000"/>
              </a:lnSpc>
            </a:pPr>
            <a:endParaRPr lang="he-IL" sz="5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החופר 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בור 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-</a:t>
            </a:r>
          </a:p>
          <a:p>
            <a:pPr>
              <a:lnSpc>
                <a:spcPct val="120000"/>
              </a:lnSpc>
            </a:pPr>
            <a:r>
              <a:rPr lang="he-IL" dirty="0" err="1" smtClean="0">
                <a:solidFill>
                  <a:srgbClr val="F79646">
                    <a:lumMod val="50000"/>
                  </a:srgbClr>
                </a:solidFill>
              </a:rPr>
              <a:t>ברה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לרה'</a:t>
            </a:r>
            <a:r>
              <a:rPr lang="he-IL" dirty="0" err="1" smtClean="0">
                <a:solidFill>
                  <a:srgbClr val="F79646">
                    <a:lumMod val="50000"/>
                  </a:srgbClr>
                </a:solidFill>
              </a:rPr>
              <a:t>'ר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,</a:t>
            </a:r>
            <a:endParaRPr lang="he-IL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או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לרה'</a:t>
            </a:r>
            <a:r>
              <a:rPr lang="he-IL" dirty="0" err="1" smtClean="0">
                <a:solidFill>
                  <a:srgbClr val="F79646">
                    <a:lumMod val="50000"/>
                  </a:srgbClr>
                </a:solidFill>
              </a:rPr>
              <a:t>'י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dirty="0" err="1" smtClean="0">
                <a:solidFill>
                  <a:srgbClr val="F79646">
                    <a:lumMod val="50000"/>
                  </a:srgbClr>
                </a:solidFill>
              </a:rPr>
              <a:t>ברה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אחר - </a:t>
            </a: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חייב.</a:t>
            </a:r>
            <a:endParaRPr lang="he-IL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400" dirty="0"/>
              <a:t/>
            </a:r>
            <a:br>
              <a:rPr lang="he-IL" sz="2400" dirty="0"/>
            </a:br>
            <a:r>
              <a:rPr lang="he-IL" b="1" dirty="0" smtClean="0"/>
              <a:t>גמרא </a:t>
            </a:r>
          </a:p>
          <a:p>
            <a:pPr>
              <a:lnSpc>
                <a:spcPct val="120000"/>
              </a:lnSpc>
            </a:pPr>
            <a:endParaRPr lang="he-IL" sz="500" dirty="0" smtClean="0"/>
          </a:p>
          <a:p>
            <a:pPr>
              <a:lnSpc>
                <a:spcPct val="120000"/>
              </a:lnSpc>
            </a:pPr>
            <a:r>
              <a:rPr lang="he-IL" dirty="0" err="1" smtClean="0"/>
              <a:t>ת</a:t>
            </a:r>
            <a:r>
              <a:rPr lang="he-IL" dirty="0" err="1"/>
              <a:t>'</a:t>
            </a:r>
            <a:r>
              <a:rPr lang="he-IL" dirty="0" err="1" smtClean="0"/>
              <a:t>'ר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endParaRPr lang="he-IL" sz="5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החופר 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בור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(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) -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 חייב, </a:t>
            </a: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וזהו 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בור האמור בתורה דברי ר' 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ישמעאל.</a:t>
            </a:r>
            <a:endParaRPr lang="he-IL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5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err="1" smtClean="0">
                <a:solidFill>
                  <a:srgbClr val="F79646">
                    <a:lumMod val="50000"/>
                  </a:srgbClr>
                </a:solidFill>
              </a:rPr>
              <a:t>ר</a:t>
            </a:r>
            <a:r>
              <a:rPr lang="he-IL" dirty="0" err="1">
                <a:solidFill>
                  <a:srgbClr val="F79646">
                    <a:lumMod val="50000"/>
                  </a:srgbClr>
                </a:solidFill>
              </a:rPr>
              <a:t>''ע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 אומר: הפקיר רשותו ולא הפקיר בורו </a:t>
            </a:r>
            <a:r>
              <a:rPr lang="he-IL" dirty="0" smtClean="0">
                <a:solidFill>
                  <a:srgbClr val="F79646">
                    <a:lumMod val="50000"/>
                  </a:srgbClr>
                </a:solidFill>
              </a:rPr>
              <a:t>- זהו </a:t>
            </a:r>
            <a:r>
              <a:rPr lang="he-IL" dirty="0">
                <a:solidFill>
                  <a:srgbClr val="F79646">
                    <a:lumMod val="50000"/>
                  </a:srgbClr>
                </a:solidFill>
              </a:rPr>
              <a:t>בור האמור בתורה. </a:t>
            </a:r>
          </a:p>
          <a:p>
            <a:pPr>
              <a:lnSpc>
                <a:spcPct val="120000"/>
              </a:lnSpc>
            </a:pP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-19259" y="35330"/>
            <a:ext cx="1596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מט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16084" y="1772816"/>
            <a:ext cx="696634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תנן: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היו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פחותין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מעשרה טפחים ונפל לתוכו שור או חמור ומת - פטור, </a:t>
            </a:r>
          </a:p>
          <a:p>
            <a:pPr>
              <a:lnSpc>
                <a:spcPct val="120000"/>
              </a:lnSpc>
            </a:pP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ואם </a:t>
            </a:r>
            <a:r>
              <a:rPr lang="he-IL" sz="2000" dirty="0" err="1">
                <a:solidFill>
                  <a:srgbClr val="F79646">
                    <a:lumMod val="50000"/>
                  </a:srgbClr>
                </a:solidFill>
              </a:rPr>
              <a:t>הוזק</a:t>
            </a:r>
            <a:r>
              <a:rPr lang="he-IL" sz="2000" dirty="0">
                <a:solidFill>
                  <a:srgbClr val="F79646">
                    <a:lumMod val="50000"/>
                  </a:srgbClr>
                </a:solidFill>
              </a:rPr>
              <a:t> בו - חייב.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נפל </a:t>
            </a:r>
            <a:r>
              <a:rPr lang="he-IL" sz="2000" dirty="0"/>
              <a:t>לתוכו שור או חמור ומת פטור </a:t>
            </a:r>
            <a:r>
              <a:rPr lang="he-IL" sz="2000" dirty="0" smtClean="0"/>
              <a:t>- </a:t>
            </a:r>
            <a:r>
              <a:rPr lang="he-IL" sz="2000" dirty="0" err="1" smtClean="0"/>
              <a:t>מ</a:t>
            </a:r>
            <a:r>
              <a:rPr lang="he-IL" sz="2000" dirty="0" err="1"/>
              <a:t>'</a:t>
            </a:r>
            <a:r>
              <a:rPr lang="he-IL" sz="2000" dirty="0" err="1" smtClean="0"/>
              <a:t>'ט</a:t>
            </a:r>
            <a:r>
              <a:rPr lang="he-IL" sz="2000" dirty="0" smtClean="0"/>
              <a:t>? לאו </a:t>
            </a:r>
            <a:r>
              <a:rPr lang="he-IL" sz="2000" dirty="0"/>
              <a:t>משום דלית ביה </a:t>
            </a:r>
            <a:r>
              <a:rPr lang="he-IL" sz="2000" dirty="0" smtClean="0"/>
              <a:t>חבטה?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לא, </a:t>
            </a:r>
            <a:r>
              <a:rPr lang="he-IL" sz="2000" dirty="0"/>
              <a:t>משום דלית ביה </a:t>
            </a:r>
            <a:r>
              <a:rPr lang="he-IL" sz="2000" dirty="0" err="1" smtClean="0"/>
              <a:t>הבלא</a:t>
            </a:r>
            <a:r>
              <a:rPr lang="he-IL" sz="2000" dirty="0" smtClean="0"/>
              <a:t>. </a:t>
            </a:r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אי </a:t>
            </a:r>
            <a:r>
              <a:rPr lang="he-IL" sz="2000" dirty="0"/>
              <a:t>הכי </a:t>
            </a:r>
            <a:r>
              <a:rPr lang="he-IL" sz="2000" dirty="0" smtClean="0"/>
              <a:t>"אם </a:t>
            </a:r>
            <a:r>
              <a:rPr lang="he-IL" sz="2000" dirty="0" err="1"/>
              <a:t>הוזק</a:t>
            </a:r>
            <a:r>
              <a:rPr lang="he-IL" sz="2000" dirty="0"/>
              <a:t> בו </a:t>
            </a:r>
            <a:r>
              <a:rPr lang="he-IL" sz="2000" dirty="0" smtClean="0"/>
              <a:t>חייב"? </a:t>
            </a:r>
            <a:r>
              <a:rPr lang="he-IL" sz="2000" dirty="0"/>
              <a:t>הא לית ביה </a:t>
            </a:r>
            <a:r>
              <a:rPr lang="he-IL" sz="2000" dirty="0" err="1" smtClean="0"/>
              <a:t>הבלא</a:t>
            </a:r>
            <a:r>
              <a:rPr lang="he-IL" sz="20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אמרי: </a:t>
            </a:r>
            <a:r>
              <a:rPr lang="he-IL" sz="2000" dirty="0"/>
              <a:t>אין </a:t>
            </a:r>
            <a:r>
              <a:rPr lang="he-IL" sz="2000" dirty="0" err="1"/>
              <a:t>הבלא</a:t>
            </a:r>
            <a:r>
              <a:rPr lang="he-IL" sz="2000" dirty="0"/>
              <a:t> </a:t>
            </a:r>
            <a:r>
              <a:rPr lang="he-IL" sz="2000" dirty="0" smtClean="0"/>
              <a:t>למיתה, </a:t>
            </a:r>
            <a:r>
              <a:rPr lang="he-IL" sz="2000" dirty="0"/>
              <a:t>ויש </a:t>
            </a:r>
            <a:r>
              <a:rPr lang="he-IL" sz="2000" dirty="0" err="1"/>
              <a:t>הבלא</a:t>
            </a:r>
            <a:r>
              <a:rPr lang="he-IL" sz="2000" dirty="0"/>
              <a:t> </a:t>
            </a:r>
            <a:r>
              <a:rPr lang="he-IL" sz="2000" dirty="0" err="1" smtClean="0"/>
              <a:t>לנזקין</a:t>
            </a:r>
            <a:r>
              <a:rPr lang="he-IL" sz="2000" dirty="0" smtClean="0"/>
              <a:t>.</a:t>
            </a:r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-180528" y="35330"/>
            <a:ext cx="1596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הסבר מלבני מעוגל 5"/>
          <p:cNvSpPr/>
          <p:nvPr/>
        </p:nvSpPr>
        <p:spPr>
          <a:xfrm>
            <a:off x="3403909" y="476672"/>
            <a:ext cx="5003650" cy="1008112"/>
          </a:xfrm>
          <a:prstGeom prst="wedgeRoundRectCallout">
            <a:avLst>
              <a:gd name="adj1" fmla="val 57233"/>
              <a:gd name="adj2" fmla="val -4854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dirty="0">
                <a:solidFill>
                  <a:prstClr val="black"/>
                </a:solidFill>
              </a:rPr>
              <a:t>אמר רב: </a:t>
            </a:r>
            <a:r>
              <a:rPr lang="he-IL" dirty="0" smtClean="0">
                <a:solidFill>
                  <a:prstClr val="black"/>
                </a:solidFill>
              </a:rPr>
              <a:t>בור </a:t>
            </a:r>
            <a:r>
              <a:rPr lang="he-IL" dirty="0">
                <a:solidFill>
                  <a:prstClr val="black"/>
                </a:solidFill>
              </a:rPr>
              <a:t>שחייבה עליו תורה - להבלו ולא </a:t>
            </a:r>
            <a:r>
              <a:rPr lang="he-IL" dirty="0" err="1">
                <a:solidFill>
                  <a:prstClr val="black"/>
                </a:solidFill>
              </a:rPr>
              <a:t>לחבטו</a:t>
            </a:r>
            <a:r>
              <a:rPr lang="he-IL" dirty="0" smtClean="0">
                <a:solidFill>
                  <a:prstClr val="black"/>
                </a:solidFill>
              </a:rPr>
              <a:t>...</a:t>
            </a:r>
            <a:endParaRPr lang="he-IL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dirty="0">
                <a:solidFill>
                  <a:prstClr val="black"/>
                </a:solidFill>
              </a:rPr>
              <a:t>ושמואל אמר: להבלו </a:t>
            </a:r>
            <a:r>
              <a:rPr lang="he-IL" dirty="0" err="1">
                <a:solidFill>
                  <a:prstClr val="black"/>
                </a:solidFill>
              </a:rPr>
              <a:t>וכ</a:t>
            </a:r>
            <a:r>
              <a:rPr lang="he-IL" dirty="0">
                <a:solidFill>
                  <a:prstClr val="black"/>
                </a:solidFill>
              </a:rPr>
              <a:t>''ש </a:t>
            </a:r>
            <a:r>
              <a:rPr lang="he-IL" dirty="0" err="1" smtClean="0">
                <a:solidFill>
                  <a:prstClr val="black"/>
                </a:solidFill>
              </a:rPr>
              <a:t>לחבטו</a:t>
            </a:r>
            <a:r>
              <a:rPr lang="he-IL" dirty="0" smtClean="0">
                <a:solidFill>
                  <a:prstClr val="black"/>
                </a:solidFill>
              </a:rPr>
              <a:t>...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0432" y="181949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904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772" y="1282828"/>
            <a:ext cx="8568952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</a:rPr>
              <a:t>שיעור דף יומי אונליין</a:t>
            </a:r>
          </a:p>
          <a:p>
            <a:pPr algn="ctr"/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מתקיים בשעה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21:00-21:45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בימים א-ה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800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en-US" sz="1100" dirty="0" smtClean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3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3233010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3765103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408" y="4287379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4408" y="4849996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658225"/>
              </p:ext>
            </p:extLst>
          </p:nvPr>
        </p:nvGraphicFramePr>
        <p:xfrm>
          <a:off x="1115615" y="2939800"/>
          <a:ext cx="6912769" cy="2879208"/>
        </p:xfrm>
        <a:graphic>
          <a:graphicData uri="http://schemas.openxmlformats.org/drawingml/2006/table">
            <a:tbl>
              <a:tblPr rtl="1" firstRow="1" firstCol="1" bandRow="1"/>
              <a:tblGrid>
                <a:gridCol w="1420354"/>
                <a:gridCol w="3909827"/>
                <a:gridCol w="1582588"/>
              </a:tblGrid>
              <a:tr h="308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תוכן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מגיד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יום א 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(י"א</a:t>
                      </a:r>
                      <a:r>
                        <a:rPr lang="he-IL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תמוז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ע"א (שורה 8) - מח ע"א (שורה 14)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יום ב 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(י"ב</a:t>
                      </a:r>
                      <a:r>
                        <a:rPr lang="he-IL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תמוז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מח ע"א (שורה 15) - מח ע"ב (משנה)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דובי שחור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יום ג 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(י"ג</a:t>
                      </a:r>
                      <a:r>
                        <a:rPr lang="he-IL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תמוז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מח ע"ב (משנה) -  מט ע"ב (משנה)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שמואל נבון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יום ד (י"ד</a:t>
                      </a:r>
                      <a:r>
                        <a:rPr lang="he-IL" sz="15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תמוז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מט ע"ב (משנה) - נ ע"ב (4 שורות מלמטה)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הראל שפירא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51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יום ה (ט"ו תמוז)</a:t>
                      </a:r>
                      <a:endParaRPr lang="en-US" sz="1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נ ע"ב (4 שורות מלמטה) - נא ע"ב (שורה אחרונה)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יוסף </a:t>
                      </a:r>
                      <a:r>
                        <a:rPr lang="he-IL" sz="15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מרובקה</a:t>
                      </a:r>
                      <a:endParaRPr lang="en-US" sz="1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6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16632"/>
            <a:ext cx="8568952" cy="638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30000"/>
              </a:lnSpc>
            </a:pPr>
            <a:endParaRPr lang="he-IL" sz="1400" b="1" dirty="0" smtClean="0">
              <a:solidFill>
                <a:schemeClr val="accent2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800" b="1" dirty="0" smtClean="0">
                <a:solidFill>
                  <a:schemeClr val="accent2"/>
                </a:solidFill>
              </a:rPr>
              <a:t>להתראות מחר בשיעור הבא</a:t>
            </a:r>
            <a:endParaRPr lang="he-IL" sz="2000" dirty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endParaRPr lang="he-IL" sz="2000" dirty="0" smtClean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000" dirty="0" smtClean="0">
                <a:solidFill>
                  <a:prstClr val="black"/>
                </a:solidFill>
              </a:rPr>
              <a:t>לידיעתכם</a:t>
            </a:r>
            <a:r>
              <a:rPr lang="he-IL" sz="2000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30000"/>
              </a:lnSpc>
            </a:pPr>
            <a:r>
              <a:rPr lang="he-IL" sz="2000" dirty="0">
                <a:solidFill>
                  <a:prstClr val="black"/>
                </a:solidFill>
              </a:rPr>
              <a:t>שיעורי האונליין מוקלטים וזמינים </a:t>
            </a:r>
            <a:r>
              <a:rPr lang="he-IL" sz="2000" dirty="0" err="1">
                <a:solidFill>
                  <a:prstClr val="black"/>
                </a:solidFill>
              </a:rPr>
              <a:t>לצפיה</a:t>
            </a:r>
            <a:r>
              <a:rPr lang="he-IL" sz="2000" dirty="0">
                <a:solidFill>
                  <a:prstClr val="black"/>
                </a:solidFill>
              </a:rPr>
              <a:t> חוזרת [החל מעוד </a:t>
            </a:r>
            <a:r>
              <a:rPr lang="he-IL" sz="2000" dirty="0" smtClean="0">
                <a:solidFill>
                  <a:prstClr val="black"/>
                </a:solidFill>
              </a:rPr>
              <a:t>שעה] </a:t>
            </a:r>
            <a:r>
              <a:rPr lang="he-IL" sz="2000" dirty="0">
                <a:solidFill>
                  <a:prstClr val="black"/>
                </a:solidFill>
              </a:rPr>
              <a:t>בפורטל הדף היומי (בספריית שיעורי שמע/וידאו</a:t>
            </a:r>
            <a:r>
              <a:rPr lang="he-IL" sz="2000" dirty="0" smtClean="0">
                <a:solidFill>
                  <a:prstClr val="black"/>
                </a:solidFill>
              </a:rPr>
              <a:t>) ובאפליקציה.</a:t>
            </a:r>
          </a:p>
          <a:p>
            <a:pPr lvl="0">
              <a:lnSpc>
                <a:spcPct val="130000"/>
              </a:lnSpc>
            </a:pPr>
            <a:endParaRPr lang="he-IL" sz="2000" dirty="0">
              <a:solidFill>
                <a:prstClr val="black"/>
              </a:solidFill>
            </a:endParaRPr>
          </a:p>
          <a:p>
            <a:pPr algn="ctr"/>
            <a:endParaRPr lang="he-IL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endParaRPr lang="he-IL" sz="3200" dirty="0">
              <a:solidFill>
                <a:prstClr val="black"/>
              </a:solidFill>
            </a:endParaRP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sz="2300" b="1" dirty="0">
                <a:solidFill>
                  <a:srgbClr val="EEECE1">
                    <a:lumMod val="50000"/>
                  </a:srgbClr>
                </a:solidFill>
              </a:rPr>
              <a:t>השיעור היום הוקדש </a:t>
            </a:r>
            <a:r>
              <a:rPr lang="he-IL" sz="2300" b="1" dirty="0" smtClean="0">
                <a:solidFill>
                  <a:srgbClr val="EEECE1">
                    <a:lumMod val="50000"/>
                  </a:srgbClr>
                </a:solidFill>
              </a:rPr>
              <a:t>לרפואת אלעד צפריר בן דנה</a:t>
            </a: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60794"/>
            <a:ext cx="6624736" cy="1964350"/>
          </a:xfrm>
          <a:prstGeom prst="rect">
            <a:avLst/>
          </a:prstGeom>
        </p:spPr>
      </p:pic>
      <p:cxnSp>
        <p:nvCxnSpPr>
          <p:cNvPr id="6" name="מחבר חץ ישר 5"/>
          <p:cNvCxnSpPr/>
          <p:nvPr/>
        </p:nvCxnSpPr>
        <p:spPr>
          <a:xfrm flipH="1">
            <a:off x="6444208" y="2492896"/>
            <a:ext cx="64807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3688" y="1988840"/>
            <a:ext cx="6779567" cy="42657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700" dirty="0" smtClean="0"/>
              <a:t>אמר רבה: </a:t>
            </a:r>
          </a:p>
          <a:p>
            <a:pPr>
              <a:lnSpc>
                <a:spcPct val="120000"/>
              </a:lnSpc>
            </a:pPr>
            <a:endParaRPr lang="he-IL" sz="11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בבור </a:t>
            </a:r>
            <a:r>
              <a:rPr lang="he-IL" sz="1700" dirty="0" err="1"/>
              <a:t>ברה'</a:t>
            </a:r>
            <a:r>
              <a:rPr lang="he-IL" sz="1700" dirty="0" err="1" smtClean="0"/>
              <a:t>'ר</a:t>
            </a:r>
            <a:r>
              <a:rPr lang="he-IL" sz="1700" dirty="0" smtClean="0"/>
              <a:t> -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כ</a:t>
            </a:r>
            <a:r>
              <a:rPr lang="he-IL" sz="1700" dirty="0" err="1"/>
              <a:t>''ע</a:t>
            </a:r>
            <a:r>
              <a:rPr lang="he-IL" sz="1700" dirty="0"/>
              <a:t> לא פליגי </a:t>
            </a:r>
            <a:r>
              <a:rPr lang="he-IL" sz="1700" dirty="0" err="1" smtClean="0"/>
              <a:t>דמיחייב</a:t>
            </a:r>
            <a:r>
              <a:rPr lang="he-IL" sz="17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מ</a:t>
            </a:r>
            <a:r>
              <a:rPr lang="he-IL" sz="1700" dirty="0" err="1"/>
              <a:t>'</a:t>
            </a:r>
            <a:r>
              <a:rPr lang="he-IL" sz="1700" dirty="0" err="1" smtClean="0"/>
              <a:t>'ט</a:t>
            </a:r>
            <a:r>
              <a:rPr lang="he-IL" sz="1700" dirty="0" smtClean="0"/>
              <a:t>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אמר </a:t>
            </a:r>
            <a:r>
              <a:rPr lang="he-IL" sz="1700" dirty="0"/>
              <a:t>קרא "</a:t>
            </a:r>
            <a:r>
              <a:rPr lang="he-IL" sz="1700" dirty="0" smtClean="0"/>
              <a:t>כי יפתח... </a:t>
            </a:r>
            <a:r>
              <a:rPr lang="he-IL" sz="1700" dirty="0"/>
              <a:t>וכי </a:t>
            </a:r>
            <a:r>
              <a:rPr lang="he-IL" sz="1700" dirty="0" smtClean="0"/>
              <a:t>יכרה" - אם </a:t>
            </a:r>
            <a:r>
              <a:rPr lang="he-IL" sz="1700" dirty="0"/>
              <a:t>על פתיחה </a:t>
            </a:r>
            <a:r>
              <a:rPr lang="he-IL" sz="1700" dirty="0" smtClean="0"/>
              <a:t>חייב, </a:t>
            </a:r>
            <a:r>
              <a:rPr lang="he-IL" sz="1700" dirty="0"/>
              <a:t>על כרייה לא כל </a:t>
            </a:r>
            <a:r>
              <a:rPr lang="he-IL" sz="1700" dirty="0" smtClean="0"/>
              <a:t>שכן?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אלא </a:t>
            </a:r>
            <a:r>
              <a:rPr lang="he-IL" sz="1700" dirty="0"/>
              <a:t>שעל עסקי פתיחה ועל עסקי כרייה באה </a:t>
            </a:r>
            <a:r>
              <a:rPr lang="he-IL" sz="1700" dirty="0" smtClean="0"/>
              <a:t>לו.</a:t>
            </a:r>
          </a:p>
          <a:p>
            <a:pPr>
              <a:lnSpc>
                <a:spcPct val="120000"/>
              </a:lnSpc>
            </a:pPr>
            <a:endParaRPr lang="he-IL" sz="1100" dirty="0" smtClean="0"/>
          </a:p>
          <a:p>
            <a:pPr>
              <a:lnSpc>
                <a:spcPct val="120000"/>
              </a:lnSpc>
            </a:pPr>
            <a:r>
              <a:rPr lang="he-IL" sz="1700" dirty="0" smtClean="0"/>
              <a:t>לא </a:t>
            </a:r>
            <a:r>
              <a:rPr lang="he-IL" sz="1700" dirty="0"/>
              <a:t>נחלקו </a:t>
            </a:r>
            <a:r>
              <a:rPr lang="he-IL" sz="1700" dirty="0" smtClean="0"/>
              <a:t>אלא </a:t>
            </a:r>
            <a:r>
              <a:rPr lang="he-IL" sz="1700" dirty="0"/>
              <a:t>בבור ברשותו -</a:t>
            </a:r>
            <a:endParaRPr lang="he-IL" sz="1700" dirty="0" smtClean="0"/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ר</a:t>
            </a:r>
            <a:r>
              <a:rPr lang="he-IL" sz="1700" dirty="0" err="1"/>
              <a:t>''ע</a:t>
            </a:r>
            <a:r>
              <a:rPr lang="he-IL" sz="1700" dirty="0"/>
              <a:t> סבר בור ברשותו </a:t>
            </a:r>
            <a:r>
              <a:rPr lang="he-IL" sz="1700" dirty="0" err="1"/>
              <a:t>נמי</a:t>
            </a:r>
            <a:r>
              <a:rPr lang="he-IL" sz="1700" dirty="0"/>
              <a:t> </a:t>
            </a:r>
            <a:r>
              <a:rPr lang="he-IL" sz="1700" dirty="0" smtClean="0"/>
              <a:t>חייב, </a:t>
            </a:r>
          </a:p>
          <a:p>
            <a:pPr>
              <a:lnSpc>
                <a:spcPct val="120000"/>
              </a:lnSpc>
            </a:pPr>
            <a:r>
              <a:rPr lang="he-IL" sz="1700" dirty="0" err="1" smtClean="0"/>
              <a:t>דכתיב</a:t>
            </a:r>
            <a:r>
              <a:rPr lang="he-IL" sz="1700" dirty="0" smtClean="0"/>
              <a:t> </a:t>
            </a:r>
            <a:r>
              <a:rPr lang="he-IL" sz="1700" dirty="0"/>
              <a:t>"</a:t>
            </a:r>
            <a:r>
              <a:rPr lang="he-IL" sz="1700" dirty="0" smtClean="0"/>
              <a:t>בעל הבור" </a:t>
            </a:r>
            <a:r>
              <a:rPr lang="he-IL" sz="1700" dirty="0"/>
              <a:t>בבור דאית ליה בעלים </a:t>
            </a:r>
            <a:r>
              <a:rPr lang="he-IL" sz="1700" dirty="0" err="1"/>
              <a:t>קאמר</a:t>
            </a:r>
            <a:r>
              <a:rPr lang="he-IL" sz="1700" dirty="0"/>
              <a:t> </a:t>
            </a:r>
            <a:r>
              <a:rPr lang="he-IL" sz="1700" dirty="0" smtClean="0"/>
              <a:t>רחמנא,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ור</a:t>
            </a:r>
            <a:r>
              <a:rPr lang="he-IL" sz="1700" dirty="0"/>
              <a:t>' ישמעאל סבר בעל </a:t>
            </a:r>
            <a:r>
              <a:rPr lang="he-IL" sz="1700" dirty="0" smtClean="0"/>
              <a:t>התקלה.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אלא </a:t>
            </a:r>
            <a:r>
              <a:rPr lang="he-IL" sz="1700" dirty="0"/>
              <a:t>מאי </a:t>
            </a:r>
            <a:r>
              <a:rPr lang="he-IL" sz="1700" dirty="0" smtClean="0"/>
              <a:t>"זהו </a:t>
            </a:r>
            <a:r>
              <a:rPr lang="he-IL" sz="1700" dirty="0"/>
              <a:t>בור האמור </a:t>
            </a:r>
            <a:r>
              <a:rPr lang="he-IL" sz="1700" dirty="0" smtClean="0"/>
              <a:t>בתורה" </a:t>
            </a:r>
            <a:r>
              <a:rPr lang="he-IL" sz="1700" dirty="0" err="1"/>
              <a:t>דקאמר</a:t>
            </a:r>
            <a:r>
              <a:rPr lang="he-IL" sz="1700" dirty="0"/>
              <a:t> </a:t>
            </a:r>
            <a:r>
              <a:rPr lang="he-IL" sz="1700" dirty="0" err="1"/>
              <a:t>ר'</a:t>
            </a:r>
            <a:r>
              <a:rPr lang="he-IL" sz="1700" dirty="0" err="1" smtClean="0"/>
              <a:t>'ע</a:t>
            </a:r>
            <a:r>
              <a:rPr lang="he-IL" sz="1700" dirty="0" smtClean="0"/>
              <a:t>? </a:t>
            </a:r>
          </a:p>
          <a:p>
            <a:pPr>
              <a:lnSpc>
                <a:spcPct val="120000"/>
              </a:lnSpc>
            </a:pPr>
            <a:r>
              <a:rPr lang="he-IL" sz="1700" dirty="0" smtClean="0"/>
              <a:t>זהו </a:t>
            </a:r>
            <a:r>
              <a:rPr lang="he-IL" sz="1700" dirty="0"/>
              <a:t>בור שפתח בו הכתוב תחלה </a:t>
            </a:r>
            <a:r>
              <a:rPr lang="he-IL" sz="1700" dirty="0" err="1" smtClean="0"/>
              <a:t>לתשלומין</a:t>
            </a:r>
            <a:r>
              <a:rPr lang="he-IL" sz="17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24544" y="35330"/>
            <a:ext cx="32527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מט עמוד ב - 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43807" y="433710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א</a:t>
            </a:r>
            <a:endParaRPr lang="he-IL" sz="800" dirty="0"/>
          </a:p>
        </p:txBody>
      </p:sp>
      <p:sp>
        <p:nvSpPr>
          <p:cNvPr id="7" name="הסבר מלבני מעוגל 6"/>
          <p:cNvSpPr/>
          <p:nvPr/>
        </p:nvSpPr>
        <p:spPr>
          <a:xfrm>
            <a:off x="3449142" y="260648"/>
            <a:ext cx="5166121" cy="1512169"/>
          </a:xfrm>
          <a:prstGeom prst="wedgeRoundRectCallout">
            <a:avLst>
              <a:gd name="adj1" fmla="val 54271"/>
              <a:gd name="adj2" fmla="val -466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prstClr val="black"/>
                </a:solidFill>
              </a:rPr>
              <a:t>ת''ר</a:t>
            </a:r>
            <a:r>
              <a:rPr lang="he-IL" sz="1500" dirty="0" smtClean="0">
                <a:solidFill>
                  <a:prstClr val="black"/>
                </a:solidFill>
              </a:rPr>
              <a:t>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(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) - חייב, </a:t>
            </a: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וזהו בור האמור בתורה דברי ר' ישמעאל.</a:t>
            </a: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ר''ע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אומר: הפקיר רשותו ולא הפקיר בורו - זהו בור האמור בתורה. </a:t>
            </a:r>
          </a:p>
        </p:txBody>
      </p:sp>
      <p:sp>
        <p:nvSpPr>
          <p:cNvPr id="9" name="הסבר מלבני מעוגל 8"/>
          <p:cNvSpPr/>
          <p:nvPr/>
        </p:nvSpPr>
        <p:spPr>
          <a:xfrm>
            <a:off x="251520" y="2110723"/>
            <a:ext cx="3467199" cy="1224140"/>
          </a:xfrm>
          <a:prstGeom prst="wedgeRoundRectCallout">
            <a:avLst>
              <a:gd name="adj1" fmla="val 68190"/>
              <a:gd name="adj2" fmla="val 551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smtClean="0">
                <a:solidFill>
                  <a:prstClr val="black"/>
                </a:solidFill>
              </a:rPr>
              <a:t>שמות </a:t>
            </a:r>
            <a:r>
              <a:rPr lang="he-IL" sz="1500" dirty="0" err="1" smtClean="0">
                <a:solidFill>
                  <a:prstClr val="black"/>
                </a:solidFill>
              </a:rPr>
              <a:t>כא</a:t>
            </a:r>
            <a:r>
              <a:rPr lang="he-IL" sz="1500" dirty="0" smtClean="0">
                <a:solidFill>
                  <a:prstClr val="black"/>
                </a:solidFill>
              </a:rPr>
              <a:t>/לג-לד: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b="1" dirty="0">
                <a:solidFill>
                  <a:srgbClr val="002060"/>
                </a:solidFill>
              </a:rPr>
              <a:t>וכי-יפתח </a:t>
            </a:r>
            <a:r>
              <a:rPr lang="he-IL" sz="1500" dirty="0">
                <a:solidFill>
                  <a:srgbClr val="002060"/>
                </a:solidFill>
              </a:rPr>
              <a:t>איש </a:t>
            </a:r>
            <a:r>
              <a:rPr lang="he-IL" sz="1500" dirty="0" smtClean="0">
                <a:solidFill>
                  <a:srgbClr val="002060"/>
                </a:solidFill>
              </a:rPr>
              <a:t>בור </a:t>
            </a:r>
            <a:r>
              <a:rPr lang="he-IL" sz="1500" dirty="0">
                <a:solidFill>
                  <a:srgbClr val="002060"/>
                </a:solidFill>
              </a:rPr>
              <a:t>או </a:t>
            </a:r>
            <a:r>
              <a:rPr lang="he-IL" sz="1500" b="1" dirty="0">
                <a:solidFill>
                  <a:srgbClr val="002060"/>
                </a:solidFill>
              </a:rPr>
              <a:t>כי-יכרה</a:t>
            </a:r>
            <a:r>
              <a:rPr lang="he-IL" sz="1500" dirty="0">
                <a:solidFill>
                  <a:srgbClr val="002060"/>
                </a:solidFill>
              </a:rPr>
              <a:t> איש </a:t>
            </a:r>
            <a:r>
              <a:rPr lang="he-IL" sz="1500" dirty="0" smtClean="0">
                <a:solidFill>
                  <a:srgbClr val="002060"/>
                </a:solidFill>
              </a:rPr>
              <a:t>בר ולא יכסנו </a:t>
            </a:r>
            <a:r>
              <a:rPr lang="he-IL" sz="1500" dirty="0">
                <a:solidFill>
                  <a:srgbClr val="002060"/>
                </a:solidFill>
              </a:rPr>
              <a:t>ונפל-שמה </a:t>
            </a:r>
            <a:r>
              <a:rPr lang="he-IL" sz="1500" dirty="0" smtClean="0">
                <a:solidFill>
                  <a:srgbClr val="002060"/>
                </a:solidFill>
              </a:rPr>
              <a:t>שור </a:t>
            </a:r>
            <a:r>
              <a:rPr lang="he-IL" sz="1500" dirty="0">
                <a:solidFill>
                  <a:srgbClr val="002060"/>
                </a:solidFill>
              </a:rPr>
              <a:t>או </a:t>
            </a:r>
            <a:r>
              <a:rPr lang="he-IL" sz="1500" dirty="0" smtClean="0">
                <a:solidFill>
                  <a:srgbClr val="002060"/>
                </a:solidFill>
              </a:rPr>
              <a:t>חמור. </a:t>
            </a:r>
            <a:r>
              <a:rPr lang="he-IL" sz="1500" b="1" dirty="0" smtClean="0">
                <a:solidFill>
                  <a:srgbClr val="002060"/>
                </a:solidFill>
              </a:rPr>
              <a:t>בעל </a:t>
            </a:r>
            <a:r>
              <a:rPr lang="he-IL" sz="1500" b="1" dirty="0">
                <a:solidFill>
                  <a:srgbClr val="002060"/>
                </a:solidFill>
              </a:rPr>
              <a:t>הבור </a:t>
            </a:r>
            <a:r>
              <a:rPr lang="he-IL" sz="1500" dirty="0" smtClean="0">
                <a:solidFill>
                  <a:srgbClr val="002060"/>
                </a:solidFill>
              </a:rPr>
              <a:t>ישלם </a:t>
            </a:r>
            <a:r>
              <a:rPr lang="he-IL" sz="1500" dirty="0">
                <a:solidFill>
                  <a:srgbClr val="002060"/>
                </a:solidFill>
              </a:rPr>
              <a:t>כסף ישיב </a:t>
            </a:r>
            <a:r>
              <a:rPr lang="he-IL" sz="1500" dirty="0" smtClean="0">
                <a:solidFill>
                  <a:srgbClr val="002060"/>
                </a:solidFill>
              </a:rPr>
              <a:t>לבעליו...</a:t>
            </a:r>
            <a:endParaRPr lang="he-IL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1844824"/>
            <a:ext cx="8280920" cy="48567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 smtClean="0"/>
              <a:t>ורב </a:t>
            </a:r>
            <a:r>
              <a:rPr lang="he-IL" sz="1500" dirty="0"/>
              <a:t>יוסף </a:t>
            </a:r>
            <a:r>
              <a:rPr lang="he-IL" sz="1500" dirty="0" smtClean="0"/>
              <a:t>אמר: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500" dirty="0" smtClean="0"/>
              <a:t>בבור </a:t>
            </a:r>
            <a:r>
              <a:rPr lang="he-IL" sz="1500" dirty="0" err="1"/>
              <a:t>ברה''י</a:t>
            </a:r>
            <a:r>
              <a:rPr lang="he-IL" sz="1500" dirty="0"/>
              <a:t> -</a:t>
            </a:r>
            <a:endParaRPr lang="he-IL" sz="1500" dirty="0" smtClean="0"/>
          </a:p>
          <a:p>
            <a:pPr>
              <a:lnSpc>
                <a:spcPct val="120000"/>
              </a:lnSpc>
            </a:pPr>
            <a:r>
              <a:rPr lang="he-IL" sz="1500" dirty="0" smtClean="0"/>
              <a:t>כולי </a:t>
            </a:r>
            <a:r>
              <a:rPr lang="he-IL" sz="1500" dirty="0"/>
              <a:t>עלמא לא פליגי </a:t>
            </a:r>
            <a:r>
              <a:rPr lang="he-IL" sz="1500" dirty="0" err="1" smtClean="0"/>
              <a:t>דמחייב</a:t>
            </a:r>
            <a:r>
              <a:rPr lang="he-IL" sz="15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מאי טעמא?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"בעל הבור" </a:t>
            </a:r>
            <a:r>
              <a:rPr lang="he-IL" sz="1500" dirty="0"/>
              <a:t>אמר רחמנא </a:t>
            </a:r>
            <a:r>
              <a:rPr lang="he-IL" sz="1500" dirty="0" smtClean="0"/>
              <a:t>- בבור </a:t>
            </a:r>
            <a:r>
              <a:rPr lang="he-IL" sz="1500" dirty="0"/>
              <a:t>דאית ליה בעלים </a:t>
            </a:r>
            <a:r>
              <a:rPr lang="he-IL" sz="1500" dirty="0" smtClean="0"/>
              <a:t>עסקינן.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1500" dirty="0" smtClean="0"/>
              <a:t>כי </a:t>
            </a:r>
            <a:r>
              <a:rPr lang="he-IL" sz="1500" dirty="0"/>
              <a:t>פליגי בבור </a:t>
            </a:r>
            <a:r>
              <a:rPr lang="he-IL" sz="1500" dirty="0" err="1"/>
              <a:t>ברה''ר</a:t>
            </a:r>
            <a:r>
              <a:rPr lang="he-IL" sz="1500" dirty="0"/>
              <a:t> -</a:t>
            </a:r>
            <a:endParaRPr lang="he-IL" sz="1500" dirty="0" smtClean="0"/>
          </a:p>
          <a:p>
            <a:pPr>
              <a:lnSpc>
                <a:spcPct val="120000"/>
              </a:lnSpc>
            </a:pPr>
            <a:r>
              <a:rPr lang="he-IL" sz="1500" dirty="0" smtClean="0"/>
              <a:t>רבי </a:t>
            </a:r>
            <a:r>
              <a:rPr lang="he-IL" sz="1500" dirty="0"/>
              <a:t>ישמעאל סבר בור </a:t>
            </a:r>
            <a:r>
              <a:rPr lang="he-IL" sz="1500" dirty="0" err="1"/>
              <a:t>ברה''ר</a:t>
            </a:r>
            <a:r>
              <a:rPr lang="he-IL" sz="1500" dirty="0"/>
              <a:t> </a:t>
            </a:r>
            <a:r>
              <a:rPr lang="he-IL" sz="1500" dirty="0" err="1"/>
              <a:t>נמי</a:t>
            </a:r>
            <a:r>
              <a:rPr lang="he-IL" sz="1500" dirty="0"/>
              <a:t> </a:t>
            </a:r>
            <a:r>
              <a:rPr lang="he-IL" sz="1500" dirty="0" smtClean="0"/>
              <a:t>חייב, </a:t>
            </a:r>
          </a:p>
          <a:p>
            <a:pPr>
              <a:lnSpc>
                <a:spcPct val="120000"/>
              </a:lnSpc>
            </a:pPr>
            <a:r>
              <a:rPr lang="he-IL" sz="1500" dirty="0" err="1" smtClean="0"/>
              <a:t>דכתיב</a:t>
            </a:r>
            <a:r>
              <a:rPr lang="he-IL" sz="1500" dirty="0" smtClean="0"/>
              <a:t> "כי יפתח... </a:t>
            </a:r>
            <a:r>
              <a:rPr lang="he-IL" sz="1500" dirty="0"/>
              <a:t>וכי </a:t>
            </a:r>
            <a:r>
              <a:rPr lang="he-IL" sz="1500" dirty="0" smtClean="0"/>
              <a:t>יכרה" - אם </a:t>
            </a:r>
            <a:r>
              <a:rPr lang="he-IL" sz="1500" dirty="0"/>
              <a:t>על פתיחה </a:t>
            </a:r>
            <a:r>
              <a:rPr lang="he-IL" sz="1500" dirty="0" smtClean="0"/>
              <a:t>חייב, </a:t>
            </a:r>
            <a:r>
              <a:rPr lang="he-IL" sz="1500" dirty="0"/>
              <a:t>על כרייה לא </a:t>
            </a:r>
            <a:r>
              <a:rPr lang="he-IL" sz="1500" dirty="0" err="1"/>
              <a:t>כ'</a:t>
            </a:r>
            <a:r>
              <a:rPr lang="he-IL" sz="1500" dirty="0" err="1" smtClean="0"/>
              <a:t>'ש</a:t>
            </a:r>
            <a:r>
              <a:rPr lang="he-IL" sz="1500" dirty="0" smtClean="0"/>
              <a:t>?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אלא </a:t>
            </a:r>
            <a:r>
              <a:rPr lang="he-IL" sz="1500" dirty="0"/>
              <a:t>שעל עסקי פתיחה ועל עסקי כרייה באה </a:t>
            </a:r>
            <a:r>
              <a:rPr lang="he-IL" sz="1500" dirty="0" smtClean="0"/>
              <a:t>לו. </a:t>
            </a:r>
          </a:p>
          <a:p>
            <a:pPr>
              <a:lnSpc>
                <a:spcPct val="120000"/>
              </a:lnSpc>
            </a:pPr>
            <a:r>
              <a:rPr lang="he-IL" sz="1500" dirty="0" err="1" smtClean="0"/>
              <a:t>ור</a:t>
            </a:r>
            <a:r>
              <a:rPr lang="he-IL" sz="1500" dirty="0"/>
              <a:t>''ע </a:t>
            </a:r>
            <a:r>
              <a:rPr lang="he-IL" sz="1500" dirty="0" smtClean="0"/>
              <a:t>- </a:t>
            </a:r>
            <a:r>
              <a:rPr lang="he-IL" sz="1500" dirty="0" err="1" smtClean="0"/>
              <a:t>הנהו</a:t>
            </a:r>
            <a:r>
              <a:rPr lang="he-IL" sz="1500" dirty="0" smtClean="0"/>
              <a:t> </a:t>
            </a:r>
            <a:r>
              <a:rPr lang="he-IL" sz="1500" dirty="0"/>
              <a:t>מיצרך </a:t>
            </a:r>
            <a:r>
              <a:rPr lang="he-IL" sz="1500" dirty="0" err="1" smtClean="0"/>
              <a:t>צריכי</a:t>
            </a:r>
            <a:r>
              <a:rPr lang="he-IL" sz="1500" dirty="0" smtClean="0"/>
              <a:t>,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דאי </a:t>
            </a:r>
            <a:r>
              <a:rPr lang="he-IL" sz="1500" dirty="0"/>
              <a:t>כתב רחמנא </a:t>
            </a:r>
            <a:r>
              <a:rPr lang="he-IL" sz="1500" dirty="0" smtClean="0"/>
              <a:t>"כי יפתח" </a:t>
            </a:r>
            <a:r>
              <a:rPr lang="he-IL" sz="1500" dirty="0" err="1"/>
              <a:t>הוה</a:t>
            </a:r>
            <a:r>
              <a:rPr lang="he-IL" sz="1500" dirty="0"/>
              <a:t> </a:t>
            </a:r>
            <a:r>
              <a:rPr lang="he-IL" sz="1500" dirty="0" err="1"/>
              <a:t>אמינא</a:t>
            </a:r>
            <a:r>
              <a:rPr lang="he-IL" sz="1500" dirty="0"/>
              <a:t> פותח הוא </a:t>
            </a:r>
            <a:r>
              <a:rPr lang="he-IL" sz="1500" dirty="0" err="1"/>
              <a:t>דסגי</a:t>
            </a:r>
            <a:r>
              <a:rPr lang="he-IL" sz="1500" dirty="0"/>
              <a:t> ליה בכסוי כורה לא סגי ליה בכסוי עד </a:t>
            </a:r>
            <a:r>
              <a:rPr lang="he-IL" sz="1500" dirty="0" err="1"/>
              <a:t>דטאים</a:t>
            </a:r>
            <a:r>
              <a:rPr lang="he-IL" sz="1500" dirty="0"/>
              <a:t> </a:t>
            </a:r>
            <a:r>
              <a:rPr lang="he-IL" sz="1500" dirty="0" smtClean="0"/>
              <a:t>ליה,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ואי </a:t>
            </a:r>
            <a:r>
              <a:rPr lang="he-IL" sz="1500" dirty="0"/>
              <a:t>כתב רחמנא </a:t>
            </a:r>
            <a:r>
              <a:rPr lang="he-IL" sz="1500" dirty="0" smtClean="0"/>
              <a:t>"כי יכרה" </a:t>
            </a:r>
            <a:r>
              <a:rPr lang="he-IL" sz="1500" dirty="0" err="1"/>
              <a:t>הוה</a:t>
            </a:r>
            <a:r>
              <a:rPr lang="he-IL" sz="1500" dirty="0"/>
              <a:t> </a:t>
            </a:r>
            <a:r>
              <a:rPr lang="he-IL" sz="1500" dirty="0" err="1"/>
              <a:t>אמינא</a:t>
            </a:r>
            <a:r>
              <a:rPr lang="he-IL" sz="1500" dirty="0"/>
              <a:t> כרייה הוא דבעי כסוי משום </a:t>
            </a:r>
            <a:r>
              <a:rPr lang="he-IL" sz="1500" dirty="0" err="1"/>
              <a:t>דעבד</a:t>
            </a:r>
            <a:r>
              <a:rPr lang="he-IL" sz="1500" dirty="0"/>
              <a:t> </a:t>
            </a:r>
            <a:r>
              <a:rPr lang="he-IL" sz="1500" dirty="0" smtClean="0"/>
              <a:t>מעשה, </a:t>
            </a:r>
            <a:r>
              <a:rPr lang="he-IL" sz="1500" dirty="0"/>
              <a:t>אבל פותח דלא עבד מעשה אימא כסוי </a:t>
            </a:r>
            <a:r>
              <a:rPr lang="he-IL" sz="1500" dirty="0" err="1"/>
              <a:t>נמי</a:t>
            </a:r>
            <a:r>
              <a:rPr lang="he-IL" sz="1500" dirty="0"/>
              <a:t> לא </a:t>
            </a:r>
            <a:r>
              <a:rPr lang="he-IL" sz="1500" dirty="0" smtClean="0"/>
              <a:t>בעי, </a:t>
            </a:r>
          </a:p>
          <a:p>
            <a:pPr>
              <a:lnSpc>
                <a:spcPct val="120000"/>
              </a:lnSpc>
            </a:pPr>
            <a:r>
              <a:rPr lang="he-IL" sz="1500" dirty="0" err="1" smtClean="0"/>
              <a:t>קמ</a:t>
            </a:r>
            <a:r>
              <a:rPr lang="he-IL" sz="1500" dirty="0"/>
              <a:t>'</a:t>
            </a:r>
            <a:r>
              <a:rPr lang="he-IL" sz="1500" dirty="0" smtClean="0"/>
              <a:t>'ל.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ואלא </a:t>
            </a:r>
            <a:r>
              <a:rPr lang="he-IL" sz="1500" dirty="0"/>
              <a:t>מאי </a:t>
            </a:r>
            <a:r>
              <a:rPr lang="he-IL" sz="1500" dirty="0" smtClean="0"/>
              <a:t>"זהו </a:t>
            </a:r>
            <a:r>
              <a:rPr lang="he-IL" sz="1500" dirty="0"/>
              <a:t>בור האמור </a:t>
            </a:r>
            <a:r>
              <a:rPr lang="he-IL" sz="1500" dirty="0" smtClean="0"/>
              <a:t>בתורה" </a:t>
            </a:r>
            <a:r>
              <a:rPr lang="he-IL" sz="1500" dirty="0" err="1"/>
              <a:t>דקאמר</a:t>
            </a:r>
            <a:r>
              <a:rPr lang="he-IL" sz="1500" dirty="0"/>
              <a:t> ר' </a:t>
            </a:r>
            <a:r>
              <a:rPr lang="he-IL" sz="1500" dirty="0" smtClean="0"/>
              <a:t>ישמעאל? </a:t>
            </a:r>
          </a:p>
          <a:p>
            <a:pPr>
              <a:lnSpc>
                <a:spcPct val="120000"/>
              </a:lnSpc>
            </a:pPr>
            <a:r>
              <a:rPr lang="he-IL" sz="1500" dirty="0" smtClean="0"/>
              <a:t>זהו </a:t>
            </a:r>
            <a:r>
              <a:rPr lang="he-IL" sz="1500" dirty="0"/>
              <a:t>בור שפתח בו הכתוב תחלה </a:t>
            </a:r>
            <a:r>
              <a:rPr lang="he-IL" sz="1500" dirty="0" err="1" smtClean="0"/>
              <a:t>לניזקין</a:t>
            </a:r>
            <a:r>
              <a:rPr lang="he-IL" sz="15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הסבר מלבני מעוגל 7"/>
          <p:cNvSpPr/>
          <p:nvPr/>
        </p:nvSpPr>
        <p:spPr>
          <a:xfrm>
            <a:off x="3449142" y="188639"/>
            <a:ext cx="5166121" cy="1512169"/>
          </a:xfrm>
          <a:prstGeom prst="wedgeRoundRectCallout">
            <a:avLst>
              <a:gd name="adj1" fmla="val 54271"/>
              <a:gd name="adj2" fmla="val -466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prstClr val="black"/>
                </a:solidFill>
              </a:rPr>
              <a:t>ת''ר</a:t>
            </a:r>
            <a:r>
              <a:rPr lang="he-IL" sz="1500" dirty="0" smtClean="0">
                <a:solidFill>
                  <a:prstClr val="black"/>
                </a:solidFill>
              </a:rPr>
              <a:t>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(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) - חייב, </a:t>
            </a: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וזהו בור האמור בתורה דברי ר' ישמעאל.</a:t>
            </a: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ר''ע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אומר: הפקיר רשותו ולא הפקיר בורו - זהו בור האמור בתורה. </a:t>
            </a:r>
          </a:p>
        </p:txBody>
      </p:sp>
      <p:sp>
        <p:nvSpPr>
          <p:cNvPr id="9" name="הסבר מלבני מעוגל 8"/>
          <p:cNvSpPr/>
          <p:nvPr/>
        </p:nvSpPr>
        <p:spPr>
          <a:xfrm>
            <a:off x="251520" y="2780924"/>
            <a:ext cx="3467199" cy="1224140"/>
          </a:xfrm>
          <a:prstGeom prst="wedgeRoundRectCallout">
            <a:avLst>
              <a:gd name="adj1" fmla="val 68190"/>
              <a:gd name="adj2" fmla="val 551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smtClean="0">
                <a:solidFill>
                  <a:prstClr val="black"/>
                </a:solidFill>
              </a:rPr>
              <a:t>שמות </a:t>
            </a:r>
            <a:r>
              <a:rPr lang="he-IL" sz="1500" dirty="0" err="1" smtClean="0">
                <a:solidFill>
                  <a:prstClr val="black"/>
                </a:solidFill>
              </a:rPr>
              <a:t>כא</a:t>
            </a:r>
            <a:r>
              <a:rPr lang="he-IL" sz="1500" dirty="0" smtClean="0">
                <a:solidFill>
                  <a:prstClr val="black"/>
                </a:solidFill>
              </a:rPr>
              <a:t>/לג-לד: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b="1" dirty="0">
                <a:solidFill>
                  <a:srgbClr val="002060"/>
                </a:solidFill>
              </a:rPr>
              <a:t>וכי-יפתח </a:t>
            </a:r>
            <a:r>
              <a:rPr lang="he-IL" sz="1500" dirty="0">
                <a:solidFill>
                  <a:srgbClr val="002060"/>
                </a:solidFill>
              </a:rPr>
              <a:t>איש </a:t>
            </a:r>
            <a:r>
              <a:rPr lang="he-IL" sz="1500" dirty="0" smtClean="0">
                <a:solidFill>
                  <a:srgbClr val="002060"/>
                </a:solidFill>
              </a:rPr>
              <a:t>בור </a:t>
            </a:r>
            <a:r>
              <a:rPr lang="he-IL" sz="1500" dirty="0">
                <a:solidFill>
                  <a:srgbClr val="002060"/>
                </a:solidFill>
              </a:rPr>
              <a:t>או </a:t>
            </a:r>
            <a:r>
              <a:rPr lang="he-IL" sz="1500" b="1" dirty="0">
                <a:solidFill>
                  <a:srgbClr val="002060"/>
                </a:solidFill>
              </a:rPr>
              <a:t>כי-יכרה</a:t>
            </a:r>
            <a:r>
              <a:rPr lang="he-IL" sz="1500" dirty="0">
                <a:solidFill>
                  <a:srgbClr val="002060"/>
                </a:solidFill>
              </a:rPr>
              <a:t> איש </a:t>
            </a:r>
            <a:r>
              <a:rPr lang="he-IL" sz="1500" dirty="0" smtClean="0">
                <a:solidFill>
                  <a:srgbClr val="002060"/>
                </a:solidFill>
              </a:rPr>
              <a:t>בר ולא יכסנו </a:t>
            </a:r>
            <a:r>
              <a:rPr lang="he-IL" sz="1500" dirty="0">
                <a:solidFill>
                  <a:srgbClr val="002060"/>
                </a:solidFill>
              </a:rPr>
              <a:t>ונפל-שמה </a:t>
            </a:r>
            <a:r>
              <a:rPr lang="he-IL" sz="1500" dirty="0" smtClean="0">
                <a:solidFill>
                  <a:srgbClr val="002060"/>
                </a:solidFill>
              </a:rPr>
              <a:t>שור </a:t>
            </a:r>
            <a:r>
              <a:rPr lang="he-IL" sz="1500" dirty="0">
                <a:solidFill>
                  <a:srgbClr val="002060"/>
                </a:solidFill>
              </a:rPr>
              <a:t>או </a:t>
            </a:r>
            <a:r>
              <a:rPr lang="he-IL" sz="1500" dirty="0" smtClean="0">
                <a:solidFill>
                  <a:srgbClr val="002060"/>
                </a:solidFill>
              </a:rPr>
              <a:t>חמור. </a:t>
            </a:r>
            <a:r>
              <a:rPr lang="he-IL" sz="1500" b="1" dirty="0" smtClean="0">
                <a:solidFill>
                  <a:srgbClr val="002060"/>
                </a:solidFill>
              </a:rPr>
              <a:t>בעל </a:t>
            </a:r>
            <a:r>
              <a:rPr lang="he-IL" sz="1500" b="1" dirty="0">
                <a:solidFill>
                  <a:srgbClr val="002060"/>
                </a:solidFill>
              </a:rPr>
              <a:t>הבור </a:t>
            </a:r>
            <a:r>
              <a:rPr lang="he-IL" sz="1500" dirty="0" smtClean="0">
                <a:solidFill>
                  <a:srgbClr val="002060"/>
                </a:solidFill>
              </a:rPr>
              <a:t>ישלם </a:t>
            </a:r>
            <a:r>
              <a:rPr lang="he-IL" sz="1500" dirty="0">
                <a:solidFill>
                  <a:srgbClr val="002060"/>
                </a:solidFill>
              </a:rPr>
              <a:t>כסף ישיב </a:t>
            </a:r>
            <a:r>
              <a:rPr lang="he-IL" sz="1500" dirty="0" smtClean="0">
                <a:solidFill>
                  <a:srgbClr val="002060"/>
                </a:solidFill>
              </a:rPr>
              <a:t>לבעליו...</a:t>
            </a:r>
            <a:endParaRPr lang="he-IL" sz="1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5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18251"/>
              </p:ext>
            </p:extLst>
          </p:nvPr>
        </p:nvGraphicFramePr>
        <p:xfrm>
          <a:off x="2940495" y="2222873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/>
                        <a:t>חייב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FF000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0070C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/>
                        <a:t>פטור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rgbClr val="0070C0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/>
                        <a:t>חייב</a:t>
                      </a:r>
                      <a:endParaRPr lang="he-IL" sz="15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/>
                        <a:t>פטור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FF000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הסבר מלבני מעוגל 9"/>
          <p:cNvSpPr/>
          <p:nvPr/>
        </p:nvSpPr>
        <p:spPr>
          <a:xfrm>
            <a:off x="3275856" y="332656"/>
            <a:ext cx="5166121" cy="1512169"/>
          </a:xfrm>
          <a:prstGeom prst="wedgeRoundRectCallout">
            <a:avLst>
              <a:gd name="adj1" fmla="val 54271"/>
              <a:gd name="adj2" fmla="val -466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prstClr val="black"/>
                </a:solidFill>
              </a:rPr>
              <a:t>ת''ר</a:t>
            </a:r>
            <a:r>
              <a:rPr lang="he-IL" sz="1500" dirty="0" smtClean="0">
                <a:solidFill>
                  <a:prstClr val="black"/>
                </a:solidFill>
              </a:rPr>
              <a:t>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(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) - </a:t>
            </a:r>
            <a:r>
              <a:rPr lang="he-IL" sz="1500" dirty="0">
                <a:solidFill>
                  <a:srgbClr val="FF0000"/>
                </a:solidFill>
              </a:rPr>
              <a:t>חייב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וזהו בור האמור בתורה דברי ר' ישמעאל.</a:t>
            </a: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ר''ע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אומר: הפקיר רשותו ולא הפקיר בורו - </a:t>
            </a:r>
            <a:r>
              <a:rPr lang="he-IL" sz="1500" dirty="0">
                <a:solidFill>
                  <a:srgbClr val="0070C0"/>
                </a:solidFill>
              </a:rPr>
              <a:t>זהו בור 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האמור בתורה. </a:t>
            </a:r>
          </a:p>
        </p:txBody>
      </p:sp>
    </p:spTree>
    <p:extLst>
      <p:ext uri="{BB962C8B-B14F-4D97-AF65-F5344CB8AC3E}">
        <p14:creationId xmlns:p14="http://schemas.microsoft.com/office/powerpoint/2010/main" val="7366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הסבר מלבני מעוגל 9"/>
          <p:cNvSpPr/>
          <p:nvPr/>
        </p:nvSpPr>
        <p:spPr>
          <a:xfrm>
            <a:off x="3275856" y="332656"/>
            <a:ext cx="5166121" cy="1512169"/>
          </a:xfrm>
          <a:prstGeom prst="wedgeRoundRectCallout">
            <a:avLst>
              <a:gd name="adj1" fmla="val 54271"/>
              <a:gd name="adj2" fmla="val -466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prstClr val="black"/>
                </a:solidFill>
              </a:rPr>
              <a:t>ת''ר</a:t>
            </a:r>
            <a:r>
              <a:rPr lang="he-IL" sz="1500" dirty="0" smtClean="0">
                <a:solidFill>
                  <a:prstClr val="black"/>
                </a:solidFill>
              </a:rPr>
              <a:t>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(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) - חייב, </a:t>
            </a:r>
          </a:p>
          <a:p>
            <a:pPr lvl="0"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וזהו בור האמור בתורה דברי ר' ישמעאל.</a:t>
            </a:r>
          </a:p>
          <a:p>
            <a:pPr lvl="0">
              <a:lnSpc>
                <a:spcPct val="120000"/>
              </a:lnSpc>
            </a:pPr>
            <a:endParaRPr lang="he-IL" sz="400" dirty="0">
              <a:solidFill>
                <a:srgbClr val="F79646">
                  <a:lumMod val="50000"/>
                </a:srgbClr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ר''ע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אומר: הפקיר רשותו ולא הפקיר בורו - זהו בור האמור בתורה. </a:t>
            </a:r>
          </a:p>
        </p:txBody>
      </p:sp>
      <p:sp>
        <p:nvSpPr>
          <p:cNvPr id="11" name="הסבר מלבני מעוגל 10"/>
          <p:cNvSpPr/>
          <p:nvPr/>
        </p:nvSpPr>
        <p:spPr>
          <a:xfrm>
            <a:off x="6156176" y="4437112"/>
            <a:ext cx="2294185" cy="1944216"/>
          </a:xfrm>
          <a:prstGeom prst="wedgeRoundRectCallout">
            <a:avLst>
              <a:gd name="adj1" fmla="val 59876"/>
              <a:gd name="adj2" fmla="val -46680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500" dirty="0" smtClean="0">
                <a:solidFill>
                  <a:prstClr val="black"/>
                </a:solidFill>
              </a:rPr>
              <a:t>משנה מט ע"ב:</a:t>
            </a:r>
            <a:endParaRPr lang="he-IL" sz="1500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endParaRPr lang="he-IL" sz="2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החופר בור -</a:t>
            </a:r>
          </a:p>
          <a:p>
            <a:pPr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או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אחר -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00B050"/>
                </a:solidFill>
              </a:rPr>
              <a:t>חייב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514842"/>
              </p:ext>
            </p:extLst>
          </p:nvPr>
        </p:nvGraphicFramePr>
        <p:xfrm>
          <a:off x="2940495" y="2222873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00B05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00B05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00B05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rgbClr val="00B050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0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956756"/>
            <a:ext cx="8280920" cy="47828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550" b="1" dirty="0" smtClean="0">
                <a:solidFill>
                  <a:srgbClr val="F79646">
                    <a:lumMod val="50000"/>
                  </a:srgbClr>
                </a:solidFill>
              </a:rPr>
              <a:t>פטור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ואף על פי שאינו רשאי לעשות כן לפי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עושין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חלל תחת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רה'</a:t>
            </a:r>
            <a:r>
              <a:rPr lang="he-IL" sz="1550" dirty="0" err="1" smtClean="0">
                <a:solidFill>
                  <a:srgbClr val="F79646">
                    <a:lumMod val="50000"/>
                  </a:srgbClr>
                </a:solidFill>
              </a:rPr>
              <a:t>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ומערות ברשות היחיד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 חייב.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הסמוכה לרשות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הרבים,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כגון אלו החופרים </a:t>
            </a:r>
            <a:r>
              <a:rPr lang="he-IL" sz="1550" b="1" dirty="0" err="1">
                <a:solidFill>
                  <a:srgbClr val="F79646">
                    <a:lumMod val="50000"/>
                  </a:srgbClr>
                </a:solidFill>
              </a:rPr>
              <a:t>לאושין</a:t>
            </a:r>
            <a:r>
              <a:rPr lang="he-IL" sz="1550" b="1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1550" b="1" dirty="0" smtClean="0">
                <a:solidFill>
                  <a:srgbClr val="F79646">
                    <a:lumMod val="50000"/>
                  </a:srgbClr>
                </a:solidFill>
              </a:rPr>
              <a:t> פטור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ור' יוסי בר' יהודה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מחייב,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עד שיעשה מחיצה עשרה או עד שירחיק ממקום דריסת רגלי אדם וממקום דריסת רגלי בהמה ארבעה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טעמא </a:t>
            </a:r>
            <a:r>
              <a:rPr lang="he-IL" sz="1550" dirty="0" err="1" smtClean="0"/>
              <a:t>דלאושין</a:t>
            </a:r>
            <a:r>
              <a:rPr lang="he-IL" sz="1550" dirty="0" smtClean="0"/>
              <a:t>, </a:t>
            </a:r>
            <a:r>
              <a:rPr lang="he-IL" sz="1550" dirty="0"/>
              <a:t>הא לאו </a:t>
            </a:r>
            <a:r>
              <a:rPr lang="he-IL" sz="1550" dirty="0" err="1"/>
              <a:t>לאושין</a:t>
            </a:r>
            <a:r>
              <a:rPr lang="he-IL" sz="1550" dirty="0"/>
              <a:t> </a:t>
            </a:r>
            <a:r>
              <a:rPr lang="he-IL" sz="1550" dirty="0" smtClean="0"/>
              <a:t>חייב,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הא מני?</a:t>
            </a:r>
          </a:p>
          <a:p>
            <a:pPr>
              <a:lnSpc>
                <a:spcPct val="120000"/>
              </a:lnSpc>
            </a:pP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לרבה </a:t>
            </a:r>
            <a:r>
              <a:rPr lang="he-IL" sz="1550" dirty="0" smtClean="0"/>
              <a:t>- רישא </a:t>
            </a:r>
            <a:r>
              <a:rPr lang="he-IL" sz="1550" dirty="0"/>
              <a:t>ר' ישמעאל וסיפא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אלא </a:t>
            </a:r>
            <a:r>
              <a:rPr lang="he-IL" sz="1550" dirty="0"/>
              <a:t>לרב יוסף </a:t>
            </a:r>
            <a:r>
              <a:rPr lang="he-IL" sz="1550" dirty="0" smtClean="0"/>
              <a:t>- </a:t>
            </a: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סיפא 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 </a:t>
            </a:r>
            <a:r>
              <a:rPr lang="he-IL" sz="1550" dirty="0"/>
              <a:t>אלא רישא </a:t>
            </a:r>
            <a:r>
              <a:rPr lang="he-IL" sz="1550" dirty="0" smtClean="0"/>
              <a:t>מני? </a:t>
            </a:r>
            <a:r>
              <a:rPr lang="he-IL" sz="1550" dirty="0"/>
              <a:t>לא רבי ישמעאל ולא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!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לך רב </a:t>
            </a:r>
            <a:r>
              <a:rPr lang="he-IL" sz="1550" dirty="0" smtClean="0"/>
              <a:t>יוסף: </a:t>
            </a:r>
            <a:r>
              <a:rPr lang="he-IL" sz="1550" dirty="0"/>
              <a:t>כולה דברי </a:t>
            </a:r>
            <a:r>
              <a:rPr lang="he-IL" sz="1550" dirty="0" err="1"/>
              <a:t>הכל</a:t>
            </a:r>
            <a:r>
              <a:rPr lang="he-IL" sz="1550" dirty="0"/>
              <a:t> </a:t>
            </a:r>
            <a:r>
              <a:rPr lang="he-IL" sz="1550" dirty="0" smtClean="0"/>
              <a:t>היא, </a:t>
            </a:r>
            <a:r>
              <a:rPr lang="he-IL" sz="1550" dirty="0"/>
              <a:t>ורישא שלא הפקיר לא רשותו ולא </a:t>
            </a:r>
            <a:r>
              <a:rPr lang="he-IL" sz="1550" dirty="0" smtClean="0"/>
              <a:t>בורו.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רב </a:t>
            </a:r>
            <a:r>
              <a:rPr lang="he-IL" sz="1550" dirty="0" smtClean="0"/>
              <a:t>אשי: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השתא </a:t>
            </a:r>
            <a:r>
              <a:rPr lang="he-IL" sz="1550" dirty="0" err="1"/>
              <a:t>דאוקימתא</a:t>
            </a:r>
            <a:r>
              <a:rPr lang="he-IL" sz="1550" dirty="0"/>
              <a:t> לרב יוסף לדברי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לרבה </a:t>
            </a:r>
            <a:r>
              <a:rPr lang="he-IL" sz="1550" dirty="0" err="1"/>
              <a:t>נמי</a:t>
            </a:r>
            <a:r>
              <a:rPr lang="he-IL" sz="1550" dirty="0"/>
              <a:t> לא </a:t>
            </a:r>
            <a:r>
              <a:rPr lang="he-IL" sz="1550" dirty="0" err="1"/>
              <a:t>תוקמה</a:t>
            </a:r>
            <a:r>
              <a:rPr lang="he-IL" sz="1550" dirty="0"/>
              <a:t> </a:t>
            </a:r>
            <a:r>
              <a:rPr lang="he-IL" sz="1550" dirty="0" smtClean="0"/>
              <a:t>כתנאי, </a:t>
            </a:r>
            <a:r>
              <a:rPr lang="he-IL" sz="1550" dirty="0" err="1"/>
              <a:t>מדרישא</a:t>
            </a:r>
            <a:r>
              <a:rPr lang="he-IL" sz="1550" dirty="0"/>
              <a:t> ר' ישמעאל סיפא </a:t>
            </a:r>
            <a:r>
              <a:rPr lang="he-IL" sz="1550" dirty="0" err="1"/>
              <a:t>נמי</a:t>
            </a:r>
            <a:r>
              <a:rPr lang="he-IL" sz="1550" dirty="0"/>
              <a:t> ר' </a:t>
            </a:r>
            <a:r>
              <a:rPr lang="he-IL" sz="1550" dirty="0" smtClean="0"/>
              <a:t>ישמעאל, </a:t>
            </a:r>
            <a:r>
              <a:rPr lang="he-IL" sz="1550" dirty="0"/>
              <a:t>וטעמא </a:t>
            </a:r>
            <a:r>
              <a:rPr lang="he-IL" sz="1550" dirty="0" err="1"/>
              <a:t>דלאושין</a:t>
            </a:r>
            <a:r>
              <a:rPr lang="he-IL" sz="1550" dirty="0"/>
              <a:t> הא לאו </a:t>
            </a:r>
            <a:r>
              <a:rPr lang="he-IL" sz="1550" dirty="0" err="1"/>
              <a:t>לאושין</a:t>
            </a:r>
            <a:r>
              <a:rPr lang="he-IL" sz="1550" dirty="0"/>
              <a:t> חייב </a:t>
            </a:r>
            <a:r>
              <a:rPr lang="he-IL" sz="1550" dirty="0" smtClean="0"/>
              <a:t>- כגון </a:t>
            </a:r>
            <a:r>
              <a:rPr lang="he-IL" sz="1550" dirty="0" err="1"/>
              <a:t>דארווח</a:t>
            </a:r>
            <a:r>
              <a:rPr lang="he-IL" sz="1550" dirty="0"/>
              <a:t> </a:t>
            </a:r>
            <a:r>
              <a:rPr lang="he-IL" sz="1550" dirty="0" err="1"/>
              <a:t>ארווחי</a:t>
            </a:r>
            <a:r>
              <a:rPr lang="he-IL" sz="1550" dirty="0"/>
              <a:t> </a:t>
            </a:r>
            <a:r>
              <a:rPr lang="he-IL" sz="1550" dirty="0" err="1"/>
              <a:t>לרה'</a:t>
            </a:r>
            <a:r>
              <a:rPr lang="he-IL" sz="1550" dirty="0" err="1" smtClean="0"/>
              <a:t>'ר</a:t>
            </a:r>
            <a:r>
              <a:rPr lang="he-IL" sz="155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591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7667" y="2300754"/>
            <a:ext cx="168695" cy="8463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①</a:t>
            </a:r>
          </a:p>
          <a:p>
            <a:endParaRPr lang="he-IL" sz="600" dirty="0"/>
          </a:p>
          <a:p>
            <a:r>
              <a:rPr lang="he-IL" sz="1200" dirty="0" smtClean="0"/>
              <a:t>②</a:t>
            </a:r>
          </a:p>
          <a:p>
            <a:endParaRPr lang="he-IL" sz="600" dirty="0"/>
          </a:p>
          <a:p>
            <a:r>
              <a:rPr lang="he-IL" sz="1200" dirty="0" smtClean="0"/>
              <a:t>③</a:t>
            </a:r>
            <a:endParaRPr lang="he-I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04464" y="190754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30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956756"/>
            <a:ext cx="8280920" cy="47828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550" b="1" dirty="0" smtClean="0">
                <a:solidFill>
                  <a:srgbClr val="FF0000"/>
                </a:solidFill>
              </a:rPr>
              <a:t>פטור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ואף על פי שאינו רשאי לעשות כן לפי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עושין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חלל תחת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רה'</a:t>
            </a:r>
            <a:r>
              <a:rPr lang="he-IL" sz="1550" dirty="0" err="1" smtClean="0">
                <a:solidFill>
                  <a:srgbClr val="F79646">
                    <a:lumMod val="50000"/>
                  </a:srgbClr>
                </a:solidFill>
              </a:rPr>
              <a:t>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ומערות ברשות היחיד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 חייב.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הסמוכה לרשות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הרבים,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כגון אלו החופרים </a:t>
            </a:r>
            <a:r>
              <a:rPr lang="he-IL" sz="1550" b="1" dirty="0" err="1">
                <a:solidFill>
                  <a:srgbClr val="0070C0"/>
                </a:solidFill>
              </a:rPr>
              <a:t>לאושין</a:t>
            </a:r>
            <a:r>
              <a:rPr lang="he-IL" sz="1550" b="1" dirty="0">
                <a:solidFill>
                  <a:srgbClr val="0070C0"/>
                </a:solidFill>
              </a:rPr>
              <a:t> -</a:t>
            </a:r>
            <a:r>
              <a:rPr lang="he-IL" sz="1550" b="1" dirty="0" smtClean="0">
                <a:solidFill>
                  <a:srgbClr val="0070C0"/>
                </a:solidFill>
              </a:rPr>
              <a:t> פטור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ור' יוסי בר' יהודה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מחייב,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עד שיעשה מחיצה עשרה או עד שירחיק ממקום דריסת רגלי אדם וממקום דריסת רגלי בהמה ארבעה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טעמא </a:t>
            </a:r>
            <a:r>
              <a:rPr lang="he-IL" sz="1550" dirty="0" err="1" smtClean="0"/>
              <a:t>דלאושין</a:t>
            </a:r>
            <a:r>
              <a:rPr lang="he-IL" sz="1550" dirty="0" smtClean="0"/>
              <a:t>, </a:t>
            </a:r>
            <a:r>
              <a:rPr lang="he-IL" sz="1550" dirty="0"/>
              <a:t>הא לאו </a:t>
            </a:r>
            <a:r>
              <a:rPr lang="he-IL" sz="1550" dirty="0" err="1"/>
              <a:t>לאושין</a:t>
            </a:r>
            <a:r>
              <a:rPr lang="he-IL" sz="1550" dirty="0"/>
              <a:t> </a:t>
            </a:r>
            <a:r>
              <a:rPr lang="he-IL" sz="1550" dirty="0" smtClean="0"/>
              <a:t>חייב,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הא מני?</a:t>
            </a:r>
          </a:p>
          <a:p>
            <a:pPr>
              <a:lnSpc>
                <a:spcPct val="120000"/>
              </a:lnSpc>
            </a:pP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לרבה </a:t>
            </a:r>
            <a:r>
              <a:rPr lang="he-IL" sz="1550" dirty="0" smtClean="0"/>
              <a:t>- </a:t>
            </a:r>
            <a:r>
              <a:rPr lang="he-IL" sz="1550" b="1" dirty="0" smtClean="0">
                <a:solidFill>
                  <a:srgbClr val="FF0000"/>
                </a:solidFill>
              </a:rPr>
              <a:t>רישא </a:t>
            </a:r>
            <a:r>
              <a:rPr lang="he-IL" sz="1550" b="1" dirty="0">
                <a:solidFill>
                  <a:srgbClr val="FF0000"/>
                </a:solidFill>
              </a:rPr>
              <a:t>ר' ישמעאל </a:t>
            </a:r>
            <a:r>
              <a:rPr lang="he-IL" sz="1550" b="1" dirty="0">
                <a:solidFill>
                  <a:srgbClr val="0070C0"/>
                </a:solidFill>
              </a:rPr>
              <a:t>וסיפא </a:t>
            </a:r>
            <a:r>
              <a:rPr lang="he-IL" sz="1550" b="1" dirty="0" err="1">
                <a:solidFill>
                  <a:srgbClr val="0070C0"/>
                </a:solidFill>
              </a:rPr>
              <a:t>ר'</a:t>
            </a:r>
            <a:r>
              <a:rPr lang="he-IL" sz="1550" b="1" dirty="0" err="1" smtClean="0">
                <a:solidFill>
                  <a:srgbClr val="0070C0"/>
                </a:solidFill>
              </a:rPr>
              <a:t>'ע</a:t>
            </a:r>
            <a:r>
              <a:rPr lang="he-IL" sz="1550" dirty="0" smtClean="0"/>
              <a:t>,</a:t>
            </a:r>
            <a:endParaRPr lang="he-IL" sz="1550" b="1" dirty="0" smtClean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50" dirty="0" smtClean="0"/>
              <a:t>אלא </a:t>
            </a:r>
            <a:r>
              <a:rPr lang="he-IL" sz="1550" dirty="0"/>
              <a:t>לרב יוסף </a:t>
            </a:r>
            <a:r>
              <a:rPr lang="he-IL" sz="1550" dirty="0" smtClean="0"/>
              <a:t>- </a:t>
            </a: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סיפא 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 </a:t>
            </a:r>
            <a:r>
              <a:rPr lang="he-IL" sz="1550" dirty="0"/>
              <a:t>אלא רישא </a:t>
            </a:r>
            <a:r>
              <a:rPr lang="he-IL" sz="1550" dirty="0" smtClean="0"/>
              <a:t>מני? </a:t>
            </a:r>
            <a:r>
              <a:rPr lang="he-IL" sz="1550" dirty="0"/>
              <a:t>לא רבי ישמעאל ולא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!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לך רב </a:t>
            </a:r>
            <a:r>
              <a:rPr lang="he-IL" sz="1550" dirty="0" smtClean="0"/>
              <a:t>יוסף: </a:t>
            </a:r>
            <a:r>
              <a:rPr lang="he-IL" sz="1550" dirty="0"/>
              <a:t>כולה דברי </a:t>
            </a:r>
            <a:r>
              <a:rPr lang="he-IL" sz="1550" dirty="0" err="1"/>
              <a:t>הכל</a:t>
            </a:r>
            <a:r>
              <a:rPr lang="he-IL" sz="1550" dirty="0"/>
              <a:t> </a:t>
            </a:r>
            <a:r>
              <a:rPr lang="he-IL" sz="1550" dirty="0" smtClean="0"/>
              <a:t>היא, </a:t>
            </a:r>
            <a:r>
              <a:rPr lang="he-IL" sz="1550" dirty="0"/>
              <a:t>ורישא שלא הפקיר לא רשותו ולא </a:t>
            </a:r>
            <a:r>
              <a:rPr lang="he-IL" sz="1550" dirty="0" smtClean="0"/>
              <a:t>בורו.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רב </a:t>
            </a:r>
            <a:r>
              <a:rPr lang="he-IL" sz="1550" dirty="0" smtClean="0"/>
              <a:t>אשי: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השתא </a:t>
            </a:r>
            <a:r>
              <a:rPr lang="he-IL" sz="1550" dirty="0" err="1"/>
              <a:t>דאוקימתא</a:t>
            </a:r>
            <a:r>
              <a:rPr lang="he-IL" sz="1550" dirty="0"/>
              <a:t> לרב יוסף לדברי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לרבה </a:t>
            </a:r>
            <a:r>
              <a:rPr lang="he-IL" sz="1550" dirty="0" err="1"/>
              <a:t>נמי</a:t>
            </a:r>
            <a:r>
              <a:rPr lang="he-IL" sz="1550" dirty="0"/>
              <a:t> לא </a:t>
            </a:r>
            <a:r>
              <a:rPr lang="he-IL" sz="1550" dirty="0" err="1"/>
              <a:t>תוקמה</a:t>
            </a:r>
            <a:r>
              <a:rPr lang="he-IL" sz="1550" dirty="0"/>
              <a:t> </a:t>
            </a:r>
            <a:r>
              <a:rPr lang="he-IL" sz="1550" dirty="0" smtClean="0"/>
              <a:t>כתנאי, </a:t>
            </a:r>
            <a:r>
              <a:rPr lang="he-IL" sz="1550" dirty="0" err="1"/>
              <a:t>מדרישא</a:t>
            </a:r>
            <a:r>
              <a:rPr lang="he-IL" sz="1550" dirty="0"/>
              <a:t> ר' ישמעאל סיפא </a:t>
            </a:r>
            <a:r>
              <a:rPr lang="he-IL" sz="1550" dirty="0" err="1"/>
              <a:t>נמי</a:t>
            </a:r>
            <a:r>
              <a:rPr lang="he-IL" sz="1550" dirty="0"/>
              <a:t> ר' </a:t>
            </a:r>
            <a:r>
              <a:rPr lang="he-IL" sz="1550" dirty="0" smtClean="0"/>
              <a:t>ישמעאל, </a:t>
            </a:r>
            <a:r>
              <a:rPr lang="he-IL" sz="1550" dirty="0"/>
              <a:t>וטעמא </a:t>
            </a:r>
            <a:r>
              <a:rPr lang="he-IL" sz="1550" dirty="0" err="1"/>
              <a:t>דלאושין</a:t>
            </a:r>
            <a:r>
              <a:rPr lang="he-IL" sz="1550" dirty="0"/>
              <a:t> הא לאו </a:t>
            </a:r>
            <a:r>
              <a:rPr lang="he-IL" sz="1550" dirty="0" err="1"/>
              <a:t>לאושין</a:t>
            </a:r>
            <a:r>
              <a:rPr lang="he-IL" sz="1550" dirty="0"/>
              <a:t> חייב </a:t>
            </a:r>
            <a:r>
              <a:rPr lang="he-IL" sz="1550" dirty="0" smtClean="0"/>
              <a:t>- כגון </a:t>
            </a:r>
            <a:r>
              <a:rPr lang="he-IL" sz="1550" dirty="0" err="1"/>
              <a:t>דארווח</a:t>
            </a:r>
            <a:r>
              <a:rPr lang="he-IL" sz="1550" dirty="0"/>
              <a:t> </a:t>
            </a:r>
            <a:r>
              <a:rPr lang="he-IL" sz="1550" dirty="0" err="1"/>
              <a:t>ארווחי</a:t>
            </a:r>
            <a:r>
              <a:rPr lang="he-IL" sz="1550" dirty="0"/>
              <a:t> </a:t>
            </a:r>
            <a:r>
              <a:rPr lang="he-IL" sz="1550" dirty="0" err="1"/>
              <a:t>לרה'</a:t>
            </a:r>
            <a:r>
              <a:rPr lang="he-IL" sz="1550" dirty="0" err="1" smtClean="0"/>
              <a:t>'ר</a:t>
            </a:r>
            <a:r>
              <a:rPr lang="he-IL" sz="155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517883"/>
              </p:ext>
            </p:extLst>
          </p:nvPr>
        </p:nvGraphicFramePr>
        <p:xfrm>
          <a:off x="3131840" y="188640"/>
          <a:ext cx="5519937" cy="16381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0070C0"/>
                          </a:solidFill>
                        </a:rPr>
                        <a:t>חייב</a:t>
                      </a:r>
                      <a:endParaRPr lang="he-IL" sz="15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rgbClr val="FF0000"/>
                          </a:solidFill>
                        </a:rPr>
                        <a:t>פטור</a:t>
                      </a:r>
                      <a:endParaRPr lang="he-IL" sz="15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7667" y="2300754"/>
            <a:ext cx="168695" cy="8463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①</a:t>
            </a:r>
          </a:p>
          <a:p>
            <a:endParaRPr lang="he-IL" sz="600" dirty="0"/>
          </a:p>
          <a:p>
            <a:r>
              <a:rPr lang="he-IL" sz="1200" dirty="0" smtClean="0"/>
              <a:t>②</a:t>
            </a:r>
          </a:p>
          <a:p>
            <a:endParaRPr lang="he-IL" sz="600" dirty="0"/>
          </a:p>
          <a:p>
            <a:r>
              <a:rPr lang="he-IL" sz="1200" dirty="0" smtClean="0"/>
              <a:t>③</a:t>
            </a:r>
            <a:endParaRPr lang="he-I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04464" y="190754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429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1956756"/>
            <a:ext cx="8280920" cy="47828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50" dirty="0" smtClean="0"/>
              <a:t>מיתיבי: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</a:t>
            </a:r>
            <a:r>
              <a:rPr lang="he-IL" sz="1550" b="1" dirty="0">
                <a:solidFill>
                  <a:srgbClr val="FF0000"/>
                </a:solidFill>
              </a:rPr>
              <a:t>פטור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, ואף על פי שאינו רשאי לעשות כן לפי שאין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עושין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חלל תחת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שיחין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ומערות ברשות היחיד ופתחו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לרה''ר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- חייב.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והחופר בורות </a:t>
            </a:r>
            <a:r>
              <a:rPr lang="he-IL" sz="1550" dirty="0" err="1">
                <a:solidFill>
                  <a:srgbClr val="F79646">
                    <a:lumMod val="50000"/>
                  </a:srgbClr>
                </a:solidFill>
              </a:rPr>
              <a:t>ברה''י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 הסמוכה לרשות הרבים, כגון אלו החופרים </a:t>
            </a:r>
            <a:r>
              <a:rPr lang="he-IL" sz="1550" b="1" dirty="0" err="1">
                <a:solidFill>
                  <a:srgbClr val="0070C0"/>
                </a:solidFill>
              </a:rPr>
              <a:t>לאושין</a:t>
            </a:r>
            <a:r>
              <a:rPr lang="he-IL" sz="1550" b="1" dirty="0">
                <a:solidFill>
                  <a:srgbClr val="0070C0"/>
                </a:solidFill>
              </a:rPr>
              <a:t> - פטור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ור' יוסי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בר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' יהודה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מחייב, </a:t>
            </a:r>
            <a:r>
              <a:rPr lang="he-IL" sz="1550" dirty="0">
                <a:solidFill>
                  <a:srgbClr val="F79646">
                    <a:lumMod val="50000"/>
                  </a:srgbClr>
                </a:solidFill>
              </a:rPr>
              <a:t>עד שיעשה מחיצה עשרה או עד שירחיק ממקום דריסת רגלי אדם וממקום דריסת רגלי בהמה ארבעה </a:t>
            </a:r>
            <a:r>
              <a:rPr lang="he-IL" sz="1550" dirty="0" smtClean="0">
                <a:solidFill>
                  <a:srgbClr val="F79646">
                    <a:lumMod val="50000"/>
                  </a:srgbClr>
                </a:solidFill>
              </a:rPr>
              <a:t>טפחים.</a:t>
            </a:r>
            <a:endParaRPr lang="he-IL" sz="155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10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טעמא </a:t>
            </a:r>
            <a:r>
              <a:rPr lang="he-IL" sz="1550" dirty="0" err="1" smtClean="0"/>
              <a:t>דלאושין</a:t>
            </a:r>
            <a:r>
              <a:rPr lang="he-IL" sz="1550" dirty="0" smtClean="0"/>
              <a:t>, </a:t>
            </a:r>
            <a:r>
              <a:rPr lang="he-IL" sz="1550" dirty="0"/>
              <a:t>הא לאו </a:t>
            </a:r>
            <a:r>
              <a:rPr lang="he-IL" sz="1550" dirty="0" err="1"/>
              <a:t>לאושין</a:t>
            </a:r>
            <a:r>
              <a:rPr lang="he-IL" sz="1550" dirty="0"/>
              <a:t> </a:t>
            </a:r>
            <a:r>
              <a:rPr lang="he-IL" sz="1550" dirty="0" smtClean="0"/>
              <a:t>חייב,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הא מני?</a:t>
            </a:r>
          </a:p>
          <a:p>
            <a:pPr>
              <a:lnSpc>
                <a:spcPct val="120000"/>
              </a:lnSpc>
            </a:pP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dirty="0"/>
              <a:t>לרבה </a:t>
            </a:r>
            <a:r>
              <a:rPr lang="he-IL" sz="1550" dirty="0" smtClean="0"/>
              <a:t>- רישא </a:t>
            </a:r>
            <a:r>
              <a:rPr lang="he-IL" sz="1550" dirty="0"/>
              <a:t>ר' ישמעאל וסיפא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אלא </a:t>
            </a:r>
            <a:r>
              <a:rPr lang="he-IL" sz="1550" dirty="0"/>
              <a:t>לרב יוסף </a:t>
            </a:r>
            <a:r>
              <a:rPr lang="he-IL" sz="1550" dirty="0" smtClean="0"/>
              <a:t>- </a:t>
            </a:r>
            <a:r>
              <a:rPr lang="he-IL" sz="1550" dirty="0" err="1" smtClean="0"/>
              <a:t>בשלמא</a:t>
            </a:r>
            <a:r>
              <a:rPr lang="he-IL" sz="1550" dirty="0" smtClean="0"/>
              <a:t> </a:t>
            </a:r>
            <a:r>
              <a:rPr lang="he-IL" sz="1550" b="1" dirty="0">
                <a:solidFill>
                  <a:srgbClr val="0070C0"/>
                </a:solidFill>
              </a:rPr>
              <a:t>סיפא דברי </a:t>
            </a:r>
            <a:r>
              <a:rPr lang="he-IL" sz="1550" b="1" dirty="0" err="1" smtClean="0">
                <a:solidFill>
                  <a:srgbClr val="0070C0"/>
                </a:solidFill>
              </a:rPr>
              <a:t>הכל</a:t>
            </a:r>
            <a:r>
              <a:rPr lang="he-IL" sz="1550" dirty="0" smtClean="0"/>
              <a:t>, </a:t>
            </a:r>
            <a:r>
              <a:rPr lang="he-IL" sz="1550" dirty="0"/>
              <a:t>אלא </a:t>
            </a:r>
            <a:r>
              <a:rPr lang="he-IL" sz="1550" b="1" dirty="0">
                <a:solidFill>
                  <a:srgbClr val="FF0000"/>
                </a:solidFill>
              </a:rPr>
              <a:t>רישא</a:t>
            </a:r>
            <a:r>
              <a:rPr lang="he-IL" sz="1550" dirty="0"/>
              <a:t> </a:t>
            </a:r>
            <a:r>
              <a:rPr lang="he-IL" sz="1550" dirty="0" smtClean="0"/>
              <a:t>מני? </a:t>
            </a:r>
            <a:r>
              <a:rPr lang="he-IL" sz="1550" dirty="0"/>
              <a:t>לא רבי ישמעאל ולא </a:t>
            </a:r>
            <a:r>
              <a:rPr lang="he-IL" sz="1550" dirty="0" err="1"/>
              <a:t>ר'</a:t>
            </a:r>
            <a:r>
              <a:rPr lang="he-IL" sz="1550" dirty="0" err="1" smtClean="0"/>
              <a:t>'ע</a:t>
            </a:r>
            <a:r>
              <a:rPr lang="he-IL" sz="1550" dirty="0" smtClean="0"/>
              <a:t>!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לך רב </a:t>
            </a:r>
            <a:r>
              <a:rPr lang="he-IL" sz="1550" dirty="0" smtClean="0"/>
              <a:t>יוסף: </a:t>
            </a:r>
            <a:r>
              <a:rPr lang="he-IL" sz="1550" dirty="0"/>
              <a:t>כולה דברי </a:t>
            </a:r>
            <a:r>
              <a:rPr lang="he-IL" sz="1550" dirty="0" err="1"/>
              <a:t>הכל</a:t>
            </a:r>
            <a:r>
              <a:rPr lang="he-IL" sz="1550" dirty="0"/>
              <a:t> </a:t>
            </a:r>
            <a:r>
              <a:rPr lang="he-IL" sz="1550" dirty="0" smtClean="0"/>
              <a:t>היא, </a:t>
            </a:r>
            <a:r>
              <a:rPr lang="he-IL" sz="1550" dirty="0"/>
              <a:t>ורישא שלא הפקיר לא רשותו ולא </a:t>
            </a:r>
            <a:r>
              <a:rPr lang="he-IL" sz="1550" dirty="0" smtClean="0"/>
              <a:t>בורו.</a:t>
            </a:r>
          </a:p>
          <a:p>
            <a:pPr>
              <a:lnSpc>
                <a:spcPct val="120000"/>
              </a:lnSpc>
            </a:pPr>
            <a:endParaRPr lang="he-IL" sz="1050" dirty="0"/>
          </a:p>
          <a:p>
            <a:pPr>
              <a:lnSpc>
                <a:spcPct val="120000"/>
              </a:lnSpc>
            </a:pPr>
            <a:r>
              <a:rPr lang="he-IL" sz="1550" dirty="0" smtClean="0"/>
              <a:t>אמר </a:t>
            </a:r>
            <a:r>
              <a:rPr lang="he-IL" sz="1550" dirty="0"/>
              <a:t>רב </a:t>
            </a:r>
            <a:r>
              <a:rPr lang="he-IL" sz="1550" dirty="0" smtClean="0"/>
              <a:t>אשי: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השתא </a:t>
            </a:r>
            <a:r>
              <a:rPr lang="he-IL" sz="1550" dirty="0" err="1"/>
              <a:t>דאוקימתא</a:t>
            </a:r>
            <a:r>
              <a:rPr lang="he-IL" sz="1550" dirty="0"/>
              <a:t> לרב יוסף לדברי </a:t>
            </a:r>
            <a:r>
              <a:rPr lang="he-IL" sz="1550" dirty="0" err="1" smtClean="0"/>
              <a:t>הכל</a:t>
            </a:r>
            <a:r>
              <a:rPr lang="he-IL" sz="1550" dirty="0" smtClean="0"/>
              <a:t>,</a:t>
            </a:r>
          </a:p>
          <a:p>
            <a:pPr>
              <a:lnSpc>
                <a:spcPct val="120000"/>
              </a:lnSpc>
            </a:pPr>
            <a:r>
              <a:rPr lang="he-IL" sz="1550" dirty="0" smtClean="0"/>
              <a:t>לרבה </a:t>
            </a:r>
            <a:r>
              <a:rPr lang="he-IL" sz="1550" dirty="0" err="1"/>
              <a:t>נמי</a:t>
            </a:r>
            <a:r>
              <a:rPr lang="he-IL" sz="1550" dirty="0"/>
              <a:t> לא </a:t>
            </a:r>
            <a:r>
              <a:rPr lang="he-IL" sz="1550" dirty="0" err="1"/>
              <a:t>תוקמה</a:t>
            </a:r>
            <a:r>
              <a:rPr lang="he-IL" sz="1550" dirty="0"/>
              <a:t> </a:t>
            </a:r>
            <a:r>
              <a:rPr lang="he-IL" sz="1550" dirty="0" smtClean="0"/>
              <a:t>כתנאי, </a:t>
            </a:r>
            <a:r>
              <a:rPr lang="he-IL" sz="1550" dirty="0" err="1"/>
              <a:t>מדרישא</a:t>
            </a:r>
            <a:r>
              <a:rPr lang="he-IL" sz="1550" dirty="0"/>
              <a:t> ר' ישמעאל סיפא </a:t>
            </a:r>
            <a:r>
              <a:rPr lang="he-IL" sz="1550" dirty="0" err="1"/>
              <a:t>נמי</a:t>
            </a:r>
            <a:r>
              <a:rPr lang="he-IL" sz="1550" dirty="0"/>
              <a:t> ר' </a:t>
            </a:r>
            <a:r>
              <a:rPr lang="he-IL" sz="1550" dirty="0" smtClean="0"/>
              <a:t>ישמעאל, </a:t>
            </a:r>
            <a:r>
              <a:rPr lang="he-IL" sz="1550" dirty="0"/>
              <a:t>וטעמא </a:t>
            </a:r>
            <a:r>
              <a:rPr lang="he-IL" sz="1550" dirty="0" err="1"/>
              <a:t>דלאושין</a:t>
            </a:r>
            <a:r>
              <a:rPr lang="he-IL" sz="1550" dirty="0"/>
              <a:t> הא לאו </a:t>
            </a:r>
            <a:r>
              <a:rPr lang="he-IL" sz="1550" dirty="0" err="1"/>
              <a:t>לאושין</a:t>
            </a:r>
            <a:r>
              <a:rPr lang="he-IL" sz="1550" dirty="0"/>
              <a:t> חייב </a:t>
            </a:r>
            <a:r>
              <a:rPr lang="he-IL" sz="1550" dirty="0" smtClean="0"/>
              <a:t>- כגון </a:t>
            </a:r>
            <a:r>
              <a:rPr lang="he-IL" sz="1550" dirty="0" err="1"/>
              <a:t>דארווח</a:t>
            </a:r>
            <a:r>
              <a:rPr lang="he-IL" sz="1550" dirty="0"/>
              <a:t> </a:t>
            </a:r>
            <a:r>
              <a:rPr lang="he-IL" sz="1550" dirty="0" err="1"/>
              <a:t>ארווחי</a:t>
            </a:r>
            <a:r>
              <a:rPr lang="he-IL" sz="1550" dirty="0"/>
              <a:t> </a:t>
            </a:r>
            <a:r>
              <a:rPr lang="he-IL" sz="1550" dirty="0" err="1"/>
              <a:t>לרה'</a:t>
            </a:r>
            <a:r>
              <a:rPr lang="he-IL" sz="1550" dirty="0" err="1" smtClean="0"/>
              <a:t>'ר</a:t>
            </a:r>
            <a:r>
              <a:rPr lang="he-IL" sz="155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6512" y="35330"/>
            <a:ext cx="14525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נ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06768"/>
              </p:ext>
            </p:extLst>
          </p:nvPr>
        </p:nvGraphicFramePr>
        <p:xfrm>
          <a:off x="3131840" y="188640"/>
          <a:ext cx="5519937" cy="1638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7961"/>
                <a:gridCol w="1598331"/>
                <a:gridCol w="1703661"/>
                <a:gridCol w="1379984"/>
              </a:tblGrid>
              <a:tr h="327635">
                <a:tc gridSpan="2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עקיבא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b="1" dirty="0" smtClean="0">
                          <a:solidFill>
                            <a:schemeClr val="tx1"/>
                          </a:solidFill>
                        </a:rPr>
                        <a:t>רבי ישמעאל</a:t>
                      </a:r>
                      <a:endParaRPr lang="he-IL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רבה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rowSpan="2">
                  <a:txBody>
                    <a:bodyPr/>
                    <a:lstStyle/>
                    <a:p>
                      <a:pPr rtl="1"/>
                      <a:r>
                        <a:rPr lang="he-IL" sz="1500" b="1" dirty="0" smtClean="0"/>
                        <a:t>רב יוסף</a:t>
                      </a:r>
                      <a:endParaRPr lang="he-IL" sz="15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ברה"י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55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חייב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5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חייב</a:t>
                      </a:r>
                      <a:endParaRPr lang="he-IL" sz="155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3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500" dirty="0" smtClean="0"/>
                        <a:t>בור ברה"ר</a:t>
                      </a:r>
                      <a:endParaRPr lang="he-IL" sz="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פטור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500" dirty="0" smtClean="0">
                          <a:solidFill>
                            <a:schemeClr val="tx1"/>
                          </a:solidFill>
                        </a:rPr>
                        <a:t>חייב</a:t>
                      </a:r>
                      <a:endParaRPr lang="he-IL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7667" y="2300754"/>
            <a:ext cx="168695" cy="8463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①</a:t>
            </a:r>
          </a:p>
          <a:p>
            <a:endParaRPr lang="he-IL" sz="600" dirty="0"/>
          </a:p>
          <a:p>
            <a:r>
              <a:rPr lang="he-IL" sz="1200" dirty="0" smtClean="0"/>
              <a:t>②</a:t>
            </a:r>
          </a:p>
          <a:p>
            <a:endParaRPr lang="he-IL" sz="600" dirty="0"/>
          </a:p>
          <a:p>
            <a:r>
              <a:rPr lang="he-IL" sz="1200" dirty="0" smtClean="0"/>
              <a:t>③</a:t>
            </a:r>
            <a:endParaRPr lang="he-I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04464" y="1907540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009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14886</TotalTime>
  <Words>4858</Words>
  <Application>Microsoft Office PowerPoint</Application>
  <PresentationFormat>‫הצגה על המסך (4:3)</PresentationFormat>
  <Paragraphs>720</Paragraphs>
  <Slides>22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user</cp:lastModifiedBy>
  <cp:revision>1834</cp:revision>
  <dcterms:created xsi:type="dcterms:W3CDTF">2015-01-28T10:22:53Z</dcterms:created>
  <dcterms:modified xsi:type="dcterms:W3CDTF">2016-07-26T06:50:41Z</dcterms:modified>
</cp:coreProperties>
</file>