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76" r:id="rId2"/>
    <p:sldId id="314" r:id="rId3"/>
    <p:sldId id="327" r:id="rId4"/>
    <p:sldId id="315" r:id="rId5"/>
    <p:sldId id="329" r:id="rId6"/>
    <p:sldId id="328" r:id="rId7"/>
    <p:sldId id="316" r:id="rId8"/>
    <p:sldId id="317" r:id="rId9"/>
    <p:sldId id="318" r:id="rId10"/>
    <p:sldId id="321" r:id="rId11"/>
    <p:sldId id="322" r:id="rId12"/>
    <p:sldId id="326" r:id="rId13"/>
    <p:sldId id="319" r:id="rId14"/>
    <p:sldId id="323" r:id="rId15"/>
    <p:sldId id="320" r:id="rId16"/>
    <p:sldId id="324" r:id="rId17"/>
    <p:sldId id="325" r:id="rId18"/>
    <p:sldId id="293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4436" autoAdjust="0"/>
  </p:normalViewPr>
  <p:slideViewPr>
    <p:cSldViewPr>
      <p:cViewPr varScale="1">
        <p:scale>
          <a:sx n="59" d="100"/>
          <a:sy n="59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189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משום הכי מכשר ר' שמעון</a:t>
            </a:r>
            <a:r>
              <a:rPr lang="he-IL" dirty="0" smtClean="0"/>
              <a:t>. בגט מוקדם </a:t>
            </a:r>
            <a:r>
              <a:rPr lang="he-IL" dirty="0" err="1" smtClean="0"/>
              <a:t>כדאמר</a:t>
            </a:r>
            <a:r>
              <a:rPr lang="he-IL" dirty="0" smtClean="0"/>
              <a:t> לקמן </a:t>
            </a:r>
            <a:r>
              <a:rPr lang="he-IL" dirty="0" err="1" smtClean="0"/>
              <a:t>קסבר</a:t>
            </a:r>
            <a:r>
              <a:rPr lang="he-IL" dirty="0" smtClean="0"/>
              <a:t> ר' שמעון כיון שנתן עיניו לגרשה שוב אין לו פירות הלכך אם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לקוחות </a:t>
            </a:r>
            <a:r>
              <a:rPr lang="he-IL" dirty="0" err="1" smtClean="0"/>
              <a:t>דפירות</a:t>
            </a:r>
            <a:r>
              <a:rPr lang="he-IL" dirty="0" smtClean="0"/>
              <a:t> מיום כתיבה שפיר </a:t>
            </a:r>
            <a:r>
              <a:rPr lang="he-IL" dirty="0" err="1" smtClean="0"/>
              <a:t>עבדא</a:t>
            </a:r>
            <a:r>
              <a:rPr lang="he-IL" dirty="0" smtClean="0"/>
              <a:t> וטעמא דרבנן </a:t>
            </a:r>
            <a:r>
              <a:rPr lang="he-IL" dirty="0" err="1" smtClean="0"/>
              <a:t>לקמיה</a:t>
            </a:r>
            <a:r>
              <a:rPr lang="he-IL" dirty="0" smtClean="0"/>
              <a:t> מפרש: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לרבי יוחנן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זמן משום בת אחותו איתקן: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טעמא דרבי שמעון </a:t>
            </a:r>
            <a:r>
              <a:rPr lang="he-IL" b="1" dirty="0" err="1" smtClean="0"/>
              <a:t>דמכשיר</a:t>
            </a:r>
            <a:r>
              <a:rPr lang="he-IL" dirty="0" smtClean="0"/>
              <a:t>. הא זמנין </a:t>
            </a:r>
            <a:r>
              <a:rPr lang="he-IL" dirty="0" err="1" smtClean="0"/>
              <a:t>דזנאי</a:t>
            </a:r>
            <a:r>
              <a:rPr lang="he-IL" dirty="0" smtClean="0"/>
              <a:t> באותו יום ועודנה אשת איש </a:t>
            </a:r>
            <a:r>
              <a:rPr lang="he-IL" dirty="0" err="1" smtClean="0"/>
              <a:t>דכל</a:t>
            </a:r>
            <a:r>
              <a:rPr lang="he-IL" dirty="0" smtClean="0"/>
              <a:t> זמן שלא נחתם לא ניתן לה </a:t>
            </a:r>
            <a:r>
              <a:rPr lang="he-IL" dirty="0" err="1" smtClean="0"/>
              <a:t>וכשמעידין</a:t>
            </a:r>
            <a:r>
              <a:rPr lang="he-IL" dirty="0" smtClean="0"/>
              <a:t> על </a:t>
            </a:r>
            <a:r>
              <a:rPr lang="he-IL" dirty="0" err="1" smtClean="0"/>
              <a:t>זנותה</a:t>
            </a:r>
            <a:r>
              <a:rPr lang="he-IL" dirty="0" smtClean="0"/>
              <a:t> מוציאה </a:t>
            </a:r>
            <a:r>
              <a:rPr lang="he-IL" dirty="0" err="1" smtClean="0"/>
              <a:t>גיטה</a:t>
            </a:r>
            <a:r>
              <a:rPr lang="he-IL" dirty="0" smtClean="0"/>
              <a:t> וכתוב בו מאותו יום ואומרת גרושה הייתי: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דר' שמעון לא </a:t>
            </a:r>
            <a:r>
              <a:rPr lang="he-IL" b="1" dirty="0" err="1" smtClean="0"/>
              <a:t>קאמינא</a:t>
            </a:r>
            <a:r>
              <a:rPr lang="he-IL" dirty="0" smtClean="0"/>
              <a:t>. </a:t>
            </a:r>
            <a:r>
              <a:rPr lang="he-IL" dirty="0" err="1" smtClean="0"/>
              <a:t>דלר</a:t>
            </a:r>
            <a:r>
              <a:rPr lang="he-IL" dirty="0" smtClean="0"/>
              <a:t>''ש ודאי זמן לאו משום בת אחותו איתקן אלא משום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דרבנן</a:t>
            </a:r>
            <a:r>
              <a:rPr lang="he-IL" dirty="0" smtClean="0"/>
              <a:t>. </a:t>
            </a:r>
            <a:r>
              <a:rPr lang="he-IL" dirty="0" err="1" smtClean="0"/>
              <a:t>דמשום</a:t>
            </a:r>
            <a:r>
              <a:rPr lang="he-IL" dirty="0" smtClean="0"/>
              <a:t> הכי פסלי רבנן </a:t>
            </a:r>
            <a:r>
              <a:rPr lang="he-IL" dirty="0" err="1" smtClean="0"/>
              <a:t>דקא</a:t>
            </a:r>
            <a:r>
              <a:rPr lang="he-IL" dirty="0" smtClean="0"/>
              <a:t> סברי זמן משום בת אחותו: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6999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משום הכי מכשר ר' שמעון</a:t>
            </a:r>
            <a:r>
              <a:rPr lang="he-IL" dirty="0" smtClean="0"/>
              <a:t>. בגט מוקדם </a:t>
            </a:r>
            <a:r>
              <a:rPr lang="he-IL" dirty="0" err="1" smtClean="0"/>
              <a:t>כדאמר</a:t>
            </a:r>
            <a:r>
              <a:rPr lang="he-IL" dirty="0" smtClean="0"/>
              <a:t> לקמן </a:t>
            </a:r>
            <a:r>
              <a:rPr lang="he-IL" dirty="0" err="1" smtClean="0"/>
              <a:t>קסבר</a:t>
            </a:r>
            <a:r>
              <a:rPr lang="he-IL" dirty="0" smtClean="0"/>
              <a:t> ר' שמעון כיון שנתן עיניו לגרשה שוב אין לו פירות הלכך אם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לקוחות </a:t>
            </a:r>
            <a:r>
              <a:rPr lang="he-IL" dirty="0" err="1" smtClean="0"/>
              <a:t>דפירות</a:t>
            </a:r>
            <a:r>
              <a:rPr lang="he-IL" dirty="0" smtClean="0"/>
              <a:t> מיום כתיבה שפיר </a:t>
            </a:r>
            <a:r>
              <a:rPr lang="he-IL" dirty="0" err="1" smtClean="0"/>
              <a:t>עבדא</a:t>
            </a:r>
            <a:r>
              <a:rPr lang="he-IL" dirty="0" smtClean="0"/>
              <a:t> וטעמא דרבנן </a:t>
            </a:r>
            <a:r>
              <a:rPr lang="he-IL" dirty="0" err="1" smtClean="0"/>
              <a:t>לקמיה</a:t>
            </a:r>
            <a:r>
              <a:rPr lang="he-IL" dirty="0" smtClean="0"/>
              <a:t> מפרש: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לרבי יוחנן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זמן משום בת אחותו איתקן: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טעמא דרבי שמעון </a:t>
            </a:r>
            <a:r>
              <a:rPr lang="he-IL" b="1" dirty="0" err="1" smtClean="0"/>
              <a:t>דמכשיר</a:t>
            </a:r>
            <a:r>
              <a:rPr lang="he-IL" dirty="0" smtClean="0"/>
              <a:t>. הא זמנין </a:t>
            </a:r>
            <a:r>
              <a:rPr lang="he-IL" dirty="0" err="1" smtClean="0"/>
              <a:t>דזנאי</a:t>
            </a:r>
            <a:r>
              <a:rPr lang="he-IL" dirty="0" smtClean="0"/>
              <a:t> באותו יום ועודנה אשת איש </a:t>
            </a:r>
            <a:r>
              <a:rPr lang="he-IL" dirty="0" err="1" smtClean="0"/>
              <a:t>דכל</a:t>
            </a:r>
            <a:r>
              <a:rPr lang="he-IL" dirty="0" smtClean="0"/>
              <a:t> זמן שלא נחתם לא ניתן לה </a:t>
            </a:r>
            <a:r>
              <a:rPr lang="he-IL" dirty="0" err="1" smtClean="0"/>
              <a:t>וכשמעידין</a:t>
            </a:r>
            <a:r>
              <a:rPr lang="he-IL" dirty="0" smtClean="0"/>
              <a:t> על </a:t>
            </a:r>
            <a:r>
              <a:rPr lang="he-IL" dirty="0" err="1" smtClean="0"/>
              <a:t>זנותה</a:t>
            </a:r>
            <a:r>
              <a:rPr lang="he-IL" dirty="0" smtClean="0"/>
              <a:t> מוציאה </a:t>
            </a:r>
            <a:r>
              <a:rPr lang="he-IL" dirty="0" err="1" smtClean="0"/>
              <a:t>גיטה</a:t>
            </a:r>
            <a:r>
              <a:rPr lang="he-IL" dirty="0" smtClean="0"/>
              <a:t> וכתוב בו מאותו יום ואומרת גרושה הייתי: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דר' שמעון לא </a:t>
            </a:r>
            <a:r>
              <a:rPr lang="he-IL" b="1" dirty="0" err="1" smtClean="0"/>
              <a:t>קאמינא</a:t>
            </a:r>
            <a:r>
              <a:rPr lang="he-IL" dirty="0" smtClean="0"/>
              <a:t>. </a:t>
            </a:r>
            <a:r>
              <a:rPr lang="he-IL" dirty="0" err="1" smtClean="0"/>
              <a:t>דלר</a:t>
            </a:r>
            <a:r>
              <a:rPr lang="he-IL" dirty="0" smtClean="0"/>
              <a:t>''ש ודאי זמן לאו משום בת אחותו איתקן אלא משום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דרבנן</a:t>
            </a:r>
            <a:r>
              <a:rPr lang="he-IL" dirty="0" smtClean="0"/>
              <a:t>. </a:t>
            </a:r>
            <a:r>
              <a:rPr lang="he-IL" dirty="0" err="1" smtClean="0"/>
              <a:t>דמשום</a:t>
            </a:r>
            <a:r>
              <a:rPr lang="he-IL" dirty="0" smtClean="0"/>
              <a:t> הכי פסלי רבנן </a:t>
            </a:r>
            <a:r>
              <a:rPr lang="he-IL" dirty="0" err="1" smtClean="0"/>
              <a:t>דקא</a:t>
            </a:r>
            <a:r>
              <a:rPr lang="he-IL" dirty="0" smtClean="0"/>
              <a:t> סברי זמן משום בת אחותו: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3527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בשלמא</a:t>
            </a:r>
            <a:r>
              <a:rPr lang="he-IL" b="1" dirty="0" smtClean="0"/>
              <a:t> </a:t>
            </a:r>
            <a:r>
              <a:rPr lang="he-IL" b="1" dirty="0" err="1" smtClean="0"/>
              <a:t>לר</a:t>
            </a:r>
            <a:r>
              <a:rPr lang="he-IL" b="1" dirty="0" smtClean="0"/>
              <a:t>' יוחנן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לרבנן</a:t>
            </a:r>
            <a:r>
              <a:rPr lang="he-IL" dirty="0" smtClean="0"/>
              <a:t> משום בת אחותו </a:t>
            </a:r>
            <a:r>
              <a:rPr lang="he-IL" dirty="0" err="1" smtClean="0"/>
              <a:t>ולר</a:t>
            </a:r>
            <a:r>
              <a:rPr lang="he-IL" dirty="0" smtClean="0"/>
              <a:t>' שמעון משום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היינו </a:t>
            </a:r>
            <a:r>
              <a:rPr lang="he-IL" b="1" dirty="0" err="1" smtClean="0"/>
              <a:t>דאיכא</a:t>
            </a:r>
            <a:r>
              <a:rPr lang="he-IL" b="1" dirty="0" smtClean="0"/>
              <a:t> בין רבי שמעון </a:t>
            </a:r>
            <a:r>
              <a:rPr lang="he-IL" b="1" dirty="0" err="1" smtClean="0"/>
              <a:t>לרבנן</a:t>
            </a:r>
            <a:r>
              <a:rPr lang="he-IL" dirty="0" smtClean="0"/>
              <a:t>. טעמא </a:t>
            </a:r>
            <a:r>
              <a:rPr lang="he-IL" dirty="0" err="1" smtClean="0"/>
              <a:t>דפלוגתייהו</a:t>
            </a:r>
            <a:r>
              <a:rPr lang="he-IL" dirty="0" smtClean="0"/>
              <a:t> בהכי </a:t>
            </a:r>
            <a:r>
              <a:rPr lang="he-IL" dirty="0" err="1" smtClean="0"/>
              <a:t>לרבנן</a:t>
            </a:r>
            <a:r>
              <a:rPr lang="he-IL" dirty="0" smtClean="0"/>
              <a:t> פסול גט מוקדם משום בת אחותו </a:t>
            </a:r>
            <a:r>
              <a:rPr lang="he-IL" dirty="0" err="1" smtClean="0"/>
              <a:t>ולר</a:t>
            </a:r>
            <a:r>
              <a:rPr lang="he-IL" dirty="0" smtClean="0"/>
              <a:t>''ש כשר </a:t>
            </a:r>
            <a:r>
              <a:rPr lang="he-IL" dirty="0" err="1" smtClean="0"/>
              <a:t>דקסבר</a:t>
            </a:r>
            <a:r>
              <a:rPr lang="he-IL" dirty="0" smtClean="0"/>
              <a:t> זמן משום פירות איתקן והלכך גט מוקדם כשר דאי </a:t>
            </a:r>
            <a:r>
              <a:rPr lang="he-IL" dirty="0" err="1" smtClean="0"/>
              <a:t>טרפא</a:t>
            </a:r>
            <a:r>
              <a:rPr lang="he-IL" dirty="0" smtClean="0"/>
              <a:t> משעת כתיבה שפיר </a:t>
            </a:r>
            <a:r>
              <a:rPr lang="he-IL" dirty="0" err="1" smtClean="0"/>
              <a:t>טרפא</a:t>
            </a:r>
            <a:r>
              <a:rPr lang="he-IL" dirty="0" smtClean="0"/>
              <a:t> </a:t>
            </a:r>
            <a:r>
              <a:rPr lang="he-IL" dirty="0" err="1" smtClean="0"/>
              <a:t>דהא</a:t>
            </a:r>
            <a:r>
              <a:rPr lang="he-IL" dirty="0" smtClean="0"/>
              <a:t> נתן עיניו לגרשה: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איכא</a:t>
            </a:r>
            <a:r>
              <a:rPr lang="he-IL" dirty="0" smtClean="0"/>
              <a:t>. במאי פליגי </a:t>
            </a:r>
            <a:r>
              <a:rPr lang="he-IL" dirty="0" err="1" smtClean="0"/>
              <a:t>ואמאי</a:t>
            </a:r>
            <a:r>
              <a:rPr lang="he-IL" dirty="0" smtClean="0"/>
              <a:t> פסלי רבנן הא שפיר </a:t>
            </a:r>
            <a:r>
              <a:rPr lang="he-IL" dirty="0" err="1" smtClean="0"/>
              <a:t>טרפא</a:t>
            </a:r>
            <a:r>
              <a:rPr lang="he-IL" dirty="0" smtClean="0"/>
              <a:t> </a:t>
            </a:r>
            <a:r>
              <a:rPr lang="he-IL" dirty="0" err="1" smtClean="0"/>
              <a:t>דהא</a:t>
            </a:r>
            <a:r>
              <a:rPr lang="he-IL" dirty="0" smtClean="0"/>
              <a:t> להכי איתקן זמן: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עד שעת חתימה</a:t>
            </a:r>
            <a:r>
              <a:rPr lang="he-IL" dirty="0" smtClean="0"/>
              <a:t>. </a:t>
            </a:r>
            <a:r>
              <a:rPr lang="he-IL" dirty="0" err="1" smtClean="0"/>
              <a:t>דלרבנן</a:t>
            </a:r>
            <a:r>
              <a:rPr lang="he-IL" dirty="0" smtClean="0"/>
              <a:t> לא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אלא מחתימה ואילך הלכך מוקדם פסול </a:t>
            </a:r>
            <a:r>
              <a:rPr lang="he-IL" dirty="0" err="1" smtClean="0"/>
              <a:t>דכי</a:t>
            </a:r>
            <a:r>
              <a:rPr lang="he-IL" dirty="0" smtClean="0"/>
              <a:t> </a:t>
            </a:r>
            <a:r>
              <a:rPr lang="he-IL" dirty="0" err="1" smtClean="0"/>
              <a:t>מפקא</a:t>
            </a:r>
            <a:r>
              <a:rPr lang="he-IL" dirty="0" smtClean="0"/>
              <a:t> ליה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מיום כתיבה </a:t>
            </a:r>
            <a:r>
              <a:rPr lang="he-IL" dirty="0" err="1" smtClean="0"/>
              <a:t>דסברי</a:t>
            </a:r>
            <a:r>
              <a:rPr lang="he-IL" dirty="0" smtClean="0"/>
              <a:t> בו ביום נחתם: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725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בשלמא</a:t>
            </a:r>
            <a:r>
              <a:rPr lang="he-IL" b="1" dirty="0" smtClean="0"/>
              <a:t> </a:t>
            </a:r>
            <a:r>
              <a:rPr lang="he-IL" b="1" dirty="0" err="1" smtClean="0"/>
              <a:t>לר</a:t>
            </a:r>
            <a:r>
              <a:rPr lang="he-IL" b="1" dirty="0" smtClean="0"/>
              <a:t>' יוחנן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לרבנן</a:t>
            </a:r>
            <a:r>
              <a:rPr lang="he-IL" dirty="0" smtClean="0"/>
              <a:t> משום בת אחותו </a:t>
            </a:r>
            <a:r>
              <a:rPr lang="he-IL" dirty="0" err="1" smtClean="0"/>
              <a:t>ולר</a:t>
            </a:r>
            <a:r>
              <a:rPr lang="he-IL" dirty="0" smtClean="0"/>
              <a:t>' שמעון משום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היינו </a:t>
            </a:r>
            <a:r>
              <a:rPr lang="he-IL" b="1" dirty="0" err="1" smtClean="0"/>
              <a:t>דאיכא</a:t>
            </a:r>
            <a:r>
              <a:rPr lang="he-IL" b="1" dirty="0" smtClean="0"/>
              <a:t> בין רבי שמעון </a:t>
            </a:r>
            <a:r>
              <a:rPr lang="he-IL" b="1" dirty="0" err="1" smtClean="0"/>
              <a:t>לרבנן</a:t>
            </a:r>
            <a:r>
              <a:rPr lang="he-IL" dirty="0" smtClean="0"/>
              <a:t>. טעמא </a:t>
            </a:r>
            <a:r>
              <a:rPr lang="he-IL" dirty="0" err="1" smtClean="0"/>
              <a:t>דפלוגתייהו</a:t>
            </a:r>
            <a:r>
              <a:rPr lang="he-IL" dirty="0" smtClean="0"/>
              <a:t> בהכי </a:t>
            </a:r>
            <a:r>
              <a:rPr lang="he-IL" dirty="0" err="1" smtClean="0"/>
              <a:t>לרבנן</a:t>
            </a:r>
            <a:r>
              <a:rPr lang="he-IL" dirty="0" smtClean="0"/>
              <a:t> פסול גט מוקדם משום בת אחותו </a:t>
            </a:r>
            <a:r>
              <a:rPr lang="he-IL" dirty="0" err="1" smtClean="0"/>
              <a:t>ולר</a:t>
            </a:r>
            <a:r>
              <a:rPr lang="he-IL" dirty="0" smtClean="0"/>
              <a:t>''ש כשר </a:t>
            </a:r>
            <a:r>
              <a:rPr lang="he-IL" dirty="0" err="1" smtClean="0"/>
              <a:t>דקסבר</a:t>
            </a:r>
            <a:r>
              <a:rPr lang="he-IL" dirty="0" smtClean="0"/>
              <a:t> זמן משום פירות איתקן והלכך גט מוקדם כשר דאי </a:t>
            </a:r>
            <a:r>
              <a:rPr lang="he-IL" dirty="0" err="1" smtClean="0"/>
              <a:t>טרפא</a:t>
            </a:r>
            <a:r>
              <a:rPr lang="he-IL" dirty="0" smtClean="0"/>
              <a:t> משעת כתיבה שפיר </a:t>
            </a:r>
            <a:r>
              <a:rPr lang="he-IL" dirty="0" err="1" smtClean="0"/>
              <a:t>טרפא</a:t>
            </a:r>
            <a:r>
              <a:rPr lang="he-IL" dirty="0" smtClean="0"/>
              <a:t> </a:t>
            </a:r>
            <a:r>
              <a:rPr lang="he-IL" dirty="0" err="1" smtClean="0"/>
              <a:t>דהא</a:t>
            </a:r>
            <a:r>
              <a:rPr lang="he-IL" dirty="0" smtClean="0"/>
              <a:t> נתן עיניו לגרשה: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איכא</a:t>
            </a:r>
            <a:r>
              <a:rPr lang="he-IL" dirty="0" smtClean="0"/>
              <a:t>. במאי פליגי </a:t>
            </a:r>
            <a:r>
              <a:rPr lang="he-IL" dirty="0" err="1" smtClean="0"/>
              <a:t>ואמאי</a:t>
            </a:r>
            <a:r>
              <a:rPr lang="he-IL" dirty="0" smtClean="0"/>
              <a:t> פסלי רבנן הא שפיר </a:t>
            </a:r>
            <a:r>
              <a:rPr lang="he-IL" dirty="0" err="1" smtClean="0"/>
              <a:t>טרפא</a:t>
            </a:r>
            <a:r>
              <a:rPr lang="he-IL" dirty="0" smtClean="0"/>
              <a:t> </a:t>
            </a:r>
            <a:r>
              <a:rPr lang="he-IL" dirty="0" err="1" smtClean="0"/>
              <a:t>דהא</a:t>
            </a:r>
            <a:r>
              <a:rPr lang="he-IL" dirty="0" smtClean="0"/>
              <a:t> להכי איתקן זמן: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עד שעת חתימה</a:t>
            </a:r>
            <a:r>
              <a:rPr lang="he-IL" dirty="0" smtClean="0"/>
              <a:t>. </a:t>
            </a:r>
            <a:r>
              <a:rPr lang="he-IL" dirty="0" err="1" smtClean="0"/>
              <a:t>דלרבנן</a:t>
            </a:r>
            <a:r>
              <a:rPr lang="he-IL" dirty="0" smtClean="0"/>
              <a:t> לא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אלא מחתימה ואילך הלכך מוקדם פסול </a:t>
            </a:r>
            <a:r>
              <a:rPr lang="he-IL" dirty="0" err="1" smtClean="0"/>
              <a:t>דכי</a:t>
            </a:r>
            <a:r>
              <a:rPr lang="he-IL" dirty="0" smtClean="0"/>
              <a:t> </a:t>
            </a:r>
            <a:r>
              <a:rPr lang="he-IL" dirty="0" err="1" smtClean="0"/>
              <a:t>מפקא</a:t>
            </a:r>
            <a:r>
              <a:rPr lang="he-IL" dirty="0" smtClean="0"/>
              <a:t> ליה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מיום כתיבה </a:t>
            </a:r>
            <a:r>
              <a:rPr lang="he-IL" dirty="0" err="1" smtClean="0"/>
              <a:t>דסברי</a:t>
            </a:r>
            <a:r>
              <a:rPr lang="he-IL" dirty="0" smtClean="0"/>
              <a:t> בו ביום נחתם: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65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שמעינן להו</a:t>
            </a:r>
            <a:r>
              <a:rPr lang="he-IL" dirty="0" smtClean="0"/>
              <a:t>. לרבי יוחנן וריש לקיש: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5305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': </a:t>
            </a:r>
            <a:r>
              <a:rPr lang="he-IL" b="1" dirty="0" err="1" smtClean="0"/>
              <a:t>איפוך</a:t>
            </a:r>
            <a:r>
              <a:rPr lang="he-IL" b="1" dirty="0" smtClean="0"/>
              <a:t>.</a:t>
            </a:r>
            <a:r>
              <a:rPr lang="he-IL" dirty="0" smtClean="0"/>
              <a:t> ריש לקיש אמר משעת כתיבה פירוש משעת חתימה: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4476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ג' גיטין </a:t>
            </a:r>
            <a:r>
              <a:rPr lang="he-IL" b="1" dirty="0" err="1" smtClean="0"/>
              <a:t>פסולין</a:t>
            </a:r>
            <a:r>
              <a:rPr lang="he-IL" dirty="0" smtClean="0"/>
              <a:t>. ואחד מהם יש עליו עדים ואין בו זמן ותנן </a:t>
            </a:r>
            <a:r>
              <a:rPr lang="he-IL" dirty="0" err="1" smtClean="0"/>
              <a:t>דאם</a:t>
            </a:r>
            <a:r>
              <a:rPr lang="he-IL" dirty="0" smtClean="0"/>
              <a:t> ניסת הולד כשר כיון דאי עבד שפיר דמי: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מה הועילו חכמים בתקנתם</a:t>
            </a:r>
            <a:r>
              <a:rPr lang="he-IL" dirty="0" smtClean="0"/>
              <a:t>. משום בת אחותו ומשום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אהנו</a:t>
            </a:r>
            <a:r>
              <a:rPr lang="he-IL" b="1" dirty="0" smtClean="0"/>
              <a:t> </a:t>
            </a:r>
            <a:r>
              <a:rPr lang="he-IL" b="1" dirty="0" err="1" smtClean="0"/>
              <a:t>דלכתחילה</a:t>
            </a:r>
            <a:r>
              <a:rPr lang="he-IL" b="1" dirty="0" smtClean="0"/>
              <a:t> לא תינשא</a:t>
            </a:r>
            <a:r>
              <a:rPr lang="he-IL" dirty="0" smtClean="0"/>
              <a:t>. וכיון </a:t>
            </a:r>
            <a:r>
              <a:rPr lang="he-IL" dirty="0" err="1" smtClean="0"/>
              <a:t>דהכי</a:t>
            </a:r>
            <a:r>
              <a:rPr lang="he-IL" dirty="0" smtClean="0"/>
              <a:t> הוא אי בעי לכתוב גט בלא זמן לחפות על בת אחותו או למכור בפירות לא כתבו ליה סופרי הדיינים ולא חתמי עליה סהדי: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גזייה</a:t>
            </a:r>
            <a:r>
              <a:rPr lang="he-IL" b="1" dirty="0" smtClean="0"/>
              <a:t> לזמן ויהביה ניהלה</a:t>
            </a:r>
            <a:r>
              <a:rPr lang="he-IL" dirty="0" smtClean="0"/>
              <a:t>. לאחר שכתב בו זמן חתכו כדי לחפות על בת אחותו או למכור בפירות ויהביה ניהלה ואמרי' </a:t>
            </a:r>
            <a:r>
              <a:rPr lang="he-IL" dirty="0" err="1" smtClean="0"/>
              <a:t>דגט</a:t>
            </a:r>
            <a:r>
              <a:rPr lang="he-IL" dirty="0" smtClean="0"/>
              <a:t> שאין בו זמן אם ניסת הולד כשר </a:t>
            </a:r>
            <a:r>
              <a:rPr lang="he-IL" dirty="0" err="1" smtClean="0"/>
              <a:t>וכשמוציאתו</a:t>
            </a:r>
            <a:r>
              <a:rPr lang="he-IL" dirty="0" smtClean="0"/>
              <a:t> הרי היא בחזקת מגורשת ולא </a:t>
            </a:r>
            <a:r>
              <a:rPr lang="he-IL" dirty="0" err="1" smtClean="0"/>
              <a:t>מיקטלה</a:t>
            </a:r>
            <a:r>
              <a:rPr lang="he-IL" dirty="0" smtClean="0"/>
              <a:t> מה הועילו חכמים בתקנתן: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לרמאי לא </a:t>
            </a:r>
            <a:r>
              <a:rPr lang="he-IL" b="1" dirty="0" err="1" smtClean="0"/>
              <a:t>חיישינן</a:t>
            </a:r>
            <a:r>
              <a:rPr lang="he-IL" dirty="0" smtClean="0"/>
              <a:t>. לרמאות כזה שהוא ניכר ונגלה לא </a:t>
            </a:r>
            <a:r>
              <a:rPr lang="he-IL" dirty="0" err="1" smtClean="0"/>
              <a:t>עבידי</a:t>
            </a:r>
            <a:r>
              <a:rPr lang="he-IL" dirty="0" smtClean="0"/>
              <a:t> </a:t>
            </a:r>
            <a:r>
              <a:rPr lang="he-IL" dirty="0" err="1" smtClean="0"/>
              <a:t>אינשי</a:t>
            </a:r>
            <a:r>
              <a:rPr lang="he-IL" dirty="0" smtClean="0"/>
              <a:t> </a:t>
            </a:r>
            <a:r>
              <a:rPr lang="he-IL" dirty="0" err="1" smtClean="0"/>
              <a:t>דעבדי</a:t>
            </a:r>
            <a:r>
              <a:rPr lang="he-IL" dirty="0" smtClean="0"/>
              <a:t> ולא חשו רבנן להכי: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כתוב בו</a:t>
            </a:r>
            <a:r>
              <a:rPr lang="he-IL" dirty="0" smtClean="0"/>
              <a:t>. זמנו בשבוע פלונית של יובל ולא כתב איזו שנה או כתב שנה ולא כתב חדש או כתב חדש ולא כתב שבת או כתב שבת ולא כתב יום מאי:</a:t>
            </a:r>
            <a:r>
              <a:rPr lang="he-IL" b="1" dirty="0" smtClean="0"/>
              <a:t> </a:t>
            </a:r>
            <a:r>
              <a:rPr lang="he-IL" b="1" dirty="0" err="1" smtClean="0"/>
              <a:t>א''ל</a:t>
            </a:r>
            <a:r>
              <a:rPr lang="he-IL" b="1" dirty="0" smtClean="0"/>
              <a:t> כשר</a:t>
            </a:r>
            <a:r>
              <a:rPr lang="he-IL" dirty="0" smtClean="0"/>
              <a:t>. לכתחילה:</a:t>
            </a:r>
            <a:r>
              <a:rPr lang="he-IL" b="1" dirty="0" smtClean="0"/>
              <a:t> מה הועילו חכמים בתקנתם</a:t>
            </a:r>
            <a:r>
              <a:rPr lang="he-IL" dirty="0" smtClean="0"/>
              <a:t>. הא לא </a:t>
            </a:r>
            <a:r>
              <a:rPr lang="he-IL" dirty="0" err="1" smtClean="0"/>
              <a:t>ממנעי</a:t>
            </a:r>
            <a:r>
              <a:rPr lang="he-IL" dirty="0" smtClean="0"/>
              <a:t> </a:t>
            </a:r>
            <a:r>
              <a:rPr lang="he-IL" dirty="0" err="1" smtClean="0"/>
              <a:t>מלמכתביה</a:t>
            </a:r>
            <a:r>
              <a:rPr lang="he-IL" dirty="0" smtClean="0"/>
              <a:t> נהליה: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לשבוע </a:t>
            </a:r>
            <a:r>
              <a:rPr lang="he-IL" b="1" dirty="0" err="1" smtClean="0"/>
              <a:t>דקמיה</a:t>
            </a:r>
            <a:r>
              <a:rPr lang="he-IL" dirty="0" smtClean="0"/>
              <a:t>. שאם זינתה תיהרג:</a:t>
            </a:r>
            <a:r>
              <a:rPr lang="he-IL" b="1" dirty="0" smtClean="0"/>
              <a:t> ולשבוע </a:t>
            </a:r>
            <a:r>
              <a:rPr lang="he-IL" b="1" dirty="0" err="1" smtClean="0"/>
              <a:t>דבתריה</a:t>
            </a:r>
            <a:r>
              <a:rPr lang="he-IL" dirty="0" smtClean="0"/>
              <a:t>. לפירות שאם ימכור בהם תוציא </a:t>
            </a:r>
            <a:r>
              <a:rPr lang="he-IL" dirty="0" err="1" smtClean="0"/>
              <a:t>גיטה</a:t>
            </a:r>
            <a:r>
              <a:rPr lang="he-IL" dirty="0" smtClean="0"/>
              <a:t> ותגבם ואי אפשר לפרש </a:t>
            </a:r>
            <a:r>
              <a:rPr lang="he-IL" dirty="0" err="1" smtClean="0"/>
              <a:t>דלשבוע</a:t>
            </a:r>
            <a:r>
              <a:rPr lang="he-IL" dirty="0" smtClean="0"/>
              <a:t> </a:t>
            </a:r>
            <a:r>
              <a:rPr lang="he-IL" dirty="0" err="1" smtClean="0"/>
              <a:t>דקמיה</a:t>
            </a:r>
            <a:r>
              <a:rPr lang="he-IL" dirty="0" smtClean="0"/>
              <a:t> </a:t>
            </a:r>
            <a:r>
              <a:rPr lang="he-IL" dirty="0" err="1" smtClean="0"/>
              <a:t>אהני</a:t>
            </a:r>
            <a:r>
              <a:rPr lang="he-IL" dirty="0" smtClean="0"/>
              <a:t> לפירות שלא תטרפם מלקוחות </a:t>
            </a:r>
            <a:r>
              <a:rPr lang="he-IL" dirty="0" err="1" smtClean="0"/>
              <a:t>דבלאו</a:t>
            </a:r>
            <a:r>
              <a:rPr lang="he-IL" dirty="0" smtClean="0"/>
              <a:t> זמן </a:t>
            </a:r>
            <a:r>
              <a:rPr lang="he-IL" dirty="0" err="1" smtClean="0"/>
              <a:t>נמי</a:t>
            </a:r>
            <a:r>
              <a:rPr lang="he-IL" dirty="0" smtClean="0"/>
              <a:t> לא טרפה דידה על התחתונה עד </a:t>
            </a:r>
            <a:r>
              <a:rPr lang="he-IL" dirty="0" err="1" smtClean="0"/>
              <a:t>דמייתה</a:t>
            </a:r>
            <a:r>
              <a:rPr lang="he-IL" dirty="0" smtClean="0"/>
              <a:t> ראיה </a:t>
            </a:r>
            <a:r>
              <a:rPr lang="he-IL" dirty="0" err="1" smtClean="0"/>
              <a:t>דבתר</a:t>
            </a:r>
            <a:r>
              <a:rPr lang="he-IL" dirty="0" smtClean="0"/>
              <a:t> גירושין </a:t>
            </a:r>
            <a:r>
              <a:rPr lang="he-IL" dirty="0" err="1" smtClean="0"/>
              <a:t>זבין</a:t>
            </a:r>
            <a:r>
              <a:rPr lang="he-IL" dirty="0" smtClean="0"/>
              <a:t> ולשבוע </a:t>
            </a:r>
            <a:r>
              <a:rPr lang="he-IL" dirty="0" err="1" smtClean="0"/>
              <a:t>דבתרא</a:t>
            </a:r>
            <a:r>
              <a:rPr lang="he-IL" dirty="0" smtClean="0"/>
              <a:t> לא מהני לזנות דלא </a:t>
            </a:r>
            <a:r>
              <a:rPr lang="he-IL" dirty="0" err="1" smtClean="0"/>
              <a:t>תיקטול</a:t>
            </a:r>
            <a:r>
              <a:rPr lang="he-IL" dirty="0" smtClean="0"/>
              <a:t> </a:t>
            </a:r>
            <a:r>
              <a:rPr lang="he-IL" dirty="0" err="1" smtClean="0"/>
              <a:t>דבלאו</a:t>
            </a:r>
            <a:r>
              <a:rPr lang="he-IL" dirty="0" smtClean="0"/>
              <a:t> זמן </a:t>
            </a:r>
            <a:r>
              <a:rPr lang="he-IL" dirty="0" err="1" smtClean="0"/>
              <a:t>נמי</a:t>
            </a:r>
            <a:r>
              <a:rPr lang="he-IL" dirty="0" smtClean="0"/>
              <a:t> לא </a:t>
            </a:r>
            <a:r>
              <a:rPr lang="he-IL" dirty="0" err="1" smtClean="0"/>
              <a:t>מיקטלה</a:t>
            </a:r>
            <a:r>
              <a:rPr lang="he-IL" dirty="0" smtClean="0"/>
              <a:t> </a:t>
            </a:r>
            <a:r>
              <a:rPr lang="he-IL" dirty="0" err="1" smtClean="0"/>
              <a:t>דספק</a:t>
            </a:r>
            <a:r>
              <a:rPr lang="he-IL" dirty="0" smtClean="0"/>
              <a:t> נפשות להקל: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ואותביה</a:t>
            </a:r>
            <a:r>
              <a:rPr lang="he-IL" b="1" dirty="0" smtClean="0"/>
              <a:t> </a:t>
            </a:r>
            <a:r>
              <a:rPr lang="he-IL" b="1" dirty="0" err="1" smtClean="0"/>
              <a:t>בכיסתיה</a:t>
            </a:r>
            <a:r>
              <a:rPr lang="he-IL" dirty="0" smtClean="0"/>
              <a:t>. ימים רבים:</a:t>
            </a:r>
            <a:r>
              <a:rPr lang="he-IL" b="1" dirty="0" smtClean="0"/>
              <a:t> דאי מפייסה</a:t>
            </a:r>
            <a:r>
              <a:rPr lang="he-IL" dirty="0" smtClean="0"/>
              <a:t>. בהדיה בקטטות שביניהם: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תיפייס</a:t>
            </a:r>
            <a:r>
              <a:rPr lang="he-IL" dirty="0" smtClean="0"/>
              <a:t>. ולא </a:t>
            </a:r>
            <a:r>
              <a:rPr lang="he-IL" dirty="0" err="1" smtClean="0"/>
              <a:t>יגרשנה</a:t>
            </a:r>
            <a:r>
              <a:rPr lang="he-IL" dirty="0" smtClean="0"/>
              <a:t> ולא </a:t>
            </a:r>
            <a:r>
              <a:rPr lang="he-IL" dirty="0" err="1" smtClean="0"/>
              <a:t>איפייסה</a:t>
            </a:r>
            <a:r>
              <a:rPr lang="he-IL" dirty="0" smtClean="0"/>
              <a:t> וגרשה </a:t>
            </a:r>
            <a:r>
              <a:rPr lang="he-IL" dirty="0" err="1" smtClean="0"/>
              <a:t>ומכי</a:t>
            </a:r>
            <a:r>
              <a:rPr lang="he-IL" dirty="0" smtClean="0"/>
              <a:t> מטא </a:t>
            </a:r>
            <a:r>
              <a:rPr lang="he-IL" dirty="0" err="1" smtClean="0"/>
              <a:t>גיטה</a:t>
            </a:r>
            <a:r>
              <a:rPr lang="he-IL" dirty="0" smtClean="0"/>
              <a:t> לידה הוא </a:t>
            </a:r>
            <a:r>
              <a:rPr lang="he-IL" dirty="0" err="1" smtClean="0"/>
              <a:t>דאגרשה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מקדים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לא </a:t>
            </a:r>
            <a:r>
              <a:rPr lang="he-IL" dirty="0" err="1" smtClean="0"/>
              <a:t>רגילי</a:t>
            </a:r>
            <a:r>
              <a:rPr lang="he-IL" dirty="0" smtClean="0"/>
              <a:t> </a:t>
            </a:r>
            <a:r>
              <a:rPr lang="he-IL" dirty="0" err="1" smtClean="0"/>
              <a:t>למיעבד</a:t>
            </a:r>
            <a:r>
              <a:rPr lang="he-IL" dirty="0" smtClean="0"/>
              <a:t> הכי </a:t>
            </a:r>
            <a:r>
              <a:rPr lang="he-IL" dirty="0" err="1" smtClean="0"/>
              <a:t>לאנוחי</a:t>
            </a:r>
            <a:r>
              <a:rPr lang="he-IL" dirty="0" smtClean="0"/>
              <a:t> </a:t>
            </a:r>
            <a:r>
              <a:rPr lang="he-IL" dirty="0" err="1" smtClean="0"/>
              <a:t>בכיסתיה</a:t>
            </a:r>
            <a:r>
              <a:rPr lang="he-IL" dirty="0" smtClean="0"/>
              <a:t> </a:t>
            </a:r>
            <a:r>
              <a:rPr lang="he-IL" dirty="0" err="1" smtClean="0"/>
              <a:t>דכיון</a:t>
            </a:r>
            <a:r>
              <a:rPr lang="he-IL" dirty="0" smtClean="0"/>
              <a:t> דלא ניחא ליה בגירושין פורענות הוא לגביה ולא מקדים ליה: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מה הועילו חכמים בתקנתן</a:t>
            </a:r>
            <a:r>
              <a:rPr lang="he-IL" dirty="0" smtClean="0"/>
              <a:t>. בין </a:t>
            </a:r>
            <a:r>
              <a:rPr lang="he-IL" dirty="0" err="1" smtClean="0"/>
              <a:t>לענין</a:t>
            </a:r>
            <a:r>
              <a:rPr lang="he-IL" dirty="0" smtClean="0"/>
              <a:t> פירות בין </a:t>
            </a:r>
            <a:r>
              <a:rPr lang="he-IL" dirty="0" err="1" smtClean="0"/>
              <a:t>לענין</a:t>
            </a:r>
            <a:r>
              <a:rPr lang="he-IL" dirty="0" smtClean="0"/>
              <a:t> זנות </a:t>
            </a:r>
            <a:r>
              <a:rPr lang="he-IL" dirty="0" err="1" smtClean="0"/>
              <a:t>דטרפה</a:t>
            </a:r>
            <a:r>
              <a:rPr lang="he-IL" dirty="0" smtClean="0"/>
              <a:t> לקוחות מיום הכתיבה: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קלא</a:t>
            </a:r>
            <a:r>
              <a:rPr lang="he-IL" b="1" dirty="0" smtClean="0"/>
              <a:t> </a:t>
            </a:r>
            <a:r>
              <a:rPr lang="he-IL" b="1" dirty="0" err="1" smtClean="0"/>
              <a:t>אית</a:t>
            </a:r>
            <a:r>
              <a:rPr lang="he-IL" b="1" dirty="0" smtClean="0"/>
              <a:t> להו</a:t>
            </a:r>
            <a:r>
              <a:rPr lang="he-IL" dirty="0" smtClean="0"/>
              <a:t>. ובין </a:t>
            </a:r>
            <a:r>
              <a:rPr lang="he-IL" dirty="0" err="1" smtClean="0"/>
              <a:t>לענין</a:t>
            </a:r>
            <a:r>
              <a:rPr lang="he-IL" dirty="0" smtClean="0"/>
              <a:t> זנות ובין </a:t>
            </a:r>
            <a:r>
              <a:rPr lang="he-IL" dirty="0" err="1" smtClean="0"/>
              <a:t>לענין</a:t>
            </a:r>
            <a:r>
              <a:rPr lang="he-IL" dirty="0" smtClean="0"/>
              <a:t> פירות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r>
              <a:rPr lang="he-IL" dirty="0" err="1" smtClean="0"/>
              <a:t>לאתויי</a:t>
            </a:r>
            <a:r>
              <a:rPr lang="he-IL" dirty="0" smtClean="0"/>
              <a:t> ראיה אימת מטא </a:t>
            </a:r>
            <a:r>
              <a:rPr lang="he-IL" dirty="0" err="1" smtClean="0"/>
              <a:t>גיטה</a:t>
            </a:r>
            <a:r>
              <a:rPr lang="he-IL" dirty="0" smtClean="0"/>
              <a:t> לידה: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113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מתחת יד עד כתיבה</a:t>
            </a:r>
            <a:r>
              <a:rPr lang="he-IL" dirty="0" smtClean="0"/>
              <a:t>. </a:t>
            </a:r>
            <a:r>
              <a:rPr lang="he-IL" dirty="0" err="1" smtClean="0"/>
              <a:t>דהשליח</a:t>
            </a:r>
            <a:r>
              <a:rPr lang="he-IL" dirty="0" smtClean="0"/>
              <a:t> נאמן כשנים:</a:t>
            </a:r>
            <a:r>
              <a:rPr lang="he-IL" b="1" dirty="0" smtClean="0"/>
              <a:t> פסול</a:t>
            </a:r>
            <a:r>
              <a:rPr lang="he-IL" dirty="0" smtClean="0"/>
              <a:t>. </a:t>
            </a:r>
            <a:r>
              <a:rPr lang="he-IL" dirty="0" err="1" smtClean="0"/>
              <a:t>ואע</a:t>
            </a:r>
            <a:r>
              <a:rPr lang="he-IL" dirty="0" smtClean="0"/>
              <a:t>''פ ששניהם הביאוהו:</a:t>
            </a:r>
            <a:r>
              <a:rPr lang="he-IL" b="1" dirty="0" smtClean="0"/>
              <a:t> 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ואפילו גט יוצא מתחת ידי שניהם פסלי רבנן כי דייקנו ששנים</a:t>
            </a:r>
            <a:r>
              <a:rPr lang="he-IL" b="1" baseline="0" dirty="0" smtClean="0"/>
              <a:t> שהביאו </a:t>
            </a:r>
            <a:r>
              <a:rPr lang="he-IL" b="1" baseline="0" dirty="0" err="1" smtClean="0"/>
              <a:t>צריכין</a:t>
            </a:r>
            <a:r>
              <a:rPr lang="he-IL" b="1" baseline="0" dirty="0" smtClean="0"/>
              <a:t> שיאמרו את הניסוח המלא</a:t>
            </a:r>
          </a:p>
          <a:p>
            <a:endParaRPr lang="he-IL" b="1" baseline="0" dirty="0" smtClean="0"/>
          </a:p>
          <a:p>
            <a:r>
              <a:rPr lang="he-IL" b="1" baseline="0" dirty="0" err="1" smtClean="0"/>
              <a:t>תוס</a:t>
            </a:r>
            <a:r>
              <a:rPr lang="he-IL" b="1" baseline="0" dirty="0" smtClean="0"/>
              <a:t>': קושיה דרבי אסי אינה אלא במאי פליגי </a:t>
            </a:r>
            <a:r>
              <a:rPr lang="he-IL" b="1" baseline="0" dirty="0" err="1" smtClean="0"/>
              <a:t>כדפריך</a:t>
            </a:r>
            <a:r>
              <a:rPr lang="he-IL" b="1" baseline="0" smtClean="0"/>
              <a:t> לעיל אלא שלא חש להאריך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098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זימנין</a:t>
            </a:r>
            <a:r>
              <a:rPr lang="he-IL" dirty="0" smtClean="0"/>
              <a:t>. פעם אחרת: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אשכחיה</a:t>
            </a:r>
            <a:r>
              <a:rPr lang="he-IL" dirty="0" smtClean="0"/>
              <a:t>. ר' אסי </a:t>
            </a:r>
            <a:r>
              <a:rPr lang="he-IL" dirty="0" err="1" smtClean="0"/>
              <a:t>לר</a:t>
            </a:r>
            <a:r>
              <a:rPr lang="he-IL" dirty="0" smtClean="0"/>
              <a:t>' אמי: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יתד היא</a:t>
            </a:r>
            <a:r>
              <a:rPr lang="he-IL" dirty="0" smtClean="0"/>
              <a:t>. לשון אחרון זה אמת.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8255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זימנין</a:t>
            </a:r>
            <a:r>
              <a:rPr lang="he-IL" dirty="0" smtClean="0"/>
              <a:t>. פעם אחרת: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אשכחיה</a:t>
            </a:r>
            <a:r>
              <a:rPr lang="he-IL" dirty="0" smtClean="0"/>
              <a:t>. ר' אסי </a:t>
            </a:r>
            <a:r>
              <a:rPr lang="he-IL" dirty="0" err="1" smtClean="0"/>
              <a:t>לר</a:t>
            </a:r>
            <a:r>
              <a:rPr lang="he-IL" dirty="0" smtClean="0"/>
              <a:t>' אמי: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יתד היא</a:t>
            </a:r>
            <a:r>
              <a:rPr lang="he-IL" dirty="0" smtClean="0"/>
              <a:t>. לשון אחרון זה אמת.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1075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זימנין</a:t>
            </a:r>
            <a:r>
              <a:rPr lang="he-IL" dirty="0" smtClean="0"/>
              <a:t>. פעם אחרת: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אשכחיה</a:t>
            </a:r>
            <a:r>
              <a:rPr lang="he-IL" dirty="0" smtClean="0"/>
              <a:t>. ר' אסי </a:t>
            </a:r>
            <a:r>
              <a:rPr lang="he-IL" dirty="0" err="1" smtClean="0"/>
              <a:t>לר</a:t>
            </a:r>
            <a:r>
              <a:rPr lang="he-IL" dirty="0" smtClean="0"/>
              <a:t>' אמי: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יתד היא</a:t>
            </a:r>
            <a:r>
              <a:rPr lang="he-IL" dirty="0" smtClean="0"/>
              <a:t>. לשון אחרון זה אמת.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3402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נכתב בלילה ונחתם ביום</a:t>
            </a:r>
            <a:r>
              <a:rPr lang="he-IL" dirty="0" smtClean="0"/>
              <a:t>. היינו חד יומא ואין כאן גט מוקדם: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ביום ונחתם בלילה</a:t>
            </a:r>
            <a:r>
              <a:rPr lang="he-IL" dirty="0" smtClean="0"/>
              <a:t>. מוקדם הוא </a:t>
            </a:r>
            <a:r>
              <a:rPr lang="he-IL" dirty="0" err="1" smtClean="0"/>
              <a:t>דמשמע</a:t>
            </a:r>
            <a:r>
              <a:rPr lang="he-IL" dirty="0" smtClean="0"/>
              <a:t> </a:t>
            </a:r>
            <a:r>
              <a:rPr lang="he-IL" dirty="0" err="1" smtClean="0"/>
              <a:t>דמההוא</a:t>
            </a:r>
            <a:r>
              <a:rPr lang="he-IL" dirty="0" smtClean="0"/>
              <a:t> יומא </a:t>
            </a:r>
            <a:r>
              <a:rPr lang="he-IL" dirty="0" err="1" smtClean="0"/>
              <a:t>איגרשה</a:t>
            </a:r>
            <a:r>
              <a:rPr lang="he-IL" dirty="0" smtClean="0"/>
              <a:t> ולא </a:t>
            </a:r>
            <a:r>
              <a:rPr lang="he-IL" dirty="0" err="1" smtClean="0"/>
              <a:t>איגרשה</a:t>
            </a:r>
            <a:r>
              <a:rPr lang="he-IL" dirty="0" smtClean="0"/>
              <a:t> עד למחר ובגמרא מפרש מאי פסוליה: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כל </a:t>
            </a:r>
            <a:r>
              <a:rPr lang="he-IL" b="1" dirty="0" err="1" smtClean="0"/>
              <a:t>הגיטין</a:t>
            </a:r>
            <a:r>
              <a:rPr lang="he-IL" dirty="0" smtClean="0"/>
              <a:t>. של מכר ומתנה </a:t>
            </a:r>
            <a:r>
              <a:rPr lang="he-IL" dirty="0" err="1" smtClean="0"/>
              <a:t>והלואה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פסולין</a:t>
            </a:r>
            <a:r>
              <a:rPr lang="he-IL" dirty="0" smtClean="0"/>
              <a:t>. </a:t>
            </a:r>
            <a:r>
              <a:rPr lang="he-IL" dirty="0" err="1" smtClean="0"/>
              <a:t>דאתי</a:t>
            </a:r>
            <a:r>
              <a:rPr lang="he-IL" dirty="0" smtClean="0"/>
              <a:t> למטרף לקוחות </a:t>
            </a:r>
            <a:r>
              <a:rPr lang="he-IL" dirty="0" err="1" smtClean="0"/>
              <a:t>מיומא</a:t>
            </a:r>
            <a:r>
              <a:rPr lang="he-IL" dirty="0" smtClean="0"/>
              <a:t> </a:t>
            </a:r>
            <a:r>
              <a:rPr lang="he-IL" dirty="0" err="1" smtClean="0"/>
              <a:t>דכתיבה</a:t>
            </a:r>
            <a:r>
              <a:rPr lang="he-IL" dirty="0" smtClean="0"/>
              <a:t> ושלא כדין: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חוץ </a:t>
            </a:r>
            <a:r>
              <a:rPr lang="he-IL" b="1" dirty="0" err="1" smtClean="0"/>
              <a:t>מגיטי</a:t>
            </a:r>
            <a:r>
              <a:rPr lang="he-IL" b="1" dirty="0" smtClean="0"/>
              <a:t> נשים</a:t>
            </a:r>
            <a:r>
              <a:rPr lang="he-IL" dirty="0" smtClean="0"/>
              <a:t>. </a:t>
            </a:r>
            <a:r>
              <a:rPr lang="he-IL" dirty="0" err="1" smtClean="0"/>
              <a:t>דלאו</a:t>
            </a:r>
            <a:r>
              <a:rPr lang="he-IL" dirty="0" smtClean="0"/>
              <a:t> לגוביינא </a:t>
            </a:r>
            <a:r>
              <a:rPr lang="he-IL" dirty="0" err="1" smtClean="0"/>
              <a:t>עבידא</a:t>
            </a:r>
            <a:r>
              <a:rPr lang="he-IL" dirty="0" smtClean="0"/>
              <a:t> ובגמרא מפרש לה:</a:t>
            </a:r>
          </a:p>
          <a:p>
            <a:endParaRPr lang="he-IL" b="1" dirty="0" smtClean="0"/>
          </a:p>
          <a:p>
            <a:r>
              <a:rPr lang="he-IL" b="1" dirty="0" smtClean="0"/>
              <a:t>מפני מה תיקנו זמן </a:t>
            </a:r>
            <a:r>
              <a:rPr lang="he-IL" b="1" dirty="0" err="1" smtClean="0"/>
              <a:t>בגיטין</a:t>
            </a:r>
            <a:r>
              <a:rPr lang="he-IL" dirty="0" smtClean="0"/>
              <a:t>. כיון </a:t>
            </a:r>
            <a:r>
              <a:rPr lang="he-IL" dirty="0" err="1" smtClean="0"/>
              <a:t>דלאו</a:t>
            </a:r>
            <a:r>
              <a:rPr lang="he-IL" dirty="0" smtClean="0"/>
              <a:t> </a:t>
            </a:r>
            <a:r>
              <a:rPr lang="he-IL" dirty="0" err="1" smtClean="0"/>
              <a:t>שטרא</a:t>
            </a:r>
            <a:r>
              <a:rPr lang="he-IL" dirty="0" smtClean="0"/>
              <a:t> </a:t>
            </a:r>
            <a:r>
              <a:rPr lang="he-IL" dirty="0" err="1" smtClean="0"/>
              <a:t>דגוביינא</a:t>
            </a:r>
            <a:r>
              <a:rPr lang="he-IL" dirty="0" smtClean="0"/>
              <a:t> הוא: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משום בת אחותו</a:t>
            </a:r>
            <a:r>
              <a:rPr lang="he-IL" dirty="0" smtClean="0"/>
              <a:t>. והיא אשתו ושמא תזנה תחתיו וחס עליה שלא </a:t>
            </a:r>
            <a:r>
              <a:rPr lang="he-IL" dirty="0" err="1" smtClean="0"/>
              <a:t>תחנק</a:t>
            </a:r>
            <a:r>
              <a:rPr lang="he-IL" dirty="0" smtClean="0"/>
              <a:t> וכותב לה גט בלא זמן ונותן לה </a:t>
            </a:r>
            <a:r>
              <a:rPr lang="he-IL" dirty="0" err="1" smtClean="0"/>
              <a:t>וכשמעידין</a:t>
            </a:r>
            <a:r>
              <a:rPr lang="he-IL" dirty="0" smtClean="0"/>
              <a:t> עליה בבית דין מוציאה </a:t>
            </a:r>
            <a:r>
              <a:rPr lang="he-IL" dirty="0" err="1" smtClean="0"/>
              <a:t>גיטה</a:t>
            </a:r>
            <a:r>
              <a:rPr lang="he-IL" dirty="0" smtClean="0"/>
              <a:t> ואומרת גרושה הייתי ופנויה באותה שעה:</a:t>
            </a:r>
          </a:p>
          <a:p>
            <a:r>
              <a:rPr lang="he-IL" b="1" dirty="0" smtClean="0"/>
              <a:t>משום פירות</a:t>
            </a:r>
            <a:r>
              <a:rPr lang="he-IL" dirty="0" smtClean="0"/>
              <a:t>. שמזמן הגט ואילך אם ימכור הבעל בפירות נכסי מלוג שלה תגבם ואם לא היה בו זמן יהיה מוכר והולך וכשתתבע לדין </a:t>
            </a:r>
            <a:r>
              <a:rPr lang="he-IL" dirty="0" err="1" smtClean="0"/>
              <a:t>הויא</a:t>
            </a:r>
            <a:r>
              <a:rPr lang="he-IL" dirty="0" smtClean="0"/>
              <a:t> ידה על התחתונה שיאמר לה קודם גירושין מכרתי: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1900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לא שכיח</a:t>
            </a:r>
            <a:r>
              <a:rPr lang="he-IL" dirty="0" smtClean="0"/>
              <a:t>. ולא חשו בה רבנן: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עד שעת נתינה</a:t>
            </a:r>
            <a:r>
              <a:rPr lang="he-IL" dirty="0" smtClean="0"/>
              <a:t>. הלכך זמן כתיבת גט לא מהני מידי </a:t>
            </a:r>
            <a:r>
              <a:rPr lang="he-IL" dirty="0" err="1" smtClean="0"/>
              <a:t>דכי</a:t>
            </a:r>
            <a:r>
              <a:rPr lang="he-IL" dirty="0" smtClean="0"/>
              <a:t>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r>
              <a:rPr lang="he-IL" dirty="0" err="1" smtClean="0"/>
              <a:t>לאתויי</a:t>
            </a:r>
            <a:r>
              <a:rPr lang="he-IL" dirty="0" smtClean="0"/>
              <a:t> סהדי אימת מטא </a:t>
            </a:r>
            <a:r>
              <a:rPr lang="he-IL" dirty="0" err="1" smtClean="0"/>
              <a:t>גיטא</a:t>
            </a:r>
            <a:r>
              <a:rPr lang="he-IL" dirty="0" smtClean="0"/>
              <a:t> לידה: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77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משום הכי מכשר ר' שמעון</a:t>
            </a:r>
            <a:r>
              <a:rPr lang="he-IL" dirty="0" smtClean="0"/>
              <a:t>. בגט מוקדם </a:t>
            </a:r>
            <a:r>
              <a:rPr lang="he-IL" dirty="0" err="1" smtClean="0"/>
              <a:t>כדאמר</a:t>
            </a:r>
            <a:r>
              <a:rPr lang="he-IL" dirty="0" smtClean="0"/>
              <a:t> לקמן </a:t>
            </a:r>
            <a:r>
              <a:rPr lang="he-IL" dirty="0" err="1" smtClean="0"/>
              <a:t>קסבר</a:t>
            </a:r>
            <a:r>
              <a:rPr lang="he-IL" dirty="0" smtClean="0"/>
              <a:t> ר' שמעון כיון שנתן עיניו לגרשה שוב אין לו פירות הלכך אם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לקוחות </a:t>
            </a:r>
            <a:r>
              <a:rPr lang="he-IL" dirty="0" err="1" smtClean="0"/>
              <a:t>דפירות</a:t>
            </a:r>
            <a:r>
              <a:rPr lang="he-IL" dirty="0" smtClean="0"/>
              <a:t> מיום כתיבה שפיר </a:t>
            </a:r>
            <a:r>
              <a:rPr lang="he-IL" dirty="0" err="1" smtClean="0"/>
              <a:t>עבדא</a:t>
            </a:r>
            <a:r>
              <a:rPr lang="he-IL" dirty="0" smtClean="0"/>
              <a:t> וטעמא דרבנן </a:t>
            </a:r>
            <a:r>
              <a:rPr lang="he-IL" dirty="0" err="1" smtClean="0"/>
              <a:t>לקמיה</a:t>
            </a:r>
            <a:r>
              <a:rPr lang="he-IL" dirty="0" smtClean="0"/>
              <a:t> מפרש: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לרבי יוחנן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זמן משום בת אחותו איתקן: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טעמא דרבי שמעון </a:t>
            </a:r>
            <a:r>
              <a:rPr lang="he-IL" b="1" dirty="0" err="1" smtClean="0"/>
              <a:t>דמכשיר</a:t>
            </a:r>
            <a:r>
              <a:rPr lang="he-IL" dirty="0" smtClean="0"/>
              <a:t>. הא זמנין </a:t>
            </a:r>
            <a:r>
              <a:rPr lang="he-IL" dirty="0" err="1" smtClean="0"/>
              <a:t>דזנאי</a:t>
            </a:r>
            <a:r>
              <a:rPr lang="he-IL" dirty="0" smtClean="0"/>
              <a:t> באותו יום ועודנה אשת איש </a:t>
            </a:r>
            <a:r>
              <a:rPr lang="he-IL" dirty="0" err="1" smtClean="0"/>
              <a:t>דכל</a:t>
            </a:r>
            <a:r>
              <a:rPr lang="he-IL" dirty="0" smtClean="0"/>
              <a:t> זמן שלא נחתם לא ניתן לה </a:t>
            </a:r>
            <a:r>
              <a:rPr lang="he-IL" dirty="0" err="1" smtClean="0"/>
              <a:t>וכשמעידין</a:t>
            </a:r>
            <a:r>
              <a:rPr lang="he-IL" dirty="0" smtClean="0"/>
              <a:t> על </a:t>
            </a:r>
            <a:r>
              <a:rPr lang="he-IL" dirty="0" err="1" smtClean="0"/>
              <a:t>זנותה</a:t>
            </a:r>
            <a:r>
              <a:rPr lang="he-IL" dirty="0" smtClean="0"/>
              <a:t> מוציאה </a:t>
            </a:r>
            <a:r>
              <a:rPr lang="he-IL" dirty="0" err="1" smtClean="0"/>
              <a:t>גיטה</a:t>
            </a:r>
            <a:r>
              <a:rPr lang="he-IL" dirty="0" smtClean="0"/>
              <a:t> וכתוב בו מאותו יום ואומרת גרושה הייתי: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דר' שמעון לא </a:t>
            </a:r>
            <a:r>
              <a:rPr lang="he-IL" b="1" dirty="0" err="1" smtClean="0"/>
              <a:t>קאמינא</a:t>
            </a:r>
            <a:r>
              <a:rPr lang="he-IL" dirty="0" smtClean="0"/>
              <a:t>. </a:t>
            </a:r>
            <a:r>
              <a:rPr lang="he-IL" dirty="0" err="1" smtClean="0"/>
              <a:t>דלר</a:t>
            </a:r>
            <a:r>
              <a:rPr lang="he-IL" dirty="0" smtClean="0"/>
              <a:t>''ש ודאי זמן לאו משום בת אחותו איתקן אלא משום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דרבנן</a:t>
            </a:r>
            <a:r>
              <a:rPr lang="he-IL" dirty="0" smtClean="0"/>
              <a:t>. </a:t>
            </a:r>
            <a:r>
              <a:rPr lang="he-IL" dirty="0" err="1" smtClean="0"/>
              <a:t>דמשום</a:t>
            </a:r>
            <a:r>
              <a:rPr lang="he-IL" dirty="0" smtClean="0"/>
              <a:t> הכי פסלי רבנן </a:t>
            </a:r>
            <a:r>
              <a:rPr lang="he-IL" dirty="0" err="1" smtClean="0"/>
              <a:t>דקא</a:t>
            </a:r>
            <a:r>
              <a:rPr lang="he-IL" dirty="0" smtClean="0"/>
              <a:t> סברי זמן משום בת אחותו: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0058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משום הכי מכשר ר' שמעון</a:t>
            </a:r>
            <a:r>
              <a:rPr lang="he-IL" dirty="0" smtClean="0"/>
              <a:t>. בגט מוקדם </a:t>
            </a:r>
            <a:r>
              <a:rPr lang="he-IL" dirty="0" err="1" smtClean="0"/>
              <a:t>כדאמר</a:t>
            </a:r>
            <a:r>
              <a:rPr lang="he-IL" dirty="0" smtClean="0"/>
              <a:t> לקמן </a:t>
            </a:r>
            <a:r>
              <a:rPr lang="he-IL" dirty="0" err="1" smtClean="0"/>
              <a:t>קסבר</a:t>
            </a:r>
            <a:r>
              <a:rPr lang="he-IL" dirty="0" smtClean="0"/>
              <a:t> ר' שמעון כיון שנתן עיניו לגרשה שוב אין לו פירות הלכך אם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למיטרף</a:t>
            </a:r>
            <a:r>
              <a:rPr lang="he-IL" dirty="0" smtClean="0"/>
              <a:t> לקוחות </a:t>
            </a:r>
            <a:r>
              <a:rPr lang="he-IL" dirty="0" err="1" smtClean="0"/>
              <a:t>דפירות</a:t>
            </a:r>
            <a:r>
              <a:rPr lang="he-IL" dirty="0" smtClean="0"/>
              <a:t> מיום כתיבה שפיר </a:t>
            </a:r>
            <a:r>
              <a:rPr lang="he-IL" dirty="0" err="1" smtClean="0"/>
              <a:t>עבדא</a:t>
            </a:r>
            <a:r>
              <a:rPr lang="he-IL" dirty="0" smtClean="0"/>
              <a:t> וטעמא דרבנן </a:t>
            </a:r>
            <a:r>
              <a:rPr lang="he-IL" dirty="0" err="1" smtClean="0"/>
              <a:t>לקמיה</a:t>
            </a:r>
            <a:r>
              <a:rPr lang="he-IL" dirty="0" smtClean="0"/>
              <a:t> מפרש: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לרבי יוחנן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זמן משום בת אחותו איתקן: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טעמא דרבי שמעון </a:t>
            </a:r>
            <a:r>
              <a:rPr lang="he-IL" b="1" dirty="0" err="1" smtClean="0"/>
              <a:t>דמכשיר</a:t>
            </a:r>
            <a:r>
              <a:rPr lang="he-IL" dirty="0" smtClean="0"/>
              <a:t>. הא זמנין </a:t>
            </a:r>
            <a:r>
              <a:rPr lang="he-IL" dirty="0" err="1" smtClean="0"/>
              <a:t>דזנאי</a:t>
            </a:r>
            <a:r>
              <a:rPr lang="he-IL" dirty="0" smtClean="0"/>
              <a:t> באותו יום ועודנה אשת איש </a:t>
            </a:r>
            <a:r>
              <a:rPr lang="he-IL" dirty="0" err="1" smtClean="0"/>
              <a:t>דכל</a:t>
            </a:r>
            <a:r>
              <a:rPr lang="he-IL" dirty="0" smtClean="0"/>
              <a:t> זמן שלא נחתם לא ניתן לה </a:t>
            </a:r>
            <a:r>
              <a:rPr lang="he-IL" dirty="0" err="1" smtClean="0"/>
              <a:t>וכשמעידין</a:t>
            </a:r>
            <a:r>
              <a:rPr lang="he-IL" dirty="0" smtClean="0"/>
              <a:t> על </a:t>
            </a:r>
            <a:r>
              <a:rPr lang="he-IL" dirty="0" err="1" smtClean="0"/>
              <a:t>זנותה</a:t>
            </a:r>
            <a:r>
              <a:rPr lang="he-IL" dirty="0" smtClean="0"/>
              <a:t> מוציאה </a:t>
            </a:r>
            <a:r>
              <a:rPr lang="he-IL" dirty="0" err="1" smtClean="0"/>
              <a:t>גיטה</a:t>
            </a:r>
            <a:r>
              <a:rPr lang="he-IL" dirty="0" smtClean="0"/>
              <a:t> וכתוב בו מאותו יום ואומרת גרושה הייתי: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דר' שמעון לא </a:t>
            </a:r>
            <a:r>
              <a:rPr lang="he-IL" b="1" dirty="0" err="1" smtClean="0"/>
              <a:t>קאמינא</a:t>
            </a:r>
            <a:r>
              <a:rPr lang="he-IL" dirty="0" smtClean="0"/>
              <a:t>. </a:t>
            </a:r>
            <a:r>
              <a:rPr lang="he-IL" dirty="0" err="1" smtClean="0"/>
              <a:t>דלר</a:t>
            </a:r>
            <a:r>
              <a:rPr lang="he-IL" dirty="0" smtClean="0"/>
              <a:t>''ש ודאי זמן לאו משום בת אחותו איתקן אלא משום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אליבא דרבנן</a:t>
            </a:r>
            <a:r>
              <a:rPr lang="he-IL" dirty="0" smtClean="0"/>
              <a:t>. </a:t>
            </a:r>
            <a:r>
              <a:rPr lang="he-IL" dirty="0" err="1" smtClean="0"/>
              <a:t>דמשום</a:t>
            </a:r>
            <a:r>
              <a:rPr lang="he-IL" dirty="0" smtClean="0"/>
              <a:t> הכי פסלי רבנן </a:t>
            </a:r>
            <a:r>
              <a:rPr lang="he-IL" dirty="0" err="1" smtClean="0"/>
              <a:t>דקא</a:t>
            </a:r>
            <a:r>
              <a:rPr lang="he-IL" dirty="0" smtClean="0"/>
              <a:t> סברי זמן משום בת אחותו: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339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י"ח/טבת/תשע"ו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י"ח בטבת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גיטין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8) -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יח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6)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אוריאל אפרים בן דינה לאה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3360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85649"/>
              </p:ext>
            </p:extLst>
          </p:nvPr>
        </p:nvGraphicFramePr>
        <p:xfrm>
          <a:off x="852264" y="5016511"/>
          <a:ext cx="7248128" cy="160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7300"/>
                <a:gridCol w="1200870"/>
                <a:gridCol w="2028238"/>
                <a:gridCol w="2851720"/>
              </a:tblGrid>
              <a:tr h="305163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מדוע תיקנו זמן בגט?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דין גט מוקדם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ריש לקיש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כשר - אין לו פירות משעת כתיבה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3360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33869"/>
              </p:ext>
            </p:extLst>
          </p:nvPr>
        </p:nvGraphicFramePr>
        <p:xfrm>
          <a:off x="852264" y="5016511"/>
          <a:ext cx="7248128" cy="160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7300"/>
                <a:gridCol w="1200870"/>
                <a:gridCol w="2028238"/>
                <a:gridCol w="2851720"/>
              </a:tblGrid>
              <a:tr h="305163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מדוע תיקנו זמן בגט?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דין גט מוקדם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יוחנן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בת אחותו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ריש לקיש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כשר - אין לו פירות משעת כתיבה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3360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28366"/>
              </p:ext>
            </p:extLst>
          </p:nvPr>
        </p:nvGraphicFramePr>
        <p:xfrm>
          <a:off x="852264" y="5016511"/>
          <a:ext cx="7248128" cy="160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7300"/>
                <a:gridCol w="1200870"/>
                <a:gridCol w="2028238"/>
                <a:gridCol w="2851720"/>
              </a:tblGrid>
              <a:tr h="305163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מדוע תיקנו זמן בגט?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דין גט מוקדם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יוחנן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בת אחותו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כשר - אין לו פירות משעת כתיבה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ריש לקיש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כשר - אין לו פירות משעת כתיבה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46535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לרבי יוחנן </a:t>
            </a:r>
            <a:r>
              <a:rPr lang="he-IL" sz="1600" dirty="0" smtClean="0"/>
              <a:t>- היינו </a:t>
            </a:r>
            <a:r>
              <a:rPr lang="he-IL" sz="1600" dirty="0" err="1"/>
              <a:t>דאיכא</a:t>
            </a:r>
            <a:r>
              <a:rPr lang="he-IL" sz="1600" dirty="0"/>
              <a:t>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לריש לקיש </a:t>
            </a:r>
            <a:r>
              <a:rPr lang="he-IL" sz="1600" dirty="0" smtClean="0"/>
              <a:t>- מאי </a:t>
            </a:r>
            <a:r>
              <a:rPr lang="he-IL" sz="1600" dirty="0"/>
              <a:t>איכא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פירי</a:t>
            </a:r>
            <a:r>
              <a:rPr lang="he-IL" sz="1600" dirty="0" smtClean="0"/>
              <a:t> </a:t>
            </a:r>
            <a:r>
              <a:rPr lang="he-IL" sz="1600" dirty="0" err="1"/>
              <a:t>דמשעת</a:t>
            </a:r>
            <a:r>
              <a:rPr lang="he-IL" sz="1600" dirty="0"/>
              <a:t> כתיבה ועד שעת חתימה איכא </a:t>
            </a:r>
            <a:r>
              <a:rPr lang="he-IL" sz="1600" dirty="0" err="1" smtClean="0"/>
              <a:t>בינייהו</a:t>
            </a:r>
            <a:r>
              <a:rPr lang="he-IL" sz="1600" dirty="0" smtClean="0"/>
              <a:t>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32063"/>
              </p:ext>
            </p:extLst>
          </p:nvPr>
        </p:nvGraphicFramePr>
        <p:xfrm>
          <a:off x="852264" y="5016511"/>
          <a:ext cx="7248128" cy="160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7300"/>
                <a:gridCol w="1200870"/>
                <a:gridCol w="2028238"/>
                <a:gridCol w="2851720"/>
              </a:tblGrid>
              <a:tr h="305163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מדוע תיקנו זמן בגט?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דין גט מוקדם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יוחנן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בת אחותו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פסול - משום בת אחותו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כשר - אין לו פירות משעת כתיבה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ריש לקיש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כשר - אין לו פירות משעת כתיבה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46535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לרבי יוחנן </a:t>
            </a:r>
            <a:r>
              <a:rPr lang="he-IL" sz="1600" dirty="0" smtClean="0"/>
              <a:t>- היינו </a:t>
            </a:r>
            <a:r>
              <a:rPr lang="he-IL" sz="1600" dirty="0" err="1"/>
              <a:t>דאיכא</a:t>
            </a:r>
            <a:r>
              <a:rPr lang="he-IL" sz="1600" dirty="0"/>
              <a:t>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לריש לקיש </a:t>
            </a:r>
            <a:r>
              <a:rPr lang="he-IL" sz="1600" dirty="0" smtClean="0"/>
              <a:t>- מאי </a:t>
            </a:r>
            <a:r>
              <a:rPr lang="he-IL" sz="1600" dirty="0"/>
              <a:t>איכא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פירי</a:t>
            </a:r>
            <a:r>
              <a:rPr lang="he-IL" sz="1600" dirty="0" smtClean="0"/>
              <a:t> </a:t>
            </a:r>
            <a:r>
              <a:rPr lang="he-IL" sz="1600" dirty="0" err="1"/>
              <a:t>דמשעת</a:t>
            </a:r>
            <a:r>
              <a:rPr lang="he-IL" sz="1600" dirty="0"/>
              <a:t> כתיבה ועד שעת חתימה איכא </a:t>
            </a:r>
            <a:r>
              <a:rPr lang="he-IL" sz="1600" dirty="0" err="1" smtClean="0"/>
              <a:t>בינייהו</a:t>
            </a:r>
            <a:r>
              <a:rPr lang="he-IL" sz="1600" dirty="0" smtClean="0"/>
              <a:t>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35290"/>
              </p:ext>
            </p:extLst>
          </p:nvPr>
        </p:nvGraphicFramePr>
        <p:xfrm>
          <a:off x="852264" y="5016511"/>
          <a:ext cx="7248128" cy="160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7300"/>
                <a:gridCol w="1200870"/>
                <a:gridCol w="2028238"/>
                <a:gridCol w="2851720"/>
              </a:tblGrid>
              <a:tr h="305163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מדוע תיקנו זמן בגט?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דין גט מוקדם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יוחנן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בת אחותו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פסול - משום בת אחותו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כשר - אין לו פירות משעת כתיבה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ריש לקיש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פסול - אין לו פירות משעת חתימה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משום פירות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כשר - אין לו פירות משעת כתיבה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49675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לרבי יוחנן </a:t>
            </a:r>
            <a:r>
              <a:rPr lang="he-IL" sz="1600" dirty="0" smtClean="0"/>
              <a:t>- היינו </a:t>
            </a:r>
            <a:r>
              <a:rPr lang="he-IL" sz="1600" dirty="0" err="1"/>
              <a:t>דאיכא</a:t>
            </a:r>
            <a:r>
              <a:rPr lang="he-IL" sz="1600" dirty="0"/>
              <a:t>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לריש לקיש </a:t>
            </a:r>
            <a:r>
              <a:rPr lang="he-IL" sz="1600" dirty="0" smtClean="0"/>
              <a:t>- מאי </a:t>
            </a:r>
            <a:r>
              <a:rPr lang="he-IL" sz="1600" dirty="0"/>
              <a:t>איכא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פירי</a:t>
            </a:r>
            <a:r>
              <a:rPr lang="he-IL" sz="1600" dirty="0" smtClean="0"/>
              <a:t> </a:t>
            </a:r>
            <a:r>
              <a:rPr lang="he-IL" sz="1600" dirty="0" err="1"/>
              <a:t>דמשעת</a:t>
            </a:r>
            <a:r>
              <a:rPr lang="he-IL" sz="1600" dirty="0"/>
              <a:t> כתיבה ועד שעת חתימה איכא </a:t>
            </a:r>
            <a:r>
              <a:rPr lang="he-IL" sz="1600" dirty="0" err="1" smtClean="0"/>
              <a:t>בינייהו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17598"/>
              </p:ext>
            </p:extLst>
          </p:nvPr>
        </p:nvGraphicFramePr>
        <p:xfrm>
          <a:off x="611560" y="4997152"/>
          <a:ext cx="4047226" cy="160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5539"/>
                <a:gridCol w="1014436"/>
                <a:gridCol w="2107251"/>
              </a:tblGrid>
              <a:tr h="305163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עד</a:t>
                      </a:r>
                      <a:r>
                        <a:rPr lang="he-IL" sz="1500" baseline="0" dirty="0" smtClean="0">
                          <a:solidFill>
                            <a:schemeClr val="tx1"/>
                          </a:solidFill>
                        </a:rPr>
                        <a:t> מתי יש לבעל פירות?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יוחנן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עד</a:t>
                      </a:r>
                      <a:r>
                        <a:rPr lang="he-IL" sz="1500" baseline="0" dirty="0" smtClean="0"/>
                        <a:t> שעת נתינה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עד שעת כתיבה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ריש לקיש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עד שעת חתימה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עד שעת כתיבה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666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לרבי יוחנן </a:t>
            </a:r>
            <a:r>
              <a:rPr lang="he-IL" sz="1600" dirty="0" smtClean="0"/>
              <a:t>- היינו </a:t>
            </a:r>
            <a:r>
              <a:rPr lang="he-IL" sz="1600" dirty="0" err="1"/>
              <a:t>דאיכא</a:t>
            </a:r>
            <a:r>
              <a:rPr lang="he-IL" sz="1600" dirty="0"/>
              <a:t>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לריש לקיש </a:t>
            </a:r>
            <a:r>
              <a:rPr lang="he-IL" sz="1600" dirty="0" smtClean="0"/>
              <a:t>- מאי </a:t>
            </a:r>
            <a:r>
              <a:rPr lang="he-IL" sz="1600" dirty="0"/>
              <a:t>איכא בין רבי שמעון </a:t>
            </a:r>
            <a:r>
              <a:rPr lang="he-IL" sz="1600" dirty="0" err="1" smtClean="0"/>
              <a:t>לרבנן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פירי</a:t>
            </a:r>
            <a:r>
              <a:rPr lang="he-IL" sz="1600" dirty="0" smtClean="0"/>
              <a:t> </a:t>
            </a:r>
            <a:r>
              <a:rPr lang="he-IL" sz="1600" dirty="0" err="1"/>
              <a:t>דמשעת</a:t>
            </a:r>
            <a:r>
              <a:rPr lang="he-IL" sz="1600" dirty="0"/>
              <a:t> כתיבה ועד שעת חתימה איכא </a:t>
            </a:r>
            <a:r>
              <a:rPr lang="he-IL" sz="1600" dirty="0" err="1" smtClean="0"/>
              <a:t>בינייהו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איפכא שמעינן </a:t>
            </a:r>
            <a:r>
              <a:rPr lang="he-IL" sz="1600" dirty="0" smtClean="0"/>
              <a:t>להו, </a:t>
            </a:r>
            <a:r>
              <a:rPr lang="he-IL" sz="1600" dirty="0" err="1" smtClean="0"/>
              <a:t>דאתמר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מאימתי </a:t>
            </a:r>
            <a:r>
              <a:rPr lang="he-IL" sz="1600" dirty="0" err="1"/>
              <a:t>מוציאין</a:t>
            </a:r>
            <a:r>
              <a:rPr lang="he-IL" sz="1600" dirty="0"/>
              <a:t> </a:t>
            </a:r>
            <a:r>
              <a:rPr lang="he-IL" sz="1600" dirty="0" smtClean="0"/>
              <a:t>לפירות?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רבי </a:t>
            </a:r>
            <a:r>
              <a:rPr lang="he-IL" sz="1600" dirty="0"/>
              <a:t>יוחנן </a:t>
            </a:r>
            <a:r>
              <a:rPr lang="he-IL" sz="1600" dirty="0" smtClean="0"/>
              <a:t>אמר: </a:t>
            </a:r>
            <a:r>
              <a:rPr lang="he-IL" sz="1600" dirty="0"/>
              <a:t>משעת </a:t>
            </a:r>
            <a:r>
              <a:rPr lang="he-IL" sz="1600" dirty="0" smtClean="0">
                <a:solidFill>
                  <a:srgbClr val="FF0000"/>
                </a:solidFill>
              </a:rPr>
              <a:t>כתיבה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וריש </a:t>
            </a:r>
            <a:r>
              <a:rPr lang="he-IL" sz="1600" dirty="0"/>
              <a:t>לקיש </a:t>
            </a:r>
            <a:r>
              <a:rPr lang="he-IL" sz="1600" dirty="0" smtClean="0"/>
              <a:t>אמר: </a:t>
            </a:r>
            <a:r>
              <a:rPr lang="he-IL" sz="1600" dirty="0"/>
              <a:t>משעת </a:t>
            </a:r>
            <a:r>
              <a:rPr lang="he-IL" sz="1600" dirty="0" smtClean="0">
                <a:solidFill>
                  <a:srgbClr val="7030A0"/>
                </a:solidFill>
              </a:rPr>
              <a:t>נתינה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איפוך</a:t>
            </a:r>
            <a:r>
              <a:rPr lang="he-IL" sz="1600" dirty="0"/>
              <a:t>.</a:t>
            </a:r>
            <a:endParaRPr lang="he-IL" sz="1600" dirty="0" smtClean="0"/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97087"/>
              </p:ext>
            </p:extLst>
          </p:nvPr>
        </p:nvGraphicFramePr>
        <p:xfrm>
          <a:off x="611560" y="4997152"/>
          <a:ext cx="4047226" cy="160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5539"/>
                <a:gridCol w="1014436"/>
                <a:gridCol w="2107251"/>
              </a:tblGrid>
              <a:tr h="305163"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>
                          <a:solidFill>
                            <a:schemeClr val="tx1"/>
                          </a:solidFill>
                        </a:rPr>
                        <a:t>עד</a:t>
                      </a:r>
                      <a:r>
                        <a:rPr lang="he-IL" sz="1500" baseline="0" dirty="0" smtClean="0">
                          <a:solidFill>
                            <a:schemeClr val="tx1"/>
                          </a:solidFill>
                        </a:rPr>
                        <a:t> מתי יש לבעל פירות?</a:t>
                      </a:r>
                      <a:endParaRPr lang="he-IL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יוחנן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עד</a:t>
                      </a:r>
                      <a:r>
                        <a:rPr lang="he-IL" sz="1500" baseline="0" dirty="0" smtClean="0"/>
                        <a:t> שעת </a:t>
                      </a:r>
                      <a:r>
                        <a:rPr lang="he-IL" sz="1500" baseline="0" dirty="0" smtClean="0">
                          <a:solidFill>
                            <a:srgbClr val="FF0000"/>
                          </a:solidFill>
                        </a:rPr>
                        <a:t>נתינה</a:t>
                      </a:r>
                      <a:endParaRPr lang="he-IL" sz="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עד שעת כתיבה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rowSpan="2"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ריש לקיש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חכמים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500" dirty="0" smtClean="0"/>
                        <a:t>עד שעת </a:t>
                      </a:r>
                      <a:r>
                        <a:rPr lang="he-IL" sz="1500" dirty="0" smtClean="0">
                          <a:solidFill>
                            <a:srgbClr val="7030A0"/>
                          </a:solidFill>
                        </a:rPr>
                        <a:t>חתימה</a:t>
                      </a:r>
                      <a:endParaRPr lang="he-IL" sz="15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047">
                <a:tc vMerge="1"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רבי שמעון</a:t>
                      </a:r>
                      <a:endParaRPr lang="he-IL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עד שעת כתיבה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7799" y="244448"/>
            <a:ext cx="7400495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ליה </a:t>
            </a:r>
            <a:r>
              <a:rPr lang="he-IL" sz="1600" dirty="0" err="1"/>
              <a:t>אביי</a:t>
            </a:r>
            <a:r>
              <a:rPr lang="he-IL" sz="1600" dirty="0"/>
              <a:t> לרב </a:t>
            </a:r>
            <a:r>
              <a:rPr lang="he-IL" sz="1600" dirty="0" smtClean="0"/>
              <a:t>יוסף: ג</a:t>
            </a:r>
            <a:r>
              <a:rPr lang="he-IL" sz="1600" dirty="0"/>
              <a:t>' גיטין פסולים ואם ניסת הולד כשר </a:t>
            </a:r>
            <a:r>
              <a:rPr lang="he-IL" sz="1600" dirty="0" smtClean="0"/>
              <a:t>- מה </a:t>
            </a:r>
            <a:r>
              <a:rPr lang="he-IL" sz="1600" dirty="0"/>
              <a:t>הועילו חכמים </a:t>
            </a:r>
            <a:r>
              <a:rPr lang="he-IL" sz="1600" dirty="0" smtClean="0"/>
              <a:t>בתקנתן?</a:t>
            </a: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אהנו</a:t>
            </a:r>
            <a:r>
              <a:rPr lang="he-IL" sz="1600" dirty="0" smtClean="0"/>
              <a:t> </a:t>
            </a:r>
            <a:r>
              <a:rPr lang="he-IL" sz="1600" dirty="0" err="1"/>
              <a:t>דלכתחילה</a:t>
            </a:r>
            <a:r>
              <a:rPr lang="he-IL" sz="1600" dirty="0"/>
              <a:t> לא </a:t>
            </a:r>
            <a:r>
              <a:rPr lang="he-IL" sz="1600" dirty="0" smtClean="0"/>
              <a:t>תינשא.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גזייה</a:t>
            </a:r>
            <a:r>
              <a:rPr lang="he-IL" sz="1600" dirty="0" smtClean="0"/>
              <a:t> </a:t>
            </a:r>
            <a:r>
              <a:rPr lang="he-IL" sz="1600" dirty="0"/>
              <a:t>לזמן </a:t>
            </a:r>
            <a:r>
              <a:rPr lang="he-IL" sz="1600" dirty="0" err="1"/>
              <a:t>דידיה</a:t>
            </a:r>
            <a:r>
              <a:rPr lang="he-IL" sz="1600" dirty="0"/>
              <a:t> ויהביה ניהלה -</a:t>
            </a:r>
            <a:r>
              <a:rPr lang="he-IL" sz="1600" dirty="0" smtClean="0"/>
              <a:t> מאי?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לרמאי לא </a:t>
            </a:r>
            <a:r>
              <a:rPr lang="he-IL" sz="1600" dirty="0" err="1" smtClean="0"/>
              <a:t>חיישינן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כתוב </a:t>
            </a:r>
            <a:r>
              <a:rPr lang="he-IL" sz="1600" dirty="0"/>
              <a:t>בו שבוע שנה חדש שבת -</a:t>
            </a:r>
            <a:r>
              <a:rPr lang="he-IL" sz="1600" dirty="0" smtClean="0"/>
              <a:t> מאי?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כשר.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ומה </a:t>
            </a:r>
            <a:r>
              <a:rPr lang="he-IL" sz="1600" dirty="0"/>
              <a:t>הועילו חכמים </a:t>
            </a:r>
            <a:r>
              <a:rPr lang="he-IL" sz="1600" dirty="0" smtClean="0"/>
              <a:t>בתקנתן?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אהנו</a:t>
            </a:r>
            <a:r>
              <a:rPr lang="he-IL" sz="1600" dirty="0" smtClean="0"/>
              <a:t> </a:t>
            </a:r>
            <a:r>
              <a:rPr lang="he-IL" sz="1600" dirty="0"/>
              <a:t>לשבוע </a:t>
            </a:r>
            <a:r>
              <a:rPr lang="he-IL" sz="1600" dirty="0" err="1"/>
              <a:t>דקמיה</a:t>
            </a:r>
            <a:r>
              <a:rPr lang="he-IL" sz="1600" dirty="0"/>
              <a:t> ולשבוע </a:t>
            </a:r>
            <a:r>
              <a:rPr lang="he-IL" sz="1600" dirty="0" err="1" smtClean="0"/>
              <a:t>דבתריה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דאי </a:t>
            </a:r>
            <a:r>
              <a:rPr lang="he-IL" sz="1600" dirty="0"/>
              <a:t>לא </a:t>
            </a:r>
            <a:r>
              <a:rPr lang="he-IL" sz="1600" dirty="0" err="1"/>
              <a:t>תימא</a:t>
            </a:r>
            <a:r>
              <a:rPr lang="he-IL" sz="1600" dirty="0"/>
              <a:t> </a:t>
            </a:r>
            <a:r>
              <a:rPr lang="he-IL" sz="1600" dirty="0" smtClean="0"/>
              <a:t>הכי,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יומא </a:t>
            </a:r>
            <a:r>
              <a:rPr lang="he-IL" sz="1600" dirty="0"/>
              <a:t>גופיה מי ידעי' אי </a:t>
            </a:r>
            <a:r>
              <a:rPr lang="he-IL" sz="1600" dirty="0" err="1"/>
              <a:t>מצפרא</a:t>
            </a:r>
            <a:r>
              <a:rPr lang="he-IL" sz="1600" dirty="0"/>
              <a:t> אי </a:t>
            </a:r>
            <a:r>
              <a:rPr lang="he-IL" sz="1600" dirty="0" err="1" smtClean="0"/>
              <a:t>מפניא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 err="1"/>
              <a:t>ליומא</a:t>
            </a:r>
            <a:r>
              <a:rPr lang="he-IL" sz="1600" dirty="0"/>
              <a:t> </a:t>
            </a:r>
            <a:r>
              <a:rPr lang="he-IL" sz="1600" dirty="0" err="1"/>
              <a:t>דקמיה</a:t>
            </a:r>
            <a:r>
              <a:rPr lang="he-IL" sz="1600" dirty="0"/>
              <a:t> </a:t>
            </a:r>
            <a:r>
              <a:rPr lang="he-IL" sz="1600" dirty="0" err="1"/>
              <a:t>וליומא</a:t>
            </a:r>
            <a:r>
              <a:rPr lang="he-IL" sz="1600" dirty="0"/>
              <a:t> </a:t>
            </a:r>
            <a:r>
              <a:rPr lang="he-IL" sz="1600" dirty="0" err="1" smtClean="0"/>
              <a:t>דבתריה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הכא </a:t>
            </a:r>
            <a:r>
              <a:rPr lang="he-IL" sz="1600" dirty="0" err="1"/>
              <a:t>נמי</a:t>
            </a:r>
            <a:r>
              <a:rPr lang="he-IL" sz="1600" dirty="0"/>
              <a:t> </a:t>
            </a:r>
            <a:r>
              <a:rPr lang="he-IL" sz="1600" dirty="0" err="1"/>
              <a:t>אהני</a:t>
            </a:r>
            <a:r>
              <a:rPr lang="he-IL" sz="1600" dirty="0"/>
              <a:t> לשבוע </a:t>
            </a:r>
            <a:r>
              <a:rPr lang="he-IL" sz="1600" dirty="0" err="1"/>
              <a:t>דקמיה</a:t>
            </a:r>
            <a:r>
              <a:rPr lang="he-IL" sz="1600" dirty="0"/>
              <a:t> ולשבוע </a:t>
            </a:r>
            <a:r>
              <a:rPr lang="he-IL" sz="1600" dirty="0" err="1" smtClean="0"/>
              <a:t>דבתריה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</a:t>
            </a:r>
            <a:r>
              <a:rPr lang="he-IL" sz="1600" dirty="0" err="1"/>
              <a:t>רבינא</a:t>
            </a:r>
            <a:r>
              <a:rPr lang="he-IL" sz="1600" dirty="0"/>
              <a:t> </a:t>
            </a:r>
            <a:r>
              <a:rPr lang="he-IL" sz="1600" dirty="0" err="1" smtClean="0"/>
              <a:t>לרבא</a:t>
            </a:r>
            <a:r>
              <a:rPr lang="he-IL" sz="1600" dirty="0" smtClean="0"/>
              <a:t>:  כתביה </a:t>
            </a:r>
            <a:r>
              <a:rPr lang="he-IL" sz="1600" dirty="0" err="1" smtClean="0"/>
              <a:t>ואותביה</a:t>
            </a:r>
            <a:r>
              <a:rPr lang="he-IL" sz="1600" dirty="0" smtClean="0"/>
              <a:t> </a:t>
            </a:r>
            <a:r>
              <a:rPr lang="he-IL" sz="1600" dirty="0" err="1"/>
              <a:t>בכיסתיה</a:t>
            </a:r>
            <a:r>
              <a:rPr lang="he-IL" sz="1600" dirty="0"/>
              <a:t> דאי מפייסה </a:t>
            </a:r>
            <a:r>
              <a:rPr lang="he-IL" sz="1600" dirty="0" err="1"/>
              <a:t>תיפייס</a:t>
            </a:r>
            <a:r>
              <a:rPr lang="he-IL" sz="1600" dirty="0"/>
              <a:t> -</a:t>
            </a:r>
            <a:r>
              <a:rPr lang="he-IL" sz="1600" dirty="0" smtClean="0"/>
              <a:t> מאי?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 לא </a:t>
            </a:r>
            <a:r>
              <a:rPr lang="he-IL" sz="1600" dirty="0"/>
              <a:t>מקדים </a:t>
            </a:r>
            <a:r>
              <a:rPr lang="he-IL" sz="1600" dirty="0" err="1"/>
              <a:t>אינש</a:t>
            </a:r>
            <a:r>
              <a:rPr lang="he-IL" sz="1600" dirty="0"/>
              <a:t> </a:t>
            </a:r>
            <a:r>
              <a:rPr lang="he-IL" sz="1600" dirty="0" err="1"/>
              <a:t>פורענותא</a:t>
            </a:r>
            <a:r>
              <a:rPr lang="he-IL" sz="1600" dirty="0"/>
              <a:t> </a:t>
            </a:r>
            <a:r>
              <a:rPr lang="he-IL" sz="1600" dirty="0" err="1" smtClean="0"/>
              <a:t>לנפשיה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</a:t>
            </a:r>
            <a:r>
              <a:rPr lang="he-IL" sz="1600" dirty="0" err="1"/>
              <a:t>רבינא</a:t>
            </a:r>
            <a:r>
              <a:rPr lang="he-IL" sz="1600" dirty="0"/>
              <a:t> לרב </a:t>
            </a:r>
            <a:r>
              <a:rPr lang="he-IL" sz="1600" dirty="0" smtClean="0"/>
              <a:t>אשי:  גיטין </a:t>
            </a:r>
            <a:r>
              <a:rPr lang="he-IL" sz="1600" dirty="0"/>
              <a:t>הבאים ממדינת הים </a:t>
            </a:r>
            <a:r>
              <a:rPr lang="he-IL" sz="1600" dirty="0" err="1"/>
              <a:t>דמיכתבי</a:t>
            </a:r>
            <a:r>
              <a:rPr lang="he-IL" sz="1600" dirty="0"/>
              <a:t> בניסן ולא מטו עד תשרי </a:t>
            </a:r>
            <a:r>
              <a:rPr lang="he-IL" sz="1600" dirty="0" smtClean="0"/>
              <a:t>- מה </a:t>
            </a:r>
            <a:r>
              <a:rPr lang="he-IL" sz="1600" dirty="0"/>
              <a:t>הועילו חכמים </a:t>
            </a:r>
            <a:r>
              <a:rPr lang="he-IL" sz="1600" dirty="0" smtClean="0"/>
              <a:t>בתקנתם?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 </a:t>
            </a:r>
            <a:r>
              <a:rPr lang="he-IL" sz="1600" dirty="0" err="1" smtClean="0"/>
              <a:t>הנהו</a:t>
            </a:r>
            <a:r>
              <a:rPr lang="he-IL" sz="1600" dirty="0" smtClean="0"/>
              <a:t> </a:t>
            </a:r>
            <a:r>
              <a:rPr lang="he-IL" sz="1600" dirty="0" err="1"/>
              <a:t>קלא</a:t>
            </a:r>
            <a:r>
              <a:rPr lang="he-IL" sz="1600" dirty="0"/>
              <a:t> </a:t>
            </a:r>
            <a:r>
              <a:rPr lang="he-IL" sz="1600" dirty="0" err="1"/>
              <a:t>אית</a:t>
            </a:r>
            <a:r>
              <a:rPr lang="he-IL" sz="1600" dirty="0"/>
              <a:t> </a:t>
            </a:r>
            <a:r>
              <a:rPr lang="he-IL" sz="1600" dirty="0" smtClean="0"/>
              <a:t>להו.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9194" y="35331"/>
            <a:ext cx="15723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יז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</a:t>
            </a:r>
          </a:p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3441" y="488732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23069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87688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(ט"ו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יד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(שורה 11) - טו ע"א (שורה 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(ט"ז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טו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(שורה 9) - </a:t>
                      </a: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טז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9)</a:t>
                      </a:r>
                    </a:p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(י"ז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טז</a:t>
                      </a: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(שורה 9) - </a:t>
                      </a: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יז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8)</a:t>
                      </a:r>
                    </a:p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(י"ח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יז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8) - </a:t>
                      </a: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יח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6)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(י"ט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יח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(שורה 6)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יט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(משנה)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44408" y="4931641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אוריאל אפרים בן דינה לאה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6" name="הסבר מלבני מעוגל 5"/>
          <p:cNvSpPr/>
          <p:nvPr/>
        </p:nvSpPr>
        <p:spPr>
          <a:xfrm>
            <a:off x="755576" y="1340768"/>
            <a:ext cx="7704856" cy="2880320"/>
          </a:xfrm>
          <a:prstGeom prst="wedgeRoundRectCallout">
            <a:avLst>
              <a:gd name="adj1" fmla="val 52909"/>
              <a:gd name="adj2" fmla="val -4130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2000" b="1" dirty="0" smtClean="0">
                <a:solidFill>
                  <a:schemeClr val="tx1"/>
                </a:solidFill>
              </a:rPr>
              <a:t>משנה </a:t>
            </a:r>
            <a:r>
              <a:rPr lang="he-IL" sz="2000" b="1" dirty="0" smtClean="0">
                <a:solidFill>
                  <a:schemeClr val="tx1"/>
                </a:solidFill>
              </a:rPr>
              <a:t>- דף </a:t>
            </a:r>
            <a:r>
              <a:rPr lang="he-IL" sz="2000" b="1" dirty="0" smtClean="0">
                <a:solidFill>
                  <a:schemeClr val="tx1"/>
                </a:solidFill>
              </a:rPr>
              <a:t>טו עמוד </a:t>
            </a:r>
            <a:r>
              <a:rPr lang="he-IL" sz="2000" b="1" dirty="0" smtClean="0">
                <a:solidFill>
                  <a:schemeClr val="tx1"/>
                </a:solidFill>
              </a:rPr>
              <a:t>א</a:t>
            </a:r>
            <a:endParaRPr lang="he-IL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אחד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אומר בפני נכתב ואחד אומר בפני נחתם -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 פסול.</a:t>
            </a:r>
          </a:p>
          <a:p>
            <a:pPr>
              <a:lnSpc>
                <a:spcPct val="120000"/>
              </a:lnSpc>
            </a:pPr>
            <a:endParaRPr lang="he-IL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שנים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אומרים בפנינו נכתב ואחד אומר בפני נחתם -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 פסול,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ור' יהודה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מכשיר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אחד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אומר בפני נכתב ושנים אומרים בפנינו נחתם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- כשר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30016"/>
            <a:ext cx="7992888" cy="32685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אחד אומר בפני נכתב ושנים אומרים בפנינו נחתם כשר</a:t>
            </a:r>
            <a:r>
              <a:rPr lang="he-IL" sz="16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רבי אמי אמר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לא </a:t>
            </a:r>
            <a:r>
              <a:rPr lang="he-IL" sz="1600" dirty="0"/>
              <a:t>שנו אלא שהגט יוצא מתחת יד עד </a:t>
            </a:r>
            <a:r>
              <a:rPr lang="he-IL" sz="1600" dirty="0" smtClean="0"/>
              <a:t>כתיבה, </a:t>
            </a:r>
            <a:r>
              <a:rPr lang="he-IL" sz="1600" dirty="0" err="1"/>
              <a:t>דנעשו</a:t>
            </a:r>
            <a:r>
              <a:rPr lang="he-IL" sz="1600" dirty="0"/>
              <a:t> כשנים על זה וכשנים על </a:t>
            </a:r>
            <a:r>
              <a:rPr lang="he-IL" sz="1600" dirty="0" smtClean="0"/>
              <a:t>זה,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מתחת ידי עדי חתימה </a:t>
            </a:r>
            <a:r>
              <a:rPr lang="he-IL" sz="1600" dirty="0" smtClean="0"/>
              <a:t>- </a:t>
            </a:r>
            <a:r>
              <a:rPr lang="he-IL" sz="1600" dirty="0" smtClean="0">
                <a:solidFill>
                  <a:srgbClr val="FF0000"/>
                </a:solidFill>
              </a:rPr>
              <a:t>פסול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 err="1" smtClean="0"/>
              <a:t>קסבר</a:t>
            </a:r>
            <a:r>
              <a:rPr lang="he-IL" sz="1600" dirty="0" smtClean="0"/>
              <a:t>: </a:t>
            </a:r>
            <a:r>
              <a:rPr lang="he-IL" sz="1600" dirty="0"/>
              <a:t>שנים שהביאו גט ממדינת הים </a:t>
            </a:r>
            <a:r>
              <a:rPr lang="he-IL" sz="1600" dirty="0" err="1">
                <a:solidFill>
                  <a:srgbClr val="7030A0"/>
                </a:solidFill>
              </a:rPr>
              <a:t>צריכין</a:t>
            </a:r>
            <a:r>
              <a:rPr lang="he-IL" sz="1600" dirty="0">
                <a:solidFill>
                  <a:srgbClr val="7030A0"/>
                </a:solidFill>
              </a:rPr>
              <a:t> </a:t>
            </a:r>
            <a:r>
              <a:rPr lang="he-IL" sz="1600" dirty="0"/>
              <a:t>שיאמרו </a:t>
            </a:r>
            <a:r>
              <a:rPr lang="he-IL" sz="1600" dirty="0" smtClean="0"/>
              <a:t>"בפנינו </a:t>
            </a:r>
            <a:r>
              <a:rPr lang="he-IL" sz="1600" dirty="0"/>
              <a:t>נכתב ובפנינו </a:t>
            </a:r>
            <a:r>
              <a:rPr lang="he-IL" sz="1600" dirty="0" smtClean="0"/>
              <a:t>נחתם".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רבי </a:t>
            </a:r>
            <a:r>
              <a:rPr lang="he-IL" sz="1600" dirty="0" smtClean="0"/>
              <a:t>אסי: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מעתה רישא </a:t>
            </a:r>
            <a:r>
              <a:rPr lang="he-IL" sz="1600" dirty="0" err="1"/>
              <a:t>דקתני</a:t>
            </a:r>
            <a:r>
              <a:rPr lang="he-IL" sz="1600" dirty="0"/>
              <a:t> </a:t>
            </a:r>
            <a:r>
              <a:rPr lang="he-IL" sz="1600" dirty="0" smtClean="0"/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שנים אומרים בפנינו נכתב ואחד אומר בפני נחתם פסול ור' יהודה מכשיר</a:t>
            </a:r>
            <a:r>
              <a:rPr lang="he-IL" sz="1600" dirty="0" smtClean="0"/>
              <a:t>" - ואפילו </a:t>
            </a:r>
            <a:r>
              <a:rPr lang="he-IL" sz="1600" dirty="0"/>
              <a:t>גט יוצא מתחת ידי שניהם פסלי </a:t>
            </a:r>
            <a:r>
              <a:rPr lang="he-IL" sz="1600" dirty="0" smtClean="0"/>
              <a:t>רבנן?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אין.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4680" y="35331"/>
            <a:ext cx="1577826" cy="378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1167148" y="3634663"/>
            <a:ext cx="7293284" cy="2900838"/>
          </a:xfrm>
          <a:prstGeom prst="wedgeRoundRectCallout">
            <a:avLst>
              <a:gd name="adj1" fmla="val 53862"/>
              <a:gd name="adj2" fmla="val -370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דף </a:t>
            </a:r>
            <a:r>
              <a:rPr lang="he-IL" sz="1200" b="1" dirty="0" err="1" smtClean="0">
                <a:solidFill>
                  <a:schemeClr val="tx1"/>
                </a:solidFill>
              </a:rPr>
              <a:t>טז</a:t>
            </a:r>
            <a:r>
              <a:rPr lang="he-IL" sz="1200" b="1" dirty="0" smtClean="0">
                <a:solidFill>
                  <a:schemeClr val="tx1"/>
                </a:solidFill>
              </a:rPr>
              <a:t> עמוד ב: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לישנא </a:t>
            </a:r>
            <a:r>
              <a:rPr lang="he-IL" sz="1200" dirty="0" err="1">
                <a:solidFill>
                  <a:schemeClr val="tx1"/>
                </a:solidFill>
              </a:rPr>
              <a:t>אחרינא</a:t>
            </a:r>
            <a:r>
              <a:rPr lang="he-IL" sz="1200" dirty="0">
                <a:solidFill>
                  <a:schemeClr val="tx1"/>
                </a:solidFill>
              </a:rPr>
              <a:t> אמרי לה</a:t>
            </a:r>
            <a:r>
              <a:rPr lang="he-IL" sz="1200" dirty="0" smtClean="0">
                <a:solidFill>
                  <a:schemeClr val="tx1"/>
                </a:solidFill>
              </a:rPr>
              <a:t>: אמר </a:t>
            </a:r>
            <a:r>
              <a:rPr lang="he-IL" sz="1200" dirty="0">
                <a:solidFill>
                  <a:schemeClr val="tx1"/>
                </a:solidFill>
              </a:rPr>
              <a:t>רב שמואל בר יהודה אמר רבי יוחנן: </a:t>
            </a:r>
            <a:r>
              <a:rPr lang="he-IL" sz="1200" dirty="0" smtClean="0">
                <a:solidFill>
                  <a:schemeClr val="tx1"/>
                </a:solidFill>
              </a:rPr>
              <a:t>אפי</a:t>
            </a:r>
            <a:r>
              <a:rPr lang="he-IL" sz="1200" dirty="0">
                <a:solidFill>
                  <a:schemeClr val="tx1"/>
                </a:solidFill>
              </a:rPr>
              <a:t>' גט יוצא מתחת ידי שניהם - </a:t>
            </a:r>
            <a:r>
              <a:rPr lang="he-IL" sz="1200" dirty="0">
                <a:solidFill>
                  <a:srgbClr val="FF0000"/>
                </a:solidFill>
              </a:rPr>
              <a:t>פסול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  <a:endParaRPr lang="he-IL" sz="1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אלמא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קסבר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smtClean="0">
                <a:solidFill>
                  <a:schemeClr val="tx1"/>
                </a:solidFill>
              </a:rPr>
              <a:t>- שנים </a:t>
            </a:r>
            <a:r>
              <a:rPr lang="he-IL" sz="1200" dirty="0">
                <a:solidFill>
                  <a:schemeClr val="tx1"/>
                </a:solidFill>
              </a:rPr>
              <a:t>שהביאו גט ממדינת הים - </a:t>
            </a:r>
            <a:r>
              <a:rPr lang="he-IL" sz="1200" dirty="0" err="1">
                <a:solidFill>
                  <a:srgbClr val="7030A0"/>
                </a:solidFill>
              </a:rPr>
              <a:t>צריכין</a:t>
            </a:r>
            <a:r>
              <a:rPr lang="he-IL" sz="1200" dirty="0">
                <a:solidFill>
                  <a:srgbClr val="7030A0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שיאמרו "בפנינו נכתב ובפנינו נחתם".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אמר ליה </a:t>
            </a:r>
            <a:r>
              <a:rPr lang="he-IL" sz="1200" dirty="0" err="1" smtClean="0">
                <a:solidFill>
                  <a:schemeClr val="tx1"/>
                </a:solidFill>
              </a:rPr>
              <a:t>אביי</a:t>
            </a:r>
            <a:r>
              <a:rPr lang="he-IL" sz="1200" dirty="0" smtClean="0">
                <a:solidFill>
                  <a:schemeClr val="tx1"/>
                </a:solidFill>
              </a:rPr>
              <a:t>: אלא </a:t>
            </a:r>
            <a:r>
              <a:rPr lang="he-IL" sz="1200" dirty="0">
                <a:solidFill>
                  <a:schemeClr val="tx1"/>
                </a:solidFill>
              </a:rPr>
              <a:t>מעתה סיפא </a:t>
            </a:r>
            <a:r>
              <a:rPr lang="he-IL" sz="1200" dirty="0" err="1">
                <a:solidFill>
                  <a:schemeClr val="tx1"/>
                </a:solidFill>
              </a:rPr>
              <a:t>דקתני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  <a:r>
              <a:rPr lang="he-IL" sz="1200" dirty="0" smtClean="0">
                <a:solidFill>
                  <a:schemeClr val="tx1"/>
                </a:solidFill>
              </a:rPr>
              <a:t>"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שנים אומרים בפנינו נכתב ואחד אומר בפני נחתם - פסול, ור' יהודה מכשיר</a:t>
            </a:r>
            <a:r>
              <a:rPr lang="he-IL" sz="1200" dirty="0">
                <a:solidFill>
                  <a:schemeClr val="tx1"/>
                </a:solidFill>
              </a:rPr>
              <a:t>" </a:t>
            </a:r>
            <a:r>
              <a:rPr lang="he-IL" sz="1200" dirty="0" smtClean="0">
                <a:solidFill>
                  <a:schemeClr val="tx1"/>
                </a:solidFill>
              </a:rPr>
              <a:t>אפילו </a:t>
            </a:r>
            <a:r>
              <a:rPr lang="he-IL" sz="1200" dirty="0">
                <a:solidFill>
                  <a:schemeClr val="tx1"/>
                </a:solidFill>
              </a:rPr>
              <a:t>גט יוצא מתחת ידי שניהם פסלי רבנן? </a:t>
            </a:r>
            <a:r>
              <a:rPr lang="he-IL" sz="1200" dirty="0" smtClean="0">
                <a:solidFill>
                  <a:schemeClr val="tx1"/>
                </a:solidFill>
              </a:rPr>
              <a:t>אמר </a:t>
            </a:r>
            <a:r>
              <a:rPr lang="he-IL" sz="1200" dirty="0">
                <a:solidFill>
                  <a:schemeClr val="tx1"/>
                </a:solidFill>
              </a:rPr>
              <a:t>ליה: </a:t>
            </a:r>
            <a:r>
              <a:rPr lang="he-IL" sz="1200" dirty="0" smtClean="0">
                <a:solidFill>
                  <a:schemeClr val="tx1"/>
                </a:solidFill>
              </a:rPr>
              <a:t>אין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במאי </a:t>
            </a:r>
            <a:r>
              <a:rPr lang="he-IL" sz="1200" dirty="0" err="1">
                <a:solidFill>
                  <a:schemeClr val="tx1"/>
                </a:solidFill>
              </a:rPr>
              <a:t>קא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מיפלגי</a:t>
            </a:r>
            <a:r>
              <a:rPr lang="he-IL" sz="1200" dirty="0">
                <a:solidFill>
                  <a:schemeClr val="tx1"/>
                </a:solidFill>
              </a:rPr>
              <a:t>? </a:t>
            </a:r>
            <a:endParaRPr lang="he-IL" sz="1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מר </a:t>
            </a:r>
            <a:r>
              <a:rPr lang="he-IL" sz="1200" dirty="0">
                <a:solidFill>
                  <a:schemeClr val="tx1"/>
                </a:solidFill>
              </a:rPr>
              <a:t>סבר לפי שאין </a:t>
            </a:r>
            <a:r>
              <a:rPr lang="he-IL" sz="1200" dirty="0" err="1">
                <a:solidFill>
                  <a:schemeClr val="tx1"/>
                </a:solidFill>
              </a:rPr>
              <a:t>בקיאין</a:t>
            </a:r>
            <a:r>
              <a:rPr lang="he-IL" sz="1200" dirty="0">
                <a:solidFill>
                  <a:schemeClr val="tx1"/>
                </a:solidFill>
              </a:rPr>
              <a:t> לשמה, </a:t>
            </a:r>
            <a:r>
              <a:rPr lang="he-IL" sz="1200" dirty="0" smtClean="0">
                <a:solidFill>
                  <a:schemeClr val="tx1"/>
                </a:solidFill>
              </a:rPr>
              <a:t>ומר </a:t>
            </a:r>
            <a:r>
              <a:rPr lang="he-IL" sz="1200" dirty="0">
                <a:solidFill>
                  <a:schemeClr val="tx1"/>
                </a:solidFill>
              </a:rPr>
              <a:t>סבר לפי שאין עדים </a:t>
            </a:r>
            <a:r>
              <a:rPr lang="he-IL" sz="1200" dirty="0" err="1">
                <a:solidFill>
                  <a:schemeClr val="tx1"/>
                </a:solidFill>
              </a:rPr>
              <a:t>מצויין</a:t>
            </a:r>
            <a:r>
              <a:rPr lang="he-IL" sz="1200" dirty="0">
                <a:solidFill>
                  <a:schemeClr val="tx1"/>
                </a:solidFill>
              </a:rPr>
              <a:t> לקיימו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לימא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דרבה</a:t>
            </a:r>
            <a:r>
              <a:rPr lang="he-IL" sz="1200" dirty="0">
                <a:solidFill>
                  <a:schemeClr val="tx1"/>
                </a:solidFill>
              </a:rPr>
              <a:t> ורבא תנאי היא?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לא, </a:t>
            </a:r>
            <a:r>
              <a:rPr lang="he-IL" sz="1200" dirty="0" smtClean="0">
                <a:solidFill>
                  <a:schemeClr val="tx1"/>
                </a:solidFill>
              </a:rPr>
              <a:t>רבא </a:t>
            </a:r>
            <a:r>
              <a:rPr lang="he-IL" sz="1200" dirty="0">
                <a:solidFill>
                  <a:schemeClr val="tx1"/>
                </a:solidFill>
              </a:rPr>
              <a:t>מתרץ </a:t>
            </a:r>
            <a:r>
              <a:rPr lang="he-IL" sz="1200" dirty="0" err="1">
                <a:solidFill>
                  <a:schemeClr val="tx1"/>
                </a:solidFill>
              </a:rPr>
              <a:t>כלישנא</a:t>
            </a:r>
            <a:r>
              <a:rPr lang="he-IL" sz="1200" dirty="0">
                <a:solidFill>
                  <a:schemeClr val="tx1"/>
                </a:solidFill>
              </a:rPr>
              <a:t> קמא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  <a:endParaRPr lang="he-IL" sz="1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ורבה </a:t>
            </a:r>
            <a:r>
              <a:rPr lang="he-IL" sz="1200" dirty="0" smtClean="0">
                <a:solidFill>
                  <a:schemeClr val="tx1"/>
                </a:solidFill>
              </a:rPr>
              <a:t>אמר </a:t>
            </a:r>
            <a:r>
              <a:rPr lang="he-IL" sz="1200" dirty="0">
                <a:solidFill>
                  <a:schemeClr val="tx1"/>
                </a:solidFill>
              </a:rPr>
              <a:t>לך: </a:t>
            </a:r>
            <a:r>
              <a:rPr lang="he-IL" sz="1200" dirty="0" smtClean="0">
                <a:solidFill>
                  <a:schemeClr val="tx1"/>
                </a:solidFill>
              </a:rPr>
              <a:t>דכולי </a:t>
            </a:r>
            <a:r>
              <a:rPr lang="he-IL" sz="1200" dirty="0">
                <a:solidFill>
                  <a:schemeClr val="tx1"/>
                </a:solidFill>
              </a:rPr>
              <a:t>עלמא בעינן לשמה, </a:t>
            </a:r>
            <a:r>
              <a:rPr lang="he-IL" sz="1200" dirty="0" err="1" smtClean="0">
                <a:solidFill>
                  <a:schemeClr val="tx1"/>
                </a:solidFill>
              </a:rPr>
              <a:t>והכא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במאי עסקינן לאחר שלמדו,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ובגזירה שמא יחזור הדבר לקלקולו </a:t>
            </a:r>
            <a:r>
              <a:rPr lang="he-IL" sz="1200" dirty="0" err="1">
                <a:solidFill>
                  <a:schemeClr val="tx1"/>
                </a:solidFill>
              </a:rPr>
              <a:t>קמיפלגי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דמר</a:t>
            </a:r>
            <a:r>
              <a:rPr lang="he-IL" sz="1200" dirty="0">
                <a:solidFill>
                  <a:schemeClr val="tx1"/>
                </a:solidFill>
              </a:rPr>
              <a:t> סבר </a:t>
            </a:r>
            <a:r>
              <a:rPr lang="he-IL" sz="1200" dirty="0" err="1">
                <a:solidFill>
                  <a:schemeClr val="tx1"/>
                </a:solidFill>
              </a:rPr>
              <a:t>גזרינן</a:t>
            </a:r>
            <a:r>
              <a:rPr lang="he-IL" sz="1200" dirty="0">
                <a:solidFill>
                  <a:schemeClr val="tx1"/>
                </a:solidFill>
              </a:rPr>
              <a:t>, ומר סבר לא </a:t>
            </a:r>
            <a:r>
              <a:rPr lang="he-IL" sz="1200" dirty="0" err="1">
                <a:solidFill>
                  <a:schemeClr val="tx1"/>
                </a:solidFill>
              </a:rPr>
              <a:t>גזרינן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1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30016"/>
            <a:ext cx="7992888" cy="666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אחד אומר בפני נכתב ושנים אומרים בפנינו נחתם כשר</a:t>
            </a:r>
            <a:r>
              <a:rPr lang="he-IL" sz="16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רבי אמי אמר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לא </a:t>
            </a:r>
            <a:r>
              <a:rPr lang="he-IL" sz="1600" dirty="0"/>
              <a:t>שנו אלא שהגט יוצא מתחת יד עד </a:t>
            </a:r>
            <a:r>
              <a:rPr lang="he-IL" sz="1600" dirty="0" smtClean="0"/>
              <a:t>כתיבה, </a:t>
            </a:r>
            <a:r>
              <a:rPr lang="he-IL" sz="1600" dirty="0" err="1"/>
              <a:t>דנעשו</a:t>
            </a:r>
            <a:r>
              <a:rPr lang="he-IL" sz="1600" dirty="0"/>
              <a:t> כשנים על זה וכשנים על </a:t>
            </a:r>
            <a:r>
              <a:rPr lang="he-IL" sz="1600" dirty="0" smtClean="0"/>
              <a:t>זה,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מתחת ידי עדי חתימה </a:t>
            </a:r>
            <a:r>
              <a:rPr lang="he-IL" sz="1600" dirty="0" smtClean="0"/>
              <a:t>- </a:t>
            </a:r>
            <a:r>
              <a:rPr lang="he-IL" sz="1600" dirty="0" smtClean="0">
                <a:solidFill>
                  <a:srgbClr val="FF0000"/>
                </a:solidFill>
              </a:rPr>
              <a:t>פסול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 err="1" smtClean="0"/>
              <a:t>קסבר</a:t>
            </a:r>
            <a:r>
              <a:rPr lang="he-IL" sz="1600" dirty="0" smtClean="0"/>
              <a:t>: </a:t>
            </a:r>
            <a:r>
              <a:rPr lang="he-IL" sz="1600" dirty="0"/>
              <a:t>שנים שהביאו גט ממדינת הים </a:t>
            </a:r>
            <a:r>
              <a:rPr lang="he-IL" sz="1600" dirty="0" err="1">
                <a:solidFill>
                  <a:srgbClr val="7030A0"/>
                </a:solidFill>
              </a:rPr>
              <a:t>צריכין</a:t>
            </a:r>
            <a:r>
              <a:rPr lang="he-IL" sz="1600" dirty="0">
                <a:solidFill>
                  <a:srgbClr val="7030A0"/>
                </a:solidFill>
              </a:rPr>
              <a:t> </a:t>
            </a:r>
            <a:r>
              <a:rPr lang="he-IL" sz="1600" dirty="0"/>
              <a:t>שיאמרו </a:t>
            </a:r>
            <a:r>
              <a:rPr lang="he-IL" sz="1600" dirty="0" smtClean="0"/>
              <a:t>"בפנינו </a:t>
            </a:r>
            <a:r>
              <a:rPr lang="he-IL" sz="1600" dirty="0"/>
              <a:t>נכתב ובפנינו </a:t>
            </a:r>
            <a:r>
              <a:rPr lang="he-IL" sz="1600" dirty="0" smtClean="0"/>
              <a:t>נחתם".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רבי </a:t>
            </a:r>
            <a:r>
              <a:rPr lang="he-IL" sz="1600" dirty="0" smtClean="0"/>
              <a:t>אסי: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מעתה רישא </a:t>
            </a:r>
            <a:r>
              <a:rPr lang="he-IL" sz="1600" dirty="0" err="1"/>
              <a:t>דקתני</a:t>
            </a:r>
            <a:r>
              <a:rPr lang="he-IL" sz="1600" dirty="0"/>
              <a:t> </a:t>
            </a:r>
            <a:r>
              <a:rPr lang="he-IL" sz="1600" dirty="0" smtClean="0"/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שנים אומרים בפנינו נכתב ואחד אומר בפני נחתם פסול ור' יהודה מכשיר</a:t>
            </a:r>
            <a:r>
              <a:rPr lang="he-IL" sz="1600" dirty="0" smtClean="0"/>
              <a:t>" - ואפילו </a:t>
            </a:r>
            <a:r>
              <a:rPr lang="he-IL" sz="1600" dirty="0"/>
              <a:t>גט יוצא מתחת ידי שניהם פסלי </a:t>
            </a:r>
            <a:r>
              <a:rPr lang="he-IL" sz="1600" dirty="0" smtClean="0"/>
              <a:t>רבנן?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אין.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זימנין</a:t>
            </a:r>
            <a:r>
              <a:rPr lang="he-IL" sz="1600" dirty="0" smtClean="0"/>
              <a:t> </a:t>
            </a:r>
            <a:r>
              <a:rPr lang="he-IL" sz="1600" dirty="0" err="1"/>
              <a:t>אשכחיה</a:t>
            </a:r>
            <a:r>
              <a:rPr lang="he-IL" sz="1600" dirty="0"/>
              <a:t> </a:t>
            </a:r>
            <a:r>
              <a:rPr lang="he-IL" sz="1600" dirty="0" err="1"/>
              <a:t>דיתיב</a:t>
            </a:r>
            <a:r>
              <a:rPr lang="he-IL" sz="1600" dirty="0"/>
              <a:t> </a:t>
            </a:r>
            <a:r>
              <a:rPr lang="he-IL" sz="1600" dirty="0" err="1"/>
              <a:t>וקאמר</a:t>
            </a:r>
            <a:r>
              <a:rPr lang="he-IL" sz="1600" dirty="0"/>
              <a:t> </a:t>
            </a:r>
            <a:r>
              <a:rPr lang="he-IL" sz="1600" dirty="0" err="1"/>
              <a:t>דאפילו</a:t>
            </a:r>
            <a:r>
              <a:rPr lang="he-IL" sz="1600" dirty="0"/>
              <a:t> גט יוצא מתחת ידי עדי חתימה -</a:t>
            </a:r>
            <a:r>
              <a:rPr lang="he-IL" sz="1600" dirty="0" smtClean="0"/>
              <a:t> </a:t>
            </a:r>
            <a:r>
              <a:rPr lang="he-IL" sz="1600" dirty="0" smtClean="0">
                <a:solidFill>
                  <a:srgbClr val="FF0000"/>
                </a:solidFill>
              </a:rPr>
              <a:t>כשר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 err="1" smtClean="0"/>
              <a:t>קסבר</a:t>
            </a:r>
            <a:r>
              <a:rPr lang="he-IL" sz="1600" dirty="0" smtClean="0"/>
              <a:t>: </a:t>
            </a:r>
            <a:r>
              <a:rPr lang="he-IL" sz="1600" dirty="0"/>
              <a:t>שנים שהביאו גט </a:t>
            </a:r>
            <a:r>
              <a:rPr lang="he-IL" sz="1600" dirty="0" err="1"/>
              <a:t>ממ</a:t>
            </a:r>
            <a:r>
              <a:rPr lang="he-IL" sz="1600" dirty="0"/>
              <a:t>''ה </a:t>
            </a:r>
            <a:r>
              <a:rPr lang="he-IL" sz="1600" dirty="0">
                <a:solidFill>
                  <a:srgbClr val="7030A0"/>
                </a:solidFill>
              </a:rPr>
              <a:t>אין </a:t>
            </a:r>
            <a:r>
              <a:rPr lang="he-IL" sz="1600" dirty="0" err="1">
                <a:solidFill>
                  <a:srgbClr val="7030A0"/>
                </a:solidFill>
              </a:rPr>
              <a:t>צריכין</a:t>
            </a:r>
            <a:r>
              <a:rPr lang="he-IL" sz="1600" dirty="0">
                <a:solidFill>
                  <a:srgbClr val="7030A0"/>
                </a:solidFill>
              </a:rPr>
              <a:t> </a:t>
            </a:r>
            <a:r>
              <a:rPr lang="he-IL" sz="1600" dirty="0"/>
              <a:t>שיאמרו </a:t>
            </a:r>
            <a:r>
              <a:rPr lang="he-IL" sz="1600" dirty="0" smtClean="0"/>
              <a:t>"בפנינו </a:t>
            </a:r>
            <a:r>
              <a:rPr lang="he-IL" sz="1600" dirty="0"/>
              <a:t>נכתב ובפנינו </a:t>
            </a:r>
            <a:r>
              <a:rPr lang="he-IL" sz="1600" dirty="0" smtClean="0"/>
              <a:t>נחתם".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רבי </a:t>
            </a:r>
            <a:r>
              <a:rPr lang="he-IL" sz="1600" dirty="0" smtClean="0"/>
              <a:t>אסי: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מעתה רישא </a:t>
            </a:r>
            <a:r>
              <a:rPr lang="he-IL" sz="1600" dirty="0" err="1"/>
              <a:t>דקתני</a:t>
            </a:r>
            <a:r>
              <a:rPr lang="he-IL" sz="1600" dirty="0"/>
              <a:t> </a:t>
            </a:r>
            <a:r>
              <a:rPr lang="he-IL" sz="1600" dirty="0" smtClean="0"/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שנים אומרים בפנינו נכתב ואחד אומר בפני נחתם פסול ורבי יהודה מכשיר</a:t>
            </a:r>
            <a:r>
              <a:rPr lang="he-IL" sz="1600" dirty="0" smtClean="0"/>
              <a:t>" - טעמא </a:t>
            </a:r>
            <a:r>
              <a:rPr lang="he-IL" sz="1600" dirty="0" err="1"/>
              <a:t>דאין</a:t>
            </a:r>
            <a:r>
              <a:rPr lang="he-IL" sz="1600" dirty="0"/>
              <a:t> הגט יוצא מתחת ידי </a:t>
            </a:r>
            <a:r>
              <a:rPr lang="he-IL" sz="1600" dirty="0" smtClean="0"/>
              <a:t>שניהם, </a:t>
            </a:r>
            <a:r>
              <a:rPr lang="he-IL" sz="1600" dirty="0"/>
              <a:t>הא גט יוצא מתחת ידי שניהם </a:t>
            </a:r>
            <a:r>
              <a:rPr lang="he-IL" sz="1600" dirty="0" err="1"/>
              <a:t>מכשרי</a:t>
            </a:r>
            <a:r>
              <a:rPr lang="he-IL" sz="1600" dirty="0"/>
              <a:t> </a:t>
            </a:r>
            <a:r>
              <a:rPr lang="he-IL" sz="1600" dirty="0" smtClean="0"/>
              <a:t>רבנן?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אין.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זמנין לא אמרת לן </a:t>
            </a:r>
            <a:r>
              <a:rPr lang="he-IL" sz="1600" dirty="0" smtClean="0"/>
              <a:t>הכי!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יתד היא שלא </a:t>
            </a:r>
            <a:r>
              <a:rPr lang="he-IL" sz="1600" dirty="0" smtClean="0"/>
              <a:t>תמוט</a:t>
            </a:r>
            <a:r>
              <a:rPr lang="he-IL" sz="1600" dirty="0"/>
              <a:t>.</a:t>
            </a:r>
            <a:endParaRPr lang="he-IL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24680" y="35331"/>
            <a:ext cx="1577826" cy="378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30016"/>
            <a:ext cx="7992888" cy="65925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sz="192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זימנין</a:t>
            </a:r>
            <a:r>
              <a:rPr lang="he-IL" sz="1600" dirty="0" smtClean="0"/>
              <a:t> </a:t>
            </a:r>
            <a:r>
              <a:rPr lang="he-IL" sz="1600" dirty="0" err="1"/>
              <a:t>אשכחיה</a:t>
            </a:r>
            <a:r>
              <a:rPr lang="he-IL" sz="1600" dirty="0"/>
              <a:t> </a:t>
            </a:r>
            <a:r>
              <a:rPr lang="he-IL" sz="1600" dirty="0" err="1"/>
              <a:t>דיתיב</a:t>
            </a:r>
            <a:r>
              <a:rPr lang="he-IL" sz="1600" dirty="0"/>
              <a:t> </a:t>
            </a:r>
            <a:r>
              <a:rPr lang="he-IL" sz="1600" dirty="0" err="1"/>
              <a:t>וקאמר</a:t>
            </a:r>
            <a:r>
              <a:rPr lang="he-IL" sz="1600" dirty="0"/>
              <a:t> </a:t>
            </a:r>
            <a:r>
              <a:rPr lang="he-IL" sz="1600" dirty="0" err="1"/>
              <a:t>דאפילו</a:t>
            </a:r>
            <a:r>
              <a:rPr lang="he-IL" sz="1600" dirty="0"/>
              <a:t> גט יוצא מתחת ידי עדי חתימה -</a:t>
            </a:r>
            <a:r>
              <a:rPr lang="he-IL" sz="1600" dirty="0" smtClean="0"/>
              <a:t> </a:t>
            </a:r>
            <a:r>
              <a:rPr lang="he-IL" sz="1600" dirty="0" smtClean="0">
                <a:solidFill>
                  <a:srgbClr val="FF0000"/>
                </a:solidFill>
              </a:rPr>
              <a:t>כשר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 err="1" smtClean="0"/>
              <a:t>קסבר</a:t>
            </a:r>
            <a:r>
              <a:rPr lang="he-IL" sz="1600" dirty="0" smtClean="0"/>
              <a:t>: </a:t>
            </a:r>
            <a:r>
              <a:rPr lang="he-IL" sz="1600" dirty="0"/>
              <a:t>שנים שהביאו גט </a:t>
            </a:r>
            <a:r>
              <a:rPr lang="he-IL" sz="1600" dirty="0" err="1"/>
              <a:t>ממ</a:t>
            </a:r>
            <a:r>
              <a:rPr lang="he-IL" sz="1600" dirty="0"/>
              <a:t>''ה </a:t>
            </a:r>
            <a:r>
              <a:rPr lang="he-IL" sz="1600" dirty="0">
                <a:solidFill>
                  <a:srgbClr val="7030A0"/>
                </a:solidFill>
              </a:rPr>
              <a:t>אין </a:t>
            </a:r>
            <a:r>
              <a:rPr lang="he-IL" sz="1600" dirty="0" err="1">
                <a:solidFill>
                  <a:srgbClr val="7030A0"/>
                </a:solidFill>
              </a:rPr>
              <a:t>צריכין</a:t>
            </a:r>
            <a:r>
              <a:rPr lang="he-IL" sz="1600" dirty="0">
                <a:solidFill>
                  <a:srgbClr val="7030A0"/>
                </a:solidFill>
              </a:rPr>
              <a:t> </a:t>
            </a:r>
            <a:r>
              <a:rPr lang="he-IL" sz="1600" dirty="0"/>
              <a:t>שיאמרו </a:t>
            </a:r>
            <a:r>
              <a:rPr lang="he-IL" sz="1600" dirty="0" smtClean="0"/>
              <a:t>"בפנינו </a:t>
            </a:r>
            <a:r>
              <a:rPr lang="he-IL" sz="1600" dirty="0"/>
              <a:t>נכתב ובפנינו </a:t>
            </a:r>
            <a:r>
              <a:rPr lang="he-IL" sz="1600" dirty="0" smtClean="0"/>
              <a:t>נחתם".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רבי </a:t>
            </a:r>
            <a:r>
              <a:rPr lang="he-IL" sz="1600" dirty="0" smtClean="0"/>
              <a:t>אסי: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מעתה רישא </a:t>
            </a:r>
            <a:r>
              <a:rPr lang="he-IL" sz="1600" dirty="0" err="1"/>
              <a:t>דקתני</a:t>
            </a:r>
            <a:r>
              <a:rPr lang="he-IL" sz="1600" dirty="0"/>
              <a:t> </a:t>
            </a:r>
            <a:r>
              <a:rPr lang="he-IL" sz="1600" dirty="0" smtClean="0"/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שנים אומרים בפנינו נכתב ואחד אומר בפני נחתם פסול ורבי יהודה מכשיר</a:t>
            </a:r>
            <a:r>
              <a:rPr lang="he-IL" sz="1600" dirty="0" smtClean="0"/>
              <a:t>" - טעמא </a:t>
            </a:r>
            <a:r>
              <a:rPr lang="he-IL" sz="1600" dirty="0" err="1"/>
              <a:t>דאין</a:t>
            </a:r>
            <a:r>
              <a:rPr lang="he-IL" sz="1600" dirty="0"/>
              <a:t> הגט יוצא מתחת ידי </a:t>
            </a:r>
            <a:r>
              <a:rPr lang="he-IL" sz="1600" dirty="0" smtClean="0"/>
              <a:t>שניהם, </a:t>
            </a:r>
            <a:r>
              <a:rPr lang="he-IL" sz="1600" dirty="0"/>
              <a:t>הא גט יוצא מתחת ידי שניהם </a:t>
            </a:r>
            <a:r>
              <a:rPr lang="he-IL" sz="1600" dirty="0" err="1"/>
              <a:t>מכשרי</a:t>
            </a:r>
            <a:r>
              <a:rPr lang="he-IL" sz="1600" dirty="0"/>
              <a:t> </a:t>
            </a:r>
            <a:r>
              <a:rPr lang="he-IL" sz="1600" dirty="0" smtClean="0"/>
              <a:t>רבנן?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אין.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זמנין לא אמרת לן </a:t>
            </a:r>
            <a:r>
              <a:rPr lang="he-IL" sz="1600" dirty="0" smtClean="0"/>
              <a:t>הכי!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יתד היא שלא </a:t>
            </a:r>
            <a:r>
              <a:rPr lang="he-IL" sz="1600" dirty="0" smtClean="0"/>
              <a:t>תמוט</a:t>
            </a:r>
            <a:r>
              <a:rPr lang="he-IL" sz="1600" dirty="0"/>
              <a:t>.</a:t>
            </a:r>
            <a:endParaRPr lang="he-IL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24680" y="35331"/>
            <a:ext cx="1577826" cy="378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1259632" y="906863"/>
            <a:ext cx="7373844" cy="2162097"/>
          </a:xfrm>
          <a:prstGeom prst="wedgeRoundRectCallout">
            <a:avLst>
              <a:gd name="adj1" fmla="val 53865"/>
              <a:gd name="adj2" fmla="val -3472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דף </a:t>
            </a:r>
            <a:r>
              <a:rPr lang="he-IL" sz="1200" b="1" dirty="0" err="1" smtClean="0">
                <a:solidFill>
                  <a:schemeClr val="tx1"/>
                </a:solidFill>
              </a:rPr>
              <a:t>טז</a:t>
            </a:r>
            <a:r>
              <a:rPr lang="he-IL" sz="1200" b="1" dirty="0" smtClean="0">
                <a:solidFill>
                  <a:schemeClr val="tx1"/>
                </a:solidFill>
              </a:rPr>
              <a:t> עמוד א - דף </a:t>
            </a:r>
            <a:r>
              <a:rPr lang="he-IL" sz="1200" b="1" dirty="0" err="1" smtClean="0">
                <a:solidFill>
                  <a:schemeClr val="tx1"/>
                </a:solidFill>
              </a:rPr>
              <a:t>טז</a:t>
            </a:r>
            <a:r>
              <a:rPr lang="he-IL" sz="1200" b="1" dirty="0" smtClean="0">
                <a:solidFill>
                  <a:schemeClr val="tx1"/>
                </a:solidFill>
              </a:rPr>
              <a:t> עמוד ב: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אמר </a:t>
            </a:r>
            <a:r>
              <a:rPr lang="he-IL" sz="1200" dirty="0">
                <a:solidFill>
                  <a:schemeClr val="tx1"/>
                </a:solidFill>
              </a:rPr>
              <a:t>רב שמואל בר יהודה אמר רבי יוחנן: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לא שנו אלא שאין הגט יוצא מתחת ידי שניהם</a:t>
            </a:r>
            <a:r>
              <a:rPr lang="he-IL" sz="1200" dirty="0" smtClean="0">
                <a:solidFill>
                  <a:schemeClr val="tx1"/>
                </a:solidFill>
              </a:rPr>
              <a:t>, אבל </a:t>
            </a:r>
            <a:r>
              <a:rPr lang="he-IL" sz="1200" dirty="0">
                <a:solidFill>
                  <a:schemeClr val="tx1"/>
                </a:solidFill>
              </a:rPr>
              <a:t>גט יוצא מתחת ידי שניהם - </a:t>
            </a:r>
            <a:r>
              <a:rPr lang="he-IL" sz="1200" dirty="0">
                <a:solidFill>
                  <a:srgbClr val="FF0000"/>
                </a:solidFill>
              </a:rPr>
              <a:t>כשר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אלמא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קסבר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smtClean="0">
                <a:solidFill>
                  <a:schemeClr val="tx1"/>
                </a:solidFill>
              </a:rPr>
              <a:t>- שנים </a:t>
            </a:r>
            <a:r>
              <a:rPr lang="he-IL" sz="1200" dirty="0">
                <a:solidFill>
                  <a:schemeClr val="tx1"/>
                </a:solidFill>
              </a:rPr>
              <a:t>שהביאו גט ממדינת הים - </a:t>
            </a:r>
            <a:r>
              <a:rPr lang="he-IL" sz="1200" dirty="0">
                <a:solidFill>
                  <a:srgbClr val="7030A0"/>
                </a:solidFill>
              </a:rPr>
              <a:t>אין </a:t>
            </a:r>
            <a:r>
              <a:rPr lang="he-IL" sz="1200" dirty="0" err="1">
                <a:solidFill>
                  <a:srgbClr val="7030A0"/>
                </a:solidFill>
              </a:rPr>
              <a:t>צריכין</a:t>
            </a:r>
            <a:r>
              <a:rPr lang="he-IL" sz="1200" dirty="0">
                <a:solidFill>
                  <a:srgbClr val="7030A0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שיאמרו "בפנינו נכתב ובפנינו נחתם</a:t>
            </a:r>
            <a:r>
              <a:rPr lang="he-IL" sz="1200" dirty="0" smtClean="0">
                <a:solidFill>
                  <a:schemeClr val="tx1"/>
                </a:solidFill>
              </a:rPr>
              <a:t>"...</a:t>
            </a: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אמר ליה </a:t>
            </a:r>
            <a:r>
              <a:rPr lang="he-IL" sz="1200" dirty="0" err="1">
                <a:solidFill>
                  <a:schemeClr val="tx1"/>
                </a:solidFill>
              </a:rPr>
              <a:t>אביי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  <a:r>
              <a:rPr lang="he-IL" sz="1200" dirty="0" smtClean="0">
                <a:solidFill>
                  <a:schemeClr val="tx1"/>
                </a:solidFill>
              </a:rPr>
              <a:t>אלא </a:t>
            </a:r>
            <a:r>
              <a:rPr lang="he-IL" sz="1200" dirty="0">
                <a:solidFill>
                  <a:schemeClr val="tx1"/>
                </a:solidFill>
              </a:rPr>
              <a:t>מעתה סיפא </a:t>
            </a:r>
            <a:r>
              <a:rPr lang="he-IL" sz="1200" dirty="0" err="1">
                <a:solidFill>
                  <a:schemeClr val="tx1"/>
                </a:solidFill>
              </a:rPr>
              <a:t>דקתני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  <a:r>
              <a:rPr lang="he-IL" sz="1200" dirty="0" smtClean="0">
                <a:solidFill>
                  <a:schemeClr val="tx1"/>
                </a:solidFill>
              </a:rPr>
              <a:t>"</a:t>
            </a:r>
            <a:r>
              <a:rPr lang="he-IL" sz="1200" dirty="0">
                <a:solidFill>
                  <a:schemeClr val="tx1"/>
                </a:solidFill>
              </a:rPr>
              <a:t>שנים אומרים בפנינו נכתב ואחד אומר בפני נחתם - פסול, ורבי יהודה מכשיר" -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טעמא </a:t>
            </a:r>
            <a:r>
              <a:rPr lang="he-IL" sz="1200" dirty="0" err="1">
                <a:solidFill>
                  <a:schemeClr val="tx1"/>
                </a:solidFill>
              </a:rPr>
              <a:t>דאין</a:t>
            </a:r>
            <a:r>
              <a:rPr lang="he-IL" sz="1200" dirty="0">
                <a:solidFill>
                  <a:schemeClr val="tx1"/>
                </a:solidFill>
              </a:rPr>
              <a:t> הגט יוצא מתחת ידי שניהם, </a:t>
            </a:r>
            <a:r>
              <a:rPr lang="he-IL" sz="1200" dirty="0" smtClean="0">
                <a:solidFill>
                  <a:schemeClr val="tx1"/>
                </a:solidFill>
              </a:rPr>
              <a:t>הא </a:t>
            </a:r>
            <a:r>
              <a:rPr lang="he-IL" sz="1200" dirty="0">
                <a:solidFill>
                  <a:schemeClr val="tx1"/>
                </a:solidFill>
              </a:rPr>
              <a:t>גט יוצא מתחת ידי שניהם </a:t>
            </a:r>
            <a:r>
              <a:rPr lang="he-IL" sz="1200" dirty="0" err="1">
                <a:solidFill>
                  <a:schemeClr val="tx1"/>
                </a:solidFill>
              </a:rPr>
              <a:t>מכשרי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smtClean="0">
                <a:solidFill>
                  <a:schemeClr val="tx1"/>
                </a:solidFill>
              </a:rPr>
              <a:t>רבנן? אמר </a:t>
            </a:r>
            <a:r>
              <a:rPr lang="he-IL" sz="1200" dirty="0">
                <a:solidFill>
                  <a:schemeClr val="tx1"/>
                </a:solidFill>
              </a:rPr>
              <a:t>ליה: אין.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וכי אין גט יוצא מתחת ידי שניהם - במאי פליגי?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מר סבר </a:t>
            </a:r>
            <a:r>
              <a:rPr lang="he-IL" sz="1200" dirty="0" err="1">
                <a:solidFill>
                  <a:schemeClr val="tx1"/>
                </a:solidFill>
              </a:rPr>
              <a:t>גזרינן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דלמא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אתיא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לאיחלופי</a:t>
            </a:r>
            <a:r>
              <a:rPr lang="he-IL" sz="1200" dirty="0">
                <a:solidFill>
                  <a:schemeClr val="tx1"/>
                </a:solidFill>
              </a:rPr>
              <a:t> בקיום שטרות </a:t>
            </a:r>
            <a:r>
              <a:rPr lang="he-IL" sz="1200" dirty="0" err="1">
                <a:solidFill>
                  <a:schemeClr val="tx1"/>
                </a:solidFill>
              </a:rPr>
              <a:t>דעלמא</a:t>
            </a:r>
            <a:r>
              <a:rPr lang="he-IL" sz="1200" dirty="0">
                <a:solidFill>
                  <a:schemeClr val="tx1"/>
                </a:solidFill>
              </a:rPr>
              <a:t> בעד אחד, </a:t>
            </a:r>
            <a:r>
              <a:rPr lang="he-IL" sz="1200" dirty="0" smtClean="0">
                <a:solidFill>
                  <a:schemeClr val="tx1"/>
                </a:solidFill>
              </a:rPr>
              <a:t>ומר </a:t>
            </a:r>
            <a:r>
              <a:rPr lang="he-IL" sz="1200" dirty="0">
                <a:solidFill>
                  <a:schemeClr val="tx1"/>
                </a:solidFill>
              </a:rPr>
              <a:t>סבר לא </a:t>
            </a:r>
            <a:r>
              <a:rPr lang="he-IL" sz="1200" dirty="0" err="1">
                <a:solidFill>
                  <a:schemeClr val="tx1"/>
                </a:solidFill>
              </a:rPr>
              <a:t>גזרינן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  <a:endParaRPr lang="he-IL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30016"/>
            <a:ext cx="7992888" cy="666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אחד אומר בפני נכתב ושנים אומרים בפנינו נחתם כשר</a:t>
            </a:r>
            <a:r>
              <a:rPr lang="he-IL" sz="16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רבי אמי אמר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לא </a:t>
            </a:r>
            <a:r>
              <a:rPr lang="he-IL" sz="1600" dirty="0"/>
              <a:t>שנו אלא שהגט יוצא מתחת יד עד </a:t>
            </a:r>
            <a:r>
              <a:rPr lang="he-IL" sz="1600" dirty="0" smtClean="0"/>
              <a:t>כתיבה, </a:t>
            </a:r>
            <a:r>
              <a:rPr lang="he-IL" sz="1600" dirty="0" err="1"/>
              <a:t>דנעשו</a:t>
            </a:r>
            <a:r>
              <a:rPr lang="he-IL" sz="1600" dirty="0"/>
              <a:t> כשנים על זה וכשנים על </a:t>
            </a:r>
            <a:r>
              <a:rPr lang="he-IL" sz="1600" dirty="0" smtClean="0"/>
              <a:t>זה,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מתחת ידי עדי חתימה </a:t>
            </a:r>
            <a:r>
              <a:rPr lang="he-IL" sz="1600" dirty="0" smtClean="0"/>
              <a:t>- </a:t>
            </a:r>
            <a:r>
              <a:rPr lang="he-IL" sz="1600" dirty="0" smtClean="0">
                <a:solidFill>
                  <a:srgbClr val="FF0000"/>
                </a:solidFill>
              </a:rPr>
              <a:t>פסול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 err="1" smtClean="0"/>
              <a:t>קסבר</a:t>
            </a:r>
            <a:r>
              <a:rPr lang="he-IL" sz="1600" dirty="0" smtClean="0"/>
              <a:t>: </a:t>
            </a:r>
            <a:r>
              <a:rPr lang="he-IL" sz="1600" dirty="0"/>
              <a:t>שנים שהביאו גט ממדינת הים </a:t>
            </a:r>
            <a:r>
              <a:rPr lang="he-IL" sz="1600" dirty="0" err="1">
                <a:solidFill>
                  <a:srgbClr val="7030A0"/>
                </a:solidFill>
              </a:rPr>
              <a:t>צריכין</a:t>
            </a:r>
            <a:r>
              <a:rPr lang="he-IL" sz="1600" dirty="0">
                <a:solidFill>
                  <a:srgbClr val="7030A0"/>
                </a:solidFill>
              </a:rPr>
              <a:t> </a:t>
            </a:r>
            <a:r>
              <a:rPr lang="he-IL" sz="1600" dirty="0"/>
              <a:t>שיאמרו </a:t>
            </a:r>
            <a:r>
              <a:rPr lang="he-IL" sz="1600" dirty="0" smtClean="0"/>
              <a:t>"בפנינו </a:t>
            </a:r>
            <a:r>
              <a:rPr lang="he-IL" sz="1600" dirty="0"/>
              <a:t>נכתב ובפנינו </a:t>
            </a:r>
            <a:r>
              <a:rPr lang="he-IL" sz="1600" dirty="0" smtClean="0"/>
              <a:t>נחתם".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רבי </a:t>
            </a:r>
            <a:r>
              <a:rPr lang="he-IL" sz="1600" dirty="0" smtClean="0"/>
              <a:t>אסי: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מעתה רישא </a:t>
            </a:r>
            <a:r>
              <a:rPr lang="he-IL" sz="1600" dirty="0" err="1"/>
              <a:t>דקתני</a:t>
            </a:r>
            <a:r>
              <a:rPr lang="he-IL" sz="1600" dirty="0"/>
              <a:t> </a:t>
            </a:r>
            <a:r>
              <a:rPr lang="he-IL" sz="1600" dirty="0" smtClean="0"/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שנים אומרים בפנינו נכתב ואחד אומר בפני נחתם פסול ור' יהודה מכשיר</a:t>
            </a:r>
            <a:r>
              <a:rPr lang="he-IL" sz="1600" dirty="0" smtClean="0"/>
              <a:t>" - ואפילו </a:t>
            </a:r>
            <a:r>
              <a:rPr lang="he-IL" sz="1600" dirty="0"/>
              <a:t>גט יוצא מתחת ידי שניהם פסלי </a:t>
            </a:r>
            <a:r>
              <a:rPr lang="he-IL" sz="1600" dirty="0" smtClean="0"/>
              <a:t>רבנן?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אין.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זימנין</a:t>
            </a:r>
            <a:r>
              <a:rPr lang="he-IL" sz="1600" dirty="0" smtClean="0"/>
              <a:t> </a:t>
            </a:r>
            <a:r>
              <a:rPr lang="he-IL" sz="1600" dirty="0" err="1"/>
              <a:t>אשכחיה</a:t>
            </a:r>
            <a:r>
              <a:rPr lang="he-IL" sz="1600" dirty="0"/>
              <a:t> </a:t>
            </a:r>
            <a:r>
              <a:rPr lang="he-IL" sz="1600" dirty="0" err="1"/>
              <a:t>דיתיב</a:t>
            </a:r>
            <a:r>
              <a:rPr lang="he-IL" sz="1600" dirty="0"/>
              <a:t> </a:t>
            </a:r>
            <a:r>
              <a:rPr lang="he-IL" sz="1600" dirty="0" err="1"/>
              <a:t>וקאמר</a:t>
            </a:r>
            <a:r>
              <a:rPr lang="he-IL" sz="1600" dirty="0"/>
              <a:t> </a:t>
            </a:r>
            <a:r>
              <a:rPr lang="he-IL" sz="1600" dirty="0" err="1"/>
              <a:t>דאפילו</a:t>
            </a:r>
            <a:r>
              <a:rPr lang="he-IL" sz="1600" dirty="0"/>
              <a:t> גט יוצא מתחת ידי עדי חתימה -</a:t>
            </a:r>
            <a:r>
              <a:rPr lang="he-IL" sz="1600" dirty="0" smtClean="0"/>
              <a:t> </a:t>
            </a:r>
            <a:r>
              <a:rPr lang="he-IL" sz="1600" dirty="0" smtClean="0">
                <a:solidFill>
                  <a:srgbClr val="FF0000"/>
                </a:solidFill>
              </a:rPr>
              <a:t>כשר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 err="1" smtClean="0"/>
              <a:t>קסבר</a:t>
            </a:r>
            <a:r>
              <a:rPr lang="he-IL" sz="1600" dirty="0" smtClean="0"/>
              <a:t>: </a:t>
            </a:r>
            <a:r>
              <a:rPr lang="he-IL" sz="1600" dirty="0"/>
              <a:t>שנים שהביאו גט </a:t>
            </a:r>
            <a:r>
              <a:rPr lang="he-IL" sz="1600" dirty="0" err="1"/>
              <a:t>ממ</a:t>
            </a:r>
            <a:r>
              <a:rPr lang="he-IL" sz="1600" dirty="0"/>
              <a:t>''ה </a:t>
            </a:r>
            <a:r>
              <a:rPr lang="he-IL" sz="1600" dirty="0">
                <a:solidFill>
                  <a:srgbClr val="7030A0"/>
                </a:solidFill>
              </a:rPr>
              <a:t>אין </a:t>
            </a:r>
            <a:r>
              <a:rPr lang="he-IL" sz="1600" dirty="0" err="1">
                <a:solidFill>
                  <a:srgbClr val="7030A0"/>
                </a:solidFill>
              </a:rPr>
              <a:t>צריכין</a:t>
            </a:r>
            <a:r>
              <a:rPr lang="he-IL" sz="1600" dirty="0">
                <a:solidFill>
                  <a:srgbClr val="7030A0"/>
                </a:solidFill>
              </a:rPr>
              <a:t> </a:t>
            </a:r>
            <a:r>
              <a:rPr lang="he-IL" sz="1600" dirty="0"/>
              <a:t>שיאמרו </a:t>
            </a:r>
            <a:r>
              <a:rPr lang="he-IL" sz="1600" dirty="0" smtClean="0"/>
              <a:t>"בפנינו </a:t>
            </a:r>
            <a:r>
              <a:rPr lang="he-IL" sz="1600" dirty="0"/>
              <a:t>נכתב ובפנינו </a:t>
            </a:r>
            <a:r>
              <a:rPr lang="he-IL" sz="1600" dirty="0" smtClean="0"/>
              <a:t>נחתם".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ליה רבי </a:t>
            </a:r>
            <a:r>
              <a:rPr lang="he-IL" sz="1600" dirty="0" smtClean="0"/>
              <a:t>אסי: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מעתה רישא </a:t>
            </a:r>
            <a:r>
              <a:rPr lang="he-IL" sz="1600" dirty="0" err="1"/>
              <a:t>דקתני</a:t>
            </a:r>
            <a:r>
              <a:rPr lang="he-IL" sz="1600" dirty="0"/>
              <a:t> </a:t>
            </a:r>
            <a:r>
              <a:rPr lang="he-IL" sz="1600" dirty="0" smtClean="0"/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שנים אומרים בפנינו נכתב ואחד אומר בפני נחתם פסול ורבי יהודה מכשיר</a:t>
            </a:r>
            <a:r>
              <a:rPr lang="he-IL" sz="1600" dirty="0" smtClean="0"/>
              <a:t>" - טעמא </a:t>
            </a:r>
            <a:r>
              <a:rPr lang="he-IL" sz="1600" dirty="0" err="1"/>
              <a:t>דאין</a:t>
            </a:r>
            <a:r>
              <a:rPr lang="he-IL" sz="1600" dirty="0"/>
              <a:t> הגט יוצא מתחת ידי </a:t>
            </a:r>
            <a:r>
              <a:rPr lang="he-IL" sz="1600" dirty="0" smtClean="0"/>
              <a:t>שניהם, </a:t>
            </a:r>
            <a:r>
              <a:rPr lang="he-IL" sz="1600" dirty="0"/>
              <a:t>הא גט יוצא מתחת ידי שניהם </a:t>
            </a:r>
            <a:r>
              <a:rPr lang="he-IL" sz="1600" dirty="0" err="1"/>
              <a:t>מכשרי</a:t>
            </a:r>
            <a:r>
              <a:rPr lang="he-IL" sz="1600" dirty="0"/>
              <a:t> </a:t>
            </a:r>
            <a:r>
              <a:rPr lang="he-IL" sz="1600" dirty="0" smtClean="0"/>
              <a:t>רבנן?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אין.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זמנין לא אמרת לן </a:t>
            </a:r>
            <a:r>
              <a:rPr lang="he-IL" sz="1600" dirty="0" smtClean="0"/>
              <a:t>הכי!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יתד היא שלא </a:t>
            </a:r>
            <a:r>
              <a:rPr lang="he-IL" sz="1600" dirty="0" smtClean="0"/>
              <a:t>תמוט</a:t>
            </a:r>
            <a:r>
              <a:rPr lang="he-IL" sz="1600" dirty="0"/>
              <a:t>.</a:t>
            </a:r>
            <a:endParaRPr lang="he-IL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24680" y="35331"/>
            <a:ext cx="1577826" cy="378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340152"/>
            <a:ext cx="7992888" cy="57985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נכתב ביום ונחתם ביום,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בלילה ונחתם בלילה,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בלילה ונחתם ביום - כשר.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רבי שמעון מכשיר,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שהיה רבי שמעון אומר: כל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הגיטין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שנכתבו ביום ונחתמו בלילה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פסולין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חוץ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נשים.</a:t>
            </a:r>
            <a:endParaRPr lang="he-IL" sz="19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33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he-IL" sz="33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sz="1900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מפני </a:t>
            </a:r>
            <a:r>
              <a:rPr lang="he-IL" sz="1900" dirty="0"/>
              <a:t>מה תיקנו זמן </a:t>
            </a:r>
            <a:r>
              <a:rPr lang="he-IL" sz="1900" dirty="0" err="1" smtClean="0"/>
              <a:t>בגיטין</a:t>
            </a:r>
            <a:r>
              <a:rPr lang="he-IL" sz="19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רבי </a:t>
            </a:r>
            <a:r>
              <a:rPr lang="he-IL" sz="1900" dirty="0"/>
              <a:t>יוחנן </a:t>
            </a:r>
            <a:r>
              <a:rPr lang="he-IL" sz="1900" dirty="0" smtClean="0"/>
              <a:t>אמר: </a:t>
            </a:r>
            <a:r>
              <a:rPr lang="he-IL" sz="1900" dirty="0"/>
              <a:t>משום בת </a:t>
            </a:r>
            <a:r>
              <a:rPr lang="he-IL" sz="1900" dirty="0" smtClean="0"/>
              <a:t>אחותו.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ריש </a:t>
            </a:r>
            <a:r>
              <a:rPr lang="he-IL" sz="1900" dirty="0"/>
              <a:t>לקיש </a:t>
            </a:r>
            <a:r>
              <a:rPr lang="he-IL" sz="1900" dirty="0" smtClean="0"/>
              <a:t>אמר: </a:t>
            </a:r>
            <a:r>
              <a:rPr lang="he-IL" sz="1900" dirty="0"/>
              <a:t>משום </a:t>
            </a:r>
            <a:r>
              <a:rPr lang="he-IL" sz="1900" dirty="0" smtClean="0"/>
              <a:t>פירות.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4680" y="35331"/>
            <a:ext cx="1577826" cy="378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20867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</p:spTree>
    <p:extLst>
      <p:ext uri="{BB962C8B-B14F-4D97-AF65-F5344CB8AC3E}">
        <p14:creationId xmlns:p14="http://schemas.microsoft.com/office/powerpoint/2010/main" val="32826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99487" y="218944"/>
            <a:ext cx="5256584" cy="3360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ריש </a:t>
            </a:r>
            <a:r>
              <a:rPr lang="he-IL" sz="1600" dirty="0"/>
              <a:t>לקיש </a:t>
            </a:r>
            <a:r>
              <a:rPr lang="he-IL" sz="1600" dirty="0" err="1"/>
              <a:t>מ''ט</a:t>
            </a:r>
            <a:r>
              <a:rPr lang="he-IL" sz="1600" dirty="0"/>
              <a:t> לא אמר כרבי </a:t>
            </a:r>
            <a:r>
              <a:rPr lang="he-IL" sz="1600" dirty="0" smtClean="0"/>
              <a:t>יוחנן?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לך: זנות </a:t>
            </a:r>
            <a:r>
              <a:rPr lang="he-IL" sz="1600" dirty="0"/>
              <a:t>לא </a:t>
            </a:r>
            <a:r>
              <a:rPr lang="he-IL" sz="1600" dirty="0" err="1" smtClean="0"/>
              <a:t>שכיחא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</a:t>
            </a:r>
            <a:r>
              <a:rPr lang="he-IL" sz="1600" dirty="0"/>
              <a:t>יוחנן מאי טעמא לא אמר כריש </a:t>
            </a:r>
            <a:r>
              <a:rPr lang="he-IL" sz="1600" dirty="0" smtClean="0"/>
              <a:t>לקיש?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קסבר</a:t>
            </a:r>
            <a:r>
              <a:rPr lang="he-IL" sz="1600" dirty="0" smtClean="0"/>
              <a:t> </a:t>
            </a:r>
            <a:r>
              <a:rPr lang="he-IL" sz="1600" dirty="0"/>
              <a:t>יש לבעל פירות עד שעת </a:t>
            </a:r>
            <a:r>
              <a:rPr lang="he-IL" sz="1600" dirty="0" smtClean="0"/>
              <a:t>נתינה.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בשלמא</a:t>
            </a:r>
            <a:r>
              <a:rPr lang="he-IL" sz="1600" dirty="0" smtClean="0"/>
              <a:t> </a:t>
            </a:r>
            <a:r>
              <a:rPr lang="he-IL" sz="1600" dirty="0"/>
              <a:t>לריש לקיש </a:t>
            </a:r>
            <a:r>
              <a:rPr lang="he-IL" sz="1600" dirty="0" smtClean="0"/>
              <a:t>- משום </a:t>
            </a:r>
            <a:r>
              <a:rPr lang="he-IL" sz="1600" dirty="0"/>
              <a:t>הכי </a:t>
            </a:r>
            <a:r>
              <a:rPr lang="he-IL" sz="1600" dirty="0" err="1"/>
              <a:t>קא</a:t>
            </a:r>
            <a:r>
              <a:rPr lang="he-IL" sz="1600" dirty="0"/>
              <a:t> מכשיר </a:t>
            </a:r>
            <a:r>
              <a:rPr lang="he-IL" sz="1600" dirty="0" err="1"/>
              <a:t>ר'</a:t>
            </a:r>
            <a:r>
              <a:rPr lang="he-IL" sz="1600" dirty="0" err="1" smtClean="0"/>
              <a:t>'ש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לרבי יוחנן </a:t>
            </a:r>
            <a:r>
              <a:rPr lang="he-IL" sz="1600" dirty="0" smtClean="0"/>
              <a:t>- מאי </a:t>
            </a:r>
            <a:r>
              <a:rPr lang="he-IL" sz="1600" dirty="0"/>
              <a:t>טעמא </a:t>
            </a:r>
            <a:r>
              <a:rPr lang="he-IL" sz="1600" dirty="0" err="1"/>
              <a:t>דר''ש</a:t>
            </a:r>
            <a:r>
              <a:rPr lang="he-IL" sz="1600" dirty="0"/>
              <a:t> </a:t>
            </a:r>
            <a:r>
              <a:rPr lang="he-IL" sz="1600" dirty="0" err="1" smtClean="0"/>
              <a:t>דמכשיר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לך רבי </a:t>
            </a:r>
            <a:r>
              <a:rPr lang="he-IL" sz="1600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אליבא </a:t>
            </a:r>
            <a:r>
              <a:rPr lang="he-IL" sz="1600" dirty="0" err="1"/>
              <a:t>דר''ש</a:t>
            </a:r>
            <a:r>
              <a:rPr lang="he-IL" sz="1600" dirty="0"/>
              <a:t> לא </a:t>
            </a:r>
            <a:r>
              <a:rPr lang="he-IL" sz="1600" dirty="0" err="1" smtClean="0"/>
              <a:t>קאמינא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קאמינא</a:t>
            </a:r>
            <a:r>
              <a:rPr lang="he-IL" sz="1600" dirty="0"/>
              <a:t> אליבא </a:t>
            </a:r>
            <a:r>
              <a:rPr lang="he-IL" sz="1600" dirty="0" smtClean="0"/>
              <a:t>דרבנן. 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48680"/>
            <a:ext cx="265000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מפני מה תיקנו זמן </a:t>
            </a:r>
            <a:r>
              <a:rPr lang="he-IL" sz="1500" dirty="0" err="1">
                <a:solidFill>
                  <a:schemeClr val="tx1"/>
                </a:solidFill>
              </a:rPr>
              <a:t>בגיטין</a:t>
            </a:r>
            <a:r>
              <a:rPr lang="he-IL" sz="1500" dirty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רבי יוחנן אמר: משום בת אחותו.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tx1"/>
                </a:solidFill>
              </a:rPr>
              <a:t>ריש לקיש אמר: משום פירות.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6071" y="6926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1547664" y="2204864"/>
            <a:ext cx="1929928" cy="1224136"/>
          </a:xfrm>
          <a:prstGeom prst="wedgeRoundRectCallout">
            <a:avLst>
              <a:gd name="adj1" fmla="val 59319"/>
              <a:gd name="adj2" fmla="val -3948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משנה: </a:t>
            </a:r>
            <a:endParaRPr lang="he-I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ביום ונחתם בלילה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פסול,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רבי שמעון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מכשיר.</a:t>
            </a:r>
            <a:endParaRPr lang="he-IL" sz="15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4680" y="35330"/>
            <a:ext cx="2924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7452</TotalTime>
  <Words>4076</Words>
  <Application>Microsoft Office PowerPoint</Application>
  <PresentationFormat>‫הצגה על המסך (4:3)</PresentationFormat>
  <Paragraphs>611</Paragraphs>
  <Slides>19</Slides>
  <Notes>16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749</cp:revision>
  <dcterms:created xsi:type="dcterms:W3CDTF">2015-01-28T10:22:53Z</dcterms:created>
  <dcterms:modified xsi:type="dcterms:W3CDTF">2015-12-30T18:36:41Z</dcterms:modified>
</cp:coreProperties>
</file>