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76" r:id="rId2"/>
    <p:sldId id="327" r:id="rId3"/>
    <p:sldId id="333" r:id="rId4"/>
    <p:sldId id="328" r:id="rId5"/>
    <p:sldId id="329" r:id="rId6"/>
    <p:sldId id="334" r:id="rId7"/>
    <p:sldId id="331" r:id="rId8"/>
    <p:sldId id="335" r:id="rId9"/>
    <p:sldId id="336" r:id="rId10"/>
    <p:sldId id="337" r:id="rId11"/>
    <p:sldId id="293" r:id="rId12"/>
    <p:sldId id="274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76923" autoAdjust="0"/>
  </p:normalViewPr>
  <p:slideViewPr>
    <p:cSldViewPr>
      <p:cViewPr varScale="1">
        <p:scale>
          <a:sx n="54" d="100"/>
          <a:sy n="54" d="100"/>
        </p:scale>
        <p:origin x="18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ב'/שבט/תשע"ו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להיות מפריש עליהן מחלקן</a:t>
            </a:r>
            <a:r>
              <a:rPr lang="he-IL" dirty="0" smtClean="0"/>
              <a:t>. </a:t>
            </a:r>
            <a:r>
              <a:rPr lang="he-IL" dirty="0" err="1" smtClean="0"/>
              <a:t>המלוה</a:t>
            </a:r>
            <a:r>
              <a:rPr lang="he-IL" dirty="0" smtClean="0"/>
              <a:t> הזה כשיפריש תרומותיו ימכור התרומה ויעכב הדמים לעצמו </a:t>
            </a:r>
            <a:r>
              <a:rPr lang="he-IL" dirty="0" err="1" smtClean="0"/>
              <a:t>בפרעון</a:t>
            </a:r>
            <a:r>
              <a:rPr lang="he-IL" dirty="0" smtClean="0"/>
              <a:t> החוב הזה בשביל הכהן וכן המעשר ראשון בשביל לוי ומעשר עני בשביל עני והמעשרות יעכב ויאכל אלא שמפריש מעשר מן המעשר לכהן שהן </a:t>
            </a:r>
            <a:r>
              <a:rPr lang="he-IL" dirty="0" err="1" smtClean="0"/>
              <a:t>מותרין</a:t>
            </a:r>
            <a:r>
              <a:rPr lang="he-IL" dirty="0" smtClean="0"/>
              <a:t> לזרים </a:t>
            </a:r>
            <a:r>
              <a:rPr lang="he-IL" dirty="0" err="1" smtClean="0"/>
              <a:t>מכיון</a:t>
            </a:r>
            <a:r>
              <a:rPr lang="he-IL" dirty="0" smtClean="0"/>
              <a:t> שאין כאן גזל מתנות שכבר נתן דמיהם לכהן זה ובשעת </a:t>
            </a:r>
            <a:r>
              <a:rPr lang="he-IL" dirty="0" err="1" smtClean="0"/>
              <a:t>ההלואה</a:t>
            </a:r>
            <a:r>
              <a:rPr lang="he-IL" dirty="0" smtClean="0"/>
              <a:t> פסק להם דמים: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ליטול רשות מן </a:t>
            </a:r>
            <a:r>
              <a:rPr lang="he-IL" b="1" dirty="0" err="1" smtClean="0"/>
              <a:t>היורשין</a:t>
            </a:r>
            <a:r>
              <a:rPr lang="he-IL" dirty="0" smtClean="0"/>
              <a:t>. מפני שאין חוב זה מוטל עליהן לפרוע </a:t>
            </a:r>
            <a:r>
              <a:rPr lang="he-IL" dirty="0" err="1" smtClean="0"/>
              <a:t>יטול</a:t>
            </a:r>
            <a:r>
              <a:rPr lang="he-IL" dirty="0" smtClean="0"/>
              <a:t> מהם רשות אם רוצים שיתקבל חובו בשבילם יעכבם ממעשרות עצמו: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אינו צריך ליטול רשות</a:t>
            </a:r>
            <a:r>
              <a:rPr lang="he-IL" dirty="0" smtClean="0"/>
              <a:t>. דיש </a:t>
            </a:r>
            <a:r>
              <a:rPr lang="he-IL" dirty="0" err="1" smtClean="0"/>
              <a:t>כח</a:t>
            </a:r>
            <a:r>
              <a:rPr lang="he-IL" dirty="0" smtClean="0"/>
              <a:t> </a:t>
            </a:r>
            <a:r>
              <a:rPr lang="he-IL" dirty="0" err="1" smtClean="0"/>
              <a:t>לב''ד</a:t>
            </a:r>
            <a:r>
              <a:rPr lang="he-IL" dirty="0" smtClean="0"/>
              <a:t> להטיל חוב זה על כל הכהונה </a:t>
            </a:r>
            <a:r>
              <a:rPr lang="he-IL" dirty="0" err="1" smtClean="0"/>
              <a:t>והלויה</a:t>
            </a:r>
            <a:r>
              <a:rPr lang="he-IL" dirty="0" smtClean="0"/>
              <a:t> לפי שתקנתם הוא שימצאו מעות </a:t>
            </a:r>
            <a:r>
              <a:rPr lang="he-IL" dirty="0" err="1" smtClean="0"/>
              <a:t>להלואה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אמנם הנכסים משועבדים לפריעת החוב אך הם לא חייבים לפרוע </a:t>
            </a:r>
            <a:r>
              <a:rPr lang="he-IL" b="1" dirty="0" err="1" smtClean="0"/>
              <a:t>דוקא</a:t>
            </a:r>
            <a:r>
              <a:rPr lang="he-IL" b="1" dirty="0" smtClean="0"/>
              <a:t> ע"י המעשרות ולכן צריך</a:t>
            </a:r>
            <a:r>
              <a:rPr lang="he-IL" b="1" baseline="0" dirty="0" smtClean="0"/>
              <a:t> רשותם, או שאין להם קרקעות </a:t>
            </a:r>
            <a:r>
              <a:rPr lang="he-IL" b="1" baseline="0" dirty="0" err="1" smtClean="0"/>
              <a:t>ומטלטלין</a:t>
            </a:r>
            <a:r>
              <a:rPr lang="he-IL" b="1" baseline="0" dirty="0" smtClean="0"/>
              <a:t> לא משתעבדים לבעל חוב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אם </a:t>
            </a:r>
            <a:r>
              <a:rPr lang="he-IL" b="1" dirty="0" err="1" smtClean="0"/>
              <a:t>הלוון</a:t>
            </a:r>
            <a:r>
              <a:rPr lang="he-IL" b="1" dirty="0" smtClean="0"/>
              <a:t> בפני בית דין – והותנה בפני בית דין </a:t>
            </a:r>
            <a:r>
              <a:rPr lang="he-IL" b="1" dirty="0" err="1" smtClean="0"/>
              <a:t>בתחלה</a:t>
            </a:r>
            <a:r>
              <a:rPr lang="he-IL" b="1" dirty="0" smtClean="0"/>
              <a:t> שיפריש עליהן מחלקן</a:t>
            </a:r>
            <a:r>
              <a:rPr lang="he-IL" b="1" baseline="0" dirty="0" smtClean="0"/>
              <a:t> (</a:t>
            </a:r>
            <a:r>
              <a:rPr lang="he-IL" b="1" baseline="0" dirty="0" err="1" smtClean="0"/>
              <a:t>תיו"ט</a:t>
            </a:r>
            <a:r>
              <a:rPr lang="he-IL" b="1" baseline="0" dirty="0" smtClean="0"/>
              <a:t>)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1572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ואע</a:t>
            </a:r>
            <a:r>
              <a:rPr lang="he-IL" b="1" dirty="0" smtClean="0"/>
              <a:t>''ג דלא אתו לידיה</a:t>
            </a:r>
            <a:r>
              <a:rPr lang="he-IL" dirty="0" smtClean="0"/>
              <a:t>. </a:t>
            </a:r>
            <a:r>
              <a:rPr lang="he-IL" dirty="0" err="1" smtClean="0"/>
              <a:t>בתמיה</a:t>
            </a:r>
            <a:r>
              <a:rPr lang="he-IL" dirty="0" smtClean="0"/>
              <a:t> </a:t>
            </a:r>
            <a:r>
              <a:rPr lang="he-IL" dirty="0" err="1" smtClean="0"/>
              <a:t>אע</a:t>
            </a:r>
            <a:r>
              <a:rPr lang="he-IL" dirty="0" smtClean="0"/>
              <a:t>''פ שאינו נותנן לכהן ויחזירם לו </a:t>
            </a:r>
            <a:r>
              <a:rPr lang="he-IL" dirty="0" err="1" smtClean="0"/>
              <a:t>קתני</a:t>
            </a:r>
            <a:r>
              <a:rPr lang="he-IL" dirty="0" smtClean="0"/>
              <a:t> מתני' </a:t>
            </a:r>
            <a:r>
              <a:rPr lang="he-IL" dirty="0" err="1" smtClean="0"/>
              <a:t>דיפריש</a:t>
            </a:r>
            <a:r>
              <a:rPr lang="he-IL" dirty="0" smtClean="0"/>
              <a:t> עליהן וכיון דלא מטו לידיה מאן זכי ליה </a:t>
            </a:r>
            <a:r>
              <a:rPr lang="he-IL" dirty="0" err="1" smtClean="0"/>
              <a:t>להאי</a:t>
            </a:r>
            <a:r>
              <a:rPr lang="he-IL" dirty="0" smtClean="0"/>
              <a:t> כהן הך תרומה </a:t>
            </a:r>
            <a:r>
              <a:rPr lang="he-IL" dirty="0" err="1" smtClean="0"/>
              <a:t>שיקבלנה</a:t>
            </a:r>
            <a:r>
              <a:rPr lang="he-IL" dirty="0" smtClean="0"/>
              <a:t> זה בחובו והיאך יצא ידי נתינה: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במכרי כהונה</a:t>
            </a:r>
            <a:r>
              <a:rPr lang="he-IL" dirty="0" smtClean="0"/>
              <a:t>. שהם מכיריו ואוהביו דאינו רגיל לתת תרומות ומעשרות אלא לכהן זה הלכך כיון </a:t>
            </a:r>
            <a:r>
              <a:rPr lang="he-IL" dirty="0" err="1" smtClean="0"/>
              <a:t>דמלתא</a:t>
            </a:r>
            <a:r>
              <a:rPr lang="he-IL" dirty="0" smtClean="0"/>
              <a:t> </a:t>
            </a:r>
            <a:r>
              <a:rPr lang="he-IL" dirty="0" err="1" smtClean="0"/>
              <a:t>דפשיטא</a:t>
            </a:r>
            <a:r>
              <a:rPr lang="he-IL" dirty="0" smtClean="0"/>
              <a:t> היא </a:t>
            </a:r>
            <a:r>
              <a:rPr lang="he-IL" dirty="0" err="1" smtClean="0"/>
              <a:t>דלדידהו</a:t>
            </a:r>
            <a:r>
              <a:rPr lang="he-IL" dirty="0" smtClean="0"/>
              <a:t> </a:t>
            </a:r>
            <a:r>
              <a:rPr lang="he-IL" dirty="0" err="1" smtClean="0"/>
              <a:t>יהיב</a:t>
            </a:r>
            <a:r>
              <a:rPr lang="he-IL" dirty="0" smtClean="0"/>
              <a:t> להו </a:t>
            </a:r>
            <a:r>
              <a:rPr lang="he-IL" dirty="0" err="1" smtClean="0"/>
              <a:t>אסחי</a:t>
            </a:r>
            <a:r>
              <a:rPr lang="he-IL" dirty="0" smtClean="0"/>
              <a:t> להו שאר כהני </a:t>
            </a:r>
            <a:r>
              <a:rPr lang="he-IL" dirty="0" err="1" smtClean="0"/>
              <a:t>דעתייהו</a:t>
            </a:r>
            <a:r>
              <a:rPr lang="he-IL" dirty="0" smtClean="0"/>
              <a:t> </a:t>
            </a:r>
            <a:r>
              <a:rPr lang="he-IL" dirty="0" err="1" smtClean="0"/>
              <a:t>והוה</a:t>
            </a:r>
            <a:r>
              <a:rPr lang="he-IL" dirty="0" smtClean="0"/>
              <a:t> כמאן </a:t>
            </a:r>
            <a:r>
              <a:rPr lang="he-IL" dirty="0" err="1" smtClean="0"/>
              <a:t>דמטו</a:t>
            </a:r>
            <a:r>
              <a:rPr lang="he-IL" dirty="0" smtClean="0"/>
              <a:t> </a:t>
            </a:r>
            <a:r>
              <a:rPr lang="he-IL" dirty="0" err="1" smtClean="0"/>
              <a:t>לידייהו</a:t>
            </a:r>
            <a:r>
              <a:rPr lang="he-IL" dirty="0" smtClean="0"/>
              <a:t> </a:t>
            </a:r>
            <a:r>
              <a:rPr lang="he-IL" dirty="0" err="1" smtClean="0"/>
              <a:t>דהני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במזכה להן </a:t>
            </a:r>
            <a:r>
              <a:rPr lang="he-IL" b="1" dirty="0" err="1" smtClean="0"/>
              <a:t>ע''י</a:t>
            </a:r>
            <a:r>
              <a:rPr lang="he-IL" b="1" dirty="0" smtClean="0"/>
              <a:t> אחרים</a:t>
            </a:r>
            <a:r>
              <a:rPr lang="he-IL" dirty="0" smtClean="0"/>
              <a:t>. כשהוא מפריש מוסרו למעשרות ביד אוהבו ואומר זכי במעשר זה לפלוני לוי </a:t>
            </a:r>
            <a:r>
              <a:rPr lang="he-IL" dirty="0" err="1" smtClean="0"/>
              <a:t>והוה</a:t>
            </a:r>
            <a:r>
              <a:rPr lang="he-IL" dirty="0" smtClean="0"/>
              <a:t> ליה כמאן </a:t>
            </a:r>
            <a:r>
              <a:rPr lang="he-IL" dirty="0" err="1" smtClean="0"/>
              <a:t>דמטא</a:t>
            </a:r>
            <a:r>
              <a:rPr lang="he-IL" dirty="0" smtClean="0"/>
              <a:t> לידיה וחוזר ומחזירן לו: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עשו את שאינו זוכה כזוכה</a:t>
            </a:r>
            <a:r>
              <a:rPr lang="he-IL" dirty="0" smtClean="0"/>
              <a:t>. במקומות הרבה מפני תקנה עשו כן לרבי יוסי </a:t>
            </a:r>
            <a:r>
              <a:rPr lang="he-IL" dirty="0" err="1" smtClean="0"/>
              <a:t>בהניזקין</a:t>
            </a:r>
            <a:r>
              <a:rPr lang="he-IL" dirty="0" smtClean="0"/>
              <a:t> (לקמן דף נט:) עני </a:t>
            </a:r>
            <a:r>
              <a:rPr lang="he-IL" dirty="0" err="1" smtClean="0"/>
              <a:t>המנקף</a:t>
            </a:r>
            <a:r>
              <a:rPr lang="he-IL" dirty="0" smtClean="0"/>
              <a:t> בראש הזית ומצודות חיות ועופות ומציאת חרש ובבכורות (דף </a:t>
            </a:r>
            <a:r>
              <a:rPr lang="he-IL" dirty="0" err="1" smtClean="0"/>
              <a:t>יח</a:t>
            </a:r>
            <a:r>
              <a:rPr lang="he-IL" dirty="0" smtClean="0"/>
              <a:t>:) כל </a:t>
            </a:r>
            <a:r>
              <a:rPr lang="he-IL" dirty="0" err="1" smtClean="0"/>
              <a:t>שחליפיו</a:t>
            </a:r>
            <a:r>
              <a:rPr lang="he-IL" dirty="0" smtClean="0"/>
              <a:t> ביד כהן פטור מן המתנות ובגמרא דשנים </a:t>
            </a:r>
            <a:r>
              <a:rPr lang="he-IL" dirty="0" err="1" smtClean="0"/>
              <a:t>אוחזין</a:t>
            </a:r>
            <a:r>
              <a:rPr lang="he-IL" dirty="0" smtClean="0"/>
              <a:t> (</a:t>
            </a:r>
            <a:r>
              <a:rPr lang="he-IL" dirty="0" err="1" smtClean="0"/>
              <a:t>ב''מ</a:t>
            </a:r>
            <a:r>
              <a:rPr lang="he-IL" dirty="0" smtClean="0"/>
              <a:t> דף </a:t>
            </a:r>
            <a:r>
              <a:rPr lang="he-IL" dirty="0" err="1" smtClean="0"/>
              <a:t>יב</a:t>
            </a:r>
            <a:r>
              <a:rPr lang="he-IL" dirty="0" smtClean="0"/>
              <a:t>:) השוכר את הפועל ילקט בנו אחריו דאף על פי שאין זכיה לקטן </a:t>
            </a:r>
            <a:r>
              <a:rPr lang="he-IL" dirty="0" err="1" smtClean="0"/>
              <a:t>עשאוהו</a:t>
            </a:r>
            <a:r>
              <a:rPr lang="he-IL" dirty="0" smtClean="0"/>
              <a:t> כזוכה ובכולן </a:t>
            </a:r>
            <a:r>
              <a:rPr lang="he-IL" dirty="0" err="1" smtClean="0"/>
              <a:t>י''ל</a:t>
            </a:r>
            <a:r>
              <a:rPr lang="he-IL" dirty="0" smtClean="0"/>
              <a:t> מפני תקנה עשו: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3704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כשער הזול</a:t>
            </a:r>
            <a:r>
              <a:rPr lang="he-IL" dirty="0" smtClean="0"/>
              <a:t>. שאם יוזלו </a:t>
            </a:r>
            <a:r>
              <a:rPr lang="he-IL" dirty="0" err="1" smtClean="0"/>
              <a:t>חיטין</a:t>
            </a:r>
            <a:r>
              <a:rPr lang="he-IL" dirty="0" smtClean="0"/>
              <a:t> בשעת הפרשת תרומות אקבלם באותו השער של שעת הפרשה: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י"ב: כשהותנה כן כבר יצא השער</a:t>
            </a:r>
            <a:r>
              <a:rPr lang="he-IL" b="1" baseline="0" dirty="0" smtClean="0"/>
              <a:t> אלא שחושש שאולי עד שיגיע הזמן שיפריש הוא ממעשרותיו יוזלו </a:t>
            </a:r>
            <a:r>
              <a:rPr lang="he-IL" b="1" baseline="0" dirty="0" err="1" smtClean="0"/>
              <a:t>החיטין</a:t>
            </a:r>
            <a:r>
              <a:rPr lang="he-IL" b="1" baseline="0" dirty="0" smtClean="0"/>
              <a:t> ולכן פוסק </a:t>
            </a:r>
            <a:r>
              <a:rPr lang="he-IL" b="1" baseline="0" dirty="0" err="1" smtClean="0"/>
              <a:t>שיקח</a:t>
            </a:r>
            <a:r>
              <a:rPr lang="he-IL" b="1" baseline="0" dirty="0" smtClean="0"/>
              <a:t> בחובו כפי השער שיהיה בשעת הזול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ואין בו משום </a:t>
            </a:r>
            <a:r>
              <a:rPr lang="he-IL" b="1" dirty="0" err="1" smtClean="0"/>
              <a:t>רבית</a:t>
            </a:r>
            <a:r>
              <a:rPr lang="he-IL" dirty="0" smtClean="0"/>
              <a:t>. בשאר </a:t>
            </a:r>
            <a:r>
              <a:rPr lang="he-IL" dirty="0" err="1" smtClean="0"/>
              <a:t>פוסקין</a:t>
            </a:r>
            <a:r>
              <a:rPr lang="he-IL" dirty="0" smtClean="0"/>
              <a:t> בעינן עד שיצא השער וכאן פוסק בשעת </a:t>
            </a:r>
            <a:r>
              <a:rPr lang="he-IL" dirty="0" err="1" smtClean="0"/>
              <a:t>הלואה</a:t>
            </a:r>
            <a:r>
              <a:rPr lang="he-IL" dirty="0" smtClean="0"/>
              <a:t> בכך וכך אף על פי שלא יצא השער: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י"ב ענין בפני עצמו </a:t>
            </a:r>
            <a:r>
              <a:rPr lang="he-IL" b="1" dirty="0" err="1" smtClean="0"/>
              <a:t>והכא</a:t>
            </a:r>
            <a:r>
              <a:rPr lang="he-IL" b="1" dirty="0" smtClean="0"/>
              <a:t> </a:t>
            </a:r>
            <a:r>
              <a:rPr lang="he-IL" b="1" dirty="0" err="1" smtClean="0"/>
              <a:t>מיירי</a:t>
            </a:r>
            <a:r>
              <a:rPr lang="he-IL" b="1" dirty="0" smtClean="0"/>
              <a:t> </a:t>
            </a:r>
            <a:r>
              <a:rPr lang="he-IL" b="1" dirty="0" err="1" smtClean="0"/>
              <a:t>בשלא</a:t>
            </a:r>
            <a:r>
              <a:rPr lang="he-IL" b="1" dirty="0" smtClean="0"/>
              <a:t> יצא השער כלל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ואם בא לחזור</a:t>
            </a:r>
            <a:r>
              <a:rPr lang="he-IL" dirty="0" smtClean="0"/>
              <a:t>. לקמן מפרש: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נתייאשו</a:t>
            </a:r>
            <a:r>
              <a:rPr lang="he-IL" b="1" dirty="0" smtClean="0"/>
              <a:t> הבעלים</a:t>
            </a:r>
            <a:r>
              <a:rPr lang="he-IL" dirty="0" smtClean="0"/>
              <a:t>. כגון </a:t>
            </a:r>
            <a:r>
              <a:rPr lang="he-IL" dirty="0" err="1" smtClean="0"/>
              <a:t>שהלוהו</a:t>
            </a:r>
            <a:r>
              <a:rPr lang="he-IL" dirty="0" smtClean="0"/>
              <a:t> כדי שיעור תרומות שנה זו ועל מנת לקבלם בשנה זו וראה </a:t>
            </a:r>
            <a:r>
              <a:rPr lang="he-IL" dirty="0" err="1" smtClean="0"/>
              <a:t>שנשתדפו</a:t>
            </a:r>
            <a:r>
              <a:rPr lang="he-IL" dirty="0" smtClean="0"/>
              <a:t> שדותיו ונתייאש מאותה </a:t>
            </a:r>
            <a:r>
              <a:rPr lang="he-IL" dirty="0" err="1" smtClean="0"/>
              <a:t>הלואה</a:t>
            </a:r>
            <a:r>
              <a:rPr lang="he-IL" dirty="0" smtClean="0"/>
              <a:t> ואמר ווי לחסרון כיס ואחר כך חזרו ונתקנו אין מפריש עליהם </a:t>
            </a:r>
            <a:r>
              <a:rPr lang="he-IL" dirty="0" err="1" smtClean="0"/>
              <a:t>דיאוש</a:t>
            </a:r>
            <a:r>
              <a:rPr lang="he-IL" dirty="0" smtClean="0"/>
              <a:t> דבר </a:t>
            </a:r>
            <a:r>
              <a:rPr lang="he-IL" dirty="0" err="1" smtClean="0"/>
              <a:t>האבד</a:t>
            </a:r>
            <a:r>
              <a:rPr lang="he-IL" dirty="0" smtClean="0"/>
              <a:t> הוא: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פוסק עמהם כשער הזול פשיטא</a:t>
            </a:r>
            <a:r>
              <a:rPr lang="he-IL" dirty="0" smtClean="0"/>
              <a:t>. בכל תנאי </a:t>
            </a:r>
            <a:r>
              <a:rPr lang="he-IL" dirty="0" err="1" smtClean="0"/>
              <a:t>נמי</a:t>
            </a:r>
            <a:r>
              <a:rPr lang="he-IL" dirty="0" smtClean="0"/>
              <a:t> אם בא לפסוק כשער הזול מי ימחה בידו גבי שאר </a:t>
            </a:r>
            <a:r>
              <a:rPr lang="he-IL" dirty="0" err="1" smtClean="0"/>
              <a:t>פוסקין</a:t>
            </a:r>
            <a:r>
              <a:rPr lang="he-IL" dirty="0" smtClean="0"/>
              <a:t> על הפירות </a:t>
            </a:r>
            <a:r>
              <a:rPr lang="he-IL" dirty="0" err="1" smtClean="0"/>
              <a:t>נמי</a:t>
            </a:r>
            <a:r>
              <a:rPr lang="he-IL" dirty="0" smtClean="0"/>
              <a:t> הכי תניא </a:t>
            </a:r>
            <a:r>
              <a:rPr lang="he-IL" dirty="0" err="1" smtClean="0"/>
              <a:t>באיזהו</a:t>
            </a:r>
            <a:r>
              <a:rPr lang="he-IL" dirty="0" smtClean="0"/>
              <a:t> נשך (</a:t>
            </a:r>
            <a:r>
              <a:rPr lang="he-IL" dirty="0" err="1" smtClean="0"/>
              <a:t>ב''מ</a:t>
            </a:r>
            <a:r>
              <a:rPr lang="he-IL" dirty="0" smtClean="0"/>
              <a:t> דף עב:):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כמי שפסק דמי</a:t>
            </a:r>
            <a:r>
              <a:rPr lang="he-IL" dirty="0" smtClean="0"/>
              <a:t>. </a:t>
            </a:r>
            <a:r>
              <a:rPr lang="he-IL" dirty="0" err="1" smtClean="0"/>
              <a:t>וה</a:t>
            </a:r>
            <a:r>
              <a:rPr lang="he-IL" dirty="0" smtClean="0"/>
              <a:t>''ק הפיסוק שהוא פוסק עמהן כשער הזול הוא שאם יוזלו מדמים הללו שהוא פוסק בשעת הלוואה יקבלם כשער הזול: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דכי</a:t>
            </a:r>
            <a:r>
              <a:rPr lang="he-IL" b="1" dirty="0" smtClean="0"/>
              <a:t> לית ליה</a:t>
            </a:r>
            <a:r>
              <a:rPr lang="he-IL" dirty="0" smtClean="0"/>
              <a:t>. כגון אם </a:t>
            </a:r>
            <a:r>
              <a:rPr lang="he-IL" dirty="0" err="1" smtClean="0"/>
              <a:t>נשתדפו</a:t>
            </a:r>
            <a:r>
              <a:rPr lang="he-IL" dirty="0" smtClean="0"/>
              <a:t> שדותיו: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</a:t>
            </a:r>
            <a:r>
              <a:rPr lang="he-IL" b="1" dirty="0" err="1" smtClean="0"/>
              <a:t>קרינא</a:t>
            </a:r>
            <a:r>
              <a:rPr lang="he-IL" b="1" dirty="0" smtClean="0"/>
              <a:t> ביה לא </a:t>
            </a:r>
            <a:r>
              <a:rPr lang="he-IL" b="1" dirty="0" err="1" smtClean="0"/>
              <a:t>יגוש</a:t>
            </a:r>
            <a:r>
              <a:rPr lang="he-IL" dirty="0" smtClean="0"/>
              <a:t>. שאינו יכול לתובעו כלום: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בעל הבית</a:t>
            </a:r>
            <a:r>
              <a:rPr lang="he-IL" dirty="0" smtClean="0"/>
              <a:t>. אם בא לחזור בכהן אין יכול שהרי כספו בידו וזה לא היה לו למשוך ממנו כלום </a:t>
            </a:r>
            <a:r>
              <a:rPr lang="he-IL" dirty="0" err="1" smtClean="0"/>
              <a:t>דלימא</a:t>
            </a:r>
            <a:r>
              <a:rPr lang="he-IL" dirty="0" smtClean="0"/>
              <a:t> ליה לא משכתי:</a:t>
            </a:r>
            <a:r>
              <a:rPr lang="he-IL" b="1" dirty="0" smtClean="0"/>
              <a:t> אבל כהן חוזר בו</a:t>
            </a:r>
            <a:r>
              <a:rPr lang="he-IL" dirty="0" smtClean="0"/>
              <a:t>. </a:t>
            </a:r>
            <a:r>
              <a:rPr lang="he-IL" dirty="0" err="1" smtClean="0"/>
              <a:t>דכיון</a:t>
            </a:r>
            <a:r>
              <a:rPr lang="he-IL" dirty="0" smtClean="0"/>
              <a:t> </a:t>
            </a:r>
            <a:r>
              <a:rPr lang="he-IL" dirty="0" err="1" smtClean="0"/>
              <a:t>דעשאוהו</a:t>
            </a:r>
            <a:r>
              <a:rPr lang="he-IL" dirty="0" smtClean="0"/>
              <a:t> כזוכה יכול לטעון לא משכת ממני פירות: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ריטב"א</a:t>
            </a:r>
            <a:r>
              <a:rPr lang="he-IL" b="1" dirty="0" smtClean="0"/>
              <a:t>: פירש </a:t>
            </a:r>
            <a:r>
              <a:rPr lang="he-IL" b="1" dirty="0" err="1" smtClean="0"/>
              <a:t>הראב"ד</a:t>
            </a:r>
            <a:r>
              <a:rPr lang="he-IL" b="1" baseline="0" dirty="0" smtClean="0"/>
              <a:t> </a:t>
            </a:r>
            <a:r>
              <a:rPr lang="he-IL" b="1" baseline="0" dirty="0" err="1" smtClean="0"/>
              <a:t>דבעל</a:t>
            </a:r>
            <a:r>
              <a:rPr lang="he-IL" b="1" baseline="0" dirty="0" smtClean="0"/>
              <a:t> הבית בכהן אינו יכול לחזור בו משום </a:t>
            </a:r>
            <a:r>
              <a:rPr lang="he-IL" b="1" baseline="0" dirty="0" err="1" smtClean="0"/>
              <a:t>דבעל</a:t>
            </a:r>
            <a:r>
              <a:rPr lang="he-IL" b="1" baseline="0" dirty="0" smtClean="0"/>
              <a:t> הבית כך היה תנאו מתחלה שלא יגבה אלא מחלקו ועל דעת כן </a:t>
            </a:r>
            <a:r>
              <a:rPr lang="he-IL" b="1" baseline="0" dirty="0" err="1" smtClean="0"/>
              <a:t>הלוהו</a:t>
            </a:r>
            <a:r>
              <a:rPr lang="he-IL" b="1" baseline="0" dirty="0" smtClean="0"/>
              <a:t>, תדע שהרי אם </a:t>
            </a:r>
            <a:r>
              <a:rPr lang="he-IL" b="1" baseline="0" dirty="0" err="1" smtClean="0"/>
              <a:t>נתיאשו</a:t>
            </a:r>
            <a:r>
              <a:rPr lang="he-IL" b="1" baseline="0" dirty="0" smtClean="0"/>
              <a:t> הבעלים כהן נוטל חלקו ובעל הבית איבד מעותיו ולפיכך אין בעל הבית יכול לחזור בו.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</a:t>
            </a:r>
            <a:r>
              <a:rPr lang="he-IL" b="1" dirty="0" err="1" smtClean="0"/>
              <a:t>צריכא</a:t>
            </a:r>
            <a:r>
              <a:rPr lang="he-IL" b="1" dirty="0" smtClean="0"/>
              <a:t> </a:t>
            </a:r>
            <a:r>
              <a:rPr lang="he-IL" b="1" dirty="0" err="1" smtClean="0"/>
              <a:t>דאקון</a:t>
            </a:r>
            <a:r>
              <a:rPr lang="he-IL" dirty="0" smtClean="0"/>
              <a:t>. בשעה שייבשו ונתייאש כבר עלו בקנה: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מהו </a:t>
            </a:r>
            <a:r>
              <a:rPr lang="he-IL" b="1" dirty="0" err="1" smtClean="0"/>
              <a:t>דתימא</a:t>
            </a:r>
            <a:r>
              <a:rPr lang="he-IL" b="1" dirty="0" smtClean="0"/>
              <a:t> </a:t>
            </a:r>
            <a:r>
              <a:rPr lang="he-IL" b="1" dirty="0" err="1" smtClean="0"/>
              <a:t>אקנתא</a:t>
            </a:r>
            <a:r>
              <a:rPr lang="he-IL" b="1" dirty="0" smtClean="0"/>
              <a:t> מילתא היא</a:t>
            </a:r>
            <a:r>
              <a:rPr lang="he-IL" dirty="0" smtClean="0"/>
              <a:t>. </a:t>
            </a:r>
            <a:r>
              <a:rPr lang="he-IL" dirty="0" err="1" smtClean="0"/>
              <a:t>דמשעלו</a:t>
            </a:r>
            <a:r>
              <a:rPr lang="he-IL" dirty="0" smtClean="0"/>
              <a:t> בקנה אם מתייבשים חוזרים ומתקנים </a:t>
            </a:r>
            <a:r>
              <a:rPr lang="he-IL" dirty="0" err="1" smtClean="0"/>
              <a:t>ומלתא</a:t>
            </a:r>
            <a:r>
              <a:rPr lang="he-IL" dirty="0" smtClean="0"/>
              <a:t> דלא </a:t>
            </a:r>
            <a:r>
              <a:rPr lang="he-IL" dirty="0" err="1" smtClean="0"/>
              <a:t>שכיחא</a:t>
            </a:r>
            <a:r>
              <a:rPr lang="he-IL" dirty="0" smtClean="0"/>
              <a:t> הוא </a:t>
            </a:r>
            <a:r>
              <a:rPr lang="he-IL" dirty="0" err="1" smtClean="0"/>
              <a:t>שיהו</a:t>
            </a:r>
            <a:r>
              <a:rPr lang="he-IL" dirty="0" smtClean="0"/>
              <a:t> </a:t>
            </a:r>
            <a:r>
              <a:rPr lang="he-IL" dirty="0" err="1" smtClean="0"/>
              <a:t>מתקלקלין</a:t>
            </a:r>
            <a:r>
              <a:rPr lang="he-IL" dirty="0" smtClean="0"/>
              <a:t> לגמרי ולא הוי </a:t>
            </a:r>
            <a:r>
              <a:rPr lang="he-IL" dirty="0" err="1" smtClean="0"/>
              <a:t>יאוש</a:t>
            </a:r>
            <a:r>
              <a:rPr lang="he-IL" dirty="0" smtClean="0"/>
              <a:t> </a:t>
            </a:r>
            <a:r>
              <a:rPr lang="he-IL" dirty="0" err="1" smtClean="0"/>
              <a:t>מעליא</a:t>
            </a:r>
            <a:r>
              <a:rPr lang="he-IL" dirty="0" smtClean="0"/>
              <a:t> </a:t>
            </a:r>
            <a:r>
              <a:rPr lang="he-IL" dirty="0" err="1" smtClean="0"/>
              <a:t>קמ</a:t>
            </a:r>
            <a:r>
              <a:rPr lang="he-IL" dirty="0" smtClean="0"/>
              <a:t>''ל: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325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אותו השבט</a:t>
            </a:r>
            <a:r>
              <a:rPr lang="he-IL" dirty="0" smtClean="0"/>
              <a:t>. שהקרוב להם באותו השבט ראוי ליורשם וכל לויים </a:t>
            </a:r>
            <a:r>
              <a:rPr lang="he-IL" dirty="0" err="1" smtClean="0"/>
              <a:t>זוכין</a:t>
            </a:r>
            <a:r>
              <a:rPr lang="he-IL" dirty="0" smtClean="0"/>
              <a:t> במעשרות לפיכך יעכב זה את המעשרות בשביל הקרוב להם בלוייה: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בחזקת עניי ישראל</a:t>
            </a:r>
            <a:r>
              <a:rPr lang="he-IL" dirty="0" smtClean="0"/>
              <a:t>. הכא </a:t>
            </a:r>
            <a:r>
              <a:rPr lang="he-IL" dirty="0" err="1" smtClean="0"/>
              <a:t>ליכא</a:t>
            </a:r>
            <a:r>
              <a:rPr lang="he-IL" dirty="0" smtClean="0"/>
              <a:t> </a:t>
            </a:r>
            <a:r>
              <a:rPr lang="he-IL" dirty="0" err="1" smtClean="0"/>
              <a:t>למימר</a:t>
            </a:r>
            <a:r>
              <a:rPr lang="he-IL" dirty="0" smtClean="0"/>
              <a:t> בחזקת </a:t>
            </a:r>
            <a:r>
              <a:rPr lang="he-IL" dirty="0" err="1" smtClean="0"/>
              <a:t>יורשין</a:t>
            </a:r>
            <a:r>
              <a:rPr lang="he-IL" dirty="0" smtClean="0"/>
              <a:t> שמא יורשים עשירים הם אבל בחזקת שאר עניים יפריש ויעכבם </a:t>
            </a:r>
            <a:r>
              <a:rPr lang="he-IL" dirty="0" err="1" smtClean="0"/>
              <a:t>דהואיל</a:t>
            </a:r>
            <a:r>
              <a:rPr lang="he-IL" dirty="0" smtClean="0"/>
              <a:t> ותקנת עניים הוא ניחא להו לכל עניי ישראל שתהא דת זו נוהגת בישראל כדי שימצאו מלוים להם כשיצטרכו הלכך כי גבי משאר עניים לאו גוזל את העניים הוא: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עניי </a:t>
            </a:r>
            <a:r>
              <a:rPr lang="he-IL" b="1" dirty="0" err="1" smtClean="0"/>
              <a:t>כותיים</a:t>
            </a:r>
            <a:r>
              <a:rPr lang="he-IL" dirty="0" smtClean="0"/>
              <a:t>. שאם אין עני ישראל בעיר ויש עניי </a:t>
            </a:r>
            <a:r>
              <a:rPr lang="he-IL" dirty="0" err="1" smtClean="0"/>
              <a:t>כותיים</a:t>
            </a:r>
            <a:r>
              <a:rPr lang="he-IL" dirty="0" smtClean="0"/>
              <a:t> מפריש לצורכם ויעכבם לעצמו שאף הם זוכים בהן </a:t>
            </a:r>
            <a:r>
              <a:rPr lang="he-IL" dirty="0" err="1" smtClean="0"/>
              <a:t>דכותיים</a:t>
            </a:r>
            <a:r>
              <a:rPr lang="he-IL" dirty="0" smtClean="0"/>
              <a:t> גרי אמת הם ולתנא קמא גרי אריות הם ולא יפריש בשבילם אלא בשביל עניי ישראל יפריש בכל מקום שהם: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וזכה הלה במה שבידו</a:t>
            </a:r>
            <a:r>
              <a:rPr lang="he-IL" dirty="0" smtClean="0"/>
              <a:t>. </a:t>
            </a:r>
            <a:r>
              <a:rPr lang="he-IL" dirty="0" err="1" smtClean="0"/>
              <a:t>הלוה</a:t>
            </a:r>
            <a:r>
              <a:rPr lang="he-IL" dirty="0" smtClean="0"/>
              <a:t> הזה אינו חייב לפרוש משלו שהרי </a:t>
            </a:r>
            <a:r>
              <a:rPr lang="he-IL" dirty="0" err="1" smtClean="0"/>
              <a:t>הלוהו</a:t>
            </a:r>
            <a:r>
              <a:rPr lang="he-IL" dirty="0" smtClean="0"/>
              <a:t> </a:t>
            </a:r>
            <a:r>
              <a:rPr lang="he-IL" dirty="0" err="1" smtClean="0"/>
              <a:t>ע''מ</a:t>
            </a:r>
            <a:r>
              <a:rPr lang="he-IL" dirty="0" smtClean="0"/>
              <a:t> שלא </a:t>
            </a:r>
            <a:r>
              <a:rPr lang="he-IL" dirty="0" err="1" smtClean="0"/>
              <a:t>ליפרע</a:t>
            </a:r>
            <a:r>
              <a:rPr lang="he-IL" dirty="0" smtClean="0"/>
              <a:t> הימנו: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450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דעבוד</a:t>
            </a:r>
            <a:r>
              <a:rPr lang="he-IL" b="1" dirty="0" smtClean="0"/>
              <a:t> </a:t>
            </a:r>
            <a:r>
              <a:rPr lang="he-IL" b="1" dirty="0" err="1" smtClean="0"/>
              <a:t>תקנתא</a:t>
            </a:r>
            <a:r>
              <a:rPr lang="he-IL" dirty="0" smtClean="0"/>
              <a:t>. </a:t>
            </a:r>
            <a:r>
              <a:rPr lang="he-IL" dirty="0" err="1" smtClean="0"/>
              <a:t>דקאמר</a:t>
            </a:r>
            <a:r>
              <a:rPr lang="he-IL" dirty="0" smtClean="0"/>
              <a:t> מפריש עליו בחזקת עניי ישראל ובהעשיר </a:t>
            </a:r>
            <a:r>
              <a:rPr lang="he-IL" dirty="0" err="1" smtClean="0"/>
              <a:t>קתני</a:t>
            </a:r>
            <a:r>
              <a:rPr lang="he-IL" dirty="0" smtClean="0"/>
              <a:t> אין </a:t>
            </a:r>
            <a:r>
              <a:rPr lang="he-IL" dirty="0" err="1" smtClean="0"/>
              <a:t>מפרישין</a:t>
            </a:r>
            <a:r>
              <a:rPr lang="he-IL" dirty="0" smtClean="0"/>
              <a:t> עליו: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</a:t>
            </a:r>
            <a:r>
              <a:rPr lang="he-IL" b="1" dirty="0" err="1" smtClean="0"/>
              <a:t>שכיחא</a:t>
            </a:r>
            <a:r>
              <a:rPr lang="he-IL" dirty="0" smtClean="0"/>
              <a:t>. הלכך לא חשו לה: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אשר</a:t>
            </a:r>
            <a:r>
              <a:rPr lang="he-IL" dirty="0" smtClean="0"/>
              <a:t>. האמן והחזק הדבר לשון שריר וקיים: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תאשר</a:t>
            </a:r>
            <a:r>
              <a:rPr lang="he-IL" dirty="0" smtClean="0"/>
              <a:t>. לא תאמן: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8049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שירשו קרקע</a:t>
            </a:r>
            <a:r>
              <a:rPr lang="he-IL" dirty="0" smtClean="0"/>
              <a:t>. שעליהם מוטל </a:t>
            </a:r>
            <a:r>
              <a:rPr lang="he-IL" dirty="0" err="1" smtClean="0"/>
              <a:t>המצוה</a:t>
            </a:r>
            <a:r>
              <a:rPr lang="he-IL" dirty="0" smtClean="0"/>
              <a:t> לפרוע חובת אביהן: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מלא מחט</a:t>
            </a:r>
            <a:r>
              <a:rPr lang="he-IL" dirty="0" smtClean="0"/>
              <a:t>. כלומר הניח קרקע מועט אין זה מפריש בחזקת </a:t>
            </a:r>
            <a:r>
              <a:rPr lang="he-IL" dirty="0" err="1" smtClean="0"/>
              <a:t>יורשין</a:t>
            </a:r>
            <a:r>
              <a:rPr lang="he-IL" dirty="0" smtClean="0"/>
              <a:t> אלא כשיעור דמי הקרקע: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מלא קרדום</a:t>
            </a:r>
            <a:r>
              <a:rPr lang="he-IL" dirty="0" smtClean="0"/>
              <a:t>. כלומר קרקע הרבה: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אפי' הניח מלא מחט גובה מלא קרדום</a:t>
            </a:r>
            <a:r>
              <a:rPr lang="he-IL" dirty="0" smtClean="0"/>
              <a:t>. כלומר כל חובו לפי שהוא יכול לטרוף ולחזור ולטרוף כל שעה שיפדוהו ממנו: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כי ההוא מעשה </a:t>
            </a:r>
            <a:r>
              <a:rPr lang="he-IL" b="1" dirty="0" err="1" smtClean="0"/>
              <a:t>דקטינא</a:t>
            </a:r>
            <a:r>
              <a:rPr lang="he-IL" b="1" dirty="0" smtClean="0"/>
              <a:t> </a:t>
            </a:r>
            <a:r>
              <a:rPr lang="he-IL" b="1" dirty="0" err="1" smtClean="0"/>
              <a:t>דאביי</a:t>
            </a:r>
            <a:r>
              <a:rPr lang="he-IL" dirty="0" smtClean="0"/>
              <a:t>. במי שהיה נשוי בכתובות (דף צא:) </a:t>
            </a:r>
            <a:r>
              <a:rPr lang="he-IL" dirty="0" err="1" smtClean="0"/>
              <a:t>דההוא</a:t>
            </a:r>
            <a:r>
              <a:rPr lang="he-IL" dirty="0" smtClean="0"/>
              <a:t> </a:t>
            </a:r>
            <a:r>
              <a:rPr lang="he-IL" dirty="0" err="1" smtClean="0"/>
              <a:t>דהוו</a:t>
            </a:r>
            <a:r>
              <a:rPr lang="he-IL" dirty="0" smtClean="0"/>
              <a:t> מסקי ביה מאה זוזי ושכיב ושביק </a:t>
            </a:r>
            <a:r>
              <a:rPr lang="he-IL" dirty="0" err="1" smtClean="0"/>
              <a:t>קטינא</a:t>
            </a:r>
            <a:r>
              <a:rPr lang="he-IL" dirty="0" smtClean="0"/>
              <a:t> </a:t>
            </a:r>
            <a:r>
              <a:rPr lang="he-IL" dirty="0" err="1" smtClean="0"/>
              <a:t>שוי</a:t>
            </a:r>
            <a:r>
              <a:rPr lang="he-IL" dirty="0" smtClean="0"/>
              <a:t> חמשים אתא בעל חוב טרפוה אתו יתמי יהבי ליה חמשין וסלקוהו הדר אתא טרפה </a:t>
            </a:r>
            <a:r>
              <a:rPr lang="he-IL" dirty="0" err="1" smtClean="0"/>
              <a:t>כו</a:t>
            </a:r>
            <a:r>
              <a:rPr lang="he-IL" dirty="0" smtClean="0"/>
              <a:t>':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0913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מעשר יש לך בידי</a:t>
            </a:r>
            <a:r>
              <a:rPr lang="he-IL" dirty="0" smtClean="0"/>
              <a:t>. שהפרשתי מתבואתי לצורכך:</a:t>
            </a:r>
            <a:r>
              <a:rPr lang="he-IL" b="1" dirty="0" smtClean="0"/>
              <a:t> והילך דמיו</a:t>
            </a:r>
            <a:r>
              <a:rPr lang="he-IL" dirty="0" smtClean="0"/>
              <a:t>. </a:t>
            </a:r>
            <a:r>
              <a:rPr lang="he-IL" dirty="0" err="1" smtClean="0"/>
              <a:t>ומוכרהו</a:t>
            </a:r>
            <a:r>
              <a:rPr lang="he-IL" dirty="0" smtClean="0"/>
              <a:t> לי ונטל זה את דמיו: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אין חושש</a:t>
            </a:r>
            <a:r>
              <a:rPr lang="he-IL" dirty="0" smtClean="0"/>
              <a:t>. ישראל זה שמא לאחר שמכרו לוי </a:t>
            </a:r>
            <a:r>
              <a:rPr lang="he-IL" dirty="0" err="1" smtClean="0"/>
              <a:t>עשאו</a:t>
            </a:r>
            <a:r>
              <a:rPr lang="he-IL" dirty="0" smtClean="0"/>
              <a:t> לוי זה תרומת מעשר על מעשר אחר שהיה לו בביתו </a:t>
            </a:r>
            <a:r>
              <a:rPr lang="he-IL" dirty="0" err="1" smtClean="0"/>
              <a:t>דכיון</a:t>
            </a:r>
            <a:r>
              <a:rPr lang="he-IL" dirty="0" smtClean="0"/>
              <a:t> דלא ידע כמה יש לו בידו לא עביד ליה תרומת מעשר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אבל אמר כור מעשר יש לך בידי ונתן לו הדמים אסור ישראל זה לאכול הימנו ואפי' הפריש תרומת מעשר לכהן לפי חשבונו </a:t>
            </a:r>
            <a:r>
              <a:rPr lang="he-IL" dirty="0" err="1" smtClean="0"/>
              <a:t>חיישינן</a:t>
            </a:r>
            <a:r>
              <a:rPr lang="he-IL" dirty="0" smtClean="0"/>
              <a:t> שמא לאחר שקיבל הדמים </a:t>
            </a:r>
            <a:r>
              <a:rPr lang="he-IL" dirty="0" err="1" smtClean="0"/>
              <a:t>עשאו</a:t>
            </a:r>
            <a:r>
              <a:rPr lang="he-IL" dirty="0" smtClean="0"/>
              <a:t> לכולן תרומת מעשר על תשעה </a:t>
            </a:r>
            <a:r>
              <a:rPr lang="he-IL" dirty="0" err="1" smtClean="0"/>
              <a:t>כורין</a:t>
            </a:r>
            <a:r>
              <a:rPr lang="he-IL" dirty="0" smtClean="0"/>
              <a:t> שיש לו בביתו מעשר הטבול לתרומת מעשר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err="1" smtClean="0"/>
              <a:t>דכיון</a:t>
            </a:r>
            <a:r>
              <a:rPr lang="he-IL" dirty="0" smtClean="0"/>
              <a:t> דלא משך יכול לחזור הלוי </a:t>
            </a:r>
            <a:r>
              <a:rPr lang="he-IL" dirty="0" err="1" smtClean="0"/>
              <a:t>ואע</a:t>
            </a:r>
            <a:r>
              <a:rPr lang="he-IL" dirty="0" smtClean="0"/>
              <a:t>''פ שהוא ברשותו של ישראל לא קנו לו מעותיו </a:t>
            </a:r>
            <a:r>
              <a:rPr lang="he-IL" dirty="0" err="1" smtClean="0"/>
              <a:t>דאימת</a:t>
            </a:r>
            <a:r>
              <a:rPr lang="he-IL" dirty="0" smtClean="0"/>
              <a:t> קנייה האי לוי </a:t>
            </a:r>
            <a:r>
              <a:rPr lang="he-IL" dirty="0" err="1" smtClean="0"/>
              <a:t>דלקנייה</a:t>
            </a:r>
            <a:r>
              <a:rPr lang="he-IL" dirty="0" smtClean="0"/>
              <a:t> לישראל בקבלת מעות הלכך כי חזר בו </a:t>
            </a:r>
            <a:r>
              <a:rPr lang="he-IL" dirty="0" err="1" smtClean="0"/>
              <a:t>ועשאהו</a:t>
            </a:r>
            <a:r>
              <a:rPr lang="he-IL" dirty="0" smtClean="0"/>
              <a:t> תרומת מעשר חל עליו השם: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מעשר לאביך בידי</a:t>
            </a:r>
            <a:r>
              <a:rPr lang="he-IL" dirty="0" smtClean="0"/>
              <a:t>. בחיי אביך הודעתיו שהיה לו מעשר בידי: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מוקף</a:t>
            </a:r>
            <a:r>
              <a:rPr lang="he-IL" dirty="0" smtClean="0"/>
              <a:t>. סמוך כמו אין </a:t>
            </a:r>
            <a:r>
              <a:rPr lang="he-IL" dirty="0" err="1" smtClean="0"/>
              <a:t>מקיפין</a:t>
            </a:r>
            <a:r>
              <a:rPr lang="he-IL" dirty="0" smtClean="0"/>
              <a:t> שתי חביות (ביצה דף לב:) אסור לחבר לומר תבואה שיש לי במקום פלוני תהא תרומה על זו שמא אותה שעה אינה בעין ואם עשה עשוי: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1836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כך אמר לי אבא</a:t>
            </a:r>
            <a:r>
              <a:rPr lang="he-IL" dirty="0" smtClean="0"/>
              <a:t>. לפני מותו מעשר לך בידי: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חושש</a:t>
            </a:r>
            <a:r>
              <a:rPr lang="he-IL" dirty="0" smtClean="0"/>
              <a:t>. הלוי הזה: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לתרומת מעשר</a:t>
            </a:r>
            <a:r>
              <a:rPr lang="he-IL" dirty="0" smtClean="0"/>
              <a:t>. הראויה </a:t>
            </a:r>
            <a:r>
              <a:rPr lang="he-IL" dirty="0" err="1" smtClean="0"/>
              <a:t>לינטל</a:t>
            </a:r>
            <a:r>
              <a:rPr lang="he-IL" dirty="0" smtClean="0"/>
              <a:t> הימנו </a:t>
            </a:r>
            <a:r>
              <a:rPr lang="he-IL" dirty="0" err="1" smtClean="0"/>
              <a:t>ואע</a:t>
            </a:r>
            <a:r>
              <a:rPr lang="he-IL" dirty="0" smtClean="0"/>
              <a:t>''פ שחזקה על חבר שאינו נפטר מן העולם עד שיתקן כל פירות </a:t>
            </a:r>
            <a:r>
              <a:rPr lang="he-IL" dirty="0" err="1" smtClean="0"/>
              <a:t>טבלים</a:t>
            </a:r>
            <a:r>
              <a:rPr lang="he-IL" dirty="0" smtClean="0"/>
              <a:t> שבידו הכא איכא </a:t>
            </a:r>
            <a:r>
              <a:rPr lang="he-IL" dirty="0" err="1" smtClean="0"/>
              <a:t>למיחש</a:t>
            </a:r>
            <a:r>
              <a:rPr lang="he-IL" dirty="0" smtClean="0"/>
              <a:t> </a:t>
            </a:r>
            <a:r>
              <a:rPr lang="he-IL" dirty="0" err="1" smtClean="0"/>
              <a:t>דכיון</a:t>
            </a:r>
            <a:r>
              <a:rPr lang="he-IL" dirty="0" smtClean="0"/>
              <a:t> שלא הזכיר בצואתו סכום מדה שמא לא היה יודע כמה יש: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אין </a:t>
            </a:r>
            <a:r>
              <a:rPr lang="he-IL" b="1" dirty="0" err="1" smtClean="0"/>
              <a:t>חוששין</a:t>
            </a:r>
            <a:r>
              <a:rPr lang="he-IL" dirty="0" smtClean="0"/>
              <a:t>. שמוחזק ישראל זה שתיקנו קודם שמת </a:t>
            </a:r>
            <a:r>
              <a:rPr lang="he-IL" dirty="0" err="1" smtClean="0"/>
              <a:t>ואע</a:t>
            </a:r>
            <a:r>
              <a:rPr lang="he-IL" dirty="0" smtClean="0"/>
              <a:t>''פ שאין מוטל עליו: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1308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לתרום תרומת מעשר</a:t>
            </a:r>
            <a:r>
              <a:rPr lang="he-IL" dirty="0" smtClean="0"/>
              <a:t>. הלא אין המעשר שלו אלא של לוי </a:t>
            </a:r>
            <a:r>
              <a:rPr lang="he-IL" dirty="0" err="1" smtClean="0"/>
              <a:t>והוה</a:t>
            </a:r>
            <a:r>
              <a:rPr lang="he-IL" dirty="0" smtClean="0"/>
              <a:t> ליה תורם שלא מדעת: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בשתי תרומות</a:t>
            </a:r>
            <a:r>
              <a:rPr lang="he-IL" dirty="0" smtClean="0"/>
              <a:t>. </a:t>
            </a:r>
            <a:r>
              <a:rPr lang="he-IL" dirty="0" err="1" smtClean="0"/>
              <a:t>דהאי</a:t>
            </a:r>
            <a:r>
              <a:rPr lang="he-IL" dirty="0" smtClean="0"/>
              <a:t> קרא בלוים כתיב תרומתכם היינו תרומת מעשר,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כדגן מן הגורן היינו תרומה גדולה ראשית דגן שישראל מפריש מגורנו והקיש הכתוב תרומת מעשר לתרומה גדולה: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באומד</a:t>
            </a:r>
            <a:r>
              <a:rPr lang="he-IL" dirty="0" smtClean="0"/>
              <a:t>. אחד מחמשים שאמרו חכמים מפריש באומד </a:t>
            </a:r>
            <a:r>
              <a:rPr lang="he-IL" dirty="0" err="1" smtClean="0"/>
              <a:t>דאם</a:t>
            </a:r>
            <a:r>
              <a:rPr lang="he-IL" dirty="0" smtClean="0"/>
              <a:t> טעה אין כאן איסור </a:t>
            </a:r>
            <a:r>
              <a:rPr lang="he-IL" dirty="0" err="1" smtClean="0"/>
              <a:t>דמדאורייתא</a:t>
            </a:r>
            <a:r>
              <a:rPr lang="he-IL" dirty="0" smtClean="0"/>
              <a:t> </a:t>
            </a:r>
            <a:r>
              <a:rPr lang="he-IL" dirty="0" err="1" smtClean="0"/>
              <a:t>חטה</a:t>
            </a:r>
            <a:r>
              <a:rPr lang="he-IL" dirty="0" smtClean="0"/>
              <a:t> אחת פוטרת </a:t>
            </a:r>
            <a:r>
              <a:rPr lang="he-IL" dirty="0" err="1" smtClean="0"/>
              <a:t>הכרי</a:t>
            </a:r>
            <a:r>
              <a:rPr lang="he-IL" dirty="0" smtClean="0"/>
              <a:t> דלא נתנה בה תורה שיעור אלא ראשית דגנך: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אף תרומת מעשר</a:t>
            </a:r>
            <a:r>
              <a:rPr lang="he-IL" dirty="0" smtClean="0"/>
              <a:t>. </a:t>
            </a:r>
            <a:r>
              <a:rPr lang="he-IL" dirty="0" err="1" smtClean="0"/>
              <a:t>אע</a:t>
            </a:r>
            <a:r>
              <a:rPr lang="he-IL" dirty="0" smtClean="0"/>
              <a:t>''פ ששיעורה קצוב מן התורה מעשר מן המעשר ניטלת באומד: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ובמחשבה</a:t>
            </a:r>
            <a:r>
              <a:rPr lang="he-IL" dirty="0" smtClean="0"/>
              <a:t>. נותן עיניו בצד זה לשם תרומה ואוכל בצד זה </a:t>
            </a:r>
            <a:r>
              <a:rPr lang="he-IL" dirty="0" err="1" smtClean="0"/>
              <a:t>ואע</a:t>
            </a:r>
            <a:r>
              <a:rPr lang="he-IL" dirty="0" smtClean="0"/>
              <a:t>''פ שלא הפריש </a:t>
            </a:r>
            <a:r>
              <a:rPr lang="he-IL" dirty="0" err="1" smtClean="0"/>
              <a:t>ותרוייהו</a:t>
            </a:r>
            <a:r>
              <a:rPr lang="he-IL" dirty="0" smtClean="0"/>
              <a:t> נפקי </a:t>
            </a:r>
            <a:r>
              <a:rPr lang="he-IL" dirty="0" err="1" smtClean="0"/>
              <a:t>מונחשב</a:t>
            </a:r>
            <a:r>
              <a:rPr lang="he-IL" dirty="0" smtClean="0"/>
              <a:t> והאי </a:t>
            </a:r>
            <a:r>
              <a:rPr lang="he-IL" dirty="0" err="1" smtClean="0"/>
              <a:t>דיליף</a:t>
            </a:r>
            <a:r>
              <a:rPr lang="he-IL" dirty="0" smtClean="0"/>
              <a:t> תרומת מעשר מתרומה גדולה </a:t>
            </a:r>
            <a:r>
              <a:rPr lang="he-IL" dirty="0" err="1" smtClean="0"/>
              <a:t>לענין</a:t>
            </a:r>
            <a:r>
              <a:rPr lang="he-IL" dirty="0" smtClean="0"/>
              <a:t> אומד הוא </a:t>
            </a:r>
            <a:r>
              <a:rPr lang="he-IL" dirty="0" err="1" smtClean="0"/>
              <a:t>דיליף</a:t>
            </a:r>
            <a:r>
              <a:rPr lang="he-IL" dirty="0" smtClean="0"/>
              <a:t>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509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ב'/שבט/תשע"ו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ב'/שבט/תשע"ו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ב'/שבט/תשע"ו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ב'/שבט/תשע"ו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ב'/שבט/תשע"ו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ב'/שבט/תשע"ו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ב'/שבט/תשע"ו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ב'/שבט/תשע"ו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ב'/שבט/תשע"ו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ב'/שבט/תשע"ו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ב'/שבט/תשע"ו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ב'/שבט/תשע"ו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שלישי ב' בשבט תשע"ו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גיטין ל ע"א (משנה) - לא ע"א (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משנה)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לרפואת אוריאל אפרים בן דינה לאה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166052"/>
            <a:ext cx="7243664" cy="64633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smtClean="0"/>
              <a:t>אלא </a:t>
            </a:r>
            <a:r>
              <a:rPr lang="he-IL" sz="1700" dirty="0"/>
              <a:t>אמר רב </a:t>
            </a:r>
            <a:r>
              <a:rPr lang="he-IL" sz="1700" dirty="0" smtClean="0"/>
              <a:t>אשי: 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ה</a:t>
            </a:r>
            <a:r>
              <a:rPr lang="he-IL" sz="1700" dirty="0" err="1"/>
              <a:t>'</a:t>
            </a:r>
            <a:r>
              <a:rPr lang="he-IL" sz="1700" dirty="0" err="1" smtClean="0"/>
              <a:t>'ק</a:t>
            </a:r>
            <a:r>
              <a:rPr lang="he-IL" sz="17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בן </a:t>
            </a:r>
            <a:r>
              <a:rPr lang="he-IL" sz="1700" dirty="0"/>
              <a:t>ישראל שאמר </a:t>
            </a:r>
            <a:r>
              <a:rPr lang="he-IL" sz="1700" dirty="0" smtClean="0"/>
              <a:t>ללוי: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כך </a:t>
            </a:r>
            <a:r>
              <a:rPr lang="he-IL" sz="1700" dirty="0"/>
              <a:t>אמר לי </a:t>
            </a:r>
            <a:r>
              <a:rPr lang="he-IL" sz="1700" dirty="0" smtClean="0"/>
              <a:t>אבא: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מעשר </a:t>
            </a:r>
            <a:r>
              <a:rPr lang="he-IL" sz="1700" dirty="0"/>
              <a:t>לך בידי או מעשר לאביך בידי -</a:t>
            </a:r>
            <a:endParaRPr lang="he-IL" sz="1700" dirty="0" smtClean="0"/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חוששין</a:t>
            </a:r>
            <a:r>
              <a:rPr lang="he-IL" sz="1700" dirty="0" smtClean="0"/>
              <a:t> </a:t>
            </a:r>
            <a:r>
              <a:rPr lang="he-IL" sz="1700" dirty="0"/>
              <a:t>לתרומת מעשר </a:t>
            </a:r>
            <a:r>
              <a:rPr lang="he-IL" sz="1700" dirty="0" smtClean="0"/>
              <a:t>שבו, </a:t>
            </a:r>
            <a:r>
              <a:rPr lang="he-IL" sz="1700" dirty="0"/>
              <a:t>כיון דלא קיץ לא </a:t>
            </a:r>
            <a:r>
              <a:rPr lang="he-IL" sz="1700" dirty="0" err="1"/>
              <a:t>הוה</a:t>
            </a:r>
            <a:r>
              <a:rPr lang="he-IL" sz="1700" dirty="0"/>
              <a:t> מתקן ליה בעל </a:t>
            </a:r>
            <a:r>
              <a:rPr lang="he-IL" sz="1700" dirty="0" smtClean="0"/>
              <a:t>הבית.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כור </a:t>
            </a:r>
            <a:r>
              <a:rPr lang="he-IL" sz="1700" dirty="0"/>
              <a:t>מעשר לך בידי או כור מעשר לאביך בידי -</a:t>
            </a:r>
            <a:endParaRPr lang="he-IL" sz="17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אין </a:t>
            </a:r>
            <a:r>
              <a:rPr lang="he-IL" sz="1700" dirty="0" err="1"/>
              <a:t>חוששין</a:t>
            </a:r>
            <a:r>
              <a:rPr lang="he-IL" sz="1700" dirty="0"/>
              <a:t> לתרומת מעשר </a:t>
            </a:r>
            <a:r>
              <a:rPr lang="he-IL" sz="1700" dirty="0" smtClean="0"/>
              <a:t>שבו, </a:t>
            </a:r>
            <a:r>
              <a:rPr lang="he-IL" sz="1700" dirty="0"/>
              <a:t>כיון </a:t>
            </a:r>
            <a:r>
              <a:rPr lang="he-IL" sz="1700" dirty="0" err="1"/>
              <a:t>דקיץ</a:t>
            </a:r>
            <a:r>
              <a:rPr lang="he-IL" sz="1700" dirty="0"/>
              <a:t> </a:t>
            </a:r>
            <a:r>
              <a:rPr lang="he-IL" sz="1700" dirty="0" err="1"/>
              <a:t>תקוני</a:t>
            </a:r>
            <a:r>
              <a:rPr lang="he-IL" sz="1700" dirty="0"/>
              <a:t> תקניה בעל </a:t>
            </a:r>
            <a:r>
              <a:rPr lang="he-IL" sz="1700" dirty="0" smtClean="0"/>
              <a:t>הבית.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וכי </a:t>
            </a:r>
            <a:r>
              <a:rPr lang="he-IL" sz="1700" dirty="0"/>
              <a:t>יש לו רשות </a:t>
            </a:r>
            <a:r>
              <a:rPr lang="he-IL" sz="1700" dirty="0" err="1"/>
              <a:t>לבעה</a:t>
            </a:r>
            <a:r>
              <a:rPr lang="he-IL" sz="1700" dirty="0"/>
              <a:t>''ב לתרום תרומת </a:t>
            </a:r>
            <a:r>
              <a:rPr lang="he-IL" sz="1700" dirty="0" smtClean="0"/>
              <a:t>מעשר?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אין, </a:t>
            </a:r>
            <a:r>
              <a:rPr lang="he-IL" sz="1700" dirty="0"/>
              <a:t>אבא אלעזר בן גמלא </a:t>
            </a:r>
            <a:r>
              <a:rPr lang="he-IL" sz="1700" dirty="0" smtClean="0"/>
              <a:t>היא, </a:t>
            </a:r>
            <a:r>
              <a:rPr lang="he-IL" sz="1700" dirty="0" err="1" smtClean="0"/>
              <a:t>דתניא</a:t>
            </a:r>
            <a:r>
              <a:rPr lang="he-IL" sz="1700" dirty="0" smtClean="0"/>
              <a:t>: </a:t>
            </a:r>
          </a:p>
          <a:p>
            <a:pPr>
              <a:lnSpc>
                <a:spcPct val="120000"/>
              </a:lnSpc>
            </a:pPr>
            <a:endParaRPr lang="he-IL" sz="100" dirty="0" smtClean="0"/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אבא אלעזר בן גמלא אומר: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"ונחשב לכם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תרומתכם" - </a:t>
            </a: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בשתי תרומות הכתוב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מדבר, 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אחת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תרומה גדולה ואחת תרומת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מעשר.</a:t>
            </a:r>
          </a:p>
          <a:p>
            <a:pPr>
              <a:lnSpc>
                <a:spcPct val="120000"/>
              </a:lnSpc>
            </a:pPr>
            <a:endParaRPr lang="he-IL" sz="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כשם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שתרומה גדולה ניטלת באומד ובמחשבה -</a:t>
            </a:r>
            <a:endParaRPr lang="he-IL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כך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תרומת מעשר ניטלת באומד ובמחשבה </a:t>
            </a:r>
            <a:endParaRPr lang="he-IL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וכשם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שיש לו רשות לבעל הבית לתרום תרומה גדולה -</a:t>
            </a:r>
            <a:endParaRPr lang="he-IL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כך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יש לו רשות לבעל הבית לתרום תרומת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מעשר.</a:t>
            </a: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1965" y="35330"/>
            <a:ext cx="29557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 עמוד ב - דף לא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91070" y="207690"/>
            <a:ext cx="389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③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8448384" y="4527921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א</a:t>
            </a:r>
          </a:p>
        </p:txBody>
      </p:sp>
      <p:sp>
        <p:nvSpPr>
          <p:cNvPr id="7" name="הסבר מלבני מעוגל 6"/>
          <p:cNvSpPr/>
          <p:nvPr/>
        </p:nvSpPr>
        <p:spPr>
          <a:xfrm>
            <a:off x="827584" y="579575"/>
            <a:ext cx="3909864" cy="833201"/>
          </a:xfrm>
          <a:prstGeom prst="wedgeRoundRectCallout">
            <a:avLst>
              <a:gd name="adj1" fmla="val 55359"/>
              <a:gd name="adj2" fmla="val -4115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ישראל שאמר ללוי: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מעשר יש לך בידי - אין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חוששין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לתרומת מעשר שבו.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כור מעשר יש לך בידי -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חוששין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לתרומת מעשר שבו.</a:t>
            </a:r>
          </a:p>
        </p:txBody>
      </p:sp>
    </p:spTree>
    <p:extLst>
      <p:ext uri="{BB962C8B-B14F-4D97-AF65-F5344CB8AC3E}">
        <p14:creationId xmlns:p14="http://schemas.microsoft.com/office/powerpoint/2010/main" val="420996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21:00-21:45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8418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39381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564307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(כ"ט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טבת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כח</a:t>
                      </a:r>
                      <a:r>
                        <a:rPr lang="he-IL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ע"א (משנה) - </a:t>
                      </a:r>
                      <a:r>
                        <a:rPr lang="he-IL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כט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(משנה)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(א'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שבט)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כט</a:t>
                      </a:r>
                      <a:r>
                        <a:rPr lang="he-IL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ע"א (משנה) - ל ע"א (משנה)</a:t>
                      </a:r>
                    </a:p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דובי שחור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(ב'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שבט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ל 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ע"א (משנה) - לא ע"א (משנה)</a:t>
                      </a:r>
                    </a:p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(ג'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שבט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לא ע"א (משנה) - לב ע"א (סוף הפרק)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(ד'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שבט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לב ע"א (תחילת הפרק) - לג ע"א </a:t>
                      </a:r>
                      <a:r>
                        <a:rPr lang="he-IL" sz="15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(נקודתיים)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לרפואת אוריאל אפרים בן דינה לאה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6376" y="308974"/>
            <a:ext cx="6739608" cy="33424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</a:t>
            </a: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המלוה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מעות את הכהן ואת הלוי ואת העני להיות מפריש עליהן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מחלקן: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מפריש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עליהן בחזקת שהן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קיימין,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ואינו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חושש שמא מת הכהן או הלוי או העשיר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העני.</a:t>
            </a:r>
          </a:p>
          <a:p>
            <a:pPr>
              <a:lnSpc>
                <a:spcPct val="120000"/>
              </a:lnSpc>
            </a:pPr>
            <a:endParaRPr lang="he-IL" sz="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מתו -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צריך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ליטול רשות מן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היורשים,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הלוון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בפני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ב''ד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אינו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צריך ליטול רשות מן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היורשין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2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-39894" y="35330"/>
            <a:ext cx="15155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הסבר מלבני מעוגל 7"/>
          <p:cNvSpPr/>
          <p:nvPr/>
        </p:nvSpPr>
        <p:spPr>
          <a:xfrm>
            <a:off x="320192" y="1323183"/>
            <a:ext cx="3229580" cy="1881152"/>
          </a:xfrm>
          <a:prstGeom prst="wedgeRoundRectCallout">
            <a:avLst>
              <a:gd name="adj1" fmla="val -54603"/>
              <a:gd name="adj2" fmla="val -4941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300" b="1" dirty="0" smtClean="0">
                <a:solidFill>
                  <a:prstClr val="black"/>
                </a:solidFill>
              </a:rPr>
              <a:t>משנה דף </a:t>
            </a:r>
            <a:r>
              <a:rPr lang="he-IL" sz="1300" b="1" dirty="0" err="1" smtClean="0">
                <a:solidFill>
                  <a:prstClr val="black"/>
                </a:solidFill>
              </a:rPr>
              <a:t>כח</a:t>
            </a:r>
            <a:r>
              <a:rPr lang="he-IL" sz="1300" b="1" dirty="0" smtClean="0">
                <a:solidFill>
                  <a:prstClr val="black"/>
                </a:solidFill>
              </a:rPr>
              <a:t> עמוד א</a:t>
            </a:r>
            <a:endParaRPr lang="he-IL" sz="1300" dirty="0" smtClean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המביא גט והניחו זקן או 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חולה - 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נותן לה בחזקת שהוא 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קיים. </a:t>
            </a:r>
          </a:p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בת 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ישראל הנשואה לכהן והלך בעלה למדינת הים 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- אוכלת 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בתרומה בחזקת שהוא 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קיים. </a:t>
            </a:r>
          </a:p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השולח 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חטאתו ממדינת הים 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he-IL" sz="1300" dirty="0" err="1" smtClean="0">
                <a:solidFill>
                  <a:schemeClr val="accent6">
                    <a:lumMod val="50000"/>
                  </a:schemeClr>
                </a:solidFill>
              </a:rPr>
              <a:t>מקריבין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אותה בחזקת שהוא 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קיים.</a:t>
            </a:r>
            <a:endParaRPr lang="he-IL" sz="13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9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6376" y="308974"/>
            <a:ext cx="6739608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</a:t>
            </a: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המלוה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מעות את הכהן ואת הלוי ואת העני להיות מפריש עליהן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מחלקן: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מפריש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עליהן בחזקת שהן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קיימין,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ואינו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חושש שמא מת הכהן או הלוי או העשיר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העני.</a:t>
            </a:r>
          </a:p>
          <a:p>
            <a:pPr>
              <a:lnSpc>
                <a:spcPct val="120000"/>
              </a:lnSpc>
            </a:pPr>
            <a:endParaRPr lang="he-IL" sz="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מתו -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צריך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ליטול רשות מן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היורשים,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הלוון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בפני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ב''ד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אינו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צריך ליטול רשות מן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היורשין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2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b="1" dirty="0" smtClean="0"/>
              <a:t>גמרא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dirty="0"/>
              <a:t>ואף על גב דלא אתו </a:t>
            </a:r>
            <a:r>
              <a:rPr lang="he-IL" dirty="0" smtClean="0"/>
              <a:t>לידיה?</a:t>
            </a:r>
          </a:p>
          <a:p>
            <a:pPr>
              <a:lnSpc>
                <a:spcPct val="120000"/>
              </a:lnSpc>
            </a:pPr>
            <a:endParaRPr lang="he-IL" sz="11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אמר רב:  במכרי </a:t>
            </a:r>
            <a:r>
              <a:rPr lang="he-IL" dirty="0"/>
              <a:t>כהונה </a:t>
            </a:r>
            <a:r>
              <a:rPr lang="he-IL" dirty="0" smtClean="0"/>
              <a:t>ולויה.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ושמואל אמר:  במזכה </a:t>
            </a:r>
            <a:r>
              <a:rPr lang="he-IL" dirty="0"/>
              <a:t>להם </a:t>
            </a:r>
            <a:r>
              <a:rPr lang="he-IL" dirty="0" err="1"/>
              <a:t>ע''י</a:t>
            </a:r>
            <a:r>
              <a:rPr lang="he-IL" dirty="0"/>
              <a:t> </a:t>
            </a:r>
            <a:r>
              <a:rPr lang="he-IL" dirty="0" smtClean="0"/>
              <a:t>אחרים.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עולא</a:t>
            </a:r>
            <a:r>
              <a:rPr lang="he-IL" dirty="0" smtClean="0"/>
              <a:t> אמר:  הא מני? </a:t>
            </a:r>
            <a:r>
              <a:rPr lang="he-IL" dirty="0"/>
              <a:t>ר' יוסי </a:t>
            </a:r>
            <a:r>
              <a:rPr lang="he-IL" dirty="0" smtClean="0"/>
              <a:t>היא, </a:t>
            </a:r>
            <a:r>
              <a:rPr lang="he-IL" dirty="0" err="1"/>
              <a:t>דאמר</a:t>
            </a:r>
            <a:r>
              <a:rPr lang="he-IL" dirty="0"/>
              <a:t> </a:t>
            </a:r>
            <a:r>
              <a:rPr lang="he-IL" dirty="0" smtClean="0"/>
              <a:t>'עשו </a:t>
            </a:r>
            <a:r>
              <a:rPr lang="he-IL" dirty="0"/>
              <a:t>את שאינו זוכה </a:t>
            </a:r>
            <a:r>
              <a:rPr lang="he-IL" dirty="0" smtClean="0"/>
              <a:t>כזוכה'.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כולהו</a:t>
            </a:r>
            <a:r>
              <a:rPr lang="he-IL" dirty="0" smtClean="0"/>
              <a:t> </a:t>
            </a:r>
            <a:r>
              <a:rPr lang="he-IL" dirty="0"/>
              <a:t>כרב לא </a:t>
            </a:r>
            <a:r>
              <a:rPr lang="he-IL" dirty="0" smtClean="0"/>
              <a:t>אמרי  -  'במכרי' </a:t>
            </a:r>
            <a:r>
              <a:rPr lang="he-IL" dirty="0"/>
              <a:t>לא </a:t>
            </a:r>
            <a:r>
              <a:rPr lang="he-IL" dirty="0" err="1" smtClean="0"/>
              <a:t>קתני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כשמואל </a:t>
            </a:r>
            <a:r>
              <a:rPr lang="he-IL" dirty="0"/>
              <a:t>לא קאמרי </a:t>
            </a:r>
            <a:r>
              <a:rPr lang="he-IL" dirty="0" smtClean="0"/>
              <a:t> -  'במזכה' </a:t>
            </a:r>
            <a:r>
              <a:rPr lang="he-IL" dirty="0"/>
              <a:t>לא </a:t>
            </a:r>
            <a:r>
              <a:rPr lang="he-IL" dirty="0" err="1" smtClean="0"/>
              <a:t>קתני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כעולא</a:t>
            </a:r>
            <a:r>
              <a:rPr lang="he-IL" dirty="0" smtClean="0"/>
              <a:t> </a:t>
            </a:r>
            <a:r>
              <a:rPr lang="he-IL" dirty="0" err="1"/>
              <a:t>נמי</a:t>
            </a:r>
            <a:r>
              <a:rPr lang="he-IL" dirty="0"/>
              <a:t> לא אמרי </a:t>
            </a:r>
            <a:r>
              <a:rPr lang="he-IL" dirty="0" smtClean="0"/>
              <a:t> -  </a:t>
            </a:r>
            <a:r>
              <a:rPr lang="he-IL" dirty="0" err="1" smtClean="0"/>
              <a:t>כיחידאה</a:t>
            </a:r>
            <a:r>
              <a:rPr lang="he-IL" dirty="0" smtClean="0"/>
              <a:t> </a:t>
            </a:r>
            <a:r>
              <a:rPr lang="he-IL" dirty="0"/>
              <a:t>לא </a:t>
            </a:r>
            <a:r>
              <a:rPr lang="he-IL" dirty="0" err="1" smtClean="0"/>
              <a:t>מוקמינן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-39894" y="35330"/>
            <a:ext cx="15155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הסבר מלבני מעוגל 7"/>
          <p:cNvSpPr/>
          <p:nvPr/>
        </p:nvSpPr>
        <p:spPr>
          <a:xfrm>
            <a:off x="320192" y="1323183"/>
            <a:ext cx="3229580" cy="1881152"/>
          </a:xfrm>
          <a:prstGeom prst="wedgeRoundRectCallout">
            <a:avLst>
              <a:gd name="adj1" fmla="val -54603"/>
              <a:gd name="adj2" fmla="val -4941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300" b="1" dirty="0" smtClean="0">
                <a:solidFill>
                  <a:prstClr val="black"/>
                </a:solidFill>
              </a:rPr>
              <a:t>משנה דף </a:t>
            </a:r>
            <a:r>
              <a:rPr lang="he-IL" sz="1300" b="1" dirty="0" err="1" smtClean="0">
                <a:solidFill>
                  <a:prstClr val="black"/>
                </a:solidFill>
              </a:rPr>
              <a:t>כח</a:t>
            </a:r>
            <a:r>
              <a:rPr lang="he-IL" sz="1300" b="1" dirty="0" smtClean="0">
                <a:solidFill>
                  <a:prstClr val="black"/>
                </a:solidFill>
              </a:rPr>
              <a:t> עמוד א</a:t>
            </a:r>
            <a:endParaRPr lang="he-IL" sz="1300" dirty="0" smtClean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המביא גט והניחו זקן או 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חולה - 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נותן לה בחזקת שהוא 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קיים. </a:t>
            </a:r>
          </a:p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בת 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ישראל הנשואה לכהן והלך בעלה למדינת הים 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- אוכלת 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בתרומה בחזקת שהוא 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קיים. </a:t>
            </a:r>
          </a:p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השולח 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חטאתו ממדינת הים 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he-IL" sz="1300" dirty="0" err="1" smtClean="0">
                <a:solidFill>
                  <a:schemeClr val="accent6">
                    <a:lumMod val="50000"/>
                  </a:schemeClr>
                </a:solidFill>
              </a:rPr>
              <a:t>מקריבין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אותה בחזקת שהוא 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קיים.</a:t>
            </a:r>
            <a:endParaRPr lang="he-IL" sz="13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60048"/>
            <a:ext cx="8107760" cy="67864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err="1" smtClean="0"/>
              <a:t>ת</a:t>
            </a:r>
            <a:r>
              <a:rPr lang="he-IL" sz="1500" dirty="0" err="1"/>
              <a:t>'</a:t>
            </a:r>
            <a:r>
              <a:rPr lang="he-IL" sz="1500" dirty="0" err="1" smtClean="0"/>
              <a:t>'ר</a:t>
            </a:r>
            <a:r>
              <a:rPr lang="he-IL" sz="15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המלוה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מעות את הכהן ואת הלוי ואת העני להיות מפריש עליהן מחלקן: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מפריש עליהן בחזקת שהן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קיימין, </a:t>
            </a:r>
            <a:endParaRPr lang="he-IL" sz="15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ופוסק עמהן כשער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הזול, </a:t>
            </a:r>
          </a:p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ואין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בו משום </a:t>
            </a:r>
            <a:r>
              <a:rPr lang="he-IL" sz="1500" dirty="0" err="1" smtClean="0">
                <a:solidFill>
                  <a:schemeClr val="accent6">
                    <a:lumMod val="50000"/>
                  </a:schemeClr>
                </a:solidFill>
              </a:rPr>
              <a:t>רבית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ואין שביעית </a:t>
            </a:r>
            <a:r>
              <a:rPr lang="he-IL" sz="1500" dirty="0" err="1" smtClean="0">
                <a:solidFill>
                  <a:schemeClr val="accent6">
                    <a:lumMod val="50000"/>
                  </a:schemeClr>
                </a:solidFill>
              </a:rPr>
              <a:t>משמטתו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ואם בא לחזור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- אינו חוזר, </a:t>
            </a:r>
            <a:endParaRPr lang="he-IL" sz="15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נתייאשו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הבעלים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- אין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מפריש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עליהם,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לפי שאין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מפרישין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על האבוד.</a:t>
            </a:r>
          </a:p>
          <a:p>
            <a:pPr>
              <a:lnSpc>
                <a:spcPct val="120000"/>
              </a:lnSpc>
            </a:pPr>
            <a:endParaRPr lang="he-IL" sz="95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אמר מר: "פוסק </a:t>
            </a:r>
            <a:r>
              <a:rPr lang="he-IL" sz="1500" dirty="0"/>
              <a:t>עמהם כשער </a:t>
            </a:r>
            <a:r>
              <a:rPr lang="he-IL" sz="1500" dirty="0" smtClean="0"/>
              <a:t>הזול"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פשיטא!   - הא </a:t>
            </a:r>
            <a:r>
              <a:rPr lang="he-IL" sz="1500" dirty="0" err="1"/>
              <a:t>קא</a:t>
            </a:r>
            <a:r>
              <a:rPr lang="he-IL" sz="1500" dirty="0"/>
              <a:t> משמע </a:t>
            </a:r>
            <a:r>
              <a:rPr lang="he-IL" sz="1500" dirty="0" smtClean="0"/>
              <a:t>לן: אף </a:t>
            </a:r>
            <a:r>
              <a:rPr lang="he-IL" sz="1500" dirty="0"/>
              <a:t>על פי שלא פסק כמי שפסק </a:t>
            </a:r>
            <a:r>
              <a:rPr lang="he-IL" sz="1500" dirty="0" smtClean="0"/>
              <a:t>דמי.</a:t>
            </a:r>
          </a:p>
          <a:p>
            <a:pPr>
              <a:lnSpc>
                <a:spcPct val="120000"/>
              </a:lnSpc>
            </a:pPr>
            <a:endParaRPr lang="he-IL" sz="95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"ואין </a:t>
            </a:r>
            <a:r>
              <a:rPr lang="he-IL" sz="1500" dirty="0"/>
              <a:t>בו משום </a:t>
            </a:r>
            <a:r>
              <a:rPr lang="he-IL" sz="1500" dirty="0" err="1" smtClean="0"/>
              <a:t>רבית</a:t>
            </a:r>
            <a:r>
              <a:rPr lang="he-IL" sz="1500" dirty="0" smtClean="0"/>
              <a:t>"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מאי טעמא?  כיון </a:t>
            </a:r>
            <a:r>
              <a:rPr lang="he-IL" sz="1500" dirty="0" err="1"/>
              <a:t>דכי</a:t>
            </a:r>
            <a:r>
              <a:rPr lang="he-IL" sz="1500" dirty="0"/>
              <a:t> לית ליה לא </a:t>
            </a:r>
            <a:r>
              <a:rPr lang="he-IL" sz="1500" dirty="0" err="1"/>
              <a:t>יהיב</a:t>
            </a:r>
            <a:r>
              <a:rPr lang="he-IL" sz="1500" dirty="0"/>
              <a:t> </a:t>
            </a:r>
            <a:r>
              <a:rPr lang="he-IL" sz="1500" dirty="0" smtClean="0"/>
              <a:t>ליה, </a:t>
            </a:r>
            <a:r>
              <a:rPr lang="he-IL" sz="1500" dirty="0"/>
              <a:t>כי </a:t>
            </a:r>
            <a:r>
              <a:rPr lang="he-IL" sz="1500" dirty="0" err="1"/>
              <a:t>אית</a:t>
            </a:r>
            <a:r>
              <a:rPr lang="he-IL" sz="1500" dirty="0"/>
              <a:t> ליה </a:t>
            </a:r>
            <a:r>
              <a:rPr lang="he-IL" sz="1500" dirty="0" err="1"/>
              <a:t>נמי</a:t>
            </a:r>
            <a:r>
              <a:rPr lang="he-IL" sz="1500" dirty="0"/>
              <a:t> אין בו משום </a:t>
            </a:r>
            <a:r>
              <a:rPr lang="he-IL" sz="1500" dirty="0" err="1" smtClean="0"/>
              <a:t>רבית</a:t>
            </a:r>
            <a:r>
              <a:rPr lang="he-IL" sz="15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95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"ואין </a:t>
            </a:r>
            <a:r>
              <a:rPr lang="he-IL" sz="1500" dirty="0"/>
              <a:t>שביעית </a:t>
            </a:r>
            <a:r>
              <a:rPr lang="he-IL" sz="1500" dirty="0" err="1" smtClean="0"/>
              <a:t>משמטתו</a:t>
            </a:r>
            <a:r>
              <a:rPr lang="he-IL" sz="1500" dirty="0" smtClean="0"/>
              <a:t>"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דלא </a:t>
            </a:r>
            <a:r>
              <a:rPr lang="he-IL" sz="1500" dirty="0" err="1"/>
              <a:t>קרינא</a:t>
            </a:r>
            <a:r>
              <a:rPr lang="he-IL" sz="1500" dirty="0"/>
              <a:t> </a:t>
            </a:r>
            <a:r>
              <a:rPr lang="he-IL" sz="1500" dirty="0" smtClean="0"/>
              <a:t>ביה "לא </a:t>
            </a:r>
            <a:r>
              <a:rPr lang="he-IL" sz="1500" dirty="0" err="1" smtClean="0"/>
              <a:t>יגוש</a:t>
            </a:r>
            <a:r>
              <a:rPr lang="he-IL" sz="1500" dirty="0" smtClean="0"/>
              <a:t>".</a:t>
            </a:r>
          </a:p>
          <a:p>
            <a:pPr>
              <a:lnSpc>
                <a:spcPct val="120000"/>
              </a:lnSpc>
            </a:pPr>
            <a:endParaRPr lang="he-IL" sz="95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"ואם </a:t>
            </a:r>
            <a:r>
              <a:rPr lang="he-IL" sz="1500" dirty="0"/>
              <a:t>בא לחזור אינו </a:t>
            </a:r>
            <a:r>
              <a:rPr lang="he-IL" sz="1500" dirty="0" smtClean="0"/>
              <a:t>חוזר"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/>
              <a:t>רב </a:t>
            </a:r>
            <a:r>
              <a:rPr lang="he-IL" sz="1500" dirty="0" err="1" smtClean="0"/>
              <a:t>פפא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לא </a:t>
            </a:r>
            <a:r>
              <a:rPr lang="he-IL" sz="1500" dirty="0"/>
              <a:t>שנו אלא בעל הבית </a:t>
            </a:r>
            <a:r>
              <a:rPr lang="he-IL" sz="1500" dirty="0" smtClean="0"/>
              <a:t>בכהן,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אבל </a:t>
            </a:r>
            <a:r>
              <a:rPr lang="he-IL" sz="1500" dirty="0"/>
              <a:t>כהן בבעל הבית </a:t>
            </a:r>
            <a:r>
              <a:rPr lang="he-IL" sz="1500" dirty="0" smtClean="0"/>
              <a:t>- אם </a:t>
            </a:r>
            <a:r>
              <a:rPr lang="he-IL" sz="1500" dirty="0"/>
              <a:t>בא לחזור </a:t>
            </a:r>
            <a:r>
              <a:rPr lang="he-IL" sz="1500" dirty="0" smtClean="0"/>
              <a:t>חוזר, </a:t>
            </a:r>
            <a:r>
              <a:rPr lang="he-IL" sz="1500" dirty="0" err="1" smtClean="0"/>
              <a:t>דתנן</a:t>
            </a:r>
            <a:r>
              <a:rPr lang="he-IL" sz="1500" dirty="0" smtClean="0"/>
              <a:t>: </a:t>
            </a: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נתן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לו מעות ולא משך הימנו פירות - יכול לחזור בו.</a:t>
            </a:r>
          </a:p>
          <a:p>
            <a:pPr>
              <a:lnSpc>
                <a:spcPct val="120000"/>
              </a:lnSpc>
            </a:pPr>
            <a:endParaRPr lang="he-IL" sz="95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"</a:t>
            </a:r>
            <a:r>
              <a:rPr lang="he-IL" sz="1500" dirty="0" err="1" smtClean="0"/>
              <a:t>נתייאשו</a:t>
            </a:r>
            <a:r>
              <a:rPr lang="he-IL" sz="1500" dirty="0" smtClean="0"/>
              <a:t> </a:t>
            </a:r>
            <a:r>
              <a:rPr lang="he-IL" sz="1500" dirty="0"/>
              <a:t>הבעלים </a:t>
            </a:r>
            <a:r>
              <a:rPr lang="he-IL" sz="1500" dirty="0" smtClean="0"/>
              <a:t>- אין </a:t>
            </a:r>
            <a:r>
              <a:rPr lang="he-IL" sz="1500" dirty="0"/>
              <a:t>מפריש </a:t>
            </a:r>
            <a:r>
              <a:rPr lang="he-IL" sz="1500" dirty="0" smtClean="0"/>
              <a:t>עליהן, </a:t>
            </a:r>
            <a:r>
              <a:rPr lang="he-IL" sz="1500" dirty="0"/>
              <a:t>לפי שאין </a:t>
            </a:r>
            <a:r>
              <a:rPr lang="he-IL" sz="1500" dirty="0" err="1"/>
              <a:t>מפרישין</a:t>
            </a:r>
            <a:r>
              <a:rPr lang="he-IL" sz="1500" dirty="0"/>
              <a:t> על </a:t>
            </a:r>
            <a:r>
              <a:rPr lang="he-IL" sz="1500" dirty="0" smtClean="0"/>
              <a:t>האבוד</a:t>
            </a:r>
            <a:r>
              <a:rPr lang="he-IL" sz="1500" dirty="0"/>
              <a:t>"</a:t>
            </a:r>
            <a:endParaRPr lang="he-IL" sz="15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פשיטא!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לא </a:t>
            </a:r>
            <a:r>
              <a:rPr lang="he-IL" sz="1500" dirty="0" err="1"/>
              <a:t>צריכא</a:t>
            </a:r>
            <a:r>
              <a:rPr lang="he-IL" sz="1500" dirty="0"/>
              <a:t> </a:t>
            </a:r>
            <a:r>
              <a:rPr lang="he-IL" sz="1500" dirty="0" err="1" smtClean="0"/>
              <a:t>דאקון</a:t>
            </a:r>
            <a:r>
              <a:rPr lang="he-IL" sz="1500" dirty="0" smtClean="0"/>
              <a:t>, מהו </a:t>
            </a:r>
            <a:r>
              <a:rPr lang="he-IL" sz="1500" dirty="0" err="1"/>
              <a:t>דתימא</a:t>
            </a:r>
            <a:r>
              <a:rPr lang="he-IL" sz="1500" dirty="0"/>
              <a:t> </a:t>
            </a:r>
            <a:r>
              <a:rPr lang="he-IL" sz="1500" dirty="0" err="1"/>
              <a:t>אקנתא</a:t>
            </a:r>
            <a:r>
              <a:rPr lang="he-IL" sz="1500" dirty="0"/>
              <a:t> מילתא </a:t>
            </a:r>
            <a:r>
              <a:rPr lang="he-IL" sz="1500" dirty="0" smtClean="0"/>
              <a:t>היא, </a:t>
            </a:r>
            <a:r>
              <a:rPr lang="he-IL" sz="1500" dirty="0" err="1" smtClean="0"/>
              <a:t>קמ</a:t>
            </a:r>
            <a:r>
              <a:rPr lang="he-IL" sz="1500" dirty="0"/>
              <a:t>'</a:t>
            </a:r>
            <a:r>
              <a:rPr lang="he-IL" sz="1500" dirty="0" smtClean="0"/>
              <a:t>'ל.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9894" y="35330"/>
            <a:ext cx="15155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3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183528"/>
            <a:ext cx="7819728" cy="48751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תניא: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ר' אליעזר בן יעקב אומר: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המלוה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מעות את הכהן ואת הלוי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בב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''ד ומתו -</a:t>
            </a:r>
            <a:endParaRPr lang="he-I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מפריש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עליהן בחזקת אותו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השבט.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ואת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העני בבית דין ומת -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מפריש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עליו בחזקת עניי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ישראל.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ר' אחי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אומר: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בחזקת עניי עולם.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dirty="0" smtClean="0"/>
              <a:t>מאי </a:t>
            </a:r>
            <a:r>
              <a:rPr lang="he-IL" dirty="0" err="1" smtClean="0"/>
              <a:t>בינייהו</a:t>
            </a:r>
            <a:r>
              <a:rPr lang="he-IL" dirty="0" smtClean="0"/>
              <a:t>?</a:t>
            </a:r>
            <a:endParaRPr lang="he-IL" dirty="0"/>
          </a:p>
          <a:p>
            <a:pPr>
              <a:lnSpc>
                <a:spcPct val="120000"/>
              </a:lnSpc>
            </a:pPr>
            <a:endParaRPr lang="he-IL" sz="2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איכא </a:t>
            </a:r>
            <a:r>
              <a:rPr lang="he-IL" dirty="0" err="1" smtClean="0"/>
              <a:t>בינייהו</a:t>
            </a:r>
            <a:r>
              <a:rPr lang="he-IL" dirty="0" smtClean="0"/>
              <a:t>: </a:t>
            </a:r>
            <a:r>
              <a:rPr lang="he-IL" dirty="0"/>
              <a:t>עניי </a:t>
            </a:r>
            <a:r>
              <a:rPr lang="he-IL" dirty="0" err="1" smtClean="0"/>
              <a:t>כותיים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העשיר העני -</a:t>
            </a:r>
            <a:endParaRPr lang="he-I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אין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מפריש עליו וזכה הלה במה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שבידו.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endParaRPr lang="he-IL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-24128" y="35330"/>
            <a:ext cx="2811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 עמוד א - דף ל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48384" y="3186474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467544" y="1268760"/>
            <a:ext cx="3816424" cy="1529753"/>
          </a:xfrm>
          <a:prstGeom prst="wedgeRoundRectCallout">
            <a:avLst>
              <a:gd name="adj1" fmla="val -54603"/>
              <a:gd name="adj2" fmla="val -4941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300" b="1" dirty="0" smtClean="0">
                <a:solidFill>
                  <a:prstClr val="black"/>
                </a:solidFill>
              </a:rPr>
              <a:t>משנה</a:t>
            </a:r>
            <a:endParaRPr lang="he-IL" sz="13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chemeClr val="accent6">
                    <a:lumMod val="50000"/>
                  </a:schemeClr>
                </a:solidFill>
              </a:rPr>
              <a:t>המלוה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 מעות את הכהן ואת הלוי ואת העני להיות מפריש עליהן 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מחלקן...</a:t>
            </a:r>
            <a:endParaRPr lang="he-IL" sz="13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מתו -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צריך ליטול רשות מן היורשים,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sz="1300" dirty="0" err="1">
                <a:solidFill>
                  <a:schemeClr val="accent6">
                    <a:lumMod val="50000"/>
                  </a:schemeClr>
                </a:solidFill>
              </a:rPr>
              <a:t>הלוון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 בפני </a:t>
            </a:r>
            <a:r>
              <a:rPr lang="he-IL" sz="1300" dirty="0" err="1">
                <a:solidFill>
                  <a:schemeClr val="accent6">
                    <a:lumMod val="50000"/>
                  </a:schemeClr>
                </a:solidFill>
              </a:rPr>
              <a:t>ב''ד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 - אינו צריך ליטול רשות מן </a:t>
            </a:r>
            <a:r>
              <a:rPr lang="he-IL" sz="1300" dirty="0" err="1">
                <a:solidFill>
                  <a:schemeClr val="accent6">
                    <a:lumMod val="50000"/>
                  </a:schemeClr>
                </a:solidFill>
              </a:rPr>
              <a:t>היורשין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3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4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183528"/>
            <a:ext cx="7819728" cy="65187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תניא: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ר' אליעזר בן יעקב אומר: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המלוה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מעות את הכהן ואת הלוי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בב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''ד ומתו -</a:t>
            </a:r>
            <a:endParaRPr lang="he-I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מפריש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עליהן בחזקת אותו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השבט.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ואת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העני בבית דין ומת -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מפריש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עליו בחזקת עניי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ישראל.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ר' אחי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אומר: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בחזקת עניי עולם.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dirty="0" smtClean="0"/>
              <a:t>מאי </a:t>
            </a:r>
            <a:r>
              <a:rPr lang="he-IL" dirty="0" err="1" smtClean="0"/>
              <a:t>בינייהו</a:t>
            </a:r>
            <a:r>
              <a:rPr lang="he-IL" dirty="0" smtClean="0"/>
              <a:t>?</a:t>
            </a:r>
            <a:endParaRPr lang="he-IL" dirty="0"/>
          </a:p>
          <a:p>
            <a:pPr>
              <a:lnSpc>
                <a:spcPct val="120000"/>
              </a:lnSpc>
            </a:pPr>
            <a:endParaRPr lang="he-IL" sz="2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איכא </a:t>
            </a:r>
            <a:r>
              <a:rPr lang="he-IL" dirty="0" err="1" smtClean="0"/>
              <a:t>בינייהו</a:t>
            </a:r>
            <a:r>
              <a:rPr lang="he-IL" dirty="0" smtClean="0"/>
              <a:t>: </a:t>
            </a:r>
            <a:r>
              <a:rPr lang="he-IL" dirty="0"/>
              <a:t>עניי </a:t>
            </a:r>
            <a:r>
              <a:rPr lang="he-IL" dirty="0" err="1" smtClean="0"/>
              <a:t>כותיים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העשיר העני -</a:t>
            </a:r>
            <a:endParaRPr lang="he-I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אין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מפריש עליו וזכה הלה במה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שבידו.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dirty="0" smtClean="0"/>
              <a:t>ורבנן - מאי </a:t>
            </a:r>
            <a:r>
              <a:rPr lang="he-IL" dirty="0"/>
              <a:t>שנא למיתה </a:t>
            </a:r>
            <a:r>
              <a:rPr lang="he-IL" dirty="0" err="1"/>
              <a:t>דעבוד</a:t>
            </a:r>
            <a:r>
              <a:rPr lang="he-IL" dirty="0"/>
              <a:t> </a:t>
            </a:r>
            <a:r>
              <a:rPr lang="he-IL" dirty="0" err="1" smtClean="0"/>
              <a:t>תקנתא</a:t>
            </a:r>
            <a:r>
              <a:rPr lang="he-IL" dirty="0" smtClean="0"/>
              <a:t>, </a:t>
            </a:r>
            <a:r>
              <a:rPr lang="he-IL" dirty="0"/>
              <a:t>ומאי שנא לעשירות דלא עבוד </a:t>
            </a:r>
            <a:r>
              <a:rPr lang="he-IL" dirty="0" err="1" smtClean="0"/>
              <a:t>תקנתא</a:t>
            </a:r>
            <a:r>
              <a:rPr lang="he-IL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מיתה </a:t>
            </a:r>
            <a:r>
              <a:rPr lang="he-IL" dirty="0" err="1" smtClean="0"/>
              <a:t>שכיחא</a:t>
            </a:r>
            <a:r>
              <a:rPr lang="he-IL" dirty="0" smtClean="0"/>
              <a:t>, </a:t>
            </a:r>
            <a:r>
              <a:rPr lang="he-IL" dirty="0"/>
              <a:t>עשירות לא </a:t>
            </a:r>
            <a:r>
              <a:rPr lang="he-IL" dirty="0" err="1" smtClean="0"/>
              <a:t>שכיחא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 </a:t>
            </a:r>
            <a:r>
              <a:rPr lang="he-IL" dirty="0" err="1" smtClean="0"/>
              <a:t>פפא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היינו </a:t>
            </a:r>
            <a:r>
              <a:rPr lang="he-IL" dirty="0" err="1"/>
              <a:t>דאמרי</a:t>
            </a:r>
            <a:r>
              <a:rPr lang="he-IL" dirty="0"/>
              <a:t> </a:t>
            </a:r>
            <a:r>
              <a:rPr lang="he-IL" dirty="0" err="1" smtClean="0"/>
              <a:t>אינשי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חברך </a:t>
            </a:r>
            <a:r>
              <a:rPr lang="he-IL" dirty="0" err="1"/>
              <a:t>מית</a:t>
            </a:r>
            <a:r>
              <a:rPr lang="he-IL" dirty="0"/>
              <a:t> -</a:t>
            </a:r>
            <a:r>
              <a:rPr lang="he-IL" dirty="0" smtClean="0"/>
              <a:t> אשר, </a:t>
            </a:r>
            <a:r>
              <a:rPr lang="he-IL" dirty="0" err="1"/>
              <a:t>איתעשר</a:t>
            </a:r>
            <a:r>
              <a:rPr lang="he-IL" dirty="0"/>
              <a:t> </a:t>
            </a:r>
            <a:r>
              <a:rPr lang="he-IL" dirty="0" smtClean="0"/>
              <a:t>- לא תאשר.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4128" y="35330"/>
            <a:ext cx="2811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 עמוד א - דף ל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48384" y="3186474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467544" y="1268760"/>
            <a:ext cx="3816424" cy="1529753"/>
          </a:xfrm>
          <a:prstGeom prst="wedgeRoundRectCallout">
            <a:avLst>
              <a:gd name="adj1" fmla="val -54603"/>
              <a:gd name="adj2" fmla="val -4941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300" b="1" dirty="0" smtClean="0">
                <a:solidFill>
                  <a:prstClr val="black"/>
                </a:solidFill>
              </a:rPr>
              <a:t>משנה</a:t>
            </a:r>
            <a:endParaRPr lang="he-IL" sz="13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chemeClr val="accent6">
                    <a:lumMod val="50000"/>
                  </a:schemeClr>
                </a:solidFill>
              </a:rPr>
              <a:t>המלוה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 מעות את הכהן ואת הלוי ואת העני להיות מפריש עליהן 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מחלקן...</a:t>
            </a:r>
            <a:endParaRPr lang="he-IL" sz="13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מתו -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צריך ליטול רשות מן היורשים,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sz="1300" dirty="0" err="1">
                <a:solidFill>
                  <a:schemeClr val="accent6">
                    <a:lumMod val="50000"/>
                  </a:schemeClr>
                </a:solidFill>
              </a:rPr>
              <a:t>הלוון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 בפני </a:t>
            </a:r>
            <a:r>
              <a:rPr lang="he-IL" sz="1300" dirty="0" err="1">
                <a:solidFill>
                  <a:schemeClr val="accent6">
                    <a:lumMod val="50000"/>
                  </a:schemeClr>
                </a:solidFill>
              </a:rPr>
              <a:t>ב''ד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 - אינו צריך ליטול רשות מן </a:t>
            </a:r>
            <a:r>
              <a:rPr lang="he-IL" sz="1300" dirty="0" err="1">
                <a:solidFill>
                  <a:schemeClr val="accent6">
                    <a:lumMod val="50000"/>
                  </a:schemeClr>
                </a:solidFill>
              </a:rPr>
              <a:t>היורשין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3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4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0704" y="819284"/>
            <a:ext cx="7819728" cy="52722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מת </a:t>
            </a:r>
            <a:r>
              <a:rPr lang="he-IL" dirty="0"/>
              <a:t>צריך ליטול רשות </a:t>
            </a:r>
            <a:r>
              <a:rPr lang="he-IL" dirty="0" err="1"/>
              <a:t>וכו</a:t>
            </a:r>
            <a:r>
              <a:rPr lang="he-IL" dirty="0"/>
              <a:t>': 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1050" dirty="0"/>
          </a:p>
          <a:p>
            <a:pPr>
              <a:lnSpc>
                <a:spcPct val="120000"/>
              </a:lnSpc>
            </a:pPr>
            <a:r>
              <a:rPr lang="he-IL" dirty="0" smtClean="0"/>
              <a:t>תניא: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רבי אומר: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יורשין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שירשו.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ומי </a:t>
            </a:r>
            <a:r>
              <a:rPr lang="he-IL" dirty="0"/>
              <a:t>איכא </a:t>
            </a:r>
            <a:r>
              <a:rPr lang="he-IL" dirty="0" err="1"/>
              <a:t>יורשין</a:t>
            </a:r>
            <a:r>
              <a:rPr lang="he-IL" dirty="0"/>
              <a:t> דלא </a:t>
            </a:r>
            <a:r>
              <a:rPr lang="he-IL" dirty="0" err="1" smtClean="0"/>
              <a:t>ירתי</a:t>
            </a:r>
            <a:r>
              <a:rPr lang="he-IL" dirty="0" smtClean="0"/>
              <a:t>?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אמר ר' </a:t>
            </a:r>
            <a:r>
              <a:rPr lang="he-IL" dirty="0" smtClean="0"/>
              <a:t>יוחנן: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שירשו </a:t>
            </a:r>
            <a:r>
              <a:rPr lang="he-IL" dirty="0"/>
              <a:t>קרקע ולא שירשו </a:t>
            </a:r>
            <a:r>
              <a:rPr lang="he-IL" dirty="0" smtClean="0"/>
              <a:t>כספים.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א</a:t>
            </a:r>
            <a:r>
              <a:rPr lang="he-IL" dirty="0" err="1"/>
              <a:t>''ר</a:t>
            </a:r>
            <a:r>
              <a:rPr lang="he-IL" dirty="0"/>
              <a:t> </a:t>
            </a:r>
            <a:r>
              <a:rPr lang="he-IL" dirty="0" smtClean="0"/>
              <a:t>יונתן: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הניח </a:t>
            </a:r>
            <a:r>
              <a:rPr lang="he-IL" dirty="0"/>
              <a:t>מלא מחט </a:t>
            </a:r>
            <a:r>
              <a:rPr lang="he-IL" dirty="0" smtClean="0"/>
              <a:t>- גובה </a:t>
            </a:r>
            <a:r>
              <a:rPr lang="he-IL" dirty="0"/>
              <a:t>מלא </a:t>
            </a:r>
            <a:r>
              <a:rPr lang="he-IL" dirty="0" smtClean="0"/>
              <a:t>מחט,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מלא </a:t>
            </a:r>
            <a:r>
              <a:rPr lang="he-IL" dirty="0"/>
              <a:t>קרדום </a:t>
            </a:r>
            <a:r>
              <a:rPr lang="he-IL" dirty="0" smtClean="0"/>
              <a:t>- גובה </a:t>
            </a:r>
            <a:r>
              <a:rPr lang="he-IL" dirty="0"/>
              <a:t>מלא </a:t>
            </a:r>
            <a:r>
              <a:rPr lang="he-IL" dirty="0" smtClean="0"/>
              <a:t>קרדום.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ור</a:t>
            </a:r>
            <a:r>
              <a:rPr lang="he-IL" dirty="0"/>
              <a:t>' יוחנן </a:t>
            </a:r>
            <a:r>
              <a:rPr lang="he-IL" dirty="0" smtClean="0"/>
              <a:t>אמר: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אפילו </a:t>
            </a:r>
            <a:r>
              <a:rPr lang="he-IL" dirty="0"/>
              <a:t>הניח מלא מחט </a:t>
            </a:r>
            <a:r>
              <a:rPr lang="he-IL" dirty="0" smtClean="0"/>
              <a:t>- גובה </a:t>
            </a:r>
            <a:r>
              <a:rPr lang="he-IL" dirty="0"/>
              <a:t>מלא </a:t>
            </a:r>
            <a:r>
              <a:rPr lang="he-IL" dirty="0" smtClean="0"/>
              <a:t>קרדום,  וכמעשה </a:t>
            </a:r>
            <a:r>
              <a:rPr lang="he-IL" dirty="0" err="1"/>
              <a:t>דקטינא</a:t>
            </a:r>
            <a:r>
              <a:rPr lang="he-IL" dirty="0"/>
              <a:t> </a:t>
            </a:r>
            <a:r>
              <a:rPr lang="he-IL" dirty="0" err="1" smtClean="0"/>
              <a:t>דאביי</a:t>
            </a:r>
            <a:r>
              <a:rPr lang="he-IL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9894" y="35330"/>
            <a:ext cx="15155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ב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361882" y="2636912"/>
            <a:ext cx="4413920" cy="2782422"/>
          </a:xfrm>
          <a:prstGeom prst="wedgeRoundRectCallout">
            <a:avLst>
              <a:gd name="adj1" fmla="val -361"/>
              <a:gd name="adj2" fmla="val 5743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300" b="1" dirty="0" smtClean="0">
                <a:solidFill>
                  <a:schemeClr val="tx1"/>
                </a:solidFill>
              </a:rPr>
              <a:t>כתובות צא עמוד ב</a:t>
            </a:r>
            <a:endParaRPr lang="he-IL" sz="13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הוא גברא </a:t>
            </a:r>
            <a:r>
              <a:rPr lang="he-IL" sz="1300" dirty="0" err="1">
                <a:solidFill>
                  <a:schemeClr val="tx1"/>
                </a:solidFill>
              </a:rPr>
              <a:t>דהוו</a:t>
            </a:r>
            <a:r>
              <a:rPr lang="he-IL" sz="1300" dirty="0">
                <a:solidFill>
                  <a:schemeClr val="tx1"/>
                </a:solidFill>
              </a:rPr>
              <a:t> מסקי ביה מאה זוזי </a:t>
            </a:r>
            <a:endParaRPr lang="he-IL" sz="13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שכיב </a:t>
            </a:r>
            <a:r>
              <a:rPr lang="he-IL" sz="1300" dirty="0">
                <a:solidFill>
                  <a:schemeClr val="tx1"/>
                </a:solidFill>
              </a:rPr>
              <a:t>שבק </a:t>
            </a:r>
            <a:r>
              <a:rPr lang="he-IL" sz="1300" dirty="0" err="1">
                <a:solidFill>
                  <a:schemeClr val="tx1"/>
                </a:solidFill>
              </a:rPr>
              <a:t>קטינא</a:t>
            </a:r>
            <a:r>
              <a:rPr lang="he-IL" sz="1300" dirty="0">
                <a:solidFill>
                  <a:schemeClr val="tx1"/>
                </a:solidFill>
              </a:rPr>
              <a:t> דארעא דהוה </a:t>
            </a:r>
            <a:r>
              <a:rPr lang="he-IL" sz="1300" dirty="0" err="1">
                <a:solidFill>
                  <a:schemeClr val="tx1"/>
                </a:solidFill>
              </a:rPr>
              <a:t>שויא</a:t>
            </a:r>
            <a:r>
              <a:rPr lang="he-IL" sz="1300" dirty="0">
                <a:solidFill>
                  <a:schemeClr val="tx1"/>
                </a:solidFill>
              </a:rPr>
              <a:t> חמשין זוזי </a:t>
            </a:r>
            <a:endParaRPr lang="he-IL" sz="13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אתא </a:t>
            </a:r>
            <a:r>
              <a:rPr lang="he-IL" sz="1300" dirty="0">
                <a:solidFill>
                  <a:schemeClr val="tx1"/>
                </a:solidFill>
              </a:rPr>
              <a:t>בעל חוב </a:t>
            </a:r>
            <a:r>
              <a:rPr lang="he-IL" sz="1300" dirty="0" err="1">
                <a:solidFill>
                  <a:schemeClr val="tx1"/>
                </a:solidFill>
              </a:rPr>
              <a:t>וקטריף</a:t>
            </a:r>
            <a:r>
              <a:rPr lang="he-IL" sz="1300" dirty="0">
                <a:solidFill>
                  <a:schemeClr val="tx1"/>
                </a:solidFill>
              </a:rPr>
              <a:t> ליה </a:t>
            </a:r>
            <a:endParaRPr lang="he-IL" sz="13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 err="1" smtClean="0">
                <a:solidFill>
                  <a:schemeClr val="tx1"/>
                </a:solidFill>
              </a:rPr>
              <a:t>אזול</a:t>
            </a:r>
            <a:r>
              <a:rPr lang="he-IL" sz="1300" dirty="0" smtClean="0">
                <a:solidFill>
                  <a:schemeClr val="tx1"/>
                </a:solidFill>
              </a:rPr>
              <a:t> </a:t>
            </a:r>
            <a:r>
              <a:rPr lang="he-IL" sz="1300" dirty="0">
                <a:solidFill>
                  <a:schemeClr val="tx1"/>
                </a:solidFill>
              </a:rPr>
              <a:t>יתמי יהבו ליה חמשין זוזי </a:t>
            </a:r>
            <a:endParaRPr lang="he-IL" sz="13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הדר </a:t>
            </a:r>
            <a:r>
              <a:rPr lang="he-IL" sz="1300" dirty="0" err="1">
                <a:solidFill>
                  <a:schemeClr val="tx1"/>
                </a:solidFill>
              </a:rPr>
              <a:t>קטריף</a:t>
            </a:r>
            <a:r>
              <a:rPr lang="he-IL" sz="1300" dirty="0">
                <a:solidFill>
                  <a:schemeClr val="tx1"/>
                </a:solidFill>
              </a:rPr>
              <a:t> לה </a:t>
            </a:r>
            <a:endParaRPr lang="he-IL" sz="13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אתו </a:t>
            </a:r>
            <a:r>
              <a:rPr lang="he-IL" sz="1300" dirty="0" err="1">
                <a:solidFill>
                  <a:schemeClr val="tx1"/>
                </a:solidFill>
              </a:rPr>
              <a:t>לקמיה</a:t>
            </a:r>
            <a:r>
              <a:rPr lang="he-IL" sz="1300" dirty="0">
                <a:solidFill>
                  <a:schemeClr val="tx1"/>
                </a:solidFill>
              </a:rPr>
              <a:t> </a:t>
            </a:r>
            <a:r>
              <a:rPr lang="he-IL" sz="1300" dirty="0" err="1">
                <a:solidFill>
                  <a:schemeClr val="tx1"/>
                </a:solidFill>
              </a:rPr>
              <a:t>דאביי</a:t>
            </a:r>
            <a:r>
              <a:rPr lang="he-IL" sz="1300" dirty="0">
                <a:solidFill>
                  <a:schemeClr val="tx1"/>
                </a:solidFill>
              </a:rPr>
              <a:t> </a:t>
            </a:r>
            <a:endParaRPr lang="he-IL" sz="13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אמר </a:t>
            </a:r>
            <a:r>
              <a:rPr lang="he-IL" sz="1300" dirty="0">
                <a:solidFill>
                  <a:schemeClr val="tx1"/>
                </a:solidFill>
              </a:rPr>
              <a:t>להן מצוה על היתומים לפרוע חוב אביהן הני קמאי מצוה </a:t>
            </a:r>
            <a:r>
              <a:rPr lang="he-IL" sz="1300" dirty="0" err="1">
                <a:solidFill>
                  <a:schemeClr val="tx1"/>
                </a:solidFill>
              </a:rPr>
              <a:t>עבדיתו</a:t>
            </a:r>
            <a:r>
              <a:rPr lang="he-IL" sz="1300" dirty="0">
                <a:solidFill>
                  <a:schemeClr val="tx1"/>
                </a:solidFill>
              </a:rPr>
              <a:t> השתא כי טריף בדין </a:t>
            </a:r>
            <a:r>
              <a:rPr lang="he-IL" sz="1300" dirty="0" err="1">
                <a:solidFill>
                  <a:schemeClr val="tx1"/>
                </a:solidFill>
              </a:rPr>
              <a:t>קטריף</a:t>
            </a:r>
            <a:r>
              <a:rPr lang="he-IL" sz="1300" dirty="0">
                <a:solidFill>
                  <a:schemeClr val="tx1"/>
                </a:solidFill>
              </a:rPr>
              <a:t> </a:t>
            </a:r>
            <a:endParaRPr lang="he-IL" sz="13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ולא </a:t>
            </a:r>
            <a:r>
              <a:rPr lang="he-IL" sz="1300" dirty="0">
                <a:solidFill>
                  <a:schemeClr val="tx1"/>
                </a:solidFill>
              </a:rPr>
              <a:t>אמרן דלא אמרו ליה הני חמשין זוזי דמי דארעא </a:t>
            </a:r>
            <a:r>
              <a:rPr lang="he-IL" sz="1300" dirty="0" err="1">
                <a:solidFill>
                  <a:schemeClr val="tx1"/>
                </a:solidFill>
              </a:rPr>
              <a:t>קטינא</a:t>
            </a:r>
            <a:r>
              <a:rPr lang="he-IL" sz="1300" dirty="0">
                <a:solidFill>
                  <a:schemeClr val="tx1"/>
                </a:solidFill>
              </a:rPr>
              <a:t> </a:t>
            </a:r>
            <a:endParaRPr lang="he-IL" sz="13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אבל </a:t>
            </a:r>
            <a:r>
              <a:rPr lang="he-IL" sz="1300" dirty="0">
                <a:solidFill>
                  <a:schemeClr val="tx1"/>
                </a:solidFill>
              </a:rPr>
              <a:t>אמרו ליה הני חמשין זוזי דמי ארעא </a:t>
            </a:r>
            <a:r>
              <a:rPr lang="he-IL" sz="1300" dirty="0" err="1">
                <a:solidFill>
                  <a:schemeClr val="tx1"/>
                </a:solidFill>
              </a:rPr>
              <a:t>קטינא</a:t>
            </a:r>
            <a:r>
              <a:rPr lang="he-IL" sz="1300" dirty="0">
                <a:solidFill>
                  <a:schemeClr val="tx1"/>
                </a:solidFill>
              </a:rPr>
              <a:t> </a:t>
            </a:r>
            <a:r>
              <a:rPr lang="he-IL" sz="1300" dirty="0" err="1">
                <a:solidFill>
                  <a:schemeClr val="tx1"/>
                </a:solidFill>
              </a:rPr>
              <a:t>סלוקי</a:t>
            </a:r>
            <a:r>
              <a:rPr lang="he-IL" sz="1300" dirty="0">
                <a:solidFill>
                  <a:schemeClr val="tx1"/>
                </a:solidFill>
              </a:rPr>
              <a:t> סלקוה </a:t>
            </a:r>
          </a:p>
        </p:txBody>
      </p:sp>
      <p:sp>
        <p:nvSpPr>
          <p:cNvPr id="7" name="הסבר מלבני מעוגל 6"/>
          <p:cNvSpPr/>
          <p:nvPr/>
        </p:nvSpPr>
        <p:spPr>
          <a:xfrm>
            <a:off x="611560" y="620688"/>
            <a:ext cx="3816424" cy="1529753"/>
          </a:xfrm>
          <a:prstGeom prst="wedgeRoundRectCallout">
            <a:avLst>
              <a:gd name="adj1" fmla="val -54603"/>
              <a:gd name="adj2" fmla="val -4941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300" b="1" dirty="0" smtClean="0">
                <a:solidFill>
                  <a:prstClr val="black"/>
                </a:solidFill>
              </a:rPr>
              <a:t>משנה</a:t>
            </a:r>
            <a:endParaRPr lang="he-IL" sz="13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chemeClr val="accent6">
                    <a:lumMod val="50000"/>
                  </a:schemeClr>
                </a:solidFill>
              </a:rPr>
              <a:t>המלוה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 מעות את הכהן ואת הלוי ואת העני להיות מפריש עליהן 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מחלקן...</a:t>
            </a:r>
            <a:endParaRPr lang="he-IL" sz="13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מתו -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צריך ליטול רשות מן היורשים,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sz="1300" dirty="0" err="1">
                <a:solidFill>
                  <a:schemeClr val="accent6">
                    <a:lumMod val="50000"/>
                  </a:schemeClr>
                </a:solidFill>
              </a:rPr>
              <a:t>הלוון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 בפני </a:t>
            </a:r>
            <a:r>
              <a:rPr lang="he-IL" sz="1300" dirty="0" err="1">
                <a:solidFill>
                  <a:schemeClr val="accent6">
                    <a:lumMod val="50000"/>
                  </a:schemeClr>
                </a:solidFill>
              </a:rPr>
              <a:t>ב''ד</a:t>
            </a:r>
            <a:r>
              <a:rPr lang="he-IL" sz="1300" dirty="0">
                <a:solidFill>
                  <a:schemeClr val="accent6">
                    <a:lumMod val="50000"/>
                  </a:schemeClr>
                </a:solidFill>
              </a:rPr>
              <a:t> - אינו צריך ליטול רשות מן </a:t>
            </a:r>
            <a:r>
              <a:rPr lang="he-IL" sz="1300" dirty="0" err="1">
                <a:solidFill>
                  <a:schemeClr val="accent6">
                    <a:lumMod val="50000"/>
                  </a:schemeClr>
                </a:solidFill>
              </a:rPr>
              <a:t>היורשין</a:t>
            </a:r>
            <a:r>
              <a:rPr lang="he-IL" sz="13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3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3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134520"/>
            <a:ext cx="7819728" cy="66110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err="1" smtClean="0"/>
              <a:t>ת</a:t>
            </a:r>
            <a:r>
              <a:rPr lang="he-IL" sz="1700" dirty="0" err="1"/>
              <a:t>'</a:t>
            </a:r>
            <a:r>
              <a:rPr lang="he-IL" sz="1700" dirty="0" err="1" smtClean="0"/>
              <a:t>'ר</a:t>
            </a:r>
            <a:r>
              <a:rPr lang="he-IL" sz="17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ישראל שאמר ללוי: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מעשר יש לך בידי - אין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חוששין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לתרומת מעשר שבו.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כור מעשר יש לך בידי -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חוששין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לתרומת מעשר שבו.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מאי </a:t>
            </a:r>
            <a:r>
              <a:rPr lang="he-IL" sz="1700" dirty="0" err="1" smtClean="0"/>
              <a:t>קאמר</a:t>
            </a:r>
            <a:r>
              <a:rPr lang="he-IL" sz="1700" dirty="0" smtClean="0"/>
              <a:t>?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</a:t>
            </a:r>
            <a:r>
              <a:rPr lang="he-IL" sz="1700" dirty="0" err="1" smtClean="0"/>
              <a:t>אביי</a:t>
            </a:r>
            <a:r>
              <a:rPr lang="he-IL" sz="17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ה</a:t>
            </a:r>
            <a:r>
              <a:rPr lang="he-IL" sz="1700" dirty="0" err="1"/>
              <a:t>'</a:t>
            </a:r>
            <a:r>
              <a:rPr lang="he-IL" sz="1700" dirty="0" err="1" smtClean="0"/>
              <a:t>'ק</a:t>
            </a:r>
            <a:r>
              <a:rPr lang="he-IL" sz="17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ישראל </a:t>
            </a:r>
            <a:r>
              <a:rPr lang="he-IL" sz="1700" dirty="0"/>
              <a:t>שאמר </a:t>
            </a:r>
            <a:r>
              <a:rPr lang="he-IL" sz="1700" dirty="0" smtClean="0"/>
              <a:t>ללוי: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מעשר </a:t>
            </a:r>
            <a:r>
              <a:rPr lang="he-IL" sz="1700" dirty="0"/>
              <a:t>יש לך בידי והילך דמיו </a:t>
            </a:r>
            <a:r>
              <a:rPr lang="he-IL" sz="1700" dirty="0" smtClean="0"/>
              <a:t>- אין </a:t>
            </a:r>
            <a:r>
              <a:rPr lang="he-IL" sz="1700" dirty="0" err="1"/>
              <a:t>חוששין</a:t>
            </a:r>
            <a:r>
              <a:rPr lang="he-IL" sz="1700" dirty="0"/>
              <a:t> שמא </a:t>
            </a:r>
            <a:r>
              <a:rPr lang="he-IL" sz="1700" dirty="0" err="1"/>
              <a:t>עשאו</a:t>
            </a:r>
            <a:r>
              <a:rPr lang="he-IL" sz="1700" dirty="0"/>
              <a:t> תרומת מעשר על מקום </a:t>
            </a:r>
            <a:r>
              <a:rPr lang="he-IL" sz="1700" dirty="0" smtClean="0"/>
              <a:t>אחר.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כור </a:t>
            </a:r>
            <a:r>
              <a:rPr lang="he-IL" sz="1700" dirty="0"/>
              <a:t>מעשר יש לך בידי והילך דמיו </a:t>
            </a:r>
            <a:r>
              <a:rPr lang="he-IL" sz="1700" dirty="0" smtClean="0"/>
              <a:t>- </a:t>
            </a:r>
            <a:r>
              <a:rPr lang="he-IL" sz="1700" dirty="0" err="1" smtClean="0"/>
              <a:t>חוששין</a:t>
            </a:r>
            <a:r>
              <a:rPr lang="he-IL" sz="1700" dirty="0" smtClean="0"/>
              <a:t> </a:t>
            </a:r>
            <a:r>
              <a:rPr lang="he-IL" sz="1700" dirty="0"/>
              <a:t>שמא </a:t>
            </a:r>
            <a:r>
              <a:rPr lang="he-IL" sz="1700" dirty="0" err="1"/>
              <a:t>עשאו</a:t>
            </a:r>
            <a:r>
              <a:rPr lang="he-IL" sz="1700" dirty="0"/>
              <a:t> תרומת מעשר על מקום </a:t>
            </a:r>
            <a:r>
              <a:rPr lang="he-IL" sz="1700" dirty="0" smtClean="0"/>
              <a:t>אחר.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אטו </a:t>
            </a:r>
            <a:r>
              <a:rPr lang="he-IL" sz="1700" dirty="0" err="1"/>
              <a:t>ברשיעי</a:t>
            </a:r>
            <a:r>
              <a:rPr lang="he-IL" sz="1700" dirty="0"/>
              <a:t> עסקינן </a:t>
            </a:r>
            <a:r>
              <a:rPr lang="he-IL" sz="1700" dirty="0" err="1"/>
              <a:t>דשקלי</a:t>
            </a:r>
            <a:r>
              <a:rPr lang="he-IL" sz="1700" dirty="0"/>
              <a:t> דמי ומשוו ליה תרומת </a:t>
            </a:r>
            <a:r>
              <a:rPr lang="he-IL" sz="1700" dirty="0" smtClean="0"/>
              <a:t>מעשר?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אלא </a:t>
            </a:r>
            <a:r>
              <a:rPr lang="he-IL" sz="1700" dirty="0"/>
              <a:t>אמר רב </a:t>
            </a:r>
            <a:r>
              <a:rPr lang="he-IL" sz="1700" dirty="0" err="1"/>
              <a:t>משרשיא</a:t>
            </a:r>
            <a:r>
              <a:rPr lang="he-IL" sz="1700" dirty="0"/>
              <a:t> בריה </a:t>
            </a:r>
            <a:r>
              <a:rPr lang="he-IL" sz="1700" dirty="0" err="1"/>
              <a:t>דרב</a:t>
            </a:r>
            <a:r>
              <a:rPr lang="he-IL" sz="1700" dirty="0"/>
              <a:t> </a:t>
            </a:r>
            <a:r>
              <a:rPr lang="he-IL" sz="1700" dirty="0" err="1" smtClean="0"/>
              <a:t>אידי</a:t>
            </a:r>
            <a:r>
              <a:rPr lang="he-IL" sz="17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הכי </a:t>
            </a:r>
            <a:r>
              <a:rPr lang="he-IL" sz="1700" dirty="0" err="1" smtClean="0"/>
              <a:t>קאמר</a:t>
            </a:r>
            <a:r>
              <a:rPr lang="he-IL" sz="17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ישראל </a:t>
            </a:r>
            <a:r>
              <a:rPr lang="he-IL" sz="1700" dirty="0"/>
              <a:t>שאמר לבן </a:t>
            </a:r>
            <a:r>
              <a:rPr lang="he-IL" sz="1700" dirty="0" smtClean="0"/>
              <a:t>לוי: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מעשר </a:t>
            </a:r>
            <a:r>
              <a:rPr lang="he-IL" sz="1700" dirty="0"/>
              <a:t>לאביך בידי הילך דמיו </a:t>
            </a:r>
            <a:r>
              <a:rPr lang="he-IL" sz="1700" dirty="0" smtClean="0"/>
              <a:t>- אין </a:t>
            </a:r>
            <a:r>
              <a:rPr lang="he-IL" sz="1700" dirty="0" err="1"/>
              <a:t>חוששין</a:t>
            </a:r>
            <a:r>
              <a:rPr lang="he-IL" sz="1700" dirty="0"/>
              <a:t> שמא </a:t>
            </a:r>
            <a:r>
              <a:rPr lang="he-IL" sz="1700" dirty="0" err="1"/>
              <a:t>עשאו</a:t>
            </a:r>
            <a:r>
              <a:rPr lang="he-IL" sz="1700" dirty="0"/>
              <a:t> אביו תרומת מעשר על מקום </a:t>
            </a:r>
            <a:r>
              <a:rPr lang="he-IL" sz="1700" dirty="0" smtClean="0"/>
              <a:t>אחר.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כור </a:t>
            </a:r>
            <a:r>
              <a:rPr lang="he-IL" sz="1700" dirty="0"/>
              <a:t>מעשר לאביך בידי והילך דמיו </a:t>
            </a:r>
            <a:r>
              <a:rPr lang="he-IL" sz="1700" dirty="0" smtClean="0"/>
              <a:t>- </a:t>
            </a:r>
            <a:r>
              <a:rPr lang="he-IL" sz="1700" dirty="0" err="1" smtClean="0"/>
              <a:t>חוששין</a:t>
            </a:r>
            <a:r>
              <a:rPr lang="he-IL" sz="1700" dirty="0" smtClean="0"/>
              <a:t> </a:t>
            </a:r>
            <a:r>
              <a:rPr lang="he-IL" sz="1700" dirty="0"/>
              <a:t>שמא </a:t>
            </a:r>
            <a:r>
              <a:rPr lang="he-IL" sz="1700" dirty="0" err="1"/>
              <a:t>עשאו</a:t>
            </a:r>
            <a:r>
              <a:rPr lang="he-IL" sz="1700" dirty="0"/>
              <a:t> אביו תרומת מעשר על מקום </a:t>
            </a:r>
            <a:r>
              <a:rPr lang="he-IL" sz="1700" dirty="0" smtClean="0"/>
              <a:t>אחר.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וכי </a:t>
            </a:r>
            <a:r>
              <a:rPr lang="he-IL" sz="1700" dirty="0"/>
              <a:t>נחשדו חברים לתרום שלא מן </a:t>
            </a:r>
            <a:r>
              <a:rPr lang="he-IL" sz="1700" dirty="0" smtClean="0"/>
              <a:t>המוקף?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9894" y="35330"/>
            <a:ext cx="15155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ב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91070" y="2166510"/>
            <a:ext cx="389184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sz="3000" dirty="0"/>
          </a:p>
          <a:p>
            <a:endParaRPr lang="he-IL" dirty="0" smtClean="0"/>
          </a:p>
          <a:p>
            <a:endParaRPr lang="he-IL" dirty="0"/>
          </a:p>
          <a:p>
            <a:endParaRPr lang="he-IL" dirty="0"/>
          </a:p>
          <a:p>
            <a:r>
              <a:rPr lang="he-IL" dirty="0" smtClean="0"/>
              <a:t>②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5" name="חץ שמאלה 4"/>
          <p:cNvSpPr/>
          <p:nvPr/>
        </p:nvSpPr>
        <p:spPr>
          <a:xfrm>
            <a:off x="1164382" y="6343228"/>
            <a:ext cx="864096" cy="3104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89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166052"/>
            <a:ext cx="7243664" cy="27515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smtClean="0"/>
              <a:t>אלא </a:t>
            </a:r>
            <a:r>
              <a:rPr lang="he-IL" sz="1700" dirty="0"/>
              <a:t>אמר רב </a:t>
            </a:r>
            <a:r>
              <a:rPr lang="he-IL" sz="1700" dirty="0" smtClean="0"/>
              <a:t>אשי: 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ה</a:t>
            </a:r>
            <a:r>
              <a:rPr lang="he-IL" sz="1700" dirty="0" err="1"/>
              <a:t>'</a:t>
            </a:r>
            <a:r>
              <a:rPr lang="he-IL" sz="1700" dirty="0" err="1" smtClean="0"/>
              <a:t>'ק</a:t>
            </a:r>
            <a:r>
              <a:rPr lang="he-IL" sz="17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בן </a:t>
            </a:r>
            <a:r>
              <a:rPr lang="he-IL" sz="1700" dirty="0"/>
              <a:t>ישראל שאמר </a:t>
            </a:r>
            <a:r>
              <a:rPr lang="he-IL" sz="1700" dirty="0" smtClean="0"/>
              <a:t>ללוי: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כך </a:t>
            </a:r>
            <a:r>
              <a:rPr lang="he-IL" sz="1700" dirty="0"/>
              <a:t>אמר לי </a:t>
            </a:r>
            <a:r>
              <a:rPr lang="he-IL" sz="1700" dirty="0" smtClean="0"/>
              <a:t>אבא: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מעשר </a:t>
            </a:r>
            <a:r>
              <a:rPr lang="he-IL" sz="1700" dirty="0"/>
              <a:t>לך בידי או מעשר לאביך בידי -</a:t>
            </a:r>
            <a:endParaRPr lang="he-IL" sz="1700" dirty="0" smtClean="0"/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חוששין</a:t>
            </a:r>
            <a:r>
              <a:rPr lang="he-IL" sz="1700" dirty="0" smtClean="0"/>
              <a:t> </a:t>
            </a:r>
            <a:r>
              <a:rPr lang="he-IL" sz="1700" dirty="0"/>
              <a:t>לתרומת מעשר </a:t>
            </a:r>
            <a:r>
              <a:rPr lang="he-IL" sz="1700" dirty="0" smtClean="0"/>
              <a:t>שבו, </a:t>
            </a:r>
            <a:r>
              <a:rPr lang="he-IL" sz="1700" dirty="0"/>
              <a:t>כיון דלא קיץ לא </a:t>
            </a:r>
            <a:r>
              <a:rPr lang="he-IL" sz="1700" dirty="0" err="1"/>
              <a:t>הוה</a:t>
            </a:r>
            <a:r>
              <a:rPr lang="he-IL" sz="1700" dirty="0"/>
              <a:t> מתקן ליה בעל </a:t>
            </a:r>
            <a:r>
              <a:rPr lang="he-IL" sz="1700" dirty="0" smtClean="0"/>
              <a:t>הבית.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כור </a:t>
            </a:r>
            <a:r>
              <a:rPr lang="he-IL" sz="1700" dirty="0"/>
              <a:t>מעשר לך בידי או כור מעשר לאביך בידי -</a:t>
            </a:r>
            <a:endParaRPr lang="he-IL" sz="17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אין </a:t>
            </a:r>
            <a:r>
              <a:rPr lang="he-IL" sz="1700" dirty="0" err="1"/>
              <a:t>חוששין</a:t>
            </a:r>
            <a:r>
              <a:rPr lang="he-IL" sz="1700" dirty="0"/>
              <a:t> לתרומת מעשר </a:t>
            </a:r>
            <a:r>
              <a:rPr lang="he-IL" sz="1700" dirty="0" smtClean="0"/>
              <a:t>שבו, </a:t>
            </a:r>
            <a:r>
              <a:rPr lang="he-IL" sz="1700" dirty="0"/>
              <a:t>כיון </a:t>
            </a:r>
            <a:r>
              <a:rPr lang="he-IL" sz="1700" dirty="0" err="1"/>
              <a:t>דקיץ</a:t>
            </a:r>
            <a:r>
              <a:rPr lang="he-IL" sz="1700" dirty="0"/>
              <a:t> </a:t>
            </a:r>
            <a:r>
              <a:rPr lang="he-IL" sz="1700" dirty="0" err="1"/>
              <a:t>תקוני</a:t>
            </a:r>
            <a:r>
              <a:rPr lang="he-IL" sz="1700" dirty="0"/>
              <a:t> תקניה בעל </a:t>
            </a:r>
            <a:r>
              <a:rPr lang="he-IL" sz="1700" dirty="0" smtClean="0"/>
              <a:t>הבית.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9894" y="35330"/>
            <a:ext cx="15155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ב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91070" y="207690"/>
            <a:ext cx="389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③</a:t>
            </a:r>
            <a:endParaRPr lang="he-IL" dirty="0"/>
          </a:p>
        </p:txBody>
      </p:sp>
      <p:sp>
        <p:nvSpPr>
          <p:cNvPr id="6" name="הסבר מלבני מעוגל 5"/>
          <p:cNvSpPr/>
          <p:nvPr/>
        </p:nvSpPr>
        <p:spPr>
          <a:xfrm>
            <a:off x="827584" y="579575"/>
            <a:ext cx="3909864" cy="833201"/>
          </a:xfrm>
          <a:prstGeom prst="wedgeRoundRectCallout">
            <a:avLst>
              <a:gd name="adj1" fmla="val 55359"/>
              <a:gd name="adj2" fmla="val -4115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ישראל שאמר ללוי: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מעשר יש לך בידי - אין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חוששין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לתרומת מעשר שבו.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כור מעשר יש לך בידי -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חוששין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לתרומת מעשר שבו.</a:t>
            </a:r>
          </a:p>
        </p:txBody>
      </p:sp>
    </p:spTree>
    <p:extLst>
      <p:ext uri="{BB962C8B-B14F-4D97-AF65-F5344CB8AC3E}">
        <p14:creationId xmlns:p14="http://schemas.microsoft.com/office/powerpoint/2010/main" val="27386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8461</TotalTime>
  <Words>2848</Words>
  <Application>Microsoft Office PowerPoint</Application>
  <PresentationFormat>‫הצגה על המסך (4:3)</PresentationFormat>
  <Paragraphs>376</Paragraphs>
  <Slides>12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user</cp:lastModifiedBy>
  <cp:revision>890</cp:revision>
  <dcterms:created xsi:type="dcterms:W3CDTF">2015-01-28T10:22:53Z</dcterms:created>
  <dcterms:modified xsi:type="dcterms:W3CDTF">2016-01-12T18:21:03Z</dcterms:modified>
</cp:coreProperties>
</file>