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76" r:id="rId2"/>
    <p:sldId id="340" r:id="rId3"/>
    <p:sldId id="357" r:id="rId4"/>
    <p:sldId id="358" r:id="rId5"/>
    <p:sldId id="359" r:id="rId6"/>
    <p:sldId id="360" r:id="rId7"/>
    <p:sldId id="361" r:id="rId8"/>
    <p:sldId id="362" r:id="rId9"/>
    <p:sldId id="363" r:id="rId10"/>
    <p:sldId id="364" r:id="rId11"/>
    <p:sldId id="365" r:id="rId12"/>
    <p:sldId id="366" r:id="rId13"/>
    <p:sldId id="367" r:id="rId14"/>
    <p:sldId id="293" r:id="rId15"/>
    <p:sldId id="274"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89088" autoAdjust="0"/>
  </p:normalViewPr>
  <p:slideViewPr>
    <p:cSldViewPr>
      <p:cViewPr varScale="1">
        <p:scale>
          <a:sx n="63" d="100"/>
          <a:sy n="63" d="100"/>
        </p:scale>
        <p:origin x="153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א'/אדר א/תשע"ו</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אנא </a:t>
            </a:r>
            <a:r>
              <a:rPr lang="he-IL" b="1" dirty="0" err="1" smtClean="0"/>
              <a:t>הואי</a:t>
            </a:r>
            <a:r>
              <a:rPr lang="he-IL" b="1" dirty="0" smtClean="0"/>
              <a:t> </a:t>
            </a:r>
            <a:r>
              <a:rPr lang="he-IL" b="1" dirty="0" err="1" smtClean="0"/>
              <a:t>במניינא</a:t>
            </a:r>
            <a:r>
              <a:rPr lang="he-IL" b="1" dirty="0" smtClean="0"/>
              <a:t> דרבי</a:t>
            </a:r>
            <a:r>
              <a:rPr lang="he-IL" dirty="0" smtClean="0"/>
              <a:t>. באותו מנין שתקנו שכל הקודם </a:t>
            </a:r>
            <a:r>
              <a:rPr lang="he-IL" dirty="0" err="1" smtClean="0"/>
              <a:t>ליקח</a:t>
            </a:r>
            <a:r>
              <a:rPr lang="he-IL" dirty="0" smtClean="0"/>
              <a:t> זכה: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ומינאי </a:t>
            </a:r>
            <a:r>
              <a:rPr lang="he-IL" b="1" dirty="0" err="1" smtClean="0"/>
              <a:t>דידי</a:t>
            </a:r>
            <a:r>
              <a:rPr lang="he-IL" b="1" dirty="0" smtClean="0"/>
              <a:t> מנו ברישא</a:t>
            </a:r>
            <a:r>
              <a:rPr lang="he-IL" dirty="0" smtClean="0"/>
              <a:t>. ממני שאלו תחלה בשורה כשהיינו </a:t>
            </a:r>
            <a:r>
              <a:rPr lang="he-IL" dirty="0" err="1" smtClean="0"/>
              <a:t>יושבין</a:t>
            </a:r>
            <a:r>
              <a:rPr lang="he-IL" dirty="0" smtClean="0"/>
              <a:t> מה דעתי נוטה והוא היה בינוני לא מן הגדולים ולא מן הקטנים ואני שמעתי שקטן שבהם היה: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מתחילין</a:t>
            </a:r>
            <a:r>
              <a:rPr lang="he-IL" b="1" dirty="0" smtClean="0"/>
              <a:t> מן הגדול</a:t>
            </a:r>
            <a:r>
              <a:rPr lang="he-IL" dirty="0" smtClean="0"/>
              <a:t>. </a:t>
            </a:r>
            <a:r>
              <a:rPr lang="he-IL" dirty="0" err="1" smtClean="0"/>
              <a:t>כשעומדין</a:t>
            </a:r>
            <a:r>
              <a:rPr lang="he-IL" dirty="0" smtClean="0"/>
              <a:t> </a:t>
            </a:r>
            <a:r>
              <a:rPr lang="he-IL" dirty="0" err="1" smtClean="0"/>
              <a:t>למנין</a:t>
            </a:r>
            <a:r>
              <a:rPr lang="he-IL" dirty="0" smtClean="0"/>
              <a:t> לראות אם רוב </a:t>
            </a:r>
            <a:r>
              <a:rPr lang="he-IL" dirty="0" err="1" smtClean="0"/>
              <a:t>מטמאין</a:t>
            </a:r>
            <a:r>
              <a:rPr lang="he-IL" dirty="0" smtClean="0"/>
              <a:t> או רוב </a:t>
            </a:r>
            <a:r>
              <a:rPr lang="he-IL" dirty="0" err="1" smtClean="0"/>
              <a:t>מטהרין</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מן הצד</a:t>
            </a:r>
            <a:r>
              <a:rPr lang="he-IL" dirty="0" smtClean="0"/>
              <a:t>. מן הקטנים ולא מן הגדול שלא ילמד חובה והשאר </a:t>
            </a:r>
            <a:r>
              <a:rPr lang="he-IL" dirty="0" err="1" smtClean="0"/>
              <a:t>נכנעין</a:t>
            </a:r>
            <a:r>
              <a:rPr lang="he-IL" dirty="0" smtClean="0"/>
              <a:t> מפניו שלא לחלוק עליו משום לא תענה על רב (שמות </a:t>
            </a:r>
            <a:r>
              <a:rPr lang="he-IL" dirty="0" err="1" smtClean="0"/>
              <a:t>כג</a:t>
            </a:r>
            <a:r>
              <a:rPr lang="he-IL" dirty="0" smtClean="0"/>
              <a:t>) ובדיני נפשות </a:t>
            </a:r>
            <a:r>
              <a:rPr lang="he-IL" dirty="0" err="1" smtClean="0"/>
              <a:t>מוקמינן</a:t>
            </a:r>
            <a:r>
              <a:rPr lang="he-IL" dirty="0" smtClean="0"/>
              <a:t> </a:t>
            </a:r>
            <a:r>
              <a:rPr lang="he-IL" dirty="0" err="1" smtClean="0"/>
              <a:t>להאי</a:t>
            </a:r>
            <a:r>
              <a:rPr lang="he-IL" dirty="0" smtClean="0"/>
              <a:t> קרא </a:t>
            </a:r>
            <a:r>
              <a:rPr lang="he-IL" dirty="0" err="1" smtClean="0"/>
              <a:t>בפ</a:t>
            </a:r>
            <a:r>
              <a:rPr lang="he-IL" dirty="0" smtClean="0"/>
              <a:t>''ק </a:t>
            </a:r>
            <a:r>
              <a:rPr lang="he-IL" dirty="0" err="1" smtClean="0"/>
              <a:t>דסנהדרין</a:t>
            </a:r>
            <a:r>
              <a:rPr lang="he-IL" dirty="0" smtClean="0"/>
              <a:t> (דף ב.) לא כהטייתך לטובה </a:t>
            </a:r>
            <a:r>
              <a:rPr lang="he-IL" dirty="0" err="1" smtClean="0"/>
              <a:t>כו</a:t>
            </a:r>
            <a:r>
              <a:rPr lang="he-IL" dirty="0" smtClean="0"/>
              <a:t>' ולא ילמדו זכות: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דכולהו</a:t>
            </a:r>
            <a:r>
              <a:rPr lang="he-IL" b="1" dirty="0" smtClean="0"/>
              <a:t> </a:t>
            </a:r>
            <a:r>
              <a:rPr lang="he-IL" b="1" dirty="0" err="1" smtClean="0"/>
              <a:t>מנינייהו</a:t>
            </a:r>
            <a:r>
              <a:rPr lang="he-IL" b="1" dirty="0" smtClean="0"/>
              <a:t> מן הצד </a:t>
            </a:r>
            <a:r>
              <a:rPr lang="he-IL" b="1" dirty="0" err="1" smtClean="0"/>
              <a:t>מתחילין</a:t>
            </a:r>
            <a:r>
              <a:rPr lang="he-IL" dirty="0" smtClean="0"/>
              <a:t>. משום לא תענה על ריב וכתיב חסר בלא </a:t>
            </a:r>
            <a:r>
              <a:rPr lang="he-IL" dirty="0" err="1" smtClean="0"/>
              <a:t>יו''ד</a:t>
            </a:r>
            <a:r>
              <a:rPr lang="he-IL" dirty="0" smtClean="0"/>
              <a:t> </a:t>
            </a:r>
            <a:r>
              <a:rPr lang="he-IL" dirty="0" err="1" smtClean="0"/>
              <a:t>ודרשינן</a:t>
            </a:r>
            <a:r>
              <a:rPr lang="he-IL" dirty="0" smtClean="0"/>
              <a:t> לא תענה על רב לא תחלוק על מופלא שבבית דין ולא </a:t>
            </a:r>
            <a:r>
              <a:rPr lang="he-IL" dirty="0" err="1" smtClean="0"/>
              <a:t>מוקמי</a:t>
            </a:r>
            <a:r>
              <a:rPr lang="he-IL" dirty="0" smtClean="0"/>
              <a:t> ליה לרישא </a:t>
            </a:r>
            <a:r>
              <a:rPr lang="he-IL" dirty="0" err="1" smtClean="0"/>
              <a:t>דקרא</a:t>
            </a:r>
            <a:r>
              <a:rPr lang="he-IL" dirty="0" smtClean="0"/>
              <a:t> בדיני נפשות </a:t>
            </a:r>
            <a:r>
              <a:rPr lang="he-IL" dirty="0" err="1" smtClean="0"/>
              <a:t>ואע</a:t>
            </a:r>
            <a:r>
              <a:rPr lang="he-IL" dirty="0" smtClean="0"/>
              <a:t>''ג </a:t>
            </a:r>
            <a:r>
              <a:rPr lang="he-IL" dirty="0" err="1" smtClean="0"/>
              <a:t>דסיפיה</a:t>
            </a:r>
            <a:r>
              <a:rPr lang="he-IL" dirty="0" smtClean="0"/>
              <a:t> </a:t>
            </a:r>
            <a:r>
              <a:rPr lang="he-IL" dirty="0" err="1" smtClean="0"/>
              <a:t>דקרא</a:t>
            </a:r>
            <a:r>
              <a:rPr lang="he-IL" dirty="0" smtClean="0"/>
              <a:t> לא </a:t>
            </a:r>
            <a:r>
              <a:rPr lang="he-IL" dirty="0" err="1" smtClean="0"/>
              <a:t>מיתוקם</a:t>
            </a:r>
            <a:r>
              <a:rPr lang="he-IL" dirty="0" smtClean="0"/>
              <a:t> אלא בדיני נפשות: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תוס</a:t>
            </a:r>
            <a:r>
              <a:rPr lang="he-IL" b="1" dirty="0" smtClean="0"/>
              <a:t>': </a:t>
            </a:r>
            <a:r>
              <a:rPr lang="he-IL" b="1" dirty="0" err="1" smtClean="0"/>
              <a:t>דכולהו</a:t>
            </a:r>
            <a:r>
              <a:rPr lang="he-IL" dirty="0" smtClean="0"/>
              <a:t> </a:t>
            </a:r>
            <a:r>
              <a:rPr lang="he-IL" dirty="0" err="1" smtClean="0"/>
              <a:t>מנינייהו</a:t>
            </a:r>
            <a:r>
              <a:rPr lang="he-IL" dirty="0" smtClean="0"/>
              <a:t> מן הצד הוו מתחלי. פי' </a:t>
            </a:r>
            <a:r>
              <a:rPr lang="he-IL" dirty="0" err="1" smtClean="0"/>
              <a:t>בקונט</a:t>
            </a:r>
            <a:r>
              <a:rPr lang="he-IL" dirty="0" smtClean="0"/>
              <a:t>' </a:t>
            </a:r>
            <a:r>
              <a:rPr lang="he-IL" dirty="0" err="1" smtClean="0"/>
              <a:t>דמוקי</a:t>
            </a:r>
            <a:r>
              <a:rPr lang="he-IL" dirty="0" smtClean="0"/>
              <a:t> לה לא תענה על ריב בכל דבר ואין נראה דלא </a:t>
            </a:r>
            <a:r>
              <a:rPr lang="he-IL" dirty="0" err="1" smtClean="0"/>
              <a:t>מיסתבר</a:t>
            </a:r>
            <a:r>
              <a:rPr lang="he-IL" dirty="0" smtClean="0"/>
              <a:t> דפליג </a:t>
            </a:r>
            <a:r>
              <a:rPr lang="he-IL" dirty="0" err="1" smtClean="0"/>
              <a:t>אמתניתין</a:t>
            </a:r>
            <a:r>
              <a:rPr lang="he-IL" dirty="0" smtClean="0"/>
              <a:t> </a:t>
            </a:r>
            <a:r>
              <a:rPr lang="he-IL" dirty="0" err="1" smtClean="0"/>
              <a:t>דסנהדרין</a:t>
            </a:r>
            <a:r>
              <a:rPr lang="he-IL" dirty="0" smtClean="0"/>
              <a:t> (דף לב.) דאייתי אלא משום ענוה שלא להראות עצמו גדול היה עושה</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1104396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תוס</a:t>
            </a:r>
            <a:r>
              <a:rPr lang="he-IL" b="1" dirty="0" smtClean="0"/>
              <a:t>':</a:t>
            </a:r>
            <a:r>
              <a:rPr lang="he-IL" b="1" baseline="0" dirty="0" smtClean="0"/>
              <a:t> </a:t>
            </a:r>
            <a:r>
              <a:rPr lang="he-IL" b="1" dirty="0" smtClean="0"/>
              <a:t>אבל</a:t>
            </a:r>
            <a:r>
              <a:rPr lang="he-IL" dirty="0" smtClean="0"/>
              <a:t> בשני ובחמישי לא. אומר </a:t>
            </a:r>
            <a:r>
              <a:rPr lang="he-IL" dirty="0" err="1" smtClean="0"/>
              <a:t>ר''ח</a:t>
            </a:r>
            <a:r>
              <a:rPr lang="he-IL" dirty="0" smtClean="0"/>
              <a:t> הני מילי </a:t>
            </a:r>
            <a:r>
              <a:rPr lang="he-IL" dirty="0" err="1" smtClean="0"/>
              <a:t>לדידהו</a:t>
            </a:r>
            <a:r>
              <a:rPr lang="he-IL" dirty="0" smtClean="0"/>
              <a:t> </a:t>
            </a:r>
            <a:r>
              <a:rPr lang="he-IL" dirty="0" err="1" smtClean="0"/>
              <a:t>דבחול</a:t>
            </a:r>
            <a:r>
              <a:rPr lang="he-IL" dirty="0" smtClean="0"/>
              <a:t> הוו </a:t>
            </a:r>
            <a:r>
              <a:rPr lang="he-IL" dirty="0" err="1" smtClean="0"/>
              <a:t>טרידי</a:t>
            </a:r>
            <a:r>
              <a:rPr lang="he-IL" dirty="0" smtClean="0"/>
              <a:t> במלאכתן ולא שכיחי אבל לדידן שכיחי בשני ובחמישי כמו </a:t>
            </a:r>
            <a:r>
              <a:rPr lang="he-IL" dirty="0" err="1" smtClean="0"/>
              <a:t>ביו''ט</a:t>
            </a:r>
            <a:endParaRPr lang="he-IL"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רב </a:t>
            </a:r>
            <a:r>
              <a:rPr lang="he-IL" b="1" dirty="0" err="1" smtClean="0"/>
              <a:t>הונא</a:t>
            </a:r>
            <a:r>
              <a:rPr lang="he-IL" dirty="0" smtClean="0"/>
              <a:t>. ישראל </a:t>
            </a:r>
            <a:r>
              <a:rPr lang="he-IL" dirty="0" err="1" smtClean="0"/>
              <a:t>הוה</a:t>
            </a:r>
            <a:r>
              <a:rPr lang="he-IL" dirty="0" smtClean="0"/>
              <a:t>:</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11</a:t>
            </a:fld>
            <a:endParaRPr lang="he-IL"/>
          </a:p>
        </p:txBody>
      </p:sp>
    </p:spTree>
    <p:extLst>
      <p:ext uri="{BB962C8B-B14F-4D97-AF65-F5344CB8AC3E}">
        <p14:creationId xmlns:p14="http://schemas.microsoft.com/office/powerpoint/2010/main" val="324679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נתפרדה</a:t>
            </a:r>
            <a:r>
              <a:rPr lang="he-IL" b="1" dirty="0" smtClean="0"/>
              <a:t> חבילה</a:t>
            </a:r>
            <a:r>
              <a:rPr lang="he-IL" dirty="0" smtClean="0"/>
              <a:t>. נפסק הקשר איבד הלוי את כבודו בשביל חבילתו הנפרדת ואינו קורא כלל כך אמר מורי הזקן ומורי ר' יצחק בן יהודה וכן סידר רב עמרם אבל מתלמידי מורי רבי יצחק הלוי שמעתי משמו שאין סדר לדבר להקדים לוי לישראל ומי שירצה יקדים: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קורא כהן</a:t>
            </a:r>
            <a:r>
              <a:rPr lang="he-IL" dirty="0" smtClean="0"/>
              <a:t>. במקום לוי:</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מפני פגמו של ראשון</a:t>
            </a:r>
            <a:r>
              <a:rPr lang="he-IL" dirty="0" smtClean="0"/>
              <a:t>. שלא יאמרו הראשון אינו כהן </a:t>
            </a:r>
            <a:r>
              <a:rPr lang="he-IL" dirty="0" err="1" smtClean="0"/>
              <a:t>ולקמיה</a:t>
            </a:r>
            <a:r>
              <a:rPr lang="he-IL" dirty="0" smtClean="0"/>
              <a:t> פריך והא </a:t>
            </a:r>
            <a:r>
              <a:rPr lang="he-IL" dirty="0" err="1" smtClean="0"/>
              <a:t>קא</a:t>
            </a:r>
            <a:r>
              <a:rPr lang="he-IL" dirty="0" smtClean="0"/>
              <a:t> חזו </a:t>
            </a:r>
            <a:r>
              <a:rPr lang="he-IL" dirty="0" err="1" smtClean="0"/>
              <a:t>דסליק</a:t>
            </a:r>
            <a:r>
              <a:rPr lang="he-IL" dirty="0" smtClean="0"/>
              <a:t> </a:t>
            </a:r>
            <a:r>
              <a:rPr lang="he-IL" dirty="0" err="1" smtClean="0"/>
              <a:t>ממנינא</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משום פגם שניהם</a:t>
            </a:r>
            <a:r>
              <a:rPr lang="he-IL" dirty="0" smtClean="0"/>
              <a:t>. לא ידעי </a:t>
            </a:r>
            <a:r>
              <a:rPr lang="he-IL" dirty="0" err="1" smtClean="0"/>
              <a:t>אינשי</a:t>
            </a:r>
            <a:r>
              <a:rPr lang="he-IL" dirty="0" smtClean="0"/>
              <a:t> </a:t>
            </a:r>
            <a:r>
              <a:rPr lang="he-IL" dirty="0" err="1" smtClean="0"/>
              <a:t>פגמא</a:t>
            </a:r>
            <a:r>
              <a:rPr lang="he-IL" dirty="0" smtClean="0"/>
              <a:t> בהי </a:t>
            </a:r>
            <a:r>
              <a:rPr lang="he-IL" dirty="0" err="1" smtClean="0"/>
              <a:t>מינייהו</a:t>
            </a:r>
            <a:r>
              <a:rPr lang="he-IL" dirty="0" smtClean="0"/>
              <a:t> ויאמרו ראשון אינו לוי לפיכך חזר וקרא לוי אי </a:t>
            </a:r>
            <a:r>
              <a:rPr lang="he-IL" dirty="0" err="1" smtClean="0"/>
              <a:t>נמי</a:t>
            </a:r>
            <a:r>
              <a:rPr lang="he-IL" dirty="0" smtClean="0"/>
              <a:t> שני אינו לוי אלא ישראל </a:t>
            </a:r>
            <a:r>
              <a:rPr lang="he-IL" dirty="0" err="1" smtClean="0"/>
              <a:t>ולקמיה</a:t>
            </a:r>
            <a:r>
              <a:rPr lang="he-IL" dirty="0" smtClean="0"/>
              <a:t> פריך גבי כהן </a:t>
            </a:r>
            <a:r>
              <a:rPr lang="he-IL" dirty="0" err="1" smtClean="0"/>
              <a:t>נמי</a:t>
            </a:r>
            <a:r>
              <a:rPr lang="he-IL" dirty="0" smtClean="0"/>
              <a:t> </a:t>
            </a:r>
            <a:r>
              <a:rPr lang="he-IL" dirty="0" err="1" smtClean="0"/>
              <a:t>אמאי</a:t>
            </a:r>
            <a:r>
              <a:rPr lang="he-IL" dirty="0" smtClean="0"/>
              <a:t> </a:t>
            </a:r>
            <a:r>
              <a:rPr lang="he-IL" dirty="0" err="1" smtClean="0"/>
              <a:t>ליכא</a:t>
            </a:r>
            <a:r>
              <a:rPr lang="he-IL" dirty="0" smtClean="0"/>
              <a:t> </a:t>
            </a:r>
            <a:r>
              <a:rPr lang="he-IL" dirty="0" err="1" smtClean="0"/>
              <a:t>נמי</a:t>
            </a:r>
            <a:r>
              <a:rPr lang="he-IL" dirty="0" smtClean="0"/>
              <a:t> פגם שניהם </a:t>
            </a:r>
            <a:r>
              <a:rPr lang="he-IL" dirty="0" err="1" smtClean="0"/>
              <a:t>דאתו</a:t>
            </a:r>
            <a:r>
              <a:rPr lang="he-IL" dirty="0" smtClean="0"/>
              <a:t> </a:t>
            </a:r>
            <a:r>
              <a:rPr lang="he-IL" dirty="0" err="1" smtClean="0"/>
              <a:t>למימר</a:t>
            </a:r>
            <a:r>
              <a:rPr lang="he-IL" dirty="0" smtClean="0"/>
              <a:t> שני לאו כהן הוא אלא לוי: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באותו כהן</a:t>
            </a:r>
            <a:r>
              <a:rPr lang="he-IL" dirty="0" smtClean="0"/>
              <a:t>. עצמו יחזור ויקרא במקום לוי:</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12</a:t>
            </a:fld>
            <a:endParaRPr lang="he-IL"/>
          </a:p>
        </p:txBody>
      </p:sp>
    </p:spTree>
    <p:extLst>
      <p:ext uri="{BB962C8B-B14F-4D97-AF65-F5344CB8AC3E}">
        <p14:creationId xmlns:p14="http://schemas.microsoft.com/office/powerpoint/2010/main" val="2579847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דמוחזק</a:t>
            </a:r>
            <a:r>
              <a:rPr lang="he-IL" b="1" dirty="0" smtClean="0"/>
              <a:t> לן </a:t>
            </a:r>
            <a:r>
              <a:rPr lang="he-IL" b="1" dirty="0" err="1" smtClean="0"/>
              <a:t>באבוה</a:t>
            </a:r>
            <a:r>
              <a:rPr lang="he-IL" b="1" dirty="0" smtClean="0"/>
              <a:t> </a:t>
            </a:r>
            <a:r>
              <a:rPr lang="he-IL" b="1" dirty="0" err="1" smtClean="0"/>
              <a:t>דהאי</a:t>
            </a:r>
            <a:r>
              <a:rPr lang="he-IL" b="1" dirty="0" smtClean="0"/>
              <a:t> שני </a:t>
            </a:r>
            <a:r>
              <a:rPr lang="he-IL" b="1" dirty="0" err="1" smtClean="0"/>
              <a:t>דכהן</a:t>
            </a:r>
            <a:r>
              <a:rPr lang="he-IL" b="1" dirty="0" smtClean="0"/>
              <a:t> הוא</a:t>
            </a:r>
            <a:r>
              <a:rPr lang="he-IL" dirty="0" smtClean="0"/>
              <a:t>. ולא מצי </a:t>
            </a:r>
            <a:r>
              <a:rPr lang="he-IL" dirty="0" err="1" smtClean="0"/>
              <a:t>למימר</a:t>
            </a:r>
            <a:r>
              <a:rPr lang="he-IL" dirty="0" smtClean="0"/>
              <a:t> לוי הוא הלכך לראשון הוא </a:t>
            </a:r>
            <a:r>
              <a:rPr lang="he-IL" dirty="0" err="1" smtClean="0"/>
              <a:t>דאיכא</a:t>
            </a:r>
            <a:r>
              <a:rPr lang="he-IL" dirty="0" smtClean="0"/>
              <a:t> </a:t>
            </a:r>
            <a:r>
              <a:rPr lang="he-IL" dirty="0" err="1" smtClean="0"/>
              <a:t>פגמא</a:t>
            </a:r>
            <a:r>
              <a:rPr lang="he-IL"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ופרכינן</a:t>
            </a:r>
            <a:r>
              <a:rPr lang="he-IL" dirty="0" smtClean="0"/>
              <a:t> </a:t>
            </a:r>
            <a:r>
              <a:rPr lang="he-IL" dirty="0" err="1" smtClean="0"/>
              <a:t>דכוותיה</a:t>
            </a:r>
            <a:r>
              <a:rPr lang="he-IL" dirty="0" smtClean="0"/>
              <a:t> על </a:t>
            </a:r>
            <a:r>
              <a:rPr lang="he-IL" dirty="0" err="1" smtClean="0"/>
              <a:t>כרחך</a:t>
            </a:r>
            <a:r>
              <a:rPr lang="he-IL" dirty="0" smtClean="0"/>
              <a:t> גבי לוי </a:t>
            </a:r>
            <a:r>
              <a:rPr lang="he-IL" dirty="0" err="1" smtClean="0"/>
              <a:t>דמוחזק</a:t>
            </a:r>
            <a:r>
              <a:rPr lang="he-IL" dirty="0" smtClean="0"/>
              <a:t> לן </a:t>
            </a:r>
            <a:r>
              <a:rPr lang="he-IL" dirty="0" err="1" smtClean="0"/>
              <a:t>באבוה</a:t>
            </a:r>
            <a:r>
              <a:rPr lang="he-IL" dirty="0" smtClean="0"/>
              <a:t> </a:t>
            </a:r>
            <a:r>
              <a:rPr lang="he-IL" dirty="0" err="1" smtClean="0"/>
              <a:t>דהאי</a:t>
            </a:r>
            <a:r>
              <a:rPr lang="he-IL" dirty="0" smtClean="0"/>
              <a:t> שני דלוי הוא ומאי </a:t>
            </a:r>
            <a:r>
              <a:rPr lang="he-IL" dirty="0" err="1" smtClean="0"/>
              <a:t>פגמא</a:t>
            </a:r>
            <a:r>
              <a:rPr lang="he-IL" dirty="0" smtClean="0"/>
              <a:t> איכא אלא על </a:t>
            </a:r>
            <a:r>
              <a:rPr lang="he-IL" dirty="0" err="1" smtClean="0"/>
              <a:t>כרחך</a:t>
            </a:r>
            <a:r>
              <a:rPr lang="he-IL" dirty="0" smtClean="0"/>
              <a:t> היינו </a:t>
            </a:r>
            <a:r>
              <a:rPr lang="he-IL" dirty="0" err="1" smtClean="0"/>
              <a:t>פגמא</a:t>
            </a:r>
            <a:r>
              <a:rPr lang="he-IL" dirty="0" smtClean="0"/>
              <a:t> </a:t>
            </a:r>
            <a:r>
              <a:rPr lang="he-IL" dirty="0" err="1" smtClean="0"/>
              <a:t>דאמרי</a:t>
            </a:r>
            <a:r>
              <a:rPr lang="he-IL" dirty="0" smtClean="0"/>
              <a:t> </a:t>
            </a:r>
            <a:r>
              <a:rPr lang="he-IL" dirty="0" err="1" smtClean="0"/>
              <a:t>אבוה</a:t>
            </a:r>
            <a:r>
              <a:rPr lang="he-IL" dirty="0" smtClean="0"/>
              <a:t> ממזרת </a:t>
            </a:r>
            <a:r>
              <a:rPr lang="he-IL" dirty="0" err="1" smtClean="0"/>
              <a:t>נסיב</a:t>
            </a:r>
            <a:r>
              <a:rPr lang="he-IL" dirty="0" smtClean="0"/>
              <a:t> או נתינה (או) מן הגבעונים שגזר דוד עליהם ואחליה מקדושת לוייה </a:t>
            </a:r>
            <a:r>
              <a:rPr lang="he-IL" dirty="0" err="1" smtClean="0"/>
              <a:t>והוי</a:t>
            </a:r>
            <a:r>
              <a:rPr lang="he-IL" dirty="0" smtClean="0"/>
              <a:t> ישראל פסול ובמקום ישראל קורא הכא </a:t>
            </a:r>
            <a:r>
              <a:rPr lang="he-IL" dirty="0" err="1" smtClean="0"/>
              <a:t>נמי</a:t>
            </a:r>
            <a:r>
              <a:rPr lang="he-IL" dirty="0" smtClean="0"/>
              <a:t> כהן שני אתו </a:t>
            </a:r>
            <a:r>
              <a:rPr lang="he-IL" dirty="0" err="1" smtClean="0"/>
              <a:t>למימר</a:t>
            </a:r>
            <a:r>
              <a:rPr lang="he-IL" dirty="0" smtClean="0"/>
              <a:t> </a:t>
            </a:r>
            <a:r>
              <a:rPr lang="he-IL" dirty="0" err="1" smtClean="0"/>
              <a:t>כו</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ואחליה</a:t>
            </a:r>
            <a:r>
              <a:rPr lang="he-IL" dirty="0" smtClean="0"/>
              <a:t>. מקדושת כהונה והרי הוא כישראל: </a:t>
            </a:r>
          </a:p>
          <a:p>
            <a:pPr marL="0" marR="0" indent="0" algn="r" defTabSz="914400" rtl="1" eaLnBrk="1" fontAlgn="auto" latinLnBrk="0" hangingPunct="1">
              <a:lnSpc>
                <a:spcPct val="100000"/>
              </a:lnSpc>
              <a:spcBef>
                <a:spcPts val="0"/>
              </a:spcBef>
              <a:spcAft>
                <a:spcPts val="0"/>
              </a:spcAft>
              <a:buClrTx/>
              <a:buSzTx/>
              <a:buFontTx/>
              <a:buNone/>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ומשני הואיל ובלוי קרא </a:t>
            </a:r>
            <a:r>
              <a:rPr lang="he-IL" dirty="0" err="1" smtClean="0"/>
              <a:t>ליכא</a:t>
            </a:r>
            <a:r>
              <a:rPr lang="he-IL" dirty="0" smtClean="0"/>
              <a:t> </a:t>
            </a:r>
            <a:r>
              <a:rPr lang="he-IL" dirty="0" err="1" smtClean="0"/>
              <a:t>פגמא</a:t>
            </a:r>
            <a:r>
              <a:rPr lang="he-IL" dirty="0" smtClean="0"/>
              <a:t> דאי </a:t>
            </a:r>
            <a:r>
              <a:rPr lang="he-IL" dirty="0" err="1" smtClean="0"/>
              <a:t>ס''ד</a:t>
            </a:r>
            <a:r>
              <a:rPr lang="he-IL" dirty="0" smtClean="0"/>
              <a:t> חלל הוא סוף סוף לוי מי הוי שיקרא במקום לוי הלכך על </a:t>
            </a:r>
            <a:r>
              <a:rPr lang="he-IL" dirty="0" err="1" smtClean="0"/>
              <a:t>כרחך</a:t>
            </a:r>
            <a:r>
              <a:rPr lang="he-IL" dirty="0" smtClean="0"/>
              <a:t> כיון </a:t>
            </a:r>
            <a:r>
              <a:rPr lang="he-IL" dirty="0" err="1" smtClean="0"/>
              <a:t>דאבוה</a:t>
            </a:r>
            <a:r>
              <a:rPr lang="he-IL" dirty="0" smtClean="0"/>
              <a:t> כהן אין זה חלל ואין כאן פגם אלא לראשון: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ולמאן</a:t>
            </a:r>
            <a:r>
              <a:rPr lang="he-IL" dirty="0" smtClean="0"/>
              <a:t>. מי פגמו: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אילימא</a:t>
            </a:r>
            <a:r>
              <a:rPr lang="he-IL" b="1" dirty="0" smtClean="0"/>
              <a:t> </a:t>
            </a:r>
            <a:r>
              <a:rPr lang="he-IL" b="1" dirty="0" err="1" smtClean="0"/>
              <a:t>היושבין</a:t>
            </a:r>
            <a:r>
              <a:rPr lang="he-IL" dirty="0" smtClean="0"/>
              <a:t>. עד </a:t>
            </a:r>
            <a:r>
              <a:rPr lang="he-IL" dirty="0" err="1" smtClean="0"/>
              <a:t>שיגלל</a:t>
            </a:r>
            <a:r>
              <a:rPr lang="he-IL" dirty="0" smtClean="0"/>
              <a:t> </a:t>
            </a:r>
            <a:r>
              <a:rPr lang="he-IL" dirty="0" err="1" smtClean="0"/>
              <a:t>ס''ת</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הא </a:t>
            </a:r>
            <a:r>
              <a:rPr lang="he-IL" b="1" dirty="0" err="1" smtClean="0"/>
              <a:t>קא</a:t>
            </a:r>
            <a:r>
              <a:rPr lang="he-IL" b="1" dirty="0" smtClean="0"/>
              <a:t> חזו ליה</a:t>
            </a:r>
            <a:r>
              <a:rPr lang="he-IL" dirty="0" smtClean="0"/>
              <a:t>. </a:t>
            </a:r>
            <a:r>
              <a:rPr lang="he-IL" dirty="0" err="1" smtClean="0"/>
              <a:t>להאי</a:t>
            </a:r>
            <a:r>
              <a:rPr lang="he-IL" dirty="0" smtClean="0"/>
              <a:t> כהן ראשון </a:t>
            </a:r>
            <a:r>
              <a:rPr lang="he-IL" dirty="0" err="1" smtClean="0"/>
              <a:t>דסליק</a:t>
            </a:r>
            <a:r>
              <a:rPr lang="he-IL" dirty="0" smtClean="0"/>
              <a:t> </a:t>
            </a:r>
            <a:r>
              <a:rPr lang="he-IL" dirty="0" err="1" smtClean="0"/>
              <a:t>למנין</a:t>
            </a:r>
            <a:r>
              <a:rPr lang="he-IL" dirty="0" smtClean="0"/>
              <a:t> שבעה: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ליוצאין</a:t>
            </a:r>
            <a:r>
              <a:rPr lang="he-IL" dirty="0" smtClean="0"/>
              <a:t>. שלא ימתינו ויצאו</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13</a:t>
            </a:fld>
            <a:endParaRPr lang="he-IL"/>
          </a:p>
        </p:txBody>
      </p:sp>
    </p:spTree>
    <p:extLst>
      <p:ext uri="{BB962C8B-B14F-4D97-AF65-F5344CB8AC3E}">
        <p14:creationId xmlns:p14="http://schemas.microsoft.com/office/powerpoint/2010/main" val="135688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מהרש"א</a:t>
            </a:r>
            <a:r>
              <a:rPr lang="he-IL" b="1" dirty="0" smtClean="0"/>
              <a:t>: גדולה</a:t>
            </a:r>
            <a:r>
              <a:rPr lang="he-IL" b="1" baseline="0" dirty="0" smtClean="0"/>
              <a:t> היינו נשיא או מלך או כהן גדול</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במקום אחד</a:t>
            </a:r>
            <a:r>
              <a:rPr lang="he-IL" dirty="0" smtClean="0"/>
              <a:t>. שתהא תורתן וגדולתן של ישראל במקום אחד שאין בישראל גדול בתורה ובעושר כמותו: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והא </a:t>
            </a:r>
            <a:r>
              <a:rPr lang="he-IL" b="1" dirty="0" err="1" smtClean="0"/>
              <a:t>הוה</a:t>
            </a:r>
            <a:r>
              <a:rPr lang="he-IL" b="1" dirty="0" smtClean="0"/>
              <a:t> אלעזר</a:t>
            </a:r>
            <a:r>
              <a:rPr lang="he-IL" dirty="0" smtClean="0"/>
              <a:t>. יחיד לאחר שנפטר יהושע:</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והא </a:t>
            </a:r>
            <a:r>
              <a:rPr lang="he-IL" b="1" dirty="0" err="1" smtClean="0"/>
              <a:t>הוה</a:t>
            </a:r>
            <a:r>
              <a:rPr lang="he-IL" b="1" dirty="0" smtClean="0"/>
              <a:t> פנחס</a:t>
            </a:r>
            <a:r>
              <a:rPr lang="he-IL" dirty="0" smtClean="0"/>
              <a:t>. לאחר אלעזר תורה וגדולה שהיה כהן גדול אחר אביו: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הוו זקנים</a:t>
            </a:r>
            <a:r>
              <a:rPr lang="he-IL" dirty="0" smtClean="0"/>
              <a:t>. שקבלו מיהושע והאריכו ימים אחריו </a:t>
            </a:r>
            <a:r>
              <a:rPr lang="he-IL" dirty="0" err="1" smtClean="0"/>
              <a:t>כדכתיב</a:t>
            </a:r>
            <a:r>
              <a:rPr lang="he-IL" dirty="0" smtClean="0"/>
              <a:t> (יהושע כד) אשר האריכו ימים אחרי יהושע:</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שאול</a:t>
            </a:r>
            <a:r>
              <a:rPr lang="he-IL" dirty="0" smtClean="0"/>
              <a:t>. גדול בתורה היה אלא שלא לימד לאחרים </a:t>
            </a:r>
            <a:r>
              <a:rPr lang="he-IL" dirty="0" err="1" smtClean="0"/>
              <a:t>כדאמרי</a:t>
            </a:r>
            <a:r>
              <a:rPr lang="he-IL" dirty="0" smtClean="0"/>
              <a:t>' בעירובין (דף </a:t>
            </a:r>
            <a:r>
              <a:rPr lang="he-IL" dirty="0" err="1" smtClean="0"/>
              <a:t>נג</a:t>
            </a:r>
            <a:r>
              <a:rPr lang="he-IL" dirty="0" smtClean="0"/>
              <a:t>.)...</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מהרש"א</a:t>
            </a:r>
            <a:r>
              <a:rPr lang="he-IL" dirty="0" smtClean="0"/>
              <a:t>: </a:t>
            </a:r>
            <a:r>
              <a:rPr lang="he-IL" dirty="0" err="1" smtClean="0"/>
              <a:t>הוה</a:t>
            </a:r>
            <a:r>
              <a:rPr lang="he-IL" dirty="0" smtClean="0"/>
              <a:t> שמואל היינו שהיה גדול בתורה ולא היה בשאול תורה וגדולה במקום אחד</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והא נח </a:t>
            </a:r>
            <a:r>
              <a:rPr lang="he-IL" b="1" dirty="0" err="1" smtClean="0"/>
              <a:t>נפשיה</a:t>
            </a:r>
            <a:r>
              <a:rPr lang="he-IL" dirty="0" smtClean="0"/>
              <a:t>. </a:t>
            </a:r>
            <a:r>
              <a:rPr lang="he-IL" dirty="0" err="1" smtClean="0"/>
              <a:t>דשמואל</a:t>
            </a:r>
            <a:r>
              <a:rPr lang="he-IL" dirty="0" smtClean="0"/>
              <a:t> קודם שאול:</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כולהו</a:t>
            </a:r>
            <a:r>
              <a:rPr lang="he-IL" b="1" dirty="0" smtClean="0"/>
              <a:t> שני</a:t>
            </a:r>
            <a:r>
              <a:rPr lang="he-IL" dirty="0" smtClean="0"/>
              <a:t>. משעמד בגדולה תהא תורה וגדולה במקום אחד וזה בתחילת גדולתו לא יחיד היה בתורה: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עירא</a:t>
            </a:r>
            <a:r>
              <a:rPr lang="he-IL" b="1" dirty="0" smtClean="0"/>
              <a:t> </a:t>
            </a:r>
            <a:r>
              <a:rPr lang="he-IL" b="1" dirty="0" err="1" smtClean="0"/>
              <a:t>היאירי</a:t>
            </a:r>
            <a:r>
              <a:rPr lang="he-IL" dirty="0" smtClean="0"/>
              <a:t>. גדול בתורה היה </a:t>
            </a:r>
            <a:r>
              <a:rPr lang="he-IL" dirty="0" err="1" smtClean="0"/>
              <a:t>כדאמרינן</a:t>
            </a:r>
            <a:r>
              <a:rPr lang="he-IL" dirty="0" smtClean="0"/>
              <a:t> </a:t>
            </a:r>
            <a:r>
              <a:rPr lang="he-IL" dirty="0" err="1" smtClean="0"/>
              <a:t>במו''ק</a:t>
            </a:r>
            <a:r>
              <a:rPr lang="he-IL" dirty="0" smtClean="0"/>
              <a:t> (דף </a:t>
            </a:r>
            <a:r>
              <a:rPr lang="he-IL" dirty="0" err="1" smtClean="0"/>
              <a:t>טז</a:t>
            </a:r>
            <a:r>
              <a:rPr lang="he-IL" dirty="0" smtClean="0"/>
              <a:t>:) דהוה מתני להו </a:t>
            </a:r>
            <a:r>
              <a:rPr lang="he-IL" dirty="0" err="1" smtClean="0"/>
              <a:t>לרבנן</a:t>
            </a:r>
            <a:r>
              <a:rPr lang="he-IL" dirty="0" smtClean="0"/>
              <a:t> על גבי כרים וכסתות:</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חזקיה</a:t>
            </a:r>
            <a:r>
              <a:rPr lang="he-IL" dirty="0" smtClean="0"/>
              <a:t>. מלך יהודה גדול בתורה היה </a:t>
            </a:r>
            <a:r>
              <a:rPr lang="he-IL" dirty="0" err="1" smtClean="0"/>
              <a:t>כדאמרינן</a:t>
            </a:r>
            <a:r>
              <a:rPr lang="he-IL" dirty="0" smtClean="0"/>
              <a:t> בחלק (סנהדרין דף צד:):</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שבנא</a:t>
            </a:r>
            <a:r>
              <a:rPr lang="he-IL" dirty="0" smtClean="0"/>
              <a:t>. גדול בתורה היה </a:t>
            </a:r>
            <a:r>
              <a:rPr lang="he-IL" dirty="0" err="1" smtClean="0"/>
              <a:t>כדאמרינן</a:t>
            </a:r>
            <a:r>
              <a:rPr lang="he-IL" dirty="0" smtClean="0"/>
              <a:t> בסנהדרין (</a:t>
            </a:r>
            <a:r>
              <a:rPr lang="he-IL" dirty="0" err="1" smtClean="0"/>
              <a:t>כו</a:t>
            </a:r>
            <a:r>
              <a:rPr lang="he-IL" dirty="0" smtClean="0"/>
              <a:t>.) </a:t>
            </a:r>
            <a:r>
              <a:rPr lang="he-IL" dirty="0" err="1" smtClean="0"/>
              <a:t>שבנא</a:t>
            </a:r>
            <a:r>
              <a:rPr lang="he-IL" dirty="0" smtClean="0"/>
              <a:t> </a:t>
            </a:r>
            <a:r>
              <a:rPr lang="he-IL" dirty="0" err="1" smtClean="0"/>
              <a:t>הוה</a:t>
            </a:r>
            <a:r>
              <a:rPr lang="he-IL" dirty="0" smtClean="0"/>
              <a:t> </a:t>
            </a:r>
            <a:r>
              <a:rPr lang="he-IL" dirty="0" err="1" smtClean="0"/>
              <a:t>דריש</a:t>
            </a:r>
            <a:r>
              <a:rPr lang="he-IL" dirty="0" smtClean="0"/>
              <a:t> </a:t>
            </a:r>
            <a:r>
              <a:rPr lang="he-IL" dirty="0" err="1" smtClean="0"/>
              <a:t>בתליסר</a:t>
            </a:r>
            <a:r>
              <a:rPr lang="he-IL" dirty="0" smtClean="0"/>
              <a:t> </a:t>
            </a:r>
            <a:r>
              <a:rPr lang="he-IL" dirty="0" err="1" smtClean="0"/>
              <a:t>ריבוותא</a:t>
            </a:r>
            <a:r>
              <a:rPr lang="he-IL" dirty="0" smtClean="0"/>
              <a:t> וחזקיה בחד סרי </a:t>
            </a:r>
            <a:r>
              <a:rPr lang="he-IL" dirty="0" err="1" smtClean="0"/>
              <a:t>ריבוותא</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והא </a:t>
            </a:r>
            <a:r>
              <a:rPr lang="he-IL" b="1" dirty="0" err="1" smtClean="0"/>
              <a:t>איקטיל</a:t>
            </a:r>
            <a:r>
              <a:rPr lang="he-IL" dirty="0" smtClean="0"/>
              <a:t>. סנחריב הרגו </a:t>
            </a:r>
            <a:r>
              <a:rPr lang="he-IL" dirty="0" err="1" smtClean="0"/>
              <a:t>כדאמרינן</a:t>
            </a:r>
            <a:r>
              <a:rPr lang="he-IL" dirty="0" smtClean="0"/>
              <a:t> בזה בורר (שם):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מהרם </a:t>
            </a:r>
            <a:r>
              <a:rPr lang="he-IL" b="1" dirty="0" err="1" smtClean="0"/>
              <a:t>שיף</a:t>
            </a:r>
            <a:r>
              <a:rPr lang="he-IL" b="1" dirty="0" smtClean="0"/>
              <a:t>: ולא והא </a:t>
            </a:r>
            <a:r>
              <a:rPr lang="he-IL" b="1" dirty="0" err="1" smtClean="0"/>
              <a:t>הוה</a:t>
            </a:r>
            <a:r>
              <a:rPr lang="he-IL" b="1" dirty="0" smtClean="0"/>
              <a:t> </a:t>
            </a:r>
            <a:r>
              <a:rPr lang="he-IL" b="1" dirty="0" err="1" smtClean="0"/>
              <a:t>הונא</a:t>
            </a:r>
            <a:r>
              <a:rPr lang="he-IL" b="1" dirty="0" smtClean="0"/>
              <a:t> – האי ולא אינו דומה לולא דלעיל ולא והא </a:t>
            </a:r>
            <a:r>
              <a:rPr lang="he-IL" b="1" dirty="0" err="1" smtClean="0"/>
              <a:t>הוה</a:t>
            </a:r>
            <a:r>
              <a:rPr lang="he-IL" b="1" dirty="0" smtClean="0"/>
              <a:t> יהושע </a:t>
            </a:r>
            <a:r>
              <a:rPr lang="he-IL" b="1" dirty="0" err="1" smtClean="0"/>
              <a:t>דהכא</a:t>
            </a:r>
            <a:r>
              <a:rPr lang="he-IL" b="1" dirty="0" smtClean="0"/>
              <a:t> פריך והר רב </a:t>
            </a:r>
            <a:r>
              <a:rPr lang="he-IL" b="1" dirty="0" err="1" smtClean="0"/>
              <a:t>הונא</a:t>
            </a:r>
            <a:r>
              <a:rPr lang="he-IL" b="1" dirty="0" smtClean="0"/>
              <a:t> בר נתן ג"כ </a:t>
            </a:r>
            <a:r>
              <a:rPr lang="he-IL" b="1" dirty="0" err="1" smtClean="0"/>
              <a:t>הוה</a:t>
            </a:r>
            <a:r>
              <a:rPr lang="he-IL" b="1" dirty="0" smtClean="0"/>
              <a:t> בימי רב אשי ולא הוי תורה וגדולה של רב אשי במקום אחד</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תוס</a:t>
            </a:r>
            <a:r>
              <a:rPr lang="he-IL" b="1" dirty="0" smtClean="0"/>
              <a:t>': והא</a:t>
            </a:r>
            <a:r>
              <a:rPr lang="he-IL" dirty="0" smtClean="0"/>
              <a:t> </a:t>
            </a:r>
            <a:r>
              <a:rPr lang="he-IL" dirty="0" err="1" smtClean="0"/>
              <a:t>הוה</a:t>
            </a:r>
            <a:r>
              <a:rPr lang="he-IL" dirty="0" smtClean="0"/>
              <a:t> </a:t>
            </a:r>
            <a:r>
              <a:rPr lang="he-IL" dirty="0" err="1" smtClean="0"/>
              <a:t>הונא</a:t>
            </a:r>
            <a:r>
              <a:rPr lang="he-IL" dirty="0" smtClean="0"/>
              <a:t> בר נתן. תורה וגדולה </a:t>
            </a:r>
            <a:r>
              <a:rPr lang="he-IL" dirty="0" err="1" smtClean="0"/>
              <a:t>היתה</a:t>
            </a:r>
            <a:r>
              <a:rPr lang="he-IL" dirty="0" smtClean="0"/>
              <a:t> לו </a:t>
            </a:r>
            <a:r>
              <a:rPr lang="he-IL" dirty="0" err="1" smtClean="0"/>
              <a:t>כדאמרינן</a:t>
            </a:r>
            <a:r>
              <a:rPr lang="he-IL" dirty="0" smtClean="0"/>
              <a:t> </a:t>
            </a:r>
            <a:r>
              <a:rPr lang="he-IL" dirty="0" err="1" smtClean="0"/>
              <a:t>במו''ק</a:t>
            </a:r>
            <a:r>
              <a:rPr lang="he-IL" dirty="0" smtClean="0"/>
              <a:t> (דף </a:t>
            </a:r>
            <a:r>
              <a:rPr lang="he-IL" dirty="0" err="1" smtClean="0"/>
              <a:t>כח</a:t>
            </a:r>
            <a:r>
              <a:rPr lang="he-IL" dirty="0" smtClean="0"/>
              <a:t>.) </a:t>
            </a:r>
            <a:r>
              <a:rPr lang="he-IL" dirty="0" err="1" smtClean="0"/>
              <a:t>דקא</a:t>
            </a:r>
            <a:r>
              <a:rPr lang="he-IL" dirty="0" smtClean="0"/>
              <a:t> </a:t>
            </a:r>
            <a:r>
              <a:rPr lang="he-IL" dirty="0" err="1" smtClean="0"/>
              <a:t>דחקא</a:t>
            </a:r>
            <a:r>
              <a:rPr lang="he-IL" dirty="0" smtClean="0"/>
              <a:t> רגלי </a:t>
            </a:r>
            <a:r>
              <a:rPr lang="he-IL" dirty="0" err="1" smtClean="0"/>
              <a:t>דהונא</a:t>
            </a:r>
            <a:r>
              <a:rPr lang="he-IL" dirty="0" smtClean="0"/>
              <a:t> בר נתן ואמר </a:t>
            </a:r>
            <a:r>
              <a:rPr lang="he-IL" dirty="0" err="1" smtClean="0"/>
              <a:t>בפ</a:t>
            </a:r>
            <a:r>
              <a:rPr lang="he-IL" dirty="0" smtClean="0"/>
              <a:t>' ב' </a:t>
            </a:r>
            <a:r>
              <a:rPr lang="he-IL" dirty="0" err="1" smtClean="0"/>
              <a:t>דזבחים</a:t>
            </a:r>
            <a:r>
              <a:rPr lang="he-IL" dirty="0" smtClean="0"/>
              <a:t> (דף </a:t>
            </a:r>
            <a:r>
              <a:rPr lang="he-IL" dirty="0" err="1" smtClean="0"/>
              <a:t>יט</a:t>
            </a:r>
            <a:r>
              <a:rPr lang="he-IL" dirty="0" smtClean="0"/>
              <a:t>.) </a:t>
            </a:r>
            <a:r>
              <a:rPr lang="he-IL" dirty="0" err="1" smtClean="0"/>
              <a:t>דאיקיים</a:t>
            </a:r>
            <a:r>
              <a:rPr lang="he-IL" dirty="0" smtClean="0"/>
              <a:t> ביה והיו מלכים אומניך:</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854913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הפעוטות – </a:t>
            </a:r>
            <a:r>
              <a:rPr lang="he-IL" b="1" dirty="0" err="1" smtClean="0"/>
              <a:t>נמ"י</a:t>
            </a:r>
            <a:r>
              <a:rPr lang="he-IL" b="1" dirty="0" smtClean="0"/>
              <a:t>: נערים פקחים</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רומז ונרמז</a:t>
            </a:r>
            <a:r>
              <a:rPr lang="he-IL" dirty="0" smtClean="0"/>
              <a:t>. מה שהוא רומז קיים ומה </a:t>
            </a:r>
            <a:r>
              <a:rPr lang="he-IL" dirty="0" err="1" smtClean="0"/>
              <a:t>שרומזין</a:t>
            </a:r>
            <a:r>
              <a:rPr lang="he-IL" dirty="0" smtClean="0"/>
              <a:t> לו והוא מתרצה קיים: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רמיזה</a:t>
            </a:r>
            <a:r>
              <a:rPr lang="he-IL" dirty="0" smtClean="0"/>
              <a:t>. בידיו ובראשו: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קפיצה</a:t>
            </a:r>
            <a:r>
              <a:rPr lang="he-IL" dirty="0" smtClean="0"/>
              <a:t>. עקימת שפתים שנא' קפצה פיה (איוב ה) ואינו סימן ניכר כרמיזה: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במטלטלין</a:t>
            </a:r>
            <a:r>
              <a:rPr lang="he-IL" dirty="0" smtClean="0"/>
              <a:t>. אם מכר </a:t>
            </a:r>
            <a:r>
              <a:rPr lang="he-IL" dirty="0" err="1" smtClean="0"/>
              <a:t>מטלטלין</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אבל </a:t>
            </a:r>
            <a:r>
              <a:rPr lang="he-IL" b="1" dirty="0" err="1" smtClean="0"/>
              <a:t>בגיטין</a:t>
            </a:r>
            <a:r>
              <a:rPr lang="he-IL" dirty="0" smtClean="0"/>
              <a:t>. </a:t>
            </a:r>
            <a:r>
              <a:rPr lang="he-IL" dirty="0" err="1" smtClean="0"/>
              <a:t>דקיי</a:t>
            </a:r>
            <a:r>
              <a:rPr lang="he-IL" dirty="0" smtClean="0"/>
              <a:t>''ל חרש שנשא </a:t>
            </a:r>
            <a:r>
              <a:rPr lang="he-IL" dirty="0" err="1" smtClean="0"/>
              <a:t>משנתחרש</a:t>
            </a:r>
            <a:r>
              <a:rPr lang="he-IL" dirty="0" smtClean="0"/>
              <a:t> אם רצה להוציא יוציא כשם שכנס ברמיזה כך מוציא ברמיזה (יבמות דף </a:t>
            </a:r>
            <a:r>
              <a:rPr lang="he-IL" dirty="0" err="1" smtClean="0"/>
              <a:t>קיב</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פשיטא </a:t>
            </a:r>
            <a:r>
              <a:rPr lang="he-IL" b="1" dirty="0" err="1" smtClean="0"/>
              <a:t>במטלטלין</a:t>
            </a:r>
            <a:r>
              <a:rPr lang="he-IL" b="1" dirty="0" smtClean="0"/>
              <a:t> תנן</a:t>
            </a:r>
            <a:r>
              <a:rPr lang="he-IL" dirty="0" smtClean="0"/>
              <a:t>. </a:t>
            </a:r>
            <a:r>
              <a:rPr lang="he-IL" dirty="0" err="1" smtClean="0"/>
              <a:t>במילתיה</a:t>
            </a:r>
            <a:r>
              <a:rPr lang="he-IL" dirty="0" smtClean="0"/>
              <a:t> </a:t>
            </a:r>
            <a:r>
              <a:rPr lang="he-IL" dirty="0" err="1" smtClean="0"/>
              <a:t>דבן</a:t>
            </a:r>
            <a:r>
              <a:rPr lang="he-IL" dirty="0" smtClean="0"/>
              <a:t> </a:t>
            </a:r>
            <a:r>
              <a:rPr lang="he-IL" dirty="0" err="1" smtClean="0"/>
              <a:t>בתירא</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מהו </a:t>
            </a:r>
            <a:r>
              <a:rPr lang="he-IL" b="1" dirty="0" err="1" smtClean="0"/>
              <a:t>דתימא</a:t>
            </a:r>
            <a:r>
              <a:rPr lang="he-IL" b="1" dirty="0" smtClean="0"/>
              <a:t> אף </a:t>
            </a:r>
            <a:r>
              <a:rPr lang="he-IL" b="1" dirty="0" err="1" smtClean="0"/>
              <a:t>במטלטלין</a:t>
            </a:r>
            <a:r>
              <a:rPr lang="he-IL" dirty="0" smtClean="0"/>
              <a:t>. </a:t>
            </a:r>
            <a:r>
              <a:rPr lang="he-IL" dirty="0" err="1" smtClean="0"/>
              <a:t>קאמר</a:t>
            </a:r>
            <a:r>
              <a:rPr lang="he-IL" dirty="0" smtClean="0"/>
              <a:t> </a:t>
            </a:r>
            <a:r>
              <a:rPr lang="he-IL" dirty="0" err="1" smtClean="0"/>
              <a:t>וכ</a:t>
            </a:r>
            <a:r>
              <a:rPr lang="he-IL" dirty="0" smtClean="0"/>
              <a:t>''ש </a:t>
            </a:r>
            <a:r>
              <a:rPr lang="he-IL" dirty="0" err="1" smtClean="0"/>
              <a:t>בגיטין</a:t>
            </a:r>
            <a:r>
              <a:rPr lang="he-IL" dirty="0" smtClean="0"/>
              <a:t> דלא </a:t>
            </a:r>
            <a:r>
              <a:rPr lang="he-IL" dirty="0" err="1" smtClean="0"/>
              <a:t>תימא</a:t>
            </a:r>
            <a:r>
              <a:rPr lang="he-IL" dirty="0" smtClean="0"/>
              <a:t> גיטין הוא </a:t>
            </a:r>
            <a:r>
              <a:rPr lang="he-IL" dirty="0" err="1" smtClean="0"/>
              <a:t>דקילי</a:t>
            </a:r>
            <a:r>
              <a:rPr lang="he-IL" dirty="0" smtClean="0"/>
              <a:t> משום </a:t>
            </a:r>
            <a:r>
              <a:rPr lang="he-IL" dirty="0" err="1" smtClean="0"/>
              <a:t>דבקפיצה</a:t>
            </a:r>
            <a:r>
              <a:rPr lang="he-IL" dirty="0" smtClean="0"/>
              <a:t> כנס בקפיצה יוציא אבל </a:t>
            </a:r>
            <a:r>
              <a:rPr lang="he-IL" dirty="0" err="1" smtClean="0"/>
              <a:t>מטלטלין</a:t>
            </a:r>
            <a:r>
              <a:rPr lang="he-IL" dirty="0" smtClean="0"/>
              <a:t> שנפלו בירושה לא </a:t>
            </a:r>
            <a:r>
              <a:rPr lang="he-IL" dirty="0" err="1" smtClean="0"/>
              <a:t>מש''ה</a:t>
            </a:r>
            <a:r>
              <a:rPr lang="he-IL" dirty="0" smtClean="0"/>
              <a:t> תנן </a:t>
            </a:r>
            <a:r>
              <a:rPr lang="he-IL" dirty="0" err="1" smtClean="0"/>
              <a:t>מטלטלין</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קמ</a:t>
            </a:r>
            <a:r>
              <a:rPr lang="he-IL" b="1" dirty="0" smtClean="0"/>
              <a:t>''ל</a:t>
            </a:r>
            <a:r>
              <a:rPr lang="he-IL" dirty="0" smtClean="0"/>
              <a:t>. רב נחמן </a:t>
            </a:r>
            <a:r>
              <a:rPr lang="he-IL" dirty="0" err="1" smtClean="0"/>
              <a:t>מטלטלין</a:t>
            </a:r>
            <a:r>
              <a:rPr lang="he-IL" dirty="0" smtClean="0"/>
              <a:t> </a:t>
            </a:r>
            <a:r>
              <a:rPr lang="he-IL" dirty="0" err="1" smtClean="0"/>
              <a:t>דוקא</a:t>
            </a:r>
            <a:r>
              <a:rPr lang="he-IL" dirty="0" smtClean="0"/>
              <a:t> נקט בן </a:t>
            </a:r>
            <a:r>
              <a:rPr lang="he-IL" dirty="0" err="1" smtClean="0"/>
              <a:t>בתירא</a:t>
            </a:r>
            <a:r>
              <a:rPr lang="he-IL" dirty="0" smtClean="0"/>
              <a:t> ולא </a:t>
            </a:r>
            <a:r>
              <a:rPr lang="he-IL" dirty="0" err="1" smtClean="0"/>
              <a:t>בגיטין</a:t>
            </a:r>
            <a:r>
              <a:rPr lang="he-IL"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ובקרקעות לא ברמיזה ולא בקפיצה </a:t>
            </a:r>
            <a:r>
              <a:rPr lang="he-IL" dirty="0" err="1" smtClean="0"/>
              <a:t>דהכא</a:t>
            </a:r>
            <a:r>
              <a:rPr lang="he-IL" dirty="0" smtClean="0"/>
              <a:t> הוא משום כדי חייו </a:t>
            </a:r>
            <a:r>
              <a:rPr lang="he-IL" dirty="0" err="1" smtClean="0"/>
              <a:t>תקון</a:t>
            </a:r>
            <a:r>
              <a:rPr lang="he-IL" dirty="0" smtClean="0"/>
              <a:t> רבנן כדלקמן:</a:t>
            </a:r>
            <a:r>
              <a:rPr lang="he-IL" b="1" dirty="0" smtClean="0"/>
              <a:t> </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442799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נמ"י</a:t>
            </a:r>
            <a:r>
              <a:rPr lang="he-IL" b="1" dirty="0" smtClean="0"/>
              <a:t>: </a:t>
            </a:r>
            <a:r>
              <a:rPr lang="he-IL" b="1" dirty="0" err="1" smtClean="0"/>
              <a:t>האשה</a:t>
            </a:r>
            <a:r>
              <a:rPr lang="he-IL" b="1" dirty="0" smtClean="0"/>
              <a:t> קודמת לאיש שנה אחת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מלכים ב י/</a:t>
            </a:r>
            <a:r>
              <a:rPr lang="he-IL" b="1" dirty="0" err="1" smtClean="0"/>
              <a:t>כב</a:t>
            </a:r>
            <a:r>
              <a:rPr lang="he-IL" b="1" dirty="0" smtClean="0"/>
              <a:t>: </a:t>
            </a:r>
            <a:r>
              <a:rPr lang="he-IL" dirty="0" smtClean="0"/>
              <a:t>וַיֹּאמֶר לַאֲשֶׁר עַל-הַמֶּלְתָּחָה הוֹצֵא לְבוּשׁ לְכֹל עֹבְדֵי הַבָּעַל וַיֹּצֵא לָהֶם הַמַּלְבּוּשׁ</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משום כדי חייו</a:t>
            </a:r>
            <a:r>
              <a:rPr lang="he-IL" dirty="0" smtClean="0"/>
              <a:t>. דאי לאו </a:t>
            </a:r>
            <a:r>
              <a:rPr lang="he-IL" dirty="0" err="1" smtClean="0"/>
              <a:t>זביניה</a:t>
            </a:r>
            <a:r>
              <a:rPr lang="he-IL" dirty="0" smtClean="0"/>
              <a:t> </a:t>
            </a:r>
            <a:r>
              <a:rPr lang="he-IL" dirty="0" err="1" smtClean="0"/>
              <a:t>זבינא</a:t>
            </a:r>
            <a:r>
              <a:rPr lang="he-IL" dirty="0" smtClean="0"/>
              <a:t> לא מזבני ליה מזוני ולא זבני מיניה:</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ויאמר לאשר על המלתחה</a:t>
            </a:r>
            <a:r>
              <a:rPr lang="he-IL" dirty="0" smtClean="0"/>
              <a:t>. </a:t>
            </a:r>
            <a:r>
              <a:rPr lang="he-IL" dirty="0" err="1" smtClean="0"/>
              <a:t>ביהוא</a:t>
            </a:r>
            <a:r>
              <a:rPr lang="he-IL" dirty="0" smtClean="0"/>
              <a:t> כתיב ומשום רבי אבא בר יעקב משום ר' יוחנן נקט לה: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דבר </a:t>
            </a:r>
            <a:r>
              <a:rPr lang="he-IL" b="1" dirty="0" err="1" smtClean="0"/>
              <a:t>הנמלל</a:t>
            </a:r>
            <a:r>
              <a:rPr lang="he-IL" b="1" dirty="0" smtClean="0"/>
              <a:t> ונמתח</a:t>
            </a:r>
            <a:r>
              <a:rPr lang="he-IL" dirty="0" smtClean="0"/>
              <a:t>. בגדי פשתן הן שחוטן נמתח </a:t>
            </a:r>
            <a:r>
              <a:rPr lang="he-IL" dirty="0" err="1" smtClean="0"/>
              <a:t>ע''י</a:t>
            </a:r>
            <a:r>
              <a:rPr lang="he-IL" dirty="0" smtClean="0"/>
              <a:t> מלילה שמולל באצבעותיו כשהוא טווה: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בוניים</a:t>
            </a:r>
            <a:r>
              <a:rPr lang="he-IL" b="1" dirty="0" smtClean="0"/>
              <a:t> בן </a:t>
            </a:r>
            <a:r>
              <a:rPr lang="he-IL" b="1" dirty="0" err="1" smtClean="0"/>
              <a:t>נוניים</a:t>
            </a:r>
            <a:r>
              <a:rPr lang="he-IL" dirty="0" smtClean="0"/>
              <a:t>. ישראל עשיר </a:t>
            </a:r>
            <a:r>
              <a:rPr lang="he-IL" dirty="0" err="1" smtClean="0"/>
              <a:t>הוה</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סיבני</a:t>
            </a:r>
            <a:r>
              <a:rPr lang="he-IL" b="1" dirty="0" smtClean="0"/>
              <a:t> וחומס סלסלה ומלמלא</a:t>
            </a:r>
            <a:r>
              <a:rPr lang="he-IL" dirty="0" smtClean="0"/>
              <a:t>. ארבע </a:t>
            </a:r>
            <a:r>
              <a:rPr lang="he-IL" dirty="0" err="1" smtClean="0"/>
              <a:t>מינין</a:t>
            </a:r>
            <a:r>
              <a:rPr lang="he-IL" dirty="0" smtClean="0"/>
              <a:t> של בגדי פשתן דק וטוב:</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כי </a:t>
            </a:r>
            <a:r>
              <a:rPr lang="he-IL" b="1" dirty="0" err="1" smtClean="0"/>
              <a:t>אמגוזא</a:t>
            </a:r>
            <a:r>
              <a:rPr lang="he-IL" b="1" dirty="0" smtClean="0"/>
              <a:t> ופלגי </a:t>
            </a:r>
            <a:r>
              <a:rPr lang="he-IL" b="1" dirty="0" err="1" smtClean="0"/>
              <a:t>אמגוזא</a:t>
            </a:r>
            <a:r>
              <a:rPr lang="he-IL" dirty="0" smtClean="0"/>
              <a:t>. טלית גדולה למידתו וכשהוא מקפלה לא </a:t>
            </a:r>
            <a:r>
              <a:rPr lang="he-IL" dirty="0" err="1" smtClean="0"/>
              <a:t>היתה</a:t>
            </a:r>
            <a:r>
              <a:rPr lang="he-IL" dirty="0" smtClean="0"/>
              <a:t> יותר מאגוז וחצי: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פיסתקא</a:t>
            </a:r>
            <a:r>
              <a:rPr lang="he-IL" dirty="0" smtClean="0"/>
              <a:t>. </a:t>
            </a:r>
            <a:r>
              <a:rPr lang="he-IL" dirty="0" err="1" smtClean="0"/>
              <a:t>גלנ</a:t>
            </a:r>
            <a:r>
              <a:rPr lang="he-IL" dirty="0" smtClean="0"/>
              <a:t>''ט שאוכלים חזירים:</a:t>
            </a:r>
            <a:r>
              <a:rPr lang="he-IL" b="1" dirty="0" smtClean="0"/>
              <a:t>  (בלוט, אגוז)</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4017289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וטעותן</a:t>
            </a:r>
            <a:r>
              <a:rPr lang="he-IL" dirty="0" smtClean="0"/>
              <a:t>. של פעוטות:</a:t>
            </a:r>
            <a:r>
              <a:rPr lang="he-IL" b="1" dirty="0" smtClean="0"/>
              <a:t> עד כמה</a:t>
            </a:r>
            <a:r>
              <a:rPr lang="he-IL" dirty="0" smtClean="0"/>
              <a:t>. הדרא: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עד שתות כגדול</a:t>
            </a:r>
            <a:r>
              <a:rPr lang="he-IL" dirty="0" smtClean="0"/>
              <a:t>. עד שתות קנה הקונה ומחזיר אונאה יותר משתות בטל מקח:</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מתנתו מאי</a:t>
            </a:r>
            <a:r>
              <a:rPr lang="he-IL" dirty="0" smtClean="0"/>
              <a:t>. </a:t>
            </a:r>
            <a:r>
              <a:rPr lang="he-IL" dirty="0" err="1" smtClean="0"/>
              <a:t>במטלטלין</a:t>
            </a:r>
            <a:r>
              <a:rPr lang="he-IL" dirty="0" smtClean="0"/>
              <a:t> משום כדי חייו הוא </a:t>
            </a:r>
            <a:r>
              <a:rPr lang="he-IL" dirty="0" err="1" smtClean="0"/>
              <a:t>זביני</a:t>
            </a:r>
            <a:r>
              <a:rPr lang="he-IL" dirty="0" smtClean="0"/>
              <a:t> אין מתנה לא או </a:t>
            </a:r>
            <a:r>
              <a:rPr lang="he-IL" dirty="0" err="1" smtClean="0"/>
              <a:t>דלמא</a:t>
            </a:r>
            <a:r>
              <a:rPr lang="he-IL" dirty="0" smtClean="0"/>
              <a:t> מתנתו </a:t>
            </a:r>
            <a:r>
              <a:rPr lang="he-IL" dirty="0" err="1" smtClean="0"/>
              <a:t>נמי</a:t>
            </a:r>
            <a:r>
              <a:rPr lang="he-IL" dirty="0" smtClean="0"/>
              <a:t> מתנה </a:t>
            </a:r>
            <a:r>
              <a:rPr lang="he-IL" dirty="0" err="1" smtClean="0"/>
              <a:t>דעבדו</a:t>
            </a:r>
            <a:r>
              <a:rPr lang="he-IL" dirty="0" smtClean="0"/>
              <a:t> ליה נייח </a:t>
            </a:r>
            <a:r>
              <a:rPr lang="he-IL" dirty="0" err="1" smtClean="0"/>
              <a:t>נפשיה</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אפכוה</a:t>
            </a:r>
            <a:r>
              <a:rPr lang="he-IL" dirty="0" smtClean="0"/>
              <a:t>. בני הישיבה טעו והפכו דברים </a:t>
            </a:r>
            <a:r>
              <a:rPr lang="he-IL" dirty="0" err="1" smtClean="0"/>
              <a:t>דמר</a:t>
            </a:r>
            <a:r>
              <a:rPr lang="he-IL" dirty="0" smtClean="0"/>
              <a:t> </a:t>
            </a:r>
            <a:r>
              <a:rPr lang="he-IL" dirty="0" err="1" smtClean="0"/>
              <a:t>לדמר</a:t>
            </a:r>
            <a:r>
              <a:rPr lang="he-IL" dirty="0" smtClean="0"/>
              <a:t>:</a:t>
            </a:r>
            <a:r>
              <a:rPr lang="he-IL" b="1" dirty="0" smtClean="0"/>
              <a:t> ושדרו </a:t>
            </a:r>
            <a:r>
              <a:rPr lang="he-IL" b="1" dirty="0" err="1" smtClean="0"/>
              <a:t>לקמיה</a:t>
            </a:r>
            <a:r>
              <a:rPr lang="he-IL" b="1" dirty="0" smtClean="0"/>
              <a:t> </a:t>
            </a:r>
            <a:r>
              <a:rPr lang="he-IL" b="1" dirty="0" err="1" smtClean="0"/>
              <a:t>דרב</a:t>
            </a:r>
            <a:r>
              <a:rPr lang="he-IL" b="1" dirty="0" smtClean="0"/>
              <a:t> מרדכי</a:t>
            </a:r>
            <a:r>
              <a:rPr lang="he-IL" dirty="0" smtClean="0"/>
              <a:t>. כמאן </a:t>
            </a:r>
            <a:r>
              <a:rPr lang="he-IL" dirty="0" err="1" smtClean="0"/>
              <a:t>ס''ל</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זילו</a:t>
            </a:r>
            <a:r>
              <a:rPr lang="he-IL" b="1" dirty="0" smtClean="0"/>
              <a:t> אמרו ליה לבר מר</a:t>
            </a:r>
            <a:r>
              <a:rPr lang="he-IL" dirty="0" smtClean="0"/>
              <a:t>. לבנו של רבי </a:t>
            </a:r>
            <a:r>
              <a:rPr lang="he-IL" dirty="0" err="1" smtClean="0"/>
              <a:t>דרב</a:t>
            </a:r>
            <a:r>
              <a:rPr lang="he-IL" dirty="0" smtClean="0"/>
              <a:t> מרדכי תלמידו של רב אשי היה בכמה מקומות ובמס' סוטה (דף מו:) אמרי' גבי לויה תלמיד לרב אין לו שיעור רב מרדכי </a:t>
            </a:r>
            <a:r>
              <a:rPr lang="he-IL" dirty="0" err="1" smtClean="0"/>
              <a:t>אלויה</a:t>
            </a:r>
            <a:r>
              <a:rPr lang="he-IL" dirty="0" smtClean="0"/>
              <a:t> לרב אשי </a:t>
            </a:r>
            <a:r>
              <a:rPr lang="he-IL" dirty="0" err="1" smtClean="0"/>
              <a:t>כו</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כי </a:t>
            </a:r>
            <a:r>
              <a:rPr lang="he-IL" b="1" dirty="0" err="1" smtClean="0"/>
              <a:t>קאי</a:t>
            </a:r>
            <a:r>
              <a:rPr lang="he-IL" b="1" dirty="0" smtClean="0"/>
              <a:t> מר</a:t>
            </a:r>
            <a:r>
              <a:rPr lang="he-IL" dirty="0" smtClean="0"/>
              <a:t>. רב אשי: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אדרגא</a:t>
            </a:r>
            <a:r>
              <a:rPr lang="he-IL" dirty="0" smtClean="0"/>
              <a:t>. סולם של עליית </a:t>
            </a:r>
            <a:r>
              <a:rPr lang="he-IL" dirty="0" err="1" smtClean="0"/>
              <a:t>בהמ</a:t>
            </a:r>
            <a:r>
              <a:rPr lang="he-IL" dirty="0" smtClean="0"/>
              <a:t>''ד</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376975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וטעותן</a:t>
            </a:r>
            <a:r>
              <a:rPr lang="he-IL" dirty="0" smtClean="0"/>
              <a:t>. של פעוטות:</a:t>
            </a:r>
            <a:r>
              <a:rPr lang="he-IL" b="1" dirty="0" smtClean="0"/>
              <a:t> עד כמה</a:t>
            </a:r>
            <a:r>
              <a:rPr lang="he-IL" dirty="0" smtClean="0"/>
              <a:t>. הדרא: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עד שתות כגדול</a:t>
            </a:r>
            <a:r>
              <a:rPr lang="he-IL" dirty="0" smtClean="0"/>
              <a:t>. עד שתות קנה הקונה ומחזיר אונאה יותר משתות בטל מקח:</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מתנתו מאי</a:t>
            </a:r>
            <a:r>
              <a:rPr lang="he-IL" dirty="0" smtClean="0"/>
              <a:t>. </a:t>
            </a:r>
            <a:r>
              <a:rPr lang="he-IL" dirty="0" err="1" smtClean="0"/>
              <a:t>במטלטלין</a:t>
            </a:r>
            <a:r>
              <a:rPr lang="he-IL" dirty="0" smtClean="0"/>
              <a:t> משום כדי חייו הוא </a:t>
            </a:r>
            <a:r>
              <a:rPr lang="he-IL" dirty="0" err="1" smtClean="0"/>
              <a:t>זביני</a:t>
            </a:r>
            <a:r>
              <a:rPr lang="he-IL" dirty="0" smtClean="0"/>
              <a:t> אין מתנה לא או </a:t>
            </a:r>
            <a:r>
              <a:rPr lang="he-IL" dirty="0" err="1" smtClean="0"/>
              <a:t>דלמא</a:t>
            </a:r>
            <a:r>
              <a:rPr lang="he-IL" dirty="0" smtClean="0"/>
              <a:t> מתנתו </a:t>
            </a:r>
            <a:r>
              <a:rPr lang="he-IL" dirty="0" err="1" smtClean="0"/>
              <a:t>נמי</a:t>
            </a:r>
            <a:r>
              <a:rPr lang="he-IL" dirty="0" smtClean="0"/>
              <a:t> מתנה </a:t>
            </a:r>
            <a:r>
              <a:rPr lang="he-IL" dirty="0" err="1" smtClean="0"/>
              <a:t>דעבדו</a:t>
            </a:r>
            <a:r>
              <a:rPr lang="he-IL" dirty="0" smtClean="0"/>
              <a:t> ליה נייח </a:t>
            </a:r>
            <a:r>
              <a:rPr lang="he-IL" dirty="0" err="1" smtClean="0"/>
              <a:t>נפשיה</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אפכוה</a:t>
            </a:r>
            <a:r>
              <a:rPr lang="he-IL" dirty="0" smtClean="0"/>
              <a:t>. בני הישיבה טעו והפכו דברים </a:t>
            </a:r>
            <a:r>
              <a:rPr lang="he-IL" dirty="0" err="1" smtClean="0"/>
              <a:t>דמר</a:t>
            </a:r>
            <a:r>
              <a:rPr lang="he-IL" dirty="0" smtClean="0"/>
              <a:t> </a:t>
            </a:r>
            <a:r>
              <a:rPr lang="he-IL" dirty="0" err="1" smtClean="0"/>
              <a:t>לדמר</a:t>
            </a:r>
            <a:r>
              <a:rPr lang="he-IL" dirty="0" smtClean="0"/>
              <a:t>:</a:t>
            </a:r>
            <a:r>
              <a:rPr lang="he-IL" b="1" dirty="0" smtClean="0"/>
              <a:t> ושדרו </a:t>
            </a:r>
            <a:r>
              <a:rPr lang="he-IL" b="1" dirty="0" err="1" smtClean="0"/>
              <a:t>לקמיה</a:t>
            </a:r>
            <a:r>
              <a:rPr lang="he-IL" b="1" dirty="0" smtClean="0"/>
              <a:t> </a:t>
            </a:r>
            <a:r>
              <a:rPr lang="he-IL" b="1" dirty="0" err="1" smtClean="0"/>
              <a:t>דרב</a:t>
            </a:r>
            <a:r>
              <a:rPr lang="he-IL" b="1" dirty="0" smtClean="0"/>
              <a:t> מרדכי</a:t>
            </a:r>
            <a:r>
              <a:rPr lang="he-IL" dirty="0" smtClean="0"/>
              <a:t>. כמאן </a:t>
            </a:r>
            <a:r>
              <a:rPr lang="he-IL" dirty="0" err="1" smtClean="0"/>
              <a:t>ס''ל</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זילו</a:t>
            </a:r>
            <a:r>
              <a:rPr lang="he-IL" b="1" dirty="0" smtClean="0"/>
              <a:t> אמרו ליה לבר מר</a:t>
            </a:r>
            <a:r>
              <a:rPr lang="he-IL" dirty="0" smtClean="0"/>
              <a:t>. לבנו של רבי </a:t>
            </a:r>
            <a:r>
              <a:rPr lang="he-IL" dirty="0" err="1" smtClean="0"/>
              <a:t>דרב</a:t>
            </a:r>
            <a:r>
              <a:rPr lang="he-IL" dirty="0" smtClean="0"/>
              <a:t> מרדכי תלמידו של רב אשי היה בכמה מקומות ובמס' סוטה (דף מו:) אמרי' גבי לויה תלמיד לרב אין לו שיעור רב מרדכי </a:t>
            </a:r>
            <a:r>
              <a:rPr lang="he-IL" dirty="0" err="1" smtClean="0"/>
              <a:t>אלויה</a:t>
            </a:r>
            <a:r>
              <a:rPr lang="he-IL" dirty="0" smtClean="0"/>
              <a:t> לרב אשי </a:t>
            </a:r>
            <a:r>
              <a:rPr lang="he-IL" dirty="0" err="1" smtClean="0"/>
              <a:t>כו</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כי </a:t>
            </a:r>
            <a:r>
              <a:rPr lang="he-IL" b="1" dirty="0" err="1" smtClean="0"/>
              <a:t>קאי</a:t>
            </a:r>
            <a:r>
              <a:rPr lang="he-IL" b="1" dirty="0" smtClean="0"/>
              <a:t> מר</a:t>
            </a:r>
            <a:r>
              <a:rPr lang="he-IL" dirty="0" smtClean="0"/>
              <a:t>. רב אשי: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אדרגא</a:t>
            </a:r>
            <a:r>
              <a:rPr lang="he-IL" dirty="0" smtClean="0"/>
              <a:t>. סולם של עליית </a:t>
            </a:r>
            <a:r>
              <a:rPr lang="he-IL" dirty="0" err="1" smtClean="0"/>
              <a:t>בהמ</a:t>
            </a:r>
            <a:r>
              <a:rPr lang="he-IL" dirty="0" smtClean="0"/>
              <a:t>''ד</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1429433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כהן קורא ראשון </a:t>
            </a:r>
            <a:r>
              <a:rPr lang="he-IL" b="1" dirty="0" err="1" smtClean="0"/>
              <a:t>כו</a:t>
            </a:r>
            <a:r>
              <a:rPr lang="he-IL" b="1" dirty="0" smtClean="0"/>
              <a:t>'</a:t>
            </a:r>
            <a:r>
              <a:rPr lang="he-IL" dirty="0" smtClean="0"/>
              <a:t>. כי </a:t>
            </a:r>
            <a:r>
              <a:rPr lang="he-IL" dirty="0" err="1" smtClean="0"/>
              <a:t>היכי</a:t>
            </a:r>
            <a:r>
              <a:rPr lang="he-IL" dirty="0" smtClean="0"/>
              <a:t> דלא </a:t>
            </a:r>
            <a:r>
              <a:rPr lang="he-IL" dirty="0" err="1" smtClean="0"/>
              <a:t>ליתו</a:t>
            </a:r>
            <a:r>
              <a:rPr lang="he-IL" dirty="0" smtClean="0"/>
              <a:t> </a:t>
            </a:r>
            <a:r>
              <a:rPr lang="he-IL" dirty="0" err="1" smtClean="0"/>
              <a:t>לאינצויי</a:t>
            </a:r>
            <a:r>
              <a:rPr lang="he-IL" dirty="0" smtClean="0"/>
              <a:t> </a:t>
            </a:r>
            <a:r>
              <a:rPr lang="he-IL" dirty="0" err="1" smtClean="0"/>
              <a:t>תקינו</a:t>
            </a:r>
            <a:r>
              <a:rPr lang="he-IL" dirty="0" smtClean="0"/>
              <a:t> להו רבנן האי </a:t>
            </a:r>
            <a:r>
              <a:rPr lang="he-IL" dirty="0" err="1" smtClean="0"/>
              <a:t>סידרא</a:t>
            </a:r>
            <a:r>
              <a:rPr lang="he-IL" dirty="0" smtClean="0"/>
              <a:t> </a:t>
            </a:r>
            <a:r>
              <a:rPr lang="he-IL" dirty="0" err="1" smtClean="0"/>
              <a:t>דכיון</a:t>
            </a:r>
            <a:r>
              <a:rPr lang="he-IL" dirty="0" smtClean="0"/>
              <a:t> </a:t>
            </a:r>
            <a:r>
              <a:rPr lang="he-IL" dirty="0" err="1" smtClean="0"/>
              <a:t>דתקנתא</a:t>
            </a:r>
            <a:r>
              <a:rPr lang="he-IL" dirty="0" smtClean="0"/>
              <a:t> דרבנן היא תו לא </a:t>
            </a:r>
            <a:r>
              <a:rPr lang="he-IL" dirty="0" err="1" smtClean="0"/>
              <a:t>מצינן</a:t>
            </a:r>
            <a:r>
              <a:rPr lang="he-IL" dirty="0" smtClean="0"/>
              <a:t> </a:t>
            </a:r>
            <a:r>
              <a:rPr lang="he-IL" dirty="0" err="1" smtClean="0"/>
              <a:t>לשנויי</a:t>
            </a:r>
            <a:r>
              <a:rPr lang="he-IL" dirty="0" smtClean="0"/>
              <a:t> </a:t>
            </a:r>
            <a:r>
              <a:rPr lang="he-IL" dirty="0" err="1" smtClean="0"/>
              <a:t>ולמימר</a:t>
            </a:r>
            <a:r>
              <a:rPr lang="he-IL" dirty="0" smtClean="0"/>
              <a:t> אנא </a:t>
            </a:r>
            <a:r>
              <a:rPr lang="he-IL" dirty="0" err="1" smtClean="0"/>
              <a:t>קרינא</a:t>
            </a:r>
            <a:r>
              <a:rPr lang="he-IL" dirty="0" smtClean="0"/>
              <a:t> ברישא: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מערבין</a:t>
            </a:r>
            <a:r>
              <a:rPr lang="he-IL" b="1" dirty="0" smtClean="0"/>
              <a:t> בבית ישן</a:t>
            </a:r>
            <a:r>
              <a:rPr lang="he-IL" dirty="0" smtClean="0"/>
              <a:t>. בני חצר </a:t>
            </a:r>
            <a:r>
              <a:rPr lang="he-IL" dirty="0" err="1" smtClean="0"/>
              <a:t>שרגילין</a:t>
            </a:r>
            <a:r>
              <a:rPr lang="he-IL" dirty="0" smtClean="0"/>
              <a:t> </a:t>
            </a:r>
            <a:r>
              <a:rPr lang="he-IL" dirty="0" err="1" smtClean="0"/>
              <a:t>ליתן</a:t>
            </a:r>
            <a:r>
              <a:rPr lang="he-IL" dirty="0" smtClean="0"/>
              <a:t> עירוב החצר בבית אחד אין משנין את מקומן </a:t>
            </a:r>
            <a:r>
              <a:rPr lang="he-IL" dirty="0" err="1" smtClean="0"/>
              <a:t>ליתנו</a:t>
            </a:r>
            <a:r>
              <a:rPr lang="he-IL" dirty="0" smtClean="0"/>
              <a:t> בבית אחר מפני דרכי שלום ובגמ' מפרש לה:</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בור הקרוב לאמה</a:t>
            </a:r>
            <a:r>
              <a:rPr lang="he-IL" dirty="0" smtClean="0"/>
              <a:t>. אמת המים המביאה מים מן הנהר לשדות </a:t>
            </a:r>
            <a:r>
              <a:rPr lang="he-IL" dirty="0" err="1" smtClean="0"/>
              <a:t>ורגילין</a:t>
            </a:r>
            <a:r>
              <a:rPr lang="he-IL" dirty="0" smtClean="0"/>
              <a:t> לעשות בורות שאם תיבש האמה ימלאו מן הבור וישקו השדות </a:t>
            </a:r>
            <a:r>
              <a:rPr lang="he-IL" dirty="0" err="1" smtClean="0"/>
              <a:t>ומרגילין</a:t>
            </a:r>
            <a:r>
              <a:rPr lang="he-IL" dirty="0" smtClean="0"/>
              <a:t> מי האמה לבור עד שיתמלא ותקנו חכמים שיתמלאו בורות שבשדות העליונות שהן </a:t>
            </a:r>
            <a:r>
              <a:rPr lang="he-IL" dirty="0" err="1" smtClean="0"/>
              <a:t>קרובין</a:t>
            </a:r>
            <a:r>
              <a:rPr lang="he-IL" dirty="0" smtClean="0"/>
              <a:t> למוצא האמה </a:t>
            </a:r>
            <a:r>
              <a:rPr lang="he-IL" dirty="0" err="1" smtClean="0"/>
              <a:t>ואח''כ</a:t>
            </a:r>
            <a:r>
              <a:rPr lang="he-IL" dirty="0" smtClean="0"/>
              <a:t> ימלאו התחתונים וכשהוא </a:t>
            </a:r>
            <a:r>
              <a:rPr lang="he-IL" dirty="0" err="1" smtClean="0"/>
              <a:t>ממלאו</a:t>
            </a:r>
            <a:r>
              <a:rPr lang="he-IL" dirty="0" smtClean="0"/>
              <a:t> סוכר את האמה עד שיתמלא: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מפני דרכי שלום</a:t>
            </a:r>
            <a:r>
              <a:rPr lang="he-IL" dirty="0" smtClean="0"/>
              <a:t>. שלא תהא מחלוקת ביניהם אני אסכור ראשון </a:t>
            </a:r>
            <a:r>
              <a:rPr lang="he-IL" dirty="0" err="1" smtClean="0"/>
              <a:t>דהא</a:t>
            </a:r>
            <a:r>
              <a:rPr lang="he-IL" dirty="0" smtClean="0"/>
              <a:t> </a:t>
            </a:r>
            <a:r>
              <a:rPr lang="he-IL" dirty="0" err="1" smtClean="0"/>
              <a:t>תקנתא</a:t>
            </a:r>
            <a:r>
              <a:rPr lang="he-IL" dirty="0" smtClean="0"/>
              <a:t> דרבנן הכי </a:t>
            </a:r>
            <a:r>
              <a:rPr lang="he-IL" dirty="0" err="1" smtClean="0"/>
              <a:t>ואע</a:t>
            </a:r>
            <a:r>
              <a:rPr lang="he-IL" dirty="0" smtClean="0"/>
              <a:t>''פ שאינו דין: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מצודות חיה </a:t>
            </a:r>
            <a:r>
              <a:rPr lang="he-IL" b="1" dirty="0" err="1" smtClean="0"/>
              <a:t>כו</a:t>
            </a:r>
            <a:r>
              <a:rPr lang="he-IL" b="1" dirty="0" smtClean="0"/>
              <a:t>'</a:t>
            </a:r>
            <a:r>
              <a:rPr lang="he-IL" dirty="0" smtClean="0"/>
              <a:t>. </a:t>
            </a:r>
            <a:r>
              <a:rPr lang="he-IL" dirty="0" err="1" smtClean="0"/>
              <a:t>מדאוריית</a:t>
            </a:r>
            <a:r>
              <a:rPr lang="he-IL" dirty="0" smtClean="0"/>
              <a:t>' כל כמה דלא מטא לידיה לאו גזל הוא ובגמ' מפרש ליה במצודות שאין להן תוך </a:t>
            </a:r>
            <a:r>
              <a:rPr lang="he-IL" dirty="0" err="1" smtClean="0"/>
              <a:t>דליקני</a:t>
            </a:r>
            <a:r>
              <a:rPr lang="he-IL" dirty="0" smtClean="0"/>
              <a:t> ליה כליו: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גזל גמור</a:t>
            </a:r>
            <a:r>
              <a:rPr lang="he-IL" dirty="0" smtClean="0"/>
              <a:t>. בגמרא מפרש גזל גמור מדבריהם וטעמא דרבי יוסי </a:t>
            </a:r>
            <a:r>
              <a:rPr lang="he-IL" dirty="0" err="1" smtClean="0"/>
              <a:t>בכולהו</a:t>
            </a:r>
            <a:r>
              <a:rPr lang="he-IL" dirty="0" smtClean="0"/>
              <a:t> </a:t>
            </a:r>
            <a:r>
              <a:rPr lang="he-IL" dirty="0" err="1" smtClean="0"/>
              <a:t>דקסבר</a:t>
            </a:r>
            <a:r>
              <a:rPr lang="he-IL" dirty="0" smtClean="0"/>
              <a:t> עשו מפני דרכי שלום את שאינו זוכה לקנות קנין גמור כזוכה: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המנקף</a:t>
            </a:r>
            <a:r>
              <a:rPr lang="he-IL" dirty="0" smtClean="0"/>
              <a:t>. חותך...</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3450787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ויתנה</a:t>
            </a:r>
            <a:r>
              <a:rPr lang="he-IL" dirty="0" smtClean="0"/>
              <a:t>. שיקראו בה </a:t>
            </a:r>
            <a:r>
              <a:rPr lang="he-IL" dirty="0" err="1" smtClean="0"/>
              <a:t>כהנים</a:t>
            </a:r>
            <a:r>
              <a:rPr lang="he-IL" dirty="0" smtClean="0"/>
              <a:t> והדר בני לוי: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וקדשתו</a:t>
            </a:r>
            <a:r>
              <a:rPr lang="he-IL" dirty="0" smtClean="0"/>
              <a:t>. כי את וגו':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לפתוח ראשון</a:t>
            </a:r>
            <a:r>
              <a:rPr lang="he-IL" dirty="0" smtClean="0"/>
              <a:t>. בכל דבר כבוד בין בתורה בין בישיבה הוא ידבר בראש:</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ולברך ראשון</a:t>
            </a:r>
            <a:r>
              <a:rPr lang="he-IL" dirty="0" smtClean="0"/>
              <a:t>. בסעודה: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וליטול מנה יפה ראשון</a:t>
            </a:r>
            <a:r>
              <a:rPr lang="he-IL" dirty="0" smtClean="0"/>
              <a:t>. אם בא לחלוק עם ישראל בכל דבר לאחר שיחלקו </a:t>
            </a:r>
            <a:r>
              <a:rPr lang="he-IL" dirty="0" err="1" smtClean="0"/>
              <a:t>בשוה</a:t>
            </a:r>
            <a:r>
              <a:rPr lang="he-IL" dirty="0" smtClean="0"/>
              <a:t> אומר לו ברור וטול איזה שתרצה:</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דברים לא/ט: </a:t>
            </a:r>
            <a:r>
              <a:rPr lang="he-IL" b="1" dirty="0" err="1" smtClean="0"/>
              <a:t>ויכתב</a:t>
            </a:r>
            <a:r>
              <a:rPr lang="he-IL" b="1" dirty="0" smtClean="0"/>
              <a:t> משה את התורה...</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דברים </a:t>
            </a:r>
            <a:r>
              <a:rPr lang="he-IL" b="1" dirty="0" err="1" smtClean="0"/>
              <a:t>כא</a:t>
            </a:r>
            <a:r>
              <a:rPr lang="he-IL" b="1" dirty="0" smtClean="0"/>
              <a:t>/ה:  ונגשו </a:t>
            </a:r>
            <a:r>
              <a:rPr lang="he-IL" b="1" dirty="0" err="1" smtClean="0"/>
              <a:t>הכהנים</a:t>
            </a:r>
            <a:r>
              <a:rPr lang="he-IL" b="1" dirty="0" smtClean="0"/>
              <a:t> בני לוי...</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דברי הימים א </a:t>
            </a:r>
            <a:r>
              <a:rPr lang="he-IL" b="1" dirty="0" err="1" smtClean="0"/>
              <a:t>כג</a:t>
            </a:r>
            <a:r>
              <a:rPr lang="he-IL" b="1" dirty="0" smtClean="0"/>
              <a:t>/</a:t>
            </a:r>
            <a:r>
              <a:rPr lang="he-IL" b="1" dirty="0" err="1" smtClean="0"/>
              <a:t>יג</a:t>
            </a:r>
            <a:r>
              <a:rPr lang="he-IL" b="1" dirty="0" smtClean="0"/>
              <a:t>: </a:t>
            </a:r>
            <a:r>
              <a:rPr lang="he-IL" dirty="0" smtClean="0">
                <a:effectLst/>
              </a:rPr>
              <a:t>בְּנֵי עַמְרָם, אַהֲרֹן וּמֹשֶׁה; וַיִּבָּדֵל אַהֲרֹן לְהַקְדִּישׁוֹ קֹדֶשׁ קָדָשִׁים הוּא-וּבָנָיו, עַד-עוֹלָם לְהַקְטִיר לִפְנֵי יְהוָה לְשָׁרְתוֹ וּלְבָרֵךְ בִּשְׁמוֹ, עַד-עוֹלָם.</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ויקרא </a:t>
            </a:r>
            <a:r>
              <a:rPr lang="he-IL" b="1" dirty="0" err="1" smtClean="0"/>
              <a:t>כא</a:t>
            </a:r>
            <a:r>
              <a:rPr lang="he-IL" b="1" dirty="0" smtClean="0"/>
              <a:t>/ח: </a:t>
            </a:r>
            <a:r>
              <a:rPr lang="he-IL" b="1" dirty="0" err="1" smtClean="0"/>
              <a:t>וקדשתו</a:t>
            </a:r>
            <a:r>
              <a:rPr lang="he-IL" b="1" dirty="0" smtClean="0"/>
              <a:t> כי את לחם </a:t>
            </a:r>
            <a:r>
              <a:rPr lang="he-IL" b="1" dirty="0" err="1" smtClean="0"/>
              <a:t>אלהיך</a:t>
            </a:r>
            <a:r>
              <a:rPr lang="he-IL" b="1" dirty="0" smtClean="0"/>
              <a:t> הוא מקריב</a:t>
            </a:r>
            <a:r>
              <a:rPr lang="he-IL" b="1" baseline="0" dirty="0" smtClean="0"/>
              <a:t> קדש יהיה לך</a:t>
            </a:r>
            <a:endParaRPr lang="he-IL" b="1"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2164437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א''ל</a:t>
            </a:r>
            <a:r>
              <a:rPr lang="he-IL" b="1" dirty="0" smtClean="0"/>
              <a:t> דאורייתא היא</a:t>
            </a:r>
            <a:r>
              <a:rPr lang="he-IL" dirty="0" smtClean="0"/>
              <a:t>. ותורה אמרה כן מפני דרכי שלום:</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אלא אמר </a:t>
            </a:r>
            <a:r>
              <a:rPr lang="he-IL" b="1" dirty="0" err="1" smtClean="0"/>
              <a:t>אביי</a:t>
            </a:r>
            <a:r>
              <a:rPr lang="he-IL" dirty="0" smtClean="0"/>
              <a:t>. דרכי שלום </a:t>
            </a:r>
            <a:r>
              <a:rPr lang="he-IL" dirty="0" err="1" smtClean="0"/>
              <a:t>דקתני</a:t>
            </a:r>
            <a:r>
              <a:rPr lang="he-IL" dirty="0" smtClean="0"/>
              <a:t> מתני':</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לכדמר</a:t>
            </a:r>
            <a:r>
              <a:rPr lang="he-IL" dirty="0" smtClean="0"/>
              <a:t>. אתא רבה בר נחמני שהיה רבו: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אין </a:t>
            </a:r>
            <a:r>
              <a:rPr lang="he-IL" b="1" dirty="0" err="1" smtClean="0"/>
              <a:t>ממתינין</a:t>
            </a:r>
            <a:r>
              <a:rPr lang="he-IL" dirty="0" smtClean="0"/>
              <a:t>. אין </a:t>
            </a:r>
            <a:r>
              <a:rPr lang="he-IL" dirty="0" err="1" smtClean="0"/>
              <a:t>צריכין</a:t>
            </a:r>
            <a:r>
              <a:rPr lang="he-IL" dirty="0" smtClean="0"/>
              <a:t> להמתין: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הבוצע</a:t>
            </a:r>
            <a:r>
              <a:rPr lang="he-IL" dirty="0" smtClean="0"/>
              <a:t>. כגון </a:t>
            </a:r>
            <a:r>
              <a:rPr lang="he-IL" dirty="0" err="1" smtClean="0"/>
              <a:t>בעה</a:t>
            </a:r>
            <a:r>
              <a:rPr lang="he-IL" dirty="0" smtClean="0"/>
              <a:t>''ב שהוא מברך המוציא ואפי' הוא קטן:</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הוא פושט ידו</a:t>
            </a:r>
            <a:r>
              <a:rPr lang="he-IL" dirty="0" smtClean="0"/>
              <a:t>. בקערה תחלה ללפת בו את פרוסת המוציא:</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לא שנו</a:t>
            </a:r>
            <a:r>
              <a:rPr lang="he-IL" dirty="0" smtClean="0"/>
              <a:t>. </a:t>
            </a:r>
            <a:r>
              <a:rPr lang="he-IL" dirty="0" err="1" smtClean="0"/>
              <a:t>דחולק</a:t>
            </a:r>
            <a:r>
              <a:rPr lang="he-IL" dirty="0" smtClean="0"/>
              <a:t> כבוד לרבו:</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אלא בסעודה</a:t>
            </a:r>
            <a:r>
              <a:rPr lang="he-IL" dirty="0" smtClean="0"/>
              <a:t>. </a:t>
            </a:r>
            <a:r>
              <a:rPr lang="he-IL" dirty="0" err="1" smtClean="0"/>
              <a:t>כדאמרן</a:t>
            </a:r>
            <a:r>
              <a:rPr lang="he-IL" dirty="0" smtClean="0"/>
              <a:t>:</a:t>
            </a:r>
            <a:r>
              <a:rPr lang="he-IL" b="1"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אבל</a:t>
            </a:r>
            <a:r>
              <a:rPr lang="he-IL" dirty="0" smtClean="0"/>
              <a:t>. </a:t>
            </a:r>
            <a:r>
              <a:rPr lang="he-IL" dirty="0" err="1" smtClean="0"/>
              <a:t>לענין</a:t>
            </a:r>
            <a:r>
              <a:rPr lang="he-IL" dirty="0" smtClean="0"/>
              <a:t> לקרות בתורה בבית הכנסת אין כהן חולק כבוד ללוי ולוי לישראל דלא </a:t>
            </a:r>
            <a:r>
              <a:rPr lang="he-IL" dirty="0" err="1" smtClean="0"/>
              <a:t>ליתו</a:t>
            </a:r>
            <a:r>
              <a:rPr lang="he-IL" dirty="0" smtClean="0"/>
              <a:t> </a:t>
            </a:r>
            <a:r>
              <a:rPr lang="he-IL" dirty="0" err="1" smtClean="0"/>
              <a:t>שארא</a:t>
            </a:r>
            <a:r>
              <a:rPr lang="he-IL" dirty="0" smtClean="0"/>
              <a:t> </a:t>
            </a:r>
            <a:r>
              <a:rPr lang="he-IL" dirty="0" err="1" smtClean="0"/>
              <a:t>לאנצויי</a:t>
            </a:r>
            <a:r>
              <a:rPr lang="he-IL" dirty="0" smtClean="0"/>
              <a:t> </a:t>
            </a:r>
            <a:r>
              <a:rPr lang="he-IL" dirty="0" err="1" smtClean="0"/>
              <a:t>ולמימר</a:t>
            </a:r>
            <a:r>
              <a:rPr lang="he-IL" dirty="0" smtClean="0"/>
              <a:t> אנא </a:t>
            </a:r>
            <a:r>
              <a:rPr lang="he-IL" dirty="0" err="1" smtClean="0"/>
              <a:t>נמי</a:t>
            </a:r>
            <a:r>
              <a:rPr lang="he-IL" dirty="0" smtClean="0"/>
              <a:t> </a:t>
            </a:r>
            <a:r>
              <a:rPr lang="he-IL" dirty="0" err="1" smtClean="0"/>
              <a:t>קרינא</a:t>
            </a:r>
            <a:r>
              <a:rPr lang="he-IL" dirty="0" smtClean="0"/>
              <a:t> ברישא והיינו </a:t>
            </a:r>
            <a:r>
              <a:rPr lang="he-IL" dirty="0" err="1" smtClean="0"/>
              <a:t>דקתני</a:t>
            </a:r>
            <a:r>
              <a:rPr lang="he-IL" dirty="0" smtClean="0"/>
              <a:t> </a:t>
            </a:r>
            <a:r>
              <a:rPr lang="he-IL" dirty="0" err="1" smtClean="0"/>
              <a:t>מתניתין</a:t>
            </a:r>
            <a:r>
              <a:rPr lang="he-IL" dirty="0" smtClean="0"/>
              <a:t> כהן קורא ראשון </a:t>
            </a:r>
            <a:r>
              <a:rPr lang="he-IL" dirty="0" err="1" smtClean="0"/>
              <a:t>כו</a:t>
            </a:r>
            <a:r>
              <a:rPr lang="he-IL" dirty="0" smtClean="0"/>
              <a:t>' כמה שכתוב בתורה ואינו רשאי לחלוק כבוד בדבר ולשנותו מפני דרכי שלום.</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905169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א'/אדר א/תשע"ו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א'/אדר א/תשע"ו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רביעי א' באדר א תשע"ו</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גיטין נח ע"ב (שורה אחרונה) - נט ע"ב (שורה </a:t>
            </a:r>
            <a:r>
              <a:rPr lang="he-IL" sz="2400" b="1" dirty="0" smtClean="0">
                <a:solidFill>
                  <a:srgbClr val="C0504D">
                    <a:lumMod val="75000"/>
                  </a:srgbClr>
                </a:solidFill>
              </a:rPr>
              <a:t>אחרונה)</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smtClean="0">
                <a:solidFill>
                  <a:srgbClr val="EEECE1">
                    <a:lumMod val="50000"/>
                  </a:srgbClr>
                </a:solidFill>
              </a:rPr>
              <a:t>לרפואת אלעד צפריר בן דנה</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27720" y="1347636"/>
            <a:ext cx="8332418" cy="5373779"/>
          </a:xfrm>
          <a:prstGeom prst="rect">
            <a:avLst/>
          </a:prstGeom>
          <a:noFill/>
        </p:spPr>
        <p:txBody>
          <a:bodyPr wrap="square" rtlCol="1">
            <a:spAutoFit/>
          </a:bodyPr>
          <a:lstStyle/>
          <a:p>
            <a:pPr>
              <a:lnSpc>
                <a:spcPct val="120000"/>
              </a:lnSpc>
            </a:pPr>
            <a:r>
              <a:rPr lang="he-IL" sz="1700" b="1" dirty="0" smtClean="0"/>
              <a:t>גמרא</a:t>
            </a:r>
            <a:endParaRPr lang="he-IL" sz="1700" dirty="0" smtClean="0"/>
          </a:p>
          <a:p>
            <a:pPr>
              <a:lnSpc>
                <a:spcPct val="120000"/>
              </a:lnSpc>
            </a:pPr>
            <a:endParaRPr lang="he-IL" sz="200" dirty="0" smtClean="0"/>
          </a:p>
          <a:p>
            <a:pPr>
              <a:lnSpc>
                <a:spcPct val="120000"/>
              </a:lnSpc>
            </a:pPr>
            <a:r>
              <a:rPr lang="he-IL" sz="1600" dirty="0" err="1" smtClean="0"/>
              <a:t>מנה</a:t>
            </a:r>
            <a:r>
              <a:rPr lang="he-IL" sz="1600" dirty="0" err="1"/>
              <a:t>'</a:t>
            </a:r>
            <a:r>
              <a:rPr lang="he-IL" sz="1600" dirty="0" err="1" smtClean="0"/>
              <a:t>'מ</a:t>
            </a:r>
            <a:r>
              <a:rPr lang="he-IL" sz="1600" dirty="0" smtClean="0"/>
              <a:t>? </a:t>
            </a:r>
          </a:p>
          <a:p>
            <a:pPr>
              <a:lnSpc>
                <a:spcPct val="120000"/>
              </a:lnSpc>
            </a:pPr>
            <a:endParaRPr lang="he-IL" sz="300" dirty="0" smtClean="0"/>
          </a:p>
          <a:p>
            <a:pPr>
              <a:lnSpc>
                <a:spcPct val="120000"/>
              </a:lnSpc>
            </a:pPr>
            <a:r>
              <a:rPr lang="he-IL" sz="1600" dirty="0" smtClean="0"/>
              <a:t>אמר </a:t>
            </a:r>
            <a:r>
              <a:rPr lang="he-IL" sz="1600" dirty="0"/>
              <a:t>רב </a:t>
            </a:r>
            <a:r>
              <a:rPr lang="he-IL" sz="1600" dirty="0" smtClean="0"/>
              <a:t>מתנה </a:t>
            </a:r>
            <a:r>
              <a:rPr lang="he-IL" sz="1600" dirty="0" err="1"/>
              <a:t>דאמר</a:t>
            </a:r>
            <a:r>
              <a:rPr lang="he-IL" sz="1600" dirty="0"/>
              <a:t> </a:t>
            </a:r>
            <a:r>
              <a:rPr lang="he-IL" sz="1600" dirty="0" smtClean="0"/>
              <a:t>קרא: "</a:t>
            </a:r>
            <a:r>
              <a:rPr lang="he-IL" sz="1600" dirty="0" smtClean="0">
                <a:solidFill>
                  <a:srgbClr val="002060"/>
                </a:solidFill>
              </a:rPr>
              <a:t>ויכתוב </a:t>
            </a:r>
            <a:r>
              <a:rPr lang="he-IL" sz="1600" dirty="0">
                <a:solidFill>
                  <a:srgbClr val="002060"/>
                </a:solidFill>
              </a:rPr>
              <a:t>משה את התורה הזאת ויתנה אל </a:t>
            </a:r>
            <a:r>
              <a:rPr lang="he-IL" sz="1600" dirty="0" err="1">
                <a:solidFill>
                  <a:srgbClr val="002060"/>
                </a:solidFill>
              </a:rPr>
              <a:t>הכהנים</a:t>
            </a:r>
            <a:r>
              <a:rPr lang="he-IL" sz="1600" dirty="0">
                <a:solidFill>
                  <a:srgbClr val="002060"/>
                </a:solidFill>
              </a:rPr>
              <a:t> בני </a:t>
            </a:r>
            <a:r>
              <a:rPr lang="he-IL" sz="1600" dirty="0" smtClean="0">
                <a:solidFill>
                  <a:srgbClr val="002060"/>
                </a:solidFill>
              </a:rPr>
              <a:t>לוי</a:t>
            </a:r>
            <a:r>
              <a:rPr lang="he-IL" sz="1600" dirty="0" smtClean="0"/>
              <a:t>" - אטו </a:t>
            </a:r>
            <a:r>
              <a:rPr lang="he-IL" sz="1600" dirty="0"/>
              <a:t>אנא לא </a:t>
            </a:r>
            <a:r>
              <a:rPr lang="he-IL" sz="1600" dirty="0" err="1"/>
              <a:t>ידענא</a:t>
            </a:r>
            <a:r>
              <a:rPr lang="he-IL" sz="1600" dirty="0"/>
              <a:t> </a:t>
            </a:r>
            <a:r>
              <a:rPr lang="he-IL" sz="1600" dirty="0" err="1"/>
              <a:t>דכהנים</a:t>
            </a:r>
            <a:r>
              <a:rPr lang="he-IL" sz="1600" dirty="0"/>
              <a:t> בני לוי </a:t>
            </a:r>
            <a:r>
              <a:rPr lang="he-IL" sz="1600" dirty="0" err="1" smtClean="0"/>
              <a:t>נינהו</a:t>
            </a:r>
            <a:r>
              <a:rPr lang="he-IL" sz="1600" dirty="0" smtClean="0"/>
              <a:t>? </a:t>
            </a:r>
            <a:r>
              <a:rPr lang="he-IL" sz="1600" dirty="0"/>
              <a:t>אלא כהן ברישא והדר </a:t>
            </a:r>
            <a:r>
              <a:rPr lang="he-IL" sz="1600" dirty="0" smtClean="0"/>
              <a:t>לוי.</a:t>
            </a:r>
          </a:p>
          <a:p>
            <a:pPr>
              <a:lnSpc>
                <a:spcPct val="120000"/>
              </a:lnSpc>
            </a:pPr>
            <a:endParaRPr lang="he-IL" sz="300" dirty="0" smtClean="0"/>
          </a:p>
          <a:p>
            <a:pPr>
              <a:lnSpc>
                <a:spcPct val="120000"/>
              </a:lnSpc>
            </a:pPr>
            <a:r>
              <a:rPr lang="he-IL" sz="1600" dirty="0" smtClean="0"/>
              <a:t>רבי </a:t>
            </a:r>
            <a:r>
              <a:rPr lang="he-IL" sz="1600" dirty="0"/>
              <a:t>יצחק </a:t>
            </a:r>
            <a:r>
              <a:rPr lang="he-IL" sz="1600" dirty="0" err="1"/>
              <a:t>נפחא</a:t>
            </a:r>
            <a:r>
              <a:rPr lang="he-IL" sz="1600" dirty="0"/>
              <a:t> אמר </a:t>
            </a:r>
            <a:r>
              <a:rPr lang="he-IL" sz="1600" dirty="0" smtClean="0"/>
              <a:t>מהכא: "</a:t>
            </a:r>
            <a:r>
              <a:rPr lang="he-IL" sz="1600" dirty="0" smtClean="0">
                <a:solidFill>
                  <a:srgbClr val="002060"/>
                </a:solidFill>
              </a:rPr>
              <a:t>ונגשו </a:t>
            </a:r>
            <a:r>
              <a:rPr lang="he-IL" sz="1600" dirty="0" err="1">
                <a:solidFill>
                  <a:srgbClr val="002060"/>
                </a:solidFill>
              </a:rPr>
              <a:t>הכהנים</a:t>
            </a:r>
            <a:r>
              <a:rPr lang="he-IL" sz="1600" dirty="0">
                <a:solidFill>
                  <a:srgbClr val="002060"/>
                </a:solidFill>
              </a:rPr>
              <a:t> בני </a:t>
            </a:r>
            <a:r>
              <a:rPr lang="he-IL" sz="1600" dirty="0" smtClean="0">
                <a:solidFill>
                  <a:srgbClr val="002060"/>
                </a:solidFill>
              </a:rPr>
              <a:t>לוי</a:t>
            </a:r>
            <a:r>
              <a:rPr lang="he-IL" sz="1600" dirty="0" smtClean="0"/>
              <a:t>" - אטו </a:t>
            </a:r>
            <a:r>
              <a:rPr lang="he-IL" sz="1600" dirty="0" err="1"/>
              <a:t>אנן</a:t>
            </a:r>
            <a:r>
              <a:rPr lang="he-IL" sz="1600" dirty="0"/>
              <a:t> לא </a:t>
            </a:r>
            <a:r>
              <a:rPr lang="he-IL" sz="1600" dirty="0" err="1"/>
              <a:t>ידעינן</a:t>
            </a:r>
            <a:r>
              <a:rPr lang="he-IL" sz="1600" dirty="0"/>
              <a:t> </a:t>
            </a:r>
            <a:r>
              <a:rPr lang="he-IL" sz="1600" dirty="0" err="1"/>
              <a:t>דכהנים</a:t>
            </a:r>
            <a:r>
              <a:rPr lang="he-IL" sz="1600" dirty="0"/>
              <a:t> בני לוי </a:t>
            </a:r>
            <a:r>
              <a:rPr lang="he-IL" sz="1600" dirty="0" err="1" smtClean="0"/>
              <a:t>נינהו</a:t>
            </a:r>
            <a:r>
              <a:rPr lang="he-IL" sz="1600" dirty="0" smtClean="0"/>
              <a:t>? </a:t>
            </a:r>
            <a:r>
              <a:rPr lang="he-IL" sz="1600" dirty="0"/>
              <a:t>אלא כהן ברישא והדר </a:t>
            </a:r>
            <a:r>
              <a:rPr lang="he-IL" sz="1600" dirty="0" smtClean="0"/>
              <a:t>לוי. </a:t>
            </a:r>
          </a:p>
          <a:p>
            <a:pPr>
              <a:lnSpc>
                <a:spcPct val="120000"/>
              </a:lnSpc>
            </a:pPr>
            <a:endParaRPr lang="he-IL" sz="300" dirty="0" smtClean="0"/>
          </a:p>
          <a:p>
            <a:pPr>
              <a:lnSpc>
                <a:spcPct val="120000"/>
              </a:lnSpc>
            </a:pPr>
            <a:r>
              <a:rPr lang="he-IL" sz="1600" dirty="0" smtClean="0"/>
              <a:t>רב </a:t>
            </a:r>
            <a:r>
              <a:rPr lang="he-IL" sz="1600" dirty="0"/>
              <a:t>אשי אמר </a:t>
            </a:r>
            <a:r>
              <a:rPr lang="he-IL" sz="1600" dirty="0" smtClean="0"/>
              <a:t>מהכא: </a:t>
            </a:r>
            <a:r>
              <a:rPr lang="he-IL" sz="1600" dirty="0"/>
              <a:t>"</a:t>
            </a:r>
            <a:r>
              <a:rPr lang="he-IL" sz="1600" dirty="0" smtClean="0">
                <a:solidFill>
                  <a:srgbClr val="002060"/>
                </a:solidFill>
              </a:rPr>
              <a:t>בני </a:t>
            </a:r>
            <a:r>
              <a:rPr lang="he-IL" sz="1600" dirty="0">
                <a:solidFill>
                  <a:srgbClr val="002060"/>
                </a:solidFill>
              </a:rPr>
              <a:t>עמרם אהרן ומשה ויבדל אהרן להקדישו קדש </a:t>
            </a:r>
            <a:r>
              <a:rPr lang="he-IL" sz="1600" dirty="0" smtClean="0">
                <a:solidFill>
                  <a:srgbClr val="002060"/>
                </a:solidFill>
              </a:rPr>
              <a:t>קדשים</a:t>
            </a:r>
            <a:r>
              <a:rPr lang="he-IL" sz="1600" dirty="0" smtClean="0"/>
              <a:t>".</a:t>
            </a:r>
          </a:p>
          <a:p>
            <a:pPr>
              <a:lnSpc>
                <a:spcPct val="120000"/>
              </a:lnSpc>
            </a:pPr>
            <a:endParaRPr lang="he-IL" sz="300" dirty="0" smtClean="0"/>
          </a:p>
          <a:p>
            <a:pPr>
              <a:lnSpc>
                <a:spcPct val="120000"/>
              </a:lnSpc>
            </a:pPr>
            <a:r>
              <a:rPr lang="he-IL" sz="1600" dirty="0" smtClean="0"/>
              <a:t>ר</a:t>
            </a:r>
            <a:r>
              <a:rPr lang="he-IL" sz="1600" dirty="0"/>
              <a:t>' </a:t>
            </a:r>
            <a:r>
              <a:rPr lang="he-IL" sz="1600" dirty="0" err="1"/>
              <a:t>חייא</a:t>
            </a:r>
            <a:r>
              <a:rPr lang="he-IL" sz="1600" dirty="0"/>
              <a:t> בר אבא אמר </a:t>
            </a:r>
            <a:r>
              <a:rPr lang="he-IL" sz="1600" dirty="0" smtClean="0"/>
              <a:t>מהכא: </a:t>
            </a:r>
            <a:r>
              <a:rPr lang="he-IL" sz="1600" dirty="0"/>
              <a:t>"</a:t>
            </a:r>
            <a:r>
              <a:rPr lang="he-IL" sz="1600" dirty="0" err="1" smtClean="0">
                <a:solidFill>
                  <a:srgbClr val="002060"/>
                </a:solidFill>
              </a:rPr>
              <a:t>וקדשתו</a:t>
            </a:r>
            <a:r>
              <a:rPr lang="he-IL" sz="1600" dirty="0" smtClean="0"/>
              <a:t>" </a:t>
            </a:r>
            <a:r>
              <a:rPr lang="he-IL" sz="1600" dirty="0"/>
              <a:t>לכל דבר </a:t>
            </a:r>
            <a:r>
              <a:rPr lang="he-IL" sz="1600" dirty="0" smtClean="0"/>
              <a:t>שבקדושה. </a:t>
            </a:r>
          </a:p>
          <a:p>
            <a:pPr>
              <a:lnSpc>
                <a:spcPct val="120000"/>
              </a:lnSpc>
            </a:pPr>
            <a:endParaRPr lang="he-IL" sz="300" dirty="0" smtClean="0"/>
          </a:p>
          <a:p>
            <a:pPr>
              <a:lnSpc>
                <a:spcPct val="120000"/>
              </a:lnSpc>
            </a:pPr>
            <a:r>
              <a:rPr lang="he-IL" sz="1600" dirty="0" smtClean="0"/>
              <a:t>תנא </a:t>
            </a:r>
            <a:r>
              <a:rPr lang="he-IL" sz="1600" dirty="0"/>
              <a:t>דבי רבי </a:t>
            </a:r>
            <a:r>
              <a:rPr lang="he-IL" sz="1600" dirty="0" smtClean="0"/>
              <a:t>ישמעאל:</a:t>
            </a:r>
            <a:r>
              <a:rPr lang="he-IL" sz="1600" dirty="0">
                <a:solidFill>
                  <a:srgbClr val="F79646">
                    <a:lumMod val="50000"/>
                  </a:srgbClr>
                </a:solidFill>
              </a:rPr>
              <a:t> "</a:t>
            </a:r>
            <a:r>
              <a:rPr lang="he-IL" sz="1600" dirty="0" err="1" smtClean="0">
                <a:solidFill>
                  <a:srgbClr val="002060"/>
                </a:solidFill>
              </a:rPr>
              <a:t>וקדשתו</a:t>
            </a:r>
            <a:r>
              <a:rPr lang="he-IL" sz="1600" dirty="0">
                <a:solidFill>
                  <a:srgbClr val="F79646">
                    <a:lumMod val="50000"/>
                  </a:srgbClr>
                </a:solidFill>
              </a:rPr>
              <a:t>" לכל דבר </a:t>
            </a:r>
            <a:r>
              <a:rPr lang="he-IL" sz="1600" dirty="0" smtClean="0">
                <a:solidFill>
                  <a:srgbClr val="F79646">
                    <a:lumMod val="50000"/>
                  </a:srgbClr>
                </a:solidFill>
              </a:rPr>
              <a:t>שבקדושה - לפתוח </a:t>
            </a:r>
            <a:r>
              <a:rPr lang="he-IL" sz="1600" dirty="0">
                <a:solidFill>
                  <a:srgbClr val="F79646">
                    <a:lumMod val="50000"/>
                  </a:srgbClr>
                </a:solidFill>
              </a:rPr>
              <a:t>ראשון ולברך ראשון וליטול מנה יפה ראשון.</a:t>
            </a:r>
          </a:p>
          <a:p>
            <a:pPr>
              <a:lnSpc>
                <a:spcPct val="120000"/>
              </a:lnSpc>
            </a:pPr>
            <a:endParaRPr lang="he-IL" sz="1700" dirty="0" smtClean="0"/>
          </a:p>
          <a:p>
            <a:pPr>
              <a:lnSpc>
                <a:spcPct val="120000"/>
              </a:lnSpc>
            </a:pPr>
            <a:r>
              <a:rPr lang="he-IL" sz="1600" dirty="0" err="1" smtClean="0"/>
              <a:t>א</a:t>
            </a:r>
            <a:r>
              <a:rPr lang="he-IL" sz="1600" dirty="0" err="1"/>
              <a:t>''ל</a:t>
            </a:r>
            <a:r>
              <a:rPr lang="he-IL" sz="1600" dirty="0"/>
              <a:t> </a:t>
            </a:r>
            <a:r>
              <a:rPr lang="he-IL" sz="1600" dirty="0" err="1"/>
              <a:t>אביי</a:t>
            </a:r>
            <a:r>
              <a:rPr lang="he-IL" sz="1600" dirty="0"/>
              <a:t> לרב </a:t>
            </a:r>
            <a:r>
              <a:rPr lang="he-IL" sz="1600" dirty="0" smtClean="0"/>
              <a:t>יוסף: </a:t>
            </a:r>
            <a:r>
              <a:rPr lang="he-IL" sz="1600" dirty="0"/>
              <a:t>מפני דרכי </a:t>
            </a:r>
            <a:r>
              <a:rPr lang="he-IL" sz="1600" dirty="0" smtClean="0"/>
              <a:t>שלום? </a:t>
            </a:r>
            <a:r>
              <a:rPr lang="he-IL" sz="1600" dirty="0"/>
              <a:t>דאורייתא </a:t>
            </a:r>
            <a:r>
              <a:rPr lang="he-IL" sz="1600" dirty="0" smtClean="0"/>
              <a:t>היא!</a:t>
            </a:r>
          </a:p>
          <a:p>
            <a:pPr>
              <a:lnSpc>
                <a:spcPct val="120000"/>
              </a:lnSpc>
            </a:pPr>
            <a:endParaRPr lang="he-IL" sz="300" dirty="0" smtClean="0"/>
          </a:p>
          <a:p>
            <a:pPr>
              <a:lnSpc>
                <a:spcPct val="120000"/>
              </a:lnSpc>
            </a:pPr>
            <a:r>
              <a:rPr lang="he-IL" sz="1600" dirty="0" err="1" smtClean="0"/>
              <a:t>א</a:t>
            </a:r>
            <a:r>
              <a:rPr lang="he-IL" sz="1600" dirty="0" err="1"/>
              <a:t>'</a:t>
            </a:r>
            <a:r>
              <a:rPr lang="he-IL" sz="1600" dirty="0" err="1" smtClean="0"/>
              <a:t>'ל</a:t>
            </a:r>
            <a:r>
              <a:rPr lang="he-IL" sz="1600" dirty="0" smtClean="0"/>
              <a:t>: דאורייתא, </a:t>
            </a:r>
            <a:r>
              <a:rPr lang="he-IL" sz="1600" dirty="0"/>
              <a:t>ומפני דרכי </a:t>
            </a:r>
            <a:r>
              <a:rPr lang="he-IL" sz="1600" dirty="0" smtClean="0"/>
              <a:t>שלום.</a:t>
            </a:r>
          </a:p>
          <a:p>
            <a:pPr>
              <a:lnSpc>
                <a:spcPct val="120000"/>
              </a:lnSpc>
            </a:pPr>
            <a:endParaRPr lang="he-IL" sz="300" dirty="0" smtClean="0"/>
          </a:p>
          <a:p>
            <a:pPr>
              <a:lnSpc>
                <a:spcPct val="120000"/>
              </a:lnSpc>
            </a:pPr>
            <a:r>
              <a:rPr lang="he-IL" sz="1600" dirty="0" smtClean="0"/>
              <a:t>כל </a:t>
            </a:r>
            <a:r>
              <a:rPr lang="he-IL" sz="1600" dirty="0"/>
              <a:t>התורה כולה </a:t>
            </a:r>
            <a:r>
              <a:rPr lang="he-IL" sz="1600" dirty="0" err="1"/>
              <a:t>נמי</a:t>
            </a:r>
            <a:r>
              <a:rPr lang="he-IL" sz="1600" dirty="0"/>
              <a:t> מפני דרכי שלום </a:t>
            </a:r>
            <a:r>
              <a:rPr lang="he-IL" sz="1600" dirty="0" smtClean="0"/>
              <a:t>היא, </a:t>
            </a:r>
            <a:r>
              <a:rPr lang="he-IL" sz="1600" dirty="0" err="1"/>
              <a:t>דכתי</a:t>
            </a:r>
            <a:r>
              <a:rPr lang="he-IL" sz="1600" dirty="0"/>
              <a:t>' "</a:t>
            </a:r>
            <a:r>
              <a:rPr lang="he-IL" sz="1600" dirty="0">
                <a:solidFill>
                  <a:srgbClr val="002060"/>
                </a:solidFill>
              </a:rPr>
              <a:t>דרכיה דרכי נועם וכל נתיבותיה שלום</a:t>
            </a:r>
            <a:r>
              <a:rPr lang="he-IL" sz="1600" dirty="0" smtClean="0"/>
              <a:t>"!</a:t>
            </a:r>
          </a:p>
          <a:p>
            <a:pPr>
              <a:lnSpc>
                <a:spcPct val="120000"/>
              </a:lnSpc>
            </a:pPr>
            <a:endParaRPr lang="he-IL" sz="300" dirty="0" smtClean="0"/>
          </a:p>
          <a:p>
            <a:pPr>
              <a:lnSpc>
                <a:spcPct val="120000"/>
              </a:lnSpc>
            </a:pPr>
            <a:r>
              <a:rPr lang="he-IL" sz="1600" dirty="0" smtClean="0"/>
              <a:t>אלא </a:t>
            </a:r>
            <a:r>
              <a:rPr lang="he-IL" sz="1600" dirty="0"/>
              <a:t>אמר </a:t>
            </a:r>
            <a:r>
              <a:rPr lang="he-IL" sz="1600" dirty="0" err="1" smtClean="0"/>
              <a:t>אביי</a:t>
            </a:r>
            <a:r>
              <a:rPr lang="he-IL" sz="1600" dirty="0" smtClean="0"/>
              <a:t>: </a:t>
            </a:r>
            <a:r>
              <a:rPr lang="he-IL" sz="1600" dirty="0" err="1" smtClean="0"/>
              <a:t>לכדמר</a:t>
            </a:r>
            <a:r>
              <a:rPr lang="he-IL" sz="1600" dirty="0" smtClean="0"/>
              <a:t>, </a:t>
            </a:r>
            <a:r>
              <a:rPr lang="he-IL" sz="1600" dirty="0" err="1" smtClean="0"/>
              <a:t>דתניא</a:t>
            </a:r>
            <a:r>
              <a:rPr lang="he-IL" sz="1600" dirty="0" smtClean="0"/>
              <a:t>: </a:t>
            </a:r>
            <a:r>
              <a:rPr lang="he-IL" sz="1600" dirty="0">
                <a:solidFill>
                  <a:srgbClr val="F79646">
                    <a:lumMod val="50000"/>
                  </a:srgbClr>
                </a:solidFill>
              </a:rPr>
              <a:t>שנים </a:t>
            </a:r>
            <a:r>
              <a:rPr lang="he-IL" sz="1600" dirty="0" err="1">
                <a:solidFill>
                  <a:srgbClr val="F79646">
                    <a:lumMod val="50000"/>
                  </a:srgbClr>
                </a:solidFill>
              </a:rPr>
              <a:t>ממתינין</a:t>
            </a:r>
            <a:r>
              <a:rPr lang="he-IL" sz="1600" dirty="0">
                <a:solidFill>
                  <a:srgbClr val="F79646">
                    <a:lumMod val="50000"/>
                  </a:srgbClr>
                </a:solidFill>
              </a:rPr>
              <a:t> זה לזה </a:t>
            </a:r>
            <a:r>
              <a:rPr lang="he-IL" sz="1600" dirty="0" smtClean="0">
                <a:solidFill>
                  <a:srgbClr val="F79646">
                    <a:lumMod val="50000"/>
                  </a:srgbClr>
                </a:solidFill>
              </a:rPr>
              <a:t>בקערה, </a:t>
            </a:r>
            <a:r>
              <a:rPr lang="he-IL" sz="1600" dirty="0">
                <a:solidFill>
                  <a:srgbClr val="F79646">
                    <a:lumMod val="50000"/>
                  </a:srgbClr>
                </a:solidFill>
              </a:rPr>
              <a:t>שלשה אין </a:t>
            </a:r>
            <a:r>
              <a:rPr lang="he-IL" sz="1600" dirty="0" err="1" smtClean="0">
                <a:solidFill>
                  <a:srgbClr val="F79646">
                    <a:lumMod val="50000"/>
                  </a:srgbClr>
                </a:solidFill>
              </a:rPr>
              <a:t>ממתינין</a:t>
            </a:r>
            <a:r>
              <a:rPr lang="he-IL" sz="1600" dirty="0" smtClean="0">
                <a:solidFill>
                  <a:srgbClr val="F79646">
                    <a:lumMod val="50000"/>
                  </a:srgbClr>
                </a:solidFill>
              </a:rPr>
              <a:t>, </a:t>
            </a:r>
            <a:r>
              <a:rPr lang="he-IL" sz="1600" dirty="0">
                <a:solidFill>
                  <a:srgbClr val="F79646">
                    <a:lumMod val="50000"/>
                  </a:srgbClr>
                </a:solidFill>
              </a:rPr>
              <a:t>הבוצע הוא פושט ידו תחלה ואם בא לחלוק כבוד לרבו או למי שגדול ממנו הרשות בידו,</a:t>
            </a:r>
            <a:r>
              <a:rPr lang="he-IL" sz="1600" dirty="0" smtClean="0"/>
              <a:t> </a:t>
            </a:r>
            <a:r>
              <a:rPr lang="he-IL" sz="1600" dirty="0"/>
              <a:t>ואמר מר </a:t>
            </a:r>
            <a:r>
              <a:rPr lang="he-IL" sz="1600" dirty="0" smtClean="0"/>
              <a:t>עלה: </a:t>
            </a:r>
            <a:r>
              <a:rPr lang="he-IL" sz="1600" dirty="0"/>
              <a:t>לא שנו אלא </a:t>
            </a:r>
            <a:r>
              <a:rPr lang="he-IL" sz="1600" dirty="0" smtClean="0"/>
              <a:t>בסעודה, </a:t>
            </a:r>
            <a:r>
              <a:rPr lang="he-IL" sz="1600" dirty="0"/>
              <a:t>אבל </a:t>
            </a:r>
            <a:r>
              <a:rPr lang="he-IL" sz="1600" dirty="0" err="1"/>
              <a:t>בבהכ</a:t>
            </a:r>
            <a:r>
              <a:rPr lang="he-IL" sz="1600" dirty="0"/>
              <a:t>''נ </a:t>
            </a:r>
            <a:r>
              <a:rPr lang="he-IL" sz="1600" dirty="0" smtClean="0"/>
              <a:t>לא, </a:t>
            </a:r>
            <a:r>
              <a:rPr lang="he-IL" sz="1600" dirty="0" err="1"/>
              <a:t>דאתו</a:t>
            </a:r>
            <a:r>
              <a:rPr lang="he-IL" sz="1600" dirty="0"/>
              <a:t> </a:t>
            </a:r>
            <a:r>
              <a:rPr lang="he-IL" sz="1600" dirty="0" err="1" smtClean="0"/>
              <a:t>לאינצויי</a:t>
            </a:r>
            <a:r>
              <a:rPr lang="he-IL" sz="1600" dirty="0" smtClean="0"/>
              <a:t>.</a:t>
            </a:r>
          </a:p>
        </p:txBody>
      </p:sp>
      <p:sp>
        <p:nvSpPr>
          <p:cNvPr id="9" name="TextBox 8"/>
          <p:cNvSpPr txBox="1"/>
          <p:nvPr/>
        </p:nvSpPr>
        <p:spPr>
          <a:xfrm>
            <a:off x="-159625" y="35330"/>
            <a:ext cx="1779297" cy="369332"/>
          </a:xfrm>
          <a:prstGeom prst="rect">
            <a:avLst/>
          </a:prstGeom>
          <a:noFill/>
        </p:spPr>
        <p:txBody>
          <a:bodyPr wrap="square" rtlCol="1">
            <a:spAutoFit/>
          </a:bodyPr>
          <a:lstStyle/>
          <a:p>
            <a:r>
              <a:rPr lang="he-IL" b="1" dirty="0" smtClean="0">
                <a:solidFill>
                  <a:schemeClr val="bg1">
                    <a:lumMod val="50000"/>
                  </a:schemeClr>
                </a:solidFill>
              </a:rPr>
              <a:t>דף נט עמוד ב</a:t>
            </a:r>
            <a:endParaRPr lang="he-IL" b="1" dirty="0">
              <a:solidFill>
                <a:schemeClr val="bg1">
                  <a:lumMod val="50000"/>
                </a:schemeClr>
              </a:solidFill>
            </a:endParaRPr>
          </a:p>
        </p:txBody>
      </p:sp>
      <p:sp>
        <p:nvSpPr>
          <p:cNvPr id="6" name="הסבר מלבני מעוגל 5"/>
          <p:cNvSpPr/>
          <p:nvPr/>
        </p:nvSpPr>
        <p:spPr>
          <a:xfrm>
            <a:off x="4232510" y="241070"/>
            <a:ext cx="4377248" cy="936104"/>
          </a:xfrm>
          <a:prstGeom prst="wedgeRoundRectCallout">
            <a:avLst>
              <a:gd name="adj1" fmla="val 53788"/>
              <a:gd name="adj2" fmla="val -3630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smtClean="0">
                <a:solidFill>
                  <a:schemeClr val="tx1"/>
                </a:solidFill>
              </a:rPr>
              <a:t>משנה דף נט עמוד א</a:t>
            </a:r>
          </a:p>
          <a:p>
            <a:pPr>
              <a:lnSpc>
                <a:spcPct val="120000"/>
              </a:lnSpc>
            </a:pPr>
            <a:r>
              <a:rPr lang="he-IL" sz="1400" dirty="0" smtClean="0">
                <a:solidFill>
                  <a:srgbClr val="F79646">
                    <a:lumMod val="50000"/>
                  </a:srgbClr>
                </a:solidFill>
              </a:rPr>
              <a:t>אלו </a:t>
            </a:r>
            <a:r>
              <a:rPr lang="he-IL" sz="1400" dirty="0">
                <a:solidFill>
                  <a:srgbClr val="F79646">
                    <a:lumMod val="50000"/>
                  </a:srgbClr>
                </a:solidFill>
              </a:rPr>
              <a:t>דברים אמרו מפני דרכי שלום: </a:t>
            </a:r>
          </a:p>
          <a:p>
            <a:pPr>
              <a:lnSpc>
                <a:spcPct val="120000"/>
              </a:lnSpc>
            </a:pPr>
            <a:r>
              <a:rPr lang="he-IL" sz="1400" dirty="0">
                <a:solidFill>
                  <a:srgbClr val="F79646">
                    <a:lumMod val="50000"/>
                  </a:srgbClr>
                </a:solidFill>
              </a:rPr>
              <a:t>כהן קורא ראשון ואחריו לוי ואחריו ישראל - מפני דרכי שלום.</a:t>
            </a:r>
          </a:p>
        </p:txBody>
      </p:sp>
    </p:spTree>
    <p:extLst>
      <p:ext uri="{BB962C8B-B14F-4D97-AF65-F5344CB8AC3E}">
        <p14:creationId xmlns:p14="http://schemas.microsoft.com/office/powerpoint/2010/main" val="4132602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64998" y="2164522"/>
            <a:ext cx="8332418" cy="3568734"/>
          </a:xfrm>
          <a:prstGeom prst="rect">
            <a:avLst/>
          </a:prstGeom>
          <a:noFill/>
        </p:spPr>
        <p:txBody>
          <a:bodyPr wrap="square" rtlCol="1">
            <a:spAutoFit/>
          </a:bodyPr>
          <a:lstStyle/>
          <a:p>
            <a:pPr>
              <a:lnSpc>
                <a:spcPct val="120000"/>
              </a:lnSpc>
            </a:pPr>
            <a:r>
              <a:rPr lang="he-IL" sz="1900" dirty="0"/>
              <a:t>אמר רב </a:t>
            </a:r>
            <a:r>
              <a:rPr lang="he-IL" sz="1900" dirty="0" smtClean="0"/>
              <a:t>מתנה: </a:t>
            </a:r>
          </a:p>
          <a:p>
            <a:pPr>
              <a:lnSpc>
                <a:spcPct val="120000"/>
              </a:lnSpc>
            </a:pPr>
            <a:r>
              <a:rPr lang="he-IL" sz="1900" dirty="0" smtClean="0"/>
              <a:t>הא </a:t>
            </a:r>
            <a:r>
              <a:rPr lang="he-IL" sz="1900" dirty="0" err="1"/>
              <a:t>דאמרת</a:t>
            </a:r>
            <a:r>
              <a:rPr lang="he-IL" sz="1900" dirty="0"/>
              <a:t> </a:t>
            </a:r>
            <a:r>
              <a:rPr lang="he-IL" sz="1900" dirty="0" err="1"/>
              <a:t>בבהכ</a:t>
            </a:r>
            <a:r>
              <a:rPr lang="he-IL" sz="1900" dirty="0"/>
              <a:t>''נ לא -</a:t>
            </a:r>
            <a:endParaRPr lang="he-IL" sz="1900" dirty="0" smtClean="0"/>
          </a:p>
          <a:p>
            <a:pPr>
              <a:lnSpc>
                <a:spcPct val="120000"/>
              </a:lnSpc>
            </a:pPr>
            <a:r>
              <a:rPr lang="he-IL" sz="1900" dirty="0" smtClean="0"/>
              <a:t>לא </a:t>
            </a:r>
            <a:r>
              <a:rPr lang="he-IL" sz="1900" dirty="0"/>
              <a:t>אמרן אלא בשבתות וימים טובים </a:t>
            </a:r>
            <a:r>
              <a:rPr lang="he-IL" sz="1900" dirty="0" err="1"/>
              <a:t>דשכיחי</a:t>
            </a:r>
            <a:r>
              <a:rPr lang="he-IL" sz="1900" dirty="0"/>
              <a:t> </a:t>
            </a:r>
            <a:r>
              <a:rPr lang="he-IL" sz="1900" dirty="0" smtClean="0"/>
              <a:t>רבים,</a:t>
            </a:r>
          </a:p>
          <a:p>
            <a:pPr>
              <a:lnSpc>
                <a:spcPct val="120000"/>
              </a:lnSpc>
            </a:pPr>
            <a:r>
              <a:rPr lang="he-IL" sz="1900" dirty="0" smtClean="0"/>
              <a:t>אבל </a:t>
            </a:r>
            <a:r>
              <a:rPr lang="he-IL" sz="1900" dirty="0"/>
              <a:t>בשני ובחמישי </a:t>
            </a:r>
            <a:r>
              <a:rPr lang="he-IL" sz="1900" dirty="0" smtClean="0"/>
              <a:t>- לא.</a:t>
            </a:r>
          </a:p>
          <a:p>
            <a:pPr>
              <a:lnSpc>
                <a:spcPct val="120000"/>
              </a:lnSpc>
            </a:pPr>
            <a:endParaRPr lang="he-IL" sz="1900" dirty="0"/>
          </a:p>
          <a:p>
            <a:pPr>
              <a:lnSpc>
                <a:spcPct val="120000"/>
              </a:lnSpc>
            </a:pPr>
            <a:r>
              <a:rPr lang="he-IL" sz="1900" dirty="0" smtClean="0"/>
              <a:t>איני? </a:t>
            </a:r>
          </a:p>
          <a:p>
            <a:pPr>
              <a:lnSpc>
                <a:spcPct val="120000"/>
              </a:lnSpc>
            </a:pPr>
            <a:r>
              <a:rPr lang="he-IL" sz="1900" dirty="0" smtClean="0"/>
              <a:t>והא </a:t>
            </a:r>
            <a:r>
              <a:rPr lang="he-IL" sz="1900" dirty="0"/>
              <a:t>רב </a:t>
            </a:r>
            <a:r>
              <a:rPr lang="he-IL" sz="1900" dirty="0" err="1"/>
              <a:t>הונא</a:t>
            </a:r>
            <a:r>
              <a:rPr lang="he-IL" sz="1900" dirty="0"/>
              <a:t> קרי בכהני בשבתות </a:t>
            </a:r>
            <a:r>
              <a:rPr lang="he-IL" sz="1900" dirty="0" err="1"/>
              <a:t>ויו'</a:t>
            </a:r>
            <a:r>
              <a:rPr lang="he-IL" sz="1900" dirty="0" err="1" smtClean="0"/>
              <a:t>'ט</a:t>
            </a:r>
            <a:r>
              <a:rPr lang="he-IL" sz="1900" dirty="0" smtClean="0"/>
              <a:t>!</a:t>
            </a:r>
          </a:p>
          <a:p>
            <a:pPr>
              <a:lnSpc>
                <a:spcPct val="120000"/>
              </a:lnSpc>
            </a:pPr>
            <a:r>
              <a:rPr lang="he-IL" sz="1900" dirty="0" smtClean="0"/>
              <a:t> </a:t>
            </a:r>
          </a:p>
          <a:p>
            <a:pPr>
              <a:lnSpc>
                <a:spcPct val="120000"/>
              </a:lnSpc>
            </a:pPr>
            <a:r>
              <a:rPr lang="he-IL" sz="1900" dirty="0" smtClean="0"/>
              <a:t>שאני </a:t>
            </a:r>
            <a:r>
              <a:rPr lang="he-IL" sz="1900" dirty="0"/>
              <a:t>רב </a:t>
            </a:r>
            <a:r>
              <a:rPr lang="he-IL" sz="1900" dirty="0" err="1" smtClean="0"/>
              <a:t>הונא</a:t>
            </a:r>
            <a:r>
              <a:rPr lang="he-IL" sz="1900" dirty="0" smtClean="0"/>
              <a:t>, </a:t>
            </a:r>
          </a:p>
          <a:p>
            <a:pPr>
              <a:lnSpc>
                <a:spcPct val="120000"/>
              </a:lnSpc>
            </a:pPr>
            <a:r>
              <a:rPr lang="he-IL" sz="1900" dirty="0" err="1" smtClean="0"/>
              <a:t>דאפילו</a:t>
            </a:r>
            <a:r>
              <a:rPr lang="he-IL" sz="1900" dirty="0" smtClean="0"/>
              <a:t> </a:t>
            </a:r>
            <a:r>
              <a:rPr lang="he-IL" sz="1900" dirty="0"/>
              <a:t>רבי אמי ורבי אסי כהני </a:t>
            </a:r>
            <a:r>
              <a:rPr lang="he-IL" sz="1900" dirty="0" err="1"/>
              <a:t>חשיבי</a:t>
            </a:r>
            <a:r>
              <a:rPr lang="he-IL" sz="1900" dirty="0"/>
              <a:t> </a:t>
            </a:r>
            <a:r>
              <a:rPr lang="he-IL" sz="1900" dirty="0" err="1"/>
              <a:t>דא''י</a:t>
            </a:r>
            <a:r>
              <a:rPr lang="he-IL" sz="1900" dirty="0"/>
              <a:t> </a:t>
            </a:r>
            <a:r>
              <a:rPr lang="he-IL" sz="1900" dirty="0" err="1"/>
              <a:t>מיכף</a:t>
            </a:r>
            <a:r>
              <a:rPr lang="he-IL" sz="1900" dirty="0"/>
              <a:t> הוו כייפי </a:t>
            </a:r>
            <a:r>
              <a:rPr lang="he-IL" sz="1900" dirty="0" smtClean="0"/>
              <a:t>ליה.</a:t>
            </a:r>
          </a:p>
        </p:txBody>
      </p:sp>
      <p:sp>
        <p:nvSpPr>
          <p:cNvPr id="9" name="TextBox 8"/>
          <p:cNvSpPr txBox="1"/>
          <p:nvPr/>
        </p:nvSpPr>
        <p:spPr>
          <a:xfrm>
            <a:off x="-159625" y="35330"/>
            <a:ext cx="1779297" cy="369332"/>
          </a:xfrm>
          <a:prstGeom prst="rect">
            <a:avLst/>
          </a:prstGeom>
          <a:noFill/>
        </p:spPr>
        <p:txBody>
          <a:bodyPr wrap="square" rtlCol="1">
            <a:spAutoFit/>
          </a:bodyPr>
          <a:lstStyle/>
          <a:p>
            <a:r>
              <a:rPr lang="he-IL" b="1" dirty="0" smtClean="0">
                <a:solidFill>
                  <a:schemeClr val="bg1">
                    <a:lumMod val="50000"/>
                  </a:schemeClr>
                </a:solidFill>
              </a:rPr>
              <a:t>דף נט עמוד ב</a:t>
            </a:r>
            <a:endParaRPr lang="he-IL" b="1" dirty="0">
              <a:solidFill>
                <a:schemeClr val="bg1">
                  <a:lumMod val="50000"/>
                </a:schemeClr>
              </a:solidFill>
            </a:endParaRPr>
          </a:p>
        </p:txBody>
      </p:sp>
      <p:sp>
        <p:nvSpPr>
          <p:cNvPr id="6" name="הסבר מלבני מעוגל 5"/>
          <p:cNvSpPr/>
          <p:nvPr/>
        </p:nvSpPr>
        <p:spPr>
          <a:xfrm>
            <a:off x="2699792" y="457094"/>
            <a:ext cx="5837958" cy="1315722"/>
          </a:xfrm>
          <a:prstGeom prst="wedgeRoundRectCallout">
            <a:avLst>
              <a:gd name="adj1" fmla="val 53788"/>
              <a:gd name="adj2" fmla="val -3630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600" dirty="0" smtClean="0">
                <a:solidFill>
                  <a:prstClr val="black"/>
                </a:solidFill>
              </a:rPr>
              <a:t>...אלא </a:t>
            </a:r>
            <a:r>
              <a:rPr lang="he-IL" sz="1600" dirty="0">
                <a:solidFill>
                  <a:prstClr val="black"/>
                </a:solidFill>
              </a:rPr>
              <a:t>אמר </a:t>
            </a:r>
            <a:r>
              <a:rPr lang="he-IL" sz="1600" dirty="0" err="1">
                <a:solidFill>
                  <a:prstClr val="black"/>
                </a:solidFill>
              </a:rPr>
              <a:t>אביי</a:t>
            </a:r>
            <a:r>
              <a:rPr lang="he-IL" sz="1600" dirty="0">
                <a:solidFill>
                  <a:prstClr val="black"/>
                </a:solidFill>
              </a:rPr>
              <a:t>: </a:t>
            </a:r>
            <a:r>
              <a:rPr lang="he-IL" sz="1600" dirty="0" err="1">
                <a:solidFill>
                  <a:prstClr val="black"/>
                </a:solidFill>
              </a:rPr>
              <a:t>לכדמר</a:t>
            </a:r>
            <a:r>
              <a:rPr lang="he-IL" sz="1600" dirty="0">
                <a:solidFill>
                  <a:prstClr val="black"/>
                </a:solidFill>
              </a:rPr>
              <a:t>, </a:t>
            </a:r>
            <a:r>
              <a:rPr lang="he-IL" sz="1600" dirty="0" err="1">
                <a:solidFill>
                  <a:prstClr val="black"/>
                </a:solidFill>
              </a:rPr>
              <a:t>דתניא</a:t>
            </a:r>
            <a:r>
              <a:rPr lang="he-IL" sz="1600" dirty="0">
                <a:solidFill>
                  <a:prstClr val="black"/>
                </a:solidFill>
              </a:rPr>
              <a:t>: </a:t>
            </a:r>
            <a:endParaRPr lang="he-IL" sz="1600" dirty="0" smtClean="0">
              <a:solidFill>
                <a:prstClr val="black"/>
              </a:solidFill>
            </a:endParaRPr>
          </a:p>
          <a:p>
            <a:pPr lvl="0">
              <a:lnSpc>
                <a:spcPct val="120000"/>
              </a:lnSpc>
            </a:pPr>
            <a:r>
              <a:rPr lang="he-IL" sz="1600" dirty="0" smtClean="0">
                <a:solidFill>
                  <a:srgbClr val="F79646">
                    <a:lumMod val="50000"/>
                  </a:srgbClr>
                </a:solidFill>
              </a:rPr>
              <a:t>שנים </a:t>
            </a:r>
            <a:r>
              <a:rPr lang="he-IL" sz="1600" dirty="0" err="1">
                <a:solidFill>
                  <a:srgbClr val="F79646">
                    <a:lumMod val="50000"/>
                  </a:srgbClr>
                </a:solidFill>
              </a:rPr>
              <a:t>ממתינין</a:t>
            </a:r>
            <a:r>
              <a:rPr lang="he-IL" sz="1600" dirty="0">
                <a:solidFill>
                  <a:srgbClr val="F79646">
                    <a:lumMod val="50000"/>
                  </a:srgbClr>
                </a:solidFill>
              </a:rPr>
              <a:t> זה לזה בקערה, שלשה אין </a:t>
            </a:r>
            <a:r>
              <a:rPr lang="he-IL" sz="1600" dirty="0" err="1">
                <a:solidFill>
                  <a:srgbClr val="F79646">
                    <a:lumMod val="50000"/>
                  </a:srgbClr>
                </a:solidFill>
              </a:rPr>
              <a:t>ממתינין</a:t>
            </a:r>
            <a:r>
              <a:rPr lang="he-IL" sz="1600" dirty="0">
                <a:solidFill>
                  <a:srgbClr val="F79646">
                    <a:lumMod val="50000"/>
                  </a:srgbClr>
                </a:solidFill>
              </a:rPr>
              <a:t>, הבוצע הוא פושט ידו תחלה ואם בא לחלוק כבוד לרבו או למי שגדול ממנו הרשות בידו,</a:t>
            </a:r>
            <a:r>
              <a:rPr lang="he-IL" sz="1600" dirty="0">
                <a:solidFill>
                  <a:prstClr val="black"/>
                </a:solidFill>
              </a:rPr>
              <a:t> </a:t>
            </a:r>
            <a:endParaRPr lang="he-IL" sz="1600" dirty="0" smtClean="0">
              <a:solidFill>
                <a:prstClr val="black"/>
              </a:solidFill>
            </a:endParaRPr>
          </a:p>
          <a:p>
            <a:pPr lvl="0">
              <a:lnSpc>
                <a:spcPct val="120000"/>
              </a:lnSpc>
            </a:pPr>
            <a:r>
              <a:rPr lang="he-IL" sz="1600" dirty="0" smtClean="0">
                <a:solidFill>
                  <a:prstClr val="black"/>
                </a:solidFill>
              </a:rPr>
              <a:t>ואמר </a:t>
            </a:r>
            <a:r>
              <a:rPr lang="he-IL" sz="1600" dirty="0">
                <a:solidFill>
                  <a:prstClr val="black"/>
                </a:solidFill>
              </a:rPr>
              <a:t>מר עלה: לא שנו אלא בסעודה, אבל </a:t>
            </a:r>
            <a:r>
              <a:rPr lang="he-IL" sz="1600" dirty="0" err="1">
                <a:solidFill>
                  <a:prstClr val="black"/>
                </a:solidFill>
              </a:rPr>
              <a:t>בבהכ</a:t>
            </a:r>
            <a:r>
              <a:rPr lang="he-IL" sz="1600" dirty="0">
                <a:solidFill>
                  <a:prstClr val="black"/>
                </a:solidFill>
              </a:rPr>
              <a:t>''נ לא, </a:t>
            </a:r>
            <a:r>
              <a:rPr lang="he-IL" sz="1600" dirty="0" err="1">
                <a:solidFill>
                  <a:prstClr val="black"/>
                </a:solidFill>
              </a:rPr>
              <a:t>דאתו</a:t>
            </a:r>
            <a:r>
              <a:rPr lang="he-IL" sz="1600" dirty="0">
                <a:solidFill>
                  <a:prstClr val="black"/>
                </a:solidFill>
              </a:rPr>
              <a:t> </a:t>
            </a:r>
            <a:r>
              <a:rPr lang="he-IL" sz="1600" dirty="0" err="1">
                <a:solidFill>
                  <a:prstClr val="black"/>
                </a:solidFill>
              </a:rPr>
              <a:t>לאינצויי</a:t>
            </a:r>
            <a:r>
              <a:rPr lang="he-IL" sz="1600" dirty="0">
                <a:solidFill>
                  <a:prstClr val="black"/>
                </a:solidFill>
              </a:rPr>
              <a:t>.</a:t>
            </a:r>
          </a:p>
        </p:txBody>
      </p:sp>
    </p:spTree>
    <p:extLst>
      <p:ext uri="{BB962C8B-B14F-4D97-AF65-F5344CB8AC3E}">
        <p14:creationId xmlns:p14="http://schemas.microsoft.com/office/powerpoint/2010/main" val="555248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27720" y="70656"/>
            <a:ext cx="8332418" cy="2566857"/>
          </a:xfrm>
          <a:prstGeom prst="rect">
            <a:avLst/>
          </a:prstGeom>
          <a:noFill/>
        </p:spPr>
        <p:txBody>
          <a:bodyPr wrap="square" rtlCol="1">
            <a:spAutoFit/>
          </a:bodyPr>
          <a:lstStyle/>
          <a:p>
            <a:pPr>
              <a:lnSpc>
                <a:spcPct val="120000"/>
              </a:lnSpc>
            </a:pPr>
            <a:r>
              <a:rPr lang="he-IL" sz="1600" dirty="0" smtClean="0"/>
              <a:t>אמר </a:t>
            </a:r>
            <a:r>
              <a:rPr lang="he-IL" sz="1600" dirty="0" err="1" smtClean="0"/>
              <a:t>אביי</a:t>
            </a:r>
            <a:r>
              <a:rPr lang="he-IL" sz="1600" dirty="0" smtClean="0"/>
              <a:t>:   נקטינן:  אין </a:t>
            </a:r>
            <a:r>
              <a:rPr lang="he-IL" sz="1600" dirty="0"/>
              <a:t>שם כהן </a:t>
            </a:r>
            <a:r>
              <a:rPr lang="he-IL" sz="1600" dirty="0" smtClean="0"/>
              <a:t>- </a:t>
            </a:r>
            <a:r>
              <a:rPr lang="he-IL" sz="1600" dirty="0" err="1" smtClean="0"/>
              <a:t>נתפרדה</a:t>
            </a:r>
            <a:r>
              <a:rPr lang="he-IL" sz="1600" dirty="0" smtClean="0"/>
              <a:t> חבילה.</a:t>
            </a:r>
          </a:p>
          <a:p>
            <a:pPr>
              <a:lnSpc>
                <a:spcPct val="120000"/>
              </a:lnSpc>
            </a:pPr>
            <a:endParaRPr lang="he-IL" sz="1400" dirty="0"/>
          </a:p>
          <a:p>
            <a:pPr>
              <a:lnSpc>
                <a:spcPct val="120000"/>
              </a:lnSpc>
            </a:pPr>
            <a:r>
              <a:rPr lang="he-IL" sz="1600" dirty="0" smtClean="0"/>
              <a:t>ואמר </a:t>
            </a:r>
            <a:r>
              <a:rPr lang="he-IL" sz="1600" dirty="0" err="1" smtClean="0"/>
              <a:t>אביי</a:t>
            </a:r>
            <a:r>
              <a:rPr lang="he-IL" sz="1600" dirty="0" smtClean="0"/>
              <a:t>:   נקטינן:  אין </a:t>
            </a:r>
            <a:r>
              <a:rPr lang="he-IL" sz="1600" dirty="0"/>
              <a:t>שם לוי </a:t>
            </a:r>
            <a:r>
              <a:rPr lang="he-IL" sz="1600" dirty="0" smtClean="0"/>
              <a:t>- קורא כהן.</a:t>
            </a:r>
          </a:p>
          <a:p>
            <a:pPr>
              <a:lnSpc>
                <a:spcPct val="120000"/>
              </a:lnSpc>
            </a:pPr>
            <a:endParaRPr lang="he-IL" sz="400" dirty="0" smtClean="0"/>
          </a:p>
          <a:p>
            <a:pPr>
              <a:lnSpc>
                <a:spcPct val="120000"/>
              </a:lnSpc>
            </a:pPr>
            <a:r>
              <a:rPr lang="he-IL" sz="1600" dirty="0" smtClean="0"/>
              <a:t>איני? </a:t>
            </a:r>
          </a:p>
          <a:p>
            <a:pPr>
              <a:lnSpc>
                <a:spcPct val="120000"/>
              </a:lnSpc>
            </a:pPr>
            <a:r>
              <a:rPr lang="he-IL" sz="1600" dirty="0" smtClean="0"/>
              <a:t>והאמר </a:t>
            </a:r>
            <a:r>
              <a:rPr lang="he-IL" sz="1600" dirty="0"/>
              <a:t>רבי </a:t>
            </a:r>
            <a:r>
              <a:rPr lang="he-IL" sz="1600" dirty="0" smtClean="0"/>
              <a:t>יוחנן: </a:t>
            </a:r>
          </a:p>
          <a:p>
            <a:pPr>
              <a:lnSpc>
                <a:spcPct val="120000"/>
              </a:lnSpc>
            </a:pPr>
            <a:r>
              <a:rPr lang="he-IL" sz="1600" dirty="0" smtClean="0"/>
              <a:t>כהן </a:t>
            </a:r>
            <a:r>
              <a:rPr lang="he-IL" sz="1600" dirty="0"/>
              <a:t>אחר כהן </a:t>
            </a:r>
            <a:r>
              <a:rPr lang="he-IL" sz="1600" dirty="0" smtClean="0"/>
              <a:t>- לא יקרא, </a:t>
            </a:r>
            <a:r>
              <a:rPr lang="he-IL" sz="1600" dirty="0"/>
              <a:t>משום פגמו של </a:t>
            </a:r>
            <a:r>
              <a:rPr lang="he-IL" sz="1600" dirty="0" smtClean="0"/>
              <a:t>ראשון. </a:t>
            </a:r>
          </a:p>
          <a:p>
            <a:pPr>
              <a:lnSpc>
                <a:spcPct val="120000"/>
              </a:lnSpc>
            </a:pPr>
            <a:r>
              <a:rPr lang="he-IL" sz="1600" dirty="0" smtClean="0"/>
              <a:t>לוי </a:t>
            </a:r>
            <a:r>
              <a:rPr lang="he-IL" sz="1600" dirty="0"/>
              <a:t>אחר לוי </a:t>
            </a:r>
            <a:r>
              <a:rPr lang="he-IL" sz="1600" dirty="0" smtClean="0"/>
              <a:t>- לא יקרא, </a:t>
            </a:r>
            <a:r>
              <a:rPr lang="he-IL" sz="1600" dirty="0"/>
              <a:t>משום פגם </a:t>
            </a:r>
            <a:r>
              <a:rPr lang="he-IL" sz="1600" dirty="0" smtClean="0"/>
              <a:t>שניהם. </a:t>
            </a:r>
          </a:p>
          <a:p>
            <a:pPr>
              <a:lnSpc>
                <a:spcPct val="120000"/>
              </a:lnSpc>
            </a:pPr>
            <a:endParaRPr lang="he-IL" sz="400" dirty="0"/>
          </a:p>
          <a:p>
            <a:pPr>
              <a:lnSpc>
                <a:spcPct val="120000"/>
              </a:lnSpc>
            </a:pPr>
            <a:r>
              <a:rPr lang="he-IL" sz="1600" dirty="0" smtClean="0"/>
              <a:t>כי </a:t>
            </a:r>
            <a:r>
              <a:rPr lang="he-IL" sz="1600" dirty="0" err="1"/>
              <a:t>קאמרינן</a:t>
            </a:r>
            <a:r>
              <a:rPr lang="he-IL" sz="1600" dirty="0"/>
              <a:t> באותו </a:t>
            </a:r>
            <a:r>
              <a:rPr lang="he-IL" sz="1600" dirty="0" smtClean="0"/>
              <a:t>כהן.</a:t>
            </a:r>
          </a:p>
        </p:txBody>
      </p:sp>
      <p:sp>
        <p:nvSpPr>
          <p:cNvPr id="9" name="TextBox 8"/>
          <p:cNvSpPr txBox="1"/>
          <p:nvPr/>
        </p:nvSpPr>
        <p:spPr>
          <a:xfrm>
            <a:off x="-159625" y="35330"/>
            <a:ext cx="1779297" cy="369332"/>
          </a:xfrm>
          <a:prstGeom prst="rect">
            <a:avLst/>
          </a:prstGeom>
          <a:noFill/>
        </p:spPr>
        <p:txBody>
          <a:bodyPr wrap="square" rtlCol="1">
            <a:spAutoFit/>
          </a:bodyPr>
          <a:lstStyle/>
          <a:p>
            <a:r>
              <a:rPr lang="he-IL" b="1" dirty="0" smtClean="0">
                <a:solidFill>
                  <a:schemeClr val="bg1">
                    <a:lumMod val="50000"/>
                  </a:schemeClr>
                </a:solidFill>
              </a:rPr>
              <a:t>דף נט עמוד ב</a:t>
            </a:r>
            <a:endParaRPr lang="he-IL" b="1" dirty="0">
              <a:solidFill>
                <a:schemeClr val="bg1">
                  <a:lumMod val="50000"/>
                </a:schemeClr>
              </a:solidFill>
            </a:endParaRPr>
          </a:p>
        </p:txBody>
      </p:sp>
    </p:spTree>
    <p:extLst>
      <p:ext uri="{BB962C8B-B14F-4D97-AF65-F5344CB8AC3E}">
        <p14:creationId xmlns:p14="http://schemas.microsoft.com/office/powerpoint/2010/main" val="427161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27720" y="70656"/>
            <a:ext cx="8332418" cy="6703374"/>
          </a:xfrm>
          <a:prstGeom prst="rect">
            <a:avLst/>
          </a:prstGeom>
          <a:noFill/>
        </p:spPr>
        <p:txBody>
          <a:bodyPr wrap="square" rtlCol="1">
            <a:spAutoFit/>
          </a:bodyPr>
          <a:lstStyle/>
          <a:p>
            <a:pPr>
              <a:lnSpc>
                <a:spcPct val="120000"/>
              </a:lnSpc>
            </a:pPr>
            <a:r>
              <a:rPr lang="he-IL" sz="1600" dirty="0" smtClean="0"/>
              <a:t>אמר </a:t>
            </a:r>
            <a:r>
              <a:rPr lang="he-IL" sz="1600" dirty="0" err="1" smtClean="0"/>
              <a:t>אביי</a:t>
            </a:r>
            <a:r>
              <a:rPr lang="he-IL" sz="1600" dirty="0" smtClean="0"/>
              <a:t>:   נקטינן:  אין </a:t>
            </a:r>
            <a:r>
              <a:rPr lang="he-IL" sz="1600" dirty="0"/>
              <a:t>שם כהן </a:t>
            </a:r>
            <a:r>
              <a:rPr lang="he-IL" sz="1600" dirty="0" smtClean="0"/>
              <a:t>- </a:t>
            </a:r>
            <a:r>
              <a:rPr lang="he-IL" sz="1600" dirty="0" err="1" smtClean="0"/>
              <a:t>נתפרדה</a:t>
            </a:r>
            <a:r>
              <a:rPr lang="he-IL" sz="1600" dirty="0" smtClean="0"/>
              <a:t> חבילה.</a:t>
            </a:r>
          </a:p>
          <a:p>
            <a:pPr>
              <a:lnSpc>
                <a:spcPct val="120000"/>
              </a:lnSpc>
            </a:pPr>
            <a:endParaRPr lang="he-IL" sz="1400" dirty="0"/>
          </a:p>
          <a:p>
            <a:pPr>
              <a:lnSpc>
                <a:spcPct val="120000"/>
              </a:lnSpc>
            </a:pPr>
            <a:r>
              <a:rPr lang="he-IL" sz="1600" dirty="0" smtClean="0"/>
              <a:t>ואמר </a:t>
            </a:r>
            <a:r>
              <a:rPr lang="he-IL" sz="1600" dirty="0" err="1" smtClean="0"/>
              <a:t>אביי</a:t>
            </a:r>
            <a:r>
              <a:rPr lang="he-IL" sz="1600" dirty="0" smtClean="0"/>
              <a:t>:   נקטינן:  אין </a:t>
            </a:r>
            <a:r>
              <a:rPr lang="he-IL" sz="1600" dirty="0"/>
              <a:t>שם לוי </a:t>
            </a:r>
            <a:r>
              <a:rPr lang="he-IL" sz="1600" dirty="0" smtClean="0"/>
              <a:t>- קורא כהן.</a:t>
            </a:r>
          </a:p>
          <a:p>
            <a:pPr>
              <a:lnSpc>
                <a:spcPct val="120000"/>
              </a:lnSpc>
            </a:pPr>
            <a:endParaRPr lang="he-IL" sz="400" dirty="0" smtClean="0"/>
          </a:p>
          <a:p>
            <a:pPr>
              <a:lnSpc>
                <a:spcPct val="120000"/>
              </a:lnSpc>
            </a:pPr>
            <a:r>
              <a:rPr lang="he-IL" sz="1600" dirty="0" smtClean="0"/>
              <a:t>איני? </a:t>
            </a:r>
          </a:p>
          <a:p>
            <a:pPr>
              <a:lnSpc>
                <a:spcPct val="120000"/>
              </a:lnSpc>
            </a:pPr>
            <a:r>
              <a:rPr lang="he-IL" sz="1600" dirty="0" smtClean="0"/>
              <a:t>והאמר </a:t>
            </a:r>
            <a:r>
              <a:rPr lang="he-IL" sz="1600" dirty="0"/>
              <a:t>רבי </a:t>
            </a:r>
            <a:r>
              <a:rPr lang="he-IL" sz="1600" dirty="0" smtClean="0"/>
              <a:t>יוחנן: </a:t>
            </a:r>
          </a:p>
          <a:p>
            <a:pPr>
              <a:lnSpc>
                <a:spcPct val="120000"/>
              </a:lnSpc>
            </a:pPr>
            <a:r>
              <a:rPr lang="he-IL" sz="1600" dirty="0" smtClean="0"/>
              <a:t>כהן </a:t>
            </a:r>
            <a:r>
              <a:rPr lang="he-IL" sz="1600" dirty="0"/>
              <a:t>אחר כהן </a:t>
            </a:r>
            <a:r>
              <a:rPr lang="he-IL" sz="1600" dirty="0" smtClean="0"/>
              <a:t>- לא יקרא, </a:t>
            </a:r>
            <a:r>
              <a:rPr lang="he-IL" sz="1600" dirty="0"/>
              <a:t>משום פגמו של </a:t>
            </a:r>
            <a:r>
              <a:rPr lang="he-IL" sz="1600" dirty="0" smtClean="0"/>
              <a:t>ראשון. </a:t>
            </a:r>
          </a:p>
          <a:p>
            <a:pPr>
              <a:lnSpc>
                <a:spcPct val="120000"/>
              </a:lnSpc>
            </a:pPr>
            <a:r>
              <a:rPr lang="he-IL" sz="1600" dirty="0" smtClean="0"/>
              <a:t>לוי </a:t>
            </a:r>
            <a:r>
              <a:rPr lang="he-IL" sz="1600" dirty="0"/>
              <a:t>אחר לוי </a:t>
            </a:r>
            <a:r>
              <a:rPr lang="he-IL" sz="1600" dirty="0" smtClean="0"/>
              <a:t>- לא יקרא, </a:t>
            </a:r>
            <a:r>
              <a:rPr lang="he-IL" sz="1600" dirty="0"/>
              <a:t>משום פגם </a:t>
            </a:r>
            <a:r>
              <a:rPr lang="he-IL" sz="1600" dirty="0" smtClean="0"/>
              <a:t>שניהם. </a:t>
            </a:r>
          </a:p>
          <a:p>
            <a:pPr>
              <a:lnSpc>
                <a:spcPct val="120000"/>
              </a:lnSpc>
            </a:pPr>
            <a:endParaRPr lang="he-IL" sz="400" dirty="0"/>
          </a:p>
          <a:p>
            <a:pPr>
              <a:lnSpc>
                <a:spcPct val="120000"/>
              </a:lnSpc>
            </a:pPr>
            <a:r>
              <a:rPr lang="he-IL" sz="1600" dirty="0" smtClean="0"/>
              <a:t>כי </a:t>
            </a:r>
            <a:r>
              <a:rPr lang="he-IL" sz="1600" dirty="0" err="1"/>
              <a:t>קאמרינן</a:t>
            </a:r>
            <a:r>
              <a:rPr lang="he-IL" sz="1600" dirty="0"/>
              <a:t> באותו </a:t>
            </a:r>
            <a:r>
              <a:rPr lang="he-IL" sz="1600" dirty="0" smtClean="0"/>
              <a:t>כהן.</a:t>
            </a:r>
          </a:p>
          <a:p>
            <a:pPr>
              <a:lnSpc>
                <a:spcPct val="120000"/>
              </a:lnSpc>
            </a:pPr>
            <a:r>
              <a:rPr lang="he-IL" sz="2000" dirty="0" smtClean="0"/>
              <a:t> </a:t>
            </a:r>
          </a:p>
          <a:p>
            <a:pPr>
              <a:lnSpc>
                <a:spcPct val="120000"/>
              </a:lnSpc>
            </a:pPr>
            <a:r>
              <a:rPr lang="he-IL" sz="1600" dirty="0" err="1" smtClean="0"/>
              <a:t>מ</a:t>
            </a:r>
            <a:r>
              <a:rPr lang="he-IL" sz="1600" dirty="0" err="1"/>
              <a:t>''ש</a:t>
            </a:r>
            <a:r>
              <a:rPr lang="he-IL" sz="1600" dirty="0"/>
              <a:t> לוי אחר לוי </a:t>
            </a:r>
            <a:r>
              <a:rPr lang="he-IL" sz="1600" dirty="0" err="1"/>
              <a:t>דאיכא</a:t>
            </a:r>
            <a:r>
              <a:rPr lang="he-IL" sz="1600" dirty="0"/>
              <a:t> פגם שניהם </a:t>
            </a:r>
            <a:r>
              <a:rPr lang="he-IL" sz="1600" dirty="0" err="1"/>
              <a:t>דאמרי</a:t>
            </a:r>
            <a:r>
              <a:rPr lang="he-IL" sz="1600" dirty="0"/>
              <a:t> חד </a:t>
            </a:r>
            <a:r>
              <a:rPr lang="he-IL" sz="1600" dirty="0" err="1"/>
              <a:t>מינייהו</a:t>
            </a:r>
            <a:r>
              <a:rPr lang="he-IL" sz="1600" dirty="0"/>
              <a:t> לאו לוי </a:t>
            </a:r>
            <a:r>
              <a:rPr lang="he-IL" sz="1600" dirty="0" smtClean="0"/>
              <a:t>הוא,</a:t>
            </a:r>
          </a:p>
          <a:p>
            <a:pPr>
              <a:lnSpc>
                <a:spcPct val="120000"/>
              </a:lnSpc>
            </a:pPr>
            <a:r>
              <a:rPr lang="he-IL" sz="1600" dirty="0" smtClean="0"/>
              <a:t>כהן </a:t>
            </a:r>
            <a:r>
              <a:rPr lang="he-IL" sz="1600" dirty="0"/>
              <a:t>אחר כהן </a:t>
            </a:r>
            <a:r>
              <a:rPr lang="he-IL" sz="1600" dirty="0" err="1"/>
              <a:t>נמי</a:t>
            </a:r>
            <a:r>
              <a:rPr lang="he-IL" sz="1600" dirty="0"/>
              <a:t> אמרי חד </a:t>
            </a:r>
            <a:r>
              <a:rPr lang="he-IL" sz="1600" dirty="0" err="1"/>
              <a:t>מינייהו</a:t>
            </a:r>
            <a:r>
              <a:rPr lang="he-IL" sz="1600" dirty="0"/>
              <a:t> לאו כהן </a:t>
            </a:r>
            <a:r>
              <a:rPr lang="he-IL" sz="1600" dirty="0" smtClean="0"/>
              <a:t>הוא!</a:t>
            </a:r>
          </a:p>
          <a:p>
            <a:pPr>
              <a:lnSpc>
                <a:spcPct val="120000"/>
              </a:lnSpc>
            </a:pPr>
            <a:endParaRPr lang="he-IL" sz="800" dirty="0" smtClean="0"/>
          </a:p>
          <a:p>
            <a:pPr>
              <a:lnSpc>
                <a:spcPct val="120000"/>
              </a:lnSpc>
            </a:pPr>
            <a:r>
              <a:rPr lang="he-IL" sz="1600" dirty="0" smtClean="0"/>
              <a:t>כגון </a:t>
            </a:r>
            <a:r>
              <a:rPr lang="he-IL" sz="1600" dirty="0" err="1"/>
              <a:t>דמוחזק</a:t>
            </a:r>
            <a:r>
              <a:rPr lang="he-IL" sz="1600" dirty="0"/>
              <a:t> לן </a:t>
            </a:r>
            <a:r>
              <a:rPr lang="he-IL" sz="1600" dirty="0" err="1"/>
              <a:t>באבוה</a:t>
            </a:r>
            <a:r>
              <a:rPr lang="he-IL" sz="1600" dirty="0"/>
              <a:t> </a:t>
            </a:r>
            <a:r>
              <a:rPr lang="he-IL" sz="1600" dirty="0" err="1"/>
              <a:t>דהאי</a:t>
            </a:r>
            <a:r>
              <a:rPr lang="he-IL" sz="1600" dirty="0"/>
              <a:t> שני </a:t>
            </a:r>
            <a:r>
              <a:rPr lang="he-IL" sz="1600" dirty="0" err="1"/>
              <a:t>דכהן</a:t>
            </a:r>
            <a:r>
              <a:rPr lang="he-IL" sz="1600" dirty="0"/>
              <a:t> </a:t>
            </a:r>
            <a:r>
              <a:rPr lang="he-IL" sz="1600" dirty="0" smtClean="0"/>
              <a:t>הוא. </a:t>
            </a:r>
          </a:p>
          <a:p>
            <a:pPr>
              <a:lnSpc>
                <a:spcPct val="120000"/>
              </a:lnSpc>
            </a:pPr>
            <a:endParaRPr lang="he-IL" sz="800" dirty="0" smtClean="0"/>
          </a:p>
          <a:p>
            <a:pPr>
              <a:lnSpc>
                <a:spcPct val="120000"/>
              </a:lnSpc>
            </a:pPr>
            <a:r>
              <a:rPr lang="he-IL" sz="1600" dirty="0" err="1" smtClean="0"/>
              <a:t>ה</a:t>
            </a:r>
            <a:r>
              <a:rPr lang="he-IL" sz="1600" dirty="0" err="1"/>
              <a:t>''נ</a:t>
            </a:r>
            <a:r>
              <a:rPr lang="he-IL" sz="1600" dirty="0"/>
              <a:t> </a:t>
            </a:r>
            <a:r>
              <a:rPr lang="he-IL" sz="1600" dirty="0" err="1"/>
              <a:t>דמוחזק</a:t>
            </a:r>
            <a:r>
              <a:rPr lang="he-IL" sz="1600" dirty="0"/>
              <a:t> לן </a:t>
            </a:r>
            <a:r>
              <a:rPr lang="he-IL" sz="1600" dirty="0" err="1"/>
              <a:t>באבוה</a:t>
            </a:r>
            <a:r>
              <a:rPr lang="he-IL" sz="1600" dirty="0"/>
              <a:t> </a:t>
            </a:r>
            <a:r>
              <a:rPr lang="he-IL" sz="1600" dirty="0" err="1"/>
              <a:t>דהאי</a:t>
            </a:r>
            <a:r>
              <a:rPr lang="he-IL" sz="1600" dirty="0"/>
              <a:t> שני דלוי </a:t>
            </a:r>
            <a:r>
              <a:rPr lang="he-IL" sz="1600" dirty="0" smtClean="0"/>
              <a:t>הוא!</a:t>
            </a:r>
          </a:p>
          <a:p>
            <a:pPr>
              <a:lnSpc>
                <a:spcPct val="120000"/>
              </a:lnSpc>
            </a:pPr>
            <a:r>
              <a:rPr lang="he-IL" sz="1600" dirty="0" smtClean="0"/>
              <a:t>אלא </a:t>
            </a:r>
            <a:r>
              <a:rPr lang="he-IL" sz="1600" dirty="0"/>
              <a:t>אמרי ממזרת או נתינה </a:t>
            </a:r>
            <a:r>
              <a:rPr lang="he-IL" sz="1600" dirty="0" err="1"/>
              <a:t>נסיב</a:t>
            </a:r>
            <a:r>
              <a:rPr lang="he-IL" sz="1600" dirty="0"/>
              <a:t> ופסליה </a:t>
            </a:r>
            <a:r>
              <a:rPr lang="he-IL" sz="1600" dirty="0" smtClean="0"/>
              <a:t>לזרעיה, </a:t>
            </a:r>
          </a:p>
          <a:p>
            <a:pPr>
              <a:lnSpc>
                <a:spcPct val="120000"/>
              </a:lnSpc>
            </a:pPr>
            <a:r>
              <a:rPr lang="he-IL" sz="1600" dirty="0" smtClean="0"/>
              <a:t>הכא </a:t>
            </a:r>
            <a:r>
              <a:rPr lang="he-IL" sz="1600" dirty="0" err="1"/>
              <a:t>נמי</a:t>
            </a:r>
            <a:r>
              <a:rPr lang="he-IL" sz="1600" dirty="0"/>
              <a:t> אמרי גרושה או חלוצה </a:t>
            </a:r>
            <a:r>
              <a:rPr lang="he-IL" sz="1600" dirty="0" err="1"/>
              <a:t>נסיב</a:t>
            </a:r>
            <a:r>
              <a:rPr lang="he-IL" sz="1600" dirty="0"/>
              <a:t> ואחליה </a:t>
            </a:r>
            <a:r>
              <a:rPr lang="he-IL" sz="1600" dirty="0" smtClean="0"/>
              <a:t>לזרעיה!</a:t>
            </a:r>
          </a:p>
          <a:p>
            <a:pPr>
              <a:lnSpc>
                <a:spcPct val="120000"/>
              </a:lnSpc>
            </a:pPr>
            <a:endParaRPr lang="he-IL" sz="800" dirty="0" smtClean="0"/>
          </a:p>
          <a:p>
            <a:pPr>
              <a:lnSpc>
                <a:spcPct val="120000"/>
              </a:lnSpc>
            </a:pPr>
            <a:r>
              <a:rPr lang="he-IL" sz="1600" dirty="0" smtClean="0"/>
              <a:t>סוף </a:t>
            </a:r>
            <a:r>
              <a:rPr lang="he-IL" sz="1600" dirty="0"/>
              <a:t>סוף לוי מי </a:t>
            </a:r>
            <a:r>
              <a:rPr lang="he-IL" sz="1600" dirty="0" err="1"/>
              <a:t>קא</a:t>
            </a:r>
            <a:r>
              <a:rPr lang="he-IL" sz="1600" dirty="0"/>
              <a:t> </a:t>
            </a:r>
            <a:r>
              <a:rPr lang="he-IL" sz="1600" dirty="0" smtClean="0"/>
              <a:t>הוי?</a:t>
            </a:r>
            <a:endParaRPr lang="he-IL" sz="1600" dirty="0" smtClean="0"/>
          </a:p>
          <a:p>
            <a:pPr>
              <a:lnSpc>
                <a:spcPct val="120000"/>
              </a:lnSpc>
            </a:pPr>
            <a:endParaRPr lang="he-IL" sz="2000" dirty="0" smtClean="0"/>
          </a:p>
          <a:p>
            <a:pPr>
              <a:lnSpc>
                <a:spcPct val="120000"/>
              </a:lnSpc>
            </a:pPr>
            <a:r>
              <a:rPr lang="he-IL" sz="1600" dirty="0" smtClean="0"/>
              <a:t>ולמאן? </a:t>
            </a:r>
          </a:p>
          <a:p>
            <a:pPr>
              <a:lnSpc>
                <a:spcPct val="120000"/>
              </a:lnSpc>
            </a:pPr>
            <a:r>
              <a:rPr lang="he-IL" sz="1600" dirty="0" smtClean="0"/>
              <a:t>אי </a:t>
            </a:r>
            <a:r>
              <a:rPr lang="he-IL" sz="1600" dirty="0" err="1"/>
              <a:t>ליושבין</a:t>
            </a:r>
            <a:r>
              <a:rPr lang="he-IL" sz="1600" dirty="0"/>
              <a:t> </a:t>
            </a:r>
            <a:r>
              <a:rPr lang="he-IL" sz="1600" dirty="0" smtClean="0"/>
              <a:t>- הא </a:t>
            </a:r>
            <a:r>
              <a:rPr lang="he-IL" sz="1600" dirty="0" err="1"/>
              <a:t>קא</a:t>
            </a:r>
            <a:r>
              <a:rPr lang="he-IL" sz="1600" dirty="0"/>
              <a:t> חזו </a:t>
            </a:r>
            <a:r>
              <a:rPr lang="he-IL" sz="1600" dirty="0" smtClean="0"/>
              <a:t>ליה,</a:t>
            </a:r>
          </a:p>
          <a:p>
            <a:pPr>
              <a:lnSpc>
                <a:spcPct val="120000"/>
              </a:lnSpc>
            </a:pPr>
            <a:r>
              <a:rPr lang="he-IL" sz="1600" dirty="0" smtClean="0"/>
              <a:t>אלא </a:t>
            </a:r>
            <a:r>
              <a:rPr lang="he-IL" sz="1600" dirty="0" err="1" smtClean="0"/>
              <a:t>ליוצאין</a:t>
            </a:r>
            <a:r>
              <a:rPr lang="he-IL" sz="1600" dirty="0" smtClean="0"/>
              <a:t>.</a:t>
            </a:r>
          </a:p>
        </p:txBody>
      </p:sp>
      <p:sp>
        <p:nvSpPr>
          <p:cNvPr id="9" name="TextBox 8"/>
          <p:cNvSpPr txBox="1"/>
          <p:nvPr/>
        </p:nvSpPr>
        <p:spPr>
          <a:xfrm>
            <a:off x="-159625" y="35330"/>
            <a:ext cx="1779297" cy="369332"/>
          </a:xfrm>
          <a:prstGeom prst="rect">
            <a:avLst/>
          </a:prstGeom>
          <a:noFill/>
        </p:spPr>
        <p:txBody>
          <a:bodyPr wrap="square" rtlCol="1">
            <a:spAutoFit/>
          </a:bodyPr>
          <a:lstStyle/>
          <a:p>
            <a:r>
              <a:rPr lang="he-IL" b="1" dirty="0" smtClean="0">
                <a:solidFill>
                  <a:schemeClr val="bg1">
                    <a:lumMod val="50000"/>
                  </a:schemeClr>
                </a:solidFill>
              </a:rPr>
              <a:t>דף נט עמוד ב</a:t>
            </a:r>
            <a:endParaRPr lang="he-IL" b="1" dirty="0">
              <a:solidFill>
                <a:schemeClr val="bg1">
                  <a:lumMod val="50000"/>
                </a:schemeClr>
              </a:solidFill>
            </a:endParaRPr>
          </a:p>
        </p:txBody>
      </p:sp>
    </p:spTree>
    <p:extLst>
      <p:ext uri="{BB962C8B-B14F-4D97-AF65-F5344CB8AC3E}">
        <p14:creationId xmlns:p14="http://schemas.microsoft.com/office/powerpoint/2010/main" val="2521698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21:00-21:45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233010"/>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2" name="טבלה 1"/>
          <p:cNvGraphicFramePr>
            <a:graphicFrameLocks noGrp="1"/>
          </p:cNvGraphicFramePr>
          <p:nvPr>
            <p:extLst>
              <p:ext uri="{D42A27DB-BD31-4B8C-83A1-F6EECF244321}">
                <p14:modId xmlns:p14="http://schemas.microsoft.com/office/powerpoint/2010/main" val="1021166598"/>
              </p:ext>
            </p:extLst>
          </p:nvPr>
        </p:nvGraphicFramePr>
        <p:xfrm>
          <a:off x="1246185" y="2902823"/>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(כ"ח</a:t>
                      </a:r>
                      <a:r>
                        <a:rPr lang="he-IL" sz="1500" baseline="0" dirty="0" smtClean="0">
                          <a:effectLst/>
                          <a:latin typeface="Calibri"/>
                          <a:ea typeface="Calibri"/>
                          <a:cs typeface="Arial"/>
                        </a:rPr>
                        <a:t> שבט</a:t>
                      </a:r>
                      <a:r>
                        <a:rPr lang="he-IL" sz="1500" dirty="0" smtClean="0">
                          <a:effectLst/>
                          <a:latin typeface="Calibri"/>
                          <a:ea typeface="Calibri"/>
                          <a:cs typeface="Arial"/>
                        </a:rPr>
                        <a:t>)</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err="1" smtClean="0"/>
                        <a:t>נה</a:t>
                      </a:r>
                      <a:r>
                        <a:rPr lang="he-IL" sz="1500" dirty="0" smtClean="0"/>
                        <a:t> ע"ב (7 שורות מלמטה) - </a:t>
                      </a:r>
                      <a:r>
                        <a:rPr lang="he-IL" sz="1500" dirty="0" err="1" smtClean="0"/>
                        <a:t>נז</a:t>
                      </a:r>
                      <a:r>
                        <a:rPr lang="he-IL" sz="1500" dirty="0" smtClean="0"/>
                        <a:t> ע"א (שורה 15)</a:t>
                      </a:r>
                      <a:endParaRPr lang="he-IL" sz="1500" kern="1200" dirty="0" smtClean="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(כ"ט </a:t>
                      </a:r>
                      <a:r>
                        <a:rPr lang="he-IL" sz="1500" baseline="0" dirty="0" smtClean="0">
                          <a:effectLst/>
                          <a:latin typeface="+mn-lt"/>
                          <a:ea typeface="Calibri"/>
                          <a:cs typeface="Arial"/>
                        </a:rPr>
                        <a:t>שבט)</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500" dirty="0" err="1" smtClean="0"/>
                        <a:t>נז</a:t>
                      </a:r>
                      <a:r>
                        <a:rPr lang="he-IL" sz="1500" dirty="0" smtClean="0"/>
                        <a:t> ע"א (שורה 15) - </a:t>
                      </a:r>
                      <a:r>
                        <a:rPr lang="he-IL" sz="1500" dirty="0" err="1" smtClean="0"/>
                        <a:t>נז</a:t>
                      </a:r>
                      <a:r>
                        <a:rPr lang="he-IL" sz="1500" dirty="0" smtClean="0"/>
                        <a:t> ע"ב (שורה אחרונה)</a:t>
                      </a:r>
                      <a:endParaRPr lang="he-IL" sz="1500" b="1" kern="1200" dirty="0" smtClean="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דובי שחור</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(ל'</a:t>
                      </a:r>
                      <a:r>
                        <a:rPr lang="he-IL" sz="1500" baseline="0" dirty="0" smtClean="0">
                          <a:effectLst/>
                          <a:latin typeface="Calibri"/>
                          <a:ea typeface="Calibri"/>
                          <a:cs typeface="Arial"/>
                        </a:rPr>
                        <a:t> </a:t>
                      </a:r>
                      <a:r>
                        <a:rPr lang="he-IL" sz="1500" baseline="0" dirty="0" smtClean="0">
                          <a:effectLst/>
                          <a:latin typeface="+mn-lt"/>
                          <a:ea typeface="Calibri"/>
                          <a:cs typeface="Arial"/>
                        </a:rPr>
                        <a:t>שבט</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marR="0" indent="0" algn="just" defTabSz="914400" rtl="1" eaLnBrk="1" fontAlgn="auto" latinLnBrk="0" hangingPunct="1">
                        <a:lnSpc>
                          <a:spcPct val="115000"/>
                        </a:lnSpc>
                        <a:spcBef>
                          <a:spcPts val="0"/>
                        </a:spcBef>
                        <a:spcAft>
                          <a:spcPts val="0"/>
                        </a:spcAft>
                        <a:buClrTx/>
                        <a:buSzTx/>
                        <a:buFontTx/>
                        <a:buNone/>
                        <a:tabLst/>
                        <a:defRPr/>
                      </a:pPr>
                      <a:r>
                        <a:rPr lang="he-IL" sz="1500" dirty="0" err="1" smtClean="0"/>
                        <a:t>נז</a:t>
                      </a:r>
                      <a:r>
                        <a:rPr lang="he-IL" sz="1500" dirty="0" smtClean="0"/>
                        <a:t> ע"ב (שורה אחרונה) - נח ע"ב (שורה אחרונה)</a:t>
                      </a:r>
                      <a:endParaRPr lang="he-IL" sz="1500" kern="1200" dirty="0" smtClean="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(א'</a:t>
                      </a:r>
                      <a:r>
                        <a:rPr lang="he-IL" sz="1500" baseline="0" dirty="0" smtClean="0">
                          <a:effectLst/>
                          <a:latin typeface="Calibri"/>
                          <a:ea typeface="Calibri"/>
                          <a:cs typeface="Arial"/>
                        </a:rPr>
                        <a:t> אדר א</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t>נח ע"ב (שורה אחרונה) - נט ע"ב (שורה אחרונה)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(ב'</a:t>
                      </a:r>
                      <a:r>
                        <a:rPr lang="he-IL" sz="1500" baseline="0" dirty="0" smtClean="0">
                          <a:effectLst/>
                          <a:latin typeface="Calibri"/>
                          <a:ea typeface="Calibri"/>
                          <a:cs typeface="Arial"/>
                        </a:rPr>
                        <a:t> אדר א</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dirty="0" smtClean="0"/>
                        <a:t>נט ע"ב (שורה אחרונה) - ס ע"ב (שורה אחרונה)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marR="0" indent="0" algn="just" defTabSz="914400" rtl="1" eaLnBrk="1" fontAlgn="auto" latinLnBrk="0" hangingPunct="1">
                        <a:lnSpc>
                          <a:spcPct val="115000"/>
                        </a:lnSpc>
                        <a:spcBef>
                          <a:spcPts val="0"/>
                        </a:spcBef>
                        <a:spcAft>
                          <a:spcPts val="0"/>
                        </a:spcAft>
                        <a:buClrTx/>
                        <a:buSzTx/>
                        <a:buFontTx/>
                        <a:buNone/>
                        <a:tabLst/>
                        <a:defRPr/>
                      </a:pPr>
                      <a:r>
                        <a:rPr lang="he-IL" sz="1500" kern="1200" dirty="0" smtClean="0">
                          <a:solidFill>
                            <a:schemeClr val="tx1"/>
                          </a:solidFill>
                          <a:effectLst/>
                          <a:latin typeface="+mn-lt"/>
                          <a:ea typeface="Calibri"/>
                          <a:cs typeface="Arial"/>
                        </a:rPr>
                        <a:t>שמואל נבון</a:t>
                      </a:r>
                      <a:endParaRPr lang="en-US" sz="1500" kern="1200" dirty="0" smtClean="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
        <p:nvSpPr>
          <p:cNvPr id="7" name="TextBox 6"/>
          <p:cNvSpPr txBox="1"/>
          <p:nvPr/>
        </p:nvSpPr>
        <p:spPr>
          <a:xfrm>
            <a:off x="8244603" y="3751656"/>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8" name="TextBox 7"/>
          <p:cNvSpPr txBox="1"/>
          <p:nvPr/>
        </p:nvSpPr>
        <p:spPr>
          <a:xfrm>
            <a:off x="8244408" y="427393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844488"/>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בשיעור 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a:t>
            </a:r>
            <a:r>
              <a:rPr lang="he-IL" sz="2300" b="1" dirty="0" smtClean="0">
                <a:solidFill>
                  <a:srgbClr val="EEECE1">
                    <a:lumMod val="50000"/>
                  </a:srgbClr>
                </a:solidFill>
              </a:rPr>
              <a:t>לרפואת אלעד צפריר בן דנה</a:t>
            </a:r>
            <a:endParaRPr lang="he-IL" sz="2300" b="1" dirty="0">
              <a:solidFill>
                <a:srgbClr val="EEECE1">
                  <a:lumMod val="50000"/>
                </a:srgbClr>
              </a:solidFill>
            </a:endParaRPr>
          </a:p>
          <a:p>
            <a:pPr lvl="0" algn="ctr"/>
            <a:endParaRPr lang="he-IL" sz="16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2"/>
              </a:rPr>
              <a:t>daf-yomi@daf-yomi.com</a:t>
            </a:r>
            <a:r>
              <a:rPr lang="en-US" dirty="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812344" y="62528"/>
            <a:ext cx="7704856" cy="1957459"/>
          </a:xfrm>
          <a:prstGeom prst="rect">
            <a:avLst/>
          </a:prstGeom>
          <a:noFill/>
        </p:spPr>
        <p:txBody>
          <a:bodyPr wrap="square" rtlCol="1">
            <a:spAutoFit/>
          </a:bodyPr>
          <a:lstStyle/>
          <a:p>
            <a:pPr>
              <a:lnSpc>
                <a:spcPct val="120000"/>
              </a:lnSpc>
            </a:pPr>
            <a:r>
              <a:rPr lang="he-IL" sz="1550" dirty="0"/>
              <a:t>אמר </a:t>
            </a:r>
            <a:r>
              <a:rPr lang="he-IL" sz="1550" dirty="0" smtClean="0"/>
              <a:t>רב:</a:t>
            </a:r>
          </a:p>
          <a:p>
            <a:pPr>
              <a:lnSpc>
                <a:spcPct val="120000"/>
              </a:lnSpc>
            </a:pPr>
            <a:r>
              <a:rPr lang="he-IL" sz="1550" dirty="0" smtClean="0"/>
              <a:t>אנא </a:t>
            </a:r>
            <a:r>
              <a:rPr lang="he-IL" sz="1550" dirty="0" err="1"/>
              <a:t>הואי</a:t>
            </a:r>
            <a:r>
              <a:rPr lang="he-IL" sz="1550" dirty="0"/>
              <a:t> </a:t>
            </a:r>
            <a:r>
              <a:rPr lang="he-IL" sz="1550" dirty="0" err="1"/>
              <a:t>במניינא</a:t>
            </a:r>
            <a:r>
              <a:rPr lang="he-IL" sz="1550" dirty="0"/>
              <a:t> דבי </a:t>
            </a:r>
            <a:r>
              <a:rPr lang="he-IL" sz="1550" dirty="0" smtClean="0"/>
              <a:t>רבי, </a:t>
            </a:r>
            <a:r>
              <a:rPr lang="he-IL" sz="1550" dirty="0"/>
              <a:t>ומינאי </a:t>
            </a:r>
            <a:r>
              <a:rPr lang="he-IL" sz="1550" dirty="0" err="1"/>
              <a:t>דידי</a:t>
            </a:r>
            <a:r>
              <a:rPr lang="he-IL" sz="1550" dirty="0"/>
              <a:t> מנו </a:t>
            </a:r>
            <a:r>
              <a:rPr lang="he-IL" sz="1550" dirty="0" smtClean="0"/>
              <a:t>ברישא.</a:t>
            </a:r>
          </a:p>
          <a:p>
            <a:pPr>
              <a:lnSpc>
                <a:spcPct val="120000"/>
              </a:lnSpc>
            </a:pPr>
            <a:endParaRPr lang="he-IL" sz="400" dirty="0"/>
          </a:p>
          <a:p>
            <a:pPr>
              <a:lnSpc>
                <a:spcPct val="120000"/>
              </a:lnSpc>
            </a:pPr>
            <a:r>
              <a:rPr lang="he-IL" sz="1550" dirty="0" err="1" smtClean="0"/>
              <a:t>והאנן</a:t>
            </a:r>
            <a:r>
              <a:rPr lang="he-IL" sz="1550" dirty="0" smtClean="0"/>
              <a:t> תנן: </a:t>
            </a:r>
          </a:p>
          <a:p>
            <a:pPr>
              <a:lnSpc>
                <a:spcPct val="120000"/>
              </a:lnSpc>
            </a:pPr>
            <a:r>
              <a:rPr lang="he-IL" sz="1550" dirty="0">
                <a:solidFill>
                  <a:srgbClr val="F79646">
                    <a:lumMod val="50000"/>
                  </a:srgbClr>
                </a:solidFill>
              </a:rPr>
              <a:t>דיני ממונות והטהרות והטומאות </a:t>
            </a:r>
            <a:r>
              <a:rPr lang="he-IL" sz="1550" dirty="0" err="1">
                <a:solidFill>
                  <a:srgbClr val="F79646">
                    <a:lumMod val="50000"/>
                  </a:srgbClr>
                </a:solidFill>
              </a:rPr>
              <a:t>מתחילין</a:t>
            </a:r>
            <a:r>
              <a:rPr lang="he-IL" sz="1550" dirty="0">
                <a:solidFill>
                  <a:srgbClr val="F79646">
                    <a:lumMod val="50000"/>
                  </a:srgbClr>
                </a:solidFill>
              </a:rPr>
              <a:t> מן </a:t>
            </a:r>
            <a:r>
              <a:rPr lang="he-IL" sz="1550" dirty="0" smtClean="0">
                <a:solidFill>
                  <a:srgbClr val="F79646">
                    <a:lumMod val="50000"/>
                  </a:srgbClr>
                </a:solidFill>
              </a:rPr>
              <a:t>הגדול, </a:t>
            </a:r>
            <a:r>
              <a:rPr lang="he-IL" sz="1550" dirty="0">
                <a:solidFill>
                  <a:srgbClr val="F79646">
                    <a:lumMod val="50000"/>
                  </a:srgbClr>
                </a:solidFill>
              </a:rPr>
              <a:t>ודיני נפשות </a:t>
            </a:r>
            <a:r>
              <a:rPr lang="he-IL" sz="1550" dirty="0" err="1">
                <a:solidFill>
                  <a:srgbClr val="F79646">
                    <a:lumMod val="50000"/>
                  </a:srgbClr>
                </a:solidFill>
              </a:rPr>
              <a:t>מתחילין</a:t>
            </a:r>
            <a:r>
              <a:rPr lang="he-IL" sz="1550" dirty="0">
                <a:solidFill>
                  <a:srgbClr val="F79646">
                    <a:lumMod val="50000"/>
                  </a:srgbClr>
                </a:solidFill>
              </a:rPr>
              <a:t> מן הצד.</a:t>
            </a:r>
          </a:p>
          <a:p>
            <a:pPr>
              <a:lnSpc>
                <a:spcPct val="120000"/>
              </a:lnSpc>
            </a:pPr>
            <a:endParaRPr lang="he-IL" sz="400" dirty="0"/>
          </a:p>
          <a:p>
            <a:pPr>
              <a:lnSpc>
                <a:spcPct val="120000"/>
              </a:lnSpc>
            </a:pPr>
            <a:r>
              <a:rPr lang="he-IL" sz="1550" dirty="0" smtClean="0"/>
              <a:t>אמר </a:t>
            </a:r>
            <a:r>
              <a:rPr lang="he-IL" sz="1550" dirty="0"/>
              <a:t>רבה בריה </a:t>
            </a:r>
            <a:r>
              <a:rPr lang="he-IL" sz="1550" dirty="0" err="1"/>
              <a:t>דרבא</a:t>
            </a:r>
            <a:r>
              <a:rPr lang="he-IL" sz="1550" dirty="0"/>
              <a:t> </a:t>
            </a:r>
            <a:r>
              <a:rPr lang="he-IL" sz="1550" dirty="0" err="1"/>
              <a:t>ואיתימא</a:t>
            </a:r>
            <a:r>
              <a:rPr lang="he-IL" sz="1550" dirty="0"/>
              <a:t> ר' הילל בריה דר' </a:t>
            </a:r>
            <a:r>
              <a:rPr lang="he-IL" sz="1550" dirty="0" smtClean="0"/>
              <a:t>וולס:</a:t>
            </a:r>
          </a:p>
          <a:p>
            <a:pPr>
              <a:lnSpc>
                <a:spcPct val="120000"/>
              </a:lnSpc>
            </a:pPr>
            <a:r>
              <a:rPr lang="he-IL" sz="1550" dirty="0" smtClean="0"/>
              <a:t>שאני </a:t>
            </a:r>
            <a:r>
              <a:rPr lang="he-IL" sz="1550" dirty="0" err="1"/>
              <a:t>מנינא</a:t>
            </a:r>
            <a:r>
              <a:rPr lang="he-IL" sz="1550" dirty="0"/>
              <a:t> דבי </a:t>
            </a:r>
            <a:r>
              <a:rPr lang="he-IL" sz="1550" dirty="0" smtClean="0"/>
              <a:t>רבי, </a:t>
            </a:r>
            <a:r>
              <a:rPr lang="he-IL" sz="1550" dirty="0" err="1"/>
              <a:t>דכולהו</a:t>
            </a:r>
            <a:r>
              <a:rPr lang="he-IL" sz="1550" dirty="0"/>
              <a:t> </a:t>
            </a:r>
            <a:r>
              <a:rPr lang="he-IL" sz="1550" dirty="0" err="1"/>
              <a:t>מנינייהו</a:t>
            </a:r>
            <a:r>
              <a:rPr lang="he-IL" sz="1550" dirty="0"/>
              <a:t> מן הצד הוו </a:t>
            </a:r>
            <a:r>
              <a:rPr lang="he-IL" sz="1550" dirty="0" err="1" smtClean="0"/>
              <a:t>מתחילין</a:t>
            </a:r>
            <a:r>
              <a:rPr lang="he-IL" sz="1550" dirty="0" smtClean="0"/>
              <a:t>.</a:t>
            </a:r>
          </a:p>
        </p:txBody>
      </p:sp>
      <p:sp>
        <p:nvSpPr>
          <p:cNvPr id="9" name="TextBox 8"/>
          <p:cNvSpPr txBox="1"/>
          <p:nvPr/>
        </p:nvSpPr>
        <p:spPr>
          <a:xfrm>
            <a:off x="-189605" y="35330"/>
            <a:ext cx="3177429" cy="369332"/>
          </a:xfrm>
          <a:prstGeom prst="rect">
            <a:avLst/>
          </a:prstGeom>
          <a:noFill/>
        </p:spPr>
        <p:txBody>
          <a:bodyPr wrap="square" rtlCol="1">
            <a:spAutoFit/>
          </a:bodyPr>
          <a:lstStyle/>
          <a:p>
            <a:r>
              <a:rPr lang="he-IL" b="1" dirty="0" smtClean="0">
                <a:solidFill>
                  <a:schemeClr val="bg1">
                    <a:lumMod val="50000"/>
                  </a:schemeClr>
                </a:solidFill>
              </a:rPr>
              <a:t>דף נח עמוד ב - דף נט עמוד א</a:t>
            </a:r>
            <a:endParaRPr lang="he-IL" b="1" dirty="0">
              <a:solidFill>
                <a:schemeClr val="bg1">
                  <a:lumMod val="50000"/>
                </a:schemeClr>
              </a:solidFill>
            </a:endParaRPr>
          </a:p>
        </p:txBody>
      </p:sp>
      <p:sp>
        <p:nvSpPr>
          <p:cNvPr id="6" name="TextBox 5"/>
          <p:cNvSpPr txBox="1"/>
          <p:nvPr/>
        </p:nvSpPr>
        <p:spPr>
          <a:xfrm>
            <a:off x="8433531" y="454576"/>
            <a:ext cx="576064" cy="215444"/>
          </a:xfrm>
          <a:prstGeom prst="rect">
            <a:avLst/>
          </a:prstGeom>
          <a:noFill/>
        </p:spPr>
        <p:txBody>
          <a:bodyPr wrap="square" rtlCol="1">
            <a:spAutoFit/>
          </a:bodyPr>
          <a:lstStyle/>
          <a:p>
            <a:r>
              <a:rPr lang="he-IL" sz="800" dirty="0" smtClean="0"/>
              <a:t>עמוד </a:t>
            </a:r>
            <a:r>
              <a:rPr lang="he-IL" sz="800" dirty="0"/>
              <a:t>א</a:t>
            </a:r>
          </a:p>
        </p:txBody>
      </p:sp>
      <p:sp>
        <p:nvSpPr>
          <p:cNvPr id="7" name="הסבר מלבני מעוגל 6"/>
          <p:cNvSpPr/>
          <p:nvPr/>
        </p:nvSpPr>
        <p:spPr>
          <a:xfrm>
            <a:off x="755576" y="3140968"/>
            <a:ext cx="7488832" cy="2027252"/>
          </a:xfrm>
          <a:prstGeom prst="wedgeRoundRectCallout">
            <a:avLst>
              <a:gd name="adj1" fmla="val 53570"/>
              <a:gd name="adj2" fmla="val -3273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300" b="1" dirty="0" smtClean="0">
                <a:solidFill>
                  <a:prstClr val="black"/>
                </a:solidFill>
              </a:rPr>
              <a:t>משנה דף </a:t>
            </a:r>
            <a:r>
              <a:rPr lang="he-IL" sz="1300" b="1" dirty="0" err="1" smtClean="0">
                <a:solidFill>
                  <a:prstClr val="black"/>
                </a:solidFill>
              </a:rPr>
              <a:t>נה</a:t>
            </a:r>
            <a:r>
              <a:rPr lang="he-IL" sz="1300" b="1" dirty="0" smtClean="0">
                <a:solidFill>
                  <a:prstClr val="black"/>
                </a:solidFill>
              </a:rPr>
              <a:t> עמוד ב</a:t>
            </a:r>
          </a:p>
          <a:p>
            <a:pPr lvl="0">
              <a:lnSpc>
                <a:spcPct val="120000"/>
              </a:lnSpc>
            </a:pPr>
            <a:r>
              <a:rPr lang="he-IL" sz="1300" dirty="0">
                <a:solidFill>
                  <a:srgbClr val="F79646">
                    <a:lumMod val="50000"/>
                  </a:srgbClr>
                </a:solidFill>
              </a:rPr>
              <a:t>לא היה </a:t>
            </a:r>
            <a:r>
              <a:rPr lang="he-IL" sz="1300" dirty="0" err="1">
                <a:solidFill>
                  <a:srgbClr val="F79646">
                    <a:lumMod val="50000"/>
                  </a:srgbClr>
                </a:solidFill>
              </a:rPr>
              <a:t>סיקריקון</a:t>
            </a:r>
            <a:r>
              <a:rPr lang="he-IL" sz="1300" dirty="0">
                <a:solidFill>
                  <a:srgbClr val="F79646">
                    <a:lumMod val="50000"/>
                  </a:srgbClr>
                </a:solidFill>
              </a:rPr>
              <a:t> ביהודה בהרוגי </a:t>
            </a:r>
            <a:r>
              <a:rPr lang="he-IL" sz="1300" dirty="0" smtClean="0">
                <a:solidFill>
                  <a:srgbClr val="F79646">
                    <a:lumMod val="50000"/>
                  </a:srgbClr>
                </a:solidFill>
              </a:rPr>
              <a:t>מלחמה, </a:t>
            </a:r>
            <a:r>
              <a:rPr lang="he-IL" sz="1300" dirty="0">
                <a:solidFill>
                  <a:srgbClr val="F79646">
                    <a:lumMod val="50000"/>
                  </a:srgbClr>
                </a:solidFill>
              </a:rPr>
              <a:t>מהרוגי המלחמה ואילך יש בה </a:t>
            </a:r>
            <a:r>
              <a:rPr lang="he-IL" sz="1300" dirty="0" err="1" smtClean="0">
                <a:solidFill>
                  <a:srgbClr val="F79646">
                    <a:lumMod val="50000"/>
                  </a:srgbClr>
                </a:solidFill>
              </a:rPr>
              <a:t>סיקריקון</a:t>
            </a:r>
            <a:r>
              <a:rPr lang="he-IL" sz="1300" dirty="0">
                <a:solidFill>
                  <a:srgbClr val="F79646">
                    <a:lumMod val="50000"/>
                  </a:srgbClr>
                </a:solidFill>
              </a:rPr>
              <a:t>.</a:t>
            </a:r>
            <a:endParaRPr lang="he-IL" sz="1300" dirty="0" smtClean="0">
              <a:solidFill>
                <a:srgbClr val="F79646">
                  <a:lumMod val="50000"/>
                </a:srgbClr>
              </a:solidFill>
            </a:endParaRPr>
          </a:p>
          <a:p>
            <a:pPr lvl="0">
              <a:lnSpc>
                <a:spcPct val="120000"/>
              </a:lnSpc>
            </a:pPr>
            <a:r>
              <a:rPr lang="he-IL" sz="1300" dirty="0" smtClean="0">
                <a:solidFill>
                  <a:srgbClr val="F79646">
                    <a:lumMod val="50000"/>
                  </a:srgbClr>
                </a:solidFill>
              </a:rPr>
              <a:t>כיצד? </a:t>
            </a:r>
          </a:p>
          <a:p>
            <a:pPr lvl="0">
              <a:lnSpc>
                <a:spcPct val="120000"/>
              </a:lnSpc>
            </a:pPr>
            <a:r>
              <a:rPr lang="he-IL" sz="1300" dirty="0" smtClean="0">
                <a:solidFill>
                  <a:srgbClr val="F79646">
                    <a:lumMod val="50000"/>
                  </a:srgbClr>
                </a:solidFill>
              </a:rPr>
              <a:t>לקח </a:t>
            </a:r>
            <a:r>
              <a:rPr lang="he-IL" sz="1300" dirty="0" err="1">
                <a:solidFill>
                  <a:srgbClr val="F79646">
                    <a:lumMod val="50000"/>
                  </a:srgbClr>
                </a:solidFill>
              </a:rPr>
              <a:t>מסיקריקון</a:t>
            </a:r>
            <a:r>
              <a:rPr lang="he-IL" sz="1300" dirty="0">
                <a:solidFill>
                  <a:srgbClr val="F79646">
                    <a:lumMod val="50000"/>
                  </a:srgbClr>
                </a:solidFill>
              </a:rPr>
              <a:t> וחזר ולקח מבעל הבית </a:t>
            </a:r>
            <a:r>
              <a:rPr lang="he-IL" sz="1300" dirty="0" smtClean="0">
                <a:solidFill>
                  <a:srgbClr val="F79646">
                    <a:lumMod val="50000"/>
                  </a:srgbClr>
                </a:solidFill>
              </a:rPr>
              <a:t>- </a:t>
            </a:r>
            <a:r>
              <a:rPr lang="he-IL" sz="1300" dirty="0" err="1" smtClean="0">
                <a:solidFill>
                  <a:srgbClr val="F79646">
                    <a:lumMod val="50000"/>
                  </a:srgbClr>
                </a:solidFill>
              </a:rPr>
              <a:t>מקחו</a:t>
            </a:r>
            <a:r>
              <a:rPr lang="he-IL" sz="1300" dirty="0" smtClean="0">
                <a:solidFill>
                  <a:srgbClr val="F79646">
                    <a:lumMod val="50000"/>
                  </a:srgbClr>
                </a:solidFill>
              </a:rPr>
              <a:t> בטל, </a:t>
            </a:r>
            <a:r>
              <a:rPr lang="he-IL" sz="1300" dirty="0">
                <a:solidFill>
                  <a:srgbClr val="F79646">
                    <a:lumMod val="50000"/>
                  </a:srgbClr>
                </a:solidFill>
              </a:rPr>
              <a:t>מבעל הבית וחזר ולקח </a:t>
            </a:r>
            <a:r>
              <a:rPr lang="he-IL" sz="1300" dirty="0" err="1">
                <a:solidFill>
                  <a:srgbClr val="F79646">
                    <a:lumMod val="50000"/>
                  </a:srgbClr>
                </a:solidFill>
              </a:rPr>
              <a:t>מסיקריקון</a:t>
            </a:r>
            <a:r>
              <a:rPr lang="he-IL" sz="1300" dirty="0">
                <a:solidFill>
                  <a:srgbClr val="F79646">
                    <a:lumMod val="50000"/>
                  </a:srgbClr>
                </a:solidFill>
              </a:rPr>
              <a:t> </a:t>
            </a:r>
            <a:r>
              <a:rPr lang="he-IL" sz="1300" dirty="0" smtClean="0">
                <a:solidFill>
                  <a:srgbClr val="F79646">
                    <a:lumMod val="50000"/>
                  </a:srgbClr>
                </a:solidFill>
              </a:rPr>
              <a:t>- </a:t>
            </a:r>
            <a:r>
              <a:rPr lang="he-IL" sz="1300" dirty="0" err="1" smtClean="0">
                <a:solidFill>
                  <a:srgbClr val="F79646">
                    <a:lumMod val="50000"/>
                  </a:srgbClr>
                </a:solidFill>
              </a:rPr>
              <a:t>מקחו</a:t>
            </a:r>
            <a:r>
              <a:rPr lang="he-IL" sz="1300" dirty="0" smtClean="0">
                <a:solidFill>
                  <a:srgbClr val="F79646">
                    <a:lumMod val="50000"/>
                  </a:srgbClr>
                </a:solidFill>
              </a:rPr>
              <a:t> קיים.</a:t>
            </a:r>
          </a:p>
          <a:p>
            <a:pPr lvl="0">
              <a:lnSpc>
                <a:spcPct val="120000"/>
              </a:lnSpc>
            </a:pPr>
            <a:r>
              <a:rPr lang="he-IL" sz="1300" dirty="0" smtClean="0">
                <a:solidFill>
                  <a:srgbClr val="F79646">
                    <a:lumMod val="50000"/>
                  </a:srgbClr>
                </a:solidFill>
              </a:rPr>
              <a:t>לקח </a:t>
            </a:r>
            <a:r>
              <a:rPr lang="he-IL" sz="1300" dirty="0">
                <a:solidFill>
                  <a:srgbClr val="F79646">
                    <a:lumMod val="50000"/>
                  </a:srgbClr>
                </a:solidFill>
              </a:rPr>
              <a:t>מן האיש וחזר ולקח מן </a:t>
            </a:r>
            <a:r>
              <a:rPr lang="he-IL" sz="1300" dirty="0" err="1">
                <a:solidFill>
                  <a:srgbClr val="F79646">
                    <a:lumMod val="50000"/>
                  </a:srgbClr>
                </a:solidFill>
              </a:rPr>
              <a:t>האשה</a:t>
            </a:r>
            <a:r>
              <a:rPr lang="he-IL" sz="1300" dirty="0">
                <a:solidFill>
                  <a:srgbClr val="F79646">
                    <a:lumMod val="50000"/>
                  </a:srgbClr>
                </a:solidFill>
              </a:rPr>
              <a:t> </a:t>
            </a:r>
            <a:r>
              <a:rPr lang="he-IL" sz="1300" dirty="0" smtClean="0">
                <a:solidFill>
                  <a:srgbClr val="F79646">
                    <a:lumMod val="50000"/>
                  </a:srgbClr>
                </a:solidFill>
              </a:rPr>
              <a:t>- </a:t>
            </a:r>
            <a:r>
              <a:rPr lang="he-IL" sz="1300" dirty="0" err="1" smtClean="0">
                <a:solidFill>
                  <a:srgbClr val="F79646">
                    <a:lumMod val="50000"/>
                  </a:srgbClr>
                </a:solidFill>
              </a:rPr>
              <a:t>מקחו</a:t>
            </a:r>
            <a:r>
              <a:rPr lang="he-IL" sz="1300" dirty="0" smtClean="0">
                <a:solidFill>
                  <a:srgbClr val="F79646">
                    <a:lumMod val="50000"/>
                  </a:srgbClr>
                </a:solidFill>
              </a:rPr>
              <a:t> בטל, </a:t>
            </a:r>
            <a:r>
              <a:rPr lang="he-IL" sz="1300" dirty="0">
                <a:solidFill>
                  <a:srgbClr val="F79646">
                    <a:lumMod val="50000"/>
                  </a:srgbClr>
                </a:solidFill>
              </a:rPr>
              <a:t>מן </a:t>
            </a:r>
            <a:r>
              <a:rPr lang="he-IL" sz="1300" dirty="0" err="1">
                <a:solidFill>
                  <a:srgbClr val="F79646">
                    <a:lumMod val="50000"/>
                  </a:srgbClr>
                </a:solidFill>
              </a:rPr>
              <a:t>האשה</a:t>
            </a:r>
            <a:r>
              <a:rPr lang="he-IL" sz="1300" dirty="0">
                <a:solidFill>
                  <a:srgbClr val="F79646">
                    <a:lumMod val="50000"/>
                  </a:srgbClr>
                </a:solidFill>
              </a:rPr>
              <a:t> וחזר ולקח מן האיש </a:t>
            </a:r>
            <a:r>
              <a:rPr lang="he-IL" sz="1300" dirty="0" smtClean="0">
                <a:solidFill>
                  <a:srgbClr val="F79646">
                    <a:lumMod val="50000"/>
                  </a:srgbClr>
                </a:solidFill>
              </a:rPr>
              <a:t>- </a:t>
            </a:r>
            <a:r>
              <a:rPr lang="he-IL" sz="1300" dirty="0" err="1" smtClean="0">
                <a:solidFill>
                  <a:srgbClr val="F79646">
                    <a:lumMod val="50000"/>
                  </a:srgbClr>
                </a:solidFill>
              </a:rPr>
              <a:t>מקחו</a:t>
            </a:r>
            <a:r>
              <a:rPr lang="he-IL" sz="1300" dirty="0" smtClean="0">
                <a:solidFill>
                  <a:srgbClr val="F79646">
                    <a:lumMod val="50000"/>
                  </a:srgbClr>
                </a:solidFill>
              </a:rPr>
              <a:t> קיים. </a:t>
            </a:r>
          </a:p>
          <a:p>
            <a:pPr lvl="0">
              <a:lnSpc>
                <a:spcPct val="120000"/>
              </a:lnSpc>
            </a:pPr>
            <a:r>
              <a:rPr lang="he-IL" sz="1300" dirty="0" smtClean="0">
                <a:solidFill>
                  <a:srgbClr val="F79646">
                    <a:lumMod val="50000"/>
                  </a:srgbClr>
                </a:solidFill>
              </a:rPr>
              <a:t>זו </a:t>
            </a:r>
            <a:r>
              <a:rPr lang="he-IL" sz="1300" dirty="0">
                <a:solidFill>
                  <a:srgbClr val="F79646">
                    <a:lumMod val="50000"/>
                  </a:srgbClr>
                </a:solidFill>
              </a:rPr>
              <a:t>משנה </a:t>
            </a:r>
            <a:r>
              <a:rPr lang="he-IL" sz="1300" dirty="0" smtClean="0">
                <a:solidFill>
                  <a:srgbClr val="F79646">
                    <a:lumMod val="50000"/>
                  </a:srgbClr>
                </a:solidFill>
              </a:rPr>
              <a:t>ראשונה, </a:t>
            </a:r>
            <a:r>
              <a:rPr lang="he-IL" sz="1300" dirty="0" err="1">
                <a:solidFill>
                  <a:srgbClr val="F79646">
                    <a:lumMod val="50000"/>
                  </a:srgbClr>
                </a:solidFill>
              </a:rPr>
              <a:t>ב''ד</a:t>
            </a:r>
            <a:r>
              <a:rPr lang="he-IL" sz="1300" dirty="0">
                <a:solidFill>
                  <a:srgbClr val="F79646">
                    <a:lumMod val="50000"/>
                  </a:srgbClr>
                </a:solidFill>
              </a:rPr>
              <a:t> של אחריהם </a:t>
            </a:r>
            <a:r>
              <a:rPr lang="he-IL" sz="1300" dirty="0" smtClean="0">
                <a:solidFill>
                  <a:srgbClr val="F79646">
                    <a:lumMod val="50000"/>
                  </a:srgbClr>
                </a:solidFill>
              </a:rPr>
              <a:t>אמרו </a:t>
            </a:r>
            <a:r>
              <a:rPr lang="he-IL" sz="1300" dirty="0">
                <a:solidFill>
                  <a:srgbClr val="F79646">
                    <a:lumMod val="50000"/>
                  </a:srgbClr>
                </a:solidFill>
              </a:rPr>
              <a:t>הלוקח </a:t>
            </a:r>
            <a:r>
              <a:rPr lang="he-IL" sz="1300" dirty="0" err="1">
                <a:solidFill>
                  <a:srgbClr val="F79646">
                    <a:lumMod val="50000"/>
                  </a:srgbClr>
                </a:solidFill>
              </a:rPr>
              <a:t>מסיקריקון</a:t>
            </a:r>
            <a:r>
              <a:rPr lang="he-IL" sz="1300" dirty="0">
                <a:solidFill>
                  <a:srgbClr val="F79646">
                    <a:lumMod val="50000"/>
                  </a:srgbClr>
                </a:solidFill>
              </a:rPr>
              <a:t> נותן לבעלים </a:t>
            </a:r>
            <a:r>
              <a:rPr lang="he-IL" sz="1300" dirty="0" smtClean="0">
                <a:solidFill>
                  <a:srgbClr val="F79646">
                    <a:lumMod val="50000"/>
                  </a:srgbClr>
                </a:solidFill>
              </a:rPr>
              <a:t>רביע. </a:t>
            </a:r>
          </a:p>
          <a:p>
            <a:pPr lvl="0">
              <a:lnSpc>
                <a:spcPct val="120000"/>
              </a:lnSpc>
            </a:pPr>
            <a:r>
              <a:rPr lang="he-IL" sz="1300" dirty="0" smtClean="0">
                <a:solidFill>
                  <a:srgbClr val="F79646">
                    <a:lumMod val="50000"/>
                  </a:srgbClr>
                </a:solidFill>
              </a:rPr>
              <a:t>אימתי? </a:t>
            </a:r>
            <a:r>
              <a:rPr lang="he-IL" sz="1300" dirty="0">
                <a:solidFill>
                  <a:srgbClr val="F79646">
                    <a:lumMod val="50000"/>
                  </a:srgbClr>
                </a:solidFill>
              </a:rPr>
              <a:t>בזמן שאין בידן </a:t>
            </a:r>
            <a:r>
              <a:rPr lang="he-IL" sz="1300" dirty="0" err="1" smtClean="0">
                <a:solidFill>
                  <a:srgbClr val="F79646">
                    <a:lumMod val="50000"/>
                  </a:srgbClr>
                </a:solidFill>
              </a:rPr>
              <a:t>ליקח</a:t>
            </a:r>
            <a:r>
              <a:rPr lang="he-IL" sz="1300" dirty="0" smtClean="0">
                <a:solidFill>
                  <a:srgbClr val="F79646">
                    <a:lumMod val="50000"/>
                  </a:srgbClr>
                </a:solidFill>
              </a:rPr>
              <a:t>, </a:t>
            </a:r>
            <a:r>
              <a:rPr lang="he-IL" sz="1300" dirty="0">
                <a:solidFill>
                  <a:srgbClr val="F79646">
                    <a:lumMod val="50000"/>
                  </a:srgbClr>
                </a:solidFill>
              </a:rPr>
              <a:t>אבל יש בידן </a:t>
            </a:r>
            <a:r>
              <a:rPr lang="he-IL" sz="1300" dirty="0" err="1">
                <a:solidFill>
                  <a:srgbClr val="F79646">
                    <a:lumMod val="50000"/>
                  </a:srgbClr>
                </a:solidFill>
              </a:rPr>
              <a:t>ליקח</a:t>
            </a:r>
            <a:r>
              <a:rPr lang="he-IL" sz="1300" dirty="0">
                <a:solidFill>
                  <a:srgbClr val="F79646">
                    <a:lumMod val="50000"/>
                  </a:srgbClr>
                </a:solidFill>
              </a:rPr>
              <a:t> הן </a:t>
            </a:r>
            <a:r>
              <a:rPr lang="he-IL" sz="1300" dirty="0" err="1">
                <a:solidFill>
                  <a:srgbClr val="F79646">
                    <a:lumMod val="50000"/>
                  </a:srgbClr>
                </a:solidFill>
              </a:rPr>
              <a:t>קודמין</a:t>
            </a:r>
            <a:r>
              <a:rPr lang="he-IL" sz="1300" dirty="0">
                <a:solidFill>
                  <a:srgbClr val="F79646">
                    <a:lumMod val="50000"/>
                  </a:srgbClr>
                </a:solidFill>
              </a:rPr>
              <a:t> לכל </a:t>
            </a:r>
            <a:r>
              <a:rPr lang="he-IL" sz="1300" dirty="0" smtClean="0">
                <a:solidFill>
                  <a:srgbClr val="F79646">
                    <a:lumMod val="50000"/>
                  </a:srgbClr>
                </a:solidFill>
              </a:rPr>
              <a:t>אדם.</a:t>
            </a:r>
          </a:p>
          <a:p>
            <a:pPr lvl="0">
              <a:lnSpc>
                <a:spcPct val="120000"/>
              </a:lnSpc>
            </a:pPr>
            <a:r>
              <a:rPr lang="he-IL" sz="1300" dirty="0" smtClean="0">
                <a:solidFill>
                  <a:srgbClr val="F79646">
                    <a:lumMod val="50000"/>
                  </a:srgbClr>
                </a:solidFill>
              </a:rPr>
              <a:t>רבי </a:t>
            </a:r>
            <a:r>
              <a:rPr lang="he-IL" sz="1300" dirty="0">
                <a:solidFill>
                  <a:srgbClr val="F79646">
                    <a:lumMod val="50000"/>
                  </a:srgbClr>
                </a:solidFill>
              </a:rPr>
              <a:t>הושיב בית דין ונמנו שאם שהתה בפני </a:t>
            </a:r>
            <a:r>
              <a:rPr lang="he-IL" sz="1300" dirty="0" err="1">
                <a:solidFill>
                  <a:srgbClr val="F79646">
                    <a:lumMod val="50000"/>
                  </a:srgbClr>
                </a:solidFill>
              </a:rPr>
              <a:t>סיקריקון</a:t>
            </a:r>
            <a:r>
              <a:rPr lang="he-IL" sz="1300" dirty="0">
                <a:solidFill>
                  <a:srgbClr val="F79646">
                    <a:lumMod val="50000"/>
                  </a:srgbClr>
                </a:solidFill>
              </a:rPr>
              <a:t> שנים עשר </a:t>
            </a:r>
            <a:r>
              <a:rPr lang="he-IL" sz="1300" dirty="0" smtClean="0">
                <a:solidFill>
                  <a:srgbClr val="F79646">
                    <a:lumMod val="50000"/>
                  </a:srgbClr>
                </a:solidFill>
              </a:rPr>
              <a:t>חדש, </a:t>
            </a:r>
            <a:r>
              <a:rPr lang="he-IL" sz="1300" dirty="0">
                <a:solidFill>
                  <a:srgbClr val="F79646">
                    <a:lumMod val="50000"/>
                  </a:srgbClr>
                </a:solidFill>
              </a:rPr>
              <a:t>כל הקודם </a:t>
            </a:r>
            <a:r>
              <a:rPr lang="he-IL" sz="1300" dirty="0" err="1">
                <a:solidFill>
                  <a:srgbClr val="F79646">
                    <a:lumMod val="50000"/>
                  </a:srgbClr>
                </a:solidFill>
              </a:rPr>
              <a:t>ליקח</a:t>
            </a:r>
            <a:r>
              <a:rPr lang="he-IL" sz="1300" dirty="0">
                <a:solidFill>
                  <a:srgbClr val="F79646">
                    <a:lumMod val="50000"/>
                  </a:srgbClr>
                </a:solidFill>
              </a:rPr>
              <a:t> זכה אבל נותן לבעלים </a:t>
            </a:r>
            <a:r>
              <a:rPr lang="he-IL" sz="1300" dirty="0" smtClean="0">
                <a:solidFill>
                  <a:srgbClr val="F79646">
                    <a:lumMod val="50000"/>
                  </a:srgbClr>
                </a:solidFill>
              </a:rPr>
              <a:t>רביע.</a:t>
            </a:r>
            <a:endParaRPr lang="he-IL" sz="1300" dirty="0">
              <a:solidFill>
                <a:srgbClr val="F79646">
                  <a:lumMod val="50000"/>
                </a:srgbClr>
              </a:solidFill>
            </a:endParaRPr>
          </a:p>
        </p:txBody>
      </p:sp>
    </p:spTree>
    <p:extLst>
      <p:ext uri="{BB962C8B-B14F-4D97-AF65-F5344CB8AC3E}">
        <p14:creationId xmlns:p14="http://schemas.microsoft.com/office/powerpoint/2010/main" val="3622314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812344" y="62528"/>
            <a:ext cx="7704856" cy="6860340"/>
          </a:xfrm>
          <a:prstGeom prst="rect">
            <a:avLst/>
          </a:prstGeom>
          <a:noFill/>
        </p:spPr>
        <p:txBody>
          <a:bodyPr wrap="square" rtlCol="1">
            <a:spAutoFit/>
          </a:bodyPr>
          <a:lstStyle/>
          <a:p>
            <a:pPr>
              <a:lnSpc>
                <a:spcPct val="120000"/>
              </a:lnSpc>
            </a:pPr>
            <a:r>
              <a:rPr lang="he-IL" sz="1550" dirty="0"/>
              <a:t>אמר </a:t>
            </a:r>
            <a:r>
              <a:rPr lang="he-IL" sz="1550" dirty="0" smtClean="0"/>
              <a:t>רב:</a:t>
            </a:r>
          </a:p>
          <a:p>
            <a:pPr>
              <a:lnSpc>
                <a:spcPct val="120000"/>
              </a:lnSpc>
            </a:pPr>
            <a:r>
              <a:rPr lang="he-IL" sz="1550" dirty="0" smtClean="0"/>
              <a:t>אנא </a:t>
            </a:r>
            <a:r>
              <a:rPr lang="he-IL" sz="1550" dirty="0" err="1"/>
              <a:t>הואי</a:t>
            </a:r>
            <a:r>
              <a:rPr lang="he-IL" sz="1550" dirty="0"/>
              <a:t> </a:t>
            </a:r>
            <a:r>
              <a:rPr lang="he-IL" sz="1550" dirty="0" err="1"/>
              <a:t>במניינא</a:t>
            </a:r>
            <a:r>
              <a:rPr lang="he-IL" sz="1550" dirty="0"/>
              <a:t> דבי </a:t>
            </a:r>
            <a:r>
              <a:rPr lang="he-IL" sz="1550" dirty="0" smtClean="0"/>
              <a:t>רבי, </a:t>
            </a:r>
            <a:r>
              <a:rPr lang="he-IL" sz="1550" dirty="0"/>
              <a:t>ומינאי </a:t>
            </a:r>
            <a:r>
              <a:rPr lang="he-IL" sz="1550" dirty="0" err="1"/>
              <a:t>דידי</a:t>
            </a:r>
            <a:r>
              <a:rPr lang="he-IL" sz="1550" dirty="0"/>
              <a:t> מנו </a:t>
            </a:r>
            <a:r>
              <a:rPr lang="he-IL" sz="1550" dirty="0" smtClean="0"/>
              <a:t>ברישא.</a:t>
            </a:r>
          </a:p>
          <a:p>
            <a:pPr>
              <a:lnSpc>
                <a:spcPct val="120000"/>
              </a:lnSpc>
            </a:pPr>
            <a:endParaRPr lang="he-IL" sz="400" dirty="0"/>
          </a:p>
          <a:p>
            <a:pPr>
              <a:lnSpc>
                <a:spcPct val="120000"/>
              </a:lnSpc>
            </a:pPr>
            <a:r>
              <a:rPr lang="he-IL" sz="1550" dirty="0" err="1" smtClean="0"/>
              <a:t>והאנן</a:t>
            </a:r>
            <a:r>
              <a:rPr lang="he-IL" sz="1550" dirty="0" smtClean="0"/>
              <a:t> תנן: </a:t>
            </a:r>
          </a:p>
          <a:p>
            <a:pPr>
              <a:lnSpc>
                <a:spcPct val="120000"/>
              </a:lnSpc>
            </a:pPr>
            <a:r>
              <a:rPr lang="he-IL" sz="1550" dirty="0">
                <a:solidFill>
                  <a:srgbClr val="F79646">
                    <a:lumMod val="50000"/>
                  </a:srgbClr>
                </a:solidFill>
              </a:rPr>
              <a:t>דיני ממונות והטהרות והטומאות </a:t>
            </a:r>
            <a:r>
              <a:rPr lang="he-IL" sz="1550" dirty="0" err="1">
                <a:solidFill>
                  <a:srgbClr val="F79646">
                    <a:lumMod val="50000"/>
                  </a:srgbClr>
                </a:solidFill>
              </a:rPr>
              <a:t>מתחילין</a:t>
            </a:r>
            <a:r>
              <a:rPr lang="he-IL" sz="1550" dirty="0">
                <a:solidFill>
                  <a:srgbClr val="F79646">
                    <a:lumMod val="50000"/>
                  </a:srgbClr>
                </a:solidFill>
              </a:rPr>
              <a:t> מן </a:t>
            </a:r>
            <a:r>
              <a:rPr lang="he-IL" sz="1550" dirty="0" smtClean="0">
                <a:solidFill>
                  <a:srgbClr val="F79646">
                    <a:lumMod val="50000"/>
                  </a:srgbClr>
                </a:solidFill>
              </a:rPr>
              <a:t>הגדול, </a:t>
            </a:r>
            <a:r>
              <a:rPr lang="he-IL" sz="1550" dirty="0">
                <a:solidFill>
                  <a:srgbClr val="F79646">
                    <a:lumMod val="50000"/>
                  </a:srgbClr>
                </a:solidFill>
              </a:rPr>
              <a:t>ודיני נפשות </a:t>
            </a:r>
            <a:r>
              <a:rPr lang="he-IL" sz="1550" dirty="0" err="1">
                <a:solidFill>
                  <a:srgbClr val="F79646">
                    <a:lumMod val="50000"/>
                  </a:srgbClr>
                </a:solidFill>
              </a:rPr>
              <a:t>מתחילין</a:t>
            </a:r>
            <a:r>
              <a:rPr lang="he-IL" sz="1550" dirty="0">
                <a:solidFill>
                  <a:srgbClr val="F79646">
                    <a:lumMod val="50000"/>
                  </a:srgbClr>
                </a:solidFill>
              </a:rPr>
              <a:t> מן הצד.</a:t>
            </a:r>
          </a:p>
          <a:p>
            <a:pPr>
              <a:lnSpc>
                <a:spcPct val="120000"/>
              </a:lnSpc>
            </a:pPr>
            <a:endParaRPr lang="he-IL" sz="400" dirty="0"/>
          </a:p>
          <a:p>
            <a:pPr>
              <a:lnSpc>
                <a:spcPct val="120000"/>
              </a:lnSpc>
            </a:pPr>
            <a:r>
              <a:rPr lang="he-IL" sz="1550" dirty="0" smtClean="0"/>
              <a:t>אמר </a:t>
            </a:r>
            <a:r>
              <a:rPr lang="he-IL" sz="1550" dirty="0"/>
              <a:t>רבה בריה </a:t>
            </a:r>
            <a:r>
              <a:rPr lang="he-IL" sz="1550" dirty="0" err="1"/>
              <a:t>דרבא</a:t>
            </a:r>
            <a:r>
              <a:rPr lang="he-IL" sz="1550" dirty="0"/>
              <a:t> </a:t>
            </a:r>
            <a:r>
              <a:rPr lang="he-IL" sz="1550" dirty="0" err="1"/>
              <a:t>ואיתימא</a:t>
            </a:r>
            <a:r>
              <a:rPr lang="he-IL" sz="1550" dirty="0"/>
              <a:t> ר' הילל בריה דר' </a:t>
            </a:r>
            <a:r>
              <a:rPr lang="he-IL" sz="1550" dirty="0" smtClean="0"/>
              <a:t>וולס:</a:t>
            </a:r>
          </a:p>
          <a:p>
            <a:pPr>
              <a:lnSpc>
                <a:spcPct val="120000"/>
              </a:lnSpc>
            </a:pPr>
            <a:r>
              <a:rPr lang="he-IL" sz="1550" dirty="0" smtClean="0"/>
              <a:t>שאני </a:t>
            </a:r>
            <a:r>
              <a:rPr lang="he-IL" sz="1550" dirty="0" err="1"/>
              <a:t>מנינא</a:t>
            </a:r>
            <a:r>
              <a:rPr lang="he-IL" sz="1550" dirty="0"/>
              <a:t> דבי </a:t>
            </a:r>
            <a:r>
              <a:rPr lang="he-IL" sz="1550" dirty="0" smtClean="0"/>
              <a:t>רבי, </a:t>
            </a:r>
            <a:r>
              <a:rPr lang="he-IL" sz="1550" dirty="0" err="1"/>
              <a:t>דכולהו</a:t>
            </a:r>
            <a:r>
              <a:rPr lang="he-IL" sz="1550" dirty="0"/>
              <a:t> </a:t>
            </a:r>
            <a:r>
              <a:rPr lang="he-IL" sz="1550" dirty="0" err="1"/>
              <a:t>מנינייהו</a:t>
            </a:r>
            <a:r>
              <a:rPr lang="he-IL" sz="1550" dirty="0"/>
              <a:t> מן הצד הוו </a:t>
            </a:r>
            <a:r>
              <a:rPr lang="he-IL" sz="1550" dirty="0" err="1" smtClean="0"/>
              <a:t>מתחילין</a:t>
            </a:r>
            <a:r>
              <a:rPr lang="he-IL" sz="1550" dirty="0" smtClean="0"/>
              <a:t>.</a:t>
            </a:r>
          </a:p>
          <a:p>
            <a:pPr>
              <a:lnSpc>
                <a:spcPct val="120000"/>
              </a:lnSpc>
            </a:pPr>
            <a:endParaRPr lang="he-IL" sz="1300" dirty="0"/>
          </a:p>
          <a:p>
            <a:pPr>
              <a:lnSpc>
                <a:spcPct val="120000"/>
              </a:lnSpc>
            </a:pPr>
            <a:r>
              <a:rPr lang="he-IL" sz="1550" dirty="0" smtClean="0"/>
              <a:t>ואמר </a:t>
            </a:r>
            <a:r>
              <a:rPr lang="he-IL" sz="1550" dirty="0"/>
              <a:t>רבה בריה </a:t>
            </a:r>
            <a:r>
              <a:rPr lang="he-IL" sz="1550" dirty="0" err="1"/>
              <a:t>דרבא</a:t>
            </a:r>
            <a:r>
              <a:rPr lang="he-IL" sz="1550" dirty="0"/>
              <a:t> </a:t>
            </a:r>
            <a:r>
              <a:rPr lang="he-IL" sz="1550" dirty="0" err="1"/>
              <a:t>ואיתימא</a:t>
            </a:r>
            <a:r>
              <a:rPr lang="he-IL" sz="1550" dirty="0"/>
              <a:t> רבי הילל בריה דרבי </a:t>
            </a:r>
            <a:r>
              <a:rPr lang="he-IL" sz="1550" dirty="0" smtClean="0"/>
              <a:t>וולס: </a:t>
            </a:r>
          </a:p>
          <a:p>
            <a:pPr>
              <a:lnSpc>
                <a:spcPct val="120000"/>
              </a:lnSpc>
            </a:pPr>
            <a:r>
              <a:rPr lang="he-IL" sz="1550" dirty="0" smtClean="0"/>
              <a:t>מימות </a:t>
            </a:r>
            <a:r>
              <a:rPr lang="he-IL" sz="1550" dirty="0"/>
              <a:t>משה ועד רבי לא מצינו תורה וגדולה במקום </a:t>
            </a:r>
            <a:r>
              <a:rPr lang="he-IL" sz="1550" dirty="0" smtClean="0"/>
              <a:t>אחד.</a:t>
            </a:r>
          </a:p>
          <a:p>
            <a:pPr>
              <a:lnSpc>
                <a:spcPct val="120000"/>
              </a:lnSpc>
            </a:pPr>
            <a:r>
              <a:rPr lang="he-IL" sz="1550" dirty="0" smtClean="0"/>
              <a:t>ולא? </a:t>
            </a:r>
          </a:p>
          <a:p>
            <a:pPr>
              <a:lnSpc>
                <a:spcPct val="120000"/>
              </a:lnSpc>
            </a:pPr>
            <a:r>
              <a:rPr lang="he-IL" sz="1550" dirty="0" smtClean="0"/>
              <a:t>הא </a:t>
            </a:r>
            <a:r>
              <a:rPr lang="he-IL" sz="1550" dirty="0" err="1"/>
              <a:t>הוה</a:t>
            </a:r>
            <a:r>
              <a:rPr lang="he-IL" sz="1550" dirty="0"/>
              <a:t> יהושע </a:t>
            </a:r>
            <a:r>
              <a:rPr lang="he-IL" sz="1550" dirty="0" smtClean="0"/>
              <a:t> -  </a:t>
            </a:r>
            <a:r>
              <a:rPr lang="he-IL" sz="1550" dirty="0" err="1" smtClean="0"/>
              <a:t>הוה</a:t>
            </a:r>
            <a:r>
              <a:rPr lang="he-IL" sz="1550" dirty="0" smtClean="0"/>
              <a:t> אלעזר.</a:t>
            </a:r>
          </a:p>
          <a:p>
            <a:pPr>
              <a:lnSpc>
                <a:spcPct val="120000"/>
              </a:lnSpc>
            </a:pPr>
            <a:r>
              <a:rPr lang="he-IL" sz="1550" dirty="0" smtClean="0"/>
              <a:t>הא </a:t>
            </a:r>
            <a:r>
              <a:rPr lang="he-IL" sz="1550" dirty="0" err="1"/>
              <a:t>הוה</a:t>
            </a:r>
            <a:r>
              <a:rPr lang="he-IL" sz="1550" dirty="0"/>
              <a:t> אלעזר </a:t>
            </a:r>
            <a:r>
              <a:rPr lang="he-IL" sz="1550" dirty="0" smtClean="0"/>
              <a:t> -  </a:t>
            </a:r>
            <a:r>
              <a:rPr lang="he-IL" sz="1550" dirty="0" err="1" smtClean="0"/>
              <a:t>הוה</a:t>
            </a:r>
            <a:r>
              <a:rPr lang="he-IL" sz="1550" dirty="0" smtClean="0"/>
              <a:t> פנחס.</a:t>
            </a:r>
          </a:p>
          <a:p>
            <a:pPr>
              <a:lnSpc>
                <a:spcPct val="120000"/>
              </a:lnSpc>
            </a:pPr>
            <a:r>
              <a:rPr lang="he-IL" sz="1550" dirty="0" smtClean="0"/>
              <a:t>והא </a:t>
            </a:r>
            <a:r>
              <a:rPr lang="he-IL" sz="1550" dirty="0" err="1"/>
              <a:t>הוה</a:t>
            </a:r>
            <a:r>
              <a:rPr lang="he-IL" sz="1550" dirty="0"/>
              <a:t> </a:t>
            </a:r>
            <a:r>
              <a:rPr lang="he-IL" sz="1550" dirty="0" smtClean="0"/>
              <a:t>פנחס  -  הוו זקנים.</a:t>
            </a:r>
          </a:p>
          <a:p>
            <a:pPr>
              <a:lnSpc>
                <a:spcPct val="120000"/>
              </a:lnSpc>
            </a:pPr>
            <a:r>
              <a:rPr lang="he-IL" sz="1550" dirty="0" smtClean="0"/>
              <a:t>הא </a:t>
            </a:r>
            <a:r>
              <a:rPr lang="he-IL" sz="1550" dirty="0" err="1"/>
              <a:t>הוה</a:t>
            </a:r>
            <a:r>
              <a:rPr lang="he-IL" sz="1550" dirty="0"/>
              <a:t> שאול </a:t>
            </a:r>
            <a:r>
              <a:rPr lang="he-IL" sz="1550" dirty="0" smtClean="0"/>
              <a:t> -  </a:t>
            </a:r>
            <a:r>
              <a:rPr lang="he-IL" sz="1550" dirty="0" err="1" smtClean="0"/>
              <a:t>הוה</a:t>
            </a:r>
            <a:r>
              <a:rPr lang="he-IL" sz="1550" dirty="0" smtClean="0"/>
              <a:t> שמואל.   והא </a:t>
            </a:r>
            <a:r>
              <a:rPr lang="he-IL" sz="1550" dirty="0"/>
              <a:t>נח </a:t>
            </a:r>
            <a:r>
              <a:rPr lang="he-IL" sz="1550" dirty="0" err="1"/>
              <a:t>נפשיה</a:t>
            </a:r>
            <a:r>
              <a:rPr lang="he-IL" sz="1550" dirty="0"/>
              <a:t> </a:t>
            </a:r>
            <a:r>
              <a:rPr lang="he-IL" sz="1550" dirty="0" smtClean="0"/>
              <a:t> -  </a:t>
            </a:r>
            <a:r>
              <a:rPr lang="he-IL" sz="1550" dirty="0" err="1" smtClean="0"/>
              <a:t>כולהו</a:t>
            </a:r>
            <a:r>
              <a:rPr lang="he-IL" sz="1550" dirty="0" smtClean="0"/>
              <a:t> </a:t>
            </a:r>
            <a:r>
              <a:rPr lang="he-IL" sz="1550" dirty="0"/>
              <a:t>שני </a:t>
            </a:r>
            <a:r>
              <a:rPr lang="he-IL" sz="1550" dirty="0" err="1" smtClean="0"/>
              <a:t>קאמרינן</a:t>
            </a:r>
            <a:r>
              <a:rPr lang="he-IL" sz="1550" dirty="0" smtClean="0"/>
              <a:t>.</a:t>
            </a:r>
          </a:p>
          <a:p>
            <a:pPr>
              <a:lnSpc>
                <a:spcPct val="120000"/>
              </a:lnSpc>
            </a:pPr>
            <a:r>
              <a:rPr lang="he-IL" sz="1550" dirty="0" smtClean="0"/>
              <a:t>והא </a:t>
            </a:r>
            <a:r>
              <a:rPr lang="he-IL" sz="1550" dirty="0" err="1"/>
              <a:t>הוה</a:t>
            </a:r>
            <a:r>
              <a:rPr lang="he-IL" sz="1550" dirty="0"/>
              <a:t> דוד </a:t>
            </a:r>
            <a:r>
              <a:rPr lang="he-IL" sz="1550" dirty="0" smtClean="0"/>
              <a:t> -  </a:t>
            </a:r>
            <a:r>
              <a:rPr lang="he-IL" sz="1550" dirty="0" err="1" smtClean="0"/>
              <a:t>הוה</a:t>
            </a:r>
            <a:r>
              <a:rPr lang="he-IL" sz="1550" dirty="0" smtClean="0"/>
              <a:t> </a:t>
            </a:r>
            <a:r>
              <a:rPr lang="he-IL" sz="1550" dirty="0" err="1"/>
              <a:t>עירא</a:t>
            </a:r>
            <a:r>
              <a:rPr lang="he-IL" sz="1550" dirty="0"/>
              <a:t> </a:t>
            </a:r>
            <a:r>
              <a:rPr lang="he-IL" sz="1550" dirty="0" err="1" smtClean="0"/>
              <a:t>היאירי</a:t>
            </a:r>
            <a:r>
              <a:rPr lang="he-IL" sz="1550" dirty="0" smtClean="0"/>
              <a:t>.   </a:t>
            </a:r>
            <a:r>
              <a:rPr lang="he-IL" sz="1550" dirty="0"/>
              <a:t>והא נח </a:t>
            </a:r>
            <a:r>
              <a:rPr lang="he-IL" sz="1550" dirty="0" err="1"/>
              <a:t>נפשיה</a:t>
            </a:r>
            <a:r>
              <a:rPr lang="he-IL" sz="1550" dirty="0"/>
              <a:t> </a:t>
            </a:r>
            <a:r>
              <a:rPr lang="he-IL" sz="1550" dirty="0" smtClean="0"/>
              <a:t> -  </a:t>
            </a:r>
            <a:r>
              <a:rPr lang="he-IL" sz="1550" dirty="0" err="1" smtClean="0"/>
              <a:t>כולהו</a:t>
            </a:r>
            <a:r>
              <a:rPr lang="he-IL" sz="1550" dirty="0" smtClean="0"/>
              <a:t> </a:t>
            </a:r>
            <a:r>
              <a:rPr lang="he-IL" sz="1550" dirty="0"/>
              <a:t>שני </a:t>
            </a:r>
            <a:r>
              <a:rPr lang="he-IL" sz="1550" dirty="0" smtClean="0"/>
              <a:t>בעינן.</a:t>
            </a:r>
          </a:p>
          <a:p>
            <a:pPr>
              <a:lnSpc>
                <a:spcPct val="120000"/>
              </a:lnSpc>
            </a:pPr>
            <a:r>
              <a:rPr lang="he-IL" sz="1550" dirty="0" smtClean="0"/>
              <a:t>הא </a:t>
            </a:r>
            <a:r>
              <a:rPr lang="he-IL" sz="1550" dirty="0" err="1"/>
              <a:t>הוה</a:t>
            </a:r>
            <a:r>
              <a:rPr lang="he-IL" sz="1550" dirty="0"/>
              <a:t> שלמה </a:t>
            </a:r>
            <a:r>
              <a:rPr lang="he-IL" sz="1550" dirty="0" smtClean="0"/>
              <a:t> -  </a:t>
            </a:r>
            <a:r>
              <a:rPr lang="he-IL" sz="1550" dirty="0" err="1" smtClean="0"/>
              <a:t>הוה</a:t>
            </a:r>
            <a:r>
              <a:rPr lang="he-IL" sz="1550" dirty="0" smtClean="0"/>
              <a:t> </a:t>
            </a:r>
            <a:r>
              <a:rPr lang="he-IL" sz="1550" dirty="0"/>
              <a:t>שמעי בן </a:t>
            </a:r>
            <a:r>
              <a:rPr lang="he-IL" sz="1550" dirty="0" smtClean="0"/>
              <a:t>גרא.   </a:t>
            </a:r>
            <a:r>
              <a:rPr lang="he-IL" sz="1550" dirty="0"/>
              <a:t>והא קטליה </a:t>
            </a:r>
            <a:r>
              <a:rPr lang="he-IL" sz="1550" dirty="0" smtClean="0"/>
              <a:t> -  </a:t>
            </a:r>
            <a:r>
              <a:rPr lang="he-IL" sz="1550" dirty="0" err="1" smtClean="0"/>
              <a:t>כולהו</a:t>
            </a:r>
            <a:r>
              <a:rPr lang="he-IL" sz="1550" dirty="0" smtClean="0"/>
              <a:t> </a:t>
            </a:r>
            <a:r>
              <a:rPr lang="he-IL" sz="1550" dirty="0"/>
              <a:t>שני </a:t>
            </a:r>
            <a:r>
              <a:rPr lang="he-IL" sz="1550" dirty="0" err="1" smtClean="0"/>
              <a:t>קאמרינן</a:t>
            </a:r>
            <a:r>
              <a:rPr lang="he-IL" sz="1550" dirty="0" smtClean="0"/>
              <a:t>.</a:t>
            </a:r>
          </a:p>
          <a:p>
            <a:pPr>
              <a:lnSpc>
                <a:spcPct val="120000"/>
              </a:lnSpc>
            </a:pPr>
            <a:r>
              <a:rPr lang="he-IL" sz="1550" dirty="0" smtClean="0"/>
              <a:t>הא </a:t>
            </a:r>
            <a:r>
              <a:rPr lang="he-IL" sz="1550" dirty="0" err="1"/>
              <a:t>הוה</a:t>
            </a:r>
            <a:r>
              <a:rPr lang="he-IL" sz="1550" dirty="0"/>
              <a:t> חזקיה </a:t>
            </a:r>
            <a:r>
              <a:rPr lang="he-IL" sz="1550" dirty="0" smtClean="0"/>
              <a:t> -  </a:t>
            </a:r>
            <a:r>
              <a:rPr lang="he-IL" sz="1550" dirty="0" err="1" smtClean="0"/>
              <a:t>הוה</a:t>
            </a:r>
            <a:r>
              <a:rPr lang="he-IL" sz="1550" dirty="0" smtClean="0"/>
              <a:t> </a:t>
            </a:r>
            <a:r>
              <a:rPr lang="he-IL" sz="1550" dirty="0" err="1" smtClean="0"/>
              <a:t>שבנא</a:t>
            </a:r>
            <a:r>
              <a:rPr lang="he-IL" sz="1550" dirty="0" smtClean="0"/>
              <a:t>.   </a:t>
            </a:r>
            <a:r>
              <a:rPr lang="he-IL" sz="1550" dirty="0"/>
              <a:t>הא </a:t>
            </a:r>
            <a:r>
              <a:rPr lang="he-IL" sz="1550" dirty="0" err="1"/>
              <a:t>איקטיל</a:t>
            </a:r>
            <a:r>
              <a:rPr lang="he-IL" sz="1550" dirty="0"/>
              <a:t> </a:t>
            </a:r>
            <a:r>
              <a:rPr lang="he-IL" sz="1550" dirty="0" smtClean="0"/>
              <a:t> -  </a:t>
            </a:r>
            <a:r>
              <a:rPr lang="he-IL" sz="1550" dirty="0" err="1" smtClean="0"/>
              <a:t>כולהו</a:t>
            </a:r>
            <a:r>
              <a:rPr lang="he-IL" sz="1550" dirty="0" smtClean="0"/>
              <a:t> </a:t>
            </a:r>
            <a:r>
              <a:rPr lang="he-IL" sz="1550" dirty="0"/>
              <a:t>שני </a:t>
            </a:r>
            <a:r>
              <a:rPr lang="he-IL" sz="1550" dirty="0" err="1" smtClean="0"/>
              <a:t>קאמרינן</a:t>
            </a:r>
            <a:r>
              <a:rPr lang="he-IL" sz="1550" dirty="0" smtClean="0"/>
              <a:t>.</a:t>
            </a:r>
          </a:p>
          <a:p>
            <a:pPr>
              <a:lnSpc>
                <a:spcPct val="120000"/>
              </a:lnSpc>
            </a:pPr>
            <a:r>
              <a:rPr lang="he-IL" sz="1550" dirty="0" smtClean="0"/>
              <a:t>והא </a:t>
            </a:r>
            <a:r>
              <a:rPr lang="he-IL" sz="1550" dirty="0" err="1"/>
              <a:t>הוה</a:t>
            </a:r>
            <a:r>
              <a:rPr lang="he-IL" sz="1550" dirty="0"/>
              <a:t> עזרא </a:t>
            </a:r>
            <a:r>
              <a:rPr lang="he-IL" sz="1550" dirty="0" smtClean="0"/>
              <a:t> -  </a:t>
            </a:r>
            <a:r>
              <a:rPr lang="he-IL" sz="1550" dirty="0" err="1" smtClean="0"/>
              <a:t>הוה</a:t>
            </a:r>
            <a:r>
              <a:rPr lang="he-IL" sz="1550" dirty="0" smtClean="0"/>
              <a:t> </a:t>
            </a:r>
            <a:r>
              <a:rPr lang="he-IL" sz="1550" dirty="0"/>
              <a:t>נחמיה בן </a:t>
            </a:r>
            <a:r>
              <a:rPr lang="he-IL" sz="1550" dirty="0" err="1" smtClean="0"/>
              <a:t>חכליה</a:t>
            </a:r>
            <a:r>
              <a:rPr lang="he-IL" sz="1550" dirty="0" smtClean="0"/>
              <a:t>.</a:t>
            </a:r>
          </a:p>
          <a:p>
            <a:pPr>
              <a:lnSpc>
                <a:spcPct val="120000"/>
              </a:lnSpc>
            </a:pPr>
            <a:endParaRPr lang="he-IL" sz="1300" dirty="0"/>
          </a:p>
          <a:p>
            <a:pPr>
              <a:lnSpc>
                <a:spcPct val="120000"/>
              </a:lnSpc>
            </a:pPr>
            <a:r>
              <a:rPr lang="he-IL" sz="1550" dirty="0" smtClean="0"/>
              <a:t>אמר </a:t>
            </a:r>
            <a:r>
              <a:rPr lang="he-IL" sz="1550" dirty="0"/>
              <a:t>רב אחא בריה </a:t>
            </a:r>
            <a:r>
              <a:rPr lang="he-IL" sz="1550" dirty="0" err="1" smtClean="0"/>
              <a:t>דרבא</a:t>
            </a:r>
            <a:r>
              <a:rPr lang="he-IL" sz="1550" dirty="0" smtClean="0"/>
              <a:t>: </a:t>
            </a:r>
          </a:p>
          <a:p>
            <a:pPr>
              <a:lnSpc>
                <a:spcPct val="120000"/>
              </a:lnSpc>
            </a:pPr>
            <a:r>
              <a:rPr lang="he-IL" sz="1550" dirty="0" smtClean="0"/>
              <a:t>אף </a:t>
            </a:r>
            <a:r>
              <a:rPr lang="he-IL" sz="1550" dirty="0"/>
              <a:t>אני </a:t>
            </a:r>
            <a:r>
              <a:rPr lang="he-IL" sz="1550" dirty="0" smtClean="0"/>
              <a:t>אומר: </a:t>
            </a:r>
            <a:r>
              <a:rPr lang="he-IL" sz="1550" dirty="0"/>
              <a:t>מימות רבי ועד רב אשי לא מצינו תורה וגדולה במקום </a:t>
            </a:r>
            <a:r>
              <a:rPr lang="he-IL" sz="1550" dirty="0" smtClean="0"/>
              <a:t>אחד.</a:t>
            </a:r>
          </a:p>
          <a:p>
            <a:pPr>
              <a:lnSpc>
                <a:spcPct val="120000"/>
              </a:lnSpc>
            </a:pPr>
            <a:r>
              <a:rPr lang="he-IL" sz="1550" dirty="0" smtClean="0"/>
              <a:t>ולא?</a:t>
            </a:r>
          </a:p>
          <a:p>
            <a:pPr>
              <a:lnSpc>
                <a:spcPct val="120000"/>
              </a:lnSpc>
            </a:pPr>
            <a:r>
              <a:rPr lang="he-IL" sz="1550" dirty="0" smtClean="0"/>
              <a:t>והא </a:t>
            </a:r>
            <a:r>
              <a:rPr lang="he-IL" sz="1550" dirty="0" err="1"/>
              <a:t>הוה</a:t>
            </a:r>
            <a:r>
              <a:rPr lang="he-IL" sz="1550" dirty="0"/>
              <a:t> </a:t>
            </a:r>
            <a:r>
              <a:rPr lang="he-IL" sz="1550" dirty="0" err="1"/>
              <a:t>הונא</a:t>
            </a:r>
            <a:r>
              <a:rPr lang="he-IL" sz="1550" dirty="0"/>
              <a:t> בר נתן </a:t>
            </a:r>
            <a:r>
              <a:rPr lang="he-IL" sz="1550" dirty="0" smtClean="0"/>
              <a:t> -  שאני </a:t>
            </a:r>
            <a:r>
              <a:rPr lang="he-IL" sz="1550" dirty="0" err="1"/>
              <a:t>הונא</a:t>
            </a:r>
            <a:r>
              <a:rPr lang="he-IL" sz="1550" dirty="0"/>
              <a:t> בר נתן </a:t>
            </a:r>
            <a:r>
              <a:rPr lang="he-IL" sz="1550" dirty="0" err="1"/>
              <a:t>דמיכף</a:t>
            </a:r>
            <a:r>
              <a:rPr lang="he-IL" sz="1550" dirty="0"/>
              <a:t> </a:t>
            </a:r>
            <a:r>
              <a:rPr lang="he-IL" sz="1550" dirty="0" err="1"/>
              <a:t>הוה</a:t>
            </a:r>
            <a:r>
              <a:rPr lang="he-IL" sz="1550" dirty="0"/>
              <a:t> כייף ליה לרב </a:t>
            </a:r>
            <a:r>
              <a:rPr lang="he-IL" sz="1550" dirty="0" smtClean="0"/>
              <a:t>אשי.</a:t>
            </a:r>
          </a:p>
        </p:txBody>
      </p:sp>
      <p:sp>
        <p:nvSpPr>
          <p:cNvPr id="9" name="TextBox 8"/>
          <p:cNvSpPr txBox="1"/>
          <p:nvPr/>
        </p:nvSpPr>
        <p:spPr>
          <a:xfrm>
            <a:off x="-189605" y="35330"/>
            <a:ext cx="3177429" cy="369332"/>
          </a:xfrm>
          <a:prstGeom prst="rect">
            <a:avLst/>
          </a:prstGeom>
          <a:noFill/>
        </p:spPr>
        <p:txBody>
          <a:bodyPr wrap="square" rtlCol="1">
            <a:spAutoFit/>
          </a:bodyPr>
          <a:lstStyle/>
          <a:p>
            <a:r>
              <a:rPr lang="he-IL" b="1" dirty="0" smtClean="0">
                <a:solidFill>
                  <a:schemeClr val="bg1">
                    <a:lumMod val="50000"/>
                  </a:schemeClr>
                </a:solidFill>
              </a:rPr>
              <a:t>דף נח עמוד ב - דף נט עמוד א</a:t>
            </a:r>
            <a:endParaRPr lang="he-IL" b="1" dirty="0">
              <a:solidFill>
                <a:schemeClr val="bg1">
                  <a:lumMod val="50000"/>
                </a:schemeClr>
              </a:solidFill>
            </a:endParaRPr>
          </a:p>
        </p:txBody>
      </p:sp>
      <p:sp>
        <p:nvSpPr>
          <p:cNvPr id="6" name="TextBox 5"/>
          <p:cNvSpPr txBox="1"/>
          <p:nvPr/>
        </p:nvSpPr>
        <p:spPr>
          <a:xfrm>
            <a:off x="8433531" y="454576"/>
            <a:ext cx="576064" cy="215444"/>
          </a:xfrm>
          <a:prstGeom prst="rect">
            <a:avLst/>
          </a:prstGeom>
          <a:noFill/>
        </p:spPr>
        <p:txBody>
          <a:bodyPr wrap="square" rtlCol="1">
            <a:spAutoFit/>
          </a:bodyPr>
          <a:lstStyle/>
          <a:p>
            <a:r>
              <a:rPr lang="he-IL" sz="800" dirty="0" smtClean="0"/>
              <a:t>עמוד </a:t>
            </a:r>
            <a:r>
              <a:rPr lang="he-IL" sz="800" dirty="0"/>
              <a:t>א</a:t>
            </a:r>
          </a:p>
        </p:txBody>
      </p:sp>
    </p:spTree>
    <p:extLst>
      <p:ext uri="{BB962C8B-B14F-4D97-AF65-F5344CB8AC3E}">
        <p14:creationId xmlns:p14="http://schemas.microsoft.com/office/powerpoint/2010/main" val="1288895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043608" y="501420"/>
            <a:ext cx="7401584" cy="5669244"/>
          </a:xfrm>
          <a:prstGeom prst="rect">
            <a:avLst/>
          </a:prstGeom>
          <a:noFill/>
        </p:spPr>
        <p:txBody>
          <a:bodyPr wrap="square" rtlCol="1">
            <a:spAutoFit/>
          </a:bodyPr>
          <a:lstStyle/>
          <a:p>
            <a:pPr>
              <a:lnSpc>
                <a:spcPct val="120000"/>
              </a:lnSpc>
            </a:pPr>
            <a:r>
              <a:rPr lang="he-IL" sz="1900" b="1" dirty="0" smtClean="0"/>
              <a:t>משנה </a:t>
            </a:r>
          </a:p>
          <a:p>
            <a:pPr>
              <a:lnSpc>
                <a:spcPct val="120000"/>
              </a:lnSpc>
            </a:pPr>
            <a:endParaRPr lang="he-IL" sz="200" dirty="0" smtClean="0">
              <a:solidFill>
                <a:srgbClr val="F79646">
                  <a:lumMod val="50000"/>
                </a:srgbClr>
              </a:solidFill>
            </a:endParaRPr>
          </a:p>
          <a:p>
            <a:pPr>
              <a:lnSpc>
                <a:spcPct val="120000"/>
              </a:lnSpc>
            </a:pPr>
            <a:r>
              <a:rPr lang="he-IL" sz="1900" dirty="0" smtClean="0">
                <a:solidFill>
                  <a:srgbClr val="F79646">
                    <a:lumMod val="50000"/>
                  </a:srgbClr>
                </a:solidFill>
              </a:rPr>
              <a:t>חרש  -  רומז ונרמז, </a:t>
            </a:r>
            <a:r>
              <a:rPr lang="he-IL" sz="1900" dirty="0">
                <a:solidFill>
                  <a:srgbClr val="F79646">
                    <a:lumMod val="50000"/>
                  </a:srgbClr>
                </a:solidFill>
              </a:rPr>
              <a:t>ובן </a:t>
            </a:r>
            <a:r>
              <a:rPr lang="he-IL" sz="1900" dirty="0" err="1">
                <a:solidFill>
                  <a:srgbClr val="F79646">
                    <a:lumMod val="50000"/>
                  </a:srgbClr>
                </a:solidFill>
              </a:rPr>
              <a:t>בתירא</a:t>
            </a:r>
            <a:r>
              <a:rPr lang="he-IL" sz="1900" dirty="0">
                <a:solidFill>
                  <a:srgbClr val="F79646">
                    <a:lumMod val="50000"/>
                  </a:srgbClr>
                </a:solidFill>
              </a:rPr>
              <a:t> </a:t>
            </a:r>
            <a:r>
              <a:rPr lang="he-IL" sz="1900" dirty="0" smtClean="0">
                <a:solidFill>
                  <a:srgbClr val="F79646">
                    <a:lumMod val="50000"/>
                  </a:srgbClr>
                </a:solidFill>
              </a:rPr>
              <a:t>אומר: </a:t>
            </a:r>
            <a:r>
              <a:rPr lang="he-IL" sz="1900" dirty="0">
                <a:solidFill>
                  <a:srgbClr val="F79646">
                    <a:lumMod val="50000"/>
                  </a:srgbClr>
                </a:solidFill>
              </a:rPr>
              <a:t>קופץ </a:t>
            </a:r>
            <a:r>
              <a:rPr lang="he-IL" sz="1900" dirty="0" smtClean="0">
                <a:solidFill>
                  <a:srgbClr val="F79646">
                    <a:lumMod val="50000"/>
                  </a:srgbClr>
                </a:solidFill>
              </a:rPr>
              <a:t>ונקפץ </a:t>
            </a:r>
            <a:r>
              <a:rPr lang="he-IL" sz="1900" dirty="0" err="1" smtClean="0">
                <a:solidFill>
                  <a:srgbClr val="F79646">
                    <a:lumMod val="50000"/>
                  </a:srgbClr>
                </a:solidFill>
              </a:rPr>
              <a:t>במטלטלין</a:t>
            </a:r>
            <a:r>
              <a:rPr lang="he-IL" sz="1900" dirty="0">
                <a:solidFill>
                  <a:srgbClr val="F79646">
                    <a:lumMod val="50000"/>
                  </a:srgbClr>
                </a:solidFill>
              </a:rPr>
              <a:t>.</a:t>
            </a:r>
            <a:endParaRPr lang="he-IL" sz="1900" dirty="0" smtClean="0">
              <a:solidFill>
                <a:srgbClr val="F79646">
                  <a:lumMod val="50000"/>
                </a:srgbClr>
              </a:solidFill>
            </a:endParaRPr>
          </a:p>
          <a:p>
            <a:pPr>
              <a:lnSpc>
                <a:spcPct val="120000"/>
              </a:lnSpc>
            </a:pPr>
            <a:r>
              <a:rPr lang="he-IL" sz="1900" dirty="0" smtClean="0">
                <a:solidFill>
                  <a:srgbClr val="F79646">
                    <a:lumMod val="50000"/>
                  </a:srgbClr>
                </a:solidFill>
              </a:rPr>
              <a:t>הפעוטות  -  </a:t>
            </a:r>
            <a:r>
              <a:rPr lang="he-IL" sz="1900" dirty="0" err="1" smtClean="0">
                <a:solidFill>
                  <a:srgbClr val="F79646">
                    <a:lumMod val="50000"/>
                  </a:srgbClr>
                </a:solidFill>
              </a:rPr>
              <a:t>מקחן</a:t>
            </a:r>
            <a:r>
              <a:rPr lang="he-IL" sz="1900" dirty="0" smtClean="0">
                <a:solidFill>
                  <a:srgbClr val="F79646">
                    <a:lumMod val="50000"/>
                  </a:srgbClr>
                </a:solidFill>
              </a:rPr>
              <a:t> </a:t>
            </a:r>
            <a:r>
              <a:rPr lang="he-IL" sz="1900" dirty="0">
                <a:solidFill>
                  <a:srgbClr val="F79646">
                    <a:lumMod val="50000"/>
                  </a:srgbClr>
                </a:solidFill>
              </a:rPr>
              <a:t>מקח וממכרן </a:t>
            </a:r>
            <a:r>
              <a:rPr lang="he-IL" sz="1900" dirty="0" smtClean="0">
                <a:solidFill>
                  <a:srgbClr val="F79646">
                    <a:lumMod val="50000"/>
                  </a:srgbClr>
                </a:solidFill>
              </a:rPr>
              <a:t>ממכר </a:t>
            </a:r>
            <a:r>
              <a:rPr lang="he-IL" sz="1900" dirty="0" err="1" smtClean="0">
                <a:solidFill>
                  <a:srgbClr val="F79646">
                    <a:lumMod val="50000"/>
                  </a:srgbClr>
                </a:solidFill>
              </a:rPr>
              <a:t>במטלטלין</a:t>
            </a:r>
            <a:r>
              <a:rPr lang="he-IL" sz="1900" dirty="0">
                <a:solidFill>
                  <a:srgbClr val="F79646">
                    <a:lumMod val="50000"/>
                  </a:srgbClr>
                </a:solidFill>
              </a:rPr>
              <a:t>.</a:t>
            </a:r>
            <a:r>
              <a:rPr lang="he-IL" sz="1900" dirty="0"/>
              <a:t/>
            </a:r>
            <a:br>
              <a:rPr lang="he-IL" sz="1900" dirty="0"/>
            </a:br>
            <a:endParaRPr lang="he-IL" sz="3200" dirty="0" smtClean="0"/>
          </a:p>
          <a:p>
            <a:pPr>
              <a:lnSpc>
                <a:spcPct val="120000"/>
              </a:lnSpc>
            </a:pPr>
            <a:r>
              <a:rPr lang="he-IL" sz="1900" b="1" dirty="0" smtClean="0"/>
              <a:t>גמרא</a:t>
            </a:r>
          </a:p>
          <a:p>
            <a:pPr>
              <a:lnSpc>
                <a:spcPct val="120000"/>
              </a:lnSpc>
            </a:pPr>
            <a:endParaRPr lang="he-IL" sz="200" dirty="0" smtClean="0"/>
          </a:p>
          <a:p>
            <a:pPr>
              <a:lnSpc>
                <a:spcPct val="120000"/>
              </a:lnSpc>
            </a:pPr>
            <a:r>
              <a:rPr lang="he-IL" sz="1900" dirty="0" err="1" smtClean="0"/>
              <a:t>א</a:t>
            </a:r>
            <a:r>
              <a:rPr lang="he-IL" sz="1900" dirty="0" err="1"/>
              <a:t>''ר</a:t>
            </a:r>
            <a:r>
              <a:rPr lang="he-IL" sz="1900" dirty="0"/>
              <a:t> </a:t>
            </a:r>
            <a:r>
              <a:rPr lang="he-IL" sz="1900" dirty="0" smtClean="0"/>
              <a:t>נחמן: </a:t>
            </a:r>
          </a:p>
          <a:p>
            <a:pPr>
              <a:lnSpc>
                <a:spcPct val="120000"/>
              </a:lnSpc>
            </a:pPr>
            <a:r>
              <a:rPr lang="he-IL" sz="1900" dirty="0" smtClean="0"/>
              <a:t>מחלוקת </a:t>
            </a:r>
            <a:r>
              <a:rPr lang="he-IL" sz="1900" dirty="0" err="1" smtClean="0"/>
              <a:t>במטלטלין</a:t>
            </a:r>
            <a:r>
              <a:rPr lang="he-IL" sz="1900" dirty="0" smtClean="0"/>
              <a:t>, </a:t>
            </a:r>
            <a:r>
              <a:rPr lang="he-IL" sz="1900" dirty="0"/>
              <a:t>אבל </a:t>
            </a:r>
            <a:r>
              <a:rPr lang="he-IL" sz="1900" dirty="0" err="1"/>
              <a:t>בגיטין</a:t>
            </a:r>
            <a:r>
              <a:rPr lang="he-IL" sz="1900" dirty="0"/>
              <a:t> דברי </a:t>
            </a:r>
            <a:r>
              <a:rPr lang="he-IL" sz="1900" dirty="0" err="1"/>
              <a:t>הכל</a:t>
            </a:r>
            <a:r>
              <a:rPr lang="he-IL" sz="1900" dirty="0"/>
              <a:t> </a:t>
            </a:r>
            <a:r>
              <a:rPr lang="he-IL" sz="1900" dirty="0" smtClean="0"/>
              <a:t>ברמיזה.</a:t>
            </a:r>
          </a:p>
          <a:p>
            <a:pPr>
              <a:lnSpc>
                <a:spcPct val="120000"/>
              </a:lnSpc>
            </a:pPr>
            <a:r>
              <a:rPr lang="he-IL" sz="1900" dirty="0" smtClean="0"/>
              <a:t>פשיטא, "</a:t>
            </a:r>
            <a:r>
              <a:rPr lang="he-IL" sz="1900" dirty="0" err="1">
                <a:solidFill>
                  <a:srgbClr val="F79646">
                    <a:lumMod val="50000"/>
                  </a:srgbClr>
                </a:solidFill>
              </a:rPr>
              <a:t>במטלטלין</a:t>
            </a:r>
            <a:r>
              <a:rPr lang="he-IL" sz="1900" dirty="0" smtClean="0"/>
              <a:t>" תנן!</a:t>
            </a:r>
          </a:p>
          <a:p>
            <a:pPr>
              <a:lnSpc>
                <a:spcPct val="120000"/>
              </a:lnSpc>
            </a:pPr>
            <a:r>
              <a:rPr lang="he-IL" sz="1900" dirty="0" smtClean="0"/>
              <a:t>מהו </a:t>
            </a:r>
            <a:r>
              <a:rPr lang="he-IL" sz="1900" dirty="0" err="1"/>
              <a:t>דתימא</a:t>
            </a:r>
            <a:r>
              <a:rPr lang="he-IL" sz="1900" dirty="0"/>
              <a:t> אף </a:t>
            </a:r>
            <a:r>
              <a:rPr lang="he-IL" sz="1900" dirty="0" err="1" smtClean="0"/>
              <a:t>במטלטלין</a:t>
            </a:r>
            <a:r>
              <a:rPr lang="he-IL" sz="1900" dirty="0" smtClean="0"/>
              <a:t>, </a:t>
            </a:r>
            <a:r>
              <a:rPr lang="he-IL" sz="1900" dirty="0" err="1"/>
              <a:t>קמ</a:t>
            </a:r>
            <a:r>
              <a:rPr lang="he-IL" sz="1900" dirty="0"/>
              <a:t>'</a:t>
            </a:r>
            <a:r>
              <a:rPr lang="he-IL" sz="1900" dirty="0" smtClean="0"/>
              <a:t>'ל.</a:t>
            </a:r>
          </a:p>
          <a:p>
            <a:pPr>
              <a:lnSpc>
                <a:spcPct val="120000"/>
              </a:lnSpc>
            </a:pPr>
            <a:endParaRPr lang="he-IL" sz="1900" dirty="0" smtClean="0"/>
          </a:p>
          <a:p>
            <a:pPr>
              <a:lnSpc>
                <a:spcPct val="120000"/>
              </a:lnSpc>
            </a:pPr>
            <a:r>
              <a:rPr lang="he-IL" sz="1900" dirty="0" smtClean="0"/>
              <a:t>איכא </a:t>
            </a:r>
            <a:r>
              <a:rPr lang="he-IL" sz="1900" dirty="0" err="1" smtClean="0"/>
              <a:t>דאמרי</a:t>
            </a:r>
            <a:r>
              <a:rPr lang="he-IL" sz="1900" dirty="0"/>
              <a:t>:</a:t>
            </a:r>
            <a:endParaRPr lang="he-IL" sz="1900" dirty="0" smtClean="0"/>
          </a:p>
          <a:p>
            <a:pPr>
              <a:lnSpc>
                <a:spcPct val="120000"/>
              </a:lnSpc>
            </a:pPr>
            <a:r>
              <a:rPr lang="he-IL" sz="1900" dirty="0" err="1" smtClean="0"/>
              <a:t>א</a:t>
            </a:r>
            <a:r>
              <a:rPr lang="he-IL" sz="1900" dirty="0" err="1"/>
              <a:t>''ר</a:t>
            </a:r>
            <a:r>
              <a:rPr lang="he-IL" sz="1900" dirty="0"/>
              <a:t> </a:t>
            </a:r>
            <a:r>
              <a:rPr lang="he-IL" sz="1900" dirty="0" smtClean="0"/>
              <a:t>נחמן: </a:t>
            </a:r>
          </a:p>
          <a:p>
            <a:pPr>
              <a:lnSpc>
                <a:spcPct val="120000"/>
              </a:lnSpc>
            </a:pPr>
            <a:r>
              <a:rPr lang="he-IL" sz="1900" dirty="0" smtClean="0"/>
              <a:t>כמחלוקת </a:t>
            </a:r>
            <a:r>
              <a:rPr lang="he-IL" sz="1900" dirty="0" err="1" smtClean="0"/>
              <a:t>במטלטלין</a:t>
            </a:r>
            <a:r>
              <a:rPr lang="he-IL" sz="1900" dirty="0" smtClean="0"/>
              <a:t>, </a:t>
            </a:r>
            <a:r>
              <a:rPr lang="he-IL" sz="1900" dirty="0"/>
              <a:t>כך מחלוקת </a:t>
            </a:r>
            <a:r>
              <a:rPr lang="he-IL" sz="1900" dirty="0" err="1" smtClean="0"/>
              <a:t>בגיטין</a:t>
            </a:r>
            <a:r>
              <a:rPr lang="he-IL" sz="1900" dirty="0" smtClean="0"/>
              <a:t>.</a:t>
            </a:r>
          </a:p>
          <a:p>
            <a:pPr>
              <a:lnSpc>
                <a:spcPct val="120000"/>
              </a:lnSpc>
            </a:pPr>
            <a:r>
              <a:rPr lang="he-IL" sz="1900" dirty="0" err="1" smtClean="0"/>
              <a:t>והאנן</a:t>
            </a:r>
            <a:r>
              <a:rPr lang="he-IL" sz="1900" dirty="0" smtClean="0"/>
              <a:t> "</a:t>
            </a:r>
            <a:r>
              <a:rPr lang="he-IL" sz="1900" dirty="0" err="1">
                <a:solidFill>
                  <a:srgbClr val="F79646">
                    <a:lumMod val="50000"/>
                  </a:srgbClr>
                </a:solidFill>
              </a:rPr>
              <a:t>במטלטלין</a:t>
            </a:r>
            <a:r>
              <a:rPr lang="he-IL" sz="1900" dirty="0" smtClean="0"/>
              <a:t>" תנן!</a:t>
            </a:r>
          </a:p>
          <a:p>
            <a:pPr>
              <a:lnSpc>
                <a:spcPct val="120000"/>
              </a:lnSpc>
            </a:pPr>
            <a:r>
              <a:rPr lang="he-IL" sz="1900" dirty="0" smtClean="0"/>
              <a:t>אימא: </a:t>
            </a:r>
            <a:r>
              <a:rPr lang="he-IL" sz="1900" dirty="0"/>
              <a:t>אף </a:t>
            </a:r>
            <a:r>
              <a:rPr lang="he-IL" sz="1900" dirty="0" err="1" smtClean="0"/>
              <a:t>במטלטלין</a:t>
            </a:r>
            <a:r>
              <a:rPr lang="he-IL" sz="1900" dirty="0" smtClean="0"/>
              <a:t>.</a:t>
            </a:r>
          </a:p>
        </p:txBody>
      </p:sp>
      <p:sp>
        <p:nvSpPr>
          <p:cNvPr id="9" name="TextBox 8"/>
          <p:cNvSpPr txBox="1"/>
          <p:nvPr/>
        </p:nvSpPr>
        <p:spPr>
          <a:xfrm>
            <a:off x="-189605" y="35330"/>
            <a:ext cx="1809277" cy="369332"/>
          </a:xfrm>
          <a:prstGeom prst="rect">
            <a:avLst/>
          </a:prstGeom>
          <a:noFill/>
        </p:spPr>
        <p:txBody>
          <a:bodyPr wrap="square" rtlCol="1">
            <a:spAutoFit/>
          </a:bodyPr>
          <a:lstStyle/>
          <a:p>
            <a:r>
              <a:rPr lang="he-IL" b="1" dirty="0" smtClean="0">
                <a:solidFill>
                  <a:schemeClr val="bg1">
                    <a:lumMod val="50000"/>
                  </a:schemeClr>
                </a:solidFill>
              </a:rPr>
              <a:t>דף נט עמוד א</a:t>
            </a:r>
            <a:endParaRPr lang="he-IL" b="1" dirty="0">
              <a:solidFill>
                <a:schemeClr val="bg1">
                  <a:lumMod val="50000"/>
                </a:schemeClr>
              </a:solidFill>
            </a:endParaRPr>
          </a:p>
        </p:txBody>
      </p:sp>
    </p:spTree>
    <p:extLst>
      <p:ext uri="{BB962C8B-B14F-4D97-AF65-F5344CB8AC3E}">
        <p14:creationId xmlns:p14="http://schemas.microsoft.com/office/powerpoint/2010/main" val="721899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134133"/>
            <a:ext cx="8265680" cy="6481774"/>
          </a:xfrm>
          <a:prstGeom prst="rect">
            <a:avLst/>
          </a:prstGeom>
          <a:noFill/>
        </p:spPr>
        <p:txBody>
          <a:bodyPr wrap="square" rtlCol="1">
            <a:spAutoFit/>
          </a:bodyPr>
          <a:lstStyle/>
          <a:p>
            <a:pPr>
              <a:lnSpc>
                <a:spcPct val="120000"/>
              </a:lnSpc>
            </a:pPr>
            <a:r>
              <a:rPr lang="he-IL" sz="1700" dirty="0"/>
              <a:t>הפעוטות </a:t>
            </a:r>
            <a:r>
              <a:rPr lang="he-IL" sz="1700" dirty="0" err="1"/>
              <a:t>מקחן</a:t>
            </a:r>
            <a:r>
              <a:rPr lang="he-IL" sz="1700" dirty="0"/>
              <a:t> מקח וממכרן ממכר </a:t>
            </a:r>
            <a:r>
              <a:rPr lang="he-IL" sz="1700" dirty="0" err="1"/>
              <a:t>במטלטלין</a:t>
            </a:r>
            <a:r>
              <a:rPr lang="he-IL" sz="1700" dirty="0"/>
              <a:t>: </a:t>
            </a:r>
          </a:p>
          <a:p>
            <a:pPr>
              <a:lnSpc>
                <a:spcPct val="120000"/>
              </a:lnSpc>
            </a:pPr>
            <a:r>
              <a:rPr lang="he-IL" sz="1700" dirty="0"/>
              <a:t>ועד כמה?</a:t>
            </a:r>
          </a:p>
          <a:p>
            <a:pPr>
              <a:lnSpc>
                <a:spcPct val="120000"/>
              </a:lnSpc>
            </a:pPr>
            <a:r>
              <a:rPr lang="he-IL" sz="1700" dirty="0"/>
              <a:t>מחוי רב יהודה לרב יצחק בריה: כבר שית כבר שב.</a:t>
            </a:r>
          </a:p>
          <a:p>
            <a:pPr>
              <a:lnSpc>
                <a:spcPct val="120000"/>
              </a:lnSpc>
            </a:pPr>
            <a:r>
              <a:rPr lang="he-IL" sz="1700" dirty="0"/>
              <a:t>רב כהנא אמר: כבר שב כבר תמני.</a:t>
            </a:r>
          </a:p>
          <a:p>
            <a:pPr>
              <a:lnSpc>
                <a:spcPct val="120000"/>
              </a:lnSpc>
            </a:pPr>
            <a:r>
              <a:rPr lang="he-IL" sz="1700" dirty="0" err="1"/>
              <a:t>במתניתא</a:t>
            </a:r>
            <a:r>
              <a:rPr lang="he-IL" sz="1700" dirty="0"/>
              <a:t> תנא: </a:t>
            </a:r>
            <a:r>
              <a:rPr lang="he-IL" sz="1700" dirty="0">
                <a:solidFill>
                  <a:srgbClr val="F79646">
                    <a:lumMod val="50000"/>
                  </a:srgbClr>
                </a:solidFill>
              </a:rPr>
              <a:t>כבר תשע כבר עשר.</a:t>
            </a:r>
          </a:p>
          <a:p>
            <a:pPr>
              <a:lnSpc>
                <a:spcPct val="120000"/>
              </a:lnSpc>
            </a:pPr>
            <a:r>
              <a:rPr lang="he-IL" sz="1700" dirty="0"/>
              <a:t>ולא פליגי, כל חד וחד לפי חורפיה.</a:t>
            </a:r>
          </a:p>
          <a:p>
            <a:pPr>
              <a:lnSpc>
                <a:spcPct val="120000"/>
              </a:lnSpc>
            </a:pPr>
            <a:endParaRPr lang="he-IL" sz="900" dirty="0"/>
          </a:p>
          <a:p>
            <a:pPr>
              <a:lnSpc>
                <a:spcPct val="120000"/>
              </a:lnSpc>
            </a:pPr>
            <a:r>
              <a:rPr lang="he-IL" sz="1700" dirty="0"/>
              <a:t>וטעמא מאי?</a:t>
            </a:r>
          </a:p>
          <a:p>
            <a:pPr>
              <a:lnSpc>
                <a:spcPct val="120000"/>
              </a:lnSpc>
            </a:pPr>
            <a:r>
              <a:rPr lang="he-IL" sz="1700" dirty="0" err="1"/>
              <a:t>א''ר</a:t>
            </a:r>
            <a:r>
              <a:rPr lang="he-IL" sz="1700" dirty="0"/>
              <a:t> אבא בר יעקב </a:t>
            </a:r>
            <a:r>
              <a:rPr lang="he-IL" sz="1700" dirty="0" err="1"/>
              <a:t>א''ר</a:t>
            </a:r>
            <a:r>
              <a:rPr lang="he-IL" sz="1700" dirty="0"/>
              <a:t> יוחנן: משום כדי חייו.</a:t>
            </a:r>
          </a:p>
          <a:p>
            <a:pPr>
              <a:lnSpc>
                <a:spcPct val="120000"/>
              </a:lnSpc>
            </a:pPr>
            <a:endParaRPr lang="he-IL" sz="1600" dirty="0"/>
          </a:p>
          <a:p>
            <a:pPr>
              <a:lnSpc>
                <a:spcPct val="120000"/>
              </a:lnSpc>
            </a:pPr>
            <a:endParaRPr lang="he-IL" dirty="0" smtClean="0"/>
          </a:p>
          <a:p>
            <a:pPr>
              <a:lnSpc>
                <a:spcPct val="120000"/>
              </a:lnSpc>
            </a:pPr>
            <a:r>
              <a:rPr lang="he-IL" sz="1700" dirty="0" smtClean="0"/>
              <a:t>"</a:t>
            </a:r>
            <a:r>
              <a:rPr lang="he-IL" sz="1700" dirty="0" smtClean="0">
                <a:solidFill>
                  <a:srgbClr val="002060"/>
                </a:solidFill>
              </a:rPr>
              <a:t>ויאמר </a:t>
            </a:r>
            <a:r>
              <a:rPr lang="he-IL" sz="1700" dirty="0">
                <a:solidFill>
                  <a:srgbClr val="002060"/>
                </a:solidFill>
              </a:rPr>
              <a:t>לאשר על המלתחה הוצא לבוש לכל עובדי </a:t>
            </a:r>
            <a:r>
              <a:rPr lang="he-IL" sz="1700" dirty="0" smtClean="0">
                <a:solidFill>
                  <a:srgbClr val="002060"/>
                </a:solidFill>
              </a:rPr>
              <a:t>הבעל</a:t>
            </a:r>
            <a:r>
              <a:rPr lang="he-IL" sz="1700" dirty="0" smtClean="0"/>
              <a:t>" -</a:t>
            </a:r>
          </a:p>
          <a:p>
            <a:pPr>
              <a:lnSpc>
                <a:spcPct val="120000"/>
              </a:lnSpc>
            </a:pPr>
            <a:r>
              <a:rPr lang="he-IL" sz="1700" dirty="0" smtClean="0"/>
              <a:t>מאי "מלתחה"?</a:t>
            </a:r>
          </a:p>
          <a:p>
            <a:pPr>
              <a:lnSpc>
                <a:spcPct val="120000"/>
              </a:lnSpc>
            </a:pPr>
            <a:r>
              <a:rPr lang="he-IL" sz="1700" dirty="0" err="1" smtClean="0"/>
              <a:t>א</a:t>
            </a:r>
            <a:r>
              <a:rPr lang="he-IL" sz="1700" dirty="0" err="1"/>
              <a:t>''ר</a:t>
            </a:r>
            <a:r>
              <a:rPr lang="he-IL" sz="1700" dirty="0"/>
              <a:t> אבא בר יעקב </a:t>
            </a:r>
            <a:r>
              <a:rPr lang="he-IL" sz="1700" dirty="0" err="1"/>
              <a:t>א''ר</a:t>
            </a:r>
            <a:r>
              <a:rPr lang="he-IL" sz="1700" dirty="0"/>
              <a:t> </a:t>
            </a:r>
            <a:r>
              <a:rPr lang="he-IL" sz="1700" dirty="0" smtClean="0"/>
              <a:t>יוחנן: </a:t>
            </a:r>
            <a:r>
              <a:rPr lang="he-IL" sz="1700" dirty="0"/>
              <a:t>דבר </a:t>
            </a:r>
            <a:r>
              <a:rPr lang="he-IL" sz="1700" dirty="0" err="1"/>
              <a:t>הנמלל</a:t>
            </a:r>
            <a:r>
              <a:rPr lang="he-IL" sz="1700" dirty="0"/>
              <a:t> </a:t>
            </a:r>
            <a:r>
              <a:rPr lang="he-IL" sz="1700" dirty="0" smtClean="0"/>
              <a:t>ונמתח.</a:t>
            </a:r>
          </a:p>
          <a:p>
            <a:pPr>
              <a:lnSpc>
                <a:spcPct val="120000"/>
              </a:lnSpc>
            </a:pPr>
            <a:endParaRPr lang="he-IL" sz="1100" dirty="0"/>
          </a:p>
          <a:p>
            <a:pPr>
              <a:lnSpc>
                <a:spcPct val="120000"/>
              </a:lnSpc>
            </a:pPr>
            <a:r>
              <a:rPr lang="he-IL" sz="1700" dirty="0" smtClean="0"/>
              <a:t>כי </a:t>
            </a:r>
            <a:r>
              <a:rPr lang="he-IL" sz="1700" dirty="0"/>
              <a:t>אתא רב </a:t>
            </a:r>
            <a:r>
              <a:rPr lang="he-IL" sz="1700" dirty="0" err="1"/>
              <a:t>דימי</a:t>
            </a:r>
            <a:r>
              <a:rPr lang="he-IL" sz="1700" dirty="0"/>
              <a:t> </a:t>
            </a:r>
            <a:r>
              <a:rPr lang="he-IL" sz="1700" dirty="0" err="1"/>
              <a:t>א''ר</a:t>
            </a:r>
            <a:r>
              <a:rPr lang="he-IL" sz="1700" dirty="0"/>
              <a:t> </a:t>
            </a:r>
            <a:r>
              <a:rPr lang="he-IL" sz="1700" dirty="0" smtClean="0"/>
              <a:t>יוחנן:</a:t>
            </a:r>
          </a:p>
          <a:p>
            <a:pPr>
              <a:lnSpc>
                <a:spcPct val="120000"/>
              </a:lnSpc>
            </a:pPr>
            <a:r>
              <a:rPr lang="he-IL" sz="1700" dirty="0" smtClean="0"/>
              <a:t>שיגר </a:t>
            </a:r>
            <a:r>
              <a:rPr lang="he-IL" sz="1700" dirty="0"/>
              <a:t>לו </a:t>
            </a:r>
            <a:r>
              <a:rPr lang="he-IL" sz="1700" dirty="0" err="1"/>
              <a:t>בוניים</a:t>
            </a:r>
            <a:r>
              <a:rPr lang="he-IL" sz="1700" dirty="0"/>
              <a:t> בן </a:t>
            </a:r>
            <a:r>
              <a:rPr lang="he-IL" sz="1700" dirty="0" err="1"/>
              <a:t>נוניים</a:t>
            </a:r>
            <a:r>
              <a:rPr lang="he-IL" sz="1700" dirty="0"/>
              <a:t> </a:t>
            </a:r>
            <a:r>
              <a:rPr lang="he-IL" sz="1700" dirty="0" smtClean="0"/>
              <a:t>לרבי: </a:t>
            </a:r>
            <a:r>
              <a:rPr lang="he-IL" sz="1700" dirty="0" err="1"/>
              <a:t>סיבני</a:t>
            </a:r>
            <a:r>
              <a:rPr lang="he-IL" sz="1700" dirty="0"/>
              <a:t> וחומס סלסלה </a:t>
            </a:r>
            <a:r>
              <a:rPr lang="he-IL" sz="1700" dirty="0" smtClean="0"/>
              <a:t>ומלמלא.</a:t>
            </a:r>
          </a:p>
          <a:p>
            <a:pPr>
              <a:lnSpc>
                <a:spcPct val="120000"/>
              </a:lnSpc>
            </a:pPr>
            <a:r>
              <a:rPr lang="he-IL" sz="1700" dirty="0" err="1" smtClean="0"/>
              <a:t>סיבני</a:t>
            </a:r>
            <a:r>
              <a:rPr lang="he-IL" sz="1700" dirty="0" smtClean="0"/>
              <a:t> </a:t>
            </a:r>
            <a:r>
              <a:rPr lang="he-IL" sz="1700" dirty="0"/>
              <a:t>וחומס </a:t>
            </a:r>
            <a:r>
              <a:rPr lang="he-IL" sz="1700" dirty="0" smtClean="0"/>
              <a:t>- </a:t>
            </a:r>
            <a:r>
              <a:rPr lang="he-IL" sz="1700" dirty="0" err="1" smtClean="0"/>
              <a:t>כאמגוזא</a:t>
            </a:r>
            <a:r>
              <a:rPr lang="he-IL" sz="1700" dirty="0" smtClean="0"/>
              <a:t> </a:t>
            </a:r>
            <a:r>
              <a:rPr lang="he-IL" sz="1700" dirty="0"/>
              <a:t>ופלגיה </a:t>
            </a:r>
            <a:r>
              <a:rPr lang="he-IL" sz="1700" dirty="0" err="1" smtClean="0"/>
              <a:t>דאמגוזא</a:t>
            </a:r>
            <a:r>
              <a:rPr lang="he-IL" sz="1700" dirty="0" smtClean="0"/>
              <a:t>,</a:t>
            </a:r>
          </a:p>
          <a:p>
            <a:pPr>
              <a:lnSpc>
                <a:spcPct val="120000"/>
              </a:lnSpc>
            </a:pPr>
            <a:r>
              <a:rPr lang="he-IL" sz="1700" dirty="0" smtClean="0"/>
              <a:t>סלסלה </a:t>
            </a:r>
            <a:r>
              <a:rPr lang="he-IL" sz="1700" dirty="0"/>
              <a:t>ומלמלא </a:t>
            </a:r>
            <a:r>
              <a:rPr lang="he-IL" sz="1700" dirty="0" smtClean="0"/>
              <a:t>- </a:t>
            </a:r>
            <a:r>
              <a:rPr lang="he-IL" sz="1700" dirty="0" err="1" smtClean="0"/>
              <a:t>כפיסתקא</a:t>
            </a:r>
            <a:r>
              <a:rPr lang="he-IL" sz="1700" dirty="0" smtClean="0"/>
              <a:t> </a:t>
            </a:r>
            <a:r>
              <a:rPr lang="he-IL" sz="1700" dirty="0"/>
              <a:t>ופלגי </a:t>
            </a:r>
            <a:r>
              <a:rPr lang="he-IL" sz="1700" dirty="0" err="1" smtClean="0"/>
              <a:t>דפיסתקא</a:t>
            </a:r>
            <a:r>
              <a:rPr lang="he-IL" sz="1700" dirty="0" smtClean="0"/>
              <a:t>.</a:t>
            </a:r>
          </a:p>
          <a:p>
            <a:pPr>
              <a:lnSpc>
                <a:spcPct val="120000"/>
              </a:lnSpc>
            </a:pPr>
            <a:endParaRPr lang="he-IL" sz="400" dirty="0"/>
          </a:p>
          <a:p>
            <a:pPr>
              <a:lnSpc>
                <a:spcPct val="120000"/>
              </a:lnSpc>
            </a:pPr>
            <a:r>
              <a:rPr lang="he-IL" sz="1700" dirty="0" smtClean="0"/>
              <a:t>מאי מלמלא?</a:t>
            </a:r>
          </a:p>
          <a:p>
            <a:pPr>
              <a:lnSpc>
                <a:spcPct val="120000"/>
              </a:lnSpc>
            </a:pPr>
            <a:r>
              <a:rPr lang="he-IL" sz="1700" dirty="0" smtClean="0"/>
              <a:t>דבר </a:t>
            </a:r>
            <a:r>
              <a:rPr lang="he-IL" sz="1700" dirty="0" err="1"/>
              <a:t>הנמלל</a:t>
            </a:r>
            <a:r>
              <a:rPr lang="he-IL" sz="1700" dirty="0"/>
              <a:t> </a:t>
            </a:r>
            <a:r>
              <a:rPr lang="he-IL" sz="1700" dirty="0" smtClean="0"/>
              <a:t>ונמתח.</a:t>
            </a:r>
          </a:p>
        </p:txBody>
      </p:sp>
      <p:sp>
        <p:nvSpPr>
          <p:cNvPr id="9" name="TextBox 8"/>
          <p:cNvSpPr txBox="1"/>
          <p:nvPr/>
        </p:nvSpPr>
        <p:spPr>
          <a:xfrm>
            <a:off x="-189605" y="35330"/>
            <a:ext cx="1809277" cy="369332"/>
          </a:xfrm>
          <a:prstGeom prst="rect">
            <a:avLst/>
          </a:prstGeom>
          <a:noFill/>
        </p:spPr>
        <p:txBody>
          <a:bodyPr wrap="square" rtlCol="1">
            <a:spAutoFit/>
          </a:bodyPr>
          <a:lstStyle/>
          <a:p>
            <a:r>
              <a:rPr lang="he-IL" b="1" dirty="0" smtClean="0">
                <a:solidFill>
                  <a:schemeClr val="bg1">
                    <a:lumMod val="50000"/>
                  </a:schemeClr>
                </a:solidFill>
              </a:rPr>
              <a:t>דף נט עמוד א</a:t>
            </a:r>
            <a:endParaRPr lang="he-IL" b="1" dirty="0">
              <a:solidFill>
                <a:schemeClr val="bg1">
                  <a:lumMod val="50000"/>
                </a:schemeClr>
              </a:solidFill>
            </a:endParaRPr>
          </a:p>
        </p:txBody>
      </p:sp>
    </p:spTree>
    <p:extLst>
      <p:ext uri="{BB962C8B-B14F-4D97-AF65-F5344CB8AC3E}">
        <p14:creationId xmlns:p14="http://schemas.microsoft.com/office/powerpoint/2010/main" val="1494979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627784" y="476672"/>
            <a:ext cx="6048672" cy="5964710"/>
          </a:xfrm>
          <a:prstGeom prst="rect">
            <a:avLst/>
          </a:prstGeom>
          <a:noFill/>
        </p:spPr>
        <p:txBody>
          <a:bodyPr wrap="square" rtlCol="1">
            <a:spAutoFit/>
          </a:bodyPr>
          <a:lstStyle/>
          <a:p>
            <a:pPr>
              <a:lnSpc>
                <a:spcPct val="120000"/>
              </a:lnSpc>
            </a:pPr>
            <a:r>
              <a:rPr lang="he-IL" dirty="0" smtClean="0"/>
              <a:t>וטעותן </a:t>
            </a:r>
            <a:r>
              <a:rPr lang="he-IL" dirty="0"/>
              <a:t>עד </a:t>
            </a:r>
            <a:r>
              <a:rPr lang="he-IL" dirty="0" smtClean="0"/>
              <a:t>כמה?</a:t>
            </a:r>
          </a:p>
          <a:p>
            <a:pPr>
              <a:lnSpc>
                <a:spcPct val="120000"/>
              </a:lnSpc>
            </a:pPr>
            <a:r>
              <a:rPr lang="he-IL" dirty="0" err="1" smtClean="0"/>
              <a:t>א</a:t>
            </a:r>
            <a:r>
              <a:rPr lang="he-IL" dirty="0" err="1"/>
              <a:t>''ר</a:t>
            </a:r>
            <a:r>
              <a:rPr lang="he-IL" dirty="0"/>
              <a:t> יונה </a:t>
            </a:r>
            <a:r>
              <a:rPr lang="he-IL" dirty="0" err="1"/>
              <a:t>א''ר</a:t>
            </a:r>
            <a:r>
              <a:rPr lang="he-IL" dirty="0"/>
              <a:t> </a:t>
            </a:r>
            <a:r>
              <a:rPr lang="he-IL" dirty="0" err="1" smtClean="0"/>
              <a:t>זירא</a:t>
            </a:r>
            <a:r>
              <a:rPr lang="he-IL" dirty="0" smtClean="0"/>
              <a:t>: </a:t>
            </a:r>
            <a:r>
              <a:rPr lang="he-IL" dirty="0"/>
              <a:t>עד שתות </a:t>
            </a:r>
            <a:r>
              <a:rPr lang="he-IL" dirty="0" smtClean="0"/>
              <a:t>כגדול.</a:t>
            </a:r>
          </a:p>
          <a:p>
            <a:pPr>
              <a:lnSpc>
                <a:spcPct val="120000"/>
              </a:lnSpc>
            </a:pPr>
            <a:endParaRPr lang="he-IL" sz="4800" dirty="0"/>
          </a:p>
          <a:p>
            <a:pPr>
              <a:lnSpc>
                <a:spcPct val="120000"/>
              </a:lnSpc>
            </a:pPr>
            <a:r>
              <a:rPr lang="he-IL" dirty="0" smtClean="0"/>
              <a:t>בעי </a:t>
            </a:r>
            <a:r>
              <a:rPr lang="he-IL" dirty="0" err="1" smtClean="0"/>
              <a:t>אביי</a:t>
            </a:r>
            <a:r>
              <a:rPr lang="he-IL" dirty="0" smtClean="0"/>
              <a:t>: </a:t>
            </a:r>
          </a:p>
          <a:p>
            <a:pPr>
              <a:lnSpc>
                <a:spcPct val="120000"/>
              </a:lnSpc>
            </a:pPr>
            <a:r>
              <a:rPr lang="he-IL" dirty="0" smtClean="0"/>
              <a:t>מתנתו מאי? </a:t>
            </a:r>
          </a:p>
          <a:p>
            <a:pPr>
              <a:lnSpc>
                <a:spcPct val="120000"/>
              </a:lnSpc>
            </a:pPr>
            <a:r>
              <a:rPr lang="he-IL" dirty="0" smtClean="0"/>
              <a:t>רב </a:t>
            </a:r>
            <a:r>
              <a:rPr lang="he-IL" dirty="0" err="1"/>
              <a:t>יימר</a:t>
            </a:r>
            <a:r>
              <a:rPr lang="he-IL" dirty="0"/>
              <a:t> </a:t>
            </a:r>
            <a:r>
              <a:rPr lang="he-IL" dirty="0" smtClean="0"/>
              <a:t>אמר: </a:t>
            </a:r>
            <a:r>
              <a:rPr lang="he-IL" dirty="0"/>
              <a:t>אין מתנתו </a:t>
            </a:r>
            <a:r>
              <a:rPr lang="he-IL" dirty="0" smtClean="0"/>
              <a:t>מתנה.</a:t>
            </a:r>
          </a:p>
          <a:p>
            <a:pPr>
              <a:lnSpc>
                <a:spcPct val="120000"/>
              </a:lnSpc>
            </a:pPr>
            <a:r>
              <a:rPr lang="he-IL" dirty="0" smtClean="0"/>
              <a:t>מר </a:t>
            </a:r>
            <a:r>
              <a:rPr lang="he-IL" dirty="0"/>
              <a:t>בר רב אשי </a:t>
            </a:r>
            <a:r>
              <a:rPr lang="he-IL" dirty="0" smtClean="0"/>
              <a:t>אמר: </a:t>
            </a:r>
            <a:r>
              <a:rPr lang="he-IL" dirty="0"/>
              <a:t>מתנתו </a:t>
            </a:r>
            <a:r>
              <a:rPr lang="he-IL" dirty="0" smtClean="0"/>
              <a:t>מתנה.</a:t>
            </a:r>
          </a:p>
          <a:p>
            <a:pPr>
              <a:lnSpc>
                <a:spcPct val="120000"/>
              </a:lnSpc>
            </a:pPr>
            <a:endParaRPr lang="he-IL" dirty="0"/>
          </a:p>
          <a:p>
            <a:pPr>
              <a:lnSpc>
                <a:spcPct val="120000"/>
              </a:lnSpc>
            </a:pPr>
            <a:r>
              <a:rPr lang="he-IL" dirty="0" err="1" smtClean="0"/>
              <a:t>אפכוה</a:t>
            </a:r>
            <a:r>
              <a:rPr lang="he-IL" dirty="0" smtClean="0"/>
              <a:t> </a:t>
            </a:r>
            <a:r>
              <a:rPr lang="he-IL" dirty="0" err="1"/>
              <a:t>ושדרוה</a:t>
            </a:r>
            <a:r>
              <a:rPr lang="he-IL" dirty="0"/>
              <a:t> </a:t>
            </a:r>
            <a:r>
              <a:rPr lang="he-IL" dirty="0" err="1"/>
              <a:t>לקמיה</a:t>
            </a:r>
            <a:r>
              <a:rPr lang="he-IL" dirty="0"/>
              <a:t> </a:t>
            </a:r>
            <a:r>
              <a:rPr lang="he-IL" dirty="0" err="1"/>
              <a:t>דרב</a:t>
            </a:r>
            <a:r>
              <a:rPr lang="he-IL" dirty="0"/>
              <a:t> </a:t>
            </a:r>
            <a:r>
              <a:rPr lang="he-IL" dirty="0" smtClean="0"/>
              <a:t>מרדכי,</a:t>
            </a:r>
          </a:p>
          <a:p>
            <a:pPr>
              <a:lnSpc>
                <a:spcPct val="120000"/>
              </a:lnSpc>
            </a:pPr>
            <a:r>
              <a:rPr lang="he-IL" dirty="0" err="1" smtClean="0"/>
              <a:t>א</a:t>
            </a:r>
            <a:r>
              <a:rPr lang="he-IL" dirty="0" err="1"/>
              <a:t>'</a:t>
            </a:r>
            <a:r>
              <a:rPr lang="he-IL" dirty="0" err="1" smtClean="0"/>
              <a:t>'ל</a:t>
            </a:r>
            <a:r>
              <a:rPr lang="he-IL" dirty="0" smtClean="0"/>
              <a:t>: </a:t>
            </a:r>
          </a:p>
          <a:p>
            <a:pPr>
              <a:lnSpc>
                <a:spcPct val="120000"/>
              </a:lnSpc>
            </a:pPr>
            <a:r>
              <a:rPr lang="he-IL" dirty="0" err="1" smtClean="0"/>
              <a:t>זילו</a:t>
            </a:r>
            <a:r>
              <a:rPr lang="he-IL" dirty="0" smtClean="0"/>
              <a:t> </a:t>
            </a:r>
            <a:r>
              <a:rPr lang="he-IL" dirty="0"/>
              <a:t>אמרו לבר </a:t>
            </a:r>
            <a:r>
              <a:rPr lang="he-IL" dirty="0" smtClean="0"/>
              <a:t>מר: </a:t>
            </a:r>
          </a:p>
          <a:p>
            <a:pPr>
              <a:lnSpc>
                <a:spcPct val="120000"/>
              </a:lnSpc>
            </a:pPr>
            <a:r>
              <a:rPr lang="he-IL" dirty="0" smtClean="0"/>
              <a:t>לאו </a:t>
            </a:r>
            <a:r>
              <a:rPr lang="he-IL" dirty="0"/>
              <a:t>הכי </a:t>
            </a:r>
            <a:r>
              <a:rPr lang="he-IL" dirty="0" err="1"/>
              <a:t>הוה</a:t>
            </a:r>
            <a:r>
              <a:rPr lang="he-IL" dirty="0"/>
              <a:t> </a:t>
            </a:r>
            <a:r>
              <a:rPr lang="he-IL" dirty="0" err="1" smtClean="0"/>
              <a:t>עובדא</a:t>
            </a:r>
            <a:r>
              <a:rPr lang="he-IL" dirty="0" smtClean="0"/>
              <a:t>,</a:t>
            </a:r>
          </a:p>
          <a:p>
            <a:pPr>
              <a:lnSpc>
                <a:spcPct val="120000"/>
              </a:lnSpc>
            </a:pPr>
            <a:r>
              <a:rPr lang="he-IL" dirty="0" smtClean="0"/>
              <a:t>כי </a:t>
            </a:r>
            <a:r>
              <a:rPr lang="he-IL" dirty="0" err="1"/>
              <a:t>הוה</a:t>
            </a:r>
            <a:r>
              <a:rPr lang="he-IL" dirty="0"/>
              <a:t> </a:t>
            </a:r>
            <a:r>
              <a:rPr lang="he-IL" dirty="0" err="1"/>
              <a:t>קאי</a:t>
            </a:r>
            <a:r>
              <a:rPr lang="he-IL" dirty="0"/>
              <a:t> מר חד כרעיה </a:t>
            </a:r>
            <a:r>
              <a:rPr lang="he-IL" dirty="0" err="1"/>
              <a:t>אארעא</a:t>
            </a:r>
            <a:r>
              <a:rPr lang="he-IL" dirty="0"/>
              <a:t> וחד כרעיה </a:t>
            </a:r>
            <a:r>
              <a:rPr lang="he-IL" dirty="0" err="1"/>
              <a:t>אדרגא</a:t>
            </a:r>
            <a:r>
              <a:rPr lang="he-IL" dirty="0"/>
              <a:t> </a:t>
            </a:r>
            <a:endParaRPr lang="he-IL" dirty="0" smtClean="0"/>
          </a:p>
          <a:p>
            <a:pPr>
              <a:lnSpc>
                <a:spcPct val="120000"/>
              </a:lnSpc>
            </a:pPr>
            <a:r>
              <a:rPr lang="he-IL" dirty="0" err="1" smtClean="0"/>
              <a:t>ואמרנא</a:t>
            </a:r>
            <a:r>
              <a:rPr lang="he-IL" dirty="0" smtClean="0"/>
              <a:t> ליה: </a:t>
            </a:r>
            <a:r>
              <a:rPr lang="he-IL" dirty="0"/>
              <a:t>מתנתו </a:t>
            </a:r>
            <a:r>
              <a:rPr lang="he-IL" dirty="0" smtClean="0"/>
              <a:t>מאי?</a:t>
            </a:r>
          </a:p>
          <a:p>
            <a:pPr>
              <a:lnSpc>
                <a:spcPct val="120000"/>
              </a:lnSpc>
            </a:pPr>
            <a:r>
              <a:rPr lang="he-IL" dirty="0" smtClean="0"/>
              <a:t>ואמר לן: </a:t>
            </a:r>
            <a:r>
              <a:rPr lang="he-IL" dirty="0"/>
              <a:t>מתנתו מתנה </a:t>
            </a:r>
            <a:r>
              <a:rPr lang="he-IL" dirty="0" smtClean="0"/>
              <a:t>- אחת </a:t>
            </a:r>
            <a:r>
              <a:rPr lang="he-IL" dirty="0"/>
              <a:t>מתנת שכיב </a:t>
            </a:r>
            <a:r>
              <a:rPr lang="he-IL" dirty="0" smtClean="0"/>
              <a:t>מרע, </a:t>
            </a:r>
            <a:r>
              <a:rPr lang="he-IL" dirty="0"/>
              <a:t>ואחת מתנת </a:t>
            </a:r>
            <a:r>
              <a:rPr lang="he-IL" dirty="0" smtClean="0"/>
              <a:t>בריא, </a:t>
            </a:r>
            <a:r>
              <a:rPr lang="he-IL" dirty="0"/>
              <a:t>אחת מתנה </a:t>
            </a:r>
            <a:r>
              <a:rPr lang="he-IL" dirty="0" smtClean="0"/>
              <a:t>מרובה, </a:t>
            </a:r>
            <a:r>
              <a:rPr lang="he-IL" dirty="0"/>
              <a:t>ואחת מתנה </a:t>
            </a:r>
            <a:r>
              <a:rPr lang="he-IL" dirty="0" err="1" smtClean="0"/>
              <a:t>מועטת</a:t>
            </a:r>
            <a:r>
              <a:rPr lang="he-IL" dirty="0" smtClean="0"/>
              <a:t>.</a:t>
            </a:r>
            <a:endParaRPr lang="he-IL" sz="1600" dirty="0" smtClean="0"/>
          </a:p>
        </p:txBody>
      </p:sp>
      <p:sp>
        <p:nvSpPr>
          <p:cNvPr id="9" name="TextBox 8"/>
          <p:cNvSpPr txBox="1"/>
          <p:nvPr/>
        </p:nvSpPr>
        <p:spPr>
          <a:xfrm>
            <a:off x="-189605" y="35330"/>
            <a:ext cx="1809277" cy="369332"/>
          </a:xfrm>
          <a:prstGeom prst="rect">
            <a:avLst/>
          </a:prstGeom>
          <a:noFill/>
        </p:spPr>
        <p:txBody>
          <a:bodyPr wrap="square" rtlCol="1">
            <a:spAutoFit/>
          </a:bodyPr>
          <a:lstStyle/>
          <a:p>
            <a:r>
              <a:rPr lang="he-IL" b="1" dirty="0" smtClean="0">
                <a:solidFill>
                  <a:schemeClr val="bg1">
                    <a:lumMod val="50000"/>
                  </a:schemeClr>
                </a:solidFill>
              </a:rPr>
              <a:t>דף נט עמוד א</a:t>
            </a:r>
            <a:endParaRPr lang="he-IL" b="1" dirty="0">
              <a:solidFill>
                <a:schemeClr val="bg1">
                  <a:lumMod val="50000"/>
                </a:schemeClr>
              </a:solidFill>
            </a:endParaRPr>
          </a:p>
        </p:txBody>
      </p:sp>
      <p:sp>
        <p:nvSpPr>
          <p:cNvPr id="5" name="הסבר מלבני מעוגל 4"/>
          <p:cNvSpPr/>
          <p:nvPr/>
        </p:nvSpPr>
        <p:spPr>
          <a:xfrm>
            <a:off x="482784" y="692696"/>
            <a:ext cx="4377248" cy="936104"/>
          </a:xfrm>
          <a:prstGeom prst="wedgeRoundRectCallout">
            <a:avLst>
              <a:gd name="adj1" fmla="val 56834"/>
              <a:gd name="adj2" fmla="val -4647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300" dirty="0" smtClean="0">
                <a:solidFill>
                  <a:prstClr val="black"/>
                </a:solidFill>
              </a:rPr>
              <a:t>משנה</a:t>
            </a:r>
          </a:p>
          <a:p>
            <a:pPr>
              <a:lnSpc>
                <a:spcPct val="120000"/>
              </a:lnSpc>
            </a:pPr>
            <a:r>
              <a:rPr lang="he-IL" sz="1400" dirty="0">
                <a:solidFill>
                  <a:srgbClr val="F79646">
                    <a:lumMod val="50000"/>
                  </a:srgbClr>
                </a:solidFill>
              </a:rPr>
              <a:t>חרש  -  רומז ונרמז, ובן </a:t>
            </a:r>
            <a:r>
              <a:rPr lang="he-IL" sz="1400" dirty="0" err="1">
                <a:solidFill>
                  <a:srgbClr val="F79646">
                    <a:lumMod val="50000"/>
                  </a:srgbClr>
                </a:solidFill>
              </a:rPr>
              <a:t>בתירא</a:t>
            </a:r>
            <a:r>
              <a:rPr lang="he-IL" sz="1400" dirty="0">
                <a:solidFill>
                  <a:srgbClr val="F79646">
                    <a:lumMod val="50000"/>
                  </a:srgbClr>
                </a:solidFill>
              </a:rPr>
              <a:t> אומר: קופץ ונקפץ </a:t>
            </a:r>
            <a:r>
              <a:rPr lang="he-IL" sz="1400" dirty="0" err="1">
                <a:solidFill>
                  <a:srgbClr val="F79646">
                    <a:lumMod val="50000"/>
                  </a:srgbClr>
                </a:solidFill>
              </a:rPr>
              <a:t>במטלטלין</a:t>
            </a:r>
            <a:r>
              <a:rPr lang="he-IL" sz="1400" dirty="0">
                <a:solidFill>
                  <a:srgbClr val="F79646">
                    <a:lumMod val="50000"/>
                  </a:srgbClr>
                </a:solidFill>
              </a:rPr>
              <a:t>.</a:t>
            </a:r>
          </a:p>
          <a:p>
            <a:pPr>
              <a:lnSpc>
                <a:spcPct val="120000"/>
              </a:lnSpc>
            </a:pPr>
            <a:r>
              <a:rPr lang="he-IL" sz="1400" dirty="0">
                <a:solidFill>
                  <a:srgbClr val="F79646">
                    <a:lumMod val="50000"/>
                  </a:srgbClr>
                </a:solidFill>
              </a:rPr>
              <a:t>הפעוטות  -  </a:t>
            </a:r>
            <a:r>
              <a:rPr lang="he-IL" sz="1400" dirty="0" err="1">
                <a:solidFill>
                  <a:srgbClr val="F79646">
                    <a:lumMod val="50000"/>
                  </a:srgbClr>
                </a:solidFill>
              </a:rPr>
              <a:t>מקחן</a:t>
            </a:r>
            <a:r>
              <a:rPr lang="he-IL" sz="1400" dirty="0">
                <a:solidFill>
                  <a:srgbClr val="F79646">
                    <a:lumMod val="50000"/>
                  </a:srgbClr>
                </a:solidFill>
              </a:rPr>
              <a:t> מקח וממכרן ממכר </a:t>
            </a:r>
            <a:r>
              <a:rPr lang="he-IL" sz="1400" dirty="0" err="1">
                <a:solidFill>
                  <a:srgbClr val="F79646">
                    <a:lumMod val="50000"/>
                  </a:srgbClr>
                </a:solidFill>
              </a:rPr>
              <a:t>במטלטלין</a:t>
            </a:r>
            <a:r>
              <a:rPr lang="he-IL" sz="1400" dirty="0">
                <a:solidFill>
                  <a:srgbClr val="F79646">
                    <a:lumMod val="50000"/>
                  </a:srgbClr>
                </a:solidFill>
              </a:rPr>
              <a:t>.</a:t>
            </a:r>
            <a:endParaRPr lang="he-IL" sz="1300" dirty="0">
              <a:solidFill>
                <a:srgbClr val="F79646">
                  <a:lumMod val="50000"/>
                </a:srgbClr>
              </a:solidFill>
            </a:endParaRPr>
          </a:p>
        </p:txBody>
      </p:sp>
    </p:spTree>
    <p:extLst>
      <p:ext uri="{BB962C8B-B14F-4D97-AF65-F5344CB8AC3E}">
        <p14:creationId xmlns:p14="http://schemas.microsoft.com/office/powerpoint/2010/main" val="553222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627784" y="476672"/>
            <a:ext cx="6048672" cy="5964710"/>
          </a:xfrm>
          <a:prstGeom prst="rect">
            <a:avLst/>
          </a:prstGeom>
          <a:noFill/>
        </p:spPr>
        <p:txBody>
          <a:bodyPr wrap="square" rtlCol="1">
            <a:spAutoFit/>
          </a:bodyPr>
          <a:lstStyle/>
          <a:p>
            <a:pPr>
              <a:lnSpc>
                <a:spcPct val="120000"/>
              </a:lnSpc>
            </a:pPr>
            <a:r>
              <a:rPr lang="he-IL" dirty="0" smtClean="0"/>
              <a:t>וטעותן </a:t>
            </a:r>
            <a:r>
              <a:rPr lang="he-IL" dirty="0"/>
              <a:t>עד </a:t>
            </a:r>
            <a:r>
              <a:rPr lang="he-IL" dirty="0" smtClean="0"/>
              <a:t>כמה?</a:t>
            </a:r>
          </a:p>
          <a:p>
            <a:pPr>
              <a:lnSpc>
                <a:spcPct val="120000"/>
              </a:lnSpc>
            </a:pPr>
            <a:r>
              <a:rPr lang="he-IL" dirty="0" err="1" smtClean="0"/>
              <a:t>א</a:t>
            </a:r>
            <a:r>
              <a:rPr lang="he-IL" dirty="0" err="1"/>
              <a:t>''ר</a:t>
            </a:r>
            <a:r>
              <a:rPr lang="he-IL" dirty="0"/>
              <a:t> יונה </a:t>
            </a:r>
            <a:r>
              <a:rPr lang="he-IL" dirty="0" err="1"/>
              <a:t>א''ר</a:t>
            </a:r>
            <a:r>
              <a:rPr lang="he-IL" dirty="0"/>
              <a:t> </a:t>
            </a:r>
            <a:r>
              <a:rPr lang="he-IL" dirty="0" err="1" smtClean="0"/>
              <a:t>זירא</a:t>
            </a:r>
            <a:r>
              <a:rPr lang="he-IL" dirty="0" smtClean="0"/>
              <a:t>: </a:t>
            </a:r>
            <a:r>
              <a:rPr lang="he-IL" dirty="0"/>
              <a:t>עד שתות </a:t>
            </a:r>
            <a:r>
              <a:rPr lang="he-IL" dirty="0" smtClean="0"/>
              <a:t>כגדול.</a:t>
            </a:r>
          </a:p>
          <a:p>
            <a:pPr>
              <a:lnSpc>
                <a:spcPct val="120000"/>
              </a:lnSpc>
            </a:pPr>
            <a:endParaRPr lang="he-IL" sz="4800" dirty="0"/>
          </a:p>
          <a:p>
            <a:pPr>
              <a:lnSpc>
                <a:spcPct val="120000"/>
              </a:lnSpc>
            </a:pPr>
            <a:r>
              <a:rPr lang="he-IL" dirty="0" smtClean="0"/>
              <a:t>בעי </a:t>
            </a:r>
            <a:r>
              <a:rPr lang="he-IL" dirty="0" err="1" smtClean="0"/>
              <a:t>אביי</a:t>
            </a:r>
            <a:r>
              <a:rPr lang="he-IL" dirty="0" smtClean="0"/>
              <a:t>: </a:t>
            </a:r>
          </a:p>
          <a:p>
            <a:pPr>
              <a:lnSpc>
                <a:spcPct val="120000"/>
              </a:lnSpc>
            </a:pPr>
            <a:r>
              <a:rPr lang="he-IL" dirty="0" smtClean="0"/>
              <a:t>מתנתו מאי? </a:t>
            </a:r>
          </a:p>
          <a:p>
            <a:pPr>
              <a:lnSpc>
                <a:spcPct val="120000"/>
              </a:lnSpc>
            </a:pPr>
            <a:r>
              <a:rPr lang="he-IL" dirty="0" smtClean="0"/>
              <a:t>רב </a:t>
            </a:r>
            <a:r>
              <a:rPr lang="he-IL" dirty="0" err="1"/>
              <a:t>יימר</a:t>
            </a:r>
            <a:r>
              <a:rPr lang="he-IL" dirty="0"/>
              <a:t> </a:t>
            </a:r>
            <a:r>
              <a:rPr lang="he-IL" dirty="0" smtClean="0"/>
              <a:t>אמר: </a:t>
            </a:r>
            <a:r>
              <a:rPr lang="he-IL" dirty="0">
                <a:solidFill>
                  <a:srgbClr val="0070C0"/>
                </a:solidFill>
              </a:rPr>
              <a:t>אין מתנתו </a:t>
            </a:r>
            <a:r>
              <a:rPr lang="he-IL" dirty="0" smtClean="0">
                <a:solidFill>
                  <a:srgbClr val="0070C0"/>
                </a:solidFill>
              </a:rPr>
              <a:t>מתנה</a:t>
            </a:r>
            <a:r>
              <a:rPr lang="he-IL" dirty="0" smtClean="0"/>
              <a:t>.</a:t>
            </a:r>
          </a:p>
          <a:p>
            <a:pPr>
              <a:lnSpc>
                <a:spcPct val="120000"/>
              </a:lnSpc>
            </a:pPr>
            <a:r>
              <a:rPr lang="he-IL" dirty="0" smtClean="0"/>
              <a:t>מר </a:t>
            </a:r>
            <a:r>
              <a:rPr lang="he-IL" dirty="0"/>
              <a:t>בר רב אשי </a:t>
            </a:r>
            <a:r>
              <a:rPr lang="he-IL" dirty="0" smtClean="0"/>
              <a:t>אמר: </a:t>
            </a:r>
            <a:r>
              <a:rPr lang="he-IL" dirty="0">
                <a:solidFill>
                  <a:srgbClr val="FF0000"/>
                </a:solidFill>
              </a:rPr>
              <a:t>מתנתו </a:t>
            </a:r>
            <a:r>
              <a:rPr lang="he-IL" dirty="0" smtClean="0">
                <a:solidFill>
                  <a:srgbClr val="FF0000"/>
                </a:solidFill>
              </a:rPr>
              <a:t>מתנה</a:t>
            </a:r>
            <a:r>
              <a:rPr lang="he-IL" dirty="0" smtClean="0"/>
              <a:t>.</a:t>
            </a:r>
          </a:p>
          <a:p>
            <a:pPr>
              <a:lnSpc>
                <a:spcPct val="120000"/>
              </a:lnSpc>
            </a:pPr>
            <a:endParaRPr lang="he-IL" dirty="0"/>
          </a:p>
          <a:p>
            <a:pPr>
              <a:lnSpc>
                <a:spcPct val="120000"/>
              </a:lnSpc>
            </a:pPr>
            <a:r>
              <a:rPr lang="he-IL" b="1" dirty="0" err="1" smtClean="0"/>
              <a:t>אפכוה</a:t>
            </a:r>
            <a:r>
              <a:rPr lang="he-IL" dirty="0" smtClean="0"/>
              <a:t> </a:t>
            </a:r>
            <a:r>
              <a:rPr lang="he-IL" dirty="0" err="1"/>
              <a:t>ושדרוה</a:t>
            </a:r>
            <a:r>
              <a:rPr lang="he-IL" dirty="0"/>
              <a:t> </a:t>
            </a:r>
            <a:r>
              <a:rPr lang="he-IL" dirty="0" err="1"/>
              <a:t>לקמיה</a:t>
            </a:r>
            <a:r>
              <a:rPr lang="he-IL" dirty="0"/>
              <a:t> </a:t>
            </a:r>
            <a:r>
              <a:rPr lang="he-IL" dirty="0" err="1"/>
              <a:t>דרב</a:t>
            </a:r>
            <a:r>
              <a:rPr lang="he-IL" dirty="0"/>
              <a:t> </a:t>
            </a:r>
            <a:r>
              <a:rPr lang="he-IL" dirty="0" smtClean="0"/>
              <a:t>מרדכי,</a:t>
            </a:r>
          </a:p>
          <a:p>
            <a:pPr>
              <a:lnSpc>
                <a:spcPct val="120000"/>
              </a:lnSpc>
            </a:pPr>
            <a:r>
              <a:rPr lang="he-IL" dirty="0" err="1" smtClean="0"/>
              <a:t>א</a:t>
            </a:r>
            <a:r>
              <a:rPr lang="he-IL" dirty="0" err="1"/>
              <a:t>'</a:t>
            </a:r>
            <a:r>
              <a:rPr lang="he-IL" dirty="0" err="1" smtClean="0"/>
              <a:t>'ל</a:t>
            </a:r>
            <a:r>
              <a:rPr lang="he-IL" dirty="0" smtClean="0"/>
              <a:t>: </a:t>
            </a:r>
          </a:p>
          <a:p>
            <a:pPr>
              <a:lnSpc>
                <a:spcPct val="120000"/>
              </a:lnSpc>
            </a:pPr>
            <a:r>
              <a:rPr lang="he-IL" dirty="0" err="1" smtClean="0"/>
              <a:t>זילו</a:t>
            </a:r>
            <a:r>
              <a:rPr lang="he-IL" dirty="0" smtClean="0"/>
              <a:t> </a:t>
            </a:r>
            <a:r>
              <a:rPr lang="he-IL" dirty="0"/>
              <a:t>אמרו לבר </a:t>
            </a:r>
            <a:r>
              <a:rPr lang="he-IL" dirty="0" smtClean="0"/>
              <a:t>מר: </a:t>
            </a:r>
          </a:p>
          <a:p>
            <a:pPr>
              <a:lnSpc>
                <a:spcPct val="120000"/>
              </a:lnSpc>
            </a:pPr>
            <a:r>
              <a:rPr lang="he-IL" dirty="0" smtClean="0"/>
              <a:t>לאו </a:t>
            </a:r>
            <a:r>
              <a:rPr lang="he-IL" dirty="0"/>
              <a:t>הכי </a:t>
            </a:r>
            <a:r>
              <a:rPr lang="he-IL" dirty="0" err="1"/>
              <a:t>הוה</a:t>
            </a:r>
            <a:r>
              <a:rPr lang="he-IL" dirty="0"/>
              <a:t> </a:t>
            </a:r>
            <a:r>
              <a:rPr lang="he-IL" dirty="0" err="1" smtClean="0"/>
              <a:t>עובדא</a:t>
            </a:r>
            <a:r>
              <a:rPr lang="he-IL" dirty="0" smtClean="0"/>
              <a:t>,</a:t>
            </a:r>
          </a:p>
          <a:p>
            <a:pPr>
              <a:lnSpc>
                <a:spcPct val="120000"/>
              </a:lnSpc>
            </a:pPr>
            <a:r>
              <a:rPr lang="he-IL" dirty="0" smtClean="0"/>
              <a:t>כי </a:t>
            </a:r>
            <a:r>
              <a:rPr lang="he-IL" dirty="0" err="1"/>
              <a:t>הוה</a:t>
            </a:r>
            <a:r>
              <a:rPr lang="he-IL" dirty="0"/>
              <a:t> </a:t>
            </a:r>
            <a:r>
              <a:rPr lang="he-IL" dirty="0" err="1"/>
              <a:t>קאי</a:t>
            </a:r>
            <a:r>
              <a:rPr lang="he-IL" dirty="0"/>
              <a:t> מר חד כרעיה </a:t>
            </a:r>
            <a:r>
              <a:rPr lang="he-IL" dirty="0" err="1"/>
              <a:t>אארעא</a:t>
            </a:r>
            <a:r>
              <a:rPr lang="he-IL" dirty="0"/>
              <a:t> וחד כרעיה </a:t>
            </a:r>
            <a:r>
              <a:rPr lang="he-IL" dirty="0" err="1" smtClean="0"/>
              <a:t>אדרגא</a:t>
            </a:r>
            <a:r>
              <a:rPr lang="he-IL" dirty="0"/>
              <a:t>,</a:t>
            </a:r>
            <a:endParaRPr lang="he-IL" dirty="0" smtClean="0"/>
          </a:p>
          <a:p>
            <a:pPr>
              <a:lnSpc>
                <a:spcPct val="120000"/>
              </a:lnSpc>
            </a:pPr>
            <a:r>
              <a:rPr lang="he-IL" dirty="0" err="1" smtClean="0"/>
              <a:t>ואמרנא</a:t>
            </a:r>
            <a:r>
              <a:rPr lang="he-IL" dirty="0" smtClean="0"/>
              <a:t> ליה: </a:t>
            </a:r>
            <a:r>
              <a:rPr lang="he-IL" dirty="0"/>
              <a:t>מתנתו </a:t>
            </a:r>
            <a:r>
              <a:rPr lang="he-IL" dirty="0" smtClean="0"/>
              <a:t>מאי?</a:t>
            </a:r>
          </a:p>
          <a:p>
            <a:pPr>
              <a:lnSpc>
                <a:spcPct val="120000"/>
              </a:lnSpc>
            </a:pPr>
            <a:r>
              <a:rPr lang="he-IL" dirty="0" smtClean="0"/>
              <a:t>ואמר לן: </a:t>
            </a:r>
            <a:r>
              <a:rPr lang="he-IL" dirty="0">
                <a:solidFill>
                  <a:srgbClr val="FF0000"/>
                </a:solidFill>
              </a:rPr>
              <a:t>מתנתו מתנה </a:t>
            </a:r>
            <a:r>
              <a:rPr lang="he-IL" dirty="0" smtClean="0"/>
              <a:t>- אחת </a:t>
            </a:r>
            <a:r>
              <a:rPr lang="he-IL" dirty="0"/>
              <a:t>מתנת שכיב </a:t>
            </a:r>
            <a:r>
              <a:rPr lang="he-IL" dirty="0" smtClean="0"/>
              <a:t>מרע, </a:t>
            </a:r>
            <a:r>
              <a:rPr lang="he-IL" dirty="0"/>
              <a:t>ואחת מתנת </a:t>
            </a:r>
            <a:r>
              <a:rPr lang="he-IL" dirty="0" smtClean="0"/>
              <a:t>בריא, </a:t>
            </a:r>
            <a:r>
              <a:rPr lang="he-IL" dirty="0"/>
              <a:t>אחת מתנה </a:t>
            </a:r>
            <a:r>
              <a:rPr lang="he-IL" dirty="0" smtClean="0"/>
              <a:t>מרובה, </a:t>
            </a:r>
            <a:r>
              <a:rPr lang="he-IL" dirty="0"/>
              <a:t>ואחת מתנה </a:t>
            </a:r>
            <a:r>
              <a:rPr lang="he-IL" dirty="0" err="1" smtClean="0"/>
              <a:t>מועטת</a:t>
            </a:r>
            <a:r>
              <a:rPr lang="he-IL" dirty="0" smtClean="0"/>
              <a:t>.</a:t>
            </a:r>
            <a:endParaRPr lang="he-IL" sz="1600" dirty="0" smtClean="0"/>
          </a:p>
        </p:txBody>
      </p:sp>
      <p:sp>
        <p:nvSpPr>
          <p:cNvPr id="9" name="TextBox 8"/>
          <p:cNvSpPr txBox="1"/>
          <p:nvPr/>
        </p:nvSpPr>
        <p:spPr>
          <a:xfrm>
            <a:off x="-189605" y="35330"/>
            <a:ext cx="1809277" cy="369332"/>
          </a:xfrm>
          <a:prstGeom prst="rect">
            <a:avLst/>
          </a:prstGeom>
          <a:noFill/>
        </p:spPr>
        <p:txBody>
          <a:bodyPr wrap="square" rtlCol="1">
            <a:spAutoFit/>
          </a:bodyPr>
          <a:lstStyle/>
          <a:p>
            <a:r>
              <a:rPr lang="he-IL" b="1" dirty="0" smtClean="0">
                <a:solidFill>
                  <a:schemeClr val="bg1">
                    <a:lumMod val="50000"/>
                  </a:schemeClr>
                </a:solidFill>
              </a:rPr>
              <a:t>דף נט עמוד א</a:t>
            </a:r>
            <a:endParaRPr lang="he-IL" b="1" dirty="0">
              <a:solidFill>
                <a:schemeClr val="bg1">
                  <a:lumMod val="50000"/>
                </a:schemeClr>
              </a:solidFill>
            </a:endParaRPr>
          </a:p>
        </p:txBody>
      </p:sp>
      <p:sp>
        <p:nvSpPr>
          <p:cNvPr id="5" name="הסבר מלבני מעוגל 4"/>
          <p:cNvSpPr/>
          <p:nvPr/>
        </p:nvSpPr>
        <p:spPr>
          <a:xfrm>
            <a:off x="482784" y="692696"/>
            <a:ext cx="4377248" cy="936104"/>
          </a:xfrm>
          <a:prstGeom prst="wedgeRoundRectCallout">
            <a:avLst>
              <a:gd name="adj1" fmla="val 56834"/>
              <a:gd name="adj2" fmla="val -4647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300" dirty="0" smtClean="0">
                <a:solidFill>
                  <a:prstClr val="black"/>
                </a:solidFill>
              </a:rPr>
              <a:t>משנה</a:t>
            </a:r>
          </a:p>
          <a:p>
            <a:pPr>
              <a:lnSpc>
                <a:spcPct val="120000"/>
              </a:lnSpc>
            </a:pPr>
            <a:r>
              <a:rPr lang="he-IL" sz="1400" dirty="0">
                <a:solidFill>
                  <a:srgbClr val="F79646">
                    <a:lumMod val="50000"/>
                  </a:srgbClr>
                </a:solidFill>
              </a:rPr>
              <a:t>חרש  -  רומז ונרמז, ובן </a:t>
            </a:r>
            <a:r>
              <a:rPr lang="he-IL" sz="1400" dirty="0" err="1">
                <a:solidFill>
                  <a:srgbClr val="F79646">
                    <a:lumMod val="50000"/>
                  </a:srgbClr>
                </a:solidFill>
              </a:rPr>
              <a:t>בתירא</a:t>
            </a:r>
            <a:r>
              <a:rPr lang="he-IL" sz="1400" dirty="0">
                <a:solidFill>
                  <a:srgbClr val="F79646">
                    <a:lumMod val="50000"/>
                  </a:srgbClr>
                </a:solidFill>
              </a:rPr>
              <a:t> אומר: קופץ ונקפץ </a:t>
            </a:r>
            <a:r>
              <a:rPr lang="he-IL" sz="1400" dirty="0" err="1">
                <a:solidFill>
                  <a:srgbClr val="F79646">
                    <a:lumMod val="50000"/>
                  </a:srgbClr>
                </a:solidFill>
              </a:rPr>
              <a:t>במטלטלין</a:t>
            </a:r>
            <a:r>
              <a:rPr lang="he-IL" sz="1400" dirty="0">
                <a:solidFill>
                  <a:srgbClr val="F79646">
                    <a:lumMod val="50000"/>
                  </a:srgbClr>
                </a:solidFill>
              </a:rPr>
              <a:t>.</a:t>
            </a:r>
          </a:p>
          <a:p>
            <a:pPr>
              <a:lnSpc>
                <a:spcPct val="120000"/>
              </a:lnSpc>
            </a:pPr>
            <a:r>
              <a:rPr lang="he-IL" sz="1400" dirty="0">
                <a:solidFill>
                  <a:srgbClr val="F79646">
                    <a:lumMod val="50000"/>
                  </a:srgbClr>
                </a:solidFill>
              </a:rPr>
              <a:t>הפעוטות  -  </a:t>
            </a:r>
            <a:r>
              <a:rPr lang="he-IL" sz="1400" dirty="0" err="1">
                <a:solidFill>
                  <a:srgbClr val="F79646">
                    <a:lumMod val="50000"/>
                  </a:srgbClr>
                </a:solidFill>
              </a:rPr>
              <a:t>מקחן</a:t>
            </a:r>
            <a:r>
              <a:rPr lang="he-IL" sz="1400" dirty="0">
                <a:solidFill>
                  <a:srgbClr val="F79646">
                    <a:lumMod val="50000"/>
                  </a:srgbClr>
                </a:solidFill>
              </a:rPr>
              <a:t> מקח וממכרן ממכר </a:t>
            </a:r>
            <a:r>
              <a:rPr lang="he-IL" sz="1400" dirty="0" err="1">
                <a:solidFill>
                  <a:srgbClr val="F79646">
                    <a:lumMod val="50000"/>
                  </a:srgbClr>
                </a:solidFill>
              </a:rPr>
              <a:t>במטלטלין</a:t>
            </a:r>
            <a:r>
              <a:rPr lang="he-IL" sz="1400" dirty="0">
                <a:solidFill>
                  <a:srgbClr val="F79646">
                    <a:lumMod val="50000"/>
                  </a:srgbClr>
                </a:solidFill>
              </a:rPr>
              <a:t>.</a:t>
            </a:r>
            <a:endParaRPr lang="he-IL" sz="1300" dirty="0">
              <a:solidFill>
                <a:srgbClr val="F79646">
                  <a:lumMod val="50000"/>
                </a:srgbClr>
              </a:solidFill>
            </a:endParaRPr>
          </a:p>
        </p:txBody>
      </p:sp>
    </p:spTree>
    <p:extLst>
      <p:ext uri="{BB962C8B-B14F-4D97-AF65-F5344CB8AC3E}">
        <p14:creationId xmlns:p14="http://schemas.microsoft.com/office/powerpoint/2010/main" val="711089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653588" y="242716"/>
            <a:ext cx="7977648" cy="3416320"/>
          </a:xfrm>
          <a:prstGeom prst="rect">
            <a:avLst/>
          </a:prstGeom>
          <a:noFill/>
        </p:spPr>
        <p:txBody>
          <a:bodyPr wrap="square" rtlCol="1">
            <a:spAutoFit/>
          </a:bodyPr>
          <a:lstStyle/>
          <a:p>
            <a:pPr>
              <a:lnSpc>
                <a:spcPct val="120000"/>
              </a:lnSpc>
            </a:pPr>
            <a:r>
              <a:rPr lang="he-IL" b="1" dirty="0" smtClean="0"/>
              <a:t>משנה </a:t>
            </a:r>
            <a:endParaRPr lang="he-IL" dirty="0" smtClean="0">
              <a:solidFill>
                <a:srgbClr val="F79646">
                  <a:lumMod val="50000"/>
                </a:srgbClr>
              </a:solidFill>
            </a:endParaRPr>
          </a:p>
          <a:p>
            <a:pPr>
              <a:lnSpc>
                <a:spcPct val="120000"/>
              </a:lnSpc>
            </a:pPr>
            <a:r>
              <a:rPr lang="he-IL" dirty="0">
                <a:solidFill>
                  <a:srgbClr val="F79646">
                    <a:lumMod val="50000"/>
                  </a:srgbClr>
                </a:solidFill>
              </a:rPr>
              <a:t>אלו דברים אמרו מפני דרכי </a:t>
            </a:r>
            <a:r>
              <a:rPr lang="he-IL" dirty="0" smtClean="0">
                <a:solidFill>
                  <a:srgbClr val="F79646">
                    <a:lumMod val="50000"/>
                  </a:srgbClr>
                </a:solidFill>
              </a:rPr>
              <a:t>שלום: </a:t>
            </a:r>
          </a:p>
          <a:p>
            <a:pPr>
              <a:lnSpc>
                <a:spcPct val="120000"/>
              </a:lnSpc>
            </a:pPr>
            <a:r>
              <a:rPr lang="he-IL" dirty="0" smtClean="0">
                <a:solidFill>
                  <a:srgbClr val="F79646">
                    <a:lumMod val="50000"/>
                  </a:srgbClr>
                </a:solidFill>
              </a:rPr>
              <a:t>כהן </a:t>
            </a:r>
            <a:r>
              <a:rPr lang="he-IL" dirty="0">
                <a:solidFill>
                  <a:srgbClr val="F79646">
                    <a:lumMod val="50000"/>
                  </a:srgbClr>
                </a:solidFill>
              </a:rPr>
              <a:t>קורא ראשון ואחריו לוי ואחריו ישראל </a:t>
            </a:r>
            <a:r>
              <a:rPr lang="he-IL" dirty="0" smtClean="0">
                <a:solidFill>
                  <a:srgbClr val="F79646">
                    <a:lumMod val="50000"/>
                  </a:srgbClr>
                </a:solidFill>
              </a:rPr>
              <a:t>- מפני </a:t>
            </a:r>
            <a:r>
              <a:rPr lang="he-IL" dirty="0">
                <a:solidFill>
                  <a:srgbClr val="F79646">
                    <a:lumMod val="50000"/>
                  </a:srgbClr>
                </a:solidFill>
              </a:rPr>
              <a:t>דרכי </a:t>
            </a:r>
            <a:r>
              <a:rPr lang="he-IL" dirty="0" smtClean="0">
                <a:solidFill>
                  <a:srgbClr val="F79646">
                    <a:lumMod val="50000"/>
                  </a:srgbClr>
                </a:solidFill>
              </a:rPr>
              <a:t>שלום.</a:t>
            </a:r>
          </a:p>
          <a:p>
            <a:pPr>
              <a:lnSpc>
                <a:spcPct val="120000"/>
              </a:lnSpc>
            </a:pPr>
            <a:r>
              <a:rPr lang="he-IL" dirty="0" err="1" smtClean="0">
                <a:solidFill>
                  <a:srgbClr val="F79646">
                    <a:lumMod val="50000"/>
                  </a:srgbClr>
                </a:solidFill>
              </a:rPr>
              <a:t>מערבין</a:t>
            </a:r>
            <a:r>
              <a:rPr lang="he-IL" dirty="0" smtClean="0">
                <a:solidFill>
                  <a:srgbClr val="F79646">
                    <a:lumMod val="50000"/>
                  </a:srgbClr>
                </a:solidFill>
              </a:rPr>
              <a:t> </a:t>
            </a:r>
            <a:r>
              <a:rPr lang="he-IL" dirty="0">
                <a:solidFill>
                  <a:srgbClr val="F79646">
                    <a:lumMod val="50000"/>
                  </a:srgbClr>
                </a:solidFill>
              </a:rPr>
              <a:t>בבית ישן </a:t>
            </a:r>
            <a:r>
              <a:rPr lang="he-IL" dirty="0" smtClean="0">
                <a:solidFill>
                  <a:srgbClr val="F79646">
                    <a:lumMod val="50000"/>
                  </a:srgbClr>
                </a:solidFill>
              </a:rPr>
              <a:t>- מפני </a:t>
            </a:r>
            <a:r>
              <a:rPr lang="he-IL" dirty="0">
                <a:solidFill>
                  <a:srgbClr val="F79646">
                    <a:lumMod val="50000"/>
                  </a:srgbClr>
                </a:solidFill>
              </a:rPr>
              <a:t>דרכי </a:t>
            </a:r>
            <a:r>
              <a:rPr lang="he-IL" dirty="0" smtClean="0">
                <a:solidFill>
                  <a:srgbClr val="F79646">
                    <a:lumMod val="50000"/>
                  </a:srgbClr>
                </a:solidFill>
              </a:rPr>
              <a:t>שלום.</a:t>
            </a:r>
            <a:endParaRPr lang="he-IL" dirty="0">
              <a:solidFill>
                <a:srgbClr val="F79646">
                  <a:lumMod val="50000"/>
                </a:srgbClr>
              </a:solidFill>
            </a:endParaRPr>
          </a:p>
          <a:p>
            <a:pPr>
              <a:lnSpc>
                <a:spcPct val="120000"/>
              </a:lnSpc>
            </a:pPr>
            <a:r>
              <a:rPr lang="he-IL" dirty="0">
                <a:solidFill>
                  <a:srgbClr val="F79646">
                    <a:lumMod val="50000"/>
                  </a:srgbClr>
                </a:solidFill>
              </a:rPr>
              <a:t>בור שהוא קרוב לאמה מתמלא ראשון </a:t>
            </a:r>
            <a:r>
              <a:rPr lang="he-IL" dirty="0" smtClean="0">
                <a:solidFill>
                  <a:srgbClr val="F79646">
                    <a:lumMod val="50000"/>
                  </a:srgbClr>
                </a:solidFill>
              </a:rPr>
              <a:t>- מפני </a:t>
            </a:r>
            <a:r>
              <a:rPr lang="he-IL" dirty="0">
                <a:solidFill>
                  <a:srgbClr val="F79646">
                    <a:lumMod val="50000"/>
                  </a:srgbClr>
                </a:solidFill>
              </a:rPr>
              <a:t>דרכי </a:t>
            </a:r>
            <a:r>
              <a:rPr lang="he-IL" dirty="0" smtClean="0">
                <a:solidFill>
                  <a:srgbClr val="F79646">
                    <a:lumMod val="50000"/>
                  </a:srgbClr>
                </a:solidFill>
              </a:rPr>
              <a:t>שלום.</a:t>
            </a:r>
          </a:p>
          <a:p>
            <a:pPr>
              <a:lnSpc>
                <a:spcPct val="120000"/>
              </a:lnSpc>
            </a:pPr>
            <a:r>
              <a:rPr lang="he-IL" dirty="0" smtClean="0">
                <a:solidFill>
                  <a:srgbClr val="F79646">
                    <a:lumMod val="50000"/>
                  </a:srgbClr>
                </a:solidFill>
              </a:rPr>
              <a:t>מצודות </a:t>
            </a:r>
            <a:r>
              <a:rPr lang="he-IL" dirty="0">
                <a:solidFill>
                  <a:srgbClr val="F79646">
                    <a:lumMod val="50000"/>
                  </a:srgbClr>
                </a:solidFill>
              </a:rPr>
              <a:t>חיה ועופות ודגים יש בהן משום גזל </a:t>
            </a:r>
            <a:r>
              <a:rPr lang="he-IL" dirty="0" smtClean="0">
                <a:solidFill>
                  <a:srgbClr val="F79646">
                    <a:lumMod val="50000"/>
                  </a:srgbClr>
                </a:solidFill>
              </a:rPr>
              <a:t>- מפני </a:t>
            </a:r>
            <a:r>
              <a:rPr lang="he-IL" dirty="0">
                <a:solidFill>
                  <a:srgbClr val="F79646">
                    <a:lumMod val="50000"/>
                  </a:srgbClr>
                </a:solidFill>
              </a:rPr>
              <a:t>דרכי </a:t>
            </a:r>
            <a:r>
              <a:rPr lang="he-IL" dirty="0" smtClean="0">
                <a:solidFill>
                  <a:srgbClr val="F79646">
                    <a:lumMod val="50000"/>
                  </a:srgbClr>
                </a:solidFill>
              </a:rPr>
              <a:t>שלום, ר</a:t>
            </a:r>
            <a:r>
              <a:rPr lang="he-IL" dirty="0">
                <a:solidFill>
                  <a:srgbClr val="F79646">
                    <a:lumMod val="50000"/>
                  </a:srgbClr>
                </a:solidFill>
              </a:rPr>
              <a:t>' יוסי </a:t>
            </a:r>
            <a:r>
              <a:rPr lang="he-IL" dirty="0" smtClean="0">
                <a:solidFill>
                  <a:srgbClr val="F79646">
                    <a:lumMod val="50000"/>
                  </a:srgbClr>
                </a:solidFill>
              </a:rPr>
              <a:t>אומר: </a:t>
            </a:r>
            <a:r>
              <a:rPr lang="he-IL" dirty="0">
                <a:solidFill>
                  <a:srgbClr val="F79646">
                    <a:lumMod val="50000"/>
                  </a:srgbClr>
                </a:solidFill>
              </a:rPr>
              <a:t>גזל </a:t>
            </a:r>
            <a:r>
              <a:rPr lang="he-IL" dirty="0" smtClean="0">
                <a:solidFill>
                  <a:srgbClr val="F79646">
                    <a:lumMod val="50000"/>
                  </a:srgbClr>
                </a:solidFill>
              </a:rPr>
              <a:t>גמור.</a:t>
            </a:r>
          </a:p>
          <a:p>
            <a:pPr>
              <a:lnSpc>
                <a:spcPct val="120000"/>
              </a:lnSpc>
            </a:pPr>
            <a:r>
              <a:rPr lang="he-IL" dirty="0" smtClean="0">
                <a:solidFill>
                  <a:srgbClr val="F79646">
                    <a:lumMod val="50000"/>
                  </a:srgbClr>
                </a:solidFill>
              </a:rPr>
              <a:t>מציאת </a:t>
            </a:r>
            <a:r>
              <a:rPr lang="he-IL" dirty="0">
                <a:solidFill>
                  <a:srgbClr val="F79646">
                    <a:lumMod val="50000"/>
                  </a:srgbClr>
                </a:solidFill>
              </a:rPr>
              <a:t>חרש שוטה וקטן יש בהן משום גזל </a:t>
            </a:r>
            <a:r>
              <a:rPr lang="he-IL" dirty="0" smtClean="0">
                <a:solidFill>
                  <a:srgbClr val="F79646">
                    <a:lumMod val="50000"/>
                  </a:srgbClr>
                </a:solidFill>
              </a:rPr>
              <a:t>- מפני </a:t>
            </a:r>
            <a:r>
              <a:rPr lang="he-IL" dirty="0">
                <a:solidFill>
                  <a:srgbClr val="F79646">
                    <a:lumMod val="50000"/>
                  </a:srgbClr>
                </a:solidFill>
              </a:rPr>
              <a:t>דרכי </a:t>
            </a:r>
            <a:r>
              <a:rPr lang="he-IL" dirty="0" smtClean="0">
                <a:solidFill>
                  <a:srgbClr val="F79646">
                    <a:lumMod val="50000"/>
                  </a:srgbClr>
                </a:solidFill>
              </a:rPr>
              <a:t>שלום, </a:t>
            </a:r>
            <a:r>
              <a:rPr lang="he-IL" dirty="0">
                <a:solidFill>
                  <a:srgbClr val="F79646">
                    <a:lumMod val="50000"/>
                  </a:srgbClr>
                </a:solidFill>
              </a:rPr>
              <a:t>ר' יוסי </a:t>
            </a:r>
            <a:r>
              <a:rPr lang="he-IL" dirty="0" smtClean="0">
                <a:solidFill>
                  <a:srgbClr val="F79646">
                    <a:lumMod val="50000"/>
                  </a:srgbClr>
                </a:solidFill>
              </a:rPr>
              <a:t>אומר: </a:t>
            </a:r>
            <a:r>
              <a:rPr lang="he-IL" dirty="0">
                <a:solidFill>
                  <a:srgbClr val="F79646">
                    <a:lumMod val="50000"/>
                  </a:srgbClr>
                </a:solidFill>
              </a:rPr>
              <a:t>גזל </a:t>
            </a:r>
            <a:r>
              <a:rPr lang="he-IL" dirty="0" smtClean="0">
                <a:solidFill>
                  <a:srgbClr val="F79646">
                    <a:lumMod val="50000"/>
                  </a:srgbClr>
                </a:solidFill>
              </a:rPr>
              <a:t>גמור.</a:t>
            </a:r>
          </a:p>
          <a:p>
            <a:pPr>
              <a:lnSpc>
                <a:spcPct val="120000"/>
              </a:lnSpc>
            </a:pPr>
            <a:r>
              <a:rPr lang="he-IL" dirty="0" smtClean="0">
                <a:solidFill>
                  <a:srgbClr val="F79646">
                    <a:lumMod val="50000"/>
                  </a:srgbClr>
                </a:solidFill>
              </a:rPr>
              <a:t>עני </a:t>
            </a:r>
            <a:r>
              <a:rPr lang="he-IL" dirty="0" err="1">
                <a:solidFill>
                  <a:srgbClr val="F79646">
                    <a:lumMod val="50000"/>
                  </a:srgbClr>
                </a:solidFill>
              </a:rPr>
              <a:t>המנקף</a:t>
            </a:r>
            <a:r>
              <a:rPr lang="he-IL" dirty="0">
                <a:solidFill>
                  <a:srgbClr val="F79646">
                    <a:lumMod val="50000"/>
                  </a:srgbClr>
                </a:solidFill>
              </a:rPr>
              <a:t> בראש הזית מה שתחתיו גזל </a:t>
            </a:r>
            <a:r>
              <a:rPr lang="he-IL" dirty="0" smtClean="0">
                <a:solidFill>
                  <a:srgbClr val="F79646">
                    <a:lumMod val="50000"/>
                  </a:srgbClr>
                </a:solidFill>
              </a:rPr>
              <a:t>- מפני </a:t>
            </a:r>
            <a:r>
              <a:rPr lang="he-IL" dirty="0">
                <a:solidFill>
                  <a:srgbClr val="F79646">
                    <a:lumMod val="50000"/>
                  </a:srgbClr>
                </a:solidFill>
              </a:rPr>
              <a:t>דרכי </a:t>
            </a:r>
            <a:r>
              <a:rPr lang="he-IL" dirty="0" smtClean="0">
                <a:solidFill>
                  <a:srgbClr val="F79646">
                    <a:lumMod val="50000"/>
                  </a:srgbClr>
                </a:solidFill>
              </a:rPr>
              <a:t>שלום, </a:t>
            </a:r>
            <a:r>
              <a:rPr lang="he-IL" dirty="0">
                <a:solidFill>
                  <a:srgbClr val="F79646">
                    <a:lumMod val="50000"/>
                  </a:srgbClr>
                </a:solidFill>
              </a:rPr>
              <a:t>ר' יוסי </a:t>
            </a:r>
            <a:r>
              <a:rPr lang="he-IL" dirty="0" smtClean="0">
                <a:solidFill>
                  <a:srgbClr val="F79646">
                    <a:lumMod val="50000"/>
                  </a:srgbClr>
                </a:solidFill>
              </a:rPr>
              <a:t>אומר: </a:t>
            </a:r>
            <a:r>
              <a:rPr lang="he-IL" dirty="0">
                <a:solidFill>
                  <a:srgbClr val="F79646">
                    <a:lumMod val="50000"/>
                  </a:srgbClr>
                </a:solidFill>
              </a:rPr>
              <a:t>גזל </a:t>
            </a:r>
            <a:r>
              <a:rPr lang="he-IL" dirty="0" smtClean="0">
                <a:solidFill>
                  <a:srgbClr val="F79646">
                    <a:lumMod val="50000"/>
                  </a:srgbClr>
                </a:solidFill>
              </a:rPr>
              <a:t>גמור.</a:t>
            </a:r>
          </a:p>
          <a:p>
            <a:pPr>
              <a:lnSpc>
                <a:spcPct val="120000"/>
              </a:lnSpc>
            </a:pPr>
            <a:r>
              <a:rPr lang="he-IL" dirty="0" smtClean="0">
                <a:solidFill>
                  <a:srgbClr val="F79646">
                    <a:lumMod val="50000"/>
                  </a:srgbClr>
                </a:solidFill>
              </a:rPr>
              <a:t>אין </a:t>
            </a:r>
            <a:r>
              <a:rPr lang="he-IL" dirty="0" err="1">
                <a:solidFill>
                  <a:srgbClr val="F79646">
                    <a:lumMod val="50000"/>
                  </a:srgbClr>
                </a:solidFill>
              </a:rPr>
              <a:t>ממחין</a:t>
            </a:r>
            <a:r>
              <a:rPr lang="he-IL" dirty="0">
                <a:solidFill>
                  <a:srgbClr val="F79646">
                    <a:lumMod val="50000"/>
                  </a:srgbClr>
                </a:solidFill>
              </a:rPr>
              <a:t> ביד עניי עובדי כוכבים בלקט שכחה ופאה </a:t>
            </a:r>
            <a:r>
              <a:rPr lang="he-IL" dirty="0" smtClean="0">
                <a:solidFill>
                  <a:srgbClr val="F79646">
                    <a:lumMod val="50000"/>
                  </a:srgbClr>
                </a:solidFill>
              </a:rPr>
              <a:t>- מפני </a:t>
            </a:r>
            <a:r>
              <a:rPr lang="he-IL" dirty="0">
                <a:solidFill>
                  <a:srgbClr val="F79646">
                    <a:lumMod val="50000"/>
                  </a:srgbClr>
                </a:solidFill>
              </a:rPr>
              <a:t>דרכי </a:t>
            </a:r>
            <a:r>
              <a:rPr lang="he-IL" dirty="0" smtClean="0">
                <a:solidFill>
                  <a:srgbClr val="F79646">
                    <a:lumMod val="50000"/>
                  </a:srgbClr>
                </a:solidFill>
              </a:rPr>
              <a:t>שלום.</a:t>
            </a:r>
            <a:endParaRPr lang="he-IL" dirty="0" smtClean="0"/>
          </a:p>
          <a:p>
            <a:pPr>
              <a:lnSpc>
                <a:spcPct val="120000"/>
              </a:lnSpc>
            </a:pPr>
            <a:endParaRPr lang="he-IL" b="1" dirty="0" smtClean="0"/>
          </a:p>
        </p:txBody>
      </p:sp>
      <p:sp>
        <p:nvSpPr>
          <p:cNvPr id="9" name="TextBox 8"/>
          <p:cNvSpPr txBox="1"/>
          <p:nvPr/>
        </p:nvSpPr>
        <p:spPr>
          <a:xfrm>
            <a:off x="-159625" y="35330"/>
            <a:ext cx="3177429" cy="369332"/>
          </a:xfrm>
          <a:prstGeom prst="rect">
            <a:avLst/>
          </a:prstGeom>
          <a:noFill/>
        </p:spPr>
        <p:txBody>
          <a:bodyPr wrap="square" rtlCol="1">
            <a:spAutoFit/>
          </a:bodyPr>
          <a:lstStyle/>
          <a:p>
            <a:r>
              <a:rPr lang="he-IL" b="1" dirty="0" smtClean="0">
                <a:solidFill>
                  <a:schemeClr val="bg1">
                    <a:lumMod val="50000"/>
                  </a:schemeClr>
                </a:solidFill>
              </a:rPr>
              <a:t>דף נט עמוד א - דף נט עמוד ב</a:t>
            </a:r>
            <a:endParaRPr lang="he-IL" b="1" dirty="0">
              <a:solidFill>
                <a:schemeClr val="bg1">
                  <a:lumMod val="50000"/>
                </a:schemeClr>
              </a:solidFill>
            </a:endParaRPr>
          </a:p>
        </p:txBody>
      </p:sp>
      <p:sp>
        <p:nvSpPr>
          <p:cNvPr id="5" name="TextBox 4"/>
          <p:cNvSpPr txBox="1"/>
          <p:nvPr/>
        </p:nvSpPr>
        <p:spPr>
          <a:xfrm>
            <a:off x="8514508" y="1671408"/>
            <a:ext cx="576064" cy="215444"/>
          </a:xfrm>
          <a:prstGeom prst="rect">
            <a:avLst/>
          </a:prstGeom>
          <a:noFill/>
        </p:spPr>
        <p:txBody>
          <a:bodyPr wrap="square" rtlCol="1">
            <a:spAutoFit/>
          </a:bodyPr>
          <a:lstStyle/>
          <a:p>
            <a:r>
              <a:rPr lang="he-IL" sz="800" dirty="0" smtClean="0"/>
              <a:t>עמוד </a:t>
            </a:r>
            <a:r>
              <a:rPr lang="he-IL" sz="800" dirty="0"/>
              <a:t>ב</a:t>
            </a:r>
          </a:p>
        </p:txBody>
      </p:sp>
    </p:spTree>
    <p:extLst>
      <p:ext uri="{BB962C8B-B14F-4D97-AF65-F5344CB8AC3E}">
        <p14:creationId xmlns:p14="http://schemas.microsoft.com/office/powerpoint/2010/main" val="1028749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27720" y="1347636"/>
            <a:ext cx="8332418" cy="3397853"/>
          </a:xfrm>
          <a:prstGeom prst="rect">
            <a:avLst/>
          </a:prstGeom>
          <a:noFill/>
        </p:spPr>
        <p:txBody>
          <a:bodyPr wrap="square" rtlCol="1">
            <a:spAutoFit/>
          </a:bodyPr>
          <a:lstStyle/>
          <a:p>
            <a:pPr>
              <a:lnSpc>
                <a:spcPct val="120000"/>
              </a:lnSpc>
            </a:pPr>
            <a:r>
              <a:rPr lang="he-IL" sz="1700" b="1" dirty="0" smtClean="0"/>
              <a:t>גמרא</a:t>
            </a:r>
            <a:endParaRPr lang="he-IL" sz="1700" dirty="0" smtClean="0"/>
          </a:p>
          <a:p>
            <a:pPr>
              <a:lnSpc>
                <a:spcPct val="120000"/>
              </a:lnSpc>
            </a:pPr>
            <a:endParaRPr lang="he-IL" sz="200" dirty="0" smtClean="0"/>
          </a:p>
          <a:p>
            <a:pPr>
              <a:lnSpc>
                <a:spcPct val="120000"/>
              </a:lnSpc>
            </a:pPr>
            <a:r>
              <a:rPr lang="he-IL" sz="1600" dirty="0" err="1" smtClean="0"/>
              <a:t>מנה</a:t>
            </a:r>
            <a:r>
              <a:rPr lang="he-IL" sz="1600" dirty="0" err="1"/>
              <a:t>'</a:t>
            </a:r>
            <a:r>
              <a:rPr lang="he-IL" sz="1600" dirty="0" err="1" smtClean="0"/>
              <a:t>'מ</a:t>
            </a:r>
            <a:r>
              <a:rPr lang="he-IL" sz="1600" dirty="0" smtClean="0"/>
              <a:t>? </a:t>
            </a:r>
          </a:p>
          <a:p>
            <a:pPr>
              <a:lnSpc>
                <a:spcPct val="120000"/>
              </a:lnSpc>
            </a:pPr>
            <a:endParaRPr lang="he-IL" sz="300" dirty="0" smtClean="0"/>
          </a:p>
          <a:p>
            <a:pPr>
              <a:lnSpc>
                <a:spcPct val="120000"/>
              </a:lnSpc>
            </a:pPr>
            <a:r>
              <a:rPr lang="he-IL" sz="1600" dirty="0" smtClean="0"/>
              <a:t>אמר </a:t>
            </a:r>
            <a:r>
              <a:rPr lang="he-IL" sz="1600" dirty="0"/>
              <a:t>רב </a:t>
            </a:r>
            <a:r>
              <a:rPr lang="he-IL" sz="1600" dirty="0" smtClean="0"/>
              <a:t>מתנה </a:t>
            </a:r>
            <a:r>
              <a:rPr lang="he-IL" sz="1600" dirty="0" err="1"/>
              <a:t>דאמר</a:t>
            </a:r>
            <a:r>
              <a:rPr lang="he-IL" sz="1600" dirty="0"/>
              <a:t> </a:t>
            </a:r>
            <a:r>
              <a:rPr lang="he-IL" sz="1600" dirty="0" smtClean="0"/>
              <a:t>קרא: "</a:t>
            </a:r>
            <a:r>
              <a:rPr lang="he-IL" sz="1600" dirty="0" smtClean="0">
                <a:solidFill>
                  <a:srgbClr val="002060"/>
                </a:solidFill>
              </a:rPr>
              <a:t>ויכתוב </a:t>
            </a:r>
            <a:r>
              <a:rPr lang="he-IL" sz="1600" dirty="0">
                <a:solidFill>
                  <a:srgbClr val="002060"/>
                </a:solidFill>
              </a:rPr>
              <a:t>משה את התורה הזאת ויתנה אל </a:t>
            </a:r>
            <a:r>
              <a:rPr lang="he-IL" sz="1600" dirty="0" err="1">
                <a:solidFill>
                  <a:srgbClr val="002060"/>
                </a:solidFill>
              </a:rPr>
              <a:t>הכהנים</a:t>
            </a:r>
            <a:r>
              <a:rPr lang="he-IL" sz="1600" dirty="0">
                <a:solidFill>
                  <a:srgbClr val="002060"/>
                </a:solidFill>
              </a:rPr>
              <a:t> בני </a:t>
            </a:r>
            <a:r>
              <a:rPr lang="he-IL" sz="1600" dirty="0" smtClean="0">
                <a:solidFill>
                  <a:srgbClr val="002060"/>
                </a:solidFill>
              </a:rPr>
              <a:t>לוי</a:t>
            </a:r>
            <a:r>
              <a:rPr lang="he-IL" sz="1600" dirty="0" smtClean="0"/>
              <a:t>" - אטו </a:t>
            </a:r>
            <a:r>
              <a:rPr lang="he-IL" sz="1600" dirty="0"/>
              <a:t>אנא לא </a:t>
            </a:r>
            <a:r>
              <a:rPr lang="he-IL" sz="1600" dirty="0" err="1"/>
              <a:t>ידענא</a:t>
            </a:r>
            <a:r>
              <a:rPr lang="he-IL" sz="1600" dirty="0"/>
              <a:t> </a:t>
            </a:r>
            <a:r>
              <a:rPr lang="he-IL" sz="1600" dirty="0" err="1"/>
              <a:t>דכהנים</a:t>
            </a:r>
            <a:r>
              <a:rPr lang="he-IL" sz="1600" dirty="0"/>
              <a:t> בני לוי </a:t>
            </a:r>
            <a:r>
              <a:rPr lang="he-IL" sz="1600" dirty="0" err="1" smtClean="0"/>
              <a:t>נינהו</a:t>
            </a:r>
            <a:r>
              <a:rPr lang="he-IL" sz="1600" dirty="0" smtClean="0"/>
              <a:t>? </a:t>
            </a:r>
            <a:r>
              <a:rPr lang="he-IL" sz="1600" dirty="0"/>
              <a:t>אלא כהן ברישא והדר </a:t>
            </a:r>
            <a:r>
              <a:rPr lang="he-IL" sz="1600" dirty="0" smtClean="0"/>
              <a:t>לוי.</a:t>
            </a:r>
          </a:p>
          <a:p>
            <a:pPr>
              <a:lnSpc>
                <a:spcPct val="120000"/>
              </a:lnSpc>
            </a:pPr>
            <a:endParaRPr lang="he-IL" sz="300" dirty="0" smtClean="0"/>
          </a:p>
          <a:p>
            <a:pPr>
              <a:lnSpc>
                <a:spcPct val="120000"/>
              </a:lnSpc>
            </a:pPr>
            <a:r>
              <a:rPr lang="he-IL" sz="1600" dirty="0" smtClean="0"/>
              <a:t>רבי </a:t>
            </a:r>
            <a:r>
              <a:rPr lang="he-IL" sz="1600" dirty="0"/>
              <a:t>יצחק </a:t>
            </a:r>
            <a:r>
              <a:rPr lang="he-IL" sz="1600" dirty="0" err="1"/>
              <a:t>נפחא</a:t>
            </a:r>
            <a:r>
              <a:rPr lang="he-IL" sz="1600" dirty="0"/>
              <a:t> אמר </a:t>
            </a:r>
            <a:r>
              <a:rPr lang="he-IL" sz="1600" dirty="0" smtClean="0"/>
              <a:t>מהכא: "</a:t>
            </a:r>
            <a:r>
              <a:rPr lang="he-IL" sz="1600" dirty="0" smtClean="0">
                <a:solidFill>
                  <a:srgbClr val="002060"/>
                </a:solidFill>
              </a:rPr>
              <a:t>ונגשו </a:t>
            </a:r>
            <a:r>
              <a:rPr lang="he-IL" sz="1600" dirty="0" err="1">
                <a:solidFill>
                  <a:srgbClr val="002060"/>
                </a:solidFill>
              </a:rPr>
              <a:t>הכהנים</a:t>
            </a:r>
            <a:r>
              <a:rPr lang="he-IL" sz="1600" dirty="0">
                <a:solidFill>
                  <a:srgbClr val="002060"/>
                </a:solidFill>
              </a:rPr>
              <a:t> בני </a:t>
            </a:r>
            <a:r>
              <a:rPr lang="he-IL" sz="1600" dirty="0" smtClean="0">
                <a:solidFill>
                  <a:srgbClr val="002060"/>
                </a:solidFill>
              </a:rPr>
              <a:t>לוי</a:t>
            </a:r>
            <a:r>
              <a:rPr lang="he-IL" sz="1600" dirty="0" smtClean="0"/>
              <a:t>" - אטו </a:t>
            </a:r>
            <a:r>
              <a:rPr lang="he-IL" sz="1600" dirty="0" err="1"/>
              <a:t>אנן</a:t>
            </a:r>
            <a:r>
              <a:rPr lang="he-IL" sz="1600" dirty="0"/>
              <a:t> לא </a:t>
            </a:r>
            <a:r>
              <a:rPr lang="he-IL" sz="1600" dirty="0" err="1"/>
              <a:t>ידעינן</a:t>
            </a:r>
            <a:r>
              <a:rPr lang="he-IL" sz="1600" dirty="0"/>
              <a:t> </a:t>
            </a:r>
            <a:r>
              <a:rPr lang="he-IL" sz="1600" dirty="0" err="1"/>
              <a:t>דכהנים</a:t>
            </a:r>
            <a:r>
              <a:rPr lang="he-IL" sz="1600" dirty="0"/>
              <a:t> בני לוי </a:t>
            </a:r>
            <a:r>
              <a:rPr lang="he-IL" sz="1600" dirty="0" err="1" smtClean="0"/>
              <a:t>נינהו</a:t>
            </a:r>
            <a:r>
              <a:rPr lang="he-IL" sz="1600" dirty="0" smtClean="0"/>
              <a:t>? </a:t>
            </a:r>
            <a:r>
              <a:rPr lang="he-IL" sz="1600" dirty="0"/>
              <a:t>אלא כהן ברישא והדר </a:t>
            </a:r>
            <a:r>
              <a:rPr lang="he-IL" sz="1600" dirty="0" smtClean="0"/>
              <a:t>לוי. </a:t>
            </a:r>
          </a:p>
          <a:p>
            <a:pPr>
              <a:lnSpc>
                <a:spcPct val="120000"/>
              </a:lnSpc>
            </a:pPr>
            <a:endParaRPr lang="he-IL" sz="300" dirty="0" smtClean="0"/>
          </a:p>
          <a:p>
            <a:pPr>
              <a:lnSpc>
                <a:spcPct val="120000"/>
              </a:lnSpc>
            </a:pPr>
            <a:r>
              <a:rPr lang="he-IL" sz="1600" dirty="0" smtClean="0"/>
              <a:t>רב </a:t>
            </a:r>
            <a:r>
              <a:rPr lang="he-IL" sz="1600" dirty="0"/>
              <a:t>אשי אמר </a:t>
            </a:r>
            <a:r>
              <a:rPr lang="he-IL" sz="1600" dirty="0" smtClean="0"/>
              <a:t>מהכא: </a:t>
            </a:r>
            <a:r>
              <a:rPr lang="he-IL" sz="1600" dirty="0"/>
              <a:t>"</a:t>
            </a:r>
            <a:r>
              <a:rPr lang="he-IL" sz="1600" dirty="0" smtClean="0">
                <a:solidFill>
                  <a:srgbClr val="002060"/>
                </a:solidFill>
              </a:rPr>
              <a:t>בני </a:t>
            </a:r>
            <a:r>
              <a:rPr lang="he-IL" sz="1600" dirty="0">
                <a:solidFill>
                  <a:srgbClr val="002060"/>
                </a:solidFill>
              </a:rPr>
              <a:t>עמרם אהרן ומשה ויבדל אהרן להקדישו קדש </a:t>
            </a:r>
            <a:r>
              <a:rPr lang="he-IL" sz="1600" dirty="0" smtClean="0">
                <a:solidFill>
                  <a:srgbClr val="002060"/>
                </a:solidFill>
              </a:rPr>
              <a:t>קדשים</a:t>
            </a:r>
            <a:r>
              <a:rPr lang="he-IL" sz="1600" dirty="0" smtClean="0"/>
              <a:t>".</a:t>
            </a:r>
          </a:p>
          <a:p>
            <a:pPr>
              <a:lnSpc>
                <a:spcPct val="120000"/>
              </a:lnSpc>
            </a:pPr>
            <a:endParaRPr lang="he-IL" sz="300" dirty="0" smtClean="0"/>
          </a:p>
          <a:p>
            <a:pPr>
              <a:lnSpc>
                <a:spcPct val="120000"/>
              </a:lnSpc>
            </a:pPr>
            <a:r>
              <a:rPr lang="he-IL" sz="1600" dirty="0" smtClean="0"/>
              <a:t>ר</a:t>
            </a:r>
            <a:r>
              <a:rPr lang="he-IL" sz="1600" dirty="0"/>
              <a:t>' </a:t>
            </a:r>
            <a:r>
              <a:rPr lang="he-IL" sz="1600" dirty="0" err="1"/>
              <a:t>חייא</a:t>
            </a:r>
            <a:r>
              <a:rPr lang="he-IL" sz="1600" dirty="0"/>
              <a:t> בר אבא אמר </a:t>
            </a:r>
            <a:r>
              <a:rPr lang="he-IL" sz="1600" dirty="0" smtClean="0"/>
              <a:t>מהכא: </a:t>
            </a:r>
            <a:r>
              <a:rPr lang="he-IL" sz="1600" dirty="0"/>
              <a:t>"</a:t>
            </a:r>
            <a:r>
              <a:rPr lang="he-IL" sz="1600" dirty="0" err="1" smtClean="0">
                <a:solidFill>
                  <a:srgbClr val="002060"/>
                </a:solidFill>
              </a:rPr>
              <a:t>וקדשתו</a:t>
            </a:r>
            <a:r>
              <a:rPr lang="he-IL" sz="1600" dirty="0" smtClean="0"/>
              <a:t>" </a:t>
            </a:r>
            <a:r>
              <a:rPr lang="he-IL" sz="1600" dirty="0"/>
              <a:t>לכל דבר </a:t>
            </a:r>
            <a:r>
              <a:rPr lang="he-IL" sz="1600" dirty="0" smtClean="0"/>
              <a:t>שבקדושה. </a:t>
            </a:r>
          </a:p>
          <a:p>
            <a:pPr>
              <a:lnSpc>
                <a:spcPct val="120000"/>
              </a:lnSpc>
            </a:pPr>
            <a:endParaRPr lang="he-IL" sz="300" dirty="0" smtClean="0"/>
          </a:p>
          <a:p>
            <a:pPr>
              <a:lnSpc>
                <a:spcPct val="120000"/>
              </a:lnSpc>
            </a:pPr>
            <a:r>
              <a:rPr lang="he-IL" sz="1600" dirty="0" smtClean="0"/>
              <a:t>תנא </a:t>
            </a:r>
            <a:r>
              <a:rPr lang="he-IL" sz="1600" dirty="0"/>
              <a:t>דבי רבי </a:t>
            </a:r>
            <a:r>
              <a:rPr lang="he-IL" sz="1600" dirty="0" smtClean="0"/>
              <a:t>ישמעאל:</a:t>
            </a:r>
            <a:r>
              <a:rPr lang="he-IL" sz="1600" dirty="0">
                <a:solidFill>
                  <a:srgbClr val="F79646">
                    <a:lumMod val="50000"/>
                  </a:srgbClr>
                </a:solidFill>
              </a:rPr>
              <a:t> "</a:t>
            </a:r>
            <a:r>
              <a:rPr lang="he-IL" sz="1600" dirty="0" err="1" smtClean="0">
                <a:solidFill>
                  <a:srgbClr val="002060"/>
                </a:solidFill>
              </a:rPr>
              <a:t>וקדשתו</a:t>
            </a:r>
            <a:r>
              <a:rPr lang="he-IL" sz="1600" dirty="0">
                <a:solidFill>
                  <a:srgbClr val="F79646">
                    <a:lumMod val="50000"/>
                  </a:srgbClr>
                </a:solidFill>
              </a:rPr>
              <a:t>" לכל דבר </a:t>
            </a:r>
            <a:r>
              <a:rPr lang="he-IL" sz="1600" dirty="0" smtClean="0">
                <a:solidFill>
                  <a:srgbClr val="F79646">
                    <a:lumMod val="50000"/>
                  </a:srgbClr>
                </a:solidFill>
              </a:rPr>
              <a:t>שבקדושה - לפתוח </a:t>
            </a:r>
            <a:r>
              <a:rPr lang="he-IL" sz="1600" dirty="0">
                <a:solidFill>
                  <a:srgbClr val="F79646">
                    <a:lumMod val="50000"/>
                  </a:srgbClr>
                </a:solidFill>
              </a:rPr>
              <a:t>ראשון ולברך ראשון וליטול מנה יפה ראשון.</a:t>
            </a:r>
          </a:p>
          <a:p>
            <a:pPr>
              <a:lnSpc>
                <a:spcPct val="120000"/>
              </a:lnSpc>
            </a:pPr>
            <a:endParaRPr lang="he-IL" sz="1700" dirty="0" smtClean="0"/>
          </a:p>
        </p:txBody>
      </p:sp>
      <p:sp>
        <p:nvSpPr>
          <p:cNvPr id="9" name="TextBox 8"/>
          <p:cNvSpPr txBox="1"/>
          <p:nvPr/>
        </p:nvSpPr>
        <p:spPr>
          <a:xfrm>
            <a:off x="-159625" y="35330"/>
            <a:ext cx="1779297" cy="369332"/>
          </a:xfrm>
          <a:prstGeom prst="rect">
            <a:avLst/>
          </a:prstGeom>
          <a:noFill/>
        </p:spPr>
        <p:txBody>
          <a:bodyPr wrap="square" rtlCol="1">
            <a:spAutoFit/>
          </a:bodyPr>
          <a:lstStyle/>
          <a:p>
            <a:r>
              <a:rPr lang="he-IL" b="1" dirty="0" smtClean="0">
                <a:solidFill>
                  <a:schemeClr val="bg1">
                    <a:lumMod val="50000"/>
                  </a:schemeClr>
                </a:solidFill>
              </a:rPr>
              <a:t>דף נט עמוד ב</a:t>
            </a:r>
            <a:endParaRPr lang="he-IL" b="1" dirty="0">
              <a:solidFill>
                <a:schemeClr val="bg1">
                  <a:lumMod val="50000"/>
                </a:schemeClr>
              </a:solidFill>
            </a:endParaRPr>
          </a:p>
        </p:txBody>
      </p:sp>
      <p:sp>
        <p:nvSpPr>
          <p:cNvPr id="6" name="הסבר מלבני מעוגל 5"/>
          <p:cNvSpPr/>
          <p:nvPr/>
        </p:nvSpPr>
        <p:spPr>
          <a:xfrm>
            <a:off x="4232510" y="241070"/>
            <a:ext cx="4377248" cy="936104"/>
          </a:xfrm>
          <a:prstGeom prst="wedgeRoundRectCallout">
            <a:avLst>
              <a:gd name="adj1" fmla="val 53788"/>
              <a:gd name="adj2" fmla="val -3630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smtClean="0">
                <a:solidFill>
                  <a:schemeClr val="tx1"/>
                </a:solidFill>
              </a:rPr>
              <a:t>משנה דף נט עמוד א</a:t>
            </a:r>
          </a:p>
          <a:p>
            <a:pPr>
              <a:lnSpc>
                <a:spcPct val="120000"/>
              </a:lnSpc>
            </a:pPr>
            <a:r>
              <a:rPr lang="he-IL" sz="1400" dirty="0" smtClean="0">
                <a:solidFill>
                  <a:srgbClr val="F79646">
                    <a:lumMod val="50000"/>
                  </a:srgbClr>
                </a:solidFill>
              </a:rPr>
              <a:t>אלו </a:t>
            </a:r>
            <a:r>
              <a:rPr lang="he-IL" sz="1400" dirty="0">
                <a:solidFill>
                  <a:srgbClr val="F79646">
                    <a:lumMod val="50000"/>
                  </a:srgbClr>
                </a:solidFill>
              </a:rPr>
              <a:t>דברים אמרו מפני דרכי שלום: </a:t>
            </a:r>
          </a:p>
          <a:p>
            <a:pPr>
              <a:lnSpc>
                <a:spcPct val="120000"/>
              </a:lnSpc>
            </a:pPr>
            <a:r>
              <a:rPr lang="he-IL" sz="1400" dirty="0">
                <a:solidFill>
                  <a:srgbClr val="F79646">
                    <a:lumMod val="50000"/>
                  </a:srgbClr>
                </a:solidFill>
              </a:rPr>
              <a:t>כהן קורא ראשון ואחריו לוי ואחריו ישראל - מפני דרכי שלום.</a:t>
            </a:r>
          </a:p>
        </p:txBody>
      </p:sp>
    </p:spTree>
    <p:extLst>
      <p:ext uri="{BB962C8B-B14F-4D97-AF65-F5344CB8AC3E}">
        <p14:creationId xmlns:p14="http://schemas.microsoft.com/office/powerpoint/2010/main" val="209023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10872</TotalTime>
  <Words>3547</Words>
  <Application>Microsoft Office PowerPoint</Application>
  <PresentationFormat>‫הצגה על המסך (4:3)</PresentationFormat>
  <Paragraphs>428</Paragraphs>
  <Slides>15</Slides>
  <Notes>12</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15</vt:i4>
      </vt:variant>
    </vt:vector>
  </HeadingPairs>
  <TitlesOfParts>
    <vt:vector size="19" baseType="lpstr">
      <vt:lpstr>Arial</vt:lpstr>
      <vt:lpstr>Calibri</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user</cp:lastModifiedBy>
  <cp:revision>1245</cp:revision>
  <dcterms:created xsi:type="dcterms:W3CDTF">2015-01-28T10:22:53Z</dcterms:created>
  <dcterms:modified xsi:type="dcterms:W3CDTF">2016-02-10T20:14:24Z</dcterms:modified>
</cp:coreProperties>
</file>