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76" r:id="rId2"/>
    <p:sldId id="314" r:id="rId3"/>
    <p:sldId id="315" r:id="rId4"/>
    <p:sldId id="328" r:id="rId5"/>
    <p:sldId id="316" r:id="rId6"/>
    <p:sldId id="323" r:id="rId7"/>
    <p:sldId id="317" r:id="rId8"/>
    <p:sldId id="318" r:id="rId9"/>
    <p:sldId id="319" r:id="rId10"/>
    <p:sldId id="321" r:id="rId11"/>
    <p:sldId id="324" r:id="rId12"/>
    <p:sldId id="325" r:id="rId13"/>
    <p:sldId id="326" r:id="rId14"/>
    <p:sldId id="327" r:id="rId15"/>
    <p:sldId id="329" r:id="rId16"/>
    <p:sldId id="293" r:id="rId17"/>
    <p:sldId id="274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78175" autoAdjust="0"/>
  </p:normalViewPr>
  <p:slideViewPr>
    <p:cSldViewPr>
      <p:cViewPr varScale="1">
        <p:scale>
          <a:sx n="55" d="100"/>
          <a:sy n="55" d="100"/>
        </p:scale>
        <p:origin x="17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אם יש עליו עוררין</a:t>
            </a:r>
            <a:r>
              <a:rPr lang="he-IL" dirty="0" smtClean="0"/>
              <a:t>. </a:t>
            </a:r>
            <a:r>
              <a:rPr lang="he-IL" dirty="0" err="1" smtClean="0"/>
              <a:t>לפוסלו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יתקיים בחותמיו</a:t>
            </a:r>
            <a:r>
              <a:rPr lang="he-IL" dirty="0" smtClean="0"/>
              <a:t>. או העדים עצמן יעידו </a:t>
            </a:r>
            <a:r>
              <a:rPr lang="he-IL" dirty="0" err="1" smtClean="0"/>
              <a:t>שחתמוהו</a:t>
            </a:r>
            <a:r>
              <a:rPr lang="he-IL" dirty="0" smtClean="0"/>
              <a:t> או עדים אחרים יכירוהו ושוב אין בו פסול </a:t>
            </a:r>
            <a:r>
              <a:rPr lang="he-IL" dirty="0" err="1" smtClean="0"/>
              <a:t>דבני</a:t>
            </a:r>
            <a:r>
              <a:rPr lang="he-IL" dirty="0" smtClean="0"/>
              <a:t> ארץ ישראל ודאי </a:t>
            </a:r>
            <a:r>
              <a:rPr lang="he-IL" dirty="0" err="1" smtClean="0"/>
              <a:t>בקיאין</a:t>
            </a:r>
            <a:r>
              <a:rPr lang="he-IL" dirty="0" smtClean="0"/>
              <a:t> לשמה: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דרבי יוחנן</a:t>
            </a:r>
            <a:r>
              <a:rPr lang="he-IL" dirty="0" smtClean="0"/>
              <a:t>. לא </a:t>
            </a:r>
            <a:r>
              <a:rPr lang="he-IL" dirty="0" err="1" smtClean="0"/>
              <a:t>איתפרש</a:t>
            </a:r>
            <a:r>
              <a:rPr lang="he-IL" dirty="0" smtClean="0"/>
              <a:t> </a:t>
            </a:r>
            <a:r>
              <a:rPr lang="he-IL" dirty="0" err="1" smtClean="0"/>
              <a:t>היכא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r>
              <a:rPr lang="he-IL" b="1" dirty="0" err="1" smtClean="0"/>
              <a:t>תוס</a:t>
            </a:r>
            <a:r>
              <a:rPr lang="he-IL" b="1" dirty="0" smtClean="0"/>
              <a:t>': והאמר</a:t>
            </a:r>
            <a:r>
              <a:rPr lang="he-IL" dirty="0" smtClean="0"/>
              <a:t> </a:t>
            </a:r>
            <a:r>
              <a:rPr lang="he-IL" dirty="0" err="1" smtClean="0"/>
              <a:t>ר''י</a:t>
            </a:r>
            <a:r>
              <a:rPr lang="he-IL" dirty="0" smtClean="0"/>
              <a:t> </a:t>
            </a:r>
            <a:r>
              <a:rPr lang="he-IL" dirty="0" err="1" smtClean="0"/>
              <a:t>ד''ה</a:t>
            </a:r>
            <a:r>
              <a:rPr lang="he-IL" dirty="0" smtClean="0"/>
              <a:t> </a:t>
            </a:r>
            <a:r>
              <a:rPr lang="he-IL" dirty="0" err="1" smtClean="0"/>
              <a:t>כו</a:t>
            </a:r>
            <a:r>
              <a:rPr lang="he-IL" dirty="0" smtClean="0"/>
              <a:t>'. </a:t>
            </a:r>
            <a:r>
              <a:rPr lang="he-IL" dirty="0" err="1" smtClean="0"/>
              <a:t>אר''ת</a:t>
            </a:r>
            <a:r>
              <a:rPr lang="he-IL" dirty="0" smtClean="0"/>
              <a:t> </a:t>
            </a:r>
            <a:r>
              <a:rPr lang="he-IL" dirty="0" err="1" smtClean="0"/>
              <a:t>דעיקר</a:t>
            </a:r>
            <a:r>
              <a:rPr lang="he-IL" dirty="0" smtClean="0"/>
              <a:t> מילתא </a:t>
            </a:r>
            <a:r>
              <a:rPr lang="he-IL" dirty="0" err="1" smtClean="0"/>
              <a:t>דר''י</a:t>
            </a:r>
            <a:r>
              <a:rPr lang="he-IL" dirty="0" smtClean="0"/>
              <a:t> איתמר </a:t>
            </a:r>
            <a:r>
              <a:rPr lang="he-IL" dirty="0" err="1" smtClean="0"/>
              <a:t>בפ</a:t>
            </a:r>
            <a:r>
              <a:rPr lang="he-IL" dirty="0" smtClean="0"/>
              <a:t>''ב </a:t>
            </a:r>
            <a:r>
              <a:rPr lang="he-IL" dirty="0" err="1" smtClean="0"/>
              <a:t>דכתובות</a:t>
            </a:r>
            <a:r>
              <a:rPr lang="he-IL" dirty="0" smtClean="0"/>
              <a:t> (דף </a:t>
            </a:r>
            <a:r>
              <a:rPr lang="he-IL" dirty="0" err="1" smtClean="0"/>
              <a:t>כג</a:t>
            </a:r>
            <a:r>
              <a:rPr lang="he-IL" dirty="0" smtClean="0"/>
              <a:t>:) </a:t>
            </a:r>
          </a:p>
          <a:p>
            <a:endParaRPr lang="he-IL" b="1" dirty="0" smtClean="0"/>
          </a:p>
          <a:p>
            <a:r>
              <a:rPr lang="he-IL" b="1" dirty="0" err="1" smtClean="0"/>
              <a:t>תוס</a:t>
            </a:r>
            <a:r>
              <a:rPr lang="he-IL" b="1" dirty="0" smtClean="0"/>
              <a:t>': סמוך</a:t>
            </a:r>
            <a:r>
              <a:rPr lang="he-IL" dirty="0" smtClean="0"/>
              <a:t> </a:t>
            </a:r>
            <a:r>
              <a:rPr lang="he-IL" dirty="0" err="1" smtClean="0"/>
              <a:t>אהני</a:t>
            </a:r>
            <a:r>
              <a:rPr lang="he-IL" dirty="0" smtClean="0"/>
              <a:t>. </a:t>
            </a:r>
            <a:r>
              <a:rPr lang="he-IL" dirty="0" err="1" smtClean="0"/>
              <a:t>שפוסלין</a:t>
            </a:r>
            <a:r>
              <a:rPr lang="he-IL" dirty="0" smtClean="0"/>
              <a:t> החתימה </a:t>
            </a:r>
            <a:r>
              <a:rPr lang="he-IL" dirty="0" err="1" smtClean="0"/>
              <a:t>ולוקמה</a:t>
            </a:r>
            <a:r>
              <a:rPr lang="he-IL" dirty="0" smtClean="0"/>
              <a:t> בחזקת אשת איש</a:t>
            </a:r>
            <a:endParaRPr lang="he-IL" b="1" dirty="0" smtClean="0"/>
          </a:p>
          <a:p>
            <a:endParaRPr lang="he-IL" b="1" dirty="0" smtClean="0"/>
          </a:p>
          <a:p>
            <a:r>
              <a:rPr lang="he-IL" b="1" dirty="0" err="1" smtClean="0"/>
              <a:t>דבעל</a:t>
            </a:r>
            <a:r>
              <a:rPr lang="he-IL" dirty="0" smtClean="0"/>
              <a:t>. הבעל ערער עליו </a:t>
            </a:r>
            <a:r>
              <a:rPr lang="he-IL" dirty="0" err="1" smtClean="0"/>
              <a:t>לפוסלו</a:t>
            </a:r>
            <a:r>
              <a:rPr lang="he-IL" dirty="0" smtClean="0"/>
              <a:t>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189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פסולא</a:t>
            </a:r>
            <a:r>
              <a:rPr lang="he-IL" b="1" dirty="0" smtClean="0"/>
              <a:t> דרבנן</a:t>
            </a:r>
            <a:r>
              <a:rPr lang="he-IL" dirty="0" smtClean="0"/>
              <a:t>. מוליך ומביא רבנן הוא </a:t>
            </a:r>
            <a:r>
              <a:rPr lang="he-IL" dirty="0" err="1" smtClean="0"/>
              <a:t>דאצרכוהו</a:t>
            </a:r>
            <a:r>
              <a:rPr lang="he-IL" dirty="0" smtClean="0"/>
              <a:t> </a:t>
            </a:r>
            <a:r>
              <a:rPr lang="he-IL" dirty="0" err="1" smtClean="0"/>
              <a:t>למימר</a:t>
            </a:r>
            <a:r>
              <a:rPr lang="he-IL" dirty="0" smtClean="0"/>
              <a:t> בפני נכתב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עד כותי פסול מדרבנן בשאר שטרות </a:t>
            </a:r>
            <a:r>
              <a:rPr lang="he-IL" dirty="0" err="1" smtClean="0"/>
              <a:t>דאחזקינהו</a:t>
            </a:r>
            <a:r>
              <a:rPr lang="he-IL" dirty="0" smtClean="0"/>
              <a:t> </a:t>
            </a:r>
            <a:r>
              <a:rPr lang="he-IL" dirty="0" err="1" smtClean="0"/>
              <a:t>סתמייהו</a:t>
            </a:r>
            <a:r>
              <a:rPr lang="he-IL" dirty="0" smtClean="0"/>
              <a:t> </a:t>
            </a:r>
            <a:r>
              <a:rPr lang="he-IL" dirty="0" err="1" smtClean="0"/>
              <a:t>לפסולא</a:t>
            </a:r>
            <a:r>
              <a:rPr lang="he-IL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ערכאות </a:t>
            </a:r>
            <a:r>
              <a:rPr lang="he-IL" dirty="0" err="1" smtClean="0"/>
              <a:t>לקמיה</a:t>
            </a:r>
            <a:r>
              <a:rPr lang="he-IL" dirty="0" smtClean="0"/>
              <a:t> פריך והא ערכאות </a:t>
            </a:r>
            <a:r>
              <a:rPr lang="he-IL" dirty="0" err="1" smtClean="0"/>
              <a:t>פסולא</a:t>
            </a:r>
            <a:r>
              <a:rPr lang="he-IL" dirty="0" smtClean="0"/>
              <a:t> דאורייתא שאין עדותן כשר לפי שאינן בתורת גיטין וקידושין ורחמנא אמר וכתב ונתן מי שישנו בכלל נתינה ישנו בכלל כתיבה</a:t>
            </a:r>
            <a:endParaRPr lang="he-IL" b="1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3864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בעדי מסירה</a:t>
            </a:r>
            <a:r>
              <a:rPr lang="he-IL" dirty="0" smtClean="0"/>
              <a:t>. מתני' </a:t>
            </a:r>
            <a:r>
              <a:rPr lang="he-IL" dirty="0" err="1" smtClean="0"/>
              <a:t>דמכשיר</a:t>
            </a:r>
            <a:r>
              <a:rPr lang="he-IL" dirty="0" smtClean="0"/>
              <a:t> בשאר שטרות ופסל </a:t>
            </a:r>
            <a:r>
              <a:rPr lang="he-IL" dirty="0" err="1" smtClean="0"/>
              <a:t>בהני</a:t>
            </a:r>
            <a:r>
              <a:rPr lang="he-IL" dirty="0" smtClean="0"/>
              <a:t> כגון </a:t>
            </a:r>
            <a:r>
              <a:rPr lang="he-IL" dirty="0" err="1" smtClean="0"/>
              <a:t>דאיכא</a:t>
            </a:r>
            <a:r>
              <a:rPr lang="he-IL" dirty="0" smtClean="0"/>
              <a:t> עדי מסירה: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ור</a:t>
            </a:r>
            <a:r>
              <a:rPr lang="he-IL" b="1" dirty="0" smtClean="0"/>
              <a:t>''א היא </a:t>
            </a:r>
            <a:r>
              <a:rPr lang="he-IL" b="1" dirty="0" err="1" smtClean="0"/>
              <a:t>דאמר</a:t>
            </a:r>
            <a:r>
              <a:rPr lang="he-IL" b="1" dirty="0" smtClean="0"/>
              <a:t> עדי מסירה כרתי</a:t>
            </a:r>
            <a:r>
              <a:rPr lang="he-IL" dirty="0" smtClean="0"/>
              <a:t>. ואין צריך לחתום בגט וכי כתב קרא וכתב </a:t>
            </a:r>
            <a:r>
              <a:rPr lang="he-IL" dirty="0" err="1" smtClean="0"/>
              <a:t>אכתיבת</a:t>
            </a:r>
            <a:r>
              <a:rPr lang="he-IL" dirty="0" smtClean="0"/>
              <a:t> הגט כתיב ולא </a:t>
            </a:r>
            <a:r>
              <a:rPr lang="he-IL" dirty="0" err="1" smtClean="0"/>
              <a:t>אחתימת</a:t>
            </a:r>
            <a:r>
              <a:rPr lang="he-IL" dirty="0" smtClean="0"/>
              <a:t> ידי עדים </a:t>
            </a:r>
            <a:r>
              <a:rPr lang="he-IL" dirty="0" err="1" smtClean="0"/>
              <a:t>ומתניתין</a:t>
            </a:r>
            <a:r>
              <a:rPr lang="he-IL" dirty="0" smtClean="0"/>
              <a:t> בשכתבו סופר ישראל </a:t>
            </a:r>
            <a:r>
              <a:rPr lang="he-IL" dirty="0" err="1" smtClean="0"/>
              <a:t>ואשמעינן</a:t>
            </a:r>
            <a:r>
              <a:rPr lang="he-IL" dirty="0" smtClean="0"/>
              <a:t> </a:t>
            </a:r>
            <a:r>
              <a:rPr lang="he-IL" dirty="0" err="1" smtClean="0"/>
              <a:t>מתניתין</a:t>
            </a:r>
            <a:r>
              <a:rPr lang="he-IL" dirty="0" smtClean="0"/>
              <a:t> </a:t>
            </a:r>
            <a:r>
              <a:rPr lang="he-IL" dirty="0" err="1" smtClean="0"/>
              <a:t>דמודה</a:t>
            </a:r>
            <a:r>
              <a:rPr lang="he-IL" dirty="0" smtClean="0"/>
              <a:t> </a:t>
            </a:r>
            <a:r>
              <a:rPr lang="he-IL" dirty="0" err="1" smtClean="0"/>
              <a:t>ר''א</a:t>
            </a:r>
            <a:r>
              <a:rPr lang="he-IL" dirty="0" smtClean="0"/>
              <a:t> </a:t>
            </a:r>
            <a:r>
              <a:rPr lang="he-IL" dirty="0" err="1" smtClean="0"/>
              <a:t>במזוייף</a:t>
            </a:r>
            <a:r>
              <a:rPr lang="he-IL" dirty="0" smtClean="0"/>
              <a:t> מתוכו בחתימת עדים </a:t>
            </a:r>
            <a:r>
              <a:rPr lang="he-IL" dirty="0" err="1" smtClean="0"/>
              <a:t>פסולין</a:t>
            </a:r>
            <a:r>
              <a:rPr lang="he-IL" dirty="0" smtClean="0"/>
              <a:t> שהוא פסול </a:t>
            </a:r>
            <a:r>
              <a:rPr lang="he-IL" dirty="0" err="1" smtClean="0"/>
              <a:t>ואע</a:t>
            </a:r>
            <a:r>
              <a:rPr lang="he-IL" dirty="0" smtClean="0"/>
              <a:t>''ג </a:t>
            </a:r>
            <a:r>
              <a:rPr lang="he-IL" dirty="0" err="1" smtClean="0"/>
              <a:t>דאיכא</a:t>
            </a:r>
            <a:r>
              <a:rPr lang="he-IL" dirty="0" smtClean="0"/>
              <a:t> הכשר עדי מסירה והאי </a:t>
            </a:r>
            <a:r>
              <a:rPr lang="he-IL" dirty="0" err="1" smtClean="0"/>
              <a:t>פסולא</a:t>
            </a:r>
            <a:r>
              <a:rPr lang="he-IL" dirty="0" smtClean="0"/>
              <a:t> מדרבנן גזירה דילמא אתי </a:t>
            </a:r>
            <a:r>
              <a:rPr lang="he-IL" dirty="0" err="1" smtClean="0"/>
              <a:t>למיסמך</a:t>
            </a:r>
            <a:r>
              <a:rPr lang="he-IL" dirty="0" smtClean="0"/>
              <a:t> </a:t>
            </a:r>
            <a:r>
              <a:rPr lang="he-IL" dirty="0" err="1" smtClean="0"/>
              <a:t>עלייהו</a:t>
            </a:r>
            <a:r>
              <a:rPr lang="he-IL" dirty="0" smtClean="0"/>
              <a:t> בלא עדי מסירה וכי </a:t>
            </a:r>
            <a:r>
              <a:rPr lang="he-IL" dirty="0" err="1" smtClean="0"/>
              <a:t>אכשר</a:t>
            </a:r>
            <a:r>
              <a:rPr lang="he-IL" dirty="0" smtClean="0"/>
              <a:t> </a:t>
            </a:r>
            <a:r>
              <a:rPr lang="he-IL" dirty="0" err="1" smtClean="0"/>
              <a:t>ר''א</a:t>
            </a:r>
            <a:r>
              <a:rPr lang="he-IL" dirty="0" smtClean="0"/>
              <a:t> </a:t>
            </a:r>
            <a:r>
              <a:rPr lang="he-IL" dirty="0" err="1" smtClean="0"/>
              <a:t>היכא</a:t>
            </a:r>
            <a:r>
              <a:rPr lang="he-IL" dirty="0" smtClean="0"/>
              <a:t> דלא </a:t>
            </a:r>
            <a:r>
              <a:rPr lang="he-IL" dirty="0" err="1" smtClean="0"/>
              <a:t>חתימו</a:t>
            </a:r>
            <a:r>
              <a:rPr lang="he-IL" dirty="0" smtClean="0"/>
              <a:t> עליה סהדי כלל: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אף אלו</a:t>
            </a:r>
            <a:r>
              <a:rPr lang="he-IL" dirty="0" smtClean="0"/>
              <a:t>. </a:t>
            </a:r>
            <a:r>
              <a:rPr lang="he-IL" dirty="0" err="1" smtClean="0"/>
              <a:t>גיטי</a:t>
            </a:r>
            <a:r>
              <a:rPr lang="he-IL" dirty="0" smtClean="0"/>
              <a:t> נשים כשרים </a:t>
            </a:r>
            <a:r>
              <a:rPr lang="he-IL" dirty="0" err="1" smtClean="0"/>
              <a:t>בחותמין</a:t>
            </a:r>
            <a:r>
              <a:rPr lang="he-IL" dirty="0" smtClean="0"/>
              <a:t> עובדי כוכבים: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ואמר רבי </a:t>
            </a:r>
            <a:r>
              <a:rPr lang="he-IL" b="1" dirty="0" err="1" smtClean="0"/>
              <a:t>זירא</a:t>
            </a:r>
            <a:r>
              <a:rPr lang="he-IL" b="1" dirty="0" smtClean="0"/>
              <a:t> ירד </a:t>
            </a:r>
            <a:r>
              <a:rPr lang="he-IL" b="1" dirty="0" err="1" smtClean="0"/>
              <a:t>ר''ש</a:t>
            </a:r>
            <a:r>
              <a:rPr lang="he-IL" b="1" dirty="0" smtClean="0"/>
              <a:t> </a:t>
            </a:r>
            <a:r>
              <a:rPr lang="he-IL" b="1" dirty="0" err="1" smtClean="0"/>
              <a:t>כו</a:t>
            </a:r>
            <a:r>
              <a:rPr lang="he-IL" b="1" dirty="0" smtClean="0"/>
              <a:t>'</a:t>
            </a:r>
            <a:r>
              <a:rPr lang="he-IL" dirty="0" smtClean="0"/>
              <a:t>. </a:t>
            </a:r>
            <a:r>
              <a:rPr lang="he-IL" dirty="0" err="1" smtClean="0"/>
              <a:t>ואכשר</a:t>
            </a:r>
            <a:r>
              <a:rPr lang="he-IL" dirty="0" smtClean="0"/>
              <a:t> להו בעדי מסירה וכשכתבו סופר ישראל: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מכלל </a:t>
            </a:r>
            <a:r>
              <a:rPr lang="he-IL" b="1" dirty="0" err="1" smtClean="0"/>
              <a:t>דת''ק</a:t>
            </a:r>
            <a:r>
              <a:rPr lang="he-IL" b="1" dirty="0" smtClean="0"/>
              <a:t> סבר לא</a:t>
            </a:r>
            <a:r>
              <a:rPr lang="he-IL" dirty="0" smtClean="0"/>
              <a:t>. כרתי עדי מסירה אלא עדי חתימה </a:t>
            </a:r>
            <a:r>
              <a:rPr lang="he-IL" dirty="0" err="1" smtClean="0"/>
              <a:t>ופסולא</a:t>
            </a:r>
            <a:r>
              <a:rPr lang="he-IL" dirty="0" smtClean="0"/>
              <a:t> דאורייתא היא: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איכא </a:t>
            </a:r>
            <a:r>
              <a:rPr lang="he-IL" b="1" dirty="0" err="1" smtClean="0"/>
              <a:t>בינייהו</a:t>
            </a:r>
            <a:r>
              <a:rPr lang="he-IL" b="1" dirty="0" smtClean="0"/>
              <a:t> שמות </a:t>
            </a:r>
            <a:r>
              <a:rPr lang="he-IL" b="1" dirty="0" err="1" smtClean="0"/>
              <a:t>מובהקין</a:t>
            </a:r>
            <a:r>
              <a:rPr lang="he-IL" dirty="0" smtClean="0"/>
              <a:t>. כלומר </a:t>
            </a:r>
            <a:r>
              <a:rPr lang="he-IL" dirty="0" err="1" smtClean="0"/>
              <a:t>ת''ק</a:t>
            </a:r>
            <a:r>
              <a:rPr lang="he-IL" dirty="0" smtClean="0"/>
              <a:t> </a:t>
            </a:r>
            <a:r>
              <a:rPr lang="he-IL" dirty="0" err="1" smtClean="0"/>
              <a:t>נמי</a:t>
            </a:r>
            <a:r>
              <a:rPr lang="he-IL" dirty="0" smtClean="0"/>
              <a:t> </a:t>
            </a:r>
            <a:r>
              <a:rPr lang="he-IL" dirty="0" err="1" smtClean="0"/>
              <a:t>בשיטתיה</a:t>
            </a:r>
            <a:r>
              <a:rPr lang="he-IL" dirty="0" smtClean="0"/>
              <a:t> דרבי אלעזר </a:t>
            </a:r>
            <a:r>
              <a:rPr lang="he-IL" dirty="0" err="1" smtClean="0"/>
              <a:t>קאי</a:t>
            </a:r>
            <a:r>
              <a:rPr lang="he-IL" dirty="0" smtClean="0"/>
              <a:t> ומדרבנן הוא </a:t>
            </a:r>
            <a:r>
              <a:rPr lang="he-IL" dirty="0" err="1" smtClean="0"/>
              <a:t>דפסלי</a:t>
            </a:r>
            <a:r>
              <a:rPr lang="he-IL" dirty="0" smtClean="0"/>
              <a:t>' דילמא אתי </a:t>
            </a:r>
            <a:r>
              <a:rPr lang="he-IL" dirty="0" err="1" smtClean="0"/>
              <a:t>למיסמך</a:t>
            </a:r>
            <a:r>
              <a:rPr lang="he-IL" dirty="0" smtClean="0"/>
              <a:t> </a:t>
            </a:r>
            <a:r>
              <a:rPr lang="he-IL" dirty="0" err="1" smtClean="0"/>
              <a:t>אחתומין</a:t>
            </a:r>
            <a:r>
              <a:rPr lang="he-IL" dirty="0" smtClean="0"/>
              <a:t> ולמוסרו בפניהם ואתא ר' שמעון </a:t>
            </a:r>
            <a:r>
              <a:rPr lang="he-IL" dirty="0" err="1" smtClean="0"/>
              <a:t>למימר</a:t>
            </a:r>
            <a:r>
              <a:rPr lang="he-IL" dirty="0" smtClean="0"/>
              <a:t> אם שמות מובהקים </a:t>
            </a:r>
            <a:r>
              <a:rPr lang="he-IL" dirty="0" err="1" smtClean="0"/>
              <a:t>דעובדי</a:t>
            </a:r>
            <a:r>
              <a:rPr lang="he-IL" dirty="0" smtClean="0"/>
              <a:t> כוכבים הן שאין ישראל </a:t>
            </a:r>
            <a:r>
              <a:rPr lang="he-IL" dirty="0" err="1" smtClean="0"/>
              <a:t>נקראין</a:t>
            </a:r>
            <a:r>
              <a:rPr lang="he-IL" dirty="0" smtClean="0"/>
              <a:t> באותן שמות לאו היינו </a:t>
            </a:r>
            <a:r>
              <a:rPr lang="he-IL" dirty="0" err="1" smtClean="0"/>
              <a:t>מזוייף</a:t>
            </a:r>
            <a:r>
              <a:rPr lang="he-IL" dirty="0" smtClean="0"/>
              <a:t> מתוכו </a:t>
            </a:r>
            <a:r>
              <a:rPr lang="he-IL" dirty="0" err="1" smtClean="0"/>
              <a:t>דמודה</a:t>
            </a:r>
            <a:r>
              <a:rPr lang="he-IL" dirty="0" smtClean="0"/>
              <a:t> </a:t>
            </a:r>
            <a:r>
              <a:rPr lang="he-IL" dirty="0" err="1" smtClean="0"/>
              <a:t>ר''א</a:t>
            </a:r>
            <a:r>
              <a:rPr lang="he-IL" dirty="0" smtClean="0"/>
              <a:t> דכולי עלמא ידעי </a:t>
            </a:r>
            <a:r>
              <a:rPr lang="he-IL" dirty="0" err="1" smtClean="0"/>
              <a:t>דעובדי</a:t>
            </a:r>
            <a:r>
              <a:rPr lang="he-IL" dirty="0" smtClean="0"/>
              <a:t> כוכבים הם ולא אתי </a:t>
            </a:r>
            <a:r>
              <a:rPr lang="he-IL" dirty="0" err="1" smtClean="0"/>
              <a:t>למיסמך</a:t>
            </a:r>
            <a:r>
              <a:rPr lang="he-IL" dirty="0" smtClean="0"/>
              <a:t> </a:t>
            </a:r>
            <a:r>
              <a:rPr lang="he-IL" dirty="0" err="1" smtClean="0"/>
              <a:t>עלייהו</a:t>
            </a:r>
            <a:r>
              <a:rPr lang="he-IL" dirty="0" smtClean="0"/>
              <a:t> בלא עדי מסירה: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861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חזרה</a:t>
            </a:r>
            <a:r>
              <a:rPr lang="he-IL" dirty="0" smtClean="0"/>
              <a:t>. רצה לחזור בשניהם </a:t>
            </a:r>
            <a:r>
              <a:rPr lang="he-IL" dirty="0" err="1" smtClean="0"/>
              <a:t>לר</a:t>
            </a:r>
            <a:r>
              <a:rPr lang="he-IL" dirty="0" smtClean="0"/>
              <a:t>''מ פסולה דאורייתא הוא </a:t>
            </a:r>
            <a:r>
              <a:rPr lang="he-IL" dirty="0" err="1" smtClean="0"/>
              <a:t>דהא</a:t>
            </a:r>
            <a:r>
              <a:rPr lang="he-IL" dirty="0" smtClean="0"/>
              <a:t> כיון </a:t>
            </a:r>
            <a:r>
              <a:rPr lang="he-IL" dirty="0" err="1" smtClean="0"/>
              <a:t>דבטיל</a:t>
            </a:r>
            <a:r>
              <a:rPr lang="he-IL" dirty="0" smtClean="0"/>
              <a:t> משלח </a:t>
            </a:r>
            <a:r>
              <a:rPr lang="he-IL" dirty="0" err="1" smtClean="0"/>
              <a:t>לשליחותיה</a:t>
            </a:r>
            <a:r>
              <a:rPr lang="he-IL" dirty="0" smtClean="0"/>
              <a:t> </a:t>
            </a:r>
            <a:r>
              <a:rPr lang="he-IL" dirty="0" err="1" smtClean="0"/>
              <a:t>דשליח</a:t>
            </a:r>
            <a:r>
              <a:rPr lang="he-IL" dirty="0" smtClean="0"/>
              <a:t> נמצא שאינו שלוחו ואין כאן גירושין כלל והיינו דאורייתא </a:t>
            </a:r>
            <a:r>
              <a:rPr lang="he-IL" dirty="0" err="1" smtClean="0"/>
              <a:t>דרחמנא</a:t>
            </a:r>
            <a:r>
              <a:rPr lang="he-IL" dirty="0" smtClean="0"/>
              <a:t> אמר ונתן בידה וזה לא נתן לא הוא ולא שלוחו:</a:t>
            </a:r>
            <a:r>
              <a:rPr lang="he-IL" b="1" dirty="0" smtClean="0"/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9888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הכי </a:t>
            </a:r>
            <a:r>
              <a:rPr lang="he-IL" b="1" dirty="0" err="1" smtClean="0"/>
              <a:t>גרסינן</a:t>
            </a:r>
            <a:r>
              <a:rPr lang="he-IL" b="1" dirty="0" smtClean="0"/>
              <a:t> אלא כי </a:t>
            </a:r>
            <a:r>
              <a:rPr lang="he-IL" b="1" dirty="0" err="1" smtClean="0"/>
              <a:t>קתני</a:t>
            </a:r>
            <a:r>
              <a:rPr lang="he-IL" b="1" dirty="0" smtClean="0"/>
              <a:t> מילתא </a:t>
            </a:r>
            <a:r>
              <a:rPr lang="he-IL" b="1" dirty="0" err="1" smtClean="0"/>
              <a:t>דליתא</a:t>
            </a:r>
            <a:r>
              <a:rPr lang="he-IL" b="1" dirty="0" smtClean="0"/>
              <a:t> </a:t>
            </a:r>
            <a:r>
              <a:rPr lang="he-IL" b="1" dirty="0" err="1" smtClean="0"/>
              <a:t>בקדושין</a:t>
            </a:r>
            <a:r>
              <a:rPr lang="he-IL" dirty="0" smtClean="0"/>
              <a:t>. כלומר כי </a:t>
            </a:r>
            <a:r>
              <a:rPr lang="he-IL" dirty="0" err="1" smtClean="0"/>
              <a:t>פרכינן</a:t>
            </a:r>
            <a:r>
              <a:rPr lang="he-IL" dirty="0" smtClean="0"/>
              <a:t> לעיל </a:t>
            </a:r>
            <a:r>
              <a:rPr lang="he-IL" dirty="0" err="1" smtClean="0"/>
              <a:t>האיכא</a:t>
            </a:r>
            <a:r>
              <a:rPr lang="he-IL" dirty="0" smtClean="0"/>
              <a:t> מחובר ולשמה לא תשני </a:t>
            </a:r>
            <a:r>
              <a:rPr lang="he-IL" dirty="0" err="1" smtClean="0"/>
              <a:t>פסולא</a:t>
            </a:r>
            <a:r>
              <a:rPr lang="he-IL" dirty="0" smtClean="0"/>
              <a:t> דאורייתא לא </a:t>
            </a:r>
            <a:r>
              <a:rPr lang="he-IL" dirty="0" err="1" smtClean="0"/>
              <a:t>קתני</a:t>
            </a:r>
            <a:r>
              <a:rPr lang="he-IL" dirty="0" smtClean="0"/>
              <a:t> אלא אימא מילתא </a:t>
            </a:r>
            <a:r>
              <a:rPr lang="he-IL" dirty="0" err="1" smtClean="0"/>
              <a:t>דאיתא</a:t>
            </a:r>
            <a:r>
              <a:rPr lang="he-IL" dirty="0" smtClean="0"/>
              <a:t> בקידושין לא </a:t>
            </a:r>
            <a:r>
              <a:rPr lang="he-IL" dirty="0" err="1" smtClean="0"/>
              <a:t>קתני</a:t>
            </a:r>
            <a:r>
              <a:rPr lang="he-IL" dirty="0" smtClean="0"/>
              <a:t> כגון לשמה ומחובר איתא </a:t>
            </a:r>
            <a:r>
              <a:rPr lang="he-IL" dirty="0" err="1" smtClean="0"/>
              <a:t>נמי</a:t>
            </a:r>
            <a:r>
              <a:rPr lang="he-IL" dirty="0" smtClean="0"/>
              <a:t> בשטרי קידושין </a:t>
            </a:r>
            <a:r>
              <a:rPr lang="he-IL" dirty="0" err="1" smtClean="0"/>
              <a:t>כדכתיב</a:t>
            </a:r>
            <a:r>
              <a:rPr lang="he-IL" dirty="0" smtClean="0"/>
              <a:t> (דברים כד) ויצאה מביתו </a:t>
            </a:r>
            <a:r>
              <a:rPr lang="he-IL" dirty="0" err="1" smtClean="0"/>
              <a:t>והיתה</a:t>
            </a:r>
            <a:r>
              <a:rPr lang="he-IL" dirty="0" smtClean="0"/>
              <a:t> לאיש אחר </a:t>
            </a:r>
            <a:r>
              <a:rPr lang="he-IL" dirty="0" err="1" smtClean="0"/>
              <a:t>איתקוש</a:t>
            </a:r>
            <a:r>
              <a:rPr lang="he-IL" dirty="0" smtClean="0"/>
              <a:t> הווייה ליציאה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אבל בפני נכתב </a:t>
            </a:r>
            <a:r>
              <a:rPr lang="he-IL" dirty="0" err="1" smtClean="0"/>
              <a:t>ליתיה</a:t>
            </a:r>
            <a:r>
              <a:rPr lang="he-IL" dirty="0" smtClean="0"/>
              <a:t> בקידושין </a:t>
            </a:r>
            <a:r>
              <a:rPr lang="he-IL" dirty="0" err="1" smtClean="0"/>
              <a:t>דתקנתא</a:t>
            </a:r>
            <a:r>
              <a:rPr lang="he-IL" dirty="0" smtClean="0"/>
              <a:t> דרבנן בעלמא היא </a:t>
            </a:r>
            <a:r>
              <a:rPr lang="he-IL" dirty="0" err="1" smtClean="0"/>
              <a:t>בגיטין</a:t>
            </a:r>
            <a:r>
              <a:rPr lang="he-IL" dirty="0" smtClean="0"/>
              <a:t> דילמא אתי בעל מערער </a:t>
            </a:r>
            <a:r>
              <a:rPr lang="he-IL" dirty="0" err="1" smtClean="0"/>
              <a:t>ופסיל</a:t>
            </a:r>
            <a:r>
              <a:rPr lang="he-IL" dirty="0" smtClean="0"/>
              <a:t> ליה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ועד כותי </a:t>
            </a:r>
            <a:r>
              <a:rPr lang="he-IL" dirty="0" err="1" smtClean="0"/>
              <a:t>נמי</a:t>
            </a:r>
            <a:r>
              <a:rPr lang="he-IL" dirty="0" smtClean="0"/>
              <a:t> אינו כשר בקידושין </a:t>
            </a:r>
            <a:r>
              <a:rPr lang="he-IL" dirty="0" err="1" smtClean="0"/>
              <a:t>דהאי</a:t>
            </a:r>
            <a:r>
              <a:rPr lang="he-IL" dirty="0" smtClean="0"/>
              <a:t> </a:t>
            </a:r>
            <a:r>
              <a:rPr lang="he-IL" dirty="0" err="1" smtClean="0"/>
              <a:t>דאכשרו</a:t>
            </a:r>
            <a:r>
              <a:rPr lang="he-IL" dirty="0" smtClean="0"/>
              <a:t> </a:t>
            </a:r>
            <a:r>
              <a:rPr lang="he-IL" dirty="0" err="1" smtClean="0"/>
              <a:t>בגיטין</a:t>
            </a:r>
            <a:r>
              <a:rPr lang="he-IL" dirty="0" smtClean="0"/>
              <a:t> היינו טעמא כדלקמן (</a:t>
            </a:r>
            <a:r>
              <a:rPr lang="he-IL" dirty="0" err="1" smtClean="0"/>
              <a:t>ע''ב</a:t>
            </a:r>
            <a:r>
              <a:rPr lang="he-IL" dirty="0" smtClean="0"/>
              <a:t>) </a:t>
            </a:r>
            <a:r>
              <a:rPr lang="he-IL" dirty="0" err="1" smtClean="0"/>
              <a:t>דעדי</a:t>
            </a:r>
            <a:r>
              <a:rPr lang="he-IL" dirty="0" smtClean="0"/>
              <a:t> הגט אין </a:t>
            </a:r>
            <a:r>
              <a:rPr lang="he-IL" dirty="0" err="1" smtClean="0"/>
              <a:t>חותמין</a:t>
            </a:r>
            <a:r>
              <a:rPr lang="he-IL" dirty="0" smtClean="0"/>
              <a:t> זה בלא זה מה שאין כן בשאר שטרות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וערכאות </a:t>
            </a:r>
            <a:r>
              <a:rPr lang="he-IL" dirty="0" err="1" smtClean="0"/>
              <a:t>נמי</a:t>
            </a:r>
            <a:r>
              <a:rPr lang="he-IL" dirty="0" smtClean="0"/>
              <a:t> </a:t>
            </a:r>
            <a:r>
              <a:rPr lang="he-IL" dirty="0" err="1" smtClean="0"/>
              <a:t>ליתא</a:t>
            </a:r>
            <a:r>
              <a:rPr lang="he-IL" dirty="0" smtClean="0"/>
              <a:t> בקידושין </a:t>
            </a:r>
            <a:r>
              <a:rPr lang="he-IL" dirty="0" err="1" smtClean="0"/>
              <a:t>היכא</a:t>
            </a:r>
            <a:r>
              <a:rPr lang="he-IL" dirty="0" smtClean="0"/>
              <a:t> </a:t>
            </a:r>
            <a:r>
              <a:rPr lang="he-IL" dirty="0" err="1" smtClean="0"/>
              <a:t>דאיכא</a:t>
            </a:r>
            <a:r>
              <a:rPr lang="he-IL" dirty="0" smtClean="0"/>
              <a:t> עדי מסירה ישראל </a:t>
            </a:r>
            <a:r>
              <a:rPr lang="he-IL" dirty="0" err="1" smtClean="0"/>
              <a:t>דבגט</a:t>
            </a:r>
            <a:r>
              <a:rPr lang="he-IL" dirty="0" smtClean="0"/>
              <a:t> ושחרור הוא </a:t>
            </a:r>
            <a:r>
              <a:rPr lang="he-IL" dirty="0" err="1" smtClean="0"/>
              <a:t>דגזרי</a:t>
            </a:r>
            <a:r>
              <a:rPr lang="he-IL" dirty="0" smtClean="0"/>
              <a:t> דילמא אתי </a:t>
            </a:r>
            <a:r>
              <a:rPr lang="he-IL" dirty="0" err="1" smtClean="0"/>
              <a:t>למיסמך</a:t>
            </a:r>
            <a:r>
              <a:rPr lang="he-IL" dirty="0" smtClean="0"/>
              <a:t> </a:t>
            </a:r>
            <a:r>
              <a:rPr lang="he-IL" dirty="0" err="1" smtClean="0"/>
              <a:t>עלייהו</a:t>
            </a:r>
            <a:r>
              <a:rPr lang="he-IL" dirty="0" smtClean="0"/>
              <a:t> </a:t>
            </a:r>
            <a:r>
              <a:rPr lang="he-IL" dirty="0" err="1" smtClean="0"/>
              <a:t>ומצרכינן</a:t>
            </a:r>
            <a:r>
              <a:rPr lang="he-IL" dirty="0" smtClean="0"/>
              <a:t> ליה </a:t>
            </a:r>
            <a:r>
              <a:rPr lang="he-IL" dirty="0" err="1" smtClean="0"/>
              <a:t>גיטא</a:t>
            </a:r>
            <a:r>
              <a:rPr lang="he-IL" dirty="0" smtClean="0"/>
              <a:t> </a:t>
            </a:r>
            <a:r>
              <a:rPr lang="he-IL" dirty="0" err="1" smtClean="0"/>
              <a:t>אחרינא</a:t>
            </a:r>
            <a:r>
              <a:rPr lang="he-IL" dirty="0" smtClean="0"/>
              <a:t> אבל </a:t>
            </a:r>
            <a:r>
              <a:rPr lang="he-IL" dirty="0" err="1" smtClean="0"/>
              <a:t>בקדושין</a:t>
            </a:r>
            <a:r>
              <a:rPr lang="he-IL" dirty="0" smtClean="0"/>
              <a:t> כיון </a:t>
            </a:r>
            <a:r>
              <a:rPr lang="he-IL" dirty="0" err="1" smtClean="0"/>
              <a:t>דמדאורייתא</a:t>
            </a:r>
            <a:r>
              <a:rPr lang="he-IL" dirty="0" smtClean="0"/>
              <a:t> מקודשת משום עדי מסירה אי אמרת אינה מקודשת שרית אשת איש לעלמא: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ופרכינן</a:t>
            </a:r>
            <a:r>
              <a:rPr lang="he-IL" b="1" dirty="0" smtClean="0"/>
              <a:t> חזרה גופה איתא בקידושין</a:t>
            </a:r>
            <a:r>
              <a:rPr lang="he-IL" dirty="0" smtClean="0"/>
              <a:t>. שאם מסר שטר קידושין </a:t>
            </a:r>
            <a:r>
              <a:rPr lang="he-IL" dirty="0" err="1" smtClean="0"/>
              <a:t>לשלוחו</a:t>
            </a:r>
            <a:r>
              <a:rPr lang="he-IL" dirty="0" smtClean="0"/>
              <a:t> ורצה לחזור חוזר </a:t>
            </a:r>
            <a:r>
              <a:rPr lang="he-IL" dirty="0" err="1" smtClean="0"/>
              <a:t>דאין</a:t>
            </a:r>
            <a:r>
              <a:rPr lang="he-IL" dirty="0" smtClean="0"/>
              <a:t> כאן זכות הוא לה </a:t>
            </a:r>
            <a:r>
              <a:rPr lang="he-IL" dirty="0" err="1" smtClean="0"/>
              <a:t>דאסר</a:t>
            </a:r>
            <a:r>
              <a:rPr lang="he-IL" dirty="0" smtClean="0"/>
              <a:t> לה </a:t>
            </a:r>
            <a:r>
              <a:rPr lang="he-IL" dirty="0" err="1" smtClean="0"/>
              <a:t>אכולי</a:t>
            </a:r>
            <a:r>
              <a:rPr lang="he-IL" dirty="0" smtClean="0"/>
              <a:t> עלמא ומשום האי </a:t>
            </a:r>
            <a:r>
              <a:rPr lang="he-IL" dirty="0" err="1" smtClean="0"/>
              <a:t>שטרא</a:t>
            </a:r>
            <a:r>
              <a:rPr lang="he-IL" dirty="0" smtClean="0"/>
              <a:t> אינו מתחייב במזונותיה: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בשליחות בעל כורחה </a:t>
            </a:r>
            <a:r>
              <a:rPr lang="he-IL" b="1" dirty="0" err="1" smtClean="0"/>
              <a:t>כו</a:t>
            </a:r>
            <a:r>
              <a:rPr lang="he-IL" b="1" dirty="0" smtClean="0"/>
              <a:t>'</a:t>
            </a:r>
            <a:r>
              <a:rPr lang="he-IL" dirty="0" smtClean="0"/>
              <a:t>. כלומר </a:t>
            </a:r>
            <a:r>
              <a:rPr lang="he-IL" dirty="0" err="1" smtClean="0"/>
              <a:t>דומיא</a:t>
            </a:r>
            <a:r>
              <a:rPr lang="he-IL" dirty="0" smtClean="0"/>
              <a:t> </a:t>
            </a:r>
            <a:r>
              <a:rPr lang="he-IL" dirty="0" err="1" smtClean="0"/>
              <a:t>דגיטין</a:t>
            </a:r>
            <a:r>
              <a:rPr lang="he-IL" dirty="0" smtClean="0"/>
              <a:t> לא משכחת לה בקידושין </a:t>
            </a:r>
            <a:r>
              <a:rPr lang="he-IL" dirty="0" err="1" smtClean="0"/>
              <a:t>דהא</a:t>
            </a:r>
            <a:r>
              <a:rPr lang="he-IL" dirty="0" smtClean="0"/>
              <a:t> שליח זה משתלח אצלה לגרשה בעל </a:t>
            </a:r>
            <a:r>
              <a:rPr lang="he-IL" dirty="0" err="1" smtClean="0"/>
              <a:t>כרחה</a:t>
            </a:r>
            <a:r>
              <a:rPr lang="he-IL" dirty="0" smtClean="0"/>
              <a:t> וכן לעבד לשחררו על </a:t>
            </a:r>
            <a:r>
              <a:rPr lang="he-IL" dirty="0" err="1" smtClean="0"/>
              <a:t>כרחו</a:t>
            </a:r>
            <a:r>
              <a:rPr lang="he-IL" dirty="0" smtClean="0"/>
              <a:t> אבל בקידושין לא היה נעשה שליח אצלה על </a:t>
            </a:r>
            <a:r>
              <a:rPr lang="he-IL" dirty="0" err="1" smtClean="0"/>
              <a:t>כרחה</a:t>
            </a:r>
            <a:r>
              <a:rPr lang="he-IL" dirty="0" smtClean="0"/>
              <a:t> </a:t>
            </a:r>
            <a:r>
              <a:rPr lang="he-IL" dirty="0" err="1" smtClean="0"/>
              <a:t>הילכך</a:t>
            </a:r>
            <a:r>
              <a:rPr lang="he-IL" dirty="0" smtClean="0"/>
              <a:t> הכי </a:t>
            </a:r>
            <a:r>
              <a:rPr lang="he-IL" dirty="0" err="1" smtClean="0"/>
              <a:t>קתני</a:t>
            </a:r>
            <a:r>
              <a:rPr lang="he-IL" dirty="0" smtClean="0"/>
              <a:t> בזו שוו </a:t>
            </a:r>
            <a:r>
              <a:rPr lang="he-IL" dirty="0" err="1" smtClean="0"/>
              <a:t>גיטי</a:t>
            </a:r>
            <a:r>
              <a:rPr lang="he-IL" dirty="0" smtClean="0"/>
              <a:t> נשים ושחרורי עבדים ששליח זה היה נעשה שליח אצלן על </a:t>
            </a:r>
            <a:r>
              <a:rPr lang="he-IL" dirty="0" err="1" smtClean="0"/>
              <a:t>כרחן</a:t>
            </a:r>
            <a:r>
              <a:rPr lang="he-IL" dirty="0" smtClean="0"/>
              <a:t> ואם רצה הבעל חוזר מה שאין כן בקידושין </a:t>
            </a:r>
            <a:r>
              <a:rPr lang="he-IL" dirty="0" err="1" smtClean="0"/>
              <a:t>דאע</a:t>
            </a:r>
            <a:r>
              <a:rPr lang="he-IL" dirty="0" smtClean="0"/>
              <a:t>''ג </a:t>
            </a:r>
            <a:r>
              <a:rPr lang="he-IL" dirty="0" err="1" smtClean="0"/>
              <a:t>דחוזר</a:t>
            </a:r>
            <a:r>
              <a:rPr lang="he-IL" dirty="0" smtClean="0"/>
              <a:t> לא </a:t>
            </a:r>
            <a:r>
              <a:rPr lang="he-IL" dirty="0" err="1" smtClean="0"/>
              <a:t>דומיא</a:t>
            </a:r>
            <a:r>
              <a:rPr lang="he-IL" dirty="0" smtClean="0"/>
              <a:t> </a:t>
            </a:r>
            <a:r>
              <a:rPr lang="he-IL" dirty="0" err="1" smtClean="0"/>
              <a:t>דהני</a:t>
            </a:r>
            <a:r>
              <a:rPr lang="he-IL" dirty="0" smtClean="0"/>
              <a:t> הוא: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5791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9766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שוו למוליך ולמביא</a:t>
            </a:r>
            <a:r>
              <a:rPr lang="he-IL" dirty="0" smtClean="0"/>
              <a:t>. לומר בפני נכתב: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err="1" smtClean="0"/>
              <a:t>תוס</a:t>
            </a:r>
            <a:r>
              <a:rPr lang="he-IL" b="1" dirty="0" smtClean="0"/>
              <a:t>': שוו</a:t>
            </a:r>
            <a:r>
              <a:rPr lang="he-IL" dirty="0" smtClean="0"/>
              <a:t> למוליך ולמביא. </a:t>
            </a:r>
            <a:r>
              <a:rPr lang="he-IL" dirty="0" err="1" smtClean="0"/>
              <a:t>וא</a:t>
            </a:r>
            <a:r>
              <a:rPr lang="he-IL" dirty="0" smtClean="0"/>
              <a:t>''ת </a:t>
            </a:r>
            <a:r>
              <a:rPr lang="he-IL" dirty="0" err="1" smtClean="0"/>
              <a:t>בשלמא</a:t>
            </a:r>
            <a:r>
              <a:rPr lang="he-IL" dirty="0" smtClean="0"/>
              <a:t> באשה הוי משום </a:t>
            </a:r>
            <a:r>
              <a:rPr lang="he-IL" dirty="0" err="1" smtClean="0"/>
              <a:t>עיגונא</a:t>
            </a:r>
            <a:r>
              <a:rPr lang="he-IL" dirty="0" smtClean="0"/>
              <a:t> אבל בעבד מה עיגון יש דאי משום </a:t>
            </a:r>
            <a:r>
              <a:rPr lang="he-IL" dirty="0" err="1" smtClean="0"/>
              <a:t>דאסור</a:t>
            </a:r>
            <a:r>
              <a:rPr lang="he-IL" dirty="0" smtClean="0"/>
              <a:t> בבת חורין ובשפחה לא </a:t>
            </a:r>
            <a:r>
              <a:rPr lang="he-IL" dirty="0" err="1" smtClean="0"/>
              <a:t>ליתביה</a:t>
            </a:r>
            <a:r>
              <a:rPr lang="he-IL" dirty="0" smtClean="0"/>
              <a:t> האי שליח לעבד גט זה שהביא </a:t>
            </a:r>
            <a:r>
              <a:rPr lang="he-IL" dirty="0" err="1" smtClean="0"/>
              <a:t>ממד''ה</a:t>
            </a:r>
            <a:r>
              <a:rPr lang="he-IL" dirty="0" smtClean="0"/>
              <a:t> ולא יאסר בשפחה </a:t>
            </a:r>
            <a:r>
              <a:rPr lang="he-IL" dirty="0" err="1" smtClean="0"/>
              <a:t>וי''ל</a:t>
            </a:r>
            <a:r>
              <a:rPr lang="he-IL" dirty="0" smtClean="0"/>
              <a:t> </a:t>
            </a:r>
            <a:r>
              <a:rPr lang="he-IL" dirty="0" err="1" smtClean="0"/>
              <a:t>דחשוב</a:t>
            </a:r>
            <a:r>
              <a:rPr lang="he-IL" dirty="0" smtClean="0"/>
              <a:t> עיגון הא </a:t>
            </a:r>
            <a:r>
              <a:rPr lang="he-IL" dirty="0" err="1" smtClean="0"/>
              <a:t>דאסור</a:t>
            </a:r>
            <a:r>
              <a:rPr lang="he-IL" dirty="0" smtClean="0"/>
              <a:t> בבת חורין ומה שאינו מתחייב במצות: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err="1" smtClean="0"/>
              <a:t>תוס</a:t>
            </a:r>
            <a:r>
              <a:rPr lang="he-IL" b="1" dirty="0" smtClean="0"/>
              <a:t>': ששוו</a:t>
            </a:r>
            <a:r>
              <a:rPr lang="he-IL" dirty="0" smtClean="0"/>
              <a:t> </a:t>
            </a:r>
            <a:r>
              <a:rPr lang="he-IL" dirty="0" err="1" smtClean="0"/>
              <a:t>גיטי</a:t>
            </a:r>
            <a:r>
              <a:rPr lang="he-IL" dirty="0" smtClean="0"/>
              <a:t> נשים לשחרורי עבדים. איפכא </a:t>
            </a:r>
            <a:r>
              <a:rPr lang="he-IL" dirty="0" err="1" smtClean="0"/>
              <a:t>הוה</a:t>
            </a:r>
            <a:r>
              <a:rPr lang="he-IL" dirty="0" smtClean="0"/>
              <a:t> ליה </a:t>
            </a:r>
            <a:r>
              <a:rPr lang="he-IL" dirty="0" err="1" smtClean="0"/>
              <a:t>למימר</a:t>
            </a:r>
            <a:r>
              <a:rPr lang="he-IL" dirty="0" smtClean="0"/>
              <a:t> ששוו שחרורי עבדים </a:t>
            </a:r>
            <a:r>
              <a:rPr lang="he-IL" dirty="0" err="1" smtClean="0"/>
              <a:t>לגיטי</a:t>
            </a:r>
            <a:r>
              <a:rPr lang="he-IL" dirty="0" smtClean="0"/>
              <a:t> נשים </a:t>
            </a:r>
            <a:r>
              <a:rPr lang="he-IL" dirty="0" err="1" smtClean="0"/>
              <a:t>דעיקר</a:t>
            </a:r>
            <a:r>
              <a:rPr lang="he-IL" dirty="0" smtClean="0"/>
              <a:t> דין מוליך ומביא הוי באשה אלא אגב </a:t>
            </a:r>
            <a:r>
              <a:rPr lang="he-IL" dirty="0" err="1" smtClean="0"/>
              <a:t>דעד</a:t>
            </a:r>
            <a:r>
              <a:rPr lang="he-IL" dirty="0" smtClean="0"/>
              <a:t> השתא איירי </a:t>
            </a:r>
            <a:r>
              <a:rPr lang="he-IL" dirty="0" err="1" smtClean="0"/>
              <a:t>בגיטין</a:t>
            </a:r>
            <a:r>
              <a:rPr lang="he-IL" dirty="0" smtClean="0"/>
              <a:t> </a:t>
            </a:r>
            <a:r>
              <a:rPr lang="he-IL" dirty="0" err="1" smtClean="0"/>
              <a:t>נקטיה</a:t>
            </a:r>
            <a:r>
              <a:rPr lang="he-IL" dirty="0" smtClean="0"/>
              <a:t> ברישא:</a:t>
            </a:r>
            <a:endParaRPr lang="he-IL" b="1" dirty="0" smtClean="0"/>
          </a:p>
          <a:p>
            <a:endParaRPr lang="he-IL" b="1" dirty="0" smtClean="0"/>
          </a:p>
          <a:p>
            <a:r>
              <a:rPr lang="he-IL" b="1" dirty="0" err="1" smtClean="0"/>
              <a:t>והתנן</a:t>
            </a:r>
            <a:r>
              <a:rPr lang="he-IL" b="1" dirty="0" smtClean="0"/>
              <a:t> – להלן במשנה דף </a:t>
            </a:r>
            <a:r>
              <a:rPr lang="he-IL" b="1" dirty="0" err="1" smtClean="0"/>
              <a:t>כג</a:t>
            </a:r>
            <a:r>
              <a:rPr lang="he-IL" b="1" dirty="0" smtClean="0"/>
              <a:t> עמוד א</a:t>
            </a:r>
          </a:p>
          <a:p>
            <a:endParaRPr lang="he-IL" b="1" dirty="0" smtClean="0"/>
          </a:p>
          <a:p>
            <a:r>
              <a:rPr lang="he-IL" b="1" dirty="0" smtClean="0"/>
              <a:t>גמ' חוץ מחרש שוטה וקטן</a:t>
            </a:r>
            <a:r>
              <a:rPr lang="he-IL" dirty="0" smtClean="0"/>
              <a:t>. שאין בהם דעת ואין שליחותן שליחות לגרש: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0808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5980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כל גט</a:t>
            </a:r>
            <a:r>
              <a:rPr lang="he-IL" dirty="0" smtClean="0"/>
              <a:t>. כלומר כל שטר:</a:t>
            </a:r>
            <a:r>
              <a:rPr lang="he-IL" b="1" dirty="0" smtClean="0"/>
              <a:t> חוץ </a:t>
            </a:r>
            <a:r>
              <a:rPr lang="he-IL" b="1" dirty="0" err="1" smtClean="0"/>
              <a:t>מגיטי</a:t>
            </a:r>
            <a:r>
              <a:rPr lang="he-IL" b="1" dirty="0" smtClean="0"/>
              <a:t> נשים</a:t>
            </a:r>
            <a:r>
              <a:rPr lang="he-IL" dirty="0" smtClean="0"/>
              <a:t>. לקמן </a:t>
            </a:r>
            <a:r>
              <a:rPr lang="he-IL" dirty="0" err="1" smtClean="0"/>
              <a:t>בפירקין</a:t>
            </a:r>
            <a:r>
              <a:rPr lang="he-IL" dirty="0" smtClean="0"/>
              <a:t> מפרש טעמא:</a:t>
            </a:r>
          </a:p>
          <a:p>
            <a:endParaRPr lang="he-IL" b="1" dirty="0" smtClean="0"/>
          </a:p>
          <a:p>
            <a:r>
              <a:rPr lang="he-IL" b="1" dirty="0" smtClean="0"/>
              <a:t>העולים בערכאות של עובדי כוכבים</a:t>
            </a:r>
            <a:r>
              <a:rPr lang="he-IL" dirty="0" smtClean="0"/>
              <a:t>. שנעשו השטרות </a:t>
            </a:r>
            <a:r>
              <a:rPr lang="he-IL" dirty="0" err="1" smtClean="0"/>
              <a:t>ע''י</a:t>
            </a:r>
            <a:r>
              <a:rPr lang="he-IL" dirty="0" smtClean="0"/>
              <a:t> </a:t>
            </a:r>
            <a:r>
              <a:rPr lang="he-IL" dirty="0" err="1" smtClean="0"/>
              <a:t>ב''ד</a:t>
            </a:r>
            <a:r>
              <a:rPr lang="he-IL" dirty="0" smtClean="0"/>
              <a:t> של עובדי כוכבים:</a:t>
            </a:r>
            <a:r>
              <a:rPr lang="he-IL" b="1" dirty="0" smtClean="0"/>
              <a:t> שחותמיהן</a:t>
            </a:r>
            <a:r>
              <a:rPr lang="he-IL" dirty="0" smtClean="0"/>
              <a:t>. </a:t>
            </a:r>
            <a:r>
              <a:rPr lang="he-IL" dirty="0" err="1" smtClean="0"/>
              <a:t>חותמין</a:t>
            </a:r>
            <a:r>
              <a:rPr lang="he-IL" dirty="0" smtClean="0"/>
              <a:t> שבתוכו:</a:t>
            </a:r>
            <a:r>
              <a:rPr lang="he-IL" b="1" dirty="0" smtClean="0"/>
              <a:t> </a:t>
            </a:r>
          </a:p>
          <a:p>
            <a:r>
              <a:rPr lang="he-IL" b="1" dirty="0" err="1" smtClean="0"/>
              <a:t>כשרין</a:t>
            </a:r>
            <a:r>
              <a:rPr lang="he-IL" dirty="0" smtClean="0"/>
              <a:t>. </a:t>
            </a:r>
            <a:r>
              <a:rPr lang="he-IL" dirty="0" err="1" smtClean="0"/>
              <a:t>דדינא</a:t>
            </a:r>
            <a:r>
              <a:rPr lang="he-IL" dirty="0" smtClean="0"/>
              <a:t> </a:t>
            </a:r>
            <a:r>
              <a:rPr lang="he-IL" dirty="0" err="1" smtClean="0"/>
              <a:t>דמלכותא</a:t>
            </a:r>
            <a:r>
              <a:rPr lang="he-IL" dirty="0" smtClean="0"/>
              <a:t> </a:t>
            </a:r>
            <a:r>
              <a:rPr lang="he-IL" dirty="0" err="1" smtClean="0"/>
              <a:t>דינא</a:t>
            </a:r>
            <a:r>
              <a:rPr lang="he-IL" dirty="0" smtClean="0"/>
              <a:t> </a:t>
            </a:r>
            <a:r>
              <a:rPr lang="he-IL" dirty="0" err="1" smtClean="0"/>
              <a:t>ואע</a:t>
            </a:r>
            <a:r>
              <a:rPr lang="he-IL" dirty="0" smtClean="0"/>
              <a:t>''פ שהנותן והמקבל ישראלים הם: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חוץ </a:t>
            </a:r>
            <a:r>
              <a:rPr lang="he-IL" b="1" dirty="0" err="1" smtClean="0"/>
              <a:t>מגיטי</a:t>
            </a:r>
            <a:r>
              <a:rPr lang="he-IL" b="1" dirty="0" smtClean="0"/>
              <a:t> נשים</a:t>
            </a:r>
            <a:r>
              <a:rPr lang="he-IL" dirty="0" smtClean="0"/>
              <a:t>. </a:t>
            </a:r>
            <a:r>
              <a:rPr lang="he-IL" dirty="0" err="1" smtClean="0"/>
              <a:t>דלאו</a:t>
            </a:r>
            <a:r>
              <a:rPr lang="he-IL" dirty="0" smtClean="0"/>
              <a:t> בני כריתות </a:t>
            </a:r>
            <a:r>
              <a:rPr lang="he-IL" dirty="0" err="1" smtClean="0"/>
              <a:t>נינהו</a:t>
            </a:r>
            <a:r>
              <a:rPr lang="he-IL" dirty="0" smtClean="0"/>
              <a:t> הואיל ולא שייכי בתורת גיטין וקידושין אבל על </a:t>
            </a:r>
            <a:r>
              <a:rPr lang="he-IL" dirty="0" err="1" smtClean="0"/>
              <a:t>הדינין</a:t>
            </a:r>
            <a:r>
              <a:rPr lang="he-IL" dirty="0" smtClean="0"/>
              <a:t> </a:t>
            </a:r>
            <a:r>
              <a:rPr lang="he-IL" dirty="0" err="1" smtClean="0"/>
              <a:t>נצטוו</a:t>
            </a:r>
            <a:r>
              <a:rPr lang="he-IL" dirty="0" smtClean="0"/>
              <a:t> בני נח וכן </a:t>
            </a:r>
            <a:r>
              <a:rPr lang="he-IL" dirty="0" err="1" smtClean="0"/>
              <a:t>שיחרורי</a:t>
            </a:r>
            <a:r>
              <a:rPr lang="he-IL" dirty="0" smtClean="0"/>
              <a:t> עבדים </a:t>
            </a:r>
            <a:r>
              <a:rPr lang="he-IL" dirty="0" err="1" smtClean="0"/>
              <a:t>דבכל</a:t>
            </a:r>
            <a:r>
              <a:rPr lang="he-IL" dirty="0" smtClean="0"/>
              <a:t> </a:t>
            </a:r>
            <a:r>
              <a:rPr lang="he-IL" dirty="0" err="1" smtClean="0"/>
              <a:t>פסולא</a:t>
            </a:r>
            <a:r>
              <a:rPr lang="he-IL" dirty="0" smtClean="0"/>
              <a:t> דאורייתא </a:t>
            </a:r>
            <a:r>
              <a:rPr lang="he-IL" dirty="0" err="1" smtClean="0"/>
              <a:t>שוה</a:t>
            </a:r>
            <a:r>
              <a:rPr lang="he-IL" dirty="0" smtClean="0"/>
              <a:t> שחרור לגט </a:t>
            </a:r>
            <a:r>
              <a:rPr lang="he-IL" dirty="0" err="1" smtClean="0"/>
              <a:t>אשה</a:t>
            </a:r>
            <a:r>
              <a:rPr lang="he-IL" dirty="0" smtClean="0"/>
              <a:t> </a:t>
            </a:r>
            <a:r>
              <a:rPr lang="he-IL" dirty="0" err="1" smtClean="0"/>
              <a:t>דגמרינן</a:t>
            </a:r>
            <a:r>
              <a:rPr lang="he-IL" dirty="0" smtClean="0"/>
              <a:t> לה </a:t>
            </a:r>
            <a:r>
              <a:rPr lang="he-IL" dirty="0" err="1" smtClean="0"/>
              <a:t>לה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רצה</a:t>
            </a:r>
            <a:r>
              <a:rPr lang="he-IL" dirty="0" smtClean="0"/>
              <a:t>. הבעל: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לחזור בשניהם</a:t>
            </a:r>
            <a:r>
              <a:rPr lang="he-IL" dirty="0" smtClean="0"/>
              <a:t>. קודם שנתנו השליח: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יחזור</a:t>
            </a:r>
            <a:r>
              <a:rPr lang="he-IL" dirty="0" smtClean="0"/>
              <a:t>. </a:t>
            </a:r>
            <a:r>
              <a:rPr lang="he-IL" dirty="0" err="1" smtClean="0"/>
              <a:t>דקסבר</a:t>
            </a:r>
            <a:r>
              <a:rPr lang="he-IL" dirty="0" smtClean="0"/>
              <a:t> ר' מאיר הפסד וחוב הן לאותן שנשלחו להן ואין </a:t>
            </a:r>
            <a:r>
              <a:rPr lang="he-IL" dirty="0" err="1" smtClean="0"/>
              <a:t>חבין</a:t>
            </a:r>
            <a:r>
              <a:rPr lang="he-IL" dirty="0" smtClean="0"/>
              <a:t> לאדם אלא בפניו כלומר אין אדם נעשה שליח לאדם להיות נפסד על ידו </a:t>
            </a:r>
            <a:r>
              <a:rPr lang="he-IL" dirty="0" err="1" smtClean="0"/>
              <a:t>אא</a:t>
            </a:r>
            <a:r>
              <a:rPr lang="he-IL" dirty="0" smtClean="0"/>
              <a:t>''כ </a:t>
            </a:r>
            <a:r>
              <a:rPr lang="he-IL" dirty="0" err="1" smtClean="0"/>
              <a:t>עשאו</a:t>
            </a:r>
            <a:r>
              <a:rPr lang="he-IL" dirty="0" smtClean="0"/>
              <a:t> הוא שליח דהיינו כבפניו ורבנן פליגי עליה </a:t>
            </a:r>
            <a:r>
              <a:rPr lang="he-IL" dirty="0" err="1" smtClean="0"/>
              <a:t>דר''מ</a:t>
            </a:r>
            <a:r>
              <a:rPr lang="he-IL" dirty="0" smtClean="0"/>
              <a:t> במתני' ואמרי </a:t>
            </a:r>
            <a:r>
              <a:rPr lang="he-IL" dirty="0" err="1" smtClean="0"/>
              <a:t>דבשחרור</a:t>
            </a:r>
            <a:r>
              <a:rPr lang="he-IL" dirty="0" smtClean="0"/>
              <a:t> אינו יכול לחזור משנמסר ליד זה ואף </a:t>
            </a:r>
            <a:r>
              <a:rPr lang="he-IL" dirty="0" err="1" smtClean="0"/>
              <a:t>ע''פ</a:t>
            </a:r>
            <a:r>
              <a:rPr lang="he-IL" dirty="0" smtClean="0"/>
              <a:t> שלא </a:t>
            </a:r>
            <a:r>
              <a:rPr lang="he-IL" dirty="0" err="1" smtClean="0"/>
              <a:t>עשאו</a:t>
            </a:r>
            <a:r>
              <a:rPr lang="he-IL" dirty="0" smtClean="0"/>
              <a:t> העבד שליח משום </a:t>
            </a:r>
            <a:r>
              <a:rPr lang="he-IL" dirty="0" err="1" smtClean="0"/>
              <a:t>דקסברי</a:t>
            </a:r>
            <a:r>
              <a:rPr lang="he-IL" dirty="0" smtClean="0"/>
              <a:t> זכות הוא לעבד שיוצא מתחת רבו לחירות וזכין לו לאדם שלא בפניו </a:t>
            </a:r>
            <a:r>
              <a:rPr lang="he-IL" dirty="0" err="1" smtClean="0"/>
              <a:t>דאנן</a:t>
            </a:r>
            <a:r>
              <a:rPr lang="he-IL" dirty="0" smtClean="0"/>
              <a:t> סהדי </a:t>
            </a:r>
            <a:r>
              <a:rPr lang="he-IL" dirty="0" err="1" smtClean="0"/>
              <a:t>דניחא</a:t>
            </a:r>
            <a:r>
              <a:rPr lang="he-IL" dirty="0" smtClean="0"/>
              <a:t> ליה </a:t>
            </a:r>
            <a:r>
              <a:rPr lang="he-IL" dirty="0" err="1" smtClean="0"/>
              <a:t>דניהוי</a:t>
            </a:r>
            <a:r>
              <a:rPr lang="he-IL" dirty="0" smtClean="0"/>
              <a:t> האי שלוחו להכי:</a:t>
            </a:r>
            <a:r>
              <a:rPr lang="he-IL" b="1" dirty="0" smtClean="0"/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6986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כל גט</a:t>
            </a:r>
            <a:r>
              <a:rPr lang="he-IL" dirty="0" smtClean="0"/>
              <a:t>. כלומר כל שטר:</a:t>
            </a:r>
            <a:r>
              <a:rPr lang="he-IL" b="1" dirty="0" smtClean="0"/>
              <a:t> חוץ </a:t>
            </a:r>
            <a:r>
              <a:rPr lang="he-IL" b="1" dirty="0" err="1" smtClean="0"/>
              <a:t>מגיטי</a:t>
            </a:r>
            <a:r>
              <a:rPr lang="he-IL" b="1" dirty="0" smtClean="0"/>
              <a:t> נשים</a:t>
            </a:r>
            <a:r>
              <a:rPr lang="he-IL" dirty="0" smtClean="0"/>
              <a:t>. לקמן </a:t>
            </a:r>
            <a:r>
              <a:rPr lang="he-IL" dirty="0" err="1" smtClean="0"/>
              <a:t>בפירקין</a:t>
            </a:r>
            <a:r>
              <a:rPr lang="he-IL" dirty="0" smtClean="0"/>
              <a:t> מפרש טעמא:</a:t>
            </a:r>
          </a:p>
          <a:p>
            <a:endParaRPr lang="he-IL" b="1" dirty="0" smtClean="0"/>
          </a:p>
          <a:p>
            <a:r>
              <a:rPr lang="he-IL" b="1" dirty="0" smtClean="0"/>
              <a:t>העולים בערכאות של עובדי כוכבים</a:t>
            </a:r>
            <a:r>
              <a:rPr lang="he-IL" dirty="0" smtClean="0"/>
              <a:t>. שנעשו השטרות </a:t>
            </a:r>
            <a:r>
              <a:rPr lang="he-IL" dirty="0" err="1" smtClean="0"/>
              <a:t>ע''י</a:t>
            </a:r>
            <a:r>
              <a:rPr lang="he-IL" dirty="0" smtClean="0"/>
              <a:t> </a:t>
            </a:r>
            <a:r>
              <a:rPr lang="he-IL" dirty="0" err="1" smtClean="0"/>
              <a:t>ב''ד</a:t>
            </a:r>
            <a:r>
              <a:rPr lang="he-IL" dirty="0" smtClean="0"/>
              <a:t> של עובדי כוכבים:</a:t>
            </a:r>
            <a:r>
              <a:rPr lang="he-IL" b="1" dirty="0" smtClean="0"/>
              <a:t> שחותמיהן</a:t>
            </a:r>
            <a:r>
              <a:rPr lang="he-IL" dirty="0" smtClean="0"/>
              <a:t>. </a:t>
            </a:r>
            <a:r>
              <a:rPr lang="he-IL" dirty="0" err="1" smtClean="0"/>
              <a:t>חותמין</a:t>
            </a:r>
            <a:r>
              <a:rPr lang="he-IL" dirty="0" smtClean="0"/>
              <a:t> שבתוכו:</a:t>
            </a:r>
            <a:r>
              <a:rPr lang="he-IL" b="1" dirty="0" smtClean="0"/>
              <a:t> </a:t>
            </a:r>
          </a:p>
          <a:p>
            <a:r>
              <a:rPr lang="he-IL" b="1" dirty="0" err="1" smtClean="0"/>
              <a:t>כשרין</a:t>
            </a:r>
            <a:r>
              <a:rPr lang="he-IL" dirty="0" smtClean="0"/>
              <a:t>. </a:t>
            </a:r>
            <a:r>
              <a:rPr lang="he-IL" dirty="0" err="1" smtClean="0"/>
              <a:t>דדינא</a:t>
            </a:r>
            <a:r>
              <a:rPr lang="he-IL" dirty="0" smtClean="0"/>
              <a:t> </a:t>
            </a:r>
            <a:r>
              <a:rPr lang="he-IL" dirty="0" err="1" smtClean="0"/>
              <a:t>דמלכותא</a:t>
            </a:r>
            <a:r>
              <a:rPr lang="he-IL" dirty="0" smtClean="0"/>
              <a:t> </a:t>
            </a:r>
            <a:r>
              <a:rPr lang="he-IL" dirty="0" err="1" smtClean="0"/>
              <a:t>דינא</a:t>
            </a:r>
            <a:r>
              <a:rPr lang="he-IL" dirty="0" smtClean="0"/>
              <a:t> </a:t>
            </a:r>
            <a:r>
              <a:rPr lang="he-IL" dirty="0" err="1" smtClean="0"/>
              <a:t>ואע</a:t>
            </a:r>
            <a:r>
              <a:rPr lang="he-IL" dirty="0" smtClean="0"/>
              <a:t>''פ שהנותן והמקבל ישראלים הם: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חוץ </a:t>
            </a:r>
            <a:r>
              <a:rPr lang="he-IL" b="1" dirty="0" err="1" smtClean="0"/>
              <a:t>מגיטי</a:t>
            </a:r>
            <a:r>
              <a:rPr lang="he-IL" b="1" dirty="0" smtClean="0"/>
              <a:t> נשים</a:t>
            </a:r>
            <a:r>
              <a:rPr lang="he-IL" dirty="0" smtClean="0"/>
              <a:t>. </a:t>
            </a:r>
            <a:r>
              <a:rPr lang="he-IL" dirty="0" err="1" smtClean="0"/>
              <a:t>דלאו</a:t>
            </a:r>
            <a:r>
              <a:rPr lang="he-IL" dirty="0" smtClean="0"/>
              <a:t> בני כריתות </a:t>
            </a:r>
            <a:r>
              <a:rPr lang="he-IL" dirty="0" err="1" smtClean="0"/>
              <a:t>נינהו</a:t>
            </a:r>
            <a:r>
              <a:rPr lang="he-IL" dirty="0" smtClean="0"/>
              <a:t> הואיל ולא שייכי בתורת גיטין וקידושין אבל על </a:t>
            </a:r>
            <a:r>
              <a:rPr lang="he-IL" dirty="0" err="1" smtClean="0"/>
              <a:t>הדינין</a:t>
            </a:r>
            <a:r>
              <a:rPr lang="he-IL" dirty="0" smtClean="0"/>
              <a:t> </a:t>
            </a:r>
            <a:r>
              <a:rPr lang="he-IL" dirty="0" err="1" smtClean="0"/>
              <a:t>נצטוו</a:t>
            </a:r>
            <a:r>
              <a:rPr lang="he-IL" dirty="0" smtClean="0"/>
              <a:t> בני נח וכן </a:t>
            </a:r>
            <a:r>
              <a:rPr lang="he-IL" dirty="0" err="1" smtClean="0"/>
              <a:t>שיחרורי</a:t>
            </a:r>
            <a:r>
              <a:rPr lang="he-IL" dirty="0" smtClean="0"/>
              <a:t> עבדים </a:t>
            </a:r>
            <a:r>
              <a:rPr lang="he-IL" dirty="0" err="1" smtClean="0"/>
              <a:t>דבכל</a:t>
            </a:r>
            <a:r>
              <a:rPr lang="he-IL" dirty="0" smtClean="0"/>
              <a:t> </a:t>
            </a:r>
            <a:r>
              <a:rPr lang="he-IL" dirty="0" err="1" smtClean="0"/>
              <a:t>פסולא</a:t>
            </a:r>
            <a:r>
              <a:rPr lang="he-IL" dirty="0" smtClean="0"/>
              <a:t> דאורייתא </a:t>
            </a:r>
            <a:r>
              <a:rPr lang="he-IL" dirty="0" err="1" smtClean="0"/>
              <a:t>שוה</a:t>
            </a:r>
            <a:r>
              <a:rPr lang="he-IL" dirty="0" smtClean="0"/>
              <a:t> שחרור לגט </a:t>
            </a:r>
            <a:r>
              <a:rPr lang="he-IL" dirty="0" err="1" smtClean="0"/>
              <a:t>אשה</a:t>
            </a:r>
            <a:r>
              <a:rPr lang="he-IL" dirty="0" smtClean="0"/>
              <a:t> </a:t>
            </a:r>
            <a:r>
              <a:rPr lang="he-IL" dirty="0" err="1" smtClean="0"/>
              <a:t>דגמרינן</a:t>
            </a:r>
            <a:r>
              <a:rPr lang="he-IL" dirty="0" smtClean="0"/>
              <a:t> לה </a:t>
            </a:r>
            <a:r>
              <a:rPr lang="he-IL" dirty="0" err="1" smtClean="0"/>
              <a:t>לה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רצה</a:t>
            </a:r>
            <a:r>
              <a:rPr lang="he-IL" dirty="0" smtClean="0"/>
              <a:t>. הבעל: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לחזור בשניהם</a:t>
            </a:r>
            <a:r>
              <a:rPr lang="he-IL" dirty="0" smtClean="0"/>
              <a:t>. קודם שנתנו השליח: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יחזור</a:t>
            </a:r>
            <a:r>
              <a:rPr lang="he-IL" dirty="0" smtClean="0"/>
              <a:t>. </a:t>
            </a:r>
            <a:r>
              <a:rPr lang="he-IL" dirty="0" err="1" smtClean="0"/>
              <a:t>דקסבר</a:t>
            </a:r>
            <a:r>
              <a:rPr lang="he-IL" dirty="0" smtClean="0"/>
              <a:t> ר' מאיר הפסד וחוב הן לאותן שנשלחו להן ואין </a:t>
            </a:r>
            <a:r>
              <a:rPr lang="he-IL" dirty="0" err="1" smtClean="0"/>
              <a:t>חבין</a:t>
            </a:r>
            <a:r>
              <a:rPr lang="he-IL" dirty="0" smtClean="0"/>
              <a:t> לאדם אלא בפניו כלומר אין אדם נעשה שליח לאדם להיות נפסד על ידו </a:t>
            </a:r>
            <a:r>
              <a:rPr lang="he-IL" dirty="0" err="1" smtClean="0"/>
              <a:t>אא</a:t>
            </a:r>
            <a:r>
              <a:rPr lang="he-IL" dirty="0" smtClean="0"/>
              <a:t>''כ </a:t>
            </a:r>
            <a:r>
              <a:rPr lang="he-IL" dirty="0" err="1" smtClean="0"/>
              <a:t>עשאו</a:t>
            </a:r>
            <a:r>
              <a:rPr lang="he-IL" dirty="0" smtClean="0"/>
              <a:t> הוא שליח דהיינו כבפניו ורבנן פליגי עליה </a:t>
            </a:r>
            <a:r>
              <a:rPr lang="he-IL" dirty="0" err="1" smtClean="0"/>
              <a:t>דר''מ</a:t>
            </a:r>
            <a:r>
              <a:rPr lang="he-IL" dirty="0" smtClean="0"/>
              <a:t> במתני' ואמרי </a:t>
            </a:r>
            <a:r>
              <a:rPr lang="he-IL" dirty="0" err="1" smtClean="0"/>
              <a:t>דבשחרור</a:t>
            </a:r>
            <a:r>
              <a:rPr lang="he-IL" dirty="0" smtClean="0"/>
              <a:t> אינו יכול לחזור משנמסר ליד זה ואף </a:t>
            </a:r>
            <a:r>
              <a:rPr lang="he-IL" dirty="0" err="1" smtClean="0"/>
              <a:t>ע''פ</a:t>
            </a:r>
            <a:r>
              <a:rPr lang="he-IL" dirty="0" smtClean="0"/>
              <a:t> שלא </a:t>
            </a:r>
            <a:r>
              <a:rPr lang="he-IL" dirty="0" err="1" smtClean="0"/>
              <a:t>עשאו</a:t>
            </a:r>
            <a:r>
              <a:rPr lang="he-IL" dirty="0" smtClean="0"/>
              <a:t> העבד שליח משום </a:t>
            </a:r>
            <a:r>
              <a:rPr lang="he-IL" dirty="0" err="1" smtClean="0"/>
              <a:t>דקסברי</a:t>
            </a:r>
            <a:r>
              <a:rPr lang="he-IL" dirty="0" smtClean="0"/>
              <a:t> זכות הוא לעבד שיוצא מתחת רבו לחירות וזכין לו לאדם שלא בפניו </a:t>
            </a:r>
            <a:r>
              <a:rPr lang="he-IL" dirty="0" err="1" smtClean="0"/>
              <a:t>דאנן</a:t>
            </a:r>
            <a:r>
              <a:rPr lang="he-IL" dirty="0" smtClean="0"/>
              <a:t> סהדי </a:t>
            </a:r>
            <a:r>
              <a:rPr lang="he-IL" dirty="0" err="1" smtClean="0"/>
              <a:t>דניחא</a:t>
            </a:r>
            <a:r>
              <a:rPr lang="he-IL" dirty="0" smtClean="0"/>
              <a:t> ליה </a:t>
            </a:r>
            <a:r>
              <a:rPr lang="he-IL" dirty="0" err="1" smtClean="0"/>
              <a:t>דניהוי</a:t>
            </a:r>
            <a:r>
              <a:rPr lang="he-IL" dirty="0" smtClean="0"/>
              <a:t> האי שלוחו להכי:</a:t>
            </a:r>
            <a:r>
              <a:rPr lang="he-IL" b="1" dirty="0" smtClean="0"/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2453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מנינא</a:t>
            </a:r>
            <a:r>
              <a:rPr lang="he-IL" dirty="0" smtClean="0"/>
              <a:t>. </a:t>
            </a:r>
            <a:r>
              <a:rPr lang="he-IL" dirty="0" err="1" smtClean="0"/>
              <a:t>דקתני</a:t>
            </a:r>
            <a:r>
              <a:rPr lang="he-IL" dirty="0" smtClean="0"/>
              <a:t> בשלשה: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מקרעין</a:t>
            </a:r>
            <a:r>
              <a:rPr lang="he-IL" b="1" dirty="0" smtClean="0"/>
              <a:t> להם נייר חלק</a:t>
            </a:r>
            <a:r>
              <a:rPr lang="he-IL" dirty="0" smtClean="0"/>
              <a:t>. </a:t>
            </a:r>
            <a:r>
              <a:rPr lang="he-IL" dirty="0" err="1" smtClean="0"/>
              <a:t>מסרטין</a:t>
            </a:r>
            <a:r>
              <a:rPr lang="he-IL" dirty="0" smtClean="0"/>
              <a:t> </a:t>
            </a:r>
            <a:r>
              <a:rPr lang="he-IL" dirty="0" err="1" smtClean="0"/>
              <a:t>ורושמין</a:t>
            </a:r>
            <a:r>
              <a:rPr lang="he-IL" dirty="0" smtClean="0"/>
              <a:t> בסכין על הנייר את שמות העדים ובאין העדים </a:t>
            </a:r>
            <a:r>
              <a:rPr lang="he-IL" dirty="0" err="1" smtClean="0"/>
              <a:t>וממלאין</a:t>
            </a:r>
            <a:r>
              <a:rPr lang="he-IL" dirty="0" smtClean="0"/>
              <a:t> את הקרעים דיו: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תוס</a:t>
            </a:r>
            <a:r>
              <a:rPr lang="he-IL" b="1" dirty="0" smtClean="0"/>
              <a:t>': </a:t>
            </a:r>
            <a:r>
              <a:rPr lang="he-IL" dirty="0" smtClean="0"/>
              <a:t>אבל לשון </a:t>
            </a:r>
            <a:r>
              <a:rPr lang="he-IL" dirty="0" err="1" smtClean="0"/>
              <a:t>מקרעין</a:t>
            </a:r>
            <a:r>
              <a:rPr lang="he-IL" dirty="0" smtClean="0"/>
              <a:t> לא משמע כפי' </a:t>
            </a:r>
            <a:r>
              <a:rPr lang="he-IL" dirty="0" err="1" smtClean="0"/>
              <a:t>הקונט</a:t>
            </a:r>
            <a:r>
              <a:rPr lang="he-IL" dirty="0" smtClean="0"/>
              <a:t>' דהוה ליה </a:t>
            </a:r>
            <a:r>
              <a:rPr lang="he-IL" dirty="0" err="1" smtClean="0"/>
              <a:t>למימר</a:t>
            </a:r>
            <a:r>
              <a:rPr lang="he-IL" dirty="0" smtClean="0"/>
              <a:t> </a:t>
            </a:r>
            <a:r>
              <a:rPr lang="he-IL" dirty="0" err="1" smtClean="0"/>
              <a:t>מסרטין</a:t>
            </a:r>
            <a:r>
              <a:rPr lang="he-IL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err="1" smtClean="0"/>
              <a:t>ור</a:t>
            </a:r>
            <a:r>
              <a:rPr lang="he-IL" dirty="0" smtClean="0"/>
              <a:t>''ח פי' </a:t>
            </a:r>
            <a:r>
              <a:rPr lang="he-IL" dirty="0" err="1" smtClean="0"/>
              <a:t>שלוקחין</a:t>
            </a:r>
            <a:r>
              <a:rPr lang="he-IL" dirty="0" smtClean="0"/>
              <a:t> נייר חלק </a:t>
            </a:r>
            <a:r>
              <a:rPr lang="he-IL" dirty="0" err="1" smtClean="0"/>
              <a:t>ומקרעין</a:t>
            </a:r>
            <a:r>
              <a:rPr lang="he-IL" dirty="0" smtClean="0"/>
              <a:t> עליו שמות העדים מעבר לעבר ומשימין אותו על קלף שהגט כתוב בו ובאין העדים וממלאים את הקרעים דיו ונכרת הכתיבה </a:t>
            </a:r>
            <a:r>
              <a:rPr lang="he-IL" dirty="0" err="1" smtClean="0"/>
              <a:t>ע''ג</a:t>
            </a:r>
            <a:r>
              <a:rPr lang="he-IL" dirty="0" smtClean="0"/>
              <a:t> הגט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בירושלמי פריך והלא כתב ראשונה הוא פירוש ואין הגט יכול להתקיים בחותמיו ומשני כשהרחיב להם את הקרעים והעדים אין </a:t>
            </a:r>
            <a:r>
              <a:rPr lang="he-IL" dirty="0" err="1" smtClean="0"/>
              <a:t>ממלאין</a:t>
            </a:r>
            <a:r>
              <a:rPr lang="he-IL" dirty="0" smtClean="0"/>
              <a:t> לגמרי כל רחב הקרע</a:t>
            </a: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בגיטי</a:t>
            </a:r>
            <a:r>
              <a:rPr lang="he-IL" b="1" dirty="0" smtClean="0"/>
              <a:t> נשים</a:t>
            </a:r>
            <a:r>
              <a:rPr lang="he-IL" dirty="0" smtClean="0"/>
              <a:t>. משום תקנת עגונות שמא ירצה זה המגרש לפרש בים או מסוכן שרוצה שלא תזקק ליבם: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2097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מנינא</a:t>
            </a:r>
            <a:r>
              <a:rPr lang="he-IL" dirty="0" smtClean="0"/>
              <a:t>. </a:t>
            </a:r>
            <a:r>
              <a:rPr lang="he-IL" dirty="0" err="1" smtClean="0"/>
              <a:t>דקתני</a:t>
            </a:r>
            <a:r>
              <a:rPr lang="he-IL" dirty="0" smtClean="0"/>
              <a:t> בשלשה: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מקרעין</a:t>
            </a:r>
            <a:r>
              <a:rPr lang="he-IL" b="1" dirty="0" smtClean="0"/>
              <a:t> להם נייר חלק</a:t>
            </a:r>
            <a:r>
              <a:rPr lang="he-IL" dirty="0" smtClean="0"/>
              <a:t>. </a:t>
            </a:r>
            <a:r>
              <a:rPr lang="he-IL" dirty="0" err="1" smtClean="0"/>
              <a:t>מסרטין</a:t>
            </a:r>
            <a:r>
              <a:rPr lang="he-IL" dirty="0" smtClean="0"/>
              <a:t> </a:t>
            </a:r>
            <a:r>
              <a:rPr lang="he-IL" dirty="0" err="1" smtClean="0"/>
              <a:t>ורושמין</a:t>
            </a:r>
            <a:r>
              <a:rPr lang="he-IL" dirty="0" smtClean="0"/>
              <a:t> בסכין על הנייר את שמות העדים ובאין העדים </a:t>
            </a:r>
            <a:r>
              <a:rPr lang="he-IL" dirty="0" err="1" smtClean="0"/>
              <a:t>וממלאין</a:t>
            </a:r>
            <a:r>
              <a:rPr lang="he-IL" dirty="0" smtClean="0"/>
              <a:t> את הקרעים דיו: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תוס</a:t>
            </a:r>
            <a:r>
              <a:rPr lang="he-IL" b="1" dirty="0" smtClean="0"/>
              <a:t>': </a:t>
            </a:r>
            <a:r>
              <a:rPr lang="he-IL" dirty="0" smtClean="0"/>
              <a:t>אבל לשון </a:t>
            </a:r>
            <a:r>
              <a:rPr lang="he-IL" dirty="0" err="1" smtClean="0"/>
              <a:t>מקרעין</a:t>
            </a:r>
            <a:r>
              <a:rPr lang="he-IL" dirty="0" smtClean="0"/>
              <a:t> לא משמע כפי' </a:t>
            </a:r>
            <a:r>
              <a:rPr lang="he-IL" dirty="0" err="1" smtClean="0"/>
              <a:t>הקונט</a:t>
            </a:r>
            <a:r>
              <a:rPr lang="he-IL" dirty="0" smtClean="0"/>
              <a:t>' דהוה ליה </a:t>
            </a:r>
            <a:r>
              <a:rPr lang="he-IL" dirty="0" err="1" smtClean="0"/>
              <a:t>למימר</a:t>
            </a:r>
            <a:r>
              <a:rPr lang="he-IL" dirty="0" smtClean="0"/>
              <a:t> </a:t>
            </a:r>
            <a:r>
              <a:rPr lang="he-IL" dirty="0" err="1" smtClean="0"/>
              <a:t>מסרטין</a:t>
            </a:r>
            <a:r>
              <a:rPr lang="he-IL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err="1" smtClean="0"/>
              <a:t>ור</a:t>
            </a:r>
            <a:r>
              <a:rPr lang="he-IL" dirty="0" smtClean="0"/>
              <a:t>''ח פי' </a:t>
            </a:r>
            <a:r>
              <a:rPr lang="he-IL" dirty="0" err="1" smtClean="0"/>
              <a:t>שלוקחין</a:t>
            </a:r>
            <a:r>
              <a:rPr lang="he-IL" dirty="0" smtClean="0"/>
              <a:t> נייר חלק </a:t>
            </a:r>
            <a:r>
              <a:rPr lang="he-IL" dirty="0" err="1" smtClean="0"/>
              <a:t>ומקרעין</a:t>
            </a:r>
            <a:r>
              <a:rPr lang="he-IL" dirty="0" smtClean="0"/>
              <a:t> עליו שמות העדים מעבר לעבר ומשימין אותו על קלף שהגט כתוב בו ובאין העדים וממלאים את הקרעים דיו ונכרת הכתיבה </a:t>
            </a:r>
            <a:r>
              <a:rPr lang="he-IL" dirty="0" err="1" smtClean="0"/>
              <a:t>ע''ג</a:t>
            </a:r>
            <a:r>
              <a:rPr lang="he-IL" dirty="0" smtClean="0"/>
              <a:t> הגט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בירושלמי פריך והלא כתב ראשונה הוא פירוש ואין הגט יכול להתקיים בחותמיו ומשני כשהרחיב להם את הקרעים והעדים אין </a:t>
            </a:r>
            <a:r>
              <a:rPr lang="he-IL" dirty="0" err="1" smtClean="0"/>
              <a:t>ממלאין</a:t>
            </a:r>
            <a:r>
              <a:rPr lang="he-IL" dirty="0" smtClean="0"/>
              <a:t> לגמרי כל רחב הקרע</a:t>
            </a: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בגיטי</a:t>
            </a:r>
            <a:r>
              <a:rPr lang="he-IL" b="1" dirty="0" smtClean="0"/>
              <a:t> נשים</a:t>
            </a:r>
            <a:r>
              <a:rPr lang="he-IL" dirty="0" smtClean="0"/>
              <a:t>. משום תקנת עגונות שמא ירצה זה המגרש לפרש בים או מסוכן שרוצה שלא תזקק ליבם: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316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יתנו לאחר מיתה</a:t>
            </a:r>
            <a:r>
              <a:rPr lang="he-IL" dirty="0" smtClean="0"/>
              <a:t>. ואפי' רבנן </a:t>
            </a:r>
            <a:r>
              <a:rPr lang="he-IL" dirty="0" err="1" smtClean="0"/>
              <a:t>דאמרי</a:t>
            </a:r>
            <a:r>
              <a:rPr lang="he-IL" dirty="0" smtClean="0"/>
              <a:t> </a:t>
            </a:r>
            <a:r>
              <a:rPr lang="he-IL" dirty="0" err="1" smtClean="0"/>
              <a:t>שיחרורי</a:t>
            </a:r>
            <a:r>
              <a:rPr lang="he-IL" dirty="0" smtClean="0"/>
              <a:t> עבדים זכות הוא וזכין לאדם שלא בפניו נהי </a:t>
            </a:r>
            <a:r>
              <a:rPr lang="he-IL" dirty="0" err="1" smtClean="0"/>
              <a:t>דלהכי</a:t>
            </a:r>
            <a:r>
              <a:rPr lang="he-IL" dirty="0" smtClean="0"/>
              <a:t> זכה ביה דלא מצי </a:t>
            </a:r>
            <a:r>
              <a:rPr lang="he-IL" dirty="0" err="1" smtClean="0"/>
              <a:t>למיהדר</a:t>
            </a:r>
            <a:r>
              <a:rPr lang="he-IL" dirty="0" smtClean="0"/>
              <a:t> מיהו </a:t>
            </a:r>
            <a:r>
              <a:rPr lang="he-IL" dirty="0" err="1" smtClean="0"/>
              <a:t>מודו</a:t>
            </a:r>
            <a:r>
              <a:rPr lang="he-IL" dirty="0" smtClean="0"/>
              <a:t> רבנן </a:t>
            </a:r>
            <a:r>
              <a:rPr lang="he-IL" dirty="0" err="1" smtClean="0"/>
              <a:t>דכל</a:t>
            </a:r>
            <a:r>
              <a:rPr lang="he-IL" dirty="0" smtClean="0"/>
              <a:t> כמה דלא מטא </a:t>
            </a:r>
            <a:r>
              <a:rPr lang="he-IL" dirty="0" err="1" smtClean="0"/>
              <a:t>גיטא</a:t>
            </a:r>
            <a:r>
              <a:rPr lang="he-IL" dirty="0" smtClean="0"/>
              <a:t> לידיה לא הוי משוחרר וכיון דמית קדים תו לא הוי </a:t>
            </a:r>
            <a:r>
              <a:rPr lang="he-IL" dirty="0" err="1" smtClean="0"/>
              <a:t>שיחרוריה</a:t>
            </a:r>
            <a:r>
              <a:rPr lang="he-IL" dirty="0" smtClean="0"/>
              <a:t> שחרור </a:t>
            </a:r>
            <a:r>
              <a:rPr lang="he-IL" dirty="0" err="1" smtClean="0"/>
              <a:t>דנפקא</a:t>
            </a:r>
            <a:r>
              <a:rPr lang="he-IL" dirty="0" smtClean="0"/>
              <a:t> ליה </a:t>
            </a:r>
            <a:r>
              <a:rPr lang="he-IL" dirty="0" err="1" smtClean="0"/>
              <a:t>רשותיה</a:t>
            </a:r>
            <a:r>
              <a:rPr lang="he-IL" dirty="0" smtClean="0"/>
              <a:t> מיניה וחייל עליה רשות </a:t>
            </a:r>
            <a:r>
              <a:rPr lang="he-IL" dirty="0" err="1" smtClean="0"/>
              <a:t>יורשין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תנו מנה לפלוני </a:t>
            </a:r>
            <a:r>
              <a:rPr lang="he-IL" b="1" dirty="0" err="1" smtClean="0"/>
              <a:t>כו</a:t>
            </a:r>
            <a:r>
              <a:rPr lang="he-IL" b="1" dirty="0" smtClean="0"/>
              <a:t>'</a:t>
            </a:r>
            <a:r>
              <a:rPr lang="he-IL" dirty="0" smtClean="0"/>
              <a:t>. דברי </a:t>
            </a:r>
            <a:r>
              <a:rPr lang="he-IL" dirty="0" err="1" smtClean="0"/>
              <a:t>שכ</a:t>
            </a:r>
            <a:r>
              <a:rPr lang="he-IL" dirty="0" smtClean="0"/>
              <a:t>''מ </a:t>
            </a:r>
            <a:r>
              <a:rPr lang="he-IL" dirty="0" err="1" smtClean="0"/>
              <a:t>ככתובין</a:t>
            </a:r>
            <a:r>
              <a:rPr lang="he-IL" dirty="0" smtClean="0"/>
              <a:t> </a:t>
            </a:r>
            <a:r>
              <a:rPr lang="he-IL" dirty="0" err="1" smtClean="0"/>
              <a:t>וכמסורין</a:t>
            </a:r>
            <a:r>
              <a:rPr lang="he-IL" dirty="0" smtClean="0"/>
              <a:t> דמו </a:t>
            </a:r>
            <a:r>
              <a:rPr lang="he-IL" dirty="0" err="1" smtClean="0"/>
              <a:t>דתקון</a:t>
            </a:r>
            <a:r>
              <a:rPr lang="he-IL" dirty="0" smtClean="0"/>
              <a:t> רבנן שמא </a:t>
            </a:r>
            <a:r>
              <a:rPr lang="he-IL" dirty="0" err="1" smtClean="0"/>
              <a:t>תטרף</a:t>
            </a:r>
            <a:r>
              <a:rPr lang="he-IL" dirty="0" smtClean="0"/>
              <a:t> דעתו עליו </a:t>
            </a:r>
            <a:r>
              <a:rPr lang="he-IL" dirty="0" err="1" smtClean="0"/>
              <a:t>בחליו</a:t>
            </a:r>
            <a:r>
              <a:rPr lang="he-IL" dirty="0" smtClean="0"/>
              <a:t> אם לא היה מובטח שיקיימו דבריו: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כי </a:t>
            </a:r>
            <a:r>
              <a:rPr lang="he-IL" b="1" dirty="0" err="1" smtClean="0"/>
              <a:t>קתני</a:t>
            </a:r>
            <a:r>
              <a:rPr lang="he-IL" dirty="0" smtClean="0"/>
              <a:t>. </a:t>
            </a:r>
            <a:r>
              <a:rPr lang="he-IL" dirty="0" err="1" smtClean="0"/>
              <a:t>בהנך</a:t>
            </a:r>
            <a:r>
              <a:rPr lang="he-IL" dirty="0" smtClean="0"/>
              <a:t> ד' דברים:</a:t>
            </a:r>
            <a:r>
              <a:rPr lang="he-IL" b="1" dirty="0" smtClean="0"/>
              <a:t> מילתא דליתיה</a:t>
            </a:r>
            <a:r>
              <a:rPr lang="he-IL" dirty="0" smtClean="0"/>
              <a:t>. בשאר שטרות והא מילתא איתא בשאר שטרות שאם מסר שטר מתנה </a:t>
            </a:r>
            <a:r>
              <a:rPr lang="he-IL" dirty="0" err="1" smtClean="0"/>
              <a:t>לשלוחו</a:t>
            </a:r>
            <a:r>
              <a:rPr lang="he-IL" dirty="0" smtClean="0"/>
              <a:t> </a:t>
            </a:r>
            <a:r>
              <a:rPr lang="he-IL" dirty="0" err="1" smtClean="0"/>
              <a:t>ליתנו</a:t>
            </a:r>
            <a:r>
              <a:rPr lang="he-IL" dirty="0" smtClean="0"/>
              <a:t> לאחר (מיתה) ומת לא </a:t>
            </a:r>
            <a:r>
              <a:rPr lang="he-IL" dirty="0" err="1" smtClean="0"/>
              <a:t>יתן</a:t>
            </a:r>
            <a:r>
              <a:rPr lang="he-IL" dirty="0" smtClean="0"/>
              <a:t> לאחר מיתה </a:t>
            </a:r>
            <a:r>
              <a:rPr lang="he-IL" dirty="0" err="1" smtClean="0"/>
              <a:t>דהא</a:t>
            </a:r>
            <a:r>
              <a:rPr lang="he-IL" dirty="0" smtClean="0"/>
              <a:t> לא </a:t>
            </a:r>
            <a:r>
              <a:rPr lang="he-IL" dirty="0" err="1" smtClean="0"/>
              <a:t>אקני</a:t>
            </a:r>
            <a:r>
              <a:rPr lang="he-IL" dirty="0" smtClean="0"/>
              <a:t> ליה ארעא עד </a:t>
            </a:r>
            <a:r>
              <a:rPr lang="he-IL" dirty="0" err="1" smtClean="0"/>
              <a:t>דלימטיא</a:t>
            </a:r>
            <a:r>
              <a:rPr lang="he-IL" dirty="0" smtClean="0"/>
              <a:t> </a:t>
            </a:r>
            <a:r>
              <a:rPr lang="he-IL" dirty="0" err="1" smtClean="0"/>
              <a:t>שטרא</a:t>
            </a:r>
            <a:r>
              <a:rPr lang="he-IL" dirty="0" smtClean="0"/>
              <a:t> לידיה וההיא </a:t>
            </a:r>
            <a:r>
              <a:rPr lang="he-IL" dirty="0" err="1" smtClean="0"/>
              <a:t>שעתא</a:t>
            </a:r>
            <a:r>
              <a:rPr lang="he-IL" dirty="0" smtClean="0"/>
              <a:t> פקע ליה </a:t>
            </a:r>
            <a:r>
              <a:rPr lang="he-IL" dirty="0" err="1" smtClean="0"/>
              <a:t>רשותיה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שמא לא גמר </a:t>
            </a:r>
            <a:r>
              <a:rPr lang="he-IL" b="1" dirty="0" err="1" smtClean="0"/>
              <a:t>להקנותו</a:t>
            </a:r>
            <a:r>
              <a:rPr lang="he-IL" b="1" dirty="0" smtClean="0"/>
              <a:t> לו</a:t>
            </a:r>
            <a:r>
              <a:rPr lang="he-IL" dirty="0" smtClean="0"/>
              <a:t>. </a:t>
            </a:r>
            <a:r>
              <a:rPr lang="he-IL" dirty="0" err="1" smtClean="0"/>
              <a:t>ע''פ</a:t>
            </a:r>
            <a:r>
              <a:rPr lang="he-IL" dirty="0" smtClean="0"/>
              <a:t> צוואתו בתקנה </a:t>
            </a:r>
            <a:r>
              <a:rPr lang="he-IL" dirty="0" err="1" smtClean="0"/>
              <a:t>דתקון</a:t>
            </a:r>
            <a:r>
              <a:rPr lang="he-IL" dirty="0" smtClean="0"/>
              <a:t> רבנן </a:t>
            </a:r>
            <a:r>
              <a:rPr lang="he-IL" dirty="0" err="1" smtClean="0"/>
              <a:t>לשכיב</a:t>
            </a:r>
            <a:r>
              <a:rPr lang="he-IL" dirty="0" smtClean="0"/>
              <a:t> מרע:</a:t>
            </a:r>
            <a:r>
              <a:rPr lang="he-IL" b="1" dirty="0" smtClean="0"/>
              <a:t> אלא בשטר</a:t>
            </a:r>
            <a:r>
              <a:rPr lang="he-IL" dirty="0" smtClean="0"/>
              <a:t>. לכי מטא </a:t>
            </a:r>
            <a:r>
              <a:rPr lang="he-IL" dirty="0" err="1" smtClean="0"/>
              <a:t>שטרא</a:t>
            </a:r>
            <a:r>
              <a:rPr lang="he-IL" dirty="0" smtClean="0"/>
              <a:t> לידיה </a:t>
            </a:r>
            <a:r>
              <a:rPr lang="he-IL" dirty="0" err="1" smtClean="0"/>
              <a:t>ליקנינהו</a:t>
            </a:r>
            <a:r>
              <a:rPr lang="he-IL" dirty="0" smtClean="0"/>
              <a:t> </a:t>
            </a:r>
            <a:r>
              <a:rPr lang="he-IL" dirty="0" err="1" smtClean="0"/>
              <a:t>בשטרא</a:t>
            </a:r>
            <a:r>
              <a:rPr lang="he-IL" dirty="0" smtClean="0"/>
              <a:t>:</a:t>
            </a:r>
            <a:r>
              <a:rPr lang="he-IL" b="1" dirty="0" smtClean="0"/>
              <a:t> ואין שטר</a:t>
            </a:r>
            <a:r>
              <a:rPr lang="he-IL" dirty="0" smtClean="0"/>
              <a:t>. מקנה לאחר מיתה </a:t>
            </a:r>
            <a:r>
              <a:rPr lang="he-IL" dirty="0" err="1" smtClean="0"/>
              <a:t>דהא</a:t>
            </a:r>
            <a:r>
              <a:rPr lang="he-IL" dirty="0" smtClean="0"/>
              <a:t> פקעה ליה </a:t>
            </a:r>
            <a:r>
              <a:rPr lang="he-IL" dirty="0" err="1" smtClean="0"/>
              <a:t>רשותיה</a:t>
            </a:r>
            <a:r>
              <a:rPr lang="he-IL" dirty="0" smtClean="0"/>
              <a:t> </a:t>
            </a:r>
            <a:r>
              <a:rPr lang="he-IL" dirty="0" err="1" smtClean="0"/>
              <a:t>דנותן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7457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והאיכא</a:t>
            </a:r>
            <a:r>
              <a:rPr lang="he-IL" b="1" dirty="0" smtClean="0"/>
              <a:t> לשמה</a:t>
            </a:r>
            <a:r>
              <a:rPr lang="he-IL" dirty="0" smtClean="0"/>
              <a:t>. </a:t>
            </a:r>
            <a:r>
              <a:rPr lang="he-IL" dirty="0" err="1" smtClean="0"/>
              <a:t>דשוו</a:t>
            </a:r>
            <a:r>
              <a:rPr lang="he-IL" dirty="0" smtClean="0"/>
              <a:t> </a:t>
            </a:r>
            <a:r>
              <a:rPr lang="he-IL" dirty="0" err="1" smtClean="0"/>
              <a:t>גיטי</a:t>
            </a:r>
            <a:r>
              <a:rPr lang="he-IL" dirty="0" smtClean="0"/>
              <a:t> נשים ושחרורי עבדים: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בשלמא</a:t>
            </a:r>
            <a:r>
              <a:rPr lang="he-IL" b="1" dirty="0" smtClean="0"/>
              <a:t> לרבה</a:t>
            </a:r>
            <a:r>
              <a:rPr lang="he-IL" dirty="0" smtClean="0"/>
              <a:t>. </a:t>
            </a:r>
            <a:r>
              <a:rPr lang="he-IL" dirty="0" err="1" smtClean="0"/>
              <a:t>דאמר</a:t>
            </a:r>
            <a:r>
              <a:rPr lang="he-IL" dirty="0" smtClean="0"/>
              <a:t> </a:t>
            </a:r>
            <a:r>
              <a:rPr lang="he-IL" dirty="0" err="1" smtClean="0"/>
              <a:t>תקנתא</a:t>
            </a:r>
            <a:r>
              <a:rPr lang="he-IL" dirty="0" smtClean="0"/>
              <a:t> </a:t>
            </a:r>
            <a:r>
              <a:rPr lang="he-IL" dirty="0" err="1" smtClean="0"/>
              <a:t>דמוליך</a:t>
            </a:r>
            <a:r>
              <a:rPr lang="he-IL" dirty="0" smtClean="0"/>
              <a:t> ומביא לפי שאין </a:t>
            </a:r>
            <a:r>
              <a:rPr lang="he-IL" dirty="0" err="1" smtClean="0"/>
              <a:t>בקיאין</a:t>
            </a:r>
            <a:r>
              <a:rPr lang="he-IL" dirty="0" smtClean="0"/>
              <a:t> לשמה היא היינו מוליך ומביא: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האיכא</a:t>
            </a:r>
            <a:r>
              <a:rPr lang="he-IL" b="1" dirty="0" smtClean="0"/>
              <a:t> מחובר</a:t>
            </a:r>
            <a:r>
              <a:rPr lang="he-IL" dirty="0" smtClean="0"/>
              <a:t>. </a:t>
            </a:r>
            <a:r>
              <a:rPr lang="he-IL" dirty="0" err="1" smtClean="0"/>
              <a:t>דפסול</a:t>
            </a:r>
            <a:r>
              <a:rPr lang="he-IL" dirty="0" smtClean="0"/>
              <a:t> </a:t>
            </a:r>
            <a:r>
              <a:rPr lang="he-IL" dirty="0" err="1" smtClean="0"/>
              <a:t>בתרוייהו</a:t>
            </a:r>
            <a:r>
              <a:rPr lang="he-IL" dirty="0" smtClean="0"/>
              <a:t> </a:t>
            </a:r>
            <a:r>
              <a:rPr lang="he-IL" dirty="0" err="1" smtClean="0"/>
              <a:t>דכתיב</a:t>
            </a:r>
            <a:r>
              <a:rPr lang="he-IL" dirty="0" smtClean="0"/>
              <a:t> (דברים כד) וכתב ונתן מי שאינו מחוסר אלא כתיבה ונתינה יצא זה שמחוסר קציצה ושחרור גמר לה </a:t>
            </a:r>
            <a:r>
              <a:rPr lang="he-IL" dirty="0" err="1" smtClean="0"/>
              <a:t>לה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פסולא</a:t>
            </a:r>
            <a:r>
              <a:rPr lang="he-IL" b="1" dirty="0" smtClean="0"/>
              <a:t> דרבנן</a:t>
            </a:r>
            <a:r>
              <a:rPr lang="he-IL" dirty="0" smtClean="0"/>
              <a:t>. מוליך ומביא רבנן הוא </a:t>
            </a:r>
            <a:r>
              <a:rPr lang="he-IL" dirty="0" err="1" smtClean="0"/>
              <a:t>דאצרכוהו</a:t>
            </a:r>
            <a:r>
              <a:rPr lang="he-IL" dirty="0" smtClean="0"/>
              <a:t> </a:t>
            </a:r>
            <a:r>
              <a:rPr lang="he-IL" dirty="0" err="1" smtClean="0"/>
              <a:t>למימר</a:t>
            </a:r>
            <a:r>
              <a:rPr lang="he-IL" dirty="0" smtClean="0"/>
              <a:t> בפני נכתב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עד כותי פסול מדרבנן בשאר שטרות </a:t>
            </a:r>
            <a:r>
              <a:rPr lang="he-IL" dirty="0" err="1" smtClean="0"/>
              <a:t>דאחזקינהו</a:t>
            </a:r>
            <a:r>
              <a:rPr lang="he-IL" dirty="0" smtClean="0"/>
              <a:t> </a:t>
            </a:r>
            <a:r>
              <a:rPr lang="he-IL" dirty="0" err="1" smtClean="0"/>
              <a:t>סתמייהו</a:t>
            </a:r>
            <a:r>
              <a:rPr lang="he-IL" dirty="0" smtClean="0"/>
              <a:t> </a:t>
            </a:r>
            <a:r>
              <a:rPr lang="he-IL" dirty="0" err="1" smtClean="0"/>
              <a:t>לפסולא</a:t>
            </a:r>
            <a:r>
              <a:rPr lang="he-IL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ערכאות </a:t>
            </a:r>
            <a:r>
              <a:rPr lang="he-IL" dirty="0" err="1" smtClean="0"/>
              <a:t>לקמיה</a:t>
            </a:r>
            <a:r>
              <a:rPr lang="he-IL" dirty="0" smtClean="0"/>
              <a:t> פריך והא ערכאות </a:t>
            </a:r>
            <a:r>
              <a:rPr lang="he-IL" dirty="0" err="1" smtClean="0"/>
              <a:t>פסולא</a:t>
            </a:r>
            <a:r>
              <a:rPr lang="he-IL" dirty="0" smtClean="0"/>
              <a:t> דאורייתא שאין עדותן כשר לפי שאינן בתורת גיטין וקידושין ורחמנא אמר וכתב ונתן מי שישנו בכלל נתינה ישנו בכלל כתיבה</a:t>
            </a:r>
            <a:endParaRPr lang="he-IL" b="1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2531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t>י'/טבת/תשע"ו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282828"/>
            <a:ext cx="8424936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rgbClr val="EEECE1">
                    <a:lumMod val="50000"/>
                  </a:srgbClr>
                </a:solidFill>
              </a:rPr>
              <a:t>ברוכים </a:t>
            </a:r>
            <a:r>
              <a:rPr lang="he-IL" sz="2800" b="1" dirty="0" smtClean="0">
                <a:solidFill>
                  <a:srgbClr val="EEECE1">
                    <a:lumMod val="50000"/>
                  </a:srgbClr>
                </a:solidFill>
              </a:rPr>
              <a:t>הבאים ל</a:t>
            </a:r>
            <a:endParaRPr lang="he-IL" sz="2800" b="1" dirty="0">
              <a:solidFill>
                <a:srgbClr val="EEECE1">
                  <a:lumMod val="50000"/>
                </a:srgbClr>
              </a:solidFill>
            </a:endParaRPr>
          </a:p>
          <a:p>
            <a:pPr algn="ctr"/>
            <a:r>
              <a:rPr lang="he-IL" sz="4000" b="1" dirty="0" smtClean="0">
                <a:solidFill>
                  <a:srgbClr val="C0504D">
                    <a:lumMod val="75000"/>
                  </a:srgbClr>
                </a:solidFill>
              </a:rPr>
              <a:t>שיעור דף יומי אונליין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יום שלישי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י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' בטבת תשע"ו</a:t>
            </a:r>
          </a:p>
          <a:p>
            <a:pPr algn="ctr"/>
            <a:endParaRPr lang="he-IL" sz="2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השיעור יתחיל בשעה 21:00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מסכת גיטין ט ע"א (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נקודתיים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) - י ע"א (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משנה)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מגיד השיעור: הראל שפירא</a:t>
            </a: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ctr"/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השיעור היום מוקדש </a:t>
            </a:r>
            <a:r>
              <a:rPr lang="he-IL" sz="2400" b="1" dirty="0" err="1" smtClean="0">
                <a:solidFill>
                  <a:srgbClr val="EEECE1">
                    <a:lumMod val="50000"/>
                  </a:srgbClr>
                </a:solidFill>
              </a:rPr>
              <a:t>לע"נ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 קדושי השואה הי"ד</a:t>
            </a:r>
            <a:endParaRPr lang="he-IL" sz="2400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658" y="260648"/>
            <a:ext cx="4679590" cy="88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671575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0971" y="93565"/>
            <a:ext cx="7024126" cy="68049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ותו </a:t>
            </a:r>
            <a:r>
              <a:rPr lang="he-IL" dirty="0" err="1" smtClean="0"/>
              <a:t>ליכא</a:t>
            </a:r>
            <a:r>
              <a:rPr lang="he-IL" dirty="0" smtClean="0"/>
              <a:t>? </a:t>
            </a:r>
          </a:p>
          <a:p>
            <a:pPr>
              <a:lnSpc>
                <a:spcPct val="120000"/>
              </a:lnSpc>
            </a:pPr>
            <a:endParaRPr lang="he-IL" sz="1050" dirty="0" smtClean="0"/>
          </a:p>
          <a:p>
            <a:pPr>
              <a:lnSpc>
                <a:spcPct val="120000"/>
              </a:lnSpc>
            </a:pPr>
            <a:r>
              <a:rPr lang="he-IL" dirty="0" err="1" smtClean="0"/>
              <a:t>והאיכא</a:t>
            </a:r>
            <a:r>
              <a:rPr lang="he-IL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האומר תנו גט זה לאשתי ושטר שחרור זה לעבדי ומת - לא יתנו לאחר מיתה.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תנו מנה לפלוני ומת - יתנו לאחר מיתה.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dirty="0" smtClean="0"/>
              <a:t>כי </a:t>
            </a:r>
            <a:r>
              <a:rPr lang="he-IL" dirty="0" err="1"/>
              <a:t>קתני</a:t>
            </a:r>
            <a:r>
              <a:rPr lang="he-IL" dirty="0"/>
              <a:t> מילתא דליתיה </a:t>
            </a:r>
            <a:r>
              <a:rPr lang="he-IL" dirty="0" smtClean="0"/>
              <a:t>בשטרות,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מילתא </a:t>
            </a:r>
            <a:r>
              <a:rPr lang="he-IL" dirty="0" err="1"/>
              <a:t>דאיתיה</a:t>
            </a:r>
            <a:r>
              <a:rPr lang="he-IL" dirty="0"/>
              <a:t> בשטרות לא </a:t>
            </a:r>
            <a:r>
              <a:rPr lang="he-IL" dirty="0" err="1" smtClean="0"/>
              <a:t>קתני</a:t>
            </a:r>
            <a:r>
              <a:rPr lang="he-IL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dirty="0" err="1" smtClean="0"/>
              <a:t>דשלח</a:t>
            </a:r>
            <a:r>
              <a:rPr lang="he-IL" dirty="0" smtClean="0"/>
              <a:t> </a:t>
            </a:r>
            <a:r>
              <a:rPr lang="he-IL" dirty="0"/>
              <a:t>רבין משמיה דר' </a:t>
            </a:r>
            <a:r>
              <a:rPr lang="he-IL" dirty="0" err="1" smtClean="0"/>
              <a:t>אבהו</a:t>
            </a:r>
            <a:r>
              <a:rPr lang="he-IL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הוו </a:t>
            </a:r>
            <a:r>
              <a:rPr lang="he-IL" dirty="0"/>
              <a:t>יודעין ששלח </a:t>
            </a:r>
            <a:r>
              <a:rPr lang="he-IL" dirty="0" err="1"/>
              <a:t>ר''א</a:t>
            </a:r>
            <a:r>
              <a:rPr lang="he-IL" dirty="0"/>
              <a:t> לגולה משום </a:t>
            </a:r>
            <a:r>
              <a:rPr lang="he-IL" dirty="0" smtClean="0"/>
              <a:t>רבינו: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שכיב </a:t>
            </a:r>
            <a:r>
              <a:rPr lang="he-IL" dirty="0"/>
              <a:t>מרע שאמר כתבו ותנו מנה לפלוני ומת -</a:t>
            </a:r>
            <a:endParaRPr lang="he-IL" dirty="0" smtClean="0"/>
          </a:p>
          <a:p>
            <a:pPr>
              <a:lnSpc>
                <a:spcPct val="120000"/>
              </a:lnSpc>
            </a:pPr>
            <a:r>
              <a:rPr lang="he-IL" dirty="0" smtClean="0"/>
              <a:t>אין </a:t>
            </a:r>
            <a:r>
              <a:rPr lang="he-IL" dirty="0" err="1"/>
              <a:t>כותבין</a:t>
            </a:r>
            <a:r>
              <a:rPr lang="he-IL" dirty="0"/>
              <a:t> </a:t>
            </a:r>
            <a:r>
              <a:rPr lang="he-IL" dirty="0" err="1" smtClean="0"/>
              <a:t>ונותנין</a:t>
            </a:r>
            <a:r>
              <a:rPr lang="he-IL" dirty="0" smtClean="0"/>
              <a:t>, </a:t>
            </a:r>
            <a:r>
              <a:rPr lang="he-IL" dirty="0"/>
              <a:t>שמא לא גמר </a:t>
            </a:r>
            <a:r>
              <a:rPr lang="he-IL" dirty="0" err="1"/>
              <a:t>להקנותו</a:t>
            </a:r>
            <a:r>
              <a:rPr lang="he-IL" dirty="0"/>
              <a:t> אלא בשטר ואין שטר לאחר </a:t>
            </a:r>
            <a:r>
              <a:rPr lang="he-IL" dirty="0" smtClean="0"/>
              <a:t>מיתה.</a:t>
            </a:r>
          </a:p>
          <a:p>
            <a:pPr>
              <a:lnSpc>
                <a:spcPct val="120000"/>
              </a:lnSpc>
            </a:pPr>
            <a:endParaRPr lang="he-IL" sz="2800" dirty="0"/>
          </a:p>
          <a:p>
            <a:pPr>
              <a:lnSpc>
                <a:spcPct val="120000"/>
              </a:lnSpc>
            </a:pPr>
            <a:r>
              <a:rPr lang="he-IL" dirty="0" err="1" smtClean="0"/>
              <a:t>והאיכא</a:t>
            </a:r>
            <a:r>
              <a:rPr lang="he-IL" dirty="0" smtClean="0"/>
              <a:t> לשמה!</a:t>
            </a:r>
          </a:p>
          <a:p>
            <a:pPr>
              <a:lnSpc>
                <a:spcPct val="120000"/>
              </a:lnSpc>
            </a:pPr>
            <a:r>
              <a:rPr lang="he-IL" dirty="0" err="1" smtClean="0"/>
              <a:t>בשלמא</a:t>
            </a:r>
            <a:r>
              <a:rPr lang="he-IL" dirty="0" smtClean="0"/>
              <a:t> </a:t>
            </a:r>
            <a:r>
              <a:rPr lang="he-IL" dirty="0"/>
              <a:t>לרבה </a:t>
            </a:r>
            <a:r>
              <a:rPr lang="he-IL" dirty="0" smtClean="0"/>
              <a:t>- היינו </a:t>
            </a:r>
            <a:r>
              <a:rPr lang="he-IL" dirty="0"/>
              <a:t>מוליך </a:t>
            </a:r>
            <a:r>
              <a:rPr lang="he-IL" dirty="0" smtClean="0"/>
              <a:t>ומביא,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אלא </a:t>
            </a:r>
            <a:r>
              <a:rPr lang="he-IL" dirty="0" err="1"/>
              <a:t>לרבא</a:t>
            </a:r>
            <a:r>
              <a:rPr lang="he-IL" dirty="0"/>
              <a:t> -</a:t>
            </a:r>
            <a:r>
              <a:rPr lang="he-IL" dirty="0" smtClean="0"/>
              <a:t> </a:t>
            </a:r>
            <a:r>
              <a:rPr lang="he-IL" dirty="0" err="1" smtClean="0"/>
              <a:t>קשיא</a:t>
            </a:r>
            <a:r>
              <a:rPr lang="he-IL" dirty="0"/>
              <a:t>!</a:t>
            </a:r>
            <a:endParaRPr lang="he-IL" dirty="0" smtClean="0"/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dirty="0" smtClean="0"/>
              <a:t>ותו </a:t>
            </a:r>
            <a:r>
              <a:rPr lang="he-IL" dirty="0"/>
              <a:t>בין לרבה בין </a:t>
            </a:r>
            <a:r>
              <a:rPr lang="he-IL" dirty="0" err="1"/>
              <a:t>לרבא</a:t>
            </a:r>
            <a:r>
              <a:rPr lang="he-IL" dirty="0"/>
              <a:t> </a:t>
            </a:r>
            <a:r>
              <a:rPr lang="he-IL" dirty="0" smtClean="0"/>
              <a:t>- </a:t>
            </a:r>
            <a:r>
              <a:rPr lang="he-IL" dirty="0" err="1" smtClean="0"/>
              <a:t>האיכא</a:t>
            </a:r>
            <a:r>
              <a:rPr lang="he-IL" dirty="0" smtClean="0"/>
              <a:t> מחובר!</a:t>
            </a:r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dirty="0" smtClean="0"/>
              <a:t>כי </a:t>
            </a:r>
            <a:r>
              <a:rPr lang="he-IL" dirty="0" err="1"/>
              <a:t>קתני</a:t>
            </a:r>
            <a:r>
              <a:rPr lang="he-IL" dirty="0"/>
              <a:t> </a:t>
            </a:r>
            <a:r>
              <a:rPr lang="he-IL" dirty="0" err="1"/>
              <a:t>פסולא</a:t>
            </a:r>
            <a:r>
              <a:rPr lang="he-IL" dirty="0"/>
              <a:t> </a:t>
            </a:r>
            <a:r>
              <a:rPr lang="he-IL" dirty="0" smtClean="0"/>
              <a:t>דרבנן,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דאורייתא </a:t>
            </a:r>
            <a:r>
              <a:rPr lang="he-IL" dirty="0"/>
              <a:t>לא </a:t>
            </a:r>
            <a:r>
              <a:rPr lang="he-IL" dirty="0" err="1" smtClean="0"/>
              <a:t>קתני</a:t>
            </a:r>
            <a:r>
              <a:rPr lang="he-IL" dirty="0" smtClean="0"/>
              <a:t>. 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16498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23682" y="676654"/>
            <a:ext cx="464706" cy="51244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❶</a:t>
            </a:r>
          </a:p>
          <a:p>
            <a:endParaRPr lang="he-IL" sz="400" dirty="0"/>
          </a:p>
          <a:p>
            <a:r>
              <a:rPr lang="he-IL" b="1" dirty="0" smtClean="0">
                <a:solidFill>
                  <a:srgbClr val="00B050"/>
                </a:solidFill>
              </a:rPr>
              <a:t>√</a:t>
            </a:r>
          </a:p>
          <a:p>
            <a:endParaRPr lang="he-IL" sz="2200" dirty="0"/>
          </a:p>
          <a:p>
            <a:endParaRPr lang="he-IL" dirty="0" smtClean="0"/>
          </a:p>
          <a:p>
            <a:endParaRPr lang="he-IL" sz="5400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sz="1400" dirty="0" smtClean="0"/>
              <a:t>❷</a:t>
            </a:r>
          </a:p>
          <a:p>
            <a:endParaRPr lang="he-IL" dirty="0"/>
          </a:p>
          <a:p>
            <a:endParaRPr lang="he-IL" sz="2700" dirty="0" smtClean="0"/>
          </a:p>
          <a:p>
            <a:endParaRPr lang="he-IL" dirty="0"/>
          </a:p>
          <a:p>
            <a:r>
              <a:rPr lang="he-IL" sz="1400" dirty="0" smtClean="0"/>
              <a:t>❸</a:t>
            </a:r>
            <a:endParaRPr lang="he-IL" sz="1400" dirty="0"/>
          </a:p>
        </p:txBody>
      </p:sp>
      <p:sp>
        <p:nvSpPr>
          <p:cNvPr id="5" name="חץ שמאלה 4"/>
          <p:cNvSpPr/>
          <p:nvPr/>
        </p:nvSpPr>
        <p:spPr>
          <a:xfrm>
            <a:off x="3366319" y="6381328"/>
            <a:ext cx="917649" cy="3104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הסבר מלבני מעוגל 7"/>
          <p:cNvSpPr/>
          <p:nvPr/>
        </p:nvSpPr>
        <p:spPr>
          <a:xfrm>
            <a:off x="539552" y="4005064"/>
            <a:ext cx="3201010" cy="2304256"/>
          </a:xfrm>
          <a:prstGeom prst="wedgeRoundRectCallout">
            <a:avLst>
              <a:gd name="adj1" fmla="val 55801"/>
              <a:gd name="adj2" fmla="val 3709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prstClr val="black"/>
                </a:solidFill>
              </a:rPr>
              <a:t>תנו רבנן: </a:t>
            </a:r>
            <a:r>
              <a:rPr lang="he-IL" sz="1200" dirty="0" smtClean="0">
                <a:solidFill>
                  <a:prstClr val="black"/>
                </a:solidFill>
              </a:rPr>
              <a:t>  (דף ט ע"א-ע"ב)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he-IL" sz="1200" b="1" dirty="0">
                <a:solidFill>
                  <a:srgbClr val="F79646">
                    <a:lumMod val="50000"/>
                  </a:srgbClr>
                </a:solidFill>
              </a:rPr>
              <a:t>בשלשה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דרכים שוו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לשיחרורי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עבדים: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שוו למוליך ולמביא. 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גט שיש עליו עד כותי פסול, 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עבדים.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השטרות העולים בערכאות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שחותמיהן עובדי כוכבים כשירין,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200" b="1" dirty="0" smtClean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: האומר 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- רצה לחזור בשניהם יחזור, 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he-IL" sz="12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07916" y="5989756"/>
            <a:ext cx="4647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5555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85841" y="35332"/>
            <a:ext cx="1633505" cy="3687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הסבר מלבני מעוגל 8"/>
          <p:cNvSpPr/>
          <p:nvPr/>
        </p:nvSpPr>
        <p:spPr>
          <a:xfrm>
            <a:off x="1259632" y="404084"/>
            <a:ext cx="7410130" cy="2592868"/>
          </a:xfrm>
          <a:prstGeom prst="wedgeRoundRectCallout">
            <a:avLst>
              <a:gd name="adj1" fmla="val 52184"/>
              <a:gd name="adj2" fmla="val -4377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prstClr val="black"/>
                </a:solidFill>
              </a:rPr>
              <a:t>תנו רבנן</a:t>
            </a:r>
            <a:r>
              <a:rPr lang="he-IL" sz="1200" dirty="0" smtClean="0">
                <a:solidFill>
                  <a:prstClr val="black"/>
                </a:solidFill>
              </a:rPr>
              <a:t>: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he-IL" sz="1200" b="1" dirty="0">
                <a:solidFill>
                  <a:srgbClr val="F79646">
                    <a:lumMod val="50000"/>
                  </a:srgbClr>
                </a:solidFill>
              </a:rPr>
              <a:t>בשלשה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דרכים שוו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לשיחרורי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עבדים: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שוו </a:t>
            </a:r>
            <a:r>
              <a:rPr lang="he-IL" sz="1200" dirty="0">
                <a:solidFill>
                  <a:srgbClr val="7030A0"/>
                </a:solidFill>
              </a:rPr>
              <a:t>למוליך ולמביא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גט שיש עליו </a:t>
            </a:r>
            <a:r>
              <a:rPr lang="he-IL" sz="1200" dirty="0">
                <a:solidFill>
                  <a:srgbClr val="7030A0"/>
                </a:solidFill>
              </a:rPr>
              <a:t>עד כותי 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פסול, 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עבדים.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השטרות העולים </a:t>
            </a:r>
            <a:r>
              <a:rPr lang="he-IL" sz="1200" dirty="0">
                <a:solidFill>
                  <a:srgbClr val="7030A0"/>
                </a:solidFill>
              </a:rPr>
              <a:t>בערכאות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שחותמיהן עובדי כוכבים כשירין,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200" b="1" dirty="0" smtClean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: האומר 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- רצה </a:t>
            </a:r>
            <a:r>
              <a:rPr lang="he-IL" sz="1200" dirty="0">
                <a:solidFill>
                  <a:srgbClr val="7030A0"/>
                </a:solidFill>
              </a:rPr>
              <a:t>לחזור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בשניהם יחזור, 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...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ותו </a:t>
            </a:r>
            <a:r>
              <a:rPr lang="he-IL" sz="1200" dirty="0" err="1" smtClean="0">
                <a:solidFill>
                  <a:schemeClr val="tx1"/>
                </a:solidFill>
              </a:rPr>
              <a:t>ליכא</a:t>
            </a:r>
            <a:r>
              <a:rPr lang="he-IL" sz="12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10000"/>
              </a:lnSpc>
            </a:pPr>
            <a:r>
              <a:rPr lang="he-IL" sz="1200" dirty="0" err="1" smtClean="0">
                <a:solidFill>
                  <a:schemeClr val="tx1"/>
                </a:solidFill>
              </a:rPr>
              <a:t>והאיכא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b="1" dirty="0" smtClean="0">
                <a:solidFill>
                  <a:schemeClr val="tx1"/>
                </a:solidFill>
              </a:rPr>
              <a:t>לשמה</a:t>
            </a:r>
            <a:r>
              <a:rPr lang="he-IL" sz="1200" dirty="0" smtClean="0">
                <a:solidFill>
                  <a:schemeClr val="tx1"/>
                </a:solidFill>
              </a:rPr>
              <a:t>! </a:t>
            </a:r>
            <a:r>
              <a:rPr lang="he-IL" sz="1200" dirty="0" err="1" smtClean="0">
                <a:solidFill>
                  <a:schemeClr val="tx1"/>
                </a:solidFill>
              </a:rPr>
              <a:t>בשלמא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לרבה - היינו מוליך </a:t>
            </a:r>
            <a:r>
              <a:rPr lang="he-IL" sz="1200" dirty="0" smtClean="0">
                <a:solidFill>
                  <a:schemeClr val="tx1"/>
                </a:solidFill>
              </a:rPr>
              <a:t>ומביא, אלא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קשיא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ותו בין לרבה בין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האיכא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b="1" dirty="0">
                <a:solidFill>
                  <a:schemeClr val="tx1"/>
                </a:solidFill>
              </a:rPr>
              <a:t>מחובר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כי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err="1">
                <a:solidFill>
                  <a:schemeClr val="tx1"/>
                </a:solidFill>
              </a:rPr>
              <a:t>פסולא</a:t>
            </a:r>
            <a:r>
              <a:rPr lang="he-IL" sz="1200" dirty="0">
                <a:solidFill>
                  <a:schemeClr val="tx1"/>
                </a:solidFill>
              </a:rPr>
              <a:t> דרבנן, </a:t>
            </a:r>
            <a:r>
              <a:rPr lang="he-IL" sz="1200" dirty="0" smtClean="0">
                <a:solidFill>
                  <a:schemeClr val="tx1"/>
                </a:solidFill>
              </a:rPr>
              <a:t>דאורייתא </a:t>
            </a:r>
            <a:r>
              <a:rPr lang="he-IL" sz="1200" dirty="0">
                <a:solidFill>
                  <a:schemeClr val="tx1"/>
                </a:solidFill>
              </a:rPr>
              <a:t>לא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2906" y="2645856"/>
            <a:ext cx="4647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755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3292" y="3158856"/>
            <a:ext cx="6048671" cy="31762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והא </a:t>
            </a:r>
            <a:r>
              <a:rPr lang="he-IL" sz="1700" dirty="0">
                <a:solidFill>
                  <a:srgbClr val="7030A0"/>
                </a:solidFill>
              </a:rPr>
              <a:t>ערכאות</a:t>
            </a:r>
            <a:r>
              <a:rPr lang="he-IL" sz="1700" dirty="0"/>
              <a:t> של עובדי כוכבים </a:t>
            </a:r>
            <a:r>
              <a:rPr lang="he-IL" sz="1700" dirty="0" err="1"/>
              <a:t>דפסולא</a:t>
            </a:r>
            <a:r>
              <a:rPr lang="he-IL" sz="1700" dirty="0"/>
              <a:t> דאורייתא הוא </a:t>
            </a:r>
            <a:r>
              <a:rPr lang="he-IL" sz="1700" dirty="0" err="1" smtClean="0"/>
              <a:t>וקתני</a:t>
            </a:r>
            <a:r>
              <a:rPr lang="he-IL" sz="1700" dirty="0" smtClean="0"/>
              <a:t>!</a:t>
            </a:r>
          </a:p>
          <a:p>
            <a:pPr>
              <a:lnSpc>
                <a:spcPct val="120000"/>
              </a:lnSpc>
            </a:pPr>
            <a:endParaRPr lang="he-IL" sz="12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בעדי מסירה, </a:t>
            </a:r>
            <a:r>
              <a:rPr lang="he-IL" sz="1700" dirty="0"/>
              <a:t>וכרבי אלעזר </a:t>
            </a:r>
            <a:r>
              <a:rPr lang="he-IL" sz="1700" dirty="0" err="1"/>
              <a:t>דאמר</a:t>
            </a:r>
            <a:r>
              <a:rPr lang="he-IL" sz="1700" dirty="0"/>
              <a:t> עדי מסירה </a:t>
            </a:r>
            <a:r>
              <a:rPr lang="he-IL" sz="1700" dirty="0" smtClean="0"/>
              <a:t>כרתי.</a:t>
            </a:r>
          </a:p>
          <a:p>
            <a:pPr>
              <a:lnSpc>
                <a:spcPct val="120000"/>
              </a:lnSpc>
            </a:pPr>
            <a:endParaRPr lang="he-IL" sz="8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והא </a:t>
            </a:r>
            <a:r>
              <a:rPr lang="he-IL" sz="1700" dirty="0" err="1"/>
              <a:t>מדקתני</a:t>
            </a:r>
            <a:r>
              <a:rPr lang="he-IL" sz="1700" dirty="0"/>
              <a:t> </a:t>
            </a:r>
            <a:r>
              <a:rPr lang="he-IL" sz="1700" dirty="0" smtClean="0"/>
              <a:t>סיפא: 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ר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 שמעון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אומר: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אף אלו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כשירין.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וא</a:t>
            </a:r>
            <a:r>
              <a:rPr lang="he-IL" sz="1700" dirty="0"/>
              <a:t>''ר </a:t>
            </a:r>
            <a:r>
              <a:rPr lang="he-IL" sz="1700" dirty="0" err="1" smtClean="0"/>
              <a:t>זירא</a:t>
            </a:r>
            <a:r>
              <a:rPr lang="he-IL" sz="1700" dirty="0" smtClean="0"/>
              <a:t>: ירד </a:t>
            </a:r>
            <a:r>
              <a:rPr lang="he-IL" sz="1700" dirty="0"/>
              <a:t>רבי שמעון לשיטתו של </a:t>
            </a:r>
            <a:r>
              <a:rPr lang="he-IL" sz="1700" dirty="0" err="1"/>
              <a:t>ר''א</a:t>
            </a:r>
            <a:r>
              <a:rPr lang="he-IL" sz="1700" dirty="0"/>
              <a:t> </a:t>
            </a:r>
            <a:r>
              <a:rPr lang="he-IL" sz="1700" dirty="0" err="1"/>
              <a:t>דאמר</a:t>
            </a:r>
            <a:r>
              <a:rPr lang="he-IL" sz="1700" dirty="0"/>
              <a:t> עדי מסירה </a:t>
            </a:r>
            <a:r>
              <a:rPr lang="he-IL" sz="1700" dirty="0" smtClean="0"/>
              <a:t>כרתי,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מכלל </a:t>
            </a:r>
            <a:r>
              <a:rPr lang="he-IL" sz="1700" dirty="0" err="1"/>
              <a:t>דתנא</a:t>
            </a:r>
            <a:r>
              <a:rPr lang="he-IL" sz="1700" dirty="0"/>
              <a:t> קמא סבר </a:t>
            </a:r>
            <a:r>
              <a:rPr lang="he-IL" sz="1700" dirty="0" smtClean="0"/>
              <a:t>לא!</a:t>
            </a:r>
          </a:p>
          <a:p>
            <a:pPr>
              <a:lnSpc>
                <a:spcPct val="120000"/>
              </a:lnSpc>
            </a:pPr>
            <a:endParaRPr lang="he-IL" sz="8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איכא </a:t>
            </a:r>
            <a:r>
              <a:rPr lang="he-IL" sz="1700" dirty="0" err="1" smtClean="0"/>
              <a:t>בינייהו</a:t>
            </a:r>
            <a:r>
              <a:rPr lang="he-IL" sz="1700" dirty="0" smtClean="0"/>
              <a:t>: </a:t>
            </a:r>
            <a:r>
              <a:rPr lang="he-IL" sz="1700" dirty="0"/>
              <a:t>שמות </a:t>
            </a:r>
            <a:r>
              <a:rPr lang="he-IL" sz="1700" dirty="0" err="1" smtClean="0"/>
              <a:t>מובהקין</a:t>
            </a:r>
            <a:r>
              <a:rPr lang="he-IL" sz="1700" dirty="0" smtClean="0"/>
              <a:t>. </a:t>
            </a:r>
          </a:p>
          <a:p>
            <a:pPr>
              <a:lnSpc>
                <a:spcPct val="120000"/>
              </a:lnSpc>
            </a:pP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-85841" y="35332"/>
            <a:ext cx="28739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ב - דף י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47481" y="565970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א</a:t>
            </a:r>
          </a:p>
        </p:txBody>
      </p:sp>
      <p:sp>
        <p:nvSpPr>
          <p:cNvPr id="10" name="הסבר מלבני מעוגל 9"/>
          <p:cNvSpPr/>
          <p:nvPr/>
        </p:nvSpPr>
        <p:spPr>
          <a:xfrm>
            <a:off x="179512" y="3598214"/>
            <a:ext cx="3240360" cy="1198938"/>
          </a:xfrm>
          <a:prstGeom prst="wedgeRoundRectCallout">
            <a:avLst>
              <a:gd name="adj1" fmla="val 74297"/>
              <a:gd name="adj2" fmla="val 37571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200" dirty="0" smtClean="0">
                <a:solidFill>
                  <a:prstClr val="black"/>
                </a:solidFill>
              </a:rPr>
              <a:t>משנה דף י עמוד ב: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כל השטרות העולים בערכאות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שחותמיהם עובדי כוכבים -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 כשירים, 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 </a:t>
            </a:r>
            <a:endParaRPr lang="he-IL" sz="1200" dirty="0" smtClean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200" dirty="0" err="1" smtClean="0">
                <a:solidFill>
                  <a:srgbClr val="F79646">
                    <a:lumMod val="50000"/>
                  </a:srgbClr>
                </a:solidFill>
              </a:rPr>
              <a:t>ר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''ש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אומר: 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אף אלו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כשירין.</a:t>
            </a:r>
            <a:endParaRPr lang="he-IL" sz="12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52906" y="2645856"/>
            <a:ext cx="4647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8355214" y="3201064"/>
            <a:ext cx="464706" cy="33547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❶</a:t>
            </a:r>
          </a:p>
          <a:p>
            <a:endParaRPr lang="he-IL" dirty="0"/>
          </a:p>
          <a:p>
            <a:endParaRPr lang="he-IL" dirty="0" smtClean="0"/>
          </a:p>
          <a:p>
            <a:endParaRPr lang="he-IL" sz="2200" dirty="0" smtClean="0"/>
          </a:p>
          <a:p>
            <a:endParaRPr lang="he-IL" sz="2200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sz="1400" dirty="0" smtClean="0"/>
          </a:p>
          <a:p>
            <a:endParaRPr lang="he-IL" sz="1400" dirty="0"/>
          </a:p>
        </p:txBody>
      </p:sp>
      <p:sp>
        <p:nvSpPr>
          <p:cNvPr id="13" name="הסבר מלבני מעוגל 12"/>
          <p:cNvSpPr/>
          <p:nvPr/>
        </p:nvSpPr>
        <p:spPr>
          <a:xfrm>
            <a:off x="1259632" y="404084"/>
            <a:ext cx="7410130" cy="2592868"/>
          </a:xfrm>
          <a:prstGeom prst="wedgeRoundRectCallout">
            <a:avLst>
              <a:gd name="adj1" fmla="val 52184"/>
              <a:gd name="adj2" fmla="val -4377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prstClr val="black"/>
                </a:solidFill>
              </a:rPr>
              <a:t>תנו רבנן</a:t>
            </a:r>
            <a:r>
              <a:rPr lang="he-IL" sz="1200" dirty="0" smtClean="0">
                <a:solidFill>
                  <a:prstClr val="black"/>
                </a:solidFill>
              </a:rPr>
              <a:t>: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he-IL" sz="1200" b="1" dirty="0">
                <a:solidFill>
                  <a:srgbClr val="F79646">
                    <a:lumMod val="50000"/>
                  </a:srgbClr>
                </a:solidFill>
              </a:rPr>
              <a:t>בשלשה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דרכים שוו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לשיחרורי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עבדים: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שוו </a:t>
            </a:r>
            <a:r>
              <a:rPr lang="he-IL" sz="1200" dirty="0">
                <a:solidFill>
                  <a:srgbClr val="7030A0"/>
                </a:solidFill>
              </a:rPr>
              <a:t>למוליך ולמביא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גט שיש עליו </a:t>
            </a:r>
            <a:r>
              <a:rPr lang="he-IL" sz="1200" dirty="0">
                <a:solidFill>
                  <a:srgbClr val="7030A0"/>
                </a:solidFill>
              </a:rPr>
              <a:t>עד כותי 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פסול, 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עבדים.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השטרות העולים </a:t>
            </a:r>
            <a:r>
              <a:rPr lang="he-IL" sz="1200" dirty="0">
                <a:solidFill>
                  <a:srgbClr val="7030A0"/>
                </a:solidFill>
              </a:rPr>
              <a:t>בערכאות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שחותמיהן עובדי כוכבים כשירין,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200" b="1" dirty="0" smtClean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: האומר 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- רצה </a:t>
            </a:r>
            <a:r>
              <a:rPr lang="he-IL" sz="1200" dirty="0">
                <a:solidFill>
                  <a:srgbClr val="7030A0"/>
                </a:solidFill>
              </a:rPr>
              <a:t>לחזור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בשניהם יחזור, 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...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ותו </a:t>
            </a:r>
            <a:r>
              <a:rPr lang="he-IL" sz="1200" dirty="0" err="1" smtClean="0">
                <a:solidFill>
                  <a:schemeClr val="tx1"/>
                </a:solidFill>
              </a:rPr>
              <a:t>ליכא</a:t>
            </a:r>
            <a:r>
              <a:rPr lang="he-IL" sz="12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10000"/>
              </a:lnSpc>
            </a:pPr>
            <a:r>
              <a:rPr lang="he-IL" sz="1200" dirty="0" err="1" smtClean="0">
                <a:solidFill>
                  <a:schemeClr val="tx1"/>
                </a:solidFill>
              </a:rPr>
              <a:t>והאיכא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b="1" dirty="0" smtClean="0">
                <a:solidFill>
                  <a:schemeClr val="tx1"/>
                </a:solidFill>
              </a:rPr>
              <a:t>לשמה</a:t>
            </a:r>
            <a:r>
              <a:rPr lang="he-IL" sz="1200" dirty="0" smtClean="0">
                <a:solidFill>
                  <a:schemeClr val="tx1"/>
                </a:solidFill>
              </a:rPr>
              <a:t>! </a:t>
            </a:r>
            <a:r>
              <a:rPr lang="he-IL" sz="1200" dirty="0" err="1" smtClean="0">
                <a:solidFill>
                  <a:schemeClr val="tx1"/>
                </a:solidFill>
              </a:rPr>
              <a:t>בשלמא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לרבה - היינו מוליך </a:t>
            </a:r>
            <a:r>
              <a:rPr lang="he-IL" sz="1200" dirty="0" smtClean="0">
                <a:solidFill>
                  <a:schemeClr val="tx1"/>
                </a:solidFill>
              </a:rPr>
              <a:t>ומביא, אלא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קשיא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ותו בין לרבה בין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האיכא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b="1" dirty="0">
                <a:solidFill>
                  <a:schemeClr val="tx1"/>
                </a:solidFill>
              </a:rPr>
              <a:t>מחובר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כי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err="1">
                <a:solidFill>
                  <a:schemeClr val="tx1"/>
                </a:solidFill>
              </a:rPr>
              <a:t>פסולא</a:t>
            </a:r>
            <a:r>
              <a:rPr lang="he-IL" sz="1200" dirty="0">
                <a:solidFill>
                  <a:schemeClr val="tx1"/>
                </a:solidFill>
              </a:rPr>
              <a:t> דרבנן, </a:t>
            </a:r>
            <a:r>
              <a:rPr lang="he-IL" sz="1200" dirty="0" smtClean="0">
                <a:solidFill>
                  <a:schemeClr val="tx1"/>
                </a:solidFill>
              </a:rPr>
              <a:t>דאורייתא </a:t>
            </a:r>
            <a:r>
              <a:rPr lang="he-IL" sz="1200" dirty="0">
                <a:solidFill>
                  <a:schemeClr val="tx1"/>
                </a:solidFill>
              </a:rPr>
              <a:t>לא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014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3292" y="3158856"/>
            <a:ext cx="6048671" cy="35086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והא </a:t>
            </a:r>
            <a:r>
              <a:rPr lang="he-IL" sz="1700" dirty="0">
                <a:solidFill>
                  <a:srgbClr val="7030A0"/>
                </a:solidFill>
              </a:rPr>
              <a:t>ערכאות</a:t>
            </a:r>
            <a:r>
              <a:rPr lang="he-IL" sz="1700" dirty="0"/>
              <a:t> של עובדי כוכבים </a:t>
            </a:r>
            <a:r>
              <a:rPr lang="he-IL" sz="1700" dirty="0" err="1"/>
              <a:t>דפסולא</a:t>
            </a:r>
            <a:r>
              <a:rPr lang="he-IL" sz="1700" dirty="0"/>
              <a:t> דאורייתא הוא </a:t>
            </a:r>
            <a:r>
              <a:rPr lang="he-IL" sz="1700" dirty="0" err="1" smtClean="0"/>
              <a:t>וקתני</a:t>
            </a:r>
            <a:r>
              <a:rPr lang="he-IL" sz="1700" dirty="0" smtClean="0"/>
              <a:t>!</a:t>
            </a:r>
          </a:p>
          <a:p>
            <a:pPr>
              <a:lnSpc>
                <a:spcPct val="120000"/>
              </a:lnSpc>
            </a:pPr>
            <a:endParaRPr lang="he-IL" sz="12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בעדי מסירה, </a:t>
            </a:r>
            <a:r>
              <a:rPr lang="he-IL" sz="1700" dirty="0"/>
              <a:t>וכרבי אלעזר </a:t>
            </a:r>
            <a:r>
              <a:rPr lang="he-IL" sz="1700" dirty="0" err="1"/>
              <a:t>דאמר</a:t>
            </a:r>
            <a:r>
              <a:rPr lang="he-IL" sz="1700" dirty="0"/>
              <a:t> עדי מסירה </a:t>
            </a:r>
            <a:r>
              <a:rPr lang="he-IL" sz="1700" dirty="0" smtClean="0"/>
              <a:t>כרתי.</a:t>
            </a:r>
          </a:p>
          <a:p>
            <a:pPr>
              <a:lnSpc>
                <a:spcPct val="120000"/>
              </a:lnSpc>
            </a:pPr>
            <a:endParaRPr lang="he-IL" sz="8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והא </a:t>
            </a:r>
            <a:r>
              <a:rPr lang="he-IL" sz="1700" dirty="0" err="1"/>
              <a:t>מדקתני</a:t>
            </a:r>
            <a:r>
              <a:rPr lang="he-IL" sz="1700" dirty="0"/>
              <a:t> </a:t>
            </a:r>
            <a:r>
              <a:rPr lang="he-IL" sz="1700" dirty="0" smtClean="0"/>
              <a:t>סיפא: 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ר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 שמעון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אומר: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אף אלו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כשירין.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וא</a:t>
            </a:r>
            <a:r>
              <a:rPr lang="he-IL" sz="1700" dirty="0"/>
              <a:t>''ר </a:t>
            </a:r>
            <a:r>
              <a:rPr lang="he-IL" sz="1700" dirty="0" err="1" smtClean="0"/>
              <a:t>זירא</a:t>
            </a:r>
            <a:r>
              <a:rPr lang="he-IL" sz="1700" dirty="0" smtClean="0"/>
              <a:t>: ירד </a:t>
            </a:r>
            <a:r>
              <a:rPr lang="he-IL" sz="1700" dirty="0"/>
              <a:t>רבי שמעון לשיטתו של </a:t>
            </a:r>
            <a:r>
              <a:rPr lang="he-IL" sz="1700" dirty="0" err="1"/>
              <a:t>ר''א</a:t>
            </a:r>
            <a:r>
              <a:rPr lang="he-IL" sz="1700" dirty="0"/>
              <a:t> </a:t>
            </a:r>
            <a:r>
              <a:rPr lang="he-IL" sz="1700" dirty="0" err="1"/>
              <a:t>דאמר</a:t>
            </a:r>
            <a:r>
              <a:rPr lang="he-IL" sz="1700" dirty="0"/>
              <a:t> עדי מסירה </a:t>
            </a:r>
            <a:r>
              <a:rPr lang="he-IL" sz="1700" dirty="0" smtClean="0"/>
              <a:t>כרתי,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מכלל </a:t>
            </a:r>
            <a:r>
              <a:rPr lang="he-IL" sz="1700" dirty="0" err="1"/>
              <a:t>דתנא</a:t>
            </a:r>
            <a:r>
              <a:rPr lang="he-IL" sz="1700" dirty="0"/>
              <a:t> קמא סבר </a:t>
            </a:r>
            <a:r>
              <a:rPr lang="he-IL" sz="1700" dirty="0" smtClean="0"/>
              <a:t>לא!</a:t>
            </a:r>
          </a:p>
          <a:p>
            <a:pPr>
              <a:lnSpc>
                <a:spcPct val="120000"/>
              </a:lnSpc>
            </a:pPr>
            <a:endParaRPr lang="he-IL" sz="8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איכא </a:t>
            </a:r>
            <a:r>
              <a:rPr lang="he-IL" sz="1700" dirty="0" err="1" smtClean="0"/>
              <a:t>בינייהו</a:t>
            </a:r>
            <a:r>
              <a:rPr lang="he-IL" sz="1700" dirty="0" smtClean="0"/>
              <a:t>: </a:t>
            </a:r>
            <a:r>
              <a:rPr lang="he-IL" sz="1700" dirty="0"/>
              <a:t>שמות </a:t>
            </a:r>
            <a:r>
              <a:rPr lang="he-IL" sz="1700" dirty="0" err="1" smtClean="0"/>
              <a:t>מובהקין</a:t>
            </a:r>
            <a:r>
              <a:rPr lang="he-IL" sz="1700" dirty="0" smtClean="0"/>
              <a:t>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והא </a:t>
            </a:r>
            <a:r>
              <a:rPr lang="he-IL" sz="1700" dirty="0">
                <a:solidFill>
                  <a:srgbClr val="7030A0"/>
                </a:solidFill>
              </a:rPr>
              <a:t>חזרה</a:t>
            </a:r>
            <a:r>
              <a:rPr lang="he-IL" sz="1700" dirty="0"/>
              <a:t> דאורייתא </a:t>
            </a:r>
            <a:r>
              <a:rPr lang="he-IL" sz="1700" dirty="0" err="1" smtClean="0"/>
              <a:t>וקתני</a:t>
            </a:r>
            <a:r>
              <a:rPr lang="he-IL" sz="1700" dirty="0" smtClean="0"/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85841" y="35332"/>
            <a:ext cx="28739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ב - דף י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47481" y="565970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א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2906" y="2645856"/>
            <a:ext cx="4647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8355214" y="3201064"/>
            <a:ext cx="464706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❶</a:t>
            </a:r>
          </a:p>
          <a:p>
            <a:endParaRPr lang="he-IL" dirty="0"/>
          </a:p>
          <a:p>
            <a:endParaRPr lang="he-IL" dirty="0" smtClean="0"/>
          </a:p>
          <a:p>
            <a:endParaRPr lang="he-IL" sz="2200" dirty="0" smtClean="0"/>
          </a:p>
          <a:p>
            <a:endParaRPr lang="he-IL" sz="2200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sz="1400" dirty="0" smtClean="0"/>
              <a:t>❷</a:t>
            </a:r>
          </a:p>
          <a:p>
            <a:endParaRPr lang="he-IL" sz="1400" dirty="0"/>
          </a:p>
        </p:txBody>
      </p:sp>
      <p:sp>
        <p:nvSpPr>
          <p:cNvPr id="13" name="הסבר מלבני מעוגל 12"/>
          <p:cNvSpPr/>
          <p:nvPr/>
        </p:nvSpPr>
        <p:spPr>
          <a:xfrm>
            <a:off x="1259632" y="404084"/>
            <a:ext cx="7410130" cy="2592868"/>
          </a:xfrm>
          <a:prstGeom prst="wedgeRoundRectCallout">
            <a:avLst>
              <a:gd name="adj1" fmla="val 52184"/>
              <a:gd name="adj2" fmla="val -4377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prstClr val="black"/>
                </a:solidFill>
              </a:rPr>
              <a:t>תנו רבנן</a:t>
            </a:r>
            <a:r>
              <a:rPr lang="he-IL" sz="1200" dirty="0" smtClean="0">
                <a:solidFill>
                  <a:prstClr val="black"/>
                </a:solidFill>
              </a:rPr>
              <a:t>: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he-IL" sz="1200" b="1" dirty="0">
                <a:solidFill>
                  <a:srgbClr val="F79646">
                    <a:lumMod val="50000"/>
                  </a:srgbClr>
                </a:solidFill>
              </a:rPr>
              <a:t>בשלשה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דרכים שוו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לשיחרורי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עבדים: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שוו </a:t>
            </a:r>
            <a:r>
              <a:rPr lang="he-IL" sz="1200" dirty="0">
                <a:solidFill>
                  <a:srgbClr val="7030A0"/>
                </a:solidFill>
              </a:rPr>
              <a:t>למוליך ולמביא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גט שיש עליו </a:t>
            </a:r>
            <a:r>
              <a:rPr lang="he-IL" sz="1200" dirty="0">
                <a:solidFill>
                  <a:srgbClr val="7030A0"/>
                </a:solidFill>
              </a:rPr>
              <a:t>עד כותי 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פסול, 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עבדים.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השטרות העולים </a:t>
            </a:r>
            <a:r>
              <a:rPr lang="he-IL" sz="1200" dirty="0">
                <a:solidFill>
                  <a:srgbClr val="7030A0"/>
                </a:solidFill>
              </a:rPr>
              <a:t>בערכאות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שחותמיהן עובדי כוכבים כשירין,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200" b="1" dirty="0" smtClean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: האומר 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- רצה </a:t>
            </a:r>
            <a:r>
              <a:rPr lang="he-IL" sz="1200" dirty="0">
                <a:solidFill>
                  <a:srgbClr val="7030A0"/>
                </a:solidFill>
              </a:rPr>
              <a:t>לחזור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בשניהם יחזור, 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...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ותו </a:t>
            </a:r>
            <a:r>
              <a:rPr lang="he-IL" sz="1200" dirty="0" err="1" smtClean="0">
                <a:solidFill>
                  <a:schemeClr val="tx1"/>
                </a:solidFill>
              </a:rPr>
              <a:t>ליכא</a:t>
            </a:r>
            <a:r>
              <a:rPr lang="he-IL" sz="12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10000"/>
              </a:lnSpc>
            </a:pPr>
            <a:r>
              <a:rPr lang="he-IL" sz="1200" dirty="0" err="1" smtClean="0">
                <a:solidFill>
                  <a:schemeClr val="tx1"/>
                </a:solidFill>
              </a:rPr>
              <a:t>והאיכא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b="1" dirty="0" smtClean="0">
                <a:solidFill>
                  <a:schemeClr val="tx1"/>
                </a:solidFill>
              </a:rPr>
              <a:t>לשמה</a:t>
            </a:r>
            <a:r>
              <a:rPr lang="he-IL" sz="1200" dirty="0" smtClean="0">
                <a:solidFill>
                  <a:schemeClr val="tx1"/>
                </a:solidFill>
              </a:rPr>
              <a:t>! </a:t>
            </a:r>
            <a:r>
              <a:rPr lang="he-IL" sz="1200" dirty="0" err="1" smtClean="0">
                <a:solidFill>
                  <a:schemeClr val="tx1"/>
                </a:solidFill>
              </a:rPr>
              <a:t>בשלמא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לרבה - היינו מוליך </a:t>
            </a:r>
            <a:r>
              <a:rPr lang="he-IL" sz="1200" dirty="0" smtClean="0">
                <a:solidFill>
                  <a:schemeClr val="tx1"/>
                </a:solidFill>
              </a:rPr>
              <a:t>ומביא, אלא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קשיא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ותו בין לרבה בין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האיכא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b="1" dirty="0">
                <a:solidFill>
                  <a:schemeClr val="tx1"/>
                </a:solidFill>
              </a:rPr>
              <a:t>מחובר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כי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err="1">
                <a:solidFill>
                  <a:schemeClr val="tx1"/>
                </a:solidFill>
              </a:rPr>
              <a:t>פסולא</a:t>
            </a:r>
            <a:r>
              <a:rPr lang="he-IL" sz="1200" dirty="0">
                <a:solidFill>
                  <a:schemeClr val="tx1"/>
                </a:solidFill>
              </a:rPr>
              <a:t> דרבנן, </a:t>
            </a:r>
            <a:r>
              <a:rPr lang="he-IL" sz="1200" dirty="0" smtClean="0">
                <a:solidFill>
                  <a:schemeClr val="tx1"/>
                </a:solidFill>
              </a:rPr>
              <a:t>דאורייתא </a:t>
            </a:r>
            <a:r>
              <a:rPr lang="he-IL" sz="1200" dirty="0">
                <a:solidFill>
                  <a:schemeClr val="tx1"/>
                </a:solidFill>
              </a:rPr>
              <a:t>לא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90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3292" y="3361134"/>
            <a:ext cx="6048671" cy="25483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dirty="0"/>
              <a:t>אלא כי </a:t>
            </a:r>
            <a:r>
              <a:rPr lang="he-IL" sz="1900" dirty="0" err="1"/>
              <a:t>קתני</a:t>
            </a:r>
            <a:r>
              <a:rPr lang="he-IL" sz="1900" dirty="0"/>
              <a:t> מילתא </a:t>
            </a:r>
            <a:r>
              <a:rPr lang="he-IL" sz="1900" dirty="0" err="1"/>
              <a:t>דליתא</a:t>
            </a:r>
            <a:r>
              <a:rPr lang="he-IL" sz="1900" dirty="0"/>
              <a:t> בקידושין, </a:t>
            </a:r>
          </a:p>
          <a:p>
            <a:pPr>
              <a:lnSpc>
                <a:spcPct val="120000"/>
              </a:lnSpc>
            </a:pPr>
            <a:r>
              <a:rPr lang="he-IL" sz="1900" dirty="0"/>
              <a:t>מילתא </a:t>
            </a:r>
            <a:r>
              <a:rPr lang="he-IL" sz="1900" dirty="0" err="1"/>
              <a:t>דאיתא</a:t>
            </a:r>
            <a:r>
              <a:rPr lang="he-IL" sz="1900" dirty="0"/>
              <a:t> בקידושין לא </a:t>
            </a:r>
            <a:r>
              <a:rPr lang="he-IL" sz="1900" dirty="0" err="1"/>
              <a:t>קתני</a:t>
            </a:r>
            <a:r>
              <a:rPr lang="he-IL" sz="1900" dirty="0"/>
              <a:t>. </a:t>
            </a:r>
          </a:p>
          <a:p>
            <a:pPr>
              <a:lnSpc>
                <a:spcPct val="120000"/>
              </a:lnSpc>
            </a:pPr>
            <a:endParaRPr lang="he-IL" sz="1900" dirty="0"/>
          </a:p>
          <a:p>
            <a:pPr>
              <a:lnSpc>
                <a:spcPct val="120000"/>
              </a:lnSpc>
            </a:pPr>
            <a:r>
              <a:rPr lang="he-IL" sz="1900" dirty="0"/>
              <a:t>והא </a:t>
            </a:r>
            <a:r>
              <a:rPr lang="he-IL" sz="1900" dirty="0">
                <a:solidFill>
                  <a:srgbClr val="7030A0"/>
                </a:solidFill>
              </a:rPr>
              <a:t>חזרה</a:t>
            </a:r>
            <a:r>
              <a:rPr lang="he-IL" sz="1900" dirty="0"/>
              <a:t> גופה איתא בקידושין!</a:t>
            </a:r>
          </a:p>
          <a:p>
            <a:pPr>
              <a:lnSpc>
                <a:spcPct val="120000"/>
              </a:lnSpc>
            </a:pPr>
            <a:endParaRPr lang="he-IL" sz="1900" dirty="0"/>
          </a:p>
          <a:p>
            <a:pPr>
              <a:lnSpc>
                <a:spcPct val="120000"/>
              </a:lnSpc>
            </a:pPr>
            <a:r>
              <a:rPr lang="he-IL" sz="1900" dirty="0"/>
              <a:t>בשליחות בעל כורחה, </a:t>
            </a:r>
            <a:r>
              <a:rPr lang="he-IL" sz="1900" dirty="0" err="1"/>
              <a:t>דבגירושין</a:t>
            </a:r>
            <a:r>
              <a:rPr lang="he-IL" sz="1900" dirty="0"/>
              <a:t> איתא ובקידושין </a:t>
            </a:r>
            <a:r>
              <a:rPr lang="he-IL" sz="1900" dirty="0" err="1"/>
              <a:t>ליתא</a:t>
            </a:r>
            <a:r>
              <a:rPr lang="he-IL" sz="1900" dirty="0"/>
              <a:t>.</a:t>
            </a:r>
          </a:p>
          <a:p>
            <a:pPr>
              <a:lnSpc>
                <a:spcPct val="120000"/>
              </a:lnSpc>
            </a:pPr>
            <a:endParaRPr lang="he-IL" sz="19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-85841" y="35332"/>
            <a:ext cx="1561497" cy="3687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י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52906" y="2645856"/>
            <a:ext cx="464706" cy="11541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①</a:t>
            </a:r>
          </a:p>
          <a:p>
            <a:endParaRPr lang="he-IL" dirty="0"/>
          </a:p>
          <a:p>
            <a:endParaRPr lang="he-IL" sz="1500" dirty="0" smtClean="0"/>
          </a:p>
          <a:p>
            <a:r>
              <a:rPr lang="he-IL" dirty="0" smtClean="0"/>
              <a:t>②</a:t>
            </a:r>
            <a:endParaRPr lang="he-IL" dirty="0"/>
          </a:p>
        </p:txBody>
      </p:sp>
      <p:sp>
        <p:nvSpPr>
          <p:cNvPr id="10" name="הסבר מלבני מעוגל 9"/>
          <p:cNvSpPr/>
          <p:nvPr/>
        </p:nvSpPr>
        <p:spPr>
          <a:xfrm>
            <a:off x="1259632" y="404084"/>
            <a:ext cx="7410130" cy="2592868"/>
          </a:xfrm>
          <a:prstGeom prst="wedgeRoundRectCallout">
            <a:avLst>
              <a:gd name="adj1" fmla="val 52184"/>
              <a:gd name="adj2" fmla="val -4377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prstClr val="black"/>
                </a:solidFill>
              </a:rPr>
              <a:t>תנו רבנן</a:t>
            </a:r>
            <a:r>
              <a:rPr lang="he-IL" sz="1200" dirty="0" smtClean="0">
                <a:solidFill>
                  <a:prstClr val="black"/>
                </a:solidFill>
              </a:rPr>
              <a:t>: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he-IL" sz="1200" b="1" dirty="0">
                <a:solidFill>
                  <a:srgbClr val="F79646">
                    <a:lumMod val="50000"/>
                  </a:srgbClr>
                </a:solidFill>
              </a:rPr>
              <a:t>בשלשה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דרכים שוו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לשיחרורי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עבדים: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שוו </a:t>
            </a:r>
            <a:r>
              <a:rPr lang="he-IL" sz="1200" dirty="0">
                <a:solidFill>
                  <a:srgbClr val="7030A0"/>
                </a:solidFill>
              </a:rPr>
              <a:t>למוליך ולמביא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גט שיש עליו </a:t>
            </a:r>
            <a:r>
              <a:rPr lang="he-IL" sz="1200" dirty="0">
                <a:solidFill>
                  <a:srgbClr val="7030A0"/>
                </a:solidFill>
              </a:rPr>
              <a:t>עד כותי 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פסול, 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עבדים.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השטרות העולים </a:t>
            </a:r>
            <a:r>
              <a:rPr lang="he-IL" sz="1200" dirty="0">
                <a:solidFill>
                  <a:srgbClr val="7030A0"/>
                </a:solidFill>
              </a:rPr>
              <a:t>בערכאות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שחותמיהן עובדי כוכבים כשירין,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200" b="1" dirty="0" smtClean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: האומר 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- רצה </a:t>
            </a:r>
            <a:r>
              <a:rPr lang="he-IL" sz="1200" dirty="0">
                <a:solidFill>
                  <a:srgbClr val="7030A0"/>
                </a:solidFill>
              </a:rPr>
              <a:t>לחזור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בשניהם יחזור, 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...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 smtClean="0">
                <a:solidFill>
                  <a:schemeClr val="tx1"/>
                </a:solidFill>
              </a:rPr>
              <a:t>ותו </a:t>
            </a:r>
            <a:r>
              <a:rPr lang="he-IL" sz="1200" dirty="0" err="1" smtClean="0">
                <a:solidFill>
                  <a:schemeClr val="tx1"/>
                </a:solidFill>
              </a:rPr>
              <a:t>ליכא</a:t>
            </a:r>
            <a:r>
              <a:rPr lang="he-IL" sz="12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10000"/>
              </a:lnSpc>
            </a:pPr>
            <a:r>
              <a:rPr lang="he-IL" sz="1200" dirty="0" err="1" smtClean="0">
                <a:solidFill>
                  <a:schemeClr val="tx1"/>
                </a:solidFill>
              </a:rPr>
              <a:t>והאיכא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b="1" dirty="0" smtClean="0">
                <a:solidFill>
                  <a:schemeClr val="tx1"/>
                </a:solidFill>
              </a:rPr>
              <a:t>לשמה</a:t>
            </a:r>
            <a:r>
              <a:rPr lang="he-IL" sz="1200" dirty="0" smtClean="0">
                <a:solidFill>
                  <a:schemeClr val="tx1"/>
                </a:solidFill>
              </a:rPr>
              <a:t>! </a:t>
            </a:r>
            <a:r>
              <a:rPr lang="he-IL" sz="1200" dirty="0" err="1" smtClean="0">
                <a:solidFill>
                  <a:schemeClr val="tx1"/>
                </a:solidFill>
              </a:rPr>
              <a:t>בשלמא</a:t>
            </a:r>
            <a:r>
              <a:rPr lang="he-IL" sz="1200" dirty="0" smtClean="0">
                <a:solidFill>
                  <a:schemeClr val="tx1"/>
                </a:solidFill>
              </a:rPr>
              <a:t> </a:t>
            </a:r>
            <a:r>
              <a:rPr lang="he-IL" sz="1200" dirty="0">
                <a:solidFill>
                  <a:schemeClr val="tx1"/>
                </a:solidFill>
              </a:rPr>
              <a:t>לרבה - היינו מוליך </a:t>
            </a:r>
            <a:r>
              <a:rPr lang="he-IL" sz="1200" dirty="0" smtClean="0">
                <a:solidFill>
                  <a:schemeClr val="tx1"/>
                </a:solidFill>
              </a:rPr>
              <a:t>ומביא, אלא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קשיא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ותו בין לרבה בין </a:t>
            </a:r>
            <a:r>
              <a:rPr lang="he-IL" sz="1200" dirty="0" err="1">
                <a:solidFill>
                  <a:schemeClr val="tx1"/>
                </a:solidFill>
              </a:rPr>
              <a:t>לרבא</a:t>
            </a:r>
            <a:r>
              <a:rPr lang="he-IL" sz="1200" dirty="0">
                <a:solidFill>
                  <a:schemeClr val="tx1"/>
                </a:solidFill>
              </a:rPr>
              <a:t> - </a:t>
            </a:r>
            <a:r>
              <a:rPr lang="he-IL" sz="1200" dirty="0" err="1">
                <a:solidFill>
                  <a:schemeClr val="tx1"/>
                </a:solidFill>
              </a:rPr>
              <a:t>האיכא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b="1" dirty="0">
                <a:solidFill>
                  <a:schemeClr val="tx1"/>
                </a:solidFill>
              </a:rPr>
              <a:t>מחובר</a:t>
            </a:r>
            <a:r>
              <a:rPr lang="he-IL" sz="1200" dirty="0">
                <a:solidFill>
                  <a:schemeClr val="tx1"/>
                </a:solidFill>
              </a:rPr>
              <a:t>!</a:t>
            </a:r>
          </a:p>
          <a:p>
            <a:pPr>
              <a:lnSpc>
                <a:spcPct val="110000"/>
              </a:lnSpc>
            </a:pPr>
            <a:endParaRPr lang="he-IL" sz="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tx1"/>
                </a:solidFill>
              </a:rPr>
              <a:t>כי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 </a:t>
            </a:r>
            <a:r>
              <a:rPr lang="he-IL" sz="1200" dirty="0" err="1">
                <a:solidFill>
                  <a:schemeClr val="tx1"/>
                </a:solidFill>
              </a:rPr>
              <a:t>פסולא</a:t>
            </a:r>
            <a:r>
              <a:rPr lang="he-IL" sz="1200" dirty="0">
                <a:solidFill>
                  <a:schemeClr val="tx1"/>
                </a:solidFill>
              </a:rPr>
              <a:t> דרבנן, </a:t>
            </a:r>
            <a:r>
              <a:rPr lang="he-IL" sz="1200" dirty="0" smtClean="0">
                <a:solidFill>
                  <a:schemeClr val="tx1"/>
                </a:solidFill>
              </a:rPr>
              <a:t>דאורייתא </a:t>
            </a:r>
            <a:r>
              <a:rPr lang="he-IL" sz="1200" dirty="0">
                <a:solidFill>
                  <a:schemeClr val="tx1"/>
                </a:solidFill>
              </a:rPr>
              <a:t>לא </a:t>
            </a:r>
            <a:r>
              <a:rPr lang="he-IL" sz="1200" dirty="0" err="1">
                <a:solidFill>
                  <a:schemeClr val="tx1"/>
                </a:solidFill>
              </a:rPr>
              <a:t>קתני</a:t>
            </a:r>
            <a:r>
              <a:rPr lang="he-IL" sz="12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956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383167"/>
            <a:ext cx="8064896" cy="648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200" dirty="0" smtClean="0"/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70C0"/>
                </a:solidFill>
              </a:rPr>
              <a:t>בשלשה דרכים שוו </a:t>
            </a:r>
            <a:r>
              <a:rPr lang="he-IL" sz="1200" dirty="0" err="1">
                <a:solidFill>
                  <a:srgbClr val="0070C0"/>
                </a:solidFill>
              </a:rPr>
              <a:t>גיטי</a:t>
            </a:r>
            <a:r>
              <a:rPr lang="he-IL" sz="1200" dirty="0">
                <a:solidFill>
                  <a:srgbClr val="0070C0"/>
                </a:solidFill>
              </a:rPr>
              <a:t> נשים </a:t>
            </a:r>
            <a:r>
              <a:rPr lang="he-IL" sz="1200" dirty="0" err="1">
                <a:solidFill>
                  <a:srgbClr val="0070C0"/>
                </a:solidFill>
              </a:rPr>
              <a:t>לשיחרורי</a:t>
            </a:r>
            <a:r>
              <a:rPr lang="he-IL" sz="1200" dirty="0">
                <a:solidFill>
                  <a:srgbClr val="0070C0"/>
                </a:solidFill>
              </a:rPr>
              <a:t> עבדים</a:t>
            </a:r>
            <a:r>
              <a:rPr lang="he-IL" sz="1200" dirty="0" smtClean="0"/>
              <a:t>: שוו </a:t>
            </a:r>
            <a:r>
              <a:rPr lang="he-IL" sz="1200" dirty="0"/>
              <a:t>למוליך </a:t>
            </a:r>
            <a:r>
              <a:rPr lang="he-IL" sz="1200" dirty="0" smtClean="0"/>
              <a:t>ולמביא. וכל </a:t>
            </a:r>
            <a:r>
              <a:rPr lang="he-IL" sz="1200" dirty="0"/>
              <a:t>גט שיש עליו עד כותי </a:t>
            </a:r>
            <a:r>
              <a:rPr lang="he-IL" sz="1200" dirty="0" smtClean="0"/>
              <a:t>פסול, </a:t>
            </a:r>
            <a:r>
              <a:rPr lang="he-IL" sz="1200" dirty="0"/>
              <a:t>חוץ </a:t>
            </a:r>
            <a:r>
              <a:rPr lang="he-IL" sz="1200" dirty="0" err="1"/>
              <a:t>מגיטי</a:t>
            </a:r>
            <a:r>
              <a:rPr lang="he-IL" sz="1200" dirty="0"/>
              <a:t> נשים ושחרורי </a:t>
            </a:r>
            <a:r>
              <a:rPr lang="he-IL" sz="1200" dirty="0" smtClean="0"/>
              <a:t>עבדים. וכל </a:t>
            </a:r>
            <a:r>
              <a:rPr lang="he-IL" sz="1200" dirty="0"/>
              <a:t>השטרות העולים בערכאות של עובדי כוכבים </a:t>
            </a:r>
            <a:r>
              <a:rPr lang="he-IL" sz="1200" dirty="0" err="1"/>
              <a:t>אע</a:t>
            </a:r>
            <a:r>
              <a:rPr lang="he-IL" sz="1200" dirty="0"/>
              <a:t>''פ שחותמיהן עובדי כוכבים </a:t>
            </a:r>
            <a:r>
              <a:rPr lang="he-IL" sz="1200" dirty="0" smtClean="0"/>
              <a:t>כשירין, חוץ </a:t>
            </a:r>
            <a:r>
              <a:rPr lang="he-IL" sz="1200" dirty="0" err="1"/>
              <a:t>מגיטי</a:t>
            </a:r>
            <a:r>
              <a:rPr lang="he-IL" sz="1200" dirty="0"/>
              <a:t> נשים ושחרורי </a:t>
            </a:r>
            <a:r>
              <a:rPr lang="he-IL" sz="1200" dirty="0" smtClean="0"/>
              <a:t>עבדים.</a:t>
            </a:r>
            <a:r>
              <a:rPr lang="he-IL" sz="1200" dirty="0"/>
              <a:t> </a:t>
            </a:r>
            <a:r>
              <a:rPr lang="he-IL" sz="1200" dirty="0" smtClean="0">
                <a:solidFill>
                  <a:srgbClr val="0070C0"/>
                </a:solidFill>
              </a:rPr>
              <a:t>וכדברי </a:t>
            </a:r>
            <a:r>
              <a:rPr lang="he-IL" sz="1200" dirty="0" err="1">
                <a:solidFill>
                  <a:srgbClr val="0070C0"/>
                </a:solidFill>
              </a:rPr>
              <a:t>ר''מ</a:t>
            </a:r>
            <a:r>
              <a:rPr lang="he-IL" sz="1200" dirty="0">
                <a:solidFill>
                  <a:srgbClr val="0070C0"/>
                </a:solidFill>
              </a:rPr>
              <a:t> </a:t>
            </a:r>
            <a:r>
              <a:rPr lang="he-IL" sz="1200" dirty="0" smtClean="0">
                <a:solidFill>
                  <a:srgbClr val="0070C0"/>
                </a:solidFill>
              </a:rPr>
              <a:t>בארבעה:</a:t>
            </a:r>
            <a:r>
              <a:rPr lang="he-IL" sz="1200" dirty="0" smtClean="0"/>
              <a:t> האומר </a:t>
            </a:r>
            <a:r>
              <a:rPr lang="he-IL" sz="1200" dirty="0"/>
              <a:t>תן גט זה לאשתי ושטר שחרור זה לעבדי </a:t>
            </a:r>
            <a:r>
              <a:rPr lang="he-IL" sz="1200" dirty="0" smtClean="0"/>
              <a:t>- רצה </a:t>
            </a:r>
            <a:r>
              <a:rPr lang="he-IL" sz="1200" dirty="0"/>
              <a:t>לחזור בשניהם </a:t>
            </a:r>
            <a:r>
              <a:rPr lang="he-IL" sz="1200" dirty="0" smtClean="0"/>
              <a:t>יחזור, </a:t>
            </a:r>
            <a:r>
              <a:rPr lang="he-IL" sz="1200" dirty="0"/>
              <a:t>דברי </a:t>
            </a:r>
            <a:r>
              <a:rPr lang="he-IL" sz="1200" dirty="0" err="1"/>
              <a:t>ר'</a:t>
            </a:r>
            <a:r>
              <a:rPr lang="he-IL" sz="1200" dirty="0" err="1" smtClean="0"/>
              <a:t>'מ</a:t>
            </a:r>
            <a:r>
              <a:rPr lang="he-IL" sz="1200" dirty="0"/>
              <a:t>.</a:t>
            </a:r>
          </a:p>
          <a:p>
            <a:pPr>
              <a:lnSpc>
                <a:spcPct val="120000"/>
              </a:lnSpc>
            </a:pPr>
            <a:endParaRPr lang="he-IL" sz="1200" dirty="0"/>
          </a:p>
          <a:p>
            <a:pPr>
              <a:lnSpc>
                <a:spcPct val="120000"/>
              </a:lnSpc>
            </a:pPr>
            <a:r>
              <a:rPr lang="he-IL" sz="1200" dirty="0" err="1" smtClean="0">
                <a:solidFill>
                  <a:srgbClr val="0070C0"/>
                </a:solidFill>
              </a:rPr>
              <a:t>בשלמא</a:t>
            </a:r>
            <a:r>
              <a:rPr lang="he-IL" sz="1200" dirty="0" smtClean="0">
                <a:solidFill>
                  <a:srgbClr val="0070C0"/>
                </a:solidFill>
              </a:rPr>
              <a:t> </a:t>
            </a:r>
            <a:r>
              <a:rPr lang="he-IL" sz="1200" dirty="0" err="1">
                <a:solidFill>
                  <a:srgbClr val="0070C0"/>
                </a:solidFill>
              </a:rPr>
              <a:t>לרבנן</a:t>
            </a:r>
            <a:r>
              <a:rPr lang="he-IL" sz="1200" dirty="0">
                <a:solidFill>
                  <a:srgbClr val="0070C0"/>
                </a:solidFill>
              </a:rPr>
              <a:t> </a:t>
            </a:r>
            <a:r>
              <a:rPr lang="he-IL" sz="1200" dirty="0" smtClean="0"/>
              <a:t>- </a:t>
            </a:r>
            <a:r>
              <a:rPr lang="he-IL" sz="1200" dirty="0" err="1" smtClean="0"/>
              <a:t>מנינא</a:t>
            </a:r>
            <a:r>
              <a:rPr lang="he-IL" sz="1200" dirty="0" smtClean="0"/>
              <a:t> </a:t>
            </a:r>
            <a:r>
              <a:rPr lang="he-IL" sz="1200" dirty="0"/>
              <a:t>למעוטי הא דרבי </a:t>
            </a:r>
            <a:r>
              <a:rPr lang="he-IL" sz="1200" dirty="0" smtClean="0"/>
              <a:t>מאיר,</a:t>
            </a:r>
            <a:r>
              <a:rPr lang="he-IL" sz="1200" dirty="0"/>
              <a:t> </a:t>
            </a:r>
            <a:r>
              <a:rPr lang="he-IL" sz="1200" dirty="0" smtClean="0">
                <a:solidFill>
                  <a:srgbClr val="0070C0"/>
                </a:solidFill>
              </a:rPr>
              <a:t>אלא </a:t>
            </a:r>
            <a:r>
              <a:rPr lang="he-IL" sz="1200" dirty="0" err="1">
                <a:solidFill>
                  <a:srgbClr val="0070C0"/>
                </a:solidFill>
              </a:rPr>
              <a:t>לר</a:t>
            </a:r>
            <a:r>
              <a:rPr lang="he-IL" sz="1200" dirty="0">
                <a:solidFill>
                  <a:srgbClr val="0070C0"/>
                </a:solidFill>
              </a:rPr>
              <a:t>' מאיר </a:t>
            </a:r>
            <a:r>
              <a:rPr lang="he-IL" sz="1200" dirty="0" smtClean="0"/>
              <a:t>- </a:t>
            </a:r>
            <a:r>
              <a:rPr lang="he-IL" sz="1200" dirty="0" err="1" smtClean="0"/>
              <a:t>מנינא</a:t>
            </a:r>
            <a:r>
              <a:rPr lang="he-IL" sz="1200" dirty="0" smtClean="0"/>
              <a:t> </a:t>
            </a:r>
            <a:r>
              <a:rPr lang="he-IL" sz="1200" dirty="0"/>
              <a:t>למעוטי </a:t>
            </a:r>
            <a:r>
              <a:rPr lang="he-IL" sz="1200" dirty="0" smtClean="0"/>
              <a:t>מאי? </a:t>
            </a:r>
          </a:p>
          <a:p>
            <a:pPr>
              <a:lnSpc>
                <a:spcPct val="120000"/>
              </a:lnSpc>
            </a:pPr>
            <a:r>
              <a:rPr lang="he-IL" sz="1200" dirty="0" smtClean="0"/>
              <a:t>למעוטי </a:t>
            </a:r>
            <a:r>
              <a:rPr lang="he-IL" sz="1200" dirty="0"/>
              <a:t>הא </a:t>
            </a:r>
            <a:r>
              <a:rPr lang="he-IL" sz="1200" dirty="0" err="1" smtClean="0"/>
              <a:t>דתניא</a:t>
            </a:r>
            <a:r>
              <a:rPr lang="he-IL" sz="1200" dirty="0" smtClean="0"/>
              <a:t>: עדים </a:t>
            </a:r>
            <a:r>
              <a:rPr lang="he-IL" sz="1200" dirty="0"/>
              <a:t>שאין יודעים לחתום - מקרקעין להם נייר חלק וממלאים את הקרעים דיו. </a:t>
            </a:r>
            <a:r>
              <a:rPr lang="he-IL" sz="1200" dirty="0" smtClean="0"/>
              <a:t>אמר </a:t>
            </a:r>
            <a:r>
              <a:rPr lang="he-IL" sz="1200" dirty="0" err="1"/>
              <a:t>רשב</a:t>
            </a:r>
            <a:r>
              <a:rPr lang="he-IL" sz="1200" dirty="0"/>
              <a:t>''ג: במה דברים אמורים? </a:t>
            </a:r>
            <a:r>
              <a:rPr lang="he-IL" sz="1200" dirty="0" err="1"/>
              <a:t>בגיטי</a:t>
            </a:r>
            <a:r>
              <a:rPr lang="he-IL" sz="1200" dirty="0"/>
              <a:t> נשים, </a:t>
            </a:r>
            <a:r>
              <a:rPr lang="he-IL" sz="1200" dirty="0" smtClean="0"/>
              <a:t>אבל </a:t>
            </a:r>
            <a:r>
              <a:rPr lang="he-IL" sz="1200" dirty="0"/>
              <a:t>שחרורי עבדים ושאר כל השטרות </a:t>
            </a:r>
            <a:r>
              <a:rPr lang="he-IL" sz="1200" dirty="0" smtClean="0"/>
              <a:t>אם </a:t>
            </a:r>
            <a:r>
              <a:rPr lang="he-IL" sz="1200" dirty="0"/>
              <a:t>יודעין לקרות ולחתום </a:t>
            </a:r>
            <a:r>
              <a:rPr lang="he-IL" sz="1200" dirty="0" err="1"/>
              <a:t>חותמין</a:t>
            </a:r>
            <a:r>
              <a:rPr lang="he-IL" sz="1200" dirty="0"/>
              <a:t> ואם לאו אין </a:t>
            </a:r>
            <a:r>
              <a:rPr lang="he-IL" sz="1200" dirty="0" err="1" smtClean="0"/>
              <a:t>חותמין</a:t>
            </a:r>
            <a:r>
              <a:rPr lang="he-IL" sz="1200" dirty="0" smtClean="0"/>
              <a:t>. </a:t>
            </a:r>
            <a:r>
              <a:rPr lang="he-IL" sz="1200" dirty="0" err="1" smtClean="0"/>
              <a:t>קרייה</a:t>
            </a:r>
            <a:r>
              <a:rPr lang="he-IL" sz="1200" dirty="0" smtClean="0"/>
              <a:t> </a:t>
            </a:r>
            <a:r>
              <a:rPr lang="he-IL" sz="1200" dirty="0"/>
              <a:t>מאן </a:t>
            </a:r>
            <a:r>
              <a:rPr lang="he-IL" sz="1200" dirty="0" err="1"/>
              <a:t>דכר</a:t>
            </a:r>
            <a:r>
              <a:rPr lang="he-IL" sz="1200" dirty="0"/>
              <a:t> </a:t>
            </a:r>
            <a:r>
              <a:rPr lang="he-IL" sz="1200" dirty="0" smtClean="0"/>
              <a:t>שמיה? </a:t>
            </a:r>
            <a:r>
              <a:rPr lang="he-IL" sz="1200" dirty="0" err="1" smtClean="0"/>
              <a:t>חסורי</a:t>
            </a:r>
            <a:r>
              <a:rPr lang="he-IL" sz="1200" dirty="0" smtClean="0"/>
              <a:t> </a:t>
            </a:r>
            <a:r>
              <a:rPr lang="he-IL" sz="1200" dirty="0" err="1"/>
              <a:t>מחסרא</a:t>
            </a:r>
            <a:r>
              <a:rPr lang="he-IL" sz="1200" dirty="0"/>
              <a:t> והכי </a:t>
            </a:r>
            <a:r>
              <a:rPr lang="he-IL" sz="1200" dirty="0" err="1" smtClean="0"/>
              <a:t>קתני</a:t>
            </a:r>
            <a:r>
              <a:rPr lang="he-IL" sz="1200" dirty="0" smtClean="0"/>
              <a:t>: עדים </a:t>
            </a:r>
            <a:r>
              <a:rPr lang="he-IL" sz="1200" dirty="0"/>
              <a:t>שאין יודעין לקרות קורין לפניהם </a:t>
            </a:r>
            <a:r>
              <a:rPr lang="he-IL" sz="1200" dirty="0" err="1" smtClean="0"/>
              <a:t>וחותמין</a:t>
            </a:r>
            <a:r>
              <a:rPr lang="he-IL" sz="1200" dirty="0" smtClean="0"/>
              <a:t>, ושאין </a:t>
            </a:r>
            <a:r>
              <a:rPr lang="he-IL" sz="1200" dirty="0"/>
              <a:t>יודעין לחתום </a:t>
            </a:r>
            <a:r>
              <a:rPr lang="he-IL" sz="1200" dirty="0" err="1"/>
              <a:t>מקרעין</a:t>
            </a:r>
            <a:r>
              <a:rPr lang="he-IL" sz="1200" dirty="0"/>
              <a:t> </a:t>
            </a:r>
            <a:r>
              <a:rPr lang="he-IL" sz="1200" dirty="0" smtClean="0"/>
              <a:t>להם.</a:t>
            </a:r>
          </a:p>
          <a:p>
            <a:pPr>
              <a:lnSpc>
                <a:spcPct val="120000"/>
              </a:lnSpc>
            </a:pPr>
            <a:endParaRPr lang="he-IL" sz="1200" dirty="0"/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70C0"/>
                </a:solidFill>
              </a:rPr>
              <a:t>ותו </a:t>
            </a:r>
            <a:r>
              <a:rPr lang="he-IL" sz="1200" dirty="0" err="1">
                <a:solidFill>
                  <a:srgbClr val="0070C0"/>
                </a:solidFill>
              </a:rPr>
              <a:t>ליכא</a:t>
            </a:r>
            <a:r>
              <a:rPr lang="he-IL" sz="1200" dirty="0">
                <a:solidFill>
                  <a:srgbClr val="0070C0"/>
                </a:solidFill>
              </a:rPr>
              <a:t>? </a:t>
            </a:r>
            <a:endParaRPr lang="he-IL" sz="8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dirty="0" err="1">
                <a:solidFill>
                  <a:srgbClr val="0070C0"/>
                </a:solidFill>
              </a:rPr>
              <a:t>והאיכא</a:t>
            </a:r>
            <a:r>
              <a:rPr lang="he-IL" sz="1200" dirty="0"/>
              <a:t>: </a:t>
            </a:r>
            <a:r>
              <a:rPr lang="he-IL" sz="1200" dirty="0" smtClean="0"/>
              <a:t>האומר </a:t>
            </a:r>
            <a:r>
              <a:rPr lang="he-IL" sz="1200" dirty="0"/>
              <a:t>תנו גט זה לאשתי ושטר שחרור זה לעבדי ומת - לא יתנו לאחר מיתה</a:t>
            </a:r>
            <a:r>
              <a:rPr lang="he-IL" sz="1200" dirty="0" smtClean="0"/>
              <a:t>. תנו </a:t>
            </a:r>
            <a:r>
              <a:rPr lang="he-IL" sz="1200" dirty="0"/>
              <a:t>מנה לפלוני ומת - יתנו לאחר </a:t>
            </a:r>
            <a:r>
              <a:rPr lang="he-IL" sz="1200" dirty="0" smtClean="0"/>
              <a:t>מיתה.</a:t>
            </a:r>
          </a:p>
          <a:p>
            <a:pPr>
              <a:lnSpc>
                <a:spcPct val="120000"/>
              </a:lnSpc>
            </a:pPr>
            <a:endParaRPr lang="he-IL" sz="400" dirty="0" smtClean="0"/>
          </a:p>
          <a:p>
            <a:pPr>
              <a:lnSpc>
                <a:spcPct val="120000"/>
              </a:lnSpc>
            </a:pPr>
            <a:r>
              <a:rPr lang="he-IL" sz="1200" dirty="0" smtClean="0">
                <a:solidFill>
                  <a:srgbClr val="00B050"/>
                </a:solidFill>
              </a:rPr>
              <a:t>כי </a:t>
            </a:r>
            <a:r>
              <a:rPr lang="he-IL" sz="1200" dirty="0" err="1">
                <a:solidFill>
                  <a:srgbClr val="00B050"/>
                </a:solidFill>
              </a:rPr>
              <a:t>קתני</a:t>
            </a:r>
            <a:r>
              <a:rPr lang="he-IL" sz="1200" dirty="0">
                <a:solidFill>
                  <a:srgbClr val="00B050"/>
                </a:solidFill>
              </a:rPr>
              <a:t> </a:t>
            </a:r>
            <a:r>
              <a:rPr lang="he-IL" sz="1200" dirty="0"/>
              <a:t>מילתא דליתיה בשטרות, </a:t>
            </a:r>
            <a:r>
              <a:rPr lang="he-IL" sz="1200" dirty="0" smtClean="0"/>
              <a:t>מילתא </a:t>
            </a:r>
            <a:r>
              <a:rPr lang="he-IL" sz="1200" dirty="0" err="1"/>
              <a:t>דאיתיה</a:t>
            </a:r>
            <a:r>
              <a:rPr lang="he-IL" sz="1200" dirty="0"/>
              <a:t> בשטרות לא </a:t>
            </a:r>
            <a:r>
              <a:rPr lang="he-IL" sz="1200" dirty="0" err="1" smtClean="0"/>
              <a:t>קתני</a:t>
            </a:r>
            <a:r>
              <a:rPr lang="he-IL" sz="1200" dirty="0" smtClean="0"/>
              <a:t>, </a:t>
            </a:r>
            <a:r>
              <a:rPr lang="he-IL" sz="1200" dirty="0" err="1" smtClean="0"/>
              <a:t>דשלח</a:t>
            </a:r>
            <a:r>
              <a:rPr lang="he-IL" sz="1200" dirty="0" smtClean="0"/>
              <a:t> </a:t>
            </a:r>
            <a:r>
              <a:rPr lang="he-IL" sz="1200" dirty="0"/>
              <a:t>רבין משמיה דר' </a:t>
            </a:r>
            <a:r>
              <a:rPr lang="he-IL" sz="1200" dirty="0" err="1"/>
              <a:t>אבהו</a:t>
            </a:r>
            <a:r>
              <a:rPr lang="he-IL" sz="1200" dirty="0"/>
              <a:t>: </a:t>
            </a:r>
            <a:r>
              <a:rPr lang="he-IL" sz="1200" dirty="0" smtClean="0"/>
              <a:t>הוו </a:t>
            </a:r>
            <a:r>
              <a:rPr lang="he-IL" sz="1200" dirty="0"/>
              <a:t>יודעין ששלח </a:t>
            </a:r>
            <a:r>
              <a:rPr lang="he-IL" sz="1200" dirty="0" err="1"/>
              <a:t>ר''א</a:t>
            </a:r>
            <a:r>
              <a:rPr lang="he-IL" sz="1200" dirty="0"/>
              <a:t> לגולה משום רבינו</a:t>
            </a:r>
            <a:r>
              <a:rPr lang="he-IL" sz="1200" dirty="0" smtClean="0"/>
              <a:t>: שכיב </a:t>
            </a:r>
            <a:r>
              <a:rPr lang="he-IL" sz="1200" dirty="0"/>
              <a:t>מרע שאמר כתבו ותנו מנה לפלוני ומת </a:t>
            </a:r>
            <a:r>
              <a:rPr lang="he-IL" sz="1200" dirty="0" smtClean="0"/>
              <a:t>- אין </a:t>
            </a:r>
            <a:r>
              <a:rPr lang="he-IL" sz="1200" dirty="0" err="1"/>
              <a:t>כותבין</a:t>
            </a:r>
            <a:r>
              <a:rPr lang="he-IL" sz="1200" dirty="0"/>
              <a:t> </a:t>
            </a:r>
            <a:r>
              <a:rPr lang="he-IL" sz="1200" dirty="0" err="1"/>
              <a:t>ונותנין</a:t>
            </a:r>
            <a:r>
              <a:rPr lang="he-IL" sz="1200" dirty="0"/>
              <a:t>, שמא לא גמר </a:t>
            </a:r>
            <a:r>
              <a:rPr lang="he-IL" sz="1200" dirty="0" err="1"/>
              <a:t>להקנותו</a:t>
            </a:r>
            <a:r>
              <a:rPr lang="he-IL" sz="1200" dirty="0"/>
              <a:t> אלא בשטר ואין שטר לאחר מיתה.</a:t>
            </a:r>
          </a:p>
          <a:p>
            <a:pPr>
              <a:lnSpc>
                <a:spcPct val="120000"/>
              </a:lnSpc>
            </a:pPr>
            <a:endParaRPr lang="he-IL" sz="800" dirty="0"/>
          </a:p>
          <a:p>
            <a:pPr>
              <a:lnSpc>
                <a:spcPct val="120000"/>
              </a:lnSpc>
            </a:pPr>
            <a:r>
              <a:rPr lang="he-IL" sz="1200" dirty="0" err="1">
                <a:solidFill>
                  <a:srgbClr val="0070C0"/>
                </a:solidFill>
              </a:rPr>
              <a:t>והאיכא</a:t>
            </a:r>
            <a:r>
              <a:rPr lang="he-IL" sz="1200" dirty="0">
                <a:solidFill>
                  <a:srgbClr val="0070C0"/>
                </a:solidFill>
              </a:rPr>
              <a:t> </a:t>
            </a:r>
            <a:r>
              <a:rPr lang="he-IL" sz="1200" dirty="0" smtClean="0"/>
              <a:t>לשמה! </a:t>
            </a:r>
            <a:r>
              <a:rPr lang="he-IL" sz="1200" dirty="0" err="1" smtClean="0"/>
              <a:t>בשלמא</a:t>
            </a:r>
            <a:r>
              <a:rPr lang="he-IL" sz="1200" dirty="0" smtClean="0"/>
              <a:t> </a:t>
            </a:r>
            <a:r>
              <a:rPr lang="he-IL" sz="1200" dirty="0"/>
              <a:t>לרבה - היינו מוליך </a:t>
            </a:r>
            <a:r>
              <a:rPr lang="he-IL" sz="1200" dirty="0" smtClean="0"/>
              <a:t>ומביא, אלא </a:t>
            </a:r>
            <a:r>
              <a:rPr lang="he-IL" sz="1200" dirty="0" err="1"/>
              <a:t>לרבא</a:t>
            </a:r>
            <a:r>
              <a:rPr lang="he-IL" sz="1200" dirty="0"/>
              <a:t> - </a:t>
            </a:r>
            <a:r>
              <a:rPr lang="he-IL" sz="1200" dirty="0" err="1"/>
              <a:t>קשיא</a:t>
            </a:r>
            <a:r>
              <a:rPr lang="he-IL" sz="1200" dirty="0"/>
              <a:t>!</a:t>
            </a:r>
          </a:p>
          <a:p>
            <a:pPr>
              <a:lnSpc>
                <a:spcPct val="120000"/>
              </a:lnSpc>
            </a:pPr>
            <a:endParaRPr lang="he-IL" sz="800" dirty="0"/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70C0"/>
                </a:solidFill>
              </a:rPr>
              <a:t>ותו</a:t>
            </a:r>
            <a:r>
              <a:rPr lang="he-IL" sz="1200" dirty="0"/>
              <a:t> בין לרבה בין </a:t>
            </a:r>
            <a:r>
              <a:rPr lang="he-IL" sz="1200" dirty="0" err="1"/>
              <a:t>לרבא</a:t>
            </a:r>
            <a:r>
              <a:rPr lang="he-IL" sz="1200" dirty="0"/>
              <a:t> - </a:t>
            </a:r>
            <a:r>
              <a:rPr lang="he-IL" sz="1200" dirty="0" err="1">
                <a:solidFill>
                  <a:srgbClr val="0070C0"/>
                </a:solidFill>
              </a:rPr>
              <a:t>האיכא</a:t>
            </a:r>
            <a:r>
              <a:rPr lang="he-IL" sz="1200" dirty="0">
                <a:solidFill>
                  <a:srgbClr val="0070C0"/>
                </a:solidFill>
              </a:rPr>
              <a:t> </a:t>
            </a:r>
            <a:r>
              <a:rPr lang="he-IL" sz="1200" dirty="0"/>
              <a:t>מחובר!</a:t>
            </a:r>
          </a:p>
          <a:p>
            <a:pPr>
              <a:lnSpc>
                <a:spcPct val="120000"/>
              </a:lnSpc>
            </a:pPr>
            <a:endParaRPr lang="he-IL" sz="800" dirty="0"/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B050"/>
                </a:solidFill>
              </a:rPr>
              <a:t>כי </a:t>
            </a:r>
            <a:r>
              <a:rPr lang="he-IL" sz="1200" dirty="0" err="1">
                <a:solidFill>
                  <a:srgbClr val="00B050"/>
                </a:solidFill>
              </a:rPr>
              <a:t>קתני</a:t>
            </a:r>
            <a:r>
              <a:rPr lang="he-IL" sz="1200" dirty="0">
                <a:solidFill>
                  <a:srgbClr val="00B050"/>
                </a:solidFill>
              </a:rPr>
              <a:t> </a:t>
            </a:r>
            <a:r>
              <a:rPr lang="he-IL" sz="1200" dirty="0" err="1"/>
              <a:t>פסולא</a:t>
            </a:r>
            <a:r>
              <a:rPr lang="he-IL" sz="1200" dirty="0"/>
              <a:t> דרבנן, </a:t>
            </a:r>
            <a:r>
              <a:rPr lang="he-IL" sz="1200" dirty="0" smtClean="0"/>
              <a:t>דאורייתא </a:t>
            </a:r>
            <a:r>
              <a:rPr lang="he-IL" sz="1200" dirty="0"/>
              <a:t>לא </a:t>
            </a:r>
            <a:r>
              <a:rPr lang="he-IL" sz="1200" dirty="0" err="1"/>
              <a:t>קתני</a:t>
            </a:r>
            <a:r>
              <a:rPr lang="he-IL" sz="1200" dirty="0"/>
              <a:t>. </a:t>
            </a:r>
          </a:p>
          <a:p>
            <a:pPr>
              <a:lnSpc>
                <a:spcPct val="120000"/>
              </a:lnSpc>
            </a:pPr>
            <a:r>
              <a:rPr lang="he-IL" sz="1200" dirty="0"/>
              <a:t>והא ערכאות של עובדי כוכבים </a:t>
            </a:r>
            <a:r>
              <a:rPr lang="he-IL" sz="1200" dirty="0" err="1"/>
              <a:t>דפסולא</a:t>
            </a:r>
            <a:r>
              <a:rPr lang="he-IL" sz="1200" dirty="0"/>
              <a:t> דאורייתא הוא </a:t>
            </a:r>
            <a:r>
              <a:rPr lang="he-IL" sz="1200" dirty="0" err="1"/>
              <a:t>וקתני</a:t>
            </a:r>
            <a:r>
              <a:rPr lang="he-IL" sz="1200" dirty="0" smtClean="0"/>
              <a:t>!</a:t>
            </a:r>
            <a:endParaRPr lang="he-IL" sz="1000" dirty="0"/>
          </a:p>
          <a:p>
            <a:pPr>
              <a:lnSpc>
                <a:spcPct val="120000"/>
              </a:lnSpc>
            </a:pPr>
            <a:r>
              <a:rPr lang="he-IL" sz="1200" dirty="0"/>
              <a:t>בעדי מסירה, וכרבי אלעזר </a:t>
            </a:r>
            <a:r>
              <a:rPr lang="he-IL" sz="1200" dirty="0" err="1"/>
              <a:t>דאמר</a:t>
            </a:r>
            <a:r>
              <a:rPr lang="he-IL" sz="1200" dirty="0"/>
              <a:t> עדי מסירה </a:t>
            </a:r>
            <a:r>
              <a:rPr lang="he-IL" sz="1200" dirty="0" smtClean="0"/>
              <a:t>כרתי. והא </a:t>
            </a:r>
            <a:r>
              <a:rPr lang="he-IL" sz="1200" dirty="0" err="1"/>
              <a:t>מדקתני</a:t>
            </a:r>
            <a:r>
              <a:rPr lang="he-IL" sz="1200" dirty="0"/>
              <a:t> סיפא: </a:t>
            </a:r>
            <a:r>
              <a:rPr lang="he-IL" sz="1200" dirty="0" smtClean="0"/>
              <a:t>ר</a:t>
            </a:r>
            <a:r>
              <a:rPr lang="he-IL" sz="1200" dirty="0"/>
              <a:t>' שמעון אומר: אף אלו </a:t>
            </a:r>
            <a:r>
              <a:rPr lang="he-IL" sz="1200" dirty="0" smtClean="0"/>
              <a:t>כשירין. </a:t>
            </a:r>
            <a:r>
              <a:rPr lang="he-IL" sz="1200" dirty="0" err="1" smtClean="0"/>
              <a:t>וא</a:t>
            </a:r>
            <a:r>
              <a:rPr lang="he-IL" sz="1200" dirty="0"/>
              <a:t>''ר </a:t>
            </a:r>
            <a:r>
              <a:rPr lang="he-IL" sz="1200" dirty="0" err="1"/>
              <a:t>זירא</a:t>
            </a:r>
            <a:r>
              <a:rPr lang="he-IL" sz="1200" dirty="0"/>
              <a:t>: ירד רבי שמעון לשיטתו של </a:t>
            </a:r>
            <a:r>
              <a:rPr lang="he-IL" sz="1200" dirty="0" err="1"/>
              <a:t>ר''א</a:t>
            </a:r>
            <a:r>
              <a:rPr lang="he-IL" sz="1200" dirty="0"/>
              <a:t> </a:t>
            </a:r>
            <a:r>
              <a:rPr lang="he-IL" sz="1200" dirty="0" err="1"/>
              <a:t>דאמר</a:t>
            </a:r>
            <a:r>
              <a:rPr lang="he-IL" sz="1200" dirty="0"/>
              <a:t> עדי מסירה כרתי, </a:t>
            </a:r>
            <a:r>
              <a:rPr lang="he-IL" sz="1200" dirty="0" smtClean="0"/>
              <a:t>מכלל </a:t>
            </a:r>
            <a:r>
              <a:rPr lang="he-IL" sz="1200" dirty="0" err="1"/>
              <a:t>דתנא</a:t>
            </a:r>
            <a:r>
              <a:rPr lang="he-IL" sz="1200" dirty="0"/>
              <a:t> קמא סבר </a:t>
            </a:r>
            <a:r>
              <a:rPr lang="he-IL" sz="1200" dirty="0" smtClean="0"/>
              <a:t>לא! איכא </a:t>
            </a:r>
            <a:r>
              <a:rPr lang="he-IL" sz="1200" dirty="0" err="1"/>
              <a:t>בינייהו</a:t>
            </a:r>
            <a:r>
              <a:rPr lang="he-IL" sz="1200" dirty="0"/>
              <a:t>: שמות </a:t>
            </a:r>
            <a:r>
              <a:rPr lang="he-IL" sz="1200" dirty="0" err="1"/>
              <a:t>מובהקין</a:t>
            </a:r>
            <a:r>
              <a:rPr lang="he-IL" sz="1200" dirty="0"/>
              <a:t>. </a:t>
            </a: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200" dirty="0"/>
              <a:t>והא חזרה דאורייתא </a:t>
            </a:r>
            <a:r>
              <a:rPr lang="he-IL" sz="1200" dirty="0" err="1"/>
              <a:t>וקתני</a:t>
            </a:r>
            <a:r>
              <a:rPr lang="he-IL" sz="1200" dirty="0"/>
              <a:t>!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dirty="0">
                <a:solidFill>
                  <a:srgbClr val="00B050"/>
                </a:solidFill>
              </a:rPr>
              <a:t>אלא כי </a:t>
            </a:r>
            <a:r>
              <a:rPr lang="he-IL" sz="1200" dirty="0" err="1">
                <a:solidFill>
                  <a:srgbClr val="00B050"/>
                </a:solidFill>
              </a:rPr>
              <a:t>קתני</a:t>
            </a:r>
            <a:r>
              <a:rPr lang="he-IL" sz="1200" dirty="0">
                <a:solidFill>
                  <a:srgbClr val="00B050"/>
                </a:solidFill>
              </a:rPr>
              <a:t> </a:t>
            </a:r>
            <a:r>
              <a:rPr lang="he-IL" sz="1200" dirty="0"/>
              <a:t>מילתא </a:t>
            </a:r>
            <a:r>
              <a:rPr lang="he-IL" sz="1200" dirty="0" err="1"/>
              <a:t>דליתא</a:t>
            </a:r>
            <a:r>
              <a:rPr lang="he-IL" sz="1200" dirty="0"/>
              <a:t> בקידושין, </a:t>
            </a:r>
          </a:p>
          <a:p>
            <a:pPr>
              <a:lnSpc>
                <a:spcPct val="120000"/>
              </a:lnSpc>
            </a:pPr>
            <a:r>
              <a:rPr lang="he-IL" sz="1200" dirty="0"/>
              <a:t>מילתא </a:t>
            </a:r>
            <a:r>
              <a:rPr lang="he-IL" sz="1200" dirty="0" err="1"/>
              <a:t>דאיתא</a:t>
            </a:r>
            <a:r>
              <a:rPr lang="he-IL" sz="1200" dirty="0"/>
              <a:t> בקידושין לא </a:t>
            </a:r>
            <a:r>
              <a:rPr lang="he-IL" sz="1200" dirty="0" err="1"/>
              <a:t>קתני</a:t>
            </a:r>
            <a:r>
              <a:rPr lang="he-IL" sz="1200" dirty="0"/>
              <a:t>. </a:t>
            </a:r>
          </a:p>
          <a:p>
            <a:pPr>
              <a:lnSpc>
                <a:spcPct val="120000"/>
              </a:lnSpc>
            </a:pPr>
            <a:endParaRPr lang="he-IL" sz="300" dirty="0"/>
          </a:p>
          <a:p>
            <a:pPr>
              <a:lnSpc>
                <a:spcPct val="120000"/>
              </a:lnSpc>
            </a:pPr>
            <a:r>
              <a:rPr lang="he-IL" sz="1200" dirty="0"/>
              <a:t>והא חזרה גופה איתא בקידושין</a:t>
            </a:r>
            <a:r>
              <a:rPr lang="he-IL" sz="1200" dirty="0" smtClean="0"/>
              <a:t>!</a:t>
            </a:r>
            <a:endParaRPr lang="he-IL" sz="1200" dirty="0"/>
          </a:p>
          <a:p>
            <a:pPr>
              <a:lnSpc>
                <a:spcPct val="120000"/>
              </a:lnSpc>
            </a:pPr>
            <a:r>
              <a:rPr lang="he-IL" sz="1200" dirty="0"/>
              <a:t>בשליחות בעל כורחה, </a:t>
            </a:r>
            <a:r>
              <a:rPr lang="he-IL" sz="1200" dirty="0" err="1"/>
              <a:t>דבגירושין</a:t>
            </a:r>
            <a:r>
              <a:rPr lang="he-IL" sz="1200" dirty="0"/>
              <a:t> איתא ובקידושין </a:t>
            </a:r>
            <a:r>
              <a:rPr lang="he-IL" sz="1200" dirty="0" err="1"/>
              <a:t>ליתא</a:t>
            </a:r>
            <a:r>
              <a:rPr lang="he-IL" sz="1200" dirty="0" smtClean="0"/>
              <a:t>.</a:t>
            </a:r>
            <a:endParaRPr lang="he-I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30179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 - 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4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282828"/>
            <a:ext cx="8568952" cy="52168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</a:rPr>
              <a:t>שיעור דף יומי אונליין</a:t>
            </a:r>
          </a:p>
          <a:p>
            <a:pPr algn="ctr"/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מתקיים בשעה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21:00-21:45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בימים א-ה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800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331369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3841884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4408" y="439381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98721"/>
              </p:ext>
            </p:extLst>
          </p:nvPr>
        </p:nvGraphicFramePr>
        <p:xfrm>
          <a:off x="1115615" y="2996952"/>
          <a:ext cx="6912769" cy="2879208"/>
        </p:xfrm>
        <a:graphic>
          <a:graphicData uri="http://schemas.openxmlformats.org/drawingml/2006/table">
            <a:tbl>
              <a:tblPr rtl="1" firstRow="1" firstCol="1" bandRow="1"/>
              <a:tblGrid>
                <a:gridCol w="1420354"/>
                <a:gridCol w="3909827"/>
                <a:gridCol w="1582588"/>
              </a:tblGrid>
              <a:tr h="3083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תוכן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מגיד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א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(ח'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טבת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ז </a:t>
                      </a: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ע"א (שורה 3) - ח ע"א (שורה 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שמואל נבון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ב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(ט'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טבת)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ח </a:t>
                      </a: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ע"א (שורה 5) - ט ע"א (נקודתיים)</a:t>
                      </a:r>
                    </a:p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דובי שחור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ג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(י'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טבת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ט </a:t>
                      </a: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ע"א (</a:t>
                      </a:r>
                      <a:r>
                        <a:rPr lang="he-IL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נקדותיים</a:t>
                      </a: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) - י ע"א (משנה)</a:t>
                      </a:r>
                    </a:p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הראל שפירא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ד (י"א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טבת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י ע"א (משנה) - יא ע"א (שורה 12)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הראל שפירא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5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ה (י"ב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טבת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יא ע"א (שורה 12) - </a:t>
                      </a: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יב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ע"א (נקודתיים)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שמואל נבון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658" y="260648"/>
            <a:ext cx="4679590" cy="88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1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16632"/>
            <a:ext cx="8568952" cy="63186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30000"/>
              </a:lnSpc>
            </a:pPr>
            <a:endParaRPr lang="he-IL" sz="1400" b="1" dirty="0" smtClean="0">
              <a:solidFill>
                <a:schemeClr val="accent2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800" b="1" dirty="0" smtClean="0">
                <a:solidFill>
                  <a:schemeClr val="accent2"/>
                </a:solidFill>
              </a:rPr>
              <a:t>להתראות מחר בשיעור הבא</a:t>
            </a:r>
            <a:endParaRPr lang="he-IL" sz="2000" dirty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endParaRPr lang="he-IL" sz="2000" dirty="0" smtClean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000" dirty="0" smtClean="0">
                <a:solidFill>
                  <a:prstClr val="black"/>
                </a:solidFill>
              </a:rPr>
              <a:t>לידיעתכם</a:t>
            </a:r>
            <a:r>
              <a:rPr lang="he-IL" sz="2000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30000"/>
              </a:lnSpc>
            </a:pPr>
            <a:r>
              <a:rPr lang="he-IL" sz="2000" dirty="0">
                <a:solidFill>
                  <a:prstClr val="black"/>
                </a:solidFill>
              </a:rPr>
              <a:t>שיעורי האונליין מוקלטים וזמינים </a:t>
            </a:r>
            <a:r>
              <a:rPr lang="he-IL" sz="2000" dirty="0" err="1">
                <a:solidFill>
                  <a:prstClr val="black"/>
                </a:solidFill>
              </a:rPr>
              <a:t>לצפיה</a:t>
            </a:r>
            <a:r>
              <a:rPr lang="he-IL" sz="2000" dirty="0">
                <a:solidFill>
                  <a:prstClr val="black"/>
                </a:solidFill>
              </a:rPr>
              <a:t> חוזרת [החל מעוד </a:t>
            </a:r>
            <a:r>
              <a:rPr lang="he-IL" sz="2000" dirty="0" smtClean="0">
                <a:solidFill>
                  <a:prstClr val="black"/>
                </a:solidFill>
              </a:rPr>
              <a:t>שעה] </a:t>
            </a:r>
            <a:r>
              <a:rPr lang="he-IL" sz="2000" dirty="0">
                <a:solidFill>
                  <a:prstClr val="black"/>
                </a:solidFill>
              </a:rPr>
              <a:t>בפורטל הדף היומי (בספריית שיעורי שמע/וידאו</a:t>
            </a:r>
            <a:r>
              <a:rPr lang="he-IL" sz="2000" dirty="0" smtClean="0">
                <a:solidFill>
                  <a:prstClr val="black"/>
                </a:solidFill>
              </a:rPr>
              <a:t>) ובאפליקציה.</a:t>
            </a:r>
          </a:p>
          <a:p>
            <a:pPr lvl="0">
              <a:lnSpc>
                <a:spcPct val="130000"/>
              </a:lnSpc>
            </a:pPr>
            <a:endParaRPr lang="he-IL" sz="2000" dirty="0">
              <a:solidFill>
                <a:prstClr val="black"/>
              </a:solidFill>
            </a:endParaRPr>
          </a:p>
          <a:p>
            <a:pPr algn="ctr"/>
            <a:endParaRPr lang="he-IL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endParaRPr lang="he-IL" dirty="0" smtClean="0">
              <a:solidFill>
                <a:prstClr val="black"/>
              </a:solidFill>
            </a:endParaRPr>
          </a:p>
          <a:p>
            <a:pPr lvl="0" algn="ctr"/>
            <a:endParaRPr lang="he-IL" sz="3200" dirty="0">
              <a:solidFill>
                <a:prstClr val="black"/>
              </a:solidFill>
            </a:endParaRPr>
          </a:p>
          <a:p>
            <a:pPr lvl="0" algn="ctr"/>
            <a:endParaRPr lang="he-IL" sz="1600" dirty="0" smtClean="0">
              <a:solidFill>
                <a:prstClr val="black"/>
              </a:solidFill>
            </a:endParaRPr>
          </a:p>
          <a:p>
            <a:pPr lvl="0" algn="ctr"/>
            <a:r>
              <a:rPr lang="he-IL" sz="2300" b="1" dirty="0">
                <a:solidFill>
                  <a:srgbClr val="EEECE1">
                    <a:lumMod val="50000"/>
                  </a:srgbClr>
                </a:solidFill>
              </a:rPr>
              <a:t>השיעור היום הוקדש </a:t>
            </a:r>
            <a:r>
              <a:rPr lang="he-IL" sz="2300" b="1" dirty="0" err="1" smtClean="0">
                <a:solidFill>
                  <a:srgbClr val="EEECE1">
                    <a:lumMod val="50000"/>
                  </a:srgbClr>
                </a:solidFill>
              </a:rPr>
              <a:t>לע"נ</a:t>
            </a:r>
            <a:r>
              <a:rPr lang="he-IL" sz="2300" b="1" dirty="0" smtClean="0">
                <a:solidFill>
                  <a:srgbClr val="EEECE1">
                    <a:lumMod val="50000"/>
                  </a:srgbClr>
                </a:solidFill>
              </a:rPr>
              <a:t> קדושי השואה הי"ד</a:t>
            </a:r>
            <a:endParaRPr lang="he-IL" sz="2300" b="1" dirty="0">
              <a:solidFill>
                <a:srgbClr val="EEECE1">
                  <a:lumMod val="50000"/>
                </a:srgbClr>
              </a:solidFill>
            </a:endParaRPr>
          </a:p>
          <a:p>
            <a:pPr lvl="0" algn="ctr"/>
            <a:endParaRPr lang="he-IL" sz="16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760794"/>
            <a:ext cx="6624736" cy="1964350"/>
          </a:xfrm>
          <a:prstGeom prst="rect">
            <a:avLst/>
          </a:prstGeom>
        </p:spPr>
      </p:pic>
      <p:cxnSp>
        <p:nvCxnSpPr>
          <p:cNvPr id="6" name="מחבר חץ ישר 5"/>
          <p:cNvCxnSpPr/>
          <p:nvPr/>
        </p:nvCxnSpPr>
        <p:spPr>
          <a:xfrm flipH="1">
            <a:off x="6444208" y="2492896"/>
            <a:ext cx="648072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06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1760" y="2155301"/>
            <a:ext cx="603571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/>
              <a:t>אם יש עליו עוררין יתקיים בחותמיו: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ערער כמה? </a:t>
            </a:r>
          </a:p>
          <a:p>
            <a:pPr>
              <a:lnSpc>
                <a:spcPct val="120000"/>
              </a:lnSpc>
            </a:pP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אילימא</a:t>
            </a:r>
            <a:r>
              <a:rPr lang="he-IL" sz="2000" dirty="0" smtClean="0"/>
              <a:t> </a:t>
            </a:r>
            <a:r>
              <a:rPr lang="he-IL" sz="2000" dirty="0"/>
              <a:t>ערער חד -</a:t>
            </a:r>
            <a:r>
              <a:rPr lang="he-IL" sz="20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והאמר </a:t>
            </a:r>
            <a:r>
              <a:rPr lang="he-IL" sz="2000" dirty="0"/>
              <a:t>ר' </a:t>
            </a:r>
            <a:r>
              <a:rPr lang="he-IL" sz="2000" dirty="0" smtClean="0"/>
              <a:t>יוחנן: </a:t>
            </a:r>
            <a:r>
              <a:rPr lang="he-IL" sz="2000" dirty="0"/>
              <a:t>דברי </a:t>
            </a:r>
            <a:r>
              <a:rPr lang="he-IL" sz="2000" dirty="0" err="1"/>
              <a:t>הכל</a:t>
            </a:r>
            <a:r>
              <a:rPr lang="he-IL" sz="2000" dirty="0"/>
              <a:t> אין ערער פחות </a:t>
            </a:r>
            <a:r>
              <a:rPr lang="he-IL" sz="2000" dirty="0" smtClean="0"/>
              <a:t>משנים! </a:t>
            </a:r>
          </a:p>
          <a:p>
            <a:pPr>
              <a:lnSpc>
                <a:spcPct val="120000"/>
              </a:lnSpc>
            </a:pPr>
            <a:endParaRPr lang="he-IL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ואלא </a:t>
            </a:r>
            <a:r>
              <a:rPr lang="he-IL" sz="2000" dirty="0"/>
              <a:t>ערער תרי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תרי </a:t>
            </a:r>
            <a:r>
              <a:rPr lang="he-IL" sz="2000" dirty="0"/>
              <a:t>ותרי </a:t>
            </a:r>
            <a:r>
              <a:rPr lang="he-IL" sz="2000" dirty="0" err="1" smtClean="0"/>
              <a:t>נינהו</a:t>
            </a:r>
            <a:r>
              <a:rPr lang="he-IL" sz="2000" dirty="0" smtClean="0"/>
              <a:t>, </a:t>
            </a:r>
            <a:r>
              <a:rPr lang="he-IL" sz="2000" dirty="0"/>
              <a:t>מאי חזית </a:t>
            </a:r>
            <a:r>
              <a:rPr lang="he-IL" sz="2000" dirty="0" err="1"/>
              <a:t>דסמכת</a:t>
            </a:r>
            <a:r>
              <a:rPr lang="he-IL" sz="2000" dirty="0"/>
              <a:t> </a:t>
            </a:r>
            <a:r>
              <a:rPr lang="he-IL" sz="2000" dirty="0" err="1"/>
              <a:t>אהני</a:t>
            </a:r>
            <a:r>
              <a:rPr lang="he-IL" sz="2000" dirty="0"/>
              <a:t> סמוך </a:t>
            </a:r>
            <a:r>
              <a:rPr lang="he-IL" sz="2000" dirty="0" err="1" smtClean="0"/>
              <a:t>אהני</a:t>
            </a:r>
            <a:r>
              <a:rPr lang="he-IL" sz="20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ערער </a:t>
            </a:r>
            <a:r>
              <a:rPr lang="he-IL" sz="2000" dirty="0" err="1" smtClean="0"/>
              <a:t>דבעל</a:t>
            </a:r>
            <a:r>
              <a:rPr lang="he-IL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15778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הסבר מלבני מעוגל 6"/>
          <p:cNvSpPr/>
          <p:nvPr/>
        </p:nvSpPr>
        <p:spPr>
          <a:xfrm>
            <a:off x="4355976" y="332656"/>
            <a:ext cx="4176464" cy="1496670"/>
          </a:xfrm>
          <a:prstGeom prst="wedgeRoundRectCallout">
            <a:avLst>
              <a:gd name="adj1" fmla="val 57962"/>
              <a:gd name="adj2" fmla="val -4672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dirty="0" smtClean="0">
                <a:solidFill>
                  <a:schemeClr val="tx1"/>
                </a:solidFill>
              </a:rPr>
              <a:t>משנה (דף ב עמוד א):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המביא גט בארץ ישראל -</a:t>
            </a:r>
            <a:endParaRPr lang="he-I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אינו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צריך שיאמר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"בפני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נכתב ובפני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נחתם",</a:t>
            </a: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ואם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יש עליו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עוררים, יתקיים בחותמיו.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3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0697" y="387119"/>
            <a:ext cx="7839085" cy="58539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b="1" dirty="0" smtClean="0"/>
              <a:t>משנה</a:t>
            </a:r>
            <a:endParaRPr lang="he-IL" sz="19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המביא 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גט ממדינת הים ואינו יכול לומר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בפ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''נ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ובפ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''נ -</a:t>
            </a:r>
            <a:endParaRPr lang="he-IL" sz="19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אם 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יש עליו עדים יתקיים </a:t>
            </a: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בחותמיו. </a:t>
            </a:r>
          </a:p>
          <a:p>
            <a:pPr>
              <a:lnSpc>
                <a:spcPct val="120000"/>
              </a:lnSpc>
            </a:pPr>
            <a:endParaRPr lang="he-IL" sz="1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אחד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נשים ואחד שחרורי עבדים שוו למוליך </a:t>
            </a: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ולמביא, </a:t>
            </a:r>
          </a:p>
          <a:p>
            <a:pPr>
              <a:lnSpc>
                <a:spcPct val="120000"/>
              </a:lnSpc>
            </a:pP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וזו 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אחת מן הדרכים ששוו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נשים לשחרורי </a:t>
            </a:r>
            <a:r>
              <a:rPr lang="he-IL" sz="19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9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2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900" b="1" dirty="0" smtClean="0"/>
              <a:t>גמרא</a:t>
            </a:r>
            <a:endParaRPr lang="he-IL" sz="1900" dirty="0"/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900" dirty="0" smtClean="0"/>
              <a:t>מאי </a:t>
            </a:r>
            <a:r>
              <a:rPr lang="he-IL" sz="1900" dirty="0"/>
              <a:t>אינו יכול </a:t>
            </a:r>
            <a:r>
              <a:rPr lang="he-IL" sz="1900" dirty="0" smtClean="0"/>
              <a:t>לומר? </a:t>
            </a:r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אילימא</a:t>
            </a:r>
            <a:r>
              <a:rPr lang="he-IL" sz="1900" dirty="0" smtClean="0"/>
              <a:t> </a:t>
            </a:r>
            <a:r>
              <a:rPr lang="he-IL" sz="1900" dirty="0"/>
              <a:t>חרש -</a:t>
            </a:r>
            <a:endParaRPr lang="he-IL" sz="1900" dirty="0" smtClean="0"/>
          </a:p>
          <a:p>
            <a:pPr>
              <a:lnSpc>
                <a:spcPct val="120000"/>
              </a:lnSpc>
            </a:pPr>
            <a:r>
              <a:rPr lang="he-IL" sz="1900" dirty="0" smtClean="0"/>
              <a:t>חרש </a:t>
            </a:r>
            <a:r>
              <a:rPr lang="he-IL" sz="1900" dirty="0"/>
              <a:t>בר </a:t>
            </a:r>
            <a:r>
              <a:rPr lang="he-IL" sz="1900" dirty="0" err="1"/>
              <a:t>אתויי</a:t>
            </a:r>
            <a:r>
              <a:rPr lang="he-IL" sz="1900" dirty="0"/>
              <a:t> </a:t>
            </a:r>
            <a:r>
              <a:rPr lang="he-IL" sz="1900" dirty="0" err="1" smtClean="0"/>
              <a:t>גיטא</a:t>
            </a:r>
            <a:r>
              <a:rPr lang="he-IL" sz="1900" dirty="0" smtClean="0"/>
              <a:t> הוא? </a:t>
            </a:r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והתנן</a:t>
            </a:r>
            <a:r>
              <a:rPr lang="he-IL" sz="1900" dirty="0" smtClean="0"/>
              <a:t>: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הכל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כשרין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להביא את הגט חוץ מחרש שוטה וקטן</a:t>
            </a:r>
            <a:r>
              <a:rPr lang="he-IL" sz="1900" dirty="0" smtClean="0"/>
              <a:t>!</a:t>
            </a:r>
          </a:p>
          <a:p>
            <a:pPr>
              <a:lnSpc>
                <a:spcPct val="120000"/>
              </a:lnSpc>
            </a:pPr>
            <a:endParaRPr lang="he-IL" sz="19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אמר </a:t>
            </a:r>
            <a:r>
              <a:rPr lang="he-IL" sz="1900" dirty="0"/>
              <a:t>רב </a:t>
            </a:r>
            <a:r>
              <a:rPr lang="he-IL" sz="1900" dirty="0" smtClean="0"/>
              <a:t>יוסף: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הכא </a:t>
            </a:r>
            <a:r>
              <a:rPr lang="he-IL" sz="1900" dirty="0"/>
              <a:t>במאי </a:t>
            </a:r>
            <a:r>
              <a:rPr lang="he-IL" sz="1900" dirty="0" smtClean="0"/>
              <a:t>עסקינן,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כגון </a:t>
            </a:r>
            <a:r>
              <a:rPr lang="he-IL" sz="1900" dirty="0"/>
              <a:t>שנתנו לה כשהוא פיקח ולא הספיק לומר בפני נכתב ובפני נחתם עד </a:t>
            </a:r>
            <a:r>
              <a:rPr lang="he-IL" sz="1900" dirty="0" smtClean="0"/>
              <a:t>שנתחרש. </a:t>
            </a:r>
            <a:endParaRPr lang="he-IL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15778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31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287369"/>
            <a:ext cx="7240150" cy="64079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 smtClean="0"/>
              <a:t>משנה - דף ט עמוד א</a:t>
            </a:r>
            <a:endParaRPr lang="he-IL" sz="15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המביא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גט ממדינת הים ואינו יכול לומר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בפ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''נ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ובפ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''נ -</a:t>
            </a:r>
            <a:endParaRPr lang="he-IL" sz="15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אם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יש עליו עדים יתקיים </a:t>
            </a: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בחותמיו. </a:t>
            </a: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b="1" dirty="0">
                <a:solidFill>
                  <a:srgbClr val="00B050"/>
                </a:solidFill>
              </a:rPr>
              <a:t>אחד </a:t>
            </a:r>
            <a:r>
              <a:rPr lang="he-IL" sz="1500" b="1" dirty="0" err="1">
                <a:solidFill>
                  <a:srgbClr val="00B050"/>
                </a:solidFill>
              </a:rPr>
              <a:t>גיטי</a:t>
            </a:r>
            <a:r>
              <a:rPr lang="he-IL" sz="1500" b="1" dirty="0">
                <a:solidFill>
                  <a:srgbClr val="00B050"/>
                </a:solidFill>
              </a:rPr>
              <a:t> נשים ואחד שחרורי עבדים שוו למוליך ולמביא</a:t>
            </a:r>
            <a:r>
              <a:rPr lang="he-IL" sz="1500" dirty="0">
                <a:solidFill>
                  <a:srgbClr val="00B050"/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500" b="1" dirty="0">
                <a:solidFill>
                  <a:schemeClr val="accent6">
                    <a:lumMod val="50000"/>
                  </a:schemeClr>
                </a:solidFill>
              </a:rPr>
              <a:t>וזו אחת מן הדרכים ששוו </a:t>
            </a:r>
            <a:r>
              <a:rPr lang="he-IL" sz="1500" b="1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500" b="1" dirty="0">
                <a:solidFill>
                  <a:schemeClr val="accent6">
                    <a:lumMod val="50000"/>
                  </a:schemeClr>
                </a:solidFill>
              </a:rPr>
              <a:t> נשים לשחרורי עבדים.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/>
              <a:t>משנה - דף י עמוד </a:t>
            </a:r>
            <a:r>
              <a:rPr lang="he-IL" sz="1500" dirty="0" smtClean="0"/>
              <a:t>א</a:t>
            </a:r>
            <a:endParaRPr lang="he-IL" sz="15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כל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גט שיש עליו עד כותי פסול </a:t>
            </a:r>
            <a:r>
              <a:rPr lang="he-IL" sz="1500" b="1" dirty="0">
                <a:solidFill>
                  <a:srgbClr val="00B050"/>
                </a:solidFill>
              </a:rPr>
              <a:t>חוץ </a:t>
            </a:r>
            <a:r>
              <a:rPr lang="he-IL" sz="1500" b="1" dirty="0" err="1">
                <a:solidFill>
                  <a:srgbClr val="00B050"/>
                </a:solidFill>
              </a:rPr>
              <a:t>מגיטי</a:t>
            </a:r>
            <a:r>
              <a:rPr lang="he-IL" sz="1500" b="1" dirty="0">
                <a:solidFill>
                  <a:srgbClr val="00B050"/>
                </a:solidFill>
              </a:rPr>
              <a:t> נשים ושחרורי עבדים </a:t>
            </a:r>
            <a:endParaRPr lang="he-IL" sz="1500" b="1" dirty="0" smtClean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מעשה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שהביאו לפני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ר''ג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לכפר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עותנאי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גט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אשה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והיו עדיו עדי כותים והכשיר: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/>
              <a:t>משנה - דף י עמוד ב</a:t>
            </a: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כל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השטרות העולים בערכאות של עובדי כוכבים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אע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''פ שחותמיהם עובדי כוכבים כשירים </a:t>
            </a:r>
            <a:endParaRPr lang="he-IL" sz="15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b="1" dirty="0" smtClean="0">
                <a:solidFill>
                  <a:srgbClr val="00B050"/>
                </a:solidFill>
              </a:rPr>
              <a:t>חוץ </a:t>
            </a:r>
            <a:r>
              <a:rPr lang="he-IL" sz="1500" b="1" dirty="0" err="1">
                <a:solidFill>
                  <a:srgbClr val="00B050"/>
                </a:solidFill>
              </a:rPr>
              <a:t>מגיטי</a:t>
            </a:r>
            <a:r>
              <a:rPr lang="he-IL" sz="1500" b="1" dirty="0">
                <a:solidFill>
                  <a:srgbClr val="00B050"/>
                </a:solidFill>
              </a:rPr>
              <a:t> נשים ושחרורי עבדים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ר''ש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אומר אף אלו כשירין לא הוזכרו אלא בזמן שנעשו בהדיוט: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/>
              <a:t>משנה - דף יא עמוד ב</a:t>
            </a: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האומר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</a:t>
            </a:r>
            <a:r>
              <a:rPr lang="he-IL" sz="1500" b="1" dirty="0">
                <a:solidFill>
                  <a:srgbClr val="00B050"/>
                </a:solidFill>
              </a:rPr>
              <a:t>אם רצה לחזור בשניהן יחזור דברי </a:t>
            </a:r>
            <a:r>
              <a:rPr lang="he-IL" sz="1500" b="1" dirty="0" err="1">
                <a:solidFill>
                  <a:srgbClr val="00B050"/>
                </a:solidFill>
              </a:rPr>
              <a:t>ר''מ</a:t>
            </a:r>
            <a:r>
              <a:rPr lang="he-IL" sz="1500" b="1" dirty="0">
                <a:solidFill>
                  <a:srgbClr val="00B050"/>
                </a:solidFill>
              </a:rPr>
              <a:t> </a:t>
            </a:r>
            <a:endParaRPr lang="he-IL" sz="1500" b="1" dirty="0" smtClean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err="1" smtClean="0">
                <a:solidFill>
                  <a:schemeClr val="accent6">
                    <a:lumMod val="50000"/>
                  </a:schemeClr>
                </a:solidFill>
              </a:rPr>
              <a:t>וחכ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''א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בגיטי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נשים אבל לא בשחרורי עבדים לפי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שזכין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לאדם שלא בפניו ואין </a:t>
            </a:r>
            <a:r>
              <a:rPr lang="he-IL" sz="1500" dirty="0" err="1">
                <a:solidFill>
                  <a:schemeClr val="accent6">
                    <a:lumMod val="50000"/>
                  </a:schemeClr>
                </a:solidFill>
              </a:rPr>
              <a:t>חבין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 לו אלא בפניו...</a:t>
            </a:r>
          </a:p>
          <a:p>
            <a:pPr>
              <a:lnSpc>
                <a:spcPct val="120000"/>
              </a:lnSpc>
            </a:pP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/>
              <a:t>משנה - דף </a:t>
            </a:r>
            <a:r>
              <a:rPr lang="he-IL" sz="1500" dirty="0" err="1"/>
              <a:t>יג</a:t>
            </a:r>
            <a:r>
              <a:rPr lang="he-IL" sz="1500" dirty="0"/>
              <a:t> עמוד א</a:t>
            </a:r>
          </a:p>
          <a:p>
            <a:pPr>
              <a:lnSpc>
                <a:spcPct val="120000"/>
              </a:lnSpc>
            </a:pPr>
            <a:endParaRPr lang="he-IL" sz="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האומר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תנו </a:t>
            </a:r>
            <a:r>
              <a:rPr lang="he-IL" sz="1500" b="1" dirty="0">
                <a:solidFill>
                  <a:srgbClr val="00B050"/>
                </a:solidFill>
              </a:rPr>
              <a:t>גט</a:t>
            </a:r>
            <a:r>
              <a:rPr lang="he-IL" sz="1500" dirty="0">
                <a:solidFill>
                  <a:srgbClr val="00B050"/>
                </a:solidFill>
              </a:rPr>
              <a:t>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זה לאשתי </a:t>
            </a:r>
            <a:r>
              <a:rPr lang="he-IL" sz="1500" b="1" dirty="0">
                <a:solidFill>
                  <a:srgbClr val="00B050"/>
                </a:solidFill>
              </a:rPr>
              <a:t>שטר</a:t>
            </a:r>
            <a:r>
              <a:rPr lang="he-IL" sz="1500" dirty="0">
                <a:solidFill>
                  <a:srgbClr val="00B050"/>
                </a:solidFill>
              </a:rPr>
              <a:t>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שחרור זה לעבדי ומת לא יתנו לאחר מיתה </a:t>
            </a:r>
            <a:endParaRPr lang="he-IL" sz="15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תנו </a:t>
            </a:r>
            <a:r>
              <a:rPr lang="he-IL" sz="1500" dirty="0">
                <a:solidFill>
                  <a:schemeClr val="accent6">
                    <a:lumMod val="50000"/>
                  </a:schemeClr>
                </a:solidFill>
              </a:rPr>
              <a:t>מנה לאיש פלוני ומת יתנו לאחר מיתה</a:t>
            </a:r>
            <a:r>
              <a:rPr lang="he-IL" sz="15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he-IL" sz="15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0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25855"/>
            <a:ext cx="760019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אחד </a:t>
            </a:r>
            <a:r>
              <a:rPr lang="he-IL" sz="1700" dirty="0" err="1"/>
              <a:t>גיטי</a:t>
            </a:r>
            <a:r>
              <a:rPr lang="he-IL" sz="1700" dirty="0"/>
              <a:t> נשים ואחד </a:t>
            </a:r>
            <a:r>
              <a:rPr lang="he-IL" sz="1700" dirty="0" err="1"/>
              <a:t>שיחרורי</a:t>
            </a:r>
            <a:r>
              <a:rPr lang="he-IL" sz="1700" dirty="0"/>
              <a:t> עבדים: </a:t>
            </a:r>
            <a:endParaRPr lang="he-IL" sz="1700" dirty="0" smtClean="0"/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בשלשה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דרכים שוו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לשיחרורי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עבדים: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שוו למוליך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ולמביא. 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גט שיש עליו עד כותי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פסול,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השטרות העולים בערכאות של עובדי כוכבים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אע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''פ שחותמיהן עובדי כוכבים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כשירין, 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האומר תן גט זה לאשתי ושטר שחרור זה לעבדי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- רצה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לחזור בשניהם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יחזור,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30179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 - 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286" y="1989420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ב</a:t>
            </a:r>
          </a:p>
        </p:txBody>
      </p:sp>
      <p:sp>
        <p:nvSpPr>
          <p:cNvPr id="8" name="הסבר מלבני מעוגל 7"/>
          <p:cNvSpPr/>
          <p:nvPr/>
        </p:nvSpPr>
        <p:spPr>
          <a:xfrm>
            <a:off x="395536" y="516022"/>
            <a:ext cx="3744416" cy="720080"/>
          </a:xfrm>
          <a:prstGeom prst="wedgeRoundRectCallout">
            <a:avLst>
              <a:gd name="adj1" fmla="val 65375"/>
              <a:gd name="adj2" fmla="val -6032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300" dirty="0" smtClean="0">
                <a:solidFill>
                  <a:schemeClr val="tx1"/>
                </a:solidFill>
              </a:rPr>
              <a:t>משנה:</a:t>
            </a:r>
          </a:p>
          <a:p>
            <a:r>
              <a:rPr lang="he-IL" sz="1300" dirty="0">
                <a:solidFill>
                  <a:schemeClr val="accent6">
                    <a:lumMod val="50000"/>
                  </a:schemeClr>
                </a:solidFill>
              </a:rPr>
              <a:t>אחד </a:t>
            </a:r>
            <a:r>
              <a:rPr lang="he-IL" sz="13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300" dirty="0">
                <a:solidFill>
                  <a:schemeClr val="accent6">
                    <a:lumMod val="50000"/>
                  </a:schemeClr>
                </a:solidFill>
              </a:rPr>
              <a:t> נשים ואחד שחרורי עבדים שוו למוליך ולמביא, </a:t>
            </a:r>
          </a:p>
          <a:p>
            <a:r>
              <a:rPr lang="he-IL" sz="1300" dirty="0">
                <a:solidFill>
                  <a:schemeClr val="accent6">
                    <a:lumMod val="50000"/>
                  </a:schemeClr>
                </a:solidFill>
              </a:rPr>
              <a:t>וזו אחת מן הדרכים ששוו </a:t>
            </a:r>
            <a:r>
              <a:rPr lang="he-IL" sz="13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300" dirty="0">
                <a:solidFill>
                  <a:schemeClr val="accent6">
                    <a:lumMod val="50000"/>
                  </a:schemeClr>
                </a:solidFill>
              </a:rPr>
              <a:t> נשים לשחרורי עבדים.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2422" y="1268760"/>
            <a:ext cx="320690" cy="2000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 smtClean="0"/>
              <a:t>①</a:t>
            </a:r>
          </a:p>
          <a:p>
            <a:endParaRPr lang="he-IL" sz="600" dirty="0"/>
          </a:p>
          <a:p>
            <a:r>
              <a:rPr lang="he-IL" sz="1500" dirty="0" smtClean="0"/>
              <a:t>②</a:t>
            </a:r>
          </a:p>
          <a:p>
            <a:endParaRPr lang="he-IL" sz="500" dirty="0"/>
          </a:p>
          <a:p>
            <a:r>
              <a:rPr lang="he-IL" sz="1500" dirty="0" smtClean="0"/>
              <a:t>③</a:t>
            </a:r>
          </a:p>
          <a:p>
            <a:endParaRPr lang="he-IL" sz="5000" dirty="0"/>
          </a:p>
          <a:p>
            <a:r>
              <a:rPr lang="he-IL" sz="1500" dirty="0" smtClean="0"/>
              <a:t>④</a:t>
            </a:r>
            <a:endParaRPr lang="he-IL" sz="1500" dirty="0"/>
          </a:p>
        </p:txBody>
      </p:sp>
    </p:spTree>
    <p:extLst>
      <p:ext uri="{BB962C8B-B14F-4D97-AF65-F5344CB8AC3E}">
        <p14:creationId xmlns:p14="http://schemas.microsoft.com/office/powerpoint/2010/main" val="416176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25855"/>
            <a:ext cx="8571790" cy="33609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אחד </a:t>
            </a:r>
            <a:r>
              <a:rPr lang="he-IL" sz="1700" dirty="0" err="1"/>
              <a:t>גיטי</a:t>
            </a:r>
            <a:r>
              <a:rPr lang="he-IL" sz="1700" dirty="0"/>
              <a:t> נשים ואחד </a:t>
            </a:r>
            <a:r>
              <a:rPr lang="he-IL" sz="1700" dirty="0" err="1"/>
              <a:t>שיחרורי</a:t>
            </a:r>
            <a:r>
              <a:rPr lang="he-IL" sz="1700" dirty="0"/>
              <a:t> עבדים: </a:t>
            </a:r>
            <a:endParaRPr lang="he-IL" sz="1700" dirty="0" smtClean="0"/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בשלשה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דרכים שוו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לשיחרורי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עבדים: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שוו למוליך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ולמביא.                             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= משנה ט ע"א</a:t>
            </a:r>
            <a:endParaRPr lang="he-IL" sz="1400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גט שיש עליו עד כותי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פסול,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     </a:t>
            </a:r>
            <a:r>
              <a:rPr lang="he-IL" sz="1600" b="1" dirty="0" smtClean="0">
                <a:solidFill>
                  <a:srgbClr val="FF0000"/>
                </a:solidFill>
              </a:rPr>
              <a:t>  </a:t>
            </a:r>
            <a:r>
              <a:rPr lang="he-IL" sz="1400" b="1" dirty="0" smtClean="0">
                <a:solidFill>
                  <a:srgbClr val="FF0000"/>
                </a:solidFill>
              </a:rPr>
              <a:t>= משנה </a:t>
            </a:r>
            <a:r>
              <a:rPr lang="he-IL" sz="1400" b="1" dirty="0">
                <a:solidFill>
                  <a:srgbClr val="FF0000"/>
                </a:solidFill>
              </a:rPr>
              <a:t>י ע"א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השטרות העולים בערכאות של עובדי כוכבים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אע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''פ שחותמיהן עובדי כוכבים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כשירין, 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            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= משנה </a:t>
            </a:r>
            <a:r>
              <a:rPr lang="he-IL" sz="1400" b="1" dirty="0">
                <a:solidFill>
                  <a:srgbClr val="FF0000"/>
                </a:solidFill>
              </a:rPr>
              <a:t>י ע"ב</a:t>
            </a: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האומר תן גט זה לאשתי ושטר שחרור זה לעבדי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- רצה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לחזור בשניהם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יחזור,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'מ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.  </a:t>
            </a:r>
            <a:r>
              <a:rPr lang="he-IL" sz="1400" b="1" dirty="0" smtClean="0">
                <a:solidFill>
                  <a:srgbClr val="FF0000"/>
                </a:solidFill>
              </a:rPr>
              <a:t>= </a:t>
            </a:r>
            <a:r>
              <a:rPr lang="he-IL" sz="1400" b="1" dirty="0">
                <a:solidFill>
                  <a:srgbClr val="FF0000"/>
                </a:solidFill>
              </a:rPr>
              <a:t>משנה יא ע"ב</a:t>
            </a:r>
          </a:p>
          <a:p>
            <a:pPr>
              <a:lnSpc>
                <a:spcPct val="120000"/>
              </a:lnSpc>
            </a:pPr>
            <a:endParaRPr lang="he-IL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30179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 - 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184" y="194481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ב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2422" y="1268760"/>
            <a:ext cx="320690" cy="2000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 smtClean="0"/>
              <a:t>①</a:t>
            </a:r>
          </a:p>
          <a:p>
            <a:endParaRPr lang="he-IL" sz="600" dirty="0"/>
          </a:p>
          <a:p>
            <a:r>
              <a:rPr lang="he-IL" sz="1500" dirty="0" smtClean="0"/>
              <a:t>②</a:t>
            </a:r>
          </a:p>
          <a:p>
            <a:endParaRPr lang="he-IL" sz="500" dirty="0"/>
          </a:p>
          <a:p>
            <a:r>
              <a:rPr lang="he-IL" sz="1500" dirty="0" smtClean="0"/>
              <a:t>③</a:t>
            </a:r>
          </a:p>
          <a:p>
            <a:endParaRPr lang="he-IL" sz="5000" dirty="0"/>
          </a:p>
          <a:p>
            <a:r>
              <a:rPr lang="he-IL" sz="1500" dirty="0" smtClean="0"/>
              <a:t>④</a:t>
            </a:r>
            <a:endParaRPr lang="he-IL" sz="1500" dirty="0"/>
          </a:p>
        </p:txBody>
      </p:sp>
    </p:spTree>
    <p:extLst>
      <p:ext uri="{BB962C8B-B14F-4D97-AF65-F5344CB8AC3E}">
        <p14:creationId xmlns:p14="http://schemas.microsoft.com/office/powerpoint/2010/main" val="13228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25855"/>
            <a:ext cx="7600190" cy="57800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אחד </a:t>
            </a:r>
            <a:r>
              <a:rPr lang="he-IL" sz="1700" dirty="0" err="1"/>
              <a:t>גיטי</a:t>
            </a:r>
            <a:r>
              <a:rPr lang="he-IL" sz="1700" dirty="0"/>
              <a:t> נשים ואחד </a:t>
            </a:r>
            <a:r>
              <a:rPr lang="he-IL" sz="1700" dirty="0" err="1"/>
              <a:t>שיחרורי</a:t>
            </a:r>
            <a:r>
              <a:rPr lang="he-IL" sz="1700" dirty="0"/>
              <a:t> עבדים: </a:t>
            </a:r>
            <a:endParaRPr lang="he-IL" sz="1700" dirty="0" smtClean="0"/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בשלשה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דרכים שוו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לשיחרורי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עבדים: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שוו למוליך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ולמביא. 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גט שיש עליו עד כותי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פסול,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השטרות העולים בערכאות של עובדי כוכבים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אע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''פ שחותמיהן עובדי כוכבים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כשירין, 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האומר תן גט זה לאשתי ושטר שחרור זה לעבדי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- רצה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לחזור בשניהם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יחזור,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בשלמא</a:t>
            </a:r>
            <a:r>
              <a:rPr lang="he-IL" sz="1700" dirty="0" smtClean="0"/>
              <a:t> </a:t>
            </a:r>
            <a:r>
              <a:rPr lang="he-IL" sz="1700" dirty="0" err="1"/>
              <a:t>לרבנן</a:t>
            </a:r>
            <a:r>
              <a:rPr lang="he-IL" sz="1700" dirty="0"/>
              <a:t> </a:t>
            </a:r>
            <a:r>
              <a:rPr lang="he-IL" sz="1700" dirty="0" smtClean="0"/>
              <a:t>- </a:t>
            </a:r>
            <a:r>
              <a:rPr lang="he-IL" sz="1700" dirty="0" err="1" smtClean="0"/>
              <a:t>מנינא</a:t>
            </a:r>
            <a:r>
              <a:rPr lang="he-IL" sz="1700" dirty="0" smtClean="0"/>
              <a:t> </a:t>
            </a:r>
            <a:r>
              <a:rPr lang="he-IL" sz="1700" dirty="0"/>
              <a:t>למעוטי הא דרבי </a:t>
            </a:r>
            <a:r>
              <a:rPr lang="he-IL" sz="1700" dirty="0" smtClean="0"/>
              <a:t>מאיר,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אלא </a:t>
            </a:r>
            <a:r>
              <a:rPr lang="he-IL" sz="1700" dirty="0" err="1"/>
              <a:t>לר</a:t>
            </a:r>
            <a:r>
              <a:rPr lang="he-IL" sz="1700" dirty="0"/>
              <a:t>' מאיר </a:t>
            </a:r>
            <a:r>
              <a:rPr lang="he-IL" sz="1700" dirty="0" smtClean="0"/>
              <a:t>- </a:t>
            </a:r>
            <a:r>
              <a:rPr lang="he-IL" sz="1700" dirty="0" err="1" smtClean="0"/>
              <a:t>מנינא</a:t>
            </a:r>
            <a:r>
              <a:rPr lang="he-IL" sz="1700" dirty="0" smtClean="0"/>
              <a:t> </a:t>
            </a:r>
            <a:r>
              <a:rPr lang="he-IL" sz="1700" dirty="0"/>
              <a:t>למעוטי </a:t>
            </a:r>
            <a:r>
              <a:rPr lang="he-IL" sz="1700" dirty="0" smtClean="0"/>
              <a:t>מאי? 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למעוטי </a:t>
            </a:r>
            <a:r>
              <a:rPr lang="he-IL" sz="1700" dirty="0"/>
              <a:t>הא </a:t>
            </a:r>
            <a:r>
              <a:rPr lang="he-IL" sz="1700" dirty="0" err="1" smtClean="0"/>
              <a:t>דתניא</a:t>
            </a:r>
            <a:r>
              <a:rPr lang="he-IL" sz="17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עדים שאין יודעים לחתום - 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מקרעין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להם נייר חלק וממלאים את הקרעים דיו.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אמר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רשב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''ג: במה דברים אמורים?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בגיטי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נשים,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אבל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שחרורי עבדים ושאר כל השטרות </a:t>
            </a:r>
            <a:endParaRPr lang="he-IL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אם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יודעין לקרות ולחתום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חותמין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ואם לאו אין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חותמין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30179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 - 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2422" y="1268760"/>
            <a:ext cx="320690" cy="2000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 smtClean="0"/>
              <a:t>①</a:t>
            </a:r>
          </a:p>
          <a:p>
            <a:endParaRPr lang="he-IL" sz="600" dirty="0"/>
          </a:p>
          <a:p>
            <a:r>
              <a:rPr lang="he-IL" sz="1500" dirty="0" smtClean="0"/>
              <a:t>②</a:t>
            </a:r>
          </a:p>
          <a:p>
            <a:endParaRPr lang="he-IL" sz="500" dirty="0"/>
          </a:p>
          <a:p>
            <a:r>
              <a:rPr lang="he-IL" sz="1500" dirty="0" smtClean="0"/>
              <a:t>③</a:t>
            </a:r>
          </a:p>
          <a:p>
            <a:endParaRPr lang="he-IL" sz="5000" dirty="0"/>
          </a:p>
          <a:p>
            <a:r>
              <a:rPr lang="he-IL" sz="1500" dirty="0" smtClean="0"/>
              <a:t>④</a:t>
            </a:r>
            <a:endParaRPr lang="he-IL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-32184" y="194481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ב</a:t>
            </a:r>
          </a:p>
        </p:txBody>
      </p:sp>
    </p:spTree>
    <p:extLst>
      <p:ext uri="{BB962C8B-B14F-4D97-AF65-F5344CB8AC3E}">
        <p14:creationId xmlns:p14="http://schemas.microsoft.com/office/powerpoint/2010/main" val="346090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25855"/>
            <a:ext cx="7600190" cy="69988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אחד </a:t>
            </a:r>
            <a:r>
              <a:rPr lang="he-IL" sz="1700" dirty="0" err="1"/>
              <a:t>גיטי</a:t>
            </a:r>
            <a:r>
              <a:rPr lang="he-IL" sz="1700" dirty="0"/>
              <a:t> נשים ואחד </a:t>
            </a:r>
            <a:r>
              <a:rPr lang="he-IL" sz="1700" dirty="0" err="1"/>
              <a:t>שיחרורי</a:t>
            </a:r>
            <a:r>
              <a:rPr lang="he-IL" sz="1700" dirty="0"/>
              <a:t> עבדים: </a:t>
            </a:r>
            <a:endParaRPr lang="he-IL" sz="1700" dirty="0" smtClean="0"/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sz="1700" dirty="0" smtClean="0"/>
              <a:t>תנו רבנן: </a:t>
            </a:r>
          </a:p>
          <a:p>
            <a:pPr>
              <a:lnSpc>
                <a:spcPct val="120000"/>
              </a:lnSpc>
            </a:pP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בשלשה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דרכים שוו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לשיחרורי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עבדים: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שוו למוליך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ולמביא. 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גט שיש עליו עד כותי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פסול,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וכל השטרות העולים בערכאות של עובדי כוכבים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אע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''פ שחותמיהן עובדי כוכבים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כשירין, 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חוץ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 ושחרורי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עבדים.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3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b="1" dirty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האומר תן גט זה לאשתי ושטר שחרור זה לעבדי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- רצה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לחזור בשניהם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יחזור,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דברי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ר'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'מ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בשלמא</a:t>
            </a:r>
            <a:r>
              <a:rPr lang="he-IL" sz="1700" dirty="0" smtClean="0"/>
              <a:t> </a:t>
            </a:r>
            <a:r>
              <a:rPr lang="he-IL" sz="1700" dirty="0" err="1"/>
              <a:t>לרבנן</a:t>
            </a:r>
            <a:r>
              <a:rPr lang="he-IL" sz="1700" dirty="0"/>
              <a:t> </a:t>
            </a:r>
            <a:r>
              <a:rPr lang="he-IL" sz="1700" dirty="0" smtClean="0"/>
              <a:t>- </a:t>
            </a:r>
            <a:r>
              <a:rPr lang="he-IL" sz="1700" dirty="0" err="1" smtClean="0"/>
              <a:t>מנינא</a:t>
            </a:r>
            <a:r>
              <a:rPr lang="he-IL" sz="1700" dirty="0" smtClean="0"/>
              <a:t> </a:t>
            </a:r>
            <a:r>
              <a:rPr lang="he-IL" sz="1700" dirty="0"/>
              <a:t>למעוטי הא דרבי </a:t>
            </a:r>
            <a:r>
              <a:rPr lang="he-IL" sz="1700" dirty="0" smtClean="0"/>
              <a:t>מאיר,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אלא </a:t>
            </a:r>
            <a:r>
              <a:rPr lang="he-IL" sz="1700" dirty="0" err="1"/>
              <a:t>לר</a:t>
            </a:r>
            <a:r>
              <a:rPr lang="he-IL" sz="1700" dirty="0"/>
              <a:t>' מאיר </a:t>
            </a:r>
            <a:r>
              <a:rPr lang="he-IL" sz="1700" dirty="0" smtClean="0"/>
              <a:t>- </a:t>
            </a:r>
            <a:r>
              <a:rPr lang="he-IL" sz="1700" dirty="0" err="1" smtClean="0"/>
              <a:t>מנינא</a:t>
            </a:r>
            <a:r>
              <a:rPr lang="he-IL" sz="1700" dirty="0" smtClean="0"/>
              <a:t> </a:t>
            </a:r>
            <a:r>
              <a:rPr lang="he-IL" sz="1700" dirty="0"/>
              <a:t>למעוטי </a:t>
            </a:r>
            <a:r>
              <a:rPr lang="he-IL" sz="1700" dirty="0" smtClean="0"/>
              <a:t>מאי? 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למעוטי </a:t>
            </a:r>
            <a:r>
              <a:rPr lang="he-IL" sz="1700" dirty="0"/>
              <a:t>הא </a:t>
            </a:r>
            <a:r>
              <a:rPr lang="he-IL" sz="1700" dirty="0" err="1" smtClean="0"/>
              <a:t>דתניא</a:t>
            </a:r>
            <a:r>
              <a:rPr lang="he-IL" sz="17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עדים שאין יודעים לחתום - 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מקרעין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להם נייר חלק וממלאים את הקרעים דיו.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אמר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רשב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''ג: במה דברים אמורים?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בגיטי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נשים,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אבל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שחרורי עבדים ושאר כל השטרות </a:t>
            </a:r>
            <a:endParaRPr lang="he-IL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אם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יודעין לקרות ולחתום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חותמין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ואם לאו אין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חותמין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400" dirty="0" smtClean="0"/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קרייה</a:t>
            </a:r>
            <a:r>
              <a:rPr lang="he-IL" sz="1700" dirty="0" smtClean="0"/>
              <a:t> </a:t>
            </a:r>
            <a:r>
              <a:rPr lang="he-IL" sz="1700" dirty="0"/>
              <a:t>מאן </a:t>
            </a:r>
            <a:r>
              <a:rPr lang="he-IL" sz="1700" dirty="0" err="1"/>
              <a:t>דכר</a:t>
            </a:r>
            <a:r>
              <a:rPr lang="he-IL" sz="1700" dirty="0"/>
              <a:t> </a:t>
            </a:r>
            <a:r>
              <a:rPr lang="he-IL" sz="1700" dirty="0" smtClean="0"/>
              <a:t>שמיה?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חסורי</a:t>
            </a:r>
            <a:r>
              <a:rPr lang="he-IL" sz="1700" dirty="0" smtClean="0"/>
              <a:t> </a:t>
            </a:r>
            <a:r>
              <a:rPr lang="he-IL" sz="1700" dirty="0" err="1"/>
              <a:t>מחסרא</a:t>
            </a:r>
            <a:r>
              <a:rPr lang="he-IL" sz="1700" dirty="0"/>
              <a:t> והכי </a:t>
            </a:r>
            <a:r>
              <a:rPr lang="he-IL" sz="1700" dirty="0" err="1" smtClean="0"/>
              <a:t>קתני</a:t>
            </a:r>
            <a:r>
              <a:rPr lang="he-IL" sz="17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עדים שאין יודעין לקרות קורין לפניהם </a:t>
            </a:r>
            <a:r>
              <a:rPr lang="he-IL" sz="1700" dirty="0" err="1" smtClean="0">
                <a:solidFill>
                  <a:schemeClr val="accent6">
                    <a:lumMod val="50000"/>
                  </a:schemeClr>
                </a:solidFill>
              </a:rPr>
              <a:t>וחותמין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endParaRPr lang="he-IL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ושאין 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יודעין לחתום </a:t>
            </a:r>
            <a:r>
              <a:rPr lang="he-IL" sz="1700" dirty="0" err="1">
                <a:solidFill>
                  <a:schemeClr val="accent6">
                    <a:lumMod val="50000"/>
                  </a:schemeClr>
                </a:solidFill>
              </a:rPr>
              <a:t>מקרעין</a:t>
            </a:r>
            <a:r>
              <a:rPr lang="he-IL" sz="17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700" dirty="0" smtClean="0">
                <a:solidFill>
                  <a:schemeClr val="accent6">
                    <a:lumMod val="50000"/>
                  </a:schemeClr>
                </a:solidFill>
              </a:rPr>
              <a:t>להם.</a:t>
            </a:r>
            <a:endParaRPr lang="he-IL" sz="17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17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30179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א - 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2422" y="1268760"/>
            <a:ext cx="320690" cy="2000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500" dirty="0" smtClean="0"/>
              <a:t>①</a:t>
            </a:r>
          </a:p>
          <a:p>
            <a:endParaRPr lang="he-IL" sz="600" dirty="0"/>
          </a:p>
          <a:p>
            <a:r>
              <a:rPr lang="he-IL" sz="1500" dirty="0" smtClean="0"/>
              <a:t>②</a:t>
            </a:r>
          </a:p>
          <a:p>
            <a:endParaRPr lang="he-IL" sz="500" dirty="0"/>
          </a:p>
          <a:p>
            <a:r>
              <a:rPr lang="he-IL" sz="1500" dirty="0" smtClean="0"/>
              <a:t>③</a:t>
            </a:r>
          </a:p>
          <a:p>
            <a:endParaRPr lang="he-IL" sz="5000" dirty="0"/>
          </a:p>
          <a:p>
            <a:r>
              <a:rPr lang="he-IL" sz="1500" dirty="0" smtClean="0"/>
              <a:t>④</a:t>
            </a:r>
            <a:endParaRPr lang="he-IL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-32184" y="194481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ב</a:t>
            </a:r>
          </a:p>
        </p:txBody>
      </p:sp>
    </p:spTree>
    <p:extLst>
      <p:ext uri="{BB962C8B-B14F-4D97-AF65-F5344CB8AC3E}">
        <p14:creationId xmlns:p14="http://schemas.microsoft.com/office/powerpoint/2010/main" val="390275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93565"/>
            <a:ext cx="8283758" cy="42934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ותו </a:t>
            </a:r>
            <a:r>
              <a:rPr lang="he-IL" dirty="0" err="1" smtClean="0"/>
              <a:t>ליכא</a:t>
            </a:r>
            <a:r>
              <a:rPr lang="he-IL" dirty="0" smtClean="0"/>
              <a:t>? </a:t>
            </a:r>
          </a:p>
          <a:p>
            <a:pPr>
              <a:lnSpc>
                <a:spcPct val="120000"/>
              </a:lnSpc>
            </a:pPr>
            <a:endParaRPr lang="he-IL" sz="1050" dirty="0" smtClean="0"/>
          </a:p>
          <a:p>
            <a:pPr>
              <a:lnSpc>
                <a:spcPct val="120000"/>
              </a:lnSpc>
            </a:pPr>
            <a:r>
              <a:rPr lang="he-IL" dirty="0" err="1" smtClean="0"/>
              <a:t>והאיכא</a:t>
            </a:r>
            <a:r>
              <a:rPr lang="he-IL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האומר תנו גט זה לאשתי ושטר שחרור זה לעבדי ומת - לא יתנו לאחר מיתה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תנו מנה לפלוני ומת - יתנו לאחר מיתה.                                        </a:t>
            </a:r>
            <a:r>
              <a:rPr lang="he-IL" sz="1400" b="1" dirty="0" smtClean="0">
                <a:solidFill>
                  <a:srgbClr val="FF0000"/>
                </a:solidFill>
              </a:rPr>
              <a:t>משנה </a:t>
            </a:r>
            <a:r>
              <a:rPr lang="he-IL" sz="1400" b="1" dirty="0" err="1" smtClean="0">
                <a:solidFill>
                  <a:srgbClr val="FF0000"/>
                </a:solidFill>
              </a:rPr>
              <a:t>יג</a:t>
            </a:r>
            <a:r>
              <a:rPr lang="he-IL" sz="1400" b="1" dirty="0" smtClean="0">
                <a:solidFill>
                  <a:srgbClr val="FF0000"/>
                </a:solidFill>
              </a:rPr>
              <a:t> ע"א</a:t>
            </a: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dirty="0" smtClean="0"/>
              <a:t>כי </a:t>
            </a:r>
            <a:r>
              <a:rPr lang="he-IL" dirty="0" err="1"/>
              <a:t>קתני</a:t>
            </a:r>
            <a:r>
              <a:rPr lang="he-IL" dirty="0"/>
              <a:t> מילתא דליתיה </a:t>
            </a:r>
            <a:r>
              <a:rPr lang="he-IL" dirty="0" smtClean="0"/>
              <a:t>בשטרות,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מילתא </a:t>
            </a:r>
            <a:r>
              <a:rPr lang="he-IL" dirty="0" err="1"/>
              <a:t>דאיתיה</a:t>
            </a:r>
            <a:r>
              <a:rPr lang="he-IL" dirty="0"/>
              <a:t> בשטרות לא </a:t>
            </a:r>
            <a:r>
              <a:rPr lang="he-IL" dirty="0" err="1" smtClean="0"/>
              <a:t>קתני</a:t>
            </a:r>
            <a:r>
              <a:rPr lang="he-IL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dirty="0" err="1" smtClean="0"/>
              <a:t>דשלח</a:t>
            </a:r>
            <a:r>
              <a:rPr lang="he-IL" dirty="0" smtClean="0"/>
              <a:t> </a:t>
            </a:r>
            <a:r>
              <a:rPr lang="he-IL" dirty="0"/>
              <a:t>רבין משמיה דר' </a:t>
            </a:r>
            <a:r>
              <a:rPr lang="he-IL" dirty="0" err="1" smtClean="0"/>
              <a:t>אבהו</a:t>
            </a:r>
            <a:r>
              <a:rPr lang="he-IL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הוו </a:t>
            </a:r>
            <a:r>
              <a:rPr lang="he-IL" dirty="0"/>
              <a:t>יודעין ששלח </a:t>
            </a:r>
            <a:r>
              <a:rPr lang="he-IL" dirty="0" err="1"/>
              <a:t>ר''א</a:t>
            </a:r>
            <a:r>
              <a:rPr lang="he-IL" dirty="0"/>
              <a:t> לגולה משום </a:t>
            </a:r>
            <a:r>
              <a:rPr lang="he-IL" dirty="0" smtClean="0"/>
              <a:t>רבינו: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שכיב </a:t>
            </a:r>
            <a:r>
              <a:rPr lang="he-IL" dirty="0"/>
              <a:t>מרע שאמר כתבו ותנו מנה לפלוני ומת -</a:t>
            </a:r>
            <a:endParaRPr lang="he-IL" dirty="0" smtClean="0"/>
          </a:p>
          <a:p>
            <a:pPr>
              <a:lnSpc>
                <a:spcPct val="120000"/>
              </a:lnSpc>
            </a:pPr>
            <a:r>
              <a:rPr lang="he-IL" dirty="0" smtClean="0"/>
              <a:t>אין </a:t>
            </a:r>
            <a:r>
              <a:rPr lang="he-IL" dirty="0" err="1"/>
              <a:t>כותבין</a:t>
            </a:r>
            <a:r>
              <a:rPr lang="he-IL" dirty="0"/>
              <a:t> </a:t>
            </a:r>
            <a:r>
              <a:rPr lang="he-IL" dirty="0" err="1" smtClean="0"/>
              <a:t>ונותנין</a:t>
            </a:r>
            <a:r>
              <a:rPr lang="he-IL" dirty="0" smtClean="0"/>
              <a:t>, </a:t>
            </a:r>
            <a:r>
              <a:rPr lang="he-IL" dirty="0"/>
              <a:t>שמא לא גמר </a:t>
            </a:r>
            <a:r>
              <a:rPr lang="he-IL" dirty="0" err="1"/>
              <a:t>להקנותו</a:t>
            </a:r>
            <a:r>
              <a:rPr lang="he-IL" dirty="0"/>
              <a:t> אלא בשטר ואין שטר לאחר </a:t>
            </a:r>
            <a:r>
              <a:rPr lang="he-IL" dirty="0" smtClean="0"/>
              <a:t>מיתה.</a:t>
            </a:r>
          </a:p>
          <a:p>
            <a:pPr>
              <a:lnSpc>
                <a:spcPct val="120000"/>
              </a:lnSpc>
            </a:pPr>
            <a:endParaRPr lang="he-IL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-102170" y="35332"/>
            <a:ext cx="16498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23682" y="676654"/>
            <a:ext cx="464706" cy="37548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 smtClean="0"/>
              <a:t>❶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sz="4000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11" name="הסבר מלבני מעוגל 10"/>
          <p:cNvSpPr/>
          <p:nvPr/>
        </p:nvSpPr>
        <p:spPr>
          <a:xfrm>
            <a:off x="539552" y="4005064"/>
            <a:ext cx="3201010" cy="2304256"/>
          </a:xfrm>
          <a:prstGeom prst="wedgeRoundRectCallout">
            <a:avLst>
              <a:gd name="adj1" fmla="val 55801"/>
              <a:gd name="adj2" fmla="val 3709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prstClr val="black"/>
                </a:solidFill>
              </a:rPr>
              <a:t>תנו רבנן: </a:t>
            </a:r>
            <a:r>
              <a:rPr lang="he-IL" sz="1200" dirty="0" smtClean="0">
                <a:solidFill>
                  <a:prstClr val="black"/>
                </a:solidFill>
              </a:rPr>
              <a:t>  (דף ט ע"א-ע"ב)</a:t>
            </a:r>
            <a:endParaRPr lang="he-IL" sz="1200" dirty="0">
              <a:solidFill>
                <a:prstClr val="black"/>
              </a:solidFill>
            </a:endParaRPr>
          </a:p>
          <a:p>
            <a:pPr lvl="0">
              <a:lnSpc>
                <a:spcPct val="110000"/>
              </a:lnSpc>
            </a:pPr>
            <a:r>
              <a:rPr lang="he-IL" sz="1200" b="1" dirty="0">
                <a:solidFill>
                  <a:srgbClr val="F79646">
                    <a:lumMod val="50000"/>
                  </a:srgbClr>
                </a:solidFill>
              </a:rPr>
              <a:t>בשלשה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דרכים שוו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לשיחרורי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עבדים: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שוו למוליך ולמביא. 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גט שיש עליו עד כותי פסול, 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עבדים.</a:t>
            </a:r>
          </a:p>
          <a:p>
            <a:pPr lvl="0">
              <a:lnSpc>
                <a:spcPct val="110000"/>
              </a:lnSpc>
            </a:pP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וכל השטרות העולים בערכאות של עובדי כוכבים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אע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''פ שחותמיהן עובדי כוכבים כשירין, 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חוץ </a:t>
            </a:r>
            <a:r>
              <a:rPr lang="he-IL" sz="1200" dirty="0" err="1">
                <a:solidFill>
                  <a:srgbClr val="F79646">
                    <a:lumMod val="50000"/>
                  </a:srgbClr>
                </a:solidFill>
              </a:rPr>
              <a:t>מגיטי</a:t>
            </a:r>
            <a:r>
              <a:rPr lang="he-IL" sz="1200" dirty="0">
                <a:solidFill>
                  <a:srgbClr val="F79646">
                    <a:lumMod val="50000"/>
                  </a:srgbClr>
                </a:solidFill>
              </a:rPr>
              <a:t> נשים ושחרורי עבדים</a:t>
            </a:r>
            <a:r>
              <a:rPr lang="he-IL" sz="12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וכדברי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e-IL" sz="1200" b="1" dirty="0" smtClean="0">
                <a:solidFill>
                  <a:schemeClr val="accent6">
                    <a:lumMod val="50000"/>
                  </a:schemeClr>
                </a:solidFill>
              </a:rPr>
              <a:t>בארבעה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: האומר </a:t>
            </a:r>
            <a:r>
              <a:rPr lang="he-IL" sz="1200" dirty="0">
                <a:solidFill>
                  <a:schemeClr val="accent6">
                    <a:lumMod val="50000"/>
                  </a:schemeClr>
                </a:solidFill>
              </a:rPr>
              <a:t>תן גט זה לאשתי ושטר שחרור זה לעבדי - רצה לחזור בשניהם יחזור, דברי </a:t>
            </a:r>
            <a:r>
              <a:rPr lang="he-IL" sz="1200" dirty="0" err="1">
                <a:solidFill>
                  <a:schemeClr val="accent6">
                    <a:lumMod val="50000"/>
                  </a:schemeClr>
                </a:solidFill>
              </a:rPr>
              <a:t>ר''מ</a:t>
            </a:r>
            <a:r>
              <a:rPr lang="he-IL" sz="12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he-IL" sz="1200" dirty="0">
              <a:solidFill>
                <a:srgbClr val="F7964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7239</TotalTime>
  <Words>4171</Words>
  <Application>Microsoft Office PowerPoint</Application>
  <PresentationFormat>‫הצגה על המסך (4:3)</PresentationFormat>
  <Paragraphs>561</Paragraphs>
  <Slides>17</Slides>
  <Notes>14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user</cp:lastModifiedBy>
  <cp:revision>724</cp:revision>
  <dcterms:created xsi:type="dcterms:W3CDTF">2015-01-28T10:22:53Z</dcterms:created>
  <dcterms:modified xsi:type="dcterms:W3CDTF">2015-12-22T20:12:05Z</dcterms:modified>
</cp:coreProperties>
</file>