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76" r:id="rId2"/>
    <p:sldId id="341" r:id="rId3"/>
    <p:sldId id="342" r:id="rId4"/>
    <p:sldId id="343" r:id="rId5"/>
    <p:sldId id="346" r:id="rId6"/>
    <p:sldId id="344" r:id="rId7"/>
    <p:sldId id="345" r:id="rId8"/>
    <p:sldId id="347" r:id="rId9"/>
    <p:sldId id="293" r:id="rId10"/>
    <p:sldId id="274"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454" autoAdjust="0"/>
  </p:normalViewPr>
  <p:slideViewPr>
    <p:cSldViewPr>
      <p:cViewPr varScale="1">
        <p:scale>
          <a:sx n="67" d="100"/>
          <a:sy n="67" d="100"/>
        </p:scale>
        <p:origin x="69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י"ב/אדר ב/תשע"ו</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תרקבא</a:t>
            </a:r>
            <a:r>
              <a:rPr lang="he-IL" dirty="0" smtClean="0"/>
              <a:t>. שלשה </a:t>
            </a:r>
            <a:r>
              <a:rPr lang="he-IL" dirty="0" err="1" smtClean="0"/>
              <a:t>קבין</a:t>
            </a:r>
            <a:r>
              <a:rPr lang="he-IL" dirty="0" smtClean="0"/>
              <a:t>:</a:t>
            </a:r>
            <a:r>
              <a:rPr lang="he-IL" b="1" dirty="0" smtClean="0"/>
              <a:t> </a:t>
            </a:r>
            <a:r>
              <a:rPr lang="he-IL" b="1" dirty="0" err="1" smtClean="0"/>
              <a:t>דדינרי</a:t>
            </a:r>
            <a:r>
              <a:rPr lang="he-IL" dirty="0" smtClean="0"/>
              <a:t>. זהובים: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דשוייה</a:t>
            </a:r>
            <a:r>
              <a:rPr lang="he-IL" b="1" dirty="0" smtClean="0"/>
              <a:t> שליח</a:t>
            </a:r>
            <a:r>
              <a:rPr lang="he-IL" dirty="0" smtClean="0"/>
              <a:t>. לקבל </a:t>
            </a:r>
            <a:r>
              <a:rPr lang="he-IL" dirty="0" err="1" smtClean="0"/>
              <a:t>קדושיה</a:t>
            </a:r>
            <a:r>
              <a:rPr lang="he-IL" dirty="0" smtClean="0"/>
              <a:t> ולא נמלך בה בכמה </a:t>
            </a:r>
            <a:r>
              <a:rPr lang="he-IL" dirty="0" err="1" smtClean="0"/>
              <a:t>ובנתיה</a:t>
            </a:r>
            <a:r>
              <a:rPr lang="he-IL" dirty="0" smtClean="0"/>
              <a:t> דרבי ינאי </a:t>
            </a:r>
            <a:r>
              <a:rPr lang="he-IL" dirty="0" err="1" smtClean="0"/>
              <a:t>נמי</a:t>
            </a:r>
            <a:r>
              <a:rPr lang="he-IL" dirty="0" smtClean="0"/>
              <a:t> אי שוו שליח לא הוו </a:t>
            </a:r>
            <a:r>
              <a:rPr lang="he-IL" dirty="0" err="1" smtClean="0"/>
              <a:t>קדושין</a:t>
            </a:r>
            <a:r>
              <a:rPr lang="he-IL" dirty="0" smtClean="0"/>
              <a:t> אלא </a:t>
            </a:r>
            <a:r>
              <a:rPr lang="he-IL" dirty="0" err="1" smtClean="0"/>
              <a:t>בתרקבא</a:t>
            </a:r>
            <a:r>
              <a:rPr lang="he-IL" dirty="0" smtClean="0"/>
              <a:t> </a:t>
            </a:r>
            <a:r>
              <a:rPr lang="he-IL" dirty="0" err="1" smtClean="0"/>
              <a:t>דדינרי</a:t>
            </a:r>
            <a:r>
              <a:rPr lang="he-IL" dirty="0" smtClean="0"/>
              <a:t>:</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494686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638360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ה''ג</a:t>
            </a:r>
            <a:r>
              <a:rPr lang="he-IL" dirty="0" smtClean="0"/>
              <a:t>. גופא אמר רב יהודה </a:t>
            </a:r>
            <a:r>
              <a:rPr lang="he-IL" dirty="0" err="1" smtClean="0"/>
              <a:t>כו</a:t>
            </a:r>
            <a:r>
              <a:rPr lang="he-IL" dirty="0" smtClean="0"/>
              <a:t>':</a:t>
            </a:r>
            <a:r>
              <a:rPr lang="he-IL" b="1" dirty="0" smtClean="0"/>
              <a:t> </a:t>
            </a:r>
            <a:r>
              <a:rPr lang="he-IL" b="1" dirty="0" err="1" smtClean="0"/>
              <a:t>וכללא</a:t>
            </a:r>
            <a:r>
              <a:rPr lang="he-IL" b="1" dirty="0" smtClean="0"/>
              <a:t> הוא</a:t>
            </a:r>
            <a:r>
              <a:rPr lang="he-IL" dirty="0" smtClean="0"/>
              <a:t>. שכסף שכתוב בתורה </a:t>
            </a:r>
            <a:r>
              <a:rPr lang="he-IL" dirty="0" err="1" smtClean="0"/>
              <a:t>דוקא</a:t>
            </a:r>
            <a:r>
              <a:rPr lang="he-IL" dirty="0" smtClean="0"/>
              <a:t> כסף כתיב או </a:t>
            </a:r>
            <a:r>
              <a:rPr lang="he-IL" dirty="0" err="1" smtClean="0"/>
              <a:t>שוייו</a:t>
            </a:r>
            <a:r>
              <a:rPr lang="he-IL" dirty="0" smtClean="0"/>
              <a:t> </a:t>
            </a:r>
            <a:r>
              <a:rPr lang="he-IL" dirty="0" err="1" smtClean="0"/>
              <a:t>ונ</a:t>
            </a:r>
            <a:r>
              <a:rPr lang="he-IL" dirty="0" smtClean="0"/>
              <a:t>''מ דהוי כסף צורי ולא פרוטות: </a:t>
            </a:r>
          </a:p>
          <a:p>
            <a:pPr marL="0" marR="0" indent="0" algn="r" defTabSz="914400" rtl="1" eaLnBrk="1" fontAlgn="auto" latinLnBrk="0" hangingPunct="1">
              <a:lnSpc>
                <a:spcPct val="100000"/>
              </a:lnSpc>
              <a:spcBef>
                <a:spcPts val="0"/>
              </a:spcBef>
              <a:spcAft>
                <a:spcPts val="0"/>
              </a:spcAft>
              <a:buClrTx/>
              <a:buSzTx/>
              <a:buFontTx/>
              <a:buNone/>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והרי טענה</a:t>
            </a:r>
            <a:r>
              <a:rPr lang="he-IL" dirty="0" smtClean="0"/>
              <a:t>. שאדם טוען את </a:t>
            </a:r>
            <a:r>
              <a:rPr lang="he-IL" dirty="0" err="1" smtClean="0"/>
              <a:t>חבירו</a:t>
            </a:r>
            <a:r>
              <a:rPr lang="he-IL" dirty="0" smtClean="0"/>
              <a:t> </a:t>
            </a:r>
            <a:r>
              <a:rPr lang="he-IL" dirty="0" err="1" smtClean="0"/>
              <a:t>ומשביעין</a:t>
            </a:r>
            <a:r>
              <a:rPr lang="he-IL" dirty="0" smtClean="0"/>
              <a:t> אותו אם הודה במקצת </a:t>
            </a:r>
            <a:r>
              <a:rPr lang="he-IL" dirty="0" err="1" smtClean="0"/>
              <a:t>דכתיב</a:t>
            </a:r>
            <a:r>
              <a:rPr lang="he-IL" dirty="0" smtClean="0"/>
              <a:t> כי </a:t>
            </a:r>
            <a:r>
              <a:rPr lang="he-IL" dirty="0" err="1" smtClean="0"/>
              <a:t>יתן</a:t>
            </a:r>
            <a:r>
              <a:rPr lang="he-IL" dirty="0" smtClean="0"/>
              <a:t> איש וגו' ועליו כתיב אשר יאמר כי הוא זה </a:t>
            </a:r>
            <a:r>
              <a:rPr lang="he-IL" dirty="0" err="1" smtClean="0"/>
              <a:t>דילפינן</a:t>
            </a:r>
            <a:r>
              <a:rPr lang="he-IL" dirty="0" smtClean="0"/>
              <a:t> מינה (</a:t>
            </a:r>
            <a:r>
              <a:rPr lang="he-IL" dirty="0" err="1" smtClean="0"/>
              <a:t>ב''ק</a:t>
            </a:r>
            <a:r>
              <a:rPr lang="he-IL" dirty="0" smtClean="0"/>
              <a:t> דף </a:t>
            </a:r>
            <a:r>
              <a:rPr lang="he-IL" dirty="0" err="1" smtClean="0"/>
              <a:t>קז</a:t>
            </a:r>
            <a:r>
              <a:rPr lang="he-IL" dirty="0" smtClean="0"/>
              <a:t>.) שהמודה מקצת ישבע </a:t>
            </a:r>
            <a:r>
              <a:rPr lang="he-IL" dirty="0" err="1" smtClean="0"/>
              <a:t>דונקרב</a:t>
            </a:r>
            <a:r>
              <a:rPr lang="he-IL" dirty="0" smtClean="0"/>
              <a:t> בעל הבית התם כתיב ודרשי' ליה לשבועה: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ותנן במסכת שבועות</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ותנן שבועת </a:t>
            </a:r>
            <a:r>
              <a:rPr lang="he-IL" b="1" dirty="0" err="1" smtClean="0"/>
              <a:t>הדיינין</a:t>
            </a:r>
            <a:r>
              <a:rPr lang="he-IL" dirty="0" smtClean="0"/>
              <a:t>. אינה בפחות מטענת שתי מעות כסף ופליגי בה רב ושמואל רב אמר כפירה שתי כסף ושמואל אמר טענה עצמה שתי כסף ואפילו לא כפר בה אלא פרוטה או הודה בפרוטה חייב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מ''מ</a:t>
            </a:r>
            <a:r>
              <a:rPr lang="he-IL" dirty="0" smtClean="0"/>
              <a:t> </a:t>
            </a:r>
            <a:r>
              <a:rPr lang="he-IL" dirty="0" err="1" smtClean="0"/>
              <a:t>מדקתני</a:t>
            </a:r>
            <a:r>
              <a:rPr lang="he-IL" dirty="0" smtClean="0"/>
              <a:t> שתי כסף </a:t>
            </a:r>
            <a:r>
              <a:rPr lang="he-IL" dirty="0" err="1" smtClean="0"/>
              <a:t>ש''מ</a:t>
            </a:r>
            <a:r>
              <a:rPr lang="he-IL" dirty="0" smtClean="0"/>
              <a:t> קרא לאו </a:t>
            </a:r>
            <a:r>
              <a:rPr lang="he-IL" dirty="0" err="1" smtClean="0"/>
              <a:t>דוקא</a:t>
            </a:r>
            <a:r>
              <a:rPr lang="he-IL" dirty="0" smtClean="0"/>
              <a:t> כסף </a:t>
            </a:r>
            <a:r>
              <a:rPr lang="he-IL" dirty="0" err="1" smtClean="0"/>
              <a:t>קאמר</a:t>
            </a:r>
            <a:r>
              <a:rPr lang="he-IL" dirty="0" smtClean="0"/>
              <a:t> אלא </a:t>
            </a:r>
            <a:r>
              <a:rPr lang="he-IL" dirty="0" err="1" smtClean="0"/>
              <a:t>אממונא</a:t>
            </a:r>
            <a:r>
              <a:rPr lang="he-IL" dirty="0" smtClean="0"/>
              <a:t> בעלמא </a:t>
            </a:r>
            <a:r>
              <a:rPr lang="he-IL" dirty="0" err="1" smtClean="0"/>
              <a:t>קפיד</a:t>
            </a:r>
            <a:r>
              <a:rPr lang="he-IL" dirty="0" smtClean="0"/>
              <a:t> וכיון שלא פירש כמה לא מסרו הכתוב אלא לחכמים ולא קים להו </a:t>
            </a:r>
            <a:r>
              <a:rPr lang="he-IL" dirty="0" err="1" smtClean="0"/>
              <a:t>לרבנן</a:t>
            </a:r>
            <a:r>
              <a:rPr lang="he-IL" dirty="0" smtClean="0"/>
              <a:t> </a:t>
            </a:r>
            <a:r>
              <a:rPr lang="he-IL" dirty="0" err="1" smtClean="0"/>
              <a:t>לאשבועיה</a:t>
            </a:r>
            <a:r>
              <a:rPr lang="he-IL" dirty="0" smtClean="0"/>
              <a:t> </a:t>
            </a:r>
            <a:r>
              <a:rPr lang="he-IL" dirty="0" err="1" smtClean="0"/>
              <a:t>בבציר</a:t>
            </a:r>
            <a:r>
              <a:rPr lang="he-IL" dirty="0" smtClean="0"/>
              <a:t> מהכי דאי קרא </a:t>
            </a:r>
            <a:r>
              <a:rPr lang="he-IL" dirty="0" err="1" smtClean="0"/>
              <a:t>דוקא</a:t>
            </a:r>
            <a:r>
              <a:rPr lang="he-IL" dirty="0" smtClean="0"/>
              <a:t> כסף כתיב נהי דמעה היא מטבע הפחותה שבצורי מיהו שתים מנא להו: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הכי גרסי' ומה כסף דבר חשוב אף כלים דבר חשוב</a:t>
            </a:r>
            <a:r>
              <a:rPr lang="he-IL" dirty="0" smtClean="0"/>
              <a:t>. </a:t>
            </a:r>
            <a:r>
              <a:rPr lang="he-IL" dirty="0" err="1" smtClean="0"/>
              <a:t>שיהו</a:t>
            </a:r>
            <a:r>
              <a:rPr lang="he-IL" dirty="0" smtClean="0"/>
              <a:t> </a:t>
            </a:r>
            <a:r>
              <a:rPr lang="he-IL" dirty="0" err="1" smtClean="0"/>
              <a:t>שוים</a:t>
            </a:r>
            <a:r>
              <a:rPr lang="he-IL" dirty="0" smtClean="0"/>
              <a:t> שתי כסף </a:t>
            </a:r>
            <a:r>
              <a:rPr lang="he-IL" dirty="0" err="1" smtClean="0"/>
              <a:t>ולאפוקי</a:t>
            </a:r>
            <a:r>
              <a:rPr lang="he-IL" dirty="0" smtClean="0"/>
              <a:t> </a:t>
            </a:r>
            <a:r>
              <a:rPr lang="he-IL" dirty="0" err="1" smtClean="0"/>
              <a:t>ממ</a:t>
            </a:r>
            <a:r>
              <a:rPr lang="he-IL" dirty="0" smtClean="0"/>
              <a:t>''ד התם טענו שני </a:t>
            </a:r>
            <a:r>
              <a:rPr lang="he-IL" dirty="0" err="1" smtClean="0"/>
              <a:t>מחטין</a:t>
            </a:r>
            <a:r>
              <a:rPr lang="he-IL" dirty="0" smtClean="0"/>
              <a:t> חייב בהודאת אחת מהן לכך יצאו כלים למה שהן </a:t>
            </a:r>
            <a:r>
              <a:rPr lang="he-IL" dirty="0" err="1" smtClean="0"/>
              <a:t>כלומ</a:t>
            </a:r>
            <a:r>
              <a:rPr lang="he-IL" dirty="0" smtClean="0"/>
              <a:t>' שיתחייב בכלים בכל שהו. </a:t>
            </a:r>
          </a:p>
          <a:p>
            <a:pPr marL="0" marR="0" indent="0" algn="r" defTabSz="914400" rtl="1" eaLnBrk="1" fontAlgn="auto" latinLnBrk="0" hangingPunct="1">
              <a:lnSpc>
                <a:spcPct val="100000"/>
              </a:lnSpc>
              <a:spcBef>
                <a:spcPts val="0"/>
              </a:spcBef>
              <a:spcAft>
                <a:spcPts val="0"/>
              </a:spcAft>
              <a:buClrTx/>
              <a:buSzTx/>
              <a:buFontTx/>
              <a:buNone/>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ורבותינו מפרשים שהדינר הוא מטבע הפחותה שבצורי </a:t>
            </a:r>
            <a:r>
              <a:rPr lang="he-IL" dirty="0" err="1" smtClean="0"/>
              <a:t>ופירכא</a:t>
            </a:r>
            <a:r>
              <a:rPr lang="he-IL" dirty="0" smtClean="0"/>
              <a:t> </a:t>
            </a:r>
            <a:r>
              <a:rPr lang="he-IL" dirty="0" err="1" smtClean="0"/>
              <a:t>מדקתני</a:t>
            </a:r>
            <a:r>
              <a:rPr lang="he-IL" dirty="0" smtClean="0"/>
              <a:t> שתי כסף שהן מעות </a:t>
            </a:r>
            <a:r>
              <a:rPr lang="he-IL" dirty="0" err="1" smtClean="0"/>
              <a:t>ותירוצא</a:t>
            </a:r>
            <a:r>
              <a:rPr lang="he-IL" dirty="0" smtClean="0"/>
              <a:t> מה כלים דבר חשוב אף כסף דבר חשוב ומעה דבר חשוב הוא ולדידי </a:t>
            </a:r>
            <a:r>
              <a:rPr lang="he-IL" dirty="0" err="1" smtClean="0"/>
              <a:t>קשיא</a:t>
            </a:r>
            <a:r>
              <a:rPr lang="he-IL" dirty="0" smtClean="0"/>
              <a:t> ביה </a:t>
            </a:r>
            <a:r>
              <a:rPr lang="he-IL" dirty="0" err="1" smtClean="0"/>
              <a:t>טובא</a:t>
            </a:r>
            <a:r>
              <a:rPr lang="he-IL" dirty="0" smtClean="0"/>
              <a:t> </a:t>
            </a:r>
            <a:r>
              <a:rPr lang="he-IL" dirty="0" err="1" smtClean="0"/>
              <a:t>חדא</a:t>
            </a:r>
            <a:r>
              <a:rPr lang="he-IL" dirty="0" smtClean="0"/>
              <a:t> </a:t>
            </a:r>
            <a:r>
              <a:rPr lang="he-IL" dirty="0" err="1" smtClean="0"/>
              <a:t>דא''כ</a:t>
            </a:r>
            <a:r>
              <a:rPr lang="he-IL" dirty="0" smtClean="0"/>
              <a:t> </a:t>
            </a:r>
            <a:r>
              <a:rPr lang="he-IL" dirty="0" err="1" smtClean="0"/>
              <a:t>דכל</a:t>
            </a:r>
            <a:r>
              <a:rPr lang="he-IL" dirty="0" smtClean="0"/>
              <a:t> כסף האמור בתורה דינר הוא </a:t>
            </a:r>
            <a:r>
              <a:rPr lang="he-IL" dirty="0" err="1" smtClean="0"/>
              <a:t>היכי</a:t>
            </a:r>
            <a:r>
              <a:rPr lang="he-IL" dirty="0" smtClean="0"/>
              <a:t> </a:t>
            </a:r>
            <a:r>
              <a:rPr lang="he-IL" dirty="0" err="1" smtClean="0"/>
              <a:t>אתיא</a:t>
            </a:r>
            <a:r>
              <a:rPr lang="he-IL" dirty="0" smtClean="0"/>
              <a:t> הך </a:t>
            </a:r>
            <a:r>
              <a:rPr lang="he-IL" dirty="0" err="1" smtClean="0"/>
              <a:t>היקישא</a:t>
            </a:r>
            <a:r>
              <a:rPr lang="he-IL" dirty="0" smtClean="0"/>
              <a:t> </a:t>
            </a:r>
            <a:r>
              <a:rPr lang="he-IL" dirty="0" err="1" smtClean="0"/>
              <a:t>ומפקא</a:t>
            </a:r>
            <a:r>
              <a:rPr lang="he-IL" dirty="0" smtClean="0"/>
              <a:t> ליה הא כי אתא </a:t>
            </a:r>
            <a:r>
              <a:rPr lang="he-IL" dirty="0" err="1" smtClean="0"/>
              <a:t>היקישא</a:t>
            </a:r>
            <a:r>
              <a:rPr lang="he-IL" dirty="0" smtClean="0"/>
              <a:t> </a:t>
            </a:r>
            <a:r>
              <a:rPr lang="he-IL" dirty="0" err="1" smtClean="0"/>
              <a:t>לאשמועינן</a:t>
            </a:r>
            <a:r>
              <a:rPr lang="he-IL" dirty="0" smtClean="0"/>
              <a:t> מה כלים שנים אף כסף שנים הוא </a:t>
            </a:r>
            <a:r>
              <a:rPr lang="he-IL" dirty="0" err="1" smtClean="0"/>
              <a:t>דאתא</a:t>
            </a:r>
            <a:r>
              <a:rPr lang="he-IL" dirty="0" smtClean="0"/>
              <a:t> ועוד מה כלים דבר חשוב וכי מחט דבר חשוב הוא והא </a:t>
            </a:r>
            <a:r>
              <a:rPr lang="he-IL" dirty="0" err="1" smtClean="0"/>
              <a:t>אמרינן</a:t>
            </a:r>
            <a:r>
              <a:rPr lang="he-IL" dirty="0" smtClean="0"/>
              <a:t> התם לכך יצאו כלים למשהו </a:t>
            </a:r>
            <a:r>
              <a:rPr lang="he-IL" dirty="0" err="1" smtClean="0"/>
              <a:t>אלמא</a:t>
            </a:r>
            <a:r>
              <a:rPr lang="he-IL" dirty="0" smtClean="0"/>
              <a:t> לא </a:t>
            </a:r>
            <a:r>
              <a:rPr lang="he-IL" dirty="0" err="1" smtClean="0"/>
              <a:t>חשיבי</a:t>
            </a:r>
            <a:r>
              <a:rPr lang="he-IL" dirty="0" smtClean="0"/>
              <a:t> מחטים ועוד </a:t>
            </a:r>
            <a:r>
              <a:rPr lang="he-IL" dirty="0" err="1" smtClean="0"/>
              <a:t>בהדיא</a:t>
            </a:r>
            <a:r>
              <a:rPr lang="he-IL" dirty="0" smtClean="0"/>
              <a:t> </a:t>
            </a:r>
            <a:r>
              <a:rPr lang="he-IL" dirty="0" err="1" smtClean="0"/>
              <a:t>אמרינן</a:t>
            </a:r>
            <a:r>
              <a:rPr lang="he-IL" dirty="0" smtClean="0"/>
              <a:t> התם איפכא מה כסף דבר חשוב אף כלים דבר חשוב וכסף כי אתא </a:t>
            </a:r>
            <a:r>
              <a:rPr lang="he-IL" dirty="0" err="1" smtClean="0"/>
              <a:t>להך</a:t>
            </a:r>
            <a:r>
              <a:rPr lang="he-IL" dirty="0" smtClean="0"/>
              <a:t> </a:t>
            </a:r>
            <a:r>
              <a:rPr lang="he-IL" dirty="0" err="1" smtClean="0"/>
              <a:t>דרשא</a:t>
            </a:r>
            <a:r>
              <a:rPr lang="he-IL" dirty="0" smtClean="0"/>
              <a:t> אתא: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הפורט סלע ממעות מעשר שני</a:t>
            </a:r>
            <a:r>
              <a:rPr lang="he-IL" dirty="0" smtClean="0"/>
              <a:t>. </a:t>
            </a:r>
            <a:r>
              <a:rPr lang="he-IL" dirty="0" err="1" smtClean="0"/>
              <a:t>מסקנא</a:t>
            </a:r>
            <a:r>
              <a:rPr lang="he-IL" dirty="0" smtClean="0"/>
              <a:t> </a:t>
            </a:r>
            <a:r>
              <a:rPr lang="he-IL" dirty="0" err="1" smtClean="0"/>
              <a:t>ב''ש</a:t>
            </a:r>
            <a:r>
              <a:rPr lang="he-IL" dirty="0" smtClean="0"/>
              <a:t> אומר בכל הסלע מעות </a:t>
            </a:r>
            <a:r>
              <a:rPr lang="he-IL" dirty="0" err="1" smtClean="0"/>
              <a:t>כו</a:t>
            </a:r>
            <a:r>
              <a:rPr lang="he-IL" dirty="0" smtClean="0"/>
              <a:t>' ומיהו שמעינן מינה שחילל תחילה המעשר בפרוטות של נחושת ועתה בא לפרוט בהן סלע:</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זו משנה במעשר שני פרק ב משנה ח, ובמשנה הבאה נאמר</a:t>
            </a:r>
            <a:r>
              <a:rPr lang="he-IL" b="1" baseline="0" dirty="0" smtClean="0"/>
              <a:t> "</a:t>
            </a:r>
            <a:r>
              <a:rPr lang="he-IL" dirty="0" smtClean="0"/>
              <a:t>הפורט סלע של מעשר שני בירושלים--בית שמאי אומרים, בכל הסלע מעות; ובית הלל אומרים, שקל כסף ושקל מעות</a:t>
            </a:r>
            <a:r>
              <a:rPr lang="he-IL" b="1" baseline="0" dirty="0" smtClean="0"/>
              <a:t>" ומשם משמע שמדובר על פרוטות נחושת כי הטעם של בית הלל זה שמא יתעפש ורק בהם שייך עיפוש</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ונתן הכסף וקם לו</a:t>
            </a:r>
            <a:r>
              <a:rPr lang="he-IL" dirty="0" smtClean="0"/>
              <a:t>. </a:t>
            </a:r>
            <a:r>
              <a:rPr lang="he-IL" dirty="0" err="1" smtClean="0"/>
              <a:t>דכתיב</a:t>
            </a:r>
            <a:r>
              <a:rPr lang="he-IL" dirty="0" smtClean="0"/>
              <a:t> ויסף חמשית כסף ערכך עליו וקם לו: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שחללו על הפרוטה מחולל</a:t>
            </a:r>
            <a:r>
              <a:rPr lang="he-IL" dirty="0" smtClean="0"/>
              <a:t>. </a:t>
            </a:r>
            <a:r>
              <a:rPr lang="he-IL" dirty="0" err="1" smtClean="0"/>
              <a:t>דאין</a:t>
            </a:r>
            <a:r>
              <a:rPr lang="he-IL" dirty="0" smtClean="0"/>
              <a:t> אונאה להקדש </a:t>
            </a:r>
            <a:r>
              <a:rPr lang="he-IL" dirty="0" err="1" smtClean="0"/>
              <a:t>דכתיב</a:t>
            </a:r>
            <a:r>
              <a:rPr lang="he-IL" dirty="0" smtClean="0"/>
              <a:t> (ויקרא כה) איש את אחיו </a:t>
            </a:r>
            <a:r>
              <a:rPr lang="he-IL" dirty="0" err="1" smtClean="0"/>
              <a:t>ואשמועינן</a:t>
            </a:r>
            <a:r>
              <a:rPr lang="he-IL" dirty="0" smtClean="0"/>
              <a:t> שמואל </a:t>
            </a:r>
            <a:r>
              <a:rPr lang="he-IL" dirty="0" err="1" smtClean="0"/>
              <a:t>דכי</a:t>
            </a:r>
            <a:r>
              <a:rPr lang="he-IL" dirty="0" smtClean="0"/>
              <a:t> </a:t>
            </a:r>
            <a:r>
              <a:rPr lang="he-IL" dirty="0" err="1" smtClean="0"/>
              <a:t>היכי</a:t>
            </a:r>
            <a:r>
              <a:rPr lang="he-IL" dirty="0" smtClean="0"/>
              <a:t> </a:t>
            </a:r>
            <a:r>
              <a:rPr lang="he-IL" dirty="0" err="1" smtClean="0"/>
              <a:t>דאימעיט</a:t>
            </a:r>
            <a:r>
              <a:rPr lang="he-IL" dirty="0" smtClean="0"/>
              <a:t> מאונאה </a:t>
            </a:r>
            <a:r>
              <a:rPr lang="he-IL" dirty="0" err="1" smtClean="0"/>
              <a:t>אימעיט</a:t>
            </a:r>
            <a:r>
              <a:rPr lang="he-IL" dirty="0" smtClean="0"/>
              <a:t> </a:t>
            </a:r>
            <a:r>
              <a:rPr lang="he-IL" dirty="0" err="1" smtClean="0"/>
              <a:t>נמי</a:t>
            </a:r>
            <a:r>
              <a:rPr lang="he-IL" dirty="0" smtClean="0"/>
              <a:t> מביטול מקח:</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כסף </a:t>
            </a:r>
            <a:r>
              <a:rPr lang="he-IL" b="1" dirty="0" err="1" smtClean="0"/>
              <a:t>כסף</a:t>
            </a:r>
            <a:r>
              <a:rPr lang="he-IL" dirty="0" smtClean="0"/>
              <a:t>. גמר פדיון הקדש מפדיון מעשר אבל שאר כסף שבתורה לא </a:t>
            </a:r>
            <a:r>
              <a:rPr lang="he-IL" dirty="0" err="1" smtClean="0"/>
              <a:t>יליף</a:t>
            </a:r>
            <a:r>
              <a:rPr lang="he-IL" dirty="0" smtClean="0"/>
              <a:t> מיניה דלא דמו ועוד </a:t>
            </a:r>
            <a:r>
              <a:rPr lang="he-IL" dirty="0" err="1" smtClean="0"/>
              <a:t>דהכא</a:t>
            </a:r>
            <a:r>
              <a:rPr lang="he-IL" dirty="0" smtClean="0"/>
              <a:t> כספים </a:t>
            </a:r>
            <a:r>
              <a:rPr lang="he-IL" dirty="0" err="1" smtClean="0"/>
              <a:t>יתירא</a:t>
            </a:r>
            <a:r>
              <a:rPr lang="he-IL" dirty="0" smtClean="0"/>
              <a:t> </a:t>
            </a:r>
            <a:r>
              <a:rPr lang="he-IL" dirty="0" err="1" smtClean="0"/>
              <a:t>כתיבא</a:t>
            </a:r>
            <a:r>
              <a:rPr lang="he-IL" dirty="0" smtClean="0"/>
              <a:t>:</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1091696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כסף קצוב הוי כסף צורי</a:t>
            </a:r>
            <a:r>
              <a:rPr lang="he-IL" dirty="0" smtClean="0"/>
              <a:t>. וכסף </a:t>
            </a:r>
            <a:r>
              <a:rPr lang="he-IL" dirty="0" err="1" smtClean="0"/>
              <a:t>קדושין</a:t>
            </a:r>
            <a:r>
              <a:rPr lang="he-IL" dirty="0" smtClean="0"/>
              <a:t> אינו קצוב ולא איירי ביה רב אסי כלל:</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קצוב</a:t>
            </a:r>
            <a:r>
              <a:rPr lang="he-IL" dirty="0" smtClean="0"/>
              <a:t>. שנאמר בו כמה כגון חמשים של קנס ושלשים של עבד ומאה של מוציא שם רע שנאמר בהן שקלים ונאמר חשבונו: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בשקל הקודש במנה צורי</a:t>
            </a:r>
            <a:r>
              <a:rPr lang="he-IL" dirty="0" smtClean="0"/>
              <a:t>. שקל הקדש שיש </a:t>
            </a:r>
            <a:r>
              <a:rPr lang="he-IL" dirty="0" err="1" smtClean="0"/>
              <a:t>בכ</a:t>
            </a:r>
            <a:r>
              <a:rPr lang="he-IL" dirty="0" smtClean="0"/>
              <a:t>''ה שקלים מנה צורי: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ושל דבריהם </a:t>
            </a:r>
            <a:r>
              <a:rPr lang="he-IL" b="1" dirty="0" err="1" smtClean="0"/>
              <a:t>איצטריכא</a:t>
            </a:r>
            <a:r>
              <a:rPr lang="he-IL" b="1" dirty="0" smtClean="0"/>
              <a:t> ליה דלא תנן</a:t>
            </a:r>
            <a:r>
              <a:rPr lang="he-IL" dirty="0" smtClean="0"/>
              <a:t>. כמה הוי </a:t>
            </a:r>
            <a:r>
              <a:rPr lang="he-IL" dirty="0" err="1" smtClean="0"/>
              <a:t>ואשמועינן</a:t>
            </a:r>
            <a:r>
              <a:rPr lang="he-IL" dirty="0" smtClean="0"/>
              <a:t> דהוא כסף מדינה: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כדתנן</a:t>
            </a:r>
            <a:r>
              <a:rPr lang="he-IL" b="1" dirty="0" smtClean="0"/>
              <a:t> התוקע </a:t>
            </a:r>
            <a:r>
              <a:rPr lang="he-IL" b="1" dirty="0" err="1" smtClean="0"/>
              <a:t>כו</a:t>
            </a:r>
            <a:r>
              <a:rPr lang="he-IL" b="1" dirty="0" smtClean="0"/>
              <a:t>'</a:t>
            </a:r>
            <a:r>
              <a:rPr lang="he-IL" dirty="0" smtClean="0"/>
              <a:t>. כלומר </a:t>
            </a:r>
            <a:r>
              <a:rPr lang="he-IL" dirty="0" err="1" smtClean="0"/>
              <a:t>היכא</a:t>
            </a:r>
            <a:r>
              <a:rPr lang="he-IL" dirty="0" smtClean="0"/>
              <a:t> מצינו כסף דבריהם </a:t>
            </a:r>
            <a:r>
              <a:rPr lang="he-IL" dirty="0" err="1" smtClean="0"/>
              <a:t>כדתנן</a:t>
            </a:r>
            <a:r>
              <a:rPr lang="he-IL" dirty="0" smtClean="0"/>
              <a:t> </a:t>
            </a:r>
            <a:r>
              <a:rPr lang="he-IL" dirty="0" err="1" smtClean="0"/>
              <a:t>כו</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התוקע </a:t>
            </a:r>
            <a:r>
              <a:rPr lang="he-IL" b="1" dirty="0" err="1" smtClean="0"/>
              <a:t>לחבירו</a:t>
            </a:r>
            <a:r>
              <a:rPr lang="he-IL" dirty="0" smtClean="0"/>
              <a:t>. באזנו לשון רבינו הלוי ורבינו הזקן למדנו שהכהו אצל האוזן: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נותן לו סלע</a:t>
            </a:r>
            <a:r>
              <a:rPr lang="he-IL" dirty="0" smtClean="0"/>
              <a:t>. כך שיערו דמי בושתו לאדם בינוני </a:t>
            </a:r>
            <a:r>
              <a:rPr lang="he-IL" dirty="0" err="1" smtClean="0"/>
              <a:t>ואשמועינן</a:t>
            </a:r>
            <a:r>
              <a:rPr lang="he-IL" dirty="0" smtClean="0"/>
              <a:t> רב אסי דלא </a:t>
            </a:r>
            <a:r>
              <a:rPr lang="he-IL" dirty="0" err="1" smtClean="0"/>
              <a:t>תימא</a:t>
            </a:r>
            <a:r>
              <a:rPr lang="he-IL" dirty="0" smtClean="0"/>
              <a:t> האי סלע ד' זוזי סלע צורי אלא </a:t>
            </a:r>
            <a:r>
              <a:rPr lang="he-IL" dirty="0" err="1" smtClean="0"/>
              <a:t>פלגא</a:t>
            </a:r>
            <a:r>
              <a:rPr lang="he-IL" dirty="0" smtClean="0"/>
              <a:t> </a:t>
            </a:r>
            <a:r>
              <a:rPr lang="he-IL" dirty="0" err="1" smtClean="0"/>
              <a:t>דזוזא</a:t>
            </a:r>
            <a:r>
              <a:rPr lang="he-IL" dirty="0" smtClean="0"/>
              <a:t> שמיני שבסלע צורי: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איסתירא</a:t>
            </a:r>
            <a:r>
              <a:rPr lang="he-IL" dirty="0" smtClean="0"/>
              <a:t>. סלע </a:t>
            </a:r>
            <a:r>
              <a:rPr lang="he-IL" dirty="0" err="1" smtClean="0"/>
              <a:t>פלגא</a:t>
            </a:r>
            <a:r>
              <a:rPr lang="he-IL" dirty="0" smtClean="0"/>
              <a:t> </a:t>
            </a:r>
            <a:r>
              <a:rPr lang="he-IL" dirty="0" err="1" smtClean="0"/>
              <a:t>דזוזא</a:t>
            </a:r>
            <a:r>
              <a:rPr lang="he-IL" dirty="0" smtClean="0"/>
              <a:t> והוא סלע מדינה:</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361382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שמות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/ז-ח: וכי </a:t>
            </a:r>
            <a:r>
              <a:rPr lang="he-IL" sz="1200" kern="1200" dirty="0" err="1" smtClean="0">
                <a:solidFill>
                  <a:schemeClr val="tx1"/>
                </a:solidFill>
                <a:effectLst/>
                <a:latin typeface="+mn-lt"/>
                <a:ea typeface="+mn-ea"/>
                <a:cs typeface="+mn-cs"/>
              </a:rPr>
              <a:t>ימכר</a:t>
            </a:r>
            <a:r>
              <a:rPr lang="he-IL" sz="1200" kern="1200" dirty="0" smtClean="0">
                <a:solidFill>
                  <a:schemeClr val="tx1"/>
                </a:solidFill>
                <a:effectLst/>
                <a:latin typeface="+mn-lt"/>
                <a:ea typeface="+mn-ea"/>
                <a:cs typeface="+mn-cs"/>
              </a:rPr>
              <a:t> איש את בתו לאמה לא תצא כצאת העבדים.</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אם רעה בעיני </a:t>
            </a:r>
            <a:r>
              <a:rPr lang="he-IL" sz="1200" kern="1200" dirty="0" err="1" smtClean="0">
                <a:solidFill>
                  <a:schemeClr val="tx1"/>
                </a:solidFill>
                <a:effectLst/>
                <a:latin typeface="+mn-lt"/>
                <a:ea typeface="+mn-ea"/>
                <a:cs typeface="+mn-cs"/>
              </a:rPr>
              <a:t>אדניה</a:t>
            </a:r>
            <a:r>
              <a:rPr lang="he-IL" sz="1200" kern="1200" dirty="0" smtClean="0">
                <a:solidFill>
                  <a:schemeClr val="tx1"/>
                </a:solidFill>
                <a:effectLst/>
                <a:latin typeface="+mn-lt"/>
                <a:ea typeface="+mn-ea"/>
                <a:cs typeface="+mn-cs"/>
              </a:rPr>
              <a:t> אשר לא [לו] יעדה </a:t>
            </a:r>
            <a:r>
              <a:rPr lang="he-IL" sz="1200" kern="1200" dirty="0" err="1" smtClean="0">
                <a:solidFill>
                  <a:schemeClr val="tx1"/>
                </a:solidFill>
                <a:effectLst/>
                <a:latin typeface="+mn-lt"/>
                <a:ea typeface="+mn-ea"/>
                <a:cs typeface="+mn-cs"/>
              </a:rPr>
              <a:t>והפדה</a:t>
            </a:r>
            <a:r>
              <a:rPr lang="he-IL" sz="1200" kern="1200" dirty="0" smtClean="0">
                <a:solidFill>
                  <a:schemeClr val="tx1"/>
                </a:solidFill>
                <a:effectLst/>
                <a:latin typeface="+mn-lt"/>
                <a:ea typeface="+mn-ea"/>
                <a:cs typeface="+mn-cs"/>
              </a:rPr>
              <a:t> לעם </a:t>
            </a:r>
            <a:r>
              <a:rPr lang="he-IL" sz="1200" kern="1200" dirty="0" err="1" smtClean="0">
                <a:solidFill>
                  <a:schemeClr val="tx1"/>
                </a:solidFill>
                <a:effectLst/>
                <a:latin typeface="+mn-lt"/>
                <a:ea typeface="+mn-ea"/>
                <a:cs typeface="+mn-cs"/>
              </a:rPr>
              <a:t>נכרי</a:t>
            </a:r>
            <a:r>
              <a:rPr lang="he-IL" sz="1200" kern="1200" dirty="0" smtClean="0">
                <a:solidFill>
                  <a:schemeClr val="tx1"/>
                </a:solidFill>
                <a:effectLst/>
                <a:latin typeface="+mn-lt"/>
                <a:ea typeface="+mn-ea"/>
                <a:cs typeface="+mn-cs"/>
              </a:rPr>
              <a:t> לא </a:t>
            </a:r>
            <a:r>
              <a:rPr lang="he-IL" sz="1200" kern="1200" dirty="0" err="1" smtClean="0">
                <a:solidFill>
                  <a:schemeClr val="tx1"/>
                </a:solidFill>
                <a:effectLst/>
                <a:latin typeface="+mn-lt"/>
                <a:ea typeface="+mn-ea"/>
                <a:cs typeface="+mn-cs"/>
              </a:rPr>
              <a:t>ימשל</a:t>
            </a:r>
            <a:r>
              <a:rPr lang="he-IL" sz="1200" kern="1200" dirty="0" smtClean="0">
                <a:solidFill>
                  <a:schemeClr val="tx1"/>
                </a:solidFill>
                <a:effectLst/>
                <a:latin typeface="+mn-lt"/>
                <a:ea typeface="+mn-ea"/>
                <a:cs typeface="+mn-cs"/>
              </a:rPr>
              <a:t> למכרה בבגדו בה.</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כדחזקיה</a:t>
            </a:r>
            <a:r>
              <a:rPr lang="he-IL" dirty="0" smtClean="0"/>
              <a:t>. לקמן </a:t>
            </a:r>
            <a:r>
              <a:rPr lang="he-IL" dirty="0" err="1" smtClean="0"/>
              <a:t>בפירקין</a:t>
            </a:r>
            <a:r>
              <a:rPr lang="he-IL" dirty="0" smtClean="0"/>
              <a:t> (דף יד:) </a:t>
            </a:r>
            <a:r>
              <a:rPr lang="he-IL" dirty="0" err="1" smtClean="0"/>
              <a:t>דקתני</a:t>
            </a:r>
            <a:r>
              <a:rPr lang="he-IL" dirty="0" smtClean="0"/>
              <a:t> גבי עבד עברי קונה את עצמו בגירעון כסף שמחשב עם אדוניו כשבא לפדות את עצמו בכך וכך לקחתני ולא היה לך לשעבדני אלא שש שנים נמצאת קונה עבודתי לשנה בכך וכך חשוב כמה שנים עבדתיך וצא מכסף </a:t>
            </a:r>
            <a:r>
              <a:rPr lang="he-IL" dirty="0" err="1" smtClean="0"/>
              <a:t>מקנתי</a:t>
            </a:r>
            <a:r>
              <a:rPr lang="he-IL" dirty="0" smtClean="0"/>
              <a:t> דמי עבודת שנים הללו וטול השאר </a:t>
            </a:r>
            <a:r>
              <a:rPr lang="he-IL" dirty="0" err="1" smtClean="0"/>
              <a:t>ואמרינן</a:t>
            </a:r>
            <a:r>
              <a:rPr lang="he-IL" dirty="0" smtClean="0"/>
              <a:t> מנא </a:t>
            </a:r>
            <a:r>
              <a:rPr lang="he-IL" dirty="0" err="1" smtClean="0"/>
              <a:t>ה''מ</a:t>
            </a:r>
            <a:r>
              <a:rPr lang="he-IL" dirty="0" smtClean="0"/>
              <a:t> ואמר חזקיה </a:t>
            </a:r>
            <a:r>
              <a:rPr lang="he-IL" dirty="0" err="1" smtClean="0"/>
              <a:t>והפדה</a:t>
            </a:r>
            <a:r>
              <a:rPr lang="he-IL" dirty="0" smtClean="0"/>
              <a:t> ולא כתיב ונפדית משמע שאף אדוניה מסייע בפדיונה וזהו שמגרעת פדיונה ויוצאת </a:t>
            </a:r>
            <a:r>
              <a:rPr lang="he-IL" dirty="0" err="1" smtClean="0"/>
              <a:t>אלמא</a:t>
            </a:r>
            <a:r>
              <a:rPr lang="he-IL" dirty="0" smtClean="0"/>
              <a:t> אין אמה </a:t>
            </a:r>
            <a:r>
              <a:rPr lang="he-IL" dirty="0" err="1" smtClean="0"/>
              <a:t>העבריה</a:t>
            </a:r>
            <a:r>
              <a:rPr lang="he-IL" dirty="0" smtClean="0"/>
              <a:t> נקנית בפחות מדינר:</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אי אמרת </a:t>
            </a:r>
            <a:r>
              <a:rPr lang="he-IL" b="1" dirty="0" err="1" smtClean="0"/>
              <a:t>בשלמא</a:t>
            </a:r>
            <a:r>
              <a:rPr lang="he-IL" b="1" dirty="0" smtClean="0"/>
              <a:t> וכו' מפרוטה מאי מגרעה</a:t>
            </a:r>
            <a:r>
              <a:rPr lang="he-IL" dirty="0" smtClean="0"/>
              <a:t>. </a:t>
            </a:r>
            <a:r>
              <a:rPr lang="he-IL" dirty="0" err="1" smtClean="0"/>
              <a:t>שתתן</a:t>
            </a:r>
            <a:r>
              <a:rPr lang="he-IL" dirty="0" smtClean="0"/>
              <a:t> לו שוב כלום </a:t>
            </a:r>
            <a:r>
              <a:rPr lang="he-IL" dirty="0" err="1" smtClean="0"/>
              <a:t>ולקמיה</a:t>
            </a:r>
            <a:r>
              <a:rPr lang="he-IL" dirty="0" smtClean="0"/>
              <a:t> מסיק </a:t>
            </a:r>
            <a:r>
              <a:rPr lang="he-IL" dirty="0" err="1" smtClean="0"/>
              <a:t>מילתיה</a:t>
            </a:r>
            <a:r>
              <a:rPr lang="he-IL" dirty="0" smtClean="0"/>
              <a:t> ואמר וקידושי </a:t>
            </a:r>
            <a:r>
              <a:rPr lang="he-IL" dirty="0" err="1" smtClean="0"/>
              <a:t>אשה</a:t>
            </a:r>
            <a:r>
              <a:rPr lang="he-IL" dirty="0" smtClean="0"/>
              <a:t> </a:t>
            </a:r>
            <a:r>
              <a:rPr lang="he-IL" dirty="0" err="1" smtClean="0"/>
              <a:t>לב''ש</a:t>
            </a:r>
            <a:r>
              <a:rPr lang="he-IL" dirty="0" smtClean="0"/>
              <a:t> מאמה </a:t>
            </a:r>
            <a:r>
              <a:rPr lang="he-IL" dirty="0" err="1" smtClean="0"/>
              <a:t>העבריה</a:t>
            </a:r>
            <a:r>
              <a:rPr lang="he-IL" dirty="0" smtClean="0"/>
              <a:t> נפקא ליה וכו' אלא </a:t>
            </a:r>
            <a:r>
              <a:rPr lang="he-IL" dirty="0" err="1" smtClean="0"/>
              <a:t>דפרכי</a:t>
            </a:r>
            <a:r>
              <a:rPr lang="he-IL" dirty="0" smtClean="0"/>
              <a:t>' גמרא ולא שבקי' </a:t>
            </a:r>
            <a:r>
              <a:rPr lang="he-IL" dirty="0" err="1" smtClean="0"/>
              <a:t>לאסוקי</a:t>
            </a:r>
            <a:r>
              <a:rPr lang="he-IL" dirty="0" smtClean="0"/>
              <a:t> למילתי': </a:t>
            </a:r>
          </a:p>
          <a:p>
            <a:pPr marL="0" marR="0" indent="0" algn="r" defTabSz="914400" rtl="1" eaLnBrk="1" fontAlgn="auto" latinLnBrk="0" hangingPunct="1">
              <a:lnSpc>
                <a:spcPct val="100000"/>
              </a:lnSpc>
              <a:spcBef>
                <a:spcPts val="0"/>
              </a:spcBef>
              <a:spcAft>
                <a:spcPts val="0"/>
              </a:spcAft>
              <a:buClrTx/>
              <a:buSzTx/>
              <a:buFontTx/>
              <a:buNone/>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לא </a:t>
            </a:r>
            <a:r>
              <a:rPr lang="he-IL" b="1" dirty="0" err="1" smtClean="0"/>
              <a:t>ס''ד</a:t>
            </a:r>
            <a:r>
              <a:rPr lang="he-IL" dirty="0" smtClean="0"/>
              <a:t>. שתהא נקנית בדבר שאין בו </a:t>
            </a:r>
            <a:r>
              <a:rPr lang="he-IL" dirty="0" err="1" smtClean="0"/>
              <a:t>גירוע</a:t>
            </a:r>
            <a:r>
              <a:rPr lang="he-IL" dirty="0" smtClean="0"/>
              <a:t> מאחר שנכתב </a:t>
            </a:r>
            <a:r>
              <a:rPr lang="he-IL" dirty="0" err="1" smtClean="0"/>
              <a:t>גירוע</a:t>
            </a:r>
            <a:r>
              <a:rPr lang="he-IL" dirty="0" smtClean="0"/>
              <a:t> כאן: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דומיא</a:t>
            </a:r>
            <a:r>
              <a:rPr lang="he-IL" b="1" dirty="0" smtClean="0"/>
              <a:t> </a:t>
            </a:r>
            <a:r>
              <a:rPr lang="he-IL" b="1" dirty="0" err="1" smtClean="0"/>
              <a:t>דייעוד</a:t>
            </a:r>
            <a:r>
              <a:rPr lang="he-IL" dirty="0" smtClean="0"/>
              <a:t>. כי </a:t>
            </a:r>
            <a:r>
              <a:rPr lang="he-IL" dirty="0" err="1" smtClean="0"/>
              <a:t>היכי</a:t>
            </a:r>
            <a:r>
              <a:rPr lang="he-IL" dirty="0" smtClean="0"/>
              <a:t> </a:t>
            </a:r>
            <a:r>
              <a:rPr lang="he-IL" dirty="0" err="1" smtClean="0"/>
              <a:t>דאמר</a:t>
            </a:r>
            <a:r>
              <a:rPr lang="he-IL" dirty="0" smtClean="0"/>
              <a:t> </a:t>
            </a:r>
            <a:r>
              <a:rPr lang="he-IL" dirty="0" err="1" smtClean="0"/>
              <a:t>לענין</a:t>
            </a:r>
            <a:r>
              <a:rPr lang="he-IL" dirty="0" smtClean="0"/>
              <a:t> ייעוד שנכתב עמו אשר לא יעדה ולמדנו שרשאי האדון ליעדה לו בתוך שני </a:t>
            </a:r>
            <a:r>
              <a:rPr lang="he-IL" dirty="0" err="1" smtClean="0"/>
              <a:t>אמהות</a:t>
            </a:r>
            <a:r>
              <a:rPr lang="he-IL" dirty="0" smtClean="0"/>
              <a:t> ותהיה מקודשת לו אם יאמר לה הרי את מיועדת לי במה שיש לי עליך ואין צריך כסף אחר ואמר לקמן (דף </a:t>
            </a:r>
            <a:r>
              <a:rPr lang="he-IL" dirty="0" err="1" smtClean="0"/>
              <a:t>יח</a:t>
            </a:r>
            <a:r>
              <a:rPr lang="he-IL" dirty="0" smtClean="0"/>
              <a:t>:) אין אביה רשאי </a:t>
            </a:r>
            <a:r>
              <a:rPr lang="he-IL" dirty="0" err="1" smtClean="0"/>
              <a:t>למוכרה</a:t>
            </a:r>
            <a:r>
              <a:rPr lang="he-IL" dirty="0" smtClean="0"/>
              <a:t> לקרובים שהיא אסורה להם משום </a:t>
            </a:r>
            <a:r>
              <a:rPr lang="he-IL" dirty="0" err="1" smtClean="0"/>
              <a:t>ערוה</a:t>
            </a:r>
            <a:r>
              <a:rPr lang="he-IL" dirty="0" smtClean="0"/>
              <a:t> לפי שאין אני מקיים בה אשר לא יעדה </a:t>
            </a:r>
            <a:r>
              <a:rPr lang="he-IL" dirty="0" err="1" smtClean="0"/>
              <a:t>וגירוע</a:t>
            </a:r>
            <a:r>
              <a:rPr lang="he-IL" dirty="0" smtClean="0"/>
              <a:t> </a:t>
            </a:r>
            <a:r>
              <a:rPr lang="he-IL" dirty="0" err="1" smtClean="0"/>
              <a:t>נמי</a:t>
            </a:r>
            <a:r>
              <a:rPr lang="he-IL" dirty="0" smtClean="0"/>
              <a:t> כייעוד מה ייעוד </a:t>
            </a:r>
            <a:r>
              <a:rPr lang="he-IL" dirty="0" err="1" smtClean="0"/>
              <a:t>אע</a:t>
            </a:r>
            <a:r>
              <a:rPr lang="he-IL" dirty="0" smtClean="0"/>
              <a:t>''ג </a:t>
            </a:r>
            <a:r>
              <a:rPr lang="he-IL" dirty="0" err="1" smtClean="0"/>
              <a:t>כו</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וקידושי </a:t>
            </a:r>
            <a:r>
              <a:rPr lang="he-IL" b="1" dirty="0" err="1" smtClean="0"/>
              <a:t>אשה</a:t>
            </a:r>
            <a:r>
              <a:rPr lang="he-IL" b="1" dirty="0" smtClean="0"/>
              <a:t> </a:t>
            </a:r>
            <a:r>
              <a:rPr lang="he-IL" b="1" dirty="0" err="1" smtClean="0"/>
              <a:t>כו</a:t>
            </a:r>
            <a:r>
              <a:rPr lang="he-IL" b="1" dirty="0" smtClean="0"/>
              <a:t>'</a:t>
            </a:r>
            <a:r>
              <a:rPr lang="he-IL" dirty="0" smtClean="0"/>
              <a:t>. </a:t>
            </a:r>
            <a:r>
              <a:rPr lang="he-IL" dirty="0" err="1" smtClean="0"/>
              <a:t>מסקנא</a:t>
            </a:r>
            <a:r>
              <a:rPr lang="he-IL" dirty="0" smtClean="0"/>
              <a:t> </a:t>
            </a:r>
            <a:r>
              <a:rPr lang="he-IL" dirty="0" err="1" smtClean="0"/>
              <a:t>דמילתא</a:t>
            </a:r>
            <a:r>
              <a:rPr lang="he-IL" dirty="0" smtClean="0"/>
              <a:t> </a:t>
            </a:r>
            <a:r>
              <a:rPr lang="he-IL" dirty="0" err="1" smtClean="0"/>
              <a:t>דר''ל</a:t>
            </a:r>
            <a:r>
              <a:rPr lang="he-IL" dirty="0" smtClean="0"/>
              <a:t> היא </a:t>
            </a:r>
            <a:r>
              <a:rPr lang="he-IL" dirty="0" err="1" smtClean="0"/>
              <a:t>דקא</a:t>
            </a:r>
            <a:r>
              <a:rPr lang="he-IL" dirty="0" smtClean="0"/>
              <a:t> מסיק ואומר טעמא </a:t>
            </a:r>
            <a:r>
              <a:rPr lang="he-IL" dirty="0" err="1" smtClean="0"/>
              <a:t>דב''ש</a:t>
            </a:r>
            <a:r>
              <a:rPr lang="he-IL" dirty="0" smtClean="0"/>
              <a:t> </a:t>
            </a:r>
            <a:r>
              <a:rPr lang="he-IL" dirty="0" err="1" smtClean="0"/>
              <a:t>כדחזקיה</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אף </a:t>
            </a:r>
            <a:r>
              <a:rPr lang="he-IL" b="1" dirty="0" err="1" smtClean="0"/>
              <a:t>אשה</a:t>
            </a:r>
            <a:r>
              <a:rPr lang="he-IL" b="1" dirty="0" smtClean="0"/>
              <a:t> בפרוטה לא </a:t>
            </a:r>
            <a:r>
              <a:rPr lang="he-IL" b="1" dirty="0" err="1" smtClean="0"/>
              <a:t>מיקדשה</a:t>
            </a:r>
            <a:r>
              <a:rPr lang="he-IL" dirty="0" smtClean="0"/>
              <a:t>. </a:t>
            </a:r>
            <a:r>
              <a:rPr lang="he-IL" dirty="0" err="1" smtClean="0"/>
              <a:t>דגמרינן</a:t>
            </a:r>
            <a:r>
              <a:rPr lang="he-IL" dirty="0" smtClean="0"/>
              <a:t> מקידושי ייעוד:</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פלגא</a:t>
            </a:r>
            <a:r>
              <a:rPr lang="he-IL" b="1" dirty="0" smtClean="0"/>
              <a:t> </a:t>
            </a:r>
            <a:r>
              <a:rPr lang="he-IL" b="1" dirty="0" err="1" smtClean="0"/>
              <a:t>דדינר</a:t>
            </a:r>
            <a:r>
              <a:rPr lang="he-IL" dirty="0" smtClean="0"/>
              <a:t>. ואיכא </a:t>
            </a:r>
            <a:r>
              <a:rPr lang="he-IL" dirty="0" err="1" smtClean="0"/>
              <a:t>גירוע</a:t>
            </a:r>
            <a:r>
              <a:rPr lang="he-IL" dirty="0" smtClean="0"/>
              <a:t> עד פרוטה: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כיון </a:t>
            </a:r>
            <a:r>
              <a:rPr lang="he-IL" b="1" dirty="0" err="1" smtClean="0"/>
              <a:t>דאפיקתיה</a:t>
            </a:r>
            <a:r>
              <a:rPr lang="he-IL" b="1" dirty="0" smtClean="0"/>
              <a:t> מפרוטה</a:t>
            </a:r>
            <a:r>
              <a:rPr lang="he-IL" dirty="0" smtClean="0"/>
              <a:t>. </a:t>
            </a:r>
            <a:r>
              <a:rPr lang="he-IL" dirty="0" err="1" smtClean="0"/>
              <a:t>אלמא</a:t>
            </a:r>
            <a:r>
              <a:rPr lang="he-IL" dirty="0" smtClean="0"/>
              <a:t> </a:t>
            </a:r>
            <a:r>
              <a:rPr lang="he-IL" dirty="0" err="1" smtClean="0"/>
              <a:t>חשיבותא</a:t>
            </a:r>
            <a:r>
              <a:rPr lang="he-IL" dirty="0" smtClean="0"/>
              <a:t> בעי' </a:t>
            </a:r>
            <a:r>
              <a:rPr lang="he-IL" dirty="0" err="1" smtClean="0"/>
              <a:t>אוקמה</a:t>
            </a:r>
            <a:r>
              <a:rPr lang="he-IL" dirty="0" smtClean="0"/>
              <a:t> </a:t>
            </a:r>
            <a:r>
              <a:rPr lang="he-IL" dirty="0" err="1" smtClean="0"/>
              <a:t>אדינר</a:t>
            </a:r>
            <a:r>
              <a:rPr lang="he-IL" dirty="0" smtClean="0"/>
              <a:t> </a:t>
            </a:r>
            <a:r>
              <a:rPr lang="he-IL" dirty="0" err="1" smtClean="0"/>
              <a:t>דחשיב</a:t>
            </a:r>
            <a:r>
              <a:rPr lang="he-IL" dirty="0" smtClean="0"/>
              <a:t>:</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2441272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כהפקר</a:t>
            </a:r>
            <a:r>
              <a:rPr lang="he-IL" dirty="0" smtClean="0"/>
              <a:t>. לקנות בדבר מועט ומדרבנן הוא </a:t>
            </a:r>
            <a:r>
              <a:rPr lang="he-IL" dirty="0" err="1" smtClean="0"/>
              <a:t>דקאמרי</a:t>
            </a:r>
            <a:r>
              <a:rPr lang="he-IL" dirty="0" smtClean="0"/>
              <a:t> לה </a:t>
            </a:r>
            <a:r>
              <a:rPr lang="he-IL" dirty="0" err="1" smtClean="0"/>
              <a:t>ב''ש</a:t>
            </a:r>
            <a:r>
              <a:rPr lang="he-IL" dirty="0" smtClean="0"/>
              <a:t> </a:t>
            </a:r>
            <a:r>
              <a:rPr lang="he-IL" dirty="0" err="1" smtClean="0"/>
              <a:t>דאפקעיה</a:t>
            </a:r>
            <a:r>
              <a:rPr lang="he-IL" dirty="0" smtClean="0"/>
              <a:t> רבנן לקידושין </a:t>
            </a:r>
            <a:r>
              <a:rPr lang="he-IL" dirty="0" err="1" smtClean="0"/>
              <a:t>הפחותין</a:t>
            </a:r>
            <a:r>
              <a:rPr lang="he-IL" dirty="0" smtClean="0"/>
              <a:t> מדינר:</a:t>
            </a:r>
            <a:r>
              <a:rPr lang="he-IL" b="1" dirty="0" smtClean="0"/>
              <a:t> </a:t>
            </a:r>
            <a:endParaRPr lang="he-IL"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710049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149399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י"ב/אדר 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י"ב/אדר ב/תשע"ו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שלישי י"ב באדר ב תשע"ו</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קידושין יא ע"א (שורה 9) - </a:t>
            </a:r>
            <a:r>
              <a:rPr lang="he-IL" sz="2400" b="1" dirty="0" err="1">
                <a:solidFill>
                  <a:srgbClr val="C0504D">
                    <a:lumMod val="75000"/>
                  </a:srgbClr>
                </a:solidFill>
              </a:rPr>
              <a:t>יב</a:t>
            </a:r>
            <a:r>
              <a:rPr lang="he-IL" sz="2400" b="1" dirty="0">
                <a:solidFill>
                  <a:srgbClr val="C0504D">
                    <a:lumMod val="75000"/>
                  </a:srgbClr>
                </a:solidFill>
              </a:rPr>
              <a:t> ע"א (שורה </a:t>
            </a:r>
            <a:r>
              <a:rPr lang="he-IL" sz="2400" b="1" dirty="0" smtClean="0">
                <a:solidFill>
                  <a:srgbClr val="C0504D">
                    <a:lumMod val="75000"/>
                  </a:srgbClr>
                </a:solidFill>
              </a:rPr>
              <a:t>10)</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smtClean="0">
                <a:solidFill>
                  <a:srgbClr val="EEECE1">
                    <a:lumMod val="50000"/>
                  </a:srgbClr>
                </a:solidFill>
              </a:rPr>
              <a:t>לרפואת אלעד צפריר בן דנה</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מחר בשיעור 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הוקדש </a:t>
            </a:r>
            <a:r>
              <a:rPr lang="he-IL" sz="2300" b="1" dirty="0" smtClean="0">
                <a:solidFill>
                  <a:srgbClr val="EEECE1">
                    <a:lumMod val="50000"/>
                  </a:srgbClr>
                </a:solidFill>
              </a:rPr>
              <a:t>לרפואת אלעד צפריר בן דנה</a:t>
            </a:r>
            <a:endParaRPr lang="he-IL" sz="2300" b="1" dirty="0">
              <a:solidFill>
                <a:srgbClr val="EEECE1">
                  <a:lumMod val="50000"/>
                </a:srgbClr>
              </a:solidFill>
            </a:endParaRPr>
          </a:p>
          <a:p>
            <a:pPr lvl="0" algn="ctr"/>
            <a:endParaRPr lang="he-IL" sz="16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83568" y="1799104"/>
            <a:ext cx="7718303" cy="4708981"/>
          </a:xfrm>
          <a:prstGeom prst="rect">
            <a:avLst/>
          </a:prstGeom>
          <a:noFill/>
        </p:spPr>
        <p:txBody>
          <a:bodyPr wrap="square" rtlCol="1">
            <a:spAutoFit/>
          </a:bodyPr>
          <a:lstStyle/>
          <a:p>
            <a:pPr>
              <a:lnSpc>
                <a:spcPct val="120000"/>
              </a:lnSpc>
            </a:pPr>
            <a:r>
              <a:rPr lang="he-IL" dirty="0"/>
              <a:t>בכסף </a:t>
            </a:r>
            <a:r>
              <a:rPr lang="he-IL" dirty="0" err="1"/>
              <a:t>ב''ש</a:t>
            </a:r>
            <a:r>
              <a:rPr lang="he-IL" dirty="0"/>
              <a:t> אומרים בדינר </a:t>
            </a:r>
            <a:r>
              <a:rPr lang="he-IL" dirty="0" err="1"/>
              <a:t>וכו</a:t>
            </a:r>
            <a:r>
              <a:rPr lang="he-IL" dirty="0"/>
              <a:t>': </a:t>
            </a:r>
            <a:endParaRPr lang="he-IL" dirty="0" smtClean="0"/>
          </a:p>
          <a:p>
            <a:pPr>
              <a:lnSpc>
                <a:spcPct val="120000"/>
              </a:lnSpc>
            </a:pPr>
            <a:endParaRPr lang="he-IL" dirty="0"/>
          </a:p>
          <a:p>
            <a:pPr>
              <a:lnSpc>
                <a:spcPct val="120000"/>
              </a:lnSpc>
            </a:pPr>
            <a:r>
              <a:rPr lang="he-IL" dirty="0" smtClean="0"/>
              <a:t>מאי </a:t>
            </a:r>
            <a:r>
              <a:rPr lang="he-IL" dirty="0" err="1"/>
              <a:t>טעמייהו</a:t>
            </a:r>
            <a:r>
              <a:rPr lang="he-IL" dirty="0"/>
              <a:t> </a:t>
            </a:r>
            <a:r>
              <a:rPr lang="he-IL" dirty="0" err="1"/>
              <a:t>דב'</a:t>
            </a:r>
            <a:r>
              <a:rPr lang="he-IL" dirty="0" err="1" smtClean="0"/>
              <a:t>'ש</a:t>
            </a:r>
            <a:r>
              <a:rPr lang="he-IL" dirty="0" smtClean="0"/>
              <a:t>? </a:t>
            </a:r>
          </a:p>
          <a:p>
            <a:pPr>
              <a:lnSpc>
                <a:spcPct val="120000"/>
              </a:lnSpc>
            </a:pPr>
            <a:endParaRPr lang="he-IL" sz="2000" dirty="0" smtClean="0"/>
          </a:p>
          <a:p>
            <a:pPr>
              <a:lnSpc>
                <a:spcPct val="120000"/>
              </a:lnSpc>
            </a:pPr>
            <a:r>
              <a:rPr lang="he-IL" dirty="0" smtClean="0"/>
              <a:t>אמר </a:t>
            </a:r>
            <a:r>
              <a:rPr lang="he-IL" dirty="0"/>
              <a:t>רבי </a:t>
            </a:r>
            <a:r>
              <a:rPr lang="he-IL" dirty="0" err="1" smtClean="0"/>
              <a:t>זירא</a:t>
            </a:r>
            <a:r>
              <a:rPr lang="he-IL" dirty="0" smtClean="0"/>
              <a:t>: </a:t>
            </a:r>
          </a:p>
          <a:p>
            <a:pPr>
              <a:lnSpc>
                <a:spcPct val="120000"/>
              </a:lnSpc>
            </a:pPr>
            <a:r>
              <a:rPr lang="he-IL" dirty="0" smtClean="0"/>
              <a:t>שכן </a:t>
            </a:r>
            <a:r>
              <a:rPr lang="he-IL" dirty="0" err="1"/>
              <a:t>אשה</a:t>
            </a:r>
            <a:r>
              <a:rPr lang="he-IL" dirty="0"/>
              <a:t> מקפדת על </a:t>
            </a:r>
            <a:r>
              <a:rPr lang="he-IL" dirty="0" smtClean="0"/>
              <a:t>עצמה, </a:t>
            </a:r>
            <a:r>
              <a:rPr lang="he-IL" dirty="0"/>
              <a:t>ואין מתקדשת בפחות </a:t>
            </a:r>
            <a:r>
              <a:rPr lang="he-IL" dirty="0" smtClean="0"/>
              <a:t>מדינר. </a:t>
            </a:r>
          </a:p>
          <a:p>
            <a:pPr>
              <a:lnSpc>
                <a:spcPct val="120000"/>
              </a:lnSpc>
            </a:pPr>
            <a:endParaRPr lang="he-IL" sz="1600" dirty="0"/>
          </a:p>
          <a:p>
            <a:pPr>
              <a:lnSpc>
                <a:spcPct val="120000"/>
              </a:lnSpc>
            </a:pPr>
            <a:r>
              <a:rPr lang="he-IL" dirty="0" smtClean="0"/>
              <a:t>אמר </a:t>
            </a:r>
            <a:r>
              <a:rPr lang="he-IL" dirty="0"/>
              <a:t>ליה </a:t>
            </a:r>
            <a:r>
              <a:rPr lang="he-IL" dirty="0" err="1" smtClean="0"/>
              <a:t>אביי</a:t>
            </a:r>
            <a:r>
              <a:rPr lang="he-IL" dirty="0" smtClean="0"/>
              <a:t>: </a:t>
            </a:r>
          </a:p>
          <a:p>
            <a:pPr>
              <a:lnSpc>
                <a:spcPct val="120000"/>
              </a:lnSpc>
            </a:pPr>
            <a:r>
              <a:rPr lang="he-IL" dirty="0" smtClean="0"/>
              <a:t>אלא מעתה, </a:t>
            </a:r>
            <a:r>
              <a:rPr lang="he-IL" dirty="0"/>
              <a:t>כגון </a:t>
            </a:r>
            <a:r>
              <a:rPr lang="he-IL" dirty="0" err="1"/>
              <a:t>בנתיה</a:t>
            </a:r>
            <a:r>
              <a:rPr lang="he-IL" dirty="0"/>
              <a:t> דר' ינאי </a:t>
            </a:r>
            <a:r>
              <a:rPr lang="he-IL" dirty="0" err="1"/>
              <a:t>דקפדן</a:t>
            </a:r>
            <a:r>
              <a:rPr lang="he-IL" dirty="0"/>
              <a:t> </a:t>
            </a:r>
            <a:r>
              <a:rPr lang="he-IL" dirty="0" err="1"/>
              <a:t>אנפשייהו</a:t>
            </a:r>
            <a:r>
              <a:rPr lang="he-IL" dirty="0"/>
              <a:t> ולא מקדשי בפחות </a:t>
            </a:r>
            <a:r>
              <a:rPr lang="he-IL" dirty="0" err="1"/>
              <a:t>מתרקבא</a:t>
            </a:r>
            <a:r>
              <a:rPr lang="he-IL" dirty="0"/>
              <a:t> </a:t>
            </a:r>
            <a:r>
              <a:rPr lang="he-IL" dirty="0" err="1"/>
              <a:t>דדינרי</a:t>
            </a:r>
            <a:r>
              <a:rPr lang="he-IL" dirty="0"/>
              <a:t> </a:t>
            </a:r>
            <a:r>
              <a:rPr lang="he-IL" dirty="0" smtClean="0"/>
              <a:t>- הכי </a:t>
            </a:r>
            <a:r>
              <a:rPr lang="he-IL" dirty="0" err="1"/>
              <a:t>נמי</a:t>
            </a:r>
            <a:r>
              <a:rPr lang="he-IL" dirty="0"/>
              <a:t> דאי פשטה ידה וקבלה חד </a:t>
            </a:r>
            <a:r>
              <a:rPr lang="he-IL" dirty="0" err="1"/>
              <a:t>זוזא</a:t>
            </a:r>
            <a:r>
              <a:rPr lang="he-IL" dirty="0"/>
              <a:t> מאחר הכי </a:t>
            </a:r>
            <a:r>
              <a:rPr lang="he-IL" dirty="0" err="1"/>
              <a:t>נמי</a:t>
            </a:r>
            <a:r>
              <a:rPr lang="he-IL" dirty="0"/>
              <a:t> דלא הוו </a:t>
            </a:r>
            <a:r>
              <a:rPr lang="he-IL" dirty="0" err="1" smtClean="0"/>
              <a:t>קדושין</a:t>
            </a:r>
            <a:r>
              <a:rPr lang="he-IL" dirty="0" smtClean="0"/>
              <a:t>? </a:t>
            </a:r>
          </a:p>
          <a:p>
            <a:pPr>
              <a:lnSpc>
                <a:spcPct val="120000"/>
              </a:lnSpc>
            </a:pPr>
            <a:endParaRPr lang="he-IL" sz="1400" dirty="0"/>
          </a:p>
          <a:p>
            <a:pPr>
              <a:lnSpc>
                <a:spcPct val="120000"/>
              </a:lnSpc>
            </a:pPr>
            <a:r>
              <a:rPr lang="he-IL" dirty="0" err="1" smtClean="0"/>
              <a:t>א</a:t>
            </a:r>
            <a:r>
              <a:rPr lang="he-IL" dirty="0" err="1"/>
              <a:t>'</a:t>
            </a:r>
            <a:r>
              <a:rPr lang="he-IL" dirty="0" err="1" smtClean="0"/>
              <a:t>'ל</a:t>
            </a:r>
            <a:r>
              <a:rPr lang="he-IL" dirty="0" smtClean="0"/>
              <a:t>: </a:t>
            </a:r>
          </a:p>
          <a:p>
            <a:pPr>
              <a:lnSpc>
                <a:spcPct val="120000"/>
              </a:lnSpc>
            </a:pPr>
            <a:r>
              <a:rPr lang="he-IL" dirty="0" smtClean="0"/>
              <a:t>פשטה </a:t>
            </a:r>
            <a:r>
              <a:rPr lang="he-IL" dirty="0"/>
              <a:t>ידה וקבלה לא </a:t>
            </a:r>
            <a:r>
              <a:rPr lang="he-IL" dirty="0" err="1" smtClean="0"/>
              <a:t>קאמינא</a:t>
            </a:r>
            <a:r>
              <a:rPr lang="he-IL" dirty="0" smtClean="0"/>
              <a:t>,</a:t>
            </a:r>
          </a:p>
          <a:p>
            <a:pPr>
              <a:lnSpc>
                <a:spcPct val="120000"/>
              </a:lnSpc>
            </a:pPr>
            <a:r>
              <a:rPr lang="he-IL" dirty="0" smtClean="0"/>
              <a:t>כי </a:t>
            </a:r>
            <a:r>
              <a:rPr lang="he-IL" dirty="0" err="1"/>
              <a:t>קאמינא</a:t>
            </a:r>
            <a:r>
              <a:rPr lang="he-IL" dirty="0"/>
              <a:t> </a:t>
            </a:r>
            <a:r>
              <a:rPr lang="he-IL" dirty="0" err="1"/>
              <a:t>דקדשה</a:t>
            </a:r>
            <a:r>
              <a:rPr lang="he-IL" dirty="0"/>
              <a:t> </a:t>
            </a:r>
            <a:r>
              <a:rPr lang="he-IL" dirty="0" err="1" smtClean="0"/>
              <a:t>בליליא</a:t>
            </a:r>
            <a:r>
              <a:rPr lang="he-IL" dirty="0" smtClean="0"/>
              <a:t>, </a:t>
            </a:r>
            <a:r>
              <a:rPr lang="he-IL" dirty="0"/>
              <a:t>אי </a:t>
            </a:r>
            <a:r>
              <a:rPr lang="he-IL" dirty="0" err="1"/>
              <a:t>נמי</a:t>
            </a:r>
            <a:r>
              <a:rPr lang="he-IL" dirty="0"/>
              <a:t> </a:t>
            </a:r>
            <a:r>
              <a:rPr lang="he-IL" dirty="0" err="1"/>
              <a:t>דשויה</a:t>
            </a:r>
            <a:r>
              <a:rPr lang="he-IL" dirty="0"/>
              <a:t> </a:t>
            </a:r>
            <a:r>
              <a:rPr lang="he-IL" dirty="0" smtClean="0"/>
              <a:t>שליח. </a:t>
            </a:r>
          </a:p>
        </p:txBody>
      </p:sp>
      <p:sp>
        <p:nvSpPr>
          <p:cNvPr id="9" name="TextBox 8"/>
          <p:cNvSpPr txBox="1"/>
          <p:nvPr/>
        </p:nvSpPr>
        <p:spPr>
          <a:xfrm>
            <a:off x="-189605" y="35330"/>
            <a:ext cx="1713645" cy="369334"/>
          </a:xfrm>
          <a:prstGeom prst="rect">
            <a:avLst/>
          </a:prstGeom>
          <a:noFill/>
        </p:spPr>
        <p:txBody>
          <a:bodyPr wrap="square" rtlCol="1">
            <a:spAutoFit/>
          </a:bodyPr>
          <a:lstStyle/>
          <a:p>
            <a:r>
              <a:rPr lang="he-IL" b="1" dirty="0" smtClean="0">
                <a:solidFill>
                  <a:schemeClr val="bg1">
                    <a:lumMod val="50000"/>
                  </a:schemeClr>
                </a:solidFill>
              </a:rPr>
              <a:t>דף יא עמוד </a:t>
            </a:r>
            <a:r>
              <a:rPr lang="he-IL" b="1" dirty="0">
                <a:solidFill>
                  <a:schemeClr val="bg1">
                    <a:lumMod val="50000"/>
                  </a:schemeClr>
                </a:solidFill>
              </a:rPr>
              <a:t>א</a:t>
            </a:r>
          </a:p>
        </p:txBody>
      </p:sp>
      <p:sp>
        <p:nvSpPr>
          <p:cNvPr id="6" name="הסבר מלבני מעוגל 5"/>
          <p:cNvSpPr/>
          <p:nvPr/>
        </p:nvSpPr>
        <p:spPr>
          <a:xfrm>
            <a:off x="4098424" y="260648"/>
            <a:ext cx="4363206" cy="1331756"/>
          </a:xfrm>
          <a:prstGeom prst="wedgeRoundRectCallout">
            <a:avLst>
              <a:gd name="adj1" fmla="val 54490"/>
              <a:gd name="adj2" fmla="val -4139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600" b="1" dirty="0" smtClean="0">
                <a:solidFill>
                  <a:schemeClr val="tx1"/>
                </a:solidFill>
              </a:rPr>
              <a:t>משנה דף ב עמוד א:</a:t>
            </a:r>
          </a:p>
          <a:p>
            <a:pPr lvl="0">
              <a:lnSpc>
                <a:spcPct val="120000"/>
              </a:lnSpc>
            </a:pPr>
            <a:r>
              <a:rPr lang="he-IL" sz="1600" dirty="0" err="1">
                <a:solidFill>
                  <a:schemeClr val="accent6">
                    <a:lumMod val="50000"/>
                  </a:schemeClr>
                </a:solidFill>
              </a:rPr>
              <a:t>האשה</a:t>
            </a:r>
            <a:r>
              <a:rPr lang="he-IL" sz="1600" dirty="0">
                <a:solidFill>
                  <a:schemeClr val="accent6">
                    <a:lumMod val="50000"/>
                  </a:schemeClr>
                </a:solidFill>
              </a:rPr>
              <a:t> נקנית בשלש </a:t>
            </a:r>
            <a:r>
              <a:rPr lang="he-IL" sz="1600" dirty="0" smtClean="0">
                <a:solidFill>
                  <a:schemeClr val="accent6">
                    <a:lumMod val="50000"/>
                  </a:schemeClr>
                </a:solidFill>
              </a:rPr>
              <a:t>דרכים... בכסף </a:t>
            </a:r>
            <a:r>
              <a:rPr lang="he-IL" sz="1600" dirty="0">
                <a:solidFill>
                  <a:schemeClr val="accent6">
                    <a:lumMod val="50000"/>
                  </a:schemeClr>
                </a:solidFill>
              </a:rPr>
              <a:t>בשטר </a:t>
            </a:r>
            <a:r>
              <a:rPr lang="he-IL" sz="1600" dirty="0" smtClean="0">
                <a:solidFill>
                  <a:schemeClr val="accent6">
                    <a:lumMod val="50000"/>
                  </a:schemeClr>
                </a:solidFill>
              </a:rPr>
              <a:t>ובביאה. </a:t>
            </a:r>
          </a:p>
          <a:p>
            <a:pPr lvl="0">
              <a:lnSpc>
                <a:spcPct val="120000"/>
              </a:lnSpc>
            </a:pPr>
            <a:r>
              <a:rPr lang="he-IL" sz="1600" dirty="0" smtClean="0">
                <a:solidFill>
                  <a:schemeClr val="accent6">
                    <a:lumMod val="50000"/>
                  </a:schemeClr>
                </a:solidFill>
              </a:rPr>
              <a:t>בכסף - בית </a:t>
            </a:r>
            <a:r>
              <a:rPr lang="he-IL" sz="1600" dirty="0">
                <a:solidFill>
                  <a:schemeClr val="accent6">
                    <a:lumMod val="50000"/>
                  </a:schemeClr>
                </a:solidFill>
              </a:rPr>
              <a:t>שמאי </a:t>
            </a:r>
            <a:r>
              <a:rPr lang="he-IL" sz="1600" dirty="0" smtClean="0">
                <a:solidFill>
                  <a:schemeClr val="accent6">
                    <a:lumMod val="50000"/>
                  </a:schemeClr>
                </a:solidFill>
              </a:rPr>
              <a:t>אומרים: </a:t>
            </a:r>
            <a:r>
              <a:rPr lang="he-IL" sz="1600" dirty="0">
                <a:solidFill>
                  <a:schemeClr val="accent6">
                    <a:lumMod val="50000"/>
                  </a:schemeClr>
                </a:solidFill>
              </a:rPr>
              <a:t>בדינר </a:t>
            </a:r>
            <a:r>
              <a:rPr lang="he-IL" sz="1600" dirty="0" err="1">
                <a:solidFill>
                  <a:schemeClr val="accent6">
                    <a:lumMod val="50000"/>
                  </a:schemeClr>
                </a:solidFill>
              </a:rPr>
              <a:t>ובשוה</a:t>
            </a:r>
            <a:r>
              <a:rPr lang="he-IL" sz="1600" dirty="0">
                <a:solidFill>
                  <a:schemeClr val="accent6">
                    <a:lumMod val="50000"/>
                  </a:schemeClr>
                </a:solidFill>
              </a:rPr>
              <a:t> </a:t>
            </a:r>
            <a:r>
              <a:rPr lang="he-IL" sz="1600" dirty="0" smtClean="0">
                <a:solidFill>
                  <a:schemeClr val="accent6">
                    <a:lumMod val="50000"/>
                  </a:schemeClr>
                </a:solidFill>
              </a:rPr>
              <a:t>דינר,</a:t>
            </a:r>
          </a:p>
          <a:p>
            <a:pPr lvl="0">
              <a:lnSpc>
                <a:spcPct val="120000"/>
              </a:lnSpc>
            </a:pPr>
            <a:r>
              <a:rPr lang="he-IL" sz="1600" dirty="0" smtClean="0">
                <a:solidFill>
                  <a:schemeClr val="accent6">
                    <a:lumMod val="50000"/>
                  </a:schemeClr>
                </a:solidFill>
              </a:rPr>
              <a:t>ובית </a:t>
            </a:r>
            <a:r>
              <a:rPr lang="he-IL" sz="1600" dirty="0">
                <a:solidFill>
                  <a:schemeClr val="accent6">
                    <a:lumMod val="50000"/>
                  </a:schemeClr>
                </a:solidFill>
              </a:rPr>
              <a:t>הלל </a:t>
            </a:r>
            <a:r>
              <a:rPr lang="he-IL" sz="1600" dirty="0" smtClean="0">
                <a:solidFill>
                  <a:schemeClr val="accent6">
                    <a:lumMod val="50000"/>
                  </a:schemeClr>
                </a:solidFill>
              </a:rPr>
              <a:t>אומרים: </a:t>
            </a:r>
            <a:r>
              <a:rPr lang="he-IL" sz="1600" dirty="0">
                <a:solidFill>
                  <a:schemeClr val="accent6">
                    <a:lumMod val="50000"/>
                  </a:schemeClr>
                </a:solidFill>
              </a:rPr>
              <a:t>בפרוטה </a:t>
            </a:r>
            <a:r>
              <a:rPr lang="he-IL" sz="1600" dirty="0" err="1">
                <a:solidFill>
                  <a:schemeClr val="accent6">
                    <a:lumMod val="50000"/>
                  </a:schemeClr>
                </a:solidFill>
              </a:rPr>
              <a:t>ובשוה</a:t>
            </a:r>
            <a:r>
              <a:rPr lang="he-IL" sz="1600" dirty="0">
                <a:solidFill>
                  <a:schemeClr val="accent6">
                    <a:lumMod val="50000"/>
                  </a:schemeClr>
                </a:solidFill>
              </a:rPr>
              <a:t> </a:t>
            </a:r>
            <a:r>
              <a:rPr lang="he-IL" sz="1600" dirty="0" smtClean="0">
                <a:solidFill>
                  <a:schemeClr val="accent6">
                    <a:lumMod val="50000"/>
                  </a:schemeClr>
                </a:solidFill>
              </a:rPr>
              <a:t>פרוטה.</a:t>
            </a:r>
          </a:p>
        </p:txBody>
      </p:sp>
      <p:sp>
        <p:nvSpPr>
          <p:cNvPr id="3" name="TextBox 2"/>
          <p:cNvSpPr txBox="1"/>
          <p:nvPr/>
        </p:nvSpPr>
        <p:spPr>
          <a:xfrm>
            <a:off x="8346896" y="3197736"/>
            <a:ext cx="562617" cy="369332"/>
          </a:xfrm>
          <a:prstGeom prst="rect">
            <a:avLst/>
          </a:prstGeom>
          <a:noFill/>
        </p:spPr>
        <p:txBody>
          <a:bodyPr wrap="square" rtlCol="1">
            <a:spAutoFit/>
          </a:bodyPr>
          <a:lstStyle/>
          <a:p>
            <a:r>
              <a:rPr lang="he-IL" dirty="0" smtClean="0"/>
              <a:t>①</a:t>
            </a:r>
            <a:endParaRPr lang="he-IL" dirty="0"/>
          </a:p>
        </p:txBody>
      </p:sp>
    </p:spTree>
    <p:extLst>
      <p:ext uri="{BB962C8B-B14F-4D97-AF65-F5344CB8AC3E}">
        <p14:creationId xmlns:p14="http://schemas.microsoft.com/office/powerpoint/2010/main" val="2160788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95536" y="2348880"/>
            <a:ext cx="8006335" cy="4044184"/>
          </a:xfrm>
          <a:prstGeom prst="rect">
            <a:avLst/>
          </a:prstGeom>
          <a:noFill/>
        </p:spPr>
        <p:txBody>
          <a:bodyPr wrap="square" rtlCol="1">
            <a:spAutoFit/>
          </a:bodyPr>
          <a:lstStyle/>
          <a:p>
            <a:pPr>
              <a:lnSpc>
                <a:spcPct val="120000"/>
              </a:lnSpc>
            </a:pPr>
            <a:r>
              <a:rPr lang="he-IL" dirty="0" smtClean="0"/>
              <a:t>רב </a:t>
            </a:r>
            <a:r>
              <a:rPr lang="he-IL" dirty="0"/>
              <a:t>יוסף </a:t>
            </a:r>
            <a:r>
              <a:rPr lang="he-IL" dirty="0" smtClean="0"/>
              <a:t>אמר: </a:t>
            </a:r>
          </a:p>
          <a:p>
            <a:pPr>
              <a:lnSpc>
                <a:spcPct val="120000"/>
              </a:lnSpc>
            </a:pPr>
            <a:r>
              <a:rPr lang="he-IL" dirty="0" err="1" smtClean="0"/>
              <a:t>טעמייהו</a:t>
            </a:r>
            <a:r>
              <a:rPr lang="he-IL" dirty="0" smtClean="0"/>
              <a:t> </a:t>
            </a:r>
            <a:r>
              <a:rPr lang="he-IL" dirty="0" err="1"/>
              <a:t>דבית</a:t>
            </a:r>
            <a:r>
              <a:rPr lang="he-IL" dirty="0"/>
              <a:t> שמאי </a:t>
            </a:r>
            <a:r>
              <a:rPr lang="he-IL" dirty="0" err="1"/>
              <a:t>כדרב</a:t>
            </a:r>
            <a:r>
              <a:rPr lang="he-IL" dirty="0"/>
              <a:t> יהודה אמר רב </a:t>
            </a:r>
            <a:r>
              <a:rPr lang="he-IL" dirty="0" smtClean="0"/>
              <a:t>אסי, </a:t>
            </a:r>
          </a:p>
          <a:p>
            <a:pPr>
              <a:lnSpc>
                <a:spcPct val="120000"/>
              </a:lnSpc>
            </a:pPr>
            <a:r>
              <a:rPr lang="he-IL" dirty="0" err="1" smtClean="0"/>
              <a:t>דאמר</a:t>
            </a:r>
            <a:r>
              <a:rPr lang="he-IL" dirty="0" smtClean="0"/>
              <a:t> </a:t>
            </a:r>
            <a:r>
              <a:rPr lang="he-IL" dirty="0"/>
              <a:t>רב יהודה אמר רב </a:t>
            </a:r>
            <a:r>
              <a:rPr lang="he-IL" dirty="0" smtClean="0"/>
              <a:t>אסי: </a:t>
            </a:r>
          </a:p>
          <a:p>
            <a:pPr>
              <a:lnSpc>
                <a:spcPct val="120000"/>
              </a:lnSpc>
            </a:pPr>
            <a:r>
              <a:rPr lang="he-IL" dirty="0" smtClean="0"/>
              <a:t>כל </a:t>
            </a:r>
            <a:r>
              <a:rPr lang="he-IL" dirty="0"/>
              <a:t>כסף האמור בתורה </a:t>
            </a:r>
            <a:r>
              <a:rPr lang="he-IL" dirty="0" smtClean="0"/>
              <a:t>- כסף צורי, </a:t>
            </a:r>
          </a:p>
          <a:p>
            <a:pPr>
              <a:lnSpc>
                <a:spcPct val="120000"/>
              </a:lnSpc>
            </a:pPr>
            <a:r>
              <a:rPr lang="he-IL" dirty="0" smtClean="0"/>
              <a:t>ושל </a:t>
            </a:r>
            <a:r>
              <a:rPr lang="he-IL" dirty="0"/>
              <a:t>דבריהם </a:t>
            </a:r>
            <a:r>
              <a:rPr lang="he-IL" dirty="0" smtClean="0"/>
              <a:t>- כסף מדינה.</a:t>
            </a:r>
          </a:p>
          <a:p>
            <a:pPr>
              <a:lnSpc>
                <a:spcPct val="120000"/>
              </a:lnSpc>
            </a:pPr>
            <a:endParaRPr lang="he-IL" dirty="0"/>
          </a:p>
          <a:p>
            <a:pPr>
              <a:lnSpc>
                <a:spcPct val="120000"/>
              </a:lnSpc>
            </a:pPr>
            <a:endParaRPr lang="he-IL" sz="1100" dirty="0" smtClean="0"/>
          </a:p>
          <a:p>
            <a:pPr>
              <a:lnSpc>
                <a:spcPct val="120000"/>
              </a:lnSpc>
            </a:pPr>
            <a:endParaRPr lang="he-IL" dirty="0"/>
          </a:p>
          <a:p>
            <a:pPr>
              <a:lnSpc>
                <a:spcPct val="120000"/>
              </a:lnSpc>
            </a:pPr>
            <a:r>
              <a:rPr lang="he-IL" sz="1400" dirty="0" smtClean="0"/>
              <a:t>רש"י:</a:t>
            </a:r>
          </a:p>
          <a:p>
            <a:pPr>
              <a:lnSpc>
                <a:spcPct val="120000"/>
              </a:lnSpc>
            </a:pPr>
            <a:r>
              <a:rPr lang="he-IL" sz="1400" b="1" dirty="0"/>
              <a:t>כל כסף האמור בתורה כסף צורי</a:t>
            </a:r>
            <a:r>
              <a:rPr lang="he-IL" sz="1400" dirty="0"/>
              <a:t>. אם פירש שקלים הוי שקל צורי ואם סתם הוי מטבע הפחותה שבצורי:</a:t>
            </a:r>
            <a:r>
              <a:rPr lang="he-IL" sz="1400" b="1" dirty="0"/>
              <a:t> ושל דבריהם כסף מדינה</a:t>
            </a:r>
            <a:r>
              <a:rPr lang="he-IL" sz="1400" dirty="0"/>
              <a:t>. לקמן מפרש לה כסף מדינה שמינית שבכסף צורי אם סלע הוא שמינית שבסלע צורי ואם דינר הוא שמינית שבדינר צורי הלכך פרוטה לא מצית </a:t>
            </a:r>
            <a:r>
              <a:rPr lang="he-IL" sz="1400" dirty="0" err="1"/>
              <a:t>למימר</a:t>
            </a:r>
            <a:r>
              <a:rPr lang="he-IL" sz="1400" dirty="0"/>
              <a:t> לפי שהיא של נחושת </a:t>
            </a:r>
            <a:r>
              <a:rPr lang="he-IL" sz="1400" dirty="0">
                <a:solidFill>
                  <a:srgbClr val="FF0000"/>
                </a:solidFill>
              </a:rPr>
              <a:t>ובצורי מטבע של נחושת </a:t>
            </a:r>
            <a:r>
              <a:rPr lang="he-IL" sz="1400" dirty="0" err="1">
                <a:solidFill>
                  <a:srgbClr val="FF0000"/>
                </a:solidFill>
              </a:rPr>
              <a:t>ליכא</a:t>
            </a:r>
            <a:r>
              <a:rPr lang="he-IL" sz="1400" dirty="0">
                <a:solidFill>
                  <a:srgbClr val="FF0000"/>
                </a:solidFill>
              </a:rPr>
              <a:t> </a:t>
            </a:r>
            <a:r>
              <a:rPr lang="he-IL" sz="1400" dirty="0" err="1"/>
              <a:t>ובקדושין</a:t>
            </a:r>
            <a:r>
              <a:rPr lang="he-IL" sz="1400" dirty="0"/>
              <a:t> כסף כתיב </a:t>
            </a:r>
            <a:r>
              <a:rPr lang="he-IL" sz="1400" dirty="0" err="1"/>
              <a:t>דהא</a:t>
            </a:r>
            <a:r>
              <a:rPr lang="he-IL" sz="1400" dirty="0"/>
              <a:t> </a:t>
            </a:r>
            <a:r>
              <a:rPr lang="he-IL" sz="1400" dirty="0" err="1"/>
              <a:t>קיחה</a:t>
            </a:r>
            <a:r>
              <a:rPr lang="he-IL" sz="1400" dirty="0"/>
              <a:t> </a:t>
            </a:r>
            <a:r>
              <a:rPr lang="he-IL" sz="1400" dirty="0" err="1"/>
              <a:t>קיחה</a:t>
            </a:r>
            <a:r>
              <a:rPr lang="he-IL" sz="1400" dirty="0"/>
              <a:t> </a:t>
            </a:r>
            <a:r>
              <a:rPr lang="he-IL" sz="1400" dirty="0" err="1"/>
              <a:t>גמירי</a:t>
            </a:r>
            <a:r>
              <a:rPr lang="he-IL" sz="1400" dirty="0"/>
              <a:t> וכיון </a:t>
            </a:r>
            <a:r>
              <a:rPr lang="he-IL" sz="1400" dirty="0" err="1"/>
              <a:t>דאפיקתי</a:t>
            </a:r>
            <a:r>
              <a:rPr lang="he-IL" sz="1400" dirty="0"/>
              <a:t>' מפרוטה </a:t>
            </a:r>
            <a:r>
              <a:rPr lang="he-IL" sz="1400" dirty="0" err="1"/>
              <a:t>אלמא</a:t>
            </a:r>
            <a:r>
              <a:rPr lang="he-IL" sz="1400" dirty="0"/>
              <a:t> מידי </a:t>
            </a:r>
            <a:r>
              <a:rPr lang="he-IL" sz="1400" dirty="0" err="1"/>
              <a:t>דחשיבות</a:t>
            </a:r>
            <a:r>
              <a:rPr lang="he-IL" sz="1400" dirty="0"/>
              <a:t> בעי </a:t>
            </a:r>
            <a:r>
              <a:rPr lang="he-IL" sz="1400" dirty="0" err="1"/>
              <a:t>אוקמוה</a:t>
            </a:r>
            <a:r>
              <a:rPr lang="he-IL" sz="1400" dirty="0"/>
              <a:t> </a:t>
            </a:r>
            <a:r>
              <a:rPr lang="he-IL" sz="1400" dirty="0" err="1"/>
              <a:t>אדינר</a:t>
            </a:r>
            <a:r>
              <a:rPr lang="he-IL" sz="1400" dirty="0"/>
              <a:t> </a:t>
            </a:r>
            <a:r>
              <a:rPr lang="he-IL" sz="1400" dirty="0" smtClean="0"/>
              <a:t>כדלקמן:</a:t>
            </a:r>
          </a:p>
        </p:txBody>
      </p:sp>
      <p:sp>
        <p:nvSpPr>
          <p:cNvPr id="9" name="TextBox 8"/>
          <p:cNvSpPr txBox="1"/>
          <p:nvPr/>
        </p:nvSpPr>
        <p:spPr>
          <a:xfrm>
            <a:off x="-189605" y="35330"/>
            <a:ext cx="1713645" cy="369334"/>
          </a:xfrm>
          <a:prstGeom prst="rect">
            <a:avLst/>
          </a:prstGeom>
          <a:noFill/>
        </p:spPr>
        <p:txBody>
          <a:bodyPr wrap="square" rtlCol="1">
            <a:spAutoFit/>
          </a:bodyPr>
          <a:lstStyle/>
          <a:p>
            <a:r>
              <a:rPr lang="he-IL" b="1" dirty="0" smtClean="0">
                <a:solidFill>
                  <a:schemeClr val="bg1">
                    <a:lumMod val="50000"/>
                  </a:schemeClr>
                </a:solidFill>
              </a:rPr>
              <a:t>דף יא עמוד </a:t>
            </a:r>
            <a:r>
              <a:rPr lang="he-IL" b="1" dirty="0">
                <a:solidFill>
                  <a:schemeClr val="bg1">
                    <a:lumMod val="50000"/>
                  </a:schemeClr>
                </a:solidFill>
              </a:rPr>
              <a:t>א</a:t>
            </a:r>
          </a:p>
        </p:txBody>
      </p:sp>
      <p:sp>
        <p:nvSpPr>
          <p:cNvPr id="6" name="הסבר מלבני מעוגל 5"/>
          <p:cNvSpPr/>
          <p:nvPr/>
        </p:nvSpPr>
        <p:spPr>
          <a:xfrm>
            <a:off x="4098424" y="260648"/>
            <a:ext cx="4363206" cy="1728192"/>
          </a:xfrm>
          <a:prstGeom prst="wedgeRoundRectCallout">
            <a:avLst>
              <a:gd name="adj1" fmla="val 54490"/>
              <a:gd name="adj2" fmla="val -4139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600" b="1" dirty="0" smtClean="0">
                <a:solidFill>
                  <a:schemeClr val="tx1"/>
                </a:solidFill>
              </a:rPr>
              <a:t>משנה דף ב עמוד א:</a:t>
            </a:r>
          </a:p>
          <a:p>
            <a:pPr lvl="0">
              <a:lnSpc>
                <a:spcPct val="120000"/>
              </a:lnSpc>
            </a:pPr>
            <a:r>
              <a:rPr lang="he-IL" sz="1600" dirty="0" err="1">
                <a:solidFill>
                  <a:schemeClr val="accent6">
                    <a:lumMod val="50000"/>
                  </a:schemeClr>
                </a:solidFill>
              </a:rPr>
              <a:t>האשה</a:t>
            </a:r>
            <a:r>
              <a:rPr lang="he-IL" sz="1600" dirty="0">
                <a:solidFill>
                  <a:schemeClr val="accent6">
                    <a:lumMod val="50000"/>
                  </a:schemeClr>
                </a:solidFill>
              </a:rPr>
              <a:t> נקנית בשלש </a:t>
            </a:r>
            <a:r>
              <a:rPr lang="he-IL" sz="1600" dirty="0" smtClean="0">
                <a:solidFill>
                  <a:schemeClr val="accent6">
                    <a:lumMod val="50000"/>
                  </a:schemeClr>
                </a:solidFill>
              </a:rPr>
              <a:t>דרכים... בכסף </a:t>
            </a:r>
            <a:r>
              <a:rPr lang="he-IL" sz="1600" dirty="0">
                <a:solidFill>
                  <a:schemeClr val="accent6">
                    <a:lumMod val="50000"/>
                  </a:schemeClr>
                </a:solidFill>
              </a:rPr>
              <a:t>בשטר </a:t>
            </a:r>
            <a:r>
              <a:rPr lang="he-IL" sz="1600" dirty="0" smtClean="0">
                <a:solidFill>
                  <a:schemeClr val="accent6">
                    <a:lumMod val="50000"/>
                  </a:schemeClr>
                </a:solidFill>
              </a:rPr>
              <a:t>ובביאה. </a:t>
            </a:r>
          </a:p>
          <a:p>
            <a:pPr lvl="0">
              <a:lnSpc>
                <a:spcPct val="120000"/>
              </a:lnSpc>
            </a:pPr>
            <a:r>
              <a:rPr lang="he-IL" sz="1600" dirty="0" smtClean="0">
                <a:solidFill>
                  <a:schemeClr val="accent6">
                    <a:lumMod val="50000"/>
                  </a:schemeClr>
                </a:solidFill>
              </a:rPr>
              <a:t>בכסף - בית </a:t>
            </a:r>
            <a:r>
              <a:rPr lang="he-IL" sz="1600" dirty="0">
                <a:solidFill>
                  <a:schemeClr val="accent6">
                    <a:lumMod val="50000"/>
                  </a:schemeClr>
                </a:solidFill>
              </a:rPr>
              <a:t>שמאי </a:t>
            </a:r>
            <a:r>
              <a:rPr lang="he-IL" sz="1600" dirty="0" smtClean="0">
                <a:solidFill>
                  <a:schemeClr val="accent6">
                    <a:lumMod val="50000"/>
                  </a:schemeClr>
                </a:solidFill>
              </a:rPr>
              <a:t>אומרים: </a:t>
            </a:r>
            <a:r>
              <a:rPr lang="he-IL" sz="1600" dirty="0">
                <a:solidFill>
                  <a:schemeClr val="accent6">
                    <a:lumMod val="50000"/>
                  </a:schemeClr>
                </a:solidFill>
              </a:rPr>
              <a:t>בדינר </a:t>
            </a:r>
            <a:r>
              <a:rPr lang="he-IL" sz="1600" dirty="0" err="1">
                <a:solidFill>
                  <a:schemeClr val="accent6">
                    <a:lumMod val="50000"/>
                  </a:schemeClr>
                </a:solidFill>
              </a:rPr>
              <a:t>ובשוה</a:t>
            </a:r>
            <a:r>
              <a:rPr lang="he-IL" sz="1600" dirty="0">
                <a:solidFill>
                  <a:schemeClr val="accent6">
                    <a:lumMod val="50000"/>
                  </a:schemeClr>
                </a:solidFill>
              </a:rPr>
              <a:t> </a:t>
            </a:r>
            <a:r>
              <a:rPr lang="he-IL" sz="1600" dirty="0" smtClean="0">
                <a:solidFill>
                  <a:schemeClr val="accent6">
                    <a:lumMod val="50000"/>
                  </a:schemeClr>
                </a:solidFill>
              </a:rPr>
              <a:t>דינר...</a:t>
            </a:r>
          </a:p>
          <a:p>
            <a:pPr lvl="0">
              <a:lnSpc>
                <a:spcPct val="120000"/>
              </a:lnSpc>
            </a:pPr>
            <a:endParaRPr lang="he-IL" sz="500" dirty="0">
              <a:solidFill>
                <a:schemeClr val="accent6">
                  <a:lumMod val="50000"/>
                </a:schemeClr>
              </a:solidFill>
            </a:endParaRPr>
          </a:p>
          <a:p>
            <a:pPr lvl="0">
              <a:lnSpc>
                <a:spcPct val="120000"/>
              </a:lnSpc>
            </a:pPr>
            <a:r>
              <a:rPr lang="he-IL" sz="1600" b="1" dirty="0" smtClean="0">
                <a:solidFill>
                  <a:schemeClr val="tx1"/>
                </a:solidFill>
              </a:rPr>
              <a:t>גמרא דף יא עמוד א:</a:t>
            </a:r>
          </a:p>
          <a:p>
            <a:pPr lvl="0">
              <a:lnSpc>
                <a:spcPct val="120000"/>
              </a:lnSpc>
            </a:pPr>
            <a:r>
              <a:rPr lang="he-IL" sz="1600" dirty="0">
                <a:solidFill>
                  <a:schemeClr val="tx1"/>
                </a:solidFill>
              </a:rPr>
              <a:t>מאי </a:t>
            </a:r>
            <a:r>
              <a:rPr lang="he-IL" sz="1600" dirty="0" err="1">
                <a:solidFill>
                  <a:schemeClr val="tx1"/>
                </a:solidFill>
              </a:rPr>
              <a:t>טעמייהו</a:t>
            </a:r>
            <a:r>
              <a:rPr lang="he-IL" sz="1600" dirty="0">
                <a:solidFill>
                  <a:schemeClr val="tx1"/>
                </a:solidFill>
              </a:rPr>
              <a:t> </a:t>
            </a:r>
            <a:r>
              <a:rPr lang="he-IL" sz="1600" dirty="0" err="1">
                <a:solidFill>
                  <a:schemeClr val="tx1"/>
                </a:solidFill>
              </a:rPr>
              <a:t>דב''ש</a:t>
            </a:r>
            <a:r>
              <a:rPr lang="he-IL" sz="1600" dirty="0">
                <a:solidFill>
                  <a:schemeClr val="tx1"/>
                </a:solidFill>
              </a:rPr>
              <a:t>? </a:t>
            </a:r>
          </a:p>
        </p:txBody>
      </p:sp>
      <p:sp>
        <p:nvSpPr>
          <p:cNvPr id="3" name="TextBox 2"/>
          <p:cNvSpPr txBox="1"/>
          <p:nvPr/>
        </p:nvSpPr>
        <p:spPr>
          <a:xfrm>
            <a:off x="8346896" y="2402600"/>
            <a:ext cx="562617" cy="369332"/>
          </a:xfrm>
          <a:prstGeom prst="rect">
            <a:avLst/>
          </a:prstGeom>
          <a:noFill/>
        </p:spPr>
        <p:txBody>
          <a:bodyPr wrap="square" rtlCol="1">
            <a:spAutoFit/>
          </a:bodyPr>
          <a:lstStyle/>
          <a:p>
            <a:r>
              <a:rPr lang="he-IL" dirty="0"/>
              <a:t>②</a:t>
            </a:r>
          </a:p>
        </p:txBody>
      </p:sp>
    </p:spTree>
    <p:extLst>
      <p:ext uri="{BB962C8B-B14F-4D97-AF65-F5344CB8AC3E}">
        <p14:creationId xmlns:p14="http://schemas.microsoft.com/office/powerpoint/2010/main" val="4017229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481496" y="173564"/>
            <a:ext cx="8006335" cy="6407908"/>
          </a:xfrm>
          <a:prstGeom prst="rect">
            <a:avLst/>
          </a:prstGeom>
          <a:noFill/>
        </p:spPr>
        <p:txBody>
          <a:bodyPr wrap="square" rtlCol="1">
            <a:spAutoFit/>
          </a:bodyPr>
          <a:lstStyle/>
          <a:p>
            <a:pPr>
              <a:lnSpc>
                <a:spcPct val="120000"/>
              </a:lnSpc>
            </a:pPr>
            <a:r>
              <a:rPr lang="he-IL" sz="1700" dirty="0"/>
              <a:t>גופא </a:t>
            </a:r>
            <a:endParaRPr lang="he-IL" sz="1700" dirty="0" smtClean="0"/>
          </a:p>
          <a:p>
            <a:pPr>
              <a:lnSpc>
                <a:spcPct val="120000"/>
              </a:lnSpc>
            </a:pPr>
            <a:r>
              <a:rPr lang="he-IL" sz="1700" dirty="0" smtClean="0"/>
              <a:t>אמר </a:t>
            </a:r>
            <a:r>
              <a:rPr lang="he-IL" sz="1700" dirty="0"/>
              <a:t>רב יהודה אמר רב </a:t>
            </a:r>
            <a:r>
              <a:rPr lang="he-IL" sz="1700" dirty="0" smtClean="0"/>
              <a:t>אסי: </a:t>
            </a:r>
          </a:p>
          <a:p>
            <a:pPr>
              <a:lnSpc>
                <a:spcPct val="120000"/>
              </a:lnSpc>
            </a:pPr>
            <a:r>
              <a:rPr lang="he-IL" sz="1700" dirty="0" smtClean="0"/>
              <a:t>כל </a:t>
            </a:r>
            <a:r>
              <a:rPr lang="he-IL" sz="1700" dirty="0"/>
              <a:t>כסף האמור בתורה </a:t>
            </a:r>
            <a:r>
              <a:rPr lang="he-IL" sz="1700" dirty="0" smtClean="0"/>
              <a:t>- כסף צורי, </a:t>
            </a:r>
            <a:r>
              <a:rPr lang="he-IL" sz="1700" dirty="0"/>
              <a:t>ושל דבריהם </a:t>
            </a:r>
            <a:r>
              <a:rPr lang="he-IL" sz="1700" dirty="0" smtClean="0"/>
              <a:t>- כסף מדינה.</a:t>
            </a:r>
          </a:p>
          <a:p>
            <a:pPr>
              <a:lnSpc>
                <a:spcPct val="120000"/>
              </a:lnSpc>
            </a:pPr>
            <a:endParaRPr lang="he-IL" sz="2000" dirty="0"/>
          </a:p>
          <a:p>
            <a:pPr>
              <a:lnSpc>
                <a:spcPct val="120000"/>
              </a:lnSpc>
            </a:pPr>
            <a:r>
              <a:rPr lang="he-IL" sz="1700" dirty="0" err="1" smtClean="0"/>
              <a:t>וכללא</a:t>
            </a:r>
            <a:r>
              <a:rPr lang="he-IL" sz="1700" dirty="0" smtClean="0"/>
              <a:t> הוא?</a:t>
            </a:r>
            <a:endParaRPr lang="he-IL" sz="1700" dirty="0"/>
          </a:p>
          <a:p>
            <a:pPr>
              <a:lnSpc>
                <a:spcPct val="120000"/>
              </a:lnSpc>
            </a:pPr>
            <a:endParaRPr lang="he-IL" sz="2000" dirty="0"/>
          </a:p>
          <a:p>
            <a:pPr>
              <a:lnSpc>
                <a:spcPct val="120000"/>
              </a:lnSpc>
            </a:pPr>
            <a:r>
              <a:rPr lang="he-IL" sz="1700" dirty="0"/>
              <a:t>והרי טענה </a:t>
            </a:r>
            <a:r>
              <a:rPr lang="he-IL" sz="1700" dirty="0" err="1"/>
              <a:t>דכתיב</a:t>
            </a:r>
            <a:r>
              <a:rPr lang="he-IL" sz="1700" dirty="0"/>
              <a:t> </a:t>
            </a:r>
            <a:r>
              <a:rPr lang="he-IL" sz="1700" dirty="0" smtClean="0"/>
              <a:t>"כי </a:t>
            </a:r>
            <a:r>
              <a:rPr lang="he-IL" sz="1700" dirty="0" err="1"/>
              <a:t>יתן</a:t>
            </a:r>
            <a:r>
              <a:rPr lang="he-IL" sz="1700" dirty="0"/>
              <a:t> איש אל רעהו </a:t>
            </a:r>
            <a:r>
              <a:rPr lang="he-IL" sz="1700" b="1" dirty="0"/>
              <a:t>כסף</a:t>
            </a:r>
            <a:r>
              <a:rPr lang="he-IL" sz="1700" dirty="0"/>
              <a:t> או כלים </a:t>
            </a:r>
            <a:r>
              <a:rPr lang="he-IL" sz="1700" dirty="0" smtClean="0"/>
              <a:t>לשמור",</a:t>
            </a:r>
          </a:p>
          <a:p>
            <a:pPr>
              <a:lnSpc>
                <a:spcPct val="120000"/>
              </a:lnSpc>
            </a:pPr>
            <a:r>
              <a:rPr lang="he-IL" sz="1700" dirty="0" smtClean="0"/>
              <a:t>ותנן: </a:t>
            </a:r>
            <a:r>
              <a:rPr lang="he-IL" sz="1700" dirty="0">
                <a:solidFill>
                  <a:schemeClr val="accent6">
                    <a:lumMod val="50000"/>
                  </a:schemeClr>
                </a:solidFill>
              </a:rPr>
              <a:t>שבועת </a:t>
            </a:r>
            <a:r>
              <a:rPr lang="he-IL" sz="1700" dirty="0" err="1">
                <a:solidFill>
                  <a:schemeClr val="accent6">
                    <a:lumMod val="50000"/>
                  </a:schemeClr>
                </a:solidFill>
              </a:rPr>
              <a:t>הדיינין</a:t>
            </a:r>
            <a:r>
              <a:rPr lang="he-IL" sz="1700" dirty="0">
                <a:solidFill>
                  <a:schemeClr val="accent6">
                    <a:lumMod val="50000"/>
                  </a:schemeClr>
                </a:solidFill>
              </a:rPr>
              <a:t> </a:t>
            </a:r>
            <a:r>
              <a:rPr lang="he-IL" sz="1700" dirty="0" smtClean="0">
                <a:solidFill>
                  <a:schemeClr val="accent6">
                    <a:lumMod val="50000"/>
                  </a:schemeClr>
                </a:solidFill>
              </a:rPr>
              <a:t>- הטענה </a:t>
            </a:r>
            <a:r>
              <a:rPr lang="he-IL" sz="1700" dirty="0">
                <a:solidFill>
                  <a:schemeClr val="accent6">
                    <a:lumMod val="50000"/>
                  </a:schemeClr>
                </a:solidFill>
              </a:rPr>
              <a:t>שתי </a:t>
            </a:r>
            <a:r>
              <a:rPr lang="he-IL" sz="1700" dirty="0" smtClean="0">
                <a:solidFill>
                  <a:schemeClr val="accent6">
                    <a:lumMod val="50000"/>
                  </a:schemeClr>
                </a:solidFill>
              </a:rPr>
              <a:t>כסף, </a:t>
            </a:r>
            <a:r>
              <a:rPr lang="he-IL" sz="1700" dirty="0">
                <a:solidFill>
                  <a:schemeClr val="accent6">
                    <a:lumMod val="50000"/>
                  </a:schemeClr>
                </a:solidFill>
              </a:rPr>
              <a:t>וההודאה </a:t>
            </a:r>
            <a:r>
              <a:rPr lang="he-IL" sz="1700" dirty="0" err="1">
                <a:solidFill>
                  <a:schemeClr val="accent6">
                    <a:lumMod val="50000"/>
                  </a:schemeClr>
                </a:solidFill>
              </a:rPr>
              <a:t>שוה</a:t>
            </a:r>
            <a:r>
              <a:rPr lang="he-IL" sz="1700" dirty="0">
                <a:solidFill>
                  <a:schemeClr val="accent6">
                    <a:lumMod val="50000"/>
                  </a:schemeClr>
                </a:solidFill>
              </a:rPr>
              <a:t> פרוטה</a:t>
            </a:r>
            <a:r>
              <a:rPr lang="he-IL" sz="1700" dirty="0" smtClean="0"/>
              <a:t>!</a:t>
            </a:r>
          </a:p>
          <a:p>
            <a:pPr>
              <a:lnSpc>
                <a:spcPct val="120000"/>
              </a:lnSpc>
            </a:pPr>
            <a:endParaRPr lang="he-IL" sz="800" dirty="0"/>
          </a:p>
          <a:p>
            <a:pPr>
              <a:lnSpc>
                <a:spcPct val="120000"/>
              </a:lnSpc>
            </a:pPr>
            <a:r>
              <a:rPr lang="he-IL" sz="1700" dirty="0" smtClean="0"/>
              <a:t>התם </a:t>
            </a:r>
            <a:r>
              <a:rPr lang="he-IL" sz="1700" dirty="0" err="1"/>
              <a:t>דומיא</a:t>
            </a:r>
            <a:r>
              <a:rPr lang="he-IL" sz="1700" dirty="0"/>
              <a:t> </a:t>
            </a:r>
            <a:r>
              <a:rPr lang="he-IL" sz="1700" dirty="0" err="1" smtClean="0"/>
              <a:t>דכלים</a:t>
            </a:r>
            <a:r>
              <a:rPr lang="he-IL" sz="1700" dirty="0" smtClean="0"/>
              <a:t>, </a:t>
            </a:r>
          </a:p>
          <a:p>
            <a:pPr>
              <a:lnSpc>
                <a:spcPct val="120000"/>
              </a:lnSpc>
            </a:pPr>
            <a:r>
              <a:rPr lang="he-IL" sz="1700" dirty="0" smtClean="0"/>
              <a:t>מה </a:t>
            </a:r>
            <a:r>
              <a:rPr lang="he-IL" sz="1700" dirty="0"/>
              <a:t>כלים שנים אף כסף </a:t>
            </a:r>
            <a:r>
              <a:rPr lang="he-IL" sz="1700" dirty="0" smtClean="0"/>
              <a:t>שנים, </a:t>
            </a:r>
            <a:r>
              <a:rPr lang="he-IL" sz="1700" dirty="0"/>
              <a:t>ומה כסף דבר חשוב אף כלים דבר </a:t>
            </a:r>
            <a:r>
              <a:rPr lang="he-IL" sz="1700" dirty="0" smtClean="0"/>
              <a:t>חשוב.</a:t>
            </a:r>
          </a:p>
          <a:p>
            <a:pPr>
              <a:lnSpc>
                <a:spcPct val="120000"/>
              </a:lnSpc>
            </a:pPr>
            <a:endParaRPr lang="he-IL" sz="2000" dirty="0"/>
          </a:p>
          <a:p>
            <a:pPr>
              <a:lnSpc>
                <a:spcPct val="120000"/>
              </a:lnSpc>
            </a:pPr>
            <a:r>
              <a:rPr lang="he-IL" sz="1700" dirty="0" smtClean="0"/>
              <a:t>והרי </a:t>
            </a:r>
            <a:r>
              <a:rPr lang="he-IL" sz="1700" dirty="0"/>
              <a:t>מעשר </a:t>
            </a:r>
            <a:r>
              <a:rPr lang="he-IL" sz="1700" dirty="0" err="1" smtClean="0"/>
              <a:t>דכתיב</a:t>
            </a:r>
            <a:r>
              <a:rPr lang="he-IL" sz="1700" dirty="0"/>
              <a:t> </a:t>
            </a:r>
            <a:r>
              <a:rPr lang="he-IL" sz="1700" dirty="0" smtClean="0"/>
              <a:t>"וצרת </a:t>
            </a:r>
            <a:r>
              <a:rPr lang="he-IL" sz="1700" b="1" dirty="0"/>
              <a:t>הכסף</a:t>
            </a:r>
            <a:r>
              <a:rPr lang="he-IL" sz="1700" dirty="0"/>
              <a:t> </a:t>
            </a:r>
            <a:r>
              <a:rPr lang="he-IL" sz="1700" dirty="0" smtClean="0"/>
              <a:t>בידך",</a:t>
            </a:r>
          </a:p>
          <a:p>
            <a:pPr>
              <a:lnSpc>
                <a:spcPct val="120000"/>
              </a:lnSpc>
            </a:pPr>
            <a:r>
              <a:rPr lang="he-IL" sz="1700" dirty="0" smtClean="0"/>
              <a:t>ותנן: </a:t>
            </a:r>
            <a:r>
              <a:rPr lang="he-IL" sz="1700" dirty="0">
                <a:solidFill>
                  <a:schemeClr val="accent6">
                    <a:lumMod val="50000"/>
                  </a:schemeClr>
                </a:solidFill>
              </a:rPr>
              <a:t>הפורט סלע ממעות מעשר שני</a:t>
            </a:r>
            <a:r>
              <a:rPr lang="he-IL" sz="1700" dirty="0" smtClean="0"/>
              <a:t>!</a:t>
            </a:r>
          </a:p>
          <a:p>
            <a:pPr>
              <a:lnSpc>
                <a:spcPct val="120000"/>
              </a:lnSpc>
            </a:pPr>
            <a:endParaRPr lang="he-IL" sz="800" dirty="0"/>
          </a:p>
          <a:p>
            <a:pPr>
              <a:lnSpc>
                <a:spcPct val="120000"/>
              </a:lnSpc>
            </a:pPr>
            <a:r>
              <a:rPr lang="he-IL" sz="1700" dirty="0" smtClean="0"/>
              <a:t>"כסף" "הכסף" ריבה. </a:t>
            </a:r>
          </a:p>
          <a:p>
            <a:pPr>
              <a:lnSpc>
                <a:spcPct val="120000"/>
              </a:lnSpc>
            </a:pPr>
            <a:endParaRPr lang="he-IL" sz="2000" dirty="0"/>
          </a:p>
          <a:p>
            <a:pPr>
              <a:lnSpc>
                <a:spcPct val="120000"/>
              </a:lnSpc>
            </a:pPr>
            <a:r>
              <a:rPr lang="he-IL" sz="1700" dirty="0" smtClean="0"/>
              <a:t>והרי </a:t>
            </a:r>
            <a:r>
              <a:rPr lang="he-IL" sz="1700" dirty="0"/>
              <a:t>הקדש </a:t>
            </a:r>
            <a:r>
              <a:rPr lang="he-IL" sz="1700" dirty="0" err="1"/>
              <a:t>דכתיב</a:t>
            </a:r>
            <a:r>
              <a:rPr lang="he-IL" sz="1700" dirty="0"/>
              <a:t> </a:t>
            </a:r>
            <a:r>
              <a:rPr lang="he-IL" sz="1700" dirty="0" smtClean="0"/>
              <a:t>"ונתן </a:t>
            </a:r>
            <a:r>
              <a:rPr lang="he-IL" sz="1700" b="1" dirty="0"/>
              <a:t>הכסף</a:t>
            </a:r>
            <a:r>
              <a:rPr lang="he-IL" sz="1700" dirty="0"/>
              <a:t> וקם </a:t>
            </a:r>
            <a:r>
              <a:rPr lang="he-IL" sz="1700" dirty="0" smtClean="0"/>
              <a:t>לו",</a:t>
            </a:r>
          </a:p>
          <a:p>
            <a:pPr>
              <a:lnSpc>
                <a:spcPct val="120000"/>
              </a:lnSpc>
            </a:pPr>
            <a:r>
              <a:rPr lang="he-IL" sz="1700" dirty="0" smtClean="0"/>
              <a:t>ואמר שמואל: </a:t>
            </a:r>
            <a:r>
              <a:rPr lang="he-IL" sz="1700" dirty="0"/>
              <a:t>הקדש </a:t>
            </a:r>
            <a:r>
              <a:rPr lang="he-IL" sz="1700" dirty="0" err="1"/>
              <a:t>שוה</a:t>
            </a:r>
            <a:r>
              <a:rPr lang="he-IL" sz="1700" dirty="0"/>
              <a:t> מנה שחיללו על </a:t>
            </a:r>
            <a:r>
              <a:rPr lang="he-IL" sz="1700" dirty="0" err="1"/>
              <a:t>שוה</a:t>
            </a:r>
            <a:r>
              <a:rPr lang="he-IL" sz="1700" dirty="0"/>
              <a:t> פרוטה </a:t>
            </a:r>
            <a:r>
              <a:rPr lang="he-IL" sz="1700" dirty="0" smtClean="0"/>
              <a:t>- מחולל!</a:t>
            </a:r>
          </a:p>
          <a:p>
            <a:pPr>
              <a:lnSpc>
                <a:spcPct val="120000"/>
              </a:lnSpc>
            </a:pPr>
            <a:endParaRPr lang="he-IL" sz="800" dirty="0"/>
          </a:p>
          <a:p>
            <a:pPr>
              <a:lnSpc>
                <a:spcPct val="120000"/>
              </a:lnSpc>
            </a:pPr>
            <a:r>
              <a:rPr lang="he-IL" sz="1700" dirty="0" smtClean="0"/>
              <a:t>התם </a:t>
            </a:r>
            <a:r>
              <a:rPr lang="he-IL" sz="1700" dirty="0" err="1"/>
              <a:t>נמי</a:t>
            </a:r>
            <a:r>
              <a:rPr lang="he-IL" sz="1700" dirty="0"/>
              <a:t> </a:t>
            </a:r>
            <a:r>
              <a:rPr lang="he-IL" sz="1700" dirty="0" smtClean="0"/>
              <a:t>"כסף" "כסף" </a:t>
            </a:r>
            <a:r>
              <a:rPr lang="he-IL" sz="1700" dirty="0" err="1"/>
              <a:t>יליף</a:t>
            </a:r>
            <a:r>
              <a:rPr lang="he-IL" sz="1700" dirty="0"/>
              <a:t> </a:t>
            </a:r>
            <a:r>
              <a:rPr lang="he-IL" sz="1700" dirty="0" smtClean="0"/>
              <a:t>ממעשר.</a:t>
            </a:r>
          </a:p>
        </p:txBody>
      </p:sp>
      <p:sp>
        <p:nvSpPr>
          <p:cNvPr id="9" name="TextBox 8"/>
          <p:cNvSpPr txBox="1"/>
          <p:nvPr/>
        </p:nvSpPr>
        <p:spPr>
          <a:xfrm>
            <a:off x="-189605" y="35330"/>
            <a:ext cx="1713645" cy="369334"/>
          </a:xfrm>
          <a:prstGeom prst="rect">
            <a:avLst/>
          </a:prstGeom>
          <a:noFill/>
        </p:spPr>
        <p:txBody>
          <a:bodyPr wrap="square" rtlCol="1">
            <a:spAutoFit/>
          </a:bodyPr>
          <a:lstStyle/>
          <a:p>
            <a:r>
              <a:rPr lang="he-IL" b="1" dirty="0" smtClean="0">
                <a:solidFill>
                  <a:schemeClr val="bg1">
                    <a:lumMod val="50000"/>
                  </a:schemeClr>
                </a:solidFill>
              </a:rPr>
              <a:t>דף יא עמוד </a:t>
            </a:r>
            <a:r>
              <a:rPr lang="he-IL" b="1" dirty="0">
                <a:solidFill>
                  <a:schemeClr val="bg1">
                    <a:lumMod val="50000"/>
                  </a:schemeClr>
                </a:solidFill>
              </a:rPr>
              <a:t>א</a:t>
            </a:r>
          </a:p>
        </p:txBody>
      </p:sp>
      <p:sp>
        <p:nvSpPr>
          <p:cNvPr id="5" name="TextBox 4"/>
          <p:cNvSpPr txBox="1"/>
          <p:nvPr/>
        </p:nvSpPr>
        <p:spPr>
          <a:xfrm>
            <a:off x="8474946" y="2189788"/>
            <a:ext cx="432048" cy="3600986"/>
          </a:xfrm>
          <a:prstGeom prst="rect">
            <a:avLst/>
          </a:prstGeom>
          <a:noFill/>
        </p:spPr>
        <p:txBody>
          <a:bodyPr wrap="square" rtlCol="1">
            <a:spAutoFit/>
          </a:bodyPr>
          <a:lstStyle/>
          <a:p>
            <a:r>
              <a:rPr lang="he-IL" sz="1600" dirty="0" smtClean="0"/>
              <a:t>❶</a:t>
            </a:r>
          </a:p>
          <a:p>
            <a:endParaRPr lang="he-IL" sz="1600" dirty="0"/>
          </a:p>
          <a:p>
            <a:endParaRPr lang="he-IL" sz="2200" dirty="0" smtClean="0"/>
          </a:p>
          <a:p>
            <a:endParaRPr lang="he-IL" sz="1600" dirty="0"/>
          </a:p>
          <a:p>
            <a:endParaRPr lang="he-IL" sz="1600" dirty="0" smtClean="0"/>
          </a:p>
          <a:p>
            <a:endParaRPr lang="he-IL" sz="1400" dirty="0"/>
          </a:p>
          <a:p>
            <a:endParaRPr lang="he-IL" sz="1600" dirty="0" smtClean="0"/>
          </a:p>
          <a:p>
            <a:r>
              <a:rPr lang="he-IL" sz="1600" dirty="0" smtClean="0"/>
              <a:t>❷</a:t>
            </a:r>
          </a:p>
          <a:p>
            <a:endParaRPr lang="he-IL" sz="1600" dirty="0"/>
          </a:p>
          <a:p>
            <a:endParaRPr lang="he-IL" sz="1600" dirty="0" smtClean="0"/>
          </a:p>
          <a:p>
            <a:endParaRPr lang="he-IL" sz="1600" dirty="0" smtClean="0"/>
          </a:p>
          <a:p>
            <a:endParaRPr lang="he-IL" sz="1600" dirty="0"/>
          </a:p>
          <a:p>
            <a:endParaRPr lang="he-IL" sz="1600" dirty="0" smtClean="0"/>
          </a:p>
          <a:p>
            <a:r>
              <a:rPr lang="he-IL" sz="1600" dirty="0" smtClean="0"/>
              <a:t>❸</a:t>
            </a:r>
            <a:endParaRPr lang="he-IL" sz="1600" dirty="0"/>
          </a:p>
        </p:txBody>
      </p:sp>
      <p:sp>
        <p:nvSpPr>
          <p:cNvPr id="8" name="הסבר מלבני מעוגל 7"/>
          <p:cNvSpPr/>
          <p:nvPr/>
        </p:nvSpPr>
        <p:spPr>
          <a:xfrm>
            <a:off x="499081" y="3697779"/>
            <a:ext cx="2824993" cy="1728192"/>
          </a:xfrm>
          <a:prstGeom prst="wedgeRoundRectCallout">
            <a:avLst>
              <a:gd name="adj1" fmla="val 73786"/>
              <a:gd name="adj2" fmla="val -883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200" b="1" dirty="0" smtClean="0">
                <a:solidFill>
                  <a:schemeClr val="tx1"/>
                </a:solidFill>
              </a:rPr>
              <a:t>משנה מעשר שני ב/ח-ט:</a:t>
            </a:r>
          </a:p>
          <a:p>
            <a:pPr lvl="0">
              <a:lnSpc>
                <a:spcPct val="120000"/>
              </a:lnSpc>
            </a:pPr>
            <a:r>
              <a:rPr lang="he-IL" sz="1200" dirty="0">
                <a:solidFill>
                  <a:schemeClr val="accent6">
                    <a:lumMod val="50000"/>
                  </a:schemeClr>
                </a:solidFill>
              </a:rPr>
              <a:t>הפורט סלע ממעות מעשר </a:t>
            </a:r>
            <a:r>
              <a:rPr lang="he-IL" sz="1200" dirty="0" smtClean="0">
                <a:solidFill>
                  <a:schemeClr val="accent6">
                    <a:lumMod val="50000"/>
                  </a:schemeClr>
                </a:solidFill>
              </a:rPr>
              <a:t>שני:</a:t>
            </a:r>
          </a:p>
          <a:p>
            <a:pPr lvl="0">
              <a:lnSpc>
                <a:spcPct val="120000"/>
              </a:lnSpc>
            </a:pPr>
            <a:r>
              <a:rPr lang="he-IL" sz="1200" dirty="0" smtClean="0">
                <a:solidFill>
                  <a:schemeClr val="accent6">
                    <a:lumMod val="50000"/>
                  </a:schemeClr>
                </a:solidFill>
              </a:rPr>
              <a:t>בית </a:t>
            </a:r>
            <a:r>
              <a:rPr lang="he-IL" sz="1200" dirty="0">
                <a:solidFill>
                  <a:schemeClr val="accent6">
                    <a:lumMod val="50000"/>
                  </a:schemeClr>
                </a:solidFill>
              </a:rPr>
              <a:t>שמאי </a:t>
            </a:r>
            <a:r>
              <a:rPr lang="he-IL" sz="1200" dirty="0" smtClean="0">
                <a:solidFill>
                  <a:schemeClr val="accent6">
                    <a:lumMod val="50000"/>
                  </a:schemeClr>
                </a:solidFill>
              </a:rPr>
              <a:t>אומרים </a:t>
            </a:r>
            <a:r>
              <a:rPr lang="he-IL" sz="1200" dirty="0">
                <a:solidFill>
                  <a:schemeClr val="accent6">
                    <a:lumMod val="50000"/>
                  </a:schemeClr>
                </a:solidFill>
              </a:rPr>
              <a:t>כל הסלע </a:t>
            </a:r>
            <a:r>
              <a:rPr lang="he-IL" sz="1200" dirty="0" smtClean="0">
                <a:solidFill>
                  <a:schemeClr val="accent6">
                    <a:lumMod val="50000"/>
                  </a:schemeClr>
                </a:solidFill>
              </a:rPr>
              <a:t>מעות,</a:t>
            </a:r>
          </a:p>
          <a:p>
            <a:pPr lvl="0">
              <a:lnSpc>
                <a:spcPct val="120000"/>
              </a:lnSpc>
            </a:pPr>
            <a:r>
              <a:rPr lang="he-IL" sz="1200" dirty="0" smtClean="0">
                <a:solidFill>
                  <a:schemeClr val="accent6">
                    <a:lumMod val="50000"/>
                  </a:schemeClr>
                </a:solidFill>
              </a:rPr>
              <a:t>ובית </a:t>
            </a:r>
            <a:r>
              <a:rPr lang="he-IL" sz="1200" dirty="0">
                <a:solidFill>
                  <a:schemeClr val="accent6">
                    <a:lumMod val="50000"/>
                  </a:schemeClr>
                </a:solidFill>
              </a:rPr>
              <a:t>הלל </a:t>
            </a:r>
            <a:r>
              <a:rPr lang="he-IL" sz="1200" dirty="0" smtClean="0">
                <a:solidFill>
                  <a:schemeClr val="accent6">
                    <a:lumMod val="50000"/>
                  </a:schemeClr>
                </a:solidFill>
              </a:rPr>
              <a:t>אומרים </a:t>
            </a:r>
            <a:r>
              <a:rPr lang="he-IL" sz="1200" dirty="0">
                <a:solidFill>
                  <a:schemeClr val="accent6">
                    <a:lumMod val="50000"/>
                  </a:schemeClr>
                </a:solidFill>
              </a:rPr>
              <a:t>שקל כסף ושקל </a:t>
            </a:r>
            <a:r>
              <a:rPr lang="he-IL" sz="1200" dirty="0" smtClean="0">
                <a:solidFill>
                  <a:schemeClr val="accent6">
                    <a:lumMod val="50000"/>
                  </a:schemeClr>
                </a:solidFill>
              </a:rPr>
              <a:t>מעות...  </a:t>
            </a:r>
            <a:endParaRPr lang="he-IL" sz="1200" dirty="0">
              <a:solidFill>
                <a:schemeClr val="accent6">
                  <a:lumMod val="50000"/>
                </a:schemeClr>
              </a:solidFill>
            </a:endParaRPr>
          </a:p>
          <a:p>
            <a:pPr lvl="0">
              <a:lnSpc>
                <a:spcPct val="120000"/>
              </a:lnSpc>
            </a:pPr>
            <a:endParaRPr lang="he-IL" sz="100" dirty="0" smtClean="0">
              <a:solidFill>
                <a:schemeClr val="accent6">
                  <a:lumMod val="50000"/>
                </a:schemeClr>
              </a:solidFill>
            </a:endParaRPr>
          </a:p>
          <a:p>
            <a:pPr lvl="0">
              <a:lnSpc>
                <a:spcPct val="120000"/>
              </a:lnSpc>
            </a:pPr>
            <a:endParaRPr lang="he-IL" sz="100" dirty="0" smtClean="0">
              <a:solidFill>
                <a:schemeClr val="accent6">
                  <a:lumMod val="50000"/>
                </a:schemeClr>
              </a:solidFill>
            </a:endParaRPr>
          </a:p>
          <a:p>
            <a:pPr lvl="0">
              <a:lnSpc>
                <a:spcPct val="120000"/>
              </a:lnSpc>
            </a:pPr>
            <a:r>
              <a:rPr lang="he-IL" sz="1200" dirty="0" smtClean="0">
                <a:solidFill>
                  <a:schemeClr val="accent6">
                    <a:lumMod val="50000"/>
                  </a:schemeClr>
                </a:solidFill>
              </a:rPr>
              <a:t>הפורט </a:t>
            </a:r>
            <a:r>
              <a:rPr lang="he-IL" sz="1200" dirty="0">
                <a:solidFill>
                  <a:schemeClr val="accent6">
                    <a:lumMod val="50000"/>
                  </a:schemeClr>
                </a:solidFill>
              </a:rPr>
              <a:t>סלע של מעשר שני </a:t>
            </a:r>
            <a:r>
              <a:rPr lang="he-IL" sz="1200" dirty="0" smtClean="0">
                <a:solidFill>
                  <a:schemeClr val="accent6">
                    <a:lumMod val="50000"/>
                  </a:schemeClr>
                </a:solidFill>
              </a:rPr>
              <a:t>בירושלים:</a:t>
            </a:r>
          </a:p>
          <a:p>
            <a:pPr lvl="0">
              <a:lnSpc>
                <a:spcPct val="120000"/>
              </a:lnSpc>
            </a:pPr>
            <a:r>
              <a:rPr lang="he-IL" sz="1200" dirty="0" smtClean="0">
                <a:solidFill>
                  <a:schemeClr val="accent6">
                    <a:lumMod val="50000"/>
                  </a:schemeClr>
                </a:solidFill>
              </a:rPr>
              <a:t>בית </a:t>
            </a:r>
            <a:r>
              <a:rPr lang="he-IL" sz="1200" dirty="0">
                <a:solidFill>
                  <a:schemeClr val="accent6">
                    <a:lumMod val="50000"/>
                  </a:schemeClr>
                </a:solidFill>
              </a:rPr>
              <a:t>שמאי </a:t>
            </a:r>
            <a:r>
              <a:rPr lang="he-IL" sz="1200" dirty="0" smtClean="0">
                <a:solidFill>
                  <a:schemeClr val="accent6">
                    <a:lumMod val="50000"/>
                  </a:schemeClr>
                </a:solidFill>
              </a:rPr>
              <a:t>אומרים </a:t>
            </a:r>
            <a:r>
              <a:rPr lang="he-IL" sz="1200" dirty="0">
                <a:solidFill>
                  <a:schemeClr val="accent6">
                    <a:lumMod val="50000"/>
                  </a:schemeClr>
                </a:solidFill>
              </a:rPr>
              <a:t>בכל הסלע </a:t>
            </a:r>
            <a:r>
              <a:rPr lang="he-IL" sz="1200" dirty="0" smtClean="0">
                <a:solidFill>
                  <a:schemeClr val="accent6">
                    <a:lumMod val="50000"/>
                  </a:schemeClr>
                </a:solidFill>
              </a:rPr>
              <a:t>מעות,</a:t>
            </a:r>
          </a:p>
          <a:p>
            <a:pPr lvl="0">
              <a:lnSpc>
                <a:spcPct val="120000"/>
              </a:lnSpc>
            </a:pPr>
            <a:r>
              <a:rPr lang="he-IL" sz="1200" dirty="0" smtClean="0">
                <a:solidFill>
                  <a:schemeClr val="accent6">
                    <a:lumMod val="50000"/>
                  </a:schemeClr>
                </a:solidFill>
              </a:rPr>
              <a:t>ובית </a:t>
            </a:r>
            <a:r>
              <a:rPr lang="he-IL" sz="1200" dirty="0">
                <a:solidFill>
                  <a:schemeClr val="accent6">
                    <a:lumMod val="50000"/>
                  </a:schemeClr>
                </a:solidFill>
              </a:rPr>
              <a:t>הלל </a:t>
            </a:r>
            <a:r>
              <a:rPr lang="he-IL" sz="1200" dirty="0" smtClean="0">
                <a:solidFill>
                  <a:schemeClr val="accent6">
                    <a:lumMod val="50000"/>
                  </a:schemeClr>
                </a:solidFill>
              </a:rPr>
              <a:t>אומרים </a:t>
            </a:r>
            <a:r>
              <a:rPr lang="he-IL" sz="1200" dirty="0">
                <a:solidFill>
                  <a:schemeClr val="accent6">
                    <a:lumMod val="50000"/>
                  </a:schemeClr>
                </a:solidFill>
              </a:rPr>
              <a:t>שקל כסף ושקל </a:t>
            </a:r>
            <a:r>
              <a:rPr lang="he-IL" sz="1200" dirty="0" smtClean="0">
                <a:solidFill>
                  <a:schemeClr val="accent6">
                    <a:lumMod val="50000"/>
                  </a:schemeClr>
                </a:solidFill>
              </a:rPr>
              <a:t>מעות.</a:t>
            </a:r>
            <a:endParaRPr lang="he-IL" sz="1200" dirty="0">
              <a:solidFill>
                <a:schemeClr val="accent6">
                  <a:lumMod val="50000"/>
                </a:schemeClr>
              </a:solidFill>
            </a:endParaRPr>
          </a:p>
        </p:txBody>
      </p:sp>
    </p:spTree>
    <p:extLst>
      <p:ext uri="{BB962C8B-B14F-4D97-AF65-F5344CB8AC3E}">
        <p14:creationId xmlns:p14="http://schemas.microsoft.com/office/powerpoint/2010/main" val="230918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82089" y="1556792"/>
            <a:ext cx="8006335" cy="5244513"/>
          </a:xfrm>
          <a:prstGeom prst="rect">
            <a:avLst/>
          </a:prstGeom>
          <a:noFill/>
        </p:spPr>
        <p:txBody>
          <a:bodyPr wrap="square" rtlCol="1">
            <a:spAutoFit/>
          </a:bodyPr>
          <a:lstStyle/>
          <a:p>
            <a:pPr>
              <a:lnSpc>
                <a:spcPct val="120000"/>
              </a:lnSpc>
            </a:pPr>
            <a:r>
              <a:rPr lang="he-IL" sz="1700" dirty="0" smtClean="0"/>
              <a:t>והרי </a:t>
            </a:r>
            <a:r>
              <a:rPr lang="he-IL" sz="1700" dirty="0"/>
              <a:t>קידושי </a:t>
            </a:r>
            <a:r>
              <a:rPr lang="he-IL" sz="1700" dirty="0" err="1"/>
              <a:t>אשה</a:t>
            </a:r>
            <a:r>
              <a:rPr lang="he-IL" sz="1700" dirty="0"/>
              <a:t> </a:t>
            </a:r>
            <a:r>
              <a:rPr lang="he-IL" sz="1700" dirty="0" err="1"/>
              <a:t>דכתיב</a:t>
            </a:r>
            <a:r>
              <a:rPr lang="he-IL" sz="1700" dirty="0"/>
              <a:t> "</a:t>
            </a:r>
            <a:r>
              <a:rPr lang="he-IL" sz="1700" dirty="0" smtClean="0"/>
              <a:t>כי </a:t>
            </a:r>
            <a:r>
              <a:rPr lang="he-IL" sz="1700" dirty="0" err="1"/>
              <a:t>יקח</a:t>
            </a:r>
            <a:r>
              <a:rPr lang="he-IL" sz="1700" dirty="0"/>
              <a:t> איש </a:t>
            </a:r>
            <a:r>
              <a:rPr lang="he-IL" sz="1700" dirty="0" err="1"/>
              <a:t>אשה</a:t>
            </a:r>
            <a:r>
              <a:rPr lang="he-IL" sz="1700" dirty="0"/>
              <a:t> </a:t>
            </a:r>
            <a:r>
              <a:rPr lang="he-IL" sz="1700" dirty="0" smtClean="0"/>
              <a:t>ובעלה" וגמר "</a:t>
            </a:r>
            <a:r>
              <a:rPr lang="he-IL" sz="1700" dirty="0" err="1" smtClean="0"/>
              <a:t>קיחה</a:t>
            </a:r>
            <a:r>
              <a:rPr lang="he-IL" sz="1700" dirty="0" smtClean="0"/>
              <a:t>" "</a:t>
            </a:r>
            <a:r>
              <a:rPr lang="he-IL" sz="1700" dirty="0" err="1" smtClean="0"/>
              <a:t>קיחה</a:t>
            </a:r>
            <a:r>
              <a:rPr lang="he-IL" sz="1700" dirty="0" smtClean="0"/>
              <a:t>" </a:t>
            </a:r>
            <a:r>
              <a:rPr lang="he-IL" sz="1700" dirty="0"/>
              <a:t>משדה </a:t>
            </a:r>
            <a:r>
              <a:rPr lang="he-IL" sz="1700" dirty="0" smtClean="0"/>
              <a:t>עפרון,</a:t>
            </a:r>
          </a:p>
          <a:p>
            <a:pPr>
              <a:lnSpc>
                <a:spcPct val="120000"/>
              </a:lnSpc>
            </a:pPr>
            <a:r>
              <a:rPr lang="he-IL" sz="1700" dirty="0" smtClean="0"/>
              <a:t>ותנן: </a:t>
            </a:r>
            <a:r>
              <a:rPr lang="he-IL" sz="1700" dirty="0">
                <a:solidFill>
                  <a:schemeClr val="accent6">
                    <a:lumMod val="50000"/>
                  </a:schemeClr>
                </a:solidFill>
              </a:rPr>
              <a:t>בית הלל אומרים בפרוטה </a:t>
            </a:r>
            <a:r>
              <a:rPr lang="he-IL" sz="1700" dirty="0" err="1">
                <a:solidFill>
                  <a:schemeClr val="accent6">
                    <a:lumMod val="50000"/>
                  </a:schemeClr>
                </a:solidFill>
              </a:rPr>
              <a:t>ובשוה</a:t>
            </a:r>
            <a:r>
              <a:rPr lang="he-IL" sz="1700" dirty="0">
                <a:solidFill>
                  <a:schemeClr val="accent6">
                    <a:lumMod val="50000"/>
                  </a:schemeClr>
                </a:solidFill>
              </a:rPr>
              <a:t> </a:t>
            </a:r>
            <a:r>
              <a:rPr lang="he-IL" sz="1700" dirty="0" smtClean="0">
                <a:solidFill>
                  <a:schemeClr val="accent6">
                    <a:lumMod val="50000"/>
                  </a:schemeClr>
                </a:solidFill>
              </a:rPr>
              <a:t>פרוטה</a:t>
            </a:r>
            <a:r>
              <a:rPr lang="he-IL" sz="1700" dirty="0"/>
              <a:t>,</a:t>
            </a:r>
            <a:endParaRPr lang="he-IL" sz="1700" dirty="0" smtClean="0"/>
          </a:p>
          <a:p>
            <a:pPr>
              <a:lnSpc>
                <a:spcPct val="120000"/>
              </a:lnSpc>
            </a:pPr>
            <a:r>
              <a:rPr lang="he-IL" sz="1700" dirty="0" err="1" smtClean="0"/>
              <a:t>נימא</a:t>
            </a:r>
            <a:r>
              <a:rPr lang="he-IL" sz="1700" dirty="0" smtClean="0"/>
              <a:t> </a:t>
            </a:r>
            <a:r>
              <a:rPr lang="he-IL" sz="1700" dirty="0"/>
              <a:t>רב אסי </a:t>
            </a:r>
            <a:r>
              <a:rPr lang="he-IL" sz="1700" dirty="0" err="1"/>
              <a:t>דאמר</a:t>
            </a:r>
            <a:r>
              <a:rPr lang="he-IL" sz="1700" dirty="0"/>
              <a:t> כבית </a:t>
            </a:r>
            <a:r>
              <a:rPr lang="he-IL" sz="1700" dirty="0" smtClean="0"/>
              <a:t>שמאי?!</a:t>
            </a:r>
          </a:p>
          <a:p>
            <a:pPr>
              <a:lnSpc>
                <a:spcPct val="120000"/>
              </a:lnSpc>
            </a:pPr>
            <a:endParaRPr lang="he-IL" sz="2200" dirty="0"/>
          </a:p>
          <a:p>
            <a:pPr>
              <a:lnSpc>
                <a:spcPct val="120000"/>
              </a:lnSpc>
            </a:pPr>
            <a:r>
              <a:rPr lang="he-IL" sz="1700" dirty="0" smtClean="0"/>
              <a:t>אלא </a:t>
            </a:r>
            <a:r>
              <a:rPr lang="he-IL" sz="1700" dirty="0"/>
              <a:t>אי איתמר הכי </a:t>
            </a:r>
            <a:r>
              <a:rPr lang="he-IL" sz="1700" dirty="0" smtClean="0"/>
              <a:t>איתמר: </a:t>
            </a:r>
          </a:p>
          <a:p>
            <a:pPr>
              <a:lnSpc>
                <a:spcPct val="120000"/>
              </a:lnSpc>
            </a:pPr>
            <a:r>
              <a:rPr lang="he-IL" sz="1700" dirty="0" smtClean="0"/>
              <a:t>אמר </a:t>
            </a:r>
            <a:r>
              <a:rPr lang="he-IL" sz="1700" dirty="0"/>
              <a:t>רב יהודה אמר רב </a:t>
            </a:r>
            <a:r>
              <a:rPr lang="he-IL" sz="1700" dirty="0" smtClean="0"/>
              <a:t>אסי: </a:t>
            </a:r>
          </a:p>
          <a:p>
            <a:pPr>
              <a:lnSpc>
                <a:spcPct val="120000"/>
              </a:lnSpc>
            </a:pPr>
            <a:r>
              <a:rPr lang="he-IL" sz="1700" dirty="0" smtClean="0"/>
              <a:t>כל </a:t>
            </a:r>
            <a:r>
              <a:rPr lang="he-IL" sz="1700" dirty="0"/>
              <a:t>כסף </a:t>
            </a:r>
            <a:r>
              <a:rPr lang="he-IL" sz="1700" b="1" dirty="0"/>
              <a:t>קצוב</a:t>
            </a:r>
            <a:r>
              <a:rPr lang="he-IL" sz="1700" dirty="0"/>
              <a:t> האמור בתורה </a:t>
            </a:r>
            <a:r>
              <a:rPr lang="he-IL" sz="1700" dirty="0" smtClean="0"/>
              <a:t>- כסף צורי, </a:t>
            </a:r>
            <a:r>
              <a:rPr lang="he-IL" sz="1700" dirty="0"/>
              <a:t>ושל דבריהם </a:t>
            </a:r>
            <a:r>
              <a:rPr lang="he-IL" sz="1700" dirty="0" smtClean="0"/>
              <a:t>- כסף מדינה. </a:t>
            </a:r>
          </a:p>
          <a:p>
            <a:pPr>
              <a:lnSpc>
                <a:spcPct val="120000"/>
              </a:lnSpc>
            </a:pPr>
            <a:endParaRPr lang="he-IL" sz="1400" dirty="0"/>
          </a:p>
          <a:p>
            <a:pPr>
              <a:lnSpc>
                <a:spcPct val="120000"/>
              </a:lnSpc>
            </a:pPr>
            <a:r>
              <a:rPr lang="he-IL" sz="1700" dirty="0" smtClean="0"/>
              <a:t>מאי </a:t>
            </a:r>
            <a:r>
              <a:rPr lang="he-IL" sz="1700" dirty="0" err="1"/>
              <a:t>קמ</a:t>
            </a:r>
            <a:r>
              <a:rPr lang="he-IL" sz="1700" dirty="0"/>
              <a:t>'</a:t>
            </a:r>
            <a:r>
              <a:rPr lang="he-IL" sz="1700" dirty="0" smtClean="0"/>
              <a:t>'ל? </a:t>
            </a:r>
            <a:r>
              <a:rPr lang="he-IL" sz="1700" dirty="0" err="1" smtClean="0"/>
              <a:t>תנינא</a:t>
            </a:r>
            <a:r>
              <a:rPr lang="he-IL" sz="1700" dirty="0" smtClean="0"/>
              <a:t>: </a:t>
            </a:r>
          </a:p>
          <a:p>
            <a:pPr>
              <a:lnSpc>
                <a:spcPct val="120000"/>
              </a:lnSpc>
            </a:pPr>
            <a:r>
              <a:rPr lang="he-IL" sz="1700" dirty="0" smtClean="0">
                <a:solidFill>
                  <a:schemeClr val="accent6">
                    <a:lumMod val="50000"/>
                  </a:schemeClr>
                </a:solidFill>
              </a:rPr>
              <a:t>חמש </a:t>
            </a:r>
            <a:r>
              <a:rPr lang="he-IL" sz="1700" dirty="0">
                <a:solidFill>
                  <a:schemeClr val="accent6">
                    <a:lumMod val="50000"/>
                  </a:schemeClr>
                </a:solidFill>
              </a:rPr>
              <a:t>סלעים של </a:t>
            </a:r>
            <a:r>
              <a:rPr lang="he-IL" sz="1700" dirty="0" smtClean="0">
                <a:solidFill>
                  <a:schemeClr val="accent6">
                    <a:lumMod val="50000"/>
                  </a:schemeClr>
                </a:solidFill>
              </a:rPr>
              <a:t>בן, </a:t>
            </a:r>
            <a:r>
              <a:rPr lang="he-IL" sz="1700" dirty="0">
                <a:solidFill>
                  <a:schemeClr val="accent6">
                    <a:lumMod val="50000"/>
                  </a:schemeClr>
                </a:solidFill>
              </a:rPr>
              <a:t>שלשים של </a:t>
            </a:r>
            <a:r>
              <a:rPr lang="he-IL" sz="1700" dirty="0" smtClean="0">
                <a:solidFill>
                  <a:schemeClr val="accent6">
                    <a:lumMod val="50000"/>
                  </a:schemeClr>
                </a:solidFill>
              </a:rPr>
              <a:t>עבד, </a:t>
            </a:r>
            <a:r>
              <a:rPr lang="he-IL" sz="1700" dirty="0">
                <a:solidFill>
                  <a:schemeClr val="accent6">
                    <a:lumMod val="50000"/>
                  </a:schemeClr>
                </a:solidFill>
              </a:rPr>
              <a:t>חמשים של אונס ושל </a:t>
            </a:r>
            <a:r>
              <a:rPr lang="he-IL" sz="1700" dirty="0" smtClean="0">
                <a:solidFill>
                  <a:schemeClr val="accent6">
                    <a:lumMod val="50000"/>
                  </a:schemeClr>
                </a:solidFill>
              </a:rPr>
              <a:t>מפתה, </a:t>
            </a:r>
            <a:r>
              <a:rPr lang="he-IL" sz="1700" dirty="0">
                <a:solidFill>
                  <a:schemeClr val="accent6">
                    <a:lumMod val="50000"/>
                  </a:schemeClr>
                </a:solidFill>
              </a:rPr>
              <a:t>מאה של מוציא שם רע -</a:t>
            </a:r>
            <a:endParaRPr lang="he-IL" sz="1700" dirty="0" smtClean="0">
              <a:solidFill>
                <a:schemeClr val="accent6">
                  <a:lumMod val="50000"/>
                </a:schemeClr>
              </a:solidFill>
            </a:endParaRPr>
          </a:p>
          <a:p>
            <a:pPr>
              <a:lnSpc>
                <a:spcPct val="120000"/>
              </a:lnSpc>
            </a:pPr>
            <a:r>
              <a:rPr lang="he-IL" sz="1700" dirty="0" smtClean="0">
                <a:solidFill>
                  <a:schemeClr val="accent6">
                    <a:lumMod val="50000"/>
                  </a:schemeClr>
                </a:solidFill>
              </a:rPr>
              <a:t>כולם </a:t>
            </a:r>
            <a:r>
              <a:rPr lang="he-IL" sz="1700" dirty="0">
                <a:solidFill>
                  <a:schemeClr val="accent6">
                    <a:lumMod val="50000"/>
                  </a:schemeClr>
                </a:solidFill>
              </a:rPr>
              <a:t>בשקל הקודש במנה</a:t>
            </a:r>
            <a:r>
              <a:rPr lang="he-IL" sz="1700" dirty="0"/>
              <a:t> </a:t>
            </a:r>
            <a:r>
              <a:rPr lang="he-IL" sz="1700" dirty="0">
                <a:solidFill>
                  <a:schemeClr val="accent6">
                    <a:lumMod val="50000"/>
                  </a:schemeClr>
                </a:solidFill>
              </a:rPr>
              <a:t>צורי</a:t>
            </a:r>
            <a:r>
              <a:rPr lang="he-IL" sz="1700" dirty="0" smtClean="0"/>
              <a:t>!</a:t>
            </a:r>
          </a:p>
          <a:p>
            <a:pPr>
              <a:lnSpc>
                <a:spcPct val="120000"/>
              </a:lnSpc>
            </a:pPr>
            <a:endParaRPr lang="he-IL" sz="1400" dirty="0" smtClean="0"/>
          </a:p>
          <a:p>
            <a:pPr>
              <a:lnSpc>
                <a:spcPct val="120000"/>
              </a:lnSpc>
            </a:pPr>
            <a:r>
              <a:rPr lang="he-IL" sz="1700" dirty="0" smtClean="0"/>
              <a:t>"ושל </a:t>
            </a:r>
            <a:r>
              <a:rPr lang="he-IL" sz="1700" dirty="0"/>
              <a:t>דבריהם </a:t>
            </a:r>
            <a:r>
              <a:rPr lang="he-IL" sz="1700" dirty="0" smtClean="0"/>
              <a:t>- כסף מדינה" </a:t>
            </a:r>
            <a:r>
              <a:rPr lang="he-IL" sz="1700" dirty="0" err="1"/>
              <a:t>איצטריכא</a:t>
            </a:r>
            <a:r>
              <a:rPr lang="he-IL" sz="1700" dirty="0"/>
              <a:t> ליה דלא </a:t>
            </a:r>
            <a:r>
              <a:rPr lang="he-IL" sz="1700" dirty="0" smtClean="0"/>
              <a:t>תנן, </a:t>
            </a:r>
            <a:r>
              <a:rPr lang="he-IL" sz="1700" dirty="0" err="1" smtClean="0"/>
              <a:t>דתניא</a:t>
            </a:r>
            <a:r>
              <a:rPr lang="he-IL" sz="1700" dirty="0" smtClean="0"/>
              <a:t> </a:t>
            </a:r>
            <a:r>
              <a:rPr lang="he-IL" sz="1100" dirty="0" smtClean="0"/>
              <a:t>(צ"ל: </a:t>
            </a:r>
            <a:r>
              <a:rPr lang="he-IL" sz="1100" dirty="0" err="1" smtClean="0"/>
              <a:t>דתנן</a:t>
            </a:r>
            <a:r>
              <a:rPr lang="he-IL" sz="1100" dirty="0" smtClean="0"/>
              <a:t>)</a:t>
            </a:r>
            <a:r>
              <a:rPr lang="he-IL" sz="1700" dirty="0" smtClean="0"/>
              <a:t>:</a:t>
            </a:r>
          </a:p>
          <a:p>
            <a:pPr>
              <a:lnSpc>
                <a:spcPct val="120000"/>
              </a:lnSpc>
            </a:pPr>
            <a:r>
              <a:rPr lang="he-IL" sz="1700" dirty="0">
                <a:solidFill>
                  <a:schemeClr val="accent6">
                    <a:lumMod val="50000"/>
                  </a:schemeClr>
                </a:solidFill>
              </a:rPr>
              <a:t>התוקע </a:t>
            </a:r>
            <a:r>
              <a:rPr lang="he-IL" sz="1700" dirty="0" err="1">
                <a:solidFill>
                  <a:schemeClr val="accent6">
                    <a:lumMod val="50000"/>
                  </a:schemeClr>
                </a:solidFill>
              </a:rPr>
              <a:t>לחבירו</a:t>
            </a:r>
            <a:r>
              <a:rPr lang="he-IL" sz="1700" dirty="0">
                <a:solidFill>
                  <a:schemeClr val="accent6">
                    <a:lumMod val="50000"/>
                  </a:schemeClr>
                </a:solidFill>
              </a:rPr>
              <a:t> נותן לו סלע</a:t>
            </a:r>
            <a:r>
              <a:rPr lang="he-IL" sz="1700" dirty="0" smtClean="0"/>
              <a:t>,</a:t>
            </a:r>
          </a:p>
          <a:p>
            <a:pPr>
              <a:lnSpc>
                <a:spcPct val="120000"/>
              </a:lnSpc>
            </a:pPr>
            <a:r>
              <a:rPr lang="he-IL" sz="1700" dirty="0" smtClean="0"/>
              <a:t>ולא </a:t>
            </a:r>
            <a:r>
              <a:rPr lang="he-IL" sz="1700" dirty="0" err="1"/>
              <a:t>תימא</a:t>
            </a:r>
            <a:r>
              <a:rPr lang="he-IL" sz="1700" dirty="0"/>
              <a:t> מאי </a:t>
            </a:r>
            <a:r>
              <a:rPr lang="he-IL" sz="1700" dirty="0" smtClean="0"/>
              <a:t>"סלע" - ארבע זוזי,</a:t>
            </a:r>
          </a:p>
          <a:p>
            <a:pPr>
              <a:lnSpc>
                <a:spcPct val="120000"/>
              </a:lnSpc>
            </a:pPr>
            <a:r>
              <a:rPr lang="he-IL" sz="1700" dirty="0" smtClean="0"/>
              <a:t>אלא </a:t>
            </a:r>
            <a:r>
              <a:rPr lang="he-IL" sz="1700" dirty="0"/>
              <a:t>מאי </a:t>
            </a:r>
            <a:r>
              <a:rPr lang="he-IL" sz="1700" dirty="0" smtClean="0"/>
              <a:t>"סלע" - </a:t>
            </a:r>
            <a:r>
              <a:rPr lang="he-IL" sz="1700" dirty="0" err="1" smtClean="0"/>
              <a:t>פלגא</a:t>
            </a:r>
            <a:r>
              <a:rPr lang="he-IL" sz="1700" dirty="0" smtClean="0"/>
              <a:t> </a:t>
            </a:r>
            <a:r>
              <a:rPr lang="he-IL" sz="1700" dirty="0" err="1" smtClean="0"/>
              <a:t>דזוזא</a:t>
            </a:r>
            <a:r>
              <a:rPr lang="he-IL" sz="1700" dirty="0" smtClean="0"/>
              <a:t>, </a:t>
            </a:r>
            <a:r>
              <a:rPr lang="he-IL" sz="1700" dirty="0" err="1"/>
              <a:t>דעבידי</a:t>
            </a:r>
            <a:r>
              <a:rPr lang="he-IL" sz="1700" dirty="0"/>
              <a:t> </a:t>
            </a:r>
            <a:r>
              <a:rPr lang="he-IL" sz="1700" dirty="0" err="1"/>
              <a:t>אינשי</a:t>
            </a:r>
            <a:r>
              <a:rPr lang="he-IL" sz="1700" dirty="0"/>
              <a:t> דקרו </a:t>
            </a:r>
            <a:r>
              <a:rPr lang="he-IL" sz="1700" dirty="0" err="1"/>
              <a:t>לפלגא</a:t>
            </a:r>
            <a:r>
              <a:rPr lang="he-IL" sz="1700" dirty="0"/>
              <a:t> </a:t>
            </a:r>
            <a:r>
              <a:rPr lang="he-IL" sz="1700" dirty="0" err="1"/>
              <a:t>דזוזא</a:t>
            </a:r>
            <a:r>
              <a:rPr lang="he-IL" sz="1700" dirty="0"/>
              <a:t> </a:t>
            </a:r>
            <a:r>
              <a:rPr lang="he-IL" sz="1700" dirty="0" smtClean="0"/>
              <a:t>"</a:t>
            </a:r>
            <a:r>
              <a:rPr lang="he-IL" sz="1700" dirty="0" err="1" smtClean="0"/>
              <a:t>איסתירא</a:t>
            </a:r>
            <a:r>
              <a:rPr lang="he-IL" sz="1700" dirty="0" smtClean="0"/>
              <a:t>".</a:t>
            </a:r>
            <a:endParaRPr lang="he-IL" sz="1700" dirty="0"/>
          </a:p>
        </p:txBody>
      </p:sp>
      <p:sp>
        <p:nvSpPr>
          <p:cNvPr id="9" name="TextBox 8"/>
          <p:cNvSpPr txBox="1"/>
          <p:nvPr/>
        </p:nvSpPr>
        <p:spPr>
          <a:xfrm>
            <a:off x="-189605" y="35330"/>
            <a:ext cx="1713645" cy="369334"/>
          </a:xfrm>
          <a:prstGeom prst="rect">
            <a:avLst/>
          </a:prstGeom>
          <a:noFill/>
        </p:spPr>
        <p:txBody>
          <a:bodyPr wrap="square" rtlCol="1">
            <a:spAutoFit/>
          </a:bodyPr>
          <a:lstStyle/>
          <a:p>
            <a:r>
              <a:rPr lang="he-IL" b="1" dirty="0" smtClean="0">
                <a:solidFill>
                  <a:schemeClr val="bg1">
                    <a:lumMod val="50000"/>
                  </a:schemeClr>
                </a:solidFill>
              </a:rPr>
              <a:t>דף יא עמוד </a:t>
            </a:r>
            <a:r>
              <a:rPr lang="he-IL" b="1" dirty="0">
                <a:solidFill>
                  <a:schemeClr val="bg1">
                    <a:lumMod val="50000"/>
                  </a:schemeClr>
                </a:solidFill>
              </a:rPr>
              <a:t>ב</a:t>
            </a:r>
          </a:p>
        </p:txBody>
      </p:sp>
      <p:sp>
        <p:nvSpPr>
          <p:cNvPr id="5" name="TextBox 4"/>
          <p:cNvSpPr txBox="1"/>
          <p:nvPr/>
        </p:nvSpPr>
        <p:spPr>
          <a:xfrm>
            <a:off x="8443414" y="1597268"/>
            <a:ext cx="432048" cy="338554"/>
          </a:xfrm>
          <a:prstGeom prst="rect">
            <a:avLst/>
          </a:prstGeom>
          <a:noFill/>
        </p:spPr>
        <p:txBody>
          <a:bodyPr wrap="square" rtlCol="1">
            <a:spAutoFit/>
          </a:bodyPr>
          <a:lstStyle/>
          <a:p>
            <a:r>
              <a:rPr lang="he-IL" sz="1600" dirty="0" smtClean="0"/>
              <a:t>❹</a:t>
            </a:r>
            <a:endParaRPr lang="he-IL" sz="1600" dirty="0"/>
          </a:p>
        </p:txBody>
      </p:sp>
      <p:sp>
        <p:nvSpPr>
          <p:cNvPr id="6" name="הסבר מלבני מעוגל 5"/>
          <p:cNvSpPr/>
          <p:nvPr/>
        </p:nvSpPr>
        <p:spPr>
          <a:xfrm>
            <a:off x="1907704" y="186908"/>
            <a:ext cx="6539178" cy="1153860"/>
          </a:xfrm>
          <a:prstGeom prst="wedgeRoundRectCallout">
            <a:avLst>
              <a:gd name="adj1" fmla="val 54490"/>
              <a:gd name="adj2" fmla="val -4139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b="1" dirty="0" smtClean="0">
                <a:solidFill>
                  <a:schemeClr val="tx1"/>
                </a:solidFill>
              </a:rPr>
              <a:t>דף יא עמוד א:</a:t>
            </a:r>
          </a:p>
          <a:p>
            <a:pPr lvl="0">
              <a:lnSpc>
                <a:spcPct val="120000"/>
              </a:lnSpc>
            </a:pPr>
            <a:r>
              <a:rPr lang="he-IL" sz="1400" dirty="0">
                <a:solidFill>
                  <a:schemeClr val="tx1"/>
                </a:solidFill>
              </a:rPr>
              <a:t>גופא </a:t>
            </a:r>
          </a:p>
          <a:p>
            <a:pPr lvl="0">
              <a:lnSpc>
                <a:spcPct val="120000"/>
              </a:lnSpc>
            </a:pPr>
            <a:r>
              <a:rPr lang="he-IL" sz="1400" dirty="0">
                <a:solidFill>
                  <a:schemeClr val="tx1"/>
                </a:solidFill>
              </a:rPr>
              <a:t>אמר רב יהודה אמר רב אסי: </a:t>
            </a:r>
            <a:r>
              <a:rPr lang="he-IL" sz="1400" dirty="0" smtClean="0">
                <a:solidFill>
                  <a:schemeClr val="tx1"/>
                </a:solidFill>
              </a:rPr>
              <a:t>כל </a:t>
            </a:r>
            <a:r>
              <a:rPr lang="he-IL" sz="1400" dirty="0">
                <a:solidFill>
                  <a:schemeClr val="tx1"/>
                </a:solidFill>
              </a:rPr>
              <a:t>כסף האמור בתורה - כסף צורי, ושל דבריהם - כסף מדינה.</a:t>
            </a:r>
          </a:p>
          <a:p>
            <a:pPr lvl="0">
              <a:lnSpc>
                <a:spcPct val="120000"/>
              </a:lnSpc>
            </a:pPr>
            <a:endParaRPr lang="he-IL" sz="300" dirty="0">
              <a:solidFill>
                <a:schemeClr val="tx1"/>
              </a:solidFill>
            </a:endParaRPr>
          </a:p>
          <a:p>
            <a:pPr lvl="0">
              <a:lnSpc>
                <a:spcPct val="120000"/>
              </a:lnSpc>
            </a:pPr>
            <a:r>
              <a:rPr lang="he-IL" sz="1400" dirty="0" err="1">
                <a:solidFill>
                  <a:schemeClr val="tx1"/>
                </a:solidFill>
              </a:rPr>
              <a:t>וכללא</a:t>
            </a:r>
            <a:r>
              <a:rPr lang="he-IL" sz="1400" dirty="0">
                <a:solidFill>
                  <a:schemeClr val="tx1"/>
                </a:solidFill>
              </a:rPr>
              <a:t> הוא</a:t>
            </a:r>
            <a:r>
              <a:rPr lang="he-IL" sz="1400" dirty="0" smtClean="0">
                <a:solidFill>
                  <a:schemeClr val="tx1"/>
                </a:solidFill>
              </a:rPr>
              <a:t>?</a:t>
            </a:r>
            <a:endParaRPr lang="he-IL" sz="1400" dirty="0">
              <a:solidFill>
                <a:schemeClr val="tx1"/>
              </a:solidFill>
            </a:endParaRPr>
          </a:p>
        </p:txBody>
      </p:sp>
      <p:graphicFrame>
        <p:nvGraphicFramePr>
          <p:cNvPr id="3" name="טבלה 2"/>
          <p:cNvGraphicFramePr>
            <a:graphicFrameLocks noGrp="1"/>
          </p:cNvGraphicFramePr>
          <p:nvPr>
            <p:extLst>
              <p:ext uri="{D42A27DB-BD31-4B8C-83A1-F6EECF244321}">
                <p14:modId xmlns:p14="http://schemas.microsoft.com/office/powerpoint/2010/main" val="1707951507"/>
              </p:ext>
            </p:extLst>
          </p:nvPr>
        </p:nvGraphicFramePr>
        <p:xfrm>
          <a:off x="275777" y="5589240"/>
          <a:ext cx="2379599" cy="548640"/>
        </p:xfrm>
        <a:graphic>
          <a:graphicData uri="http://schemas.openxmlformats.org/drawingml/2006/table">
            <a:tbl>
              <a:tblPr rtl="1" firstRow="1" bandRow="1">
                <a:tableStyleId>{5C22544A-7EE6-4342-B048-85BDC9FD1C3A}</a:tableStyleId>
              </a:tblPr>
              <a:tblGrid>
                <a:gridCol w="793200"/>
                <a:gridCol w="253502"/>
                <a:gridCol w="1332897"/>
              </a:tblGrid>
              <a:tr h="216024">
                <a:tc>
                  <a:txBody>
                    <a:bodyPr/>
                    <a:lstStyle/>
                    <a:p>
                      <a:pPr rtl="1"/>
                      <a:r>
                        <a:rPr lang="he-IL" sz="1200" b="0" dirty="0" smtClean="0">
                          <a:solidFill>
                            <a:schemeClr val="tx1"/>
                          </a:solidFill>
                        </a:rPr>
                        <a:t>סלע (צורי)</a:t>
                      </a:r>
                      <a:endParaRPr lang="he-IL" sz="1200" b="0"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rtl="1"/>
                      <a:r>
                        <a:rPr lang="he-IL" sz="1200" b="0" dirty="0" smtClean="0">
                          <a:solidFill>
                            <a:schemeClr val="tx1"/>
                          </a:solidFill>
                        </a:rPr>
                        <a:t>=</a:t>
                      </a:r>
                      <a:endParaRPr lang="he-IL" sz="1200" b="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rtl="1"/>
                      <a:r>
                        <a:rPr lang="he-IL" sz="1200" b="0" dirty="0" smtClean="0">
                          <a:solidFill>
                            <a:schemeClr val="tx1"/>
                          </a:solidFill>
                        </a:rPr>
                        <a:t>4 דינרים (זוזים)</a:t>
                      </a:r>
                      <a:endParaRPr lang="he-IL" sz="1200" b="0"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r>
              <a:tr h="216024">
                <a:tc>
                  <a:txBody>
                    <a:bodyPr/>
                    <a:lstStyle/>
                    <a:p>
                      <a:pPr rtl="1"/>
                      <a:r>
                        <a:rPr lang="he-IL" sz="1200" b="0" dirty="0" smtClean="0"/>
                        <a:t>דינר (זוז)</a:t>
                      </a:r>
                      <a:endParaRPr lang="he-IL" sz="1200" b="0" dirty="0"/>
                    </a:p>
                  </a:txBody>
                  <a:tcPr>
                    <a:lnL w="12700" cap="flat" cmpd="sng" algn="ctr">
                      <a:solidFill>
                        <a:schemeClr val="tx1"/>
                      </a:solidFill>
                      <a:prstDash val="solid"/>
                      <a:round/>
                      <a:headEnd type="none" w="med" len="med"/>
                      <a:tailEnd type="none" w="med" len="med"/>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1"/>
                      <a:r>
                        <a:rPr lang="he-IL" sz="1200" b="0" dirty="0" smtClean="0"/>
                        <a:t>=</a:t>
                      </a:r>
                      <a:endParaRPr lang="he-IL" sz="1200" b="0" dirty="0"/>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1"/>
                      <a:r>
                        <a:rPr lang="he-IL" sz="1200" b="0" dirty="0" smtClean="0"/>
                        <a:t>2 </a:t>
                      </a:r>
                      <a:r>
                        <a:rPr lang="he-IL" sz="1200" b="0" dirty="0" err="1" smtClean="0"/>
                        <a:t>איסתירא</a:t>
                      </a:r>
                      <a:r>
                        <a:rPr lang="he-IL" sz="1200" b="0" dirty="0" smtClean="0"/>
                        <a:t> (סלעים)</a:t>
                      </a:r>
                      <a:endParaRPr lang="he-IL" sz="1200" b="0" dirty="0"/>
                    </a:p>
                  </a:txBody>
                  <a:tcP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31116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51292" y="1574799"/>
            <a:ext cx="8006335" cy="5170646"/>
          </a:xfrm>
          <a:prstGeom prst="rect">
            <a:avLst/>
          </a:prstGeom>
          <a:noFill/>
        </p:spPr>
        <p:txBody>
          <a:bodyPr wrap="square" rtlCol="1">
            <a:spAutoFit/>
          </a:bodyPr>
          <a:lstStyle/>
          <a:p>
            <a:pPr>
              <a:lnSpc>
                <a:spcPct val="120000"/>
              </a:lnSpc>
            </a:pPr>
            <a:r>
              <a:rPr lang="he-IL" sz="1500" dirty="0"/>
              <a:t>רבי שמעון בן לקיש </a:t>
            </a:r>
            <a:r>
              <a:rPr lang="he-IL" sz="1500" dirty="0" smtClean="0"/>
              <a:t>אומר: </a:t>
            </a:r>
          </a:p>
          <a:p>
            <a:pPr>
              <a:lnSpc>
                <a:spcPct val="120000"/>
              </a:lnSpc>
            </a:pPr>
            <a:r>
              <a:rPr lang="he-IL" sz="1500" dirty="0" err="1" smtClean="0"/>
              <a:t>טעמייהו</a:t>
            </a:r>
            <a:r>
              <a:rPr lang="he-IL" sz="1500" dirty="0" smtClean="0"/>
              <a:t> </a:t>
            </a:r>
            <a:r>
              <a:rPr lang="he-IL" sz="1500" dirty="0" err="1"/>
              <a:t>דבית</a:t>
            </a:r>
            <a:r>
              <a:rPr lang="he-IL" sz="1500" dirty="0"/>
              <a:t> שמאי </a:t>
            </a:r>
            <a:r>
              <a:rPr lang="he-IL" sz="1500" dirty="0" err="1" smtClean="0"/>
              <a:t>כדחזקיה</a:t>
            </a:r>
            <a:r>
              <a:rPr lang="he-IL" sz="1500" dirty="0" smtClean="0"/>
              <a:t>, </a:t>
            </a:r>
          </a:p>
          <a:p>
            <a:pPr>
              <a:lnSpc>
                <a:spcPct val="120000"/>
              </a:lnSpc>
            </a:pPr>
            <a:r>
              <a:rPr lang="he-IL" sz="1500" dirty="0" err="1" smtClean="0"/>
              <a:t>דאמר</a:t>
            </a:r>
            <a:r>
              <a:rPr lang="he-IL" sz="1500" dirty="0" smtClean="0"/>
              <a:t> חזקיה: </a:t>
            </a:r>
          </a:p>
          <a:p>
            <a:pPr>
              <a:lnSpc>
                <a:spcPct val="120000"/>
              </a:lnSpc>
            </a:pPr>
            <a:r>
              <a:rPr lang="he-IL" sz="1500" dirty="0" smtClean="0"/>
              <a:t>אמר </a:t>
            </a:r>
            <a:r>
              <a:rPr lang="he-IL" sz="1500" dirty="0"/>
              <a:t>קרא "</a:t>
            </a:r>
            <a:r>
              <a:rPr lang="he-IL" sz="1500" dirty="0" err="1" smtClean="0"/>
              <a:t>והפדה</a:t>
            </a:r>
            <a:r>
              <a:rPr lang="he-IL" sz="1500" dirty="0" smtClean="0"/>
              <a:t>" </a:t>
            </a:r>
            <a:r>
              <a:rPr lang="he-IL" sz="1500" dirty="0"/>
              <a:t>מלמד שמגרעת מפדיונה </a:t>
            </a:r>
            <a:r>
              <a:rPr lang="he-IL" sz="1500" dirty="0" smtClean="0"/>
              <a:t>ויוצאה -</a:t>
            </a:r>
          </a:p>
          <a:p>
            <a:pPr>
              <a:lnSpc>
                <a:spcPct val="120000"/>
              </a:lnSpc>
            </a:pPr>
            <a:r>
              <a:rPr lang="he-IL" sz="1500" dirty="0" smtClean="0"/>
              <a:t>אי </a:t>
            </a:r>
            <a:r>
              <a:rPr lang="he-IL" sz="1500" dirty="0"/>
              <a:t>אמרת </a:t>
            </a:r>
            <a:r>
              <a:rPr lang="he-IL" sz="1500" dirty="0" err="1"/>
              <a:t>בשלמא</a:t>
            </a:r>
            <a:r>
              <a:rPr lang="he-IL" sz="1500" dirty="0"/>
              <a:t> </a:t>
            </a:r>
            <a:r>
              <a:rPr lang="he-IL" sz="1500" dirty="0" err="1"/>
              <a:t>דיהב</a:t>
            </a:r>
            <a:r>
              <a:rPr lang="he-IL" sz="1500" dirty="0"/>
              <a:t> לה </a:t>
            </a:r>
            <a:r>
              <a:rPr lang="he-IL" sz="1500" dirty="0" smtClean="0"/>
              <a:t>דינר - היינו </a:t>
            </a:r>
            <a:r>
              <a:rPr lang="he-IL" sz="1500" dirty="0" err="1"/>
              <a:t>דמגרעה</a:t>
            </a:r>
            <a:r>
              <a:rPr lang="he-IL" sz="1500" dirty="0"/>
              <a:t> ואזלה עד </a:t>
            </a:r>
            <a:r>
              <a:rPr lang="he-IL" sz="1500" dirty="0" smtClean="0"/>
              <a:t>פרוטה,</a:t>
            </a:r>
          </a:p>
          <a:p>
            <a:pPr>
              <a:lnSpc>
                <a:spcPct val="120000"/>
              </a:lnSpc>
            </a:pPr>
            <a:r>
              <a:rPr lang="he-IL" sz="1500" dirty="0" smtClean="0"/>
              <a:t>אלא </a:t>
            </a:r>
            <a:r>
              <a:rPr lang="he-IL" sz="1500" dirty="0"/>
              <a:t>אי אמרת </a:t>
            </a:r>
            <a:r>
              <a:rPr lang="he-IL" sz="1500" dirty="0" err="1"/>
              <a:t>דיהב</a:t>
            </a:r>
            <a:r>
              <a:rPr lang="he-IL" sz="1500" dirty="0"/>
              <a:t> לה </a:t>
            </a:r>
            <a:r>
              <a:rPr lang="he-IL" sz="1500" dirty="0" smtClean="0"/>
              <a:t>פרוטה - מפרוטה </a:t>
            </a:r>
            <a:r>
              <a:rPr lang="he-IL" sz="1500" dirty="0"/>
              <a:t>מי </a:t>
            </a:r>
            <a:r>
              <a:rPr lang="he-IL" sz="1500" dirty="0" smtClean="0"/>
              <a:t>מגרעה?</a:t>
            </a:r>
          </a:p>
          <a:p>
            <a:pPr>
              <a:lnSpc>
                <a:spcPct val="120000"/>
              </a:lnSpc>
            </a:pPr>
            <a:endParaRPr lang="he-IL" sz="700" dirty="0"/>
          </a:p>
          <a:p>
            <a:pPr>
              <a:lnSpc>
                <a:spcPct val="120000"/>
              </a:lnSpc>
            </a:pPr>
            <a:r>
              <a:rPr lang="he-IL" sz="1500" dirty="0" smtClean="0"/>
              <a:t>       </a:t>
            </a:r>
            <a:r>
              <a:rPr lang="he-IL" sz="1500" dirty="0" err="1" smtClean="0"/>
              <a:t>ודלמא</a:t>
            </a:r>
            <a:r>
              <a:rPr lang="he-IL" sz="1500" dirty="0" smtClean="0"/>
              <a:t> </a:t>
            </a:r>
            <a:r>
              <a:rPr lang="he-IL" sz="1500" dirty="0" err="1"/>
              <a:t>ה''ק</a:t>
            </a:r>
            <a:r>
              <a:rPr lang="he-IL" sz="1500" dirty="0"/>
              <a:t> </a:t>
            </a:r>
            <a:r>
              <a:rPr lang="he-IL" sz="1500" dirty="0" smtClean="0"/>
              <a:t>רחמנא: </a:t>
            </a:r>
          </a:p>
          <a:p>
            <a:pPr>
              <a:lnSpc>
                <a:spcPct val="120000"/>
              </a:lnSpc>
            </a:pPr>
            <a:r>
              <a:rPr lang="he-IL" sz="1500" dirty="0" smtClean="0"/>
              <a:t>       </a:t>
            </a:r>
            <a:r>
              <a:rPr lang="he-IL" sz="1500" dirty="0" err="1" smtClean="0"/>
              <a:t>היכא</a:t>
            </a:r>
            <a:r>
              <a:rPr lang="he-IL" sz="1500" dirty="0" smtClean="0"/>
              <a:t> </a:t>
            </a:r>
            <a:r>
              <a:rPr lang="he-IL" sz="1500" dirty="0" err="1"/>
              <a:t>דיהב</a:t>
            </a:r>
            <a:r>
              <a:rPr lang="he-IL" sz="1500" dirty="0"/>
              <a:t> לה דינר </a:t>
            </a:r>
            <a:r>
              <a:rPr lang="he-IL" sz="1500" dirty="0" smtClean="0"/>
              <a:t>- תיגרע </a:t>
            </a:r>
            <a:r>
              <a:rPr lang="he-IL" sz="1500" dirty="0"/>
              <a:t>עד </a:t>
            </a:r>
            <a:r>
              <a:rPr lang="he-IL" sz="1500" dirty="0" smtClean="0"/>
              <a:t>פרוטה, </a:t>
            </a:r>
            <a:r>
              <a:rPr lang="he-IL" sz="1500" dirty="0" err="1"/>
              <a:t>היכא</a:t>
            </a:r>
            <a:r>
              <a:rPr lang="he-IL" sz="1500" dirty="0"/>
              <a:t> </a:t>
            </a:r>
            <a:r>
              <a:rPr lang="he-IL" sz="1500" dirty="0" err="1"/>
              <a:t>דיהב</a:t>
            </a:r>
            <a:r>
              <a:rPr lang="he-IL" sz="1500" dirty="0"/>
              <a:t> לה פרוטה </a:t>
            </a:r>
            <a:r>
              <a:rPr lang="he-IL" sz="1500" dirty="0" smtClean="0"/>
              <a:t>- לא </a:t>
            </a:r>
            <a:r>
              <a:rPr lang="he-IL" sz="1500" dirty="0"/>
              <a:t>תיגרע </a:t>
            </a:r>
            <a:r>
              <a:rPr lang="he-IL" sz="1500" dirty="0" smtClean="0"/>
              <a:t>כלל!</a:t>
            </a:r>
          </a:p>
          <a:p>
            <a:pPr>
              <a:lnSpc>
                <a:spcPct val="120000"/>
              </a:lnSpc>
            </a:pPr>
            <a:endParaRPr lang="he-IL" sz="500" dirty="0"/>
          </a:p>
          <a:p>
            <a:pPr>
              <a:lnSpc>
                <a:spcPct val="120000"/>
              </a:lnSpc>
            </a:pPr>
            <a:r>
              <a:rPr lang="he-IL" sz="1500" dirty="0" smtClean="0"/>
              <a:t>       לא </a:t>
            </a:r>
            <a:r>
              <a:rPr lang="he-IL" sz="1500" dirty="0" err="1"/>
              <a:t>ס'</a:t>
            </a:r>
            <a:r>
              <a:rPr lang="he-IL" sz="1500" dirty="0" err="1" smtClean="0"/>
              <a:t>'ד</a:t>
            </a:r>
            <a:r>
              <a:rPr lang="he-IL" sz="1500" dirty="0" smtClean="0"/>
              <a:t>, </a:t>
            </a:r>
            <a:r>
              <a:rPr lang="he-IL" sz="1500" dirty="0" err="1"/>
              <a:t>דומיא</a:t>
            </a:r>
            <a:r>
              <a:rPr lang="he-IL" sz="1500" dirty="0"/>
              <a:t> </a:t>
            </a:r>
            <a:r>
              <a:rPr lang="he-IL" sz="1500" dirty="0" err="1" smtClean="0"/>
              <a:t>דייעוד</a:t>
            </a:r>
            <a:r>
              <a:rPr lang="he-IL" sz="1500" dirty="0" smtClean="0"/>
              <a:t>, </a:t>
            </a:r>
          </a:p>
          <a:p>
            <a:pPr>
              <a:lnSpc>
                <a:spcPct val="120000"/>
              </a:lnSpc>
            </a:pPr>
            <a:r>
              <a:rPr lang="he-IL" sz="1500" dirty="0" smtClean="0"/>
              <a:t>       מה </a:t>
            </a:r>
            <a:r>
              <a:rPr lang="he-IL" sz="1500" dirty="0"/>
              <a:t>ייעוד </a:t>
            </a:r>
            <a:r>
              <a:rPr lang="he-IL" sz="1500" dirty="0" err="1"/>
              <a:t>אע</a:t>
            </a:r>
            <a:r>
              <a:rPr lang="he-IL" sz="1500" dirty="0"/>
              <a:t>''ג דאי בעי מייעד ואי בעי לא מייעד </a:t>
            </a:r>
            <a:r>
              <a:rPr lang="he-IL" sz="1500" dirty="0" smtClean="0"/>
              <a:t>- כל </a:t>
            </a:r>
            <a:r>
              <a:rPr lang="he-IL" sz="1500" dirty="0" err="1"/>
              <a:t>היכא</a:t>
            </a:r>
            <a:r>
              <a:rPr lang="he-IL" sz="1500" dirty="0"/>
              <a:t> דלא מצי מייעד לא הוו </a:t>
            </a:r>
            <a:r>
              <a:rPr lang="he-IL" sz="1500" dirty="0" err="1"/>
              <a:t>זבינא</a:t>
            </a:r>
            <a:r>
              <a:rPr lang="he-IL" sz="1500" dirty="0"/>
              <a:t> </a:t>
            </a:r>
            <a:r>
              <a:rPr lang="he-IL" sz="1500" dirty="0" err="1" smtClean="0"/>
              <a:t>זביני</a:t>
            </a:r>
            <a:r>
              <a:rPr lang="he-IL" sz="1500" dirty="0" smtClean="0"/>
              <a:t>, </a:t>
            </a:r>
          </a:p>
          <a:p>
            <a:pPr>
              <a:lnSpc>
                <a:spcPct val="120000"/>
              </a:lnSpc>
            </a:pPr>
            <a:r>
              <a:rPr lang="he-IL" sz="1500" dirty="0" smtClean="0"/>
              <a:t>       </a:t>
            </a:r>
            <a:r>
              <a:rPr lang="he-IL" sz="1500" dirty="0" err="1" smtClean="0"/>
              <a:t>ה</a:t>
            </a:r>
            <a:r>
              <a:rPr lang="he-IL" sz="1500" dirty="0" err="1"/>
              <a:t>''נ</a:t>
            </a:r>
            <a:r>
              <a:rPr lang="he-IL" sz="1500" dirty="0"/>
              <a:t> כל </a:t>
            </a:r>
            <a:r>
              <a:rPr lang="he-IL" sz="1500" dirty="0" err="1"/>
              <a:t>היכא</a:t>
            </a:r>
            <a:r>
              <a:rPr lang="he-IL" sz="1500" dirty="0"/>
              <a:t> דלא מצי </a:t>
            </a:r>
            <a:r>
              <a:rPr lang="he-IL" sz="1500" dirty="0" err="1"/>
              <a:t>מיגרעא</a:t>
            </a:r>
            <a:r>
              <a:rPr lang="he-IL" sz="1500" dirty="0"/>
              <a:t> לא הוו </a:t>
            </a:r>
            <a:r>
              <a:rPr lang="he-IL" sz="1500" dirty="0" err="1"/>
              <a:t>זבינא</a:t>
            </a:r>
            <a:r>
              <a:rPr lang="he-IL" sz="1500" dirty="0"/>
              <a:t> </a:t>
            </a:r>
            <a:r>
              <a:rPr lang="he-IL" sz="1500" dirty="0" err="1" smtClean="0"/>
              <a:t>זביני</a:t>
            </a:r>
            <a:r>
              <a:rPr lang="he-IL" sz="1500" dirty="0" smtClean="0"/>
              <a:t>.</a:t>
            </a:r>
          </a:p>
          <a:p>
            <a:pPr>
              <a:lnSpc>
                <a:spcPct val="120000"/>
              </a:lnSpc>
            </a:pPr>
            <a:endParaRPr lang="he-IL" sz="800" dirty="0"/>
          </a:p>
          <a:p>
            <a:pPr>
              <a:lnSpc>
                <a:spcPct val="120000"/>
              </a:lnSpc>
            </a:pPr>
            <a:r>
              <a:rPr lang="he-IL" sz="1500" dirty="0" smtClean="0"/>
              <a:t>וקידושי </a:t>
            </a:r>
            <a:r>
              <a:rPr lang="he-IL" sz="1500" dirty="0" err="1"/>
              <a:t>אשה</a:t>
            </a:r>
            <a:r>
              <a:rPr lang="he-IL" sz="1500" dirty="0"/>
              <a:t> </a:t>
            </a:r>
            <a:r>
              <a:rPr lang="he-IL" sz="1500" dirty="0" err="1"/>
              <a:t>לב''ש</a:t>
            </a:r>
            <a:r>
              <a:rPr lang="he-IL" sz="1500" dirty="0"/>
              <a:t> נפקא להו מאמה </a:t>
            </a:r>
            <a:r>
              <a:rPr lang="he-IL" sz="1500" dirty="0" err="1" smtClean="0"/>
              <a:t>העבריה</a:t>
            </a:r>
            <a:r>
              <a:rPr lang="he-IL" sz="1500" dirty="0" smtClean="0"/>
              <a:t>, </a:t>
            </a:r>
          </a:p>
          <a:p>
            <a:pPr>
              <a:lnSpc>
                <a:spcPct val="120000"/>
              </a:lnSpc>
            </a:pPr>
            <a:r>
              <a:rPr lang="he-IL" sz="1500" dirty="0" smtClean="0"/>
              <a:t>מה </a:t>
            </a:r>
            <a:r>
              <a:rPr lang="he-IL" sz="1500" dirty="0"/>
              <a:t>אמה </a:t>
            </a:r>
            <a:r>
              <a:rPr lang="he-IL" sz="1500" dirty="0" err="1"/>
              <a:t>העבריה</a:t>
            </a:r>
            <a:r>
              <a:rPr lang="he-IL" sz="1500" dirty="0"/>
              <a:t> בפרוטה לא </a:t>
            </a:r>
            <a:r>
              <a:rPr lang="he-IL" sz="1500" dirty="0" err="1"/>
              <a:t>מקניא</a:t>
            </a:r>
            <a:r>
              <a:rPr lang="he-IL" sz="1500" dirty="0"/>
              <a:t> </a:t>
            </a:r>
            <a:r>
              <a:rPr lang="he-IL" sz="1500" dirty="0" smtClean="0"/>
              <a:t>- אף </a:t>
            </a:r>
            <a:r>
              <a:rPr lang="he-IL" sz="1500" dirty="0" err="1"/>
              <a:t>אשה</a:t>
            </a:r>
            <a:r>
              <a:rPr lang="he-IL" sz="1500" dirty="0"/>
              <a:t> בפרוטה לא </a:t>
            </a:r>
            <a:r>
              <a:rPr lang="he-IL" sz="1500" dirty="0" err="1" smtClean="0"/>
              <a:t>מיקדשא</a:t>
            </a:r>
            <a:r>
              <a:rPr lang="he-IL" sz="1500" dirty="0" smtClean="0"/>
              <a:t>.</a:t>
            </a:r>
          </a:p>
          <a:p>
            <a:pPr>
              <a:lnSpc>
                <a:spcPct val="120000"/>
              </a:lnSpc>
            </a:pPr>
            <a:endParaRPr lang="he-IL" sz="1600" dirty="0"/>
          </a:p>
          <a:p>
            <a:pPr>
              <a:lnSpc>
                <a:spcPct val="120000"/>
              </a:lnSpc>
            </a:pPr>
            <a:r>
              <a:rPr lang="he-IL" sz="1500" dirty="0" smtClean="0"/>
              <a:t>ואימא </a:t>
            </a:r>
            <a:r>
              <a:rPr lang="he-IL" sz="1500" dirty="0" err="1"/>
              <a:t>פלגא</a:t>
            </a:r>
            <a:r>
              <a:rPr lang="he-IL" sz="1500" dirty="0"/>
              <a:t> </a:t>
            </a:r>
            <a:r>
              <a:rPr lang="he-IL" sz="1500" dirty="0" err="1" smtClean="0"/>
              <a:t>דדינר</a:t>
            </a:r>
            <a:r>
              <a:rPr lang="he-IL" sz="1500" dirty="0" smtClean="0"/>
              <a:t>? ואימא </a:t>
            </a:r>
            <a:r>
              <a:rPr lang="he-IL" sz="1500" dirty="0"/>
              <a:t>שתי </a:t>
            </a:r>
            <a:r>
              <a:rPr lang="he-IL" sz="1500" dirty="0" smtClean="0"/>
              <a:t>פרוטות?</a:t>
            </a:r>
          </a:p>
          <a:p>
            <a:pPr>
              <a:lnSpc>
                <a:spcPct val="120000"/>
              </a:lnSpc>
            </a:pPr>
            <a:endParaRPr lang="he-IL" sz="1200" dirty="0" smtClean="0"/>
          </a:p>
          <a:p>
            <a:pPr>
              <a:lnSpc>
                <a:spcPct val="120000"/>
              </a:lnSpc>
            </a:pPr>
            <a:r>
              <a:rPr lang="he-IL" sz="1500" dirty="0" smtClean="0"/>
              <a:t>כיון </a:t>
            </a:r>
            <a:r>
              <a:rPr lang="he-IL" sz="1500" dirty="0" err="1"/>
              <a:t>דאפיקתיה</a:t>
            </a:r>
            <a:r>
              <a:rPr lang="he-IL" sz="1500" dirty="0"/>
              <a:t> </a:t>
            </a:r>
            <a:r>
              <a:rPr lang="he-IL" sz="1500" dirty="0" smtClean="0"/>
              <a:t>מפרוטה, </a:t>
            </a:r>
            <a:r>
              <a:rPr lang="he-IL" sz="1500" dirty="0" err="1"/>
              <a:t>אוקמה</a:t>
            </a:r>
            <a:r>
              <a:rPr lang="he-IL" sz="1500" dirty="0"/>
              <a:t> </a:t>
            </a:r>
            <a:r>
              <a:rPr lang="he-IL" sz="1500" dirty="0" err="1" smtClean="0"/>
              <a:t>אדינר</a:t>
            </a:r>
            <a:r>
              <a:rPr lang="he-IL" sz="1500" dirty="0" smtClean="0"/>
              <a:t>.</a:t>
            </a:r>
          </a:p>
        </p:txBody>
      </p:sp>
      <p:sp>
        <p:nvSpPr>
          <p:cNvPr id="9" name="TextBox 8"/>
          <p:cNvSpPr txBox="1"/>
          <p:nvPr/>
        </p:nvSpPr>
        <p:spPr>
          <a:xfrm>
            <a:off x="-189605" y="35330"/>
            <a:ext cx="1881285" cy="646331"/>
          </a:xfrm>
          <a:prstGeom prst="rect">
            <a:avLst/>
          </a:prstGeom>
          <a:noFill/>
        </p:spPr>
        <p:txBody>
          <a:bodyPr wrap="square" rtlCol="1">
            <a:spAutoFit/>
          </a:bodyPr>
          <a:lstStyle/>
          <a:p>
            <a:r>
              <a:rPr lang="he-IL" b="1" dirty="0" smtClean="0">
                <a:solidFill>
                  <a:schemeClr val="bg1">
                    <a:lumMod val="50000"/>
                  </a:schemeClr>
                </a:solidFill>
              </a:rPr>
              <a:t>דף יא עמוד ב -</a:t>
            </a:r>
          </a:p>
          <a:p>
            <a:r>
              <a:rPr lang="he-IL" b="1" dirty="0" smtClean="0">
                <a:solidFill>
                  <a:schemeClr val="bg1">
                    <a:lumMod val="50000"/>
                  </a:schemeClr>
                </a:solidFill>
              </a:rPr>
              <a:t>דף </a:t>
            </a:r>
            <a:r>
              <a:rPr lang="he-IL" b="1" dirty="0" err="1" smtClean="0">
                <a:solidFill>
                  <a:schemeClr val="bg1">
                    <a:lumMod val="50000"/>
                  </a:schemeClr>
                </a:solidFill>
              </a:rPr>
              <a:t>יב</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5" name="הסבר מלבני מעוגל 4"/>
          <p:cNvSpPr/>
          <p:nvPr/>
        </p:nvSpPr>
        <p:spPr>
          <a:xfrm>
            <a:off x="1835696" y="186908"/>
            <a:ext cx="6611186" cy="1225868"/>
          </a:xfrm>
          <a:prstGeom prst="wedgeRoundRectCallout">
            <a:avLst>
              <a:gd name="adj1" fmla="val 54490"/>
              <a:gd name="adj2" fmla="val -4139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300" b="1" dirty="0" smtClean="0">
                <a:solidFill>
                  <a:schemeClr val="tx1"/>
                </a:solidFill>
              </a:rPr>
              <a:t>משנה דף ב עמוד א:</a:t>
            </a:r>
          </a:p>
          <a:p>
            <a:pPr lvl="0">
              <a:lnSpc>
                <a:spcPct val="120000"/>
              </a:lnSpc>
            </a:pPr>
            <a:r>
              <a:rPr lang="he-IL" sz="1300" dirty="0" err="1">
                <a:solidFill>
                  <a:schemeClr val="accent6">
                    <a:lumMod val="50000"/>
                  </a:schemeClr>
                </a:solidFill>
              </a:rPr>
              <a:t>האשה</a:t>
            </a:r>
            <a:r>
              <a:rPr lang="he-IL" sz="1300" dirty="0">
                <a:solidFill>
                  <a:schemeClr val="accent6">
                    <a:lumMod val="50000"/>
                  </a:schemeClr>
                </a:solidFill>
              </a:rPr>
              <a:t> נקנית בשלש </a:t>
            </a:r>
            <a:r>
              <a:rPr lang="he-IL" sz="1300" dirty="0" smtClean="0">
                <a:solidFill>
                  <a:schemeClr val="accent6">
                    <a:lumMod val="50000"/>
                  </a:schemeClr>
                </a:solidFill>
              </a:rPr>
              <a:t>דרכים... בכסף </a:t>
            </a:r>
            <a:r>
              <a:rPr lang="he-IL" sz="1300" dirty="0">
                <a:solidFill>
                  <a:schemeClr val="accent6">
                    <a:lumMod val="50000"/>
                  </a:schemeClr>
                </a:solidFill>
              </a:rPr>
              <a:t>בשטר </a:t>
            </a:r>
            <a:r>
              <a:rPr lang="he-IL" sz="1300" dirty="0" smtClean="0">
                <a:solidFill>
                  <a:schemeClr val="accent6">
                    <a:lumMod val="50000"/>
                  </a:schemeClr>
                </a:solidFill>
              </a:rPr>
              <a:t>ובביאה. בכסף - בית </a:t>
            </a:r>
            <a:r>
              <a:rPr lang="he-IL" sz="1300" dirty="0">
                <a:solidFill>
                  <a:schemeClr val="accent6">
                    <a:lumMod val="50000"/>
                  </a:schemeClr>
                </a:solidFill>
              </a:rPr>
              <a:t>שמאי </a:t>
            </a:r>
            <a:r>
              <a:rPr lang="he-IL" sz="1300" dirty="0" smtClean="0">
                <a:solidFill>
                  <a:schemeClr val="accent6">
                    <a:lumMod val="50000"/>
                  </a:schemeClr>
                </a:solidFill>
              </a:rPr>
              <a:t>אומרים: </a:t>
            </a:r>
            <a:r>
              <a:rPr lang="he-IL" sz="1300" dirty="0">
                <a:solidFill>
                  <a:schemeClr val="accent6">
                    <a:lumMod val="50000"/>
                  </a:schemeClr>
                </a:solidFill>
              </a:rPr>
              <a:t>בדינר </a:t>
            </a:r>
            <a:r>
              <a:rPr lang="he-IL" sz="1300" dirty="0" err="1">
                <a:solidFill>
                  <a:schemeClr val="accent6">
                    <a:lumMod val="50000"/>
                  </a:schemeClr>
                </a:solidFill>
              </a:rPr>
              <a:t>ובשוה</a:t>
            </a:r>
            <a:r>
              <a:rPr lang="he-IL" sz="1300" dirty="0">
                <a:solidFill>
                  <a:schemeClr val="accent6">
                    <a:lumMod val="50000"/>
                  </a:schemeClr>
                </a:solidFill>
              </a:rPr>
              <a:t> </a:t>
            </a:r>
            <a:r>
              <a:rPr lang="he-IL" sz="1300" dirty="0" smtClean="0">
                <a:solidFill>
                  <a:schemeClr val="accent6">
                    <a:lumMod val="50000"/>
                  </a:schemeClr>
                </a:solidFill>
              </a:rPr>
              <a:t>דינר...</a:t>
            </a:r>
          </a:p>
          <a:p>
            <a:pPr lvl="0">
              <a:lnSpc>
                <a:spcPct val="120000"/>
              </a:lnSpc>
            </a:pPr>
            <a:endParaRPr lang="he-IL" sz="200" dirty="0">
              <a:solidFill>
                <a:schemeClr val="accent6">
                  <a:lumMod val="50000"/>
                </a:schemeClr>
              </a:solidFill>
            </a:endParaRPr>
          </a:p>
          <a:p>
            <a:pPr lvl="0">
              <a:lnSpc>
                <a:spcPct val="120000"/>
              </a:lnSpc>
            </a:pPr>
            <a:r>
              <a:rPr lang="he-IL" sz="1300" b="1" dirty="0" smtClean="0">
                <a:solidFill>
                  <a:schemeClr val="tx1"/>
                </a:solidFill>
              </a:rPr>
              <a:t>גמרא דף יא עמוד א:</a:t>
            </a:r>
          </a:p>
          <a:p>
            <a:pPr lvl="0">
              <a:lnSpc>
                <a:spcPct val="120000"/>
              </a:lnSpc>
            </a:pPr>
            <a:r>
              <a:rPr lang="he-IL" sz="1300" dirty="0">
                <a:solidFill>
                  <a:schemeClr val="tx1"/>
                </a:solidFill>
              </a:rPr>
              <a:t>מאי </a:t>
            </a:r>
            <a:r>
              <a:rPr lang="he-IL" sz="1300" dirty="0" err="1">
                <a:solidFill>
                  <a:schemeClr val="tx1"/>
                </a:solidFill>
              </a:rPr>
              <a:t>טעמייהו</a:t>
            </a:r>
            <a:r>
              <a:rPr lang="he-IL" sz="1300" dirty="0">
                <a:solidFill>
                  <a:schemeClr val="tx1"/>
                </a:solidFill>
              </a:rPr>
              <a:t> </a:t>
            </a:r>
            <a:r>
              <a:rPr lang="he-IL" sz="1300" dirty="0" err="1">
                <a:solidFill>
                  <a:schemeClr val="tx1"/>
                </a:solidFill>
              </a:rPr>
              <a:t>דב''ש</a:t>
            </a:r>
            <a:r>
              <a:rPr lang="he-IL" sz="1300" dirty="0">
                <a:solidFill>
                  <a:schemeClr val="tx1"/>
                </a:solidFill>
              </a:rPr>
              <a:t>? </a:t>
            </a:r>
          </a:p>
        </p:txBody>
      </p:sp>
      <p:sp>
        <p:nvSpPr>
          <p:cNvPr id="13" name="TextBox 12"/>
          <p:cNvSpPr txBox="1"/>
          <p:nvPr/>
        </p:nvSpPr>
        <p:spPr>
          <a:xfrm>
            <a:off x="8346896" y="1590480"/>
            <a:ext cx="562617" cy="369332"/>
          </a:xfrm>
          <a:prstGeom prst="rect">
            <a:avLst/>
          </a:prstGeom>
          <a:noFill/>
        </p:spPr>
        <p:txBody>
          <a:bodyPr wrap="square" rtlCol="1">
            <a:spAutoFit/>
          </a:bodyPr>
          <a:lstStyle/>
          <a:p>
            <a:r>
              <a:rPr lang="he-IL" dirty="0" smtClean="0"/>
              <a:t>③</a:t>
            </a:r>
            <a:endParaRPr lang="he-IL" dirty="0"/>
          </a:p>
        </p:txBody>
      </p:sp>
      <p:sp>
        <p:nvSpPr>
          <p:cNvPr id="14" name="TextBox 13"/>
          <p:cNvSpPr txBox="1"/>
          <p:nvPr/>
        </p:nvSpPr>
        <p:spPr>
          <a:xfrm>
            <a:off x="8488898" y="4054924"/>
            <a:ext cx="576064" cy="215444"/>
          </a:xfrm>
          <a:prstGeom prst="rect">
            <a:avLst/>
          </a:prstGeom>
          <a:noFill/>
        </p:spPr>
        <p:txBody>
          <a:bodyPr wrap="square" rtlCol="1">
            <a:spAutoFit/>
          </a:bodyPr>
          <a:lstStyle/>
          <a:p>
            <a:r>
              <a:rPr lang="he-IL" sz="800" dirty="0" smtClean="0"/>
              <a:t>עמוד </a:t>
            </a:r>
            <a:r>
              <a:rPr lang="he-IL" sz="800" dirty="0"/>
              <a:t>א</a:t>
            </a:r>
          </a:p>
        </p:txBody>
      </p:sp>
    </p:spTree>
    <p:extLst>
      <p:ext uri="{BB962C8B-B14F-4D97-AF65-F5344CB8AC3E}">
        <p14:creationId xmlns:p14="http://schemas.microsoft.com/office/powerpoint/2010/main" val="1532988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51292" y="1603827"/>
            <a:ext cx="8006335" cy="1059008"/>
          </a:xfrm>
          <a:prstGeom prst="rect">
            <a:avLst/>
          </a:prstGeom>
          <a:noFill/>
        </p:spPr>
        <p:txBody>
          <a:bodyPr wrap="square" rtlCol="1">
            <a:spAutoFit/>
          </a:bodyPr>
          <a:lstStyle/>
          <a:p>
            <a:pPr>
              <a:lnSpc>
                <a:spcPct val="120000"/>
              </a:lnSpc>
            </a:pPr>
            <a:r>
              <a:rPr lang="he-IL" dirty="0" smtClean="0"/>
              <a:t>רבא אמר:</a:t>
            </a:r>
          </a:p>
          <a:p>
            <a:pPr>
              <a:lnSpc>
                <a:spcPct val="120000"/>
              </a:lnSpc>
            </a:pPr>
            <a:r>
              <a:rPr lang="he-IL" dirty="0" smtClean="0"/>
              <a:t>היינו </a:t>
            </a:r>
            <a:r>
              <a:rPr lang="he-IL" dirty="0"/>
              <a:t>טעמא </a:t>
            </a:r>
            <a:r>
              <a:rPr lang="he-IL" dirty="0" err="1"/>
              <a:t>דב'</a:t>
            </a:r>
            <a:r>
              <a:rPr lang="he-IL" dirty="0" err="1" smtClean="0"/>
              <a:t>'ש</a:t>
            </a:r>
            <a:r>
              <a:rPr lang="he-IL" dirty="0" smtClean="0"/>
              <a:t>,</a:t>
            </a:r>
          </a:p>
          <a:p>
            <a:pPr>
              <a:lnSpc>
                <a:spcPct val="120000"/>
              </a:lnSpc>
            </a:pPr>
            <a:r>
              <a:rPr lang="he-IL" dirty="0" smtClean="0"/>
              <a:t>שלא </a:t>
            </a:r>
            <a:r>
              <a:rPr lang="he-IL" dirty="0" err="1"/>
              <a:t>יהו</a:t>
            </a:r>
            <a:r>
              <a:rPr lang="he-IL" dirty="0"/>
              <a:t> בנות ישראל </a:t>
            </a:r>
            <a:r>
              <a:rPr lang="he-IL" dirty="0" smtClean="0"/>
              <a:t>כהפקר.</a:t>
            </a:r>
            <a:endParaRPr lang="he-IL" dirty="0"/>
          </a:p>
        </p:txBody>
      </p:sp>
      <p:sp>
        <p:nvSpPr>
          <p:cNvPr id="9" name="TextBox 8"/>
          <p:cNvSpPr txBox="1"/>
          <p:nvPr/>
        </p:nvSpPr>
        <p:spPr>
          <a:xfrm>
            <a:off x="-189605" y="35330"/>
            <a:ext cx="1713645" cy="369334"/>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יב</a:t>
            </a:r>
            <a:r>
              <a:rPr lang="he-IL" b="1" dirty="0" smtClean="0">
                <a:solidFill>
                  <a:schemeClr val="bg1">
                    <a:lumMod val="50000"/>
                  </a:schemeClr>
                </a:solidFill>
              </a:rPr>
              <a:t> עמוד </a:t>
            </a:r>
            <a:r>
              <a:rPr lang="he-IL" b="1" dirty="0">
                <a:solidFill>
                  <a:schemeClr val="bg1">
                    <a:lumMod val="50000"/>
                  </a:schemeClr>
                </a:solidFill>
              </a:rPr>
              <a:t>א</a:t>
            </a:r>
          </a:p>
        </p:txBody>
      </p:sp>
      <p:sp>
        <p:nvSpPr>
          <p:cNvPr id="5" name="הסבר מלבני מעוגל 4"/>
          <p:cNvSpPr/>
          <p:nvPr/>
        </p:nvSpPr>
        <p:spPr>
          <a:xfrm>
            <a:off x="1835696" y="186908"/>
            <a:ext cx="6611186" cy="1225868"/>
          </a:xfrm>
          <a:prstGeom prst="wedgeRoundRectCallout">
            <a:avLst>
              <a:gd name="adj1" fmla="val 54490"/>
              <a:gd name="adj2" fmla="val -4139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300" b="1" dirty="0" smtClean="0">
                <a:solidFill>
                  <a:schemeClr val="tx1"/>
                </a:solidFill>
              </a:rPr>
              <a:t>משנה דף ב עמוד א:</a:t>
            </a:r>
          </a:p>
          <a:p>
            <a:pPr lvl="0">
              <a:lnSpc>
                <a:spcPct val="120000"/>
              </a:lnSpc>
            </a:pPr>
            <a:r>
              <a:rPr lang="he-IL" sz="1300" dirty="0" err="1">
                <a:solidFill>
                  <a:schemeClr val="accent6">
                    <a:lumMod val="50000"/>
                  </a:schemeClr>
                </a:solidFill>
              </a:rPr>
              <a:t>האשה</a:t>
            </a:r>
            <a:r>
              <a:rPr lang="he-IL" sz="1300" dirty="0">
                <a:solidFill>
                  <a:schemeClr val="accent6">
                    <a:lumMod val="50000"/>
                  </a:schemeClr>
                </a:solidFill>
              </a:rPr>
              <a:t> נקנית בשלש </a:t>
            </a:r>
            <a:r>
              <a:rPr lang="he-IL" sz="1300" dirty="0" smtClean="0">
                <a:solidFill>
                  <a:schemeClr val="accent6">
                    <a:lumMod val="50000"/>
                  </a:schemeClr>
                </a:solidFill>
              </a:rPr>
              <a:t>דרכים... בכסף </a:t>
            </a:r>
            <a:r>
              <a:rPr lang="he-IL" sz="1300" dirty="0">
                <a:solidFill>
                  <a:schemeClr val="accent6">
                    <a:lumMod val="50000"/>
                  </a:schemeClr>
                </a:solidFill>
              </a:rPr>
              <a:t>בשטר </a:t>
            </a:r>
            <a:r>
              <a:rPr lang="he-IL" sz="1300" dirty="0" smtClean="0">
                <a:solidFill>
                  <a:schemeClr val="accent6">
                    <a:lumMod val="50000"/>
                  </a:schemeClr>
                </a:solidFill>
              </a:rPr>
              <a:t>ובביאה. בכסף - בית </a:t>
            </a:r>
            <a:r>
              <a:rPr lang="he-IL" sz="1300" dirty="0">
                <a:solidFill>
                  <a:schemeClr val="accent6">
                    <a:lumMod val="50000"/>
                  </a:schemeClr>
                </a:solidFill>
              </a:rPr>
              <a:t>שמאי </a:t>
            </a:r>
            <a:r>
              <a:rPr lang="he-IL" sz="1300" dirty="0" smtClean="0">
                <a:solidFill>
                  <a:schemeClr val="accent6">
                    <a:lumMod val="50000"/>
                  </a:schemeClr>
                </a:solidFill>
              </a:rPr>
              <a:t>אומרים: </a:t>
            </a:r>
            <a:r>
              <a:rPr lang="he-IL" sz="1300" dirty="0">
                <a:solidFill>
                  <a:schemeClr val="accent6">
                    <a:lumMod val="50000"/>
                  </a:schemeClr>
                </a:solidFill>
              </a:rPr>
              <a:t>בדינר </a:t>
            </a:r>
            <a:r>
              <a:rPr lang="he-IL" sz="1300" dirty="0" err="1">
                <a:solidFill>
                  <a:schemeClr val="accent6">
                    <a:lumMod val="50000"/>
                  </a:schemeClr>
                </a:solidFill>
              </a:rPr>
              <a:t>ובשוה</a:t>
            </a:r>
            <a:r>
              <a:rPr lang="he-IL" sz="1300" dirty="0">
                <a:solidFill>
                  <a:schemeClr val="accent6">
                    <a:lumMod val="50000"/>
                  </a:schemeClr>
                </a:solidFill>
              </a:rPr>
              <a:t> </a:t>
            </a:r>
            <a:r>
              <a:rPr lang="he-IL" sz="1300" dirty="0" smtClean="0">
                <a:solidFill>
                  <a:schemeClr val="accent6">
                    <a:lumMod val="50000"/>
                  </a:schemeClr>
                </a:solidFill>
              </a:rPr>
              <a:t>דינר...</a:t>
            </a:r>
          </a:p>
          <a:p>
            <a:pPr lvl="0">
              <a:lnSpc>
                <a:spcPct val="120000"/>
              </a:lnSpc>
            </a:pPr>
            <a:endParaRPr lang="he-IL" sz="200" dirty="0">
              <a:solidFill>
                <a:schemeClr val="accent6">
                  <a:lumMod val="50000"/>
                </a:schemeClr>
              </a:solidFill>
            </a:endParaRPr>
          </a:p>
          <a:p>
            <a:pPr lvl="0">
              <a:lnSpc>
                <a:spcPct val="120000"/>
              </a:lnSpc>
            </a:pPr>
            <a:r>
              <a:rPr lang="he-IL" sz="1300" b="1" dirty="0" smtClean="0">
                <a:solidFill>
                  <a:schemeClr val="tx1"/>
                </a:solidFill>
              </a:rPr>
              <a:t>גמרא דף יא עמוד א:</a:t>
            </a:r>
          </a:p>
          <a:p>
            <a:pPr lvl="0">
              <a:lnSpc>
                <a:spcPct val="120000"/>
              </a:lnSpc>
            </a:pPr>
            <a:r>
              <a:rPr lang="he-IL" sz="1300" dirty="0">
                <a:solidFill>
                  <a:schemeClr val="tx1"/>
                </a:solidFill>
              </a:rPr>
              <a:t>מאי </a:t>
            </a:r>
            <a:r>
              <a:rPr lang="he-IL" sz="1300" dirty="0" err="1">
                <a:solidFill>
                  <a:schemeClr val="tx1"/>
                </a:solidFill>
              </a:rPr>
              <a:t>טעמייהו</a:t>
            </a:r>
            <a:r>
              <a:rPr lang="he-IL" sz="1300" dirty="0">
                <a:solidFill>
                  <a:schemeClr val="tx1"/>
                </a:solidFill>
              </a:rPr>
              <a:t> </a:t>
            </a:r>
            <a:r>
              <a:rPr lang="he-IL" sz="1300" dirty="0" err="1">
                <a:solidFill>
                  <a:schemeClr val="tx1"/>
                </a:solidFill>
              </a:rPr>
              <a:t>דב''ש</a:t>
            </a:r>
            <a:r>
              <a:rPr lang="he-IL" sz="1300" dirty="0">
                <a:solidFill>
                  <a:schemeClr val="tx1"/>
                </a:solidFill>
              </a:rPr>
              <a:t>? </a:t>
            </a:r>
          </a:p>
        </p:txBody>
      </p:sp>
      <p:sp>
        <p:nvSpPr>
          <p:cNvPr id="6" name="TextBox 5"/>
          <p:cNvSpPr txBox="1"/>
          <p:nvPr/>
        </p:nvSpPr>
        <p:spPr>
          <a:xfrm>
            <a:off x="8346896" y="1648536"/>
            <a:ext cx="562617" cy="369332"/>
          </a:xfrm>
          <a:prstGeom prst="rect">
            <a:avLst/>
          </a:prstGeom>
          <a:noFill/>
        </p:spPr>
        <p:txBody>
          <a:bodyPr wrap="square" rtlCol="1">
            <a:spAutoFit/>
          </a:bodyPr>
          <a:lstStyle/>
          <a:p>
            <a:r>
              <a:rPr lang="he-IL" dirty="0" smtClean="0"/>
              <a:t>④</a:t>
            </a:r>
            <a:endParaRPr lang="he-IL" dirty="0"/>
          </a:p>
        </p:txBody>
      </p:sp>
    </p:spTree>
    <p:extLst>
      <p:ext uri="{BB962C8B-B14F-4D97-AF65-F5344CB8AC3E}">
        <p14:creationId xmlns:p14="http://schemas.microsoft.com/office/powerpoint/2010/main" val="3450670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1520" y="48528"/>
            <a:ext cx="8712968" cy="6740307"/>
          </a:xfrm>
          <a:prstGeom prst="rect">
            <a:avLst/>
          </a:prstGeom>
          <a:noFill/>
        </p:spPr>
        <p:txBody>
          <a:bodyPr wrap="square" rtlCol="1">
            <a:spAutoFit/>
          </a:bodyPr>
          <a:lstStyle/>
          <a:p>
            <a:pPr>
              <a:lnSpc>
                <a:spcPct val="120000"/>
              </a:lnSpc>
            </a:pPr>
            <a:r>
              <a:rPr lang="he-IL" sz="1200" dirty="0"/>
              <a:t>בכסף </a:t>
            </a:r>
            <a:r>
              <a:rPr lang="he-IL" sz="1200" dirty="0" err="1"/>
              <a:t>ב'</a:t>
            </a:r>
            <a:r>
              <a:rPr lang="he-IL" sz="1200" dirty="0" err="1"/>
              <a:t>'ש</a:t>
            </a:r>
            <a:r>
              <a:rPr lang="he-IL" sz="1200" dirty="0"/>
              <a:t> אומרים בדינר </a:t>
            </a:r>
            <a:r>
              <a:rPr lang="he-IL" sz="1200" dirty="0" err="1"/>
              <a:t>וכו</a:t>
            </a:r>
            <a:r>
              <a:rPr lang="he-IL" sz="1200" dirty="0"/>
              <a:t>': </a:t>
            </a:r>
            <a:endParaRPr lang="he-IL" sz="1200" dirty="0"/>
          </a:p>
          <a:p>
            <a:pPr>
              <a:lnSpc>
                <a:spcPct val="120000"/>
              </a:lnSpc>
            </a:pPr>
            <a:endParaRPr lang="he-IL" sz="1100" dirty="0"/>
          </a:p>
          <a:p>
            <a:pPr>
              <a:lnSpc>
                <a:spcPct val="120000"/>
              </a:lnSpc>
            </a:pPr>
            <a:r>
              <a:rPr lang="he-IL" sz="1200" b="1" dirty="0">
                <a:solidFill>
                  <a:srgbClr val="002060"/>
                </a:solidFill>
              </a:rPr>
              <a:t>מאי </a:t>
            </a:r>
            <a:r>
              <a:rPr lang="he-IL" sz="1200" b="1" dirty="0" err="1">
                <a:solidFill>
                  <a:srgbClr val="002060"/>
                </a:solidFill>
              </a:rPr>
              <a:t>טעמייהו</a:t>
            </a:r>
            <a:r>
              <a:rPr lang="he-IL" sz="1200" b="1" dirty="0">
                <a:solidFill>
                  <a:srgbClr val="002060"/>
                </a:solidFill>
              </a:rPr>
              <a:t> </a:t>
            </a:r>
            <a:r>
              <a:rPr lang="he-IL" sz="1200" b="1" dirty="0" err="1">
                <a:solidFill>
                  <a:srgbClr val="002060"/>
                </a:solidFill>
              </a:rPr>
              <a:t>דב'</a:t>
            </a:r>
            <a:r>
              <a:rPr lang="he-IL" sz="1200" b="1" dirty="0" err="1">
                <a:solidFill>
                  <a:srgbClr val="002060"/>
                </a:solidFill>
              </a:rPr>
              <a:t>'ש</a:t>
            </a:r>
            <a:r>
              <a:rPr lang="he-IL" sz="1200" b="1" dirty="0">
                <a:solidFill>
                  <a:srgbClr val="002060"/>
                </a:solidFill>
              </a:rPr>
              <a:t>? </a:t>
            </a:r>
          </a:p>
          <a:p>
            <a:pPr>
              <a:lnSpc>
                <a:spcPct val="120000"/>
              </a:lnSpc>
            </a:pPr>
            <a:endParaRPr lang="he-IL" sz="1200" dirty="0"/>
          </a:p>
          <a:p>
            <a:pPr>
              <a:lnSpc>
                <a:spcPct val="120000"/>
              </a:lnSpc>
            </a:pPr>
            <a:r>
              <a:rPr lang="he-IL" sz="1200" b="1" dirty="0">
                <a:solidFill>
                  <a:srgbClr val="002060"/>
                </a:solidFill>
              </a:rPr>
              <a:t>אמר </a:t>
            </a:r>
            <a:r>
              <a:rPr lang="he-IL" sz="1200" b="1" dirty="0">
                <a:solidFill>
                  <a:srgbClr val="002060"/>
                </a:solidFill>
              </a:rPr>
              <a:t>רבי </a:t>
            </a:r>
            <a:r>
              <a:rPr lang="he-IL" sz="1200" b="1" dirty="0" err="1">
                <a:solidFill>
                  <a:srgbClr val="002060"/>
                </a:solidFill>
              </a:rPr>
              <a:t>זירא</a:t>
            </a:r>
            <a:r>
              <a:rPr lang="he-IL" sz="1200" b="1" dirty="0">
                <a:solidFill>
                  <a:srgbClr val="002060"/>
                </a:solidFill>
              </a:rPr>
              <a:t>: </a:t>
            </a:r>
            <a:r>
              <a:rPr lang="he-IL" sz="1200" dirty="0"/>
              <a:t>שכן </a:t>
            </a:r>
            <a:r>
              <a:rPr lang="he-IL" sz="1200" dirty="0" err="1"/>
              <a:t>אשה</a:t>
            </a:r>
            <a:r>
              <a:rPr lang="he-IL" sz="1200" dirty="0"/>
              <a:t> מקפדת על </a:t>
            </a:r>
            <a:r>
              <a:rPr lang="he-IL" sz="1200" dirty="0"/>
              <a:t>עצמה, </a:t>
            </a:r>
            <a:r>
              <a:rPr lang="he-IL" sz="1200" dirty="0"/>
              <a:t>ואין מתקדשת בפחות </a:t>
            </a:r>
            <a:r>
              <a:rPr lang="he-IL" sz="1200" dirty="0"/>
              <a:t>מדינר. </a:t>
            </a:r>
          </a:p>
          <a:p>
            <a:pPr>
              <a:lnSpc>
                <a:spcPct val="120000"/>
              </a:lnSpc>
            </a:pPr>
            <a:endParaRPr lang="he-IL" sz="400" dirty="0"/>
          </a:p>
          <a:p>
            <a:pPr>
              <a:lnSpc>
                <a:spcPct val="120000"/>
              </a:lnSpc>
            </a:pPr>
            <a:r>
              <a:rPr lang="he-IL" sz="1200" dirty="0"/>
              <a:t>אמר </a:t>
            </a:r>
            <a:r>
              <a:rPr lang="he-IL" sz="1200" dirty="0"/>
              <a:t>ליה </a:t>
            </a:r>
            <a:r>
              <a:rPr lang="he-IL" sz="1200" dirty="0" err="1"/>
              <a:t>אביי</a:t>
            </a:r>
            <a:r>
              <a:rPr lang="he-IL" sz="1200" dirty="0"/>
              <a:t>: אלא מעתה, </a:t>
            </a:r>
            <a:r>
              <a:rPr lang="he-IL" sz="1200" dirty="0"/>
              <a:t>כגון </a:t>
            </a:r>
            <a:r>
              <a:rPr lang="he-IL" sz="1200" dirty="0" err="1"/>
              <a:t>בנתיה</a:t>
            </a:r>
            <a:r>
              <a:rPr lang="he-IL" sz="1200" dirty="0"/>
              <a:t> דר' ינאי </a:t>
            </a:r>
            <a:r>
              <a:rPr lang="he-IL" sz="1200" dirty="0" err="1"/>
              <a:t>דקפדן</a:t>
            </a:r>
            <a:r>
              <a:rPr lang="he-IL" sz="1200" dirty="0"/>
              <a:t> </a:t>
            </a:r>
            <a:r>
              <a:rPr lang="he-IL" sz="1200" dirty="0" err="1"/>
              <a:t>אנפשייהו</a:t>
            </a:r>
            <a:r>
              <a:rPr lang="he-IL" sz="1200" dirty="0"/>
              <a:t> ולא מקדשי בפחות </a:t>
            </a:r>
            <a:r>
              <a:rPr lang="he-IL" sz="1200" dirty="0" err="1"/>
              <a:t>מתרקבא</a:t>
            </a:r>
            <a:r>
              <a:rPr lang="he-IL" sz="1200" dirty="0"/>
              <a:t> </a:t>
            </a:r>
            <a:r>
              <a:rPr lang="he-IL" sz="1200" dirty="0" err="1"/>
              <a:t>דדינרי</a:t>
            </a:r>
            <a:r>
              <a:rPr lang="he-IL" sz="1200" dirty="0"/>
              <a:t> </a:t>
            </a:r>
            <a:r>
              <a:rPr lang="he-IL" sz="1200" dirty="0"/>
              <a:t>- הכי </a:t>
            </a:r>
            <a:r>
              <a:rPr lang="he-IL" sz="1200" dirty="0" err="1"/>
              <a:t>נמי</a:t>
            </a:r>
            <a:r>
              <a:rPr lang="he-IL" sz="1200" dirty="0"/>
              <a:t> דאי פשטה ידה וקבלה חד </a:t>
            </a:r>
            <a:r>
              <a:rPr lang="he-IL" sz="1200" dirty="0" err="1"/>
              <a:t>זוזא</a:t>
            </a:r>
            <a:r>
              <a:rPr lang="he-IL" sz="1200" dirty="0"/>
              <a:t> מאחר הכי </a:t>
            </a:r>
            <a:r>
              <a:rPr lang="he-IL" sz="1200" dirty="0" err="1"/>
              <a:t>נמי</a:t>
            </a:r>
            <a:r>
              <a:rPr lang="he-IL" sz="1200" dirty="0"/>
              <a:t> דלא הוו </a:t>
            </a:r>
            <a:r>
              <a:rPr lang="he-IL" sz="1200" dirty="0" err="1"/>
              <a:t>קדושין</a:t>
            </a:r>
            <a:r>
              <a:rPr lang="he-IL" sz="1200" dirty="0"/>
              <a:t>? </a:t>
            </a:r>
            <a:r>
              <a:rPr lang="he-IL" sz="1200" dirty="0" err="1" smtClean="0"/>
              <a:t>א</a:t>
            </a:r>
            <a:r>
              <a:rPr lang="he-IL" sz="1200" dirty="0" err="1"/>
              <a:t>'</a:t>
            </a:r>
            <a:r>
              <a:rPr lang="he-IL" sz="1200" dirty="0" err="1"/>
              <a:t>'ל</a:t>
            </a:r>
            <a:r>
              <a:rPr lang="he-IL" sz="1200" dirty="0"/>
              <a:t>: פשטה </a:t>
            </a:r>
            <a:r>
              <a:rPr lang="he-IL" sz="1200" dirty="0"/>
              <a:t>ידה וקבלה לא </a:t>
            </a:r>
            <a:r>
              <a:rPr lang="he-IL" sz="1200" dirty="0" err="1"/>
              <a:t>קאמינא</a:t>
            </a:r>
            <a:r>
              <a:rPr lang="he-IL" sz="1200" dirty="0"/>
              <a:t>, כי </a:t>
            </a:r>
            <a:r>
              <a:rPr lang="he-IL" sz="1200" dirty="0" err="1"/>
              <a:t>קאמינא</a:t>
            </a:r>
            <a:r>
              <a:rPr lang="he-IL" sz="1200" dirty="0"/>
              <a:t> </a:t>
            </a:r>
            <a:r>
              <a:rPr lang="he-IL" sz="1200" dirty="0" err="1"/>
              <a:t>דקדשה</a:t>
            </a:r>
            <a:r>
              <a:rPr lang="he-IL" sz="1200" dirty="0"/>
              <a:t> </a:t>
            </a:r>
            <a:r>
              <a:rPr lang="he-IL" sz="1200" dirty="0" err="1"/>
              <a:t>בליליא</a:t>
            </a:r>
            <a:r>
              <a:rPr lang="he-IL" sz="1200" dirty="0"/>
              <a:t>, </a:t>
            </a:r>
            <a:r>
              <a:rPr lang="he-IL" sz="1200" dirty="0"/>
              <a:t>אי </a:t>
            </a:r>
            <a:r>
              <a:rPr lang="he-IL" sz="1200" dirty="0" err="1"/>
              <a:t>נמי</a:t>
            </a:r>
            <a:r>
              <a:rPr lang="he-IL" sz="1200" dirty="0"/>
              <a:t> </a:t>
            </a:r>
            <a:r>
              <a:rPr lang="he-IL" sz="1200" dirty="0" err="1"/>
              <a:t>דשויה</a:t>
            </a:r>
            <a:r>
              <a:rPr lang="he-IL" sz="1200" dirty="0"/>
              <a:t> </a:t>
            </a:r>
            <a:r>
              <a:rPr lang="he-IL" sz="1200" dirty="0"/>
              <a:t>שליח. </a:t>
            </a:r>
          </a:p>
          <a:p>
            <a:pPr>
              <a:lnSpc>
                <a:spcPct val="120000"/>
              </a:lnSpc>
            </a:pPr>
            <a:endParaRPr lang="he-IL" sz="1200" dirty="0"/>
          </a:p>
          <a:p>
            <a:pPr>
              <a:lnSpc>
                <a:spcPct val="120000"/>
              </a:lnSpc>
            </a:pPr>
            <a:r>
              <a:rPr lang="he-IL" sz="1200" b="1" dirty="0">
                <a:solidFill>
                  <a:srgbClr val="002060"/>
                </a:solidFill>
              </a:rPr>
              <a:t>רב יוסף אמר: </a:t>
            </a:r>
            <a:r>
              <a:rPr lang="he-IL" sz="1200" dirty="0" err="1"/>
              <a:t>טעמייהו</a:t>
            </a:r>
            <a:r>
              <a:rPr lang="he-IL" sz="1200" dirty="0"/>
              <a:t> </a:t>
            </a:r>
            <a:r>
              <a:rPr lang="he-IL" sz="1200" dirty="0" err="1"/>
              <a:t>דבית</a:t>
            </a:r>
            <a:r>
              <a:rPr lang="he-IL" sz="1200" dirty="0"/>
              <a:t> שמאי </a:t>
            </a:r>
            <a:r>
              <a:rPr lang="he-IL" sz="1200" dirty="0" err="1"/>
              <a:t>כדרב</a:t>
            </a:r>
            <a:r>
              <a:rPr lang="he-IL" sz="1200" dirty="0"/>
              <a:t> יהודה אמר רב אסי, </a:t>
            </a:r>
            <a:r>
              <a:rPr lang="he-IL" sz="1200" dirty="0" err="1"/>
              <a:t>דאמר</a:t>
            </a:r>
            <a:r>
              <a:rPr lang="he-IL" sz="1200" dirty="0"/>
              <a:t> </a:t>
            </a:r>
            <a:r>
              <a:rPr lang="he-IL" sz="1200" dirty="0"/>
              <a:t>רב יהודה אמר רב אסי: </a:t>
            </a:r>
            <a:r>
              <a:rPr lang="he-IL" sz="1200" dirty="0"/>
              <a:t>כל </a:t>
            </a:r>
            <a:r>
              <a:rPr lang="he-IL" sz="1200" dirty="0"/>
              <a:t>כסף האמור בתורה - כסף </a:t>
            </a:r>
            <a:r>
              <a:rPr lang="he-IL" sz="1200" dirty="0"/>
              <a:t>צורי, ושל </a:t>
            </a:r>
            <a:r>
              <a:rPr lang="he-IL" sz="1200" dirty="0"/>
              <a:t>דבריהם - כסף מדינה.</a:t>
            </a:r>
          </a:p>
          <a:p>
            <a:pPr>
              <a:lnSpc>
                <a:spcPct val="120000"/>
              </a:lnSpc>
            </a:pPr>
            <a:endParaRPr lang="he-IL" sz="400" dirty="0"/>
          </a:p>
          <a:p>
            <a:pPr>
              <a:lnSpc>
                <a:spcPct val="120000"/>
              </a:lnSpc>
            </a:pPr>
            <a:r>
              <a:rPr lang="he-IL" sz="1200" dirty="0"/>
              <a:t>גופא </a:t>
            </a:r>
            <a:r>
              <a:rPr lang="he-IL" sz="1200" dirty="0"/>
              <a:t>אמר </a:t>
            </a:r>
            <a:r>
              <a:rPr lang="he-IL" sz="1200" dirty="0"/>
              <a:t>רב יהודה אמר רב אסי: </a:t>
            </a:r>
            <a:r>
              <a:rPr lang="he-IL" sz="1200" dirty="0"/>
              <a:t>כל </a:t>
            </a:r>
            <a:r>
              <a:rPr lang="he-IL" sz="1200" dirty="0"/>
              <a:t>כסף האמור בתורה - כסף צורי, ושל דבריהם - כסף </a:t>
            </a:r>
            <a:r>
              <a:rPr lang="he-IL" sz="1200" dirty="0" smtClean="0"/>
              <a:t>מדינה.</a:t>
            </a:r>
            <a:r>
              <a:rPr lang="he-IL" sz="1200" dirty="0"/>
              <a:t> </a:t>
            </a:r>
            <a:r>
              <a:rPr lang="he-IL" sz="1200" dirty="0" err="1" smtClean="0"/>
              <a:t>וכללא</a:t>
            </a:r>
            <a:r>
              <a:rPr lang="he-IL" sz="1200" dirty="0" smtClean="0"/>
              <a:t> </a:t>
            </a:r>
            <a:r>
              <a:rPr lang="he-IL" sz="1200" dirty="0"/>
              <a:t>הוא?</a:t>
            </a:r>
          </a:p>
          <a:p>
            <a:pPr>
              <a:lnSpc>
                <a:spcPct val="120000"/>
              </a:lnSpc>
            </a:pPr>
            <a:r>
              <a:rPr lang="he-IL" sz="1200" dirty="0"/>
              <a:t>והרי </a:t>
            </a:r>
            <a:r>
              <a:rPr lang="he-IL" sz="1200" dirty="0"/>
              <a:t>טענה </a:t>
            </a:r>
            <a:r>
              <a:rPr lang="he-IL" sz="1200" dirty="0" err="1"/>
              <a:t>דכתיב</a:t>
            </a:r>
            <a:r>
              <a:rPr lang="he-IL" sz="1200" dirty="0"/>
              <a:t> "כי </a:t>
            </a:r>
            <a:r>
              <a:rPr lang="he-IL" sz="1200" dirty="0" err="1"/>
              <a:t>יתן</a:t>
            </a:r>
            <a:r>
              <a:rPr lang="he-IL" sz="1200" dirty="0"/>
              <a:t> איש אל רעהו כסף או כלים לשמור</a:t>
            </a:r>
            <a:r>
              <a:rPr lang="he-IL" sz="1200" dirty="0"/>
              <a:t>", ותנן</a:t>
            </a:r>
            <a:r>
              <a:rPr lang="he-IL" sz="1200" dirty="0"/>
              <a:t>: שבועת </a:t>
            </a:r>
            <a:r>
              <a:rPr lang="he-IL" sz="1200" dirty="0" err="1"/>
              <a:t>הדיינין</a:t>
            </a:r>
            <a:r>
              <a:rPr lang="he-IL" sz="1200" dirty="0"/>
              <a:t> - הטענה שתי כסף, וההודאה </a:t>
            </a:r>
            <a:r>
              <a:rPr lang="he-IL" sz="1200" dirty="0" err="1"/>
              <a:t>שוה</a:t>
            </a:r>
            <a:r>
              <a:rPr lang="he-IL" sz="1200" dirty="0"/>
              <a:t> </a:t>
            </a:r>
            <a:r>
              <a:rPr lang="he-IL" sz="1200" dirty="0" smtClean="0"/>
              <a:t>פרוטה! התם </a:t>
            </a:r>
            <a:r>
              <a:rPr lang="he-IL" sz="1200" dirty="0" err="1"/>
              <a:t>דומיא</a:t>
            </a:r>
            <a:r>
              <a:rPr lang="he-IL" sz="1200" dirty="0"/>
              <a:t> </a:t>
            </a:r>
            <a:r>
              <a:rPr lang="he-IL" sz="1200" dirty="0" err="1"/>
              <a:t>דכלים</a:t>
            </a:r>
            <a:r>
              <a:rPr lang="he-IL" sz="1200" dirty="0"/>
              <a:t>, </a:t>
            </a:r>
            <a:r>
              <a:rPr lang="he-IL" sz="1200" dirty="0"/>
              <a:t>מה </a:t>
            </a:r>
            <a:r>
              <a:rPr lang="he-IL" sz="1200" dirty="0"/>
              <a:t>כלים שנים אף כסף שנים, ומה כסף דבר חשוב אף כלים דבר חשוב</a:t>
            </a:r>
            <a:r>
              <a:rPr lang="he-IL" sz="1200" dirty="0"/>
              <a:t>.</a:t>
            </a:r>
            <a:endParaRPr lang="he-IL" sz="1200" dirty="0"/>
          </a:p>
          <a:p>
            <a:pPr>
              <a:lnSpc>
                <a:spcPct val="120000"/>
              </a:lnSpc>
            </a:pPr>
            <a:r>
              <a:rPr lang="he-IL" sz="1200" dirty="0"/>
              <a:t>והרי מעשר </a:t>
            </a:r>
            <a:r>
              <a:rPr lang="he-IL" sz="1200" dirty="0" err="1"/>
              <a:t>דכתיב</a:t>
            </a:r>
            <a:r>
              <a:rPr lang="he-IL" sz="1200" dirty="0"/>
              <a:t> "וצרת הכסף בידך</a:t>
            </a:r>
            <a:r>
              <a:rPr lang="he-IL" sz="1200" dirty="0"/>
              <a:t>", ותנן</a:t>
            </a:r>
            <a:r>
              <a:rPr lang="he-IL" sz="1200" dirty="0"/>
              <a:t>: הפורט סלע ממעות מעשר שני</a:t>
            </a:r>
            <a:r>
              <a:rPr lang="he-IL" sz="1200" dirty="0" smtClean="0"/>
              <a:t>!</a:t>
            </a:r>
            <a:r>
              <a:rPr lang="he-IL" sz="1200" dirty="0"/>
              <a:t> </a:t>
            </a:r>
            <a:r>
              <a:rPr lang="he-IL" sz="1200" dirty="0" smtClean="0"/>
              <a:t>"</a:t>
            </a:r>
            <a:r>
              <a:rPr lang="he-IL" sz="1200" dirty="0"/>
              <a:t>כסף" "הכסף" ריבה. </a:t>
            </a:r>
          </a:p>
          <a:p>
            <a:pPr>
              <a:lnSpc>
                <a:spcPct val="120000"/>
              </a:lnSpc>
            </a:pPr>
            <a:r>
              <a:rPr lang="he-IL" sz="1200" dirty="0"/>
              <a:t>והרי הקדש </a:t>
            </a:r>
            <a:r>
              <a:rPr lang="he-IL" sz="1200" dirty="0" err="1"/>
              <a:t>דכתיב</a:t>
            </a:r>
            <a:r>
              <a:rPr lang="he-IL" sz="1200" dirty="0"/>
              <a:t> "ונתן הכסף וקם לו</a:t>
            </a:r>
            <a:r>
              <a:rPr lang="he-IL" sz="1200" dirty="0"/>
              <a:t>", ואמר </a:t>
            </a:r>
            <a:r>
              <a:rPr lang="he-IL" sz="1200" dirty="0"/>
              <a:t>שמואל: הקדש </a:t>
            </a:r>
            <a:r>
              <a:rPr lang="he-IL" sz="1200" dirty="0" err="1"/>
              <a:t>שוה</a:t>
            </a:r>
            <a:r>
              <a:rPr lang="he-IL" sz="1200" dirty="0"/>
              <a:t> מנה שחיללו על </a:t>
            </a:r>
            <a:r>
              <a:rPr lang="he-IL" sz="1200" dirty="0" err="1"/>
              <a:t>שוה</a:t>
            </a:r>
            <a:r>
              <a:rPr lang="he-IL" sz="1200" dirty="0"/>
              <a:t> פרוטה - מחולל</a:t>
            </a:r>
            <a:r>
              <a:rPr lang="he-IL" sz="1200" dirty="0" smtClean="0"/>
              <a:t>! התם </a:t>
            </a:r>
            <a:r>
              <a:rPr lang="he-IL" sz="1200" dirty="0" err="1"/>
              <a:t>נמי</a:t>
            </a:r>
            <a:r>
              <a:rPr lang="he-IL" sz="1200" dirty="0"/>
              <a:t> "כסף" "כסף" </a:t>
            </a:r>
            <a:r>
              <a:rPr lang="he-IL" sz="1200" dirty="0" err="1"/>
              <a:t>יליף</a:t>
            </a:r>
            <a:r>
              <a:rPr lang="he-IL" sz="1200" dirty="0"/>
              <a:t> ממעשר</a:t>
            </a:r>
            <a:r>
              <a:rPr lang="he-IL" sz="1200" dirty="0"/>
              <a:t>.</a:t>
            </a:r>
          </a:p>
          <a:p>
            <a:pPr>
              <a:lnSpc>
                <a:spcPct val="120000"/>
              </a:lnSpc>
            </a:pPr>
            <a:r>
              <a:rPr lang="he-IL" sz="1200" dirty="0"/>
              <a:t>והרי קידושי </a:t>
            </a:r>
            <a:r>
              <a:rPr lang="he-IL" sz="1200" dirty="0" err="1"/>
              <a:t>אשה</a:t>
            </a:r>
            <a:r>
              <a:rPr lang="he-IL" sz="1200" dirty="0"/>
              <a:t> </a:t>
            </a:r>
            <a:r>
              <a:rPr lang="he-IL" sz="1200" dirty="0" err="1"/>
              <a:t>דכתיב</a:t>
            </a:r>
            <a:r>
              <a:rPr lang="he-IL" sz="1200" dirty="0"/>
              <a:t> "כי </a:t>
            </a:r>
            <a:r>
              <a:rPr lang="he-IL" sz="1200" dirty="0" err="1"/>
              <a:t>יקח</a:t>
            </a:r>
            <a:r>
              <a:rPr lang="he-IL" sz="1200" dirty="0"/>
              <a:t> איש </a:t>
            </a:r>
            <a:r>
              <a:rPr lang="he-IL" sz="1200" dirty="0" err="1"/>
              <a:t>אשה</a:t>
            </a:r>
            <a:r>
              <a:rPr lang="he-IL" sz="1200" dirty="0"/>
              <a:t> ובעלה" וגמר "</a:t>
            </a:r>
            <a:r>
              <a:rPr lang="he-IL" sz="1200" dirty="0" err="1"/>
              <a:t>קיחה</a:t>
            </a:r>
            <a:r>
              <a:rPr lang="he-IL" sz="1200" dirty="0"/>
              <a:t>" "</a:t>
            </a:r>
            <a:r>
              <a:rPr lang="he-IL" sz="1200" dirty="0" err="1"/>
              <a:t>קיחה</a:t>
            </a:r>
            <a:r>
              <a:rPr lang="he-IL" sz="1200" dirty="0"/>
              <a:t>" משדה </a:t>
            </a:r>
            <a:r>
              <a:rPr lang="he-IL" sz="1200" dirty="0"/>
              <a:t>עפרון, ותנן</a:t>
            </a:r>
            <a:r>
              <a:rPr lang="he-IL" sz="1200" dirty="0"/>
              <a:t>: בית הלל אומרים בפרוטה </a:t>
            </a:r>
            <a:r>
              <a:rPr lang="he-IL" sz="1200" dirty="0" err="1"/>
              <a:t>ובשוה</a:t>
            </a:r>
            <a:r>
              <a:rPr lang="he-IL" sz="1200" dirty="0"/>
              <a:t> </a:t>
            </a:r>
            <a:r>
              <a:rPr lang="he-IL" sz="1200" dirty="0"/>
              <a:t>פרוטה, </a:t>
            </a:r>
            <a:r>
              <a:rPr lang="he-IL" sz="1200" dirty="0" err="1"/>
              <a:t>נימא</a:t>
            </a:r>
            <a:r>
              <a:rPr lang="he-IL" sz="1200" dirty="0"/>
              <a:t> </a:t>
            </a:r>
            <a:r>
              <a:rPr lang="he-IL" sz="1200" dirty="0"/>
              <a:t>רב אסי </a:t>
            </a:r>
            <a:r>
              <a:rPr lang="he-IL" sz="1200" dirty="0" err="1"/>
              <a:t>דאמר</a:t>
            </a:r>
            <a:r>
              <a:rPr lang="he-IL" sz="1200" dirty="0"/>
              <a:t> כבית שמאי?!</a:t>
            </a:r>
          </a:p>
          <a:p>
            <a:pPr>
              <a:lnSpc>
                <a:spcPct val="120000"/>
              </a:lnSpc>
            </a:pPr>
            <a:endParaRPr lang="he-IL" sz="400" dirty="0"/>
          </a:p>
          <a:p>
            <a:pPr>
              <a:lnSpc>
                <a:spcPct val="120000"/>
              </a:lnSpc>
            </a:pPr>
            <a:r>
              <a:rPr lang="he-IL" sz="1200" dirty="0"/>
              <a:t>אלא אי איתמר הכי איתמר: </a:t>
            </a:r>
            <a:r>
              <a:rPr lang="he-IL" sz="1200" dirty="0"/>
              <a:t>אמר </a:t>
            </a:r>
            <a:r>
              <a:rPr lang="he-IL" sz="1200" dirty="0"/>
              <a:t>רב יהודה אמר רב אסי: </a:t>
            </a:r>
            <a:r>
              <a:rPr lang="he-IL" sz="1200" dirty="0"/>
              <a:t>כל </a:t>
            </a:r>
            <a:r>
              <a:rPr lang="he-IL" sz="1200" dirty="0"/>
              <a:t>כסף קצוב האמור בתורה - כסף צורי, ושל דבריהם - כסף מדינה. </a:t>
            </a:r>
          </a:p>
          <a:p>
            <a:pPr>
              <a:lnSpc>
                <a:spcPct val="120000"/>
              </a:lnSpc>
            </a:pPr>
            <a:r>
              <a:rPr lang="he-IL" sz="1200" dirty="0"/>
              <a:t>מאי </a:t>
            </a:r>
            <a:r>
              <a:rPr lang="he-IL" sz="1200" dirty="0" err="1"/>
              <a:t>קמ</a:t>
            </a:r>
            <a:r>
              <a:rPr lang="he-IL" sz="1200" dirty="0"/>
              <a:t>''ל? </a:t>
            </a:r>
            <a:r>
              <a:rPr lang="he-IL" sz="1200" dirty="0" err="1"/>
              <a:t>תנינא</a:t>
            </a:r>
            <a:r>
              <a:rPr lang="he-IL" sz="1200" dirty="0"/>
              <a:t>: </a:t>
            </a:r>
            <a:r>
              <a:rPr lang="he-IL" sz="1200" dirty="0"/>
              <a:t>חמש </a:t>
            </a:r>
            <a:r>
              <a:rPr lang="he-IL" sz="1200" dirty="0"/>
              <a:t>סלעים של בן, שלשים של עבד, חמשים של אונס ושל מפתה, מאה של מוציא שם רע </a:t>
            </a:r>
            <a:r>
              <a:rPr lang="he-IL" sz="1200" dirty="0"/>
              <a:t>- כולם </a:t>
            </a:r>
            <a:r>
              <a:rPr lang="he-IL" sz="1200" dirty="0"/>
              <a:t>בשקל הקודש במנה צורי</a:t>
            </a:r>
            <a:r>
              <a:rPr lang="he-IL" sz="1200" dirty="0"/>
              <a:t>! "</a:t>
            </a:r>
            <a:r>
              <a:rPr lang="he-IL" sz="1200" dirty="0"/>
              <a:t>ושל דבריהם - כסף מדינה" </a:t>
            </a:r>
            <a:r>
              <a:rPr lang="he-IL" sz="1200" dirty="0" err="1"/>
              <a:t>איצטריכא</a:t>
            </a:r>
            <a:r>
              <a:rPr lang="he-IL" sz="1200" dirty="0"/>
              <a:t> ליה דלא תנן, </a:t>
            </a:r>
            <a:r>
              <a:rPr lang="he-IL" sz="1200" dirty="0" err="1"/>
              <a:t>דתניא</a:t>
            </a:r>
            <a:r>
              <a:rPr lang="he-IL" sz="1200" dirty="0"/>
              <a:t> (צ"ל: </a:t>
            </a:r>
            <a:r>
              <a:rPr lang="he-IL" sz="1200" dirty="0" err="1"/>
              <a:t>דתנן</a:t>
            </a:r>
            <a:r>
              <a:rPr lang="he-IL" sz="1200" dirty="0"/>
              <a:t>): התוקע </a:t>
            </a:r>
            <a:r>
              <a:rPr lang="he-IL" sz="1200" dirty="0" err="1"/>
              <a:t>לחבירו</a:t>
            </a:r>
            <a:r>
              <a:rPr lang="he-IL" sz="1200" dirty="0"/>
              <a:t> נותן לו </a:t>
            </a:r>
            <a:r>
              <a:rPr lang="he-IL" sz="1200" dirty="0"/>
              <a:t>סלע, ולא </a:t>
            </a:r>
            <a:r>
              <a:rPr lang="he-IL" sz="1200" dirty="0" err="1"/>
              <a:t>תימא</a:t>
            </a:r>
            <a:r>
              <a:rPr lang="he-IL" sz="1200" dirty="0"/>
              <a:t> מאי "סלע" - ארבע זוזי</a:t>
            </a:r>
            <a:r>
              <a:rPr lang="he-IL" sz="1200" dirty="0"/>
              <a:t>, אלא </a:t>
            </a:r>
            <a:r>
              <a:rPr lang="he-IL" sz="1200" dirty="0"/>
              <a:t>מאי "סלע" - </a:t>
            </a:r>
            <a:r>
              <a:rPr lang="he-IL" sz="1200" dirty="0" err="1"/>
              <a:t>פלגא</a:t>
            </a:r>
            <a:r>
              <a:rPr lang="he-IL" sz="1200" dirty="0"/>
              <a:t> </a:t>
            </a:r>
            <a:r>
              <a:rPr lang="he-IL" sz="1200" dirty="0" err="1"/>
              <a:t>דזוזא</a:t>
            </a:r>
            <a:r>
              <a:rPr lang="he-IL" sz="1200" dirty="0"/>
              <a:t>, </a:t>
            </a:r>
            <a:r>
              <a:rPr lang="he-IL" sz="1200" dirty="0" err="1"/>
              <a:t>דעבידי</a:t>
            </a:r>
            <a:r>
              <a:rPr lang="he-IL" sz="1200" dirty="0"/>
              <a:t> </a:t>
            </a:r>
            <a:r>
              <a:rPr lang="he-IL" sz="1200" dirty="0" err="1"/>
              <a:t>אינשי</a:t>
            </a:r>
            <a:r>
              <a:rPr lang="he-IL" sz="1200" dirty="0"/>
              <a:t> דקרו </a:t>
            </a:r>
            <a:r>
              <a:rPr lang="he-IL" sz="1200" dirty="0" err="1"/>
              <a:t>לפלגא</a:t>
            </a:r>
            <a:r>
              <a:rPr lang="he-IL" sz="1200" dirty="0"/>
              <a:t> </a:t>
            </a:r>
            <a:r>
              <a:rPr lang="he-IL" sz="1200" dirty="0" err="1"/>
              <a:t>דזוזא</a:t>
            </a:r>
            <a:r>
              <a:rPr lang="he-IL" sz="1200" dirty="0"/>
              <a:t> "</a:t>
            </a:r>
            <a:r>
              <a:rPr lang="he-IL" sz="1200" dirty="0" err="1"/>
              <a:t>איסתירא</a:t>
            </a:r>
            <a:r>
              <a:rPr lang="he-IL" sz="1200" dirty="0"/>
              <a:t>".</a:t>
            </a:r>
          </a:p>
          <a:p>
            <a:pPr>
              <a:lnSpc>
                <a:spcPct val="120000"/>
              </a:lnSpc>
            </a:pPr>
            <a:endParaRPr lang="he-IL" sz="1200" dirty="0"/>
          </a:p>
          <a:p>
            <a:pPr>
              <a:lnSpc>
                <a:spcPct val="120000"/>
              </a:lnSpc>
            </a:pPr>
            <a:r>
              <a:rPr lang="he-IL" sz="1200" b="1" dirty="0">
                <a:solidFill>
                  <a:srgbClr val="002060"/>
                </a:solidFill>
              </a:rPr>
              <a:t>רבי שמעון בן לקיש אומר: </a:t>
            </a:r>
            <a:r>
              <a:rPr lang="he-IL" sz="1200" dirty="0" err="1"/>
              <a:t>טעמייהו</a:t>
            </a:r>
            <a:r>
              <a:rPr lang="he-IL" sz="1200" dirty="0"/>
              <a:t> </a:t>
            </a:r>
            <a:r>
              <a:rPr lang="he-IL" sz="1200" dirty="0" err="1"/>
              <a:t>דבית</a:t>
            </a:r>
            <a:r>
              <a:rPr lang="he-IL" sz="1200" dirty="0"/>
              <a:t> שמאי </a:t>
            </a:r>
            <a:r>
              <a:rPr lang="he-IL" sz="1200" dirty="0" err="1"/>
              <a:t>כדחזקיה</a:t>
            </a:r>
            <a:r>
              <a:rPr lang="he-IL" sz="1200" dirty="0"/>
              <a:t>, </a:t>
            </a:r>
            <a:r>
              <a:rPr lang="he-IL" sz="1200" dirty="0" err="1"/>
              <a:t>דאמר</a:t>
            </a:r>
            <a:r>
              <a:rPr lang="he-IL" sz="1200" dirty="0"/>
              <a:t> </a:t>
            </a:r>
            <a:r>
              <a:rPr lang="he-IL" sz="1200" dirty="0"/>
              <a:t>חזקיה: </a:t>
            </a:r>
            <a:r>
              <a:rPr lang="he-IL" sz="1200" dirty="0"/>
              <a:t>אמר </a:t>
            </a:r>
            <a:r>
              <a:rPr lang="he-IL" sz="1200" dirty="0"/>
              <a:t>קרא "</a:t>
            </a:r>
            <a:r>
              <a:rPr lang="he-IL" sz="1200" dirty="0" err="1"/>
              <a:t>והפדה</a:t>
            </a:r>
            <a:r>
              <a:rPr lang="he-IL" sz="1200" dirty="0"/>
              <a:t>" מלמד שמגרעת מפדיונה ויוצאה -</a:t>
            </a:r>
          </a:p>
          <a:p>
            <a:pPr>
              <a:lnSpc>
                <a:spcPct val="120000"/>
              </a:lnSpc>
            </a:pPr>
            <a:r>
              <a:rPr lang="he-IL" sz="1200" dirty="0"/>
              <a:t>אי אמרת </a:t>
            </a:r>
            <a:r>
              <a:rPr lang="he-IL" sz="1200" dirty="0" err="1"/>
              <a:t>בשלמא</a:t>
            </a:r>
            <a:r>
              <a:rPr lang="he-IL" sz="1200" dirty="0"/>
              <a:t> </a:t>
            </a:r>
            <a:r>
              <a:rPr lang="he-IL" sz="1200" dirty="0" err="1"/>
              <a:t>דיהב</a:t>
            </a:r>
            <a:r>
              <a:rPr lang="he-IL" sz="1200" dirty="0"/>
              <a:t> לה דינר - היינו </a:t>
            </a:r>
            <a:r>
              <a:rPr lang="he-IL" sz="1200" dirty="0" err="1"/>
              <a:t>דמגרעה</a:t>
            </a:r>
            <a:r>
              <a:rPr lang="he-IL" sz="1200" dirty="0"/>
              <a:t> ואזלה עד </a:t>
            </a:r>
            <a:r>
              <a:rPr lang="he-IL" sz="1200" dirty="0"/>
              <a:t>פרוטה, אלא </a:t>
            </a:r>
            <a:r>
              <a:rPr lang="he-IL" sz="1200" dirty="0"/>
              <a:t>אי אמרת </a:t>
            </a:r>
            <a:r>
              <a:rPr lang="he-IL" sz="1200" dirty="0" err="1"/>
              <a:t>דיהב</a:t>
            </a:r>
            <a:r>
              <a:rPr lang="he-IL" sz="1200" dirty="0"/>
              <a:t> לה פרוטה - מפרוטה מי מגרעה</a:t>
            </a:r>
            <a:r>
              <a:rPr lang="he-IL" sz="1200" dirty="0" smtClean="0"/>
              <a:t>? </a:t>
            </a:r>
            <a:r>
              <a:rPr lang="he-IL" sz="1200" dirty="0" err="1" smtClean="0"/>
              <a:t>ודלמא</a:t>
            </a:r>
            <a:r>
              <a:rPr lang="he-IL" sz="1200" dirty="0" smtClean="0"/>
              <a:t> </a:t>
            </a:r>
            <a:r>
              <a:rPr lang="he-IL" sz="1200" dirty="0" err="1"/>
              <a:t>ה''ק</a:t>
            </a:r>
            <a:r>
              <a:rPr lang="he-IL" sz="1200" dirty="0"/>
              <a:t> רחמנא: </a:t>
            </a:r>
            <a:r>
              <a:rPr lang="he-IL" sz="1200" dirty="0" err="1"/>
              <a:t>היכא</a:t>
            </a:r>
            <a:r>
              <a:rPr lang="he-IL" sz="1200" dirty="0"/>
              <a:t> </a:t>
            </a:r>
            <a:r>
              <a:rPr lang="he-IL" sz="1200" dirty="0" err="1"/>
              <a:t>דיהב</a:t>
            </a:r>
            <a:r>
              <a:rPr lang="he-IL" sz="1200" dirty="0"/>
              <a:t> לה דינר - תיגרע עד פרוטה, </a:t>
            </a:r>
            <a:r>
              <a:rPr lang="he-IL" sz="1200" dirty="0" err="1"/>
              <a:t>היכא</a:t>
            </a:r>
            <a:r>
              <a:rPr lang="he-IL" sz="1200" dirty="0"/>
              <a:t> </a:t>
            </a:r>
            <a:r>
              <a:rPr lang="he-IL" sz="1200" dirty="0" err="1"/>
              <a:t>דיהב</a:t>
            </a:r>
            <a:r>
              <a:rPr lang="he-IL" sz="1200" dirty="0"/>
              <a:t> לה פרוטה - לא תיגרע כלל</a:t>
            </a:r>
            <a:r>
              <a:rPr lang="he-IL" sz="1200" dirty="0"/>
              <a:t>! </a:t>
            </a:r>
            <a:r>
              <a:rPr lang="he-IL" sz="1200" dirty="0"/>
              <a:t>לא </a:t>
            </a:r>
            <a:r>
              <a:rPr lang="he-IL" sz="1200" dirty="0" err="1"/>
              <a:t>ס''ד</a:t>
            </a:r>
            <a:r>
              <a:rPr lang="he-IL" sz="1200" dirty="0"/>
              <a:t>, </a:t>
            </a:r>
            <a:r>
              <a:rPr lang="he-IL" sz="1200" dirty="0" err="1"/>
              <a:t>דומיא</a:t>
            </a:r>
            <a:r>
              <a:rPr lang="he-IL" sz="1200" dirty="0"/>
              <a:t> </a:t>
            </a:r>
            <a:r>
              <a:rPr lang="he-IL" sz="1200" dirty="0" err="1"/>
              <a:t>דייעוד</a:t>
            </a:r>
            <a:r>
              <a:rPr lang="he-IL" sz="1200" dirty="0"/>
              <a:t>, </a:t>
            </a:r>
            <a:r>
              <a:rPr lang="he-IL" sz="1200" dirty="0"/>
              <a:t>מה ייעוד </a:t>
            </a:r>
            <a:r>
              <a:rPr lang="he-IL" sz="1200" dirty="0" err="1"/>
              <a:t>אע</a:t>
            </a:r>
            <a:r>
              <a:rPr lang="he-IL" sz="1200" dirty="0"/>
              <a:t>''ג דאי בעי מייעד ואי בעי לא מייעד - כל </a:t>
            </a:r>
            <a:r>
              <a:rPr lang="he-IL" sz="1200" dirty="0" err="1"/>
              <a:t>היכא</a:t>
            </a:r>
            <a:r>
              <a:rPr lang="he-IL" sz="1200" dirty="0"/>
              <a:t> דלא מצי מייעד לא הוו </a:t>
            </a:r>
            <a:r>
              <a:rPr lang="he-IL" sz="1200" dirty="0" err="1"/>
              <a:t>זבינא</a:t>
            </a:r>
            <a:r>
              <a:rPr lang="he-IL" sz="1200" dirty="0"/>
              <a:t> </a:t>
            </a:r>
            <a:r>
              <a:rPr lang="he-IL" sz="1200" dirty="0" err="1"/>
              <a:t>זביני</a:t>
            </a:r>
            <a:r>
              <a:rPr lang="he-IL" sz="1200" dirty="0"/>
              <a:t>, </a:t>
            </a:r>
            <a:r>
              <a:rPr lang="he-IL" sz="1200" dirty="0" err="1"/>
              <a:t>ה</a:t>
            </a:r>
            <a:r>
              <a:rPr lang="he-IL" sz="1200" dirty="0" err="1"/>
              <a:t>''נ</a:t>
            </a:r>
            <a:r>
              <a:rPr lang="he-IL" sz="1200" dirty="0"/>
              <a:t> כל </a:t>
            </a:r>
            <a:r>
              <a:rPr lang="he-IL" sz="1200" dirty="0" err="1"/>
              <a:t>היכא</a:t>
            </a:r>
            <a:r>
              <a:rPr lang="he-IL" sz="1200" dirty="0"/>
              <a:t> דלא מצי </a:t>
            </a:r>
            <a:r>
              <a:rPr lang="he-IL" sz="1200" dirty="0" err="1"/>
              <a:t>מיגרעא</a:t>
            </a:r>
            <a:r>
              <a:rPr lang="he-IL" sz="1200" dirty="0"/>
              <a:t> לא הוו </a:t>
            </a:r>
            <a:r>
              <a:rPr lang="he-IL" sz="1200" dirty="0" err="1"/>
              <a:t>זבינא</a:t>
            </a:r>
            <a:r>
              <a:rPr lang="he-IL" sz="1200" dirty="0"/>
              <a:t> </a:t>
            </a:r>
            <a:r>
              <a:rPr lang="he-IL" sz="1200" dirty="0" err="1"/>
              <a:t>זביני</a:t>
            </a:r>
            <a:r>
              <a:rPr lang="he-IL" sz="1200" dirty="0"/>
              <a:t>. וקידושי </a:t>
            </a:r>
            <a:r>
              <a:rPr lang="he-IL" sz="1200" dirty="0" err="1"/>
              <a:t>אשה</a:t>
            </a:r>
            <a:r>
              <a:rPr lang="he-IL" sz="1200" dirty="0"/>
              <a:t> </a:t>
            </a:r>
            <a:r>
              <a:rPr lang="he-IL" sz="1200" dirty="0" err="1"/>
              <a:t>לב''ש</a:t>
            </a:r>
            <a:r>
              <a:rPr lang="he-IL" sz="1200" dirty="0"/>
              <a:t> נפקא להו מאמה </a:t>
            </a:r>
            <a:r>
              <a:rPr lang="he-IL" sz="1200" dirty="0" err="1"/>
              <a:t>העבריה</a:t>
            </a:r>
            <a:r>
              <a:rPr lang="he-IL" sz="1200" dirty="0"/>
              <a:t>, </a:t>
            </a:r>
            <a:r>
              <a:rPr lang="he-IL" sz="1200" dirty="0"/>
              <a:t>מה </a:t>
            </a:r>
            <a:r>
              <a:rPr lang="he-IL" sz="1200" dirty="0"/>
              <a:t>אמה </a:t>
            </a:r>
            <a:r>
              <a:rPr lang="he-IL" sz="1200" dirty="0" err="1"/>
              <a:t>העבריה</a:t>
            </a:r>
            <a:r>
              <a:rPr lang="he-IL" sz="1200" dirty="0"/>
              <a:t> בפרוטה לא </a:t>
            </a:r>
            <a:r>
              <a:rPr lang="he-IL" sz="1200" dirty="0" err="1"/>
              <a:t>מקניא</a:t>
            </a:r>
            <a:r>
              <a:rPr lang="he-IL" sz="1200" dirty="0"/>
              <a:t> - אף </a:t>
            </a:r>
            <a:r>
              <a:rPr lang="he-IL" sz="1200" dirty="0" err="1"/>
              <a:t>אשה</a:t>
            </a:r>
            <a:r>
              <a:rPr lang="he-IL" sz="1200" dirty="0"/>
              <a:t> בפרוטה לא </a:t>
            </a:r>
            <a:r>
              <a:rPr lang="he-IL" sz="1200" dirty="0" err="1"/>
              <a:t>מיקדשא</a:t>
            </a:r>
            <a:r>
              <a:rPr lang="he-IL" sz="1200" dirty="0" smtClean="0"/>
              <a:t>. ואימא </a:t>
            </a:r>
            <a:r>
              <a:rPr lang="he-IL" sz="1200" dirty="0" err="1"/>
              <a:t>פלגא</a:t>
            </a:r>
            <a:r>
              <a:rPr lang="he-IL" sz="1200" dirty="0"/>
              <a:t> </a:t>
            </a:r>
            <a:r>
              <a:rPr lang="he-IL" sz="1200" dirty="0" err="1"/>
              <a:t>דדינר</a:t>
            </a:r>
            <a:r>
              <a:rPr lang="he-IL" sz="1200" dirty="0"/>
              <a:t>? ואימא שתי פרוטות</a:t>
            </a:r>
            <a:r>
              <a:rPr lang="he-IL" sz="1200" dirty="0"/>
              <a:t>? כיון </a:t>
            </a:r>
            <a:r>
              <a:rPr lang="he-IL" sz="1200" dirty="0" err="1"/>
              <a:t>דאפיקתיה</a:t>
            </a:r>
            <a:r>
              <a:rPr lang="he-IL" sz="1200" dirty="0"/>
              <a:t> מפרוטה, </a:t>
            </a:r>
            <a:r>
              <a:rPr lang="he-IL" sz="1200" dirty="0" err="1"/>
              <a:t>אוקמה</a:t>
            </a:r>
            <a:r>
              <a:rPr lang="he-IL" sz="1200" dirty="0"/>
              <a:t> </a:t>
            </a:r>
            <a:r>
              <a:rPr lang="he-IL" sz="1200" dirty="0" err="1"/>
              <a:t>אדינר</a:t>
            </a:r>
            <a:r>
              <a:rPr lang="he-IL" sz="1200" dirty="0"/>
              <a:t>.</a:t>
            </a:r>
          </a:p>
          <a:p>
            <a:pPr>
              <a:lnSpc>
                <a:spcPct val="120000"/>
              </a:lnSpc>
            </a:pPr>
            <a:endParaRPr lang="he-IL" sz="1200" dirty="0"/>
          </a:p>
          <a:p>
            <a:pPr>
              <a:lnSpc>
                <a:spcPct val="120000"/>
              </a:lnSpc>
            </a:pPr>
            <a:r>
              <a:rPr lang="he-IL" sz="1200" b="1" dirty="0">
                <a:solidFill>
                  <a:srgbClr val="002060"/>
                </a:solidFill>
              </a:rPr>
              <a:t>רבא אמר</a:t>
            </a:r>
            <a:r>
              <a:rPr lang="he-IL" sz="1200" b="1" dirty="0">
                <a:solidFill>
                  <a:srgbClr val="002060"/>
                </a:solidFill>
              </a:rPr>
              <a:t>: </a:t>
            </a:r>
            <a:r>
              <a:rPr lang="he-IL" sz="1200" dirty="0"/>
              <a:t>היינו </a:t>
            </a:r>
            <a:r>
              <a:rPr lang="he-IL" sz="1200" dirty="0"/>
              <a:t>טעמא </a:t>
            </a:r>
            <a:r>
              <a:rPr lang="he-IL" sz="1200" dirty="0" err="1"/>
              <a:t>דב'</a:t>
            </a:r>
            <a:r>
              <a:rPr lang="he-IL" sz="1200" dirty="0" err="1"/>
              <a:t>'ש</a:t>
            </a:r>
            <a:r>
              <a:rPr lang="he-IL" sz="1200" dirty="0"/>
              <a:t>, שלא </a:t>
            </a:r>
            <a:r>
              <a:rPr lang="he-IL" sz="1200" dirty="0" err="1"/>
              <a:t>יהו</a:t>
            </a:r>
            <a:r>
              <a:rPr lang="he-IL" sz="1200" dirty="0"/>
              <a:t> בנות ישראל כהפקר</a:t>
            </a:r>
            <a:r>
              <a:rPr lang="he-IL" sz="1200" dirty="0"/>
              <a:t>.</a:t>
            </a:r>
            <a:endParaRPr lang="he-IL" sz="1200" dirty="0"/>
          </a:p>
        </p:txBody>
      </p:sp>
    </p:spTree>
    <p:extLst>
      <p:ext uri="{BB962C8B-B14F-4D97-AF65-F5344CB8AC3E}">
        <p14:creationId xmlns:p14="http://schemas.microsoft.com/office/powerpoint/2010/main" val="2769209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21:00-21:45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233010"/>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765103"/>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8" name="TextBox 7"/>
          <p:cNvSpPr txBox="1"/>
          <p:nvPr/>
        </p:nvSpPr>
        <p:spPr>
          <a:xfrm>
            <a:off x="8244408" y="4287379"/>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9" name="טבלה 8"/>
          <p:cNvGraphicFramePr>
            <a:graphicFrameLocks noGrp="1"/>
          </p:cNvGraphicFramePr>
          <p:nvPr>
            <p:extLst>
              <p:ext uri="{D42A27DB-BD31-4B8C-83A1-F6EECF244321}">
                <p14:modId xmlns:p14="http://schemas.microsoft.com/office/powerpoint/2010/main" val="2537213755"/>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kern="1200" dirty="0">
                          <a:solidFill>
                            <a:schemeClr val="tx1"/>
                          </a:solidFill>
                          <a:effectLst/>
                          <a:latin typeface="Calibri"/>
                          <a:ea typeface="Calibri"/>
                          <a:cs typeface="Arial"/>
                        </a:rPr>
                        <a:t>יום א </a:t>
                      </a:r>
                      <a:r>
                        <a:rPr lang="he-IL" sz="1500" kern="1200" dirty="0" smtClean="0">
                          <a:solidFill>
                            <a:schemeClr val="tx1"/>
                          </a:solidFill>
                          <a:effectLst/>
                          <a:latin typeface="Calibri"/>
                          <a:ea typeface="Calibri"/>
                          <a:cs typeface="Arial"/>
                        </a:rPr>
                        <a:t>(י' אדר ב)</a:t>
                      </a:r>
                      <a:endParaRPr lang="en-US" sz="1500" kern="1200" dirty="0">
                        <a:solidFill>
                          <a:schemeClr val="tx1"/>
                        </a:solidFill>
                        <a:effectLst/>
                        <a:latin typeface="Calibri"/>
                        <a:ea typeface="Calibri"/>
                        <a:cs typeface="Arial"/>
                      </a:endParaRPr>
                    </a:p>
                    <a:p>
                      <a:pPr algn="just" rtl="1">
                        <a:lnSpc>
                          <a:spcPct val="115000"/>
                        </a:lnSpc>
                        <a:spcAft>
                          <a:spcPts val="0"/>
                        </a:spcAft>
                      </a:pPr>
                      <a:endParaRPr lang="en-US" sz="1500" kern="1200" dirty="0">
                        <a:solidFill>
                          <a:schemeClr val="tx1"/>
                        </a:solidFill>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Calibri"/>
                          <a:ea typeface="Calibri"/>
                          <a:cs typeface="Arial"/>
                        </a:rPr>
                        <a:t>ח ע"ב (שורה אחרונה) - י ע"א (שורה 9)</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400" kern="1200" dirty="0" smtClean="0">
                          <a:solidFill>
                            <a:schemeClr val="tx1"/>
                          </a:solidFill>
                          <a:effectLst/>
                          <a:latin typeface="+mn-lt"/>
                          <a:ea typeface="Calibri"/>
                          <a:cs typeface="Arial"/>
                        </a:rPr>
                        <a:t>שמואל נבון</a:t>
                      </a:r>
                      <a:endParaRPr lang="en-US" sz="14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kern="1200" dirty="0">
                          <a:solidFill>
                            <a:schemeClr val="tx1"/>
                          </a:solidFill>
                          <a:effectLst/>
                          <a:latin typeface="Calibri"/>
                          <a:ea typeface="Calibri"/>
                          <a:cs typeface="Arial"/>
                        </a:rPr>
                        <a:t>יום ב </a:t>
                      </a:r>
                      <a:r>
                        <a:rPr lang="he-IL" sz="1500" kern="1200" dirty="0" smtClean="0">
                          <a:solidFill>
                            <a:schemeClr val="tx1"/>
                          </a:solidFill>
                          <a:effectLst/>
                          <a:latin typeface="Calibri"/>
                          <a:ea typeface="Calibri"/>
                          <a:cs typeface="Arial"/>
                        </a:rPr>
                        <a:t>(י"א אדר ב)</a:t>
                      </a:r>
                      <a:endParaRPr lang="en-US" sz="1500" kern="1200" dirty="0">
                        <a:solidFill>
                          <a:schemeClr val="tx1"/>
                        </a:solidFill>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effectLst/>
                          <a:latin typeface="Calibri"/>
                          <a:ea typeface="Calibri"/>
                          <a:cs typeface="Arial"/>
                        </a:rPr>
                        <a:t>י ע"א (שורה 9) - יא ע"א (שורה 9)</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דובי שחור</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kern="1200" dirty="0">
                          <a:solidFill>
                            <a:schemeClr val="tx1"/>
                          </a:solidFill>
                          <a:effectLst/>
                          <a:latin typeface="Calibri"/>
                          <a:ea typeface="Calibri"/>
                          <a:cs typeface="Arial"/>
                        </a:rPr>
                        <a:t>יום ג </a:t>
                      </a:r>
                      <a:r>
                        <a:rPr lang="he-IL" sz="1500" kern="1200" dirty="0" smtClean="0">
                          <a:solidFill>
                            <a:schemeClr val="tx1"/>
                          </a:solidFill>
                          <a:effectLst/>
                          <a:latin typeface="Calibri"/>
                          <a:ea typeface="Calibri"/>
                          <a:cs typeface="Arial"/>
                        </a:rPr>
                        <a:t>(י"ב אדר ב)</a:t>
                      </a:r>
                      <a:endParaRPr lang="en-US" sz="1500" kern="1200" dirty="0">
                        <a:solidFill>
                          <a:schemeClr val="tx1"/>
                        </a:solidFill>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effectLst/>
                          <a:latin typeface="Calibri"/>
                          <a:ea typeface="Calibri"/>
                          <a:cs typeface="Arial"/>
                        </a:rPr>
                        <a:t>יא ע"א (שורה 9) - </a:t>
                      </a:r>
                      <a:r>
                        <a:rPr lang="he-IL" sz="1500" kern="1200" dirty="0" err="1" smtClean="0">
                          <a:solidFill>
                            <a:schemeClr val="tx1"/>
                          </a:solidFill>
                          <a:effectLst/>
                          <a:latin typeface="Calibri"/>
                          <a:ea typeface="Calibri"/>
                          <a:cs typeface="Arial"/>
                        </a:rPr>
                        <a:t>יב</a:t>
                      </a:r>
                      <a:r>
                        <a:rPr lang="he-IL" sz="1500" kern="1200" dirty="0" smtClean="0">
                          <a:solidFill>
                            <a:schemeClr val="tx1"/>
                          </a:solidFill>
                          <a:effectLst/>
                          <a:latin typeface="Calibri"/>
                          <a:ea typeface="Calibri"/>
                          <a:cs typeface="Arial"/>
                        </a:rPr>
                        <a:t> ע"א (שורה 10)</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kern="1200" dirty="0" smtClean="0">
                          <a:solidFill>
                            <a:schemeClr val="tx1"/>
                          </a:solidFill>
                          <a:effectLst/>
                          <a:latin typeface="Calibri"/>
                          <a:ea typeface="Calibri"/>
                          <a:cs typeface="Arial"/>
                        </a:rPr>
                        <a:t>יום ד (י"ג אדר ב)</a:t>
                      </a:r>
                      <a:endParaRPr lang="en-US" sz="1500" kern="1200" dirty="0">
                        <a:solidFill>
                          <a:schemeClr val="tx1"/>
                        </a:solidFill>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err="1" smtClean="0">
                          <a:solidFill>
                            <a:schemeClr val="tx1"/>
                          </a:solidFill>
                          <a:effectLst/>
                          <a:latin typeface="Calibri"/>
                          <a:ea typeface="Calibri"/>
                          <a:cs typeface="Arial"/>
                        </a:rPr>
                        <a:t>יב</a:t>
                      </a:r>
                      <a:r>
                        <a:rPr lang="he-IL" sz="1500" kern="1200" dirty="0" smtClean="0">
                          <a:solidFill>
                            <a:schemeClr val="tx1"/>
                          </a:solidFill>
                          <a:effectLst/>
                          <a:latin typeface="Calibri"/>
                          <a:ea typeface="Calibri"/>
                          <a:cs typeface="Arial"/>
                        </a:rPr>
                        <a:t> ע"א (שורה 10) - </a:t>
                      </a:r>
                      <a:r>
                        <a:rPr lang="he-IL" sz="1500" kern="1200" dirty="0" err="1" smtClean="0">
                          <a:solidFill>
                            <a:schemeClr val="tx1"/>
                          </a:solidFill>
                          <a:effectLst/>
                          <a:latin typeface="Calibri"/>
                          <a:ea typeface="Calibri"/>
                          <a:cs typeface="Arial"/>
                        </a:rPr>
                        <a:t>יג</a:t>
                      </a:r>
                      <a:r>
                        <a:rPr lang="he-IL" sz="1500" kern="1200" dirty="0" smtClean="0">
                          <a:solidFill>
                            <a:schemeClr val="tx1"/>
                          </a:solidFill>
                          <a:effectLst/>
                          <a:latin typeface="Calibri"/>
                          <a:ea typeface="Calibri"/>
                          <a:cs typeface="Arial"/>
                        </a:rPr>
                        <a:t> ע"א (שורה 15)</a:t>
                      </a:r>
                      <a:endParaRPr lang="en-US" sz="1500" kern="1200" dirty="0">
                        <a:solidFill>
                          <a:schemeClr val="tx1"/>
                        </a:solidFill>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kern="1200" dirty="0" smtClean="0">
                          <a:solidFill>
                            <a:schemeClr val="tx1"/>
                          </a:solidFill>
                          <a:effectLst/>
                          <a:latin typeface="Calibri"/>
                          <a:ea typeface="Calibri"/>
                          <a:cs typeface="Arial"/>
                        </a:rPr>
                        <a:t>יום ה (י"ד אדר ב)</a:t>
                      </a:r>
                      <a:endParaRPr lang="en-US" sz="1500" kern="1200" dirty="0">
                        <a:solidFill>
                          <a:schemeClr val="tx1"/>
                        </a:solidFill>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err="1" smtClean="0">
                          <a:solidFill>
                            <a:schemeClr val="tx1"/>
                          </a:solidFill>
                          <a:effectLst/>
                          <a:latin typeface="Calibri"/>
                          <a:ea typeface="Calibri"/>
                          <a:cs typeface="Arial"/>
                        </a:rPr>
                        <a:t>יג</a:t>
                      </a:r>
                      <a:r>
                        <a:rPr lang="he-IL" sz="1500" kern="1200" dirty="0" smtClean="0">
                          <a:solidFill>
                            <a:schemeClr val="tx1"/>
                          </a:solidFill>
                          <a:effectLst/>
                          <a:latin typeface="Calibri"/>
                          <a:ea typeface="Calibri"/>
                          <a:cs typeface="Arial"/>
                        </a:rPr>
                        <a:t> ע"א (שורה 15) - </a:t>
                      </a:r>
                      <a:r>
                        <a:rPr lang="he-IL" sz="1500" kern="1200" dirty="0" err="1" smtClean="0">
                          <a:solidFill>
                            <a:schemeClr val="tx1"/>
                          </a:solidFill>
                          <a:effectLst/>
                          <a:latin typeface="Calibri"/>
                          <a:ea typeface="Calibri"/>
                          <a:cs typeface="Arial"/>
                        </a:rPr>
                        <a:t>יג</a:t>
                      </a:r>
                      <a:r>
                        <a:rPr lang="he-IL" sz="1500" kern="1200" dirty="0" smtClean="0">
                          <a:solidFill>
                            <a:schemeClr val="tx1"/>
                          </a:solidFill>
                          <a:effectLst/>
                          <a:latin typeface="Calibri"/>
                          <a:ea typeface="Calibri"/>
                          <a:cs typeface="Arial"/>
                        </a:rPr>
                        <a:t> ע"ב (2 שורות מלמטה)</a:t>
                      </a:r>
                      <a:endParaRPr lang="en-US" sz="1500" kern="1200" dirty="0">
                        <a:solidFill>
                          <a:schemeClr val="tx1"/>
                        </a:solidFill>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effectLst/>
                          <a:latin typeface="+mn-lt"/>
                          <a:ea typeface="Calibri"/>
                          <a:cs typeface="Arial"/>
                        </a:rPr>
                        <a:t>שמואל נבון</a:t>
                      </a:r>
                      <a:endParaRPr lang="en-US" sz="1500" kern="1200" dirty="0" smtClean="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10755</TotalTime>
  <Words>2602</Words>
  <Application>Microsoft Office PowerPoint</Application>
  <PresentationFormat>‫הצגה על המסך (4:3)</PresentationFormat>
  <Paragraphs>292</Paragraphs>
  <Slides>10</Slides>
  <Notes>7</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10</vt:i4>
      </vt:variant>
    </vt:vector>
  </HeadingPairs>
  <TitlesOfParts>
    <vt:vector size="14" baseType="lpstr">
      <vt:lpstr>Arial</vt:lpstr>
      <vt:lpstr>Calibri</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user</cp:lastModifiedBy>
  <cp:revision>1212</cp:revision>
  <dcterms:created xsi:type="dcterms:W3CDTF">2015-01-28T10:22:53Z</dcterms:created>
  <dcterms:modified xsi:type="dcterms:W3CDTF">2016-03-22T13:04:17Z</dcterms:modified>
</cp:coreProperties>
</file>