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76" r:id="rId2"/>
    <p:sldId id="343" r:id="rId3"/>
    <p:sldId id="353" r:id="rId4"/>
    <p:sldId id="350" r:id="rId5"/>
    <p:sldId id="351" r:id="rId6"/>
    <p:sldId id="352" r:id="rId7"/>
    <p:sldId id="357" r:id="rId8"/>
    <p:sldId id="354" r:id="rId9"/>
    <p:sldId id="355" r:id="rId10"/>
    <p:sldId id="356" r:id="rId11"/>
    <p:sldId id="293" r:id="rId12"/>
    <p:sldId id="274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1753" autoAdjust="0"/>
  </p:normalViewPr>
  <p:slideViewPr>
    <p:cSldViewPr>
      <p:cViewPr varScale="1">
        <p:scale>
          <a:sx n="57" d="100"/>
          <a:sy n="57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י"א/ניסן/תשע"ו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תנן התם – משנה ערלה ג/ט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תוס</a:t>
            </a:r>
            <a:r>
              <a:rPr lang="he-IL" b="1" dirty="0" smtClean="0"/>
              <a:t>' ר"י הזקן: </a:t>
            </a:r>
            <a:r>
              <a:rPr lang="he-IL" b="1" dirty="0" err="1" smtClean="0"/>
              <a:t>אריוך</a:t>
            </a:r>
            <a:r>
              <a:rPr lang="he-IL" b="1" dirty="0" smtClean="0"/>
              <a:t> קרי ליה</a:t>
            </a:r>
            <a:r>
              <a:rPr lang="he-IL" b="1" baseline="0" dirty="0" smtClean="0"/>
              <a:t> לשמואל משום </a:t>
            </a:r>
            <a:r>
              <a:rPr lang="he-IL" b="1" baseline="0" dirty="0" err="1" smtClean="0"/>
              <a:t>דהלכתא</a:t>
            </a:r>
            <a:r>
              <a:rPr lang="he-IL" b="1" baseline="0" dirty="0" smtClean="0"/>
              <a:t> כוותיה בדיני לשון </a:t>
            </a:r>
            <a:r>
              <a:rPr lang="he-IL" b="1" baseline="0" dirty="0" err="1" smtClean="0"/>
              <a:t>דיינא</a:t>
            </a:r>
            <a:r>
              <a:rPr lang="he-IL" b="1" baseline="0" dirty="0" smtClean="0"/>
              <a:t> שדינו דין כמו מלך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ספק לי</a:t>
            </a:r>
            <a:r>
              <a:rPr lang="he-IL" dirty="0" smtClean="0"/>
              <a:t>. לקוט שלא בפני שיהיה ספק אצלי </a:t>
            </a:r>
            <a:r>
              <a:rPr lang="he-IL" dirty="0" err="1" smtClean="0"/>
              <a:t>ואנא</a:t>
            </a:r>
            <a:r>
              <a:rPr lang="he-IL" dirty="0" smtClean="0"/>
              <a:t> איכול ובערלה </a:t>
            </a:r>
            <a:r>
              <a:rPr lang="he-IL" dirty="0" err="1" smtClean="0"/>
              <a:t>קאי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רש"י בעמוד הקודם: </a:t>
            </a:r>
            <a:r>
              <a:rPr lang="he-IL" dirty="0" smtClean="0"/>
              <a:t>ולקמן (דף לט.) </a:t>
            </a:r>
            <a:r>
              <a:rPr lang="he-IL" dirty="0" err="1" smtClean="0"/>
              <a:t>פרכינן</a:t>
            </a:r>
            <a:r>
              <a:rPr lang="he-IL" dirty="0" smtClean="0"/>
              <a:t> ואי הלכה למשה מסיני היא בחוצה לארץ היאך </a:t>
            </a:r>
            <a:r>
              <a:rPr lang="he-IL" dirty="0" err="1" smtClean="0"/>
              <a:t>מיקל</a:t>
            </a:r>
            <a:r>
              <a:rPr lang="he-IL" dirty="0" smtClean="0"/>
              <a:t> בספיקה </a:t>
            </a:r>
            <a:r>
              <a:rPr lang="he-IL" dirty="0" err="1" smtClean="0"/>
              <a:t>ומשנינן</a:t>
            </a:r>
            <a:r>
              <a:rPr lang="he-IL" dirty="0" smtClean="0"/>
              <a:t> אימא כך נאמרה הלכה ספיקה מותר בחוצה לארץ ודאה אסור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תוס</a:t>
            </a:r>
            <a:r>
              <a:rPr lang="he-IL" b="1" dirty="0" smtClean="0"/>
              <a:t>' ר"י הזקן: ספק לי כלומר תן לי מספק ערלה ואכול </a:t>
            </a:r>
            <a:r>
              <a:rPr lang="he-IL" b="1" dirty="0" err="1" smtClean="0"/>
              <a:t>ואית</a:t>
            </a:r>
            <a:r>
              <a:rPr lang="he-IL" b="1" dirty="0" smtClean="0"/>
              <a:t> </a:t>
            </a:r>
            <a:r>
              <a:rPr lang="he-IL" b="1" dirty="0" err="1" smtClean="0"/>
              <a:t>דמפרשי</a:t>
            </a:r>
            <a:r>
              <a:rPr lang="he-IL" b="1" dirty="0" smtClean="0"/>
              <a:t> תן לי </a:t>
            </a:r>
            <a:r>
              <a:rPr lang="he-IL" b="1" dirty="0" err="1" smtClean="0"/>
              <a:t>מודאי</a:t>
            </a:r>
            <a:r>
              <a:rPr lang="he-IL" b="1" dirty="0" smtClean="0"/>
              <a:t> ערלה </a:t>
            </a:r>
            <a:r>
              <a:rPr lang="he-IL" b="1" dirty="0" err="1" smtClean="0"/>
              <a:t>דס"ל</a:t>
            </a:r>
            <a:r>
              <a:rPr lang="he-IL" b="1" dirty="0" smtClean="0"/>
              <a:t> ללוי ולרבה ולרב </a:t>
            </a:r>
            <a:r>
              <a:rPr lang="he-IL" b="1" dirty="0" err="1" smtClean="0"/>
              <a:t>אויא</a:t>
            </a:r>
            <a:r>
              <a:rPr lang="he-IL" b="1" dirty="0" smtClean="0"/>
              <a:t> </a:t>
            </a:r>
            <a:r>
              <a:rPr lang="he-IL" b="1" dirty="0" err="1" smtClean="0"/>
              <a:t>כמ"ד</a:t>
            </a:r>
            <a:r>
              <a:rPr lang="he-IL" b="1" dirty="0" smtClean="0"/>
              <a:t> אין ערלה בחו"ל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594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חריפי</a:t>
            </a:r>
            <a:r>
              <a:rPr lang="he-IL" b="1" dirty="0" smtClean="0"/>
              <a:t> </a:t>
            </a:r>
            <a:r>
              <a:rPr lang="he-IL" b="1" dirty="0" err="1" smtClean="0"/>
              <a:t>דפומבדיתא</a:t>
            </a:r>
            <a:r>
              <a:rPr lang="he-IL" dirty="0" smtClean="0"/>
              <a:t>. </a:t>
            </a:r>
            <a:r>
              <a:rPr lang="he-IL" dirty="0" err="1" smtClean="0"/>
              <a:t>עיפא</a:t>
            </a:r>
            <a:r>
              <a:rPr lang="he-IL" dirty="0" smtClean="0"/>
              <a:t> </a:t>
            </a:r>
            <a:r>
              <a:rPr lang="he-IL" dirty="0" err="1" smtClean="0"/>
              <a:t>ואבימי</a:t>
            </a:r>
            <a:r>
              <a:rPr lang="he-IL" dirty="0" smtClean="0"/>
              <a:t> בני רחבה </a:t>
            </a:r>
            <a:r>
              <a:rPr lang="he-IL" dirty="0" err="1" smtClean="0"/>
              <a:t>דפומבדיתא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סתום </a:t>
            </a:r>
            <a:r>
              <a:rPr lang="he-IL" b="1" dirty="0" err="1" smtClean="0"/>
              <a:t>ספיקא</a:t>
            </a:r>
            <a:r>
              <a:rPr lang="he-IL" b="1" dirty="0" smtClean="0"/>
              <a:t> ואבד ודאה</a:t>
            </a:r>
            <a:r>
              <a:rPr lang="he-IL" dirty="0" smtClean="0"/>
              <a:t>. כלומר </a:t>
            </a:r>
            <a:r>
              <a:rPr lang="he-IL" dirty="0" err="1" smtClean="0"/>
              <a:t>ספיקו</a:t>
            </a:r>
            <a:r>
              <a:rPr lang="he-IL" dirty="0" smtClean="0"/>
              <a:t> מותר ודאה אסור והיתר </a:t>
            </a:r>
            <a:r>
              <a:rPr lang="he-IL" dirty="0" err="1" smtClean="0"/>
              <a:t>ספיקא</a:t>
            </a:r>
            <a:r>
              <a:rPr lang="he-IL" dirty="0" smtClean="0"/>
              <a:t> </a:t>
            </a:r>
            <a:r>
              <a:rPr lang="he-IL" dirty="0" err="1" smtClean="0"/>
              <a:t>סתמייהו</a:t>
            </a:r>
            <a:r>
              <a:rPr lang="he-IL" dirty="0" smtClean="0"/>
              <a:t> להורות בהצנעה ולא לדרשו ברבים הואיל </a:t>
            </a:r>
            <a:r>
              <a:rPr lang="he-IL" dirty="0" err="1" smtClean="0"/>
              <a:t>ומקילין</a:t>
            </a:r>
            <a:r>
              <a:rPr lang="he-IL" dirty="0" smtClean="0"/>
              <a:t> בה </a:t>
            </a:r>
            <a:r>
              <a:rPr lang="he-IL" dirty="0" err="1" smtClean="0"/>
              <a:t>וכה''ג</a:t>
            </a:r>
            <a:r>
              <a:rPr lang="he-IL" dirty="0" smtClean="0"/>
              <a:t> אמרי' בנדרים (דף </a:t>
            </a:r>
            <a:r>
              <a:rPr lang="he-IL" dirty="0" err="1" smtClean="0"/>
              <a:t>כג</a:t>
            </a:r>
            <a:r>
              <a:rPr lang="he-IL" dirty="0" smtClean="0"/>
              <a:t>:) במילתא אחריתי רב </a:t>
            </a:r>
            <a:r>
              <a:rPr lang="he-IL" dirty="0" err="1" smtClean="0"/>
              <a:t>הונא</a:t>
            </a:r>
            <a:r>
              <a:rPr lang="he-IL" dirty="0" smtClean="0"/>
              <a:t> בר </a:t>
            </a:r>
            <a:r>
              <a:rPr lang="he-IL" dirty="0" err="1" smtClean="0"/>
              <a:t>חיננא</a:t>
            </a:r>
            <a:r>
              <a:rPr lang="he-IL" dirty="0" smtClean="0"/>
              <a:t> סבר למדרשיה </a:t>
            </a:r>
            <a:r>
              <a:rPr lang="he-IL" dirty="0" err="1" smtClean="0"/>
              <a:t>בפירקא</a:t>
            </a:r>
            <a:r>
              <a:rPr lang="he-IL" dirty="0" smtClean="0"/>
              <a:t> </a:t>
            </a:r>
            <a:r>
              <a:rPr lang="he-IL" dirty="0" err="1" smtClean="0"/>
              <a:t>א''ל</a:t>
            </a:r>
            <a:r>
              <a:rPr lang="he-IL" dirty="0" smtClean="0"/>
              <a:t> רבא תנא </a:t>
            </a:r>
            <a:r>
              <a:rPr lang="he-IL" dirty="0" err="1" smtClean="0"/>
              <a:t>סתים</a:t>
            </a:r>
            <a:r>
              <a:rPr lang="he-IL" dirty="0" smtClean="0"/>
              <a:t> לה </a:t>
            </a:r>
            <a:r>
              <a:rPr lang="he-IL" dirty="0" err="1" smtClean="0"/>
              <a:t>סתומי</a:t>
            </a:r>
            <a:r>
              <a:rPr lang="he-IL" dirty="0" smtClean="0"/>
              <a:t> ואת </a:t>
            </a:r>
            <a:r>
              <a:rPr lang="he-IL" dirty="0" err="1" smtClean="0"/>
              <a:t>דריש</a:t>
            </a:r>
            <a:r>
              <a:rPr lang="he-IL" dirty="0" smtClean="0"/>
              <a:t> לה </a:t>
            </a:r>
            <a:r>
              <a:rPr lang="he-IL" dirty="0" err="1" smtClean="0"/>
              <a:t>בפירקא</a:t>
            </a:r>
            <a:r>
              <a:rPr lang="he-IL" dirty="0" smtClean="0"/>
              <a:t> </a:t>
            </a:r>
            <a:r>
              <a:rPr lang="he-IL" dirty="0" err="1" smtClean="0"/>
              <a:t>אלמא</a:t>
            </a:r>
            <a:r>
              <a:rPr lang="he-IL" dirty="0" smtClean="0"/>
              <a:t> סתום </a:t>
            </a:r>
            <a:r>
              <a:rPr lang="he-IL" dirty="0" err="1" smtClean="0"/>
              <a:t>סתום</a:t>
            </a:r>
            <a:r>
              <a:rPr lang="he-IL" dirty="0" smtClean="0"/>
              <a:t> הדבר </a:t>
            </a:r>
            <a:r>
              <a:rPr lang="he-IL" dirty="0" err="1" smtClean="0"/>
              <a:t>קאמר</a:t>
            </a:r>
            <a:r>
              <a:rPr lang="he-IL" dirty="0" smtClean="0"/>
              <a:t> כך השיב רבינו גרשם בר' יהודה </a:t>
            </a:r>
            <a:r>
              <a:rPr lang="he-IL" dirty="0" err="1" smtClean="0"/>
              <a:t>זצ</a:t>
            </a:r>
            <a:r>
              <a:rPr lang="he-IL" dirty="0" smtClean="0"/>
              <a:t>''ל: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ואבד ודאה</a:t>
            </a:r>
            <a:r>
              <a:rPr lang="he-IL" dirty="0" smtClean="0"/>
              <a:t>. הואיל והן </a:t>
            </a:r>
            <a:r>
              <a:rPr lang="he-IL" dirty="0" err="1" smtClean="0"/>
              <a:t>מקילין</a:t>
            </a:r>
            <a:r>
              <a:rPr lang="he-IL" dirty="0" smtClean="0"/>
              <a:t> אל תתיר להם לספק זה אצל זה אלא אבד אותם הפירות </a:t>
            </a:r>
            <a:r>
              <a:rPr lang="he-IL" dirty="0" err="1" smtClean="0"/>
              <a:t>בידים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והכרז על פירותיהן</a:t>
            </a:r>
            <a:r>
              <a:rPr lang="he-IL" dirty="0" smtClean="0"/>
              <a:t>. של אלו </a:t>
            </a:r>
            <a:r>
              <a:rPr lang="he-IL" dirty="0" err="1" smtClean="0"/>
              <a:t>המקילין</a:t>
            </a:r>
            <a:r>
              <a:rPr lang="he-IL" dirty="0" smtClean="0"/>
              <a:t> בה </a:t>
            </a:r>
            <a:r>
              <a:rPr lang="he-IL" dirty="0" err="1" smtClean="0"/>
              <a:t>שטעונין</a:t>
            </a:r>
            <a:r>
              <a:rPr lang="he-IL" dirty="0" smtClean="0"/>
              <a:t> גניזה: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מיכה ב/ה: לכן לא יהיה לך משליך חבל בגורל בקהל ה'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יהיה לו יורש וחולק בנחלתו שכן דרך לחלק נחלה בחבל </a:t>
            </a:r>
            <a:r>
              <a:rPr lang="he-IL" b="1" dirty="0" err="1" smtClean="0"/>
              <a:t>המדה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אף החדש</a:t>
            </a:r>
            <a:r>
              <a:rPr lang="he-IL" dirty="0" smtClean="0"/>
              <a:t>. </a:t>
            </a:r>
            <a:r>
              <a:rPr lang="he-IL" dirty="0" err="1" smtClean="0"/>
              <a:t>אלמא</a:t>
            </a:r>
            <a:r>
              <a:rPr lang="he-IL" dirty="0" smtClean="0"/>
              <a:t> בערלה </a:t>
            </a:r>
            <a:r>
              <a:rPr lang="he-IL" dirty="0" err="1" smtClean="0"/>
              <a:t>כת''ק</a:t>
            </a:r>
            <a:r>
              <a:rPr lang="he-IL" dirty="0" smtClean="0"/>
              <a:t> </a:t>
            </a:r>
            <a:r>
              <a:rPr lang="he-IL" dirty="0" err="1" smtClean="0"/>
              <a:t>ס''ל</a:t>
            </a:r>
            <a:r>
              <a:rPr lang="he-IL" dirty="0" smtClean="0"/>
              <a:t> </a:t>
            </a:r>
            <a:r>
              <a:rPr lang="he-IL" dirty="0" err="1" smtClean="0"/>
              <a:t>דקא</a:t>
            </a:r>
            <a:r>
              <a:rPr lang="he-IL" dirty="0" smtClean="0"/>
              <a:t> מוסיף חדש: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תני חדש</a:t>
            </a:r>
            <a:r>
              <a:rPr lang="he-IL" dirty="0" smtClean="0"/>
              <a:t>. ולא תתני אף והכי </a:t>
            </a:r>
            <a:r>
              <a:rPr lang="he-IL" dirty="0" err="1" smtClean="0"/>
              <a:t>קאמר</a:t>
            </a:r>
            <a:r>
              <a:rPr lang="he-IL" dirty="0" smtClean="0"/>
              <a:t> ערלה וכלאים הרי הם כשאר </a:t>
            </a:r>
            <a:r>
              <a:rPr lang="he-IL" dirty="0" err="1" smtClean="0"/>
              <a:t>התלויין</a:t>
            </a:r>
            <a:r>
              <a:rPr lang="he-IL" dirty="0" smtClean="0"/>
              <a:t> בארץ ואין </a:t>
            </a:r>
            <a:r>
              <a:rPr lang="he-IL" dirty="0" err="1" smtClean="0"/>
              <a:t>נוהגין</a:t>
            </a:r>
            <a:r>
              <a:rPr lang="he-IL" dirty="0" smtClean="0"/>
              <a:t> </a:t>
            </a:r>
            <a:r>
              <a:rPr lang="he-IL" dirty="0" err="1" smtClean="0"/>
              <a:t>בח</a:t>
            </a:r>
            <a:r>
              <a:rPr lang="he-IL" dirty="0" smtClean="0"/>
              <a:t>''ל אבל חדש נוהג </a:t>
            </a:r>
            <a:r>
              <a:rPr lang="he-IL" dirty="0" err="1" smtClean="0"/>
              <a:t>בח</a:t>
            </a:r>
            <a:r>
              <a:rPr lang="he-IL" dirty="0" smtClean="0"/>
              <a:t>''ל </a:t>
            </a:r>
            <a:r>
              <a:rPr lang="he-IL" dirty="0" err="1" smtClean="0"/>
              <a:t>דכתיב</a:t>
            </a:r>
            <a:r>
              <a:rPr lang="he-IL" dirty="0" smtClean="0"/>
              <a:t> בו מושב כל מקום שאתם יושבים: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6767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בסוריא</a:t>
            </a:r>
            <a:r>
              <a:rPr lang="he-IL" b="1" dirty="0" smtClean="0"/>
              <a:t> מותר</a:t>
            </a:r>
            <a:r>
              <a:rPr lang="he-IL" dirty="0" smtClean="0"/>
              <a:t>. ואי ודאה </a:t>
            </a:r>
            <a:r>
              <a:rPr lang="he-IL" dirty="0" err="1" smtClean="0"/>
              <a:t>בח</a:t>
            </a:r>
            <a:r>
              <a:rPr lang="he-IL" dirty="0" smtClean="0"/>
              <a:t>''ל הלכה </a:t>
            </a:r>
            <a:r>
              <a:rPr lang="he-IL" dirty="0" err="1" smtClean="0"/>
              <a:t>היכי</a:t>
            </a:r>
            <a:r>
              <a:rPr lang="he-IL" dirty="0" smtClean="0"/>
              <a:t> </a:t>
            </a:r>
            <a:r>
              <a:rPr lang="he-IL" dirty="0" err="1" smtClean="0"/>
              <a:t>מזלזלינן</a:t>
            </a:r>
            <a:r>
              <a:rPr lang="he-IL" dirty="0" smtClean="0"/>
              <a:t> </a:t>
            </a:r>
            <a:r>
              <a:rPr lang="he-IL" dirty="0" err="1" smtClean="0"/>
              <a:t>בספיקא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כך נאמרה</a:t>
            </a:r>
            <a:r>
              <a:rPr lang="he-IL" dirty="0" smtClean="0"/>
              <a:t>. הלכה למשה: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צריך</a:t>
            </a:r>
            <a:r>
              <a:rPr lang="he-IL" b="1" baseline="0" dirty="0" smtClean="0"/>
              <a:t> לומר </a:t>
            </a:r>
            <a:r>
              <a:rPr lang="he-IL" b="1" baseline="0" dirty="0" err="1" smtClean="0"/>
              <a:t>והתנן</a:t>
            </a:r>
            <a:r>
              <a:rPr lang="he-IL" b="1" baseline="0" dirty="0" smtClean="0"/>
              <a:t> משנה ערלה ג/ט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1957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ויקרא </a:t>
            </a:r>
            <a:r>
              <a:rPr lang="he-IL" b="1" dirty="0" err="1" smtClean="0"/>
              <a:t>יט</a:t>
            </a:r>
            <a:r>
              <a:rPr lang="he-IL" b="1" dirty="0" smtClean="0"/>
              <a:t>/</a:t>
            </a:r>
            <a:r>
              <a:rPr lang="he-IL" b="1" dirty="0" err="1" smtClean="0"/>
              <a:t>יט</a:t>
            </a:r>
            <a:r>
              <a:rPr lang="he-IL" b="1" dirty="0" smtClean="0"/>
              <a:t>: </a:t>
            </a:r>
            <a:r>
              <a:rPr lang="he-IL" dirty="0" err="1" smtClean="0">
                <a:effectLst/>
              </a:rPr>
              <a:t>אֶת-חֻקֹּתַי</a:t>
            </a:r>
            <a:r>
              <a:rPr lang="he-IL" dirty="0" smtClean="0">
                <a:effectLst/>
              </a:rPr>
              <a:t> תִּשְׁמֹרוּ</a:t>
            </a:r>
            <a:r>
              <a:rPr lang="he-IL" baseline="0" dirty="0" smtClean="0">
                <a:effectLst/>
              </a:rPr>
              <a:t> </a:t>
            </a:r>
            <a:r>
              <a:rPr lang="he-IL" dirty="0" smtClean="0">
                <a:effectLst/>
              </a:rPr>
              <a:t>בְּהֶמְתְּךָ לֹא-תַרְבִּיעַ כִּלְאַיִם שָׂדְךָ לֹא-תִזְרַע כִּלְאָיִם וּבֶגֶד כִּלְאַיִם שַׁעַטְנֵז לֹא יַעֲלֶה עָלֶיךָ.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והאנן</a:t>
            </a:r>
            <a:r>
              <a:rPr lang="he-IL" b="1" dirty="0" smtClean="0"/>
              <a:t> תנן ערלה פרק ג משנה ט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לוקין</a:t>
            </a:r>
            <a:r>
              <a:rPr lang="he-IL" b="1" dirty="0" smtClean="0"/>
              <a:t> על הכלאים </a:t>
            </a:r>
            <a:r>
              <a:rPr lang="he-IL" b="1" dirty="0" err="1" smtClean="0"/>
              <a:t>בח</a:t>
            </a:r>
            <a:r>
              <a:rPr lang="he-IL" b="1" dirty="0" smtClean="0"/>
              <a:t>''ל דבר תורה</a:t>
            </a:r>
            <a:r>
              <a:rPr lang="he-IL" dirty="0" smtClean="0"/>
              <a:t>. </a:t>
            </a:r>
            <a:r>
              <a:rPr lang="he-IL" dirty="0" err="1" smtClean="0"/>
              <a:t>כדיליף</a:t>
            </a:r>
            <a:r>
              <a:rPr lang="he-IL" dirty="0" smtClean="0"/>
              <a:t> </a:t>
            </a:r>
            <a:r>
              <a:rPr lang="he-IL" dirty="0" err="1" smtClean="0"/>
              <a:t>לקמיה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בהרכבת האילן</a:t>
            </a:r>
            <a:r>
              <a:rPr lang="he-IL" dirty="0" smtClean="0"/>
              <a:t>. מין </a:t>
            </a:r>
            <a:r>
              <a:rPr lang="he-IL" dirty="0" err="1" smtClean="0"/>
              <a:t>בשאינו</a:t>
            </a:r>
            <a:r>
              <a:rPr lang="he-IL" dirty="0" smtClean="0"/>
              <a:t> מינו: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כלאי הכרם בחוץ לארץ מדרבנן והרכבת האילן בחוץ לארץ מהתורה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חקתי</a:t>
            </a:r>
            <a:r>
              <a:rPr lang="he-IL" b="1" dirty="0" smtClean="0"/>
              <a:t> תשמרו</a:t>
            </a:r>
            <a:r>
              <a:rPr lang="he-IL" dirty="0" smtClean="0"/>
              <a:t>. </a:t>
            </a:r>
            <a:r>
              <a:rPr lang="he-IL" dirty="0" err="1" smtClean="0"/>
              <a:t>מדלא</a:t>
            </a:r>
            <a:r>
              <a:rPr lang="he-IL" dirty="0" smtClean="0"/>
              <a:t> כתיב ושמרתם את </a:t>
            </a:r>
            <a:r>
              <a:rPr lang="he-IL" dirty="0" err="1" smtClean="0"/>
              <a:t>חקתי</a:t>
            </a:r>
            <a:r>
              <a:rPr lang="he-IL" dirty="0" smtClean="0"/>
              <a:t> משמע את </a:t>
            </a:r>
            <a:r>
              <a:rPr lang="he-IL" dirty="0" err="1" smtClean="0"/>
              <a:t>חקתי</a:t>
            </a:r>
            <a:r>
              <a:rPr lang="he-IL" dirty="0" smtClean="0"/>
              <a:t> אשר מעולם תשמרו מלמד שהזהיר את נח ובניו עליהן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ואלו הן </a:t>
            </a:r>
            <a:r>
              <a:rPr lang="he-IL" dirty="0" err="1" smtClean="0"/>
              <a:t>החקים</a:t>
            </a:r>
            <a:r>
              <a:rPr lang="he-IL" dirty="0" smtClean="0"/>
              <a:t> בהמתך לא תרביע שדך לא תזרע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ואיזו זריעת כלאים שאני אומר שחקקתים לך כבר </a:t>
            </a:r>
            <a:r>
              <a:rPr lang="he-IL" dirty="0" err="1" smtClean="0"/>
              <a:t>דומיא</a:t>
            </a:r>
            <a:r>
              <a:rPr lang="he-IL" dirty="0" smtClean="0"/>
              <a:t> </a:t>
            </a:r>
            <a:r>
              <a:rPr lang="he-IL" dirty="0" err="1" smtClean="0"/>
              <a:t>דבהמה</a:t>
            </a:r>
            <a:r>
              <a:rPr lang="he-IL" dirty="0" smtClean="0"/>
              <a:t> דבר </a:t>
            </a:r>
            <a:r>
              <a:rPr lang="he-IL" dirty="0" err="1" smtClean="0"/>
              <a:t>המסויים</a:t>
            </a:r>
            <a:r>
              <a:rPr lang="he-IL" dirty="0" smtClean="0"/>
              <a:t> [שמערב </a:t>
            </a:r>
            <a:r>
              <a:rPr lang="he-IL" dirty="0" err="1" smtClean="0"/>
              <a:t>בהדיא</a:t>
            </a:r>
            <a:r>
              <a:rPr lang="he-IL" dirty="0" smtClean="0"/>
              <a:t> הגוף בגוף] והיינו הרכבה </a:t>
            </a:r>
            <a:r>
              <a:rPr lang="he-IL" dirty="0" err="1" smtClean="0"/>
              <a:t>ומהכא</a:t>
            </a:r>
            <a:r>
              <a:rPr lang="he-IL" dirty="0" smtClean="0"/>
              <a:t> נפקא לן בסנהדרין (דף ס.) </a:t>
            </a:r>
            <a:r>
              <a:rPr lang="he-IL" dirty="0" err="1" smtClean="0"/>
              <a:t>דבני</a:t>
            </a:r>
            <a:r>
              <a:rPr lang="he-IL" dirty="0" smtClean="0"/>
              <a:t> נח הוזהרו עליהן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והכא</a:t>
            </a:r>
            <a:r>
              <a:rPr lang="he-IL" dirty="0" smtClean="0"/>
              <a:t> אתה מוסיף ללמוד מהיקש זה </a:t>
            </a:r>
            <a:r>
              <a:rPr lang="he-IL" dirty="0" err="1" smtClean="0"/>
              <a:t>דומיא</a:t>
            </a:r>
            <a:r>
              <a:rPr lang="he-IL" dirty="0" smtClean="0"/>
              <a:t> </a:t>
            </a:r>
            <a:r>
              <a:rPr lang="he-IL" dirty="0" err="1" smtClean="0"/>
              <a:t>דבהמה</a:t>
            </a:r>
            <a:r>
              <a:rPr lang="he-IL" dirty="0" smtClean="0"/>
              <a:t> אפי' </a:t>
            </a:r>
            <a:r>
              <a:rPr lang="he-IL" dirty="0" err="1" smtClean="0"/>
              <a:t>בח</a:t>
            </a:r>
            <a:r>
              <a:rPr lang="he-IL" dirty="0" smtClean="0"/>
              <a:t>''ל </a:t>
            </a:r>
            <a:r>
              <a:rPr lang="he-IL" dirty="0" err="1" smtClean="0"/>
              <a:t>דהא</a:t>
            </a:r>
            <a:r>
              <a:rPr lang="he-IL" dirty="0" smtClean="0"/>
              <a:t> חובת הגוף היא אף שדך </a:t>
            </a:r>
            <a:r>
              <a:rPr lang="he-IL" dirty="0" err="1" smtClean="0"/>
              <a:t>בח</a:t>
            </a:r>
            <a:r>
              <a:rPr lang="he-IL" dirty="0" smtClean="0"/>
              <a:t>''ל: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והכתיב שדך</a:t>
            </a:r>
            <a:r>
              <a:rPr lang="he-IL" dirty="0" smtClean="0"/>
              <a:t>. המיוחד לך </a:t>
            </a:r>
            <a:r>
              <a:rPr lang="he-IL" dirty="0" err="1" smtClean="0"/>
              <a:t>וח</a:t>
            </a:r>
            <a:r>
              <a:rPr lang="he-IL" dirty="0" smtClean="0"/>
              <a:t>''ל לא הקנו לך מן השמים: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ההוא למעוטי זרעים</a:t>
            </a:r>
            <a:r>
              <a:rPr lang="he-IL" dirty="0" smtClean="0"/>
              <a:t>. </a:t>
            </a:r>
            <a:r>
              <a:rPr lang="he-IL" dirty="0" err="1" smtClean="0"/>
              <a:t>דכלאי</a:t>
            </a:r>
            <a:r>
              <a:rPr lang="he-IL" dirty="0" smtClean="0"/>
              <a:t> הכרם </a:t>
            </a:r>
            <a:r>
              <a:rPr lang="he-IL" dirty="0" err="1" smtClean="0"/>
              <a:t>בח</a:t>
            </a:r>
            <a:r>
              <a:rPr lang="he-IL" dirty="0" smtClean="0"/>
              <a:t>''ל </a:t>
            </a:r>
            <a:r>
              <a:rPr lang="he-IL" dirty="0" err="1" smtClean="0"/>
              <a:t>דמשום</a:t>
            </a:r>
            <a:r>
              <a:rPr lang="he-IL" dirty="0" smtClean="0"/>
              <a:t> </a:t>
            </a:r>
            <a:r>
              <a:rPr lang="he-IL" dirty="0" err="1" smtClean="0"/>
              <a:t>דאפקיה</a:t>
            </a:r>
            <a:r>
              <a:rPr lang="he-IL" dirty="0" smtClean="0"/>
              <a:t> בלשון זריעה כתב שדך: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5037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מקודם ראינו משנה ערלה פרק ג משנה ט שהכלאים מדברי סופרים והגמרא ביארה שהיינו בכלאי הכרם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נשמתיה</a:t>
            </a:r>
            <a:r>
              <a:rPr lang="he-IL" dirty="0" smtClean="0"/>
              <a:t>. </a:t>
            </a:r>
            <a:r>
              <a:rPr lang="he-IL" dirty="0" err="1" smtClean="0"/>
              <a:t>דהא</a:t>
            </a:r>
            <a:r>
              <a:rPr lang="he-IL" dirty="0" smtClean="0"/>
              <a:t> עבר על דברי סופרים: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</a:t>
            </a:r>
            <a:r>
              <a:rPr lang="he-IL" b="1" dirty="0" err="1" smtClean="0"/>
              <a:t>חווריתו</a:t>
            </a:r>
            <a:r>
              <a:rPr lang="he-IL" dirty="0" smtClean="0"/>
              <a:t>. אין הלכות כלאים מחוורים לכם:</a:t>
            </a:r>
            <a:r>
              <a:rPr lang="he-IL" b="1" dirty="0" smtClean="0"/>
              <a:t> - כי כלאי זרעים לא אסורים אפילו לא מדרבנן בחוץ לארץ.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</a:t>
            </a:r>
            <a:r>
              <a:rPr lang="he-IL" b="1" dirty="0" err="1" smtClean="0"/>
              <a:t>צהריתו</a:t>
            </a:r>
            <a:r>
              <a:rPr lang="he-IL" dirty="0" smtClean="0"/>
              <a:t>. אין הלכות כלאים </a:t>
            </a:r>
            <a:r>
              <a:rPr lang="he-IL" dirty="0" err="1" smtClean="0"/>
              <a:t>צוהרות</a:t>
            </a:r>
            <a:r>
              <a:rPr lang="he-IL" dirty="0" smtClean="0"/>
              <a:t> ומאירות לכם: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</a:t>
            </a:r>
            <a:r>
              <a:rPr lang="he-IL" b="1" dirty="0" err="1" smtClean="0"/>
              <a:t>קי''ל</a:t>
            </a:r>
            <a:r>
              <a:rPr lang="he-IL" b="1" dirty="0" smtClean="0"/>
              <a:t> כר' יאשיה</a:t>
            </a:r>
            <a:r>
              <a:rPr lang="he-IL" dirty="0" smtClean="0"/>
              <a:t>. </a:t>
            </a:r>
            <a:r>
              <a:rPr lang="he-IL" dirty="0" err="1" smtClean="0"/>
              <a:t>בתמיה</a:t>
            </a:r>
            <a:r>
              <a:rPr lang="he-IL" dirty="0" smtClean="0"/>
              <a:t> וטעמיה דר' יאשיה לא </a:t>
            </a:r>
            <a:r>
              <a:rPr lang="he-IL" dirty="0" err="1" smtClean="0"/>
              <a:t>ידענא</a:t>
            </a:r>
            <a:r>
              <a:rPr lang="he-IL" dirty="0" smtClean="0"/>
              <a:t> </a:t>
            </a:r>
            <a:r>
              <a:rPr lang="he-IL" dirty="0" err="1" smtClean="0"/>
              <a:t>מהיכא</a:t>
            </a:r>
            <a:r>
              <a:rPr lang="he-IL" dirty="0" smtClean="0"/>
              <a:t> נפקא ליה </a:t>
            </a:r>
            <a:r>
              <a:rPr lang="he-IL" dirty="0" err="1" smtClean="0"/>
              <a:t>דבעינן</a:t>
            </a:r>
            <a:r>
              <a:rPr lang="he-IL" dirty="0" smtClean="0"/>
              <a:t> ב' מיני זרעים וחרצן שלישי ומפולת יד נפקא ליה (דברים </a:t>
            </a:r>
            <a:r>
              <a:rPr lang="he-IL" dirty="0" err="1" smtClean="0"/>
              <a:t>כב</a:t>
            </a:r>
            <a:r>
              <a:rPr lang="he-IL" dirty="0" smtClean="0"/>
              <a:t>) מלא תזרע כרמך כלאים משמע שזריעת הכרם עצמה תהיה בכלאים: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מערב </a:t>
            </a:r>
            <a:r>
              <a:rPr lang="he-IL" b="1" dirty="0" err="1" smtClean="0"/>
              <a:t>בזרני</a:t>
            </a:r>
            <a:r>
              <a:rPr lang="he-IL" b="1" dirty="0" smtClean="0"/>
              <a:t> וזרע</a:t>
            </a:r>
            <a:r>
              <a:rPr lang="he-IL" dirty="0" smtClean="0"/>
              <a:t>. ולא בכרם: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והא </a:t>
            </a:r>
            <a:r>
              <a:rPr lang="he-IL" b="1" dirty="0" err="1" smtClean="0"/>
              <a:t>אנן</a:t>
            </a:r>
            <a:r>
              <a:rPr lang="he-IL" b="1" dirty="0" smtClean="0"/>
              <a:t> תנן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</a:t>
            </a:r>
            <a:r>
              <a:rPr lang="he-IL" dirty="0" err="1" smtClean="0"/>
              <a:t>וקס''ד</a:t>
            </a:r>
            <a:r>
              <a:rPr lang="he-IL" dirty="0" smtClean="0"/>
              <a:t> אפי' כלאי זרעים </a:t>
            </a:r>
            <a:r>
              <a:rPr lang="he-IL" dirty="0" err="1" smtClean="0"/>
              <a:t>נמי</a:t>
            </a:r>
            <a:r>
              <a:rPr lang="he-IL" dirty="0" smtClean="0"/>
              <a:t> אסרו ביה כי </a:t>
            </a:r>
            <a:r>
              <a:rPr lang="he-IL" dirty="0" err="1" smtClean="0"/>
              <a:t>היכי</a:t>
            </a:r>
            <a:r>
              <a:rPr lang="he-IL" dirty="0" smtClean="0"/>
              <a:t> </a:t>
            </a:r>
            <a:r>
              <a:rPr lang="he-IL" dirty="0" err="1" smtClean="0"/>
              <a:t>דבא</a:t>
            </a:r>
            <a:r>
              <a:rPr lang="he-IL" dirty="0" smtClean="0"/>
              <a:t>''י אסירי מדאורייתא: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כלאי זרעים</a:t>
            </a:r>
            <a:r>
              <a:rPr lang="he-IL" dirty="0" smtClean="0"/>
              <a:t>. לא כתיב בהם פן תקדש </a:t>
            </a:r>
            <a:r>
              <a:rPr lang="he-IL" dirty="0" err="1" smtClean="0"/>
              <a:t>דמשדך</a:t>
            </a:r>
            <a:r>
              <a:rPr lang="he-IL" dirty="0" smtClean="0"/>
              <a:t> לא תזרע כלאים נפקו: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כלאי זרעים לא אסורים בארץ גם לא באכילה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בדיעבד אם זרע כלאי הכרם בחו"ל כתב המאירי </a:t>
            </a:r>
            <a:r>
              <a:rPr lang="he-IL" b="1" dirty="0" err="1" smtClean="0"/>
              <a:t>דאסורין</a:t>
            </a:r>
            <a:r>
              <a:rPr lang="he-IL" b="1" dirty="0" smtClean="0"/>
              <a:t> הפירות אף בהנאה ובשיטה לא נודע למי כתב דרק באכילה</a:t>
            </a:r>
            <a:r>
              <a:rPr lang="he-IL" b="1" baseline="0" dirty="0" smtClean="0"/>
              <a:t> </a:t>
            </a:r>
            <a:r>
              <a:rPr lang="he-IL" b="1" baseline="0" dirty="0" err="1" smtClean="0"/>
              <a:t>אסורין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לאו מילתא היא </a:t>
            </a:r>
            <a:r>
              <a:rPr lang="he-IL" b="1" dirty="0" err="1" smtClean="0"/>
              <a:t>דאמרי</a:t>
            </a:r>
            <a:r>
              <a:rPr lang="he-IL" dirty="0" smtClean="0"/>
              <a:t>. דלא גזרו על כלאי זרעים </a:t>
            </a:r>
            <a:r>
              <a:rPr lang="he-IL" dirty="0" err="1" smtClean="0"/>
              <a:t>בח</a:t>
            </a:r>
            <a:r>
              <a:rPr lang="he-IL" dirty="0" smtClean="0"/>
              <a:t>''ל:</a:t>
            </a:r>
            <a:r>
              <a:rPr lang="he-IL" b="1" dirty="0" smtClean="0"/>
              <a:t> </a:t>
            </a:r>
            <a:r>
              <a:rPr lang="he-IL" b="1" dirty="0" err="1" smtClean="0"/>
              <a:t>לגינתא</a:t>
            </a:r>
            <a:r>
              <a:rPr lang="he-IL" b="1" dirty="0" smtClean="0"/>
              <a:t> דבי רב</a:t>
            </a:r>
            <a:r>
              <a:rPr lang="he-IL" dirty="0" smtClean="0"/>
              <a:t>. </a:t>
            </a:r>
            <a:r>
              <a:rPr lang="he-IL" dirty="0" err="1" smtClean="0"/>
              <a:t>שהיתה</a:t>
            </a:r>
            <a:r>
              <a:rPr lang="he-IL" dirty="0" smtClean="0"/>
              <a:t> לצורך התלמידים לאכול ירק שבה:</a:t>
            </a:r>
            <a:r>
              <a:rPr lang="he-IL" b="1" dirty="0" smtClean="0"/>
              <a:t> משארי </a:t>
            </a:r>
            <a:r>
              <a:rPr lang="he-IL" b="1" dirty="0" err="1" smtClean="0"/>
              <a:t>משארי</a:t>
            </a:r>
            <a:r>
              <a:rPr lang="he-IL" dirty="0" smtClean="0"/>
              <a:t>. ערוגות </a:t>
            </a:r>
            <a:r>
              <a:rPr lang="he-IL" dirty="0" err="1" smtClean="0"/>
              <a:t>ערוגות</a:t>
            </a:r>
            <a:r>
              <a:rPr lang="he-IL" dirty="0" smtClean="0"/>
              <a:t>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ארבע מד' רוחות הערוגה</a:t>
            </a:r>
            <a:r>
              <a:rPr lang="he-IL" dirty="0" smtClean="0"/>
              <a:t>. אם היה זורען בערוגה אחת ונשמר להניח </a:t>
            </a:r>
            <a:r>
              <a:rPr lang="he-IL" dirty="0" err="1" smtClean="0"/>
              <a:t>ריוח</a:t>
            </a:r>
            <a:r>
              <a:rPr lang="he-IL" dirty="0" smtClean="0"/>
              <a:t> ביניהם שלא יינקו זה מזה כמשפטם השנויה במס' שבת (דף פד:) </a:t>
            </a:r>
            <a:r>
              <a:rPr lang="he-IL" dirty="0" err="1" smtClean="0"/>
              <a:t>הוה</a:t>
            </a:r>
            <a:r>
              <a:rPr lang="he-IL" dirty="0" smtClean="0"/>
              <a:t> שמעינן מינה שאסור לזרוע כלאים </a:t>
            </a:r>
            <a:r>
              <a:rPr lang="he-IL" dirty="0" err="1" smtClean="0"/>
              <a:t>בח</a:t>
            </a:r>
            <a:r>
              <a:rPr lang="he-IL" dirty="0" smtClean="0"/>
              <a:t>''ל אבל השתא </a:t>
            </a:r>
            <a:r>
              <a:rPr lang="he-IL" dirty="0" err="1" smtClean="0"/>
              <a:t>דזרע</a:t>
            </a:r>
            <a:r>
              <a:rPr lang="he-IL" dirty="0" smtClean="0"/>
              <a:t> כל מין בערוגה לבדו לאו משום כלאים הוא אלא שלא להטריח השמש שהולך להביא ירק לבקש מין שהוא צריך לו בין שאר </a:t>
            </a:r>
            <a:r>
              <a:rPr lang="he-IL" dirty="0" err="1" smtClean="0"/>
              <a:t>המינין</a:t>
            </a:r>
            <a:r>
              <a:rPr lang="he-IL" dirty="0" smtClean="0"/>
              <a:t> ויודע באיזה ערוגה הוא:</a:t>
            </a:r>
            <a:r>
              <a:rPr lang="he-IL" b="1" dirty="0" smtClean="0"/>
              <a:t> </a:t>
            </a:r>
            <a:r>
              <a:rPr lang="he-IL" b="1" dirty="0" err="1" smtClean="0"/>
              <a:t>דשמעא</a:t>
            </a:r>
            <a:r>
              <a:rPr lang="he-IL" dirty="0" smtClean="0"/>
              <a:t>. שמש: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2001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מקודם ראינו משנה ערלה פרק ג משנה ט שהכלאים מדברי סופרים והגמרא ביארה שהיינו בכלאי הכרם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נשמתיה</a:t>
            </a:r>
            <a:r>
              <a:rPr lang="he-IL" dirty="0" smtClean="0"/>
              <a:t>. </a:t>
            </a:r>
            <a:r>
              <a:rPr lang="he-IL" dirty="0" err="1" smtClean="0"/>
              <a:t>דהא</a:t>
            </a:r>
            <a:r>
              <a:rPr lang="he-IL" dirty="0" smtClean="0"/>
              <a:t> עבר על דברי סופרים: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</a:t>
            </a:r>
            <a:r>
              <a:rPr lang="he-IL" b="1" dirty="0" err="1" smtClean="0"/>
              <a:t>חווריתו</a:t>
            </a:r>
            <a:r>
              <a:rPr lang="he-IL" dirty="0" smtClean="0"/>
              <a:t>. אין הלכות כלאים מחוורים לכם:</a:t>
            </a:r>
            <a:r>
              <a:rPr lang="he-IL" b="1" dirty="0" smtClean="0"/>
              <a:t> - כי כלאי זרעים לא אסורים אפילו לא מדרבנן בחוץ לארץ.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</a:t>
            </a:r>
            <a:r>
              <a:rPr lang="he-IL" b="1" dirty="0" err="1" smtClean="0"/>
              <a:t>צהריתו</a:t>
            </a:r>
            <a:r>
              <a:rPr lang="he-IL" dirty="0" smtClean="0"/>
              <a:t>. אין הלכות כלאים </a:t>
            </a:r>
            <a:r>
              <a:rPr lang="he-IL" dirty="0" err="1" smtClean="0"/>
              <a:t>צוהרות</a:t>
            </a:r>
            <a:r>
              <a:rPr lang="he-IL" dirty="0" smtClean="0"/>
              <a:t> ומאירות לכם: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</a:t>
            </a:r>
            <a:r>
              <a:rPr lang="he-IL" b="1" dirty="0" err="1" smtClean="0"/>
              <a:t>קי''ל</a:t>
            </a:r>
            <a:r>
              <a:rPr lang="he-IL" b="1" dirty="0" smtClean="0"/>
              <a:t> כר' יאשיה</a:t>
            </a:r>
            <a:r>
              <a:rPr lang="he-IL" dirty="0" smtClean="0"/>
              <a:t>. </a:t>
            </a:r>
            <a:r>
              <a:rPr lang="he-IL" dirty="0" err="1" smtClean="0"/>
              <a:t>בתמיה</a:t>
            </a:r>
            <a:r>
              <a:rPr lang="he-IL" dirty="0" smtClean="0"/>
              <a:t> וטעמיה דר' יאשיה לא </a:t>
            </a:r>
            <a:r>
              <a:rPr lang="he-IL" dirty="0" err="1" smtClean="0"/>
              <a:t>ידענא</a:t>
            </a:r>
            <a:r>
              <a:rPr lang="he-IL" dirty="0" smtClean="0"/>
              <a:t> </a:t>
            </a:r>
            <a:r>
              <a:rPr lang="he-IL" dirty="0" err="1" smtClean="0"/>
              <a:t>מהיכא</a:t>
            </a:r>
            <a:r>
              <a:rPr lang="he-IL" dirty="0" smtClean="0"/>
              <a:t> נפקא ליה </a:t>
            </a:r>
            <a:r>
              <a:rPr lang="he-IL" dirty="0" err="1" smtClean="0"/>
              <a:t>דבעינן</a:t>
            </a:r>
            <a:r>
              <a:rPr lang="he-IL" dirty="0" smtClean="0"/>
              <a:t> ב' מיני זרעים וחרצן שלישי ומפולת יד נפקא ליה (דברים </a:t>
            </a:r>
            <a:r>
              <a:rPr lang="he-IL" dirty="0" err="1" smtClean="0"/>
              <a:t>כב</a:t>
            </a:r>
            <a:r>
              <a:rPr lang="he-IL" dirty="0" smtClean="0"/>
              <a:t>) מלא תזרע כרמך כלאים משמע שזריעת הכרם עצמה תהיה בכלאים: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מערב </a:t>
            </a:r>
            <a:r>
              <a:rPr lang="he-IL" b="1" dirty="0" err="1" smtClean="0"/>
              <a:t>בזרני</a:t>
            </a:r>
            <a:r>
              <a:rPr lang="he-IL" b="1" dirty="0" smtClean="0"/>
              <a:t> וזרע</a:t>
            </a:r>
            <a:r>
              <a:rPr lang="he-IL" dirty="0" smtClean="0"/>
              <a:t>. ולא בכרם: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והא </a:t>
            </a:r>
            <a:r>
              <a:rPr lang="he-IL" b="1" dirty="0" err="1" smtClean="0"/>
              <a:t>אנן</a:t>
            </a:r>
            <a:r>
              <a:rPr lang="he-IL" b="1" dirty="0" smtClean="0"/>
              <a:t> תנן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</a:t>
            </a:r>
            <a:r>
              <a:rPr lang="he-IL" dirty="0" err="1" smtClean="0"/>
              <a:t>וקס''ד</a:t>
            </a:r>
            <a:r>
              <a:rPr lang="he-IL" dirty="0" smtClean="0"/>
              <a:t> אפי' כלאי זרעים </a:t>
            </a:r>
            <a:r>
              <a:rPr lang="he-IL" dirty="0" err="1" smtClean="0"/>
              <a:t>נמי</a:t>
            </a:r>
            <a:r>
              <a:rPr lang="he-IL" dirty="0" smtClean="0"/>
              <a:t> אסרו ביה כי </a:t>
            </a:r>
            <a:r>
              <a:rPr lang="he-IL" dirty="0" err="1" smtClean="0"/>
              <a:t>היכי</a:t>
            </a:r>
            <a:r>
              <a:rPr lang="he-IL" dirty="0" smtClean="0"/>
              <a:t> </a:t>
            </a:r>
            <a:r>
              <a:rPr lang="he-IL" dirty="0" err="1" smtClean="0"/>
              <a:t>דבא</a:t>
            </a:r>
            <a:r>
              <a:rPr lang="he-IL" dirty="0" smtClean="0"/>
              <a:t>''י אסירי מדאורייתא: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כלאי זרעים</a:t>
            </a:r>
            <a:r>
              <a:rPr lang="he-IL" dirty="0" smtClean="0"/>
              <a:t>. לא כתיב בהם פן תקדש </a:t>
            </a:r>
            <a:r>
              <a:rPr lang="he-IL" dirty="0" err="1" smtClean="0"/>
              <a:t>דמשדך</a:t>
            </a:r>
            <a:r>
              <a:rPr lang="he-IL" dirty="0" smtClean="0"/>
              <a:t> לא תזרע כלאים נפקו: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כלאי זרעים לא אסורים בארץ גם לא באכילה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בדיעבד אם זרע כלאי הכרם בחו"ל כתב המאירי </a:t>
            </a:r>
            <a:r>
              <a:rPr lang="he-IL" b="1" dirty="0" err="1" smtClean="0"/>
              <a:t>דאסורין</a:t>
            </a:r>
            <a:r>
              <a:rPr lang="he-IL" b="1" dirty="0" smtClean="0"/>
              <a:t> הפירות אף בהנאה ובשיטה לא נודע למי כתב דרק באכילה</a:t>
            </a:r>
            <a:r>
              <a:rPr lang="he-IL" b="1" baseline="0" dirty="0" smtClean="0"/>
              <a:t> </a:t>
            </a:r>
            <a:r>
              <a:rPr lang="he-IL" b="1" baseline="0" dirty="0" err="1" smtClean="0"/>
              <a:t>אסורין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לאו מילתא היא </a:t>
            </a:r>
            <a:r>
              <a:rPr lang="he-IL" b="1" dirty="0" err="1" smtClean="0"/>
              <a:t>דאמרי</a:t>
            </a:r>
            <a:r>
              <a:rPr lang="he-IL" dirty="0" smtClean="0"/>
              <a:t>. דלא גזרו על כלאי זרעים </a:t>
            </a:r>
            <a:r>
              <a:rPr lang="he-IL" dirty="0" err="1" smtClean="0"/>
              <a:t>בח</a:t>
            </a:r>
            <a:r>
              <a:rPr lang="he-IL" dirty="0" smtClean="0"/>
              <a:t>''ל: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לגינתא</a:t>
            </a:r>
            <a:r>
              <a:rPr lang="he-IL" b="1" dirty="0" smtClean="0"/>
              <a:t> דבי רב</a:t>
            </a:r>
            <a:r>
              <a:rPr lang="he-IL" dirty="0" smtClean="0"/>
              <a:t>. </a:t>
            </a:r>
            <a:r>
              <a:rPr lang="he-IL" dirty="0" err="1" smtClean="0"/>
              <a:t>שהיתה</a:t>
            </a:r>
            <a:r>
              <a:rPr lang="he-IL" dirty="0" smtClean="0"/>
              <a:t> לצורך התלמידים לאכול ירק שבה:</a:t>
            </a:r>
            <a:r>
              <a:rPr lang="he-IL" b="1" dirty="0" smtClean="0"/>
              <a:t> משארי </a:t>
            </a:r>
            <a:r>
              <a:rPr lang="he-IL" b="1" dirty="0" err="1" smtClean="0"/>
              <a:t>משארי</a:t>
            </a:r>
            <a:r>
              <a:rPr lang="he-IL" dirty="0" smtClean="0"/>
              <a:t>. ערוגות </a:t>
            </a:r>
            <a:r>
              <a:rPr lang="he-IL" dirty="0" err="1" smtClean="0"/>
              <a:t>ערוגות</a:t>
            </a:r>
            <a:r>
              <a:rPr lang="he-IL" dirty="0" smtClean="0"/>
              <a:t>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ארבע מד' רוחות הערוגה</a:t>
            </a:r>
            <a:r>
              <a:rPr lang="he-IL" dirty="0" smtClean="0"/>
              <a:t>. אם היה זורען בערוגה אחת ונשמר להניח </a:t>
            </a:r>
            <a:r>
              <a:rPr lang="he-IL" dirty="0" err="1" smtClean="0"/>
              <a:t>ריוח</a:t>
            </a:r>
            <a:r>
              <a:rPr lang="he-IL" dirty="0" smtClean="0"/>
              <a:t> ביניהם שלא יינקו זה מזה כמשפטם השנויה במס' שבת (דף פד:) ((</a:t>
            </a:r>
            <a:r>
              <a:rPr lang="he-IL" dirty="0" err="1" smtClean="0"/>
              <a:t>ארבא</a:t>
            </a:r>
            <a:r>
              <a:rPr lang="he-IL" dirty="0" smtClean="0"/>
              <a:t> מארבע רוחות הערוגה ואחת באמצע)) </a:t>
            </a:r>
            <a:r>
              <a:rPr lang="he-IL" dirty="0" err="1" smtClean="0"/>
              <a:t>הוה</a:t>
            </a:r>
            <a:r>
              <a:rPr lang="he-IL" dirty="0" smtClean="0"/>
              <a:t> שמעינן מינה שאסור לזרוע כלאים </a:t>
            </a:r>
            <a:r>
              <a:rPr lang="he-IL" dirty="0" err="1" smtClean="0"/>
              <a:t>בח</a:t>
            </a:r>
            <a:r>
              <a:rPr lang="he-IL" dirty="0" smtClean="0"/>
              <a:t>''ל אבל השתא </a:t>
            </a:r>
            <a:r>
              <a:rPr lang="he-IL" dirty="0" err="1" smtClean="0"/>
              <a:t>דזרע</a:t>
            </a:r>
            <a:r>
              <a:rPr lang="he-IL" dirty="0" smtClean="0"/>
              <a:t> כל מין בערוגה לבדו לאו משום כלאים הוא אלא שלא להטריח השמש שהולך להביא ירק לבקש מין שהוא צריך לו בין שאר </a:t>
            </a:r>
            <a:r>
              <a:rPr lang="he-IL" dirty="0" err="1" smtClean="0"/>
              <a:t>המינין</a:t>
            </a:r>
            <a:r>
              <a:rPr lang="he-IL" dirty="0" smtClean="0"/>
              <a:t> ויודע באיזה ערוגה הוא:</a:t>
            </a:r>
            <a:r>
              <a:rPr lang="he-IL" b="1" dirty="0" smtClean="0"/>
              <a:t> </a:t>
            </a:r>
            <a:r>
              <a:rPr lang="he-IL" b="1" dirty="0" err="1" smtClean="0"/>
              <a:t>דשמעא</a:t>
            </a:r>
            <a:r>
              <a:rPr lang="he-IL" dirty="0" smtClean="0"/>
              <a:t>. שמש: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230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מטיבין</a:t>
            </a:r>
            <a:r>
              <a:rPr lang="he-IL" b="1" dirty="0" smtClean="0"/>
              <a:t> לו</a:t>
            </a:r>
            <a:r>
              <a:rPr lang="he-IL" dirty="0" smtClean="0"/>
              <a:t>. משמע בהאי עלמא:</a:t>
            </a:r>
            <a:r>
              <a:rPr lang="he-IL" b="1" dirty="0" smtClean="0"/>
              <a:t> ונוחל את הארץ</a:t>
            </a:r>
            <a:r>
              <a:rPr lang="he-IL" dirty="0" smtClean="0"/>
              <a:t>. חיי העולם הבא: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גמ' אלו דברים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הני הוא </a:t>
            </a:r>
            <a:r>
              <a:rPr lang="he-IL" dirty="0" err="1" smtClean="0"/>
              <a:t>דאוכל</a:t>
            </a:r>
            <a:r>
              <a:rPr lang="he-IL" dirty="0" smtClean="0"/>
              <a:t> פירות והקרן קיימת אבל מצוה אחריתי לא </a:t>
            </a:r>
            <a:r>
              <a:rPr lang="he-IL" dirty="0" err="1" smtClean="0"/>
              <a:t>ואנן</a:t>
            </a:r>
            <a:r>
              <a:rPr lang="he-IL" dirty="0" smtClean="0"/>
              <a:t> תנן </a:t>
            </a:r>
            <a:r>
              <a:rPr lang="he-IL" dirty="0" err="1" smtClean="0"/>
              <a:t>מטיבין</a:t>
            </a:r>
            <a:r>
              <a:rPr lang="he-IL" dirty="0" smtClean="0"/>
              <a:t> לו ונוחל את הארץ: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מכלל </a:t>
            </a:r>
            <a:r>
              <a:rPr lang="he-IL" b="1" dirty="0" err="1" smtClean="0"/>
              <a:t>דהני</a:t>
            </a:r>
            <a:r>
              <a:rPr lang="he-IL" b="1" dirty="0" smtClean="0"/>
              <a:t> אפילו </a:t>
            </a:r>
            <a:r>
              <a:rPr lang="he-IL" b="1" dirty="0" err="1" smtClean="0"/>
              <a:t>חדא</a:t>
            </a:r>
            <a:r>
              <a:rPr lang="he-IL" b="1" dirty="0" smtClean="0"/>
              <a:t> </a:t>
            </a:r>
            <a:r>
              <a:rPr lang="he-IL" b="1" dirty="0" err="1" smtClean="0"/>
              <a:t>נמי</a:t>
            </a:r>
            <a:r>
              <a:rPr lang="he-IL" dirty="0" smtClean="0"/>
              <a:t>. ואפילו לא קיים שאר מצות </a:t>
            </a:r>
            <a:r>
              <a:rPr lang="he-IL" dirty="0" err="1" smtClean="0"/>
              <a:t>בתמיה</a:t>
            </a:r>
            <a:r>
              <a:rPr lang="he-IL" dirty="0" smtClean="0"/>
              <a:t> והא </a:t>
            </a:r>
            <a:r>
              <a:rPr lang="he-IL" dirty="0" err="1" smtClean="0"/>
              <a:t>רובא</a:t>
            </a:r>
            <a:r>
              <a:rPr lang="he-IL" dirty="0" smtClean="0"/>
              <a:t> עונות הוא: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לומר שאם </a:t>
            </a:r>
            <a:r>
              <a:rPr lang="he-IL" b="1" dirty="0" err="1" smtClean="0"/>
              <a:t>היתה</a:t>
            </a:r>
            <a:r>
              <a:rPr lang="he-IL" b="1" dirty="0" smtClean="0"/>
              <a:t> שקולה מכרעת</a:t>
            </a:r>
            <a:r>
              <a:rPr lang="he-IL" dirty="0" smtClean="0"/>
              <a:t>. הא </a:t>
            </a:r>
            <a:r>
              <a:rPr lang="he-IL" dirty="0" err="1" smtClean="0"/>
              <a:t>דקתני</a:t>
            </a:r>
            <a:r>
              <a:rPr lang="he-IL" dirty="0" smtClean="0"/>
              <a:t> אלו דברים במחצה עונות ומחצה זכיות </a:t>
            </a:r>
            <a:r>
              <a:rPr lang="he-IL" dirty="0" err="1" smtClean="0"/>
              <a:t>קאמר</a:t>
            </a:r>
            <a:r>
              <a:rPr lang="he-IL" dirty="0" smtClean="0"/>
              <a:t> ויש במחצה זכיות אחת מאלו מכרעת את הכף כאילו הוי </a:t>
            </a:r>
            <a:r>
              <a:rPr lang="he-IL" dirty="0" err="1" smtClean="0"/>
              <a:t>רובא</a:t>
            </a:r>
            <a:r>
              <a:rPr lang="he-IL" dirty="0" smtClean="0"/>
              <a:t> זכיות ואינו צריך </a:t>
            </a:r>
            <a:r>
              <a:rPr lang="he-IL" dirty="0" err="1" smtClean="0"/>
              <a:t>למצוה</a:t>
            </a:r>
            <a:r>
              <a:rPr lang="he-IL" dirty="0" smtClean="0"/>
              <a:t> יתירה </a:t>
            </a:r>
            <a:r>
              <a:rPr lang="he-IL" dirty="0" err="1" smtClean="0"/>
              <a:t>דמתני</a:t>
            </a:r>
            <a:r>
              <a:rPr lang="he-IL" dirty="0" smtClean="0"/>
              <a:t>' וכי לית ליה בה </a:t>
            </a:r>
            <a:r>
              <a:rPr lang="he-IL" dirty="0" err="1" smtClean="0"/>
              <a:t>חדא</a:t>
            </a:r>
            <a:r>
              <a:rPr lang="he-IL" dirty="0" smtClean="0"/>
              <a:t> מהני צריך </a:t>
            </a:r>
            <a:r>
              <a:rPr lang="he-IL" dirty="0" err="1" smtClean="0"/>
              <a:t>למצוה</a:t>
            </a:r>
            <a:r>
              <a:rPr lang="he-IL" dirty="0" smtClean="0"/>
              <a:t> יתירה: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מריעין</a:t>
            </a:r>
            <a:r>
              <a:rPr lang="he-IL" b="1" dirty="0" smtClean="0"/>
              <a:t> לו</a:t>
            </a:r>
            <a:r>
              <a:rPr lang="he-IL" dirty="0" smtClean="0"/>
              <a:t>. </a:t>
            </a:r>
            <a:r>
              <a:rPr lang="he-IL" dirty="0" err="1" smtClean="0"/>
              <a:t>בעוה</a:t>
            </a:r>
            <a:r>
              <a:rPr lang="he-IL" dirty="0" smtClean="0"/>
              <a:t>''ז לנקותו מעונותיו </a:t>
            </a:r>
            <a:r>
              <a:rPr lang="he-IL" dirty="0" err="1" smtClean="0"/>
              <a:t>שיטול</a:t>
            </a:r>
            <a:r>
              <a:rPr lang="he-IL" dirty="0" smtClean="0"/>
              <a:t> שכר שלם:</a:t>
            </a:r>
            <a:r>
              <a:rPr lang="he-IL" b="1" dirty="0" smtClean="0"/>
              <a:t> </a:t>
            </a:r>
            <a:r>
              <a:rPr lang="he-IL" b="1" dirty="0" err="1" smtClean="0"/>
              <a:t>מטיבין</a:t>
            </a:r>
            <a:r>
              <a:rPr lang="he-IL" b="1" dirty="0" smtClean="0"/>
              <a:t> לו</a:t>
            </a:r>
            <a:r>
              <a:rPr lang="he-IL" dirty="0" smtClean="0"/>
              <a:t>. לשלם לו שכר מצותיו בחייו כדי </a:t>
            </a:r>
            <a:r>
              <a:rPr lang="he-IL" dirty="0" err="1" smtClean="0"/>
              <a:t>לטורדו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מתני'</a:t>
            </a:r>
            <a:r>
              <a:rPr lang="he-IL" dirty="0" smtClean="0"/>
              <a:t>. </a:t>
            </a:r>
            <a:r>
              <a:rPr lang="he-IL" dirty="0" err="1" smtClean="0"/>
              <a:t>דקתני</a:t>
            </a:r>
            <a:r>
              <a:rPr lang="he-IL" dirty="0" smtClean="0"/>
              <a:t> </a:t>
            </a:r>
            <a:r>
              <a:rPr lang="he-IL" dirty="0" err="1" smtClean="0"/>
              <a:t>מטיבין</a:t>
            </a:r>
            <a:r>
              <a:rPr lang="he-IL" dirty="0" smtClean="0"/>
              <a:t> </a:t>
            </a:r>
            <a:r>
              <a:rPr lang="he-IL" dirty="0" err="1" smtClean="0"/>
              <a:t>ומריעין</a:t>
            </a:r>
            <a:r>
              <a:rPr lang="he-IL" dirty="0" smtClean="0"/>
              <a:t> </a:t>
            </a:r>
            <a:r>
              <a:rPr lang="he-IL" dirty="0" err="1" smtClean="0"/>
              <a:t>דעבדין</a:t>
            </a:r>
            <a:r>
              <a:rPr lang="he-IL" dirty="0" smtClean="0"/>
              <a:t> ליה יום </a:t>
            </a:r>
            <a:r>
              <a:rPr lang="he-IL" dirty="0" err="1" smtClean="0"/>
              <a:t>טב</a:t>
            </a:r>
            <a:r>
              <a:rPr lang="he-IL" dirty="0" smtClean="0"/>
              <a:t> ויום ביש מי שעושה מצוה יתירה דהוי </a:t>
            </a:r>
            <a:r>
              <a:rPr lang="he-IL" dirty="0" err="1" smtClean="0"/>
              <a:t>רובא</a:t>
            </a:r>
            <a:r>
              <a:rPr lang="he-IL" dirty="0" smtClean="0"/>
              <a:t> זכיות </a:t>
            </a:r>
            <a:r>
              <a:rPr lang="he-IL" dirty="0" err="1" smtClean="0"/>
              <a:t>מתקנין</a:t>
            </a:r>
            <a:r>
              <a:rPr lang="he-IL" dirty="0" smtClean="0"/>
              <a:t> לו בעולם הזה </a:t>
            </a:r>
            <a:r>
              <a:rPr lang="he-IL" dirty="0" err="1" smtClean="0"/>
              <a:t>י''ט</a:t>
            </a:r>
            <a:r>
              <a:rPr lang="he-IL" dirty="0" smtClean="0"/>
              <a:t> שנפרעים ממנו עונותיו וזהו </a:t>
            </a:r>
            <a:r>
              <a:rPr lang="he-IL" dirty="0" err="1" smtClean="0"/>
              <a:t>תקון</a:t>
            </a:r>
            <a:r>
              <a:rPr lang="he-IL" dirty="0" smtClean="0"/>
              <a:t> </a:t>
            </a:r>
            <a:r>
              <a:rPr lang="he-IL" dirty="0" err="1" smtClean="0"/>
              <a:t>י''ט</a:t>
            </a:r>
            <a:r>
              <a:rPr lang="he-IL" dirty="0" smtClean="0"/>
              <a:t> לו לעולם הבא וכל שעונותיו מרובין </a:t>
            </a:r>
            <a:r>
              <a:rPr lang="he-IL" dirty="0" err="1" smtClean="0"/>
              <a:t>דקתני</a:t>
            </a:r>
            <a:r>
              <a:rPr lang="he-IL" dirty="0" smtClean="0"/>
              <a:t> </a:t>
            </a:r>
            <a:r>
              <a:rPr lang="he-IL" dirty="0" err="1" smtClean="0"/>
              <a:t>מריעין</a:t>
            </a:r>
            <a:r>
              <a:rPr lang="he-IL" dirty="0" smtClean="0"/>
              <a:t> לו היינו </a:t>
            </a:r>
            <a:r>
              <a:rPr lang="he-IL" dirty="0" err="1" smtClean="0"/>
              <a:t>דעבדין</a:t>
            </a:r>
            <a:r>
              <a:rPr lang="he-IL" dirty="0" smtClean="0"/>
              <a:t> ליה הזמנת יום ביש </a:t>
            </a:r>
            <a:r>
              <a:rPr lang="he-IL" dirty="0" err="1" smtClean="0"/>
              <a:t>שמשלמין</a:t>
            </a:r>
            <a:r>
              <a:rPr lang="he-IL" dirty="0" smtClean="0"/>
              <a:t> לו שכר מצותיו כאן להיות מתוקן לו יום רע: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רבא אמר</a:t>
            </a:r>
            <a:r>
              <a:rPr lang="he-IL" dirty="0" smtClean="0"/>
              <a:t>. לעולם </a:t>
            </a:r>
            <a:r>
              <a:rPr lang="he-IL" dirty="0" err="1" smtClean="0"/>
              <a:t>כדאמרן</a:t>
            </a:r>
            <a:r>
              <a:rPr lang="he-IL" dirty="0" smtClean="0"/>
              <a:t> מעיקרא </a:t>
            </a:r>
            <a:r>
              <a:rPr lang="he-IL" dirty="0" err="1" smtClean="0"/>
              <a:t>מטיבין</a:t>
            </a:r>
            <a:r>
              <a:rPr lang="he-IL" dirty="0" smtClean="0"/>
              <a:t> לו בשכר פירות והקרן קיימת </a:t>
            </a:r>
            <a:r>
              <a:rPr lang="he-IL" dirty="0" err="1" smtClean="0"/>
              <a:t>והך</a:t>
            </a:r>
            <a:r>
              <a:rPr lang="he-IL" dirty="0" smtClean="0"/>
              <a:t> מתני' </a:t>
            </a:r>
            <a:r>
              <a:rPr lang="he-IL" dirty="0" err="1" smtClean="0"/>
              <a:t>דקתני</a:t>
            </a:r>
            <a:r>
              <a:rPr lang="he-IL" dirty="0" smtClean="0"/>
              <a:t> </a:t>
            </a:r>
            <a:r>
              <a:rPr lang="he-IL" dirty="0" err="1" smtClean="0"/>
              <a:t>מריעין</a:t>
            </a:r>
            <a:r>
              <a:rPr lang="he-IL" dirty="0" smtClean="0"/>
              <a:t> לו רבי יעקב היא: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9677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יחזקאל יד/ה: </a:t>
            </a:r>
            <a:r>
              <a:rPr lang="he-IL" dirty="0" smtClean="0"/>
              <a:t>לְמַעַן תְּפֹשׂ אֶת-בֵּית-יִשְׂרָאֵל, בְּלִבָּם, אֲשֶׁר נָזֹרוּ מֵעָלַי, </a:t>
            </a:r>
            <a:r>
              <a:rPr lang="he-IL" dirty="0" err="1" smtClean="0"/>
              <a:t>בְּגִלּוּלֵיהֶם</a:t>
            </a:r>
            <a:r>
              <a:rPr lang="he-IL" dirty="0" smtClean="0"/>
              <a:t> כֻּלָּם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שאין תחיית המתים תלויה</a:t>
            </a:r>
            <a:r>
              <a:rPr lang="he-IL" dirty="0" smtClean="0"/>
              <a:t>. באותו מתן שכר להודיעך שאין מתן שכר אלא לעולם הבא: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ודלמא</a:t>
            </a:r>
            <a:r>
              <a:rPr lang="he-IL" b="1" dirty="0" smtClean="0"/>
              <a:t> לא </a:t>
            </a:r>
            <a:r>
              <a:rPr lang="he-IL" b="1" dirty="0" err="1" smtClean="0"/>
              <a:t>הוה</a:t>
            </a:r>
            <a:r>
              <a:rPr lang="he-IL" b="1" dirty="0" smtClean="0"/>
              <a:t> הכי</a:t>
            </a:r>
            <a:r>
              <a:rPr lang="he-IL" dirty="0" smtClean="0"/>
              <a:t>. לא יארע הדבר הזה לעולם אלא </a:t>
            </a:r>
            <a:r>
              <a:rPr lang="he-IL" dirty="0" err="1" smtClean="0"/>
              <a:t>מאריכין</a:t>
            </a:r>
            <a:r>
              <a:rPr lang="he-IL" dirty="0" smtClean="0"/>
              <a:t> ימיו ושנותיו: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ודלמא</a:t>
            </a:r>
            <a:r>
              <a:rPr lang="he-IL" b="1" dirty="0" smtClean="0"/>
              <a:t> אותה שעה מהרהר בעבירה היה</a:t>
            </a:r>
            <a:r>
              <a:rPr lang="he-IL" dirty="0" smtClean="0"/>
              <a:t>. ולא היה לבו לשמים ומשני מחשבה רעה ומעשה לא עשה אין </a:t>
            </a:r>
            <a:r>
              <a:rPr lang="he-IL" dirty="0" err="1" smtClean="0"/>
              <a:t>הקב''ה</a:t>
            </a:r>
            <a:r>
              <a:rPr lang="he-IL" dirty="0" smtClean="0"/>
              <a:t> מצרפה למעשה ולא היה לו ללקות: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למען תפוש</a:t>
            </a:r>
            <a:r>
              <a:rPr lang="he-IL" dirty="0" smtClean="0"/>
              <a:t>. שתפשו בלבם הרהורי עבודת כוכבים </a:t>
            </a:r>
            <a:r>
              <a:rPr lang="he-IL" dirty="0" err="1" smtClean="0"/>
              <a:t>דבה</a:t>
            </a:r>
            <a:r>
              <a:rPr lang="he-IL" dirty="0" smtClean="0"/>
              <a:t> </a:t>
            </a:r>
            <a:r>
              <a:rPr lang="he-IL" dirty="0" err="1" smtClean="0"/>
              <a:t>משתעי</a:t>
            </a:r>
            <a:r>
              <a:rPr lang="he-IL" dirty="0" smtClean="0"/>
              <a:t> קרא: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והאמר רבי אלעזר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</a:t>
            </a:r>
            <a:r>
              <a:rPr lang="he-IL" dirty="0" err="1" smtClean="0"/>
              <a:t>והיכי</a:t>
            </a:r>
            <a:r>
              <a:rPr lang="he-IL" dirty="0" smtClean="0"/>
              <a:t> אמרי' דרבי יעקב מעשה </a:t>
            </a:r>
            <a:r>
              <a:rPr lang="he-IL" dirty="0" err="1" smtClean="0"/>
              <a:t>חזא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איך אלך</a:t>
            </a:r>
            <a:r>
              <a:rPr lang="he-IL" dirty="0" smtClean="0"/>
              <a:t>. </a:t>
            </a:r>
            <a:r>
              <a:rPr lang="he-IL" dirty="0" err="1" smtClean="0"/>
              <a:t>ואע</a:t>
            </a:r>
            <a:r>
              <a:rPr lang="he-IL" dirty="0" smtClean="0"/>
              <a:t>''ג </a:t>
            </a:r>
            <a:r>
              <a:rPr lang="he-IL" dirty="0" err="1" smtClean="0"/>
              <a:t>דבשליחותא</a:t>
            </a:r>
            <a:r>
              <a:rPr lang="he-IL" dirty="0" smtClean="0"/>
              <a:t> </a:t>
            </a:r>
            <a:r>
              <a:rPr lang="he-IL" dirty="0" err="1" smtClean="0"/>
              <a:t>דמקום</a:t>
            </a:r>
            <a:r>
              <a:rPr lang="he-IL" dirty="0" smtClean="0"/>
              <a:t> </a:t>
            </a:r>
            <a:r>
              <a:rPr lang="he-IL" dirty="0" err="1" smtClean="0"/>
              <a:t>הוה</a:t>
            </a:r>
            <a:r>
              <a:rPr lang="he-IL" dirty="0" smtClean="0"/>
              <a:t> </a:t>
            </a:r>
            <a:r>
              <a:rPr lang="he-IL" dirty="0" err="1" smtClean="0"/>
              <a:t>מסתפי</a:t>
            </a:r>
            <a:r>
              <a:rPr lang="he-IL" dirty="0" smtClean="0"/>
              <a:t> </a:t>
            </a:r>
            <a:r>
              <a:rPr lang="he-IL" dirty="0" err="1" smtClean="0"/>
              <a:t>מהזיקא</a:t>
            </a:r>
            <a:r>
              <a:rPr lang="he-IL" dirty="0" smtClean="0"/>
              <a:t> </a:t>
            </a:r>
            <a:r>
              <a:rPr lang="he-IL" dirty="0" err="1" smtClean="0"/>
              <a:t>דקביעא</a:t>
            </a:r>
            <a:r>
              <a:rPr lang="he-IL" dirty="0" smtClean="0"/>
              <a:t>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כשאמר ה' לשמואל הנביא שילך לבית לחם למשוח את דוד בשמן המשחה למלך על ישראל</a:t>
            </a:r>
            <a:r>
              <a:rPr lang="he-IL" b="1" baseline="0" dirty="0" smtClean="0"/>
              <a:t> חשש שאם ישמע שאול אז יהרוג אותו.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0926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אלמלי </a:t>
            </a:r>
            <a:r>
              <a:rPr lang="he-IL" b="1" dirty="0" err="1" smtClean="0"/>
              <a:t>דרשיה</a:t>
            </a:r>
            <a:r>
              <a:rPr lang="he-IL" b="1" dirty="0" smtClean="0"/>
              <a:t> אחר </a:t>
            </a:r>
            <a:r>
              <a:rPr lang="he-IL" b="1" dirty="0" err="1" smtClean="0"/>
              <a:t>להאי</a:t>
            </a:r>
            <a:r>
              <a:rPr lang="he-IL" b="1" dirty="0" smtClean="0"/>
              <a:t> קרא</a:t>
            </a:r>
            <a:r>
              <a:rPr lang="he-IL" dirty="0" smtClean="0"/>
              <a:t>. </a:t>
            </a:r>
            <a:r>
              <a:rPr lang="he-IL" dirty="0" err="1" smtClean="0"/>
              <a:t>דלמען</a:t>
            </a:r>
            <a:r>
              <a:rPr lang="he-IL" dirty="0" smtClean="0"/>
              <a:t> ייטב לך בעולם הבא לא חטא </a:t>
            </a:r>
            <a:r>
              <a:rPr lang="he-IL" dirty="0" err="1" smtClean="0"/>
              <a:t>דאיהו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כה''ג</a:t>
            </a:r>
            <a:r>
              <a:rPr lang="he-IL" dirty="0" smtClean="0"/>
              <a:t> </a:t>
            </a:r>
            <a:r>
              <a:rPr lang="he-IL" dirty="0" err="1" smtClean="0"/>
              <a:t>חזא</a:t>
            </a:r>
            <a:r>
              <a:rPr lang="he-IL" dirty="0" smtClean="0"/>
              <a:t> אמר אין שכר בעולם ויצא לתרבות רעה: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דבר אחר</a:t>
            </a:r>
            <a:r>
              <a:rPr lang="he-IL" dirty="0" smtClean="0"/>
              <a:t>. חזיר: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רבי </a:t>
            </a:r>
            <a:r>
              <a:rPr lang="he-IL" b="1" dirty="0" err="1" smtClean="0"/>
              <a:t>חוּ‏צְפִּ‏ית</a:t>
            </a:r>
            <a:r>
              <a:rPr lang="he-IL" b="1" dirty="0" smtClean="0"/>
              <a:t> </a:t>
            </a:r>
            <a:r>
              <a:rPr lang="he-IL" b="1" dirty="0" err="1" smtClean="0"/>
              <a:t>הַ‏מְּ‏תוּ‏רְגְּמָן</a:t>
            </a:r>
            <a:r>
              <a:rPr lang="he-IL" b="1" dirty="0" smtClean="0"/>
              <a:t> היה תנא בדור השלישי, בתחילת המאה השנייה, מעשרת הרוגי מלכות.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התם שבא דבר עבירה לידו</a:t>
            </a:r>
            <a:r>
              <a:rPr lang="he-IL" dirty="0" smtClean="0"/>
              <a:t>. ההוא ישב ולא עבר עבירה </a:t>
            </a:r>
            <a:r>
              <a:rPr lang="he-IL" dirty="0" err="1" smtClean="0"/>
              <a:t>דקאמר</a:t>
            </a:r>
            <a:r>
              <a:rPr lang="he-IL" dirty="0" smtClean="0"/>
              <a:t> נוטל עליה שכר בעבירה שבא לידו וכפה יצרו ולא עבר אין מצוה יתירה מזו: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תבעתיה</a:t>
            </a:r>
            <a:r>
              <a:rPr lang="he-IL" dirty="0" smtClean="0"/>
              <a:t>. לזנות: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טשא</a:t>
            </a:r>
            <a:r>
              <a:rPr lang="he-IL" dirty="0" smtClean="0"/>
              <a:t>. נטמן: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הוו </a:t>
            </a:r>
            <a:r>
              <a:rPr lang="he-IL" b="1" dirty="0" err="1" smtClean="0"/>
              <a:t>מתזקי</a:t>
            </a:r>
            <a:r>
              <a:rPr lang="he-IL" dirty="0" smtClean="0"/>
              <a:t>. </a:t>
            </a:r>
            <a:r>
              <a:rPr lang="he-IL" dirty="0" err="1" smtClean="0"/>
              <a:t>שמצויין</a:t>
            </a:r>
            <a:r>
              <a:rPr lang="he-IL" dirty="0" smtClean="0"/>
              <a:t> בו </a:t>
            </a:r>
            <a:r>
              <a:rPr lang="he-IL" dirty="0" err="1" smtClean="0"/>
              <a:t>מזיקין</a:t>
            </a:r>
            <a:r>
              <a:rPr lang="he-IL" dirty="0" smtClean="0"/>
              <a:t>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>
                <a:effectLst/>
              </a:rPr>
              <a:t>שִׁיחְנָא</a:t>
            </a:r>
            <a:r>
              <a:rPr lang="he-IL" dirty="0" smtClean="0">
                <a:effectLst/>
              </a:rPr>
              <a:t>   -   שְׁחִין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>
                <a:effectLst/>
              </a:rPr>
              <a:t>כֵּיבָא</a:t>
            </a:r>
            <a:r>
              <a:rPr lang="he-IL" dirty="0" smtClean="0">
                <a:effectLst/>
              </a:rPr>
              <a:t>   -   פֶּצַע; </a:t>
            </a:r>
            <a:r>
              <a:rPr lang="he-IL" dirty="0" err="1" smtClean="0">
                <a:effectLst/>
              </a:rPr>
              <a:t>כְּוִיָּה</a:t>
            </a:r>
            <a:r>
              <a:rPr lang="he-IL" dirty="0" smtClean="0">
                <a:effectLst/>
              </a:rPr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>
                <a:effectLst/>
              </a:rPr>
              <a:t>בֵּי בָנֵי</a:t>
            </a:r>
            <a:r>
              <a:rPr lang="he-IL" dirty="0" smtClean="0">
                <a:effectLst/>
              </a:rPr>
              <a:t>   -   בֵּית מֶרְחָץ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6825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י"א/ניסן/תשע"ו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י"א/ניסן/תשע"ו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י"א/ניסן/תשע"ו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י"א/ניסן/תשע"ו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י"א/ניסן/תשע"ו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י"א/ניסן/תשע"ו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י"א/ניסן/תשע"ו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י"א/ניסן/תשע"ו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י"א/ניסן/תשע"ו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י"א/ניסן/תשע"ו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י"א/ניסן/תשע"ו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י"א/ניסן/תשע"ו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שלישי י"א בניסן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קידושין לט ע"א (שורה 5) - מ ע"א (שורה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4)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err="1" smtClean="0">
                <a:solidFill>
                  <a:srgbClr val="EEECE1">
                    <a:lumMod val="50000"/>
                  </a:srgbClr>
                </a:solidFill>
              </a:rPr>
              <a:t>לע"נ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 ר' שלמה גוטפריד</a:t>
            </a:r>
            <a:endParaRPr lang="he-IL" sz="2400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277447"/>
            <a:ext cx="4955629" cy="919305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32147">
            <a:off x="-180528" y="583673"/>
            <a:ext cx="2349975" cy="60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3608" y="95652"/>
            <a:ext cx="7504330" cy="66664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רב </a:t>
            </a:r>
            <a:r>
              <a:rPr lang="he-IL" sz="1600" dirty="0" smtClean="0"/>
              <a:t>יוסף: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אילמלי</a:t>
            </a:r>
            <a:r>
              <a:rPr lang="he-IL" sz="1600" dirty="0" smtClean="0"/>
              <a:t> </a:t>
            </a:r>
            <a:r>
              <a:rPr lang="he-IL" sz="1600" dirty="0" err="1"/>
              <a:t>דרשיה</a:t>
            </a:r>
            <a:r>
              <a:rPr lang="he-IL" sz="1600" dirty="0"/>
              <a:t> אחר </a:t>
            </a:r>
            <a:r>
              <a:rPr lang="he-IL" sz="1600" dirty="0" err="1"/>
              <a:t>להאי</a:t>
            </a:r>
            <a:r>
              <a:rPr lang="he-IL" sz="1600" dirty="0"/>
              <a:t> קרא כרבי יעקב בר </a:t>
            </a:r>
            <a:r>
              <a:rPr lang="he-IL" sz="1600" dirty="0" err="1" smtClean="0"/>
              <a:t>ברתיה</a:t>
            </a:r>
            <a:r>
              <a:rPr lang="he-IL" sz="1600" dirty="0" smtClean="0"/>
              <a:t>, </a:t>
            </a:r>
            <a:r>
              <a:rPr lang="he-IL" sz="1600" dirty="0"/>
              <a:t>לא </a:t>
            </a:r>
            <a:r>
              <a:rPr lang="he-IL" sz="1600" dirty="0" smtClean="0"/>
              <a:t>חטא.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ואחר </a:t>
            </a:r>
            <a:r>
              <a:rPr lang="he-IL" sz="1600" dirty="0"/>
              <a:t>מאי </a:t>
            </a:r>
            <a:r>
              <a:rPr lang="he-IL" sz="1600" dirty="0" smtClean="0"/>
              <a:t>הוא?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איכא </a:t>
            </a:r>
            <a:r>
              <a:rPr lang="he-IL" sz="1600" dirty="0" err="1" smtClean="0"/>
              <a:t>דאמרי</a:t>
            </a:r>
            <a:r>
              <a:rPr lang="he-IL" sz="1600" dirty="0" smtClean="0"/>
              <a:t>: </a:t>
            </a:r>
            <a:r>
              <a:rPr lang="he-IL" sz="1600" dirty="0"/>
              <a:t>כי האי </a:t>
            </a:r>
            <a:r>
              <a:rPr lang="he-IL" sz="1600" dirty="0" err="1"/>
              <a:t>גוונא</a:t>
            </a:r>
            <a:r>
              <a:rPr lang="he-IL" sz="1600" dirty="0"/>
              <a:t> </a:t>
            </a:r>
            <a:r>
              <a:rPr lang="he-IL" sz="1600" dirty="0" err="1" smtClean="0"/>
              <a:t>חזא</a:t>
            </a:r>
            <a:r>
              <a:rPr lang="he-IL" sz="1600" dirty="0"/>
              <a:t>.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ואיכא </a:t>
            </a:r>
            <a:r>
              <a:rPr lang="he-IL" sz="1600" dirty="0" err="1" smtClean="0"/>
              <a:t>דאמרי</a:t>
            </a:r>
            <a:r>
              <a:rPr lang="he-IL" sz="1600" dirty="0" smtClean="0"/>
              <a:t>: </a:t>
            </a:r>
            <a:r>
              <a:rPr lang="he-IL" sz="1600" dirty="0"/>
              <a:t>לישנא </a:t>
            </a:r>
            <a:r>
              <a:rPr lang="he-IL" sz="1600" dirty="0" err="1"/>
              <a:t>דחוצפית</a:t>
            </a:r>
            <a:r>
              <a:rPr lang="he-IL" sz="1600" dirty="0"/>
              <a:t> המתורגמן </a:t>
            </a:r>
            <a:r>
              <a:rPr lang="he-IL" sz="1600" dirty="0" err="1"/>
              <a:t>חזא</a:t>
            </a:r>
            <a:r>
              <a:rPr lang="he-IL" sz="1600" dirty="0"/>
              <a:t> דהוה </a:t>
            </a:r>
            <a:r>
              <a:rPr lang="he-IL" sz="1600" dirty="0" err="1"/>
              <a:t>גריר</a:t>
            </a:r>
            <a:r>
              <a:rPr lang="he-IL" sz="1600" dirty="0"/>
              <a:t> ליה דבר </a:t>
            </a:r>
            <a:r>
              <a:rPr lang="he-IL" sz="1600" dirty="0" smtClean="0"/>
              <a:t>אחר, אמר: </a:t>
            </a:r>
            <a:r>
              <a:rPr lang="he-IL" sz="1600" dirty="0"/>
              <a:t>פה שהפיק מרגליות ילחך </a:t>
            </a:r>
            <a:r>
              <a:rPr lang="he-IL" sz="1600" dirty="0" smtClean="0"/>
              <a:t>עפר? </a:t>
            </a:r>
            <a:r>
              <a:rPr lang="he-IL" sz="1600" dirty="0"/>
              <a:t>נפק </a:t>
            </a:r>
            <a:r>
              <a:rPr lang="he-IL" sz="1600" dirty="0" smtClean="0"/>
              <a:t>חטא.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רמי </a:t>
            </a:r>
            <a:r>
              <a:rPr lang="he-IL" sz="1600" dirty="0"/>
              <a:t>רב טובי בר רב </a:t>
            </a:r>
            <a:r>
              <a:rPr lang="he-IL" sz="1600" dirty="0" err="1"/>
              <a:t>קיסנא</a:t>
            </a:r>
            <a:r>
              <a:rPr lang="he-IL" sz="1600" dirty="0"/>
              <a:t> </a:t>
            </a:r>
            <a:r>
              <a:rPr lang="he-IL" sz="1600" dirty="0" err="1" smtClean="0"/>
              <a:t>לרבא</a:t>
            </a:r>
            <a:r>
              <a:rPr lang="he-IL" sz="1600" dirty="0"/>
              <a:t>: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תנן: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העושה מצוה אחת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מטיבין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לו </a:t>
            </a:r>
            <a:r>
              <a:rPr lang="he-IL" sz="1600" dirty="0" smtClean="0"/>
              <a:t>- עשה אין, </a:t>
            </a:r>
            <a:r>
              <a:rPr lang="he-IL" sz="1600" dirty="0"/>
              <a:t>לא עשה </a:t>
            </a:r>
            <a:r>
              <a:rPr lang="he-IL" sz="1600" dirty="0" smtClean="0"/>
              <a:t>לא.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ורמינהי</a:t>
            </a:r>
            <a:r>
              <a:rPr lang="he-IL" sz="1600" dirty="0" smtClean="0"/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ישב ולא עבר עבירה, נותנים לו שכר כעושה מצוה.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התם </a:t>
            </a:r>
            <a:r>
              <a:rPr lang="he-IL" sz="1600" dirty="0"/>
              <a:t>כגון שבא דבר עבירה לידו וניצול </a:t>
            </a:r>
            <a:r>
              <a:rPr lang="he-IL" sz="1600" dirty="0" smtClean="0"/>
              <a:t>הימנה,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כי </a:t>
            </a:r>
            <a:r>
              <a:rPr lang="he-IL" sz="1600" dirty="0"/>
              <a:t>הא דרבי </a:t>
            </a:r>
            <a:r>
              <a:rPr lang="he-IL" sz="1600" dirty="0" err="1"/>
              <a:t>חנינא</a:t>
            </a:r>
            <a:r>
              <a:rPr lang="he-IL" sz="1600" dirty="0"/>
              <a:t> בר </a:t>
            </a:r>
            <a:r>
              <a:rPr lang="he-IL" sz="1600" dirty="0" err="1"/>
              <a:t>פפי</a:t>
            </a:r>
            <a:r>
              <a:rPr lang="he-IL" sz="1600" dirty="0"/>
              <a:t> תבעתיה ההיא </a:t>
            </a:r>
            <a:r>
              <a:rPr lang="he-IL" sz="1600" dirty="0" smtClean="0"/>
              <a:t>מטרוניתא,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 err="1" smtClean="0"/>
              <a:t>מלתא</a:t>
            </a:r>
            <a:r>
              <a:rPr lang="he-IL" sz="1600" dirty="0" smtClean="0"/>
              <a:t>, </a:t>
            </a:r>
            <a:r>
              <a:rPr lang="he-IL" sz="1600" dirty="0"/>
              <a:t>ומלי </a:t>
            </a:r>
            <a:r>
              <a:rPr lang="he-IL" sz="1600" dirty="0" err="1"/>
              <a:t>נפשיה</a:t>
            </a:r>
            <a:r>
              <a:rPr lang="he-IL" sz="1600" dirty="0"/>
              <a:t> </a:t>
            </a:r>
            <a:r>
              <a:rPr lang="he-IL" sz="1600" dirty="0" err="1"/>
              <a:t>שיחנא</a:t>
            </a:r>
            <a:r>
              <a:rPr lang="he-IL" sz="1600" dirty="0"/>
              <a:t> </a:t>
            </a:r>
            <a:r>
              <a:rPr lang="he-IL" sz="1600" dirty="0" err="1" smtClean="0"/>
              <a:t>וכיבא</a:t>
            </a:r>
            <a:r>
              <a:rPr lang="he-IL" sz="1600" dirty="0"/>
              <a:t>.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עבדה </a:t>
            </a:r>
            <a:r>
              <a:rPr lang="he-IL" sz="1600" dirty="0"/>
              <a:t>היא </a:t>
            </a:r>
            <a:r>
              <a:rPr lang="he-IL" sz="1600" dirty="0" smtClean="0"/>
              <a:t>מילתא, </a:t>
            </a:r>
            <a:r>
              <a:rPr lang="he-IL" sz="1600" dirty="0" err="1" smtClean="0"/>
              <a:t>ואיתסי</a:t>
            </a:r>
            <a:r>
              <a:rPr lang="he-IL" sz="1600" dirty="0"/>
              <a:t>.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ערק, </a:t>
            </a:r>
            <a:r>
              <a:rPr lang="he-IL" sz="1600" dirty="0" err="1"/>
              <a:t>טשא</a:t>
            </a:r>
            <a:r>
              <a:rPr lang="he-IL" sz="1600" dirty="0"/>
              <a:t> </a:t>
            </a:r>
            <a:r>
              <a:rPr lang="he-IL" sz="1600" dirty="0" err="1"/>
              <a:t>בההוא</a:t>
            </a:r>
            <a:r>
              <a:rPr lang="he-IL" sz="1600" dirty="0"/>
              <a:t> בי </a:t>
            </a:r>
            <a:r>
              <a:rPr lang="he-IL" sz="1600" dirty="0" smtClean="0"/>
              <a:t>בני, </a:t>
            </a:r>
            <a:r>
              <a:rPr lang="he-IL" sz="1600" dirty="0" err="1"/>
              <a:t>דכי</a:t>
            </a:r>
            <a:r>
              <a:rPr lang="he-IL" sz="1600" dirty="0"/>
              <a:t> הוו </a:t>
            </a:r>
            <a:r>
              <a:rPr lang="he-IL" sz="1600" dirty="0" err="1"/>
              <a:t>עיילין</a:t>
            </a:r>
            <a:r>
              <a:rPr lang="he-IL" sz="1600" dirty="0"/>
              <a:t> </a:t>
            </a:r>
            <a:r>
              <a:rPr lang="he-IL" sz="1600" dirty="0" err="1"/>
              <a:t>בתרין</a:t>
            </a:r>
            <a:r>
              <a:rPr lang="he-IL" sz="1600" dirty="0"/>
              <a:t> אפילו </a:t>
            </a:r>
            <a:r>
              <a:rPr lang="he-IL" sz="1600" dirty="0" err="1"/>
              <a:t>ביממא</a:t>
            </a:r>
            <a:r>
              <a:rPr lang="he-IL" sz="1600" dirty="0"/>
              <a:t> הוו </a:t>
            </a:r>
            <a:r>
              <a:rPr lang="he-IL" sz="1600" dirty="0" err="1" smtClean="0"/>
              <a:t>מיתזקי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למחר </a:t>
            </a:r>
            <a:r>
              <a:rPr lang="he-IL" sz="1600" dirty="0"/>
              <a:t>אמרו ליה </a:t>
            </a:r>
            <a:r>
              <a:rPr lang="he-IL" sz="1600" dirty="0" smtClean="0"/>
              <a:t>רבנן: </a:t>
            </a:r>
            <a:r>
              <a:rPr lang="he-IL" sz="1600" dirty="0"/>
              <a:t>מאן </a:t>
            </a:r>
            <a:r>
              <a:rPr lang="he-IL" sz="1600" dirty="0" err="1" smtClean="0"/>
              <a:t>נטרך</a:t>
            </a:r>
            <a:r>
              <a:rPr lang="he-IL" sz="1600" dirty="0"/>
              <a:t>?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להו: שני נושאי </a:t>
            </a:r>
            <a:r>
              <a:rPr lang="he-IL" sz="1600" dirty="0"/>
              <a:t>קיסר שמרוני כל </a:t>
            </a:r>
            <a:r>
              <a:rPr lang="he-IL" sz="1600" dirty="0" smtClean="0"/>
              <a:t>הלילה.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אמרו ליה: </a:t>
            </a:r>
            <a:r>
              <a:rPr lang="he-IL" sz="1600" dirty="0"/>
              <a:t>שמא דבר </a:t>
            </a:r>
            <a:r>
              <a:rPr lang="he-IL" sz="1600" dirty="0" err="1"/>
              <a:t>ערוה</a:t>
            </a:r>
            <a:r>
              <a:rPr lang="he-IL" sz="1600" dirty="0"/>
              <a:t> בא לידך וניצלת </a:t>
            </a:r>
            <a:r>
              <a:rPr lang="he-IL" sz="1600" dirty="0" smtClean="0"/>
              <a:t>הימנו,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דתנינא</a:t>
            </a:r>
            <a:r>
              <a:rPr lang="he-IL" sz="1600" dirty="0" smtClean="0"/>
              <a:t>: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כל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הבא דבר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ערוה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לידו וניצל הימנו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600" dirty="0" err="1" smtClean="0">
                <a:solidFill>
                  <a:srgbClr val="F79646">
                    <a:lumMod val="50000"/>
                  </a:srgbClr>
                </a:solidFill>
              </a:rPr>
              <a:t>עושין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לו נס.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03340" y="35330"/>
            <a:ext cx="30911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לט עמוד ב - דף מ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8424" y="5805844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179358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233010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765103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4287379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19416"/>
              </p:ext>
            </p:extLst>
          </p:nvPr>
        </p:nvGraphicFramePr>
        <p:xfrm>
          <a:off x="1115615" y="2950458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א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(ט' ניסן)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לו ע"ב (משנה) - 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(3 שורות מלמטה)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ב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(י' ניסן)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(3 שורות מלמטה) - לט ע"א (שורה 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ג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(י"א ניסן)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לט ע"א (שורה 5) - מ ע"א (שורה 4)</a:t>
                      </a:r>
                    </a:p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*** אמצע </a:t>
                      </a:r>
                      <a:r>
                        <a:rPr lang="he-IL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הש"ס</a:t>
                      </a:r>
                      <a:r>
                        <a:rPr lang="he-IL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***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ד (י"ב ניסן)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 ע"א (שורה 4) - 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מא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(סוף הפרק)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ה (י"ג ניסן)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מא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(תחילת הפרק) - 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מב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15)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שמואל נבון</a:t>
                      </a:r>
                      <a:endParaRPr lang="en-US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תמונה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659" y="277447"/>
            <a:ext cx="4955629" cy="919305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32147">
            <a:off x="-180528" y="583673"/>
            <a:ext cx="2349975" cy="60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err="1" smtClean="0">
                <a:solidFill>
                  <a:srgbClr val="EEECE1">
                    <a:lumMod val="50000"/>
                  </a:srgbClr>
                </a:solidFill>
              </a:rPr>
              <a:t>לע"נ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 ר' שלמה גוטפריד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תמונה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32147">
            <a:off x="-180528" y="583673"/>
            <a:ext cx="2349975" cy="60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9672" y="64656"/>
            <a:ext cx="6727739" cy="15234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50" dirty="0"/>
              <a:t>אמר ליה לוי </a:t>
            </a:r>
            <a:r>
              <a:rPr lang="he-IL" sz="1650" dirty="0" smtClean="0"/>
              <a:t>לשמואל:</a:t>
            </a:r>
          </a:p>
          <a:p>
            <a:pPr>
              <a:lnSpc>
                <a:spcPct val="120000"/>
              </a:lnSpc>
            </a:pPr>
            <a:r>
              <a:rPr lang="he-IL" sz="1650" dirty="0" err="1" smtClean="0"/>
              <a:t>אריוך</a:t>
            </a:r>
            <a:r>
              <a:rPr lang="he-IL" sz="1650" dirty="0" smtClean="0"/>
              <a:t>, </a:t>
            </a:r>
            <a:r>
              <a:rPr lang="he-IL" sz="1650" dirty="0"/>
              <a:t>ספק לי </a:t>
            </a:r>
            <a:r>
              <a:rPr lang="he-IL" sz="1650" dirty="0" err="1"/>
              <a:t>ואנא</a:t>
            </a:r>
            <a:r>
              <a:rPr lang="he-IL" sz="1650" dirty="0"/>
              <a:t> </a:t>
            </a:r>
            <a:r>
              <a:rPr lang="he-IL" sz="1650" dirty="0" smtClean="0"/>
              <a:t>איכול.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50" dirty="0" smtClean="0"/>
              <a:t>רב </a:t>
            </a:r>
            <a:r>
              <a:rPr lang="he-IL" sz="1650" dirty="0" err="1"/>
              <a:t>אויא</a:t>
            </a:r>
            <a:r>
              <a:rPr lang="he-IL" sz="1650" dirty="0"/>
              <a:t> ורבה בר רב חנן מספקו </a:t>
            </a:r>
            <a:r>
              <a:rPr lang="he-IL" sz="1650" dirty="0" err="1"/>
              <a:t>ספוקי</a:t>
            </a:r>
            <a:r>
              <a:rPr lang="he-IL" sz="1650" dirty="0"/>
              <a:t> </a:t>
            </a:r>
            <a:r>
              <a:rPr lang="he-IL" sz="1650" dirty="0" smtClean="0"/>
              <a:t>להדדי.</a:t>
            </a:r>
          </a:p>
          <a:p>
            <a:pPr>
              <a:lnSpc>
                <a:spcPct val="120000"/>
              </a:lnSpc>
            </a:pPr>
            <a:endParaRPr lang="he-IL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-137845" y="35330"/>
            <a:ext cx="17575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לט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א</a:t>
            </a:r>
          </a:p>
        </p:txBody>
      </p:sp>
      <p:sp>
        <p:nvSpPr>
          <p:cNvPr id="9" name="הסבר מלבני מעוגל 8"/>
          <p:cNvSpPr/>
          <p:nvPr/>
        </p:nvSpPr>
        <p:spPr>
          <a:xfrm>
            <a:off x="467544" y="620688"/>
            <a:ext cx="3374789" cy="1656184"/>
          </a:xfrm>
          <a:prstGeom prst="wedgeRoundRectCallout">
            <a:avLst>
              <a:gd name="adj1" fmla="val 58006"/>
              <a:gd name="adj2" fmla="val -5307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דף לח עמוד ב: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תנן התם: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החדש אסור מן התורה בכל מקום ערלה הלכה והכלאים מדברי </a:t>
            </a:r>
            <a:r>
              <a:rPr lang="he-IL" sz="1400" dirty="0" smtClean="0">
                <a:solidFill>
                  <a:srgbClr val="F79646">
                    <a:lumMod val="50000"/>
                  </a:srgbClr>
                </a:solidFill>
              </a:rPr>
              <a:t>סופרים.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מאי הלכה?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אמר </a:t>
            </a:r>
            <a:r>
              <a:rPr lang="he-IL" sz="1400" dirty="0">
                <a:solidFill>
                  <a:schemeClr val="tx1"/>
                </a:solidFill>
              </a:rPr>
              <a:t>רב יהודה אמר </a:t>
            </a:r>
            <a:r>
              <a:rPr lang="he-IL" sz="1400" dirty="0" smtClean="0">
                <a:solidFill>
                  <a:schemeClr val="tx1"/>
                </a:solidFill>
              </a:rPr>
              <a:t>שמואל: </a:t>
            </a:r>
            <a:r>
              <a:rPr lang="he-IL" sz="1400" dirty="0">
                <a:solidFill>
                  <a:schemeClr val="tx1"/>
                </a:solidFill>
              </a:rPr>
              <a:t>הלכתא </a:t>
            </a:r>
            <a:r>
              <a:rPr lang="he-IL" sz="1400" dirty="0" smtClean="0">
                <a:solidFill>
                  <a:schemeClr val="tx1"/>
                </a:solidFill>
              </a:rPr>
              <a:t>מדינה.</a:t>
            </a:r>
          </a:p>
          <a:p>
            <a:pPr>
              <a:lnSpc>
                <a:spcPct val="120000"/>
              </a:lnSpc>
            </a:pPr>
            <a:r>
              <a:rPr lang="he-IL" sz="1400" dirty="0" err="1" smtClean="0">
                <a:solidFill>
                  <a:schemeClr val="tx1"/>
                </a:solidFill>
              </a:rPr>
              <a:t>עולא</a:t>
            </a:r>
            <a:r>
              <a:rPr lang="he-IL" sz="1400" dirty="0" smtClean="0">
                <a:solidFill>
                  <a:schemeClr val="tx1"/>
                </a:solidFill>
              </a:rPr>
              <a:t> </a:t>
            </a:r>
            <a:r>
              <a:rPr lang="he-IL" sz="1400" dirty="0">
                <a:solidFill>
                  <a:schemeClr val="tx1"/>
                </a:solidFill>
              </a:rPr>
              <a:t>אמר רבי </a:t>
            </a:r>
            <a:r>
              <a:rPr lang="he-IL" sz="1400" dirty="0" smtClean="0">
                <a:solidFill>
                  <a:schemeClr val="tx1"/>
                </a:solidFill>
              </a:rPr>
              <a:t>יוחנן: </a:t>
            </a:r>
            <a:r>
              <a:rPr lang="he-IL" sz="1400" dirty="0">
                <a:solidFill>
                  <a:schemeClr val="tx1"/>
                </a:solidFill>
              </a:rPr>
              <a:t>הלכה למשה </a:t>
            </a:r>
            <a:r>
              <a:rPr lang="he-IL" sz="1400" dirty="0" smtClean="0">
                <a:solidFill>
                  <a:schemeClr val="tx1"/>
                </a:solidFill>
              </a:rPr>
              <a:t>מסיני.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87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9672" y="64656"/>
            <a:ext cx="6727739" cy="675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50" dirty="0"/>
              <a:t>אמר ליה לוי </a:t>
            </a:r>
            <a:r>
              <a:rPr lang="he-IL" sz="1650" dirty="0" smtClean="0"/>
              <a:t>לשמואל:</a:t>
            </a:r>
          </a:p>
          <a:p>
            <a:pPr>
              <a:lnSpc>
                <a:spcPct val="120000"/>
              </a:lnSpc>
            </a:pPr>
            <a:r>
              <a:rPr lang="he-IL" sz="1650" dirty="0" err="1" smtClean="0"/>
              <a:t>אריוך</a:t>
            </a:r>
            <a:r>
              <a:rPr lang="he-IL" sz="1650" dirty="0" smtClean="0"/>
              <a:t>, </a:t>
            </a:r>
            <a:r>
              <a:rPr lang="he-IL" sz="1650" dirty="0"/>
              <a:t>ספק לי </a:t>
            </a:r>
            <a:r>
              <a:rPr lang="he-IL" sz="1650" dirty="0" err="1"/>
              <a:t>ואנא</a:t>
            </a:r>
            <a:r>
              <a:rPr lang="he-IL" sz="1650" dirty="0"/>
              <a:t> </a:t>
            </a:r>
            <a:r>
              <a:rPr lang="he-IL" sz="1650" dirty="0" smtClean="0"/>
              <a:t>איכול.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50" dirty="0" smtClean="0"/>
              <a:t>רב </a:t>
            </a:r>
            <a:r>
              <a:rPr lang="he-IL" sz="1650" dirty="0" err="1"/>
              <a:t>אויא</a:t>
            </a:r>
            <a:r>
              <a:rPr lang="he-IL" sz="1650" dirty="0"/>
              <a:t> ורבה בר רב חנן מספקו </a:t>
            </a:r>
            <a:r>
              <a:rPr lang="he-IL" sz="1650" dirty="0" err="1"/>
              <a:t>ספוקי</a:t>
            </a:r>
            <a:r>
              <a:rPr lang="he-IL" sz="1650" dirty="0"/>
              <a:t> </a:t>
            </a:r>
            <a:r>
              <a:rPr lang="he-IL" sz="1650" dirty="0" smtClean="0"/>
              <a:t>להדדי.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50" dirty="0" smtClean="0"/>
              <a:t>אמרי </a:t>
            </a:r>
            <a:r>
              <a:rPr lang="he-IL" sz="1650" dirty="0" err="1"/>
              <a:t>חריפי</a:t>
            </a:r>
            <a:r>
              <a:rPr lang="he-IL" sz="1650" dirty="0"/>
              <a:t> </a:t>
            </a:r>
            <a:r>
              <a:rPr lang="he-IL" sz="1650" dirty="0" err="1" smtClean="0"/>
              <a:t>דפומבדיתא</a:t>
            </a:r>
            <a:r>
              <a:rPr lang="he-IL" sz="1650" dirty="0" smtClean="0"/>
              <a:t>: אין </a:t>
            </a:r>
            <a:r>
              <a:rPr lang="he-IL" sz="1650" dirty="0"/>
              <a:t>ערלה בחוצה </a:t>
            </a:r>
            <a:r>
              <a:rPr lang="he-IL" sz="1650" dirty="0" smtClean="0"/>
              <a:t>לארץ. </a:t>
            </a:r>
            <a:endParaRPr lang="he-IL" sz="1650" dirty="0"/>
          </a:p>
          <a:p>
            <a:pPr>
              <a:lnSpc>
                <a:spcPct val="120000"/>
              </a:lnSpc>
            </a:pPr>
            <a:r>
              <a:rPr lang="he-IL" sz="1650" dirty="0" smtClean="0"/>
              <a:t>שלחה </a:t>
            </a:r>
            <a:r>
              <a:rPr lang="he-IL" sz="1650" dirty="0"/>
              <a:t>רב יהודה </a:t>
            </a:r>
            <a:r>
              <a:rPr lang="he-IL" sz="1650" dirty="0" err="1"/>
              <a:t>לקמיה</a:t>
            </a:r>
            <a:r>
              <a:rPr lang="he-IL" sz="1650" dirty="0"/>
              <a:t> דרבי </a:t>
            </a:r>
            <a:r>
              <a:rPr lang="he-IL" sz="1650" dirty="0" smtClean="0"/>
              <a:t>יוחנן, </a:t>
            </a:r>
          </a:p>
          <a:p>
            <a:pPr>
              <a:lnSpc>
                <a:spcPct val="120000"/>
              </a:lnSpc>
            </a:pPr>
            <a:r>
              <a:rPr lang="he-IL" sz="1650" dirty="0" smtClean="0"/>
              <a:t>שלח ליה: </a:t>
            </a:r>
          </a:p>
          <a:p>
            <a:pPr>
              <a:lnSpc>
                <a:spcPct val="120000"/>
              </a:lnSpc>
            </a:pPr>
            <a:r>
              <a:rPr lang="he-IL" sz="1650" dirty="0" smtClean="0"/>
              <a:t>סתום </a:t>
            </a:r>
            <a:r>
              <a:rPr lang="he-IL" sz="1650" dirty="0" err="1" smtClean="0"/>
              <a:t>ספיקא</a:t>
            </a:r>
            <a:r>
              <a:rPr lang="he-IL" sz="165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650" dirty="0" smtClean="0"/>
              <a:t>ואבד ודאה,</a:t>
            </a:r>
          </a:p>
          <a:p>
            <a:pPr>
              <a:lnSpc>
                <a:spcPct val="120000"/>
              </a:lnSpc>
            </a:pPr>
            <a:r>
              <a:rPr lang="he-IL" sz="1650" dirty="0" smtClean="0"/>
              <a:t>והכרז </a:t>
            </a:r>
            <a:r>
              <a:rPr lang="he-IL" sz="1650" dirty="0"/>
              <a:t>על פירותיהן שטעונים </a:t>
            </a:r>
            <a:r>
              <a:rPr lang="he-IL" sz="1650" dirty="0" smtClean="0"/>
              <a:t>גניזה, </a:t>
            </a:r>
          </a:p>
          <a:p>
            <a:pPr>
              <a:lnSpc>
                <a:spcPct val="120000"/>
              </a:lnSpc>
            </a:pPr>
            <a:r>
              <a:rPr lang="he-IL" sz="1650" dirty="0" smtClean="0"/>
              <a:t>וכל </a:t>
            </a:r>
            <a:r>
              <a:rPr lang="he-IL" sz="1650" dirty="0"/>
              <a:t>האומר אין ערלה </a:t>
            </a:r>
            <a:r>
              <a:rPr lang="he-IL" sz="1650" dirty="0" smtClean="0"/>
              <a:t>בח"ל - לא </a:t>
            </a:r>
            <a:r>
              <a:rPr lang="he-IL" sz="1650" dirty="0"/>
              <a:t>יהא לו נין ונכד </a:t>
            </a:r>
            <a:r>
              <a:rPr lang="he-IL" sz="1650" dirty="0" smtClean="0"/>
              <a:t>"</a:t>
            </a:r>
            <a:r>
              <a:rPr lang="he-IL" sz="1650" dirty="0" smtClean="0">
                <a:solidFill>
                  <a:srgbClr val="002060"/>
                </a:solidFill>
              </a:rPr>
              <a:t>משליך </a:t>
            </a:r>
            <a:r>
              <a:rPr lang="he-IL" sz="1650" dirty="0">
                <a:solidFill>
                  <a:srgbClr val="002060"/>
                </a:solidFill>
              </a:rPr>
              <a:t>חבל בגורל בקהל </a:t>
            </a:r>
            <a:r>
              <a:rPr lang="he-IL" sz="1650" dirty="0" smtClean="0">
                <a:solidFill>
                  <a:srgbClr val="002060"/>
                </a:solidFill>
              </a:rPr>
              <a:t>ה'</a:t>
            </a:r>
            <a:r>
              <a:rPr lang="he-IL" sz="1650" dirty="0" smtClean="0"/>
              <a:t>".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50" dirty="0" err="1" smtClean="0"/>
              <a:t>ואינהו</a:t>
            </a:r>
            <a:r>
              <a:rPr lang="he-IL" sz="1650" dirty="0" smtClean="0"/>
              <a:t> </a:t>
            </a:r>
            <a:r>
              <a:rPr lang="he-IL" sz="1650" dirty="0"/>
              <a:t>כמאן </a:t>
            </a:r>
            <a:r>
              <a:rPr lang="he-IL" sz="1650" dirty="0" err="1" smtClean="0"/>
              <a:t>סברוה</a:t>
            </a:r>
            <a:r>
              <a:rPr lang="he-IL" sz="1650" dirty="0" smtClean="0"/>
              <a:t>?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650" dirty="0" smtClean="0"/>
              <a:t>כי </a:t>
            </a:r>
            <a:r>
              <a:rPr lang="he-IL" sz="1650" dirty="0"/>
              <a:t>הא </a:t>
            </a:r>
            <a:r>
              <a:rPr lang="he-IL" sz="1650" dirty="0" err="1" smtClean="0"/>
              <a:t>דתניא</a:t>
            </a:r>
            <a:r>
              <a:rPr lang="he-IL" sz="165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רבי אלעזר בר' יוסי אומר משום ר' יוסי בן </a:t>
            </a:r>
            <a:r>
              <a:rPr lang="he-IL" sz="1650" dirty="0" err="1">
                <a:solidFill>
                  <a:srgbClr val="F79646">
                    <a:lumMod val="50000"/>
                  </a:srgbClr>
                </a:solidFill>
              </a:rPr>
              <a:t>דורמסקה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50" dirty="0" smtClean="0">
                <a:solidFill>
                  <a:srgbClr val="F79646">
                    <a:lumMod val="50000"/>
                  </a:srgbClr>
                </a:solidFill>
              </a:rPr>
              <a:t>שאמר 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משום רבי יוסי הגלילי שאמר משום רבי יוחנן בן </a:t>
            </a:r>
            <a:r>
              <a:rPr lang="he-IL" sz="1650" dirty="0" err="1">
                <a:solidFill>
                  <a:srgbClr val="F79646">
                    <a:lumMod val="50000"/>
                  </a:srgbClr>
                </a:solidFill>
              </a:rPr>
              <a:t>נורי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 שאמר משום ר' אליעזר הגדול: </a:t>
            </a:r>
            <a:endParaRPr lang="he-IL" sz="165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50" dirty="0" smtClean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ערלה </a:t>
            </a:r>
            <a:r>
              <a:rPr lang="he-IL" sz="1650" dirty="0" smtClean="0">
                <a:solidFill>
                  <a:srgbClr val="F79646">
                    <a:lumMod val="50000"/>
                  </a:srgbClr>
                </a:solidFill>
              </a:rPr>
              <a:t>בח"ל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sz="1650" dirty="0" smtClean="0"/>
              <a:t>ולא? </a:t>
            </a:r>
          </a:p>
          <a:p>
            <a:pPr>
              <a:lnSpc>
                <a:spcPct val="120000"/>
              </a:lnSpc>
            </a:pPr>
            <a:r>
              <a:rPr lang="he-IL" sz="1650" dirty="0" err="1" smtClean="0"/>
              <a:t>והאנן</a:t>
            </a:r>
            <a:r>
              <a:rPr lang="he-IL" sz="1650" dirty="0" smtClean="0"/>
              <a:t> תנן: 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רבי אליעזר </a:t>
            </a:r>
            <a:r>
              <a:rPr lang="he-IL" sz="1650" dirty="0" smtClean="0">
                <a:solidFill>
                  <a:srgbClr val="F79646">
                    <a:lumMod val="50000"/>
                  </a:srgbClr>
                </a:solidFill>
              </a:rPr>
              <a:t>אומר: 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אף החדש</a:t>
            </a:r>
            <a:r>
              <a:rPr lang="he-IL" sz="165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650" dirty="0" smtClean="0"/>
              <a:t>תני: </a:t>
            </a:r>
            <a:r>
              <a:rPr lang="he-IL" sz="1650" dirty="0">
                <a:solidFill>
                  <a:srgbClr val="F79646">
                    <a:lumMod val="50000"/>
                  </a:srgbClr>
                </a:solidFill>
              </a:rPr>
              <a:t>חדש</a:t>
            </a:r>
            <a:r>
              <a:rPr lang="he-IL" sz="165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37845" y="35330"/>
            <a:ext cx="17575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לט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א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981187" y="5608308"/>
            <a:ext cx="3446797" cy="1061052"/>
          </a:xfrm>
          <a:prstGeom prst="wedgeRoundRectCallout">
            <a:avLst>
              <a:gd name="adj1" fmla="val 58006"/>
              <a:gd name="adj2" fmla="val -636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משנה (דף לו עמוד ב  - דף </a:t>
            </a:r>
            <a:r>
              <a:rPr lang="he-IL" sz="1200" dirty="0" err="1" smtClean="0">
                <a:solidFill>
                  <a:schemeClr val="tx1"/>
                </a:solidFill>
              </a:rPr>
              <a:t>לז</a:t>
            </a:r>
            <a:r>
              <a:rPr lang="he-IL" sz="1200" dirty="0" smtClean="0">
                <a:solidFill>
                  <a:schemeClr val="tx1"/>
                </a:solidFill>
              </a:rPr>
              <a:t> עמוד א):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כל מצוה שהיא תלויה בארץ אינה נוהגת אלא 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בארץ, ושאינה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תלויה בארץ נוהגת בין בארץ בין בחוצה 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לארץ,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חוץ מן הערלה 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וכלאים,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ר''א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אומר: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אף 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החדש.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9" name="הסבר מלבני מעוגל 8"/>
          <p:cNvSpPr/>
          <p:nvPr/>
        </p:nvSpPr>
        <p:spPr>
          <a:xfrm>
            <a:off x="467544" y="620688"/>
            <a:ext cx="3374789" cy="1656184"/>
          </a:xfrm>
          <a:prstGeom prst="wedgeRoundRectCallout">
            <a:avLst>
              <a:gd name="adj1" fmla="val 58006"/>
              <a:gd name="adj2" fmla="val -5307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דף לח עמוד ב: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תנן התם: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החדש אסור מן התורה בכל מקום ערלה הלכה והכלאים מדברי </a:t>
            </a:r>
            <a:r>
              <a:rPr lang="he-IL" sz="1400" dirty="0" smtClean="0">
                <a:solidFill>
                  <a:srgbClr val="F79646">
                    <a:lumMod val="50000"/>
                  </a:srgbClr>
                </a:solidFill>
              </a:rPr>
              <a:t>סופרים.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מאי הלכה?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אמר </a:t>
            </a:r>
            <a:r>
              <a:rPr lang="he-IL" sz="1400" dirty="0">
                <a:solidFill>
                  <a:schemeClr val="tx1"/>
                </a:solidFill>
              </a:rPr>
              <a:t>רב יהודה אמר </a:t>
            </a:r>
            <a:r>
              <a:rPr lang="he-IL" sz="1400" dirty="0" smtClean="0">
                <a:solidFill>
                  <a:schemeClr val="tx1"/>
                </a:solidFill>
              </a:rPr>
              <a:t>שמואל: </a:t>
            </a:r>
            <a:r>
              <a:rPr lang="he-IL" sz="1400" dirty="0">
                <a:solidFill>
                  <a:schemeClr val="tx1"/>
                </a:solidFill>
              </a:rPr>
              <a:t>הלכתא </a:t>
            </a:r>
            <a:r>
              <a:rPr lang="he-IL" sz="1400" dirty="0" smtClean="0">
                <a:solidFill>
                  <a:schemeClr val="tx1"/>
                </a:solidFill>
              </a:rPr>
              <a:t>מדינה.</a:t>
            </a:r>
          </a:p>
          <a:p>
            <a:pPr>
              <a:lnSpc>
                <a:spcPct val="120000"/>
              </a:lnSpc>
            </a:pPr>
            <a:r>
              <a:rPr lang="he-IL" sz="1400" dirty="0" err="1" smtClean="0">
                <a:solidFill>
                  <a:schemeClr val="tx1"/>
                </a:solidFill>
              </a:rPr>
              <a:t>עולא</a:t>
            </a:r>
            <a:r>
              <a:rPr lang="he-IL" sz="1400" dirty="0" smtClean="0">
                <a:solidFill>
                  <a:schemeClr val="tx1"/>
                </a:solidFill>
              </a:rPr>
              <a:t> </a:t>
            </a:r>
            <a:r>
              <a:rPr lang="he-IL" sz="1400" dirty="0">
                <a:solidFill>
                  <a:schemeClr val="tx1"/>
                </a:solidFill>
              </a:rPr>
              <a:t>אמר רבי </a:t>
            </a:r>
            <a:r>
              <a:rPr lang="he-IL" sz="1400" dirty="0" smtClean="0">
                <a:solidFill>
                  <a:schemeClr val="tx1"/>
                </a:solidFill>
              </a:rPr>
              <a:t>יוחנן: </a:t>
            </a:r>
            <a:r>
              <a:rPr lang="he-IL" sz="1400" dirty="0">
                <a:solidFill>
                  <a:schemeClr val="tx1"/>
                </a:solidFill>
              </a:rPr>
              <a:t>הלכה למשה </a:t>
            </a:r>
            <a:r>
              <a:rPr lang="he-IL" sz="1400" dirty="0" smtClean="0">
                <a:solidFill>
                  <a:schemeClr val="tx1"/>
                </a:solidFill>
              </a:rPr>
              <a:t>מסיני.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3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3768" y="638334"/>
            <a:ext cx="5660868" cy="44135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רבי אסי אמר ר' </a:t>
            </a:r>
            <a:r>
              <a:rPr lang="he-IL" dirty="0" smtClean="0"/>
              <a:t>יוחנן: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ערלה בח"ל - הלכה </a:t>
            </a:r>
            <a:r>
              <a:rPr lang="he-IL" dirty="0"/>
              <a:t>למשה </a:t>
            </a:r>
            <a:r>
              <a:rPr lang="he-IL" dirty="0" smtClean="0"/>
              <a:t>מסיני.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א"ל </a:t>
            </a:r>
            <a:r>
              <a:rPr lang="he-IL" dirty="0"/>
              <a:t>ר' </a:t>
            </a:r>
            <a:r>
              <a:rPr lang="he-IL" dirty="0" err="1"/>
              <a:t>זירא</a:t>
            </a:r>
            <a:r>
              <a:rPr lang="he-IL" dirty="0"/>
              <a:t> לרבי </a:t>
            </a:r>
            <a:r>
              <a:rPr lang="he-IL" dirty="0" smtClean="0"/>
              <a:t>אסי: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והתניא</a:t>
            </a:r>
            <a:r>
              <a:rPr lang="he-IL" dirty="0" smtClean="0"/>
              <a:t> </a:t>
            </a:r>
            <a:r>
              <a:rPr lang="he-IL" sz="1200" dirty="0" smtClean="0"/>
              <a:t>(צ"ל: </a:t>
            </a:r>
            <a:r>
              <a:rPr lang="he-IL" sz="1200" dirty="0" err="1" smtClean="0"/>
              <a:t>והתנן</a:t>
            </a:r>
            <a:r>
              <a:rPr lang="he-IL" sz="1200" dirty="0" smtClean="0"/>
              <a:t>)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ספק ערלה -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בארץ אסור,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בסוריא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מותר,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(בחוצה לארץ יורד ולוקט).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אישתומם</a:t>
            </a:r>
            <a:r>
              <a:rPr lang="he-IL" dirty="0" smtClean="0"/>
              <a:t> </a:t>
            </a:r>
            <a:r>
              <a:rPr lang="he-IL" dirty="0"/>
              <a:t>כשעה </a:t>
            </a:r>
            <a:r>
              <a:rPr lang="he-IL" dirty="0" err="1" smtClean="0"/>
              <a:t>חדא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א"ל: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אימא, </a:t>
            </a:r>
            <a:r>
              <a:rPr lang="he-IL" dirty="0"/>
              <a:t>כך </a:t>
            </a:r>
            <a:r>
              <a:rPr lang="he-IL" dirty="0" smtClean="0"/>
              <a:t>נאמר, </a:t>
            </a:r>
            <a:r>
              <a:rPr lang="he-IL" dirty="0" err="1"/>
              <a:t>ספיקא</a:t>
            </a:r>
            <a:r>
              <a:rPr lang="he-IL" dirty="0"/>
              <a:t> מותר ודאה </a:t>
            </a:r>
            <a:r>
              <a:rPr lang="he-IL" dirty="0" smtClean="0"/>
              <a:t>אסור.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37845" y="35330"/>
            <a:ext cx="17575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לט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א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467544" y="620688"/>
            <a:ext cx="3374789" cy="1656184"/>
          </a:xfrm>
          <a:prstGeom prst="wedgeRoundRectCallout">
            <a:avLst>
              <a:gd name="adj1" fmla="val 58006"/>
              <a:gd name="adj2" fmla="val -5307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דף לח עמוד ב: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תנן התם: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החדש אסור מן התורה בכל מקום ערלה הלכה והכלאים מדברי </a:t>
            </a:r>
            <a:r>
              <a:rPr lang="he-IL" sz="1400" dirty="0" smtClean="0">
                <a:solidFill>
                  <a:srgbClr val="F79646">
                    <a:lumMod val="50000"/>
                  </a:srgbClr>
                </a:solidFill>
              </a:rPr>
              <a:t>סופרים.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מאי הלכה?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אמר </a:t>
            </a:r>
            <a:r>
              <a:rPr lang="he-IL" sz="1400" dirty="0">
                <a:solidFill>
                  <a:schemeClr val="tx1"/>
                </a:solidFill>
              </a:rPr>
              <a:t>רב יהודה אמר שמואל הלכתא </a:t>
            </a:r>
            <a:r>
              <a:rPr lang="he-IL" sz="1400" dirty="0" smtClean="0">
                <a:solidFill>
                  <a:schemeClr val="tx1"/>
                </a:solidFill>
              </a:rPr>
              <a:t>מדינה.</a:t>
            </a:r>
          </a:p>
          <a:p>
            <a:pPr>
              <a:lnSpc>
                <a:spcPct val="120000"/>
              </a:lnSpc>
            </a:pPr>
            <a:r>
              <a:rPr lang="he-IL" sz="1400" dirty="0" err="1" smtClean="0">
                <a:solidFill>
                  <a:schemeClr val="tx1"/>
                </a:solidFill>
              </a:rPr>
              <a:t>עולא</a:t>
            </a:r>
            <a:r>
              <a:rPr lang="he-IL" sz="1400" dirty="0" smtClean="0">
                <a:solidFill>
                  <a:schemeClr val="tx1"/>
                </a:solidFill>
              </a:rPr>
              <a:t> </a:t>
            </a:r>
            <a:r>
              <a:rPr lang="he-IL" sz="1400" dirty="0">
                <a:solidFill>
                  <a:schemeClr val="tx1"/>
                </a:solidFill>
              </a:rPr>
              <a:t>אמר רבי יוחנן הלכה למשה </a:t>
            </a:r>
            <a:r>
              <a:rPr lang="he-IL" sz="1400" dirty="0" smtClean="0">
                <a:solidFill>
                  <a:schemeClr val="tx1"/>
                </a:solidFill>
              </a:rPr>
              <a:t>מסיני.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5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9404" y="188640"/>
            <a:ext cx="6885004" cy="64263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אמר רבי אסי אמר רבי </a:t>
            </a:r>
            <a:r>
              <a:rPr lang="he-IL" sz="1700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לוקין</a:t>
            </a:r>
            <a:r>
              <a:rPr lang="he-IL" sz="1700" dirty="0" smtClean="0"/>
              <a:t> </a:t>
            </a:r>
            <a:r>
              <a:rPr lang="he-IL" sz="1700" dirty="0"/>
              <a:t>על הכלאים דבר </a:t>
            </a:r>
            <a:r>
              <a:rPr lang="he-IL" sz="1700" dirty="0" smtClean="0"/>
              <a:t>תורה.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</a:t>
            </a:r>
            <a:r>
              <a:rPr lang="he-IL" sz="1700" dirty="0"/>
              <a:t>ליה רבי אלעזר בר' </a:t>
            </a:r>
            <a:r>
              <a:rPr lang="he-IL" sz="1700" dirty="0" smtClean="0"/>
              <a:t>יוסי: 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והאנן</a:t>
            </a:r>
            <a:r>
              <a:rPr lang="he-IL" sz="1700" dirty="0" smtClean="0"/>
              <a:t> תנן: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הכלאים מדברי סופרים</a:t>
            </a:r>
            <a:r>
              <a:rPr lang="he-IL" sz="1700" dirty="0" smtClean="0"/>
              <a:t>!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לא </a:t>
            </a:r>
            <a:r>
              <a:rPr lang="he-IL" sz="1700" dirty="0" err="1" smtClean="0"/>
              <a:t>קשיא</a:t>
            </a:r>
            <a:r>
              <a:rPr lang="he-IL" sz="17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כאן </a:t>
            </a:r>
            <a:r>
              <a:rPr lang="he-IL" sz="1700" dirty="0"/>
              <a:t>בכלאי </a:t>
            </a:r>
            <a:r>
              <a:rPr lang="he-IL" sz="1700" dirty="0" smtClean="0"/>
              <a:t>הכרם, </a:t>
            </a:r>
            <a:r>
              <a:rPr lang="he-IL" sz="1700" dirty="0"/>
              <a:t>כאן בהרכבת </a:t>
            </a:r>
            <a:r>
              <a:rPr lang="he-IL" sz="1700" dirty="0" smtClean="0"/>
              <a:t>האילן,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כדשמואל</a:t>
            </a:r>
            <a:r>
              <a:rPr lang="he-IL" sz="1700" dirty="0" smtClean="0"/>
              <a:t>, </a:t>
            </a:r>
            <a:r>
              <a:rPr lang="he-IL" sz="1700" dirty="0" err="1"/>
              <a:t>דאמר</a:t>
            </a:r>
            <a:r>
              <a:rPr lang="he-IL" sz="1700" dirty="0"/>
              <a:t> </a:t>
            </a:r>
            <a:r>
              <a:rPr lang="he-IL" sz="1700" dirty="0" smtClean="0"/>
              <a:t>שמואל: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"</a:t>
            </a:r>
            <a:r>
              <a:rPr lang="he-IL" sz="1700" dirty="0" smtClean="0">
                <a:solidFill>
                  <a:srgbClr val="002060"/>
                </a:solidFill>
              </a:rPr>
              <a:t>את </a:t>
            </a:r>
            <a:r>
              <a:rPr lang="he-IL" sz="1700" dirty="0" err="1">
                <a:solidFill>
                  <a:srgbClr val="002060"/>
                </a:solidFill>
              </a:rPr>
              <a:t>חקתי</a:t>
            </a:r>
            <a:r>
              <a:rPr lang="he-IL" sz="1700" dirty="0">
                <a:solidFill>
                  <a:srgbClr val="002060"/>
                </a:solidFill>
              </a:rPr>
              <a:t> </a:t>
            </a:r>
            <a:r>
              <a:rPr lang="he-IL" sz="1700" dirty="0" err="1" smtClean="0">
                <a:solidFill>
                  <a:srgbClr val="002060"/>
                </a:solidFill>
              </a:rPr>
              <a:t>תשמורו</a:t>
            </a:r>
            <a:r>
              <a:rPr lang="he-IL" sz="1700" dirty="0" smtClean="0"/>
              <a:t>" -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חוקים </a:t>
            </a:r>
            <a:r>
              <a:rPr lang="he-IL" sz="1700" dirty="0"/>
              <a:t>שחקקתי לך </a:t>
            </a:r>
            <a:r>
              <a:rPr lang="he-IL" sz="1700" dirty="0" smtClean="0"/>
              <a:t>כבר.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"</a:t>
            </a:r>
            <a:r>
              <a:rPr lang="he-IL" sz="1700" dirty="0" smtClean="0">
                <a:solidFill>
                  <a:srgbClr val="002060"/>
                </a:solidFill>
              </a:rPr>
              <a:t>בהמתך </a:t>
            </a:r>
            <a:r>
              <a:rPr lang="he-IL" sz="1700" dirty="0">
                <a:solidFill>
                  <a:srgbClr val="002060"/>
                </a:solidFill>
              </a:rPr>
              <a:t>לא תרביע כלאים שדך לא </a:t>
            </a:r>
            <a:r>
              <a:rPr lang="he-IL" sz="1700" dirty="0" smtClean="0">
                <a:solidFill>
                  <a:srgbClr val="002060"/>
                </a:solidFill>
              </a:rPr>
              <a:t>תזרע</a:t>
            </a:r>
            <a:r>
              <a:rPr lang="he-IL" sz="1700" dirty="0" smtClean="0"/>
              <a:t>" -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מה </a:t>
            </a:r>
            <a:r>
              <a:rPr lang="he-IL" sz="1700" dirty="0"/>
              <a:t>בהמתך </a:t>
            </a:r>
            <a:r>
              <a:rPr lang="he-IL" sz="1700" dirty="0" smtClean="0"/>
              <a:t>בהרבעה, </a:t>
            </a:r>
            <a:r>
              <a:rPr lang="he-IL" sz="1700" dirty="0"/>
              <a:t>אף שדך </a:t>
            </a:r>
            <a:r>
              <a:rPr lang="he-IL" sz="1700" dirty="0" smtClean="0"/>
              <a:t>בהרכבה,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ומה </a:t>
            </a:r>
            <a:r>
              <a:rPr lang="he-IL" sz="1700" dirty="0"/>
              <a:t>בהמתך נוהג בין בארץ בין </a:t>
            </a:r>
            <a:r>
              <a:rPr lang="he-IL" sz="1700" dirty="0" smtClean="0"/>
              <a:t>בח"ל, </a:t>
            </a:r>
            <a:r>
              <a:rPr lang="he-IL" sz="1700" dirty="0"/>
              <a:t>אף שדך נוהג בין בארץ בין </a:t>
            </a:r>
            <a:r>
              <a:rPr lang="he-IL" sz="1700" dirty="0" smtClean="0"/>
              <a:t>בח"ל.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ואלא </a:t>
            </a:r>
            <a:r>
              <a:rPr lang="he-IL" sz="1700" dirty="0"/>
              <a:t>הכתיב </a:t>
            </a:r>
            <a:r>
              <a:rPr lang="he-IL" sz="1700" dirty="0" smtClean="0"/>
              <a:t>"שדך"!</a:t>
            </a:r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ההוא </a:t>
            </a:r>
            <a:r>
              <a:rPr lang="he-IL" sz="1700" dirty="0"/>
              <a:t>למעוטי זרעים </a:t>
            </a:r>
            <a:r>
              <a:rPr lang="he-IL" sz="1700" dirty="0" smtClean="0"/>
              <a:t>שבח"ל.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37845" y="35330"/>
            <a:ext cx="17575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לט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א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693155" y="1412776"/>
            <a:ext cx="3374789" cy="1008112"/>
          </a:xfrm>
          <a:prstGeom prst="wedgeRoundRectCallout">
            <a:avLst>
              <a:gd name="adj1" fmla="val 57504"/>
              <a:gd name="adj2" fmla="val -1108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דף לח עמוד ב: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תנן התם: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החדש אסור מן התורה בכל מקום ערלה הלכה והכלאים מדברי </a:t>
            </a:r>
            <a:r>
              <a:rPr lang="he-IL" sz="1400" dirty="0" smtClean="0">
                <a:solidFill>
                  <a:srgbClr val="F79646">
                    <a:lumMod val="50000"/>
                  </a:srgbClr>
                </a:solidFill>
              </a:rPr>
              <a:t>סופרים.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880337"/>
              </p:ext>
            </p:extLst>
          </p:nvPr>
        </p:nvGraphicFramePr>
        <p:xfrm>
          <a:off x="899592" y="2880856"/>
          <a:ext cx="2971892" cy="1412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5946"/>
                <a:gridCol w="1485946"/>
              </a:tblGrid>
              <a:tr h="185420">
                <a:tc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</a:rPr>
                        <a:t>בחו"ל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</a:rPr>
                        <a:t>כלאי הכרם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solidFill>
                            <a:schemeClr val="tx1"/>
                          </a:solidFill>
                        </a:rPr>
                        <a:t>מדרבנן</a:t>
                      </a:r>
                      <a:endParaRPr lang="he-IL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</a:rPr>
                        <a:t>הרכבת האילן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solidFill>
                            <a:schemeClr val="tx1"/>
                          </a:solidFill>
                        </a:rPr>
                        <a:t>מהתורה</a:t>
                      </a:r>
                      <a:endParaRPr lang="he-IL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</a:rPr>
                        <a:t>כלאי זרעים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87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42892"/>
            <a:ext cx="7848872" cy="67957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smtClean="0"/>
              <a:t>רב </a:t>
            </a:r>
            <a:r>
              <a:rPr lang="he-IL" sz="1500" dirty="0"/>
              <a:t>חנן ורב ענן הוו שקלי </a:t>
            </a:r>
            <a:r>
              <a:rPr lang="he-IL" sz="1500" dirty="0" err="1"/>
              <a:t>ואזלי</a:t>
            </a:r>
            <a:r>
              <a:rPr lang="he-IL" sz="1500" dirty="0"/>
              <a:t> </a:t>
            </a:r>
            <a:r>
              <a:rPr lang="he-IL" sz="1500" dirty="0" err="1" smtClean="0"/>
              <a:t>באורחא</a:t>
            </a:r>
            <a:r>
              <a:rPr lang="he-IL" sz="15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חזיוהו</a:t>
            </a:r>
            <a:r>
              <a:rPr lang="he-IL" sz="1500" dirty="0" smtClean="0"/>
              <a:t> </a:t>
            </a:r>
            <a:r>
              <a:rPr lang="he-IL" sz="1500" dirty="0" err="1"/>
              <a:t>לההוא</a:t>
            </a:r>
            <a:r>
              <a:rPr lang="he-IL" sz="1500" dirty="0"/>
              <a:t> גברא </a:t>
            </a:r>
            <a:r>
              <a:rPr lang="he-IL" sz="1500" dirty="0" err="1"/>
              <a:t>דקא</a:t>
            </a:r>
            <a:r>
              <a:rPr lang="he-IL" sz="1500" dirty="0"/>
              <a:t> זרע זרעים בהדי </a:t>
            </a:r>
            <a:r>
              <a:rPr lang="he-IL" sz="1500" dirty="0" smtClean="0"/>
              <a:t>הדדי.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</a:t>
            </a:r>
            <a:r>
              <a:rPr lang="he-IL" sz="1500" dirty="0" err="1" smtClean="0"/>
              <a:t>'ל</a:t>
            </a:r>
            <a:r>
              <a:rPr lang="he-IL" sz="1500" dirty="0" smtClean="0"/>
              <a:t>: </a:t>
            </a:r>
            <a:r>
              <a:rPr lang="he-IL" sz="1500" dirty="0"/>
              <a:t>ניתי מר </a:t>
            </a:r>
            <a:r>
              <a:rPr lang="he-IL" sz="1500" dirty="0" smtClean="0"/>
              <a:t>נשמתיה.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</a:t>
            </a:r>
            <a:r>
              <a:rPr lang="he-IL" sz="1500" dirty="0" err="1" smtClean="0"/>
              <a:t>'ל</a:t>
            </a:r>
            <a:r>
              <a:rPr lang="he-IL" sz="1500" dirty="0" smtClean="0"/>
              <a:t>: </a:t>
            </a:r>
            <a:r>
              <a:rPr lang="he-IL" sz="1500" dirty="0"/>
              <a:t>לא </a:t>
            </a:r>
            <a:r>
              <a:rPr lang="he-IL" sz="1500" dirty="0" err="1" smtClean="0"/>
              <a:t>חווריתו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ותו, </a:t>
            </a:r>
            <a:r>
              <a:rPr lang="he-IL" sz="1500" dirty="0" err="1"/>
              <a:t>חזיוהו</a:t>
            </a:r>
            <a:r>
              <a:rPr lang="he-IL" sz="1500" dirty="0"/>
              <a:t> </a:t>
            </a:r>
            <a:r>
              <a:rPr lang="he-IL" sz="1500" dirty="0" err="1"/>
              <a:t>לההוא</a:t>
            </a:r>
            <a:r>
              <a:rPr lang="he-IL" sz="1500" dirty="0"/>
              <a:t> גברא </a:t>
            </a:r>
            <a:r>
              <a:rPr lang="he-IL" sz="1500" dirty="0" err="1"/>
              <a:t>דקא</a:t>
            </a:r>
            <a:r>
              <a:rPr lang="he-IL" sz="1500" dirty="0"/>
              <a:t> זרע </a:t>
            </a:r>
            <a:r>
              <a:rPr lang="he-IL" sz="1500" dirty="0" err="1"/>
              <a:t>חטי</a:t>
            </a:r>
            <a:r>
              <a:rPr lang="he-IL" sz="1500" dirty="0"/>
              <a:t> ושערי בי </a:t>
            </a:r>
            <a:r>
              <a:rPr lang="he-IL" sz="1500" dirty="0" smtClean="0"/>
              <a:t>גופני,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</a:t>
            </a:r>
            <a:r>
              <a:rPr lang="he-IL" sz="1500" dirty="0" err="1" smtClean="0"/>
              <a:t>'ל</a:t>
            </a:r>
            <a:r>
              <a:rPr lang="he-IL" sz="1500" dirty="0" smtClean="0"/>
              <a:t>: </a:t>
            </a:r>
            <a:r>
              <a:rPr lang="he-IL" sz="1500" dirty="0"/>
              <a:t>ניתי מר </a:t>
            </a:r>
            <a:r>
              <a:rPr lang="he-IL" sz="1500" dirty="0" smtClean="0"/>
              <a:t>נשמתיה.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</a:t>
            </a:r>
            <a:r>
              <a:rPr lang="he-IL" sz="1500" dirty="0" err="1" smtClean="0"/>
              <a:t>'ל</a:t>
            </a:r>
            <a:r>
              <a:rPr lang="he-IL" sz="1500" dirty="0" smtClean="0"/>
              <a:t>: </a:t>
            </a:r>
            <a:r>
              <a:rPr lang="he-IL" sz="1500" dirty="0"/>
              <a:t>לא </a:t>
            </a:r>
            <a:r>
              <a:rPr lang="he-IL" sz="1500" dirty="0" err="1" smtClean="0"/>
              <a:t>צהריתו</a:t>
            </a:r>
            <a:r>
              <a:rPr lang="he-IL" sz="1500" dirty="0" smtClean="0"/>
              <a:t>, </a:t>
            </a:r>
            <a:r>
              <a:rPr lang="he-IL" sz="1500" dirty="0"/>
              <a:t>לא קיימא לן כרבי יאשיה </a:t>
            </a:r>
            <a:r>
              <a:rPr lang="he-IL" sz="1500" dirty="0" err="1"/>
              <a:t>דאמר</a:t>
            </a:r>
            <a:r>
              <a:rPr lang="he-IL" sz="1500" dirty="0"/>
              <a:t> עד שיזרע </a:t>
            </a:r>
            <a:r>
              <a:rPr lang="he-IL" sz="1500" dirty="0" err="1"/>
              <a:t>חטה</a:t>
            </a:r>
            <a:r>
              <a:rPr lang="he-IL" sz="1500" dirty="0"/>
              <a:t> ושעורה וחרצן במפולת </a:t>
            </a:r>
            <a:r>
              <a:rPr lang="he-IL" sz="1500" dirty="0" smtClean="0"/>
              <a:t>יד?!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רב </a:t>
            </a:r>
            <a:r>
              <a:rPr lang="he-IL" sz="1500" dirty="0"/>
              <a:t>יוסף מערב </a:t>
            </a:r>
            <a:r>
              <a:rPr lang="he-IL" sz="1500" dirty="0" err="1"/>
              <a:t>ביזרני</a:t>
            </a:r>
            <a:r>
              <a:rPr lang="he-IL" sz="1500" dirty="0"/>
              <a:t> </a:t>
            </a:r>
            <a:r>
              <a:rPr lang="he-IL" sz="1500" dirty="0" smtClean="0"/>
              <a:t>וזרע.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''ל</a:t>
            </a:r>
            <a:r>
              <a:rPr lang="he-IL" sz="1500" dirty="0"/>
              <a:t> </a:t>
            </a:r>
            <a:r>
              <a:rPr lang="he-IL" sz="1500" dirty="0" err="1" smtClean="0"/>
              <a:t>אביי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והאנן</a:t>
            </a:r>
            <a:r>
              <a:rPr lang="he-IL" sz="1500" dirty="0" smtClean="0"/>
              <a:t> תנן: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הכלאים מדברי סופרים</a:t>
            </a:r>
            <a:r>
              <a:rPr lang="he-IL" sz="150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</a:t>
            </a:r>
            <a:r>
              <a:rPr lang="he-IL" sz="1500" dirty="0" err="1" smtClean="0"/>
              <a:t>'ל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לא </a:t>
            </a:r>
            <a:r>
              <a:rPr lang="he-IL" sz="1500" dirty="0" err="1" smtClean="0"/>
              <a:t>קשיא</a:t>
            </a:r>
            <a:r>
              <a:rPr lang="he-IL" sz="1500" dirty="0" smtClean="0"/>
              <a:t>, </a:t>
            </a:r>
            <a:r>
              <a:rPr lang="he-IL" sz="1500" dirty="0"/>
              <a:t>כאן בכלאי הכרם כאן בכלאי </a:t>
            </a:r>
            <a:r>
              <a:rPr lang="he-IL" sz="1500" dirty="0" smtClean="0"/>
              <a:t>זרעים - 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כלאי </a:t>
            </a:r>
            <a:r>
              <a:rPr lang="he-IL" sz="1500" dirty="0"/>
              <a:t>הכרם </a:t>
            </a:r>
            <a:r>
              <a:rPr lang="he-IL" sz="1500" dirty="0" err="1"/>
              <a:t>דבארץ</a:t>
            </a:r>
            <a:r>
              <a:rPr lang="he-IL" sz="1500" dirty="0"/>
              <a:t> אסורים בהנאה </a:t>
            </a:r>
            <a:r>
              <a:rPr lang="he-IL" sz="1500" dirty="0" smtClean="0"/>
              <a:t>- </a:t>
            </a:r>
            <a:r>
              <a:rPr lang="he-IL" sz="1500" dirty="0" err="1" smtClean="0"/>
              <a:t>בח</a:t>
            </a:r>
            <a:r>
              <a:rPr lang="he-IL" sz="1500" dirty="0"/>
              <a:t>''ל </a:t>
            </a:r>
            <a:r>
              <a:rPr lang="he-IL" sz="1500" dirty="0" err="1"/>
              <a:t>נמי</a:t>
            </a:r>
            <a:r>
              <a:rPr lang="he-IL" sz="1500" dirty="0"/>
              <a:t> גזרו בהו </a:t>
            </a:r>
            <a:r>
              <a:rPr lang="he-IL" sz="1500" dirty="0" smtClean="0"/>
              <a:t>רבנן,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כלאי </a:t>
            </a:r>
            <a:r>
              <a:rPr lang="he-IL" sz="1500" dirty="0"/>
              <a:t>זרעים </a:t>
            </a:r>
            <a:r>
              <a:rPr lang="he-IL" sz="1500" dirty="0" err="1"/>
              <a:t>דבארץ</a:t>
            </a:r>
            <a:r>
              <a:rPr lang="he-IL" sz="1500" dirty="0"/>
              <a:t> לא אסירי בהנאה </a:t>
            </a:r>
            <a:r>
              <a:rPr lang="he-IL" sz="1500" dirty="0" smtClean="0"/>
              <a:t>- </a:t>
            </a:r>
            <a:r>
              <a:rPr lang="he-IL" sz="1500" dirty="0" err="1" smtClean="0"/>
              <a:t>בח</a:t>
            </a:r>
            <a:r>
              <a:rPr lang="he-IL" sz="1500" dirty="0"/>
              <a:t>''ל </a:t>
            </a:r>
            <a:r>
              <a:rPr lang="he-IL" sz="1500" dirty="0" err="1"/>
              <a:t>נמי</a:t>
            </a:r>
            <a:r>
              <a:rPr lang="he-IL" sz="1500" dirty="0"/>
              <a:t> לא גזרו בהו </a:t>
            </a:r>
            <a:r>
              <a:rPr lang="he-IL" sz="1500" dirty="0" smtClean="0"/>
              <a:t>רבנן.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הדר </a:t>
            </a:r>
            <a:r>
              <a:rPr lang="he-IL" sz="1500" dirty="0"/>
              <a:t>אמר רב </a:t>
            </a:r>
            <a:r>
              <a:rPr lang="he-IL" sz="1500" dirty="0" smtClean="0"/>
              <a:t>יוסף: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לאו </a:t>
            </a:r>
            <a:r>
              <a:rPr lang="he-IL" sz="1500" dirty="0" err="1"/>
              <a:t>מלתא</a:t>
            </a:r>
            <a:r>
              <a:rPr lang="he-IL" sz="1500" dirty="0"/>
              <a:t> היא </a:t>
            </a:r>
            <a:r>
              <a:rPr lang="he-IL" sz="1500" dirty="0" err="1" smtClean="0"/>
              <a:t>דאמרי</a:t>
            </a:r>
            <a:r>
              <a:rPr lang="he-IL" sz="15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דרב</a:t>
            </a:r>
            <a:r>
              <a:rPr lang="he-IL" sz="1500" dirty="0" smtClean="0"/>
              <a:t> </a:t>
            </a:r>
            <a:r>
              <a:rPr lang="he-IL" sz="1500" dirty="0"/>
              <a:t>זרע </a:t>
            </a:r>
            <a:r>
              <a:rPr lang="he-IL" sz="1500" dirty="0" err="1"/>
              <a:t>גינתא</a:t>
            </a:r>
            <a:r>
              <a:rPr lang="he-IL" sz="1500" dirty="0"/>
              <a:t> דבי רב משארי </a:t>
            </a:r>
            <a:r>
              <a:rPr lang="he-IL" sz="1500" dirty="0" err="1" smtClean="0"/>
              <a:t>משארי</a:t>
            </a:r>
            <a:r>
              <a:rPr lang="he-IL" sz="1500" dirty="0" smtClean="0"/>
              <a:t> - מאי </a:t>
            </a:r>
            <a:r>
              <a:rPr lang="he-IL" sz="1500" dirty="0"/>
              <a:t>טעמא לאו משום עירוב עירובי </a:t>
            </a:r>
            <a:r>
              <a:rPr lang="he-IL" sz="1500" dirty="0" smtClean="0"/>
              <a:t>כלאים?</a:t>
            </a:r>
          </a:p>
          <a:p>
            <a:pPr>
              <a:lnSpc>
                <a:spcPct val="120000"/>
              </a:lnSpc>
            </a:pPr>
            <a:r>
              <a:rPr lang="he-IL" sz="9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ליה </a:t>
            </a:r>
            <a:r>
              <a:rPr lang="he-IL" sz="1500" dirty="0" err="1" smtClean="0"/>
              <a:t>אביי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בשלמא</a:t>
            </a:r>
            <a:r>
              <a:rPr lang="he-IL" sz="1500" dirty="0" smtClean="0"/>
              <a:t> </a:t>
            </a:r>
            <a:r>
              <a:rPr lang="he-IL" sz="1500" dirty="0"/>
              <a:t>אי </a:t>
            </a:r>
            <a:r>
              <a:rPr lang="he-IL" sz="1500" dirty="0" err="1"/>
              <a:t>אשמעינן</a:t>
            </a:r>
            <a:r>
              <a:rPr lang="he-IL" sz="1500" dirty="0"/>
              <a:t> </a:t>
            </a:r>
            <a:r>
              <a:rPr lang="he-IL" sz="1500" dirty="0" smtClean="0"/>
              <a:t>ארבע </a:t>
            </a:r>
            <a:r>
              <a:rPr lang="he-IL" sz="1500" dirty="0"/>
              <a:t>על ארבע רוחות הערוגה ואחת באמצע -</a:t>
            </a:r>
            <a:r>
              <a:rPr lang="he-IL" sz="1500" dirty="0" smtClean="0"/>
              <a:t> שפיר,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</a:t>
            </a:r>
            <a:r>
              <a:rPr lang="he-IL" sz="1500" dirty="0"/>
              <a:t>הכא משום </a:t>
            </a:r>
            <a:r>
              <a:rPr lang="he-IL" sz="1500" dirty="0" smtClean="0"/>
              <a:t>נוי, </a:t>
            </a:r>
            <a:r>
              <a:rPr lang="he-IL" sz="1500" dirty="0"/>
              <a:t>ואי </a:t>
            </a:r>
            <a:r>
              <a:rPr lang="he-IL" sz="1500" dirty="0" err="1"/>
              <a:t>נמי</a:t>
            </a:r>
            <a:r>
              <a:rPr lang="he-IL" sz="1500" dirty="0"/>
              <a:t> משום טרחא </a:t>
            </a:r>
            <a:r>
              <a:rPr lang="he-IL" sz="1500" dirty="0" err="1"/>
              <a:t>דשמעא</a:t>
            </a:r>
            <a:r>
              <a:rPr lang="he-IL" sz="1500" dirty="0"/>
              <a:t> </a:t>
            </a:r>
            <a:r>
              <a:rPr lang="he-IL" sz="1500" dirty="0" smtClean="0"/>
              <a:t>היא.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02676" y="35330"/>
            <a:ext cx="31976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לט עמוד א - דף לט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7246" y="6183469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26770"/>
              </p:ext>
            </p:extLst>
          </p:nvPr>
        </p:nvGraphicFramePr>
        <p:xfrm>
          <a:off x="395536" y="3672944"/>
          <a:ext cx="2971892" cy="1412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5946"/>
                <a:gridCol w="1485946"/>
              </a:tblGrid>
              <a:tr h="185420">
                <a:tc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</a:rPr>
                        <a:t>בחו"ל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</a:rPr>
                        <a:t>כלאי הכרם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solidFill>
                            <a:schemeClr val="tx1"/>
                          </a:solidFill>
                        </a:rPr>
                        <a:t>מדרבנן</a:t>
                      </a:r>
                      <a:endParaRPr lang="he-IL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</a:rPr>
                        <a:t>הרכבת האילן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solidFill>
                            <a:schemeClr val="tx1"/>
                          </a:solidFill>
                        </a:rPr>
                        <a:t>מהתורה</a:t>
                      </a:r>
                      <a:endParaRPr lang="he-IL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</a:rPr>
                        <a:t>כלאי זרעים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הסבר מלבני מעוגל 6"/>
          <p:cNvSpPr/>
          <p:nvPr/>
        </p:nvSpPr>
        <p:spPr>
          <a:xfrm>
            <a:off x="693155" y="2420888"/>
            <a:ext cx="3374789" cy="1008112"/>
          </a:xfrm>
          <a:prstGeom prst="wedgeRoundRectCallout">
            <a:avLst>
              <a:gd name="adj1" fmla="val 58006"/>
              <a:gd name="adj2" fmla="val 2754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דף לח עמוד ב: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תנן התם: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החדש אסור מן התורה בכל מקום ערלה הלכה והכלאים מדברי </a:t>
            </a:r>
            <a:r>
              <a:rPr lang="he-IL" sz="1400" dirty="0" smtClean="0">
                <a:solidFill>
                  <a:srgbClr val="F79646">
                    <a:lumMod val="50000"/>
                  </a:srgbClr>
                </a:solidFill>
              </a:rPr>
              <a:t>סופרים.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8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42892"/>
            <a:ext cx="7848872" cy="67957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smtClean="0"/>
              <a:t>רב </a:t>
            </a:r>
            <a:r>
              <a:rPr lang="he-IL" sz="1500" dirty="0"/>
              <a:t>חנן ורב ענן הוו שקלי </a:t>
            </a:r>
            <a:r>
              <a:rPr lang="he-IL" sz="1500" dirty="0" err="1"/>
              <a:t>ואזלי</a:t>
            </a:r>
            <a:r>
              <a:rPr lang="he-IL" sz="1500" dirty="0"/>
              <a:t> </a:t>
            </a:r>
            <a:r>
              <a:rPr lang="he-IL" sz="1500" dirty="0" err="1" smtClean="0"/>
              <a:t>באורחא</a:t>
            </a:r>
            <a:r>
              <a:rPr lang="he-IL" sz="15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חזיוהו</a:t>
            </a:r>
            <a:r>
              <a:rPr lang="he-IL" sz="1500" dirty="0" smtClean="0"/>
              <a:t> </a:t>
            </a:r>
            <a:r>
              <a:rPr lang="he-IL" sz="1500" dirty="0" err="1"/>
              <a:t>לההוא</a:t>
            </a:r>
            <a:r>
              <a:rPr lang="he-IL" sz="1500" dirty="0"/>
              <a:t> גברא </a:t>
            </a:r>
            <a:r>
              <a:rPr lang="he-IL" sz="1500" dirty="0" err="1"/>
              <a:t>דקא</a:t>
            </a:r>
            <a:r>
              <a:rPr lang="he-IL" sz="1500" dirty="0"/>
              <a:t> זרע זרעים בהדי </a:t>
            </a:r>
            <a:r>
              <a:rPr lang="he-IL" sz="1500" dirty="0" smtClean="0"/>
              <a:t>הדדי.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</a:t>
            </a:r>
            <a:r>
              <a:rPr lang="he-IL" sz="1500" dirty="0" err="1" smtClean="0"/>
              <a:t>'ל</a:t>
            </a:r>
            <a:r>
              <a:rPr lang="he-IL" sz="1500" dirty="0" smtClean="0"/>
              <a:t>: </a:t>
            </a:r>
            <a:r>
              <a:rPr lang="he-IL" sz="1500" dirty="0"/>
              <a:t>ניתי מר </a:t>
            </a:r>
            <a:r>
              <a:rPr lang="he-IL" sz="1500" dirty="0" smtClean="0"/>
              <a:t>נשמתיה.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</a:t>
            </a:r>
            <a:r>
              <a:rPr lang="he-IL" sz="1500" dirty="0" err="1" smtClean="0"/>
              <a:t>'ל</a:t>
            </a:r>
            <a:r>
              <a:rPr lang="he-IL" sz="1500" dirty="0" smtClean="0"/>
              <a:t>: </a:t>
            </a:r>
            <a:r>
              <a:rPr lang="he-IL" sz="1500" dirty="0"/>
              <a:t>לא </a:t>
            </a:r>
            <a:r>
              <a:rPr lang="he-IL" sz="1500" dirty="0" err="1" smtClean="0"/>
              <a:t>חווריתו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ותו, </a:t>
            </a:r>
            <a:r>
              <a:rPr lang="he-IL" sz="1500" dirty="0" err="1"/>
              <a:t>חזיוהו</a:t>
            </a:r>
            <a:r>
              <a:rPr lang="he-IL" sz="1500" dirty="0"/>
              <a:t> </a:t>
            </a:r>
            <a:r>
              <a:rPr lang="he-IL" sz="1500" dirty="0" err="1"/>
              <a:t>לההוא</a:t>
            </a:r>
            <a:r>
              <a:rPr lang="he-IL" sz="1500" dirty="0"/>
              <a:t> גברא </a:t>
            </a:r>
            <a:r>
              <a:rPr lang="he-IL" sz="1500" dirty="0" err="1"/>
              <a:t>דקא</a:t>
            </a:r>
            <a:r>
              <a:rPr lang="he-IL" sz="1500" dirty="0"/>
              <a:t> זרע </a:t>
            </a:r>
            <a:r>
              <a:rPr lang="he-IL" sz="1500" dirty="0" err="1"/>
              <a:t>חטי</a:t>
            </a:r>
            <a:r>
              <a:rPr lang="he-IL" sz="1500" dirty="0"/>
              <a:t> ושערי בי </a:t>
            </a:r>
            <a:r>
              <a:rPr lang="he-IL" sz="1500" dirty="0" smtClean="0"/>
              <a:t>גופני,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</a:t>
            </a:r>
            <a:r>
              <a:rPr lang="he-IL" sz="1500" dirty="0" err="1" smtClean="0"/>
              <a:t>'ל</a:t>
            </a:r>
            <a:r>
              <a:rPr lang="he-IL" sz="1500" dirty="0" smtClean="0"/>
              <a:t>: </a:t>
            </a:r>
            <a:r>
              <a:rPr lang="he-IL" sz="1500" dirty="0"/>
              <a:t>ניתי מר </a:t>
            </a:r>
            <a:r>
              <a:rPr lang="he-IL" sz="1500" dirty="0" smtClean="0"/>
              <a:t>נשמתיה.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</a:t>
            </a:r>
            <a:r>
              <a:rPr lang="he-IL" sz="1500" dirty="0" err="1" smtClean="0"/>
              <a:t>'ל</a:t>
            </a:r>
            <a:r>
              <a:rPr lang="he-IL" sz="1500" dirty="0" smtClean="0"/>
              <a:t>: </a:t>
            </a:r>
            <a:r>
              <a:rPr lang="he-IL" sz="1500" dirty="0"/>
              <a:t>לא </a:t>
            </a:r>
            <a:r>
              <a:rPr lang="he-IL" sz="1500" dirty="0" err="1" smtClean="0"/>
              <a:t>צהריתו</a:t>
            </a:r>
            <a:r>
              <a:rPr lang="he-IL" sz="1500" dirty="0" smtClean="0"/>
              <a:t>, </a:t>
            </a:r>
            <a:r>
              <a:rPr lang="he-IL" sz="1500" dirty="0"/>
              <a:t>לא קיימא לן כרבי יאשיה </a:t>
            </a:r>
            <a:r>
              <a:rPr lang="he-IL" sz="1500" dirty="0" err="1"/>
              <a:t>דאמר</a:t>
            </a:r>
            <a:r>
              <a:rPr lang="he-IL" sz="1500" dirty="0"/>
              <a:t> עד שיזרע </a:t>
            </a:r>
            <a:r>
              <a:rPr lang="he-IL" sz="1500" dirty="0" err="1"/>
              <a:t>חטה</a:t>
            </a:r>
            <a:r>
              <a:rPr lang="he-IL" sz="1500" dirty="0"/>
              <a:t> ושעורה וחרצן במפולת </a:t>
            </a:r>
            <a:r>
              <a:rPr lang="he-IL" sz="1500" dirty="0" smtClean="0"/>
              <a:t>יד?!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רב </a:t>
            </a:r>
            <a:r>
              <a:rPr lang="he-IL" sz="1500" dirty="0"/>
              <a:t>יוסף מערב </a:t>
            </a:r>
            <a:r>
              <a:rPr lang="he-IL" sz="1500" dirty="0" err="1"/>
              <a:t>ביזרני</a:t>
            </a:r>
            <a:r>
              <a:rPr lang="he-IL" sz="1500" dirty="0"/>
              <a:t> </a:t>
            </a:r>
            <a:r>
              <a:rPr lang="he-IL" sz="1500" dirty="0" smtClean="0"/>
              <a:t>וזרע.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''ל</a:t>
            </a:r>
            <a:r>
              <a:rPr lang="he-IL" sz="1500" dirty="0"/>
              <a:t> </a:t>
            </a:r>
            <a:r>
              <a:rPr lang="he-IL" sz="1500" dirty="0" err="1" smtClean="0"/>
              <a:t>אביי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והאנן</a:t>
            </a:r>
            <a:r>
              <a:rPr lang="he-IL" sz="1500" dirty="0" smtClean="0"/>
              <a:t> תנן: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הכלאים מדברי סופרים</a:t>
            </a:r>
            <a:r>
              <a:rPr lang="he-IL" sz="150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</a:t>
            </a:r>
            <a:r>
              <a:rPr lang="he-IL" sz="1500" dirty="0" err="1" smtClean="0"/>
              <a:t>'ל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לא </a:t>
            </a:r>
            <a:r>
              <a:rPr lang="he-IL" sz="1500" dirty="0" err="1" smtClean="0"/>
              <a:t>קשיא</a:t>
            </a:r>
            <a:r>
              <a:rPr lang="he-IL" sz="1500" dirty="0" smtClean="0"/>
              <a:t>, </a:t>
            </a:r>
            <a:r>
              <a:rPr lang="he-IL" sz="1500" dirty="0"/>
              <a:t>כאן בכלאי הכרם כאן בכלאי </a:t>
            </a:r>
            <a:r>
              <a:rPr lang="he-IL" sz="1500" dirty="0" smtClean="0"/>
              <a:t>זרעים - 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כלאי </a:t>
            </a:r>
            <a:r>
              <a:rPr lang="he-IL" sz="1500" dirty="0"/>
              <a:t>הכרם </a:t>
            </a:r>
            <a:r>
              <a:rPr lang="he-IL" sz="1500" dirty="0" err="1"/>
              <a:t>דבארץ</a:t>
            </a:r>
            <a:r>
              <a:rPr lang="he-IL" sz="1500" dirty="0"/>
              <a:t> אסורים בהנאה </a:t>
            </a:r>
            <a:r>
              <a:rPr lang="he-IL" sz="1500" dirty="0" smtClean="0"/>
              <a:t>- </a:t>
            </a:r>
            <a:r>
              <a:rPr lang="he-IL" sz="1500" dirty="0" err="1" smtClean="0"/>
              <a:t>בח</a:t>
            </a:r>
            <a:r>
              <a:rPr lang="he-IL" sz="1500" dirty="0"/>
              <a:t>''ל </a:t>
            </a:r>
            <a:r>
              <a:rPr lang="he-IL" sz="1500" dirty="0" err="1"/>
              <a:t>נמי</a:t>
            </a:r>
            <a:r>
              <a:rPr lang="he-IL" sz="1500" dirty="0"/>
              <a:t> גזרו בהו </a:t>
            </a:r>
            <a:r>
              <a:rPr lang="he-IL" sz="1500" dirty="0" smtClean="0"/>
              <a:t>רבנן,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כלאי </a:t>
            </a:r>
            <a:r>
              <a:rPr lang="he-IL" sz="1500" dirty="0"/>
              <a:t>זרעים </a:t>
            </a:r>
            <a:r>
              <a:rPr lang="he-IL" sz="1500" dirty="0" err="1"/>
              <a:t>דבארץ</a:t>
            </a:r>
            <a:r>
              <a:rPr lang="he-IL" sz="1500" dirty="0"/>
              <a:t> לא אסירי בהנאה </a:t>
            </a:r>
            <a:r>
              <a:rPr lang="he-IL" sz="1500" dirty="0" smtClean="0"/>
              <a:t>- </a:t>
            </a:r>
            <a:r>
              <a:rPr lang="he-IL" sz="1500" dirty="0" err="1" smtClean="0"/>
              <a:t>בח</a:t>
            </a:r>
            <a:r>
              <a:rPr lang="he-IL" sz="1500" dirty="0"/>
              <a:t>''ל </a:t>
            </a:r>
            <a:r>
              <a:rPr lang="he-IL" sz="1500" dirty="0" err="1"/>
              <a:t>נמי</a:t>
            </a:r>
            <a:r>
              <a:rPr lang="he-IL" sz="1500" dirty="0"/>
              <a:t> לא גזרו בהו </a:t>
            </a:r>
            <a:r>
              <a:rPr lang="he-IL" sz="1500" dirty="0" smtClean="0"/>
              <a:t>רבנן.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הדר </a:t>
            </a:r>
            <a:r>
              <a:rPr lang="he-IL" sz="1500" dirty="0"/>
              <a:t>אמר רב </a:t>
            </a:r>
            <a:r>
              <a:rPr lang="he-IL" sz="1500" dirty="0" smtClean="0"/>
              <a:t>יוסף: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לאו </a:t>
            </a:r>
            <a:r>
              <a:rPr lang="he-IL" sz="1500" dirty="0" err="1"/>
              <a:t>מלתא</a:t>
            </a:r>
            <a:r>
              <a:rPr lang="he-IL" sz="1500" dirty="0"/>
              <a:t> היא </a:t>
            </a:r>
            <a:r>
              <a:rPr lang="he-IL" sz="1500" dirty="0" err="1" smtClean="0"/>
              <a:t>דאמרי</a:t>
            </a:r>
            <a:r>
              <a:rPr lang="he-IL" sz="15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דרב</a:t>
            </a:r>
            <a:r>
              <a:rPr lang="he-IL" sz="1500" dirty="0" smtClean="0"/>
              <a:t> </a:t>
            </a:r>
            <a:r>
              <a:rPr lang="he-IL" sz="1500" dirty="0"/>
              <a:t>זרע </a:t>
            </a:r>
            <a:r>
              <a:rPr lang="he-IL" sz="1500" dirty="0" err="1"/>
              <a:t>גינתא</a:t>
            </a:r>
            <a:r>
              <a:rPr lang="he-IL" sz="1500" dirty="0"/>
              <a:t> דבי רב משארי </a:t>
            </a:r>
            <a:r>
              <a:rPr lang="he-IL" sz="1500" dirty="0" err="1" smtClean="0"/>
              <a:t>משארי</a:t>
            </a:r>
            <a:r>
              <a:rPr lang="he-IL" sz="1500" dirty="0" smtClean="0"/>
              <a:t> - מאי </a:t>
            </a:r>
            <a:r>
              <a:rPr lang="he-IL" sz="1500" dirty="0"/>
              <a:t>טעמא לאו משום עירוב עירובי </a:t>
            </a:r>
            <a:r>
              <a:rPr lang="he-IL" sz="1500" dirty="0" smtClean="0"/>
              <a:t>כלאים?</a:t>
            </a:r>
          </a:p>
          <a:p>
            <a:pPr>
              <a:lnSpc>
                <a:spcPct val="120000"/>
              </a:lnSpc>
            </a:pPr>
            <a:r>
              <a:rPr lang="he-IL" sz="9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ליה </a:t>
            </a:r>
            <a:r>
              <a:rPr lang="he-IL" sz="1500" dirty="0" err="1" smtClean="0"/>
              <a:t>אביי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בשלמא</a:t>
            </a:r>
            <a:r>
              <a:rPr lang="he-IL" sz="1500" dirty="0" smtClean="0"/>
              <a:t> </a:t>
            </a:r>
            <a:r>
              <a:rPr lang="he-IL" sz="1500" dirty="0"/>
              <a:t>אי </a:t>
            </a:r>
            <a:r>
              <a:rPr lang="he-IL" sz="1500" dirty="0" err="1"/>
              <a:t>אשמעינן</a:t>
            </a:r>
            <a:r>
              <a:rPr lang="he-IL" sz="1500" dirty="0"/>
              <a:t> </a:t>
            </a:r>
            <a:r>
              <a:rPr lang="he-IL" sz="1500" dirty="0" smtClean="0"/>
              <a:t>ארבע </a:t>
            </a:r>
            <a:r>
              <a:rPr lang="he-IL" sz="1500" dirty="0"/>
              <a:t>על ארבע רוחות הערוגה ואחת באמצע -</a:t>
            </a:r>
            <a:r>
              <a:rPr lang="he-IL" sz="1500" dirty="0" smtClean="0"/>
              <a:t> שפיר,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</a:t>
            </a:r>
            <a:r>
              <a:rPr lang="he-IL" sz="1500" dirty="0"/>
              <a:t>הכא משום </a:t>
            </a:r>
            <a:r>
              <a:rPr lang="he-IL" sz="1500" dirty="0" smtClean="0"/>
              <a:t>נוי, </a:t>
            </a:r>
            <a:r>
              <a:rPr lang="he-IL" sz="1500" dirty="0"/>
              <a:t>ואי </a:t>
            </a:r>
            <a:r>
              <a:rPr lang="he-IL" sz="1500" dirty="0" err="1"/>
              <a:t>נמי</a:t>
            </a:r>
            <a:r>
              <a:rPr lang="he-IL" sz="1500" dirty="0"/>
              <a:t> משום טרחא </a:t>
            </a:r>
            <a:r>
              <a:rPr lang="he-IL" sz="1500" dirty="0" err="1"/>
              <a:t>דשמעא</a:t>
            </a:r>
            <a:r>
              <a:rPr lang="he-IL" sz="1500" dirty="0"/>
              <a:t> </a:t>
            </a:r>
            <a:r>
              <a:rPr lang="he-IL" sz="1500" dirty="0" smtClean="0"/>
              <a:t>היא.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02676" y="35330"/>
            <a:ext cx="31976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לט עמוד א - דף לט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7246" y="6183469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31820"/>
              </p:ext>
            </p:extLst>
          </p:nvPr>
        </p:nvGraphicFramePr>
        <p:xfrm>
          <a:off x="395536" y="3672944"/>
          <a:ext cx="2971892" cy="1412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5946"/>
                <a:gridCol w="1485946"/>
              </a:tblGrid>
              <a:tr h="185420">
                <a:tc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</a:rPr>
                        <a:t>בחו"ל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</a:rPr>
                        <a:t>כלאי הכרם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solidFill>
                            <a:schemeClr val="tx1"/>
                          </a:solidFill>
                        </a:rPr>
                        <a:t>מדרבנן</a:t>
                      </a:r>
                      <a:endParaRPr lang="he-IL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</a:rPr>
                        <a:t>הרכבת האילן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solidFill>
                            <a:schemeClr val="tx1"/>
                          </a:solidFill>
                        </a:rPr>
                        <a:t>מהתורה</a:t>
                      </a:r>
                      <a:endParaRPr lang="he-IL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</a:rPr>
                        <a:t>כלאי זרעים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solidFill>
                            <a:schemeClr val="tx1"/>
                          </a:solidFill>
                        </a:rPr>
                        <a:t>מותר</a:t>
                      </a:r>
                      <a:endParaRPr lang="he-IL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הסבר מלבני מעוגל 6"/>
          <p:cNvSpPr/>
          <p:nvPr/>
        </p:nvSpPr>
        <p:spPr>
          <a:xfrm>
            <a:off x="693155" y="2420888"/>
            <a:ext cx="3374789" cy="1008112"/>
          </a:xfrm>
          <a:prstGeom prst="wedgeRoundRectCallout">
            <a:avLst>
              <a:gd name="adj1" fmla="val 58006"/>
              <a:gd name="adj2" fmla="val 2754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דף לח עמוד ב: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תנן התם: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החדש אסור מן התורה בכל מקום ערלה הלכה והכלאים מדברי </a:t>
            </a:r>
            <a:r>
              <a:rPr lang="he-IL" sz="1400" dirty="0" smtClean="0">
                <a:solidFill>
                  <a:srgbClr val="F79646">
                    <a:lumMod val="50000"/>
                  </a:srgbClr>
                </a:solidFill>
              </a:rPr>
              <a:t>סופרים.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8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9026" y="95652"/>
            <a:ext cx="8496944" cy="66295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העושה מצוה אחת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600" dirty="0" err="1" smtClean="0">
                <a:solidFill>
                  <a:srgbClr val="F79646">
                    <a:lumMod val="50000"/>
                  </a:srgbClr>
                </a:solidFill>
              </a:rPr>
              <a:t>מטיבין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ומאריכין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לו ימיו ונוחל את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הארץ,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וכל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שאינו עושה מצוה אחת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-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מטיבין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לו 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מאריכין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לו ימיו ואינו נוחל את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הארץ.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00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ורמינהי</a:t>
            </a:r>
            <a:r>
              <a:rPr lang="he-IL" sz="16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אלו דברים שאדם אוכל פירותיהן בעולם הזה והקרן קיימת לו לעולם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הבא,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אלו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הן: 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כבוד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אב ואם וגמילות חסדים והכנסת אורחים והבאת שלום בין אדם </a:t>
            </a:r>
            <a:r>
              <a:rPr lang="he-IL" sz="1600" dirty="0" err="1" smtClean="0">
                <a:solidFill>
                  <a:srgbClr val="F79646">
                    <a:lumMod val="50000"/>
                  </a:srgbClr>
                </a:solidFill>
              </a:rPr>
              <a:t>לחבירו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ותלמוד תורה כנגד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כולם. 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רב </a:t>
            </a:r>
            <a:r>
              <a:rPr lang="he-IL" sz="1600" dirty="0" smtClean="0"/>
              <a:t>יהודה: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הכי </a:t>
            </a:r>
            <a:r>
              <a:rPr lang="he-IL" sz="1600" dirty="0" err="1" smtClean="0"/>
              <a:t>קאמר</a:t>
            </a:r>
            <a:r>
              <a:rPr lang="he-IL" sz="1600" dirty="0" smtClean="0"/>
              <a:t>: </a:t>
            </a:r>
            <a:r>
              <a:rPr lang="he-IL" sz="1600" dirty="0"/>
              <a:t>כל העושה מצוה אחת יתירה על זכיותיו מטיבים לו ודומה כמי שמקיים כל התורה </a:t>
            </a:r>
            <a:r>
              <a:rPr lang="he-IL" sz="1600" dirty="0" smtClean="0"/>
              <a:t>כולה.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מכלל </a:t>
            </a:r>
            <a:r>
              <a:rPr lang="he-IL" sz="1600" dirty="0" err="1" smtClean="0"/>
              <a:t>דהנך</a:t>
            </a:r>
            <a:r>
              <a:rPr lang="he-IL" sz="1600" dirty="0" smtClean="0"/>
              <a:t>, </a:t>
            </a:r>
            <a:r>
              <a:rPr lang="he-IL" sz="1600" dirty="0"/>
              <a:t>אפילו בחדא </a:t>
            </a:r>
            <a:r>
              <a:rPr lang="he-IL" sz="1600" dirty="0" err="1" smtClean="0"/>
              <a:t>נמי</a:t>
            </a:r>
            <a:r>
              <a:rPr lang="he-IL" sz="1600" dirty="0" smtClean="0"/>
              <a:t>?!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רב </a:t>
            </a:r>
            <a:r>
              <a:rPr lang="he-IL" sz="1600" dirty="0" smtClean="0"/>
              <a:t>שמעיה: </a:t>
            </a:r>
            <a:r>
              <a:rPr lang="he-IL" sz="1600" dirty="0"/>
              <a:t>לומר שאם </a:t>
            </a:r>
            <a:r>
              <a:rPr lang="he-IL" sz="1600" dirty="0" err="1"/>
              <a:t>היתה</a:t>
            </a:r>
            <a:r>
              <a:rPr lang="he-IL" sz="1600" dirty="0"/>
              <a:t> שקולה </a:t>
            </a:r>
            <a:r>
              <a:rPr lang="he-IL" sz="1600" dirty="0" smtClean="0"/>
              <a:t>מכרעת.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וכל </a:t>
            </a:r>
            <a:r>
              <a:rPr lang="he-IL" sz="1600" dirty="0"/>
              <a:t>העושה מצוה אחת יתירה על זכיותיו </a:t>
            </a:r>
            <a:r>
              <a:rPr lang="he-IL" sz="1600" dirty="0" err="1"/>
              <a:t>מטיבין</a:t>
            </a:r>
            <a:r>
              <a:rPr lang="he-IL" sz="1600" dirty="0"/>
              <a:t> </a:t>
            </a:r>
            <a:r>
              <a:rPr lang="he-IL" sz="1600" dirty="0" smtClean="0"/>
              <a:t>לו?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ורמינהו</a:t>
            </a:r>
            <a:r>
              <a:rPr lang="he-IL" sz="16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שזכיותיו מרובין מעונותיו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מריעין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לו, ודומה כמי ששרף כל התורה כולה ולא שייר ממנה אפילו אות אחת.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וכל שעונותיו מרובין מזכיותיו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מטיבין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לו, ודומה כמי שקיים כל התורה כולה ולא חיסר אות אחת ממנה.</a:t>
            </a:r>
          </a:p>
          <a:p>
            <a:pPr>
              <a:lnSpc>
                <a:spcPct val="120000"/>
              </a:lnSpc>
            </a:pPr>
            <a:endParaRPr lang="he-IL" sz="10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 err="1" smtClean="0"/>
              <a:t>אביי</a:t>
            </a:r>
            <a:r>
              <a:rPr lang="he-IL" sz="1600" dirty="0" smtClean="0"/>
              <a:t>: </a:t>
            </a:r>
            <a:r>
              <a:rPr lang="he-IL" sz="1600" dirty="0" err="1"/>
              <a:t>מתניתין</a:t>
            </a:r>
            <a:r>
              <a:rPr lang="he-IL" sz="1600" dirty="0"/>
              <a:t> </a:t>
            </a:r>
            <a:r>
              <a:rPr lang="he-IL" sz="1600" dirty="0" err="1"/>
              <a:t>דעבדין</a:t>
            </a:r>
            <a:r>
              <a:rPr lang="he-IL" sz="1600" dirty="0"/>
              <a:t> ליה יום </a:t>
            </a:r>
            <a:r>
              <a:rPr lang="he-IL" sz="1600" dirty="0" err="1"/>
              <a:t>טב</a:t>
            </a:r>
            <a:r>
              <a:rPr lang="he-IL" sz="1600" dirty="0"/>
              <a:t> ויום </a:t>
            </a:r>
            <a:r>
              <a:rPr lang="he-IL" sz="1600" dirty="0" smtClean="0"/>
              <a:t>ביש.</a:t>
            </a:r>
          </a:p>
          <a:p>
            <a:pPr>
              <a:lnSpc>
                <a:spcPct val="120000"/>
              </a:lnSpc>
            </a:pPr>
            <a:endParaRPr lang="he-IL" sz="10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רבא אמר: </a:t>
            </a:r>
            <a:r>
              <a:rPr lang="he-IL" sz="1600" dirty="0"/>
              <a:t>הא </a:t>
            </a:r>
            <a:r>
              <a:rPr lang="he-IL" sz="1600" dirty="0" smtClean="0"/>
              <a:t>מני </a:t>
            </a:r>
            <a:r>
              <a:rPr lang="he-IL" sz="1600" dirty="0"/>
              <a:t>רבי יעקב </a:t>
            </a:r>
            <a:r>
              <a:rPr lang="he-IL" sz="1600" dirty="0" smtClean="0"/>
              <a:t>היא </a:t>
            </a:r>
            <a:r>
              <a:rPr lang="he-IL" sz="1600" dirty="0" err="1"/>
              <a:t>דאמר</a:t>
            </a:r>
            <a:r>
              <a:rPr lang="he-IL" sz="1600" dirty="0"/>
              <a:t> שכר מצוה בהאי עלמא </a:t>
            </a:r>
            <a:r>
              <a:rPr lang="he-IL" sz="1600" dirty="0" err="1" smtClean="0"/>
              <a:t>ליכא</a:t>
            </a:r>
            <a:r>
              <a:rPr lang="he-IL" sz="1600" dirty="0" smtClean="0"/>
              <a:t>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03339" y="35330"/>
            <a:ext cx="17230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חץ שמאלה 2"/>
          <p:cNvSpPr/>
          <p:nvPr/>
        </p:nvSpPr>
        <p:spPr>
          <a:xfrm>
            <a:off x="2329431" y="6303839"/>
            <a:ext cx="810543" cy="2215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33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81077"/>
            <a:ext cx="7866457" cy="67772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 smtClean="0"/>
              <a:t>דתניא</a:t>
            </a:r>
            <a:r>
              <a:rPr lang="he-IL" sz="16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יעקב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לך כל מצוה ומצוה שכתובה בתורה שמתן שכרה בצדה שאין תחיית המתים תלויה בה -</a:t>
            </a:r>
            <a:endParaRPr lang="he-IL" sz="16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בכיבוד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אב ואם כתיב "למען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יאריכון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ימיך ולמען ייטב לך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",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בשילוח הקן כתיב "למען ייטב לך והארכת ימים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",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הרי שאמר לו אביו עלה לבירה והבא לי גוזלות,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ועלה לבירה ושלח את האם ונטל את הבנים ובחזירתו נפל ומת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היכן טובת ימיו של זה והיכן אריכות ימיו של זה?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אלא "למען ייטב לך" לעולם שכולו טוב, "ולמען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יאריכון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ימיך" לעולם שכולו ארוך.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ודלמא</a:t>
            </a:r>
            <a:r>
              <a:rPr lang="he-IL" sz="1600" dirty="0" smtClean="0"/>
              <a:t> </a:t>
            </a:r>
            <a:r>
              <a:rPr lang="he-IL" sz="1600" dirty="0"/>
              <a:t>לאו הכי </a:t>
            </a:r>
            <a:r>
              <a:rPr lang="he-IL" sz="1600" dirty="0" err="1" smtClean="0"/>
              <a:t>הוה</a:t>
            </a:r>
            <a:r>
              <a:rPr lang="he-IL" sz="1600" dirty="0" smtClean="0"/>
              <a:t>?  -  ר</a:t>
            </a:r>
            <a:r>
              <a:rPr lang="he-IL" sz="1600" dirty="0"/>
              <a:t>' יעקב מעשה </a:t>
            </a:r>
            <a:r>
              <a:rPr lang="he-IL" sz="1600" dirty="0" err="1" smtClean="0"/>
              <a:t>חזא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ודלמא</a:t>
            </a:r>
            <a:r>
              <a:rPr lang="he-IL" sz="1600" dirty="0" smtClean="0"/>
              <a:t> </a:t>
            </a:r>
            <a:r>
              <a:rPr lang="he-IL" sz="1600" dirty="0"/>
              <a:t>מהרהר בעבירה </a:t>
            </a:r>
            <a:r>
              <a:rPr lang="he-IL" sz="1600" dirty="0" err="1" smtClean="0"/>
              <a:t>הוה</a:t>
            </a:r>
            <a:r>
              <a:rPr lang="he-IL" sz="1600" dirty="0" smtClean="0"/>
              <a:t>?  -  מחשבה </a:t>
            </a:r>
            <a:r>
              <a:rPr lang="he-IL" sz="1600" dirty="0"/>
              <a:t>רעה אין </a:t>
            </a:r>
            <a:r>
              <a:rPr lang="he-IL" sz="1600" dirty="0" err="1"/>
              <a:t>הקב''ה</a:t>
            </a:r>
            <a:r>
              <a:rPr lang="he-IL" sz="1600" dirty="0"/>
              <a:t> מצרפה </a:t>
            </a:r>
            <a:r>
              <a:rPr lang="he-IL" sz="1600" dirty="0" smtClean="0"/>
              <a:t>למעשה.</a:t>
            </a:r>
          </a:p>
          <a:p>
            <a:pPr>
              <a:lnSpc>
                <a:spcPct val="120000"/>
              </a:lnSpc>
            </a:pPr>
            <a:endParaRPr lang="he-IL" sz="11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ודלמא</a:t>
            </a:r>
            <a:r>
              <a:rPr lang="he-IL" sz="1600" dirty="0" smtClean="0"/>
              <a:t> </a:t>
            </a:r>
            <a:r>
              <a:rPr lang="he-IL" sz="1600" dirty="0"/>
              <a:t>מהרהר בעבודת כוכבים </a:t>
            </a:r>
            <a:r>
              <a:rPr lang="he-IL" sz="1600" dirty="0" err="1" smtClean="0"/>
              <a:t>הוה</a:t>
            </a:r>
            <a:r>
              <a:rPr lang="he-IL" sz="1600" dirty="0" smtClean="0"/>
              <a:t>, </a:t>
            </a:r>
            <a:r>
              <a:rPr lang="he-IL" sz="1600" dirty="0"/>
              <a:t>וכתיב "</a:t>
            </a:r>
            <a:r>
              <a:rPr lang="he-IL" sz="1600" dirty="0" smtClean="0">
                <a:solidFill>
                  <a:srgbClr val="002060"/>
                </a:solidFill>
              </a:rPr>
              <a:t>למען </a:t>
            </a:r>
            <a:r>
              <a:rPr lang="he-IL" sz="1600" dirty="0">
                <a:solidFill>
                  <a:srgbClr val="002060"/>
                </a:solidFill>
              </a:rPr>
              <a:t>תפוש את בית ישראל </a:t>
            </a:r>
            <a:r>
              <a:rPr lang="he-IL" sz="1600" dirty="0" smtClean="0">
                <a:solidFill>
                  <a:srgbClr val="002060"/>
                </a:solidFill>
              </a:rPr>
              <a:t>בלבם</a:t>
            </a:r>
            <a:r>
              <a:rPr lang="he-IL" sz="1600" dirty="0" smtClean="0"/>
              <a:t>"?  - 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איהו</a:t>
            </a:r>
            <a:r>
              <a:rPr lang="he-IL" sz="1600" dirty="0" smtClean="0"/>
              <a:t> </a:t>
            </a:r>
            <a:r>
              <a:rPr lang="he-IL" sz="1600" dirty="0" err="1"/>
              <a:t>נמי</a:t>
            </a:r>
            <a:r>
              <a:rPr lang="he-IL" sz="1600" dirty="0"/>
              <a:t> הכי </a:t>
            </a:r>
            <a:r>
              <a:rPr lang="he-IL" sz="1600" dirty="0" err="1" smtClean="0"/>
              <a:t>קאמר</a:t>
            </a:r>
            <a:r>
              <a:rPr lang="he-IL" sz="1600" dirty="0" smtClean="0"/>
              <a:t>: </a:t>
            </a:r>
            <a:r>
              <a:rPr lang="he-IL" sz="1600" dirty="0"/>
              <a:t>אי </a:t>
            </a:r>
            <a:r>
              <a:rPr lang="he-IL" sz="1600" dirty="0" err="1"/>
              <a:t>סלקא</a:t>
            </a:r>
            <a:r>
              <a:rPr lang="he-IL" sz="1600" dirty="0"/>
              <a:t> דעתך שכר מצוה בהאי </a:t>
            </a:r>
            <a:r>
              <a:rPr lang="he-IL" sz="1600" dirty="0" smtClean="0"/>
              <a:t>עלמא, </a:t>
            </a:r>
            <a:r>
              <a:rPr lang="he-IL" sz="1600" dirty="0" err="1"/>
              <a:t>אמאי</a:t>
            </a:r>
            <a:r>
              <a:rPr lang="he-IL" sz="1600" dirty="0"/>
              <a:t> לא </a:t>
            </a:r>
            <a:r>
              <a:rPr lang="he-IL" sz="1600" dirty="0" err="1"/>
              <a:t>אגין</a:t>
            </a:r>
            <a:r>
              <a:rPr lang="he-IL" sz="1600" dirty="0"/>
              <a:t> מצות עליה כי </a:t>
            </a:r>
            <a:r>
              <a:rPr lang="he-IL" sz="1600" dirty="0" err="1"/>
              <a:t>היכי</a:t>
            </a:r>
            <a:r>
              <a:rPr lang="he-IL" sz="1600" dirty="0"/>
              <a:t> דלא </a:t>
            </a:r>
            <a:r>
              <a:rPr lang="he-IL" sz="1600" dirty="0" err="1"/>
              <a:t>ליתי</a:t>
            </a:r>
            <a:r>
              <a:rPr lang="he-IL" sz="1600" dirty="0"/>
              <a:t> לידי </a:t>
            </a:r>
            <a:r>
              <a:rPr lang="he-IL" sz="1600" dirty="0" smtClean="0"/>
              <a:t>הרהור.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והא </a:t>
            </a:r>
            <a:r>
              <a:rPr lang="he-IL" sz="1600" dirty="0" err="1"/>
              <a:t>א''ר</a:t>
            </a:r>
            <a:r>
              <a:rPr lang="he-IL" sz="1600" dirty="0"/>
              <a:t> </a:t>
            </a:r>
            <a:r>
              <a:rPr lang="he-IL" sz="1600" dirty="0" smtClean="0"/>
              <a:t>אלעזר: </a:t>
            </a:r>
            <a:r>
              <a:rPr lang="he-IL" sz="1600" dirty="0"/>
              <a:t>שלוחי מצוה אין </a:t>
            </a:r>
            <a:r>
              <a:rPr lang="he-IL" sz="1600" dirty="0" err="1" smtClean="0"/>
              <a:t>נזוקין</a:t>
            </a:r>
            <a:r>
              <a:rPr lang="he-IL" sz="1600" dirty="0" smtClean="0"/>
              <a:t>!  -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התם </a:t>
            </a:r>
            <a:r>
              <a:rPr lang="he-IL" sz="1600" dirty="0"/>
              <a:t>בהליכתן </a:t>
            </a:r>
            <a:r>
              <a:rPr lang="he-IL" sz="1600" dirty="0" smtClean="0"/>
              <a:t>שאני.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והא </a:t>
            </a:r>
            <a:r>
              <a:rPr lang="he-IL" sz="1600" dirty="0"/>
              <a:t>אמר רבי </a:t>
            </a:r>
            <a:r>
              <a:rPr lang="he-IL" sz="1600" dirty="0" smtClean="0"/>
              <a:t>אלעזר: </a:t>
            </a:r>
            <a:r>
              <a:rPr lang="he-IL" sz="1600" dirty="0"/>
              <a:t>שלוחי מצוה אינן </a:t>
            </a:r>
            <a:r>
              <a:rPr lang="he-IL" sz="1600" dirty="0" err="1"/>
              <a:t>נזוקין</a:t>
            </a:r>
            <a:r>
              <a:rPr lang="he-IL" sz="1600" dirty="0"/>
              <a:t> לא בהליכתן ולא </a:t>
            </a:r>
            <a:r>
              <a:rPr lang="he-IL" sz="1600" dirty="0" smtClean="0"/>
              <a:t>בחזירתן!  -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סולם </a:t>
            </a:r>
            <a:r>
              <a:rPr lang="he-IL" sz="1600" dirty="0"/>
              <a:t>רעוע </a:t>
            </a:r>
            <a:r>
              <a:rPr lang="he-IL" sz="1600" dirty="0" err="1"/>
              <a:t>הוה</a:t>
            </a:r>
            <a:r>
              <a:rPr lang="he-IL" sz="1600" dirty="0"/>
              <a:t> </a:t>
            </a:r>
            <a:r>
              <a:rPr lang="he-IL" sz="1600" dirty="0" err="1"/>
              <a:t>דקביע</a:t>
            </a:r>
            <a:r>
              <a:rPr lang="he-IL" sz="1600" dirty="0"/>
              <a:t> </a:t>
            </a:r>
            <a:r>
              <a:rPr lang="he-IL" sz="1600" dirty="0" err="1" smtClean="0"/>
              <a:t>היזיקא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וכל </a:t>
            </a:r>
            <a:r>
              <a:rPr lang="he-IL" sz="1600" dirty="0" err="1"/>
              <a:t>היכא</a:t>
            </a:r>
            <a:r>
              <a:rPr lang="he-IL" sz="1600" dirty="0"/>
              <a:t> </a:t>
            </a:r>
            <a:r>
              <a:rPr lang="he-IL" sz="1600" dirty="0" err="1"/>
              <a:t>דקביע</a:t>
            </a:r>
            <a:r>
              <a:rPr lang="he-IL" sz="1600" dirty="0"/>
              <a:t> </a:t>
            </a:r>
            <a:r>
              <a:rPr lang="he-IL" sz="1600" dirty="0" err="1"/>
              <a:t>היזיקא</a:t>
            </a:r>
            <a:r>
              <a:rPr lang="he-IL" sz="1600" dirty="0"/>
              <a:t> לא </a:t>
            </a:r>
            <a:r>
              <a:rPr lang="he-IL" sz="1600" dirty="0" err="1"/>
              <a:t>סמכינן</a:t>
            </a:r>
            <a:r>
              <a:rPr lang="he-IL" sz="1600" dirty="0"/>
              <a:t> </a:t>
            </a:r>
            <a:r>
              <a:rPr lang="he-IL" sz="1600" dirty="0" err="1"/>
              <a:t>אניסא</a:t>
            </a:r>
            <a:r>
              <a:rPr lang="he-IL" sz="1600" dirty="0"/>
              <a:t> </a:t>
            </a:r>
            <a:r>
              <a:rPr lang="he-IL" sz="1600" dirty="0" err="1"/>
              <a:t>דכתיב</a:t>
            </a:r>
            <a:r>
              <a:rPr lang="he-IL" sz="1600" dirty="0"/>
              <a:t> </a:t>
            </a:r>
            <a:r>
              <a:rPr lang="he-IL" sz="1600" dirty="0" smtClean="0"/>
              <a:t>"</a:t>
            </a:r>
            <a:r>
              <a:rPr lang="he-IL" sz="1600" dirty="0" smtClean="0">
                <a:solidFill>
                  <a:srgbClr val="002060"/>
                </a:solidFill>
              </a:rPr>
              <a:t>ויאמר </a:t>
            </a:r>
            <a:r>
              <a:rPr lang="he-IL" sz="1600" dirty="0">
                <a:solidFill>
                  <a:srgbClr val="002060"/>
                </a:solidFill>
              </a:rPr>
              <a:t>שמואל איך אלך ושמע שאול </a:t>
            </a:r>
            <a:r>
              <a:rPr lang="he-IL" sz="1600" dirty="0" smtClean="0">
                <a:solidFill>
                  <a:srgbClr val="002060"/>
                </a:solidFill>
              </a:rPr>
              <a:t>והרגני</a:t>
            </a:r>
            <a:r>
              <a:rPr lang="he-IL" sz="1600" dirty="0" smtClean="0"/>
              <a:t>".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03339" y="35330"/>
            <a:ext cx="17230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22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11905</TotalTime>
  <Words>3236</Words>
  <Application>Microsoft Office PowerPoint</Application>
  <PresentationFormat>‫הצגה על המסך (4:3)</PresentationFormat>
  <Paragraphs>443</Paragraphs>
  <Slides>12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1431</cp:revision>
  <dcterms:created xsi:type="dcterms:W3CDTF">2015-01-28T10:22:53Z</dcterms:created>
  <dcterms:modified xsi:type="dcterms:W3CDTF">2016-04-19T19:14:02Z</dcterms:modified>
</cp:coreProperties>
</file>