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7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293" r:id="rId13"/>
    <p:sldId id="274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4454" autoAdjust="0"/>
  </p:normalViewPr>
  <p:slideViewPr>
    <p:cSldViewPr>
      <p:cViewPr varScale="1">
        <p:scale>
          <a:sx n="67" d="100"/>
          <a:sy n="67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י"ט/ניסן/תשע"ו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ואם לאו אינה מקודשת</a:t>
            </a:r>
            <a:r>
              <a:rPr lang="he-IL" dirty="0" smtClean="0"/>
              <a:t>. </a:t>
            </a:r>
            <a:r>
              <a:rPr lang="he-IL" dirty="0" err="1" smtClean="0"/>
              <a:t>דכיון</a:t>
            </a:r>
            <a:r>
              <a:rPr lang="he-IL" dirty="0" smtClean="0"/>
              <a:t> </a:t>
            </a:r>
            <a:r>
              <a:rPr lang="he-IL" dirty="0" err="1" smtClean="0"/>
              <a:t>דאמר</a:t>
            </a:r>
            <a:r>
              <a:rPr lang="he-IL" dirty="0" smtClean="0"/>
              <a:t> התקדשי </a:t>
            </a:r>
            <a:r>
              <a:rPr lang="he-IL" dirty="0" err="1" smtClean="0"/>
              <a:t>התקדשי</a:t>
            </a:r>
            <a:r>
              <a:rPr lang="he-IL" dirty="0" smtClean="0"/>
              <a:t> כל </a:t>
            </a:r>
            <a:r>
              <a:rPr lang="he-IL" dirty="0" err="1" smtClean="0"/>
              <a:t>חדא</a:t>
            </a:r>
            <a:r>
              <a:rPr lang="he-IL" dirty="0" smtClean="0"/>
              <a:t> </a:t>
            </a:r>
            <a:r>
              <a:rPr lang="he-IL" dirty="0" err="1" smtClean="0"/>
              <a:t>וחדא</a:t>
            </a:r>
            <a:r>
              <a:rPr lang="he-IL" dirty="0" smtClean="0"/>
              <a:t> הוו קידושין באנפי </a:t>
            </a:r>
            <a:r>
              <a:rPr lang="he-IL" dirty="0" err="1" smtClean="0"/>
              <a:t>נפשייהו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מאן תנא התקדשי </a:t>
            </a:r>
            <a:r>
              <a:rPr lang="he-IL" b="1" dirty="0" err="1" smtClean="0"/>
              <a:t>התקדשי</a:t>
            </a:r>
            <a:r>
              <a:rPr lang="he-IL" dirty="0" smtClean="0"/>
              <a:t>. הוא דהוי </a:t>
            </a:r>
            <a:r>
              <a:rPr lang="he-IL" dirty="0" err="1" smtClean="0"/>
              <a:t>פרטא</a:t>
            </a:r>
            <a:r>
              <a:rPr lang="he-IL" dirty="0" smtClean="0"/>
              <a:t> אבל בזו ובזו לאו </a:t>
            </a:r>
            <a:r>
              <a:rPr lang="he-IL" dirty="0" err="1" smtClean="0"/>
              <a:t>פרטא</a:t>
            </a:r>
            <a:r>
              <a:rPr lang="he-IL" dirty="0" smtClean="0"/>
              <a:t> הוא:</a:t>
            </a:r>
            <a:r>
              <a:rPr lang="he-IL" b="1" dirty="0" smtClean="0"/>
              <a:t> אמר רבה </a:t>
            </a:r>
            <a:r>
              <a:rPr lang="he-IL" b="1" dirty="0" err="1" smtClean="0"/>
              <a:t>ר''ש</a:t>
            </a:r>
            <a:r>
              <a:rPr lang="he-IL" b="1" dirty="0" smtClean="0"/>
              <a:t> היא</a:t>
            </a:r>
            <a:r>
              <a:rPr lang="he-IL" dirty="0" smtClean="0"/>
              <a:t>. בשבועות (דף לו:) גבי חמשה </a:t>
            </a:r>
            <a:r>
              <a:rPr lang="he-IL" dirty="0" err="1" smtClean="0"/>
              <a:t>תובעין</a:t>
            </a:r>
            <a:r>
              <a:rPr lang="he-IL" dirty="0" smtClean="0"/>
              <a:t> אותו: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אהייא</a:t>
            </a:r>
            <a:r>
              <a:rPr lang="he-IL" dirty="0" smtClean="0"/>
              <a:t>. </a:t>
            </a:r>
            <a:r>
              <a:rPr lang="he-IL" dirty="0" err="1" smtClean="0"/>
              <a:t>קאי</a:t>
            </a:r>
            <a:r>
              <a:rPr lang="he-IL" dirty="0" smtClean="0"/>
              <a:t> </a:t>
            </a:r>
            <a:r>
              <a:rPr lang="he-IL" dirty="0" err="1" smtClean="0"/>
              <a:t>היתה</a:t>
            </a:r>
            <a:r>
              <a:rPr lang="he-IL" dirty="0" smtClean="0"/>
              <a:t> אוכלת: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אילימא</a:t>
            </a:r>
            <a:r>
              <a:rPr lang="he-IL" b="1" dirty="0" smtClean="0"/>
              <a:t> </a:t>
            </a:r>
            <a:r>
              <a:rPr lang="he-IL" b="1" dirty="0" err="1" smtClean="0"/>
              <a:t>ארישא</a:t>
            </a:r>
            <a:r>
              <a:rPr lang="he-IL" dirty="0" smtClean="0"/>
              <a:t>. כי אמר התקדשי </a:t>
            </a:r>
            <a:r>
              <a:rPr lang="he-IL" dirty="0" err="1" smtClean="0"/>
              <a:t>התקדשי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אלא </a:t>
            </a:r>
            <a:r>
              <a:rPr lang="he-IL" b="1" dirty="0" err="1" smtClean="0"/>
              <a:t>אסיפא</a:t>
            </a:r>
            <a:r>
              <a:rPr lang="he-IL" dirty="0" smtClean="0"/>
              <a:t>. </a:t>
            </a:r>
            <a:r>
              <a:rPr lang="he-IL" dirty="0" err="1" smtClean="0"/>
              <a:t>דחשיבא</a:t>
            </a:r>
            <a:r>
              <a:rPr lang="he-IL" dirty="0" smtClean="0"/>
              <a:t> ליה </a:t>
            </a:r>
            <a:r>
              <a:rPr lang="he-IL" dirty="0" err="1" smtClean="0"/>
              <a:t>כללא</a:t>
            </a:r>
            <a:r>
              <a:rPr lang="he-IL" dirty="0" smtClean="0"/>
              <a:t> </a:t>
            </a:r>
            <a:r>
              <a:rPr lang="he-IL" dirty="0" err="1" smtClean="0"/>
              <a:t>קאמר</a:t>
            </a:r>
            <a:r>
              <a:rPr lang="he-IL" dirty="0" smtClean="0"/>
              <a:t> </a:t>
            </a:r>
            <a:r>
              <a:rPr lang="he-IL" dirty="0" err="1" smtClean="0"/>
              <a:t>דאם</a:t>
            </a:r>
            <a:r>
              <a:rPr lang="he-IL" dirty="0" smtClean="0"/>
              <a:t> </a:t>
            </a:r>
            <a:r>
              <a:rPr lang="he-IL" dirty="0" err="1" smtClean="0"/>
              <a:t>היתה</a:t>
            </a:r>
            <a:r>
              <a:rPr lang="he-IL" dirty="0" smtClean="0"/>
              <a:t> אוכלת ראשונה </a:t>
            </a:r>
            <a:r>
              <a:rPr lang="he-IL" dirty="0" err="1" smtClean="0"/>
              <a:t>ראשונה</a:t>
            </a:r>
            <a:r>
              <a:rPr lang="he-IL" dirty="0" smtClean="0"/>
              <a:t> </a:t>
            </a:r>
            <a:r>
              <a:rPr lang="he-IL" dirty="0" err="1" smtClean="0"/>
              <a:t>כו</a:t>
            </a:r>
            <a:r>
              <a:rPr lang="he-IL" dirty="0" smtClean="0"/>
              <a:t>' וכי איכא בחדא </a:t>
            </a:r>
            <a:r>
              <a:rPr lang="he-IL" dirty="0" err="1" smtClean="0"/>
              <a:t>שוה</a:t>
            </a:r>
            <a:r>
              <a:rPr lang="he-IL" dirty="0" smtClean="0"/>
              <a:t> פרוטה </a:t>
            </a:r>
            <a:r>
              <a:rPr lang="he-IL" dirty="0" err="1" smtClean="0"/>
              <a:t>מיהא</a:t>
            </a:r>
            <a:r>
              <a:rPr lang="he-IL" dirty="0" smtClean="0"/>
              <a:t> </a:t>
            </a:r>
            <a:r>
              <a:rPr lang="he-IL" dirty="0" err="1" smtClean="0"/>
              <a:t>מיקדשא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ואפילו </a:t>
            </a:r>
            <a:r>
              <a:rPr lang="he-IL" b="1" dirty="0" err="1" smtClean="0"/>
              <a:t>בקמייתא</a:t>
            </a:r>
            <a:r>
              <a:rPr lang="he-IL" dirty="0" smtClean="0"/>
              <a:t>. ואפילו הראשונה או </a:t>
            </a:r>
            <a:r>
              <a:rPr lang="he-IL" dirty="0" err="1" smtClean="0"/>
              <a:t>השניה</a:t>
            </a:r>
            <a:r>
              <a:rPr lang="he-IL" dirty="0" smtClean="0"/>
              <a:t> </a:t>
            </a:r>
            <a:r>
              <a:rPr lang="he-IL" dirty="0" err="1" smtClean="0"/>
              <a:t>שוה</a:t>
            </a:r>
            <a:r>
              <a:rPr lang="he-IL" dirty="0" smtClean="0"/>
              <a:t> פרוטה </a:t>
            </a:r>
            <a:r>
              <a:rPr lang="he-IL" dirty="0" err="1" smtClean="0"/>
              <a:t>אע</a:t>
            </a:r>
            <a:r>
              <a:rPr lang="he-IL" dirty="0" smtClean="0"/>
              <a:t>''פ שאין באחרונה </a:t>
            </a:r>
            <a:r>
              <a:rPr lang="he-IL" dirty="0" err="1" smtClean="0"/>
              <a:t>שוה</a:t>
            </a:r>
            <a:r>
              <a:rPr lang="he-IL" dirty="0" smtClean="0"/>
              <a:t> פרוטה מקודשת: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והא </a:t>
            </a:r>
            <a:r>
              <a:rPr lang="he-IL" b="1" dirty="0" err="1" smtClean="0"/>
              <a:t>מלוה</a:t>
            </a:r>
            <a:r>
              <a:rPr lang="he-IL" b="1" dirty="0" smtClean="0"/>
              <a:t> היא</a:t>
            </a:r>
            <a:r>
              <a:rPr lang="he-IL" dirty="0" smtClean="0"/>
              <a:t>. כיון </a:t>
            </a:r>
            <a:r>
              <a:rPr lang="he-IL" dirty="0" err="1" smtClean="0"/>
              <a:t>דקידושין</a:t>
            </a:r>
            <a:r>
              <a:rPr lang="he-IL" dirty="0" smtClean="0"/>
              <a:t> לא נגמרו עד שתקבלם כולם והיא כבר אכלה את הראשונה קודם שתקנה אותה בקידושיה </a:t>
            </a:r>
            <a:r>
              <a:rPr lang="he-IL" dirty="0" err="1" smtClean="0"/>
              <a:t>הויא</a:t>
            </a:r>
            <a:r>
              <a:rPr lang="he-IL" dirty="0" smtClean="0"/>
              <a:t> זו הראשונה </a:t>
            </a:r>
            <a:r>
              <a:rPr lang="he-IL" dirty="0" err="1" smtClean="0"/>
              <a:t>מלוה</a:t>
            </a:r>
            <a:r>
              <a:rPr lang="he-IL" dirty="0" smtClean="0"/>
              <a:t> גבה: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הרי שלחן </a:t>
            </a:r>
            <a:r>
              <a:rPr lang="he-IL" b="1" dirty="0" err="1" smtClean="0"/>
              <a:t>כו</a:t>
            </a:r>
            <a:r>
              <a:rPr lang="he-IL" b="1" dirty="0" smtClean="0"/>
              <a:t>'</a:t>
            </a:r>
            <a:r>
              <a:rPr lang="he-IL" dirty="0" smtClean="0"/>
              <a:t>. כלומר הרי לנו משנה שנויה ואין אנו יודעים לפרשה: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ומיקרבא</a:t>
            </a:r>
            <a:r>
              <a:rPr lang="he-IL" b="1" dirty="0" smtClean="0"/>
              <a:t> </a:t>
            </a:r>
            <a:r>
              <a:rPr lang="he-IL" b="1" dirty="0" err="1" smtClean="0"/>
              <a:t>הנייתה</a:t>
            </a:r>
            <a:r>
              <a:rPr lang="he-IL" dirty="0" smtClean="0"/>
              <a:t>. מוכנת </a:t>
            </a:r>
            <a:r>
              <a:rPr lang="he-IL" dirty="0" err="1" smtClean="0"/>
              <a:t>היתה</a:t>
            </a:r>
            <a:r>
              <a:rPr lang="he-IL" dirty="0" smtClean="0"/>
              <a:t> </a:t>
            </a:r>
            <a:r>
              <a:rPr lang="he-IL" dirty="0" err="1" smtClean="0"/>
              <a:t>הנייתה</a:t>
            </a:r>
            <a:r>
              <a:rPr lang="he-IL" dirty="0" smtClean="0"/>
              <a:t> וגלתה את לבה </a:t>
            </a:r>
            <a:r>
              <a:rPr lang="he-IL" dirty="0" err="1" smtClean="0"/>
              <a:t>שהיתה</a:t>
            </a:r>
            <a:r>
              <a:rPr lang="he-IL" dirty="0" smtClean="0"/>
              <a:t> </a:t>
            </a:r>
            <a:r>
              <a:rPr lang="he-IL" dirty="0" err="1" smtClean="0"/>
              <a:t>חפיצה</a:t>
            </a:r>
            <a:r>
              <a:rPr lang="he-IL" dirty="0" smtClean="0"/>
              <a:t> בהן: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9677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במעמד שלשתן</a:t>
            </a:r>
            <a:r>
              <a:rPr lang="he-IL" dirty="0" smtClean="0"/>
              <a:t>. אמר לו כן קנה ואין טעם בדבר </a:t>
            </a:r>
            <a:r>
              <a:rPr lang="he-IL" dirty="0" err="1" smtClean="0"/>
              <a:t>דהא</a:t>
            </a:r>
            <a:r>
              <a:rPr lang="he-IL" dirty="0" smtClean="0"/>
              <a:t> חד הוא מתלת מילי </a:t>
            </a:r>
            <a:r>
              <a:rPr lang="he-IL" dirty="0" err="1" smtClean="0"/>
              <a:t>דשוינהו</a:t>
            </a:r>
            <a:r>
              <a:rPr lang="he-IL" dirty="0" smtClean="0"/>
              <a:t> רבנן הלכתא בלא טעמא במס' גיטין: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בפקדון</a:t>
            </a:r>
            <a:r>
              <a:rPr lang="he-IL" dirty="0" smtClean="0"/>
              <a:t>. </a:t>
            </a:r>
            <a:r>
              <a:rPr lang="he-IL" dirty="0" err="1" smtClean="0"/>
              <a:t>דאיתיה</a:t>
            </a:r>
            <a:r>
              <a:rPr lang="he-IL" dirty="0" smtClean="0"/>
              <a:t> בעין וסמכה </a:t>
            </a:r>
            <a:r>
              <a:rPr lang="he-IL" dirty="0" err="1" smtClean="0"/>
              <a:t>דעתא</a:t>
            </a:r>
            <a:r>
              <a:rPr lang="he-IL" dirty="0" smtClean="0"/>
              <a:t> </a:t>
            </a:r>
            <a:r>
              <a:rPr lang="he-IL" dirty="0" err="1" smtClean="0"/>
              <a:t>דמקבל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7800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דברי</a:t>
            </a:r>
            <a:r>
              <a:rPr lang="he-IL" b="1" baseline="0" dirty="0" smtClean="0"/>
              <a:t> רבא הם לפי רבי אמי שלעיל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שנו</a:t>
            </a:r>
            <a:r>
              <a:rPr lang="he-IL" dirty="0" smtClean="0"/>
              <a:t>. </a:t>
            </a:r>
            <a:r>
              <a:rPr lang="he-IL" dirty="0" err="1" smtClean="0"/>
              <a:t>היכא</a:t>
            </a:r>
            <a:r>
              <a:rPr lang="he-IL" dirty="0" smtClean="0"/>
              <a:t> </a:t>
            </a:r>
            <a:r>
              <a:rPr lang="he-IL" dirty="0" err="1" smtClean="0"/>
              <a:t>דאוכלת</a:t>
            </a:r>
            <a:r>
              <a:rPr lang="he-IL" dirty="0" smtClean="0"/>
              <a:t> ראשונה </a:t>
            </a:r>
            <a:r>
              <a:rPr lang="he-IL" dirty="0" err="1" smtClean="0"/>
              <a:t>ראשונה</a:t>
            </a:r>
            <a:r>
              <a:rPr lang="he-IL" dirty="0" smtClean="0"/>
              <a:t> </a:t>
            </a:r>
            <a:r>
              <a:rPr lang="he-IL" dirty="0" err="1" smtClean="0"/>
              <a:t>דאין</a:t>
            </a:r>
            <a:r>
              <a:rPr lang="he-IL" dirty="0" smtClean="0"/>
              <a:t> מצטרפת לפרוטה: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אלא </a:t>
            </a:r>
            <a:r>
              <a:rPr lang="he-IL" b="1" dirty="0" err="1" smtClean="0"/>
              <a:t>דאמר</a:t>
            </a:r>
            <a:r>
              <a:rPr lang="he-IL" b="1" dirty="0" smtClean="0"/>
              <a:t> לה בזו ובזו </a:t>
            </a:r>
            <a:r>
              <a:rPr lang="he-IL" b="1" dirty="0" err="1" smtClean="0"/>
              <a:t>ובזו</a:t>
            </a:r>
            <a:r>
              <a:rPr lang="he-IL" dirty="0" smtClean="0"/>
              <a:t>. דלא גמרי קידושין ולא נקנה לה עד נתינה אחרונה שהיא גמר דבורו וכבר היו הראשונות </a:t>
            </a:r>
            <a:r>
              <a:rPr lang="he-IL" dirty="0" err="1" smtClean="0"/>
              <a:t>מלוה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אבל באלו</a:t>
            </a:r>
            <a:r>
              <a:rPr lang="he-IL" dirty="0" smtClean="0"/>
              <a:t>. מקבלת הראשונה לא באתה לידה בתורת </a:t>
            </a:r>
            <a:r>
              <a:rPr lang="he-IL" dirty="0" err="1" smtClean="0"/>
              <a:t>מלוה</a:t>
            </a:r>
            <a:r>
              <a:rPr lang="he-IL" dirty="0" smtClean="0"/>
              <a:t> </a:t>
            </a:r>
            <a:r>
              <a:rPr lang="he-IL" dirty="0" err="1" smtClean="0"/>
              <a:t>דמשנגמר</a:t>
            </a:r>
            <a:r>
              <a:rPr lang="he-IL" dirty="0" smtClean="0"/>
              <a:t> הדיבור הקנה לה בתורת קידושין וכי אכלה מדידה </a:t>
            </a:r>
            <a:r>
              <a:rPr lang="he-IL" dirty="0" err="1" smtClean="0"/>
              <a:t>קא</a:t>
            </a:r>
            <a:r>
              <a:rPr lang="he-IL" dirty="0" smtClean="0"/>
              <a:t> אכלה ואפילו אכלה ראשונה </a:t>
            </a:r>
            <a:r>
              <a:rPr lang="he-IL" dirty="0" err="1" smtClean="0"/>
              <a:t>ראשונה</a:t>
            </a:r>
            <a:r>
              <a:rPr lang="he-IL" dirty="0" smtClean="0"/>
              <a:t> מקודשת אם יש בכולן </a:t>
            </a:r>
            <a:r>
              <a:rPr lang="he-IL" dirty="0" err="1" smtClean="0"/>
              <a:t>שוה</a:t>
            </a:r>
            <a:r>
              <a:rPr lang="he-IL" dirty="0" smtClean="0"/>
              <a:t> פרוטה: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באלון ברמון באגוז</a:t>
            </a:r>
            <a:r>
              <a:rPr lang="he-IL" dirty="0" smtClean="0"/>
              <a:t>. אלון </a:t>
            </a:r>
            <a:r>
              <a:rPr lang="he-IL" dirty="0" err="1" smtClean="0"/>
              <a:t>אגלנ</a:t>
            </a:r>
            <a:r>
              <a:rPr lang="he-IL" dirty="0" smtClean="0"/>
              <a:t>''ט </a:t>
            </a:r>
            <a:r>
              <a:rPr lang="he-IL" dirty="0" err="1" smtClean="0"/>
              <a:t>בלע''ז</a:t>
            </a:r>
            <a:r>
              <a:rPr lang="he-IL" dirty="0" smtClean="0"/>
              <a:t> והוא מאכל חזיר יער ובלשון אשכנז </a:t>
            </a:r>
            <a:r>
              <a:rPr lang="he-IL" dirty="0" err="1" smtClean="0"/>
              <a:t>אייכל</a:t>
            </a:r>
            <a:r>
              <a:rPr lang="he-IL" dirty="0" smtClean="0"/>
              <a:t>''ן וגם בני אדם </a:t>
            </a:r>
            <a:r>
              <a:rPr lang="he-IL" dirty="0" err="1" smtClean="0"/>
              <a:t>אוכלין</a:t>
            </a:r>
            <a:r>
              <a:rPr lang="he-IL" dirty="0" smtClean="0"/>
              <a:t> </a:t>
            </a:r>
            <a:r>
              <a:rPr lang="he-IL" dirty="0" err="1" smtClean="0"/>
              <a:t>וצולין</a:t>
            </a:r>
            <a:r>
              <a:rPr lang="he-IL" dirty="0" smtClean="0"/>
              <a:t> אותם באש כמו ערמונים: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ה''ג</a:t>
            </a:r>
            <a:r>
              <a:rPr lang="he-IL" b="1" dirty="0" smtClean="0"/>
              <a:t> בזו ובזו אם יש בכולן </a:t>
            </a:r>
            <a:r>
              <a:rPr lang="he-IL" b="1" dirty="0" err="1" smtClean="0"/>
              <a:t>כו</a:t>
            </a:r>
            <a:r>
              <a:rPr lang="he-IL" b="1" dirty="0" smtClean="0"/>
              <a:t>' בזו </a:t>
            </a:r>
            <a:r>
              <a:rPr lang="he-IL" b="1" dirty="0" err="1" smtClean="0"/>
              <a:t>נטלתו</a:t>
            </a:r>
            <a:r>
              <a:rPr lang="he-IL" b="1" dirty="0" smtClean="0"/>
              <a:t> </a:t>
            </a:r>
            <a:r>
              <a:rPr lang="he-IL" b="1" dirty="0" err="1" smtClean="0"/>
              <a:t>ואכלתו</a:t>
            </a:r>
            <a:r>
              <a:rPr lang="he-IL" b="1" dirty="0" smtClean="0"/>
              <a:t> ועוד בזו ועוד בזו </a:t>
            </a:r>
            <a:r>
              <a:rPr lang="he-IL" b="1" dirty="0" err="1" smtClean="0"/>
              <a:t>וכו</a:t>
            </a:r>
            <a:r>
              <a:rPr lang="he-IL" dirty="0" smtClean="0"/>
              <a:t>'. והאי </a:t>
            </a:r>
            <a:r>
              <a:rPr lang="he-IL" dirty="0" err="1" smtClean="0"/>
              <a:t>דפלגינהו</a:t>
            </a:r>
            <a:r>
              <a:rPr lang="he-IL" dirty="0" smtClean="0"/>
              <a:t> לתרי בבי </a:t>
            </a:r>
            <a:r>
              <a:rPr lang="he-IL" dirty="0" err="1" smtClean="0"/>
              <a:t>דרישא</a:t>
            </a:r>
            <a:r>
              <a:rPr lang="he-IL" dirty="0" smtClean="0"/>
              <a:t> </a:t>
            </a:r>
            <a:r>
              <a:rPr lang="he-IL" dirty="0" err="1" smtClean="0"/>
              <a:t>ומציעתא</a:t>
            </a:r>
            <a:r>
              <a:rPr lang="he-IL" dirty="0" smtClean="0"/>
              <a:t> ותנא </a:t>
            </a:r>
            <a:r>
              <a:rPr lang="he-IL" dirty="0" err="1" smtClean="0"/>
              <a:t>בתרוייהו</a:t>
            </a:r>
            <a:r>
              <a:rPr lang="he-IL" dirty="0" smtClean="0"/>
              <a:t> אם יש בכולן משום דבעי </a:t>
            </a:r>
            <a:r>
              <a:rPr lang="he-IL" dirty="0" err="1" smtClean="0"/>
              <a:t>איפלוגי</a:t>
            </a:r>
            <a:r>
              <a:rPr lang="he-IL" dirty="0" smtClean="0"/>
              <a:t> </a:t>
            </a:r>
            <a:r>
              <a:rPr lang="he-IL" dirty="0" err="1" smtClean="0"/>
              <a:t>במציעתא</a:t>
            </a:r>
            <a:r>
              <a:rPr lang="he-IL" dirty="0" smtClean="0"/>
              <a:t> בין אוכלת למנחת </a:t>
            </a:r>
            <a:r>
              <a:rPr lang="he-IL" dirty="0" err="1" smtClean="0"/>
              <a:t>כדמפרש</a:t>
            </a:r>
            <a:r>
              <a:rPr lang="he-IL" dirty="0" smtClean="0"/>
              <a:t> ואזיל: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ועוד בזו ועוד בזו - </a:t>
            </a:r>
            <a:r>
              <a:rPr lang="he-IL" b="1" dirty="0" err="1" smtClean="0"/>
              <a:t>תוס</a:t>
            </a:r>
            <a:r>
              <a:rPr lang="he-IL" b="1" dirty="0" smtClean="0"/>
              <a:t>' רי"ד: פירוש או ועוד בזו, </a:t>
            </a:r>
            <a:r>
              <a:rPr lang="he-IL" b="1" dirty="0" err="1" smtClean="0"/>
              <a:t>וה"ק</a:t>
            </a:r>
            <a:r>
              <a:rPr lang="he-IL" b="1" dirty="0" smtClean="0"/>
              <a:t> בין אם אמר בזו ובזו בין אם אמר בזו ועוד בזו </a:t>
            </a:r>
            <a:r>
              <a:rPr lang="he-IL" b="1" dirty="0" err="1" smtClean="0"/>
              <a:t>והיתה</a:t>
            </a:r>
            <a:r>
              <a:rPr lang="he-IL" b="1" dirty="0" smtClean="0"/>
              <a:t> אוכלת ראשונה דין אחד יש להן שאינה מקודשת עד שיהא באחת מהן </a:t>
            </a:r>
            <a:r>
              <a:rPr lang="he-IL" b="1" dirty="0" err="1" smtClean="0"/>
              <a:t>שו"פ</a:t>
            </a:r>
            <a:r>
              <a:rPr lang="he-IL" b="1" dirty="0" smtClean="0"/>
              <a:t>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6255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הניחא</a:t>
            </a:r>
            <a:r>
              <a:rPr lang="he-IL" b="1" dirty="0" smtClean="0"/>
              <a:t> </a:t>
            </a:r>
            <a:r>
              <a:rPr lang="he-IL" b="1" dirty="0" err="1" smtClean="0"/>
              <a:t>כו</a:t>
            </a:r>
            <a:r>
              <a:rPr lang="he-IL" b="1" dirty="0" smtClean="0"/>
              <a:t>'</a:t>
            </a:r>
            <a:r>
              <a:rPr lang="he-IL" dirty="0" smtClean="0"/>
              <a:t>. לאו </a:t>
            </a:r>
            <a:r>
              <a:rPr lang="he-IL" dirty="0" err="1" smtClean="0"/>
              <a:t>לרבא</a:t>
            </a:r>
            <a:r>
              <a:rPr lang="he-IL" dirty="0" smtClean="0"/>
              <a:t> </a:t>
            </a:r>
            <a:r>
              <a:rPr lang="he-IL" dirty="0" err="1" smtClean="0"/>
              <a:t>פרכינן</a:t>
            </a:r>
            <a:r>
              <a:rPr lang="he-IL" dirty="0" smtClean="0"/>
              <a:t> אלא לעיל </a:t>
            </a:r>
            <a:r>
              <a:rPr lang="he-IL" dirty="0" err="1" smtClean="0"/>
              <a:t>קאי</a:t>
            </a:r>
            <a:r>
              <a:rPr lang="he-IL" dirty="0" smtClean="0"/>
              <a:t> </a:t>
            </a:r>
            <a:r>
              <a:rPr lang="he-IL" dirty="0" err="1" smtClean="0"/>
              <a:t>דמתרצינן</a:t>
            </a:r>
            <a:r>
              <a:rPr lang="he-IL" dirty="0" smtClean="0"/>
              <a:t> </a:t>
            </a:r>
            <a:r>
              <a:rPr lang="he-IL" dirty="0" err="1" smtClean="0"/>
              <a:t>היתה</a:t>
            </a:r>
            <a:r>
              <a:rPr lang="he-IL" dirty="0" smtClean="0"/>
              <a:t> אוכלת </a:t>
            </a:r>
            <a:r>
              <a:rPr lang="he-IL" dirty="0" err="1" smtClean="0"/>
              <a:t>דמתני</a:t>
            </a:r>
            <a:r>
              <a:rPr lang="he-IL" dirty="0" smtClean="0"/>
              <a:t>' לרב ושמואל </a:t>
            </a:r>
            <a:r>
              <a:rPr lang="he-IL" dirty="0" err="1" smtClean="0"/>
              <a:t>ארישא</a:t>
            </a:r>
            <a:r>
              <a:rPr lang="he-IL" dirty="0" smtClean="0"/>
              <a:t> ולרבי אמי </a:t>
            </a:r>
            <a:r>
              <a:rPr lang="he-IL" dirty="0" err="1" smtClean="0"/>
              <a:t>אסיפא</a:t>
            </a:r>
            <a:r>
              <a:rPr lang="he-IL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err="1" smtClean="0"/>
              <a:t>הניחא</a:t>
            </a:r>
            <a:r>
              <a:rPr lang="he-IL" dirty="0" smtClean="0"/>
              <a:t> </a:t>
            </a:r>
            <a:r>
              <a:rPr lang="he-IL" dirty="0" err="1" smtClean="0"/>
              <a:t>לר</a:t>
            </a:r>
            <a:r>
              <a:rPr lang="he-IL" dirty="0" smtClean="0"/>
              <a:t>' אמי </a:t>
            </a:r>
            <a:r>
              <a:rPr lang="he-IL" dirty="0" err="1" smtClean="0"/>
              <a:t>דאוקמה</a:t>
            </a:r>
            <a:r>
              <a:rPr lang="he-IL" dirty="0" smtClean="0"/>
              <a:t> </a:t>
            </a:r>
            <a:r>
              <a:rPr lang="he-IL" dirty="0" err="1" smtClean="0"/>
              <a:t>להיתה</a:t>
            </a:r>
            <a:r>
              <a:rPr lang="he-IL" dirty="0" smtClean="0"/>
              <a:t> אוכלת </a:t>
            </a:r>
            <a:r>
              <a:rPr lang="he-IL" dirty="0" err="1" smtClean="0"/>
              <a:t>דמתניתין</a:t>
            </a:r>
            <a:r>
              <a:rPr lang="he-IL" dirty="0" smtClean="0"/>
              <a:t> </a:t>
            </a:r>
            <a:r>
              <a:rPr lang="he-IL" dirty="0" err="1" smtClean="0"/>
              <a:t>אסיפא</a:t>
            </a:r>
            <a:r>
              <a:rPr lang="he-IL" dirty="0" smtClean="0"/>
              <a:t> דהוי </a:t>
            </a:r>
            <a:r>
              <a:rPr lang="he-IL" dirty="0" err="1" smtClean="0"/>
              <a:t>כללא</a:t>
            </a:r>
            <a:r>
              <a:rPr lang="he-IL" dirty="0" smtClean="0"/>
              <a:t> ומאי באחת באחרונה הכא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היתה</a:t>
            </a:r>
            <a:r>
              <a:rPr lang="he-IL" dirty="0" smtClean="0"/>
              <a:t> אוכלת </a:t>
            </a:r>
            <a:r>
              <a:rPr lang="he-IL" dirty="0" err="1" smtClean="0"/>
              <a:t>דברייתא</a:t>
            </a:r>
            <a:r>
              <a:rPr lang="he-IL" dirty="0" smtClean="0"/>
              <a:t> </a:t>
            </a:r>
            <a:r>
              <a:rPr lang="he-IL" dirty="0" err="1" smtClean="0"/>
              <a:t>קאי</a:t>
            </a:r>
            <a:r>
              <a:rPr lang="he-IL" dirty="0" smtClean="0"/>
              <a:t>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אכללא</a:t>
            </a:r>
            <a:r>
              <a:rPr lang="he-IL" dirty="0" smtClean="0"/>
              <a:t> </a:t>
            </a:r>
            <a:r>
              <a:rPr lang="he-IL" dirty="0" err="1" smtClean="0"/>
              <a:t>כדתני</a:t>
            </a:r>
            <a:r>
              <a:rPr lang="he-IL" dirty="0" smtClean="0"/>
              <a:t> בה בזו ובזו אם יש בכולן </a:t>
            </a:r>
            <a:r>
              <a:rPr lang="he-IL" dirty="0" err="1" smtClean="0"/>
              <a:t>שוה</a:t>
            </a:r>
            <a:r>
              <a:rPr lang="he-IL" dirty="0" smtClean="0"/>
              <a:t> פרוטה מקודשת ותנא פלוגתא גבי </a:t>
            </a:r>
            <a:r>
              <a:rPr lang="he-IL" dirty="0" err="1" smtClean="0"/>
              <a:t>נטלתו</a:t>
            </a:r>
            <a:r>
              <a:rPr lang="he-IL" dirty="0" smtClean="0"/>
              <a:t> </a:t>
            </a:r>
            <a:r>
              <a:rPr lang="he-IL" dirty="0" err="1" smtClean="0"/>
              <a:t>ואכלתו</a:t>
            </a:r>
            <a:r>
              <a:rPr lang="he-IL" dirty="0" smtClean="0"/>
              <a:t> </a:t>
            </a:r>
            <a:r>
              <a:rPr lang="he-IL" dirty="0" err="1" smtClean="0"/>
              <a:t>למימר</a:t>
            </a:r>
            <a:r>
              <a:rPr lang="he-IL" dirty="0" smtClean="0"/>
              <a:t> עד שיהא באחת מהן מצינו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לתרוצי</a:t>
            </a:r>
            <a:r>
              <a:rPr lang="he-IL" dirty="0" smtClean="0"/>
              <a:t> עד שיהא באחרונה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אלא לרב ושמואל </a:t>
            </a:r>
            <a:r>
              <a:rPr lang="he-IL" dirty="0" err="1" smtClean="0"/>
              <a:t>דאמרי</a:t>
            </a:r>
            <a:r>
              <a:rPr lang="he-IL" dirty="0" smtClean="0"/>
              <a:t> באחת אפילו </a:t>
            </a:r>
            <a:r>
              <a:rPr lang="he-IL" dirty="0" err="1" smtClean="0"/>
              <a:t>אחדא</a:t>
            </a:r>
            <a:r>
              <a:rPr lang="he-IL" dirty="0" smtClean="0"/>
              <a:t> </a:t>
            </a:r>
            <a:r>
              <a:rPr lang="he-IL" dirty="0" err="1" smtClean="0"/>
              <a:t>מקמייתא</a:t>
            </a:r>
            <a:r>
              <a:rPr lang="he-IL" dirty="0" smtClean="0"/>
              <a:t> </a:t>
            </a:r>
            <a:r>
              <a:rPr lang="he-IL" dirty="0" err="1" smtClean="0"/>
              <a:t>נמי</a:t>
            </a:r>
            <a:r>
              <a:rPr lang="he-IL" dirty="0" smtClean="0"/>
              <a:t> אמר </a:t>
            </a:r>
            <a:r>
              <a:rPr lang="he-IL" dirty="0" err="1" smtClean="0"/>
              <a:t>ואפרטא</a:t>
            </a:r>
            <a:r>
              <a:rPr lang="he-IL" dirty="0" smtClean="0"/>
              <a:t> </a:t>
            </a:r>
            <a:r>
              <a:rPr lang="he-IL" dirty="0" err="1" smtClean="0"/>
              <a:t>דהתקדשי</a:t>
            </a:r>
            <a:r>
              <a:rPr lang="he-IL" dirty="0" smtClean="0"/>
              <a:t> התקדשי </a:t>
            </a:r>
            <a:r>
              <a:rPr lang="he-IL" dirty="0" err="1" smtClean="0"/>
              <a:t>קאי</a:t>
            </a:r>
            <a:r>
              <a:rPr lang="he-IL" dirty="0" smtClean="0"/>
              <a:t> ואוכלת </a:t>
            </a:r>
            <a:r>
              <a:rPr lang="he-IL" dirty="0" err="1" smtClean="0"/>
              <a:t>איצטריכא</a:t>
            </a:r>
            <a:r>
              <a:rPr lang="he-IL" dirty="0" smtClean="0"/>
              <a:t> ליה האי באחת </a:t>
            </a:r>
            <a:r>
              <a:rPr lang="he-IL" dirty="0" err="1" smtClean="0"/>
              <a:t>דברייתא</a:t>
            </a:r>
            <a:r>
              <a:rPr lang="he-IL" dirty="0" smtClean="0"/>
              <a:t> </a:t>
            </a:r>
            <a:r>
              <a:rPr lang="he-IL" dirty="0" err="1" smtClean="0"/>
              <a:t>היכי</a:t>
            </a:r>
            <a:r>
              <a:rPr lang="he-IL" dirty="0" smtClean="0"/>
              <a:t> </a:t>
            </a:r>
            <a:r>
              <a:rPr lang="he-IL" dirty="0" err="1" smtClean="0"/>
              <a:t>מיתרצי</a:t>
            </a:r>
            <a:r>
              <a:rPr lang="he-IL" dirty="0" smtClean="0"/>
              <a:t> הא </a:t>
            </a:r>
            <a:r>
              <a:rPr lang="he-IL" dirty="0" err="1" smtClean="0"/>
              <a:t>בהך</a:t>
            </a:r>
            <a:r>
              <a:rPr lang="he-IL" dirty="0" smtClean="0"/>
              <a:t> ברייתא לא תנא שום </a:t>
            </a:r>
            <a:r>
              <a:rPr lang="he-IL" dirty="0" err="1" smtClean="0"/>
              <a:t>פרטא</a:t>
            </a:r>
            <a:r>
              <a:rPr lang="he-IL" dirty="0" smtClean="0"/>
              <a:t> </a:t>
            </a:r>
            <a:r>
              <a:rPr lang="he-IL" dirty="0" err="1" smtClean="0"/>
              <a:t>דהא</a:t>
            </a:r>
            <a:r>
              <a:rPr lang="he-IL" dirty="0" smtClean="0"/>
              <a:t> בזו ובזו </a:t>
            </a:r>
            <a:r>
              <a:rPr lang="he-IL" dirty="0" err="1" smtClean="0"/>
              <a:t>ובזו</a:t>
            </a:r>
            <a:r>
              <a:rPr lang="he-IL" dirty="0" smtClean="0"/>
              <a:t> </a:t>
            </a:r>
            <a:r>
              <a:rPr lang="he-IL" dirty="0" err="1" smtClean="0"/>
              <a:t>כללא</a:t>
            </a:r>
            <a:r>
              <a:rPr lang="he-IL" dirty="0" smtClean="0"/>
              <a:t> </a:t>
            </a:r>
            <a:r>
              <a:rPr lang="he-IL" dirty="0" err="1" smtClean="0"/>
              <a:t>חשיב</a:t>
            </a:r>
            <a:r>
              <a:rPr lang="he-IL" dirty="0" smtClean="0"/>
              <a:t> לה </a:t>
            </a:r>
            <a:r>
              <a:rPr lang="he-IL" dirty="0" err="1" smtClean="0"/>
              <a:t>וכ</a:t>
            </a:r>
            <a:r>
              <a:rPr lang="he-IL" dirty="0" smtClean="0"/>
              <a:t>''ש </a:t>
            </a:r>
            <a:r>
              <a:rPr lang="he-IL" dirty="0" err="1" smtClean="0"/>
              <a:t>היכא</a:t>
            </a:r>
            <a:r>
              <a:rPr lang="he-IL" dirty="0" smtClean="0"/>
              <a:t> </a:t>
            </a:r>
            <a:r>
              <a:rPr lang="he-IL" dirty="0" err="1" smtClean="0"/>
              <a:t>דקתני</a:t>
            </a:r>
            <a:r>
              <a:rPr lang="he-IL" dirty="0" smtClean="0"/>
              <a:t> ועוד בזו ועוד בזו ועוד בזו </a:t>
            </a:r>
            <a:r>
              <a:rPr lang="he-IL" dirty="0" err="1" smtClean="0"/>
              <a:t>וקתני</a:t>
            </a:r>
            <a:r>
              <a:rPr lang="he-IL" dirty="0" smtClean="0"/>
              <a:t> גבי אוכלת עד שיהא באחת מהן ואי </a:t>
            </a:r>
            <a:r>
              <a:rPr lang="he-IL" dirty="0" err="1" smtClean="0"/>
              <a:t>אקמייתא</a:t>
            </a:r>
            <a:r>
              <a:rPr lang="he-IL" dirty="0" smtClean="0"/>
              <a:t> </a:t>
            </a:r>
            <a:r>
              <a:rPr lang="he-IL" dirty="0" err="1" smtClean="0"/>
              <a:t>דאכלתנהו</a:t>
            </a:r>
            <a:r>
              <a:rPr lang="he-IL" dirty="0" smtClean="0"/>
              <a:t> מיד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קאמר</a:t>
            </a:r>
            <a:r>
              <a:rPr lang="he-IL" dirty="0" smtClean="0"/>
              <a:t> דאי איכא בחדא </a:t>
            </a:r>
            <a:r>
              <a:rPr lang="he-IL" dirty="0" err="1" smtClean="0"/>
              <a:t>שוה</a:t>
            </a:r>
            <a:r>
              <a:rPr lang="he-IL" dirty="0" smtClean="0"/>
              <a:t> פרוטה מקודשת </a:t>
            </a:r>
            <a:r>
              <a:rPr lang="he-IL" dirty="0" err="1" smtClean="0"/>
              <a:t>קשיא</a:t>
            </a:r>
            <a:r>
              <a:rPr lang="he-IL" dirty="0" smtClean="0"/>
              <a:t> הא </a:t>
            </a:r>
            <a:r>
              <a:rPr lang="he-IL" dirty="0" err="1" smtClean="0"/>
              <a:t>הוה</a:t>
            </a:r>
            <a:r>
              <a:rPr lang="he-IL" dirty="0" smtClean="0"/>
              <a:t> ליה </a:t>
            </a:r>
            <a:r>
              <a:rPr lang="he-IL" dirty="0" err="1" smtClean="0"/>
              <a:t>מלוה</a:t>
            </a:r>
            <a:r>
              <a:rPr lang="he-IL" dirty="0" smtClean="0"/>
              <a:t>: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err="1" smtClean="0"/>
              <a:t>ה''ג</a:t>
            </a:r>
            <a:r>
              <a:rPr lang="he-IL" dirty="0" smtClean="0"/>
              <a:t> הא מני רבי היא </a:t>
            </a:r>
            <a:r>
              <a:rPr lang="he-IL" dirty="0" err="1" smtClean="0"/>
              <a:t>דאמר</a:t>
            </a:r>
            <a:r>
              <a:rPr lang="he-IL" dirty="0" smtClean="0"/>
              <a:t> </a:t>
            </a:r>
            <a:r>
              <a:rPr lang="he-IL" dirty="0" err="1" smtClean="0"/>
              <a:t>ל''ש</a:t>
            </a:r>
            <a:r>
              <a:rPr lang="he-IL" dirty="0" smtClean="0"/>
              <a:t> כזית </a:t>
            </a:r>
            <a:r>
              <a:rPr lang="he-IL" dirty="0" err="1" smtClean="0"/>
              <a:t>כזית</a:t>
            </a:r>
            <a:r>
              <a:rPr lang="he-IL" dirty="0" smtClean="0"/>
              <a:t> </a:t>
            </a:r>
            <a:r>
              <a:rPr lang="he-IL" dirty="0" err="1" smtClean="0"/>
              <a:t>ול</a:t>
            </a:r>
            <a:r>
              <a:rPr lang="he-IL" dirty="0" smtClean="0"/>
              <a:t>''ש כזית וכזית </a:t>
            </a:r>
            <a:r>
              <a:rPr lang="he-IL" dirty="0" err="1" smtClean="0"/>
              <a:t>פרטא</a:t>
            </a:r>
            <a:r>
              <a:rPr lang="he-IL" dirty="0" smtClean="0"/>
              <a:t> הוי. </a:t>
            </a:r>
            <a:r>
              <a:rPr lang="he-IL" dirty="0" err="1" smtClean="0"/>
              <a:t>והך</a:t>
            </a:r>
            <a:r>
              <a:rPr lang="he-IL" dirty="0" smtClean="0"/>
              <a:t> סיפא </a:t>
            </a:r>
            <a:r>
              <a:rPr lang="he-IL" dirty="0" err="1" smtClean="0"/>
              <a:t>דקתני</a:t>
            </a:r>
            <a:r>
              <a:rPr lang="he-IL" dirty="0" smtClean="0"/>
              <a:t> בזו </a:t>
            </a:r>
            <a:r>
              <a:rPr lang="he-IL" dirty="0" err="1" smtClean="0"/>
              <a:t>נטלתו</a:t>
            </a:r>
            <a:r>
              <a:rPr lang="he-IL" dirty="0" smtClean="0"/>
              <a:t> </a:t>
            </a:r>
            <a:r>
              <a:rPr lang="he-IL" dirty="0" err="1" smtClean="0"/>
              <a:t>ואכלתו</a:t>
            </a:r>
            <a:r>
              <a:rPr lang="he-IL" dirty="0" smtClean="0"/>
              <a:t> ועוד בזו ועוד בזו תנא </a:t>
            </a:r>
            <a:r>
              <a:rPr lang="he-IL" dirty="0" err="1" smtClean="0"/>
              <a:t>אחרינא</a:t>
            </a:r>
            <a:r>
              <a:rPr lang="he-IL" dirty="0" smtClean="0"/>
              <a:t> הוא ולאו היינו תנא </a:t>
            </a:r>
            <a:r>
              <a:rPr lang="he-IL" dirty="0" err="1" smtClean="0"/>
              <a:t>דרישא</a:t>
            </a:r>
            <a:r>
              <a:rPr lang="he-IL" dirty="0" smtClean="0"/>
              <a:t> </a:t>
            </a:r>
            <a:r>
              <a:rPr lang="he-IL" dirty="0" err="1" smtClean="0"/>
              <a:t>ומציעתא</a:t>
            </a:r>
            <a:r>
              <a:rPr lang="he-IL" dirty="0" smtClean="0"/>
              <a:t> </a:t>
            </a:r>
            <a:r>
              <a:rPr lang="he-IL" dirty="0" err="1" smtClean="0"/>
              <a:t>וס</a:t>
            </a:r>
            <a:r>
              <a:rPr lang="he-IL" dirty="0" smtClean="0"/>
              <a:t>''ל כרבי ותנא אוכלת והוא הדין למנחת ואוכלת </a:t>
            </a:r>
            <a:r>
              <a:rPr lang="he-IL" dirty="0" err="1" smtClean="0"/>
              <a:t>איצטריכא</a:t>
            </a:r>
            <a:r>
              <a:rPr lang="he-IL" dirty="0" smtClean="0"/>
              <a:t> ליה </a:t>
            </a:r>
            <a:r>
              <a:rPr lang="he-IL" dirty="0" err="1" smtClean="0"/>
              <a:t>לאשמועינן</a:t>
            </a:r>
            <a:r>
              <a:rPr lang="he-IL" dirty="0" smtClean="0"/>
              <a:t> </a:t>
            </a:r>
            <a:r>
              <a:rPr lang="he-IL" dirty="0" err="1" smtClean="0"/>
              <a:t>דאע</a:t>
            </a:r>
            <a:r>
              <a:rPr lang="he-IL" dirty="0" smtClean="0"/>
              <a:t>''ג </a:t>
            </a:r>
            <a:r>
              <a:rPr lang="he-IL" dirty="0" err="1" smtClean="0"/>
              <a:t>דמקרבה</a:t>
            </a:r>
            <a:r>
              <a:rPr lang="he-IL" dirty="0" smtClean="0"/>
              <a:t> </a:t>
            </a:r>
            <a:r>
              <a:rPr lang="he-IL" dirty="0" err="1" smtClean="0"/>
              <a:t>הנייתה</a:t>
            </a:r>
            <a:r>
              <a:rPr lang="he-IL" dirty="0" smtClean="0"/>
              <a:t> לא מקדשה בפחות </a:t>
            </a:r>
            <a:r>
              <a:rPr lang="he-IL" dirty="0" err="1" smtClean="0"/>
              <a:t>מש''פ</a:t>
            </a:r>
            <a:r>
              <a:rPr lang="he-IL" dirty="0" smtClean="0"/>
              <a:t> ולהכי תנא בזו </a:t>
            </a:r>
            <a:r>
              <a:rPr lang="he-IL" dirty="0" err="1" smtClean="0"/>
              <a:t>בזו</a:t>
            </a:r>
            <a:r>
              <a:rPr lang="he-IL" dirty="0" smtClean="0"/>
              <a:t> תרי </a:t>
            </a:r>
            <a:r>
              <a:rPr lang="he-IL" dirty="0" err="1" smtClean="0"/>
              <a:t>זימני</a:t>
            </a:r>
            <a:r>
              <a:rPr lang="he-IL" dirty="0" smtClean="0"/>
              <a:t> גבי </a:t>
            </a:r>
            <a:r>
              <a:rPr lang="he-IL" dirty="0" err="1" smtClean="0"/>
              <a:t>נטלתו</a:t>
            </a:r>
            <a:r>
              <a:rPr lang="he-IL" dirty="0" smtClean="0"/>
              <a:t> </a:t>
            </a:r>
            <a:r>
              <a:rPr lang="he-IL" dirty="0" err="1" smtClean="0"/>
              <a:t>ואכלתו</a:t>
            </a:r>
            <a:r>
              <a:rPr lang="he-IL" dirty="0" smtClean="0"/>
              <a:t> ועוד בזו ועוד בזו ותנא אם יש באחת מכולן </a:t>
            </a:r>
            <a:r>
              <a:rPr lang="he-IL" dirty="0" err="1" smtClean="0"/>
              <a:t>שוה</a:t>
            </a:r>
            <a:r>
              <a:rPr lang="he-IL" dirty="0" smtClean="0"/>
              <a:t> פרוטה מקודשת משום </a:t>
            </a:r>
            <a:r>
              <a:rPr lang="he-IL" dirty="0" err="1" smtClean="0"/>
              <a:t>דס</a:t>
            </a:r>
            <a:r>
              <a:rPr lang="he-IL" dirty="0" smtClean="0"/>
              <a:t>''ל התקדשי אכל </a:t>
            </a:r>
            <a:r>
              <a:rPr lang="he-IL" dirty="0" err="1" smtClean="0"/>
              <a:t>חדא</a:t>
            </a:r>
            <a:r>
              <a:rPr lang="he-IL" dirty="0" smtClean="0"/>
              <a:t> </a:t>
            </a:r>
            <a:r>
              <a:rPr lang="he-IL" dirty="0" err="1" smtClean="0"/>
              <a:t>קאי</a:t>
            </a:r>
            <a:r>
              <a:rPr lang="he-IL" dirty="0" smtClean="0"/>
              <a:t> התקדשי בזו התקדשי בזו ועוד בזו התקדשי </a:t>
            </a:r>
            <a:r>
              <a:rPr lang="he-IL" dirty="0" err="1" smtClean="0"/>
              <a:t>והך</a:t>
            </a:r>
            <a:r>
              <a:rPr lang="he-IL" dirty="0" smtClean="0"/>
              <a:t> דרבי בזבחים </a:t>
            </a:r>
            <a:r>
              <a:rPr lang="he-IL" dirty="0" err="1" smtClean="0"/>
              <a:t>בפ</a:t>
            </a:r>
            <a:r>
              <a:rPr lang="he-IL" dirty="0" smtClean="0"/>
              <a:t>''ב במחשב בשחיטת הזבח בין ששחט </a:t>
            </a:r>
            <a:r>
              <a:rPr lang="he-IL" dirty="0" err="1" smtClean="0"/>
              <a:t>ע''מ</a:t>
            </a:r>
            <a:r>
              <a:rPr lang="he-IL" dirty="0" smtClean="0"/>
              <a:t> לאכול כזית למחר כזית בחוץ בין שאמר כזית למחר וכזית בחוץ הוו להו שתי מחשבות ולרבי יהודה </a:t>
            </a:r>
            <a:r>
              <a:rPr lang="he-IL" dirty="0" err="1" smtClean="0"/>
              <a:t>דאזיל</a:t>
            </a:r>
            <a:r>
              <a:rPr lang="he-IL" dirty="0" smtClean="0"/>
              <a:t> בתר לשון ראשון הוי פיגול וחייבין עליו כרת: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ולכן לדעת רבי נכתב בברייתא בזו </a:t>
            </a:r>
            <a:r>
              <a:rPr lang="he-IL" b="1" dirty="0" err="1" smtClean="0"/>
              <a:t>נטלתו</a:t>
            </a:r>
            <a:r>
              <a:rPr lang="he-IL" b="1" dirty="0" smtClean="0"/>
              <a:t> </a:t>
            </a:r>
            <a:r>
              <a:rPr lang="he-IL" b="1" dirty="0" err="1" smtClean="0"/>
              <a:t>ואכלתו</a:t>
            </a:r>
            <a:r>
              <a:rPr lang="he-IL" b="1" dirty="0" smtClean="0"/>
              <a:t> בזו </a:t>
            </a:r>
            <a:r>
              <a:rPr lang="he-IL" b="1" dirty="0" err="1" smtClean="0"/>
              <a:t>נטלתו</a:t>
            </a:r>
            <a:r>
              <a:rPr lang="he-IL" b="1" dirty="0" smtClean="0"/>
              <a:t> </a:t>
            </a:r>
            <a:r>
              <a:rPr lang="he-IL" b="1" dirty="0" err="1" smtClean="0"/>
              <a:t>ואכלתו</a:t>
            </a:r>
            <a:r>
              <a:rPr lang="he-IL" b="1" dirty="0" smtClean="0"/>
              <a:t> ועוד בזו ועוד</a:t>
            </a:r>
            <a:r>
              <a:rPr lang="he-IL" b="1" baseline="0" dirty="0" smtClean="0"/>
              <a:t> בזו אינה מקודשת שרצה התנא להשמיענו שבין אם אמר בזו </a:t>
            </a:r>
            <a:r>
              <a:rPr lang="he-IL" b="1" baseline="0" dirty="0" err="1" smtClean="0"/>
              <a:t>בזו</a:t>
            </a:r>
            <a:r>
              <a:rPr lang="he-IL" b="1" baseline="0" dirty="0" smtClean="0"/>
              <a:t> ובין אם אמר בזו ועוד בזו בתוספת וי"ו אין כוונתו לכלל אלא לפרט ואין מצטרפים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0501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הניחא</a:t>
            </a:r>
            <a:r>
              <a:rPr lang="he-IL" b="1" dirty="0" smtClean="0"/>
              <a:t> </a:t>
            </a:r>
            <a:r>
              <a:rPr lang="he-IL" b="1" dirty="0" err="1" smtClean="0"/>
              <a:t>כו</a:t>
            </a:r>
            <a:r>
              <a:rPr lang="he-IL" b="1" dirty="0" smtClean="0"/>
              <a:t>'</a:t>
            </a:r>
            <a:r>
              <a:rPr lang="he-IL" dirty="0" smtClean="0"/>
              <a:t>. לאו </a:t>
            </a:r>
            <a:r>
              <a:rPr lang="he-IL" dirty="0" err="1" smtClean="0"/>
              <a:t>לרבא</a:t>
            </a:r>
            <a:r>
              <a:rPr lang="he-IL" dirty="0" smtClean="0"/>
              <a:t> </a:t>
            </a:r>
            <a:r>
              <a:rPr lang="he-IL" dirty="0" err="1" smtClean="0"/>
              <a:t>פרכינן</a:t>
            </a:r>
            <a:r>
              <a:rPr lang="he-IL" dirty="0" smtClean="0"/>
              <a:t> אלא לעיל </a:t>
            </a:r>
            <a:r>
              <a:rPr lang="he-IL" dirty="0" err="1" smtClean="0"/>
              <a:t>קאי</a:t>
            </a:r>
            <a:r>
              <a:rPr lang="he-IL" dirty="0" smtClean="0"/>
              <a:t> </a:t>
            </a:r>
            <a:r>
              <a:rPr lang="he-IL" dirty="0" err="1" smtClean="0"/>
              <a:t>דמתרצינן</a:t>
            </a:r>
            <a:r>
              <a:rPr lang="he-IL" dirty="0" smtClean="0"/>
              <a:t> </a:t>
            </a:r>
            <a:r>
              <a:rPr lang="he-IL" dirty="0" err="1" smtClean="0"/>
              <a:t>היתה</a:t>
            </a:r>
            <a:r>
              <a:rPr lang="he-IL" dirty="0" smtClean="0"/>
              <a:t> אוכלת </a:t>
            </a:r>
            <a:r>
              <a:rPr lang="he-IL" dirty="0" err="1" smtClean="0"/>
              <a:t>דמתני</a:t>
            </a:r>
            <a:r>
              <a:rPr lang="he-IL" dirty="0" smtClean="0"/>
              <a:t>' לרב ושמואל </a:t>
            </a:r>
            <a:r>
              <a:rPr lang="he-IL" dirty="0" err="1" smtClean="0"/>
              <a:t>ארישא</a:t>
            </a:r>
            <a:r>
              <a:rPr lang="he-IL" dirty="0" smtClean="0"/>
              <a:t> ולרבי אמי </a:t>
            </a:r>
            <a:r>
              <a:rPr lang="he-IL" dirty="0" err="1" smtClean="0"/>
              <a:t>אסיפא</a:t>
            </a:r>
            <a:r>
              <a:rPr lang="he-IL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err="1" smtClean="0"/>
              <a:t>הניחא</a:t>
            </a:r>
            <a:r>
              <a:rPr lang="he-IL" dirty="0" smtClean="0"/>
              <a:t> </a:t>
            </a:r>
            <a:r>
              <a:rPr lang="he-IL" dirty="0" err="1" smtClean="0"/>
              <a:t>לר</a:t>
            </a:r>
            <a:r>
              <a:rPr lang="he-IL" dirty="0" smtClean="0"/>
              <a:t>' אמי </a:t>
            </a:r>
            <a:r>
              <a:rPr lang="he-IL" dirty="0" err="1" smtClean="0"/>
              <a:t>דאוקמה</a:t>
            </a:r>
            <a:r>
              <a:rPr lang="he-IL" dirty="0" smtClean="0"/>
              <a:t> </a:t>
            </a:r>
            <a:r>
              <a:rPr lang="he-IL" dirty="0" err="1" smtClean="0"/>
              <a:t>להיתה</a:t>
            </a:r>
            <a:r>
              <a:rPr lang="he-IL" dirty="0" smtClean="0"/>
              <a:t> אוכלת </a:t>
            </a:r>
            <a:r>
              <a:rPr lang="he-IL" dirty="0" err="1" smtClean="0"/>
              <a:t>דמתניתין</a:t>
            </a:r>
            <a:r>
              <a:rPr lang="he-IL" dirty="0" smtClean="0"/>
              <a:t> </a:t>
            </a:r>
            <a:r>
              <a:rPr lang="he-IL" dirty="0" err="1" smtClean="0"/>
              <a:t>אסיפא</a:t>
            </a:r>
            <a:r>
              <a:rPr lang="he-IL" dirty="0" smtClean="0"/>
              <a:t> דהוי </a:t>
            </a:r>
            <a:r>
              <a:rPr lang="he-IL" dirty="0" err="1" smtClean="0"/>
              <a:t>כללא</a:t>
            </a:r>
            <a:r>
              <a:rPr lang="he-IL" dirty="0" smtClean="0"/>
              <a:t> ומאי באחת באחרונה הכא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היתה</a:t>
            </a:r>
            <a:r>
              <a:rPr lang="he-IL" dirty="0" smtClean="0"/>
              <a:t> אוכלת </a:t>
            </a:r>
            <a:r>
              <a:rPr lang="he-IL" dirty="0" err="1" smtClean="0"/>
              <a:t>דברייתא</a:t>
            </a:r>
            <a:r>
              <a:rPr lang="he-IL" dirty="0" smtClean="0"/>
              <a:t> </a:t>
            </a:r>
            <a:r>
              <a:rPr lang="he-IL" dirty="0" err="1" smtClean="0"/>
              <a:t>קאי</a:t>
            </a:r>
            <a:r>
              <a:rPr lang="he-IL" dirty="0" smtClean="0"/>
              <a:t>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אכללא</a:t>
            </a:r>
            <a:r>
              <a:rPr lang="he-IL" dirty="0" smtClean="0"/>
              <a:t> </a:t>
            </a:r>
            <a:r>
              <a:rPr lang="he-IL" dirty="0" err="1" smtClean="0"/>
              <a:t>כדתני</a:t>
            </a:r>
            <a:r>
              <a:rPr lang="he-IL" dirty="0" smtClean="0"/>
              <a:t> בה בזו ובזו אם יש בכולן </a:t>
            </a:r>
            <a:r>
              <a:rPr lang="he-IL" dirty="0" err="1" smtClean="0"/>
              <a:t>שוה</a:t>
            </a:r>
            <a:r>
              <a:rPr lang="he-IL" dirty="0" smtClean="0"/>
              <a:t> פרוטה מקודשת ותנא פלוגתא גבי </a:t>
            </a:r>
            <a:r>
              <a:rPr lang="he-IL" dirty="0" err="1" smtClean="0"/>
              <a:t>נטלתו</a:t>
            </a:r>
            <a:r>
              <a:rPr lang="he-IL" dirty="0" smtClean="0"/>
              <a:t> </a:t>
            </a:r>
            <a:r>
              <a:rPr lang="he-IL" dirty="0" err="1" smtClean="0"/>
              <a:t>ואכלתו</a:t>
            </a:r>
            <a:r>
              <a:rPr lang="he-IL" dirty="0" smtClean="0"/>
              <a:t> </a:t>
            </a:r>
            <a:r>
              <a:rPr lang="he-IL" dirty="0" err="1" smtClean="0"/>
              <a:t>למימר</a:t>
            </a:r>
            <a:r>
              <a:rPr lang="he-IL" dirty="0" smtClean="0"/>
              <a:t> עד שיהא באחת מהן מצינו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לתרוצי</a:t>
            </a:r>
            <a:r>
              <a:rPr lang="he-IL" dirty="0" smtClean="0"/>
              <a:t> עד שיהא באחרונה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אלא לרב ושמואל </a:t>
            </a:r>
            <a:r>
              <a:rPr lang="he-IL" dirty="0" err="1" smtClean="0"/>
              <a:t>דאמרי</a:t>
            </a:r>
            <a:r>
              <a:rPr lang="he-IL" dirty="0" smtClean="0"/>
              <a:t> באחת אפילו </a:t>
            </a:r>
            <a:r>
              <a:rPr lang="he-IL" dirty="0" err="1" smtClean="0"/>
              <a:t>אחדא</a:t>
            </a:r>
            <a:r>
              <a:rPr lang="he-IL" dirty="0" smtClean="0"/>
              <a:t> </a:t>
            </a:r>
            <a:r>
              <a:rPr lang="he-IL" dirty="0" err="1" smtClean="0"/>
              <a:t>מקמייתא</a:t>
            </a:r>
            <a:r>
              <a:rPr lang="he-IL" dirty="0" smtClean="0"/>
              <a:t> </a:t>
            </a:r>
            <a:r>
              <a:rPr lang="he-IL" dirty="0" err="1" smtClean="0"/>
              <a:t>נמי</a:t>
            </a:r>
            <a:r>
              <a:rPr lang="he-IL" dirty="0" smtClean="0"/>
              <a:t> אמר </a:t>
            </a:r>
            <a:r>
              <a:rPr lang="he-IL" dirty="0" err="1" smtClean="0"/>
              <a:t>ואפרטא</a:t>
            </a:r>
            <a:r>
              <a:rPr lang="he-IL" dirty="0" smtClean="0"/>
              <a:t> </a:t>
            </a:r>
            <a:r>
              <a:rPr lang="he-IL" dirty="0" err="1" smtClean="0"/>
              <a:t>דהתקדשי</a:t>
            </a:r>
            <a:r>
              <a:rPr lang="he-IL" dirty="0" smtClean="0"/>
              <a:t> התקדשי </a:t>
            </a:r>
            <a:r>
              <a:rPr lang="he-IL" dirty="0" err="1" smtClean="0"/>
              <a:t>קאי</a:t>
            </a:r>
            <a:r>
              <a:rPr lang="he-IL" dirty="0" smtClean="0"/>
              <a:t> ואוכלת </a:t>
            </a:r>
            <a:r>
              <a:rPr lang="he-IL" dirty="0" err="1" smtClean="0"/>
              <a:t>איצטריכא</a:t>
            </a:r>
            <a:r>
              <a:rPr lang="he-IL" dirty="0" smtClean="0"/>
              <a:t> ליה האי באחת </a:t>
            </a:r>
            <a:r>
              <a:rPr lang="he-IL" dirty="0" err="1" smtClean="0"/>
              <a:t>דברייתא</a:t>
            </a:r>
            <a:r>
              <a:rPr lang="he-IL" dirty="0" smtClean="0"/>
              <a:t> </a:t>
            </a:r>
            <a:r>
              <a:rPr lang="he-IL" dirty="0" err="1" smtClean="0"/>
              <a:t>היכי</a:t>
            </a:r>
            <a:r>
              <a:rPr lang="he-IL" dirty="0" smtClean="0"/>
              <a:t> </a:t>
            </a:r>
            <a:r>
              <a:rPr lang="he-IL" dirty="0" err="1" smtClean="0"/>
              <a:t>מיתרצי</a:t>
            </a:r>
            <a:r>
              <a:rPr lang="he-IL" dirty="0" smtClean="0"/>
              <a:t> הא </a:t>
            </a:r>
            <a:r>
              <a:rPr lang="he-IL" dirty="0" err="1" smtClean="0"/>
              <a:t>בהך</a:t>
            </a:r>
            <a:r>
              <a:rPr lang="he-IL" dirty="0" smtClean="0"/>
              <a:t> ברייתא לא תנא שום </a:t>
            </a:r>
            <a:r>
              <a:rPr lang="he-IL" dirty="0" err="1" smtClean="0"/>
              <a:t>פרטא</a:t>
            </a:r>
            <a:r>
              <a:rPr lang="he-IL" dirty="0" smtClean="0"/>
              <a:t> </a:t>
            </a:r>
            <a:r>
              <a:rPr lang="he-IL" dirty="0" err="1" smtClean="0"/>
              <a:t>דהא</a:t>
            </a:r>
            <a:r>
              <a:rPr lang="he-IL" dirty="0" smtClean="0"/>
              <a:t> בזו ובזו </a:t>
            </a:r>
            <a:r>
              <a:rPr lang="he-IL" dirty="0" err="1" smtClean="0"/>
              <a:t>ובזו</a:t>
            </a:r>
            <a:r>
              <a:rPr lang="he-IL" dirty="0" smtClean="0"/>
              <a:t> </a:t>
            </a:r>
            <a:r>
              <a:rPr lang="he-IL" dirty="0" err="1" smtClean="0"/>
              <a:t>כללא</a:t>
            </a:r>
            <a:r>
              <a:rPr lang="he-IL" dirty="0" smtClean="0"/>
              <a:t> </a:t>
            </a:r>
            <a:r>
              <a:rPr lang="he-IL" dirty="0" err="1" smtClean="0"/>
              <a:t>חשיב</a:t>
            </a:r>
            <a:r>
              <a:rPr lang="he-IL" dirty="0" smtClean="0"/>
              <a:t> לה </a:t>
            </a:r>
            <a:r>
              <a:rPr lang="he-IL" dirty="0" err="1" smtClean="0"/>
              <a:t>וכ</a:t>
            </a:r>
            <a:r>
              <a:rPr lang="he-IL" dirty="0" smtClean="0"/>
              <a:t>''ש </a:t>
            </a:r>
            <a:r>
              <a:rPr lang="he-IL" dirty="0" err="1" smtClean="0"/>
              <a:t>היכא</a:t>
            </a:r>
            <a:r>
              <a:rPr lang="he-IL" dirty="0" smtClean="0"/>
              <a:t> </a:t>
            </a:r>
            <a:r>
              <a:rPr lang="he-IL" dirty="0" err="1" smtClean="0"/>
              <a:t>דקתני</a:t>
            </a:r>
            <a:r>
              <a:rPr lang="he-IL" dirty="0" smtClean="0"/>
              <a:t> ועוד בזו ועוד בזו ועוד בזו </a:t>
            </a:r>
            <a:r>
              <a:rPr lang="he-IL" dirty="0" err="1" smtClean="0"/>
              <a:t>וקתני</a:t>
            </a:r>
            <a:r>
              <a:rPr lang="he-IL" dirty="0" smtClean="0"/>
              <a:t> גבי אוכלת עד שיהא באחת מהן ואי </a:t>
            </a:r>
            <a:r>
              <a:rPr lang="he-IL" dirty="0" err="1" smtClean="0"/>
              <a:t>אקמייתא</a:t>
            </a:r>
            <a:r>
              <a:rPr lang="he-IL" dirty="0" smtClean="0"/>
              <a:t> </a:t>
            </a:r>
            <a:r>
              <a:rPr lang="he-IL" dirty="0" err="1" smtClean="0"/>
              <a:t>דאכלתנהו</a:t>
            </a:r>
            <a:r>
              <a:rPr lang="he-IL" dirty="0" smtClean="0"/>
              <a:t> מיד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קאמר</a:t>
            </a:r>
            <a:r>
              <a:rPr lang="he-IL" dirty="0" smtClean="0"/>
              <a:t> דאי איכא בחדא </a:t>
            </a:r>
            <a:r>
              <a:rPr lang="he-IL" dirty="0" err="1" smtClean="0"/>
              <a:t>שוה</a:t>
            </a:r>
            <a:r>
              <a:rPr lang="he-IL" dirty="0" smtClean="0"/>
              <a:t> פרוטה מקודשת </a:t>
            </a:r>
            <a:r>
              <a:rPr lang="he-IL" dirty="0" err="1" smtClean="0"/>
              <a:t>קשיא</a:t>
            </a:r>
            <a:r>
              <a:rPr lang="he-IL" dirty="0" smtClean="0"/>
              <a:t> הא </a:t>
            </a:r>
            <a:r>
              <a:rPr lang="he-IL" dirty="0" err="1" smtClean="0"/>
              <a:t>הוה</a:t>
            </a:r>
            <a:r>
              <a:rPr lang="he-IL" dirty="0" smtClean="0"/>
              <a:t> ליה </a:t>
            </a:r>
            <a:r>
              <a:rPr lang="he-IL" dirty="0" err="1" smtClean="0"/>
              <a:t>מלוה</a:t>
            </a:r>
            <a:r>
              <a:rPr lang="he-IL" dirty="0" smtClean="0"/>
              <a:t>: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err="1" smtClean="0"/>
              <a:t>ה''ג</a:t>
            </a:r>
            <a:r>
              <a:rPr lang="he-IL" dirty="0" smtClean="0"/>
              <a:t> הא מני רבי היא </a:t>
            </a:r>
            <a:r>
              <a:rPr lang="he-IL" dirty="0" err="1" smtClean="0"/>
              <a:t>דאמר</a:t>
            </a:r>
            <a:r>
              <a:rPr lang="he-IL" dirty="0" smtClean="0"/>
              <a:t> </a:t>
            </a:r>
            <a:r>
              <a:rPr lang="he-IL" dirty="0" err="1" smtClean="0"/>
              <a:t>ל''ש</a:t>
            </a:r>
            <a:r>
              <a:rPr lang="he-IL" dirty="0" smtClean="0"/>
              <a:t> כזית </a:t>
            </a:r>
            <a:r>
              <a:rPr lang="he-IL" dirty="0" err="1" smtClean="0"/>
              <a:t>כזית</a:t>
            </a:r>
            <a:r>
              <a:rPr lang="he-IL" dirty="0" smtClean="0"/>
              <a:t> </a:t>
            </a:r>
            <a:r>
              <a:rPr lang="he-IL" dirty="0" err="1" smtClean="0"/>
              <a:t>ול</a:t>
            </a:r>
            <a:r>
              <a:rPr lang="he-IL" dirty="0" smtClean="0"/>
              <a:t>''ש כזית וכזית </a:t>
            </a:r>
            <a:r>
              <a:rPr lang="he-IL" dirty="0" err="1" smtClean="0"/>
              <a:t>פרטא</a:t>
            </a:r>
            <a:r>
              <a:rPr lang="he-IL" dirty="0" smtClean="0"/>
              <a:t> הוי. </a:t>
            </a:r>
            <a:r>
              <a:rPr lang="he-IL" dirty="0" err="1" smtClean="0"/>
              <a:t>והך</a:t>
            </a:r>
            <a:r>
              <a:rPr lang="he-IL" dirty="0" smtClean="0"/>
              <a:t> סיפא </a:t>
            </a:r>
            <a:r>
              <a:rPr lang="he-IL" dirty="0" err="1" smtClean="0"/>
              <a:t>דקתני</a:t>
            </a:r>
            <a:r>
              <a:rPr lang="he-IL" dirty="0" smtClean="0"/>
              <a:t> בזו </a:t>
            </a:r>
            <a:r>
              <a:rPr lang="he-IL" dirty="0" err="1" smtClean="0"/>
              <a:t>נטלתו</a:t>
            </a:r>
            <a:r>
              <a:rPr lang="he-IL" dirty="0" smtClean="0"/>
              <a:t> </a:t>
            </a:r>
            <a:r>
              <a:rPr lang="he-IL" dirty="0" err="1" smtClean="0"/>
              <a:t>ואכלתו</a:t>
            </a:r>
            <a:r>
              <a:rPr lang="he-IL" dirty="0" smtClean="0"/>
              <a:t> ועוד בזו ועוד בזו תנא </a:t>
            </a:r>
            <a:r>
              <a:rPr lang="he-IL" dirty="0" err="1" smtClean="0"/>
              <a:t>אחרינא</a:t>
            </a:r>
            <a:r>
              <a:rPr lang="he-IL" dirty="0" smtClean="0"/>
              <a:t> הוא ולאו היינו תנא </a:t>
            </a:r>
            <a:r>
              <a:rPr lang="he-IL" dirty="0" err="1" smtClean="0"/>
              <a:t>דרישא</a:t>
            </a:r>
            <a:r>
              <a:rPr lang="he-IL" dirty="0" smtClean="0"/>
              <a:t> </a:t>
            </a:r>
            <a:r>
              <a:rPr lang="he-IL" dirty="0" err="1" smtClean="0"/>
              <a:t>ומציעתא</a:t>
            </a:r>
            <a:r>
              <a:rPr lang="he-IL" dirty="0" smtClean="0"/>
              <a:t> </a:t>
            </a:r>
            <a:r>
              <a:rPr lang="he-IL" dirty="0" err="1" smtClean="0"/>
              <a:t>וס</a:t>
            </a:r>
            <a:r>
              <a:rPr lang="he-IL" dirty="0" smtClean="0"/>
              <a:t>''ל כרבי ותנא אוכלת והוא הדין למנחת ואוכלת </a:t>
            </a:r>
            <a:r>
              <a:rPr lang="he-IL" dirty="0" err="1" smtClean="0"/>
              <a:t>איצטריכא</a:t>
            </a:r>
            <a:r>
              <a:rPr lang="he-IL" dirty="0" smtClean="0"/>
              <a:t> ליה </a:t>
            </a:r>
            <a:r>
              <a:rPr lang="he-IL" dirty="0" err="1" smtClean="0"/>
              <a:t>לאשמועינן</a:t>
            </a:r>
            <a:r>
              <a:rPr lang="he-IL" dirty="0" smtClean="0"/>
              <a:t> </a:t>
            </a:r>
            <a:r>
              <a:rPr lang="he-IL" dirty="0" err="1" smtClean="0"/>
              <a:t>דאע</a:t>
            </a:r>
            <a:r>
              <a:rPr lang="he-IL" dirty="0" smtClean="0"/>
              <a:t>''ג </a:t>
            </a:r>
            <a:r>
              <a:rPr lang="he-IL" dirty="0" err="1" smtClean="0"/>
              <a:t>דמקרבה</a:t>
            </a:r>
            <a:r>
              <a:rPr lang="he-IL" dirty="0" smtClean="0"/>
              <a:t> </a:t>
            </a:r>
            <a:r>
              <a:rPr lang="he-IL" dirty="0" err="1" smtClean="0"/>
              <a:t>הנייתה</a:t>
            </a:r>
            <a:r>
              <a:rPr lang="he-IL" dirty="0" smtClean="0"/>
              <a:t> לא מקדשה בפחות </a:t>
            </a:r>
            <a:r>
              <a:rPr lang="he-IL" dirty="0" err="1" smtClean="0"/>
              <a:t>מש''פ</a:t>
            </a:r>
            <a:r>
              <a:rPr lang="he-IL" dirty="0" smtClean="0"/>
              <a:t> ולהכי תנא בזו </a:t>
            </a:r>
            <a:r>
              <a:rPr lang="he-IL" dirty="0" err="1" smtClean="0"/>
              <a:t>בזו</a:t>
            </a:r>
            <a:r>
              <a:rPr lang="he-IL" dirty="0" smtClean="0"/>
              <a:t> תרי </a:t>
            </a:r>
            <a:r>
              <a:rPr lang="he-IL" dirty="0" err="1" smtClean="0"/>
              <a:t>זימני</a:t>
            </a:r>
            <a:r>
              <a:rPr lang="he-IL" dirty="0" smtClean="0"/>
              <a:t> גבי </a:t>
            </a:r>
            <a:r>
              <a:rPr lang="he-IL" dirty="0" err="1" smtClean="0"/>
              <a:t>נטלתו</a:t>
            </a:r>
            <a:r>
              <a:rPr lang="he-IL" dirty="0" smtClean="0"/>
              <a:t> </a:t>
            </a:r>
            <a:r>
              <a:rPr lang="he-IL" dirty="0" err="1" smtClean="0"/>
              <a:t>ואכלתו</a:t>
            </a:r>
            <a:r>
              <a:rPr lang="he-IL" dirty="0" smtClean="0"/>
              <a:t> ועוד בזו ועוד בזו ותנא אם יש באחת מכולן </a:t>
            </a:r>
            <a:r>
              <a:rPr lang="he-IL" dirty="0" err="1" smtClean="0"/>
              <a:t>שוה</a:t>
            </a:r>
            <a:r>
              <a:rPr lang="he-IL" dirty="0" smtClean="0"/>
              <a:t> פרוטה מקודשת משום </a:t>
            </a:r>
            <a:r>
              <a:rPr lang="he-IL" dirty="0" err="1" smtClean="0"/>
              <a:t>דס</a:t>
            </a:r>
            <a:r>
              <a:rPr lang="he-IL" dirty="0" smtClean="0"/>
              <a:t>''ל התקדשי אכל </a:t>
            </a:r>
            <a:r>
              <a:rPr lang="he-IL" dirty="0" err="1" smtClean="0"/>
              <a:t>חדא</a:t>
            </a:r>
            <a:r>
              <a:rPr lang="he-IL" dirty="0" smtClean="0"/>
              <a:t> </a:t>
            </a:r>
            <a:r>
              <a:rPr lang="he-IL" dirty="0" err="1" smtClean="0"/>
              <a:t>קאי</a:t>
            </a:r>
            <a:r>
              <a:rPr lang="he-IL" dirty="0" smtClean="0"/>
              <a:t> התקדשי בזו התקדשי בזו ועוד בזו התקדשי </a:t>
            </a:r>
            <a:r>
              <a:rPr lang="he-IL" dirty="0" err="1" smtClean="0"/>
              <a:t>והך</a:t>
            </a:r>
            <a:r>
              <a:rPr lang="he-IL" dirty="0" smtClean="0"/>
              <a:t> דרבי בזבחים </a:t>
            </a:r>
            <a:r>
              <a:rPr lang="he-IL" dirty="0" err="1" smtClean="0"/>
              <a:t>בפ</a:t>
            </a:r>
            <a:r>
              <a:rPr lang="he-IL" dirty="0" smtClean="0"/>
              <a:t>''ב במחשב בשחיטת הזבח בין ששחט </a:t>
            </a:r>
            <a:r>
              <a:rPr lang="he-IL" dirty="0" err="1" smtClean="0"/>
              <a:t>ע''מ</a:t>
            </a:r>
            <a:r>
              <a:rPr lang="he-IL" dirty="0" smtClean="0"/>
              <a:t> לאכול כזית למחר כזית בחוץ בין שאמר כזית למחר וכזית בחוץ הוו להו שתי מחשבות ולרבי יהודה </a:t>
            </a:r>
            <a:r>
              <a:rPr lang="he-IL" dirty="0" err="1" smtClean="0"/>
              <a:t>דאזיל</a:t>
            </a:r>
            <a:r>
              <a:rPr lang="he-IL" dirty="0" smtClean="0"/>
              <a:t> בתר לשון ראשון הוי פיגול וחייבין עליו כרת: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ולכן לדעת רבי נכתב בברייתא בזו </a:t>
            </a:r>
            <a:r>
              <a:rPr lang="he-IL" b="1" dirty="0" err="1" smtClean="0"/>
              <a:t>נטלתו</a:t>
            </a:r>
            <a:r>
              <a:rPr lang="he-IL" b="1" dirty="0" smtClean="0"/>
              <a:t> </a:t>
            </a:r>
            <a:r>
              <a:rPr lang="he-IL" b="1" dirty="0" err="1" smtClean="0"/>
              <a:t>ואכלתו</a:t>
            </a:r>
            <a:r>
              <a:rPr lang="he-IL" b="1" dirty="0" smtClean="0"/>
              <a:t> בזו </a:t>
            </a:r>
            <a:r>
              <a:rPr lang="he-IL" b="1" dirty="0" err="1" smtClean="0"/>
              <a:t>נטלתו</a:t>
            </a:r>
            <a:r>
              <a:rPr lang="he-IL" b="1" dirty="0" smtClean="0"/>
              <a:t> </a:t>
            </a:r>
            <a:r>
              <a:rPr lang="he-IL" b="1" dirty="0" err="1" smtClean="0"/>
              <a:t>ואכלתו</a:t>
            </a:r>
            <a:r>
              <a:rPr lang="he-IL" b="1" dirty="0" smtClean="0"/>
              <a:t> ועוד בזו ועוד</a:t>
            </a:r>
            <a:r>
              <a:rPr lang="he-IL" b="1" baseline="0" dirty="0" smtClean="0"/>
              <a:t> בזו אינה מקודשת שרצה התנא להשמיענו שבין אם אמר בזו </a:t>
            </a:r>
            <a:r>
              <a:rPr lang="he-IL" b="1" baseline="0" dirty="0" err="1" smtClean="0"/>
              <a:t>בזו</a:t>
            </a:r>
            <a:r>
              <a:rPr lang="he-IL" b="1" baseline="0" dirty="0" smtClean="0"/>
              <a:t> ובין אם אמר בזו ועוד בזו בתוספת וי"ו אין כוונתו לכלל אלא לפרט ואין מצטרפים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2650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אינה מקודשת</a:t>
            </a:r>
            <a:r>
              <a:rPr lang="he-IL" dirty="0" smtClean="0"/>
              <a:t>. אפילו ישנה בעין: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להוצאה ניתנה</a:t>
            </a:r>
            <a:r>
              <a:rPr lang="he-IL" dirty="0" smtClean="0"/>
              <a:t>. </a:t>
            </a:r>
            <a:r>
              <a:rPr lang="he-IL" dirty="0" err="1" smtClean="0"/>
              <a:t>הלוה</a:t>
            </a:r>
            <a:r>
              <a:rPr lang="he-IL" dirty="0" smtClean="0"/>
              <a:t> רשאי להוציאה בהוצאה ואינו חייב להעמידה </a:t>
            </a:r>
            <a:r>
              <a:rPr lang="he-IL" dirty="0" err="1" smtClean="0"/>
              <a:t>בעיסקא</a:t>
            </a:r>
            <a:r>
              <a:rPr lang="he-IL" dirty="0" smtClean="0"/>
              <a:t> שתהא מצויה בכל עת שיתבענו וכיון </a:t>
            </a:r>
            <a:r>
              <a:rPr lang="he-IL" dirty="0" err="1" smtClean="0"/>
              <a:t>דלהוצאה</a:t>
            </a:r>
            <a:r>
              <a:rPr lang="he-IL" dirty="0" smtClean="0"/>
              <a:t> ניתנה </a:t>
            </a:r>
            <a:r>
              <a:rPr lang="he-IL" dirty="0" err="1" smtClean="0"/>
              <a:t>הויא</a:t>
            </a:r>
            <a:r>
              <a:rPr lang="he-IL" dirty="0" smtClean="0"/>
              <a:t> לה כי דידה ולא </a:t>
            </a:r>
            <a:r>
              <a:rPr lang="he-IL" dirty="0" err="1" smtClean="0"/>
              <a:t>יהיב</a:t>
            </a:r>
            <a:r>
              <a:rPr lang="he-IL" dirty="0" smtClean="0"/>
              <a:t> לה מידי: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ושוין</a:t>
            </a:r>
            <a:r>
              <a:rPr lang="he-IL" b="1" dirty="0" smtClean="0"/>
              <a:t> במכר</a:t>
            </a:r>
            <a:r>
              <a:rPr lang="he-IL" dirty="0" smtClean="0"/>
              <a:t>. אם מכר לו קרקע שנקנה בכסף אם אמר ליה </a:t>
            </a:r>
            <a:r>
              <a:rPr lang="he-IL" dirty="0" err="1" smtClean="0"/>
              <a:t>מלוה</a:t>
            </a:r>
            <a:r>
              <a:rPr lang="he-IL" dirty="0" smtClean="0"/>
              <a:t> שיש לי עליך יהא לך בשביל המכר ונתרצה לו קנה הלוקח אם ישנה בעין: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במילי </a:t>
            </a:r>
            <a:r>
              <a:rPr lang="he-IL" b="1" dirty="0" err="1" smtClean="0"/>
              <a:t>אוחרי</a:t>
            </a:r>
            <a:r>
              <a:rPr lang="he-IL" dirty="0" smtClean="0"/>
              <a:t>. בדבר אחר </a:t>
            </a:r>
            <a:r>
              <a:rPr lang="he-IL" dirty="0" err="1" smtClean="0"/>
              <a:t>דהך</a:t>
            </a:r>
            <a:r>
              <a:rPr lang="he-IL" dirty="0" smtClean="0"/>
              <a:t> </a:t>
            </a:r>
            <a:r>
              <a:rPr lang="he-IL" dirty="0" err="1" smtClean="0"/>
              <a:t>מלוה</a:t>
            </a:r>
            <a:r>
              <a:rPr lang="he-IL" dirty="0" smtClean="0"/>
              <a:t> לא </a:t>
            </a:r>
            <a:r>
              <a:rPr lang="he-IL" dirty="0" err="1" smtClean="0"/>
              <a:t>במלוה</a:t>
            </a:r>
            <a:r>
              <a:rPr lang="he-IL" dirty="0" smtClean="0"/>
              <a:t> שיש לו עליה </a:t>
            </a:r>
            <a:r>
              <a:rPr lang="he-IL" dirty="0" err="1" smtClean="0"/>
              <a:t>קאמר</a:t>
            </a:r>
            <a:r>
              <a:rPr lang="he-IL" dirty="0" smtClean="0"/>
              <a:t> אלא שאמר לה התקדשי לי במנה ונמצא מנה חסר דינר ואמר לה הרי הוא עלי </a:t>
            </a:r>
            <a:r>
              <a:rPr lang="he-IL" dirty="0" err="1" smtClean="0"/>
              <a:t>מלוה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כסיפא לה מילתא </a:t>
            </a:r>
            <a:r>
              <a:rPr lang="he-IL" b="1" dirty="0" err="1" smtClean="0"/>
              <a:t>למיתבעיה</a:t>
            </a:r>
            <a:r>
              <a:rPr lang="he-IL" dirty="0" smtClean="0"/>
              <a:t>. ולא סמכה דעתה </a:t>
            </a:r>
            <a:r>
              <a:rPr lang="he-IL" dirty="0" err="1" smtClean="0"/>
              <a:t>הילכך</a:t>
            </a:r>
            <a:r>
              <a:rPr lang="he-IL" dirty="0" smtClean="0"/>
              <a:t> אינה מקודשת: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כסיפא לה מילתא</a:t>
            </a:r>
            <a:r>
              <a:rPr lang="he-IL" dirty="0" smtClean="0"/>
              <a:t>. </a:t>
            </a:r>
            <a:r>
              <a:rPr lang="he-IL" dirty="0" err="1" smtClean="0"/>
              <a:t>דדבר</a:t>
            </a:r>
            <a:r>
              <a:rPr lang="he-IL" dirty="0" smtClean="0"/>
              <a:t> מועט הוא דינר ממנה: </a:t>
            </a:r>
            <a:r>
              <a:rPr lang="he-IL" dirty="0" err="1" smtClean="0"/>
              <a:t>דר''א</a:t>
            </a:r>
            <a:r>
              <a:rPr lang="he-IL" dirty="0" smtClean="0"/>
              <a:t> שלא קבלה מכל המנה אלא דינר לא כסיפא לה מילתא </a:t>
            </a:r>
            <a:r>
              <a:rPr lang="he-IL" dirty="0" err="1" smtClean="0"/>
              <a:t>למיתבעיה</a:t>
            </a:r>
            <a:r>
              <a:rPr lang="he-IL" dirty="0" smtClean="0"/>
              <a:t> את המנה: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ושוין</a:t>
            </a:r>
            <a:r>
              <a:rPr lang="he-IL" b="1" dirty="0" smtClean="0"/>
              <a:t> במכר כי האי </a:t>
            </a:r>
            <a:r>
              <a:rPr lang="he-IL" b="1" dirty="0" err="1" smtClean="0"/>
              <a:t>גונא</a:t>
            </a:r>
            <a:r>
              <a:rPr lang="he-IL" b="1" baseline="0" dirty="0" smtClean="0"/>
              <a:t> שזה קנה </a:t>
            </a:r>
            <a:r>
              <a:rPr lang="he-IL" b="1" baseline="0" dirty="0" err="1" smtClean="0"/>
              <a:t>דהתם</a:t>
            </a:r>
            <a:r>
              <a:rPr lang="he-IL" b="1" baseline="0" dirty="0" smtClean="0"/>
              <a:t> ודאי לא כסיפא ליה מילתא </a:t>
            </a:r>
            <a:r>
              <a:rPr lang="he-IL" b="1" baseline="0" dirty="0" err="1" smtClean="0"/>
              <a:t>למיתבעיה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8251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אפילו לא נשתייר </a:t>
            </a:r>
            <a:r>
              <a:rPr lang="he-IL" b="1" dirty="0" err="1" smtClean="0"/>
              <a:t>כו</a:t>
            </a:r>
            <a:r>
              <a:rPr lang="he-IL" b="1" dirty="0" smtClean="0"/>
              <a:t>'</a:t>
            </a:r>
            <a:r>
              <a:rPr lang="he-IL" dirty="0" smtClean="0"/>
              <a:t>. מקודשת </a:t>
            </a:r>
            <a:r>
              <a:rPr lang="he-IL" dirty="0" err="1" smtClean="0"/>
              <a:t>בההיא</a:t>
            </a:r>
            <a:r>
              <a:rPr lang="he-IL" dirty="0" smtClean="0"/>
              <a:t> הנאה </a:t>
            </a:r>
            <a:r>
              <a:rPr lang="he-IL" dirty="0" err="1" smtClean="0"/>
              <a:t>דמחיל</a:t>
            </a:r>
            <a:r>
              <a:rPr lang="he-IL" dirty="0" smtClean="0"/>
              <a:t> לה גבה: נחלת משה מבאר שכוונת</a:t>
            </a:r>
            <a:r>
              <a:rPr lang="he-IL" baseline="0" dirty="0" smtClean="0"/>
              <a:t> רש"י </a:t>
            </a:r>
            <a:r>
              <a:rPr lang="he-IL" baseline="0" dirty="0" err="1" smtClean="0"/>
              <a:t>דהתנא</a:t>
            </a:r>
            <a:r>
              <a:rPr lang="he-IL" baseline="0" dirty="0" smtClean="0"/>
              <a:t> סובר </a:t>
            </a:r>
            <a:r>
              <a:rPr lang="he-IL" baseline="0" dirty="0" err="1" smtClean="0"/>
              <a:t>דאפילו</a:t>
            </a:r>
            <a:r>
              <a:rPr lang="he-IL" baseline="0" dirty="0" smtClean="0"/>
              <a:t> אם אמר לה סתם שמקדשה </a:t>
            </a:r>
            <a:r>
              <a:rPr lang="he-IL" baseline="0" dirty="0" err="1" smtClean="0"/>
              <a:t>במלוה</a:t>
            </a:r>
            <a:r>
              <a:rPr lang="he-IL" baseline="0" dirty="0" smtClean="0"/>
              <a:t> כוונתו שמקדשה בהנאת מחילת </a:t>
            </a:r>
            <a:r>
              <a:rPr lang="he-IL" baseline="0" dirty="0" err="1" smtClean="0"/>
              <a:t>מלוה</a:t>
            </a:r>
            <a:r>
              <a:rPr lang="he-IL" baseline="0" dirty="0" smtClean="0"/>
              <a:t> ובזה מקודשת לכולי עלמא </a:t>
            </a:r>
            <a:r>
              <a:rPr lang="he-IL" baseline="0" dirty="0" err="1" smtClean="0"/>
              <a:t>כדאמר</a:t>
            </a:r>
            <a:r>
              <a:rPr lang="he-IL" baseline="0" dirty="0" smtClean="0"/>
              <a:t> </a:t>
            </a:r>
            <a:r>
              <a:rPr lang="he-IL" baseline="0" dirty="0" err="1" smtClean="0"/>
              <a:t>אביי</a:t>
            </a:r>
            <a:r>
              <a:rPr lang="he-IL" baseline="0" dirty="0" smtClean="0"/>
              <a:t> לעיל ו עמוד ב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הרי היא </a:t>
            </a:r>
            <a:r>
              <a:rPr lang="he-IL" b="1" dirty="0" err="1" smtClean="0"/>
              <a:t>כפקדון</a:t>
            </a:r>
            <a:r>
              <a:rPr lang="he-IL" dirty="0" smtClean="0"/>
              <a:t>. </a:t>
            </a:r>
            <a:r>
              <a:rPr lang="he-IL" dirty="0" err="1" smtClean="0"/>
              <a:t>דאם</a:t>
            </a:r>
            <a:r>
              <a:rPr lang="he-IL" dirty="0" smtClean="0"/>
              <a:t> נשתייר אין לא נשתייר לא: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אבל </a:t>
            </a:r>
            <a:r>
              <a:rPr lang="he-IL" b="1" dirty="0" err="1" smtClean="0"/>
              <a:t>דכ</a:t>
            </a:r>
            <a:r>
              <a:rPr lang="he-IL" b="1" dirty="0" smtClean="0"/>
              <a:t>''ע המקדש </a:t>
            </a:r>
            <a:r>
              <a:rPr lang="he-IL" b="1" dirty="0" err="1" smtClean="0"/>
              <a:t>במלוה</a:t>
            </a:r>
            <a:r>
              <a:rPr lang="he-IL" dirty="0" smtClean="0"/>
              <a:t>. שישנה בעין מקודשת: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ותסברא</a:t>
            </a:r>
            <a:r>
              <a:rPr lang="he-IL" b="1" dirty="0" smtClean="0"/>
              <a:t> </a:t>
            </a:r>
            <a:r>
              <a:rPr lang="he-IL" b="1" dirty="0" err="1" smtClean="0"/>
              <a:t>מתרצתא</a:t>
            </a:r>
            <a:r>
              <a:rPr lang="he-IL" b="1" dirty="0" smtClean="0"/>
              <a:t> היא</a:t>
            </a:r>
            <a:r>
              <a:rPr lang="he-IL" dirty="0" smtClean="0"/>
              <a:t>. </a:t>
            </a:r>
            <a:r>
              <a:rPr lang="he-IL" dirty="0" err="1" smtClean="0"/>
              <a:t>דקתני</a:t>
            </a:r>
            <a:r>
              <a:rPr lang="he-IL" dirty="0" smtClean="0"/>
              <a:t> </a:t>
            </a:r>
            <a:r>
              <a:rPr lang="he-IL" dirty="0" err="1" smtClean="0"/>
              <a:t>במלוה</a:t>
            </a:r>
            <a:r>
              <a:rPr lang="he-IL" dirty="0" smtClean="0"/>
              <a:t> </a:t>
            </a:r>
            <a:r>
              <a:rPr lang="he-IL" dirty="0" err="1" smtClean="0"/>
              <a:t>אע</a:t>
            </a:r>
            <a:r>
              <a:rPr lang="he-IL" dirty="0" smtClean="0"/>
              <a:t>''פ שלא נשתייר מקודשת: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אי </a:t>
            </a:r>
            <a:r>
              <a:rPr lang="he-IL" b="1" dirty="0" err="1" smtClean="0"/>
              <a:t>דקביל</a:t>
            </a:r>
            <a:r>
              <a:rPr lang="he-IL" b="1" dirty="0" smtClean="0"/>
              <a:t> עליה אחריות</a:t>
            </a:r>
            <a:r>
              <a:rPr lang="he-IL" dirty="0" smtClean="0"/>
              <a:t>. שאם </a:t>
            </a:r>
            <a:r>
              <a:rPr lang="he-IL" dirty="0" err="1" smtClean="0"/>
              <a:t>יגנב</a:t>
            </a:r>
            <a:r>
              <a:rPr lang="he-IL" dirty="0" smtClean="0"/>
              <a:t> </a:t>
            </a:r>
            <a:r>
              <a:rPr lang="he-IL" dirty="0" err="1" smtClean="0"/>
              <a:t>תשלמנו</a:t>
            </a:r>
            <a:r>
              <a:rPr lang="he-IL" dirty="0" smtClean="0"/>
              <a:t> לו: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היינו </a:t>
            </a:r>
            <a:r>
              <a:rPr lang="he-IL" b="1" dirty="0" err="1" smtClean="0"/>
              <a:t>מלוה</a:t>
            </a:r>
            <a:r>
              <a:rPr lang="he-IL" dirty="0" smtClean="0"/>
              <a:t>. כיון שנגנב </a:t>
            </a:r>
            <a:r>
              <a:rPr lang="he-IL" dirty="0" err="1" smtClean="0"/>
              <a:t>ונתחייבה</a:t>
            </a:r>
            <a:r>
              <a:rPr lang="he-IL" dirty="0" smtClean="0"/>
              <a:t> בו נמצא </a:t>
            </a:r>
            <a:r>
              <a:rPr lang="he-IL" dirty="0" err="1" smtClean="0"/>
              <a:t>מלוה</a:t>
            </a:r>
            <a:r>
              <a:rPr lang="he-IL" dirty="0" smtClean="0"/>
              <a:t> אצלה וכיון </a:t>
            </a:r>
            <a:r>
              <a:rPr lang="he-IL" dirty="0" err="1" smtClean="0"/>
              <a:t>דתנא</a:t>
            </a:r>
            <a:r>
              <a:rPr lang="he-IL" dirty="0" smtClean="0"/>
              <a:t> </a:t>
            </a:r>
            <a:r>
              <a:rPr lang="he-IL" dirty="0" err="1" smtClean="0"/>
              <a:t>במלוה</a:t>
            </a:r>
            <a:r>
              <a:rPr lang="he-IL" dirty="0" smtClean="0"/>
              <a:t> </a:t>
            </a:r>
            <a:r>
              <a:rPr lang="he-IL" dirty="0" err="1" smtClean="0"/>
              <a:t>אע</a:t>
            </a:r>
            <a:r>
              <a:rPr lang="he-IL" dirty="0" smtClean="0"/>
              <a:t>''פ שלא נשתייר מקודשת </a:t>
            </a:r>
            <a:r>
              <a:rPr lang="he-IL" dirty="0" err="1" smtClean="0"/>
              <a:t>פקדון</a:t>
            </a:r>
            <a:r>
              <a:rPr lang="he-IL" dirty="0" smtClean="0"/>
              <a:t> </a:t>
            </a:r>
            <a:r>
              <a:rPr lang="he-IL" dirty="0" err="1" smtClean="0"/>
              <a:t>נמי</a:t>
            </a:r>
            <a:r>
              <a:rPr lang="he-IL" dirty="0" smtClean="0"/>
              <a:t> שלא נשתייר תתקדש ביה: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אלא דלא קביל עליה אחריות</a:t>
            </a:r>
            <a:r>
              <a:rPr lang="he-IL" dirty="0" smtClean="0"/>
              <a:t>. וכי </a:t>
            </a:r>
            <a:r>
              <a:rPr lang="he-IL" dirty="0" err="1" smtClean="0"/>
              <a:t>איגנוב</a:t>
            </a:r>
            <a:r>
              <a:rPr lang="he-IL" dirty="0" smtClean="0"/>
              <a:t> לא </a:t>
            </a:r>
            <a:r>
              <a:rPr lang="he-IL" dirty="0" err="1" smtClean="0"/>
              <a:t>אחייבא</a:t>
            </a:r>
            <a:r>
              <a:rPr lang="he-IL" dirty="0" smtClean="0"/>
              <a:t> ביה אבל קבלה עליה אחריות מקודשת: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אדתני</a:t>
            </a:r>
            <a:r>
              <a:rPr lang="he-IL" dirty="0" smtClean="0"/>
              <a:t>. </a:t>
            </a:r>
            <a:r>
              <a:rPr lang="he-IL" dirty="0" err="1" smtClean="0"/>
              <a:t>במלוה</a:t>
            </a:r>
            <a:r>
              <a:rPr lang="he-IL" dirty="0" smtClean="0"/>
              <a:t> </a:t>
            </a:r>
            <a:r>
              <a:rPr lang="he-IL" dirty="0" err="1" smtClean="0"/>
              <a:t>נפלוג</a:t>
            </a:r>
            <a:r>
              <a:rPr lang="he-IL" dirty="0" smtClean="0"/>
              <a:t> </a:t>
            </a:r>
            <a:r>
              <a:rPr lang="he-IL" dirty="0" err="1" smtClean="0"/>
              <a:t>בפקדון</a:t>
            </a:r>
            <a:r>
              <a:rPr lang="he-IL" dirty="0" smtClean="0"/>
              <a:t> גופיה דיש </a:t>
            </a:r>
            <a:r>
              <a:rPr lang="he-IL" dirty="0" err="1" smtClean="0"/>
              <a:t>פקדון</a:t>
            </a:r>
            <a:r>
              <a:rPr lang="he-IL" dirty="0" smtClean="0"/>
              <a:t> שאפי' לא נשתייר כלום מקודשת: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אלא</a:t>
            </a:r>
            <a:r>
              <a:rPr lang="he-IL" dirty="0" smtClean="0"/>
              <a:t>. על </a:t>
            </a:r>
            <a:r>
              <a:rPr lang="he-IL" dirty="0" err="1" smtClean="0"/>
              <a:t>כרחך</a:t>
            </a:r>
            <a:r>
              <a:rPr lang="he-IL" dirty="0" smtClean="0"/>
              <a:t> </a:t>
            </a:r>
            <a:r>
              <a:rPr lang="he-IL" dirty="0" err="1" smtClean="0"/>
              <a:t>בדקבלה</a:t>
            </a:r>
            <a:r>
              <a:rPr lang="he-IL" dirty="0" smtClean="0"/>
              <a:t> עליה אחריות </a:t>
            </a:r>
            <a:r>
              <a:rPr lang="he-IL" dirty="0" err="1" smtClean="0"/>
              <a:t>קתני</a:t>
            </a:r>
            <a:r>
              <a:rPr lang="he-IL" dirty="0" smtClean="0"/>
              <a:t> </a:t>
            </a:r>
            <a:r>
              <a:rPr lang="he-IL" dirty="0" err="1" smtClean="0"/>
              <a:t>דאם</a:t>
            </a:r>
            <a:r>
              <a:rPr lang="he-IL" dirty="0" smtClean="0"/>
              <a:t> לא נשתייר אינה מקודשת </a:t>
            </a:r>
            <a:r>
              <a:rPr lang="he-IL" dirty="0" err="1" smtClean="0"/>
              <a:t>דמלוה</a:t>
            </a:r>
            <a:r>
              <a:rPr lang="he-IL" dirty="0" smtClean="0"/>
              <a:t> היא והמקדש </a:t>
            </a:r>
            <a:r>
              <a:rPr lang="he-IL" dirty="0" err="1" smtClean="0"/>
              <a:t>במלוה</a:t>
            </a:r>
            <a:r>
              <a:rPr lang="he-IL" dirty="0" smtClean="0"/>
              <a:t> אינה מקודשת וכי נשתייר מקודשת </a:t>
            </a:r>
            <a:r>
              <a:rPr lang="he-IL" dirty="0" err="1" smtClean="0"/>
              <a:t>בההיא</a:t>
            </a:r>
            <a:r>
              <a:rPr lang="he-IL" dirty="0" smtClean="0"/>
              <a:t> שיור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וגבי </a:t>
            </a:r>
            <a:r>
              <a:rPr lang="he-IL" dirty="0" err="1" smtClean="0"/>
              <a:t>מלוה</a:t>
            </a:r>
            <a:r>
              <a:rPr lang="he-IL" dirty="0" smtClean="0"/>
              <a:t> תריץ הכי </a:t>
            </a:r>
            <a:r>
              <a:rPr lang="he-IL" dirty="0" err="1" smtClean="0"/>
              <a:t>אע</a:t>
            </a:r>
            <a:r>
              <a:rPr lang="he-IL" dirty="0" smtClean="0"/>
              <a:t>''פ שנשתייר אינה מקודשת משום </a:t>
            </a:r>
            <a:r>
              <a:rPr lang="he-IL" dirty="0" err="1" smtClean="0"/>
              <a:t>דלהוצאה</a:t>
            </a:r>
            <a:r>
              <a:rPr lang="he-IL" dirty="0" smtClean="0"/>
              <a:t> ניתנה: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758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במאי </a:t>
            </a:r>
            <a:r>
              <a:rPr lang="he-IL" b="1" dirty="0" err="1" smtClean="0"/>
              <a:t>קמיפלגי</a:t>
            </a:r>
            <a:r>
              <a:rPr lang="he-IL" dirty="0" smtClean="0"/>
              <a:t>. אי </a:t>
            </a:r>
            <a:r>
              <a:rPr lang="he-IL" dirty="0" err="1" smtClean="0"/>
              <a:t>בלהוצאה</a:t>
            </a:r>
            <a:r>
              <a:rPr lang="he-IL" dirty="0" smtClean="0"/>
              <a:t> ניתנה פליגי סוף סוף כתנאי אמרה רב </a:t>
            </a:r>
            <a:r>
              <a:rPr lang="he-IL" dirty="0" err="1" smtClean="0"/>
              <a:t>לשמעתיה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אשכחתינהו</a:t>
            </a:r>
            <a:r>
              <a:rPr lang="he-IL" b="1" dirty="0" smtClean="0"/>
              <a:t> </a:t>
            </a:r>
            <a:r>
              <a:rPr lang="he-IL" b="1" dirty="0" err="1" smtClean="0"/>
              <a:t>לרבנן</a:t>
            </a:r>
            <a:r>
              <a:rPr lang="he-IL" b="1" dirty="0" smtClean="0"/>
              <a:t> בבי רב</a:t>
            </a:r>
            <a:r>
              <a:rPr lang="he-IL" dirty="0" smtClean="0"/>
              <a:t>. מצאתי התלמידים בבית המדרש </a:t>
            </a:r>
            <a:r>
              <a:rPr lang="he-IL" dirty="0" err="1" smtClean="0"/>
              <a:t>דכל</a:t>
            </a:r>
            <a:r>
              <a:rPr lang="he-IL" dirty="0" smtClean="0"/>
              <a:t> </a:t>
            </a:r>
            <a:r>
              <a:rPr lang="he-IL" dirty="0" err="1" smtClean="0"/>
              <a:t>היכא</a:t>
            </a:r>
            <a:r>
              <a:rPr lang="he-IL" dirty="0" smtClean="0"/>
              <a:t> </a:t>
            </a:r>
            <a:r>
              <a:rPr lang="he-IL" dirty="0" err="1" smtClean="0"/>
              <a:t>דמיירי</a:t>
            </a:r>
            <a:r>
              <a:rPr lang="he-IL" dirty="0" smtClean="0"/>
              <a:t> בבי רב לאו רב ממש הוא אלא בבית המדרש הוא: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וקאמרי</a:t>
            </a:r>
            <a:r>
              <a:rPr lang="he-IL" dirty="0" smtClean="0"/>
              <a:t>. לעולם להוצאה ניתנה דברי </a:t>
            </a:r>
            <a:r>
              <a:rPr lang="he-IL" dirty="0" err="1" smtClean="0"/>
              <a:t>הכל</a:t>
            </a:r>
            <a:r>
              <a:rPr lang="he-IL" dirty="0" smtClean="0"/>
              <a:t> ואם שלח בה יד להוציא ממנה </a:t>
            </a:r>
            <a:r>
              <a:rPr lang="he-IL" dirty="0" err="1" smtClean="0"/>
              <a:t>שוה</a:t>
            </a:r>
            <a:r>
              <a:rPr lang="he-IL" dirty="0" smtClean="0"/>
              <a:t> פרוטה הרי החזיק בהם ואין הבעלים </a:t>
            </a:r>
            <a:r>
              <a:rPr lang="he-IL" dirty="0" err="1" smtClean="0"/>
              <a:t>יכולין</a:t>
            </a:r>
            <a:r>
              <a:rPr lang="he-IL" dirty="0" smtClean="0"/>
              <a:t> לחזור </a:t>
            </a:r>
            <a:r>
              <a:rPr lang="he-IL" dirty="0" err="1" smtClean="0"/>
              <a:t>והויא</a:t>
            </a:r>
            <a:r>
              <a:rPr lang="he-IL" dirty="0" smtClean="0"/>
              <a:t> ליה </a:t>
            </a:r>
            <a:r>
              <a:rPr lang="he-IL" dirty="0" err="1" smtClean="0"/>
              <a:t>מלוה</a:t>
            </a:r>
            <a:r>
              <a:rPr lang="he-IL" dirty="0" smtClean="0"/>
              <a:t> ואינה מקודשת ואפילו רובה בעין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err="1" smtClean="0"/>
              <a:t>והכא</a:t>
            </a:r>
            <a:r>
              <a:rPr lang="he-IL" dirty="0" smtClean="0"/>
              <a:t> </a:t>
            </a:r>
            <a:r>
              <a:rPr lang="he-IL" dirty="0" err="1" smtClean="0"/>
              <a:t>בשלא</a:t>
            </a:r>
            <a:r>
              <a:rPr lang="he-IL" dirty="0" smtClean="0"/>
              <a:t> הוציא ממנה כלום ולהכי אמר </a:t>
            </a:r>
            <a:r>
              <a:rPr lang="he-IL" dirty="0" err="1" smtClean="0"/>
              <a:t>ר''ש</a:t>
            </a:r>
            <a:r>
              <a:rPr lang="he-IL" dirty="0" smtClean="0"/>
              <a:t> בן אלעזר מקודשת </a:t>
            </a:r>
            <a:r>
              <a:rPr lang="he-IL" dirty="0" err="1" smtClean="0"/>
              <a:t>דקסבר</a:t>
            </a:r>
            <a:r>
              <a:rPr lang="he-IL" dirty="0" smtClean="0"/>
              <a:t> </a:t>
            </a:r>
            <a:r>
              <a:rPr lang="he-IL" dirty="0" err="1" smtClean="0"/>
              <a:t>מלוה</a:t>
            </a:r>
            <a:r>
              <a:rPr lang="he-IL" dirty="0" smtClean="0"/>
              <a:t> שהיא כולה בעין ברשות בעלים היא לחזרה אם בא </a:t>
            </a:r>
            <a:r>
              <a:rPr lang="he-IL" dirty="0" err="1" smtClean="0"/>
              <a:t>מלוה</a:t>
            </a:r>
            <a:r>
              <a:rPr lang="he-IL" dirty="0" smtClean="0"/>
              <a:t> לחזור בו ולתובעה חוזר </a:t>
            </a:r>
            <a:r>
              <a:rPr lang="he-IL" dirty="0" err="1" smtClean="0"/>
              <a:t>הילכך</a:t>
            </a:r>
            <a:r>
              <a:rPr lang="he-IL" dirty="0" smtClean="0"/>
              <a:t> השתא הוא </a:t>
            </a:r>
            <a:r>
              <a:rPr lang="he-IL" dirty="0" err="1" smtClean="0"/>
              <a:t>דיהבה</a:t>
            </a:r>
            <a:r>
              <a:rPr lang="he-IL" dirty="0" smtClean="0"/>
              <a:t> </a:t>
            </a:r>
            <a:r>
              <a:rPr lang="he-IL" dirty="0" err="1" smtClean="0"/>
              <a:t>ניהליה</a:t>
            </a:r>
            <a:r>
              <a:rPr lang="he-IL" dirty="0" smtClean="0"/>
              <a:t> והוא הדין </a:t>
            </a:r>
            <a:r>
              <a:rPr lang="he-IL" dirty="0" err="1" smtClean="0"/>
              <a:t>לאונסין</a:t>
            </a:r>
            <a:r>
              <a:rPr lang="he-IL" dirty="0" smtClean="0"/>
              <a:t> קיימא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ברשותיה</a:t>
            </a:r>
            <a:r>
              <a:rPr lang="he-IL" dirty="0" smtClean="0"/>
              <a:t> דאי </a:t>
            </a:r>
            <a:r>
              <a:rPr lang="he-IL" dirty="0" err="1" smtClean="0"/>
              <a:t>מתאנסי</a:t>
            </a:r>
            <a:r>
              <a:rPr lang="he-IL" dirty="0" smtClean="0"/>
              <a:t> פטור </a:t>
            </a:r>
            <a:r>
              <a:rPr lang="he-IL" dirty="0" err="1" smtClean="0"/>
              <a:t>הלוה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השואל </a:t>
            </a:r>
            <a:r>
              <a:rPr lang="he-IL" b="1" dirty="0" err="1" smtClean="0"/>
              <a:t>קורדום</a:t>
            </a:r>
            <a:r>
              <a:rPr lang="he-IL" dirty="0" smtClean="0"/>
              <a:t>. לעשרה ימים: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ביקע בו</a:t>
            </a:r>
            <a:r>
              <a:rPr lang="he-IL" dirty="0" smtClean="0"/>
              <a:t>. </a:t>
            </a:r>
            <a:r>
              <a:rPr lang="he-IL" dirty="0" err="1" smtClean="0"/>
              <a:t>הויא</a:t>
            </a:r>
            <a:r>
              <a:rPr lang="he-IL" dirty="0" smtClean="0"/>
              <a:t> חזקה להשתמש בו ימי שאילתו ואין המשאיל יכול לחזור בו: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לימא</a:t>
            </a:r>
            <a:r>
              <a:rPr lang="he-IL" b="1" dirty="0" smtClean="0"/>
              <a:t> כתנאי אמרה</a:t>
            </a:r>
            <a:r>
              <a:rPr lang="he-IL" dirty="0" smtClean="0"/>
              <a:t>. </a:t>
            </a:r>
            <a:r>
              <a:rPr lang="he-IL" dirty="0" err="1" smtClean="0"/>
              <a:t>דלר</a:t>
            </a:r>
            <a:r>
              <a:rPr lang="he-IL" dirty="0" smtClean="0"/>
              <a:t>' מאיר אם ביקע בו קנאו לא ביקע בו לא קנאו </a:t>
            </a:r>
            <a:r>
              <a:rPr lang="he-IL" dirty="0" err="1" smtClean="0"/>
              <a:t>ולת</a:t>
            </a:r>
            <a:r>
              <a:rPr lang="he-IL" dirty="0" smtClean="0"/>
              <a:t>''ק אפילו לא ביקע בו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דמלוה</a:t>
            </a:r>
            <a:r>
              <a:rPr lang="he-IL" dirty="0" smtClean="0"/>
              <a:t> אינו ברשות בעלים לחזרה: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דלא הדרה </a:t>
            </a:r>
            <a:r>
              <a:rPr lang="he-IL" b="1" dirty="0" err="1" smtClean="0"/>
              <a:t>בעינא</a:t>
            </a:r>
            <a:r>
              <a:rPr lang="he-IL" dirty="0" smtClean="0"/>
              <a:t>. </a:t>
            </a:r>
            <a:r>
              <a:rPr lang="he-IL" dirty="0" err="1" smtClean="0"/>
              <a:t>הילכך</a:t>
            </a:r>
            <a:r>
              <a:rPr lang="he-IL" dirty="0" smtClean="0"/>
              <a:t> כיון </a:t>
            </a:r>
            <a:r>
              <a:rPr lang="he-IL" dirty="0" err="1" smtClean="0"/>
              <a:t>דרשאי</a:t>
            </a:r>
            <a:r>
              <a:rPr lang="he-IL" dirty="0" smtClean="0"/>
              <a:t> </a:t>
            </a:r>
            <a:r>
              <a:rPr lang="he-IL" dirty="0" err="1" smtClean="0"/>
              <a:t>הלוה</a:t>
            </a:r>
            <a:r>
              <a:rPr lang="he-IL" dirty="0" smtClean="0"/>
              <a:t> </a:t>
            </a:r>
            <a:r>
              <a:rPr lang="he-IL" dirty="0" err="1" smtClean="0"/>
              <a:t>ליקח</a:t>
            </a:r>
            <a:r>
              <a:rPr lang="he-IL" dirty="0" smtClean="0"/>
              <a:t> בהן סחורה מיד </a:t>
            </a:r>
            <a:r>
              <a:rPr lang="he-IL" dirty="0" err="1" smtClean="0"/>
              <a:t>הויא</a:t>
            </a:r>
            <a:r>
              <a:rPr lang="he-IL" dirty="0" smtClean="0"/>
              <a:t> ליה </a:t>
            </a:r>
            <a:r>
              <a:rPr lang="he-IL" dirty="0" err="1" smtClean="0"/>
              <a:t>ברשותיה</a:t>
            </a:r>
            <a:r>
              <a:rPr lang="he-IL" dirty="0" smtClean="0"/>
              <a:t> ואין </a:t>
            </a:r>
            <a:r>
              <a:rPr lang="he-IL" dirty="0" err="1" smtClean="0"/>
              <a:t>המלוה</a:t>
            </a:r>
            <a:r>
              <a:rPr lang="he-IL" dirty="0" smtClean="0"/>
              <a:t> יכול לחזור שהרי לא לכך </a:t>
            </a:r>
            <a:r>
              <a:rPr lang="he-IL" dirty="0" err="1" smtClean="0"/>
              <a:t>הלוהו</a:t>
            </a:r>
            <a:r>
              <a:rPr lang="he-IL" dirty="0" smtClean="0"/>
              <a:t> לקבל מעות הללו עצמן אלא מעות אחרים: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3435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נימא</a:t>
            </a:r>
            <a:r>
              <a:rPr lang="he-IL" b="1" dirty="0" smtClean="0"/>
              <a:t> כתנאי</a:t>
            </a:r>
            <a:r>
              <a:rPr lang="he-IL" dirty="0" smtClean="0"/>
              <a:t>. הא </a:t>
            </a:r>
            <a:r>
              <a:rPr lang="he-IL" dirty="0" err="1" smtClean="0"/>
              <a:t>דרב</a:t>
            </a:r>
            <a:r>
              <a:rPr lang="he-IL" dirty="0" smtClean="0"/>
              <a:t> </a:t>
            </a:r>
            <a:r>
              <a:rPr lang="he-IL" dirty="0" err="1" smtClean="0"/>
              <a:t>דאמר</a:t>
            </a:r>
            <a:r>
              <a:rPr lang="he-IL" dirty="0" smtClean="0"/>
              <a:t> המקדש </a:t>
            </a:r>
            <a:r>
              <a:rPr lang="he-IL" dirty="0" err="1" smtClean="0"/>
              <a:t>במלוה</a:t>
            </a:r>
            <a:r>
              <a:rPr lang="he-IL" dirty="0" smtClean="0"/>
              <a:t> אינה מקודשת: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והירשה</a:t>
            </a:r>
            <a:r>
              <a:rPr lang="he-IL" b="1" dirty="0" smtClean="0"/>
              <a:t> עליהן</a:t>
            </a:r>
            <a:r>
              <a:rPr lang="he-IL" dirty="0" smtClean="0"/>
              <a:t>. כתב לה הרשאה עליהן: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5854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נקנות במסירה</a:t>
            </a:r>
            <a:r>
              <a:rPr lang="he-IL" dirty="0" smtClean="0"/>
              <a:t>. אינו צריך לכתוב שטר מכירה על השטר שהוא מוכר לו אלא משמסר לו שטר שיש לו על אחרים לזכות בו נתחייב </a:t>
            </a:r>
            <a:r>
              <a:rPr lang="he-IL" dirty="0" err="1" smtClean="0"/>
              <a:t>הלוה</a:t>
            </a:r>
            <a:r>
              <a:rPr lang="he-IL" dirty="0" smtClean="0"/>
              <a:t> </a:t>
            </a:r>
            <a:r>
              <a:rPr lang="he-IL" dirty="0" err="1" smtClean="0"/>
              <a:t>לפורעם</a:t>
            </a:r>
            <a:r>
              <a:rPr lang="he-IL" dirty="0" smtClean="0"/>
              <a:t> לזה: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בין שכתב</a:t>
            </a:r>
            <a:r>
              <a:rPr lang="he-IL" dirty="0" smtClean="0"/>
              <a:t>. לו שטר מכירה עליו ולא מסר לו שטר החוב ובין שמסר לו שטר החוב ולא כתב לו שטר מכירה עליו לא קנה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err="1" smtClean="0"/>
              <a:t>וה</a:t>
            </a:r>
            <a:r>
              <a:rPr lang="he-IL" dirty="0" smtClean="0"/>
              <a:t>''נ שמסר לה שטר החוב </a:t>
            </a:r>
            <a:r>
              <a:rPr lang="he-IL" dirty="0" err="1" smtClean="0"/>
              <a:t>אע</a:t>
            </a:r>
            <a:r>
              <a:rPr lang="he-IL" dirty="0" smtClean="0"/>
              <a:t>''פ שלא כתב לה שטר מכירה עליו </a:t>
            </a:r>
            <a:r>
              <a:rPr lang="he-IL" dirty="0" err="1" smtClean="0"/>
              <a:t>מ''ד</a:t>
            </a:r>
            <a:r>
              <a:rPr lang="he-IL" dirty="0" smtClean="0"/>
              <a:t> מקודשת </a:t>
            </a:r>
            <a:r>
              <a:rPr lang="he-IL" dirty="0" err="1" smtClean="0"/>
              <a:t>אית</a:t>
            </a:r>
            <a:r>
              <a:rPr lang="he-IL" dirty="0" smtClean="0"/>
              <a:t> ליה דרבי ומר לית ליה דרבי: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ואיבעית</a:t>
            </a:r>
            <a:r>
              <a:rPr lang="he-IL" b="1" dirty="0" smtClean="0"/>
              <a:t> אימא </a:t>
            </a:r>
            <a:r>
              <a:rPr lang="he-IL" b="1" dirty="0" err="1" smtClean="0"/>
              <a:t>דכ</a:t>
            </a:r>
            <a:r>
              <a:rPr lang="he-IL" b="1" dirty="0" smtClean="0"/>
              <a:t>''ע לית להו דרבי</a:t>
            </a:r>
            <a:r>
              <a:rPr lang="he-IL" dirty="0" smtClean="0"/>
              <a:t>. </a:t>
            </a:r>
            <a:r>
              <a:rPr lang="he-IL" dirty="0" err="1" smtClean="0"/>
              <a:t>והכא</a:t>
            </a:r>
            <a:r>
              <a:rPr lang="he-IL" dirty="0" smtClean="0"/>
              <a:t> </a:t>
            </a:r>
            <a:r>
              <a:rPr lang="he-IL" dirty="0" err="1" smtClean="0"/>
              <a:t>בשמסר</a:t>
            </a:r>
            <a:r>
              <a:rPr lang="he-IL" dirty="0" smtClean="0"/>
              <a:t> וכתב </a:t>
            </a:r>
            <a:r>
              <a:rPr lang="he-IL" dirty="0" err="1" smtClean="0"/>
              <a:t>מיירי</a:t>
            </a:r>
            <a:r>
              <a:rPr lang="he-IL" dirty="0" smtClean="0"/>
              <a:t> אלא שכתב לה קני לך האי שטר ולא כתב לה קני לך כל </a:t>
            </a:r>
            <a:r>
              <a:rPr lang="he-IL" dirty="0" err="1" smtClean="0"/>
              <a:t>שעבודא</a:t>
            </a:r>
            <a:r>
              <a:rPr lang="he-IL" dirty="0" smtClean="0"/>
              <a:t> דאית ביה מאן </a:t>
            </a:r>
            <a:r>
              <a:rPr lang="he-IL" dirty="0" err="1" smtClean="0"/>
              <a:t>דאמר</a:t>
            </a:r>
            <a:r>
              <a:rPr lang="he-IL" dirty="0" smtClean="0"/>
              <a:t> אינה מקודשת כרב </a:t>
            </a:r>
            <a:r>
              <a:rPr lang="he-IL" dirty="0" err="1" smtClean="0"/>
              <a:t>פפא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דכולי עלמא </a:t>
            </a:r>
            <a:r>
              <a:rPr lang="he-IL" b="1" dirty="0" err="1" smtClean="0"/>
              <a:t>אית</a:t>
            </a:r>
            <a:r>
              <a:rPr lang="he-IL" b="1" dirty="0" smtClean="0"/>
              <a:t> להו </a:t>
            </a:r>
            <a:r>
              <a:rPr lang="he-IL" b="1" dirty="0" err="1" smtClean="0"/>
              <a:t>דרב</a:t>
            </a:r>
            <a:r>
              <a:rPr lang="he-IL" b="1" dirty="0" smtClean="0"/>
              <a:t> </a:t>
            </a:r>
            <a:r>
              <a:rPr lang="he-IL" b="1" dirty="0" err="1" smtClean="0"/>
              <a:t>פפא</a:t>
            </a:r>
            <a:r>
              <a:rPr lang="he-IL" dirty="0" smtClean="0"/>
              <a:t>. וכי אמר </a:t>
            </a:r>
            <a:r>
              <a:rPr lang="he-IL" dirty="0" err="1" smtClean="0"/>
              <a:t>ר''מ</a:t>
            </a:r>
            <a:r>
              <a:rPr lang="he-IL" dirty="0" smtClean="0"/>
              <a:t> מקודשת בשכתב לה </a:t>
            </a:r>
            <a:r>
              <a:rPr lang="he-IL" dirty="0" err="1" smtClean="0"/>
              <a:t>כו</a:t>
            </a:r>
            <a:r>
              <a:rPr lang="he-IL" dirty="0" smtClean="0"/>
              <a:t>' </a:t>
            </a:r>
            <a:r>
              <a:rPr lang="he-IL" dirty="0" err="1" smtClean="0"/>
              <a:t>והכא</a:t>
            </a:r>
            <a:r>
              <a:rPr lang="he-IL" dirty="0" smtClean="0"/>
              <a:t> </a:t>
            </a:r>
            <a:r>
              <a:rPr lang="he-IL" dirty="0" err="1" smtClean="0"/>
              <a:t>בדשמואל</a:t>
            </a:r>
            <a:r>
              <a:rPr lang="he-IL" dirty="0" smtClean="0"/>
              <a:t> </a:t>
            </a:r>
            <a:r>
              <a:rPr lang="he-IL" dirty="0" err="1" smtClean="0"/>
              <a:t>קא</a:t>
            </a:r>
            <a:r>
              <a:rPr lang="he-IL" dirty="0" smtClean="0"/>
              <a:t> </a:t>
            </a:r>
            <a:r>
              <a:rPr lang="he-IL" dirty="0" err="1" smtClean="0"/>
              <a:t>מיפלגי</a:t>
            </a:r>
            <a:r>
              <a:rPr lang="he-IL" dirty="0" smtClean="0"/>
              <a:t>: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ואפילו יורש</a:t>
            </a:r>
            <a:r>
              <a:rPr lang="he-IL" dirty="0" smtClean="0"/>
              <a:t>. של </a:t>
            </a:r>
            <a:r>
              <a:rPr lang="he-IL" dirty="0" err="1" smtClean="0"/>
              <a:t>מלוה</a:t>
            </a:r>
            <a:r>
              <a:rPr lang="he-IL" dirty="0" smtClean="0"/>
              <a:t>. </a:t>
            </a:r>
            <a:r>
              <a:rPr lang="he-IL" b="1" dirty="0" smtClean="0"/>
              <a:t>מוחל</a:t>
            </a:r>
            <a:r>
              <a:rPr lang="he-IL" dirty="0" smtClean="0"/>
              <a:t>. </a:t>
            </a:r>
            <a:r>
              <a:rPr lang="he-IL" dirty="0" err="1" smtClean="0"/>
              <a:t>שהלוה</a:t>
            </a:r>
            <a:r>
              <a:rPr lang="he-IL" dirty="0" smtClean="0"/>
              <a:t> לא נתחייב ללוקח כלום אלא מחמת המוכר והרי מחלו אצלו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err="1" smtClean="0"/>
              <a:t>ר''מ</a:t>
            </a:r>
            <a:r>
              <a:rPr lang="he-IL" dirty="0" smtClean="0"/>
              <a:t> לית ליה </a:t>
            </a:r>
            <a:r>
              <a:rPr lang="he-IL" dirty="0" err="1" smtClean="0"/>
              <a:t>דשמואל</a:t>
            </a:r>
            <a:r>
              <a:rPr lang="he-IL" dirty="0" smtClean="0"/>
              <a:t> הלכך סמכה דעתה ולא </a:t>
            </a:r>
            <a:r>
              <a:rPr lang="he-IL" dirty="0" err="1" smtClean="0"/>
              <a:t>חיישינן</a:t>
            </a:r>
            <a:r>
              <a:rPr lang="he-IL" dirty="0" smtClean="0"/>
              <a:t> </a:t>
            </a:r>
            <a:r>
              <a:rPr lang="he-IL" dirty="0" err="1" smtClean="0"/>
              <a:t>דלמא</a:t>
            </a:r>
            <a:r>
              <a:rPr lang="he-IL" dirty="0" smtClean="0"/>
              <a:t> אזיל ומחיל ליה ורבנן </a:t>
            </a:r>
            <a:r>
              <a:rPr lang="he-IL" dirty="0" err="1" smtClean="0"/>
              <a:t>אית</a:t>
            </a:r>
            <a:r>
              <a:rPr lang="he-IL" dirty="0" smtClean="0"/>
              <a:t> להו </a:t>
            </a:r>
            <a:r>
              <a:rPr lang="he-IL" dirty="0" err="1" smtClean="0"/>
              <a:t>דשמואל</a:t>
            </a:r>
            <a:r>
              <a:rPr lang="he-IL" dirty="0" smtClean="0"/>
              <a:t> הלכך לא סמכה דעתה </a:t>
            </a:r>
            <a:r>
              <a:rPr lang="he-IL" dirty="0" err="1" smtClean="0"/>
              <a:t>דסברה</a:t>
            </a:r>
            <a:r>
              <a:rPr lang="he-IL" dirty="0" smtClean="0"/>
              <a:t> אזיל ומחיל ליה: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err="1" smtClean="0"/>
              <a:t>אית</a:t>
            </a:r>
            <a:r>
              <a:rPr lang="he-IL" dirty="0" smtClean="0"/>
              <a:t> להו </a:t>
            </a:r>
            <a:r>
              <a:rPr lang="he-IL" dirty="0" err="1" smtClean="0"/>
              <a:t>דשמואל</a:t>
            </a:r>
            <a:r>
              <a:rPr lang="he-IL" dirty="0" smtClean="0"/>
              <a:t> דאי בעי אזיל ומחיל ליה: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והכא</a:t>
            </a:r>
            <a:r>
              <a:rPr lang="he-IL" b="1" dirty="0" smtClean="0"/>
              <a:t> באשה </a:t>
            </a:r>
            <a:r>
              <a:rPr lang="he-IL" b="1" dirty="0" err="1" smtClean="0"/>
              <a:t>קא</a:t>
            </a:r>
            <a:r>
              <a:rPr lang="he-IL" b="1" dirty="0" smtClean="0"/>
              <a:t> </a:t>
            </a:r>
            <a:r>
              <a:rPr lang="he-IL" b="1" dirty="0" err="1" smtClean="0"/>
              <a:t>מיפלגי</a:t>
            </a:r>
            <a:r>
              <a:rPr lang="he-IL" dirty="0" smtClean="0"/>
              <a:t>. כלומר אם היה מקנהו קרקע בדמי שטר זה ודאי לא קנה </a:t>
            </a:r>
            <a:r>
              <a:rPr lang="he-IL" dirty="0" err="1" smtClean="0"/>
              <a:t>המלוה</a:t>
            </a:r>
            <a:r>
              <a:rPr lang="he-IL" dirty="0" smtClean="0"/>
              <a:t> את הקרקע דלא סמכה </a:t>
            </a:r>
            <a:r>
              <a:rPr lang="he-IL" dirty="0" err="1" smtClean="0"/>
              <a:t>דעתא</a:t>
            </a:r>
            <a:r>
              <a:rPr lang="he-IL" dirty="0" smtClean="0"/>
              <a:t> </a:t>
            </a:r>
            <a:r>
              <a:rPr lang="he-IL" dirty="0" err="1" smtClean="0"/>
              <a:t>דבעל</a:t>
            </a:r>
            <a:r>
              <a:rPr lang="he-IL" dirty="0" smtClean="0"/>
              <a:t> קרקע אבל באשה סבר </a:t>
            </a:r>
            <a:r>
              <a:rPr lang="he-IL" dirty="0" err="1" smtClean="0"/>
              <a:t>ר''מ</a:t>
            </a:r>
            <a:r>
              <a:rPr lang="he-IL" dirty="0" smtClean="0"/>
              <a:t> </a:t>
            </a:r>
            <a:r>
              <a:rPr lang="he-IL" dirty="0" err="1" smtClean="0"/>
              <a:t>דסמכה</a:t>
            </a:r>
            <a:r>
              <a:rPr lang="he-IL" dirty="0" smtClean="0"/>
              <a:t> דעתה </a:t>
            </a:r>
            <a:r>
              <a:rPr lang="he-IL" dirty="0" err="1" smtClean="0"/>
              <a:t>דכיון</a:t>
            </a:r>
            <a:r>
              <a:rPr lang="he-IL" dirty="0" smtClean="0"/>
              <a:t> </a:t>
            </a:r>
            <a:r>
              <a:rPr lang="he-IL" dirty="0" err="1" smtClean="0"/>
              <a:t>דאיתתיה</a:t>
            </a:r>
            <a:r>
              <a:rPr lang="he-IL" dirty="0" smtClean="0"/>
              <a:t> אנא לא שביק לדידי ומחיל </a:t>
            </a:r>
            <a:r>
              <a:rPr lang="he-IL" dirty="0" err="1" smtClean="0"/>
              <a:t>לאחריני</a:t>
            </a:r>
            <a:r>
              <a:rPr lang="he-IL" dirty="0" smtClean="0"/>
              <a:t>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794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י"ט/ניסן/תשע"ו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י"ט/ניסן/תשע"ו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י"ט/ניסן/תשע"ו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י"ט/ניסן/תשע"ו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י"ט/ניסן/תשע"ו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י"ט/ניסן/תשע"ו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י"ט/ניסן/תשע"ו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י"ט/ניסן/תשע"ו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י"ט/ניסן/תשע"ו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י"ט/ניסן/תשע"ו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י"ט/ניסן/תשע"ו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י"ט/ניסן/תשע"ו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רביעי י"ט בניסן תשע"ו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קידושין מו ע"ב (שורה אחרונה) - מח ע"א (שורה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12)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400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2506"/>
            <a:ext cx="5472608" cy="93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0771" y="241589"/>
            <a:ext cx="7277693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 smtClean="0"/>
              <a:t>במלוה</a:t>
            </a:r>
            <a:r>
              <a:rPr lang="he-IL" sz="1600" dirty="0" smtClean="0"/>
              <a:t> </a:t>
            </a:r>
            <a:r>
              <a:rPr lang="he-IL" sz="1600" dirty="0"/>
              <a:t>בשטר במאי </a:t>
            </a:r>
            <a:r>
              <a:rPr lang="he-IL" sz="1600" dirty="0" smtClean="0"/>
              <a:t>פליגי?</a:t>
            </a:r>
          </a:p>
          <a:p>
            <a:pPr>
              <a:lnSpc>
                <a:spcPct val="120000"/>
              </a:lnSpc>
            </a:pPr>
            <a:endParaRPr lang="he-IL" sz="10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בפלוגתא </a:t>
            </a:r>
            <a:r>
              <a:rPr lang="he-IL" sz="1600" dirty="0"/>
              <a:t>דרבי ורבנן </a:t>
            </a:r>
            <a:r>
              <a:rPr lang="he-IL" sz="1600" dirty="0" err="1" smtClean="0"/>
              <a:t>קמיפלגי</a:t>
            </a:r>
            <a:r>
              <a:rPr lang="he-IL" sz="1600" dirty="0" smtClean="0"/>
              <a:t>, </a:t>
            </a:r>
            <a:r>
              <a:rPr lang="he-IL" sz="1600" dirty="0" err="1" smtClean="0"/>
              <a:t>דתניא</a:t>
            </a:r>
            <a:r>
              <a:rPr lang="he-IL" sz="16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אותיות נקנות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במסירה,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דברי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רבי.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וחכ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'א: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בין שכתב ולא מסר בין שמסר ולא כתב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- לא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קנה עד שיכתוב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וימסור.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 smtClean="0"/>
              <a:t>מר </a:t>
            </a:r>
            <a:r>
              <a:rPr lang="he-IL" sz="1600" dirty="0" err="1"/>
              <a:t>אית</a:t>
            </a:r>
            <a:r>
              <a:rPr lang="he-IL" sz="1600" dirty="0"/>
              <a:t> ליה </a:t>
            </a:r>
            <a:r>
              <a:rPr lang="he-IL" sz="1600" dirty="0" smtClean="0"/>
              <a:t>דרבי, </a:t>
            </a:r>
            <a:r>
              <a:rPr lang="he-IL" sz="1600" dirty="0"/>
              <a:t>ומר לית ליה </a:t>
            </a:r>
            <a:r>
              <a:rPr lang="he-IL" sz="1600" dirty="0" smtClean="0"/>
              <a:t>דרבי.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ואיבעית</a:t>
            </a:r>
            <a:r>
              <a:rPr lang="he-IL" sz="1600" dirty="0" smtClean="0"/>
              <a:t> אימא: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דכ</a:t>
            </a:r>
            <a:r>
              <a:rPr lang="he-IL" sz="1600" dirty="0"/>
              <a:t>''ע לית להו </a:t>
            </a:r>
            <a:r>
              <a:rPr lang="he-IL" sz="1600" dirty="0" smtClean="0"/>
              <a:t>דרבי,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והכא</a:t>
            </a:r>
            <a:r>
              <a:rPr lang="he-IL" sz="1600" dirty="0" smtClean="0"/>
              <a:t> </a:t>
            </a:r>
            <a:r>
              <a:rPr lang="he-IL" sz="1600" dirty="0" err="1"/>
              <a:t>בדרב</a:t>
            </a:r>
            <a:r>
              <a:rPr lang="he-IL" sz="1600" dirty="0"/>
              <a:t> </a:t>
            </a:r>
            <a:r>
              <a:rPr lang="he-IL" sz="1600" dirty="0" err="1"/>
              <a:t>פפא</a:t>
            </a:r>
            <a:r>
              <a:rPr lang="he-IL" sz="1600" dirty="0"/>
              <a:t> </a:t>
            </a:r>
            <a:r>
              <a:rPr lang="he-IL" sz="1600" dirty="0" err="1" smtClean="0"/>
              <a:t>קמיפלגי</a:t>
            </a:r>
            <a:r>
              <a:rPr lang="he-IL" sz="1600" dirty="0" smtClean="0"/>
              <a:t>, </a:t>
            </a:r>
            <a:r>
              <a:rPr lang="he-IL" sz="1600" dirty="0" err="1" smtClean="0"/>
              <a:t>דאמר</a:t>
            </a:r>
            <a:r>
              <a:rPr lang="he-IL" sz="1600" dirty="0" smtClean="0"/>
              <a:t> </a:t>
            </a:r>
            <a:r>
              <a:rPr lang="he-IL" sz="1600" dirty="0"/>
              <a:t>רב </a:t>
            </a:r>
            <a:r>
              <a:rPr lang="he-IL" sz="1600" dirty="0" err="1" smtClean="0"/>
              <a:t>פפא</a:t>
            </a:r>
            <a:r>
              <a:rPr lang="he-IL" sz="16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האי </a:t>
            </a:r>
            <a:r>
              <a:rPr lang="he-IL" sz="1600" dirty="0"/>
              <a:t>מאן </a:t>
            </a:r>
            <a:r>
              <a:rPr lang="he-IL" sz="1600" dirty="0" err="1"/>
              <a:t>דזבין</a:t>
            </a:r>
            <a:r>
              <a:rPr lang="he-IL" sz="1600" dirty="0"/>
              <a:t> </a:t>
            </a:r>
            <a:r>
              <a:rPr lang="he-IL" sz="1600" dirty="0" err="1"/>
              <a:t>שטרא</a:t>
            </a:r>
            <a:r>
              <a:rPr lang="he-IL" sz="1600" dirty="0"/>
              <a:t> לחבריה </a:t>
            </a:r>
            <a:r>
              <a:rPr lang="he-IL" sz="1600" dirty="0" smtClean="0"/>
              <a:t>- צריך </a:t>
            </a:r>
            <a:r>
              <a:rPr lang="he-IL" sz="1600" dirty="0" err="1"/>
              <a:t>למיכתב</a:t>
            </a:r>
            <a:r>
              <a:rPr lang="he-IL" sz="1600" dirty="0"/>
              <a:t> ליה </a:t>
            </a:r>
            <a:r>
              <a:rPr lang="he-IL" sz="1600" dirty="0" smtClean="0"/>
              <a:t>'קני </a:t>
            </a:r>
            <a:r>
              <a:rPr lang="he-IL" sz="1600" dirty="0"/>
              <a:t>לך הוא וכל </a:t>
            </a:r>
            <a:r>
              <a:rPr lang="he-IL" sz="1600" dirty="0" smtClean="0"/>
              <a:t>שעבודיה',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מר </a:t>
            </a:r>
            <a:r>
              <a:rPr lang="he-IL" sz="1600" dirty="0" err="1"/>
              <a:t>אית</a:t>
            </a:r>
            <a:r>
              <a:rPr lang="he-IL" sz="1600" dirty="0"/>
              <a:t> ליה </a:t>
            </a:r>
            <a:r>
              <a:rPr lang="he-IL" sz="1600" dirty="0" err="1"/>
              <a:t>דרב</a:t>
            </a:r>
            <a:r>
              <a:rPr lang="he-IL" sz="1600" dirty="0"/>
              <a:t> </a:t>
            </a:r>
            <a:r>
              <a:rPr lang="he-IL" sz="1600" dirty="0" err="1" smtClean="0"/>
              <a:t>פפא</a:t>
            </a:r>
            <a:r>
              <a:rPr lang="he-IL" sz="1600" dirty="0" smtClean="0"/>
              <a:t>, </a:t>
            </a:r>
            <a:r>
              <a:rPr lang="he-IL" sz="1600" dirty="0"/>
              <a:t>ומר לית ליה </a:t>
            </a:r>
            <a:r>
              <a:rPr lang="he-IL" sz="1600" dirty="0" err="1"/>
              <a:t>דרב</a:t>
            </a:r>
            <a:r>
              <a:rPr lang="he-IL" sz="1600" dirty="0"/>
              <a:t> </a:t>
            </a:r>
            <a:r>
              <a:rPr lang="he-IL" sz="1600" dirty="0" err="1" smtClean="0"/>
              <a:t>פפא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ואיבעית</a:t>
            </a:r>
            <a:r>
              <a:rPr lang="he-IL" sz="1600" dirty="0" smtClean="0"/>
              <a:t> אימא: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דכולי </a:t>
            </a:r>
            <a:r>
              <a:rPr lang="he-IL" sz="1600" dirty="0"/>
              <a:t>עלמא </a:t>
            </a:r>
            <a:r>
              <a:rPr lang="he-IL" sz="1600" dirty="0" err="1"/>
              <a:t>אית</a:t>
            </a:r>
            <a:r>
              <a:rPr lang="he-IL" sz="1600" dirty="0"/>
              <a:t> להו </a:t>
            </a:r>
            <a:r>
              <a:rPr lang="he-IL" sz="1600" dirty="0" err="1"/>
              <a:t>דרב</a:t>
            </a:r>
            <a:r>
              <a:rPr lang="he-IL" sz="1600" dirty="0"/>
              <a:t> </a:t>
            </a:r>
            <a:r>
              <a:rPr lang="he-IL" sz="1600" dirty="0" err="1" smtClean="0"/>
              <a:t>פפא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והכא</a:t>
            </a:r>
            <a:r>
              <a:rPr lang="he-IL" sz="1600" dirty="0" smtClean="0"/>
              <a:t> </a:t>
            </a:r>
            <a:r>
              <a:rPr lang="he-IL" sz="1600" dirty="0" err="1"/>
              <a:t>בדשמואל</a:t>
            </a:r>
            <a:r>
              <a:rPr lang="he-IL" sz="1600" dirty="0"/>
              <a:t> </a:t>
            </a:r>
            <a:r>
              <a:rPr lang="he-IL" sz="1600" dirty="0" err="1" smtClean="0"/>
              <a:t>קמיפלגי</a:t>
            </a:r>
            <a:r>
              <a:rPr lang="he-IL" sz="1600" dirty="0" smtClean="0"/>
              <a:t>, </a:t>
            </a:r>
            <a:r>
              <a:rPr lang="he-IL" sz="1600" dirty="0" err="1"/>
              <a:t>דאמר</a:t>
            </a:r>
            <a:r>
              <a:rPr lang="he-IL" sz="1600" dirty="0"/>
              <a:t> </a:t>
            </a:r>
            <a:r>
              <a:rPr lang="he-IL" sz="1600" dirty="0" smtClean="0"/>
              <a:t>שמואל: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המוכר שטר חוב </a:t>
            </a:r>
            <a:r>
              <a:rPr lang="he-IL" sz="1600" dirty="0" err="1"/>
              <a:t>לחבירו</a:t>
            </a:r>
            <a:r>
              <a:rPr lang="he-IL" sz="1600" dirty="0"/>
              <a:t> וחזר ומחלו מחול ואפי' יורש </a:t>
            </a:r>
            <a:r>
              <a:rPr lang="he-IL" sz="1600" dirty="0" smtClean="0"/>
              <a:t>מוחל,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דמר</a:t>
            </a:r>
            <a:r>
              <a:rPr lang="he-IL" sz="1600" dirty="0" smtClean="0"/>
              <a:t> </a:t>
            </a:r>
            <a:r>
              <a:rPr lang="he-IL" sz="1600" dirty="0" err="1"/>
              <a:t>אית</a:t>
            </a:r>
            <a:r>
              <a:rPr lang="he-IL" sz="1600" dirty="0"/>
              <a:t> </a:t>
            </a:r>
            <a:r>
              <a:rPr lang="he-IL" sz="1600" dirty="0" smtClean="0"/>
              <a:t>ליה, </a:t>
            </a:r>
            <a:r>
              <a:rPr lang="he-IL" sz="1600" dirty="0" err="1"/>
              <a:t>דשמואל</a:t>
            </a:r>
            <a:r>
              <a:rPr lang="he-IL" sz="1600" dirty="0"/>
              <a:t> ומר לית ליה </a:t>
            </a:r>
            <a:r>
              <a:rPr lang="he-IL" sz="1600" dirty="0" err="1" smtClean="0"/>
              <a:t>דשמואל</a:t>
            </a:r>
            <a:r>
              <a:rPr lang="he-IL" sz="1600" dirty="0"/>
              <a:t>.</a:t>
            </a:r>
            <a:endParaRPr lang="he-IL" sz="1600" dirty="0" smtClean="0"/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ואיבעית</a:t>
            </a:r>
            <a:r>
              <a:rPr lang="he-IL" sz="1600" dirty="0" smtClean="0"/>
              <a:t> אימא: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דכ</a:t>
            </a:r>
            <a:r>
              <a:rPr lang="he-IL" sz="1600" dirty="0"/>
              <a:t>''ע </a:t>
            </a:r>
            <a:r>
              <a:rPr lang="he-IL" sz="1600" dirty="0" err="1"/>
              <a:t>אית</a:t>
            </a:r>
            <a:r>
              <a:rPr lang="he-IL" sz="1600" dirty="0"/>
              <a:t> להו </a:t>
            </a:r>
            <a:r>
              <a:rPr lang="he-IL" sz="1600" dirty="0" err="1" smtClean="0"/>
              <a:t>דשמואל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והכא</a:t>
            </a:r>
            <a:r>
              <a:rPr lang="he-IL" sz="1600" dirty="0" smtClean="0"/>
              <a:t> </a:t>
            </a:r>
            <a:r>
              <a:rPr lang="he-IL" sz="1600" dirty="0"/>
              <a:t>באשה </a:t>
            </a:r>
            <a:r>
              <a:rPr lang="he-IL" sz="1600" dirty="0" err="1" smtClean="0"/>
              <a:t>קמיפלגי</a:t>
            </a:r>
            <a:r>
              <a:rPr lang="he-IL" sz="1600" dirty="0"/>
              <a:t>,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מר סבר: </a:t>
            </a:r>
            <a:r>
              <a:rPr lang="he-IL" sz="1600" dirty="0" err="1"/>
              <a:t>אשה</a:t>
            </a:r>
            <a:r>
              <a:rPr lang="he-IL" sz="1600" dirty="0"/>
              <a:t> סמכה </a:t>
            </a:r>
            <a:r>
              <a:rPr lang="he-IL" sz="1600" dirty="0" smtClean="0"/>
              <a:t>דעתה, </a:t>
            </a:r>
            <a:r>
              <a:rPr lang="he-IL" sz="1600" dirty="0" err="1"/>
              <a:t>מימר</a:t>
            </a:r>
            <a:r>
              <a:rPr lang="he-IL" sz="1600" dirty="0"/>
              <a:t> אמרה לא שביק ליה לדידי ומחל ליה </a:t>
            </a:r>
            <a:r>
              <a:rPr lang="he-IL" sz="1600" dirty="0" err="1" smtClean="0"/>
              <a:t>לאחריני</a:t>
            </a:r>
            <a:r>
              <a:rPr lang="he-IL" sz="16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ומר סבר: </a:t>
            </a:r>
            <a:r>
              <a:rPr lang="he-IL" sz="1600" dirty="0" err="1"/>
              <a:t>אשה</a:t>
            </a:r>
            <a:r>
              <a:rPr lang="he-IL" sz="1600" dirty="0"/>
              <a:t> </a:t>
            </a:r>
            <a:r>
              <a:rPr lang="he-IL" sz="1600" dirty="0" err="1"/>
              <a:t>נמי</a:t>
            </a:r>
            <a:r>
              <a:rPr lang="he-IL" sz="1600" dirty="0"/>
              <a:t> לא סמכה </a:t>
            </a:r>
            <a:r>
              <a:rPr lang="he-IL" sz="1600" dirty="0" smtClean="0"/>
              <a:t>דעתה.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15058" y="35330"/>
            <a:ext cx="192698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 - </a:t>
            </a:r>
          </a:p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מח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הסבר מלבני מעוגל 6"/>
          <p:cNvSpPr/>
          <p:nvPr/>
        </p:nvSpPr>
        <p:spPr>
          <a:xfrm>
            <a:off x="1835696" y="116632"/>
            <a:ext cx="3024336" cy="1080120"/>
          </a:xfrm>
          <a:prstGeom prst="wedgeRoundRectCallout">
            <a:avLst>
              <a:gd name="adj1" fmla="val 57456"/>
              <a:gd name="adj2" fmla="val -3857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התקדשי לי בשטר חוב או שהיה לו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מלוה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ביד אחרים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והירשה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עליהם -</a:t>
            </a:r>
          </a:p>
          <a:p>
            <a:pPr lvl="0"/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אומר: מקודשת,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וחכ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''א: אינה מקודשת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...</a:t>
            </a:r>
            <a:endParaRPr lang="he-IL" sz="1200" dirty="0">
              <a:solidFill>
                <a:prstClr val="black"/>
              </a:solidFill>
            </a:endParaRPr>
          </a:p>
          <a:p>
            <a:pPr lvl="0"/>
            <a:r>
              <a:rPr lang="he-IL" sz="1200" dirty="0">
                <a:solidFill>
                  <a:prstClr val="black"/>
                </a:solidFill>
              </a:rPr>
              <a:t>לעולם שטר חוב </a:t>
            </a:r>
            <a:r>
              <a:rPr lang="he-IL" sz="1200" dirty="0" err="1">
                <a:solidFill>
                  <a:prstClr val="black"/>
                </a:solidFill>
              </a:rPr>
              <a:t>דאחרים</a:t>
            </a:r>
            <a:r>
              <a:rPr lang="he-IL" sz="1200" dirty="0">
                <a:solidFill>
                  <a:prstClr val="black"/>
                </a:solidFill>
              </a:rPr>
              <a:t>,</a:t>
            </a:r>
          </a:p>
          <a:p>
            <a:pPr lvl="0"/>
            <a:r>
              <a:rPr lang="he-IL" sz="1200" dirty="0" err="1">
                <a:solidFill>
                  <a:prstClr val="black"/>
                </a:solidFill>
              </a:rPr>
              <a:t>והכא</a:t>
            </a:r>
            <a:r>
              <a:rPr lang="he-IL" sz="1200" dirty="0">
                <a:solidFill>
                  <a:prstClr val="black"/>
                </a:solidFill>
              </a:rPr>
              <a:t> </a:t>
            </a:r>
            <a:r>
              <a:rPr lang="he-IL" sz="1200" dirty="0" err="1">
                <a:solidFill>
                  <a:prstClr val="black"/>
                </a:solidFill>
              </a:rPr>
              <a:t>במלוה</a:t>
            </a:r>
            <a:r>
              <a:rPr lang="he-IL" sz="1200" dirty="0">
                <a:solidFill>
                  <a:prstClr val="black"/>
                </a:solidFill>
              </a:rPr>
              <a:t> בשטר </a:t>
            </a:r>
            <a:r>
              <a:rPr lang="he-IL" sz="1200" dirty="0" err="1">
                <a:solidFill>
                  <a:prstClr val="black"/>
                </a:solidFill>
              </a:rPr>
              <a:t>ובמלוה</a:t>
            </a:r>
            <a:r>
              <a:rPr lang="he-IL" sz="1200" dirty="0">
                <a:solidFill>
                  <a:prstClr val="black"/>
                </a:solidFill>
              </a:rPr>
              <a:t> על פה </a:t>
            </a:r>
            <a:r>
              <a:rPr lang="he-IL" sz="1200" dirty="0" err="1">
                <a:solidFill>
                  <a:prstClr val="black"/>
                </a:solidFill>
              </a:rPr>
              <a:t>קא</a:t>
            </a:r>
            <a:r>
              <a:rPr lang="he-IL" sz="1200" dirty="0">
                <a:solidFill>
                  <a:prstClr val="black"/>
                </a:solidFill>
              </a:rPr>
              <a:t> </a:t>
            </a:r>
            <a:r>
              <a:rPr lang="he-IL" sz="1200" dirty="0" err="1">
                <a:solidFill>
                  <a:prstClr val="black"/>
                </a:solidFill>
              </a:rPr>
              <a:t>מיפלגי</a:t>
            </a:r>
            <a:r>
              <a:rPr lang="he-IL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20472" y="751688"/>
            <a:ext cx="288032" cy="49244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①</a:t>
            </a:r>
          </a:p>
          <a:p>
            <a:endParaRPr lang="he-IL" sz="1600" dirty="0" smtClean="0"/>
          </a:p>
          <a:p>
            <a:endParaRPr lang="he-IL" sz="1600" dirty="0"/>
          </a:p>
          <a:p>
            <a:endParaRPr lang="he-IL" sz="2000" dirty="0" smtClean="0"/>
          </a:p>
          <a:p>
            <a:endParaRPr lang="he-IL" dirty="0"/>
          </a:p>
          <a:p>
            <a:r>
              <a:rPr lang="he-IL" sz="1600" dirty="0" smtClean="0"/>
              <a:t>②</a:t>
            </a:r>
          </a:p>
          <a:p>
            <a:endParaRPr lang="he-IL" sz="1600" dirty="0" smtClean="0"/>
          </a:p>
          <a:p>
            <a:endParaRPr lang="he-IL" sz="1600" dirty="0"/>
          </a:p>
          <a:p>
            <a:endParaRPr lang="he-IL" sz="1600" dirty="0" smtClean="0"/>
          </a:p>
          <a:p>
            <a:endParaRPr lang="he-IL" sz="2400" dirty="0"/>
          </a:p>
          <a:p>
            <a:endParaRPr lang="he-IL" dirty="0"/>
          </a:p>
          <a:p>
            <a:r>
              <a:rPr lang="he-IL" sz="1600" dirty="0" smtClean="0"/>
              <a:t>③</a:t>
            </a:r>
          </a:p>
          <a:p>
            <a:endParaRPr lang="he-IL" sz="1600" dirty="0" smtClean="0"/>
          </a:p>
          <a:p>
            <a:endParaRPr lang="he-IL" sz="1600" dirty="0"/>
          </a:p>
          <a:p>
            <a:endParaRPr lang="he-IL" sz="1600" dirty="0" smtClean="0"/>
          </a:p>
          <a:p>
            <a:endParaRPr lang="he-IL" sz="2400" dirty="0"/>
          </a:p>
          <a:p>
            <a:endParaRPr lang="he-IL" dirty="0"/>
          </a:p>
          <a:p>
            <a:r>
              <a:rPr lang="he-IL" sz="1600" dirty="0" smtClean="0"/>
              <a:t>④</a:t>
            </a:r>
            <a:endParaRPr lang="he-IL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8587195" y="458112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א</a:t>
            </a:r>
          </a:p>
        </p:txBody>
      </p:sp>
    </p:spTree>
    <p:extLst>
      <p:ext uri="{BB962C8B-B14F-4D97-AF65-F5344CB8AC3E}">
        <p14:creationId xmlns:p14="http://schemas.microsoft.com/office/powerpoint/2010/main" val="32689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627770"/>
            <a:ext cx="5382145" cy="24560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 smtClean="0"/>
              <a:t>במלוה</a:t>
            </a:r>
            <a:r>
              <a:rPr lang="he-IL" sz="1600" dirty="0" smtClean="0"/>
              <a:t> </a:t>
            </a:r>
            <a:r>
              <a:rPr lang="he-IL" sz="1600" dirty="0"/>
              <a:t>על פה במאי </a:t>
            </a:r>
            <a:r>
              <a:rPr lang="he-IL" sz="1600" dirty="0" smtClean="0"/>
              <a:t>פליגי? 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בדרב</a:t>
            </a:r>
            <a:r>
              <a:rPr lang="he-IL" sz="1600" dirty="0" smtClean="0"/>
              <a:t> </a:t>
            </a:r>
            <a:r>
              <a:rPr lang="he-IL" sz="1600" dirty="0" err="1"/>
              <a:t>הונא</a:t>
            </a:r>
            <a:r>
              <a:rPr lang="he-IL" sz="1600" dirty="0"/>
              <a:t> אמר </a:t>
            </a:r>
            <a:r>
              <a:rPr lang="he-IL" sz="1600" dirty="0" smtClean="0"/>
              <a:t>רב,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דאמר</a:t>
            </a:r>
            <a:r>
              <a:rPr lang="he-IL" sz="1600" dirty="0" smtClean="0"/>
              <a:t> </a:t>
            </a:r>
            <a:r>
              <a:rPr lang="he-IL" sz="1600" dirty="0"/>
              <a:t>רב </a:t>
            </a:r>
            <a:r>
              <a:rPr lang="he-IL" sz="1600" dirty="0" err="1"/>
              <a:t>הונא</a:t>
            </a:r>
            <a:r>
              <a:rPr lang="he-IL" sz="1600" dirty="0"/>
              <a:t> אמר </a:t>
            </a:r>
            <a:r>
              <a:rPr lang="he-IL" sz="1600" dirty="0" smtClean="0"/>
              <a:t>רב: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מנה </a:t>
            </a:r>
            <a:r>
              <a:rPr lang="he-IL" sz="1600" dirty="0"/>
              <a:t>לי בידך תנהו לפלוני במעמד שלשתן </a:t>
            </a:r>
            <a:r>
              <a:rPr lang="he-IL" sz="1600" dirty="0" smtClean="0"/>
              <a:t>- קנה. 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מר סבר: </a:t>
            </a:r>
            <a:r>
              <a:rPr lang="he-IL" sz="1600" dirty="0"/>
              <a:t>כי </a:t>
            </a:r>
            <a:r>
              <a:rPr lang="he-IL" sz="1600" dirty="0" err="1"/>
              <a:t>קאמר</a:t>
            </a:r>
            <a:r>
              <a:rPr lang="he-IL" sz="1600" dirty="0"/>
              <a:t> רב </a:t>
            </a:r>
            <a:r>
              <a:rPr lang="he-IL" sz="1600" dirty="0" err="1"/>
              <a:t>ה''מ</a:t>
            </a:r>
            <a:r>
              <a:rPr lang="he-IL" sz="1600" dirty="0"/>
              <a:t> </a:t>
            </a:r>
            <a:r>
              <a:rPr lang="he-IL" sz="1600" dirty="0" err="1"/>
              <a:t>בפקדון</a:t>
            </a:r>
            <a:r>
              <a:rPr lang="he-IL" sz="1600" dirty="0"/>
              <a:t> אבל </a:t>
            </a:r>
            <a:r>
              <a:rPr lang="he-IL" sz="1600" dirty="0" err="1"/>
              <a:t>מלוה</a:t>
            </a:r>
            <a:r>
              <a:rPr lang="he-IL" sz="1600" dirty="0"/>
              <a:t> </a:t>
            </a:r>
            <a:r>
              <a:rPr lang="he-IL" sz="1600" dirty="0" smtClean="0"/>
              <a:t>לא,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ומר סבר: </a:t>
            </a:r>
            <a:r>
              <a:rPr lang="he-IL" sz="1600" dirty="0"/>
              <a:t>לא שנא </a:t>
            </a:r>
            <a:r>
              <a:rPr lang="he-IL" sz="1600" dirty="0" err="1"/>
              <a:t>מלוה</a:t>
            </a:r>
            <a:r>
              <a:rPr lang="he-IL" sz="1600" dirty="0"/>
              <a:t> ולא שנא </a:t>
            </a:r>
            <a:r>
              <a:rPr lang="he-IL" sz="1600" dirty="0" err="1" smtClean="0"/>
              <a:t>פקדון</a:t>
            </a:r>
            <a:r>
              <a:rPr lang="he-IL" sz="16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63299" y="35330"/>
            <a:ext cx="1782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מח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הסבר מלבני מעוגל 5"/>
          <p:cNvSpPr/>
          <p:nvPr/>
        </p:nvSpPr>
        <p:spPr>
          <a:xfrm>
            <a:off x="1835696" y="116632"/>
            <a:ext cx="3024336" cy="1080120"/>
          </a:xfrm>
          <a:prstGeom prst="wedgeRoundRectCallout">
            <a:avLst>
              <a:gd name="adj1" fmla="val 57456"/>
              <a:gd name="adj2" fmla="val -3857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התקדשי לי בשטר חוב או שהיה לו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מלוה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ביד אחרים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והירשה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עליהם -</a:t>
            </a:r>
          </a:p>
          <a:p>
            <a:pPr lvl="0"/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אומר: מקודשת,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וחכ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''א: אינה מקודשת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...</a:t>
            </a:r>
            <a:endParaRPr lang="he-IL" sz="1200" dirty="0">
              <a:solidFill>
                <a:prstClr val="black"/>
              </a:solidFill>
            </a:endParaRPr>
          </a:p>
          <a:p>
            <a:pPr lvl="0"/>
            <a:r>
              <a:rPr lang="he-IL" sz="1200" dirty="0">
                <a:solidFill>
                  <a:prstClr val="black"/>
                </a:solidFill>
              </a:rPr>
              <a:t>לעולם שטר חוב </a:t>
            </a:r>
            <a:r>
              <a:rPr lang="he-IL" sz="1200" dirty="0" err="1">
                <a:solidFill>
                  <a:prstClr val="black"/>
                </a:solidFill>
              </a:rPr>
              <a:t>דאחרים</a:t>
            </a:r>
            <a:r>
              <a:rPr lang="he-IL" sz="1200" dirty="0">
                <a:solidFill>
                  <a:prstClr val="black"/>
                </a:solidFill>
              </a:rPr>
              <a:t>,</a:t>
            </a:r>
          </a:p>
          <a:p>
            <a:pPr lvl="0"/>
            <a:r>
              <a:rPr lang="he-IL" sz="1200" dirty="0" err="1">
                <a:solidFill>
                  <a:prstClr val="black"/>
                </a:solidFill>
              </a:rPr>
              <a:t>והכא</a:t>
            </a:r>
            <a:r>
              <a:rPr lang="he-IL" sz="1200" dirty="0">
                <a:solidFill>
                  <a:prstClr val="black"/>
                </a:solidFill>
              </a:rPr>
              <a:t> </a:t>
            </a:r>
            <a:r>
              <a:rPr lang="he-IL" sz="1200" dirty="0" err="1">
                <a:solidFill>
                  <a:prstClr val="black"/>
                </a:solidFill>
              </a:rPr>
              <a:t>במלוה</a:t>
            </a:r>
            <a:r>
              <a:rPr lang="he-IL" sz="1200" dirty="0">
                <a:solidFill>
                  <a:prstClr val="black"/>
                </a:solidFill>
              </a:rPr>
              <a:t> בשטר </a:t>
            </a:r>
            <a:r>
              <a:rPr lang="he-IL" sz="1200" dirty="0" err="1">
                <a:solidFill>
                  <a:prstClr val="black"/>
                </a:solidFill>
              </a:rPr>
              <a:t>ובמלוה</a:t>
            </a:r>
            <a:r>
              <a:rPr lang="he-IL" sz="1200" dirty="0">
                <a:solidFill>
                  <a:prstClr val="black"/>
                </a:solidFill>
              </a:rPr>
              <a:t> על פה </a:t>
            </a:r>
            <a:r>
              <a:rPr lang="he-IL" sz="1200" dirty="0" err="1">
                <a:solidFill>
                  <a:prstClr val="black"/>
                </a:solidFill>
              </a:rPr>
              <a:t>קא</a:t>
            </a:r>
            <a:r>
              <a:rPr lang="he-IL" sz="1200" dirty="0">
                <a:solidFill>
                  <a:prstClr val="black"/>
                </a:solidFill>
              </a:rPr>
              <a:t> </a:t>
            </a:r>
            <a:r>
              <a:rPr lang="he-IL" sz="1200" dirty="0" err="1">
                <a:solidFill>
                  <a:prstClr val="black"/>
                </a:solidFill>
              </a:rPr>
              <a:t>מיפלגי</a:t>
            </a:r>
            <a:r>
              <a:rPr lang="he-IL" sz="12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717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21:00-21:45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233010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765103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4408" y="4287379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353417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א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(ט"ז ניסן)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מג ע"ב (נקודתיים) - מד ע"ב (נקודתיים)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ב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(י"ז ניסן)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מד ע"ב (נקודתיים) - מו ע"א (שורה 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דובי שחור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ג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(י"ח ניסן)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 ע"א (שורה 3) - מו ע"ב (שורה אחרונה)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ד (י"ט ניסן)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 ע"ב (שורה אחרונה) - מח ע"א (שורה 12)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שביעי של פסח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244408" y="488386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2506"/>
            <a:ext cx="5472608" cy="93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8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0801" y="154774"/>
            <a:ext cx="7848872" cy="67148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b="1" dirty="0" smtClean="0"/>
              <a:t>משנה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האומר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לאשה: </a:t>
            </a:r>
          </a:p>
          <a:p>
            <a:pPr>
              <a:lnSpc>
                <a:spcPct val="120000"/>
              </a:lnSpc>
            </a:pPr>
            <a:r>
              <a:rPr lang="he-IL" sz="1500" b="1" dirty="0" smtClean="0">
                <a:solidFill>
                  <a:srgbClr val="F79646">
                    <a:lumMod val="50000"/>
                  </a:srgbClr>
                </a:solidFill>
              </a:rPr>
              <a:t>התקדשי </a:t>
            </a:r>
            <a:r>
              <a:rPr lang="he-IL" sz="1500" b="1" dirty="0">
                <a:solidFill>
                  <a:srgbClr val="F79646">
                    <a:lumMod val="50000"/>
                  </a:srgbClr>
                </a:solidFill>
              </a:rPr>
              <a:t>לי בתמרה זו התקדשי לי בזו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- אם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יש באחת מהן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פרוטה מקודשת ואם לאו אינה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מקודשת. </a:t>
            </a:r>
          </a:p>
          <a:p>
            <a:pPr>
              <a:lnSpc>
                <a:spcPct val="120000"/>
              </a:lnSpc>
            </a:pPr>
            <a:r>
              <a:rPr lang="he-IL" sz="1500" b="1" dirty="0" smtClean="0">
                <a:solidFill>
                  <a:srgbClr val="F79646">
                    <a:lumMod val="50000"/>
                  </a:srgbClr>
                </a:solidFill>
              </a:rPr>
              <a:t>בזו </a:t>
            </a:r>
            <a:r>
              <a:rPr lang="he-IL" sz="1500" b="1" dirty="0">
                <a:solidFill>
                  <a:srgbClr val="F79646">
                    <a:lumMod val="50000"/>
                  </a:srgbClr>
                </a:solidFill>
              </a:rPr>
              <a:t>ובזו </a:t>
            </a:r>
            <a:r>
              <a:rPr lang="he-IL" sz="1500" b="1" dirty="0" err="1">
                <a:solidFill>
                  <a:srgbClr val="F79646">
                    <a:lumMod val="50000"/>
                  </a:srgbClr>
                </a:solidFill>
              </a:rPr>
              <a:t>ובזו</a:t>
            </a:r>
            <a:r>
              <a:rPr lang="he-IL" sz="1500" b="1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- אם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יש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פרוטה בכולן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מקודשת,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ואם לאו אינה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מקודשת.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>
                <a:solidFill>
                  <a:srgbClr val="F79646">
                    <a:lumMod val="50000"/>
                  </a:srgbClr>
                </a:solidFill>
              </a:rPr>
              <a:t>היתה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אוכלת ראשונה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ראשונה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- אינה מקודשת,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עד שיהא באחת מהן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פרוטה.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500" b="1" dirty="0" smtClean="0"/>
              <a:t>גמרא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מאן תנא התקדשי </a:t>
            </a:r>
            <a:r>
              <a:rPr lang="he-IL" sz="1500" dirty="0" err="1" smtClean="0"/>
              <a:t>התקדשי</a:t>
            </a:r>
            <a:r>
              <a:rPr lang="he-IL" sz="1500" dirty="0" smtClean="0"/>
              <a:t>? </a:t>
            </a:r>
            <a:r>
              <a:rPr lang="he-IL" sz="1500" dirty="0"/>
              <a:t>אמר </a:t>
            </a:r>
            <a:r>
              <a:rPr lang="he-IL" sz="1500" dirty="0" smtClean="0"/>
              <a:t>רבה: </a:t>
            </a:r>
            <a:r>
              <a:rPr lang="he-IL" sz="1500" dirty="0" err="1"/>
              <a:t>ר''ש</a:t>
            </a:r>
            <a:r>
              <a:rPr lang="he-IL" sz="1500" dirty="0"/>
              <a:t> היא </a:t>
            </a:r>
            <a:r>
              <a:rPr lang="he-IL" sz="1500" dirty="0" err="1"/>
              <a:t>דאמר</a:t>
            </a:r>
            <a:r>
              <a:rPr lang="he-IL" sz="1500" dirty="0"/>
              <a:t> עד שיאמר שבועה לכל אחד </a:t>
            </a:r>
            <a:r>
              <a:rPr lang="he-IL" sz="1500" dirty="0" smtClean="0"/>
              <a:t>ואחד.</a:t>
            </a:r>
          </a:p>
          <a:p>
            <a:pPr>
              <a:lnSpc>
                <a:spcPct val="120000"/>
              </a:lnSpc>
            </a:pPr>
            <a:endParaRPr lang="he-IL" sz="105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בזו </a:t>
            </a:r>
            <a:r>
              <a:rPr lang="he-IL" sz="1500" dirty="0"/>
              <a:t>ובזו </a:t>
            </a:r>
            <a:r>
              <a:rPr lang="he-IL" sz="1500" dirty="0" err="1"/>
              <a:t>ובזו</a:t>
            </a:r>
            <a:r>
              <a:rPr lang="he-IL" sz="1500" dirty="0"/>
              <a:t> אם יש בכולן </a:t>
            </a:r>
            <a:r>
              <a:rPr lang="he-IL" sz="1500" dirty="0" err="1"/>
              <a:t>ש''פ</a:t>
            </a:r>
            <a:r>
              <a:rPr lang="he-IL" sz="1500" dirty="0"/>
              <a:t> </a:t>
            </a:r>
            <a:r>
              <a:rPr lang="he-IL" sz="1500" dirty="0" err="1"/>
              <a:t>כו</a:t>
            </a:r>
            <a:r>
              <a:rPr lang="he-IL" sz="1500" dirty="0"/>
              <a:t>':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אהייא</a:t>
            </a:r>
            <a:r>
              <a:rPr lang="he-IL" sz="1500" dirty="0"/>
              <a:t>?</a:t>
            </a:r>
            <a:endParaRPr lang="he-IL" sz="1500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אילימא</a:t>
            </a:r>
            <a:r>
              <a:rPr lang="he-IL" sz="1500" dirty="0" smtClean="0"/>
              <a:t> </a:t>
            </a:r>
            <a:r>
              <a:rPr lang="he-IL" sz="1500" dirty="0" err="1"/>
              <a:t>ארישא</a:t>
            </a:r>
            <a:r>
              <a:rPr lang="he-IL" sz="1500" dirty="0"/>
              <a:t> </a:t>
            </a:r>
            <a:r>
              <a:rPr lang="he-IL" sz="1500" dirty="0" smtClean="0"/>
              <a:t>- מאי </a:t>
            </a:r>
            <a:r>
              <a:rPr lang="he-IL" sz="1500" dirty="0"/>
              <a:t>איריא </a:t>
            </a:r>
            <a:r>
              <a:rPr lang="he-IL" sz="1500" dirty="0" smtClean="0"/>
              <a:t>אוכלת, </a:t>
            </a:r>
            <a:r>
              <a:rPr lang="he-IL" sz="1500" dirty="0"/>
              <a:t>אפי' מנחת </a:t>
            </a:r>
            <a:r>
              <a:rPr lang="he-IL" sz="1500" dirty="0" err="1" smtClean="0"/>
              <a:t>נמי</a:t>
            </a:r>
            <a:r>
              <a:rPr lang="he-IL" sz="1500" dirty="0" smtClean="0"/>
              <a:t>, </a:t>
            </a:r>
            <a:r>
              <a:rPr lang="he-IL" sz="1500" dirty="0" err="1"/>
              <a:t>דהא</a:t>
            </a:r>
            <a:r>
              <a:rPr lang="he-IL" sz="1500" dirty="0"/>
              <a:t> התקדשי לי בזו </a:t>
            </a:r>
            <a:r>
              <a:rPr lang="he-IL" sz="1500" dirty="0" err="1" smtClean="0"/>
              <a:t>קאמר</a:t>
            </a:r>
            <a:r>
              <a:rPr lang="he-IL" sz="1500" dirty="0" smtClean="0"/>
              <a:t>!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אלא </a:t>
            </a:r>
            <a:r>
              <a:rPr lang="he-IL" sz="1500" dirty="0" err="1"/>
              <a:t>אסיפא</a:t>
            </a:r>
            <a:r>
              <a:rPr lang="he-IL" sz="1500" dirty="0"/>
              <a:t> </a:t>
            </a:r>
            <a:r>
              <a:rPr lang="he-IL" sz="1500" dirty="0" smtClean="0"/>
              <a:t>- ואפילו </a:t>
            </a:r>
            <a:r>
              <a:rPr lang="he-IL" sz="1500" dirty="0" err="1" smtClean="0"/>
              <a:t>בקמייתא</a:t>
            </a:r>
            <a:r>
              <a:rPr lang="he-IL" sz="1500" dirty="0" smtClean="0"/>
              <a:t>? </a:t>
            </a:r>
            <a:r>
              <a:rPr lang="he-IL" sz="1500" dirty="0"/>
              <a:t>והא </a:t>
            </a:r>
            <a:r>
              <a:rPr lang="he-IL" sz="1500" dirty="0" err="1"/>
              <a:t>מלוה</a:t>
            </a:r>
            <a:r>
              <a:rPr lang="he-IL" sz="1500" dirty="0"/>
              <a:t> </a:t>
            </a:r>
            <a:r>
              <a:rPr lang="he-IL" sz="1500" dirty="0" smtClean="0"/>
              <a:t>היא!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אמר </a:t>
            </a:r>
            <a:r>
              <a:rPr lang="he-IL" sz="1500" dirty="0"/>
              <a:t>רבי </a:t>
            </a:r>
            <a:r>
              <a:rPr lang="he-IL" sz="1500" dirty="0" smtClean="0"/>
              <a:t>יוחנן: </a:t>
            </a:r>
            <a:r>
              <a:rPr lang="he-IL" sz="1500" dirty="0"/>
              <a:t>הרי שלחן והרי בשר והרי סכין ואין לנו </a:t>
            </a:r>
            <a:r>
              <a:rPr lang="he-IL" sz="1500" dirty="0" smtClean="0"/>
              <a:t>לאכול. 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רב </a:t>
            </a:r>
            <a:r>
              <a:rPr lang="he-IL" sz="1500" dirty="0"/>
              <a:t>ושמואל אמרי </a:t>
            </a:r>
            <a:r>
              <a:rPr lang="he-IL" sz="1500" dirty="0" err="1" smtClean="0"/>
              <a:t>תרוייהו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לעולם </a:t>
            </a:r>
            <a:r>
              <a:rPr lang="he-IL" sz="1500" dirty="0" err="1" smtClean="0"/>
              <a:t>ארישא</a:t>
            </a:r>
            <a:r>
              <a:rPr lang="he-IL" sz="15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ולא </a:t>
            </a:r>
            <a:r>
              <a:rPr lang="he-IL" sz="1500" dirty="0" err="1"/>
              <a:t>מיבעיא</a:t>
            </a:r>
            <a:r>
              <a:rPr lang="he-IL" sz="1500" dirty="0"/>
              <a:t> </a:t>
            </a:r>
            <a:r>
              <a:rPr lang="he-IL" sz="1500" dirty="0" err="1" smtClean="0"/>
              <a:t>קאמר</a:t>
            </a:r>
            <a:r>
              <a:rPr lang="he-IL" sz="15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לא </a:t>
            </a:r>
            <a:r>
              <a:rPr lang="he-IL" sz="1500" dirty="0" err="1"/>
              <a:t>מיבעיא</a:t>
            </a:r>
            <a:r>
              <a:rPr lang="he-IL" sz="1500" dirty="0"/>
              <a:t> </a:t>
            </a:r>
            <a:r>
              <a:rPr lang="he-IL" sz="1500" dirty="0" smtClean="0"/>
              <a:t>מנחת, </a:t>
            </a:r>
            <a:r>
              <a:rPr lang="he-IL" sz="1500" dirty="0"/>
              <a:t>דאי איכא </a:t>
            </a:r>
            <a:r>
              <a:rPr lang="he-IL" sz="1500" dirty="0" err="1"/>
              <a:t>שוה</a:t>
            </a:r>
            <a:r>
              <a:rPr lang="he-IL" sz="1500" dirty="0"/>
              <a:t> פרוטה אין אי לא </a:t>
            </a:r>
            <a:r>
              <a:rPr lang="he-IL" sz="1500" dirty="0" err="1" smtClean="0"/>
              <a:t>לא</a:t>
            </a:r>
            <a:r>
              <a:rPr lang="he-IL" sz="15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אבל </a:t>
            </a:r>
            <a:r>
              <a:rPr lang="he-IL" sz="1500" dirty="0"/>
              <a:t>אוכלת הואיל </a:t>
            </a:r>
            <a:r>
              <a:rPr lang="he-IL" sz="1500" dirty="0" err="1"/>
              <a:t>ומיקרבא</a:t>
            </a:r>
            <a:r>
              <a:rPr lang="he-IL" sz="1500" dirty="0"/>
              <a:t> </a:t>
            </a:r>
            <a:r>
              <a:rPr lang="he-IL" sz="1500" dirty="0" err="1"/>
              <a:t>הנייתה</a:t>
            </a:r>
            <a:r>
              <a:rPr lang="he-IL" sz="1500" dirty="0"/>
              <a:t> אימא גמרה </a:t>
            </a:r>
            <a:r>
              <a:rPr lang="he-IL" sz="1500" dirty="0" err="1"/>
              <a:t>ומקניא</a:t>
            </a:r>
            <a:r>
              <a:rPr lang="he-IL" sz="1500" dirty="0"/>
              <a:t> </a:t>
            </a:r>
            <a:r>
              <a:rPr lang="he-IL" sz="1500" dirty="0" smtClean="0"/>
              <a:t>נפשה, </a:t>
            </a:r>
            <a:r>
              <a:rPr lang="he-IL" sz="1500" dirty="0" err="1"/>
              <a:t>קמ</a:t>
            </a:r>
            <a:r>
              <a:rPr lang="he-IL" sz="1500" dirty="0"/>
              <a:t>'</a:t>
            </a:r>
            <a:r>
              <a:rPr lang="he-IL" sz="1500" dirty="0" smtClean="0"/>
              <a:t>'ל.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רבי </a:t>
            </a:r>
            <a:r>
              <a:rPr lang="he-IL" sz="1500" dirty="0"/>
              <a:t>אמי </a:t>
            </a:r>
            <a:r>
              <a:rPr lang="he-IL" sz="1500" dirty="0" smtClean="0"/>
              <a:t>אמר: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לעולם </a:t>
            </a:r>
            <a:r>
              <a:rPr lang="he-IL" sz="1500" dirty="0" err="1" smtClean="0"/>
              <a:t>אסיפא</a:t>
            </a:r>
            <a:r>
              <a:rPr lang="he-IL" sz="15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ומאי "עד </a:t>
            </a:r>
            <a:r>
              <a:rPr lang="he-IL" sz="1500" dirty="0"/>
              <a:t>שיהא </a:t>
            </a:r>
            <a:r>
              <a:rPr lang="he-IL" sz="1500" b="1" dirty="0"/>
              <a:t>באחת מהן </a:t>
            </a:r>
            <a:r>
              <a:rPr lang="he-IL" sz="1500" dirty="0" err="1"/>
              <a:t>שוה</a:t>
            </a:r>
            <a:r>
              <a:rPr lang="he-IL" sz="1500" dirty="0"/>
              <a:t> </a:t>
            </a:r>
            <a:r>
              <a:rPr lang="he-IL" sz="1500" dirty="0" smtClean="0"/>
              <a:t>פרוטה"? </a:t>
            </a:r>
            <a:r>
              <a:rPr lang="he-IL" sz="1500" dirty="0"/>
              <a:t>עד שיהא </a:t>
            </a:r>
            <a:r>
              <a:rPr lang="he-IL" sz="1500" b="1" dirty="0"/>
              <a:t>באחרונה</a:t>
            </a:r>
            <a:r>
              <a:rPr lang="he-IL" sz="1500" dirty="0"/>
              <a:t> </a:t>
            </a:r>
            <a:r>
              <a:rPr lang="he-IL" sz="1500" dirty="0" err="1"/>
              <a:t>שוה</a:t>
            </a:r>
            <a:r>
              <a:rPr lang="he-IL" sz="1500" dirty="0"/>
              <a:t> </a:t>
            </a:r>
            <a:r>
              <a:rPr lang="he-IL" sz="1500" dirty="0" smtClean="0"/>
              <a:t>פרוטה.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03340" y="107340"/>
            <a:ext cx="265911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rgbClr val="FF0000"/>
                </a:solidFill>
              </a:rPr>
              <a:t>חזרה על דף מו עמוד א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20472" y="4161908"/>
            <a:ext cx="288032" cy="19697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①</a:t>
            </a:r>
          </a:p>
          <a:p>
            <a:endParaRPr lang="he-IL" sz="1400" dirty="0"/>
          </a:p>
          <a:p>
            <a:endParaRPr lang="he-IL" sz="1050" dirty="0" smtClean="0"/>
          </a:p>
          <a:p>
            <a:endParaRPr lang="he-IL" sz="1400" dirty="0"/>
          </a:p>
          <a:p>
            <a:endParaRPr lang="he-IL" sz="1400" dirty="0" smtClean="0"/>
          </a:p>
          <a:p>
            <a:endParaRPr lang="he-IL" sz="2300" dirty="0" smtClean="0"/>
          </a:p>
          <a:p>
            <a:endParaRPr lang="he-IL" sz="1400" dirty="0"/>
          </a:p>
          <a:p>
            <a:r>
              <a:rPr lang="he-IL" sz="1400" dirty="0" smtClean="0"/>
              <a:t>②</a:t>
            </a:r>
            <a:endParaRPr lang="he-IL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16108" y="706984"/>
            <a:ext cx="786908" cy="6093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rgbClr val="0070C0"/>
                </a:solidFill>
              </a:rPr>
              <a:t>- פרטי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rgbClr val="0070C0"/>
                </a:solidFill>
              </a:rPr>
              <a:t>- כללי</a:t>
            </a:r>
            <a:endParaRPr lang="he-IL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3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82426" y="1570184"/>
            <a:ext cx="9073008" cy="51891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אמר </a:t>
            </a:r>
            <a:r>
              <a:rPr lang="he-IL" sz="1500" dirty="0" smtClean="0"/>
              <a:t>רבא: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לא שנו אלא </a:t>
            </a:r>
            <a:r>
              <a:rPr lang="he-IL" sz="1500" dirty="0" err="1"/>
              <a:t>דאמר</a:t>
            </a:r>
            <a:r>
              <a:rPr lang="he-IL" sz="1500" dirty="0"/>
              <a:t> לה </a:t>
            </a:r>
            <a:r>
              <a:rPr lang="he-IL" sz="1500" dirty="0" smtClean="0"/>
              <a:t>"בזו </a:t>
            </a:r>
            <a:r>
              <a:rPr lang="he-IL" sz="1500" dirty="0"/>
              <a:t>ובזו </a:t>
            </a:r>
            <a:r>
              <a:rPr lang="he-IL" sz="1500" dirty="0" err="1" smtClean="0"/>
              <a:t>ובזו</a:t>
            </a:r>
            <a:r>
              <a:rPr lang="he-IL" sz="1500" dirty="0" smtClean="0"/>
              <a:t>",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אבל </a:t>
            </a:r>
            <a:r>
              <a:rPr lang="he-IL" sz="1500" dirty="0"/>
              <a:t>אמר לה </a:t>
            </a:r>
            <a:r>
              <a:rPr lang="he-IL" sz="1500" dirty="0" smtClean="0"/>
              <a:t>"באלו" - אפילו </a:t>
            </a:r>
            <a:r>
              <a:rPr lang="he-IL" sz="1500" dirty="0"/>
              <a:t>אוכלת </a:t>
            </a:r>
            <a:r>
              <a:rPr lang="he-IL" sz="1500" dirty="0" err="1"/>
              <a:t>נמי</a:t>
            </a:r>
            <a:r>
              <a:rPr lang="he-IL" sz="1500" dirty="0"/>
              <a:t> </a:t>
            </a:r>
            <a:r>
              <a:rPr lang="he-IL" sz="1500" dirty="0" smtClean="0"/>
              <a:t>מקודשת, </a:t>
            </a:r>
            <a:r>
              <a:rPr lang="he-IL" sz="1500" dirty="0"/>
              <a:t>כי </a:t>
            </a:r>
            <a:r>
              <a:rPr lang="he-IL" sz="1500" dirty="0" err="1"/>
              <a:t>קא</a:t>
            </a:r>
            <a:r>
              <a:rPr lang="he-IL" sz="1500" dirty="0"/>
              <a:t> אכלה </a:t>
            </a:r>
            <a:r>
              <a:rPr lang="he-IL" sz="1500" dirty="0" err="1"/>
              <a:t>מדנפשה</a:t>
            </a:r>
            <a:r>
              <a:rPr lang="he-IL" sz="1500" dirty="0"/>
              <a:t> </a:t>
            </a:r>
            <a:r>
              <a:rPr lang="he-IL" sz="1500" dirty="0" err="1" smtClean="0"/>
              <a:t>קאכלה</a:t>
            </a:r>
            <a:r>
              <a:rPr lang="he-IL" sz="15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תניא </a:t>
            </a:r>
            <a:r>
              <a:rPr lang="he-IL" sz="1500" dirty="0" err="1"/>
              <a:t>כותיה</a:t>
            </a:r>
            <a:r>
              <a:rPr lang="he-IL" sz="1500" dirty="0"/>
              <a:t> </a:t>
            </a:r>
            <a:r>
              <a:rPr lang="he-IL" sz="1500" dirty="0" err="1" smtClean="0"/>
              <a:t>דרבא</a:t>
            </a:r>
            <a:r>
              <a:rPr lang="he-IL" sz="15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התקדשי לי באלון ברמון ובאגוז או שאמר לה התקדשי לי באלו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- אם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יש בכולן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פרוטה מקודשת ואם לאו אינה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מקודשת.</a:t>
            </a:r>
            <a:endParaRPr lang="he-IL" sz="1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בזו ובזו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ובזו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- אם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יש בכולם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פרוטה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מקודשת,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ואם לאו אינה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מקודשת.</a:t>
            </a:r>
            <a:endParaRPr lang="he-IL" sz="1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בזו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נטלתו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ואכלתו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בזו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נטלתו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ואכלתו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ועוד בזו ועוד בזו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- אינה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מקודשת עד שיהא באחת מהן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פרוטה.</a:t>
            </a:r>
            <a:endParaRPr lang="he-IL" sz="1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האי "באלון </a:t>
            </a:r>
            <a:r>
              <a:rPr lang="he-IL" sz="1500" dirty="0"/>
              <a:t>ברמון </a:t>
            </a:r>
            <a:r>
              <a:rPr lang="he-IL" sz="1500" dirty="0" smtClean="0"/>
              <a:t>באגוז" </a:t>
            </a:r>
            <a:r>
              <a:rPr lang="he-IL" sz="1500" dirty="0" err="1"/>
              <a:t>היכי</a:t>
            </a:r>
            <a:r>
              <a:rPr lang="he-IL" sz="1500" dirty="0"/>
              <a:t> </a:t>
            </a:r>
            <a:r>
              <a:rPr lang="he-IL" sz="1500" dirty="0" smtClean="0"/>
              <a:t>דמי? 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אילימא</a:t>
            </a:r>
            <a:r>
              <a:rPr lang="he-IL" sz="1500" dirty="0" smtClean="0"/>
              <a:t> </a:t>
            </a:r>
            <a:r>
              <a:rPr lang="he-IL" sz="1500" dirty="0" err="1"/>
              <a:t>דאמר</a:t>
            </a:r>
            <a:r>
              <a:rPr lang="he-IL" sz="1500" dirty="0"/>
              <a:t> לה </a:t>
            </a:r>
            <a:r>
              <a:rPr lang="he-IL" sz="1500" dirty="0" smtClean="0"/>
              <a:t>"או </a:t>
            </a:r>
            <a:r>
              <a:rPr lang="he-IL" sz="1500" dirty="0"/>
              <a:t>באלון או ברמון או </a:t>
            </a:r>
            <a:r>
              <a:rPr lang="he-IL" sz="1500" dirty="0" smtClean="0"/>
              <a:t>באגוז" - אם </a:t>
            </a:r>
            <a:r>
              <a:rPr lang="he-IL" sz="1500" dirty="0"/>
              <a:t>יש בכולן </a:t>
            </a:r>
            <a:r>
              <a:rPr lang="he-IL" sz="1500" dirty="0" err="1"/>
              <a:t>שוה</a:t>
            </a:r>
            <a:r>
              <a:rPr lang="he-IL" sz="1500" dirty="0"/>
              <a:t> פרוטה </a:t>
            </a:r>
            <a:r>
              <a:rPr lang="he-IL" sz="1500" dirty="0" smtClean="0"/>
              <a:t>מקודשת? </a:t>
            </a:r>
            <a:r>
              <a:rPr lang="he-IL" sz="1500" dirty="0"/>
              <a:t>והא </a:t>
            </a:r>
            <a:r>
              <a:rPr lang="he-IL" sz="1500" dirty="0" smtClean="0"/>
              <a:t>"או" </a:t>
            </a:r>
            <a:r>
              <a:rPr lang="he-IL" sz="1500" dirty="0" err="1" smtClean="0"/>
              <a:t>קאמר</a:t>
            </a:r>
            <a:r>
              <a:rPr lang="he-IL" sz="1500" dirty="0" smtClean="0"/>
              <a:t>!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ואלא "באלון </a:t>
            </a:r>
            <a:r>
              <a:rPr lang="he-IL" sz="1500" dirty="0"/>
              <a:t>וברמון </a:t>
            </a:r>
            <a:r>
              <a:rPr lang="he-IL" sz="1500" dirty="0" smtClean="0"/>
              <a:t>ובאגוז" - היינו "בזו </a:t>
            </a:r>
            <a:r>
              <a:rPr lang="he-IL" sz="1500" dirty="0"/>
              <a:t>ובזו </a:t>
            </a:r>
            <a:r>
              <a:rPr lang="he-IL" sz="1500" dirty="0" err="1" smtClean="0"/>
              <a:t>ובזו</a:t>
            </a:r>
            <a:r>
              <a:rPr lang="he-IL" sz="1500" dirty="0" smtClean="0"/>
              <a:t>"!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sz="1500" dirty="0" smtClean="0"/>
              <a:t>אלא </a:t>
            </a:r>
            <a:r>
              <a:rPr lang="he-IL" sz="1500" dirty="0"/>
              <a:t>לאו </a:t>
            </a:r>
            <a:r>
              <a:rPr lang="he-IL" sz="1500" dirty="0" err="1"/>
              <a:t>דאמר</a:t>
            </a:r>
            <a:r>
              <a:rPr lang="he-IL" sz="1500" dirty="0"/>
              <a:t> לה </a:t>
            </a:r>
            <a:r>
              <a:rPr lang="he-IL" sz="1500" dirty="0" smtClean="0"/>
              <a:t>"באלו" - הא </a:t>
            </a:r>
            <a:r>
              <a:rPr lang="he-IL" sz="1500" dirty="0" err="1"/>
              <a:t>מדקתני</a:t>
            </a:r>
            <a:r>
              <a:rPr lang="he-IL" sz="1500" dirty="0"/>
              <a:t> סיפא </a:t>
            </a:r>
            <a:r>
              <a:rPr lang="he-IL" sz="1500" dirty="0" smtClean="0"/>
              <a:t>"או </a:t>
            </a:r>
            <a:r>
              <a:rPr lang="he-IL" sz="1500" dirty="0"/>
              <a:t>שאמר לה התקדשי לי </a:t>
            </a:r>
            <a:r>
              <a:rPr lang="he-IL" sz="1500" dirty="0" smtClean="0"/>
              <a:t>באלו" </a:t>
            </a:r>
            <a:r>
              <a:rPr lang="he-IL" sz="1500" dirty="0"/>
              <a:t>מכלל </a:t>
            </a:r>
            <a:r>
              <a:rPr lang="he-IL" sz="1500" dirty="0" err="1"/>
              <a:t>דרישא</a:t>
            </a:r>
            <a:r>
              <a:rPr lang="he-IL" sz="1500" dirty="0"/>
              <a:t> לאו באלו </a:t>
            </a:r>
            <a:r>
              <a:rPr lang="he-IL" sz="1500" dirty="0" smtClean="0"/>
              <a:t>עסקינן!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500" dirty="0" smtClean="0"/>
              <a:t>פירושי </a:t>
            </a:r>
            <a:r>
              <a:rPr lang="he-IL" sz="1500" dirty="0" err="1"/>
              <a:t>קא</a:t>
            </a:r>
            <a:r>
              <a:rPr lang="he-IL" sz="1500" dirty="0"/>
              <a:t> </a:t>
            </a:r>
            <a:r>
              <a:rPr lang="he-IL" sz="1500" dirty="0" smtClean="0"/>
              <a:t>מפרש: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התקדשי </a:t>
            </a:r>
            <a:r>
              <a:rPr lang="he-IL" sz="1500" dirty="0"/>
              <a:t>לי באלון ברמון באגוז -</a:t>
            </a:r>
            <a:r>
              <a:rPr lang="he-IL" sz="1500" dirty="0" smtClean="0"/>
              <a:t> כיצד? כגון </a:t>
            </a:r>
            <a:r>
              <a:rPr lang="he-IL" sz="1500" dirty="0" err="1"/>
              <a:t>דאמר</a:t>
            </a:r>
            <a:r>
              <a:rPr lang="he-IL" sz="1500" dirty="0"/>
              <a:t> </a:t>
            </a:r>
            <a:r>
              <a:rPr lang="he-IL" sz="1500" dirty="0" smtClean="0"/>
              <a:t>לה: </a:t>
            </a:r>
            <a:r>
              <a:rPr lang="he-IL" sz="1500" dirty="0"/>
              <a:t>התקדשי לי </a:t>
            </a:r>
            <a:r>
              <a:rPr lang="he-IL" sz="1500" dirty="0" smtClean="0"/>
              <a:t>באלו, </a:t>
            </a:r>
          </a:p>
          <a:p>
            <a:pPr>
              <a:lnSpc>
                <a:spcPct val="120000"/>
              </a:lnSpc>
            </a:pPr>
            <a:r>
              <a:rPr lang="he-IL" sz="1500" dirty="0" err="1" smtClean="0"/>
              <a:t>וקתני</a:t>
            </a:r>
            <a:r>
              <a:rPr lang="he-IL" sz="1500" dirty="0" smtClean="0"/>
              <a:t> </a:t>
            </a:r>
            <a:r>
              <a:rPr lang="he-IL" sz="1500" dirty="0"/>
              <a:t>סיפא </a:t>
            </a:r>
            <a:r>
              <a:rPr lang="he-IL" sz="1500" dirty="0" smtClean="0"/>
              <a:t>'בזו </a:t>
            </a:r>
            <a:r>
              <a:rPr lang="he-IL" sz="1500" dirty="0" err="1"/>
              <a:t>נטלתו</a:t>
            </a:r>
            <a:r>
              <a:rPr lang="he-IL" sz="1500" dirty="0"/>
              <a:t> </a:t>
            </a:r>
            <a:r>
              <a:rPr lang="he-IL" sz="1500" dirty="0" err="1"/>
              <a:t>ואכלתו</a:t>
            </a:r>
            <a:r>
              <a:rPr lang="he-IL" sz="1500" dirty="0"/>
              <a:t> אם יש באחת מהם </a:t>
            </a:r>
            <a:r>
              <a:rPr lang="he-IL" sz="1500" dirty="0" err="1"/>
              <a:t>שוה</a:t>
            </a:r>
            <a:r>
              <a:rPr lang="he-IL" sz="1500" dirty="0"/>
              <a:t> פרוטה מקודשת ואם לאו אינה </a:t>
            </a:r>
            <a:r>
              <a:rPr lang="he-IL" sz="1500" dirty="0" smtClean="0"/>
              <a:t>מקודשת',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ואילו </a:t>
            </a:r>
            <a:r>
              <a:rPr lang="he-IL" sz="1500" dirty="0"/>
              <a:t>רישא לא </a:t>
            </a:r>
            <a:r>
              <a:rPr lang="he-IL" sz="1500" dirty="0" err="1"/>
              <a:t>קא</a:t>
            </a:r>
            <a:r>
              <a:rPr lang="he-IL" sz="1500" dirty="0"/>
              <a:t> מפליג בין אוכלת </a:t>
            </a:r>
            <a:r>
              <a:rPr lang="he-IL" sz="1500" dirty="0" smtClean="0"/>
              <a:t>למנחת, </a:t>
            </a:r>
          </a:p>
          <a:p>
            <a:pPr>
              <a:lnSpc>
                <a:spcPct val="120000"/>
              </a:lnSpc>
            </a:pPr>
            <a:r>
              <a:rPr lang="he-IL" sz="1500" dirty="0" smtClean="0"/>
              <a:t>שמע </a:t>
            </a:r>
            <a:r>
              <a:rPr lang="he-IL" sz="1500" dirty="0"/>
              <a:t>מינה כל </a:t>
            </a:r>
            <a:r>
              <a:rPr lang="he-IL" sz="1500" dirty="0" err="1"/>
              <a:t>היכא</a:t>
            </a:r>
            <a:r>
              <a:rPr lang="he-IL" sz="1500" dirty="0"/>
              <a:t> </a:t>
            </a:r>
            <a:r>
              <a:rPr lang="he-IL" sz="1500" dirty="0" err="1"/>
              <a:t>דאמר</a:t>
            </a:r>
            <a:r>
              <a:rPr lang="he-IL" sz="1500" dirty="0"/>
              <a:t> לה </a:t>
            </a:r>
            <a:r>
              <a:rPr lang="he-IL" sz="1500" dirty="0" smtClean="0"/>
              <a:t>"באלו" </a:t>
            </a:r>
            <a:r>
              <a:rPr lang="he-IL" sz="1500" dirty="0"/>
              <a:t>כי </a:t>
            </a:r>
            <a:r>
              <a:rPr lang="he-IL" sz="1500" dirty="0" err="1"/>
              <a:t>קא</a:t>
            </a:r>
            <a:r>
              <a:rPr lang="he-IL" sz="1500" dirty="0"/>
              <a:t> אכלה מנפשה </a:t>
            </a:r>
            <a:r>
              <a:rPr lang="he-IL" sz="1500" dirty="0" err="1"/>
              <a:t>קא</a:t>
            </a:r>
            <a:r>
              <a:rPr lang="he-IL" sz="1500" dirty="0"/>
              <a:t> </a:t>
            </a:r>
            <a:r>
              <a:rPr lang="he-IL" sz="1500" dirty="0" smtClean="0"/>
              <a:t>אכלה, </a:t>
            </a:r>
            <a:r>
              <a:rPr lang="he-IL" sz="1500" dirty="0"/>
              <a:t>שמע </a:t>
            </a:r>
            <a:r>
              <a:rPr lang="he-IL" sz="1500" dirty="0" smtClean="0"/>
              <a:t>מינה.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63299" y="35330"/>
            <a:ext cx="18549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מו עמוד ב -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75547" y="4237580"/>
            <a:ext cx="288032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 smtClean="0"/>
              <a:t>①</a:t>
            </a:r>
            <a:endParaRPr lang="he-IL" sz="1000" dirty="0"/>
          </a:p>
          <a:p>
            <a:endParaRPr lang="he-IL" sz="1100" dirty="0"/>
          </a:p>
          <a:p>
            <a:r>
              <a:rPr lang="he-IL" sz="1000" dirty="0" smtClean="0"/>
              <a:t>②</a:t>
            </a:r>
          </a:p>
          <a:p>
            <a:endParaRPr lang="he-IL" sz="1100" dirty="0"/>
          </a:p>
          <a:p>
            <a:r>
              <a:rPr lang="he-IL" sz="1000" dirty="0" smtClean="0"/>
              <a:t>③</a:t>
            </a:r>
            <a:endParaRPr lang="he-IL" sz="1000" dirty="0"/>
          </a:p>
        </p:txBody>
      </p:sp>
      <p:sp>
        <p:nvSpPr>
          <p:cNvPr id="7" name="הסבר מלבני מעוגל 6"/>
          <p:cNvSpPr/>
          <p:nvPr/>
        </p:nvSpPr>
        <p:spPr>
          <a:xfrm>
            <a:off x="2195736" y="219996"/>
            <a:ext cx="6532891" cy="1270163"/>
          </a:xfrm>
          <a:prstGeom prst="wedgeRoundRectCallout">
            <a:avLst>
              <a:gd name="adj1" fmla="val 51968"/>
              <a:gd name="adj2" fmla="val -4460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האומר לאשה: </a:t>
            </a:r>
          </a:p>
          <a:p>
            <a:pPr>
              <a:lnSpc>
                <a:spcPct val="120000"/>
              </a:lnSpc>
            </a:pP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התקדשי לי בתמרה זו התקדשי לי בזו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- אם יש באחת מהן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פרוטה מקודשת ואם לאו אינה מקודשת. </a:t>
            </a:r>
          </a:p>
          <a:p>
            <a:pPr>
              <a:lnSpc>
                <a:spcPct val="120000"/>
              </a:lnSpc>
            </a:pP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בזו ובזו </a:t>
            </a:r>
            <a:r>
              <a:rPr lang="he-IL" sz="1200" b="1" dirty="0" err="1">
                <a:solidFill>
                  <a:srgbClr val="F79646">
                    <a:lumMod val="50000"/>
                  </a:srgbClr>
                </a:solidFill>
              </a:rPr>
              <a:t>ובזו</a:t>
            </a: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- אם יש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פרוטה בכולן מקודשת, ואם לאו אינה מקודשת. </a:t>
            </a:r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היתה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אוכלת ראשונה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ראשונה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- אינה מקודשת, עד שיהא באחת מהן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פרוטה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רבי אמי אמר: </a:t>
            </a:r>
            <a:r>
              <a:rPr lang="he-IL" sz="1200" dirty="0" smtClean="0">
                <a:solidFill>
                  <a:schemeClr val="tx1"/>
                </a:solidFill>
              </a:rPr>
              <a:t>לעולם </a:t>
            </a:r>
            <a:r>
              <a:rPr lang="he-IL" sz="1200" dirty="0" err="1">
                <a:solidFill>
                  <a:schemeClr val="tx1"/>
                </a:solidFill>
              </a:rPr>
              <a:t>אסיפא</a:t>
            </a:r>
            <a:r>
              <a:rPr lang="he-IL" sz="1200" dirty="0">
                <a:solidFill>
                  <a:schemeClr val="tx1"/>
                </a:solidFill>
              </a:rPr>
              <a:t>, </a:t>
            </a:r>
            <a:r>
              <a:rPr lang="he-IL" sz="1200" dirty="0" smtClean="0">
                <a:solidFill>
                  <a:schemeClr val="tx1"/>
                </a:solidFill>
              </a:rPr>
              <a:t>ומאי </a:t>
            </a:r>
            <a:r>
              <a:rPr lang="he-IL" sz="1200" dirty="0">
                <a:solidFill>
                  <a:schemeClr val="tx1"/>
                </a:solidFill>
              </a:rPr>
              <a:t>"עד שיהא באחת מהן </a:t>
            </a:r>
            <a:r>
              <a:rPr lang="he-IL" sz="1200" dirty="0" err="1">
                <a:solidFill>
                  <a:schemeClr val="tx1"/>
                </a:solidFill>
              </a:rPr>
              <a:t>שוה</a:t>
            </a:r>
            <a:r>
              <a:rPr lang="he-IL" sz="1200" dirty="0">
                <a:solidFill>
                  <a:schemeClr val="tx1"/>
                </a:solidFill>
              </a:rPr>
              <a:t> פרוטה"? עד שיהא באחרונה </a:t>
            </a:r>
            <a:r>
              <a:rPr lang="he-IL" sz="1200" dirty="0" err="1">
                <a:solidFill>
                  <a:schemeClr val="tx1"/>
                </a:solidFill>
              </a:rPr>
              <a:t>שוה</a:t>
            </a:r>
            <a:r>
              <a:rPr lang="he-IL" sz="1200" dirty="0">
                <a:solidFill>
                  <a:schemeClr val="tx1"/>
                </a:solidFill>
              </a:rPr>
              <a:t> פרוטה</a:t>
            </a:r>
            <a:r>
              <a:rPr lang="he-IL" sz="1200" dirty="0" smtClean="0">
                <a:solidFill>
                  <a:schemeClr val="tx1"/>
                </a:solidFill>
              </a:rPr>
              <a:t>.</a:t>
            </a:r>
            <a:endParaRPr lang="he-IL" sz="1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04448" y="1808674"/>
            <a:ext cx="576064" cy="1846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600" dirty="0" smtClean="0"/>
              <a:t>עמוד </a:t>
            </a:r>
            <a:r>
              <a:rPr lang="he-IL" sz="600" dirty="0"/>
              <a:t>א</a:t>
            </a:r>
          </a:p>
        </p:txBody>
      </p:sp>
    </p:spTree>
    <p:extLst>
      <p:ext uri="{BB962C8B-B14F-4D97-AF65-F5344CB8AC3E}">
        <p14:creationId xmlns:p14="http://schemas.microsoft.com/office/powerpoint/2010/main" val="41085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80528" y="4811668"/>
            <a:ext cx="90730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 smtClean="0"/>
              <a:t>הניחא</a:t>
            </a:r>
            <a:r>
              <a:rPr lang="he-IL" sz="1600" dirty="0" smtClean="0"/>
              <a:t> </a:t>
            </a:r>
            <a:r>
              <a:rPr lang="he-IL" sz="1600" dirty="0"/>
              <a:t>למאן </a:t>
            </a:r>
            <a:r>
              <a:rPr lang="he-IL" sz="1600" dirty="0" err="1"/>
              <a:t>דאמר</a:t>
            </a:r>
            <a:r>
              <a:rPr lang="he-IL" sz="1600" dirty="0"/>
              <a:t> </a:t>
            </a:r>
            <a:r>
              <a:rPr lang="he-IL" sz="1600" dirty="0" err="1">
                <a:solidFill>
                  <a:srgbClr val="FF0000"/>
                </a:solidFill>
              </a:rPr>
              <a:t>אסיפא</a:t>
            </a:r>
            <a:r>
              <a:rPr lang="he-IL" sz="1600" dirty="0">
                <a:solidFill>
                  <a:srgbClr val="FF0000"/>
                </a:solidFill>
              </a:rPr>
              <a:t> </a:t>
            </a:r>
            <a:r>
              <a:rPr lang="he-IL" sz="1600" dirty="0" err="1" smtClean="0"/>
              <a:t>קאי</a:t>
            </a:r>
            <a:r>
              <a:rPr lang="he-IL" sz="1600" dirty="0" smtClean="0"/>
              <a:t>, </a:t>
            </a:r>
            <a:r>
              <a:rPr lang="he-IL" sz="1600" dirty="0"/>
              <a:t>ומאי </a:t>
            </a:r>
            <a:r>
              <a:rPr lang="he-IL" sz="1600" dirty="0" smtClean="0"/>
              <a:t>"עד </a:t>
            </a:r>
            <a:r>
              <a:rPr lang="he-IL" sz="1600" dirty="0"/>
              <a:t>שיהא באחת מהן </a:t>
            </a:r>
            <a:r>
              <a:rPr lang="he-IL" sz="1600" dirty="0" err="1"/>
              <a:t>שוה</a:t>
            </a:r>
            <a:r>
              <a:rPr lang="he-IL" sz="1600" dirty="0"/>
              <a:t> </a:t>
            </a:r>
            <a:r>
              <a:rPr lang="he-IL" sz="1600" dirty="0" smtClean="0"/>
              <a:t>פרוטה"? </a:t>
            </a:r>
            <a:r>
              <a:rPr lang="he-IL" sz="1600" dirty="0"/>
              <a:t>עד שיהא באחרונה </a:t>
            </a:r>
            <a:r>
              <a:rPr lang="he-IL" sz="1600" dirty="0" err="1"/>
              <a:t>שוה</a:t>
            </a:r>
            <a:r>
              <a:rPr lang="he-IL" sz="1600" dirty="0"/>
              <a:t> פרוטה -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הכי </a:t>
            </a:r>
            <a:r>
              <a:rPr lang="he-IL" sz="1600" dirty="0" err="1"/>
              <a:t>נמי</a:t>
            </a:r>
            <a:r>
              <a:rPr lang="he-IL" sz="1600" dirty="0"/>
              <a:t> עד שיהא באחרונה </a:t>
            </a:r>
            <a:r>
              <a:rPr lang="he-IL" sz="1600" dirty="0" err="1"/>
              <a:t>שוה</a:t>
            </a:r>
            <a:r>
              <a:rPr lang="he-IL" sz="1600" dirty="0"/>
              <a:t> </a:t>
            </a:r>
            <a:r>
              <a:rPr lang="he-IL" sz="1600" dirty="0" smtClean="0"/>
              <a:t>פרוטה,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לרב ושמואל </a:t>
            </a:r>
            <a:r>
              <a:rPr lang="he-IL" sz="1600" dirty="0" err="1"/>
              <a:t>דאמרי</a:t>
            </a:r>
            <a:r>
              <a:rPr lang="he-IL" sz="1600" dirty="0"/>
              <a:t> </a:t>
            </a:r>
            <a:r>
              <a:rPr lang="he-IL" sz="1600" dirty="0" err="1"/>
              <a:t>תרוייהו</a:t>
            </a:r>
            <a:r>
              <a:rPr lang="he-IL" sz="1600" dirty="0"/>
              <a:t> </a:t>
            </a:r>
            <a:r>
              <a:rPr lang="he-IL" sz="1600" dirty="0" err="1">
                <a:solidFill>
                  <a:srgbClr val="0070C0"/>
                </a:solidFill>
              </a:rPr>
              <a:t>ארישא</a:t>
            </a:r>
            <a:r>
              <a:rPr lang="he-IL" sz="1600" dirty="0">
                <a:solidFill>
                  <a:srgbClr val="0070C0"/>
                </a:solidFill>
              </a:rPr>
              <a:t> </a:t>
            </a:r>
            <a:r>
              <a:rPr lang="he-IL" sz="1600" dirty="0" err="1"/>
              <a:t>קאי</a:t>
            </a:r>
            <a:r>
              <a:rPr lang="he-IL" sz="1600" dirty="0"/>
              <a:t> ואוכלת </a:t>
            </a:r>
            <a:r>
              <a:rPr lang="he-IL" sz="1600" dirty="0" err="1"/>
              <a:t>איצטריכא</a:t>
            </a:r>
            <a:r>
              <a:rPr lang="he-IL" sz="1600" dirty="0"/>
              <a:t> ליה </a:t>
            </a:r>
            <a:r>
              <a:rPr lang="he-IL" sz="1600" dirty="0" smtClean="0"/>
              <a:t>- הכא </a:t>
            </a:r>
            <a:r>
              <a:rPr lang="he-IL" sz="1600" dirty="0">
                <a:solidFill>
                  <a:srgbClr val="FF0000"/>
                </a:solidFill>
              </a:rPr>
              <a:t>כללי</a:t>
            </a:r>
            <a:r>
              <a:rPr lang="he-IL" sz="1600" dirty="0"/>
              <a:t> </a:t>
            </a:r>
            <a:r>
              <a:rPr lang="he-IL" sz="1600" dirty="0" err="1" smtClean="0"/>
              <a:t>קחשיב</a:t>
            </a:r>
            <a:r>
              <a:rPr lang="he-IL" sz="1600" dirty="0" smtClean="0"/>
              <a:t>, </a:t>
            </a:r>
            <a:r>
              <a:rPr lang="he-IL" sz="1600" dirty="0"/>
              <a:t>פרטי לא </a:t>
            </a:r>
            <a:r>
              <a:rPr lang="he-IL" sz="1600" dirty="0" err="1"/>
              <a:t>קא</a:t>
            </a:r>
            <a:r>
              <a:rPr lang="he-IL" sz="1600" dirty="0"/>
              <a:t> </a:t>
            </a:r>
            <a:r>
              <a:rPr lang="he-IL" sz="1600" dirty="0" err="1" smtClean="0"/>
              <a:t>חשיב</a:t>
            </a:r>
            <a:r>
              <a:rPr lang="he-IL" sz="1600" dirty="0" smtClean="0"/>
              <a:t>!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הא מני? </a:t>
            </a:r>
            <a:r>
              <a:rPr lang="he-IL" sz="1600" dirty="0"/>
              <a:t>רבי היא </a:t>
            </a:r>
            <a:r>
              <a:rPr lang="he-IL" sz="1600" dirty="0" err="1"/>
              <a:t>דאמר</a:t>
            </a:r>
            <a:r>
              <a:rPr lang="he-IL" sz="1600" dirty="0"/>
              <a:t> לא שנא </a:t>
            </a:r>
            <a:r>
              <a:rPr lang="he-IL" sz="1600" dirty="0" smtClean="0"/>
              <a:t>"כזית </a:t>
            </a:r>
            <a:r>
              <a:rPr lang="he-IL" sz="1600" dirty="0" err="1" smtClean="0"/>
              <a:t>כזית</a:t>
            </a:r>
            <a:r>
              <a:rPr lang="he-IL" sz="1600" dirty="0" smtClean="0"/>
              <a:t>" </a:t>
            </a:r>
            <a:r>
              <a:rPr lang="he-IL" sz="1600" dirty="0"/>
              <a:t>ולא שנא </a:t>
            </a:r>
            <a:r>
              <a:rPr lang="he-IL" sz="1600" dirty="0" smtClean="0"/>
              <a:t>"כזית וכזית" </a:t>
            </a:r>
            <a:r>
              <a:rPr lang="he-IL" sz="1600" dirty="0" err="1"/>
              <a:t>פרטא</a:t>
            </a:r>
            <a:r>
              <a:rPr lang="he-IL" sz="1600" dirty="0"/>
              <a:t> </a:t>
            </a:r>
            <a:r>
              <a:rPr lang="he-IL" sz="1600" dirty="0" smtClean="0"/>
              <a:t>הוי.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63299" y="35330"/>
            <a:ext cx="11348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הסבר מלבני מעוגל 6"/>
          <p:cNvSpPr/>
          <p:nvPr/>
        </p:nvSpPr>
        <p:spPr>
          <a:xfrm>
            <a:off x="971600" y="170419"/>
            <a:ext cx="7792885" cy="4338392"/>
          </a:xfrm>
          <a:prstGeom prst="wedgeRoundRectCallout">
            <a:avLst>
              <a:gd name="adj1" fmla="val 53124"/>
              <a:gd name="adj2" fmla="val -3717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b="1" dirty="0" smtClean="0">
                <a:solidFill>
                  <a:srgbClr val="00B050"/>
                </a:solidFill>
              </a:rPr>
              <a:t>דף מו עמוד א:</a:t>
            </a:r>
          </a:p>
          <a:p>
            <a:pPr>
              <a:lnSpc>
                <a:spcPct val="120000"/>
              </a:lnSpc>
            </a:pPr>
            <a:endParaRPr lang="he-IL" sz="3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האומר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לאשה: </a:t>
            </a:r>
          </a:p>
          <a:p>
            <a:pPr>
              <a:lnSpc>
                <a:spcPct val="120000"/>
              </a:lnSpc>
            </a:pP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התקדשי לי בתמרה זו התקדשי לי בזו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- אם יש באחת מהן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פרוטה מקודשת ואם לאו אינה מקודשת. </a:t>
            </a:r>
          </a:p>
          <a:p>
            <a:pPr>
              <a:lnSpc>
                <a:spcPct val="120000"/>
              </a:lnSpc>
            </a:pP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בזו ובזו </a:t>
            </a:r>
            <a:r>
              <a:rPr lang="he-IL" sz="1200" b="1" dirty="0" err="1">
                <a:solidFill>
                  <a:srgbClr val="F79646">
                    <a:lumMod val="50000"/>
                  </a:srgbClr>
                </a:solidFill>
              </a:rPr>
              <a:t>ובזו</a:t>
            </a: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- אם יש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פרוטה בכולן מקודשת, ואם לאו אינה מקודשת. </a:t>
            </a:r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היתה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אוכלת ראשונה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ראשונה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- אינה מקודשת, עד שיהא באחת מהן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פרוטה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רב ושמואל אמרי </a:t>
            </a:r>
            <a:r>
              <a:rPr lang="he-IL" sz="1200" dirty="0" err="1">
                <a:solidFill>
                  <a:prstClr val="black"/>
                </a:solidFill>
              </a:rPr>
              <a:t>תרוייהו</a:t>
            </a:r>
            <a:r>
              <a:rPr lang="he-IL" sz="1200" dirty="0">
                <a:solidFill>
                  <a:prstClr val="black"/>
                </a:solidFill>
              </a:rPr>
              <a:t>: </a:t>
            </a: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לעולם </a:t>
            </a:r>
            <a:r>
              <a:rPr lang="he-IL" sz="1200" dirty="0" err="1">
                <a:solidFill>
                  <a:srgbClr val="0070C0"/>
                </a:solidFill>
              </a:rPr>
              <a:t>ארישא</a:t>
            </a:r>
            <a:r>
              <a:rPr lang="he-IL" sz="1200" dirty="0">
                <a:solidFill>
                  <a:prstClr val="black"/>
                </a:solidFill>
              </a:rPr>
              <a:t>, </a:t>
            </a:r>
            <a:r>
              <a:rPr lang="he-IL" sz="1200" dirty="0" smtClean="0">
                <a:solidFill>
                  <a:prstClr val="black"/>
                </a:solidFill>
              </a:rPr>
              <a:t>ולא </a:t>
            </a:r>
            <a:r>
              <a:rPr lang="he-IL" sz="1200" dirty="0" err="1">
                <a:solidFill>
                  <a:prstClr val="black"/>
                </a:solidFill>
              </a:rPr>
              <a:t>מיבעיא</a:t>
            </a:r>
            <a:r>
              <a:rPr lang="he-IL" sz="1200" dirty="0">
                <a:solidFill>
                  <a:prstClr val="black"/>
                </a:solidFill>
              </a:rPr>
              <a:t> </a:t>
            </a:r>
            <a:r>
              <a:rPr lang="he-IL" sz="1200" dirty="0" err="1">
                <a:solidFill>
                  <a:prstClr val="black"/>
                </a:solidFill>
              </a:rPr>
              <a:t>קאמר</a:t>
            </a:r>
            <a:r>
              <a:rPr lang="he-IL" sz="1200" dirty="0">
                <a:solidFill>
                  <a:prstClr val="black"/>
                </a:solidFill>
              </a:rPr>
              <a:t>, </a:t>
            </a: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לא </a:t>
            </a:r>
            <a:r>
              <a:rPr lang="he-IL" sz="1200" dirty="0" err="1">
                <a:solidFill>
                  <a:prstClr val="black"/>
                </a:solidFill>
              </a:rPr>
              <a:t>מיבעיא</a:t>
            </a:r>
            <a:r>
              <a:rPr lang="he-IL" sz="1200" dirty="0">
                <a:solidFill>
                  <a:prstClr val="black"/>
                </a:solidFill>
              </a:rPr>
              <a:t> מנחת, דאי איכא </a:t>
            </a:r>
            <a:r>
              <a:rPr lang="he-IL" sz="1200" dirty="0" err="1">
                <a:solidFill>
                  <a:prstClr val="black"/>
                </a:solidFill>
              </a:rPr>
              <a:t>שוה</a:t>
            </a:r>
            <a:r>
              <a:rPr lang="he-IL" sz="1200" dirty="0">
                <a:solidFill>
                  <a:prstClr val="black"/>
                </a:solidFill>
              </a:rPr>
              <a:t> פרוטה אין אי לא </a:t>
            </a:r>
            <a:r>
              <a:rPr lang="he-IL" sz="1200" dirty="0" err="1">
                <a:solidFill>
                  <a:prstClr val="black"/>
                </a:solidFill>
              </a:rPr>
              <a:t>לא</a:t>
            </a:r>
            <a:r>
              <a:rPr lang="he-IL" sz="1200" dirty="0">
                <a:solidFill>
                  <a:prstClr val="black"/>
                </a:solidFill>
              </a:rPr>
              <a:t>, </a:t>
            </a: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אבל אוכלת הואיל </a:t>
            </a:r>
            <a:r>
              <a:rPr lang="he-IL" sz="1200" dirty="0" err="1">
                <a:solidFill>
                  <a:prstClr val="black"/>
                </a:solidFill>
              </a:rPr>
              <a:t>ומיקרבא</a:t>
            </a:r>
            <a:r>
              <a:rPr lang="he-IL" sz="1200" dirty="0">
                <a:solidFill>
                  <a:prstClr val="black"/>
                </a:solidFill>
              </a:rPr>
              <a:t> </a:t>
            </a:r>
            <a:r>
              <a:rPr lang="he-IL" sz="1200" dirty="0" err="1">
                <a:solidFill>
                  <a:prstClr val="black"/>
                </a:solidFill>
              </a:rPr>
              <a:t>הנייתה</a:t>
            </a:r>
            <a:r>
              <a:rPr lang="he-IL" sz="1200" dirty="0">
                <a:solidFill>
                  <a:prstClr val="black"/>
                </a:solidFill>
              </a:rPr>
              <a:t> אימא גמרה </a:t>
            </a:r>
            <a:r>
              <a:rPr lang="he-IL" sz="1200" dirty="0" err="1">
                <a:solidFill>
                  <a:prstClr val="black"/>
                </a:solidFill>
              </a:rPr>
              <a:t>ומקניא</a:t>
            </a:r>
            <a:r>
              <a:rPr lang="he-IL" sz="1200" dirty="0">
                <a:solidFill>
                  <a:prstClr val="black"/>
                </a:solidFill>
              </a:rPr>
              <a:t> נפשה, </a:t>
            </a:r>
            <a:r>
              <a:rPr lang="he-IL" sz="1200" dirty="0" err="1">
                <a:solidFill>
                  <a:prstClr val="black"/>
                </a:solidFill>
              </a:rPr>
              <a:t>קמ</a:t>
            </a:r>
            <a:r>
              <a:rPr lang="he-IL" sz="1200" dirty="0">
                <a:solidFill>
                  <a:prstClr val="black"/>
                </a:solidFill>
              </a:rPr>
              <a:t>''ל.</a:t>
            </a:r>
          </a:p>
          <a:p>
            <a:pPr lvl="0">
              <a:lnSpc>
                <a:spcPct val="120000"/>
              </a:lnSpc>
            </a:pPr>
            <a:endParaRPr lang="he-IL" sz="3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רבי אמי אמר: </a:t>
            </a: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לעולם </a:t>
            </a:r>
            <a:r>
              <a:rPr lang="he-IL" sz="1200" dirty="0" err="1">
                <a:solidFill>
                  <a:srgbClr val="FF0000"/>
                </a:solidFill>
              </a:rPr>
              <a:t>אסיפא</a:t>
            </a:r>
            <a:r>
              <a:rPr lang="he-IL" sz="1200" dirty="0">
                <a:solidFill>
                  <a:prstClr val="black"/>
                </a:solidFill>
              </a:rPr>
              <a:t>, </a:t>
            </a:r>
            <a:r>
              <a:rPr lang="he-IL" sz="1200" dirty="0" smtClean="0">
                <a:solidFill>
                  <a:prstClr val="black"/>
                </a:solidFill>
              </a:rPr>
              <a:t>ומאי </a:t>
            </a:r>
            <a:r>
              <a:rPr lang="he-IL" sz="1200" dirty="0">
                <a:solidFill>
                  <a:prstClr val="black"/>
                </a:solidFill>
              </a:rPr>
              <a:t>"עד שיהא </a:t>
            </a:r>
            <a:r>
              <a:rPr lang="he-IL" sz="1200" b="1" dirty="0">
                <a:solidFill>
                  <a:prstClr val="black"/>
                </a:solidFill>
              </a:rPr>
              <a:t>באחת מהן </a:t>
            </a:r>
            <a:r>
              <a:rPr lang="he-IL" sz="1200" dirty="0" err="1">
                <a:solidFill>
                  <a:prstClr val="black"/>
                </a:solidFill>
              </a:rPr>
              <a:t>שוה</a:t>
            </a:r>
            <a:r>
              <a:rPr lang="he-IL" sz="1200" dirty="0">
                <a:solidFill>
                  <a:prstClr val="black"/>
                </a:solidFill>
              </a:rPr>
              <a:t> פרוטה"? עד שיהא </a:t>
            </a:r>
            <a:r>
              <a:rPr lang="he-IL" sz="1200" b="1" dirty="0">
                <a:solidFill>
                  <a:prstClr val="black"/>
                </a:solidFill>
              </a:rPr>
              <a:t>באחרונה</a:t>
            </a:r>
            <a:r>
              <a:rPr lang="he-IL" sz="1200" dirty="0">
                <a:solidFill>
                  <a:prstClr val="black"/>
                </a:solidFill>
              </a:rPr>
              <a:t> </a:t>
            </a:r>
            <a:r>
              <a:rPr lang="he-IL" sz="1200" dirty="0" err="1">
                <a:solidFill>
                  <a:prstClr val="black"/>
                </a:solidFill>
              </a:rPr>
              <a:t>שוה</a:t>
            </a:r>
            <a:r>
              <a:rPr lang="he-IL" sz="1200" dirty="0">
                <a:solidFill>
                  <a:prstClr val="black"/>
                </a:solidFill>
              </a:rPr>
              <a:t> פרוטה</a:t>
            </a:r>
            <a:r>
              <a:rPr lang="he-IL" sz="1200" dirty="0" smtClean="0">
                <a:solidFill>
                  <a:prstClr val="black"/>
                </a:solidFill>
              </a:rPr>
              <a:t>.</a:t>
            </a:r>
          </a:p>
          <a:p>
            <a:pPr lvl="0">
              <a:lnSpc>
                <a:spcPct val="120000"/>
              </a:lnSpc>
            </a:pPr>
            <a:endParaRPr lang="he-IL" sz="12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200" b="1" dirty="0" smtClean="0">
                <a:solidFill>
                  <a:srgbClr val="00B050"/>
                </a:solidFill>
              </a:rPr>
              <a:t>דף </a:t>
            </a:r>
            <a:r>
              <a:rPr lang="he-IL" sz="1200" b="1" dirty="0" err="1" smtClean="0">
                <a:solidFill>
                  <a:srgbClr val="00B050"/>
                </a:solidFill>
              </a:rPr>
              <a:t>מז</a:t>
            </a:r>
            <a:r>
              <a:rPr lang="he-IL" sz="1200" b="1" dirty="0" smtClean="0">
                <a:solidFill>
                  <a:srgbClr val="00B050"/>
                </a:solidFill>
              </a:rPr>
              <a:t> עמוד א:</a:t>
            </a:r>
          </a:p>
          <a:p>
            <a:pPr lvl="0">
              <a:lnSpc>
                <a:spcPct val="120000"/>
              </a:lnSpc>
            </a:pPr>
            <a:endParaRPr lang="he-IL" sz="300" dirty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תניא </a:t>
            </a:r>
            <a:r>
              <a:rPr lang="he-IL" sz="1200" dirty="0" err="1">
                <a:solidFill>
                  <a:schemeClr val="tx1"/>
                </a:solidFill>
              </a:rPr>
              <a:t>כותיה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דרבא</a:t>
            </a:r>
            <a:r>
              <a:rPr lang="he-IL" sz="1200" dirty="0">
                <a:solidFill>
                  <a:schemeClr val="tx1"/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התקדשי לי באלון ברמון ובאגוז או שאמר לה התקדשי לי באלו - אם יש בכולן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פרוטה מקודשת ואם לאו אינה מקודשת.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בזו ובזו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ובזו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- אם יש בכולם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פרוטה מקודשת, ואם לאו אינה מקודשת.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בזו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נטלתו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ואכלתו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בזו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נטלתו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ואכלתו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ועוד בזו ועוד בזו - אינה מקודשת </a:t>
            </a: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עד שיהא באחת מהן </a:t>
            </a:r>
            <a:r>
              <a:rPr lang="he-IL" sz="1200" b="1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 פרוטה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803378"/>
            <a:ext cx="786908" cy="5152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rgbClr val="0070C0"/>
                </a:solidFill>
              </a:rPr>
              <a:t>- פרטי</a:t>
            </a: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rgbClr val="FF0000"/>
                </a:solidFill>
              </a:rPr>
              <a:t>- כללי</a:t>
            </a:r>
            <a:endParaRPr lang="he-IL" sz="1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4772" y="3615945"/>
            <a:ext cx="786908" cy="5152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endParaRPr lang="he-IL" sz="1200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rgbClr val="FF0000"/>
                </a:solidFill>
              </a:rPr>
              <a:t>- כללי</a:t>
            </a:r>
            <a:endParaRPr lang="he-IL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39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80528" y="4811668"/>
            <a:ext cx="90730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 smtClean="0"/>
              <a:t>הניחא</a:t>
            </a:r>
            <a:r>
              <a:rPr lang="he-IL" sz="1600" dirty="0" smtClean="0"/>
              <a:t> </a:t>
            </a:r>
            <a:r>
              <a:rPr lang="he-IL" sz="1600" dirty="0"/>
              <a:t>למאן </a:t>
            </a:r>
            <a:r>
              <a:rPr lang="he-IL" sz="1600" dirty="0" err="1"/>
              <a:t>דאמר</a:t>
            </a:r>
            <a:r>
              <a:rPr lang="he-IL" sz="1600" dirty="0"/>
              <a:t> </a:t>
            </a:r>
            <a:r>
              <a:rPr lang="he-IL" sz="1600" dirty="0" err="1">
                <a:solidFill>
                  <a:srgbClr val="FF0000"/>
                </a:solidFill>
              </a:rPr>
              <a:t>אסיפא</a:t>
            </a:r>
            <a:r>
              <a:rPr lang="he-IL" sz="1600" dirty="0">
                <a:solidFill>
                  <a:srgbClr val="FF0000"/>
                </a:solidFill>
              </a:rPr>
              <a:t> </a:t>
            </a:r>
            <a:r>
              <a:rPr lang="he-IL" sz="1600" dirty="0" err="1" smtClean="0"/>
              <a:t>קאי</a:t>
            </a:r>
            <a:r>
              <a:rPr lang="he-IL" sz="1600" dirty="0" smtClean="0"/>
              <a:t>, </a:t>
            </a:r>
            <a:r>
              <a:rPr lang="he-IL" sz="1600" dirty="0"/>
              <a:t>ומאי </a:t>
            </a:r>
            <a:r>
              <a:rPr lang="he-IL" sz="1600" dirty="0" smtClean="0"/>
              <a:t>"עד </a:t>
            </a:r>
            <a:r>
              <a:rPr lang="he-IL" sz="1600" dirty="0"/>
              <a:t>שיהא באחת מהן </a:t>
            </a:r>
            <a:r>
              <a:rPr lang="he-IL" sz="1600" dirty="0" err="1"/>
              <a:t>שוה</a:t>
            </a:r>
            <a:r>
              <a:rPr lang="he-IL" sz="1600" dirty="0"/>
              <a:t> </a:t>
            </a:r>
            <a:r>
              <a:rPr lang="he-IL" sz="1600" dirty="0" smtClean="0"/>
              <a:t>פרוטה"? </a:t>
            </a:r>
            <a:r>
              <a:rPr lang="he-IL" sz="1600" dirty="0"/>
              <a:t>עד שיהא באחרונה </a:t>
            </a:r>
            <a:r>
              <a:rPr lang="he-IL" sz="1600" dirty="0" err="1"/>
              <a:t>שוה</a:t>
            </a:r>
            <a:r>
              <a:rPr lang="he-IL" sz="1600" dirty="0"/>
              <a:t> פרוטה -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הכי </a:t>
            </a:r>
            <a:r>
              <a:rPr lang="he-IL" sz="1600" dirty="0" err="1"/>
              <a:t>נמי</a:t>
            </a:r>
            <a:r>
              <a:rPr lang="he-IL" sz="1600" dirty="0"/>
              <a:t> עד שיהא באחרונה </a:t>
            </a:r>
            <a:r>
              <a:rPr lang="he-IL" sz="1600" dirty="0" err="1"/>
              <a:t>שוה</a:t>
            </a:r>
            <a:r>
              <a:rPr lang="he-IL" sz="1600" dirty="0"/>
              <a:t> </a:t>
            </a:r>
            <a:r>
              <a:rPr lang="he-IL" sz="1600" dirty="0" smtClean="0"/>
              <a:t>פרוטה,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לרב ושמואל </a:t>
            </a:r>
            <a:r>
              <a:rPr lang="he-IL" sz="1600" dirty="0" err="1"/>
              <a:t>דאמרי</a:t>
            </a:r>
            <a:r>
              <a:rPr lang="he-IL" sz="1600" dirty="0"/>
              <a:t> </a:t>
            </a:r>
            <a:r>
              <a:rPr lang="he-IL" sz="1600" dirty="0" err="1"/>
              <a:t>תרוייהו</a:t>
            </a:r>
            <a:r>
              <a:rPr lang="he-IL" sz="1600" dirty="0"/>
              <a:t> </a:t>
            </a:r>
            <a:r>
              <a:rPr lang="he-IL" sz="1600" dirty="0" err="1">
                <a:solidFill>
                  <a:srgbClr val="0070C0"/>
                </a:solidFill>
              </a:rPr>
              <a:t>ארישא</a:t>
            </a:r>
            <a:r>
              <a:rPr lang="he-IL" sz="1600" dirty="0">
                <a:solidFill>
                  <a:srgbClr val="0070C0"/>
                </a:solidFill>
              </a:rPr>
              <a:t> </a:t>
            </a:r>
            <a:r>
              <a:rPr lang="he-IL" sz="1600" dirty="0" err="1"/>
              <a:t>קאי</a:t>
            </a:r>
            <a:r>
              <a:rPr lang="he-IL" sz="1600" dirty="0"/>
              <a:t> ואוכלת </a:t>
            </a:r>
            <a:r>
              <a:rPr lang="he-IL" sz="1600" dirty="0" err="1"/>
              <a:t>איצטריכא</a:t>
            </a:r>
            <a:r>
              <a:rPr lang="he-IL" sz="1600" dirty="0"/>
              <a:t> ליה </a:t>
            </a:r>
            <a:r>
              <a:rPr lang="he-IL" sz="1600" dirty="0" smtClean="0"/>
              <a:t>- הכא </a:t>
            </a:r>
            <a:r>
              <a:rPr lang="he-IL" sz="1600" dirty="0">
                <a:solidFill>
                  <a:srgbClr val="FF0000"/>
                </a:solidFill>
              </a:rPr>
              <a:t>כללי</a:t>
            </a:r>
            <a:r>
              <a:rPr lang="he-IL" sz="1600" dirty="0"/>
              <a:t> </a:t>
            </a:r>
            <a:r>
              <a:rPr lang="he-IL" sz="1600" dirty="0" err="1" smtClean="0"/>
              <a:t>קחשיב</a:t>
            </a:r>
            <a:r>
              <a:rPr lang="he-IL" sz="1600" dirty="0" smtClean="0"/>
              <a:t>, </a:t>
            </a:r>
            <a:r>
              <a:rPr lang="he-IL" sz="1600" dirty="0"/>
              <a:t>פרטי לא </a:t>
            </a:r>
            <a:r>
              <a:rPr lang="he-IL" sz="1600" dirty="0" err="1"/>
              <a:t>קא</a:t>
            </a:r>
            <a:r>
              <a:rPr lang="he-IL" sz="1600" dirty="0"/>
              <a:t> </a:t>
            </a:r>
            <a:r>
              <a:rPr lang="he-IL" sz="1600" dirty="0" err="1" smtClean="0"/>
              <a:t>חשיב</a:t>
            </a:r>
            <a:r>
              <a:rPr lang="he-IL" sz="1600" dirty="0" smtClean="0"/>
              <a:t>!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הא מני? </a:t>
            </a:r>
            <a:r>
              <a:rPr lang="he-IL" sz="1600" dirty="0"/>
              <a:t>רבי היא </a:t>
            </a:r>
            <a:r>
              <a:rPr lang="he-IL" sz="1600" dirty="0" err="1"/>
              <a:t>דאמר</a:t>
            </a:r>
            <a:r>
              <a:rPr lang="he-IL" sz="1600" dirty="0"/>
              <a:t> לא שנא </a:t>
            </a:r>
            <a:r>
              <a:rPr lang="he-IL" sz="1600" dirty="0" smtClean="0"/>
              <a:t>"</a:t>
            </a:r>
            <a:r>
              <a:rPr lang="he-IL" sz="1600" dirty="0" smtClean="0">
                <a:solidFill>
                  <a:srgbClr val="0070C0"/>
                </a:solidFill>
              </a:rPr>
              <a:t>כזית </a:t>
            </a:r>
            <a:r>
              <a:rPr lang="he-IL" sz="1600" dirty="0" err="1" smtClean="0">
                <a:solidFill>
                  <a:srgbClr val="0070C0"/>
                </a:solidFill>
              </a:rPr>
              <a:t>כזית</a:t>
            </a:r>
            <a:r>
              <a:rPr lang="he-IL" sz="1600" dirty="0" smtClean="0"/>
              <a:t>" </a:t>
            </a:r>
            <a:r>
              <a:rPr lang="he-IL" sz="1600" dirty="0"/>
              <a:t>ולא שנא </a:t>
            </a:r>
            <a:r>
              <a:rPr lang="he-IL" sz="1600" dirty="0" smtClean="0"/>
              <a:t>"</a:t>
            </a:r>
            <a:r>
              <a:rPr lang="he-IL" sz="1600" dirty="0" smtClean="0">
                <a:solidFill>
                  <a:srgbClr val="0070C0"/>
                </a:solidFill>
              </a:rPr>
              <a:t>כזית וכזית</a:t>
            </a:r>
            <a:r>
              <a:rPr lang="he-IL" sz="1600" dirty="0" smtClean="0"/>
              <a:t>" </a:t>
            </a:r>
            <a:r>
              <a:rPr lang="he-IL" sz="1600" dirty="0" err="1">
                <a:solidFill>
                  <a:srgbClr val="0070C0"/>
                </a:solidFill>
              </a:rPr>
              <a:t>פרטא</a:t>
            </a:r>
            <a:r>
              <a:rPr lang="he-IL" sz="1600" dirty="0">
                <a:solidFill>
                  <a:srgbClr val="0070C0"/>
                </a:solidFill>
              </a:rPr>
              <a:t> </a:t>
            </a:r>
            <a:r>
              <a:rPr lang="he-IL" sz="1600" dirty="0" smtClean="0"/>
              <a:t>הוי.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63299" y="35330"/>
            <a:ext cx="11348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הסבר מלבני מעוגל 6"/>
          <p:cNvSpPr/>
          <p:nvPr/>
        </p:nvSpPr>
        <p:spPr>
          <a:xfrm>
            <a:off x="971600" y="170419"/>
            <a:ext cx="7792885" cy="4338392"/>
          </a:xfrm>
          <a:prstGeom prst="wedgeRoundRectCallout">
            <a:avLst>
              <a:gd name="adj1" fmla="val 53124"/>
              <a:gd name="adj2" fmla="val -3717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b="1" dirty="0" smtClean="0">
                <a:solidFill>
                  <a:srgbClr val="00B050"/>
                </a:solidFill>
              </a:rPr>
              <a:t>דף מו עמוד א:</a:t>
            </a:r>
          </a:p>
          <a:p>
            <a:pPr>
              <a:lnSpc>
                <a:spcPct val="120000"/>
              </a:lnSpc>
            </a:pPr>
            <a:endParaRPr lang="he-IL" sz="3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האומר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לאשה: </a:t>
            </a:r>
          </a:p>
          <a:p>
            <a:pPr>
              <a:lnSpc>
                <a:spcPct val="120000"/>
              </a:lnSpc>
            </a:pP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התקדשי לי בתמרה זו התקדשי לי בזו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- אם יש באחת מהן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פרוטה מקודשת ואם לאו אינה מקודשת. </a:t>
            </a:r>
          </a:p>
          <a:p>
            <a:pPr>
              <a:lnSpc>
                <a:spcPct val="120000"/>
              </a:lnSpc>
            </a:pP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בזו ובזו </a:t>
            </a:r>
            <a:r>
              <a:rPr lang="he-IL" sz="1200" b="1" dirty="0" err="1">
                <a:solidFill>
                  <a:srgbClr val="F79646">
                    <a:lumMod val="50000"/>
                  </a:srgbClr>
                </a:solidFill>
              </a:rPr>
              <a:t>ובזו</a:t>
            </a: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- אם יש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פרוטה בכולן מקודשת, ואם לאו אינה מקודשת. </a:t>
            </a:r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היתה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אוכלת ראשונה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ראשונה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- אינה מקודשת, עד שיהא באחת מהן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פרוטה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רב ושמואל אמרי </a:t>
            </a:r>
            <a:r>
              <a:rPr lang="he-IL" sz="1200" dirty="0" err="1">
                <a:solidFill>
                  <a:prstClr val="black"/>
                </a:solidFill>
              </a:rPr>
              <a:t>תרוייהו</a:t>
            </a:r>
            <a:r>
              <a:rPr lang="he-IL" sz="1200" dirty="0">
                <a:solidFill>
                  <a:prstClr val="black"/>
                </a:solidFill>
              </a:rPr>
              <a:t>: </a:t>
            </a: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לעולם </a:t>
            </a:r>
            <a:r>
              <a:rPr lang="he-IL" sz="1200" dirty="0" err="1">
                <a:solidFill>
                  <a:srgbClr val="0070C0"/>
                </a:solidFill>
              </a:rPr>
              <a:t>ארישא</a:t>
            </a:r>
            <a:r>
              <a:rPr lang="he-IL" sz="1200" dirty="0">
                <a:solidFill>
                  <a:prstClr val="black"/>
                </a:solidFill>
              </a:rPr>
              <a:t>, </a:t>
            </a:r>
            <a:r>
              <a:rPr lang="he-IL" sz="1200" dirty="0" smtClean="0">
                <a:solidFill>
                  <a:prstClr val="black"/>
                </a:solidFill>
              </a:rPr>
              <a:t>ולא </a:t>
            </a:r>
            <a:r>
              <a:rPr lang="he-IL" sz="1200" dirty="0" err="1">
                <a:solidFill>
                  <a:prstClr val="black"/>
                </a:solidFill>
              </a:rPr>
              <a:t>מיבעיא</a:t>
            </a:r>
            <a:r>
              <a:rPr lang="he-IL" sz="1200" dirty="0">
                <a:solidFill>
                  <a:prstClr val="black"/>
                </a:solidFill>
              </a:rPr>
              <a:t> </a:t>
            </a:r>
            <a:r>
              <a:rPr lang="he-IL" sz="1200" dirty="0" err="1">
                <a:solidFill>
                  <a:prstClr val="black"/>
                </a:solidFill>
              </a:rPr>
              <a:t>קאמר</a:t>
            </a:r>
            <a:r>
              <a:rPr lang="he-IL" sz="1200" dirty="0">
                <a:solidFill>
                  <a:prstClr val="black"/>
                </a:solidFill>
              </a:rPr>
              <a:t>, </a:t>
            </a: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לא </a:t>
            </a:r>
            <a:r>
              <a:rPr lang="he-IL" sz="1200" dirty="0" err="1">
                <a:solidFill>
                  <a:prstClr val="black"/>
                </a:solidFill>
              </a:rPr>
              <a:t>מיבעיא</a:t>
            </a:r>
            <a:r>
              <a:rPr lang="he-IL" sz="1200" dirty="0">
                <a:solidFill>
                  <a:prstClr val="black"/>
                </a:solidFill>
              </a:rPr>
              <a:t> מנחת, דאי איכא </a:t>
            </a:r>
            <a:r>
              <a:rPr lang="he-IL" sz="1200" dirty="0" err="1">
                <a:solidFill>
                  <a:prstClr val="black"/>
                </a:solidFill>
              </a:rPr>
              <a:t>שוה</a:t>
            </a:r>
            <a:r>
              <a:rPr lang="he-IL" sz="1200" dirty="0">
                <a:solidFill>
                  <a:prstClr val="black"/>
                </a:solidFill>
              </a:rPr>
              <a:t> פרוטה אין אי לא </a:t>
            </a:r>
            <a:r>
              <a:rPr lang="he-IL" sz="1200" dirty="0" err="1">
                <a:solidFill>
                  <a:prstClr val="black"/>
                </a:solidFill>
              </a:rPr>
              <a:t>לא</a:t>
            </a:r>
            <a:r>
              <a:rPr lang="he-IL" sz="1200" dirty="0">
                <a:solidFill>
                  <a:prstClr val="black"/>
                </a:solidFill>
              </a:rPr>
              <a:t>, </a:t>
            </a: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אבל אוכלת הואיל </a:t>
            </a:r>
            <a:r>
              <a:rPr lang="he-IL" sz="1200" dirty="0" err="1">
                <a:solidFill>
                  <a:prstClr val="black"/>
                </a:solidFill>
              </a:rPr>
              <a:t>ומיקרבא</a:t>
            </a:r>
            <a:r>
              <a:rPr lang="he-IL" sz="1200" dirty="0">
                <a:solidFill>
                  <a:prstClr val="black"/>
                </a:solidFill>
              </a:rPr>
              <a:t> </a:t>
            </a:r>
            <a:r>
              <a:rPr lang="he-IL" sz="1200" dirty="0" err="1">
                <a:solidFill>
                  <a:prstClr val="black"/>
                </a:solidFill>
              </a:rPr>
              <a:t>הנייתה</a:t>
            </a:r>
            <a:r>
              <a:rPr lang="he-IL" sz="1200" dirty="0">
                <a:solidFill>
                  <a:prstClr val="black"/>
                </a:solidFill>
              </a:rPr>
              <a:t> אימא גמרה </a:t>
            </a:r>
            <a:r>
              <a:rPr lang="he-IL" sz="1200" dirty="0" err="1">
                <a:solidFill>
                  <a:prstClr val="black"/>
                </a:solidFill>
              </a:rPr>
              <a:t>ומקניא</a:t>
            </a:r>
            <a:r>
              <a:rPr lang="he-IL" sz="1200" dirty="0">
                <a:solidFill>
                  <a:prstClr val="black"/>
                </a:solidFill>
              </a:rPr>
              <a:t> נפשה, </a:t>
            </a:r>
            <a:r>
              <a:rPr lang="he-IL" sz="1200" dirty="0" err="1">
                <a:solidFill>
                  <a:prstClr val="black"/>
                </a:solidFill>
              </a:rPr>
              <a:t>קמ</a:t>
            </a:r>
            <a:r>
              <a:rPr lang="he-IL" sz="1200" dirty="0">
                <a:solidFill>
                  <a:prstClr val="black"/>
                </a:solidFill>
              </a:rPr>
              <a:t>''ל.</a:t>
            </a:r>
          </a:p>
          <a:p>
            <a:pPr lvl="0">
              <a:lnSpc>
                <a:spcPct val="120000"/>
              </a:lnSpc>
            </a:pPr>
            <a:endParaRPr lang="he-IL" sz="3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רבי אמי אמר: </a:t>
            </a: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לעולם </a:t>
            </a:r>
            <a:r>
              <a:rPr lang="he-IL" sz="1200" dirty="0" err="1">
                <a:solidFill>
                  <a:srgbClr val="FF0000"/>
                </a:solidFill>
              </a:rPr>
              <a:t>אסיפא</a:t>
            </a:r>
            <a:r>
              <a:rPr lang="he-IL" sz="1200" dirty="0">
                <a:solidFill>
                  <a:prstClr val="black"/>
                </a:solidFill>
              </a:rPr>
              <a:t>, </a:t>
            </a:r>
            <a:r>
              <a:rPr lang="he-IL" sz="1200" dirty="0" smtClean="0">
                <a:solidFill>
                  <a:prstClr val="black"/>
                </a:solidFill>
              </a:rPr>
              <a:t>ומאי </a:t>
            </a:r>
            <a:r>
              <a:rPr lang="he-IL" sz="1200" dirty="0">
                <a:solidFill>
                  <a:prstClr val="black"/>
                </a:solidFill>
              </a:rPr>
              <a:t>"עד שיהא </a:t>
            </a:r>
            <a:r>
              <a:rPr lang="he-IL" sz="1200" b="1" dirty="0">
                <a:solidFill>
                  <a:prstClr val="black"/>
                </a:solidFill>
              </a:rPr>
              <a:t>באחת מהן </a:t>
            </a:r>
            <a:r>
              <a:rPr lang="he-IL" sz="1200" dirty="0" err="1">
                <a:solidFill>
                  <a:prstClr val="black"/>
                </a:solidFill>
              </a:rPr>
              <a:t>שוה</a:t>
            </a:r>
            <a:r>
              <a:rPr lang="he-IL" sz="1200" dirty="0">
                <a:solidFill>
                  <a:prstClr val="black"/>
                </a:solidFill>
              </a:rPr>
              <a:t> פרוטה"? עד שיהא </a:t>
            </a:r>
            <a:r>
              <a:rPr lang="he-IL" sz="1200" b="1" dirty="0">
                <a:solidFill>
                  <a:prstClr val="black"/>
                </a:solidFill>
              </a:rPr>
              <a:t>באחרונה</a:t>
            </a:r>
            <a:r>
              <a:rPr lang="he-IL" sz="1200" dirty="0">
                <a:solidFill>
                  <a:prstClr val="black"/>
                </a:solidFill>
              </a:rPr>
              <a:t> </a:t>
            </a:r>
            <a:r>
              <a:rPr lang="he-IL" sz="1200" dirty="0" err="1">
                <a:solidFill>
                  <a:prstClr val="black"/>
                </a:solidFill>
              </a:rPr>
              <a:t>שוה</a:t>
            </a:r>
            <a:r>
              <a:rPr lang="he-IL" sz="1200" dirty="0">
                <a:solidFill>
                  <a:prstClr val="black"/>
                </a:solidFill>
              </a:rPr>
              <a:t> פרוטה</a:t>
            </a:r>
            <a:r>
              <a:rPr lang="he-IL" sz="1200" dirty="0" smtClean="0">
                <a:solidFill>
                  <a:prstClr val="black"/>
                </a:solidFill>
              </a:rPr>
              <a:t>.</a:t>
            </a:r>
          </a:p>
          <a:p>
            <a:pPr lvl="0">
              <a:lnSpc>
                <a:spcPct val="120000"/>
              </a:lnSpc>
            </a:pPr>
            <a:endParaRPr lang="he-IL" sz="12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200" b="1" dirty="0" smtClean="0">
                <a:solidFill>
                  <a:srgbClr val="00B050"/>
                </a:solidFill>
              </a:rPr>
              <a:t>דף </a:t>
            </a:r>
            <a:r>
              <a:rPr lang="he-IL" sz="1200" b="1" dirty="0" err="1" smtClean="0">
                <a:solidFill>
                  <a:srgbClr val="00B050"/>
                </a:solidFill>
              </a:rPr>
              <a:t>מז</a:t>
            </a:r>
            <a:r>
              <a:rPr lang="he-IL" sz="1200" b="1" dirty="0" smtClean="0">
                <a:solidFill>
                  <a:srgbClr val="00B050"/>
                </a:solidFill>
              </a:rPr>
              <a:t> עמוד א:</a:t>
            </a:r>
          </a:p>
          <a:p>
            <a:pPr lvl="0">
              <a:lnSpc>
                <a:spcPct val="120000"/>
              </a:lnSpc>
            </a:pPr>
            <a:endParaRPr lang="he-IL" sz="300" dirty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תניא </a:t>
            </a:r>
            <a:r>
              <a:rPr lang="he-IL" sz="1200" dirty="0" err="1">
                <a:solidFill>
                  <a:schemeClr val="tx1"/>
                </a:solidFill>
              </a:rPr>
              <a:t>כותיה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דרבא</a:t>
            </a:r>
            <a:r>
              <a:rPr lang="he-IL" sz="1200" dirty="0">
                <a:solidFill>
                  <a:schemeClr val="tx1"/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התקדשי לי באלון ברמון ובאגוז או שאמר לה התקדשי לי באלו - אם יש בכולן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פרוטה מקודשת ואם לאו אינה מקודשת.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בזו ובזו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ובזו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- אם יש בכולם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פרוטה מקודשת, ואם לאו אינה מקודשת.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70C0"/>
                </a:solidFill>
              </a:rPr>
              <a:t>בזו </a:t>
            </a:r>
            <a:r>
              <a:rPr lang="he-IL" sz="1200" dirty="0" err="1">
                <a:solidFill>
                  <a:srgbClr val="0070C0"/>
                </a:solidFill>
              </a:rPr>
              <a:t>נטלתו</a:t>
            </a:r>
            <a:r>
              <a:rPr lang="he-IL" sz="1200" dirty="0">
                <a:solidFill>
                  <a:srgbClr val="0070C0"/>
                </a:solidFill>
              </a:rPr>
              <a:t> </a:t>
            </a:r>
            <a:r>
              <a:rPr lang="he-IL" sz="1200" dirty="0" err="1">
                <a:solidFill>
                  <a:srgbClr val="0070C0"/>
                </a:solidFill>
              </a:rPr>
              <a:t>ואכלתו</a:t>
            </a:r>
            <a:r>
              <a:rPr lang="he-IL" sz="1200" dirty="0">
                <a:solidFill>
                  <a:srgbClr val="0070C0"/>
                </a:solidFill>
              </a:rPr>
              <a:t> בזו </a:t>
            </a:r>
            <a:r>
              <a:rPr lang="he-IL" sz="1200" dirty="0" err="1">
                <a:solidFill>
                  <a:srgbClr val="0070C0"/>
                </a:solidFill>
              </a:rPr>
              <a:t>נטלתו</a:t>
            </a:r>
            <a:r>
              <a:rPr lang="he-IL" sz="1200" dirty="0">
                <a:solidFill>
                  <a:srgbClr val="0070C0"/>
                </a:solidFill>
              </a:rPr>
              <a:t> </a:t>
            </a:r>
            <a:r>
              <a:rPr lang="he-IL" sz="1200" dirty="0" err="1">
                <a:solidFill>
                  <a:srgbClr val="0070C0"/>
                </a:solidFill>
              </a:rPr>
              <a:t>ואכלתו</a:t>
            </a:r>
            <a:r>
              <a:rPr lang="he-IL" sz="1200" dirty="0">
                <a:solidFill>
                  <a:srgbClr val="0070C0"/>
                </a:solidFill>
              </a:rPr>
              <a:t> ועוד בזו ועוד בזו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- אינה מקודשת </a:t>
            </a: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עד שיהא באחת מהן </a:t>
            </a:r>
            <a:r>
              <a:rPr lang="he-IL" sz="1200" b="1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 פרוטה</a:t>
            </a:r>
            <a:r>
              <a:rPr lang="he-IL" sz="12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803378"/>
            <a:ext cx="786908" cy="5152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rgbClr val="0070C0"/>
                </a:solidFill>
              </a:rPr>
              <a:t>- פרטי</a:t>
            </a: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rgbClr val="FF0000"/>
                </a:solidFill>
              </a:rPr>
              <a:t>- כללי</a:t>
            </a:r>
            <a:endParaRPr lang="he-IL" sz="1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4772" y="3615945"/>
            <a:ext cx="786908" cy="7368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endParaRPr lang="he-IL" sz="1200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rgbClr val="FF0000"/>
                </a:solidFill>
              </a:rPr>
              <a:t>- כללי</a:t>
            </a: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rgbClr val="0070C0"/>
                </a:solidFill>
              </a:rPr>
              <a:t>- פרטי</a:t>
            </a:r>
            <a:endParaRPr lang="he-IL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8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31" y="99699"/>
            <a:ext cx="9051503" cy="66756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אמר </a:t>
            </a:r>
            <a:r>
              <a:rPr lang="he-IL" sz="1600" dirty="0" smtClean="0"/>
              <a:t>רב: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המקדש </a:t>
            </a:r>
            <a:r>
              <a:rPr lang="he-IL" sz="1600" dirty="0" err="1"/>
              <a:t>במלוה</a:t>
            </a:r>
            <a:r>
              <a:rPr lang="he-IL" sz="1600" dirty="0"/>
              <a:t> </a:t>
            </a:r>
            <a:r>
              <a:rPr lang="he-IL" sz="1600" dirty="0" smtClean="0"/>
              <a:t>- אינה מקודשת, </a:t>
            </a:r>
            <a:r>
              <a:rPr lang="he-IL" sz="1600" dirty="0" err="1"/>
              <a:t>מלוה</a:t>
            </a:r>
            <a:r>
              <a:rPr lang="he-IL" sz="1600" dirty="0"/>
              <a:t> להוצאה </a:t>
            </a:r>
            <a:r>
              <a:rPr lang="he-IL" sz="1600" dirty="0" smtClean="0"/>
              <a:t>ניתנה.</a:t>
            </a:r>
          </a:p>
          <a:p>
            <a:pPr>
              <a:lnSpc>
                <a:spcPct val="120000"/>
              </a:lnSpc>
            </a:pPr>
            <a:endParaRPr lang="he-IL" sz="105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נימא</a:t>
            </a:r>
            <a:r>
              <a:rPr lang="he-IL" sz="1600" dirty="0" smtClean="0"/>
              <a:t> כתנאי: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המקדש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במלוה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-</a:t>
            </a:r>
            <a:endParaRPr lang="he-IL" sz="16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אינה מקודשת,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ויש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אומרים: מקודשת.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מאי </a:t>
            </a:r>
            <a:r>
              <a:rPr lang="he-IL" sz="1600" dirty="0"/>
              <a:t>לאו בהא </a:t>
            </a:r>
            <a:r>
              <a:rPr lang="he-IL" sz="1600" dirty="0" err="1" smtClean="0"/>
              <a:t>קמיפלגי</a:t>
            </a:r>
            <a:r>
              <a:rPr lang="he-IL" sz="16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דמר</a:t>
            </a:r>
            <a:r>
              <a:rPr lang="he-IL" sz="1600" dirty="0" smtClean="0"/>
              <a:t> </a:t>
            </a:r>
            <a:r>
              <a:rPr lang="he-IL" sz="1600" dirty="0"/>
              <a:t>סבר </a:t>
            </a:r>
            <a:r>
              <a:rPr lang="he-IL" sz="1600" dirty="0" err="1"/>
              <a:t>מלוה</a:t>
            </a:r>
            <a:r>
              <a:rPr lang="he-IL" sz="1600" dirty="0"/>
              <a:t> להוצאה </a:t>
            </a:r>
            <a:r>
              <a:rPr lang="he-IL" sz="1600" dirty="0" smtClean="0"/>
              <a:t>ניתנה, </a:t>
            </a:r>
            <a:r>
              <a:rPr lang="he-IL" sz="1600" dirty="0"/>
              <a:t>ומר סבר </a:t>
            </a:r>
            <a:r>
              <a:rPr lang="he-IL" sz="1600" dirty="0" err="1"/>
              <a:t>מלוה</a:t>
            </a:r>
            <a:r>
              <a:rPr lang="he-IL" sz="1600" dirty="0"/>
              <a:t> לאו להוצאה </a:t>
            </a:r>
            <a:r>
              <a:rPr lang="he-IL" sz="1600" dirty="0" smtClean="0"/>
              <a:t>ניתנה?</a:t>
            </a:r>
          </a:p>
          <a:p>
            <a:pPr>
              <a:lnSpc>
                <a:spcPct val="120000"/>
              </a:lnSpc>
            </a:pPr>
            <a:endParaRPr lang="he-IL" sz="105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ותסברא</a:t>
            </a:r>
            <a:r>
              <a:rPr lang="he-IL" sz="1600" dirty="0" smtClean="0"/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אימא סיפא: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ושוים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במכר שזה קנה </a:t>
            </a:r>
            <a:r>
              <a:rPr lang="he-IL" sz="1600" dirty="0"/>
              <a:t>-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 smtClean="0"/>
              <a:t>אי </a:t>
            </a:r>
            <a:r>
              <a:rPr lang="he-IL" sz="1600" dirty="0"/>
              <a:t>אמרת </a:t>
            </a:r>
            <a:r>
              <a:rPr lang="he-IL" sz="1600" dirty="0" err="1"/>
              <a:t>מלוה</a:t>
            </a:r>
            <a:r>
              <a:rPr lang="he-IL" sz="1600" dirty="0"/>
              <a:t> להוצאה </a:t>
            </a:r>
            <a:r>
              <a:rPr lang="he-IL" sz="1600" dirty="0" smtClean="0"/>
              <a:t>ניתנה, </a:t>
            </a:r>
            <a:r>
              <a:rPr lang="he-IL" sz="1600" dirty="0"/>
              <a:t>במאי </a:t>
            </a:r>
            <a:r>
              <a:rPr lang="he-IL" sz="1600" dirty="0" smtClean="0"/>
              <a:t>קני?</a:t>
            </a:r>
          </a:p>
          <a:p>
            <a:pPr>
              <a:lnSpc>
                <a:spcPct val="120000"/>
              </a:lnSpc>
            </a:pPr>
            <a:endParaRPr lang="he-IL" sz="105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רב </a:t>
            </a:r>
            <a:r>
              <a:rPr lang="he-IL" sz="1600" dirty="0" smtClean="0"/>
              <a:t>נחמן: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הונא</a:t>
            </a:r>
            <a:r>
              <a:rPr lang="he-IL" sz="1600" dirty="0" smtClean="0"/>
              <a:t> </a:t>
            </a:r>
            <a:r>
              <a:rPr lang="he-IL" sz="1600" dirty="0"/>
              <a:t>חברין </a:t>
            </a:r>
            <a:r>
              <a:rPr lang="he-IL" sz="1600" dirty="0" err="1"/>
              <a:t>מוקים</a:t>
            </a:r>
            <a:r>
              <a:rPr lang="he-IL" sz="1600" dirty="0"/>
              <a:t> לה במילי </a:t>
            </a:r>
            <a:r>
              <a:rPr lang="he-IL" sz="1600" dirty="0" err="1" smtClean="0"/>
              <a:t>אוחרי</a:t>
            </a:r>
            <a:r>
              <a:rPr lang="he-IL" sz="1600" dirty="0" smtClean="0"/>
              <a:t>, </a:t>
            </a:r>
            <a:r>
              <a:rPr lang="he-IL" sz="1600" dirty="0" err="1"/>
              <a:t>והכא</a:t>
            </a:r>
            <a:r>
              <a:rPr lang="he-IL" sz="1600" dirty="0"/>
              <a:t> במאי </a:t>
            </a:r>
            <a:r>
              <a:rPr lang="he-IL" sz="1600" dirty="0" smtClean="0"/>
              <a:t>עסקינן: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כגון </a:t>
            </a:r>
            <a:r>
              <a:rPr lang="he-IL" sz="1600" dirty="0"/>
              <a:t>שאמר לה התקדשי לי במנה ונמצא מנה חסר דינר </a:t>
            </a:r>
            <a:r>
              <a:rPr lang="he-IL" sz="1600" dirty="0" smtClean="0"/>
              <a:t>-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מר </a:t>
            </a:r>
            <a:r>
              <a:rPr lang="he-IL" sz="1600" dirty="0"/>
              <a:t>סבר כסיפא לה מילתא </a:t>
            </a:r>
            <a:r>
              <a:rPr lang="he-IL" sz="1600" dirty="0" err="1" smtClean="0"/>
              <a:t>למיתבעיה</a:t>
            </a:r>
            <a:r>
              <a:rPr lang="he-IL" sz="16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ומר </a:t>
            </a:r>
            <a:r>
              <a:rPr lang="he-IL" sz="1600" dirty="0"/>
              <a:t>סבר לא כסיפא לה מילתא </a:t>
            </a:r>
            <a:r>
              <a:rPr lang="he-IL" sz="1600" dirty="0" err="1" smtClean="0"/>
              <a:t>למיתבעיה</a:t>
            </a:r>
            <a:r>
              <a:rPr lang="he-IL" sz="16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05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ואלא </a:t>
            </a:r>
            <a:r>
              <a:rPr lang="he-IL" sz="1600" dirty="0"/>
              <a:t>הא </a:t>
            </a:r>
            <a:r>
              <a:rPr lang="he-IL" sz="1600" dirty="0" err="1"/>
              <a:t>דאמר</a:t>
            </a:r>
            <a:r>
              <a:rPr lang="he-IL" sz="1600" dirty="0"/>
              <a:t> רבי </a:t>
            </a:r>
            <a:r>
              <a:rPr lang="he-IL" sz="1600" dirty="0" smtClean="0"/>
              <a:t>אלעזר: </a:t>
            </a:r>
            <a:r>
              <a:rPr lang="he-IL" sz="1600" dirty="0"/>
              <a:t>התקדשי לי במנה ונתן לה דינר הרי זו מקודשת וישלים </a:t>
            </a:r>
            <a:r>
              <a:rPr lang="he-IL" sz="1600" dirty="0" smtClean="0"/>
              <a:t>- </a:t>
            </a:r>
            <a:r>
              <a:rPr lang="he-IL" sz="1600" dirty="0" err="1" smtClean="0"/>
              <a:t>לימא</a:t>
            </a:r>
            <a:r>
              <a:rPr lang="he-IL" sz="1600" dirty="0" smtClean="0"/>
              <a:t> </a:t>
            </a:r>
            <a:r>
              <a:rPr lang="he-IL" sz="1600" dirty="0"/>
              <a:t>כתנאי אמרה </a:t>
            </a:r>
            <a:r>
              <a:rPr lang="he-IL" sz="1600" dirty="0" err="1" smtClean="0"/>
              <a:t>לשמעתיה</a:t>
            </a:r>
            <a:r>
              <a:rPr lang="he-IL" sz="1600" dirty="0" smtClean="0"/>
              <a:t>?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אמרי: </a:t>
            </a:r>
            <a:r>
              <a:rPr lang="he-IL" sz="1600" dirty="0"/>
              <a:t>מנה חסר דינר כסיפא לה מילתא </a:t>
            </a:r>
            <a:r>
              <a:rPr lang="he-IL" sz="1600" dirty="0" err="1" smtClean="0"/>
              <a:t>למיתבעיה</a:t>
            </a:r>
            <a:r>
              <a:rPr lang="he-IL" sz="1600" dirty="0" smtClean="0"/>
              <a:t>, </a:t>
            </a:r>
            <a:r>
              <a:rPr lang="he-IL" sz="1600" dirty="0"/>
              <a:t>מנה חסר תשעים ותשע לא כסיפא לה מילתא </a:t>
            </a:r>
            <a:r>
              <a:rPr lang="he-IL" sz="1600" dirty="0" err="1" smtClean="0"/>
              <a:t>למיתבעיה</a:t>
            </a:r>
            <a:r>
              <a:rPr lang="he-IL" sz="16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80232" y="35330"/>
            <a:ext cx="1782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26346" y="811227"/>
            <a:ext cx="32352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❶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32421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7704" y="61898"/>
            <a:ext cx="6773637" cy="67033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מיתיבי: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האומר לאשה התקדשי לי </a:t>
            </a:r>
            <a:r>
              <a:rPr lang="he-IL" sz="1600" b="1" dirty="0" err="1">
                <a:solidFill>
                  <a:srgbClr val="F79646">
                    <a:lumMod val="50000"/>
                  </a:srgbClr>
                </a:solidFill>
              </a:rPr>
              <a:t>בפקדון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שיש לי בידך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והלכה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ומצאתו שנגנב או שאבד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-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אם נשתייר הימנו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פרוטה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מקודשת,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ואם לאו אינה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מקודשת.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300" b="1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b="1" dirty="0" err="1" smtClean="0">
                <a:solidFill>
                  <a:srgbClr val="F79646">
                    <a:lumMod val="50000"/>
                  </a:srgbClr>
                </a:solidFill>
              </a:rPr>
              <a:t>ובמלוה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 - אף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על פי שלא נשתייר הימנו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פרוטה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מקודשת,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שמעון בן אלעזר אומר משום רבי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מאיר: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מלוה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הרי היא </a:t>
            </a:r>
            <a:r>
              <a:rPr lang="he-IL" sz="1600" dirty="0" err="1" smtClean="0">
                <a:solidFill>
                  <a:srgbClr val="F79646">
                    <a:lumMod val="50000"/>
                  </a:srgbClr>
                </a:solidFill>
              </a:rPr>
              <a:t>כפקדון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עד </a:t>
            </a:r>
            <a:r>
              <a:rPr lang="he-IL" sz="1600" dirty="0"/>
              <a:t>כאן לא </a:t>
            </a:r>
            <a:r>
              <a:rPr lang="he-IL" sz="1600" dirty="0" smtClean="0"/>
              <a:t>פליגי,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 err="1"/>
              <a:t>דמר</a:t>
            </a:r>
            <a:r>
              <a:rPr lang="he-IL" sz="1600" dirty="0"/>
              <a:t> </a:t>
            </a:r>
            <a:r>
              <a:rPr lang="he-IL" sz="1600" dirty="0" smtClean="0"/>
              <a:t>סבר: </a:t>
            </a:r>
            <a:r>
              <a:rPr lang="he-IL" sz="1600" dirty="0" err="1"/>
              <a:t>מלוה</a:t>
            </a:r>
            <a:r>
              <a:rPr lang="he-IL" sz="1600" dirty="0"/>
              <a:t> </a:t>
            </a:r>
            <a:r>
              <a:rPr lang="he-IL" sz="1600" dirty="0" err="1"/>
              <a:t>אע</a:t>
            </a:r>
            <a:r>
              <a:rPr lang="he-IL" sz="1600" dirty="0"/>
              <a:t>''ג דלא נשתייר הימנה </a:t>
            </a:r>
            <a:r>
              <a:rPr lang="he-IL" sz="1600" dirty="0" err="1"/>
              <a:t>שוה</a:t>
            </a:r>
            <a:r>
              <a:rPr lang="he-IL" sz="1600" dirty="0"/>
              <a:t> </a:t>
            </a:r>
            <a:r>
              <a:rPr lang="he-IL" sz="1600" dirty="0" smtClean="0"/>
              <a:t>פרוטה,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ומר סבר: </a:t>
            </a:r>
            <a:r>
              <a:rPr lang="he-IL" sz="1600" dirty="0"/>
              <a:t>נשתייר הימנה </a:t>
            </a:r>
            <a:r>
              <a:rPr lang="he-IL" sz="1600" dirty="0" err="1"/>
              <a:t>שוה</a:t>
            </a:r>
            <a:r>
              <a:rPr lang="he-IL" sz="1600" dirty="0"/>
              <a:t> פרוטה אין ואי לא נשתייר הימנה </a:t>
            </a:r>
            <a:r>
              <a:rPr lang="he-IL" sz="1600" dirty="0" err="1"/>
              <a:t>שוה</a:t>
            </a:r>
            <a:r>
              <a:rPr lang="he-IL" sz="1600" dirty="0"/>
              <a:t> פרוטה </a:t>
            </a:r>
            <a:r>
              <a:rPr lang="he-IL" sz="1600" dirty="0" smtClean="0"/>
              <a:t>לא,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אבל </a:t>
            </a:r>
            <a:r>
              <a:rPr lang="he-IL" sz="1600" dirty="0"/>
              <a:t>דכולי </a:t>
            </a:r>
            <a:r>
              <a:rPr lang="he-IL" sz="1600" dirty="0" smtClean="0"/>
              <a:t>עלמא: </a:t>
            </a:r>
            <a:r>
              <a:rPr lang="he-IL" sz="1600" dirty="0"/>
              <a:t>מקדש </a:t>
            </a:r>
            <a:r>
              <a:rPr lang="he-IL" sz="1600" dirty="0" err="1"/>
              <a:t>במלוה</a:t>
            </a:r>
            <a:r>
              <a:rPr lang="he-IL" sz="1600" dirty="0"/>
              <a:t> </a:t>
            </a:r>
            <a:r>
              <a:rPr lang="he-IL" sz="1600" dirty="0" smtClean="0"/>
              <a:t>מקודשת!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(ליה) </a:t>
            </a:r>
            <a:r>
              <a:rPr lang="he-IL" sz="1600" dirty="0" smtClean="0"/>
              <a:t>רבא: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ותסברא</a:t>
            </a:r>
            <a:r>
              <a:rPr lang="he-IL" sz="1600" dirty="0" smtClean="0"/>
              <a:t> </a:t>
            </a:r>
            <a:r>
              <a:rPr lang="he-IL" sz="1600" dirty="0"/>
              <a:t>הא </a:t>
            </a:r>
            <a:r>
              <a:rPr lang="he-IL" sz="1600" dirty="0" err="1" smtClean="0"/>
              <a:t>מתרצתא</a:t>
            </a:r>
            <a:r>
              <a:rPr lang="he-IL" sz="1600" dirty="0" smtClean="0"/>
              <a:t>? </a:t>
            </a:r>
            <a:r>
              <a:rPr lang="he-IL" sz="1600" dirty="0"/>
              <a:t>הא </a:t>
            </a:r>
            <a:r>
              <a:rPr lang="he-IL" sz="1600" dirty="0" err="1"/>
              <a:t>משבשתא</a:t>
            </a:r>
            <a:r>
              <a:rPr lang="he-IL" sz="1600" dirty="0"/>
              <a:t> </a:t>
            </a:r>
            <a:r>
              <a:rPr lang="he-IL" sz="1600" dirty="0" smtClean="0"/>
              <a:t>היא!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האי </a:t>
            </a:r>
            <a:r>
              <a:rPr lang="he-IL" sz="1600" dirty="0" err="1"/>
              <a:t>פקדון</a:t>
            </a:r>
            <a:r>
              <a:rPr lang="he-IL" sz="1600" dirty="0"/>
              <a:t> </a:t>
            </a:r>
            <a:r>
              <a:rPr lang="he-IL" sz="1600" dirty="0" err="1"/>
              <a:t>היכי</a:t>
            </a:r>
            <a:r>
              <a:rPr lang="he-IL" sz="1600" dirty="0"/>
              <a:t> </a:t>
            </a:r>
            <a:r>
              <a:rPr lang="he-IL" sz="1600" dirty="0" smtClean="0"/>
              <a:t>דמי?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אי </a:t>
            </a:r>
            <a:r>
              <a:rPr lang="he-IL" sz="1600" dirty="0" err="1"/>
              <a:t>דקביל</a:t>
            </a:r>
            <a:r>
              <a:rPr lang="he-IL" sz="1600" dirty="0"/>
              <a:t> עליה אחריות </a:t>
            </a:r>
            <a:r>
              <a:rPr lang="he-IL" sz="1600" dirty="0" smtClean="0"/>
              <a:t>- היינו </a:t>
            </a:r>
            <a:r>
              <a:rPr lang="he-IL" sz="1600" dirty="0" err="1" smtClean="0"/>
              <a:t>מלוה</a:t>
            </a:r>
            <a:r>
              <a:rPr lang="he-IL" sz="1600" dirty="0" smtClean="0"/>
              <a:t>! 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אי </a:t>
            </a:r>
            <a:r>
              <a:rPr lang="he-IL" sz="1600" dirty="0"/>
              <a:t>דלא קביל עליה אחריות -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אי </a:t>
            </a:r>
            <a:r>
              <a:rPr lang="he-IL" sz="1600" dirty="0"/>
              <a:t>הכי </a:t>
            </a:r>
            <a:r>
              <a:rPr lang="he-IL" sz="1600" dirty="0" err="1"/>
              <a:t>אדתני</a:t>
            </a:r>
            <a:r>
              <a:rPr lang="he-IL" sz="1600" dirty="0"/>
              <a:t> </a:t>
            </a:r>
            <a:r>
              <a:rPr lang="he-IL" sz="1600" dirty="0" smtClean="0"/>
              <a:t>סיפא: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ובמלוה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''פ שלא נשתייר הימנה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פרוטה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מקודשת</a:t>
            </a:r>
            <a:r>
              <a:rPr lang="he-IL" sz="1600" dirty="0"/>
              <a:t>,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ניפלוג</a:t>
            </a:r>
            <a:r>
              <a:rPr lang="he-IL" sz="1600" dirty="0" smtClean="0"/>
              <a:t> </a:t>
            </a:r>
            <a:r>
              <a:rPr lang="he-IL" sz="1600" dirty="0" err="1"/>
              <a:t>וניתני</a:t>
            </a:r>
            <a:r>
              <a:rPr lang="he-IL" sz="1600" dirty="0"/>
              <a:t> </a:t>
            </a:r>
            <a:r>
              <a:rPr lang="he-IL" sz="1600" dirty="0" smtClean="0"/>
              <a:t>בדידה: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במה דברים אמורים? שלא קבלה עליה אחריות, </a:t>
            </a:r>
            <a:endParaRPr lang="he-IL" sz="16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אבל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קבלה עליה אחריות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''ג דלא נשתייר הימנה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פרוטה מקודשת</a:t>
            </a:r>
            <a:r>
              <a:rPr lang="he-IL" sz="1600" dirty="0" smtClean="0"/>
              <a:t>!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תריץ </a:t>
            </a:r>
            <a:r>
              <a:rPr lang="he-IL" sz="1600" dirty="0" smtClean="0"/>
              <a:t>הכי: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ובמלוה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''פ שנשתייר הימנה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פרוטה אינה מקודשת,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שמעון בן אלעזר אומר משום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מלוה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הרי היא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כפקדון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99" y="35330"/>
            <a:ext cx="32231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הסבר מלבני מעוגל 5"/>
          <p:cNvSpPr/>
          <p:nvPr/>
        </p:nvSpPr>
        <p:spPr>
          <a:xfrm>
            <a:off x="323528" y="1052736"/>
            <a:ext cx="2448272" cy="720080"/>
          </a:xfrm>
          <a:prstGeom prst="wedgeRoundRectCallout">
            <a:avLst>
              <a:gd name="adj1" fmla="val 57456"/>
              <a:gd name="adj2" fmla="val -3857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10000"/>
              </a:lnSpc>
            </a:pPr>
            <a:r>
              <a:rPr lang="he-IL" sz="1400" dirty="0">
                <a:solidFill>
                  <a:prstClr val="black"/>
                </a:solidFill>
              </a:rPr>
              <a:t>אמר רב: </a:t>
            </a:r>
          </a:p>
          <a:p>
            <a:pPr lvl="0">
              <a:lnSpc>
                <a:spcPct val="110000"/>
              </a:lnSpc>
            </a:pPr>
            <a:r>
              <a:rPr lang="he-IL" sz="1400" dirty="0">
                <a:solidFill>
                  <a:prstClr val="black"/>
                </a:solidFill>
              </a:rPr>
              <a:t>המקדש </a:t>
            </a:r>
            <a:r>
              <a:rPr lang="he-IL" sz="1400" dirty="0" err="1">
                <a:solidFill>
                  <a:prstClr val="black"/>
                </a:solidFill>
              </a:rPr>
              <a:t>במלוה</a:t>
            </a:r>
            <a:r>
              <a:rPr lang="he-IL" sz="1400" dirty="0">
                <a:solidFill>
                  <a:prstClr val="black"/>
                </a:solidFill>
              </a:rPr>
              <a:t> - אינה מקודשת, </a:t>
            </a:r>
            <a:r>
              <a:rPr lang="he-IL" sz="1400" dirty="0" err="1">
                <a:solidFill>
                  <a:prstClr val="black"/>
                </a:solidFill>
              </a:rPr>
              <a:t>מלוה</a:t>
            </a:r>
            <a:r>
              <a:rPr lang="he-IL" sz="1400" dirty="0">
                <a:solidFill>
                  <a:prstClr val="black"/>
                </a:solidFill>
              </a:rPr>
              <a:t> להוצאה ניתנה.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99890" y="135609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73949" y="66110"/>
            <a:ext cx="32352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❷</a:t>
            </a:r>
          </a:p>
        </p:txBody>
      </p:sp>
    </p:spTree>
    <p:extLst>
      <p:ext uri="{BB962C8B-B14F-4D97-AF65-F5344CB8AC3E}">
        <p14:creationId xmlns:p14="http://schemas.microsoft.com/office/powerpoint/2010/main" val="6596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8166" y="1188752"/>
            <a:ext cx="7277693" cy="56877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במאי </a:t>
            </a:r>
            <a:r>
              <a:rPr lang="he-IL" sz="1600" dirty="0" err="1" smtClean="0"/>
              <a:t>קמיפלגי</a:t>
            </a:r>
            <a:r>
              <a:rPr lang="he-IL" sz="1600" dirty="0" smtClean="0"/>
              <a:t>? 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רבה: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אשכחתינהו</a:t>
            </a:r>
            <a:r>
              <a:rPr lang="he-IL" sz="1600" dirty="0" smtClean="0"/>
              <a:t> </a:t>
            </a:r>
            <a:r>
              <a:rPr lang="he-IL" sz="1600" dirty="0" err="1"/>
              <a:t>לרבנן</a:t>
            </a:r>
            <a:r>
              <a:rPr lang="he-IL" sz="1600" dirty="0"/>
              <a:t> בבי רב </a:t>
            </a:r>
            <a:r>
              <a:rPr lang="he-IL" sz="1600" dirty="0" err="1"/>
              <a:t>דיתבי</a:t>
            </a:r>
            <a:r>
              <a:rPr lang="he-IL" sz="1600" dirty="0"/>
              <a:t> </a:t>
            </a:r>
            <a:r>
              <a:rPr lang="he-IL" sz="1600" dirty="0" smtClean="0"/>
              <a:t>וקאמרי: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במלוה</a:t>
            </a:r>
            <a:r>
              <a:rPr lang="he-IL" sz="1600" dirty="0" smtClean="0"/>
              <a:t> </a:t>
            </a:r>
            <a:r>
              <a:rPr lang="he-IL" sz="1600" dirty="0"/>
              <a:t>ברשות בעלים לחזרה והוא הדין </a:t>
            </a:r>
            <a:r>
              <a:rPr lang="he-IL" sz="1600" dirty="0" err="1"/>
              <a:t>לאונסין</a:t>
            </a:r>
            <a:r>
              <a:rPr lang="he-IL" sz="1600" dirty="0"/>
              <a:t> </a:t>
            </a:r>
            <a:r>
              <a:rPr lang="he-IL" sz="1600" dirty="0" err="1" smtClean="0"/>
              <a:t>קמיפלגי</a:t>
            </a:r>
            <a:r>
              <a:rPr lang="he-IL" sz="1600" dirty="0"/>
              <a:t>,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דמר</a:t>
            </a:r>
            <a:r>
              <a:rPr lang="he-IL" sz="1600" dirty="0" smtClean="0"/>
              <a:t> </a:t>
            </a:r>
            <a:r>
              <a:rPr lang="he-IL" sz="1600" dirty="0"/>
              <a:t>סבר </a:t>
            </a:r>
            <a:r>
              <a:rPr lang="he-IL" sz="1600" dirty="0" err="1"/>
              <a:t>מלוה</a:t>
            </a:r>
            <a:r>
              <a:rPr lang="he-IL" sz="1600" dirty="0"/>
              <a:t> ברשות </a:t>
            </a:r>
            <a:r>
              <a:rPr lang="he-IL" sz="1600" dirty="0" err="1"/>
              <a:t>לוה</a:t>
            </a:r>
            <a:r>
              <a:rPr lang="he-IL" sz="1600" dirty="0"/>
              <a:t> קיימא והוא הדין </a:t>
            </a:r>
            <a:r>
              <a:rPr lang="he-IL" sz="1600" dirty="0" smtClean="0"/>
              <a:t>לאונסים,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ומר </a:t>
            </a:r>
            <a:r>
              <a:rPr lang="he-IL" sz="1600" dirty="0"/>
              <a:t>סבר </a:t>
            </a:r>
            <a:r>
              <a:rPr lang="he-IL" sz="1600" dirty="0" err="1"/>
              <a:t>מלוה</a:t>
            </a:r>
            <a:r>
              <a:rPr lang="he-IL" sz="1600" dirty="0"/>
              <a:t> ברשות בעלים קיימא והוא הדין </a:t>
            </a:r>
            <a:r>
              <a:rPr lang="he-IL" sz="1600" dirty="0" smtClean="0"/>
              <a:t>לאונסים.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ואמינא</a:t>
            </a:r>
            <a:r>
              <a:rPr lang="he-IL" sz="1600" dirty="0" smtClean="0"/>
              <a:t> להו: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לאונסים </a:t>
            </a:r>
            <a:r>
              <a:rPr lang="he-IL" sz="1600" dirty="0"/>
              <a:t>כולי עלמא לא פליגי </a:t>
            </a:r>
            <a:r>
              <a:rPr lang="he-IL" sz="1600" dirty="0" err="1"/>
              <a:t>דברשות</a:t>
            </a:r>
            <a:r>
              <a:rPr lang="he-IL" sz="1600" dirty="0"/>
              <a:t> </a:t>
            </a:r>
            <a:r>
              <a:rPr lang="he-IL" sz="1600" dirty="0" err="1"/>
              <a:t>לוה</a:t>
            </a:r>
            <a:r>
              <a:rPr lang="he-IL" sz="1600" dirty="0"/>
              <a:t> </a:t>
            </a:r>
            <a:r>
              <a:rPr lang="he-IL" sz="1600" dirty="0" smtClean="0"/>
              <a:t>קיימי,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מאי טעמא? </a:t>
            </a:r>
            <a:r>
              <a:rPr lang="he-IL" sz="1600" dirty="0"/>
              <a:t>לא </a:t>
            </a:r>
            <a:r>
              <a:rPr lang="he-IL" sz="1600" dirty="0" err="1"/>
              <a:t>גרעא</a:t>
            </a:r>
            <a:r>
              <a:rPr lang="he-IL" sz="1600" dirty="0"/>
              <a:t> </a:t>
            </a:r>
            <a:r>
              <a:rPr lang="he-IL" sz="1600" dirty="0" smtClean="0"/>
              <a:t>משאלה, </a:t>
            </a:r>
            <a:r>
              <a:rPr lang="he-IL" sz="1600" dirty="0"/>
              <a:t>מה שאלה </a:t>
            </a:r>
            <a:r>
              <a:rPr lang="he-IL" sz="1600" dirty="0" err="1"/>
              <a:t>דהדרה</a:t>
            </a:r>
            <a:r>
              <a:rPr lang="he-IL" sz="1600" dirty="0"/>
              <a:t> </a:t>
            </a:r>
            <a:r>
              <a:rPr lang="he-IL" sz="1600" dirty="0" err="1"/>
              <a:t>בעינא</a:t>
            </a:r>
            <a:r>
              <a:rPr lang="he-IL" sz="1600" dirty="0"/>
              <a:t> חייב </a:t>
            </a:r>
            <a:r>
              <a:rPr lang="he-IL" sz="1600" dirty="0" smtClean="0"/>
              <a:t>באונסים, </a:t>
            </a:r>
            <a:r>
              <a:rPr lang="he-IL" sz="1600" dirty="0" err="1"/>
              <a:t>מלוה</a:t>
            </a:r>
            <a:r>
              <a:rPr lang="he-IL" sz="1600" dirty="0"/>
              <a:t> לא כל </a:t>
            </a:r>
            <a:r>
              <a:rPr lang="he-IL" sz="1600" dirty="0" smtClean="0"/>
              <a:t>שכן?!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הכא </a:t>
            </a:r>
            <a:r>
              <a:rPr lang="he-IL" sz="1600" dirty="0" err="1"/>
              <a:t>מלוה</a:t>
            </a:r>
            <a:r>
              <a:rPr lang="he-IL" sz="1600" dirty="0"/>
              <a:t> ברשות בעלים לחזרה איכא </a:t>
            </a:r>
            <a:r>
              <a:rPr lang="he-IL" sz="1600" dirty="0" err="1" smtClean="0"/>
              <a:t>בינייהו</a:t>
            </a:r>
            <a:r>
              <a:rPr lang="he-IL" sz="16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4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ואלא </a:t>
            </a:r>
            <a:r>
              <a:rPr lang="he-IL" sz="1600" dirty="0"/>
              <a:t>הא </a:t>
            </a:r>
            <a:r>
              <a:rPr lang="he-IL" sz="1600" dirty="0" err="1"/>
              <a:t>דאמר</a:t>
            </a:r>
            <a:r>
              <a:rPr lang="he-IL" sz="1600" dirty="0"/>
              <a:t> רב </a:t>
            </a:r>
            <a:r>
              <a:rPr lang="he-IL" sz="1600" dirty="0" err="1" smtClean="0"/>
              <a:t>הונא</a:t>
            </a:r>
            <a:r>
              <a:rPr lang="he-IL" sz="16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השואל </a:t>
            </a:r>
            <a:r>
              <a:rPr lang="he-IL" sz="1600" dirty="0" err="1"/>
              <a:t>קורדום</a:t>
            </a:r>
            <a:r>
              <a:rPr lang="he-IL" sz="1600" dirty="0"/>
              <a:t> </a:t>
            </a:r>
            <a:r>
              <a:rPr lang="he-IL" sz="1600" dirty="0" err="1"/>
              <a:t>מחבירו</a:t>
            </a:r>
            <a:r>
              <a:rPr lang="he-IL" sz="1600" dirty="0"/>
              <a:t> </a:t>
            </a:r>
            <a:r>
              <a:rPr lang="he-IL" sz="1600" dirty="0" smtClean="0"/>
              <a:t>- ביקע </a:t>
            </a:r>
            <a:r>
              <a:rPr lang="he-IL" sz="1600" dirty="0"/>
              <a:t>בו </a:t>
            </a:r>
            <a:r>
              <a:rPr lang="he-IL" sz="1600" dirty="0" smtClean="0"/>
              <a:t>קנאו, </a:t>
            </a:r>
            <a:r>
              <a:rPr lang="he-IL" sz="1600" dirty="0"/>
              <a:t>לא ביקע בו לא </a:t>
            </a:r>
            <a:r>
              <a:rPr lang="he-IL" sz="1600" dirty="0" smtClean="0"/>
              <a:t>קנאו.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לימא</a:t>
            </a:r>
            <a:r>
              <a:rPr lang="he-IL" sz="1600" dirty="0" smtClean="0"/>
              <a:t> </a:t>
            </a:r>
            <a:r>
              <a:rPr lang="he-IL" sz="1600" dirty="0"/>
              <a:t>כתנאי אמרה </a:t>
            </a:r>
            <a:r>
              <a:rPr lang="he-IL" sz="1600" dirty="0" err="1" smtClean="0"/>
              <a:t>לשמעתיה</a:t>
            </a:r>
            <a:r>
              <a:rPr lang="he-IL" sz="1600" dirty="0" smtClean="0"/>
              <a:t>?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לא,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עד </a:t>
            </a:r>
            <a:r>
              <a:rPr lang="he-IL" sz="1600" dirty="0"/>
              <a:t>כאן לא פליגי אלא </a:t>
            </a:r>
            <a:r>
              <a:rPr lang="he-IL" sz="1600" dirty="0" err="1"/>
              <a:t>במלוה</a:t>
            </a:r>
            <a:r>
              <a:rPr lang="he-IL" sz="1600" dirty="0"/>
              <a:t> דלא הדרה </a:t>
            </a:r>
            <a:r>
              <a:rPr lang="he-IL" sz="1600" dirty="0" err="1" smtClean="0"/>
              <a:t>בעינא</a:t>
            </a:r>
            <a:r>
              <a:rPr lang="he-IL" sz="1600" dirty="0"/>
              <a:t>,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אבל </a:t>
            </a:r>
            <a:r>
              <a:rPr lang="he-IL" sz="1600" dirty="0"/>
              <a:t>בשאלה </a:t>
            </a:r>
            <a:r>
              <a:rPr lang="he-IL" sz="1600" dirty="0" err="1"/>
              <a:t>דהדרה</a:t>
            </a:r>
            <a:r>
              <a:rPr lang="he-IL" sz="1600" dirty="0"/>
              <a:t> </a:t>
            </a:r>
            <a:r>
              <a:rPr lang="he-IL" sz="1600" dirty="0" err="1"/>
              <a:t>בעינא</a:t>
            </a:r>
            <a:r>
              <a:rPr lang="he-IL" sz="1600" dirty="0"/>
              <a:t> </a:t>
            </a:r>
            <a:r>
              <a:rPr lang="he-IL" sz="1600" dirty="0" smtClean="0"/>
              <a:t>- דברי </a:t>
            </a:r>
            <a:r>
              <a:rPr lang="he-IL" sz="1600" dirty="0" err="1"/>
              <a:t>הכל</a:t>
            </a:r>
            <a:r>
              <a:rPr lang="he-IL" sz="1600" dirty="0"/>
              <a:t> ביקע בו אין לא ביקע בו לא </a:t>
            </a:r>
            <a:r>
              <a:rPr lang="he-IL" sz="1600" dirty="0" smtClean="0"/>
              <a:t>קנאו.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63299" y="35330"/>
            <a:ext cx="1782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ב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4423667" y="248573"/>
            <a:ext cx="4325365" cy="832740"/>
          </a:xfrm>
          <a:prstGeom prst="wedgeRoundRectCallout">
            <a:avLst>
              <a:gd name="adj1" fmla="val 53228"/>
              <a:gd name="adj2" fmla="val -164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10000"/>
              </a:lnSpc>
            </a:pPr>
            <a:r>
              <a:rPr lang="he-IL" sz="1400" dirty="0">
                <a:solidFill>
                  <a:prstClr val="black"/>
                </a:solidFill>
              </a:rPr>
              <a:t>אלא תריץ הכי:</a:t>
            </a:r>
          </a:p>
          <a:p>
            <a:pPr lvl="0">
              <a:lnSpc>
                <a:spcPct val="11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ובמלוה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-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''פ שנשתייר הימנה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פרוטה אינה מקודשת, </a:t>
            </a:r>
          </a:p>
          <a:p>
            <a:pPr lvl="0">
              <a:lnSpc>
                <a:spcPct val="11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ר' שמעון בן אלעזר אומר משום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: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מלוה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הרי היא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כפקדון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183602"/>
              </p:ext>
            </p:extLst>
          </p:nvPr>
        </p:nvGraphicFramePr>
        <p:xfrm>
          <a:off x="481832" y="2280594"/>
          <a:ext cx="3369520" cy="14221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30659"/>
                <a:gridCol w="754101"/>
                <a:gridCol w="842380"/>
                <a:gridCol w="842380"/>
              </a:tblGrid>
              <a:tr h="284430">
                <a:tc gridSpan="2"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לחזרה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err="1" smtClean="0">
                          <a:solidFill>
                            <a:schemeClr val="tx1"/>
                          </a:solidFill>
                        </a:rPr>
                        <a:t>לאונסין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30">
                <a:tc rowSpan="2"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רבנן בבי רב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ת"ק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err="1" smtClean="0">
                          <a:solidFill>
                            <a:schemeClr val="tx1"/>
                          </a:solidFill>
                        </a:rPr>
                        <a:t>לוה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err="1" smtClean="0">
                          <a:solidFill>
                            <a:schemeClr val="tx1"/>
                          </a:solidFill>
                        </a:rPr>
                        <a:t>לוה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30">
                <a:tc vMerge="1"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ר"מ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בעלים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בעלים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30">
                <a:tc rowSpan="2"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רבה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ת"ק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err="1" smtClean="0">
                          <a:solidFill>
                            <a:schemeClr val="tx1"/>
                          </a:solidFill>
                        </a:rPr>
                        <a:t>לוה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err="1" smtClean="0">
                          <a:solidFill>
                            <a:schemeClr val="tx1"/>
                          </a:solidFill>
                        </a:rPr>
                        <a:t>לוה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30">
                <a:tc vMerge="1"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ר"מ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בעלים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err="1" smtClean="0">
                          <a:solidFill>
                            <a:schemeClr val="tx1"/>
                          </a:solidFill>
                        </a:rPr>
                        <a:t>לוה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הסבר מלבני מעוגל 6"/>
          <p:cNvSpPr/>
          <p:nvPr/>
        </p:nvSpPr>
        <p:spPr>
          <a:xfrm>
            <a:off x="899592" y="620688"/>
            <a:ext cx="2448272" cy="720080"/>
          </a:xfrm>
          <a:prstGeom prst="wedgeRoundRectCallout">
            <a:avLst>
              <a:gd name="adj1" fmla="val 57456"/>
              <a:gd name="adj2" fmla="val -3857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10000"/>
              </a:lnSpc>
            </a:pPr>
            <a:r>
              <a:rPr lang="he-IL" sz="1400" dirty="0">
                <a:solidFill>
                  <a:prstClr val="black"/>
                </a:solidFill>
              </a:rPr>
              <a:t>אמר רב: </a:t>
            </a:r>
          </a:p>
          <a:p>
            <a:pPr lvl="0">
              <a:lnSpc>
                <a:spcPct val="110000"/>
              </a:lnSpc>
            </a:pPr>
            <a:r>
              <a:rPr lang="he-IL" sz="1400" dirty="0">
                <a:solidFill>
                  <a:prstClr val="black"/>
                </a:solidFill>
              </a:rPr>
              <a:t>המקדש </a:t>
            </a:r>
            <a:r>
              <a:rPr lang="he-IL" sz="1400" dirty="0" err="1">
                <a:solidFill>
                  <a:prstClr val="black"/>
                </a:solidFill>
              </a:rPr>
              <a:t>במלוה</a:t>
            </a:r>
            <a:r>
              <a:rPr lang="he-IL" sz="1400" dirty="0">
                <a:solidFill>
                  <a:prstClr val="black"/>
                </a:solidFill>
              </a:rPr>
              <a:t> - אינה מקודשת, </a:t>
            </a:r>
            <a:r>
              <a:rPr lang="he-IL" sz="1400" dirty="0" err="1">
                <a:solidFill>
                  <a:prstClr val="black"/>
                </a:solidFill>
              </a:rPr>
              <a:t>מלוה</a:t>
            </a:r>
            <a:r>
              <a:rPr lang="he-IL" sz="1400" dirty="0">
                <a:solidFill>
                  <a:prstClr val="black"/>
                </a:solidFill>
              </a:rPr>
              <a:t> להוצאה ניתנה.</a:t>
            </a:r>
          </a:p>
        </p:txBody>
      </p:sp>
    </p:spTree>
    <p:extLst>
      <p:ext uri="{BB962C8B-B14F-4D97-AF65-F5344CB8AC3E}">
        <p14:creationId xmlns:p14="http://schemas.microsoft.com/office/powerpoint/2010/main" val="9825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97031" y="1059578"/>
            <a:ext cx="7277693" cy="29177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/>
              <a:t>נימא</a:t>
            </a:r>
            <a:r>
              <a:rPr lang="he-IL" sz="1600" dirty="0"/>
              <a:t> </a:t>
            </a:r>
            <a:r>
              <a:rPr lang="he-IL" sz="1600" dirty="0" smtClean="0"/>
              <a:t>כתנאי: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התקדשי לי בשטר חוב או שהיה לו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מלוה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ביד אחרים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והירשה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עליהם -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מקודשת,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וחכ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''א: אינה מקודשת.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האי </a:t>
            </a:r>
            <a:r>
              <a:rPr lang="he-IL" sz="1600" dirty="0"/>
              <a:t>שטר חוב </a:t>
            </a:r>
            <a:r>
              <a:rPr lang="he-IL" sz="1600" dirty="0" err="1"/>
              <a:t>היכי</a:t>
            </a:r>
            <a:r>
              <a:rPr lang="he-IL" sz="1600" dirty="0"/>
              <a:t> </a:t>
            </a:r>
            <a:r>
              <a:rPr lang="he-IL" sz="1600" dirty="0" smtClean="0"/>
              <a:t>דמי?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אילימא</a:t>
            </a:r>
            <a:r>
              <a:rPr lang="he-IL" sz="1600" dirty="0" smtClean="0"/>
              <a:t> </a:t>
            </a:r>
            <a:r>
              <a:rPr lang="he-IL" sz="1600" dirty="0"/>
              <a:t>שטר חוב </a:t>
            </a:r>
            <a:r>
              <a:rPr lang="he-IL" sz="1600" dirty="0" err="1"/>
              <a:t>דאחרים</a:t>
            </a:r>
            <a:r>
              <a:rPr lang="he-IL" sz="1600" dirty="0"/>
              <a:t> </a:t>
            </a:r>
            <a:r>
              <a:rPr lang="he-IL" sz="1600" dirty="0" smtClean="0"/>
              <a:t>- היינו </a:t>
            </a:r>
            <a:r>
              <a:rPr lang="he-IL" sz="1600" dirty="0" err="1"/>
              <a:t>מלוה</a:t>
            </a:r>
            <a:r>
              <a:rPr lang="he-IL" sz="1600" dirty="0"/>
              <a:t> ביד </a:t>
            </a:r>
            <a:r>
              <a:rPr lang="he-IL" sz="1600" dirty="0" smtClean="0"/>
              <a:t>אחרים!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לאו שטר חוב </a:t>
            </a:r>
            <a:r>
              <a:rPr lang="he-IL" sz="1600" dirty="0" smtClean="0"/>
              <a:t>דידה, ובמקדש </a:t>
            </a:r>
            <a:r>
              <a:rPr lang="he-IL" sz="1600" dirty="0" err="1"/>
              <a:t>במלוה</a:t>
            </a:r>
            <a:r>
              <a:rPr lang="he-IL" sz="1600" dirty="0"/>
              <a:t> </a:t>
            </a:r>
            <a:r>
              <a:rPr lang="he-IL" sz="1600" dirty="0" err="1" smtClean="0"/>
              <a:t>קמיפלגי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לעולם </a:t>
            </a:r>
            <a:r>
              <a:rPr lang="he-IL" sz="1600" dirty="0"/>
              <a:t>שטר חוב </a:t>
            </a:r>
            <a:r>
              <a:rPr lang="he-IL" sz="1600" dirty="0" err="1" smtClean="0"/>
              <a:t>דאחרים</a:t>
            </a:r>
            <a:r>
              <a:rPr lang="he-IL" sz="16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והכא</a:t>
            </a:r>
            <a:r>
              <a:rPr lang="he-IL" sz="1600" dirty="0" smtClean="0"/>
              <a:t> </a:t>
            </a:r>
            <a:r>
              <a:rPr lang="he-IL" sz="1600" dirty="0" err="1"/>
              <a:t>במלוה</a:t>
            </a:r>
            <a:r>
              <a:rPr lang="he-IL" sz="1600" dirty="0"/>
              <a:t> בשטר </a:t>
            </a:r>
            <a:r>
              <a:rPr lang="he-IL" sz="1600" dirty="0" err="1"/>
              <a:t>ובמלוה</a:t>
            </a:r>
            <a:r>
              <a:rPr lang="he-IL" sz="1600" dirty="0"/>
              <a:t> על פה </a:t>
            </a:r>
            <a:r>
              <a:rPr lang="he-IL" sz="1600" dirty="0" err="1"/>
              <a:t>קא</a:t>
            </a:r>
            <a:r>
              <a:rPr lang="he-IL" sz="1600" dirty="0"/>
              <a:t> </a:t>
            </a:r>
            <a:r>
              <a:rPr lang="he-IL" sz="1600" dirty="0" err="1" smtClean="0"/>
              <a:t>מיפלגי</a:t>
            </a:r>
            <a:r>
              <a:rPr lang="he-IL" sz="16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63299" y="35330"/>
            <a:ext cx="1782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ב</a:t>
            </a:r>
          </a:p>
        </p:txBody>
      </p:sp>
      <p:sp>
        <p:nvSpPr>
          <p:cNvPr id="7" name="הסבר מלבני מעוגל 6"/>
          <p:cNvSpPr/>
          <p:nvPr/>
        </p:nvSpPr>
        <p:spPr>
          <a:xfrm>
            <a:off x="251520" y="836712"/>
            <a:ext cx="2448272" cy="720080"/>
          </a:xfrm>
          <a:prstGeom prst="wedgeRoundRectCallout">
            <a:avLst>
              <a:gd name="adj1" fmla="val 57456"/>
              <a:gd name="adj2" fmla="val -3857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10000"/>
              </a:lnSpc>
            </a:pPr>
            <a:r>
              <a:rPr lang="he-IL" sz="1400" dirty="0">
                <a:solidFill>
                  <a:prstClr val="black"/>
                </a:solidFill>
              </a:rPr>
              <a:t>אמר רב: </a:t>
            </a:r>
          </a:p>
          <a:p>
            <a:pPr lvl="0">
              <a:lnSpc>
                <a:spcPct val="110000"/>
              </a:lnSpc>
            </a:pPr>
            <a:r>
              <a:rPr lang="he-IL" sz="1400" dirty="0">
                <a:solidFill>
                  <a:prstClr val="black"/>
                </a:solidFill>
              </a:rPr>
              <a:t>המקדש </a:t>
            </a:r>
            <a:r>
              <a:rPr lang="he-IL" sz="1400" dirty="0" err="1">
                <a:solidFill>
                  <a:prstClr val="black"/>
                </a:solidFill>
              </a:rPr>
              <a:t>במלוה</a:t>
            </a:r>
            <a:r>
              <a:rPr lang="he-IL" sz="1400" dirty="0">
                <a:solidFill>
                  <a:prstClr val="black"/>
                </a:solidFill>
              </a:rPr>
              <a:t> - אינה מקודשת, </a:t>
            </a:r>
            <a:r>
              <a:rPr lang="he-IL" sz="1400" dirty="0" err="1">
                <a:solidFill>
                  <a:prstClr val="black"/>
                </a:solidFill>
              </a:rPr>
              <a:t>מלוה</a:t>
            </a:r>
            <a:r>
              <a:rPr lang="he-IL" sz="1400" dirty="0">
                <a:solidFill>
                  <a:prstClr val="black"/>
                </a:solidFill>
              </a:rPr>
              <a:t> להוצאה ניתנה.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29705" y="1067536"/>
            <a:ext cx="32352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❸</a:t>
            </a:r>
            <a:endParaRPr lang="he-IL" sz="1600" dirty="0"/>
          </a:p>
        </p:txBody>
      </p:sp>
      <p:sp>
        <p:nvSpPr>
          <p:cNvPr id="3" name="חץ שמאלה 2"/>
          <p:cNvSpPr/>
          <p:nvPr/>
        </p:nvSpPr>
        <p:spPr>
          <a:xfrm>
            <a:off x="3275856" y="3573016"/>
            <a:ext cx="989657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172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12174</TotalTime>
  <Words>4010</Words>
  <Application>Microsoft Office PowerPoint</Application>
  <PresentationFormat>‫הצגה על המסך (4:3)</PresentationFormat>
  <Paragraphs>478</Paragraphs>
  <Slides>13</Slides>
  <Notes>10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user</cp:lastModifiedBy>
  <cp:revision>1497</cp:revision>
  <dcterms:created xsi:type="dcterms:W3CDTF">2015-01-28T10:22:53Z</dcterms:created>
  <dcterms:modified xsi:type="dcterms:W3CDTF">2016-04-27T19:05:17Z</dcterms:modified>
</cp:coreProperties>
</file>