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9"/>
  </p:notesMasterIdLst>
  <p:sldIdLst>
    <p:sldId id="276" r:id="rId2"/>
    <p:sldId id="349" r:id="rId3"/>
    <p:sldId id="350" r:id="rId4"/>
    <p:sldId id="351" r:id="rId5"/>
    <p:sldId id="352" r:id="rId6"/>
    <p:sldId id="355" r:id="rId7"/>
    <p:sldId id="353" r:id="rId8"/>
    <p:sldId id="358" r:id="rId9"/>
    <p:sldId id="359" r:id="rId10"/>
    <p:sldId id="360" r:id="rId11"/>
    <p:sldId id="356" r:id="rId12"/>
    <p:sldId id="357" r:id="rId13"/>
    <p:sldId id="362" r:id="rId14"/>
    <p:sldId id="361" r:id="rId15"/>
    <p:sldId id="354" r:id="rId16"/>
    <p:sldId id="293" r:id="rId17"/>
    <p:sldId id="274" r:id="rId18"/>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הראל" initials="ה" lastIdx="1" clrIdx="0">
    <p:extLst>
      <p:ext uri="{19B8F6BF-5375-455C-9EA6-DF929625EA0E}">
        <p15:presenceInfo xmlns:p15="http://schemas.microsoft.com/office/powerpoint/2012/main" userId="הראל"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000" autoAdjust="0"/>
    <p:restoredTop sz="67979" autoAdjust="0"/>
  </p:normalViewPr>
  <p:slideViewPr>
    <p:cSldViewPr>
      <p:cViewPr varScale="1">
        <p:scale>
          <a:sx n="47" d="100"/>
          <a:sy n="47" d="100"/>
        </p:scale>
        <p:origin x="198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A12E648E-CA2E-4885-8A88-243AF9A8D75E}" type="datetimeFigureOut">
              <a:rPr lang="he-IL" smtClean="0"/>
              <a:t>ב'/אייר/תשע"ו</a:t>
            </a:fld>
            <a:endParaRPr lang="he-IL"/>
          </a:p>
        </p:txBody>
      </p:sp>
      <p:sp>
        <p:nvSpPr>
          <p:cNvPr id="4" name="מציין מיקום של תמונת שקופית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88125537-8725-4A13-8BEE-395E38D92F7F}" type="slidenum">
              <a:rPr lang="he-IL" smtClean="0"/>
              <a:t>‹#›</a:t>
            </a:fld>
            <a:endParaRPr lang="he-IL"/>
          </a:p>
        </p:txBody>
      </p:sp>
    </p:spTree>
    <p:extLst>
      <p:ext uri="{BB962C8B-B14F-4D97-AF65-F5344CB8AC3E}">
        <p14:creationId xmlns:p14="http://schemas.microsoft.com/office/powerpoint/2010/main" val="351799544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המקדש מעכשיו ולאחר 30 יום:</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לדעת רב לשון זו היא ספק חזרה ספק תנאי</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לדעת שמואל לשון זו היא ודאי תנאי ועד 30 יום היא ספק מקודשת לשניהם ולאחר 30 יום היא ודאי מקודשת לראשון</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מקודשת ואינה מקודשת</a:t>
            </a:r>
            <a:r>
              <a:rPr lang="he-IL" dirty="0" smtClean="0"/>
              <a:t>. לשניהם </a:t>
            </a:r>
            <a:r>
              <a:rPr lang="he-IL" dirty="0" err="1" smtClean="0"/>
              <a:t>דאסורה</a:t>
            </a:r>
            <a:r>
              <a:rPr lang="he-IL" dirty="0" smtClean="0"/>
              <a:t> לשניהם אלא אם כן נתן האחד גט ולאדם אחר אסורה עד שיתנו שניהם גט</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ולטעמיה </a:t>
            </a:r>
            <a:r>
              <a:rPr lang="he-IL" b="1" dirty="0" err="1" smtClean="0"/>
              <a:t>דרב</a:t>
            </a:r>
            <a:r>
              <a:rPr lang="he-IL" dirty="0" smtClean="0"/>
              <a:t>. </a:t>
            </a:r>
            <a:r>
              <a:rPr lang="he-IL" dirty="0" err="1" smtClean="0"/>
              <a:t>דמספקא</a:t>
            </a:r>
            <a:r>
              <a:rPr lang="he-IL" dirty="0" smtClean="0"/>
              <a:t> ליה בחזרה ותנאה בא אחד ואמר מעכשיו ולאחר שלשים ובא אחר ואמר מעכשיו ולאחר עשרים שכלו של שני בתוך של ראשון ואם </a:t>
            </a:r>
            <a:r>
              <a:rPr lang="he-IL" dirty="0" err="1" smtClean="0"/>
              <a:t>דראשון</a:t>
            </a:r>
            <a:r>
              <a:rPr lang="he-IL" dirty="0" smtClean="0"/>
              <a:t> חזרה הוו להו דשני קידושין </a:t>
            </a:r>
            <a:r>
              <a:rPr lang="he-IL" dirty="0" err="1" smtClean="0"/>
              <a:t>דהא</a:t>
            </a:r>
            <a:r>
              <a:rPr lang="he-IL" dirty="0" smtClean="0"/>
              <a:t> ראשון הדר ביה </a:t>
            </a:r>
            <a:r>
              <a:rPr lang="he-IL" dirty="0" err="1" smtClean="0"/>
              <a:t>ממעכשיו</a:t>
            </a:r>
            <a:r>
              <a:rPr lang="he-IL" dirty="0" smtClean="0"/>
              <a:t>: </a:t>
            </a: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ובא אחר ואמר מעכשיו ולאחר עשרה</a:t>
            </a:r>
            <a:r>
              <a:rPr lang="he-IL" dirty="0" smtClean="0"/>
              <a:t>. </a:t>
            </a:r>
            <a:r>
              <a:rPr lang="he-IL" dirty="0" err="1" smtClean="0"/>
              <a:t>וה</a:t>
            </a:r>
            <a:r>
              <a:rPr lang="he-IL" dirty="0" smtClean="0"/>
              <a:t>''ה בהאי אחר אם קדשה סתם הואיל ולא בא אחר אחריו מה לי ולתנאו אלא </a:t>
            </a:r>
            <a:r>
              <a:rPr lang="he-IL" dirty="0" err="1" smtClean="0"/>
              <a:t>סידרא</a:t>
            </a:r>
            <a:r>
              <a:rPr lang="he-IL" dirty="0" smtClean="0"/>
              <a:t> נקט ותנא:</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אי חזרה הוי </a:t>
            </a:r>
            <a:r>
              <a:rPr lang="he-IL" b="1" dirty="0" err="1" smtClean="0"/>
              <a:t>דבתרא</a:t>
            </a:r>
            <a:r>
              <a:rPr lang="he-IL" b="1" dirty="0" smtClean="0"/>
              <a:t> הוו קידושין</a:t>
            </a:r>
            <a:r>
              <a:rPr lang="he-IL" dirty="0" smtClean="0"/>
              <a:t>. שלא בא אחר אחריו וגמרו קידושין לאחר עשרה: </a:t>
            </a:r>
          </a:p>
          <a:p>
            <a:pPr marL="0" marR="0" indent="0" algn="r" defTabSz="914400" rtl="1" eaLnBrk="1" fontAlgn="auto" latinLnBrk="0" hangingPunct="1">
              <a:lnSpc>
                <a:spcPct val="100000"/>
              </a:lnSpc>
              <a:spcBef>
                <a:spcPts val="0"/>
              </a:spcBef>
              <a:spcAft>
                <a:spcPts val="0"/>
              </a:spcAft>
              <a:buClrTx/>
              <a:buSzTx/>
              <a:buFontTx/>
              <a:buNone/>
              <a:tabLst/>
              <a:defRPr/>
            </a:pPr>
            <a:endParaRPr lang="he-IL"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dirty="0" smtClean="0"/>
              <a:t>האי לישנא משמע תנאה ומשמע חזרה שתי לשונות במשמע יש אומרה בלשון תנאי ויש אומרה בלשון חזרה ואיכא </a:t>
            </a:r>
            <a:r>
              <a:rPr lang="he-IL" dirty="0" err="1" smtClean="0"/>
              <a:t>למימר</a:t>
            </a:r>
            <a:r>
              <a:rPr lang="he-IL" dirty="0" smtClean="0"/>
              <a:t> </a:t>
            </a:r>
            <a:r>
              <a:rPr lang="he-IL" dirty="0" err="1" smtClean="0"/>
              <a:t>להאי</a:t>
            </a:r>
            <a:r>
              <a:rPr lang="he-IL" dirty="0" smtClean="0"/>
              <a:t> תנאה </a:t>
            </a:r>
            <a:r>
              <a:rPr lang="he-IL" dirty="0" err="1" smtClean="0"/>
              <a:t>ולהאי</a:t>
            </a:r>
            <a:r>
              <a:rPr lang="he-IL" dirty="0" smtClean="0"/>
              <a:t> חזרה ותבעי </a:t>
            </a:r>
            <a:r>
              <a:rPr lang="he-IL" dirty="0" err="1" smtClean="0"/>
              <a:t>גיטא</a:t>
            </a:r>
            <a:r>
              <a:rPr lang="he-IL" dirty="0" smtClean="0"/>
              <a:t> מכל חד וחד </a:t>
            </a:r>
          </a:p>
          <a:p>
            <a:pPr marL="0" marR="0" indent="0" algn="r" defTabSz="914400" rtl="1" eaLnBrk="1" fontAlgn="auto" latinLnBrk="0" hangingPunct="1">
              <a:lnSpc>
                <a:spcPct val="100000"/>
              </a:lnSpc>
              <a:spcBef>
                <a:spcPts val="0"/>
              </a:spcBef>
              <a:spcAft>
                <a:spcPts val="0"/>
              </a:spcAft>
              <a:buClrTx/>
              <a:buSzTx/>
              <a:buFontTx/>
              <a:buNone/>
              <a:tabLst/>
              <a:defRPr/>
            </a:pPr>
            <a:r>
              <a:rPr lang="he-IL" dirty="0" err="1" smtClean="0"/>
              <a:t>דלמא</a:t>
            </a:r>
            <a:r>
              <a:rPr lang="he-IL" dirty="0" smtClean="0"/>
              <a:t> קמא לחזרה </a:t>
            </a:r>
            <a:r>
              <a:rPr lang="he-IL" dirty="0" err="1" smtClean="0"/>
              <a:t>מכוין</a:t>
            </a:r>
            <a:r>
              <a:rPr lang="he-IL" dirty="0" smtClean="0"/>
              <a:t> וחלו של שני ושני לתנאה </a:t>
            </a:r>
            <a:r>
              <a:rPr lang="he-IL" dirty="0" err="1" smtClean="0"/>
              <a:t>איכוון</a:t>
            </a:r>
            <a:r>
              <a:rPr lang="he-IL" dirty="0" smtClean="0"/>
              <a:t> ושלו קיימין ואין של ראשון ושל אחרון קידושין </a:t>
            </a:r>
            <a:r>
              <a:rPr lang="he-IL" dirty="0" err="1" smtClean="0"/>
              <a:t>ובעיא</a:t>
            </a:r>
            <a:r>
              <a:rPr lang="he-IL" dirty="0" smtClean="0"/>
              <a:t> </a:t>
            </a:r>
            <a:r>
              <a:rPr lang="he-IL" dirty="0" err="1" smtClean="0"/>
              <a:t>גיטא</a:t>
            </a:r>
            <a:r>
              <a:rPr lang="he-IL" dirty="0" smtClean="0"/>
              <a:t> מאמצעי </a:t>
            </a:r>
          </a:p>
          <a:p>
            <a:pPr marL="0" marR="0" indent="0" algn="r" defTabSz="914400" rtl="1" eaLnBrk="1" fontAlgn="auto" latinLnBrk="0" hangingPunct="1">
              <a:lnSpc>
                <a:spcPct val="100000"/>
              </a:lnSpc>
              <a:spcBef>
                <a:spcPts val="0"/>
              </a:spcBef>
              <a:spcAft>
                <a:spcPts val="0"/>
              </a:spcAft>
              <a:buClrTx/>
              <a:buSzTx/>
              <a:buFontTx/>
              <a:buNone/>
              <a:tabLst/>
              <a:defRPr/>
            </a:pPr>
            <a:r>
              <a:rPr lang="he-IL" dirty="0" smtClean="0"/>
              <a:t>ואיכא </a:t>
            </a:r>
            <a:r>
              <a:rPr lang="he-IL" dirty="0" err="1" smtClean="0"/>
              <a:t>למימר</a:t>
            </a:r>
            <a:r>
              <a:rPr lang="he-IL" dirty="0" smtClean="0"/>
              <a:t> </a:t>
            </a:r>
            <a:r>
              <a:rPr lang="he-IL" dirty="0" err="1" smtClean="0"/>
              <a:t>דקמא</a:t>
            </a:r>
            <a:r>
              <a:rPr lang="he-IL" dirty="0" smtClean="0"/>
              <a:t> תנאה ושלו קיימין </a:t>
            </a:r>
          </a:p>
          <a:p>
            <a:pPr marL="0" marR="0" indent="0" algn="r" defTabSz="914400" rtl="1" eaLnBrk="1" fontAlgn="auto" latinLnBrk="0" hangingPunct="1">
              <a:lnSpc>
                <a:spcPct val="100000"/>
              </a:lnSpc>
              <a:spcBef>
                <a:spcPts val="0"/>
              </a:spcBef>
              <a:spcAft>
                <a:spcPts val="0"/>
              </a:spcAft>
              <a:buClrTx/>
              <a:buSzTx/>
              <a:buFontTx/>
              <a:buNone/>
              <a:tabLst/>
              <a:defRPr/>
            </a:pPr>
            <a:r>
              <a:rPr lang="he-IL" dirty="0" smtClean="0"/>
              <a:t>ואיכא </a:t>
            </a:r>
            <a:r>
              <a:rPr lang="he-IL" dirty="0" err="1" smtClean="0"/>
              <a:t>למימר</a:t>
            </a:r>
            <a:r>
              <a:rPr lang="he-IL" dirty="0" smtClean="0"/>
              <a:t> </a:t>
            </a:r>
            <a:r>
              <a:rPr lang="he-IL" dirty="0" err="1" smtClean="0"/>
              <a:t>דכולהו</a:t>
            </a:r>
            <a:r>
              <a:rPr lang="he-IL" dirty="0" smtClean="0"/>
              <a:t> חזרה ושל אחרון לבד קיימין </a:t>
            </a:r>
          </a:p>
          <a:p>
            <a:pPr marL="0" marR="0" indent="0" algn="r" defTabSz="914400" rtl="1" eaLnBrk="1" fontAlgn="auto" latinLnBrk="0" hangingPunct="1">
              <a:lnSpc>
                <a:spcPct val="100000"/>
              </a:lnSpc>
              <a:spcBef>
                <a:spcPts val="0"/>
              </a:spcBef>
              <a:spcAft>
                <a:spcPts val="0"/>
              </a:spcAft>
              <a:buClrTx/>
              <a:buSzTx/>
              <a:buFontTx/>
              <a:buNone/>
              <a:tabLst/>
              <a:defRPr/>
            </a:pPr>
            <a:r>
              <a:rPr lang="he-IL" dirty="0" err="1" smtClean="0"/>
              <a:t>קמ</a:t>
            </a:r>
            <a:r>
              <a:rPr lang="he-IL" dirty="0" smtClean="0"/>
              <a:t>''ל </a:t>
            </a:r>
            <a:r>
              <a:rPr lang="he-IL" dirty="0" err="1" smtClean="0"/>
              <a:t>דלאו</a:t>
            </a:r>
            <a:r>
              <a:rPr lang="he-IL" dirty="0" smtClean="0"/>
              <a:t> </a:t>
            </a:r>
            <a:r>
              <a:rPr lang="he-IL" dirty="0" err="1" smtClean="0"/>
              <a:t>תרוייהו</a:t>
            </a:r>
            <a:r>
              <a:rPr lang="he-IL" dirty="0" smtClean="0"/>
              <a:t> </a:t>
            </a:r>
            <a:r>
              <a:rPr lang="he-IL" dirty="0" err="1" smtClean="0"/>
              <a:t>משתמעי</a:t>
            </a:r>
            <a:r>
              <a:rPr lang="he-IL" dirty="0" smtClean="0"/>
              <a:t> מינה אלא ספק תנאה ספק חזרה ואי תנאה הוא </a:t>
            </a:r>
            <a:r>
              <a:rPr lang="he-IL" dirty="0" err="1" smtClean="0"/>
              <a:t>לכולהו</a:t>
            </a:r>
            <a:r>
              <a:rPr lang="he-IL" dirty="0" smtClean="0"/>
              <a:t> הוי תנאה ואין לשון חזרה כלל ואי חזרה הוי לא </a:t>
            </a:r>
            <a:r>
              <a:rPr lang="he-IL" dirty="0" err="1" smtClean="0"/>
              <a:t>הוה</a:t>
            </a:r>
            <a:r>
              <a:rPr lang="he-IL" dirty="0" smtClean="0"/>
              <a:t> ביה לישנא </a:t>
            </a:r>
            <a:r>
              <a:rPr lang="he-IL" dirty="0" err="1" smtClean="0"/>
              <a:t>דתנאה</a:t>
            </a:r>
            <a:r>
              <a:rPr lang="he-IL" dirty="0" smtClean="0"/>
              <a:t> כלל וממה נפשך אמצעי לא הוו קידושין:</a:t>
            </a:r>
            <a:r>
              <a:rPr lang="he-IL" b="1" dirty="0" smtClean="0"/>
              <a:t> </a:t>
            </a: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2</a:t>
            </a:fld>
            <a:endParaRPr lang="he-IL"/>
          </a:p>
        </p:txBody>
      </p:sp>
    </p:spTree>
    <p:extLst>
      <p:ext uri="{BB962C8B-B14F-4D97-AF65-F5344CB8AC3E}">
        <p14:creationId xmlns:p14="http://schemas.microsoft.com/office/powerpoint/2010/main" val="27327580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 כי סלקי להתם</a:t>
            </a:r>
            <a:r>
              <a:rPr lang="he-IL" dirty="0" smtClean="0"/>
              <a:t>. כשעליתי לארץ ישראל:</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לא נחלקו</a:t>
            </a:r>
            <a:r>
              <a:rPr lang="he-IL" dirty="0" smtClean="0"/>
              <a:t>. כלומר לא מספקא להו </a:t>
            </a:r>
            <a:r>
              <a:rPr lang="he-IL" dirty="0" err="1" smtClean="0"/>
              <a:t>לרבנן</a:t>
            </a:r>
            <a:r>
              <a:rPr lang="he-IL" dirty="0" smtClean="0"/>
              <a:t> אי תנאה אי חזרה אלא </a:t>
            </a:r>
            <a:r>
              <a:rPr lang="he-IL" dirty="0" err="1" smtClean="0"/>
              <a:t>במהיום</a:t>
            </a:r>
            <a:r>
              <a:rPr lang="he-IL" dirty="0" smtClean="0"/>
              <a:t> ולאחר מיתה:</a:t>
            </a:r>
            <a:r>
              <a:rPr lang="he-IL" b="1" dirty="0" smtClean="0"/>
              <a:t> </a:t>
            </a:r>
            <a:r>
              <a:rPr lang="he-IL" b="1" dirty="0" err="1" smtClean="0"/>
              <a:t>והתניא</a:t>
            </a:r>
            <a:r>
              <a:rPr lang="he-IL" dirty="0" smtClean="0"/>
              <a:t>. בניחותא:</a:t>
            </a:r>
            <a:endParaRPr lang="he-IL" b="1"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11</a:t>
            </a:fld>
            <a:endParaRPr lang="he-IL"/>
          </a:p>
        </p:txBody>
      </p:sp>
    </p:spTree>
    <p:extLst>
      <p:ext uri="{BB962C8B-B14F-4D97-AF65-F5344CB8AC3E}">
        <p14:creationId xmlns:p14="http://schemas.microsoft.com/office/powerpoint/2010/main" val="41790984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פשיטא</a:t>
            </a:r>
            <a:r>
              <a:rPr lang="he-IL" dirty="0" smtClean="0"/>
              <a:t>. </a:t>
            </a:r>
            <a:r>
              <a:rPr lang="he-IL" dirty="0" err="1" smtClean="0"/>
              <a:t>דאם</a:t>
            </a:r>
            <a:r>
              <a:rPr lang="he-IL" dirty="0" smtClean="0"/>
              <a:t> לא נתן לה בתוך ל' אינה מקודשת:</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לאו תנאה הוא</a:t>
            </a:r>
            <a:r>
              <a:rPr lang="he-IL" dirty="0" smtClean="0"/>
              <a:t>. ולא </a:t>
            </a:r>
            <a:r>
              <a:rPr lang="he-IL" dirty="0" err="1" smtClean="0"/>
              <a:t>קפדה</a:t>
            </a:r>
            <a:r>
              <a:rPr lang="he-IL" dirty="0" smtClean="0"/>
              <a:t> </a:t>
            </a:r>
            <a:r>
              <a:rPr lang="he-IL" dirty="0" err="1" smtClean="0"/>
              <a:t>אשלשים</a:t>
            </a:r>
            <a:r>
              <a:rPr lang="he-IL" dirty="0" smtClean="0"/>
              <a:t> יום אלא </a:t>
            </a:r>
            <a:r>
              <a:rPr lang="he-IL" dirty="0" err="1" smtClean="0"/>
              <a:t>לזרוזיה</a:t>
            </a:r>
            <a:r>
              <a:rPr lang="he-IL" dirty="0" smtClean="0"/>
              <a:t> בעלמא </a:t>
            </a:r>
            <a:r>
              <a:rPr lang="he-IL" dirty="0" err="1" smtClean="0"/>
              <a:t>קאמרה</a:t>
            </a:r>
            <a:r>
              <a:rPr lang="he-IL" dirty="0" smtClean="0"/>
              <a:t>:</a:t>
            </a:r>
            <a:endParaRPr lang="he-IL" b="1"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12</a:t>
            </a:fld>
            <a:endParaRPr lang="he-IL"/>
          </a:p>
        </p:txBody>
      </p:sp>
    </p:spTree>
    <p:extLst>
      <p:ext uri="{BB962C8B-B14F-4D97-AF65-F5344CB8AC3E}">
        <p14:creationId xmlns:p14="http://schemas.microsoft.com/office/powerpoint/2010/main" val="3025805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ויש לו</a:t>
            </a:r>
            <a:r>
              <a:rPr lang="he-IL" dirty="0" smtClean="0"/>
              <a:t>. משמע שיש עדים שיש לו הא לאו הכי אינה מקודשת ומותרת לאחר </a:t>
            </a:r>
            <a:r>
              <a:rPr lang="he-IL" dirty="0" err="1" smtClean="0"/>
              <a:t>ואמאי</a:t>
            </a:r>
            <a:r>
              <a:rPr lang="he-IL" dirty="0" smtClean="0"/>
              <a:t> ניחוש שמא יש לו:</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קידושי ודאי הוו</a:t>
            </a:r>
            <a:r>
              <a:rPr lang="he-IL" dirty="0" smtClean="0"/>
              <a:t>. אם אנו יודעים שיש לו ונפקא מינה שאם בא אחר וקידשה אינה מקודשת וכי לא </a:t>
            </a:r>
            <a:r>
              <a:rPr lang="he-IL" dirty="0" err="1" smtClean="0"/>
              <a:t>ידעינן</a:t>
            </a:r>
            <a:r>
              <a:rPr lang="he-IL" dirty="0" smtClean="0"/>
              <a:t> </a:t>
            </a:r>
            <a:r>
              <a:rPr lang="he-IL" dirty="0" err="1" smtClean="0"/>
              <a:t>חיישינן</a:t>
            </a:r>
            <a:r>
              <a:rPr lang="he-IL" dirty="0" smtClean="0"/>
              <a:t> שמא יש לו ואינה מותרת לאחר ומיהו צריכה גט מן השני </a:t>
            </a:r>
            <a:r>
              <a:rPr lang="he-IL" dirty="0" err="1" smtClean="0"/>
              <a:t>דשמא</a:t>
            </a:r>
            <a:r>
              <a:rPr lang="he-IL" dirty="0" smtClean="0"/>
              <a:t> לא היו הראשונים קידושין:</a:t>
            </a:r>
            <a:endParaRPr lang="he-IL" b="1"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13</a:t>
            </a:fld>
            <a:endParaRPr lang="he-IL"/>
          </a:p>
        </p:txBody>
      </p:sp>
    </p:spTree>
    <p:extLst>
      <p:ext uri="{BB962C8B-B14F-4D97-AF65-F5344CB8AC3E}">
        <p14:creationId xmlns:p14="http://schemas.microsoft.com/office/powerpoint/2010/main" val="31775637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לא </a:t>
            </a:r>
            <a:r>
              <a:rPr lang="he-IL" b="1" dirty="0" err="1" smtClean="0"/>
              <a:t>נתכוונה</a:t>
            </a:r>
            <a:r>
              <a:rPr lang="he-IL" b="1" dirty="0" smtClean="0"/>
              <a:t> זו אלא לראות משלו</a:t>
            </a:r>
            <a:r>
              <a:rPr lang="he-IL" dirty="0" smtClean="0"/>
              <a:t>. לפיכך אם הראה על </a:t>
            </a:r>
            <a:r>
              <a:rPr lang="he-IL" dirty="0" err="1" smtClean="0"/>
              <a:t>השלחן</a:t>
            </a:r>
            <a:r>
              <a:rPr lang="he-IL" dirty="0" smtClean="0"/>
              <a:t> שלפניו והוא שולחני והמעות אינם שלו אינה מקודשת:</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בעיסקא</a:t>
            </a:r>
            <a:r>
              <a:rPr lang="he-IL" dirty="0" smtClean="0"/>
              <a:t>. למחצית שכר היו לפניו על שולחנו להחליף ולהשתכר:</a:t>
            </a:r>
            <a:endParaRPr lang="he-IL" b="1"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14</a:t>
            </a:fld>
            <a:endParaRPr lang="he-IL"/>
          </a:p>
        </p:txBody>
      </p:sp>
    </p:spTree>
    <p:extLst>
      <p:ext uri="{BB962C8B-B14F-4D97-AF65-F5344CB8AC3E}">
        <p14:creationId xmlns:p14="http://schemas.microsoft.com/office/powerpoint/2010/main" val="7059610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בית כור</a:t>
            </a:r>
            <a:r>
              <a:rPr lang="he-IL" dirty="0" smtClean="0"/>
              <a:t>. מקום הראוי לזרוע ל' </a:t>
            </a:r>
            <a:r>
              <a:rPr lang="he-IL" dirty="0" err="1" smtClean="0"/>
              <a:t>סאין</a:t>
            </a:r>
            <a:r>
              <a:rPr lang="he-IL" dirty="0" smtClean="0"/>
              <a:t> </a:t>
            </a:r>
            <a:r>
              <a:rPr lang="he-IL" dirty="0" err="1" smtClean="0"/>
              <a:t>וחשבינן</a:t>
            </a:r>
            <a:r>
              <a:rPr lang="he-IL" dirty="0" smtClean="0"/>
              <a:t> לכל </a:t>
            </a:r>
            <a:r>
              <a:rPr lang="he-IL" dirty="0" err="1" smtClean="0"/>
              <a:t>סאתים</a:t>
            </a:r>
            <a:r>
              <a:rPr lang="he-IL" dirty="0" smtClean="0"/>
              <a:t> מאה על חמשים כחצר המשכן חמשים על חמשים לבית סאה ובית כור אלף </a:t>
            </a:r>
            <a:r>
              <a:rPr lang="he-IL" dirty="0" err="1" smtClean="0"/>
              <a:t>ות</a:t>
            </a:r>
            <a:r>
              <a:rPr lang="he-IL" dirty="0" smtClean="0"/>
              <a:t>''ק אורך על נ' רוחב ואם אתה מרבעו תמצאנו מאתים ושבעים ושלשה וה' טפחים על מאתים ושבעים ושלשה וה' טפחים ועוד דבר מועט:</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ואם הראה בבקעה</a:t>
            </a:r>
            <a:r>
              <a:rPr lang="he-IL" dirty="0" smtClean="0"/>
              <a:t>. הרי </a:t>
            </a:r>
            <a:r>
              <a:rPr lang="he-IL" dirty="0" err="1" smtClean="0"/>
              <a:t>ליך</a:t>
            </a:r>
            <a:r>
              <a:rPr lang="he-IL" dirty="0" smtClean="0"/>
              <a:t> בקעה גדולה ובה כמה בתי </a:t>
            </a:r>
            <a:r>
              <a:rPr lang="he-IL" dirty="0" err="1" smtClean="0"/>
              <a:t>כורין</a:t>
            </a:r>
            <a:r>
              <a:rPr lang="he-IL" dirty="0" smtClean="0"/>
              <a:t> ואין אחד מהן שלו:</a:t>
            </a: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זוזי הוא </a:t>
            </a:r>
            <a:r>
              <a:rPr lang="he-IL" b="1" dirty="0" err="1" smtClean="0"/>
              <a:t>דעבידי</a:t>
            </a:r>
            <a:r>
              <a:rPr lang="he-IL" b="1" dirty="0" smtClean="0"/>
              <a:t> </a:t>
            </a:r>
            <a:r>
              <a:rPr lang="he-IL" b="1" dirty="0" err="1" smtClean="0"/>
              <a:t>אינשי</a:t>
            </a:r>
            <a:r>
              <a:rPr lang="he-IL" b="1" dirty="0" smtClean="0"/>
              <a:t> </a:t>
            </a:r>
            <a:r>
              <a:rPr lang="he-IL" b="1" dirty="0" err="1" smtClean="0"/>
              <a:t>דמצנעי</a:t>
            </a:r>
            <a:r>
              <a:rPr lang="he-IL" dirty="0" smtClean="0"/>
              <a:t>. והתם הוא </a:t>
            </a:r>
            <a:r>
              <a:rPr lang="he-IL" dirty="0" err="1" smtClean="0"/>
              <a:t>דחזינא</a:t>
            </a:r>
            <a:r>
              <a:rPr lang="he-IL" dirty="0" smtClean="0"/>
              <a:t> אי יש לו הוו קידושי ודאי לא </a:t>
            </a:r>
            <a:r>
              <a:rPr lang="he-IL" dirty="0" err="1" smtClean="0"/>
              <a:t>חזינא</a:t>
            </a:r>
            <a:r>
              <a:rPr lang="he-IL" dirty="0" smtClean="0"/>
              <a:t> הוו קידושי ספק:</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אבל ארעא</a:t>
            </a:r>
            <a:r>
              <a:rPr lang="he-IL" dirty="0" smtClean="0"/>
              <a:t>. אי לא </a:t>
            </a:r>
            <a:r>
              <a:rPr lang="he-IL" dirty="0" err="1" smtClean="0"/>
              <a:t>ידעינן</a:t>
            </a:r>
            <a:r>
              <a:rPr lang="he-IL" dirty="0" smtClean="0"/>
              <a:t> דיש לו אפילו קידושי ספק </a:t>
            </a:r>
            <a:r>
              <a:rPr lang="he-IL" dirty="0" err="1" smtClean="0"/>
              <a:t>ליכא</a:t>
            </a:r>
            <a:r>
              <a:rPr lang="he-IL" dirty="0" smtClean="0"/>
              <a:t> </a:t>
            </a:r>
            <a:r>
              <a:rPr lang="he-IL" dirty="0" err="1" smtClean="0"/>
              <a:t>דמאן</a:t>
            </a:r>
            <a:r>
              <a:rPr lang="he-IL" dirty="0" smtClean="0"/>
              <a:t> דאית ליה ארעא </a:t>
            </a:r>
            <a:r>
              <a:rPr lang="he-IL" dirty="0" err="1" smtClean="0"/>
              <a:t>קלא</a:t>
            </a:r>
            <a:r>
              <a:rPr lang="he-IL" dirty="0" smtClean="0"/>
              <a:t> </a:t>
            </a:r>
            <a:r>
              <a:rPr lang="he-IL" dirty="0" err="1" smtClean="0"/>
              <a:t>אית</a:t>
            </a:r>
            <a:r>
              <a:rPr lang="he-IL" dirty="0" smtClean="0"/>
              <a:t> ליה </a:t>
            </a:r>
            <a:r>
              <a:rPr lang="he-IL" dirty="0" err="1" smtClean="0"/>
              <a:t>קמ</a:t>
            </a:r>
            <a:r>
              <a:rPr lang="he-IL" dirty="0" smtClean="0"/>
              <a:t>''ל </a:t>
            </a:r>
            <a:r>
              <a:rPr lang="he-IL" dirty="0" err="1" smtClean="0"/>
              <a:t>מדתננהו</a:t>
            </a:r>
            <a:r>
              <a:rPr lang="he-IL" dirty="0" smtClean="0"/>
              <a:t> גבי הדדי </a:t>
            </a:r>
            <a:r>
              <a:rPr lang="he-IL" dirty="0" err="1" smtClean="0"/>
              <a:t>למימרא</a:t>
            </a:r>
            <a:r>
              <a:rPr lang="he-IL" dirty="0" smtClean="0"/>
              <a:t> דארעא כי זוזי מה התם יש לו ודאי אין לו ספק אף קרקע יש לו ודאי אין לו ספק:</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מאי נפק' </a:t>
            </a:r>
            <a:r>
              <a:rPr lang="he-IL" b="1" dirty="0" err="1" smtClean="0"/>
              <a:t>ליך</a:t>
            </a:r>
            <a:r>
              <a:rPr lang="he-IL" b="1" dirty="0" smtClean="0"/>
              <a:t> מינה</a:t>
            </a:r>
            <a:r>
              <a:rPr lang="he-IL" dirty="0" smtClean="0"/>
              <a:t>. אם רחוק הוא אנא </a:t>
            </a:r>
            <a:r>
              <a:rPr lang="he-IL" dirty="0" err="1" smtClean="0"/>
              <a:t>טרחנא</a:t>
            </a:r>
            <a:r>
              <a:rPr lang="he-IL" dirty="0" smtClean="0"/>
              <a:t> </a:t>
            </a:r>
            <a:r>
              <a:rPr lang="he-IL" dirty="0" err="1" smtClean="0"/>
              <a:t>ומייתינא</a:t>
            </a:r>
            <a:r>
              <a:rPr lang="he-IL" dirty="0" smtClean="0"/>
              <a:t> התבואה לביתי:</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בדיסתורא</a:t>
            </a:r>
            <a:r>
              <a:rPr lang="he-IL" dirty="0" smtClean="0"/>
              <a:t>. אריסות:</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בשיטה לא נודע למי העיר מדוע הוצרך התנא להשמיענו חידוש זה בין במעות שקיבל </a:t>
            </a:r>
            <a:r>
              <a:rPr lang="he-IL" b="1" dirty="0" err="1" smtClean="0"/>
              <a:t>בעיסקא</a:t>
            </a:r>
            <a:r>
              <a:rPr lang="he-IL" b="1" dirty="0" smtClean="0"/>
              <a:t> ובין בשדה שקיבל באריסות,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וביאר שלגבי </a:t>
            </a:r>
            <a:r>
              <a:rPr lang="he-IL" b="1" dirty="0" err="1" smtClean="0"/>
              <a:t>עיסקא</a:t>
            </a:r>
            <a:r>
              <a:rPr lang="he-IL" b="1" dirty="0" smtClean="0"/>
              <a:t> היה ניתן לומר שלא התקיים התנאי כיון שאינו יכול להוציא מעות אלו לצרכיו והוצרך התנא לחדש שאף באופן שיש לו קרקע באריסות והוא אוכל ממנה פירות במשך כל השנה מכל מקום אינה</a:t>
            </a:r>
            <a:r>
              <a:rPr lang="he-IL" b="1" baseline="0" dirty="0" smtClean="0"/>
              <a:t> מקודשת.</a:t>
            </a:r>
            <a:endParaRPr lang="he-IL" b="1"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15</a:t>
            </a:fld>
            <a:endParaRPr lang="he-IL"/>
          </a:p>
        </p:txBody>
      </p:sp>
    </p:spTree>
    <p:extLst>
      <p:ext uri="{BB962C8B-B14F-4D97-AF65-F5344CB8AC3E}">
        <p14:creationId xmlns:p14="http://schemas.microsoft.com/office/powerpoint/2010/main" val="2555330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המקדש מעכשיו ולאחר 30 יום:</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לדעת רב לשון זו היא ספק חזרה ספק תנאי</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לדעת שמואל לשון זו היא ודאי תנאי ועד 30 יום היא ספק מקודשת לשניהם ולאחר 30 יום היא ודאי מקודשת לראשון</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אסברה</a:t>
            </a:r>
            <a:r>
              <a:rPr lang="he-IL" b="1" dirty="0" smtClean="0"/>
              <a:t> לך </a:t>
            </a:r>
            <a:r>
              <a:rPr lang="he-IL" b="1" dirty="0" err="1" smtClean="0"/>
              <a:t>כו</a:t>
            </a:r>
            <a:r>
              <a:rPr lang="he-IL" b="1" dirty="0" smtClean="0"/>
              <a:t>'</a:t>
            </a:r>
            <a:r>
              <a:rPr lang="he-IL" dirty="0" smtClean="0"/>
              <a:t>. </a:t>
            </a:r>
            <a:r>
              <a:rPr lang="he-IL" dirty="0" err="1" smtClean="0"/>
              <a:t>דהא</a:t>
            </a:r>
            <a:r>
              <a:rPr lang="he-IL" dirty="0" smtClean="0"/>
              <a:t> </a:t>
            </a:r>
            <a:r>
              <a:rPr lang="he-IL" dirty="0" err="1" smtClean="0"/>
              <a:t>ליכא</a:t>
            </a:r>
            <a:r>
              <a:rPr lang="he-IL" dirty="0" smtClean="0"/>
              <a:t> </a:t>
            </a:r>
            <a:r>
              <a:rPr lang="he-IL" dirty="0" err="1" smtClean="0"/>
              <a:t>למימר</a:t>
            </a:r>
            <a:r>
              <a:rPr lang="he-IL" dirty="0" smtClean="0"/>
              <a:t> טעמא דר' יוחנן משום </a:t>
            </a:r>
            <a:r>
              <a:rPr lang="he-IL" dirty="0" err="1" smtClean="0"/>
              <a:t>דקסבר</a:t>
            </a:r>
            <a:r>
              <a:rPr lang="he-IL" dirty="0" smtClean="0"/>
              <a:t> שתי לשונות במשמע ומספקא ליה לגבי האי גברא בתנאה ולגבי האי בחזרה </a:t>
            </a:r>
            <a:r>
              <a:rPr lang="he-IL" dirty="0" err="1" smtClean="0"/>
              <a:t>דאם</a:t>
            </a:r>
            <a:r>
              <a:rPr lang="he-IL" dirty="0" smtClean="0"/>
              <a:t> כן לא שייך </a:t>
            </a:r>
            <a:r>
              <a:rPr lang="he-IL" dirty="0" err="1" smtClean="0"/>
              <a:t>למיתני</a:t>
            </a:r>
            <a:r>
              <a:rPr lang="he-IL" dirty="0" smtClean="0"/>
              <a:t> </a:t>
            </a:r>
            <a:r>
              <a:rPr lang="he-IL" dirty="0" err="1" smtClean="0"/>
              <a:t>תופסין</a:t>
            </a:r>
            <a:r>
              <a:rPr lang="he-IL" dirty="0" smtClean="0"/>
              <a:t> </a:t>
            </a:r>
            <a:r>
              <a:rPr lang="he-IL" dirty="0" err="1" smtClean="0"/>
              <a:t>דאין</a:t>
            </a:r>
            <a:r>
              <a:rPr lang="he-IL" dirty="0" smtClean="0"/>
              <a:t> תפיסה אלא באחד מהן </a:t>
            </a:r>
            <a:r>
              <a:rPr lang="he-IL" dirty="0" err="1" smtClean="0"/>
              <a:t>ואנן</a:t>
            </a:r>
            <a:r>
              <a:rPr lang="he-IL" dirty="0" smtClean="0"/>
              <a:t> הוא דלא </a:t>
            </a:r>
            <a:r>
              <a:rPr lang="he-IL" dirty="0" err="1" smtClean="0"/>
              <a:t>ידעינן</a:t>
            </a:r>
            <a:r>
              <a:rPr lang="he-IL" dirty="0" smtClean="0"/>
              <a:t> הי </a:t>
            </a:r>
            <a:r>
              <a:rPr lang="he-IL" dirty="0" err="1" smtClean="0"/>
              <a:t>נינהו</a:t>
            </a:r>
            <a:r>
              <a:rPr lang="he-IL" dirty="0" smtClean="0"/>
              <a:t> </a:t>
            </a:r>
            <a:r>
              <a:rPr lang="he-IL" dirty="0" err="1" smtClean="0"/>
              <a:t>ומדקתני</a:t>
            </a:r>
            <a:r>
              <a:rPr lang="he-IL" dirty="0" smtClean="0"/>
              <a:t> </a:t>
            </a:r>
            <a:r>
              <a:rPr lang="he-IL" dirty="0" err="1" smtClean="0"/>
              <a:t>תופסין</a:t>
            </a:r>
            <a:r>
              <a:rPr lang="he-IL" dirty="0" smtClean="0"/>
              <a:t> משמע </a:t>
            </a:r>
            <a:r>
              <a:rPr lang="he-IL" dirty="0" err="1" smtClean="0"/>
              <a:t>דסבירא</a:t>
            </a:r>
            <a:r>
              <a:rPr lang="he-IL" dirty="0" smtClean="0"/>
              <a:t> ליה שיש בה צד קידושין </a:t>
            </a:r>
            <a:r>
              <a:rPr lang="he-IL" dirty="0" err="1" smtClean="0"/>
              <a:t>לכולהו</a:t>
            </a:r>
            <a:r>
              <a:rPr lang="he-IL" dirty="0" smtClean="0"/>
              <a:t>:</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דשוו</a:t>
            </a:r>
            <a:r>
              <a:rPr lang="he-IL" b="1" dirty="0" smtClean="0"/>
              <a:t> </a:t>
            </a:r>
            <a:r>
              <a:rPr lang="he-IL" b="1" dirty="0" err="1" smtClean="0"/>
              <a:t>נפשייהו</a:t>
            </a:r>
            <a:r>
              <a:rPr lang="he-IL" b="1" dirty="0" smtClean="0"/>
              <a:t> כי שרגא </a:t>
            </a:r>
            <a:r>
              <a:rPr lang="he-IL" b="1" dirty="0" err="1" smtClean="0"/>
              <a:t>דליבני</a:t>
            </a:r>
            <a:r>
              <a:rPr lang="he-IL" dirty="0" smtClean="0"/>
              <a:t>. המסדר </a:t>
            </a:r>
            <a:r>
              <a:rPr lang="he-IL" dirty="0" err="1" smtClean="0"/>
              <a:t>לבינים</a:t>
            </a:r>
            <a:r>
              <a:rPr lang="he-IL" dirty="0" smtClean="0"/>
              <a:t> ורחב כולן </a:t>
            </a:r>
            <a:r>
              <a:rPr lang="he-IL" dirty="0" err="1" smtClean="0"/>
              <a:t>שוה</a:t>
            </a:r>
            <a:r>
              <a:rPr lang="he-IL" dirty="0" smtClean="0"/>
              <a:t> אינו מסדר ממש זו על זו </a:t>
            </a:r>
            <a:r>
              <a:rPr lang="he-IL" dirty="0" err="1" smtClean="0"/>
              <a:t>דא''כ</a:t>
            </a:r>
            <a:r>
              <a:rPr lang="he-IL" dirty="0" smtClean="0"/>
              <a:t> הרי שורה החיצונה נופלת וחבירתה אחריה אלא מסדר תחילה זו אצל זו וחוזר ומסדר עליה שורה אחרת ונותן החיצונה משוכה לחוץ כדי </a:t>
            </a:r>
            <a:r>
              <a:rPr lang="he-IL" dirty="0" err="1" smtClean="0"/>
              <a:t>שישאר</a:t>
            </a:r>
            <a:r>
              <a:rPr lang="he-IL" dirty="0" smtClean="0"/>
              <a:t> </a:t>
            </a:r>
            <a:r>
              <a:rPr lang="he-IL" dirty="0" err="1" smtClean="0"/>
              <a:t>ריוח</a:t>
            </a:r>
            <a:r>
              <a:rPr lang="he-IL" dirty="0" smtClean="0"/>
              <a:t> בתחתונה להיות שניה יושבת מקצת עליה ומקצת על שאצלה ונשאר </a:t>
            </a:r>
            <a:r>
              <a:rPr lang="he-IL" dirty="0" err="1" smtClean="0"/>
              <a:t>ריוח</a:t>
            </a:r>
            <a:r>
              <a:rPr lang="he-IL" dirty="0" smtClean="0"/>
              <a:t> גם </a:t>
            </a:r>
            <a:r>
              <a:rPr lang="he-IL" dirty="0" err="1" smtClean="0"/>
              <a:t>בשניה</a:t>
            </a:r>
            <a:r>
              <a:rPr lang="he-IL" dirty="0" smtClean="0"/>
              <a:t> להיות שלישית מקצת עליה וכן כולם הכא </a:t>
            </a:r>
            <a:r>
              <a:rPr lang="he-IL" dirty="0" err="1" smtClean="0"/>
              <a:t>נמי</a:t>
            </a:r>
            <a:r>
              <a:rPr lang="he-IL" dirty="0" smtClean="0"/>
              <a:t> כל אחד מצא מקום זמן פנוי </a:t>
            </a:r>
            <a:r>
              <a:rPr lang="he-IL" dirty="0" err="1" smtClean="0"/>
              <a:t>לקדושין</a:t>
            </a:r>
            <a:r>
              <a:rPr lang="he-IL" dirty="0" smtClean="0"/>
              <a:t> ותפסו כולן </a:t>
            </a:r>
            <a:r>
              <a:rPr lang="he-IL" dirty="0" err="1" smtClean="0"/>
              <a:t>לאוסרה</a:t>
            </a:r>
            <a:r>
              <a:rPr lang="he-IL" dirty="0" smtClean="0"/>
              <a:t>:</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משנה גיטין עב עמוד א = מהיום ולאחר מיתה</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חולצת</a:t>
            </a:r>
            <a:r>
              <a:rPr lang="he-IL" dirty="0" smtClean="0"/>
              <a:t>. שמא אינו גט וזקוקה ליבם:</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ולא </a:t>
            </a:r>
            <a:r>
              <a:rPr lang="he-IL" b="1" dirty="0" err="1" smtClean="0"/>
              <a:t>מתייבמת</a:t>
            </a:r>
            <a:r>
              <a:rPr lang="he-IL" dirty="0" smtClean="0"/>
              <a:t>. שמא גט הוא </a:t>
            </a:r>
            <a:r>
              <a:rPr lang="he-IL" dirty="0" err="1" smtClean="0"/>
              <a:t>והויא</a:t>
            </a:r>
            <a:r>
              <a:rPr lang="he-IL" dirty="0" smtClean="0"/>
              <a:t> לה גרושת אחיו והרי היא לו בכרת שאין עליה זיקת </a:t>
            </a:r>
            <a:r>
              <a:rPr lang="he-IL" dirty="0" err="1" smtClean="0"/>
              <a:t>יבום</a:t>
            </a:r>
            <a:r>
              <a:rPr lang="he-IL" dirty="0" smtClean="0"/>
              <a:t>:</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הא מני רבנן היא</a:t>
            </a:r>
            <a:r>
              <a:rPr lang="he-IL" dirty="0" smtClean="0"/>
              <a:t>. </a:t>
            </a:r>
            <a:r>
              <a:rPr lang="he-IL" dirty="0" err="1" smtClean="0"/>
              <a:t>דמספקא</a:t>
            </a:r>
            <a:r>
              <a:rPr lang="he-IL" dirty="0" smtClean="0"/>
              <a:t> להו אי תנאה אי חזרה:</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גיטא</a:t>
            </a:r>
            <a:r>
              <a:rPr lang="he-IL" b="1" dirty="0" smtClean="0"/>
              <a:t> </a:t>
            </a:r>
            <a:r>
              <a:rPr lang="he-IL" b="1" dirty="0" err="1" smtClean="0"/>
              <a:t>דשייר</a:t>
            </a:r>
            <a:r>
              <a:rPr lang="he-IL" b="1" dirty="0" smtClean="0"/>
              <a:t> ביה לא כלום הוא</a:t>
            </a:r>
            <a:r>
              <a:rPr lang="he-IL" dirty="0" smtClean="0"/>
              <a:t>. </a:t>
            </a:r>
            <a:r>
              <a:rPr lang="he-IL" dirty="0" err="1" smtClean="0"/>
              <a:t>דרחמנא</a:t>
            </a:r>
            <a:r>
              <a:rPr lang="he-IL" dirty="0" smtClean="0"/>
              <a:t> אמר (דברים כד) כריתות:</a:t>
            </a:r>
            <a:endParaRPr lang="he-IL" b="1"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3</a:t>
            </a:fld>
            <a:endParaRPr lang="he-IL"/>
          </a:p>
        </p:txBody>
      </p:sp>
    </p:spTree>
    <p:extLst>
      <p:ext uri="{BB962C8B-B14F-4D97-AF65-F5344CB8AC3E}">
        <p14:creationId xmlns:p14="http://schemas.microsoft.com/office/powerpoint/2010/main" val="809200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אם מתי</a:t>
            </a:r>
            <a:r>
              <a:rPr lang="he-IL" dirty="0" smtClean="0"/>
              <a:t>. פשיטא לן </a:t>
            </a:r>
            <a:r>
              <a:rPr lang="he-IL" dirty="0" err="1" smtClean="0"/>
              <a:t>דתנאה</a:t>
            </a:r>
            <a:r>
              <a:rPr lang="he-IL" dirty="0" smtClean="0"/>
              <a:t> הוא </a:t>
            </a:r>
            <a:r>
              <a:rPr lang="he-IL" dirty="0" err="1" smtClean="0"/>
              <a:t>והוי</a:t>
            </a:r>
            <a:r>
              <a:rPr lang="he-IL" dirty="0" smtClean="0"/>
              <a:t> </a:t>
            </a:r>
            <a:r>
              <a:rPr lang="he-IL" dirty="0" err="1" smtClean="0"/>
              <a:t>גיטא</a:t>
            </a:r>
            <a:r>
              <a:rPr lang="he-IL" dirty="0" smtClean="0"/>
              <a:t> למפרע לכשימות:</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הרי זה גט</a:t>
            </a:r>
            <a:r>
              <a:rPr lang="he-IL" dirty="0" smtClean="0"/>
              <a:t>. ואינה צריכה חליצה משימות:</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אטו מהיום ולאחר מיתה</a:t>
            </a:r>
            <a:r>
              <a:rPr lang="he-IL" dirty="0" smtClean="0"/>
              <a:t>. </a:t>
            </a:r>
            <a:r>
              <a:rPr lang="he-IL" dirty="0" err="1" smtClean="0"/>
              <a:t>דפשיטא</a:t>
            </a:r>
            <a:r>
              <a:rPr lang="he-IL" dirty="0" smtClean="0"/>
              <a:t> לרבי יוחנן </a:t>
            </a:r>
            <a:r>
              <a:rPr lang="he-IL" dirty="0" err="1" smtClean="0"/>
              <a:t>דשיורא</a:t>
            </a:r>
            <a:r>
              <a:rPr lang="he-IL" dirty="0" smtClean="0"/>
              <a:t> הוא ולא הוי גט כלל:</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ומשני אם אתה מצריכה חליצה אתו </a:t>
            </a:r>
            <a:r>
              <a:rPr lang="he-IL" b="1" dirty="0" err="1" smtClean="0"/>
              <a:t>נמי</a:t>
            </a:r>
            <a:r>
              <a:rPr lang="he-IL" b="1" dirty="0" smtClean="0"/>
              <a:t> </a:t>
            </a:r>
            <a:r>
              <a:rPr lang="he-IL" b="1" dirty="0" err="1" smtClean="0"/>
              <a:t>ליבומה</a:t>
            </a:r>
            <a:r>
              <a:rPr lang="he-IL" dirty="0" smtClean="0"/>
              <a:t>. </a:t>
            </a:r>
            <a:r>
              <a:rPr lang="he-IL" dirty="0" err="1" smtClean="0"/>
              <a:t>דאמר</a:t>
            </a:r>
            <a:r>
              <a:rPr lang="he-IL" dirty="0" smtClean="0"/>
              <a:t> </a:t>
            </a:r>
            <a:r>
              <a:rPr lang="he-IL" dirty="0" err="1" smtClean="0"/>
              <a:t>מדאצרכוה</a:t>
            </a:r>
            <a:r>
              <a:rPr lang="he-IL" dirty="0" smtClean="0"/>
              <a:t> חליצה קים להו </a:t>
            </a:r>
            <a:r>
              <a:rPr lang="he-IL" dirty="0" err="1" smtClean="0"/>
              <a:t>לרבנן</a:t>
            </a:r>
            <a:r>
              <a:rPr lang="he-IL" dirty="0" smtClean="0"/>
              <a:t> </a:t>
            </a:r>
            <a:r>
              <a:rPr lang="he-IL" dirty="0" err="1" smtClean="0"/>
              <a:t>דלאו</a:t>
            </a:r>
            <a:r>
              <a:rPr lang="he-IL" dirty="0" smtClean="0"/>
              <a:t> </a:t>
            </a:r>
            <a:r>
              <a:rPr lang="he-IL" dirty="0" err="1" smtClean="0"/>
              <a:t>גיטא</a:t>
            </a:r>
            <a:r>
              <a:rPr lang="he-IL" dirty="0" smtClean="0"/>
              <a:t> הוא ואתו לייבומי גרושה והיא בכרת </a:t>
            </a:r>
          </a:p>
          <a:p>
            <a:pPr marL="0" marR="0" indent="0" algn="r" defTabSz="914400" rtl="1" eaLnBrk="1" fontAlgn="auto" latinLnBrk="0" hangingPunct="1">
              <a:lnSpc>
                <a:spcPct val="100000"/>
              </a:lnSpc>
              <a:spcBef>
                <a:spcPts val="0"/>
              </a:spcBef>
              <a:spcAft>
                <a:spcPts val="0"/>
              </a:spcAft>
              <a:buClrTx/>
              <a:buSzTx/>
              <a:buFontTx/>
              <a:buNone/>
              <a:tabLst/>
              <a:defRPr/>
            </a:pPr>
            <a:r>
              <a:rPr lang="he-IL" dirty="0" err="1" smtClean="0"/>
              <a:t>ופרכינן</a:t>
            </a:r>
            <a:r>
              <a:rPr lang="he-IL" dirty="0" smtClean="0"/>
              <a:t> הכא </a:t>
            </a:r>
            <a:r>
              <a:rPr lang="he-IL" dirty="0" err="1" smtClean="0"/>
              <a:t>נמי</a:t>
            </a:r>
            <a:r>
              <a:rPr lang="he-IL" dirty="0" smtClean="0"/>
              <a:t> </a:t>
            </a:r>
            <a:r>
              <a:rPr lang="he-IL" dirty="0" err="1" smtClean="0"/>
              <a:t>במהיום</a:t>
            </a:r>
            <a:r>
              <a:rPr lang="he-IL" dirty="0" smtClean="0"/>
              <a:t> ולאחר מיתה ניחוש </a:t>
            </a:r>
            <a:r>
              <a:rPr lang="he-IL" dirty="0" err="1" smtClean="0"/>
              <a:t>דלמא</a:t>
            </a:r>
            <a:r>
              <a:rPr lang="he-IL" dirty="0" smtClean="0"/>
              <a:t> אתי </a:t>
            </a:r>
            <a:r>
              <a:rPr lang="he-IL" dirty="0" err="1" smtClean="0"/>
              <a:t>ליבומה</a:t>
            </a:r>
            <a:r>
              <a:rPr lang="he-IL" dirty="0" smtClean="0"/>
              <a:t> שאם אתה אומר חולצת </a:t>
            </a:r>
            <a:r>
              <a:rPr lang="he-IL" dirty="0" err="1" smtClean="0"/>
              <a:t>מתייבמת</a:t>
            </a:r>
            <a:r>
              <a:rPr lang="he-IL" dirty="0" smtClean="0"/>
              <a:t> ומשני </a:t>
            </a:r>
            <a:r>
              <a:rPr lang="he-IL" dirty="0" err="1" smtClean="0"/>
              <a:t>תתייבם</a:t>
            </a:r>
            <a:r>
              <a:rPr lang="he-IL" dirty="0" smtClean="0"/>
              <a:t> ואין בכך כלום </a:t>
            </a:r>
            <a:r>
              <a:rPr lang="he-IL" dirty="0" err="1" smtClean="0"/>
              <a:t>דגיטא</a:t>
            </a:r>
            <a:r>
              <a:rPr lang="he-IL" dirty="0" smtClean="0"/>
              <a:t> </a:t>
            </a:r>
            <a:r>
              <a:rPr lang="he-IL" dirty="0" err="1" smtClean="0"/>
              <a:t>דשייר</a:t>
            </a:r>
            <a:r>
              <a:rPr lang="he-IL" dirty="0" smtClean="0"/>
              <a:t> ביה לאו </a:t>
            </a:r>
            <a:r>
              <a:rPr lang="he-IL" dirty="0" err="1" smtClean="0"/>
              <a:t>גיטא</a:t>
            </a:r>
            <a:r>
              <a:rPr lang="he-IL" dirty="0" smtClean="0"/>
              <a:t> הוא כלל והא </a:t>
            </a:r>
            <a:r>
              <a:rPr lang="he-IL" dirty="0" err="1" smtClean="0"/>
              <a:t>דקתני</a:t>
            </a:r>
            <a:r>
              <a:rPr lang="he-IL" dirty="0" smtClean="0"/>
              <a:t> לא </a:t>
            </a:r>
            <a:r>
              <a:rPr lang="he-IL" dirty="0" err="1" smtClean="0"/>
              <a:t>מתייבמת</a:t>
            </a:r>
            <a:r>
              <a:rPr lang="he-IL" dirty="0" smtClean="0"/>
              <a:t> </a:t>
            </a:r>
            <a:r>
              <a:rPr lang="he-IL" dirty="0" err="1" smtClean="0"/>
              <a:t>חששא</a:t>
            </a:r>
            <a:r>
              <a:rPr lang="he-IL" dirty="0" smtClean="0"/>
              <a:t> דרבנן היא </a:t>
            </a:r>
            <a:r>
              <a:rPr lang="he-IL" dirty="0" err="1" smtClean="0"/>
              <a:t>דגזרו</a:t>
            </a:r>
            <a:r>
              <a:rPr lang="he-IL" dirty="0" smtClean="0"/>
              <a:t> אטו מהיום אם מתי</a:t>
            </a:r>
            <a:endParaRPr lang="he-IL" b="1"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4</a:t>
            </a:fld>
            <a:endParaRPr lang="he-IL"/>
          </a:p>
        </p:txBody>
      </p:sp>
    </p:spTree>
    <p:extLst>
      <p:ext uri="{BB962C8B-B14F-4D97-AF65-F5344CB8AC3E}">
        <p14:creationId xmlns:p14="http://schemas.microsoft.com/office/powerpoint/2010/main" val="361594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הרי את מקודשת לי</a:t>
            </a:r>
            <a:r>
              <a:rPr lang="he-IL" dirty="0" smtClean="0"/>
              <a:t>. בפרוטה זו על מנת שאתן </a:t>
            </a:r>
            <a:r>
              <a:rPr lang="he-IL" dirty="0" err="1" smtClean="0"/>
              <a:t>ליך</a:t>
            </a:r>
            <a:r>
              <a:rPr lang="he-IL" dirty="0" smtClean="0"/>
              <a:t> מאתים זוז:</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הרי זו מקודשת ויש לו – אף אם הם במקום רחוק ואינו יכול להראותם לה – </a:t>
            </a:r>
            <a:r>
              <a:rPr lang="he-IL" b="1" dirty="0" err="1" smtClean="0"/>
              <a:t>ר"ן</a:t>
            </a: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ה''ג</a:t>
            </a:r>
            <a:r>
              <a:rPr lang="he-IL" b="1" dirty="0" smtClean="0"/>
              <a:t> ואם הראה על </a:t>
            </a:r>
            <a:r>
              <a:rPr lang="he-IL" b="1" dirty="0" err="1" smtClean="0"/>
              <a:t>השלחן</a:t>
            </a:r>
            <a:r>
              <a:rPr lang="he-IL" b="1" dirty="0" smtClean="0"/>
              <a:t> אינה מקודשת</a:t>
            </a:r>
            <a:r>
              <a:rPr lang="he-IL" dirty="0" smtClean="0"/>
              <a:t>. והכי פירושה ואם היה שולחני והראה לה מעות שאינן שלו והם על שלחן שלפניו אינה מקודשת דלא </a:t>
            </a:r>
            <a:r>
              <a:rPr lang="he-IL" dirty="0" err="1" smtClean="0"/>
              <a:t>נתכוונה</a:t>
            </a:r>
            <a:r>
              <a:rPr lang="he-IL" dirty="0" smtClean="0"/>
              <a:t> זו אלא לראות משלו:</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גמ' אמר רב </a:t>
            </a:r>
            <a:r>
              <a:rPr lang="he-IL" b="1" dirty="0" err="1" smtClean="0"/>
              <a:t>הונא</a:t>
            </a:r>
            <a:r>
              <a:rPr lang="he-IL" b="1" dirty="0" smtClean="0"/>
              <a:t> והוא </a:t>
            </a:r>
            <a:r>
              <a:rPr lang="he-IL" b="1" dirty="0" err="1" smtClean="0"/>
              <a:t>יתן</a:t>
            </a:r>
            <a:r>
              <a:rPr lang="he-IL" dirty="0" smtClean="0"/>
              <a:t>. לכשירצה וקידושין </a:t>
            </a:r>
            <a:r>
              <a:rPr lang="he-IL" dirty="0" err="1" smtClean="0"/>
              <a:t>חלין</a:t>
            </a:r>
            <a:r>
              <a:rPr lang="he-IL" dirty="0" smtClean="0"/>
              <a:t> למפרע משעת קידושין ומיהו מודה רב </a:t>
            </a:r>
            <a:r>
              <a:rPr lang="he-IL" dirty="0" err="1" smtClean="0"/>
              <a:t>הונא</a:t>
            </a:r>
            <a:r>
              <a:rPr lang="he-IL" dirty="0" smtClean="0"/>
              <a:t> </a:t>
            </a:r>
            <a:r>
              <a:rPr lang="he-IL" dirty="0" err="1" smtClean="0"/>
              <a:t>דאם</a:t>
            </a:r>
            <a:r>
              <a:rPr lang="he-IL" dirty="0" smtClean="0"/>
              <a:t> מת קודם שניתנו אינה צריכה חליצה שהרי לא קיים תנאו:</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וקיבלה קידושין מאחר</a:t>
            </a:r>
            <a:r>
              <a:rPr lang="he-IL" dirty="0" smtClean="0"/>
              <a:t>. קודם שיקיים תנאו </a:t>
            </a:r>
            <a:r>
              <a:rPr lang="he-IL" dirty="0" err="1" smtClean="0"/>
              <a:t>ואח''כ</a:t>
            </a:r>
            <a:r>
              <a:rPr lang="he-IL" dirty="0" smtClean="0"/>
              <a:t> עמד זה וקיים תנאו:</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לרב </a:t>
            </a:r>
            <a:r>
              <a:rPr lang="he-IL" b="1" dirty="0" err="1" smtClean="0"/>
              <a:t>הונא</a:t>
            </a:r>
            <a:r>
              <a:rPr lang="he-IL" b="1" dirty="0" smtClean="0"/>
              <a:t> לא הוו קידושי</a:t>
            </a:r>
            <a:r>
              <a:rPr lang="he-IL" dirty="0" smtClean="0"/>
              <a:t>. שני קידושין </a:t>
            </a:r>
            <a:r>
              <a:rPr lang="he-IL" dirty="0" err="1" smtClean="0"/>
              <a:t>דהא</a:t>
            </a:r>
            <a:r>
              <a:rPr lang="he-IL" dirty="0" smtClean="0"/>
              <a:t> גמרו קידושי ראשון למפרע:</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לרב יהודה הוו קידושי</a:t>
            </a:r>
            <a:r>
              <a:rPr lang="he-IL" dirty="0" smtClean="0"/>
              <a:t>. שני </a:t>
            </a:r>
            <a:r>
              <a:rPr lang="he-IL" dirty="0" err="1" smtClean="0"/>
              <a:t>קדושין</a:t>
            </a:r>
            <a:r>
              <a:rPr lang="he-IL" dirty="0" smtClean="0"/>
              <a:t> שהרי הראשון לא נתכוון לקדשה בפרוטה אלא </a:t>
            </a:r>
            <a:r>
              <a:rPr lang="he-IL" dirty="0" err="1" smtClean="0"/>
              <a:t>במאתים</a:t>
            </a:r>
            <a:r>
              <a:rPr lang="he-IL" dirty="0" smtClean="0"/>
              <a:t> זוז דלית ליה לרב יהודה באומר על מנת כאומר מעכשיו דמי והרי קדמו קידושי שני:</a:t>
            </a:r>
            <a:endParaRPr lang="he-IL" b="1"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5</a:t>
            </a:fld>
            <a:endParaRPr lang="he-IL"/>
          </a:p>
        </p:txBody>
      </p:sp>
    </p:spTree>
    <p:extLst>
      <p:ext uri="{BB962C8B-B14F-4D97-AF65-F5344CB8AC3E}">
        <p14:creationId xmlns:p14="http://schemas.microsoft.com/office/powerpoint/2010/main" val="2477398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מאי </a:t>
            </a:r>
            <a:r>
              <a:rPr lang="he-IL" b="1" dirty="0" err="1" smtClean="0"/>
              <a:t>בינייהו</a:t>
            </a:r>
            <a:r>
              <a:rPr lang="he-IL" dirty="0" smtClean="0"/>
              <a:t>. על כרחיך לרב </a:t>
            </a:r>
            <a:r>
              <a:rPr lang="he-IL" dirty="0" err="1" smtClean="0"/>
              <a:t>הונא</a:t>
            </a:r>
            <a:r>
              <a:rPr lang="he-IL" dirty="0" smtClean="0"/>
              <a:t> </a:t>
            </a:r>
            <a:r>
              <a:rPr lang="he-IL" dirty="0" err="1" smtClean="0"/>
              <a:t>נמי</a:t>
            </a:r>
            <a:r>
              <a:rPr lang="he-IL" dirty="0" smtClean="0"/>
              <a:t> אסורה </a:t>
            </a:r>
            <a:r>
              <a:rPr lang="he-IL" dirty="0" err="1" smtClean="0"/>
              <a:t>לינשא</a:t>
            </a:r>
            <a:r>
              <a:rPr lang="he-IL" dirty="0" smtClean="0"/>
              <a:t> עד </a:t>
            </a:r>
            <a:r>
              <a:rPr lang="he-IL" dirty="0" err="1" smtClean="0"/>
              <a:t>שתתן</a:t>
            </a:r>
            <a:r>
              <a:rPr lang="he-IL" dirty="0" smtClean="0"/>
              <a:t> שמא לא יתקיים התנאי וגט בטל ובניה ממזרים:</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דלקרובה</a:t>
            </a:r>
            <a:r>
              <a:rPr lang="he-IL" b="1" dirty="0" smtClean="0"/>
              <a:t> אתי</a:t>
            </a:r>
            <a:r>
              <a:rPr lang="he-IL" dirty="0" smtClean="0"/>
              <a:t>. ומיהר לקרבה אליו וגמר קידושין בפרוטה שנתן לה:</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אימא מודה ליה לרב יהודה</a:t>
            </a:r>
            <a:r>
              <a:rPr lang="he-IL" dirty="0" smtClean="0"/>
              <a:t>. דלא גמר </a:t>
            </a:r>
            <a:r>
              <a:rPr lang="he-IL" dirty="0" err="1" smtClean="0"/>
              <a:t>למיהוי</a:t>
            </a:r>
            <a:r>
              <a:rPr lang="he-IL" dirty="0" smtClean="0"/>
              <a:t> </a:t>
            </a:r>
            <a:r>
              <a:rPr lang="he-IL" dirty="0" err="1" smtClean="0"/>
              <a:t>גיטא</a:t>
            </a:r>
            <a:r>
              <a:rPr lang="he-IL" dirty="0" smtClean="0"/>
              <a:t> עד </a:t>
            </a:r>
            <a:r>
              <a:rPr lang="he-IL" dirty="0" err="1" smtClean="0"/>
              <a:t>שתתן</a:t>
            </a:r>
            <a:r>
              <a:rPr lang="he-IL" dirty="0" smtClean="0"/>
              <a:t> אולי יתפייסו בינתיים שאין אדם ממהר לרחק את אשתו:</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בהך</a:t>
            </a:r>
            <a:r>
              <a:rPr lang="he-IL" b="1" dirty="0" smtClean="0"/>
              <a:t> </a:t>
            </a:r>
            <a:r>
              <a:rPr lang="he-IL" b="1" dirty="0" err="1" smtClean="0"/>
              <a:t>קאמר</a:t>
            </a:r>
            <a:r>
              <a:rPr lang="he-IL" b="1" dirty="0" smtClean="0"/>
              <a:t> רב </a:t>
            </a:r>
            <a:r>
              <a:rPr lang="he-IL" b="1" dirty="0" err="1" smtClean="0"/>
              <a:t>הונא</a:t>
            </a:r>
            <a:r>
              <a:rPr lang="he-IL" dirty="0" smtClean="0"/>
              <a:t>. </a:t>
            </a:r>
            <a:r>
              <a:rPr lang="he-IL" dirty="0" err="1" smtClean="0"/>
              <a:t>דמגורשת</a:t>
            </a:r>
            <a:r>
              <a:rPr lang="he-IL" dirty="0" smtClean="0"/>
              <a:t> מיד לא חשש הבעל לעכב גירושיה עד שיקבל המעות משום דלא כסיף </a:t>
            </a:r>
            <a:r>
              <a:rPr lang="he-IL" dirty="0" err="1" smtClean="0"/>
              <a:t>למתבע</a:t>
            </a:r>
            <a:r>
              <a:rPr lang="he-IL" dirty="0" smtClean="0"/>
              <a:t> לה:</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אימא מודה ליה לרב יהודה</a:t>
            </a:r>
            <a:r>
              <a:rPr lang="he-IL" dirty="0" smtClean="0"/>
              <a:t>. שהרי לא </a:t>
            </a:r>
            <a:r>
              <a:rPr lang="he-IL" dirty="0" err="1" smtClean="0"/>
              <a:t>נתרצית</a:t>
            </a:r>
            <a:r>
              <a:rPr lang="he-IL" dirty="0" smtClean="0"/>
              <a:t> בקידושיה עד </a:t>
            </a:r>
            <a:r>
              <a:rPr lang="he-IL" dirty="0" err="1" smtClean="0"/>
              <a:t>שיתן</a:t>
            </a:r>
            <a:r>
              <a:rPr lang="he-IL" dirty="0" smtClean="0"/>
              <a:t>:</a:t>
            </a:r>
            <a:r>
              <a:rPr lang="he-IL" b="1" dirty="0" smtClean="0"/>
              <a:t> </a:t>
            </a: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6</a:t>
            </a:fld>
            <a:endParaRPr lang="he-IL"/>
          </a:p>
        </p:txBody>
      </p:sp>
    </p:spTree>
    <p:extLst>
      <p:ext uri="{BB962C8B-B14F-4D97-AF65-F5344CB8AC3E}">
        <p14:creationId xmlns:p14="http://schemas.microsoft.com/office/powerpoint/2010/main" val="26997557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שנתקרע</a:t>
            </a:r>
            <a:r>
              <a:rPr lang="he-IL" dirty="0" smtClean="0"/>
              <a:t>. קודם שנתנה:</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נתנה</a:t>
            </a:r>
            <a:r>
              <a:rPr lang="he-IL" dirty="0" smtClean="0"/>
              <a:t>. קודם שמת:</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אבל </a:t>
            </a:r>
            <a:r>
              <a:rPr lang="he-IL" b="1" dirty="0" err="1" smtClean="0"/>
              <a:t>לכ</a:t>
            </a:r>
            <a:r>
              <a:rPr lang="he-IL" b="1" dirty="0" smtClean="0"/>
              <a:t>''ע תנאה הוי</a:t>
            </a:r>
            <a:r>
              <a:rPr lang="he-IL" dirty="0" smtClean="0"/>
              <a:t>. ואפילו </a:t>
            </a:r>
            <a:r>
              <a:rPr lang="he-IL" dirty="0" err="1" smtClean="0"/>
              <a:t>ת''ק</a:t>
            </a:r>
            <a:r>
              <a:rPr lang="he-IL" dirty="0" smtClean="0"/>
              <a:t> מודה שאם פירש על מנת </a:t>
            </a:r>
            <a:r>
              <a:rPr lang="he-IL" dirty="0" err="1" smtClean="0"/>
              <a:t>שתתן</a:t>
            </a:r>
            <a:r>
              <a:rPr lang="he-IL" dirty="0" smtClean="0"/>
              <a:t> לי או ליורשיי שאפילו מת נותנה ליורשיו ופטורה מן החליצה דהוה ליה גט למפרע משקבלתו:</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כאומר מעכשיו</a:t>
            </a:r>
            <a:r>
              <a:rPr lang="he-IL" dirty="0" smtClean="0"/>
              <a:t>. </a:t>
            </a:r>
            <a:r>
              <a:rPr lang="he-IL" dirty="0" err="1" smtClean="0"/>
              <a:t>ע''מ</a:t>
            </a:r>
            <a:r>
              <a:rPr lang="he-IL" dirty="0" smtClean="0"/>
              <a:t> כך וכך דמי:</a:t>
            </a: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7</a:t>
            </a:fld>
            <a:endParaRPr lang="he-IL"/>
          </a:p>
        </p:txBody>
      </p:sp>
    </p:spTree>
    <p:extLst>
      <p:ext uri="{BB962C8B-B14F-4D97-AF65-F5344CB8AC3E}">
        <p14:creationId xmlns:p14="http://schemas.microsoft.com/office/powerpoint/2010/main" val="20655895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שנתקרע</a:t>
            </a:r>
            <a:r>
              <a:rPr lang="he-IL" dirty="0" smtClean="0"/>
              <a:t>. קודם שנתנה:</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נתנה</a:t>
            </a:r>
            <a:r>
              <a:rPr lang="he-IL" dirty="0" smtClean="0"/>
              <a:t>. קודם שמת:</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אבל </a:t>
            </a:r>
            <a:r>
              <a:rPr lang="he-IL" b="1" dirty="0" err="1" smtClean="0"/>
              <a:t>לכ</a:t>
            </a:r>
            <a:r>
              <a:rPr lang="he-IL" b="1" dirty="0" smtClean="0"/>
              <a:t>''ע תנאה הוי</a:t>
            </a:r>
            <a:r>
              <a:rPr lang="he-IL" dirty="0" smtClean="0"/>
              <a:t>. ואפילו </a:t>
            </a:r>
            <a:r>
              <a:rPr lang="he-IL" dirty="0" err="1" smtClean="0"/>
              <a:t>ת''ק</a:t>
            </a:r>
            <a:r>
              <a:rPr lang="he-IL" dirty="0" smtClean="0"/>
              <a:t> מודה שאם פירש על מנת </a:t>
            </a:r>
            <a:r>
              <a:rPr lang="he-IL" dirty="0" err="1" smtClean="0"/>
              <a:t>שתתן</a:t>
            </a:r>
            <a:r>
              <a:rPr lang="he-IL" dirty="0" smtClean="0"/>
              <a:t> לי או ליורשיי שאפילו מת נותנה ליורשיו ופטורה מן החליצה דהוה ליה גט למפרע משקבלתו:</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כאומר מעכשיו</a:t>
            </a:r>
            <a:r>
              <a:rPr lang="he-IL" dirty="0" smtClean="0"/>
              <a:t>. </a:t>
            </a:r>
            <a:r>
              <a:rPr lang="he-IL" dirty="0" err="1" smtClean="0"/>
              <a:t>ע''מ</a:t>
            </a:r>
            <a:r>
              <a:rPr lang="he-IL" dirty="0" smtClean="0"/>
              <a:t> כך וכך דמי:</a:t>
            </a: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8</a:t>
            </a:fld>
            <a:endParaRPr lang="he-IL"/>
          </a:p>
        </p:txBody>
      </p:sp>
    </p:spTree>
    <p:extLst>
      <p:ext uri="{BB962C8B-B14F-4D97-AF65-F5344CB8AC3E}">
        <p14:creationId xmlns:p14="http://schemas.microsoft.com/office/powerpoint/2010/main" val="25659613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שנתקרע</a:t>
            </a:r>
            <a:r>
              <a:rPr lang="he-IL" dirty="0" smtClean="0"/>
              <a:t>. קודם שנתנה:</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נתנה</a:t>
            </a:r>
            <a:r>
              <a:rPr lang="he-IL" dirty="0" smtClean="0"/>
              <a:t>. קודם שמת:</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אבל </a:t>
            </a:r>
            <a:r>
              <a:rPr lang="he-IL" b="1" dirty="0" err="1" smtClean="0"/>
              <a:t>לכ</a:t>
            </a:r>
            <a:r>
              <a:rPr lang="he-IL" b="1" dirty="0" smtClean="0"/>
              <a:t>''ע תנאה הוי</a:t>
            </a:r>
            <a:r>
              <a:rPr lang="he-IL" dirty="0" smtClean="0"/>
              <a:t>. ואפילו </a:t>
            </a:r>
            <a:r>
              <a:rPr lang="he-IL" dirty="0" err="1" smtClean="0"/>
              <a:t>ת''ק</a:t>
            </a:r>
            <a:r>
              <a:rPr lang="he-IL" dirty="0" smtClean="0"/>
              <a:t> מודה שאם פירש על מנת </a:t>
            </a:r>
            <a:r>
              <a:rPr lang="he-IL" dirty="0" err="1" smtClean="0"/>
              <a:t>שתתן</a:t>
            </a:r>
            <a:r>
              <a:rPr lang="he-IL" dirty="0" smtClean="0"/>
              <a:t> לי או ליורשיי שאפילו מת נותנה ליורשיו ופטורה מן החליצה דהוה ליה גט למפרע משקבלתו:</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כאומר מעכשיו</a:t>
            </a:r>
            <a:r>
              <a:rPr lang="he-IL" dirty="0" smtClean="0"/>
              <a:t>. </a:t>
            </a:r>
            <a:r>
              <a:rPr lang="he-IL" dirty="0" err="1" smtClean="0"/>
              <a:t>ע''מ</a:t>
            </a:r>
            <a:r>
              <a:rPr lang="he-IL" dirty="0" smtClean="0"/>
              <a:t> כך וכך דמי:</a:t>
            </a: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9</a:t>
            </a:fld>
            <a:endParaRPr lang="he-IL"/>
          </a:p>
        </p:txBody>
      </p:sp>
    </p:spTree>
    <p:extLst>
      <p:ext uri="{BB962C8B-B14F-4D97-AF65-F5344CB8AC3E}">
        <p14:creationId xmlns:p14="http://schemas.microsoft.com/office/powerpoint/2010/main" val="23445362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שנתקרע</a:t>
            </a:r>
            <a:r>
              <a:rPr lang="he-IL" dirty="0" smtClean="0"/>
              <a:t>. קודם שנתנה:</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נתנה</a:t>
            </a:r>
            <a:r>
              <a:rPr lang="he-IL" dirty="0" smtClean="0"/>
              <a:t>. קודם שמת:</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אבל </a:t>
            </a:r>
            <a:r>
              <a:rPr lang="he-IL" b="1" dirty="0" err="1" smtClean="0"/>
              <a:t>לכ</a:t>
            </a:r>
            <a:r>
              <a:rPr lang="he-IL" b="1" dirty="0" smtClean="0"/>
              <a:t>''ע תנאה הוי</a:t>
            </a:r>
            <a:r>
              <a:rPr lang="he-IL" dirty="0" smtClean="0"/>
              <a:t>. ואפילו </a:t>
            </a:r>
            <a:r>
              <a:rPr lang="he-IL" dirty="0" err="1" smtClean="0"/>
              <a:t>ת''ק</a:t>
            </a:r>
            <a:r>
              <a:rPr lang="he-IL" dirty="0" smtClean="0"/>
              <a:t> מודה שאם פירש על מנת </a:t>
            </a:r>
            <a:r>
              <a:rPr lang="he-IL" dirty="0" err="1" smtClean="0"/>
              <a:t>שתתן</a:t>
            </a:r>
            <a:r>
              <a:rPr lang="he-IL" dirty="0" smtClean="0"/>
              <a:t> לי או ליורשיי שאפילו מת נותנה ליורשיו ופטורה מן החליצה דהוה ליה גט למפרע משקבלתו:</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כאומר מעכשיו</a:t>
            </a:r>
            <a:r>
              <a:rPr lang="he-IL" dirty="0" smtClean="0"/>
              <a:t>. </a:t>
            </a:r>
            <a:r>
              <a:rPr lang="he-IL" dirty="0" err="1" smtClean="0"/>
              <a:t>ע''מ</a:t>
            </a:r>
            <a:r>
              <a:rPr lang="he-IL" dirty="0" smtClean="0"/>
              <a:t> כך וכך דמי:</a:t>
            </a: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10</a:t>
            </a:fld>
            <a:endParaRPr lang="he-IL"/>
          </a:p>
        </p:txBody>
      </p:sp>
    </p:spTree>
    <p:extLst>
      <p:ext uri="{BB962C8B-B14F-4D97-AF65-F5344CB8AC3E}">
        <p14:creationId xmlns:p14="http://schemas.microsoft.com/office/powerpoint/2010/main" val="2636116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ב'/אייר/תשע"ו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1201113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ב'/אייר/תשע"ו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3879446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ב'/אייר/תשע"ו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2700311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ב'/אייר/תשע"ו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1530167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ב'/אייר/תשע"ו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437334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t>ב'/אייר/תשע"ו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3633545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FBEC2D9F-8966-4E40-B24B-F4D66135C1D0}" type="datetimeFigureOut">
              <a:rPr lang="he-IL" smtClean="0"/>
              <a:t>ב'/אייר/תשע"ו</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1702474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FBEC2D9F-8966-4E40-B24B-F4D66135C1D0}" type="datetimeFigureOut">
              <a:rPr lang="he-IL" smtClean="0"/>
              <a:t>ב'/אייר/תשע"ו</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3991671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FBEC2D9F-8966-4E40-B24B-F4D66135C1D0}" type="datetimeFigureOut">
              <a:rPr lang="he-IL" smtClean="0"/>
              <a:t>ב'/אייר/תשע"ו</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2131395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t>ב'/אייר/תשע"ו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4096772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t>ב'/אייר/תשע"ו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4005683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BEC2D9F-8966-4E40-B24B-F4D66135C1D0}" type="datetimeFigureOut">
              <a:rPr lang="he-IL" smtClean="0"/>
              <a:t>ב'/אייר/תשע"ו</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8519CE8-638D-4695-9CFF-D273E3DA2D53}" type="slidenum">
              <a:rPr lang="he-IL" smtClean="0"/>
              <a:t>‹#›</a:t>
            </a:fld>
            <a:endParaRPr lang="he-IL"/>
          </a:p>
        </p:txBody>
      </p:sp>
    </p:spTree>
    <p:extLst>
      <p:ext uri="{BB962C8B-B14F-4D97-AF65-F5344CB8AC3E}">
        <p14:creationId xmlns:p14="http://schemas.microsoft.com/office/powerpoint/2010/main" val="2161164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daf-yomi@daf-yomi.com"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daf-yomi@daf-yomi.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1282828"/>
            <a:ext cx="8424936" cy="5016758"/>
          </a:xfrm>
          <a:prstGeom prst="rect">
            <a:avLst/>
          </a:prstGeom>
          <a:noFill/>
        </p:spPr>
        <p:txBody>
          <a:bodyPr wrap="square" rtlCol="1">
            <a:spAutoFit/>
          </a:bodyPr>
          <a:lstStyle/>
          <a:p>
            <a:pPr algn="ctr"/>
            <a:r>
              <a:rPr lang="he-IL" sz="2800" b="1" dirty="0">
                <a:solidFill>
                  <a:srgbClr val="EEECE1">
                    <a:lumMod val="50000"/>
                  </a:srgbClr>
                </a:solidFill>
              </a:rPr>
              <a:t>ברוכים </a:t>
            </a:r>
            <a:r>
              <a:rPr lang="he-IL" sz="2800" b="1" dirty="0" smtClean="0">
                <a:solidFill>
                  <a:srgbClr val="EEECE1">
                    <a:lumMod val="50000"/>
                  </a:srgbClr>
                </a:solidFill>
              </a:rPr>
              <a:t>הבאים ל</a:t>
            </a:r>
            <a:endParaRPr lang="he-IL" sz="2800" b="1" dirty="0">
              <a:solidFill>
                <a:srgbClr val="EEECE1">
                  <a:lumMod val="50000"/>
                </a:srgbClr>
              </a:solidFill>
            </a:endParaRPr>
          </a:p>
          <a:p>
            <a:pPr algn="ctr"/>
            <a:r>
              <a:rPr lang="he-IL" sz="4000" b="1" dirty="0" smtClean="0">
                <a:solidFill>
                  <a:srgbClr val="C0504D">
                    <a:lumMod val="75000"/>
                  </a:srgbClr>
                </a:solidFill>
              </a:rPr>
              <a:t>שיעור דף יומי אונליין</a:t>
            </a:r>
          </a:p>
          <a:p>
            <a:pPr algn="ctr"/>
            <a:endParaRPr lang="he-IL" sz="2400" b="1" dirty="0">
              <a:solidFill>
                <a:srgbClr val="C0504D">
                  <a:lumMod val="75000"/>
                </a:srgbClr>
              </a:solidFill>
            </a:endParaRPr>
          </a:p>
          <a:p>
            <a:pPr algn="ctr"/>
            <a:r>
              <a:rPr lang="he-IL" sz="2400" b="1" dirty="0" smtClean="0">
                <a:solidFill>
                  <a:srgbClr val="C0504D">
                    <a:lumMod val="75000"/>
                  </a:srgbClr>
                </a:solidFill>
              </a:rPr>
              <a:t>יום שלישי ב' באייר תשע"ו</a:t>
            </a:r>
          </a:p>
          <a:p>
            <a:pPr algn="ctr"/>
            <a:endParaRPr lang="he-IL" sz="2400" b="1" dirty="0" smtClean="0">
              <a:solidFill>
                <a:srgbClr val="C0504D">
                  <a:lumMod val="75000"/>
                </a:srgbClr>
              </a:solidFill>
            </a:endParaRPr>
          </a:p>
          <a:p>
            <a:pPr algn="ctr"/>
            <a:r>
              <a:rPr lang="he-IL" sz="2400" b="1" dirty="0" smtClean="0">
                <a:solidFill>
                  <a:srgbClr val="C0504D">
                    <a:lumMod val="75000"/>
                  </a:srgbClr>
                </a:solidFill>
              </a:rPr>
              <a:t>השיעור יתחיל </a:t>
            </a:r>
            <a:r>
              <a:rPr lang="he-IL" sz="2400" b="1" smtClean="0">
                <a:solidFill>
                  <a:srgbClr val="C0504D">
                    <a:lumMod val="75000"/>
                  </a:srgbClr>
                </a:solidFill>
              </a:rPr>
              <a:t>בשעה 21:30</a:t>
            </a:r>
            <a:endParaRPr lang="he-IL" sz="2400" b="1" dirty="0" smtClean="0">
              <a:solidFill>
                <a:srgbClr val="C0504D">
                  <a:lumMod val="75000"/>
                </a:srgbClr>
              </a:solidFill>
            </a:endParaRPr>
          </a:p>
          <a:p>
            <a:pPr algn="ctr"/>
            <a:endParaRPr lang="he-IL" sz="2400" b="1" dirty="0">
              <a:solidFill>
                <a:srgbClr val="C0504D">
                  <a:lumMod val="75000"/>
                </a:srgbClr>
              </a:solidFill>
            </a:endParaRPr>
          </a:p>
          <a:p>
            <a:pPr algn="ctr"/>
            <a:r>
              <a:rPr lang="he-IL" sz="2400" b="1" dirty="0">
                <a:solidFill>
                  <a:srgbClr val="C0504D">
                    <a:lumMod val="75000"/>
                  </a:srgbClr>
                </a:solidFill>
              </a:rPr>
              <a:t>מסכת קידושין  נט ע"ב (2 שורות מלמטה) - ס ע"ב (שורה </a:t>
            </a:r>
            <a:r>
              <a:rPr lang="he-IL" sz="2400" b="1" dirty="0" smtClean="0">
                <a:solidFill>
                  <a:srgbClr val="C0504D">
                    <a:lumMod val="75000"/>
                  </a:srgbClr>
                </a:solidFill>
              </a:rPr>
              <a:t>אחרונה)</a:t>
            </a:r>
          </a:p>
          <a:p>
            <a:pPr algn="ctr"/>
            <a:endParaRPr lang="he-IL" sz="2400" b="1" dirty="0">
              <a:solidFill>
                <a:srgbClr val="C0504D">
                  <a:lumMod val="75000"/>
                </a:srgbClr>
              </a:solidFill>
            </a:endParaRPr>
          </a:p>
          <a:p>
            <a:pPr algn="ctr"/>
            <a:r>
              <a:rPr lang="he-IL" sz="2400" b="1" dirty="0" smtClean="0">
                <a:solidFill>
                  <a:srgbClr val="C0504D">
                    <a:lumMod val="75000"/>
                  </a:srgbClr>
                </a:solidFill>
              </a:rPr>
              <a:t>מגיד השיעור: הראל שפירא</a:t>
            </a:r>
          </a:p>
          <a:p>
            <a:pPr algn="ctr"/>
            <a:endParaRPr lang="he-IL" sz="3600" b="1" dirty="0">
              <a:solidFill>
                <a:srgbClr val="C0504D">
                  <a:lumMod val="75000"/>
                </a:srgbClr>
              </a:solidFill>
            </a:endParaRPr>
          </a:p>
          <a:p>
            <a:pPr lvl="0" algn="ctr"/>
            <a:r>
              <a:rPr lang="he-IL" sz="2400" b="1" dirty="0">
                <a:solidFill>
                  <a:srgbClr val="EEECE1">
                    <a:lumMod val="50000"/>
                  </a:srgbClr>
                </a:solidFill>
              </a:rPr>
              <a:t>השיעור היום מוקדש </a:t>
            </a:r>
            <a:r>
              <a:rPr lang="he-IL" sz="2400" b="1" dirty="0" err="1" smtClean="0">
                <a:solidFill>
                  <a:srgbClr val="EEECE1">
                    <a:lumMod val="50000"/>
                  </a:srgbClr>
                </a:solidFill>
              </a:rPr>
              <a:t>לע"נ</a:t>
            </a:r>
            <a:r>
              <a:rPr lang="he-IL" sz="2400" b="1" dirty="0" smtClean="0">
                <a:solidFill>
                  <a:srgbClr val="EEECE1">
                    <a:lumMod val="50000"/>
                  </a:srgbClr>
                </a:solidFill>
              </a:rPr>
              <a:t> חללי צבא הגנה לישראל</a:t>
            </a:r>
            <a:endParaRPr lang="he-IL" sz="2400" dirty="0">
              <a:solidFill>
                <a:prstClr val="black"/>
              </a:solidFill>
            </a:endParaRPr>
          </a:p>
        </p:txBody>
      </p:sp>
      <p:pic>
        <p:nvPicPr>
          <p:cNvPr id="2" name="תמונה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7744" y="260648"/>
            <a:ext cx="4679591" cy="880864"/>
          </a:xfrm>
          <a:prstGeom prst="rect">
            <a:avLst/>
          </a:prstGeom>
        </p:spPr>
      </p:pic>
    </p:spTree>
    <p:extLst>
      <p:ext uri="{BB962C8B-B14F-4D97-AF65-F5344CB8AC3E}">
        <p14:creationId xmlns:p14="http://schemas.microsoft.com/office/powerpoint/2010/main" val="3101671575"/>
      </p:ext>
    </p:extLst>
  </p:cSld>
  <p:clrMapOvr>
    <a:masterClrMapping/>
  </p:clrMapOvr>
  <p:transition spd="slow" advClick="0" advTm="4000">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2987824" y="523701"/>
            <a:ext cx="5832648" cy="6342121"/>
          </a:xfrm>
          <a:prstGeom prst="rect">
            <a:avLst/>
          </a:prstGeom>
          <a:noFill/>
        </p:spPr>
        <p:txBody>
          <a:bodyPr wrap="square" rtlCol="1">
            <a:spAutoFit/>
          </a:bodyPr>
          <a:lstStyle/>
          <a:p>
            <a:pPr>
              <a:lnSpc>
                <a:spcPct val="120000"/>
              </a:lnSpc>
            </a:pPr>
            <a:r>
              <a:rPr lang="he-IL" sz="1700" dirty="0" smtClean="0"/>
              <a:t>מיתיבי:</a:t>
            </a:r>
          </a:p>
          <a:p>
            <a:pPr>
              <a:lnSpc>
                <a:spcPct val="120000"/>
              </a:lnSpc>
            </a:pPr>
            <a:r>
              <a:rPr lang="he-IL" sz="1700" dirty="0">
                <a:solidFill>
                  <a:srgbClr val="F79646">
                    <a:lumMod val="50000"/>
                  </a:srgbClr>
                </a:solidFill>
              </a:rPr>
              <a:t>"הרי זה </a:t>
            </a:r>
            <a:r>
              <a:rPr lang="he-IL" sz="1700" dirty="0" err="1">
                <a:solidFill>
                  <a:srgbClr val="F79646">
                    <a:lumMod val="50000"/>
                  </a:srgbClr>
                </a:solidFill>
              </a:rPr>
              <a:t>גיטך</a:t>
            </a:r>
            <a:r>
              <a:rPr lang="he-IL" sz="1700" dirty="0">
                <a:solidFill>
                  <a:srgbClr val="F79646">
                    <a:lumMod val="50000"/>
                  </a:srgbClr>
                </a:solidFill>
              </a:rPr>
              <a:t> </a:t>
            </a:r>
            <a:r>
              <a:rPr lang="he-IL" sz="1700" dirty="0" err="1">
                <a:solidFill>
                  <a:srgbClr val="F79646">
                    <a:lumMod val="50000"/>
                  </a:srgbClr>
                </a:solidFill>
              </a:rPr>
              <a:t>ע''מ</a:t>
            </a:r>
            <a:r>
              <a:rPr lang="he-IL" sz="1700" dirty="0">
                <a:solidFill>
                  <a:srgbClr val="F79646">
                    <a:lumMod val="50000"/>
                  </a:srgbClr>
                </a:solidFill>
              </a:rPr>
              <a:t> שתתני לי מאתים זוז" -</a:t>
            </a:r>
          </a:p>
          <a:p>
            <a:pPr>
              <a:lnSpc>
                <a:spcPct val="120000"/>
              </a:lnSpc>
            </a:pPr>
            <a:r>
              <a:rPr lang="he-IL" sz="1700" dirty="0" err="1">
                <a:solidFill>
                  <a:srgbClr val="F79646">
                    <a:lumMod val="50000"/>
                  </a:srgbClr>
                </a:solidFill>
              </a:rPr>
              <a:t>אע</a:t>
            </a:r>
            <a:r>
              <a:rPr lang="he-IL" sz="1700" dirty="0">
                <a:solidFill>
                  <a:srgbClr val="F79646">
                    <a:lumMod val="50000"/>
                  </a:srgbClr>
                </a:solidFill>
              </a:rPr>
              <a:t>''פ </a:t>
            </a:r>
            <a:r>
              <a:rPr lang="he-IL" sz="1700" dirty="0" err="1">
                <a:solidFill>
                  <a:srgbClr val="F79646">
                    <a:lumMod val="50000"/>
                  </a:srgbClr>
                </a:solidFill>
              </a:rPr>
              <a:t>שנתקרע</a:t>
            </a:r>
            <a:r>
              <a:rPr lang="he-IL" sz="1700" dirty="0">
                <a:solidFill>
                  <a:srgbClr val="F79646">
                    <a:lumMod val="50000"/>
                  </a:srgbClr>
                </a:solidFill>
              </a:rPr>
              <a:t> הגט או שאבד - הרי זו מגורשת,</a:t>
            </a:r>
          </a:p>
          <a:p>
            <a:pPr>
              <a:lnSpc>
                <a:spcPct val="120000"/>
              </a:lnSpc>
            </a:pPr>
            <a:r>
              <a:rPr lang="he-IL" sz="1700" dirty="0">
                <a:solidFill>
                  <a:srgbClr val="F79646">
                    <a:lumMod val="50000"/>
                  </a:srgbClr>
                </a:solidFill>
              </a:rPr>
              <a:t>לאחר לא </a:t>
            </a:r>
            <a:r>
              <a:rPr lang="he-IL" sz="1700" dirty="0" err="1">
                <a:solidFill>
                  <a:srgbClr val="F79646">
                    <a:lumMod val="50000"/>
                  </a:srgbClr>
                </a:solidFill>
              </a:rPr>
              <a:t>תנשא</a:t>
            </a:r>
            <a:r>
              <a:rPr lang="he-IL" sz="1700" dirty="0">
                <a:solidFill>
                  <a:srgbClr val="F79646">
                    <a:lumMod val="50000"/>
                  </a:srgbClr>
                </a:solidFill>
              </a:rPr>
              <a:t> עד </a:t>
            </a:r>
            <a:r>
              <a:rPr lang="he-IL" sz="1700" dirty="0" err="1">
                <a:solidFill>
                  <a:srgbClr val="F79646">
                    <a:lumMod val="50000"/>
                  </a:srgbClr>
                </a:solidFill>
              </a:rPr>
              <a:t>שתתן</a:t>
            </a:r>
            <a:r>
              <a:rPr lang="he-IL" sz="1700" dirty="0">
                <a:solidFill>
                  <a:srgbClr val="F79646">
                    <a:lumMod val="50000"/>
                  </a:srgbClr>
                </a:solidFill>
              </a:rPr>
              <a:t>.</a:t>
            </a:r>
          </a:p>
          <a:p>
            <a:pPr>
              <a:lnSpc>
                <a:spcPct val="120000"/>
              </a:lnSpc>
            </a:pPr>
            <a:endParaRPr lang="he-IL" sz="1700" dirty="0"/>
          </a:p>
          <a:p>
            <a:pPr>
              <a:lnSpc>
                <a:spcPct val="120000"/>
              </a:lnSpc>
            </a:pPr>
            <a:r>
              <a:rPr lang="he-IL" sz="1700" dirty="0" smtClean="0"/>
              <a:t>ועוד תניא: </a:t>
            </a:r>
          </a:p>
          <a:p>
            <a:pPr>
              <a:lnSpc>
                <a:spcPct val="120000"/>
              </a:lnSpc>
            </a:pPr>
            <a:r>
              <a:rPr lang="he-IL" sz="1700" dirty="0">
                <a:solidFill>
                  <a:srgbClr val="F79646">
                    <a:lumMod val="50000"/>
                  </a:srgbClr>
                </a:solidFill>
              </a:rPr>
              <a:t>אמר לה "הרי זה </a:t>
            </a:r>
            <a:r>
              <a:rPr lang="he-IL" sz="1700" dirty="0" err="1">
                <a:solidFill>
                  <a:srgbClr val="F79646">
                    <a:lumMod val="50000"/>
                  </a:srgbClr>
                </a:solidFill>
              </a:rPr>
              <a:t>גיטך</a:t>
            </a:r>
            <a:r>
              <a:rPr lang="he-IL" sz="1700" dirty="0">
                <a:solidFill>
                  <a:srgbClr val="F79646">
                    <a:lumMod val="50000"/>
                  </a:srgbClr>
                </a:solidFill>
              </a:rPr>
              <a:t> </a:t>
            </a:r>
            <a:r>
              <a:rPr lang="he-IL" sz="1700" dirty="0" err="1">
                <a:solidFill>
                  <a:srgbClr val="F79646">
                    <a:lumMod val="50000"/>
                  </a:srgbClr>
                </a:solidFill>
              </a:rPr>
              <a:t>ע''מ</a:t>
            </a:r>
            <a:r>
              <a:rPr lang="he-IL" sz="1700" dirty="0">
                <a:solidFill>
                  <a:srgbClr val="F79646">
                    <a:lumMod val="50000"/>
                  </a:srgbClr>
                </a:solidFill>
              </a:rPr>
              <a:t> שתתני לי מאתים זוז" ומת -</a:t>
            </a:r>
          </a:p>
          <a:p>
            <a:pPr>
              <a:lnSpc>
                <a:spcPct val="120000"/>
              </a:lnSpc>
            </a:pPr>
            <a:r>
              <a:rPr lang="he-IL" sz="1700" dirty="0">
                <a:solidFill>
                  <a:srgbClr val="F79646">
                    <a:lumMod val="50000"/>
                  </a:srgbClr>
                </a:solidFill>
              </a:rPr>
              <a:t>נתנה - אין זקוקה ליבם, לא נתנה - זקוקה ליבם, </a:t>
            </a:r>
          </a:p>
          <a:p>
            <a:pPr>
              <a:lnSpc>
                <a:spcPct val="120000"/>
              </a:lnSpc>
            </a:pPr>
            <a:r>
              <a:rPr lang="he-IL" sz="1700" dirty="0" err="1">
                <a:solidFill>
                  <a:srgbClr val="F79646">
                    <a:lumMod val="50000"/>
                  </a:srgbClr>
                </a:solidFill>
              </a:rPr>
              <a:t>רשב</a:t>
            </a:r>
            <a:r>
              <a:rPr lang="he-IL" sz="1700" dirty="0">
                <a:solidFill>
                  <a:srgbClr val="F79646">
                    <a:lumMod val="50000"/>
                  </a:srgbClr>
                </a:solidFill>
              </a:rPr>
              <a:t>''ג אומר: נותנת לאחיו או לאביו או לאחד מן הקרובים.</a:t>
            </a:r>
          </a:p>
          <a:p>
            <a:pPr>
              <a:lnSpc>
                <a:spcPct val="120000"/>
              </a:lnSpc>
            </a:pPr>
            <a:endParaRPr lang="he-IL" sz="300" dirty="0" smtClean="0"/>
          </a:p>
          <a:p>
            <a:pPr>
              <a:lnSpc>
                <a:spcPct val="120000"/>
              </a:lnSpc>
            </a:pPr>
            <a:r>
              <a:rPr lang="he-IL" sz="1700" dirty="0" smtClean="0"/>
              <a:t>עד </a:t>
            </a:r>
            <a:r>
              <a:rPr lang="he-IL" sz="1700" dirty="0"/>
              <a:t>כאן לא </a:t>
            </a:r>
            <a:r>
              <a:rPr lang="he-IL" sz="1700" dirty="0" smtClean="0"/>
              <a:t>פליגי, </a:t>
            </a:r>
          </a:p>
          <a:p>
            <a:pPr>
              <a:lnSpc>
                <a:spcPct val="120000"/>
              </a:lnSpc>
            </a:pPr>
            <a:r>
              <a:rPr lang="he-IL" sz="1700" dirty="0" smtClean="0"/>
              <a:t>אלא </a:t>
            </a:r>
            <a:r>
              <a:rPr lang="he-IL" sz="1700" dirty="0" err="1"/>
              <a:t>דמר</a:t>
            </a:r>
            <a:r>
              <a:rPr lang="he-IL" sz="1700" dirty="0"/>
              <a:t> סבר לי ולא </a:t>
            </a:r>
            <a:r>
              <a:rPr lang="he-IL" sz="1700" dirty="0" smtClean="0"/>
              <a:t>ליורשיי,</a:t>
            </a:r>
          </a:p>
          <a:p>
            <a:pPr>
              <a:lnSpc>
                <a:spcPct val="120000"/>
              </a:lnSpc>
            </a:pPr>
            <a:r>
              <a:rPr lang="he-IL" sz="1700" dirty="0" smtClean="0"/>
              <a:t>ומר </a:t>
            </a:r>
            <a:r>
              <a:rPr lang="he-IL" sz="1700" dirty="0"/>
              <a:t>סבר אפי' </a:t>
            </a:r>
            <a:r>
              <a:rPr lang="he-IL" sz="1700" dirty="0" smtClean="0"/>
              <a:t>ליורשיי,</a:t>
            </a:r>
          </a:p>
          <a:p>
            <a:pPr>
              <a:lnSpc>
                <a:spcPct val="120000"/>
              </a:lnSpc>
            </a:pPr>
            <a:r>
              <a:rPr lang="he-IL" sz="1700" dirty="0" smtClean="0"/>
              <a:t>דכולי </a:t>
            </a:r>
            <a:r>
              <a:rPr lang="he-IL" sz="1700" dirty="0"/>
              <a:t>עלמא </a:t>
            </a:r>
            <a:r>
              <a:rPr lang="he-IL" sz="1700" dirty="0" err="1"/>
              <a:t>מיהא</a:t>
            </a:r>
            <a:r>
              <a:rPr lang="he-IL" sz="1700" dirty="0"/>
              <a:t> תנאה הוי </a:t>
            </a:r>
            <a:r>
              <a:rPr lang="he-IL" sz="1700" dirty="0" smtClean="0"/>
              <a:t>- </a:t>
            </a:r>
            <a:r>
              <a:rPr lang="he-IL" sz="1700" dirty="0" err="1" smtClean="0"/>
              <a:t>תיובתא</a:t>
            </a:r>
            <a:r>
              <a:rPr lang="he-IL" sz="1700" dirty="0" smtClean="0"/>
              <a:t> </a:t>
            </a:r>
            <a:r>
              <a:rPr lang="he-IL" sz="1700" dirty="0" err="1"/>
              <a:t>דרב</a:t>
            </a:r>
            <a:r>
              <a:rPr lang="he-IL" sz="1700" dirty="0"/>
              <a:t> </a:t>
            </a:r>
            <a:r>
              <a:rPr lang="he-IL" sz="1700" dirty="0" smtClean="0"/>
              <a:t>יהודה!</a:t>
            </a:r>
          </a:p>
          <a:p>
            <a:pPr>
              <a:lnSpc>
                <a:spcPct val="120000"/>
              </a:lnSpc>
            </a:pPr>
            <a:endParaRPr lang="he-IL" sz="1700" dirty="0"/>
          </a:p>
          <a:p>
            <a:pPr>
              <a:lnSpc>
                <a:spcPct val="120000"/>
              </a:lnSpc>
            </a:pPr>
            <a:r>
              <a:rPr lang="he-IL" sz="1700" dirty="0" smtClean="0"/>
              <a:t>אמר </a:t>
            </a:r>
            <a:r>
              <a:rPr lang="he-IL" sz="1700" dirty="0"/>
              <a:t>לך רב </a:t>
            </a:r>
            <a:r>
              <a:rPr lang="he-IL" sz="1700" dirty="0" smtClean="0"/>
              <a:t>יהודה: </a:t>
            </a:r>
          </a:p>
          <a:p>
            <a:pPr>
              <a:lnSpc>
                <a:spcPct val="120000"/>
              </a:lnSpc>
            </a:pPr>
            <a:r>
              <a:rPr lang="he-IL" sz="1700" dirty="0" smtClean="0"/>
              <a:t>הא </a:t>
            </a:r>
            <a:r>
              <a:rPr lang="he-IL" sz="1700" dirty="0"/>
              <a:t>מני רבי </a:t>
            </a:r>
            <a:r>
              <a:rPr lang="he-IL" sz="1700" dirty="0" smtClean="0"/>
              <a:t>היא, </a:t>
            </a:r>
          </a:p>
          <a:p>
            <a:pPr>
              <a:lnSpc>
                <a:spcPct val="120000"/>
              </a:lnSpc>
            </a:pPr>
            <a:r>
              <a:rPr lang="he-IL" sz="1700" dirty="0" err="1" smtClean="0"/>
              <a:t>דאמר</a:t>
            </a:r>
            <a:r>
              <a:rPr lang="he-IL" sz="1700" dirty="0" smtClean="0"/>
              <a:t> </a:t>
            </a:r>
            <a:r>
              <a:rPr lang="he-IL" sz="1700" dirty="0"/>
              <a:t>רב </a:t>
            </a:r>
            <a:r>
              <a:rPr lang="he-IL" sz="1700" dirty="0" err="1"/>
              <a:t>הונא</a:t>
            </a:r>
            <a:r>
              <a:rPr lang="he-IL" sz="1700" dirty="0"/>
              <a:t> אמר </a:t>
            </a:r>
            <a:r>
              <a:rPr lang="he-IL" sz="1700" dirty="0" smtClean="0"/>
              <a:t>רבי: </a:t>
            </a:r>
            <a:r>
              <a:rPr lang="he-IL" sz="1700" dirty="0"/>
              <a:t>כל האומר </a:t>
            </a:r>
            <a:r>
              <a:rPr lang="he-IL" sz="1700" dirty="0" err="1"/>
              <a:t>ע''מ</a:t>
            </a:r>
            <a:r>
              <a:rPr lang="he-IL" sz="1700" dirty="0"/>
              <a:t> כאומר מעכשיו </a:t>
            </a:r>
            <a:r>
              <a:rPr lang="he-IL" sz="1700" dirty="0" smtClean="0"/>
              <a:t>דמי,</a:t>
            </a:r>
          </a:p>
          <a:p>
            <a:pPr>
              <a:lnSpc>
                <a:spcPct val="120000"/>
              </a:lnSpc>
            </a:pPr>
            <a:r>
              <a:rPr lang="he-IL" sz="1700" dirty="0" smtClean="0"/>
              <a:t>ופליגי </a:t>
            </a:r>
            <a:r>
              <a:rPr lang="he-IL" sz="1700" dirty="0"/>
              <a:t>רבנן </a:t>
            </a:r>
            <a:r>
              <a:rPr lang="he-IL" sz="1700" dirty="0" smtClean="0"/>
              <a:t>עליה,</a:t>
            </a:r>
          </a:p>
          <a:p>
            <a:pPr>
              <a:lnSpc>
                <a:spcPct val="120000"/>
              </a:lnSpc>
            </a:pPr>
            <a:r>
              <a:rPr lang="he-IL" sz="1700" dirty="0" err="1" smtClean="0"/>
              <a:t>ואנא</a:t>
            </a:r>
            <a:r>
              <a:rPr lang="he-IL" sz="1700" dirty="0" smtClean="0"/>
              <a:t> </a:t>
            </a:r>
            <a:r>
              <a:rPr lang="he-IL" sz="1700" dirty="0" err="1"/>
              <a:t>דאמרי</a:t>
            </a:r>
            <a:r>
              <a:rPr lang="he-IL" sz="1700" dirty="0"/>
              <a:t> </a:t>
            </a:r>
            <a:r>
              <a:rPr lang="he-IL" sz="1700" dirty="0" err="1" smtClean="0"/>
              <a:t>כרבנן</a:t>
            </a:r>
            <a:r>
              <a:rPr lang="he-IL" sz="1700" dirty="0"/>
              <a:t>.</a:t>
            </a:r>
            <a:endParaRPr lang="he-IL" sz="1700" dirty="0" smtClean="0"/>
          </a:p>
        </p:txBody>
      </p:sp>
      <p:sp>
        <p:nvSpPr>
          <p:cNvPr id="7" name="TextBox 6"/>
          <p:cNvSpPr txBox="1"/>
          <p:nvPr/>
        </p:nvSpPr>
        <p:spPr>
          <a:xfrm>
            <a:off x="-108520" y="35330"/>
            <a:ext cx="1607572" cy="369332"/>
          </a:xfrm>
          <a:prstGeom prst="rect">
            <a:avLst/>
          </a:prstGeom>
          <a:noFill/>
        </p:spPr>
        <p:txBody>
          <a:bodyPr wrap="square" rtlCol="1">
            <a:spAutoFit/>
          </a:bodyPr>
          <a:lstStyle/>
          <a:p>
            <a:r>
              <a:rPr lang="he-IL" b="1" dirty="0" smtClean="0">
                <a:solidFill>
                  <a:schemeClr val="bg1">
                    <a:lumMod val="50000"/>
                  </a:schemeClr>
                </a:solidFill>
              </a:rPr>
              <a:t>דף </a:t>
            </a:r>
            <a:r>
              <a:rPr lang="he-IL" b="1" dirty="0">
                <a:solidFill>
                  <a:schemeClr val="bg1">
                    <a:lumMod val="50000"/>
                  </a:schemeClr>
                </a:solidFill>
              </a:rPr>
              <a:t>ס</a:t>
            </a:r>
            <a:r>
              <a:rPr lang="he-IL" b="1" dirty="0" smtClean="0">
                <a:solidFill>
                  <a:schemeClr val="bg1">
                    <a:lumMod val="50000"/>
                  </a:schemeClr>
                </a:solidFill>
              </a:rPr>
              <a:t> עמוד ב</a:t>
            </a:r>
            <a:endParaRPr lang="he-IL" b="1" dirty="0">
              <a:solidFill>
                <a:schemeClr val="bg1">
                  <a:lumMod val="50000"/>
                </a:schemeClr>
              </a:solidFill>
            </a:endParaRPr>
          </a:p>
        </p:txBody>
      </p:sp>
      <p:sp>
        <p:nvSpPr>
          <p:cNvPr id="5" name="הסבר מלבני מעוגל 4"/>
          <p:cNvSpPr/>
          <p:nvPr/>
        </p:nvSpPr>
        <p:spPr>
          <a:xfrm>
            <a:off x="323528" y="739725"/>
            <a:ext cx="3399112" cy="4273451"/>
          </a:xfrm>
          <a:prstGeom prst="wedgeRoundRectCallout">
            <a:avLst>
              <a:gd name="adj1" fmla="val 54416"/>
              <a:gd name="adj2" fmla="val -36774"/>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r>
              <a:rPr lang="he-IL" sz="1200" b="1" dirty="0" smtClean="0">
                <a:solidFill>
                  <a:prstClr val="black"/>
                </a:solidFill>
              </a:rPr>
              <a:t>משנה (דף ס עמוד א)</a:t>
            </a:r>
            <a:endParaRPr lang="he-IL" sz="1200" dirty="0">
              <a:solidFill>
                <a:srgbClr val="F79646">
                  <a:lumMod val="50000"/>
                </a:srgbClr>
              </a:solidFill>
            </a:endParaRPr>
          </a:p>
          <a:p>
            <a:pPr lvl="0"/>
            <a:r>
              <a:rPr lang="he-IL" sz="1200" dirty="0">
                <a:solidFill>
                  <a:srgbClr val="F79646">
                    <a:lumMod val="50000"/>
                  </a:srgbClr>
                </a:solidFill>
              </a:rPr>
              <a:t>האומר לאשה</a:t>
            </a:r>
            <a:r>
              <a:rPr lang="he-IL" sz="1200" dirty="0" smtClean="0">
                <a:solidFill>
                  <a:srgbClr val="F79646">
                    <a:lumMod val="50000"/>
                  </a:srgbClr>
                </a:solidFill>
              </a:rPr>
              <a:t>: "</a:t>
            </a:r>
            <a:r>
              <a:rPr lang="he-IL" sz="1200" dirty="0">
                <a:solidFill>
                  <a:srgbClr val="F79646">
                    <a:lumMod val="50000"/>
                  </a:srgbClr>
                </a:solidFill>
              </a:rPr>
              <a:t>הרי את מקודשת לי על מנת שאתן לך מאתים זוז" - הרי זו מקודשת והוא </a:t>
            </a:r>
            <a:r>
              <a:rPr lang="he-IL" sz="1200" dirty="0" err="1">
                <a:solidFill>
                  <a:srgbClr val="F79646">
                    <a:lumMod val="50000"/>
                  </a:srgbClr>
                </a:solidFill>
              </a:rPr>
              <a:t>יתן</a:t>
            </a:r>
            <a:r>
              <a:rPr lang="he-IL" sz="1200" dirty="0" smtClean="0">
                <a:solidFill>
                  <a:srgbClr val="F79646">
                    <a:lumMod val="50000"/>
                  </a:srgbClr>
                </a:solidFill>
              </a:rPr>
              <a:t>.</a:t>
            </a:r>
            <a:endParaRPr lang="he-IL" sz="1200" dirty="0">
              <a:solidFill>
                <a:srgbClr val="F79646">
                  <a:lumMod val="50000"/>
                </a:srgbClr>
              </a:solidFill>
            </a:endParaRPr>
          </a:p>
          <a:p>
            <a:pPr lvl="0"/>
            <a:r>
              <a:rPr lang="he-IL" sz="700" dirty="0">
                <a:solidFill>
                  <a:prstClr val="black"/>
                </a:solidFill>
              </a:rPr>
              <a:t/>
            </a:r>
            <a:br>
              <a:rPr lang="he-IL" sz="700" dirty="0">
                <a:solidFill>
                  <a:prstClr val="black"/>
                </a:solidFill>
              </a:rPr>
            </a:br>
            <a:r>
              <a:rPr lang="he-IL" sz="1200" b="1" dirty="0">
                <a:solidFill>
                  <a:prstClr val="black"/>
                </a:solidFill>
              </a:rPr>
              <a:t>גמרא </a:t>
            </a:r>
          </a:p>
          <a:p>
            <a:pPr lvl="0"/>
            <a:r>
              <a:rPr lang="he-IL" sz="1200" dirty="0" smtClean="0">
                <a:solidFill>
                  <a:prstClr val="black"/>
                </a:solidFill>
              </a:rPr>
              <a:t>איתמר: רב </a:t>
            </a:r>
            <a:r>
              <a:rPr lang="he-IL" sz="1200" dirty="0" err="1" smtClean="0">
                <a:solidFill>
                  <a:prstClr val="black"/>
                </a:solidFill>
              </a:rPr>
              <a:t>הונא</a:t>
            </a:r>
            <a:r>
              <a:rPr lang="he-IL" sz="1200" dirty="0" smtClean="0">
                <a:solidFill>
                  <a:prstClr val="black"/>
                </a:solidFill>
              </a:rPr>
              <a:t> אמר: והוא </a:t>
            </a:r>
            <a:r>
              <a:rPr lang="he-IL" sz="1200" dirty="0" err="1" smtClean="0">
                <a:solidFill>
                  <a:prstClr val="black"/>
                </a:solidFill>
              </a:rPr>
              <a:t>יתן</a:t>
            </a:r>
            <a:r>
              <a:rPr lang="he-IL" sz="1200" dirty="0" smtClean="0">
                <a:solidFill>
                  <a:prstClr val="black"/>
                </a:solidFill>
              </a:rPr>
              <a:t>. רב יהודה אמר: </a:t>
            </a:r>
            <a:r>
              <a:rPr lang="he-IL" sz="1200" dirty="0" err="1" smtClean="0">
                <a:solidFill>
                  <a:prstClr val="black"/>
                </a:solidFill>
              </a:rPr>
              <a:t>לכשיתן</a:t>
            </a:r>
            <a:r>
              <a:rPr lang="he-IL" sz="1200" dirty="0">
                <a:solidFill>
                  <a:prstClr val="black"/>
                </a:solidFill>
              </a:rPr>
              <a:t>. </a:t>
            </a:r>
            <a:endParaRPr lang="he-IL" sz="1200" dirty="0" smtClean="0">
              <a:solidFill>
                <a:prstClr val="black"/>
              </a:solidFill>
            </a:endParaRPr>
          </a:p>
          <a:p>
            <a:pPr lvl="0"/>
            <a:r>
              <a:rPr lang="he-IL" sz="1200" dirty="0" smtClean="0">
                <a:solidFill>
                  <a:prstClr val="black"/>
                </a:solidFill>
              </a:rPr>
              <a:t>רב </a:t>
            </a:r>
            <a:r>
              <a:rPr lang="he-IL" sz="1200" dirty="0" err="1">
                <a:solidFill>
                  <a:prstClr val="black"/>
                </a:solidFill>
              </a:rPr>
              <a:t>הונא</a:t>
            </a:r>
            <a:r>
              <a:rPr lang="he-IL" sz="1200" dirty="0">
                <a:solidFill>
                  <a:prstClr val="black"/>
                </a:solidFill>
              </a:rPr>
              <a:t> אמר והוא </a:t>
            </a:r>
            <a:r>
              <a:rPr lang="he-IL" sz="1200" dirty="0" err="1">
                <a:solidFill>
                  <a:prstClr val="black"/>
                </a:solidFill>
              </a:rPr>
              <a:t>יתן</a:t>
            </a:r>
            <a:r>
              <a:rPr lang="he-IL" sz="1200" dirty="0">
                <a:solidFill>
                  <a:prstClr val="black"/>
                </a:solidFill>
              </a:rPr>
              <a:t> - תנאה הוי מקיים תנאה ואזיל,</a:t>
            </a:r>
          </a:p>
          <a:p>
            <a:pPr lvl="0"/>
            <a:r>
              <a:rPr lang="he-IL" sz="1200" dirty="0">
                <a:solidFill>
                  <a:prstClr val="black"/>
                </a:solidFill>
              </a:rPr>
              <a:t>רב יהודה אמר </a:t>
            </a:r>
            <a:r>
              <a:rPr lang="he-IL" sz="1200" dirty="0" err="1">
                <a:solidFill>
                  <a:prstClr val="black"/>
                </a:solidFill>
              </a:rPr>
              <a:t>לכשיתן</a:t>
            </a:r>
            <a:r>
              <a:rPr lang="he-IL" sz="1200" dirty="0">
                <a:solidFill>
                  <a:prstClr val="black"/>
                </a:solidFill>
              </a:rPr>
              <a:t> - לכי </a:t>
            </a:r>
            <a:r>
              <a:rPr lang="he-IL" sz="1200" dirty="0" err="1">
                <a:solidFill>
                  <a:prstClr val="black"/>
                </a:solidFill>
              </a:rPr>
              <a:t>יהיב</a:t>
            </a:r>
            <a:r>
              <a:rPr lang="he-IL" sz="1200" dirty="0">
                <a:solidFill>
                  <a:prstClr val="black"/>
                </a:solidFill>
              </a:rPr>
              <a:t> הוו קידושי השתא </a:t>
            </a:r>
            <a:r>
              <a:rPr lang="he-IL" sz="1200" dirty="0" err="1">
                <a:solidFill>
                  <a:prstClr val="black"/>
                </a:solidFill>
              </a:rPr>
              <a:t>מיהא</a:t>
            </a:r>
            <a:r>
              <a:rPr lang="he-IL" sz="1200" dirty="0">
                <a:solidFill>
                  <a:prstClr val="black"/>
                </a:solidFill>
              </a:rPr>
              <a:t> לא הוו קידושי</a:t>
            </a:r>
            <a:r>
              <a:rPr lang="he-IL" sz="1200" dirty="0" smtClean="0">
                <a:solidFill>
                  <a:prstClr val="black"/>
                </a:solidFill>
              </a:rPr>
              <a:t>...</a:t>
            </a:r>
          </a:p>
          <a:p>
            <a:pPr lvl="0"/>
            <a:endParaRPr lang="he-IL" sz="600" dirty="0" smtClean="0">
              <a:solidFill>
                <a:prstClr val="black"/>
              </a:solidFill>
            </a:endParaRPr>
          </a:p>
          <a:p>
            <a:pPr lvl="0">
              <a:lnSpc>
                <a:spcPct val="120000"/>
              </a:lnSpc>
            </a:pPr>
            <a:r>
              <a:rPr lang="he-IL" sz="1200" dirty="0" smtClean="0">
                <a:solidFill>
                  <a:prstClr val="black"/>
                </a:solidFill>
              </a:rPr>
              <a:t>ותנן </a:t>
            </a:r>
            <a:r>
              <a:rPr lang="he-IL" sz="1200" dirty="0" err="1">
                <a:solidFill>
                  <a:prstClr val="black"/>
                </a:solidFill>
              </a:rPr>
              <a:t>נמי</a:t>
            </a:r>
            <a:r>
              <a:rPr lang="he-IL" sz="1200" dirty="0">
                <a:solidFill>
                  <a:prstClr val="black"/>
                </a:solidFill>
              </a:rPr>
              <a:t> גבי גיטין כי האי </a:t>
            </a:r>
            <a:r>
              <a:rPr lang="he-IL" sz="1200" dirty="0" err="1">
                <a:solidFill>
                  <a:prstClr val="black"/>
                </a:solidFill>
              </a:rPr>
              <a:t>גוונא</a:t>
            </a:r>
            <a:r>
              <a:rPr lang="he-IL" sz="1200" dirty="0">
                <a:solidFill>
                  <a:prstClr val="black"/>
                </a:solidFill>
              </a:rPr>
              <a:t>:</a:t>
            </a:r>
          </a:p>
          <a:p>
            <a:pPr lvl="0">
              <a:lnSpc>
                <a:spcPct val="120000"/>
              </a:lnSpc>
            </a:pPr>
            <a:r>
              <a:rPr lang="he-IL" sz="1200" dirty="0">
                <a:solidFill>
                  <a:srgbClr val="F79646">
                    <a:lumMod val="50000"/>
                  </a:srgbClr>
                </a:solidFill>
              </a:rPr>
              <a:t>האומר לאשה "הרי זה </a:t>
            </a:r>
            <a:r>
              <a:rPr lang="he-IL" sz="1200" dirty="0" err="1">
                <a:solidFill>
                  <a:srgbClr val="F79646">
                    <a:lumMod val="50000"/>
                  </a:srgbClr>
                </a:solidFill>
              </a:rPr>
              <a:t>גיטך</a:t>
            </a:r>
            <a:r>
              <a:rPr lang="he-IL" sz="1200" dirty="0">
                <a:solidFill>
                  <a:srgbClr val="F79646">
                    <a:lumMod val="50000"/>
                  </a:srgbClr>
                </a:solidFill>
              </a:rPr>
              <a:t> על מנת שתתני לי מאתים זוז" - הרי זו מגורשת והיא </a:t>
            </a:r>
            <a:r>
              <a:rPr lang="he-IL" sz="1200" dirty="0" err="1">
                <a:solidFill>
                  <a:srgbClr val="F79646">
                    <a:lumMod val="50000"/>
                  </a:srgbClr>
                </a:solidFill>
              </a:rPr>
              <a:t>תתן</a:t>
            </a:r>
            <a:r>
              <a:rPr lang="he-IL" sz="1200" dirty="0" smtClean="0">
                <a:solidFill>
                  <a:srgbClr val="F79646">
                    <a:lumMod val="50000"/>
                  </a:srgbClr>
                </a:solidFill>
              </a:rPr>
              <a:t>.</a:t>
            </a:r>
            <a:endParaRPr lang="he-IL" sz="1200" dirty="0">
              <a:solidFill>
                <a:prstClr val="black"/>
              </a:solidFill>
            </a:endParaRPr>
          </a:p>
          <a:p>
            <a:pPr lvl="0">
              <a:lnSpc>
                <a:spcPct val="120000"/>
              </a:lnSpc>
            </a:pPr>
            <a:r>
              <a:rPr lang="he-IL" sz="1200" dirty="0">
                <a:solidFill>
                  <a:prstClr val="black"/>
                </a:solidFill>
              </a:rPr>
              <a:t>איתמר: </a:t>
            </a:r>
          </a:p>
          <a:p>
            <a:pPr lvl="0">
              <a:lnSpc>
                <a:spcPct val="120000"/>
              </a:lnSpc>
            </a:pPr>
            <a:r>
              <a:rPr lang="he-IL" sz="1200" dirty="0">
                <a:solidFill>
                  <a:prstClr val="black"/>
                </a:solidFill>
              </a:rPr>
              <a:t>רב </a:t>
            </a:r>
            <a:r>
              <a:rPr lang="he-IL" sz="1200" dirty="0" err="1">
                <a:solidFill>
                  <a:prstClr val="black"/>
                </a:solidFill>
              </a:rPr>
              <a:t>הונא</a:t>
            </a:r>
            <a:r>
              <a:rPr lang="he-IL" sz="1200" dirty="0">
                <a:solidFill>
                  <a:prstClr val="black"/>
                </a:solidFill>
              </a:rPr>
              <a:t> אמר: והיא </a:t>
            </a:r>
            <a:r>
              <a:rPr lang="he-IL" sz="1200" dirty="0" err="1">
                <a:solidFill>
                  <a:prstClr val="black"/>
                </a:solidFill>
              </a:rPr>
              <a:t>תתן</a:t>
            </a:r>
            <a:r>
              <a:rPr lang="he-IL" sz="1200" dirty="0">
                <a:solidFill>
                  <a:prstClr val="black"/>
                </a:solidFill>
              </a:rPr>
              <a:t>.</a:t>
            </a:r>
          </a:p>
          <a:p>
            <a:pPr lvl="0">
              <a:lnSpc>
                <a:spcPct val="120000"/>
              </a:lnSpc>
            </a:pPr>
            <a:r>
              <a:rPr lang="he-IL" sz="1200" dirty="0">
                <a:solidFill>
                  <a:prstClr val="black"/>
                </a:solidFill>
              </a:rPr>
              <a:t>רב יהודה אמר: </a:t>
            </a:r>
            <a:r>
              <a:rPr lang="he-IL" sz="1200" dirty="0" err="1" smtClean="0">
                <a:solidFill>
                  <a:prstClr val="black"/>
                </a:solidFill>
              </a:rPr>
              <a:t>לכשתתן</a:t>
            </a:r>
            <a:r>
              <a:rPr lang="he-IL" sz="1200" dirty="0" smtClean="0">
                <a:solidFill>
                  <a:prstClr val="black"/>
                </a:solidFill>
              </a:rPr>
              <a:t>...</a:t>
            </a:r>
            <a:endParaRPr lang="he-IL" sz="1200" dirty="0">
              <a:solidFill>
                <a:prstClr val="black"/>
              </a:solidFill>
            </a:endParaRPr>
          </a:p>
          <a:p>
            <a:pPr lvl="0">
              <a:lnSpc>
                <a:spcPct val="120000"/>
              </a:lnSpc>
            </a:pPr>
            <a:r>
              <a:rPr lang="he-IL" sz="1200" dirty="0">
                <a:solidFill>
                  <a:prstClr val="black"/>
                </a:solidFill>
              </a:rPr>
              <a:t>מאי </a:t>
            </a:r>
            <a:r>
              <a:rPr lang="he-IL" sz="1200" dirty="0" err="1">
                <a:solidFill>
                  <a:prstClr val="black"/>
                </a:solidFill>
              </a:rPr>
              <a:t>בינייהו</a:t>
            </a:r>
            <a:r>
              <a:rPr lang="he-IL" sz="1200" dirty="0">
                <a:solidFill>
                  <a:prstClr val="black"/>
                </a:solidFill>
              </a:rPr>
              <a:t>?</a:t>
            </a:r>
          </a:p>
          <a:p>
            <a:pPr lvl="0">
              <a:lnSpc>
                <a:spcPct val="120000"/>
              </a:lnSpc>
            </a:pPr>
            <a:r>
              <a:rPr lang="he-IL" sz="1200" dirty="0">
                <a:solidFill>
                  <a:prstClr val="black"/>
                </a:solidFill>
              </a:rPr>
              <a:t>איכא </a:t>
            </a:r>
            <a:r>
              <a:rPr lang="he-IL" sz="1200" dirty="0" err="1">
                <a:solidFill>
                  <a:prstClr val="black"/>
                </a:solidFill>
              </a:rPr>
              <a:t>בינייהו</a:t>
            </a:r>
            <a:r>
              <a:rPr lang="he-IL" sz="1200" dirty="0">
                <a:solidFill>
                  <a:prstClr val="black"/>
                </a:solidFill>
              </a:rPr>
              <a:t> </a:t>
            </a:r>
            <a:r>
              <a:rPr lang="he-IL" sz="1200" dirty="0" err="1">
                <a:solidFill>
                  <a:prstClr val="black"/>
                </a:solidFill>
              </a:rPr>
              <a:t>שנתקרע</a:t>
            </a:r>
            <a:r>
              <a:rPr lang="he-IL" sz="1200" dirty="0">
                <a:solidFill>
                  <a:prstClr val="black"/>
                </a:solidFill>
              </a:rPr>
              <a:t> הגט או שאבד -</a:t>
            </a:r>
          </a:p>
          <a:p>
            <a:pPr lvl="0">
              <a:lnSpc>
                <a:spcPct val="120000"/>
              </a:lnSpc>
            </a:pPr>
            <a:r>
              <a:rPr lang="he-IL" sz="1200" dirty="0">
                <a:solidFill>
                  <a:prstClr val="black"/>
                </a:solidFill>
              </a:rPr>
              <a:t>לרב </a:t>
            </a:r>
            <a:r>
              <a:rPr lang="he-IL" sz="1200" dirty="0" err="1">
                <a:solidFill>
                  <a:prstClr val="black"/>
                </a:solidFill>
              </a:rPr>
              <a:t>הונא</a:t>
            </a:r>
            <a:r>
              <a:rPr lang="he-IL" sz="1200" dirty="0">
                <a:solidFill>
                  <a:prstClr val="black"/>
                </a:solidFill>
              </a:rPr>
              <a:t> הוי גט, לרב יהודה לא הוי גט. </a:t>
            </a:r>
          </a:p>
        </p:txBody>
      </p:sp>
      <p:sp>
        <p:nvSpPr>
          <p:cNvPr id="6" name="TextBox 5"/>
          <p:cNvSpPr txBox="1"/>
          <p:nvPr/>
        </p:nvSpPr>
        <p:spPr>
          <a:xfrm>
            <a:off x="8820472" y="561023"/>
            <a:ext cx="323528" cy="1938992"/>
          </a:xfrm>
          <a:prstGeom prst="rect">
            <a:avLst/>
          </a:prstGeom>
          <a:noFill/>
        </p:spPr>
        <p:txBody>
          <a:bodyPr wrap="square" rtlCol="1">
            <a:spAutoFit/>
          </a:bodyPr>
          <a:lstStyle/>
          <a:p>
            <a:r>
              <a:rPr lang="he-IL" sz="1500" dirty="0" smtClean="0"/>
              <a:t>❶</a:t>
            </a:r>
          </a:p>
          <a:p>
            <a:endParaRPr lang="he-IL" sz="1500" dirty="0"/>
          </a:p>
          <a:p>
            <a:endParaRPr lang="he-IL" sz="1500" dirty="0" smtClean="0"/>
          </a:p>
          <a:p>
            <a:endParaRPr lang="he-IL" sz="1500" dirty="0"/>
          </a:p>
          <a:p>
            <a:endParaRPr lang="he-IL" sz="1500" dirty="0" smtClean="0"/>
          </a:p>
          <a:p>
            <a:endParaRPr lang="he-IL" sz="1400" dirty="0"/>
          </a:p>
          <a:p>
            <a:endParaRPr lang="he-IL" sz="1400" dirty="0" smtClean="0"/>
          </a:p>
          <a:p>
            <a:r>
              <a:rPr lang="he-IL" sz="1500" dirty="0" smtClean="0"/>
              <a:t>❷</a:t>
            </a:r>
            <a:endParaRPr lang="he-IL" sz="1500" dirty="0"/>
          </a:p>
        </p:txBody>
      </p:sp>
    </p:spTree>
    <p:extLst>
      <p:ext uri="{BB962C8B-B14F-4D97-AF65-F5344CB8AC3E}">
        <p14:creationId xmlns:p14="http://schemas.microsoft.com/office/powerpoint/2010/main" val="7935705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339026" y="198142"/>
            <a:ext cx="8496944" cy="6555641"/>
          </a:xfrm>
          <a:prstGeom prst="rect">
            <a:avLst/>
          </a:prstGeom>
          <a:noFill/>
        </p:spPr>
        <p:txBody>
          <a:bodyPr wrap="square" rtlCol="1">
            <a:spAutoFit/>
          </a:bodyPr>
          <a:lstStyle/>
          <a:p>
            <a:pPr>
              <a:lnSpc>
                <a:spcPct val="120000"/>
              </a:lnSpc>
            </a:pPr>
            <a:r>
              <a:rPr lang="he-IL" sz="1600" dirty="0" smtClean="0"/>
              <a:t>גופא:</a:t>
            </a:r>
          </a:p>
          <a:p>
            <a:pPr>
              <a:lnSpc>
                <a:spcPct val="120000"/>
              </a:lnSpc>
            </a:pPr>
            <a:r>
              <a:rPr lang="he-IL" sz="1600" dirty="0" smtClean="0"/>
              <a:t>אמר </a:t>
            </a:r>
            <a:r>
              <a:rPr lang="he-IL" sz="1600" dirty="0"/>
              <a:t>רב </a:t>
            </a:r>
            <a:r>
              <a:rPr lang="he-IL" sz="1600" dirty="0" err="1"/>
              <a:t>הונא</a:t>
            </a:r>
            <a:r>
              <a:rPr lang="he-IL" sz="1600" dirty="0"/>
              <a:t> אמר </a:t>
            </a:r>
            <a:r>
              <a:rPr lang="he-IL" sz="1600" dirty="0" smtClean="0"/>
              <a:t>רבי: </a:t>
            </a:r>
          </a:p>
          <a:p>
            <a:pPr>
              <a:lnSpc>
                <a:spcPct val="120000"/>
              </a:lnSpc>
            </a:pPr>
            <a:r>
              <a:rPr lang="he-IL" sz="1600" dirty="0" smtClean="0"/>
              <a:t>כל </a:t>
            </a:r>
            <a:r>
              <a:rPr lang="he-IL" sz="1600" dirty="0"/>
              <a:t>האומר </a:t>
            </a:r>
            <a:r>
              <a:rPr lang="he-IL" sz="1600" dirty="0" err="1" smtClean="0"/>
              <a:t>ע</a:t>
            </a:r>
            <a:r>
              <a:rPr lang="he-IL" sz="1600" dirty="0" err="1"/>
              <a:t>'</a:t>
            </a:r>
            <a:r>
              <a:rPr lang="he-IL" sz="1600" dirty="0" err="1" smtClean="0"/>
              <a:t>'מ</a:t>
            </a:r>
            <a:r>
              <a:rPr lang="he-IL" sz="1600" dirty="0" smtClean="0"/>
              <a:t> </a:t>
            </a:r>
            <a:r>
              <a:rPr lang="he-IL" sz="1600" dirty="0"/>
              <a:t>כאומר מעכשיו </a:t>
            </a:r>
            <a:r>
              <a:rPr lang="he-IL" sz="1600" dirty="0" smtClean="0"/>
              <a:t>דמי.</a:t>
            </a:r>
          </a:p>
          <a:p>
            <a:pPr>
              <a:lnSpc>
                <a:spcPct val="120000"/>
              </a:lnSpc>
            </a:pPr>
            <a:endParaRPr lang="he-IL" sz="1400" dirty="0" smtClean="0"/>
          </a:p>
          <a:p>
            <a:pPr>
              <a:lnSpc>
                <a:spcPct val="120000"/>
              </a:lnSpc>
            </a:pPr>
            <a:r>
              <a:rPr lang="he-IL" sz="1600" dirty="0" smtClean="0"/>
              <a:t>אמר </a:t>
            </a:r>
            <a:r>
              <a:rPr lang="he-IL" sz="1600" dirty="0"/>
              <a:t>רבי </a:t>
            </a:r>
            <a:r>
              <a:rPr lang="he-IL" sz="1600" dirty="0" err="1" smtClean="0"/>
              <a:t>זירא</a:t>
            </a:r>
            <a:r>
              <a:rPr lang="he-IL" sz="1600" dirty="0" smtClean="0"/>
              <a:t>: </a:t>
            </a:r>
          </a:p>
          <a:p>
            <a:pPr>
              <a:lnSpc>
                <a:spcPct val="120000"/>
              </a:lnSpc>
            </a:pPr>
            <a:endParaRPr lang="he-IL" sz="200" dirty="0" smtClean="0"/>
          </a:p>
          <a:p>
            <a:pPr>
              <a:lnSpc>
                <a:spcPct val="120000"/>
              </a:lnSpc>
            </a:pPr>
            <a:r>
              <a:rPr lang="he-IL" sz="1600" dirty="0" smtClean="0"/>
              <a:t>כי </a:t>
            </a:r>
            <a:r>
              <a:rPr lang="he-IL" sz="1600" dirty="0" err="1"/>
              <a:t>הוינן</a:t>
            </a:r>
            <a:r>
              <a:rPr lang="he-IL" sz="1600" dirty="0"/>
              <a:t> </a:t>
            </a:r>
            <a:r>
              <a:rPr lang="he-IL" sz="1600" dirty="0" smtClean="0"/>
              <a:t>בבבל, </a:t>
            </a:r>
          </a:p>
          <a:p>
            <a:pPr>
              <a:lnSpc>
                <a:spcPct val="120000"/>
              </a:lnSpc>
            </a:pPr>
            <a:r>
              <a:rPr lang="he-IL" sz="1600" dirty="0" err="1" smtClean="0"/>
              <a:t>הוה</a:t>
            </a:r>
            <a:r>
              <a:rPr lang="he-IL" sz="1600" dirty="0" smtClean="0"/>
              <a:t> </a:t>
            </a:r>
            <a:r>
              <a:rPr lang="he-IL" sz="1600" dirty="0" err="1" smtClean="0"/>
              <a:t>אמרינן</a:t>
            </a:r>
            <a:r>
              <a:rPr lang="he-IL" sz="1600" dirty="0" smtClean="0"/>
              <a:t>, </a:t>
            </a:r>
            <a:r>
              <a:rPr lang="he-IL" sz="1600" dirty="0"/>
              <a:t>הא </a:t>
            </a:r>
            <a:r>
              <a:rPr lang="he-IL" sz="1600" dirty="0" err="1"/>
              <a:t>דאמר</a:t>
            </a:r>
            <a:r>
              <a:rPr lang="he-IL" sz="1600" dirty="0"/>
              <a:t> רב </a:t>
            </a:r>
            <a:r>
              <a:rPr lang="he-IL" sz="1600" dirty="0" err="1"/>
              <a:t>הונא</a:t>
            </a:r>
            <a:r>
              <a:rPr lang="he-IL" sz="1600" dirty="0"/>
              <a:t> אמר רבי כל האומר </a:t>
            </a:r>
            <a:r>
              <a:rPr lang="he-IL" sz="1600" dirty="0" smtClean="0"/>
              <a:t>"על מנת" </a:t>
            </a:r>
            <a:r>
              <a:rPr lang="he-IL" sz="1600" dirty="0"/>
              <a:t>כאומר </a:t>
            </a:r>
            <a:r>
              <a:rPr lang="he-IL" sz="1600" dirty="0" smtClean="0"/>
              <a:t>"מעכשיו" דמי, </a:t>
            </a:r>
            <a:r>
              <a:rPr lang="he-IL" sz="1600" dirty="0"/>
              <a:t>פליגי רבנן </a:t>
            </a:r>
            <a:r>
              <a:rPr lang="he-IL" sz="1600" dirty="0" smtClean="0"/>
              <a:t>עליה.</a:t>
            </a:r>
          </a:p>
          <a:p>
            <a:pPr>
              <a:lnSpc>
                <a:spcPct val="120000"/>
              </a:lnSpc>
            </a:pPr>
            <a:endParaRPr lang="he-IL" sz="200" dirty="0" smtClean="0"/>
          </a:p>
          <a:p>
            <a:pPr>
              <a:lnSpc>
                <a:spcPct val="120000"/>
              </a:lnSpc>
            </a:pPr>
            <a:r>
              <a:rPr lang="he-IL" sz="1600" dirty="0" smtClean="0"/>
              <a:t>כי </a:t>
            </a:r>
            <a:r>
              <a:rPr lang="he-IL" sz="1600" dirty="0"/>
              <a:t>סלקי </a:t>
            </a:r>
            <a:r>
              <a:rPr lang="he-IL" sz="1600" dirty="0" smtClean="0"/>
              <a:t>להתם, </a:t>
            </a:r>
          </a:p>
          <a:p>
            <a:pPr>
              <a:lnSpc>
                <a:spcPct val="120000"/>
              </a:lnSpc>
            </a:pPr>
            <a:r>
              <a:rPr lang="he-IL" sz="1600" dirty="0" err="1" smtClean="0"/>
              <a:t>אשכחיה</a:t>
            </a:r>
            <a:r>
              <a:rPr lang="he-IL" sz="1600" dirty="0" smtClean="0"/>
              <a:t> </a:t>
            </a:r>
            <a:r>
              <a:rPr lang="he-IL" sz="1600" dirty="0"/>
              <a:t>לרבי אסי </a:t>
            </a:r>
            <a:r>
              <a:rPr lang="he-IL" sz="1600" dirty="0" err="1"/>
              <a:t>דיתיב</a:t>
            </a:r>
            <a:r>
              <a:rPr lang="he-IL" sz="1600" dirty="0"/>
              <a:t> </a:t>
            </a:r>
            <a:r>
              <a:rPr lang="he-IL" sz="1600" dirty="0" err="1"/>
              <a:t>וקאמר</a:t>
            </a:r>
            <a:r>
              <a:rPr lang="he-IL" sz="1600" dirty="0"/>
              <a:t> לה משמיה דרבי </a:t>
            </a:r>
            <a:r>
              <a:rPr lang="he-IL" sz="1600" dirty="0" smtClean="0"/>
              <a:t>יוחנן:</a:t>
            </a:r>
          </a:p>
          <a:p>
            <a:pPr>
              <a:lnSpc>
                <a:spcPct val="120000"/>
              </a:lnSpc>
            </a:pPr>
            <a:r>
              <a:rPr lang="he-IL" sz="1600" dirty="0" err="1" smtClean="0"/>
              <a:t>הכל</a:t>
            </a:r>
            <a:r>
              <a:rPr lang="he-IL" sz="1600" dirty="0" smtClean="0"/>
              <a:t> </a:t>
            </a:r>
            <a:r>
              <a:rPr lang="he-IL" sz="1600" dirty="0"/>
              <a:t>מודים באומר </a:t>
            </a:r>
            <a:r>
              <a:rPr lang="he-IL" sz="1600" dirty="0" smtClean="0"/>
              <a:t>"על מנת" </a:t>
            </a:r>
            <a:r>
              <a:rPr lang="he-IL" sz="1600" dirty="0"/>
              <a:t>כאומר </a:t>
            </a:r>
            <a:r>
              <a:rPr lang="he-IL" sz="1600" dirty="0" smtClean="0"/>
              <a:t>"מעכשיו" דמי,</a:t>
            </a:r>
          </a:p>
          <a:p>
            <a:pPr>
              <a:lnSpc>
                <a:spcPct val="120000"/>
              </a:lnSpc>
            </a:pPr>
            <a:r>
              <a:rPr lang="he-IL" sz="1600" dirty="0" smtClean="0"/>
              <a:t>לא </a:t>
            </a:r>
            <a:r>
              <a:rPr lang="he-IL" sz="1600" dirty="0"/>
              <a:t>נחלקו אלא </a:t>
            </a:r>
            <a:r>
              <a:rPr lang="he-IL" sz="1600" dirty="0" smtClean="0"/>
              <a:t>"מהיום </a:t>
            </a:r>
            <a:r>
              <a:rPr lang="he-IL" sz="1600" dirty="0"/>
              <a:t>ולאחר </a:t>
            </a:r>
            <a:r>
              <a:rPr lang="he-IL" sz="1600" dirty="0" smtClean="0"/>
              <a:t>מיתה".</a:t>
            </a:r>
          </a:p>
          <a:p>
            <a:pPr>
              <a:lnSpc>
                <a:spcPct val="120000"/>
              </a:lnSpc>
            </a:pPr>
            <a:endParaRPr lang="he-IL" sz="1400" dirty="0" smtClean="0"/>
          </a:p>
          <a:p>
            <a:pPr>
              <a:lnSpc>
                <a:spcPct val="120000"/>
              </a:lnSpc>
            </a:pPr>
            <a:r>
              <a:rPr lang="he-IL" sz="1600" dirty="0" err="1" smtClean="0"/>
              <a:t>והתניא</a:t>
            </a:r>
            <a:r>
              <a:rPr lang="he-IL" sz="1600" dirty="0" smtClean="0"/>
              <a:t>: </a:t>
            </a:r>
          </a:p>
          <a:p>
            <a:pPr>
              <a:lnSpc>
                <a:spcPct val="120000"/>
              </a:lnSpc>
            </a:pPr>
            <a:r>
              <a:rPr lang="he-IL" sz="1600" dirty="0" smtClean="0">
                <a:solidFill>
                  <a:srgbClr val="F79646">
                    <a:lumMod val="50000"/>
                  </a:srgbClr>
                </a:solidFill>
              </a:rPr>
              <a:t>"מהיום </a:t>
            </a:r>
            <a:r>
              <a:rPr lang="he-IL" sz="1600" dirty="0">
                <a:solidFill>
                  <a:srgbClr val="F79646">
                    <a:lumMod val="50000"/>
                  </a:srgbClr>
                </a:solidFill>
              </a:rPr>
              <a:t>ולאחר </a:t>
            </a:r>
            <a:r>
              <a:rPr lang="he-IL" sz="1600" dirty="0" smtClean="0">
                <a:solidFill>
                  <a:srgbClr val="F79646">
                    <a:lumMod val="50000"/>
                  </a:srgbClr>
                </a:solidFill>
              </a:rPr>
              <a:t>מיתה" </a:t>
            </a:r>
            <a:r>
              <a:rPr lang="he-IL" sz="1600" dirty="0">
                <a:solidFill>
                  <a:srgbClr val="F79646">
                    <a:lumMod val="50000"/>
                  </a:srgbClr>
                </a:solidFill>
              </a:rPr>
              <a:t>- גט ואינו גט דברי חכמים, רבי אומר כזה גט.</a:t>
            </a:r>
          </a:p>
          <a:p>
            <a:pPr>
              <a:lnSpc>
                <a:spcPct val="120000"/>
              </a:lnSpc>
            </a:pPr>
            <a:endParaRPr lang="he-IL" sz="2800" dirty="0" smtClean="0"/>
          </a:p>
          <a:p>
            <a:pPr>
              <a:lnSpc>
                <a:spcPct val="120000"/>
              </a:lnSpc>
            </a:pPr>
            <a:r>
              <a:rPr lang="he-IL" sz="1600" dirty="0" smtClean="0"/>
              <a:t>ולרב </a:t>
            </a:r>
            <a:r>
              <a:rPr lang="he-IL" sz="1600" dirty="0"/>
              <a:t>יהודה </a:t>
            </a:r>
            <a:r>
              <a:rPr lang="he-IL" sz="1600" dirty="0" err="1"/>
              <a:t>דאמר</a:t>
            </a:r>
            <a:r>
              <a:rPr lang="he-IL" sz="1600" dirty="0"/>
              <a:t> </a:t>
            </a:r>
            <a:r>
              <a:rPr lang="he-IL" sz="1600" dirty="0" smtClean="0"/>
              <a:t>ב"על מנת" </a:t>
            </a:r>
            <a:r>
              <a:rPr lang="he-IL" sz="1600" dirty="0" err="1"/>
              <a:t>נמי</a:t>
            </a:r>
            <a:r>
              <a:rPr lang="he-IL" sz="1600" dirty="0"/>
              <a:t> </a:t>
            </a:r>
            <a:r>
              <a:rPr lang="he-IL" sz="1600" dirty="0" smtClean="0"/>
              <a:t>פליגי,</a:t>
            </a:r>
          </a:p>
          <a:p>
            <a:pPr>
              <a:lnSpc>
                <a:spcPct val="120000"/>
              </a:lnSpc>
            </a:pPr>
            <a:r>
              <a:rPr lang="he-IL" sz="1600" dirty="0" err="1" smtClean="0"/>
              <a:t>אדמיפלגי</a:t>
            </a:r>
            <a:r>
              <a:rPr lang="he-IL" sz="1600" dirty="0" smtClean="0"/>
              <a:t> ב"מהיום </a:t>
            </a:r>
            <a:r>
              <a:rPr lang="he-IL" sz="1600" dirty="0"/>
              <a:t>ולאחר </a:t>
            </a:r>
            <a:r>
              <a:rPr lang="he-IL" sz="1600" dirty="0" smtClean="0"/>
              <a:t>מיתה" </a:t>
            </a:r>
            <a:r>
              <a:rPr lang="he-IL" sz="1600" dirty="0" err="1"/>
              <a:t>ניפלגי</a:t>
            </a:r>
            <a:r>
              <a:rPr lang="he-IL" sz="1600" dirty="0"/>
              <a:t> </a:t>
            </a:r>
            <a:r>
              <a:rPr lang="he-IL" sz="1600" dirty="0" smtClean="0"/>
              <a:t>ב"על מנת"!</a:t>
            </a:r>
          </a:p>
          <a:p>
            <a:pPr>
              <a:lnSpc>
                <a:spcPct val="120000"/>
              </a:lnSpc>
            </a:pPr>
            <a:endParaRPr lang="he-IL" sz="600" dirty="0" smtClean="0"/>
          </a:p>
          <a:p>
            <a:pPr>
              <a:lnSpc>
                <a:spcPct val="120000"/>
              </a:lnSpc>
            </a:pPr>
            <a:r>
              <a:rPr lang="he-IL" sz="1600" dirty="0" smtClean="0"/>
              <a:t>להודיעך </a:t>
            </a:r>
            <a:r>
              <a:rPr lang="he-IL" sz="1600" dirty="0" err="1"/>
              <a:t>כח</a:t>
            </a:r>
            <a:r>
              <a:rPr lang="he-IL" sz="1600" dirty="0"/>
              <a:t> דרבי </a:t>
            </a:r>
            <a:r>
              <a:rPr lang="he-IL" sz="1600" dirty="0" err="1" smtClean="0"/>
              <a:t>ד"מהיום</a:t>
            </a:r>
            <a:r>
              <a:rPr lang="he-IL" sz="1600" dirty="0" smtClean="0"/>
              <a:t> </a:t>
            </a:r>
            <a:r>
              <a:rPr lang="he-IL" sz="1600" dirty="0"/>
              <a:t>ולאחר </a:t>
            </a:r>
            <a:r>
              <a:rPr lang="he-IL" sz="1600" dirty="0" smtClean="0"/>
              <a:t>מיתה" </a:t>
            </a:r>
            <a:r>
              <a:rPr lang="he-IL" sz="1600" dirty="0" err="1"/>
              <a:t>נמי</a:t>
            </a:r>
            <a:r>
              <a:rPr lang="he-IL" sz="1600" dirty="0"/>
              <a:t> הרי זה </a:t>
            </a:r>
            <a:r>
              <a:rPr lang="he-IL" sz="1600" dirty="0" smtClean="0"/>
              <a:t>גט.</a:t>
            </a:r>
          </a:p>
          <a:p>
            <a:pPr>
              <a:lnSpc>
                <a:spcPct val="120000"/>
              </a:lnSpc>
            </a:pPr>
            <a:endParaRPr lang="he-IL" sz="600" dirty="0" smtClean="0"/>
          </a:p>
          <a:p>
            <a:pPr>
              <a:lnSpc>
                <a:spcPct val="120000"/>
              </a:lnSpc>
            </a:pPr>
            <a:r>
              <a:rPr lang="he-IL" sz="1600" dirty="0" err="1" smtClean="0"/>
              <a:t>וניפלגי</a:t>
            </a:r>
            <a:r>
              <a:rPr lang="he-IL" sz="1600" dirty="0" smtClean="0"/>
              <a:t> ב"על מנת" </a:t>
            </a:r>
            <a:r>
              <a:rPr lang="he-IL" sz="1600" dirty="0"/>
              <a:t>להודיעך </a:t>
            </a:r>
            <a:r>
              <a:rPr lang="he-IL" sz="1600" dirty="0" err="1"/>
              <a:t>כח</a:t>
            </a:r>
            <a:r>
              <a:rPr lang="he-IL" sz="1600" dirty="0"/>
              <a:t> </a:t>
            </a:r>
            <a:r>
              <a:rPr lang="he-IL" sz="1600" dirty="0" smtClean="0"/>
              <a:t>דרבנן!</a:t>
            </a:r>
          </a:p>
          <a:p>
            <a:pPr>
              <a:lnSpc>
                <a:spcPct val="120000"/>
              </a:lnSpc>
            </a:pPr>
            <a:endParaRPr lang="he-IL" sz="600" dirty="0" smtClean="0"/>
          </a:p>
          <a:p>
            <a:pPr>
              <a:lnSpc>
                <a:spcPct val="120000"/>
              </a:lnSpc>
            </a:pPr>
            <a:r>
              <a:rPr lang="he-IL" sz="1600" dirty="0" err="1" smtClean="0"/>
              <a:t>כח</a:t>
            </a:r>
            <a:r>
              <a:rPr lang="he-IL" sz="1600" dirty="0" smtClean="0"/>
              <a:t> </a:t>
            </a:r>
            <a:r>
              <a:rPr lang="he-IL" sz="1600" dirty="0" err="1"/>
              <a:t>דהיתירא</a:t>
            </a:r>
            <a:r>
              <a:rPr lang="he-IL" sz="1600" dirty="0"/>
              <a:t> </a:t>
            </a:r>
            <a:r>
              <a:rPr lang="he-IL" sz="1600" dirty="0" smtClean="0"/>
              <a:t>עדיף.</a:t>
            </a:r>
          </a:p>
        </p:txBody>
      </p:sp>
      <p:sp>
        <p:nvSpPr>
          <p:cNvPr id="7" name="TextBox 6"/>
          <p:cNvSpPr txBox="1"/>
          <p:nvPr/>
        </p:nvSpPr>
        <p:spPr>
          <a:xfrm>
            <a:off x="-108520" y="35330"/>
            <a:ext cx="1607572" cy="369332"/>
          </a:xfrm>
          <a:prstGeom prst="rect">
            <a:avLst/>
          </a:prstGeom>
          <a:noFill/>
        </p:spPr>
        <p:txBody>
          <a:bodyPr wrap="square" rtlCol="1">
            <a:spAutoFit/>
          </a:bodyPr>
          <a:lstStyle/>
          <a:p>
            <a:r>
              <a:rPr lang="he-IL" b="1" dirty="0" smtClean="0">
                <a:solidFill>
                  <a:schemeClr val="bg1">
                    <a:lumMod val="50000"/>
                  </a:schemeClr>
                </a:solidFill>
              </a:rPr>
              <a:t>דף </a:t>
            </a:r>
            <a:r>
              <a:rPr lang="he-IL" b="1" dirty="0">
                <a:solidFill>
                  <a:schemeClr val="bg1">
                    <a:lumMod val="50000"/>
                  </a:schemeClr>
                </a:solidFill>
              </a:rPr>
              <a:t>ס</a:t>
            </a:r>
            <a:r>
              <a:rPr lang="he-IL" b="1" dirty="0" smtClean="0">
                <a:solidFill>
                  <a:schemeClr val="bg1">
                    <a:lumMod val="50000"/>
                  </a:schemeClr>
                </a:solidFill>
              </a:rPr>
              <a:t> עמוד ב</a:t>
            </a:r>
            <a:endParaRPr lang="he-IL" b="1" dirty="0">
              <a:solidFill>
                <a:schemeClr val="bg1">
                  <a:lumMod val="50000"/>
                </a:schemeClr>
              </a:solidFill>
            </a:endParaRPr>
          </a:p>
        </p:txBody>
      </p:sp>
      <p:graphicFrame>
        <p:nvGraphicFramePr>
          <p:cNvPr id="3" name="טבלה 2"/>
          <p:cNvGraphicFramePr>
            <a:graphicFrameLocks noGrp="1"/>
          </p:cNvGraphicFramePr>
          <p:nvPr>
            <p:extLst>
              <p:ext uri="{D42A27DB-BD31-4B8C-83A1-F6EECF244321}">
                <p14:modId xmlns:p14="http://schemas.microsoft.com/office/powerpoint/2010/main" val="1651371409"/>
              </p:ext>
            </p:extLst>
          </p:nvPr>
        </p:nvGraphicFramePr>
        <p:xfrm>
          <a:off x="251520" y="3022706"/>
          <a:ext cx="4032447" cy="910350"/>
        </p:xfrm>
        <a:graphic>
          <a:graphicData uri="http://schemas.openxmlformats.org/drawingml/2006/table">
            <a:tbl>
              <a:tblPr rtl="1" firstRow="1" bandRow="1">
                <a:tableStyleId>{5C22544A-7EE6-4342-B048-85BDC9FD1C3A}</a:tableStyleId>
              </a:tblPr>
              <a:tblGrid>
                <a:gridCol w="1344149"/>
                <a:gridCol w="1097470"/>
                <a:gridCol w="1590828"/>
              </a:tblGrid>
              <a:tr h="303450">
                <a:tc>
                  <a:txBody>
                    <a:bodyPr/>
                    <a:lstStyle/>
                    <a:p>
                      <a:pPr rtl="1"/>
                      <a:endParaRPr lang="he-IL"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300" dirty="0" smtClean="0">
                          <a:solidFill>
                            <a:schemeClr val="tx1"/>
                          </a:solidFill>
                        </a:rPr>
                        <a:t>על מנת</a:t>
                      </a:r>
                      <a:endParaRPr lang="he-IL"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300" dirty="0" smtClean="0">
                          <a:solidFill>
                            <a:schemeClr val="tx1"/>
                          </a:solidFill>
                        </a:rPr>
                        <a:t>מהיום ולאחר מיתה</a:t>
                      </a:r>
                      <a:endParaRPr lang="he-IL"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3450">
                <a:tc>
                  <a:txBody>
                    <a:bodyPr/>
                    <a:lstStyle/>
                    <a:p>
                      <a:pPr rtl="1"/>
                      <a:r>
                        <a:rPr lang="he-IL" sz="1300" dirty="0" smtClean="0"/>
                        <a:t>בבל / רב יהודה</a:t>
                      </a:r>
                      <a:endParaRPr lang="he-IL"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300" dirty="0" smtClean="0"/>
                        <a:t>מחלוקת</a:t>
                      </a:r>
                      <a:endParaRPr lang="he-IL"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300" dirty="0" smtClean="0"/>
                        <a:t>(מחלוקת)</a:t>
                      </a:r>
                      <a:endParaRPr lang="he-IL"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3450">
                <a:tc>
                  <a:txBody>
                    <a:bodyPr/>
                    <a:lstStyle/>
                    <a:p>
                      <a:pPr rtl="1"/>
                      <a:r>
                        <a:rPr lang="he-IL" sz="1300" dirty="0" smtClean="0"/>
                        <a:t>רבי יוחנן</a:t>
                      </a:r>
                      <a:endParaRPr lang="he-IL"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300" dirty="0" smtClean="0"/>
                        <a:t>כאומר מעכשיו</a:t>
                      </a:r>
                      <a:endParaRPr lang="he-IL"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300" dirty="0" smtClean="0"/>
                        <a:t>מחלוקת</a:t>
                      </a:r>
                      <a:endParaRPr lang="he-IL"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6" name="טבלה 5"/>
          <p:cNvGraphicFramePr>
            <a:graphicFrameLocks noGrp="1"/>
          </p:cNvGraphicFramePr>
          <p:nvPr>
            <p:extLst>
              <p:ext uri="{D42A27DB-BD31-4B8C-83A1-F6EECF244321}">
                <p14:modId xmlns:p14="http://schemas.microsoft.com/office/powerpoint/2010/main" val="2861318513"/>
              </p:ext>
            </p:extLst>
          </p:nvPr>
        </p:nvGraphicFramePr>
        <p:xfrm>
          <a:off x="241504" y="5075408"/>
          <a:ext cx="4032447" cy="910350"/>
        </p:xfrm>
        <a:graphic>
          <a:graphicData uri="http://schemas.openxmlformats.org/drawingml/2006/table">
            <a:tbl>
              <a:tblPr rtl="1" firstRow="1" bandRow="1">
                <a:tableStyleId>{5C22544A-7EE6-4342-B048-85BDC9FD1C3A}</a:tableStyleId>
              </a:tblPr>
              <a:tblGrid>
                <a:gridCol w="937515"/>
                <a:gridCol w="1504104"/>
                <a:gridCol w="1590828"/>
              </a:tblGrid>
              <a:tr h="303450">
                <a:tc>
                  <a:txBody>
                    <a:bodyPr/>
                    <a:lstStyle/>
                    <a:p>
                      <a:pPr rtl="1"/>
                      <a:r>
                        <a:rPr lang="he-IL" sz="1300" dirty="0" smtClean="0">
                          <a:solidFill>
                            <a:srgbClr val="002060"/>
                          </a:solidFill>
                        </a:rPr>
                        <a:t>רב יהודה</a:t>
                      </a:r>
                      <a:endParaRPr lang="he-IL" sz="13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300" dirty="0" smtClean="0">
                          <a:solidFill>
                            <a:schemeClr val="tx1"/>
                          </a:solidFill>
                        </a:rPr>
                        <a:t>על מנת</a:t>
                      </a:r>
                      <a:endParaRPr lang="he-IL"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300" dirty="0" smtClean="0">
                          <a:solidFill>
                            <a:schemeClr val="tx1"/>
                          </a:solidFill>
                        </a:rPr>
                        <a:t>מהיום ולאחר מיתה</a:t>
                      </a:r>
                      <a:endParaRPr lang="he-IL"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3450">
                <a:tc>
                  <a:txBody>
                    <a:bodyPr/>
                    <a:lstStyle/>
                    <a:p>
                      <a:pPr rtl="1"/>
                      <a:r>
                        <a:rPr lang="he-IL" sz="1300" dirty="0" smtClean="0"/>
                        <a:t>רבי</a:t>
                      </a:r>
                      <a:endParaRPr lang="he-IL"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300" dirty="0" smtClean="0"/>
                        <a:t>כאומר</a:t>
                      </a:r>
                      <a:r>
                        <a:rPr lang="he-IL" sz="1300" baseline="0" dirty="0" smtClean="0"/>
                        <a:t> מעכשיו</a:t>
                      </a:r>
                      <a:endParaRPr lang="he-IL"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300" dirty="0" smtClean="0"/>
                        <a:t>כזה גט</a:t>
                      </a:r>
                      <a:endParaRPr lang="he-IL"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3450">
                <a:tc>
                  <a:txBody>
                    <a:bodyPr/>
                    <a:lstStyle/>
                    <a:p>
                      <a:pPr rtl="1"/>
                      <a:r>
                        <a:rPr lang="he-IL" sz="1300" dirty="0" smtClean="0"/>
                        <a:t>חכמים</a:t>
                      </a:r>
                      <a:endParaRPr lang="he-IL"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300" dirty="0" smtClean="0"/>
                        <a:t>לא כאומר מעכשיו</a:t>
                      </a:r>
                      <a:endParaRPr lang="he-IL"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300" dirty="0" smtClean="0"/>
                        <a:t>גט</a:t>
                      </a:r>
                      <a:r>
                        <a:rPr lang="he-IL" sz="1300" baseline="0" dirty="0" smtClean="0"/>
                        <a:t> ואינו גט</a:t>
                      </a:r>
                      <a:endParaRPr lang="he-IL"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727913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3764672" y="244202"/>
            <a:ext cx="4983792" cy="6407908"/>
          </a:xfrm>
          <a:prstGeom prst="rect">
            <a:avLst/>
          </a:prstGeom>
          <a:noFill/>
        </p:spPr>
        <p:txBody>
          <a:bodyPr wrap="square" rtlCol="1">
            <a:spAutoFit/>
          </a:bodyPr>
          <a:lstStyle/>
          <a:p>
            <a:pPr>
              <a:lnSpc>
                <a:spcPct val="120000"/>
              </a:lnSpc>
            </a:pPr>
            <a:r>
              <a:rPr lang="he-IL" dirty="0" smtClean="0"/>
              <a:t>על </a:t>
            </a:r>
            <a:r>
              <a:rPr lang="he-IL" dirty="0"/>
              <a:t>מנת שאתן לך מכאן </a:t>
            </a:r>
            <a:r>
              <a:rPr lang="he-IL" dirty="0" err="1"/>
              <a:t>וכו</a:t>
            </a:r>
            <a:r>
              <a:rPr lang="he-IL" dirty="0"/>
              <a:t>': </a:t>
            </a:r>
            <a:endParaRPr lang="he-IL" dirty="0" smtClean="0"/>
          </a:p>
          <a:p>
            <a:pPr>
              <a:lnSpc>
                <a:spcPct val="120000"/>
              </a:lnSpc>
            </a:pPr>
            <a:r>
              <a:rPr lang="he-IL" dirty="0" smtClean="0"/>
              <a:t>פשיטא!</a:t>
            </a:r>
          </a:p>
          <a:p>
            <a:pPr>
              <a:lnSpc>
                <a:spcPct val="120000"/>
              </a:lnSpc>
            </a:pPr>
            <a:r>
              <a:rPr lang="he-IL" dirty="0" smtClean="0"/>
              <a:t>מהו </a:t>
            </a:r>
            <a:r>
              <a:rPr lang="he-IL" dirty="0" err="1"/>
              <a:t>דתימא</a:t>
            </a:r>
            <a:r>
              <a:rPr lang="he-IL" dirty="0"/>
              <a:t> לאו תנאה הוא </a:t>
            </a:r>
            <a:r>
              <a:rPr lang="he-IL" dirty="0" err="1"/>
              <a:t>ולזרוזיה</a:t>
            </a:r>
            <a:r>
              <a:rPr lang="he-IL" dirty="0"/>
              <a:t> </a:t>
            </a:r>
            <a:r>
              <a:rPr lang="he-IL" dirty="0" err="1" smtClean="0"/>
              <a:t>קאמר</a:t>
            </a:r>
            <a:r>
              <a:rPr lang="he-IL" dirty="0" smtClean="0"/>
              <a:t>,</a:t>
            </a:r>
          </a:p>
          <a:p>
            <a:pPr>
              <a:lnSpc>
                <a:spcPct val="120000"/>
              </a:lnSpc>
            </a:pPr>
            <a:r>
              <a:rPr lang="he-IL" dirty="0" err="1" smtClean="0"/>
              <a:t>קמ</a:t>
            </a:r>
            <a:r>
              <a:rPr lang="he-IL" dirty="0"/>
              <a:t>'</a:t>
            </a:r>
            <a:r>
              <a:rPr lang="he-IL" dirty="0" smtClean="0"/>
              <a:t>'ל</a:t>
            </a:r>
            <a:r>
              <a:rPr lang="he-IL" dirty="0"/>
              <a:t>.</a:t>
            </a:r>
            <a:endParaRPr lang="he-IL" dirty="0" smtClean="0"/>
          </a:p>
          <a:p>
            <a:pPr>
              <a:lnSpc>
                <a:spcPct val="120000"/>
              </a:lnSpc>
            </a:pPr>
            <a:endParaRPr lang="he-IL" dirty="0" smtClean="0"/>
          </a:p>
          <a:p>
            <a:pPr>
              <a:lnSpc>
                <a:spcPct val="120000"/>
              </a:lnSpc>
            </a:pPr>
            <a:endParaRPr lang="he-IL" dirty="0"/>
          </a:p>
          <a:p>
            <a:pPr>
              <a:lnSpc>
                <a:spcPct val="120000"/>
              </a:lnSpc>
            </a:pPr>
            <a:r>
              <a:rPr lang="he-IL" dirty="0" smtClean="0"/>
              <a:t>על </a:t>
            </a:r>
            <a:r>
              <a:rPr lang="he-IL" dirty="0"/>
              <a:t>מנת שיש לי מאתים זוז </a:t>
            </a:r>
            <a:r>
              <a:rPr lang="he-IL" dirty="0" err="1"/>
              <a:t>וכו</a:t>
            </a:r>
            <a:r>
              <a:rPr lang="he-IL" dirty="0"/>
              <a:t>': </a:t>
            </a:r>
            <a:endParaRPr lang="he-IL" dirty="0" smtClean="0"/>
          </a:p>
          <a:p>
            <a:pPr>
              <a:lnSpc>
                <a:spcPct val="120000"/>
              </a:lnSpc>
            </a:pPr>
            <a:r>
              <a:rPr lang="he-IL" dirty="0" smtClean="0"/>
              <a:t>וניחוש </a:t>
            </a:r>
            <a:r>
              <a:rPr lang="he-IL" dirty="0"/>
              <a:t>שמא יש </a:t>
            </a:r>
            <a:r>
              <a:rPr lang="he-IL" dirty="0" smtClean="0"/>
              <a:t>לו!</a:t>
            </a:r>
          </a:p>
          <a:p>
            <a:pPr>
              <a:lnSpc>
                <a:spcPct val="120000"/>
              </a:lnSpc>
            </a:pPr>
            <a:r>
              <a:rPr lang="he-IL" dirty="0" smtClean="0"/>
              <a:t>ועוד תניא: </a:t>
            </a:r>
            <a:r>
              <a:rPr lang="he-IL" dirty="0" err="1">
                <a:solidFill>
                  <a:srgbClr val="F79646">
                    <a:lumMod val="50000"/>
                  </a:srgbClr>
                </a:solidFill>
              </a:rPr>
              <a:t>חיישינן</a:t>
            </a:r>
            <a:r>
              <a:rPr lang="he-IL" dirty="0">
                <a:solidFill>
                  <a:srgbClr val="F79646">
                    <a:lumMod val="50000"/>
                  </a:srgbClr>
                </a:solidFill>
              </a:rPr>
              <a:t> שמא יש לו</a:t>
            </a:r>
            <a:r>
              <a:rPr lang="he-IL" dirty="0" smtClean="0"/>
              <a:t>!</a:t>
            </a:r>
          </a:p>
          <a:p>
            <a:pPr>
              <a:lnSpc>
                <a:spcPct val="120000"/>
              </a:lnSpc>
            </a:pPr>
            <a:r>
              <a:rPr lang="he-IL" dirty="0" smtClean="0"/>
              <a:t>לא </a:t>
            </a:r>
            <a:r>
              <a:rPr lang="he-IL" dirty="0" err="1" smtClean="0"/>
              <a:t>קשיא</a:t>
            </a:r>
            <a:r>
              <a:rPr lang="he-IL" dirty="0" smtClean="0"/>
              <a:t>, </a:t>
            </a:r>
            <a:r>
              <a:rPr lang="he-IL" dirty="0"/>
              <a:t>הא בקידושי </a:t>
            </a:r>
            <a:r>
              <a:rPr lang="he-IL" dirty="0" smtClean="0"/>
              <a:t>ודאי, </a:t>
            </a:r>
            <a:r>
              <a:rPr lang="he-IL" dirty="0"/>
              <a:t>הא בקידושי </a:t>
            </a:r>
            <a:r>
              <a:rPr lang="he-IL" dirty="0" smtClean="0"/>
              <a:t>ספק</a:t>
            </a:r>
            <a:r>
              <a:rPr lang="he-IL" dirty="0"/>
              <a:t>.</a:t>
            </a:r>
            <a:endParaRPr lang="he-IL" dirty="0" smtClean="0"/>
          </a:p>
          <a:p>
            <a:pPr>
              <a:lnSpc>
                <a:spcPct val="120000"/>
              </a:lnSpc>
            </a:pPr>
            <a:endParaRPr lang="he-IL" dirty="0" smtClean="0"/>
          </a:p>
          <a:p>
            <a:pPr>
              <a:lnSpc>
                <a:spcPct val="120000"/>
              </a:lnSpc>
            </a:pPr>
            <a:endParaRPr lang="he-IL" dirty="0"/>
          </a:p>
          <a:p>
            <a:pPr>
              <a:lnSpc>
                <a:spcPct val="120000"/>
              </a:lnSpc>
            </a:pPr>
            <a:r>
              <a:rPr lang="he-IL" dirty="0" err="1" smtClean="0"/>
              <a:t>ע</a:t>
            </a:r>
            <a:r>
              <a:rPr lang="he-IL" dirty="0" err="1"/>
              <a:t>''מ</a:t>
            </a:r>
            <a:r>
              <a:rPr lang="he-IL" dirty="0"/>
              <a:t> שאראך מאתים זוז </a:t>
            </a:r>
            <a:r>
              <a:rPr lang="he-IL" dirty="0" err="1"/>
              <a:t>וכו</a:t>
            </a:r>
            <a:r>
              <a:rPr lang="he-IL" dirty="0"/>
              <a:t>': </a:t>
            </a:r>
            <a:endParaRPr lang="he-IL" dirty="0" smtClean="0"/>
          </a:p>
          <a:p>
            <a:pPr>
              <a:lnSpc>
                <a:spcPct val="120000"/>
              </a:lnSpc>
            </a:pPr>
            <a:r>
              <a:rPr lang="he-IL" dirty="0" smtClean="0"/>
              <a:t>תנא: </a:t>
            </a:r>
            <a:r>
              <a:rPr lang="he-IL" dirty="0">
                <a:solidFill>
                  <a:srgbClr val="F79646">
                    <a:lumMod val="50000"/>
                  </a:srgbClr>
                </a:solidFill>
              </a:rPr>
              <a:t>לא </a:t>
            </a:r>
            <a:r>
              <a:rPr lang="he-IL" dirty="0" err="1">
                <a:solidFill>
                  <a:srgbClr val="F79646">
                    <a:lumMod val="50000"/>
                  </a:srgbClr>
                </a:solidFill>
              </a:rPr>
              <a:t>נתכונה</a:t>
            </a:r>
            <a:r>
              <a:rPr lang="he-IL" dirty="0">
                <a:solidFill>
                  <a:srgbClr val="F79646">
                    <a:lumMod val="50000"/>
                  </a:srgbClr>
                </a:solidFill>
              </a:rPr>
              <a:t> אלא לראות משלו</a:t>
            </a:r>
            <a:r>
              <a:rPr lang="he-IL" dirty="0"/>
              <a:t>.</a:t>
            </a:r>
            <a:endParaRPr lang="he-IL" dirty="0" smtClean="0"/>
          </a:p>
          <a:p>
            <a:pPr>
              <a:lnSpc>
                <a:spcPct val="120000"/>
              </a:lnSpc>
            </a:pPr>
            <a:endParaRPr lang="he-IL" dirty="0" smtClean="0"/>
          </a:p>
          <a:p>
            <a:pPr>
              <a:lnSpc>
                <a:spcPct val="120000"/>
              </a:lnSpc>
            </a:pPr>
            <a:endParaRPr lang="he-IL" dirty="0"/>
          </a:p>
          <a:p>
            <a:pPr>
              <a:lnSpc>
                <a:spcPct val="120000"/>
              </a:lnSpc>
            </a:pPr>
            <a:r>
              <a:rPr lang="he-IL" dirty="0" smtClean="0"/>
              <a:t>ואם </a:t>
            </a:r>
            <a:r>
              <a:rPr lang="he-IL" dirty="0"/>
              <a:t>הראה לה על </a:t>
            </a:r>
            <a:r>
              <a:rPr lang="he-IL" dirty="0" err="1"/>
              <a:t>השלחן</a:t>
            </a:r>
            <a:r>
              <a:rPr lang="he-IL" dirty="0"/>
              <a:t> אינה מקודשת: </a:t>
            </a:r>
            <a:endParaRPr lang="he-IL" dirty="0" smtClean="0"/>
          </a:p>
          <a:p>
            <a:pPr>
              <a:lnSpc>
                <a:spcPct val="120000"/>
              </a:lnSpc>
            </a:pPr>
            <a:r>
              <a:rPr lang="he-IL" dirty="0" smtClean="0"/>
              <a:t>פשיטא!</a:t>
            </a:r>
          </a:p>
          <a:p>
            <a:pPr>
              <a:lnSpc>
                <a:spcPct val="120000"/>
              </a:lnSpc>
            </a:pPr>
            <a:r>
              <a:rPr lang="he-IL" dirty="0" smtClean="0"/>
              <a:t>לא </a:t>
            </a:r>
            <a:r>
              <a:rPr lang="he-IL" dirty="0" err="1"/>
              <a:t>צריכא</a:t>
            </a:r>
            <a:r>
              <a:rPr lang="he-IL" dirty="0"/>
              <a:t> </a:t>
            </a:r>
            <a:r>
              <a:rPr lang="he-IL" dirty="0" err="1"/>
              <a:t>דאע</a:t>
            </a:r>
            <a:r>
              <a:rPr lang="he-IL" dirty="0"/>
              <a:t>''ג </a:t>
            </a:r>
            <a:r>
              <a:rPr lang="he-IL" dirty="0" err="1"/>
              <a:t>דנקט</a:t>
            </a:r>
            <a:r>
              <a:rPr lang="he-IL" dirty="0"/>
              <a:t> דמי </a:t>
            </a:r>
            <a:r>
              <a:rPr lang="he-IL" dirty="0" err="1" smtClean="0"/>
              <a:t>בעיסקא</a:t>
            </a:r>
            <a:r>
              <a:rPr lang="he-IL" dirty="0"/>
              <a:t>.</a:t>
            </a:r>
            <a:endParaRPr lang="he-IL" dirty="0" smtClean="0"/>
          </a:p>
        </p:txBody>
      </p:sp>
      <p:sp>
        <p:nvSpPr>
          <p:cNvPr id="7" name="TextBox 6"/>
          <p:cNvSpPr txBox="1"/>
          <p:nvPr/>
        </p:nvSpPr>
        <p:spPr>
          <a:xfrm>
            <a:off x="-108520" y="35330"/>
            <a:ext cx="1607572" cy="369332"/>
          </a:xfrm>
          <a:prstGeom prst="rect">
            <a:avLst/>
          </a:prstGeom>
          <a:noFill/>
        </p:spPr>
        <p:txBody>
          <a:bodyPr wrap="square" rtlCol="1">
            <a:spAutoFit/>
          </a:bodyPr>
          <a:lstStyle/>
          <a:p>
            <a:r>
              <a:rPr lang="he-IL" b="1" dirty="0" smtClean="0">
                <a:solidFill>
                  <a:schemeClr val="bg1">
                    <a:lumMod val="50000"/>
                  </a:schemeClr>
                </a:solidFill>
              </a:rPr>
              <a:t>דף </a:t>
            </a:r>
            <a:r>
              <a:rPr lang="he-IL" b="1" dirty="0">
                <a:solidFill>
                  <a:schemeClr val="bg1">
                    <a:lumMod val="50000"/>
                  </a:schemeClr>
                </a:solidFill>
              </a:rPr>
              <a:t>ס</a:t>
            </a:r>
            <a:r>
              <a:rPr lang="he-IL" b="1" dirty="0" smtClean="0">
                <a:solidFill>
                  <a:schemeClr val="bg1">
                    <a:lumMod val="50000"/>
                  </a:schemeClr>
                </a:solidFill>
              </a:rPr>
              <a:t> עמוד ב</a:t>
            </a:r>
            <a:endParaRPr lang="he-IL" b="1" dirty="0">
              <a:solidFill>
                <a:schemeClr val="bg1">
                  <a:lumMod val="50000"/>
                </a:schemeClr>
              </a:solidFill>
            </a:endParaRPr>
          </a:p>
        </p:txBody>
      </p:sp>
      <p:sp>
        <p:nvSpPr>
          <p:cNvPr id="5" name="הסבר מלבני מעוגל 4"/>
          <p:cNvSpPr/>
          <p:nvPr/>
        </p:nvSpPr>
        <p:spPr>
          <a:xfrm>
            <a:off x="411034" y="523701"/>
            <a:ext cx="4032448" cy="3985419"/>
          </a:xfrm>
          <a:prstGeom prst="wedgeRoundRectCallout">
            <a:avLst>
              <a:gd name="adj1" fmla="val -53199"/>
              <a:gd name="adj2" fmla="val -41126"/>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r>
              <a:rPr lang="he-IL" sz="1300" b="1" dirty="0" smtClean="0">
                <a:solidFill>
                  <a:prstClr val="black"/>
                </a:solidFill>
              </a:rPr>
              <a:t>משנה (דף ס עמוד א)</a:t>
            </a:r>
            <a:endParaRPr lang="he-IL" sz="1300" dirty="0">
              <a:solidFill>
                <a:srgbClr val="F79646">
                  <a:lumMod val="50000"/>
                </a:srgbClr>
              </a:solidFill>
            </a:endParaRPr>
          </a:p>
          <a:p>
            <a:pPr>
              <a:lnSpc>
                <a:spcPct val="120000"/>
              </a:lnSpc>
            </a:pPr>
            <a:endParaRPr lang="he-IL" sz="1100" dirty="0" smtClean="0">
              <a:solidFill>
                <a:srgbClr val="F79646">
                  <a:lumMod val="50000"/>
                </a:srgbClr>
              </a:solidFill>
            </a:endParaRPr>
          </a:p>
          <a:p>
            <a:pPr>
              <a:lnSpc>
                <a:spcPct val="120000"/>
              </a:lnSpc>
            </a:pPr>
            <a:r>
              <a:rPr lang="he-IL" sz="1300" dirty="0" smtClean="0">
                <a:solidFill>
                  <a:srgbClr val="F79646">
                    <a:lumMod val="50000"/>
                  </a:srgbClr>
                </a:solidFill>
              </a:rPr>
              <a:t>האומר </a:t>
            </a:r>
            <a:r>
              <a:rPr lang="he-IL" sz="1300" dirty="0">
                <a:solidFill>
                  <a:srgbClr val="F79646">
                    <a:lumMod val="50000"/>
                  </a:srgbClr>
                </a:solidFill>
              </a:rPr>
              <a:t>לאשה:</a:t>
            </a:r>
          </a:p>
          <a:p>
            <a:pPr>
              <a:lnSpc>
                <a:spcPct val="120000"/>
              </a:lnSpc>
            </a:pPr>
            <a:endParaRPr lang="he-IL" sz="1100" dirty="0">
              <a:solidFill>
                <a:srgbClr val="F79646">
                  <a:lumMod val="50000"/>
                </a:srgbClr>
              </a:solidFill>
            </a:endParaRPr>
          </a:p>
          <a:p>
            <a:pPr>
              <a:lnSpc>
                <a:spcPct val="120000"/>
              </a:lnSpc>
            </a:pPr>
            <a:r>
              <a:rPr lang="he-IL" sz="1300" dirty="0">
                <a:solidFill>
                  <a:srgbClr val="F79646">
                    <a:lumMod val="50000"/>
                  </a:srgbClr>
                </a:solidFill>
              </a:rPr>
              <a:t>"הרי את מקודשת לי על מנת שאתן לך מאתים זוז</a:t>
            </a:r>
            <a:r>
              <a:rPr lang="he-IL" sz="1300" dirty="0" smtClean="0">
                <a:solidFill>
                  <a:srgbClr val="F79646">
                    <a:lumMod val="50000"/>
                  </a:srgbClr>
                </a:solidFill>
              </a:rPr>
              <a:t>" - </a:t>
            </a:r>
            <a:r>
              <a:rPr lang="he-IL" sz="1300" dirty="0">
                <a:solidFill>
                  <a:srgbClr val="F79646">
                    <a:lumMod val="50000"/>
                  </a:srgbClr>
                </a:solidFill>
              </a:rPr>
              <a:t>הרי זו מקודשת והוא </a:t>
            </a:r>
            <a:r>
              <a:rPr lang="he-IL" sz="1300" dirty="0" err="1">
                <a:solidFill>
                  <a:srgbClr val="F79646">
                    <a:lumMod val="50000"/>
                  </a:srgbClr>
                </a:solidFill>
              </a:rPr>
              <a:t>יתן</a:t>
            </a:r>
            <a:r>
              <a:rPr lang="he-IL" sz="1300" dirty="0">
                <a:solidFill>
                  <a:srgbClr val="F79646">
                    <a:lumMod val="50000"/>
                  </a:srgbClr>
                </a:solidFill>
              </a:rPr>
              <a:t>.</a:t>
            </a:r>
          </a:p>
          <a:p>
            <a:pPr>
              <a:lnSpc>
                <a:spcPct val="120000"/>
              </a:lnSpc>
            </a:pPr>
            <a:endParaRPr lang="he-IL" sz="1100" dirty="0">
              <a:solidFill>
                <a:srgbClr val="F79646">
                  <a:lumMod val="50000"/>
                </a:srgbClr>
              </a:solidFill>
            </a:endParaRPr>
          </a:p>
          <a:p>
            <a:pPr>
              <a:lnSpc>
                <a:spcPct val="120000"/>
              </a:lnSpc>
            </a:pPr>
            <a:r>
              <a:rPr lang="he-IL" sz="1300" dirty="0">
                <a:solidFill>
                  <a:srgbClr val="FF0000"/>
                </a:solidFill>
              </a:rPr>
              <a:t>"על מנת שאתן לך מכאן ועד ל' יום" -</a:t>
            </a:r>
            <a:endParaRPr lang="he-IL" sz="1300" dirty="0" smtClean="0">
              <a:solidFill>
                <a:srgbClr val="FF0000"/>
              </a:solidFill>
            </a:endParaRPr>
          </a:p>
          <a:p>
            <a:pPr>
              <a:lnSpc>
                <a:spcPct val="120000"/>
              </a:lnSpc>
            </a:pPr>
            <a:r>
              <a:rPr lang="he-IL" sz="1300" dirty="0" smtClean="0">
                <a:solidFill>
                  <a:srgbClr val="FF0000"/>
                </a:solidFill>
              </a:rPr>
              <a:t>נתן </a:t>
            </a:r>
            <a:r>
              <a:rPr lang="he-IL" sz="1300" dirty="0">
                <a:solidFill>
                  <a:srgbClr val="FF0000"/>
                </a:solidFill>
              </a:rPr>
              <a:t>לה בתוך שלשים מקודשת, ואם לאו אינה מקודשת.</a:t>
            </a:r>
          </a:p>
          <a:p>
            <a:pPr>
              <a:lnSpc>
                <a:spcPct val="120000"/>
              </a:lnSpc>
            </a:pPr>
            <a:endParaRPr lang="he-IL" sz="1100" dirty="0">
              <a:solidFill>
                <a:srgbClr val="F79646">
                  <a:lumMod val="50000"/>
                </a:srgbClr>
              </a:solidFill>
            </a:endParaRPr>
          </a:p>
          <a:p>
            <a:pPr>
              <a:lnSpc>
                <a:spcPct val="120000"/>
              </a:lnSpc>
            </a:pPr>
            <a:r>
              <a:rPr lang="he-IL" sz="1300" dirty="0">
                <a:solidFill>
                  <a:srgbClr val="F79646">
                    <a:lumMod val="50000"/>
                  </a:srgbClr>
                </a:solidFill>
              </a:rPr>
              <a:t>"</a:t>
            </a:r>
            <a:r>
              <a:rPr lang="he-IL" sz="1300" dirty="0" err="1">
                <a:solidFill>
                  <a:srgbClr val="F79646">
                    <a:lumMod val="50000"/>
                  </a:srgbClr>
                </a:solidFill>
              </a:rPr>
              <a:t>ע''מ</a:t>
            </a:r>
            <a:r>
              <a:rPr lang="he-IL" sz="1300" dirty="0">
                <a:solidFill>
                  <a:srgbClr val="F79646">
                    <a:lumMod val="50000"/>
                  </a:srgbClr>
                </a:solidFill>
              </a:rPr>
              <a:t> שיש לי מאתים זוז" -</a:t>
            </a:r>
            <a:r>
              <a:rPr lang="he-IL" sz="1300" dirty="0" smtClean="0">
                <a:solidFill>
                  <a:srgbClr val="F79646">
                    <a:lumMod val="50000"/>
                  </a:srgbClr>
                </a:solidFill>
              </a:rPr>
              <a:t> </a:t>
            </a:r>
          </a:p>
          <a:p>
            <a:pPr>
              <a:lnSpc>
                <a:spcPct val="120000"/>
              </a:lnSpc>
            </a:pPr>
            <a:r>
              <a:rPr lang="he-IL" sz="1300" dirty="0" smtClean="0">
                <a:solidFill>
                  <a:srgbClr val="F79646">
                    <a:lumMod val="50000"/>
                  </a:srgbClr>
                </a:solidFill>
              </a:rPr>
              <a:t>הרי </a:t>
            </a:r>
            <a:r>
              <a:rPr lang="he-IL" sz="1300" dirty="0">
                <a:solidFill>
                  <a:srgbClr val="F79646">
                    <a:lumMod val="50000"/>
                  </a:srgbClr>
                </a:solidFill>
              </a:rPr>
              <a:t>זו מקודשת ויש לו.</a:t>
            </a:r>
          </a:p>
          <a:p>
            <a:pPr>
              <a:lnSpc>
                <a:spcPct val="120000"/>
              </a:lnSpc>
            </a:pPr>
            <a:endParaRPr lang="he-IL" sz="1100" dirty="0">
              <a:solidFill>
                <a:srgbClr val="F79646">
                  <a:lumMod val="50000"/>
                </a:srgbClr>
              </a:solidFill>
            </a:endParaRPr>
          </a:p>
          <a:p>
            <a:pPr>
              <a:lnSpc>
                <a:spcPct val="120000"/>
              </a:lnSpc>
            </a:pPr>
            <a:r>
              <a:rPr lang="he-IL" sz="1300" dirty="0">
                <a:solidFill>
                  <a:srgbClr val="F79646">
                    <a:lumMod val="50000"/>
                  </a:srgbClr>
                </a:solidFill>
              </a:rPr>
              <a:t>"על מנת שאראך מאתים זוז" -</a:t>
            </a:r>
            <a:endParaRPr lang="he-IL" sz="1300" dirty="0" smtClean="0">
              <a:solidFill>
                <a:srgbClr val="F79646">
                  <a:lumMod val="50000"/>
                </a:srgbClr>
              </a:solidFill>
            </a:endParaRPr>
          </a:p>
          <a:p>
            <a:pPr>
              <a:lnSpc>
                <a:spcPct val="120000"/>
              </a:lnSpc>
            </a:pPr>
            <a:r>
              <a:rPr lang="he-IL" sz="1300" dirty="0" smtClean="0">
                <a:solidFill>
                  <a:srgbClr val="F79646">
                    <a:lumMod val="50000"/>
                  </a:srgbClr>
                </a:solidFill>
              </a:rPr>
              <a:t>הרי </a:t>
            </a:r>
            <a:r>
              <a:rPr lang="he-IL" sz="1300" dirty="0">
                <a:solidFill>
                  <a:srgbClr val="F79646">
                    <a:lumMod val="50000"/>
                  </a:srgbClr>
                </a:solidFill>
              </a:rPr>
              <a:t>זו מקודשת ויראה לה, </a:t>
            </a:r>
            <a:endParaRPr lang="he-IL" sz="1300" dirty="0" smtClean="0">
              <a:solidFill>
                <a:srgbClr val="F79646">
                  <a:lumMod val="50000"/>
                </a:srgbClr>
              </a:solidFill>
            </a:endParaRPr>
          </a:p>
          <a:p>
            <a:pPr>
              <a:lnSpc>
                <a:spcPct val="120000"/>
              </a:lnSpc>
            </a:pPr>
            <a:r>
              <a:rPr lang="he-IL" sz="1300" dirty="0" smtClean="0">
                <a:solidFill>
                  <a:srgbClr val="F79646">
                    <a:lumMod val="50000"/>
                  </a:srgbClr>
                </a:solidFill>
              </a:rPr>
              <a:t>ואם </a:t>
            </a:r>
            <a:r>
              <a:rPr lang="he-IL" sz="1300" dirty="0">
                <a:solidFill>
                  <a:srgbClr val="F79646">
                    <a:lumMod val="50000"/>
                  </a:srgbClr>
                </a:solidFill>
              </a:rPr>
              <a:t>הראה על </a:t>
            </a:r>
            <a:r>
              <a:rPr lang="he-IL" sz="1300" dirty="0" err="1">
                <a:solidFill>
                  <a:srgbClr val="F79646">
                    <a:lumMod val="50000"/>
                  </a:srgbClr>
                </a:solidFill>
              </a:rPr>
              <a:t>השלחן</a:t>
            </a:r>
            <a:r>
              <a:rPr lang="he-IL" sz="1300" dirty="0">
                <a:solidFill>
                  <a:srgbClr val="F79646">
                    <a:lumMod val="50000"/>
                  </a:srgbClr>
                </a:solidFill>
              </a:rPr>
              <a:t> אינה מקודשת</a:t>
            </a:r>
            <a:r>
              <a:rPr lang="he-IL" sz="1300" dirty="0" smtClean="0">
                <a:solidFill>
                  <a:srgbClr val="F79646">
                    <a:lumMod val="50000"/>
                  </a:srgbClr>
                </a:solidFill>
              </a:rPr>
              <a:t>.</a:t>
            </a:r>
            <a:endParaRPr lang="he-IL" sz="1300" dirty="0">
              <a:solidFill>
                <a:prstClr val="black"/>
              </a:solidFill>
            </a:endParaRPr>
          </a:p>
        </p:txBody>
      </p:sp>
    </p:spTree>
    <p:extLst>
      <p:ext uri="{BB962C8B-B14F-4D97-AF65-F5344CB8AC3E}">
        <p14:creationId xmlns:p14="http://schemas.microsoft.com/office/powerpoint/2010/main" val="13403246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3764672" y="244202"/>
            <a:ext cx="4983792" cy="6407908"/>
          </a:xfrm>
          <a:prstGeom prst="rect">
            <a:avLst/>
          </a:prstGeom>
          <a:noFill/>
        </p:spPr>
        <p:txBody>
          <a:bodyPr wrap="square" rtlCol="1">
            <a:spAutoFit/>
          </a:bodyPr>
          <a:lstStyle/>
          <a:p>
            <a:pPr>
              <a:lnSpc>
                <a:spcPct val="120000"/>
              </a:lnSpc>
            </a:pPr>
            <a:r>
              <a:rPr lang="he-IL" dirty="0" smtClean="0"/>
              <a:t>על </a:t>
            </a:r>
            <a:r>
              <a:rPr lang="he-IL" dirty="0"/>
              <a:t>מנת שאתן לך מכאן </a:t>
            </a:r>
            <a:r>
              <a:rPr lang="he-IL" dirty="0" err="1"/>
              <a:t>וכו</a:t>
            </a:r>
            <a:r>
              <a:rPr lang="he-IL" dirty="0"/>
              <a:t>': </a:t>
            </a:r>
            <a:endParaRPr lang="he-IL" dirty="0" smtClean="0"/>
          </a:p>
          <a:p>
            <a:pPr>
              <a:lnSpc>
                <a:spcPct val="120000"/>
              </a:lnSpc>
            </a:pPr>
            <a:r>
              <a:rPr lang="he-IL" dirty="0" smtClean="0"/>
              <a:t>פשיטא!</a:t>
            </a:r>
          </a:p>
          <a:p>
            <a:pPr>
              <a:lnSpc>
                <a:spcPct val="120000"/>
              </a:lnSpc>
            </a:pPr>
            <a:r>
              <a:rPr lang="he-IL" dirty="0" smtClean="0"/>
              <a:t>מהו </a:t>
            </a:r>
            <a:r>
              <a:rPr lang="he-IL" dirty="0" err="1"/>
              <a:t>דתימא</a:t>
            </a:r>
            <a:r>
              <a:rPr lang="he-IL" dirty="0"/>
              <a:t> לאו תנאה הוא </a:t>
            </a:r>
            <a:r>
              <a:rPr lang="he-IL" dirty="0" err="1"/>
              <a:t>ולזרוזיה</a:t>
            </a:r>
            <a:r>
              <a:rPr lang="he-IL" dirty="0"/>
              <a:t> </a:t>
            </a:r>
            <a:r>
              <a:rPr lang="he-IL" dirty="0" err="1" smtClean="0"/>
              <a:t>קאמר</a:t>
            </a:r>
            <a:r>
              <a:rPr lang="he-IL" dirty="0" smtClean="0"/>
              <a:t>,</a:t>
            </a:r>
          </a:p>
          <a:p>
            <a:pPr>
              <a:lnSpc>
                <a:spcPct val="120000"/>
              </a:lnSpc>
            </a:pPr>
            <a:r>
              <a:rPr lang="he-IL" dirty="0" err="1" smtClean="0"/>
              <a:t>קמ</a:t>
            </a:r>
            <a:r>
              <a:rPr lang="he-IL" dirty="0"/>
              <a:t>'</a:t>
            </a:r>
            <a:r>
              <a:rPr lang="he-IL" dirty="0" smtClean="0"/>
              <a:t>'ל</a:t>
            </a:r>
            <a:r>
              <a:rPr lang="he-IL" dirty="0"/>
              <a:t>.</a:t>
            </a:r>
            <a:endParaRPr lang="he-IL" dirty="0" smtClean="0"/>
          </a:p>
          <a:p>
            <a:pPr>
              <a:lnSpc>
                <a:spcPct val="120000"/>
              </a:lnSpc>
            </a:pPr>
            <a:endParaRPr lang="he-IL" dirty="0" smtClean="0"/>
          </a:p>
          <a:p>
            <a:pPr>
              <a:lnSpc>
                <a:spcPct val="120000"/>
              </a:lnSpc>
            </a:pPr>
            <a:endParaRPr lang="he-IL" dirty="0"/>
          </a:p>
          <a:p>
            <a:pPr>
              <a:lnSpc>
                <a:spcPct val="120000"/>
              </a:lnSpc>
            </a:pPr>
            <a:r>
              <a:rPr lang="he-IL" dirty="0" smtClean="0"/>
              <a:t>על </a:t>
            </a:r>
            <a:r>
              <a:rPr lang="he-IL" dirty="0"/>
              <a:t>מנת שיש לי מאתים זוז </a:t>
            </a:r>
            <a:r>
              <a:rPr lang="he-IL" dirty="0" err="1"/>
              <a:t>וכו</a:t>
            </a:r>
            <a:r>
              <a:rPr lang="he-IL" dirty="0"/>
              <a:t>': </a:t>
            </a:r>
            <a:endParaRPr lang="he-IL" dirty="0" smtClean="0"/>
          </a:p>
          <a:p>
            <a:pPr>
              <a:lnSpc>
                <a:spcPct val="120000"/>
              </a:lnSpc>
            </a:pPr>
            <a:r>
              <a:rPr lang="he-IL" dirty="0" smtClean="0"/>
              <a:t>וניחוש </a:t>
            </a:r>
            <a:r>
              <a:rPr lang="he-IL" dirty="0"/>
              <a:t>שמא יש </a:t>
            </a:r>
            <a:r>
              <a:rPr lang="he-IL" dirty="0" smtClean="0"/>
              <a:t>לו!</a:t>
            </a:r>
          </a:p>
          <a:p>
            <a:pPr>
              <a:lnSpc>
                <a:spcPct val="120000"/>
              </a:lnSpc>
            </a:pPr>
            <a:r>
              <a:rPr lang="he-IL" dirty="0" smtClean="0"/>
              <a:t>ועוד תניא: </a:t>
            </a:r>
            <a:r>
              <a:rPr lang="he-IL" dirty="0" err="1">
                <a:solidFill>
                  <a:srgbClr val="F79646">
                    <a:lumMod val="50000"/>
                  </a:srgbClr>
                </a:solidFill>
              </a:rPr>
              <a:t>חיישינן</a:t>
            </a:r>
            <a:r>
              <a:rPr lang="he-IL" dirty="0">
                <a:solidFill>
                  <a:srgbClr val="F79646">
                    <a:lumMod val="50000"/>
                  </a:srgbClr>
                </a:solidFill>
              </a:rPr>
              <a:t> שמא יש לו</a:t>
            </a:r>
            <a:r>
              <a:rPr lang="he-IL" dirty="0" smtClean="0"/>
              <a:t>!</a:t>
            </a:r>
          </a:p>
          <a:p>
            <a:pPr>
              <a:lnSpc>
                <a:spcPct val="120000"/>
              </a:lnSpc>
            </a:pPr>
            <a:r>
              <a:rPr lang="he-IL" dirty="0" smtClean="0"/>
              <a:t>לא </a:t>
            </a:r>
            <a:r>
              <a:rPr lang="he-IL" dirty="0" err="1" smtClean="0"/>
              <a:t>קשיא</a:t>
            </a:r>
            <a:r>
              <a:rPr lang="he-IL" dirty="0" smtClean="0"/>
              <a:t>, </a:t>
            </a:r>
            <a:r>
              <a:rPr lang="he-IL" dirty="0"/>
              <a:t>הא בקידושי </a:t>
            </a:r>
            <a:r>
              <a:rPr lang="he-IL" dirty="0" smtClean="0"/>
              <a:t>ודאי, </a:t>
            </a:r>
            <a:r>
              <a:rPr lang="he-IL" dirty="0"/>
              <a:t>הא בקידושי </a:t>
            </a:r>
            <a:r>
              <a:rPr lang="he-IL" dirty="0" smtClean="0"/>
              <a:t>ספק</a:t>
            </a:r>
            <a:r>
              <a:rPr lang="he-IL" dirty="0"/>
              <a:t>.</a:t>
            </a:r>
            <a:endParaRPr lang="he-IL" dirty="0" smtClean="0"/>
          </a:p>
          <a:p>
            <a:pPr>
              <a:lnSpc>
                <a:spcPct val="120000"/>
              </a:lnSpc>
            </a:pPr>
            <a:endParaRPr lang="he-IL" dirty="0" smtClean="0"/>
          </a:p>
          <a:p>
            <a:pPr>
              <a:lnSpc>
                <a:spcPct val="120000"/>
              </a:lnSpc>
            </a:pPr>
            <a:endParaRPr lang="he-IL" dirty="0"/>
          </a:p>
          <a:p>
            <a:pPr>
              <a:lnSpc>
                <a:spcPct val="120000"/>
              </a:lnSpc>
            </a:pPr>
            <a:r>
              <a:rPr lang="he-IL" dirty="0" err="1" smtClean="0"/>
              <a:t>ע</a:t>
            </a:r>
            <a:r>
              <a:rPr lang="he-IL" dirty="0" err="1"/>
              <a:t>''מ</a:t>
            </a:r>
            <a:r>
              <a:rPr lang="he-IL" dirty="0"/>
              <a:t> שאראך מאתים זוז </a:t>
            </a:r>
            <a:r>
              <a:rPr lang="he-IL" dirty="0" err="1"/>
              <a:t>וכו</a:t>
            </a:r>
            <a:r>
              <a:rPr lang="he-IL" dirty="0"/>
              <a:t>': </a:t>
            </a:r>
            <a:endParaRPr lang="he-IL" dirty="0" smtClean="0"/>
          </a:p>
          <a:p>
            <a:pPr>
              <a:lnSpc>
                <a:spcPct val="120000"/>
              </a:lnSpc>
            </a:pPr>
            <a:r>
              <a:rPr lang="he-IL" dirty="0" smtClean="0"/>
              <a:t>תנא: </a:t>
            </a:r>
            <a:r>
              <a:rPr lang="he-IL" dirty="0">
                <a:solidFill>
                  <a:srgbClr val="F79646">
                    <a:lumMod val="50000"/>
                  </a:srgbClr>
                </a:solidFill>
              </a:rPr>
              <a:t>לא </a:t>
            </a:r>
            <a:r>
              <a:rPr lang="he-IL" dirty="0" err="1">
                <a:solidFill>
                  <a:srgbClr val="F79646">
                    <a:lumMod val="50000"/>
                  </a:srgbClr>
                </a:solidFill>
              </a:rPr>
              <a:t>נתכונה</a:t>
            </a:r>
            <a:r>
              <a:rPr lang="he-IL" dirty="0">
                <a:solidFill>
                  <a:srgbClr val="F79646">
                    <a:lumMod val="50000"/>
                  </a:srgbClr>
                </a:solidFill>
              </a:rPr>
              <a:t> אלא לראות משלו</a:t>
            </a:r>
            <a:r>
              <a:rPr lang="he-IL" dirty="0"/>
              <a:t>.</a:t>
            </a:r>
            <a:endParaRPr lang="he-IL" dirty="0" smtClean="0"/>
          </a:p>
          <a:p>
            <a:pPr>
              <a:lnSpc>
                <a:spcPct val="120000"/>
              </a:lnSpc>
            </a:pPr>
            <a:endParaRPr lang="he-IL" dirty="0" smtClean="0"/>
          </a:p>
          <a:p>
            <a:pPr>
              <a:lnSpc>
                <a:spcPct val="120000"/>
              </a:lnSpc>
            </a:pPr>
            <a:endParaRPr lang="he-IL" dirty="0"/>
          </a:p>
          <a:p>
            <a:pPr>
              <a:lnSpc>
                <a:spcPct val="120000"/>
              </a:lnSpc>
            </a:pPr>
            <a:r>
              <a:rPr lang="he-IL" dirty="0" smtClean="0"/>
              <a:t>ואם </a:t>
            </a:r>
            <a:r>
              <a:rPr lang="he-IL" dirty="0"/>
              <a:t>הראה לה על </a:t>
            </a:r>
            <a:r>
              <a:rPr lang="he-IL" dirty="0" err="1"/>
              <a:t>השלחן</a:t>
            </a:r>
            <a:r>
              <a:rPr lang="he-IL" dirty="0"/>
              <a:t> אינה מקודשת: </a:t>
            </a:r>
            <a:endParaRPr lang="he-IL" dirty="0" smtClean="0"/>
          </a:p>
          <a:p>
            <a:pPr>
              <a:lnSpc>
                <a:spcPct val="120000"/>
              </a:lnSpc>
            </a:pPr>
            <a:r>
              <a:rPr lang="he-IL" dirty="0" smtClean="0"/>
              <a:t>פשיטא!</a:t>
            </a:r>
          </a:p>
          <a:p>
            <a:pPr>
              <a:lnSpc>
                <a:spcPct val="120000"/>
              </a:lnSpc>
            </a:pPr>
            <a:r>
              <a:rPr lang="he-IL" dirty="0" smtClean="0"/>
              <a:t>לא </a:t>
            </a:r>
            <a:r>
              <a:rPr lang="he-IL" dirty="0" err="1"/>
              <a:t>צריכא</a:t>
            </a:r>
            <a:r>
              <a:rPr lang="he-IL" dirty="0"/>
              <a:t> </a:t>
            </a:r>
            <a:r>
              <a:rPr lang="he-IL" dirty="0" err="1"/>
              <a:t>דאע</a:t>
            </a:r>
            <a:r>
              <a:rPr lang="he-IL" dirty="0"/>
              <a:t>''ג </a:t>
            </a:r>
            <a:r>
              <a:rPr lang="he-IL" dirty="0" err="1"/>
              <a:t>דנקט</a:t>
            </a:r>
            <a:r>
              <a:rPr lang="he-IL" dirty="0"/>
              <a:t> דמי </a:t>
            </a:r>
            <a:r>
              <a:rPr lang="he-IL" dirty="0" err="1" smtClean="0"/>
              <a:t>בעיסקא</a:t>
            </a:r>
            <a:r>
              <a:rPr lang="he-IL" dirty="0"/>
              <a:t>.</a:t>
            </a:r>
            <a:endParaRPr lang="he-IL" dirty="0" smtClean="0"/>
          </a:p>
        </p:txBody>
      </p:sp>
      <p:sp>
        <p:nvSpPr>
          <p:cNvPr id="7" name="TextBox 6"/>
          <p:cNvSpPr txBox="1"/>
          <p:nvPr/>
        </p:nvSpPr>
        <p:spPr>
          <a:xfrm>
            <a:off x="-108520" y="35330"/>
            <a:ext cx="1607572" cy="369332"/>
          </a:xfrm>
          <a:prstGeom prst="rect">
            <a:avLst/>
          </a:prstGeom>
          <a:noFill/>
        </p:spPr>
        <p:txBody>
          <a:bodyPr wrap="square" rtlCol="1">
            <a:spAutoFit/>
          </a:bodyPr>
          <a:lstStyle/>
          <a:p>
            <a:r>
              <a:rPr lang="he-IL" b="1" dirty="0" smtClean="0">
                <a:solidFill>
                  <a:schemeClr val="bg1">
                    <a:lumMod val="50000"/>
                  </a:schemeClr>
                </a:solidFill>
              </a:rPr>
              <a:t>דף </a:t>
            </a:r>
            <a:r>
              <a:rPr lang="he-IL" b="1" dirty="0">
                <a:solidFill>
                  <a:schemeClr val="bg1">
                    <a:lumMod val="50000"/>
                  </a:schemeClr>
                </a:solidFill>
              </a:rPr>
              <a:t>ס</a:t>
            </a:r>
            <a:r>
              <a:rPr lang="he-IL" b="1" dirty="0" smtClean="0">
                <a:solidFill>
                  <a:schemeClr val="bg1">
                    <a:lumMod val="50000"/>
                  </a:schemeClr>
                </a:solidFill>
              </a:rPr>
              <a:t> עמוד ב</a:t>
            </a:r>
            <a:endParaRPr lang="he-IL" b="1" dirty="0">
              <a:solidFill>
                <a:schemeClr val="bg1">
                  <a:lumMod val="50000"/>
                </a:schemeClr>
              </a:solidFill>
            </a:endParaRPr>
          </a:p>
        </p:txBody>
      </p:sp>
      <p:sp>
        <p:nvSpPr>
          <p:cNvPr id="5" name="הסבר מלבני מעוגל 4"/>
          <p:cNvSpPr/>
          <p:nvPr/>
        </p:nvSpPr>
        <p:spPr>
          <a:xfrm>
            <a:off x="411034" y="523701"/>
            <a:ext cx="4032448" cy="3985419"/>
          </a:xfrm>
          <a:prstGeom prst="wedgeRoundRectCallout">
            <a:avLst>
              <a:gd name="adj1" fmla="val -53199"/>
              <a:gd name="adj2" fmla="val -41126"/>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r>
              <a:rPr lang="he-IL" sz="1300" b="1" dirty="0" smtClean="0">
                <a:solidFill>
                  <a:prstClr val="black"/>
                </a:solidFill>
              </a:rPr>
              <a:t>משנה (דף ס עמוד א)</a:t>
            </a:r>
            <a:endParaRPr lang="he-IL" sz="1300" dirty="0">
              <a:solidFill>
                <a:srgbClr val="F79646">
                  <a:lumMod val="50000"/>
                </a:srgbClr>
              </a:solidFill>
            </a:endParaRPr>
          </a:p>
          <a:p>
            <a:pPr>
              <a:lnSpc>
                <a:spcPct val="120000"/>
              </a:lnSpc>
            </a:pPr>
            <a:endParaRPr lang="he-IL" sz="1100" dirty="0" smtClean="0">
              <a:solidFill>
                <a:srgbClr val="F79646">
                  <a:lumMod val="50000"/>
                </a:srgbClr>
              </a:solidFill>
            </a:endParaRPr>
          </a:p>
          <a:p>
            <a:pPr>
              <a:lnSpc>
                <a:spcPct val="120000"/>
              </a:lnSpc>
            </a:pPr>
            <a:r>
              <a:rPr lang="he-IL" sz="1300" dirty="0" smtClean="0">
                <a:solidFill>
                  <a:srgbClr val="F79646">
                    <a:lumMod val="50000"/>
                  </a:srgbClr>
                </a:solidFill>
              </a:rPr>
              <a:t>האומר </a:t>
            </a:r>
            <a:r>
              <a:rPr lang="he-IL" sz="1300" dirty="0">
                <a:solidFill>
                  <a:srgbClr val="F79646">
                    <a:lumMod val="50000"/>
                  </a:srgbClr>
                </a:solidFill>
              </a:rPr>
              <a:t>לאשה:</a:t>
            </a:r>
          </a:p>
          <a:p>
            <a:pPr>
              <a:lnSpc>
                <a:spcPct val="120000"/>
              </a:lnSpc>
            </a:pPr>
            <a:endParaRPr lang="he-IL" sz="1100" dirty="0">
              <a:solidFill>
                <a:srgbClr val="F79646">
                  <a:lumMod val="50000"/>
                </a:srgbClr>
              </a:solidFill>
            </a:endParaRPr>
          </a:p>
          <a:p>
            <a:pPr>
              <a:lnSpc>
                <a:spcPct val="120000"/>
              </a:lnSpc>
            </a:pPr>
            <a:r>
              <a:rPr lang="he-IL" sz="1300" dirty="0">
                <a:solidFill>
                  <a:srgbClr val="F79646">
                    <a:lumMod val="50000"/>
                  </a:srgbClr>
                </a:solidFill>
              </a:rPr>
              <a:t>"הרי את מקודשת לי על מנת שאתן לך מאתים זוז</a:t>
            </a:r>
            <a:r>
              <a:rPr lang="he-IL" sz="1300" dirty="0" smtClean="0">
                <a:solidFill>
                  <a:srgbClr val="F79646">
                    <a:lumMod val="50000"/>
                  </a:srgbClr>
                </a:solidFill>
              </a:rPr>
              <a:t>" - </a:t>
            </a:r>
            <a:r>
              <a:rPr lang="he-IL" sz="1300" dirty="0">
                <a:solidFill>
                  <a:srgbClr val="F79646">
                    <a:lumMod val="50000"/>
                  </a:srgbClr>
                </a:solidFill>
              </a:rPr>
              <a:t>הרי זו מקודשת והוא </a:t>
            </a:r>
            <a:r>
              <a:rPr lang="he-IL" sz="1300" dirty="0" err="1">
                <a:solidFill>
                  <a:srgbClr val="F79646">
                    <a:lumMod val="50000"/>
                  </a:srgbClr>
                </a:solidFill>
              </a:rPr>
              <a:t>יתן</a:t>
            </a:r>
            <a:r>
              <a:rPr lang="he-IL" sz="1300" dirty="0">
                <a:solidFill>
                  <a:srgbClr val="F79646">
                    <a:lumMod val="50000"/>
                  </a:srgbClr>
                </a:solidFill>
              </a:rPr>
              <a:t>.</a:t>
            </a:r>
          </a:p>
          <a:p>
            <a:pPr>
              <a:lnSpc>
                <a:spcPct val="120000"/>
              </a:lnSpc>
            </a:pPr>
            <a:endParaRPr lang="he-IL" sz="1100" dirty="0">
              <a:solidFill>
                <a:srgbClr val="F79646">
                  <a:lumMod val="50000"/>
                </a:srgbClr>
              </a:solidFill>
            </a:endParaRPr>
          </a:p>
          <a:p>
            <a:pPr>
              <a:lnSpc>
                <a:spcPct val="120000"/>
              </a:lnSpc>
            </a:pPr>
            <a:r>
              <a:rPr lang="he-IL" sz="1300" dirty="0">
                <a:solidFill>
                  <a:srgbClr val="F79646">
                    <a:lumMod val="50000"/>
                  </a:srgbClr>
                </a:solidFill>
              </a:rPr>
              <a:t>"על מנת שאתן לך מכאן ועד ל' יום" -</a:t>
            </a:r>
            <a:endParaRPr lang="he-IL" sz="1300" dirty="0" smtClean="0">
              <a:solidFill>
                <a:srgbClr val="F79646">
                  <a:lumMod val="50000"/>
                </a:srgbClr>
              </a:solidFill>
            </a:endParaRPr>
          </a:p>
          <a:p>
            <a:pPr>
              <a:lnSpc>
                <a:spcPct val="120000"/>
              </a:lnSpc>
            </a:pPr>
            <a:r>
              <a:rPr lang="he-IL" sz="1300" dirty="0" smtClean="0">
                <a:solidFill>
                  <a:srgbClr val="F79646">
                    <a:lumMod val="50000"/>
                  </a:srgbClr>
                </a:solidFill>
              </a:rPr>
              <a:t>נתן </a:t>
            </a:r>
            <a:r>
              <a:rPr lang="he-IL" sz="1300" dirty="0">
                <a:solidFill>
                  <a:srgbClr val="F79646">
                    <a:lumMod val="50000"/>
                  </a:srgbClr>
                </a:solidFill>
              </a:rPr>
              <a:t>לה בתוך שלשים מקודשת, ואם לאו אינה מקודשת.</a:t>
            </a:r>
          </a:p>
          <a:p>
            <a:pPr>
              <a:lnSpc>
                <a:spcPct val="120000"/>
              </a:lnSpc>
            </a:pPr>
            <a:endParaRPr lang="he-IL" sz="1100" dirty="0">
              <a:solidFill>
                <a:srgbClr val="F79646">
                  <a:lumMod val="50000"/>
                </a:srgbClr>
              </a:solidFill>
            </a:endParaRPr>
          </a:p>
          <a:p>
            <a:pPr>
              <a:lnSpc>
                <a:spcPct val="120000"/>
              </a:lnSpc>
            </a:pPr>
            <a:r>
              <a:rPr lang="he-IL" sz="1300" dirty="0">
                <a:solidFill>
                  <a:srgbClr val="FF0000"/>
                </a:solidFill>
              </a:rPr>
              <a:t>"</a:t>
            </a:r>
            <a:r>
              <a:rPr lang="he-IL" sz="1300" dirty="0" err="1">
                <a:solidFill>
                  <a:srgbClr val="FF0000"/>
                </a:solidFill>
              </a:rPr>
              <a:t>ע''מ</a:t>
            </a:r>
            <a:r>
              <a:rPr lang="he-IL" sz="1300" dirty="0">
                <a:solidFill>
                  <a:srgbClr val="FF0000"/>
                </a:solidFill>
              </a:rPr>
              <a:t> שיש לי מאתים זוז" -</a:t>
            </a:r>
            <a:r>
              <a:rPr lang="he-IL" sz="1300" dirty="0" smtClean="0">
                <a:solidFill>
                  <a:srgbClr val="FF0000"/>
                </a:solidFill>
              </a:rPr>
              <a:t> </a:t>
            </a:r>
          </a:p>
          <a:p>
            <a:pPr>
              <a:lnSpc>
                <a:spcPct val="120000"/>
              </a:lnSpc>
            </a:pPr>
            <a:r>
              <a:rPr lang="he-IL" sz="1300" dirty="0" smtClean="0">
                <a:solidFill>
                  <a:srgbClr val="FF0000"/>
                </a:solidFill>
              </a:rPr>
              <a:t>הרי </a:t>
            </a:r>
            <a:r>
              <a:rPr lang="he-IL" sz="1300" dirty="0">
                <a:solidFill>
                  <a:srgbClr val="FF0000"/>
                </a:solidFill>
              </a:rPr>
              <a:t>זו מקודשת ויש לו.</a:t>
            </a:r>
          </a:p>
          <a:p>
            <a:pPr>
              <a:lnSpc>
                <a:spcPct val="120000"/>
              </a:lnSpc>
            </a:pPr>
            <a:endParaRPr lang="he-IL" sz="1100" dirty="0">
              <a:solidFill>
                <a:srgbClr val="F79646">
                  <a:lumMod val="50000"/>
                </a:srgbClr>
              </a:solidFill>
            </a:endParaRPr>
          </a:p>
          <a:p>
            <a:pPr>
              <a:lnSpc>
                <a:spcPct val="120000"/>
              </a:lnSpc>
            </a:pPr>
            <a:r>
              <a:rPr lang="he-IL" sz="1300" dirty="0">
                <a:solidFill>
                  <a:srgbClr val="F79646">
                    <a:lumMod val="50000"/>
                  </a:srgbClr>
                </a:solidFill>
              </a:rPr>
              <a:t>"על מנת שאראך מאתים זוז" -</a:t>
            </a:r>
            <a:endParaRPr lang="he-IL" sz="1300" dirty="0" smtClean="0">
              <a:solidFill>
                <a:srgbClr val="F79646">
                  <a:lumMod val="50000"/>
                </a:srgbClr>
              </a:solidFill>
            </a:endParaRPr>
          </a:p>
          <a:p>
            <a:pPr>
              <a:lnSpc>
                <a:spcPct val="120000"/>
              </a:lnSpc>
            </a:pPr>
            <a:r>
              <a:rPr lang="he-IL" sz="1300" dirty="0" smtClean="0">
                <a:solidFill>
                  <a:srgbClr val="F79646">
                    <a:lumMod val="50000"/>
                  </a:srgbClr>
                </a:solidFill>
              </a:rPr>
              <a:t>הרי </a:t>
            </a:r>
            <a:r>
              <a:rPr lang="he-IL" sz="1300" dirty="0">
                <a:solidFill>
                  <a:srgbClr val="F79646">
                    <a:lumMod val="50000"/>
                  </a:srgbClr>
                </a:solidFill>
              </a:rPr>
              <a:t>זו מקודשת ויראה לה, </a:t>
            </a:r>
            <a:endParaRPr lang="he-IL" sz="1300" dirty="0" smtClean="0">
              <a:solidFill>
                <a:srgbClr val="F79646">
                  <a:lumMod val="50000"/>
                </a:srgbClr>
              </a:solidFill>
            </a:endParaRPr>
          </a:p>
          <a:p>
            <a:pPr>
              <a:lnSpc>
                <a:spcPct val="120000"/>
              </a:lnSpc>
            </a:pPr>
            <a:r>
              <a:rPr lang="he-IL" sz="1300" dirty="0" smtClean="0">
                <a:solidFill>
                  <a:srgbClr val="F79646">
                    <a:lumMod val="50000"/>
                  </a:srgbClr>
                </a:solidFill>
              </a:rPr>
              <a:t>ואם </a:t>
            </a:r>
            <a:r>
              <a:rPr lang="he-IL" sz="1300" dirty="0">
                <a:solidFill>
                  <a:srgbClr val="F79646">
                    <a:lumMod val="50000"/>
                  </a:srgbClr>
                </a:solidFill>
              </a:rPr>
              <a:t>הראה על </a:t>
            </a:r>
            <a:r>
              <a:rPr lang="he-IL" sz="1300" dirty="0" err="1">
                <a:solidFill>
                  <a:srgbClr val="F79646">
                    <a:lumMod val="50000"/>
                  </a:srgbClr>
                </a:solidFill>
              </a:rPr>
              <a:t>השלחן</a:t>
            </a:r>
            <a:r>
              <a:rPr lang="he-IL" sz="1300" dirty="0">
                <a:solidFill>
                  <a:srgbClr val="F79646">
                    <a:lumMod val="50000"/>
                  </a:srgbClr>
                </a:solidFill>
              </a:rPr>
              <a:t> אינה מקודשת</a:t>
            </a:r>
            <a:r>
              <a:rPr lang="he-IL" sz="1300" dirty="0" smtClean="0">
                <a:solidFill>
                  <a:srgbClr val="F79646">
                    <a:lumMod val="50000"/>
                  </a:srgbClr>
                </a:solidFill>
              </a:rPr>
              <a:t>.</a:t>
            </a:r>
            <a:endParaRPr lang="he-IL" sz="1300" dirty="0">
              <a:solidFill>
                <a:prstClr val="black"/>
              </a:solidFill>
            </a:endParaRPr>
          </a:p>
        </p:txBody>
      </p:sp>
    </p:spTree>
    <p:extLst>
      <p:ext uri="{BB962C8B-B14F-4D97-AF65-F5344CB8AC3E}">
        <p14:creationId xmlns:p14="http://schemas.microsoft.com/office/powerpoint/2010/main" val="28274834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3764672" y="244202"/>
            <a:ext cx="4983792" cy="6407908"/>
          </a:xfrm>
          <a:prstGeom prst="rect">
            <a:avLst/>
          </a:prstGeom>
          <a:noFill/>
        </p:spPr>
        <p:txBody>
          <a:bodyPr wrap="square" rtlCol="1">
            <a:spAutoFit/>
          </a:bodyPr>
          <a:lstStyle/>
          <a:p>
            <a:pPr>
              <a:lnSpc>
                <a:spcPct val="120000"/>
              </a:lnSpc>
            </a:pPr>
            <a:r>
              <a:rPr lang="he-IL" dirty="0" smtClean="0"/>
              <a:t>על </a:t>
            </a:r>
            <a:r>
              <a:rPr lang="he-IL" dirty="0"/>
              <a:t>מנת שאתן לך מכאן </a:t>
            </a:r>
            <a:r>
              <a:rPr lang="he-IL" dirty="0" err="1"/>
              <a:t>וכו</a:t>
            </a:r>
            <a:r>
              <a:rPr lang="he-IL" dirty="0"/>
              <a:t>': </a:t>
            </a:r>
            <a:endParaRPr lang="he-IL" dirty="0" smtClean="0"/>
          </a:p>
          <a:p>
            <a:pPr>
              <a:lnSpc>
                <a:spcPct val="120000"/>
              </a:lnSpc>
            </a:pPr>
            <a:r>
              <a:rPr lang="he-IL" dirty="0" smtClean="0"/>
              <a:t>פשיטא!</a:t>
            </a:r>
          </a:p>
          <a:p>
            <a:pPr>
              <a:lnSpc>
                <a:spcPct val="120000"/>
              </a:lnSpc>
            </a:pPr>
            <a:r>
              <a:rPr lang="he-IL" dirty="0" smtClean="0"/>
              <a:t>מהו </a:t>
            </a:r>
            <a:r>
              <a:rPr lang="he-IL" dirty="0" err="1"/>
              <a:t>דתימא</a:t>
            </a:r>
            <a:r>
              <a:rPr lang="he-IL" dirty="0"/>
              <a:t> לאו תנאה הוא </a:t>
            </a:r>
            <a:r>
              <a:rPr lang="he-IL" dirty="0" err="1"/>
              <a:t>ולזרוזיה</a:t>
            </a:r>
            <a:r>
              <a:rPr lang="he-IL" dirty="0"/>
              <a:t> </a:t>
            </a:r>
            <a:r>
              <a:rPr lang="he-IL" dirty="0" err="1" smtClean="0"/>
              <a:t>קאמר</a:t>
            </a:r>
            <a:r>
              <a:rPr lang="he-IL" dirty="0" smtClean="0"/>
              <a:t>,</a:t>
            </a:r>
          </a:p>
          <a:p>
            <a:pPr>
              <a:lnSpc>
                <a:spcPct val="120000"/>
              </a:lnSpc>
            </a:pPr>
            <a:r>
              <a:rPr lang="he-IL" dirty="0" err="1" smtClean="0"/>
              <a:t>קמ</a:t>
            </a:r>
            <a:r>
              <a:rPr lang="he-IL" dirty="0"/>
              <a:t>'</a:t>
            </a:r>
            <a:r>
              <a:rPr lang="he-IL" dirty="0" smtClean="0"/>
              <a:t>'ל</a:t>
            </a:r>
            <a:r>
              <a:rPr lang="he-IL" dirty="0"/>
              <a:t>.</a:t>
            </a:r>
            <a:endParaRPr lang="he-IL" dirty="0" smtClean="0"/>
          </a:p>
          <a:p>
            <a:pPr>
              <a:lnSpc>
                <a:spcPct val="120000"/>
              </a:lnSpc>
            </a:pPr>
            <a:endParaRPr lang="he-IL" dirty="0" smtClean="0"/>
          </a:p>
          <a:p>
            <a:pPr>
              <a:lnSpc>
                <a:spcPct val="120000"/>
              </a:lnSpc>
            </a:pPr>
            <a:endParaRPr lang="he-IL" dirty="0"/>
          </a:p>
          <a:p>
            <a:pPr>
              <a:lnSpc>
                <a:spcPct val="120000"/>
              </a:lnSpc>
            </a:pPr>
            <a:r>
              <a:rPr lang="he-IL" dirty="0" smtClean="0"/>
              <a:t>על </a:t>
            </a:r>
            <a:r>
              <a:rPr lang="he-IL" dirty="0"/>
              <a:t>מנת שיש לי מאתים זוז </a:t>
            </a:r>
            <a:r>
              <a:rPr lang="he-IL" dirty="0" err="1"/>
              <a:t>וכו</a:t>
            </a:r>
            <a:r>
              <a:rPr lang="he-IL" dirty="0"/>
              <a:t>': </a:t>
            </a:r>
            <a:endParaRPr lang="he-IL" dirty="0" smtClean="0"/>
          </a:p>
          <a:p>
            <a:pPr>
              <a:lnSpc>
                <a:spcPct val="120000"/>
              </a:lnSpc>
            </a:pPr>
            <a:r>
              <a:rPr lang="he-IL" dirty="0" smtClean="0"/>
              <a:t>וניחוש </a:t>
            </a:r>
            <a:r>
              <a:rPr lang="he-IL" dirty="0"/>
              <a:t>שמא יש </a:t>
            </a:r>
            <a:r>
              <a:rPr lang="he-IL" dirty="0" smtClean="0"/>
              <a:t>לו!</a:t>
            </a:r>
          </a:p>
          <a:p>
            <a:pPr>
              <a:lnSpc>
                <a:spcPct val="120000"/>
              </a:lnSpc>
            </a:pPr>
            <a:r>
              <a:rPr lang="he-IL" dirty="0" smtClean="0"/>
              <a:t>ועוד תניא: </a:t>
            </a:r>
            <a:r>
              <a:rPr lang="he-IL" dirty="0" err="1">
                <a:solidFill>
                  <a:srgbClr val="F79646">
                    <a:lumMod val="50000"/>
                  </a:srgbClr>
                </a:solidFill>
              </a:rPr>
              <a:t>חיישינן</a:t>
            </a:r>
            <a:r>
              <a:rPr lang="he-IL" dirty="0">
                <a:solidFill>
                  <a:srgbClr val="F79646">
                    <a:lumMod val="50000"/>
                  </a:srgbClr>
                </a:solidFill>
              </a:rPr>
              <a:t> שמא יש לו</a:t>
            </a:r>
            <a:r>
              <a:rPr lang="he-IL" dirty="0" smtClean="0"/>
              <a:t>!</a:t>
            </a:r>
          </a:p>
          <a:p>
            <a:pPr>
              <a:lnSpc>
                <a:spcPct val="120000"/>
              </a:lnSpc>
            </a:pPr>
            <a:r>
              <a:rPr lang="he-IL" dirty="0" smtClean="0"/>
              <a:t>לא </a:t>
            </a:r>
            <a:r>
              <a:rPr lang="he-IL" dirty="0" err="1" smtClean="0"/>
              <a:t>קשיא</a:t>
            </a:r>
            <a:r>
              <a:rPr lang="he-IL" dirty="0" smtClean="0"/>
              <a:t>, </a:t>
            </a:r>
            <a:r>
              <a:rPr lang="he-IL" dirty="0"/>
              <a:t>הא בקידושי </a:t>
            </a:r>
            <a:r>
              <a:rPr lang="he-IL" dirty="0" smtClean="0"/>
              <a:t>ודאי, </a:t>
            </a:r>
            <a:r>
              <a:rPr lang="he-IL" dirty="0"/>
              <a:t>הא בקידושי </a:t>
            </a:r>
            <a:r>
              <a:rPr lang="he-IL" dirty="0" smtClean="0"/>
              <a:t>ספק</a:t>
            </a:r>
            <a:r>
              <a:rPr lang="he-IL" dirty="0"/>
              <a:t>.</a:t>
            </a:r>
            <a:endParaRPr lang="he-IL" dirty="0" smtClean="0"/>
          </a:p>
          <a:p>
            <a:pPr>
              <a:lnSpc>
                <a:spcPct val="120000"/>
              </a:lnSpc>
            </a:pPr>
            <a:endParaRPr lang="he-IL" dirty="0" smtClean="0"/>
          </a:p>
          <a:p>
            <a:pPr>
              <a:lnSpc>
                <a:spcPct val="120000"/>
              </a:lnSpc>
            </a:pPr>
            <a:endParaRPr lang="he-IL" dirty="0"/>
          </a:p>
          <a:p>
            <a:pPr>
              <a:lnSpc>
                <a:spcPct val="120000"/>
              </a:lnSpc>
            </a:pPr>
            <a:r>
              <a:rPr lang="he-IL" dirty="0" err="1" smtClean="0"/>
              <a:t>ע</a:t>
            </a:r>
            <a:r>
              <a:rPr lang="he-IL" dirty="0" err="1"/>
              <a:t>''מ</a:t>
            </a:r>
            <a:r>
              <a:rPr lang="he-IL" dirty="0"/>
              <a:t> שאראך מאתים זוז </a:t>
            </a:r>
            <a:r>
              <a:rPr lang="he-IL" dirty="0" err="1"/>
              <a:t>וכו</a:t>
            </a:r>
            <a:r>
              <a:rPr lang="he-IL" dirty="0"/>
              <a:t>': </a:t>
            </a:r>
            <a:endParaRPr lang="he-IL" dirty="0" smtClean="0"/>
          </a:p>
          <a:p>
            <a:pPr>
              <a:lnSpc>
                <a:spcPct val="120000"/>
              </a:lnSpc>
            </a:pPr>
            <a:r>
              <a:rPr lang="he-IL" dirty="0" smtClean="0"/>
              <a:t>תנא: </a:t>
            </a:r>
            <a:r>
              <a:rPr lang="he-IL" dirty="0">
                <a:solidFill>
                  <a:srgbClr val="F79646">
                    <a:lumMod val="50000"/>
                  </a:srgbClr>
                </a:solidFill>
              </a:rPr>
              <a:t>לא </a:t>
            </a:r>
            <a:r>
              <a:rPr lang="he-IL" dirty="0" err="1">
                <a:solidFill>
                  <a:srgbClr val="F79646">
                    <a:lumMod val="50000"/>
                  </a:srgbClr>
                </a:solidFill>
              </a:rPr>
              <a:t>נתכונה</a:t>
            </a:r>
            <a:r>
              <a:rPr lang="he-IL" dirty="0">
                <a:solidFill>
                  <a:srgbClr val="F79646">
                    <a:lumMod val="50000"/>
                  </a:srgbClr>
                </a:solidFill>
              </a:rPr>
              <a:t> אלא לראות משלו</a:t>
            </a:r>
            <a:r>
              <a:rPr lang="he-IL" dirty="0"/>
              <a:t>.</a:t>
            </a:r>
            <a:endParaRPr lang="he-IL" dirty="0" smtClean="0"/>
          </a:p>
          <a:p>
            <a:pPr>
              <a:lnSpc>
                <a:spcPct val="120000"/>
              </a:lnSpc>
            </a:pPr>
            <a:endParaRPr lang="he-IL" dirty="0" smtClean="0"/>
          </a:p>
          <a:p>
            <a:pPr>
              <a:lnSpc>
                <a:spcPct val="120000"/>
              </a:lnSpc>
            </a:pPr>
            <a:endParaRPr lang="he-IL" dirty="0"/>
          </a:p>
          <a:p>
            <a:pPr>
              <a:lnSpc>
                <a:spcPct val="120000"/>
              </a:lnSpc>
            </a:pPr>
            <a:r>
              <a:rPr lang="he-IL" dirty="0" smtClean="0"/>
              <a:t>ואם </a:t>
            </a:r>
            <a:r>
              <a:rPr lang="he-IL" dirty="0"/>
              <a:t>הראה לה על </a:t>
            </a:r>
            <a:r>
              <a:rPr lang="he-IL" dirty="0" err="1"/>
              <a:t>השלחן</a:t>
            </a:r>
            <a:r>
              <a:rPr lang="he-IL" dirty="0"/>
              <a:t> אינה מקודשת: </a:t>
            </a:r>
            <a:endParaRPr lang="he-IL" dirty="0" smtClean="0"/>
          </a:p>
          <a:p>
            <a:pPr>
              <a:lnSpc>
                <a:spcPct val="120000"/>
              </a:lnSpc>
            </a:pPr>
            <a:r>
              <a:rPr lang="he-IL" dirty="0" smtClean="0"/>
              <a:t>פשיטא!</a:t>
            </a:r>
          </a:p>
          <a:p>
            <a:pPr>
              <a:lnSpc>
                <a:spcPct val="120000"/>
              </a:lnSpc>
            </a:pPr>
            <a:r>
              <a:rPr lang="he-IL" dirty="0" smtClean="0"/>
              <a:t>לא </a:t>
            </a:r>
            <a:r>
              <a:rPr lang="he-IL" dirty="0" err="1"/>
              <a:t>צריכא</a:t>
            </a:r>
            <a:r>
              <a:rPr lang="he-IL" dirty="0"/>
              <a:t> </a:t>
            </a:r>
            <a:r>
              <a:rPr lang="he-IL" dirty="0" err="1"/>
              <a:t>דאע</a:t>
            </a:r>
            <a:r>
              <a:rPr lang="he-IL" dirty="0"/>
              <a:t>''ג </a:t>
            </a:r>
            <a:r>
              <a:rPr lang="he-IL" dirty="0" err="1"/>
              <a:t>דנקט</a:t>
            </a:r>
            <a:r>
              <a:rPr lang="he-IL" dirty="0"/>
              <a:t> דמי </a:t>
            </a:r>
            <a:r>
              <a:rPr lang="he-IL" dirty="0" err="1" smtClean="0"/>
              <a:t>בעיסקא</a:t>
            </a:r>
            <a:r>
              <a:rPr lang="he-IL" dirty="0"/>
              <a:t>.</a:t>
            </a:r>
            <a:endParaRPr lang="he-IL" dirty="0" smtClean="0"/>
          </a:p>
        </p:txBody>
      </p:sp>
      <p:sp>
        <p:nvSpPr>
          <p:cNvPr id="7" name="TextBox 6"/>
          <p:cNvSpPr txBox="1"/>
          <p:nvPr/>
        </p:nvSpPr>
        <p:spPr>
          <a:xfrm>
            <a:off x="-108520" y="35330"/>
            <a:ext cx="1607572" cy="369332"/>
          </a:xfrm>
          <a:prstGeom prst="rect">
            <a:avLst/>
          </a:prstGeom>
          <a:noFill/>
        </p:spPr>
        <p:txBody>
          <a:bodyPr wrap="square" rtlCol="1">
            <a:spAutoFit/>
          </a:bodyPr>
          <a:lstStyle/>
          <a:p>
            <a:r>
              <a:rPr lang="he-IL" b="1" dirty="0" smtClean="0">
                <a:solidFill>
                  <a:schemeClr val="bg1">
                    <a:lumMod val="50000"/>
                  </a:schemeClr>
                </a:solidFill>
              </a:rPr>
              <a:t>דף </a:t>
            </a:r>
            <a:r>
              <a:rPr lang="he-IL" b="1" dirty="0">
                <a:solidFill>
                  <a:schemeClr val="bg1">
                    <a:lumMod val="50000"/>
                  </a:schemeClr>
                </a:solidFill>
              </a:rPr>
              <a:t>ס</a:t>
            </a:r>
            <a:r>
              <a:rPr lang="he-IL" b="1" dirty="0" smtClean="0">
                <a:solidFill>
                  <a:schemeClr val="bg1">
                    <a:lumMod val="50000"/>
                  </a:schemeClr>
                </a:solidFill>
              </a:rPr>
              <a:t> עמוד ב</a:t>
            </a:r>
            <a:endParaRPr lang="he-IL" b="1" dirty="0">
              <a:solidFill>
                <a:schemeClr val="bg1">
                  <a:lumMod val="50000"/>
                </a:schemeClr>
              </a:solidFill>
            </a:endParaRPr>
          </a:p>
        </p:txBody>
      </p:sp>
      <p:sp>
        <p:nvSpPr>
          <p:cNvPr id="5" name="הסבר מלבני מעוגל 4"/>
          <p:cNvSpPr/>
          <p:nvPr/>
        </p:nvSpPr>
        <p:spPr>
          <a:xfrm>
            <a:off x="411034" y="523701"/>
            <a:ext cx="4032448" cy="3985419"/>
          </a:xfrm>
          <a:prstGeom prst="wedgeRoundRectCallout">
            <a:avLst>
              <a:gd name="adj1" fmla="val -53199"/>
              <a:gd name="adj2" fmla="val -41126"/>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r>
              <a:rPr lang="he-IL" sz="1300" b="1" dirty="0" smtClean="0">
                <a:solidFill>
                  <a:prstClr val="black"/>
                </a:solidFill>
              </a:rPr>
              <a:t>משנה (דף ס עמוד א)</a:t>
            </a:r>
            <a:endParaRPr lang="he-IL" sz="1300" dirty="0">
              <a:solidFill>
                <a:srgbClr val="F79646">
                  <a:lumMod val="50000"/>
                </a:srgbClr>
              </a:solidFill>
            </a:endParaRPr>
          </a:p>
          <a:p>
            <a:pPr>
              <a:lnSpc>
                <a:spcPct val="120000"/>
              </a:lnSpc>
            </a:pPr>
            <a:endParaRPr lang="he-IL" sz="1100" dirty="0" smtClean="0">
              <a:solidFill>
                <a:srgbClr val="F79646">
                  <a:lumMod val="50000"/>
                </a:srgbClr>
              </a:solidFill>
            </a:endParaRPr>
          </a:p>
          <a:p>
            <a:pPr>
              <a:lnSpc>
                <a:spcPct val="120000"/>
              </a:lnSpc>
            </a:pPr>
            <a:r>
              <a:rPr lang="he-IL" sz="1300" dirty="0" smtClean="0">
                <a:solidFill>
                  <a:srgbClr val="F79646">
                    <a:lumMod val="50000"/>
                  </a:srgbClr>
                </a:solidFill>
              </a:rPr>
              <a:t>האומר </a:t>
            </a:r>
            <a:r>
              <a:rPr lang="he-IL" sz="1300" dirty="0">
                <a:solidFill>
                  <a:srgbClr val="F79646">
                    <a:lumMod val="50000"/>
                  </a:srgbClr>
                </a:solidFill>
              </a:rPr>
              <a:t>לאשה:</a:t>
            </a:r>
          </a:p>
          <a:p>
            <a:pPr>
              <a:lnSpc>
                <a:spcPct val="120000"/>
              </a:lnSpc>
            </a:pPr>
            <a:endParaRPr lang="he-IL" sz="1100" dirty="0">
              <a:solidFill>
                <a:srgbClr val="F79646">
                  <a:lumMod val="50000"/>
                </a:srgbClr>
              </a:solidFill>
            </a:endParaRPr>
          </a:p>
          <a:p>
            <a:pPr>
              <a:lnSpc>
                <a:spcPct val="120000"/>
              </a:lnSpc>
            </a:pPr>
            <a:r>
              <a:rPr lang="he-IL" sz="1300" dirty="0">
                <a:solidFill>
                  <a:srgbClr val="F79646">
                    <a:lumMod val="50000"/>
                  </a:srgbClr>
                </a:solidFill>
              </a:rPr>
              <a:t>"הרי את מקודשת לי על מנת שאתן לך מאתים זוז</a:t>
            </a:r>
            <a:r>
              <a:rPr lang="he-IL" sz="1300" dirty="0" smtClean="0">
                <a:solidFill>
                  <a:srgbClr val="F79646">
                    <a:lumMod val="50000"/>
                  </a:srgbClr>
                </a:solidFill>
              </a:rPr>
              <a:t>" - </a:t>
            </a:r>
            <a:r>
              <a:rPr lang="he-IL" sz="1300" dirty="0">
                <a:solidFill>
                  <a:srgbClr val="F79646">
                    <a:lumMod val="50000"/>
                  </a:srgbClr>
                </a:solidFill>
              </a:rPr>
              <a:t>הרי זו מקודשת והוא </a:t>
            </a:r>
            <a:r>
              <a:rPr lang="he-IL" sz="1300" dirty="0" err="1">
                <a:solidFill>
                  <a:srgbClr val="F79646">
                    <a:lumMod val="50000"/>
                  </a:srgbClr>
                </a:solidFill>
              </a:rPr>
              <a:t>יתן</a:t>
            </a:r>
            <a:r>
              <a:rPr lang="he-IL" sz="1300" dirty="0">
                <a:solidFill>
                  <a:srgbClr val="F79646">
                    <a:lumMod val="50000"/>
                  </a:srgbClr>
                </a:solidFill>
              </a:rPr>
              <a:t>.</a:t>
            </a:r>
          </a:p>
          <a:p>
            <a:pPr>
              <a:lnSpc>
                <a:spcPct val="120000"/>
              </a:lnSpc>
            </a:pPr>
            <a:endParaRPr lang="he-IL" sz="1100" dirty="0">
              <a:solidFill>
                <a:srgbClr val="F79646">
                  <a:lumMod val="50000"/>
                </a:srgbClr>
              </a:solidFill>
            </a:endParaRPr>
          </a:p>
          <a:p>
            <a:pPr>
              <a:lnSpc>
                <a:spcPct val="120000"/>
              </a:lnSpc>
            </a:pPr>
            <a:r>
              <a:rPr lang="he-IL" sz="1300" dirty="0">
                <a:solidFill>
                  <a:srgbClr val="F79646">
                    <a:lumMod val="50000"/>
                  </a:srgbClr>
                </a:solidFill>
              </a:rPr>
              <a:t>"על מנת שאתן לך מכאן ועד ל' יום" -</a:t>
            </a:r>
            <a:endParaRPr lang="he-IL" sz="1300" dirty="0" smtClean="0">
              <a:solidFill>
                <a:srgbClr val="F79646">
                  <a:lumMod val="50000"/>
                </a:srgbClr>
              </a:solidFill>
            </a:endParaRPr>
          </a:p>
          <a:p>
            <a:pPr>
              <a:lnSpc>
                <a:spcPct val="120000"/>
              </a:lnSpc>
            </a:pPr>
            <a:r>
              <a:rPr lang="he-IL" sz="1300" dirty="0" smtClean="0">
                <a:solidFill>
                  <a:srgbClr val="F79646">
                    <a:lumMod val="50000"/>
                  </a:srgbClr>
                </a:solidFill>
              </a:rPr>
              <a:t>נתן </a:t>
            </a:r>
            <a:r>
              <a:rPr lang="he-IL" sz="1300" dirty="0">
                <a:solidFill>
                  <a:srgbClr val="F79646">
                    <a:lumMod val="50000"/>
                  </a:srgbClr>
                </a:solidFill>
              </a:rPr>
              <a:t>לה בתוך שלשים מקודשת, ואם לאו אינה מקודשת.</a:t>
            </a:r>
          </a:p>
          <a:p>
            <a:pPr>
              <a:lnSpc>
                <a:spcPct val="120000"/>
              </a:lnSpc>
            </a:pPr>
            <a:endParaRPr lang="he-IL" sz="1100" dirty="0">
              <a:solidFill>
                <a:srgbClr val="F79646">
                  <a:lumMod val="50000"/>
                </a:srgbClr>
              </a:solidFill>
            </a:endParaRPr>
          </a:p>
          <a:p>
            <a:pPr>
              <a:lnSpc>
                <a:spcPct val="120000"/>
              </a:lnSpc>
            </a:pPr>
            <a:r>
              <a:rPr lang="he-IL" sz="1300" dirty="0">
                <a:solidFill>
                  <a:srgbClr val="F79646">
                    <a:lumMod val="50000"/>
                  </a:srgbClr>
                </a:solidFill>
              </a:rPr>
              <a:t>"</a:t>
            </a:r>
            <a:r>
              <a:rPr lang="he-IL" sz="1300" dirty="0" err="1">
                <a:solidFill>
                  <a:srgbClr val="F79646">
                    <a:lumMod val="50000"/>
                  </a:srgbClr>
                </a:solidFill>
              </a:rPr>
              <a:t>ע''מ</a:t>
            </a:r>
            <a:r>
              <a:rPr lang="he-IL" sz="1300" dirty="0">
                <a:solidFill>
                  <a:srgbClr val="F79646">
                    <a:lumMod val="50000"/>
                  </a:srgbClr>
                </a:solidFill>
              </a:rPr>
              <a:t> שיש לי מאתים זוז" -</a:t>
            </a:r>
            <a:r>
              <a:rPr lang="he-IL" sz="1300" dirty="0" smtClean="0">
                <a:solidFill>
                  <a:srgbClr val="F79646">
                    <a:lumMod val="50000"/>
                  </a:srgbClr>
                </a:solidFill>
              </a:rPr>
              <a:t> </a:t>
            </a:r>
          </a:p>
          <a:p>
            <a:pPr>
              <a:lnSpc>
                <a:spcPct val="120000"/>
              </a:lnSpc>
            </a:pPr>
            <a:r>
              <a:rPr lang="he-IL" sz="1300" dirty="0" smtClean="0">
                <a:solidFill>
                  <a:srgbClr val="F79646">
                    <a:lumMod val="50000"/>
                  </a:srgbClr>
                </a:solidFill>
              </a:rPr>
              <a:t>הרי </a:t>
            </a:r>
            <a:r>
              <a:rPr lang="he-IL" sz="1300" dirty="0">
                <a:solidFill>
                  <a:srgbClr val="F79646">
                    <a:lumMod val="50000"/>
                  </a:srgbClr>
                </a:solidFill>
              </a:rPr>
              <a:t>זו מקודשת ויש לו.</a:t>
            </a:r>
          </a:p>
          <a:p>
            <a:pPr>
              <a:lnSpc>
                <a:spcPct val="120000"/>
              </a:lnSpc>
            </a:pPr>
            <a:endParaRPr lang="he-IL" sz="1100" dirty="0">
              <a:solidFill>
                <a:srgbClr val="F79646">
                  <a:lumMod val="50000"/>
                </a:srgbClr>
              </a:solidFill>
            </a:endParaRPr>
          </a:p>
          <a:p>
            <a:pPr>
              <a:lnSpc>
                <a:spcPct val="120000"/>
              </a:lnSpc>
            </a:pPr>
            <a:r>
              <a:rPr lang="he-IL" sz="1300" dirty="0">
                <a:solidFill>
                  <a:srgbClr val="FF0000"/>
                </a:solidFill>
              </a:rPr>
              <a:t>"על מנת שאראך מאתים זוז" -</a:t>
            </a:r>
            <a:endParaRPr lang="he-IL" sz="1300" dirty="0" smtClean="0">
              <a:solidFill>
                <a:srgbClr val="FF0000"/>
              </a:solidFill>
            </a:endParaRPr>
          </a:p>
          <a:p>
            <a:pPr>
              <a:lnSpc>
                <a:spcPct val="120000"/>
              </a:lnSpc>
            </a:pPr>
            <a:r>
              <a:rPr lang="he-IL" sz="1300" dirty="0" smtClean="0">
                <a:solidFill>
                  <a:srgbClr val="FF0000"/>
                </a:solidFill>
              </a:rPr>
              <a:t>הרי </a:t>
            </a:r>
            <a:r>
              <a:rPr lang="he-IL" sz="1300" dirty="0">
                <a:solidFill>
                  <a:srgbClr val="FF0000"/>
                </a:solidFill>
              </a:rPr>
              <a:t>זו מקודשת ויראה לה, </a:t>
            </a:r>
            <a:endParaRPr lang="he-IL" sz="1300" dirty="0" smtClean="0">
              <a:solidFill>
                <a:srgbClr val="FF0000"/>
              </a:solidFill>
            </a:endParaRPr>
          </a:p>
          <a:p>
            <a:pPr>
              <a:lnSpc>
                <a:spcPct val="120000"/>
              </a:lnSpc>
            </a:pPr>
            <a:r>
              <a:rPr lang="he-IL" sz="1300" dirty="0" smtClean="0">
                <a:solidFill>
                  <a:srgbClr val="FF0000"/>
                </a:solidFill>
              </a:rPr>
              <a:t>ואם </a:t>
            </a:r>
            <a:r>
              <a:rPr lang="he-IL" sz="1300" dirty="0">
                <a:solidFill>
                  <a:srgbClr val="FF0000"/>
                </a:solidFill>
              </a:rPr>
              <a:t>הראה על </a:t>
            </a:r>
            <a:r>
              <a:rPr lang="he-IL" sz="1300" dirty="0" err="1">
                <a:solidFill>
                  <a:srgbClr val="FF0000"/>
                </a:solidFill>
              </a:rPr>
              <a:t>השלחן</a:t>
            </a:r>
            <a:r>
              <a:rPr lang="he-IL" sz="1300" dirty="0">
                <a:solidFill>
                  <a:srgbClr val="FF0000"/>
                </a:solidFill>
              </a:rPr>
              <a:t> אינה מקודשת</a:t>
            </a:r>
            <a:r>
              <a:rPr lang="he-IL" sz="1300" dirty="0" smtClean="0">
                <a:solidFill>
                  <a:srgbClr val="FF0000"/>
                </a:solidFill>
              </a:rPr>
              <a:t>.</a:t>
            </a:r>
            <a:endParaRPr lang="he-IL" sz="1300" dirty="0">
              <a:solidFill>
                <a:srgbClr val="FF0000"/>
              </a:solidFill>
            </a:endParaRPr>
          </a:p>
        </p:txBody>
      </p:sp>
    </p:spTree>
    <p:extLst>
      <p:ext uri="{BB962C8B-B14F-4D97-AF65-F5344CB8AC3E}">
        <p14:creationId xmlns:p14="http://schemas.microsoft.com/office/powerpoint/2010/main" val="41062694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1691680" y="173142"/>
            <a:ext cx="6984518" cy="6740307"/>
          </a:xfrm>
          <a:prstGeom prst="rect">
            <a:avLst/>
          </a:prstGeom>
          <a:noFill/>
        </p:spPr>
        <p:txBody>
          <a:bodyPr wrap="square" rtlCol="1">
            <a:spAutoFit/>
          </a:bodyPr>
          <a:lstStyle/>
          <a:p>
            <a:pPr>
              <a:lnSpc>
                <a:spcPct val="120000"/>
              </a:lnSpc>
            </a:pPr>
            <a:r>
              <a:rPr lang="he-IL" sz="1500" b="1" dirty="0" smtClean="0"/>
              <a:t>משנה </a:t>
            </a:r>
          </a:p>
          <a:p>
            <a:pPr>
              <a:lnSpc>
                <a:spcPct val="120000"/>
              </a:lnSpc>
            </a:pPr>
            <a:r>
              <a:rPr lang="he-IL" sz="1500" dirty="0" smtClean="0">
                <a:solidFill>
                  <a:srgbClr val="F79646">
                    <a:lumMod val="50000"/>
                  </a:srgbClr>
                </a:solidFill>
              </a:rPr>
              <a:t>"על </a:t>
            </a:r>
            <a:r>
              <a:rPr lang="he-IL" sz="1500" dirty="0">
                <a:solidFill>
                  <a:srgbClr val="F79646">
                    <a:lumMod val="50000"/>
                  </a:srgbClr>
                </a:solidFill>
              </a:rPr>
              <a:t>מנת שיש לי בית כור </a:t>
            </a:r>
            <a:r>
              <a:rPr lang="he-IL" sz="1500" dirty="0" smtClean="0">
                <a:solidFill>
                  <a:srgbClr val="F79646">
                    <a:lumMod val="50000"/>
                  </a:srgbClr>
                </a:solidFill>
              </a:rPr>
              <a:t>עפר" - הרי </a:t>
            </a:r>
            <a:r>
              <a:rPr lang="he-IL" sz="1500" dirty="0">
                <a:solidFill>
                  <a:srgbClr val="F79646">
                    <a:lumMod val="50000"/>
                  </a:srgbClr>
                </a:solidFill>
              </a:rPr>
              <a:t>זו מקודשת ויש </a:t>
            </a:r>
            <a:r>
              <a:rPr lang="he-IL" sz="1500" dirty="0" smtClean="0">
                <a:solidFill>
                  <a:srgbClr val="F79646">
                    <a:lumMod val="50000"/>
                  </a:srgbClr>
                </a:solidFill>
              </a:rPr>
              <a:t>לו.</a:t>
            </a:r>
            <a:endParaRPr lang="he-IL" sz="1500" dirty="0">
              <a:solidFill>
                <a:srgbClr val="F79646">
                  <a:lumMod val="50000"/>
                </a:srgbClr>
              </a:solidFill>
            </a:endParaRPr>
          </a:p>
          <a:p>
            <a:pPr>
              <a:lnSpc>
                <a:spcPct val="120000"/>
              </a:lnSpc>
            </a:pPr>
            <a:r>
              <a:rPr lang="he-IL" sz="1500" dirty="0" smtClean="0">
                <a:solidFill>
                  <a:srgbClr val="F79646">
                    <a:lumMod val="50000"/>
                  </a:srgbClr>
                </a:solidFill>
              </a:rPr>
              <a:t>"על </a:t>
            </a:r>
            <a:r>
              <a:rPr lang="he-IL" sz="1500" dirty="0">
                <a:solidFill>
                  <a:srgbClr val="F79646">
                    <a:lumMod val="50000"/>
                  </a:srgbClr>
                </a:solidFill>
              </a:rPr>
              <a:t>מנת שיש לי במקום </a:t>
            </a:r>
            <a:r>
              <a:rPr lang="he-IL" sz="1500" dirty="0" smtClean="0">
                <a:solidFill>
                  <a:srgbClr val="F79646">
                    <a:lumMod val="50000"/>
                  </a:srgbClr>
                </a:solidFill>
              </a:rPr>
              <a:t>פלוני" - אם </a:t>
            </a:r>
            <a:r>
              <a:rPr lang="he-IL" sz="1500" dirty="0">
                <a:solidFill>
                  <a:srgbClr val="F79646">
                    <a:lumMod val="50000"/>
                  </a:srgbClr>
                </a:solidFill>
              </a:rPr>
              <a:t>יש לו באותו מקום </a:t>
            </a:r>
            <a:r>
              <a:rPr lang="he-IL" sz="1500" dirty="0" smtClean="0">
                <a:solidFill>
                  <a:srgbClr val="F79646">
                    <a:lumMod val="50000"/>
                  </a:srgbClr>
                </a:solidFill>
              </a:rPr>
              <a:t>מקודשת, </a:t>
            </a:r>
            <a:r>
              <a:rPr lang="he-IL" sz="1500" dirty="0">
                <a:solidFill>
                  <a:srgbClr val="F79646">
                    <a:lumMod val="50000"/>
                  </a:srgbClr>
                </a:solidFill>
              </a:rPr>
              <a:t>ואם לאו אינה </a:t>
            </a:r>
            <a:r>
              <a:rPr lang="he-IL" sz="1500" dirty="0" smtClean="0">
                <a:solidFill>
                  <a:srgbClr val="F79646">
                    <a:lumMod val="50000"/>
                  </a:srgbClr>
                </a:solidFill>
              </a:rPr>
              <a:t>מקודשת.</a:t>
            </a:r>
            <a:endParaRPr lang="he-IL" sz="1500" dirty="0">
              <a:solidFill>
                <a:srgbClr val="F79646">
                  <a:lumMod val="50000"/>
                </a:srgbClr>
              </a:solidFill>
            </a:endParaRPr>
          </a:p>
          <a:p>
            <a:pPr>
              <a:lnSpc>
                <a:spcPct val="120000"/>
              </a:lnSpc>
            </a:pPr>
            <a:r>
              <a:rPr lang="he-IL" sz="1500" dirty="0" smtClean="0">
                <a:solidFill>
                  <a:srgbClr val="F79646">
                    <a:lumMod val="50000"/>
                  </a:srgbClr>
                </a:solidFill>
              </a:rPr>
              <a:t>"על </a:t>
            </a:r>
            <a:r>
              <a:rPr lang="he-IL" sz="1500" dirty="0">
                <a:solidFill>
                  <a:srgbClr val="F79646">
                    <a:lumMod val="50000"/>
                  </a:srgbClr>
                </a:solidFill>
              </a:rPr>
              <a:t>מנת שאראך בית כור </a:t>
            </a:r>
            <a:r>
              <a:rPr lang="he-IL" sz="1500" dirty="0" smtClean="0">
                <a:solidFill>
                  <a:srgbClr val="F79646">
                    <a:lumMod val="50000"/>
                  </a:srgbClr>
                </a:solidFill>
              </a:rPr>
              <a:t>עפר" - הרי </a:t>
            </a:r>
            <a:r>
              <a:rPr lang="he-IL" sz="1500" dirty="0">
                <a:solidFill>
                  <a:srgbClr val="F79646">
                    <a:lumMod val="50000"/>
                  </a:srgbClr>
                </a:solidFill>
              </a:rPr>
              <a:t>זו מקודשת ויראנה, ואם הראה בבקעה אינה מקודשת.</a:t>
            </a:r>
          </a:p>
          <a:p>
            <a:pPr>
              <a:lnSpc>
                <a:spcPct val="120000"/>
              </a:lnSpc>
            </a:pPr>
            <a:r>
              <a:rPr lang="he-IL" sz="1600" dirty="0"/>
              <a:t/>
            </a:r>
            <a:br>
              <a:rPr lang="he-IL" sz="1600" dirty="0"/>
            </a:br>
            <a:r>
              <a:rPr lang="he-IL" sz="1500" b="1" dirty="0" smtClean="0"/>
              <a:t>גמרא </a:t>
            </a:r>
          </a:p>
          <a:p>
            <a:pPr>
              <a:lnSpc>
                <a:spcPct val="120000"/>
              </a:lnSpc>
            </a:pPr>
            <a:endParaRPr lang="he-IL" sz="500" b="1" dirty="0" smtClean="0"/>
          </a:p>
          <a:p>
            <a:pPr>
              <a:lnSpc>
                <a:spcPct val="120000"/>
              </a:lnSpc>
            </a:pPr>
            <a:r>
              <a:rPr lang="he-IL" sz="1500" dirty="0" smtClean="0"/>
              <a:t>וניחוש </a:t>
            </a:r>
            <a:r>
              <a:rPr lang="he-IL" sz="1500" dirty="0"/>
              <a:t>שמא יש </a:t>
            </a:r>
            <a:r>
              <a:rPr lang="he-IL" sz="1500" dirty="0" smtClean="0"/>
              <a:t>לו!</a:t>
            </a:r>
          </a:p>
          <a:p>
            <a:pPr>
              <a:lnSpc>
                <a:spcPct val="120000"/>
              </a:lnSpc>
            </a:pPr>
            <a:r>
              <a:rPr lang="he-IL" sz="1500" dirty="0" smtClean="0"/>
              <a:t>ועוד תניא: </a:t>
            </a:r>
            <a:r>
              <a:rPr lang="he-IL" sz="1500" dirty="0" err="1">
                <a:solidFill>
                  <a:srgbClr val="F79646">
                    <a:lumMod val="50000"/>
                  </a:srgbClr>
                </a:solidFill>
              </a:rPr>
              <a:t>חיישינן</a:t>
            </a:r>
            <a:r>
              <a:rPr lang="he-IL" sz="1500" dirty="0">
                <a:solidFill>
                  <a:srgbClr val="F79646">
                    <a:lumMod val="50000"/>
                  </a:srgbClr>
                </a:solidFill>
              </a:rPr>
              <a:t> שמא יש לו</a:t>
            </a:r>
            <a:r>
              <a:rPr lang="he-IL" sz="1500" dirty="0" smtClean="0"/>
              <a:t>!</a:t>
            </a:r>
          </a:p>
          <a:p>
            <a:pPr>
              <a:lnSpc>
                <a:spcPct val="120000"/>
              </a:lnSpc>
            </a:pPr>
            <a:r>
              <a:rPr lang="he-IL" sz="1500" dirty="0" err="1" smtClean="0"/>
              <a:t>ל</a:t>
            </a:r>
            <a:r>
              <a:rPr lang="he-IL" sz="1500" dirty="0" err="1"/>
              <a:t>'</a:t>
            </a:r>
            <a:r>
              <a:rPr lang="he-IL" sz="1500" dirty="0" err="1" smtClean="0"/>
              <a:t>'ק</a:t>
            </a:r>
            <a:r>
              <a:rPr lang="he-IL" sz="1500" dirty="0" smtClean="0"/>
              <a:t>, </a:t>
            </a:r>
            <a:r>
              <a:rPr lang="he-IL" sz="1500" dirty="0"/>
              <a:t>הא בקידושי </a:t>
            </a:r>
            <a:r>
              <a:rPr lang="he-IL" sz="1500" dirty="0" smtClean="0"/>
              <a:t>ודאי, </a:t>
            </a:r>
            <a:r>
              <a:rPr lang="he-IL" sz="1500" dirty="0"/>
              <a:t>הא בקידושי </a:t>
            </a:r>
            <a:r>
              <a:rPr lang="he-IL" sz="1500" dirty="0" smtClean="0"/>
              <a:t>ספק.</a:t>
            </a:r>
          </a:p>
          <a:p>
            <a:pPr>
              <a:lnSpc>
                <a:spcPct val="120000"/>
              </a:lnSpc>
            </a:pPr>
            <a:endParaRPr lang="he-IL" sz="1600" dirty="0"/>
          </a:p>
          <a:p>
            <a:pPr>
              <a:lnSpc>
                <a:spcPct val="120000"/>
              </a:lnSpc>
            </a:pPr>
            <a:r>
              <a:rPr lang="he-IL" sz="1500" dirty="0" smtClean="0"/>
              <a:t>למה </a:t>
            </a:r>
            <a:r>
              <a:rPr lang="he-IL" sz="1500" dirty="0"/>
              <a:t>לי </a:t>
            </a:r>
            <a:r>
              <a:rPr lang="he-IL" sz="1500" dirty="0" err="1"/>
              <a:t>למיתנא</a:t>
            </a:r>
            <a:r>
              <a:rPr lang="he-IL" sz="1500" dirty="0"/>
              <a:t> גבי ארעא ולמה לי </a:t>
            </a:r>
            <a:r>
              <a:rPr lang="he-IL" sz="1500" dirty="0" err="1"/>
              <a:t>למיתנא</a:t>
            </a:r>
            <a:r>
              <a:rPr lang="he-IL" sz="1500" dirty="0"/>
              <a:t> גבי </a:t>
            </a:r>
            <a:r>
              <a:rPr lang="he-IL" sz="1500" dirty="0" smtClean="0"/>
              <a:t>זוזי?</a:t>
            </a:r>
          </a:p>
          <a:p>
            <a:pPr>
              <a:lnSpc>
                <a:spcPct val="120000"/>
              </a:lnSpc>
            </a:pPr>
            <a:r>
              <a:rPr lang="he-IL" sz="1500" dirty="0" err="1" smtClean="0"/>
              <a:t>צריכא</a:t>
            </a:r>
            <a:r>
              <a:rPr lang="he-IL" sz="1500" dirty="0"/>
              <a:t>,</a:t>
            </a:r>
            <a:endParaRPr lang="he-IL" sz="1500" dirty="0" smtClean="0"/>
          </a:p>
          <a:p>
            <a:pPr>
              <a:lnSpc>
                <a:spcPct val="120000"/>
              </a:lnSpc>
            </a:pPr>
            <a:r>
              <a:rPr lang="he-IL" sz="1500" dirty="0" smtClean="0"/>
              <a:t>דאי </a:t>
            </a:r>
            <a:r>
              <a:rPr lang="he-IL" sz="1500" dirty="0" err="1"/>
              <a:t>אשמעינן</a:t>
            </a:r>
            <a:r>
              <a:rPr lang="he-IL" sz="1500" dirty="0"/>
              <a:t> גבי זוזי </a:t>
            </a:r>
            <a:r>
              <a:rPr lang="he-IL" sz="1500" dirty="0" smtClean="0"/>
              <a:t>- משום </a:t>
            </a:r>
            <a:r>
              <a:rPr lang="he-IL" sz="1500" dirty="0" err="1"/>
              <a:t>דעבידי</a:t>
            </a:r>
            <a:r>
              <a:rPr lang="he-IL" sz="1500" dirty="0"/>
              <a:t> </a:t>
            </a:r>
            <a:r>
              <a:rPr lang="he-IL" sz="1500" dirty="0" err="1"/>
              <a:t>אינשי</a:t>
            </a:r>
            <a:r>
              <a:rPr lang="he-IL" sz="1500" dirty="0"/>
              <a:t> </a:t>
            </a:r>
            <a:r>
              <a:rPr lang="he-IL" sz="1500" dirty="0" err="1" smtClean="0"/>
              <a:t>דמצנעי</a:t>
            </a:r>
            <a:r>
              <a:rPr lang="he-IL" sz="1500" dirty="0"/>
              <a:t>,</a:t>
            </a:r>
            <a:endParaRPr lang="he-IL" sz="1500" dirty="0" smtClean="0"/>
          </a:p>
          <a:p>
            <a:pPr>
              <a:lnSpc>
                <a:spcPct val="120000"/>
              </a:lnSpc>
            </a:pPr>
            <a:r>
              <a:rPr lang="he-IL" sz="1500" dirty="0" smtClean="0"/>
              <a:t>אבל </a:t>
            </a:r>
            <a:r>
              <a:rPr lang="he-IL" sz="1500" dirty="0"/>
              <a:t>ארעא </a:t>
            </a:r>
            <a:r>
              <a:rPr lang="he-IL" sz="1500" dirty="0" smtClean="0"/>
              <a:t>- אימא </a:t>
            </a:r>
            <a:r>
              <a:rPr lang="he-IL" sz="1500" dirty="0"/>
              <a:t>אי דאית ליה ארעא </a:t>
            </a:r>
            <a:r>
              <a:rPr lang="he-IL" sz="1500" dirty="0" err="1"/>
              <a:t>קלא</a:t>
            </a:r>
            <a:r>
              <a:rPr lang="he-IL" sz="1500" dirty="0"/>
              <a:t> </a:t>
            </a:r>
            <a:r>
              <a:rPr lang="he-IL" sz="1500" dirty="0" err="1"/>
              <a:t>אית</a:t>
            </a:r>
            <a:r>
              <a:rPr lang="he-IL" sz="1500" dirty="0"/>
              <a:t> </a:t>
            </a:r>
            <a:r>
              <a:rPr lang="he-IL" sz="1500" dirty="0" smtClean="0"/>
              <a:t>ליה, </a:t>
            </a:r>
          </a:p>
          <a:p>
            <a:pPr>
              <a:lnSpc>
                <a:spcPct val="120000"/>
              </a:lnSpc>
            </a:pPr>
            <a:r>
              <a:rPr lang="he-IL" sz="1500" dirty="0" err="1" smtClean="0"/>
              <a:t>קמ</a:t>
            </a:r>
            <a:r>
              <a:rPr lang="he-IL" sz="1500" dirty="0"/>
              <a:t>'</a:t>
            </a:r>
            <a:r>
              <a:rPr lang="he-IL" sz="1500" dirty="0" smtClean="0"/>
              <a:t>'ל</a:t>
            </a:r>
            <a:r>
              <a:rPr lang="he-IL" sz="1500" dirty="0"/>
              <a:t>.</a:t>
            </a:r>
            <a:endParaRPr lang="he-IL" sz="1500" dirty="0" smtClean="0"/>
          </a:p>
          <a:p>
            <a:pPr>
              <a:lnSpc>
                <a:spcPct val="120000"/>
              </a:lnSpc>
            </a:pPr>
            <a:endParaRPr lang="he-IL" sz="1600" dirty="0"/>
          </a:p>
          <a:p>
            <a:pPr>
              <a:lnSpc>
                <a:spcPct val="120000"/>
              </a:lnSpc>
            </a:pPr>
            <a:r>
              <a:rPr lang="he-IL" sz="1500" dirty="0" smtClean="0"/>
              <a:t>על </a:t>
            </a:r>
            <a:r>
              <a:rPr lang="he-IL" sz="1500" dirty="0"/>
              <a:t>מנת שיש לי במקום פלוני אם יש לו </a:t>
            </a:r>
            <a:r>
              <a:rPr lang="he-IL" sz="1500" dirty="0" err="1"/>
              <a:t>וכו</a:t>
            </a:r>
            <a:r>
              <a:rPr lang="he-IL" sz="1500" dirty="0"/>
              <a:t>': </a:t>
            </a:r>
            <a:endParaRPr lang="he-IL" sz="1500" dirty="0" smtClean="0"/>
          </a:p>
          <a:p>
            <a:pPr>
              <a:lnSpc>
                <a:spcPct val="120000"/>
              </a:lnSpc>
            </a:pPr>
            <a:r>
              <a:rPr lang="he-IL" sz="1500" dirty="0" smtClean="0"/>
              <a:t>פשיטא!</a:t>
            </a:r>
          </a:p>
          <a:p>
            <a:pPr>
              <a:lnSpc>
                <a:spcPct val="120000"/>
              </a:lnSpc>
            </a:pPr>
            <a:r>
              <a:rPr lang="he-IL" sz="1500" dirty="0" smtClean="0"/>
              <a:t>מהו </a:t>
            </a:r>
            <a:r>
              <a:rPr lang="he-IL" sz="1500" dirty="0" err="1"/>
              <a:t>דתימא</a:t>
            </a:r>
            <a:r>
              <a:rPr lang="he-IL" sz="1500" dirty="0"/>
              <a:t> אמר לה מאי נפקא לך מינה אנא </a:t>
            </a:r>
            <a:r>
              <a:rPr lang="he-IL" sz="1500" dirty="0" err="1"/>
              <a:t>טרחנא</a:t>
            </a:r>
            <a:r>
              <a:rPr lang="he-IL" sz="1500" dirty="0"/>
              <a:t> </a:t>
            </a:r>
            <a:r>
              <a:rPr lang="he-IL" sz="1500" dirty="0" err="1" smtClean="0"/>
              <a:t>ומייתינא</a:t>
            </a:r>
            <a:r>
              <a:rPr lang="he-IL" sz="1500" dirty="0"/>
              <a:t>,</a:t>
            </a:r>
            <a:endParaRPr lang="he-IL" sz="1500" dirty="0" smtClean="0"/>
          </a:p>
          <a:p>
            <a:pPr>
              <a:lnSpc>
                <a:spcPct val="120000"/>
              </a:lnSpc>
            </a:pPr>
            <a:r>
              <a:rPr lang="he-IL" sz="1500" dirty="0" err="1" smtClean="0"/>
              <a:t>קמשמע</a:t>
            </a:r>
            <a:r>
              <a:rPr lang="he-IL" sz="1500" dirty="0" smtClean="0"/>
              <a:t> לן</a:t>
            </a:r>
            <a:r>
              <a:rPr lang="he-IL" sz="1500" dirty="0"/>
              <a:t>.</a:t>
            </a:r>
            <a:endParaRPr lang="he-IL" sz="1500" dirty="0" smtClean="0"/>
          </a:p>
          <a:p>
            <a:pPr>
              <a:lnSpc>
                <a:spcPct val="120000"/>
              </a:lnSpc>
            </a:pPr>
            <a:endParaRPr lang="he-IL" sz="1600" dirty="0"/>
          </a:p>
          <a:p>
            <a:pPr>
              <a:lnSpc>
                <a:spcPct val="120000"/>
              </a:lnSpc>
            </a:pPr>
            <a:r>
              <a:rPr lang="he-IL" sz="1500" dirty="0" smtClean="0"/>
              <a:t>על </a:t>
            </a:r>
            <a:r>
              <a:rPr lang="he-IL" sz="1500" dirty="0"/>
              <a:t>מנת שאראך בית כור עפר: </a:t>
            </a:r>
            <a:endParaRPr lang="he-IL" sz="1500" dirty="0" smtClean="0"/>
          </a:p>
          <a:p>
            <a:pPr>
              <a:lnSpc>
                <a:spcPct val="120000"/>
              </a:lnSpc>
            </a:pPr>
            <a:r>
              <a:rPr lang="he-IL" sz="1500" dirty="0" err="1" smtClean="0"/>
              <a:t>תאנא</a:t>
            </a:r>
            <a:r>
              <a:rPr lang="he-IL" sz="1500" dirty="0" smtClean="0"/>
              <a:t>: </a:t>
            </a:r>
            <a:r>
              <a:rPr lang="he-IL" sz="1500" dirty="0">
                <a:solidFill>
                  <a:srgbClr val="F79646">
                    <a:lumMod val="50000"/>
                  </a:srgbClr>
                </a:solidFill>
              </a:rPr>
              <a:t>לא </a:t>
            </a:r>
            <a:r>
              <a:rPr lang="he-IL" sz="1500" dirty="0" err="1">
                <a:solidFill>
                  <a:srgbClr val="F79646">
                    <a:lumMod val="50000"/>
                  </a:srgbClr>
                </a:solidFill>
              </a:rPr>
              <a:t>נתכוונה</a:t>
            </a:r>
            <a:r>
              <a:rPr lang="he-IL" sz="1500" dirty="0">
                <a:solidFill>
                  <a:srgbClr val="F79646">
                    <a:lumMod val="50000"/>
                  </a:srgbClr>
                </a:solidFill>
              </a:rPr>
              <a:t> </a:t>
            </a:r>
            <a:r>
              <a:rPr lang="he-IL" sz="1500" dirty="0">
                <a:solidFill>
                  <a:srgbClr val="F79646">
                    <a:lumMod val="50000"/>
                  </a:srgbClr>
                </a:solidFill>
              </a:rPr>
              <a:t>זו אלא לראות </a:t>
            </a:r>
            <a:r>
              <a:rPr lang="he-IL" sz="1500" dirty="0" smtClean="0">
                <a:solidFill>
                  <a:srgbClr val="F79646">
                    <a:lumMod val="50000"/>
                  </a:srgbClr>
                </a:solidFill>
              </a:rPr>
              <a:t>משלו</a:t>
            </a:r>
            <a:r>
              <a:rPr lang="he-IL" sz="1500" dirty="0" smtClean="0"/>
              <a:t>.</a:t>
            </a:r>
          </a:p>
        </p:txBody>
      </p:sp>
      <p:sp>
        <p:nvSpPr>
          <p:cNvPr id="7" name="TextBox 6"/>
          <p:cNvSpPr txBox="1"/>
          <p:nvPr/>
        </p:nvSpPr>
        <p:spPr>
          <a:xfrm>
            <a:off x="-108520" y="35330"/>
            <a:ext cx="1607572" cy="369332"/>
          </a:xfrm>
          <a:prstGeom prst="rect">
            <a:avLst/>
          </a:prstGeom>
          <a:noFill/>
        </p:spPr>
        <p:txBody>
          <a:bodyPr wrap="square" rtlCol="1">
            <a:spAutoFit/>
          </a:bodyPr>
          <a:lstStyle/>
          <a:p>
            <a:r>
              <a:rPr lang="he-IL" b="1" dirty="0" smtClean="0">
                <a:solidFill>
                  <a:schemeClr val="bg1">
                    <a:lumMod val="50000"/>
                  </a:schemeClr>
                </a:solidFill>
              </a:rPr>
              <a:t>דף </a:t>
            </a:r>
            <a:r>
              <a:rPr lang="he-IL" b="1" dirty="0">
                <a:solidFill>
                  <a:schemeClr val="bg1">
                    <a:lumMod val="50000"/>
                  </a:schemeClr>
                </a:solidFill>
              </a:rPr>
              <a:t>ס</a:t>
            </a:r>
            <a:r>
              <a:rPr lang="he-IL" b="1" dirty="0" smtClean="0">
                <a:solidFill>
                  <a:schemeClr val="bg1">
                    <a:lumMod val="50000"/>
                  </a:schemeClr>
                </a:solidFill>
              </a:rPr>
              <a:t> עמוד ב</a:t>
            </a:r>
            <a:endParaRPr lang="he-IL" b="1" dirty="0">
              <a:solidFill>
                <a:schemeClr val="bg1">
                  <a:lumMod val="50000"/>
                </a:schemeClr>
              </a:solidFill>
            </a:endParaRPr>
          </a:p>
        </p:txBody>
      </p:sp>
      <p:sp>
        <p:nvSpPr>
          <p:cNvPr id="5" name="הסבר מלבני מעוגל 4"/>
          <p:cNvSpPr/>
          <p:nvPr/>
        </p:nvSpPr>
        <p:spPr>
          <a:xfrm>
            <a:off x="395536" y="1916832"/>
            <a:ext cx="4032448" cy="3193331"/>
          </a:xfrm>
          <a:prstGeom prst="wedgeRoundRectCallout">
            <a:avLst>
              <a:gd name="adj1" fmla="val -53199"/>
              <a:gd name="adj2" fmla="val -41126"/>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r>
              <a:rPr lang="he-IL" sz="1300" b="1" dirty="0" smtClean="0">
                <a:solidFill>
                  <a:prstClr val="black"/>
                </a:solidFill>
              </a:rPr>
              <a:t>משנה (דף ס עמוד א)</a:t>
            </a:r>
            <a:r>
              <a:rPr lang="he-IL" sz="1400" b="1" dirty="0" smtClean="0"/>
              <a:t>משנה </a:t>
            </a:r>
            <a:endParaRPr lang="he-IL" sz="1400" b="1" dirty="0"/>
          </a:p>
          <a:p>
            <a:pPr>
              <a:lnSpc>
                <a:spcPct val="120000"/>
              </a:lnSpc>
            </a:pPr>
            <a:endParaRPr lang="he-IL" sz="600" dirty="0">
              <a:solidFill>
                <a:srgbClr val="F79646">
                  <a:lumMod val="50000"/>
                </a:srgbClr>
              </a:solidFill>
            </a:endParaRPr>
          </a:p>
          <a:p>
            <a:pPr>
              <a:lnSpc>
                <a:spcPct val="120000"/>
              </a:lnSpc>
            </a:pPr>
            <a:r>
              <a:rPr lang="he-IL" sz="1400" dirty="0">
                <a:solidFill>
                  <a:srgbClr val="F79646">
                    <a:lumMod val="50000"/>
                  </a:srgbClr>
                </a:solidFill>
              </a:rPr>
              <a:t>האומר לאשה:</a:t>
            </a:r>
          </a:p>
          <a:p>
            <a:pPr>
              <a:lnSpc>
                <a:spcPct val="120000"/>
              </a:lnSpc>
            </a:pPr>
            <a:endParaRPr lang="he-IL" sz="200" dirty="0">
              <a:solidFill>
                <a:srgbClr val="F79646">
                  <a:lumMod val="50000"/>
                </a:srgbClr>
              </a:solidFill>
            </a:endParaRPr>
          </a:p>
          <a:p>
            <a:pPr>
              <a:lnSpc>
                <a:spcPct val="120000"/>
              </a:lnSpc>
            </a:pPr>
            <a:r>
              <a:rPr lang="he-IL" sz="1400" dirty="0">
                <a:solidFill>
                  <a:srgbClr val="F79646">
                    <a:lumMod val="50000"/>
                  </a:srgbClr>
                </a:solidFill>
              </a:rPr>
              <a:t>"הרי את מקודשת לי על מנת שאתן לך מאתים זוז" - הרי זו מקודשת והוא </a:t>
            </a:r>
            <a:r>
              <a:rPr lang="he-IL" sz="1400" dirty="0" err="1">
                <a:solidFill>
                  <a:srgbClr val="F79646">
                    <a:lumMod val="50000"/>
                  </a:srgbClr>
                </a:solidFill>
              </a:rPr>
              <a:t>יתן</a:t>
            </a:r>
            <a:r>
              <a:rPr lang="he-IL" sz="1400" dirty="0">
                <a:solidFill>
                  <a:srgbClr val="F79646">
                    <a:lumMod val="50000"/>
                  </a:srgbClr>
                </a:solidFill>
              </a:rPr>
              <a:t>.</a:t>
            </a:r>
          </a:p>
          <a:p>
            <a:pPr>
              <a:lnSpc>
                <a:spcPct val="120000"/>
              </a:lnSpc>
            </a:pPr>
            <a:endParaRPr lang="he-IL" sz="800" dirty="0" smtClean="0">
              <a:solidFill>
                <a:srgbClr val="F79646">
                  <a:lumMod val="50000"/>
                </a:srgbClr>
              </a:solidFill>
            </a:endParaRPr>
          </a:p>
          <a:p>
            <a:pPr>
              <a:lnSpc>
                <a:spcPct val="120000"/>
              </a:lnSpc>
            </a:pPr>
            <a:r>
              <a:rPr lang="he-IL" sz="1400" dirty="0" smtClean="0">
                <a:solidFill>
                  <a:srgbClr val="F79646">
                    <a:lumMod val="50000"/>
                  </a:srgbClr>
                </a:solidFill>
              </a:rPr>
              <a:t>"</a:t>
            </a:r>
            <a:r>
              <a:rPr lang="he-IL" sz="1400" dirty="0">
                <a:solidFill>
                  <a:srgbClr val="F79646">
                    <a:lumMod val="50000"/>
                  </a:srgbClr>
                </a:solidFill>
              </a:rPr>
              <a:t>על מנת שאתן לך מכאן ועד ל' יום" - נתן לה בתוך שלשים מקודשת, ואם לאו אינה מקודשת.</a:t>
            </a:r>
          </a:p>
          <a:p>
            <a:pPr>
              <a:lnSpc>
                <a:spcPct val="120000"/>
              </a:lnSpc>
            </a:pPr>
            <a:endParaRPr lang="he-IL" sz="800" dirty="0" smtClean="0">
              <a:solidFill>
                <a:srgbClr val="F79646">
                  <a:lumMod val="50000"/>
                </a:srgbClr>
              </a:solidFill>
            </a:endParaRPr>
          </a:p>
          <a:p>
            <a:pPr>
              <a:lnSpc>
                <a:spcPct val="120000"/>
              </a:lnSpc>
            </a:pPr>
            <a:r>
              <a:rPr lang="he-IL" sz="1400" dirty="0" smtClean="0">
                <a:solidFill>
                  <a:srgbClr val="FF0000"/>
                </a:solidFill>
              </a:rPr>
              <a:t>"</a:t>
            </a:r>
            <a:r>
              <a:rPr lang="he-IL" sz="1400" dirty="0" err="1">
                <a:solidFill>
                  <a:srgbClr val="FF0000"/>
                </a:solidFill>
              </a:rPr>
              <a:t>ע''מ</a:t>
            </a:r>
            <a:r>
              <a:rPr lang="he-IL" sz="1400" dirty="0">
                <a:solidFill>
                  <a:srgbClr val="FF0000"/>
                </a:solidFill>
              </a:rPr>
              <a:t> שיש לי מאתים זוז" - הרי זו מקודשת ויש לו.</a:t>
            </a:r>
          </a:p>
          <a:p>
            <a:pPr>
              <a:lnSpc>
                <a:spcPct val="120000"/>
              </a:lnSpc>
            </a:pPr>
            <a:endParaRPr lang="he-IL" sz="800" dirty="0" smtClean="0">
              <a:solidFill>
                <a:srgbClr val="F79646">
                  <a:lumMod val="50000"/>
                </a:srgbClr>
              </a:solidFill>
            </a:endParaRPr>
          </a:p>
          <a:p>
            <a:pPr>
              <a:lnSpc>
                <a:spcPct val="120000"/>
              </a:lnSpc>
            </a:pPr>
            <a:r>
              <a:rPr lang="he-IL" sz="1400" dirty="0" smtClean="0">
                <a:solidFill>
                  <a:srgbClr val="F79646">
                    <a:lumMod val="50000"/>
                  </a:srgbClr>
                </a:solidFill>
              </a:rPr>
              <a:t>"</a:t>
            </a:r>
            <a:r>
              <a:rPr lang="he-IL" sz="1400" dirty="0">
                <a:solidFill>
                  <a:srgbClr val="F79646">
                    <a:lumMod val="50000"/>
                  </a:srgbClr>
                </a:solidFill>
              </a:rPr>
              <a:t>על מנת שאראך מאתים זוז" - הרי זו מקודשת ויראה לה, ואם הראה על </a:t>
            </a:r>
            <a:r>
              <a:rPr lang="he-IL" sz="1400" dirty="0" err="1">
                <a:solidFill>
                  <a:srgbClr val="F79646">
                    <a:lumMod val="50000"/>
                  </a:srgbClr>
                </a:solidFill>
              </a:rPr>
              <a:t>השלחן</a:t>
            </a:r>
            <a:r>
              <a:rPr lang="he-IL" sz="1400" dirty="0">
                <a:solidFill>
                  <a:srgbClr val="F79646">
                    <a:lumMod val="50000"/>
                  </a:srgbClr>
                </a:solidFill>
              </a:rPr>
              <a:t> אינה מקודשת</a:t>
            </a:r>
            <a:r>
              <a:rPr lang="he-IL" sz="1400" dirty="0" smtClean="0">
                <a:solidFill>
                  <a:srgbClr val="F79646">
                    <a:lumMod val="50000"/>
                  </a:srgbClr>
                </a:solidFill>
              </a:rPr>
              <a:t>.</a:t>
            </a:r>
            <a:endParaRPr lang="he-IL" sz="1400" dirty="0"/>
          </a:p>
        </p:txBody>
      </p:sp>
    </p:spTree>
    <p:extLst>
      <p:ext uri="{BB962C8B-B14F-4D97-AF65-F5344CB8AC3E}">
        <p14:creationId xmlns:p14="http://schemas.microsoft.com/office/powerpoint/2010/main" val="4012894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64772" y="1282828"/>
            <a:ext cx="8568952" cy="5216813"/>
          </a:xfrm>
          <a:prstGeom prst="rect">
            <a:avLst/>
          </a:prstGeom>
          <a:noFill/>
        </p:spPr>
        <p:txBody>
          <a:bodyPr wrap="square" rtlCol="1">
            <a:spAutoFit/>
          </a:bodyPr>
          <a:lstStyle/>
          <a:p>
            <a:pPr algn="ctr"/>
            <a:r>
              <a:rPr lang="he-IL" sz="3600" b="1" dirty="0" smtClean="0">
                <a:solidFill>
                  <a:schemeClr val="accent2">
                    <a:lumMod val="75000"/>
                  </a:schemeClr>
                </a:solidFill>
              </a:rPr>
              <a:t>שיעור דף יומי אונליין</a:t>
            </a:r>
          </a:p>
          <a:p>
            <a:pPr algn="ctr"/>
            <a:endParaRPr lang="he-IL" sz="2000" b="1" dirty="0">
              <a:solidFill>
                <a:schemeClr val="accent2">
                  <a:lumMod val="75000"/>
                </a:schemeClr>
              </a:solidFill>
            </a:endParaRPr>
          </a:p>
          <a:p>
            <a:pPr lvl="0" algn="ctr"/>
            <a:r>
              <a:rPr lang="he-IL" sz="2400" b="1" dirty="0">
                <a:solidFill>
                  <a:srgbClr val="C0504D">
                    <a:lumMod val="75000"/>
                  </a:srgbClr>
                </a:solidFill>
              </a:rPr>
              <a:t>מתקיים בשעה </a:t>
            </a:r>
            <a:r>
              <a:rPr lang="he-IL" sz="2400" b="1" dirty="0" smtClean="0">
                <a:solidFill>
                  <a:srgbClr val="C0504D">
                    <a:lumMod val="75000"/>
                  </a:srgbClr>
                </a:solidFill>
              </a:rPr>
              <a:t>21:00-21:45 </a:t>
            </a:r>
            <a:r>
              <a:rPr lang="he-IL" sz="2400" b="1" dirty="0">
                <a:solidFill>
                  <a:srgbClr val="C0504D">
                    <a:lumMod val="75000"/>
                  </a:srgbClr>
                </a:solidFill>
              </a:rPr>
              <a:t>בימים א-ה</a:t>
            </a:r>
          </a:p>
          <a:p>
            <a:pPr lvl="0"/>
            <a:endParaRPr lang="he-IL" dirty="0">
              <a:solidFill>
                <a:prstClr val="black"/>
              </a:solidFill>
            </a:endParaRPr>
          </a:p>
          <a:p>
            <a:pPr lvl="0"/>
            <a:endParaRPr lang="he-IL" sz="800"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a:solidFill>
                <a:prstClr val="black"/>
              </a:solidFill>
            </a:endParaRPr>
          </a:p>
          <a:p>
            <a:pPr lvl="0"/>
            <a:endParaRPr lang="he-IL" sz="1100" dirty="0">
              <a:solidFill>
                <a:prstClr val="black"/>
              </a:solidFill>
            </a:endParaRPr>
          </a:p>
          <a:p>
            <a:pPr lvl="0" algn="ctr"/>
            <a:r>
              <a:rPr lang="he-IL" dirty="0" smtClean="0">
                <a:solidFill>
                  <a:prstClr val="black"/>
                </a:solidFill>
              </a:rPr>
              <a:t>לסיוע טכני ולהקדשת </a:t>
            </a:r>
            <a:r>
              <a:rPr lang="he-IL" dirty="0">
                <a:solidFill>
                  <a:prstClr val="black"/>
                </a:solidFill>
              </a:rPr>
              <a:t>שיעורים:</a:t>
            </a:r>
            <a:r>
              <a:rPr lang="en-US" dirty="0">
                <a:solidFill>
                  <a:prstClr val="black"/>
                </a:solidFill>
                <a:hlinkClick r:id="rId2"/>
              </a:rPr>
              <a:t>daf-yomi@daf-yomi.com</a:t>
            </a:r>
            <a:r>
              <a:rPr lang="en-US" dirty="0">
                <a:solidFill>
                  <a:prstClr val="black"/>
                </a:solidFill>
              </a:rPr>
              <a:t> </a:t>
            </a:r>
            <a:endParaRPr lang="he-IL" dirty="0">
              <a:solidFill>
                <a:prstClr val="black"/>
              </a:solidFill>
            </a:endParaRPr>
          </a:p>
        </p:txBody>
      </p:sp>
      <p:sp>
        <p:nvSpPr>
          <p:cNvPr id="6" name="TextBox 5"/>
          <p:cNvSpPr txBox="1"/>
          <p:nvPr/>
        </p:nvSpPr>
        <p:spPr>
          <a:xfrm>
            <a:off x="8244408" y="3318738"/>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sp>
        <p:nvSpPr>
          <p:cNvPr id="7" name="TextBox 6"/>
          <p:cNvSpPr txBox="1"/>
          <p:nvPr/>
        </p:nvSpPr>
        <p:spPr>
          <a:xfrm>
            <a:off x="8244408" y="3850831"/>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sp>
        <p:nvSpPr>
          <p:cNvPr id="8" name="TextBox 7"/>
          <p:cNvSpPr txBox="1"/>
          <p:nvPr/>
        </p:nvSpPr>
        <p:spPr>
          <a:xfrm>
            <a:off x="8244408" y="4373107"/>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graphicFrame>
        <p:nvGraphicFramePr>
          <p:cNvPr id="9" name="טבלה 8"/>
          <p:cNvGraphicFramePr>
            <a:graphicFrameLocks noGrp="1"/>
          </p:cNvGraphicFramePr>
          <p:nvPr>
            <p:extLst>
              <p:ext uri="{D42A27DB-BD31-4B8C-83A1-F6EECF244321}">
                <p14:modId xmlns:p14="http://schemas.microsoft.com/office/powerpoint/2010/main" val="2612736637"/>
              </p:ext>
            </p:extLst>
          </p:nvPr>
        </p:nvGraphicFramePr>
        <p:xfrm>
          <a:off x="1115615" y="2996952"/>
          <a:ext cx="6912769" cy="2926685"/>
        </p:xfrm>
        <a:graphic>
          <a:graphicData uri="http://schemas.openxmlformats.org/drawingml/2006/table">
            <a:tbl>
              <a:tblPr rtl="1" firstRow="1" firstCol="1" bandRow="1"/>
              <a:tblGrid>
                <a:gridCol w="1420354"/>
                <a:gridCol w="3909827"/>
                <a:gridCol w="1582588"/>
              </a:tblGrid>
              <a:tr h="308349">
                <a:tc>
                  <a:txBody>
                    <a:bodyPr/>
                    <a:lstStyle/>
                    <a:p>
                      <a:pPr algn="ctr" rtl="1">
                        <a:lnSpc>
                          <a:spcPct val="115000"/>
                        </a:lnSpc>
                        <a:spcAft>
                          <a:spcPts val="0"/>
                        </a:spcAft>
                      </a:pPr>
                      <a:r>
                        <a:rPr lang="he-IL" sz="1500" b="1" dirty="0">
                          <a:effectLst/>
                          <a:latin typeface="Calibri"/>
                          <a:ea typeface="Calibri"/>
                          <a:cs typeface="Arial"/>
                        </a:rPr>
                        <a:t>יום</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EEECE1"/>
                    </a:solidFill>
                  </a:tcPr>
                </a:tc>
                <a:tc>
                  <a:txBody>
                    <a:bodyPr/>
                    <a:lstStyle/>
                    <a:p>
                      <a:pPr algn="ctr" rtl="1">
                        <a:lnSpc>
                          <a:spcPct val="115000"/>
                        </a:lnSpc>
                        <a:spcAft>
                          <a:spcPts val="0"/>
                        </a:spcAft>
                      </a:pPr>
                      <a:r>
                        <a:rPr lang="he-IL" sz="1500" b="1" dirty="0">
                          <a:effectLst/>
                          <a:latin typeface="Calibri"/>
                          <a:ea typeface="Calibri"/>
                          <a:cs typeface="Arial"/>
                        </a:rPr>
                        <a:t>תוכן השיעור</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EEECE1"/>
                    </a:solidFill>
                  </a:tcPr>
                </a:tc>
                <a:tc>
                  <a:txBody>
                    <a:bodyPr/>
                    <a:lstStyle/>
                    <a:p>
                      <a:pPr algn="ctr" rtl="1">
                        <a:lnSpc>
                          <a:spcPct val="115000"/>
                        </a:lnSpc>
                        <a:spcAft>
                          <a:spcPts val="0"/>
                        </a:spcAft>
                      </a:pPr>
                      <a:r>
                        <a:rPr lang="he-IL" sz="1500" b="1" dirty="0">
                          <a:effectLst/>
                          <a:latin typeface="Calibri"/>
                          <a:ea typeface="Calibri"/>
                          <a:cs typeface="Arial"/>
                        </a:rPr>
                        <a:t>מגיד השיעור</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EEECE1"/>
                    </a:solidFill>
                  </a:tcPr>
                </a:tc>
              </a:tr>
              <a:tr h="531902">
                <a:tc>
                  <a:txBody>
                    <a:bodyPr/>
                    <a:lstStyle/>
                    <a:p>
                      <a:pPr algn="just" rtl="1">
                        <a:lnSpc>
                          <a:spcPct val="115000"/>
                        </a:lnSpc>
                        <a:spcAft>
                          <a:spcPts val="0"/>
                        </a:spcAft>
                      </a:pPr>
                      <a:r>
                        <a:rPr lang="he-IL" sz="1500" kern="1200" dirty="0">
                          <a:solidFill>
                            <a:schemeClr val="tx1"/>
                          </a:solidFill>
                          <a:latin typeface="+mn-lt"/>
                          <a:ea typeface="+mn-ea"/>
                          <a:cs typeface="+mn-cs"/>
                        </a:rPr>
                        <a:t>יום א </a:t>
                      </a:r>
                      <a:r>
                        <a:rPr lang="he-IL" sz="1500" kern="1200" dirty="0" smtClean="0">
                          <a:solidFill>
                            <a:schemeClr val="tx1"/>
                          </a:solidFill>
                          <a:latin typeface="+mn-lt"/>
                          <a:ea typeface="+mn-ea"/>
                          <a:cs typeface="+mn-cs"/>
                        </a:rPr>
                        <a:t>(ל' ניסן)</a:t>
                      </a:r>
                      <a:endParaRPr lang="en-US" sz="1500" kern="1200" dirty="0">
                        <a:solidFill>
                          <a:schemeClr val="tx1"/>
                        </a:solidFill>
                        <a:latin typeface="+mn-lt"/>
                        <a:ea typeface="+mn-ea"/>
                        <a:cs typeface="+mn-cs"/>
                      </a:endParaRPr>
                    </a:p>
                    <a:p>
                      <a:pPr algn="just" rtl="1">
                        <a:lnSpc>
                          <a:spcPct val="115000"/>
                        </a:lnSpc>
                        <a:spcAft>
                          <a:spcPts val="0"/>
                        </a:spcAft>
                      </a:pPr>
                      <a:endParaRPr lang="en-US" sz="1500" kern="1200" dirty="0">
                        <a:solidFill>
                          <a:schemeClr val="tx1"/>
                        </a:solidFill>
                        <a:latin typeface="+mn-lt"/>
                        <a:ea typeface="+mn-ea"/>
                        <a:cs typeface="+mn-cs"/>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kern="1200" dirty="0" smtClean="0">
                          <a:solidFill>
                            <a:schemeClr val="tx1"/>
                          </a:solidFill>
                          <a:latin typeface="+mn-lt"/>
                          <a:ea typeface="+mn-ea"/>
                          <a:cs typeface="+mn-cs"/>
                        </a:rPr>
                        <a:t>נח ע"א (שורה 9) - נח ע"ב (סוף הפרק)</a:t>
                      </a: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kern="1200" dirty="0" smtClean="0">
                          <a:solidFill>
                            <a:schemeClr val="tx1"/>
                          </a:solidFill>
                          <a:latin typeface="+mn-lt"/>
                          <a:ea typeface="+mn-ea"/>
                          <a:cs typeface="+mn-cs"/>
                        </a:rPr>
                        <a:t>שמואל נבון</a:t>
                      </a:r>
                      <a:endParaRPr lang="en-US" sz="1500" kern="1200" dirty="0">
                        <a:solidFill>
                          <a:schemeClr val="tx1"/>
                        </a:solidFill>
                        <a:latin typeface="+mn-lt"/>
                        <a:ea typeface="+mn-ea"/>
                        <a:cs typeface="+mn-cs"/>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531902">
                <a:tc>
                  <a:txBody>
                    <a:bodyPr/>
                    <a:lstStyle/>
                    <a:p>
                      <a:pPr algn="just" rtl="1">
                        <a:lnSpc>
                          <a:spcPct val="115000"/>
                        </a:lnSpc>
                        <a:spcAft>
                          <a:spcPts val="0"/>
                        </a:spcAft>
                      </a:pPr>
                      <a:r>
                        <a:rPr lang="he-IL" sz="1500" kern="1200" dirty="0">
                          <a:solidFill>
                            <a:schemeClr val="tx1"/>
                          </a:solidFill>
                          <a:latin typeface="+mn-lt"/>
                          <a:ea typeface="+mn-ea"/>
                          <a:cs typeface="+mn-cs"/>
                        </a:rPr>
                        <a:t>יום ב </a:t>
                      </a:r>
                      <a:r>
                        <a:rPr lang="he-IL" sz="1500" kern="1200" dirty="0" smtClean="0">
                          <a:solidFill>
                            <a:schemeClr val="tx1"/>
                          </a:solidFill>
                          <a:latin typeface="+mn-lt"/>
                          <a:ea typeface="+mn-ea"/>
                          <a:cs typeface="+mn-cs"/>
                        </a:rPr>
                        <a:t>(א' אייר)</a:t>
                      </a:r>
                      <a:endParaRPr lang="en-US" sz="1500" kern="1200" dirty="0">
                        <a:solidFill>
                          <a:schemeClr val="tx1"/>
                        </a:solidFill>
                        <a:latin typeface="+mn-lt"/>
                        <a:ea typeface="+mn-ea"/>
                        <a:cs typeface="+mn-cs"/>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marR="0" indent="0" algn="just" defTabSz="914400" rtl="1" eaLnBrk="1" fontAlgn="auto" latinLnBrk="0" hangingPunct="1">
                        <a:lnSpc>
                          <a:spcPct val="115000"/>
                        </a:lnSpc>
                        <a:spcBef>
                          <a:spcPts val="0"/>
                        </a:spcBef>
                        <a:spcAft>
                          <a:spcPts val="0"/>
                        </a:spcAft>
                        <a:buClrTx/>
                        <a:buSzTx/>
                        <a:buFontTx/>
                        <a:buNone/>
                        <a:tabLst/>
                        <a:defRPr/>
                      </a:pPr>
                      <a:r>
                        <a:rPr lang="he-IL" sz="1400" kern="1200" dirty="0" smtClean="0">
                          <a:solidFill>
                            <a:schemeClr val="tx1"/>
                          </a:solidFill>
                          <a:latin typeface="+mn-lt"/>
                          <a:ea typeface="+mn-ea"/>
                          <a:cs typeface="+mn-cs"/>
                        </a:rPr>
                        <a:t>נח ע"ב (תחילת הפרק) - נט ע"ב (2 שורות מלמטה)</a:t>
                      </a: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kern="1200" dirty="0" smtClean="0">
                          <a:solidFill>
                            <a:schemeClr val="tx1"/>
                          </a:solidFill>
                          <a:latin typeface="+mn-lt"/>
                          <a:ea typeface="+mn-ea"/>
                          <a:cs typeface="+mn-cs"/>
                        </a:rPr>
                        <a:t>דובי שחור</a:t>
                      </a:r>
                      <a:endParaRPr lang="en-US" sz="1500" kern="1200" dirty="0">
                        <a:solidFill>
                          <a:schemeClr val="tx1"/>
                        </a:solidFill>
                        <a:latin typeface="+mn-lt"/>
                        <a:ea typeface="+mn-ea"/>
                        <a:cs typeface="+mn-cs"/>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531902">
                <a:tc>
                  <a:txBody>
                    <a:bodyPr/>
                    <a:lstStyle/>
                    <a:p>
                      <a:pPr algn="just" rtl="1">
                        <a:lnSpc>
                          <a:spcPct val="115000"/>
                        </a:lnSpc>
                        <a:spcAft>
                          <a:spcPts val="0"/>
                        </a:spcAft>
                      </a:pPr>
                      <a:r>
                        <a:rPr lang="he-IL" sz="1500" kern="1200" dirty="0">
                          <a:solidFill>
                            <a:schemeClr val="tx1"/>
                          </a:solidFill>
                          <a:latin typeface="+mn-lt"/>
                          <a:ea typeface="+mn-ea"/>
                          <a:cs typeface="+mn-cs"/>
                        </a:rPr>
                        <a:t>יום ג </a:t>
                      </a:r>
                      <a:r>
                        <a:rPr lang="he-IL" sz="1500" kern="1200" dirty="0" smtClean="0">
                          <a:solidFill>
                            <a:schemeClr val="tx1"/>
                          </a:solidFill>
                          <a:latin typeface="+mn-lt"/>
                          <a:ea typeface="+mn-ea"/>
                          <a:cs typeface="+mn-cs"/>
                        </a:rPr>
                        <a:t>(ב'</a:t>
                      </a:r>
                      <a:r>
                        <a:rPr lang="he-IL" sz="1500" kern="1200" baseline="0" dirty="0" smtClean="0">
                          <a:solidFill>
                            <a:schemeClr val="tx1"/>
                          </a:solidFill>
                          <a:latin typeface="+mn-lt"/>
                          <a:ea typeface="+mn-ea"/>
                          <a:cs typeface="+mn-cs"/>
                        </a:rPr>
                        <a:t> אייר</a:t>
                      </a:r>
                      <a:r>
                        <a:rPr lang="he-IL" sz="1500" kern="1200" dirty="0" smtClean="0">
                          <a:solidFill>
                            <a:schemeClr val="tx1"/>
                          </a:solidFill>
                          <a:latin typeface="+mn-lt"/>
                          <a:ea typeface="+mn-ea"/>
                          <a:cs typeface="+mn-cs"/>
                        </a:rPr>
                        <a:t>)</a:t>
                      </a:r>
                      <a:endParaRPr lang="en-US" sz="1500" kern="1200" dirty="0">
                        <a:solidFill>
                          <a:schemeClr val="tx1"/>
                        </a:solidFill>
                        <a:latin typeface="+mn-lt"/>
                        <a:ea typeface="+mn-ea"/>
                        <a:cs typeface="+mn-cs"/>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marR="0" indent="0" algn="just" defTabSz="914400" rtl="1" eaLnBrk="1" fontAlgn="auto" latinLnBrk="0" hangingPunct="1">
                        <a:lnSpc>
                          <a:spcPct val="115000"/>
                        </a:lnSpc>
                        <a:spcBef>
                          <a:spcPts val="0"/>
                        </a:spcBef>
                        <a:spcAft>
                          <a:spcPts val="0"/>
                        </a:spcAft>
                        <a:buClrTx/>
                        <a:buSzTx/>
                        <a:buFontTx/>
                        <a:buNone/>
                        <a:tabLst/>
                        <a:defRPr/>
                      </a:pPr>
                      <a:r>
                        <a:rPr lang="he-IL" sz="1500" kern="1200" dirty="0" smtClean="0">
                          <a:solidFill>
                            <a:schemeClr val="tx1"/>
                          </a:solidFill>
                          <a:latin typeface="+mn-lt"/>
                          <a:ea typeface="+mn-ea"/>
                          <a:cs typeface="+mn-cs"/>
                        </a:rPr>
                        <a:t>נט ע"ב (2 שורות מלמטה) - ס ע"ב (שורה אחרונה)</a:t>
                      </a:r>
                    </a:p>
                    <a:p>
                      <a:pPr marL="111760" marR="0" indent="0" algn="ctr" defTabSz="914400" rtl="1" eaLnBrk="1" fontAlgn="auto" latinLnBrk="0" hangingPunct="1">
                        <a:lnSpc>
                          <a:spcPct val="115000"/>
                        </a:lnSpc>
                        <a:spcBef>
                          <a:spcPts val="0"/>
                        </a:spcBef>
                        <a:spcAft>
                          <a:spcPts val="0"/>
                        </a:spcAft>
                        <a:buClrTx/>
                        <a:buSzTx/>
                        <a:buFontTx/>
                        <a:buNone/>
                        <a:tabLst/>
                        <a:defRPr/>
                      </a:pPr>
                      <a:r>
                        <a:rPr lang="he-IL" sz="1500" b="1" kern="1200" dirty="0" smtClean="0">
                          <a:solidFill>
                            <a:schemeClr val="tx1"/>
                          </a:solidFill>
                          <a:latin typeface="+mn-lt"/>
                          <a:ea typeface="+mn-ea"/>
                          <a:cs typeface="+mn-cs"/>
                        </a:rPr>
                        <a:t>השיעור יתחיל בשעה 21:30</a:t>
                      </a:r>
                      <a:endParaRPr lang="en-US" sz="1500" b="1" kern="1200" dirty="0" smtClean="0">
                        <a:solidFill>
                          <a:schemeClr val="tx1"/>
                        </a:solidFill>
                        <a:latin typeface="+mn-lt"/>
                        <a:ea typeface="+mn-ea"/>
                        <a:cs typeface="+mn-cs"/>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kern="1200" dirty="0" smtClean="0">
                          <a:solidFill>
                            <a:schemeClr val="tx1"/>
                          </a:solidFill>
                          <a:latin typeface="+mn-lt"/>
                          <a:ea typeface="+mn-ea"/>
                          <a:cs typeface="+mn-cs"/>
                        </a:rPr>
                        <a:t>הראל שפירא</a:t>
                      </a:r>
                      <a:endParaRPr lang="en-US" sz="1500" kern="1200" dirty="0">
                        <a:solidFill>
                          <a:schemeClr val="tx1"/>
                        </a:solidFill>
                        <a:latin typeface="+mn-lt"/>
                        <a:ea typeface="+mn-ea"/>
                        <a:cs typeface="+mn-cs"/>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531902">
                <a:tc>
                  <a:txBody>
                    <a:bodyPr/>
                    <a:lstStyle/>
                    <a:p>
                      <a:pPr algn="just" rtl="1">
                        <a:lnSpc>
                          <a:spcPct val="115000"/>
                        </a:lnSpc>
                        <a:spcAft>
                          <a:spcPts val="0"/>
                        </a:spcAft>
                      </a:pPr>
                      <a:r>
                        <a:rPr lang="he-IL" sz="1500" kern="1200" dirty="0" smtClean="0">
                          <a:solidFill>
                            <a:schemeClr val="tx1"/>
                          </a:solidFill>
                          <a:latin typeface="+mn-lt"/>
                          <a:ea typeface="+mn-ea"/>
                          <a:cs typeface="+mn-cs"/>
                        </a:rPr>
                        <a:t>יום ד (ג'</a:t>
                      </a:r>
                      <a:r>
                        <a:rPr lang="he-IL" sz="1500" kern="1200" baseline="0" dirty="0" smtClean="0">
                          <a:solidFill>
                            <a:schemeClr val="tx1"/>
                          </a:solidFill>
                          <a:latin typeface="+mn-lt"/>
                          <a:ea typeface="+mn-ea"/>
                          <a:cs typeface="+mn-cs"/>
                        </a:rPr>
                        <a:t> אייר</a:t>
                      </a:r>
                      <a:r>
                        <a:rPr lang="he-IL" sz="1500" kern="1200" dirty="0" smtClean="0">
                          <a:solidFill>
                            <a:schemeClr val="tx1"/>
                          </a:solidFill>
                          <a:latin typeface="+mn-lt"/>
                          <a:ea typeface="+mn-ea"/>
                          <a:cs typeface="+mn-cs"/>
                        </a:rPr>
                        <a:t>)</a:t>
                      </a:r>
                      <a:endParaRPr lang="en-US" sz="1500" kern="1200" dirty="0">
                        <a:solidFill>
                          <a:schemeClr val="tx1"/>
                        </a:solidFill>
                        <a:latin typeface="+mn-lt"/>
                        <a:ea typeface="+mn-ea"/>
                        <a:cs typeface="+mn-cs"/>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kern="1200" dirty="0" smtClean="0">
                          <a:solidFill>
                            <a:schemeClr val="tx1"/>
                          </a:solidFill>
                          <a:latin typeface="+mn-lt"/>
                          <a:ea typeface="+mn-ea"/>
                          <a:cs typeface="+mn-cs"/>
                        </a:rPr>
                        <a:t>ס ע"ב (שורה אחרונה) - סב ע"א (שורה 4)</a:t>
                      </a:r>
                    </a:p>
                    <a:p>
                      <a:pPr marL="111760" algn="ctr" rtl="1">
                        <a:lnSpc>
                          <a:spcPct val="115000"/>
                        </a:lnSpc>
                        <a:spcAft>
                          <a:spcPts val="0"/>
                        </a:spcAft>
                      </a:pPr>
                      <a:r>
                        <a:rPr lang="he-IL" sz="1500" b="1" kern="1200" dirty="0" smtClean="0">
                          <a:solidFill>
                            <a:schemeClr val="tx1"/>
                          </a:solidFill>
                          <a:latin typeface="+mn-lt"/>
                          <a:ea typeface="+mn-ea"/>
                          <a:cs typeface="+mn-cs"/>
                        </a:rPr>
                        <a:t>השיעור יתחיל בשעה 21:30</a:t>
                      </a:r>
                      <a:endParaRPr lang="en-US" sz="1500" b="1" kern="1200" dirty="0">
                        <a:solidFill>
                          <a:schemeClr val="tx1"/>
                        </a:solidFill>
                        <a:latin typeface="+mn-lt"/>
                        <a:ea typeface="+mn-ea"/>
                        <a:cs typeface="+mn-cs"/>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kern="1200" dirty="0" smtClean="0">
                          <a:solidFill>
                            <a:schemeClr val="tx1"/>
                          </a:solidFill>
                          <a:latin typeface="+mn-lt"/>
                          <a:ea typeface="+mn-ea"/>
                          <a:cs typeface="+mn-cs"/>
                        </a:rPr>
                        <a:t>שמואל נבון</a:t>
                      </a:r>
                      <a:endParaRPr lang="en-US" sz="1500" kern="1200" dirty="0">
                        <a:solidFill>
                          <a:schemeClr val="tx1"/>
                        </a:solidFill>
                        <a:latin typeface="+mn-lt"/>
                        <a:ea typeface="+mn-ea"/>
                        <a:cs typeface="+mn-cs"/>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443251">
                <a:tc>
                  <a:txBody>
                    <a:bodyPr/>
                    <a:lstStyle/>
                    <a:p>
                      <a:pPr marL="0" marR="0" indent="0" algn="just" defTabSz="914400" rtl="1" eaLnBrk="1" fontAlgn="auto" latinLnBrk="0" hangingPunct="1">
                        <a:lnSpc>
                          <a:spcPct val="115000"/>
                        </a:lnSpc>
                        <a:spcBef>
                          <a:spcPts val="0"/>
                        </a:spcBef>
                        <a:spcAft>
                          <a:spcPts val="0"/>
                        </a:spcAft>
                        <a:buClrTx/>
                        <a:buSzTx/>
                        <a:buFontTx/>
                        <a:buNone/>
                        <a:tabLst/>
                        <a:defRPr/>
                      </a:pPr>
                      <a:r>
                        <a:rPr lang="he-IL" sz="1500" kern="1200" dirty="0" smtClean="0">
                          <a:solidFill>
                            <a:schemeClr val="tx1"/>
                          </a:solidFill>
                          <a:latin typeface="+mn-lt"/>
                          <a:ea typeface="+mn-ea"/>
                          <a:cs typeface="+mn-cs"/>
                        </a:rPr>
                        <a:t>יום ה (ד'</a:t>
                      </a:r>
                      <a:r>
                        <a:rPr lang="he-IL" sz="1500" kern="1200" baseline="0" dirty="0" smtClean="0">
                          <a:solidFill>
                            <a:schemeClr val="tx1"/>
                          </a:solidFill>
                          <a:latin typeface="+mn-lt"/>
                          <a:ea typeface="+mn-ea"/>
                          <a:cs typeface="+mn-cs"/>
                        </a:rPr>
                        <a:t> אייר</a:t>
                      </a:r>
                      <a:r>
                        <a:rPr lang="he-IL" sz="1500" kern="1200" dirty="0" smtClean="0">
                          <a:solidFill>
                            <a:schemeClr val="tx1"/>
                          </a:solidFill>
                          <a:latin typeface="+mn-lt"/>
                          <a:ea typeface="+mn-ea"/>
                          <a:cs typeface="+mn-cs"/>
                        </a:rPr>
                        <a:t>)</a:t>
                      </a:r>
                      <a:endParaRPr lang="en-US" sz="1500" kern="1200" dirty="0" smtClean="0">
                        <a:solidFill>
                          <a:schemeClr val="tx1"/>
                        </a:solidFill>
                        <a:latin typeface="+mn-lt"/>
                        <a:ea typeface="+mn-ea"/>
                        <a:cs typeface="+mn-cs"/>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marR="0" indent="0" algn="just" defTabSz="914400" rtl="1" eaLnBrk="1" fontAlgn="auto" latinLnBrk="0" hangingPunct="1">
                        <a:lnSpc>
                          <a:spcPct val="115000"/>
                        </a:lnSpc>
                        <a:spcBef>
                          <a:spcPts val="0"/>
                        </a:spcBef>
                        <a:spcAft>
                          <a:spcPts val="0"/>
                        </a:spcAft>
                        <a:buClrTx/>
                        <a:buSzTx/>
                        <a:buFontTx/>
                        <a:buNone/>
                        <a:tabLst/>
                        <a:defRPr/>
                      </a:pPr>
                      <a:r>
                        <a:rPr lang="he-IL" sz="1400" kern="1200" dirty="0" smtClean="0">
                          <a:solidFill>
                            <a:schemeClr val="tx1"/>
                          </a:solidFill>
                          <a:latin typeface="+mn-lt"/>
                          <a:ea typeface="+mn-ea"/>
                          <a:cs typeface="+mn-cs"/>
                        </a:rPr>
                        <a:t>סב ע"א (שורה 4) - </a:t>
                      </a:r>
                      <a:r>
                        <a:rPr lang="he-IL" sz="1400" kern="1200" dirty="0" err="1" smtClean="0">
                          <a:solidFill>
                            <a:schemeClr val="tx1"/>
                          </a:solidFill>
                          <a:latin typeface="+mn-lt"/>
                          <a:ea typeface="+mn-ea"/>
                          <a:cs typeface="+mn-cs"/>
                        </a:rPr>
                        <a:t>סג</a:t>
                      </a:r>
                      <a:r>
                        <a:rPr lang="he-IL" sz="1400" kern="1200" dirty="0" smtClean="0">
                          <a:solidFill>
                            <a:schemeClr val="tx1"/>
                          </a:solidFill>
                          <a:latin typeface="+mn-lt"/>
                          <a:ea typeface="+mn-ea"/>
                          <a:cs typeface="+mn-cs"/>
                        </a:rPr>
                        <a:t> ע"א (משנה)</a:t>
                      </a:r>
                    </a:p>
                    <a:p>
                      <a:pPr marL="111760" marR="0" indent="0" algn="ctr" defTabSz="914400" rtl="1" eaLnBrk="1" fontAlgn="auto" latinLnBrk="0" hangingPunct="1">
                        <a:lnSpc>
                          <a:spcPct val="115000"/>
                        </a:lnSpc>
                        <a:spcBef>
                          <a:spcPts val="0"/>
                        </a:spcBef>
                        <a:spcAft>
                          <a:spcPts val="0"/>
                        </a:spcAft>
                        <a:buClrTx/>
                        <a:buSzTx/>
                        <a:buFontTx/>
                        <a:buNone/>
                        <a:tabLst/>
                        <a:defRPr/>
                      </a:pPr>
                      <a:r>
                        <a:rPr lang="he-IL" sz="1400" b="1" kern="1200" dirty="0" smtClean="0">
                          <a:solidFill>
                            <a:schemeClr val="tx1"/>
                          </a:solidFill>
                          <a:latin typeface="+mn-lt"/>
                          <a:ea typeface="+mn-ea"/>
                          <a:cs typeface="+mn-cs"/>
                        </a:rPr>
                        <a:t>השיעור יתחיל בשעה 21:30</a:t>
                      </a:r>
                      <a:endParaRPr lang="en-US" sz="1400" b="1" kern="1200" dirty="0" smtClean="0">
                        <a:solidFill>
                          <a:schemeClr val="tx1"/>
                        </a:solidFill>
                        <a:latin typeface="+mn-lt"/>
                        <a:ea typeface="+mn-ea"/>
                        <a:cs typeface="+mn-cs"/>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marR="0" indent="0" algn="just" defTabSz="914400" rtl="1" eaLnBrk="1" fontAlgn="auto" latinLnBrk="0" hangingPunct="1">
                        <a:lnSpc>
                          <a:spcPct val="115000"/>
                        </a:lnSpc>
                        <a:spcBef>
                          <a:spcPts val="0"/>
                        </a:spcBef>
                        <a:spcAft>
                          <a:spcPts val="0"/>
                        </a:spcAft>
                        <a:buClrTx/>
                        <a:buSzTx/>
                        <a:buFontTx/>
                        <a:buNone/>
                        <a:tabLst/>
                        <a:defRPr/>
                      </a:pPr>
                      <a:r>
                        <a:rPr lang="he-IL" sz="1500" kern="1200" dirty="0" smtClean="0">
                          <a:solidFill>
                            <a:schemeClr val="tx1"/>
                          </a:solidFill>
                          <a:latin typeface="+mn-lt"/>
                          <a:ea typeface="+mn-ea"/>
                          <a:cs typeface="+mn-cs"/>
                        </a:rPr>
                        <a:t>הראל שפירא</a:t>
                      </a:r>
                      <a:endParaRPr lang="en-US" sz="1500" kern="1200" dirty="0" smtClean="0">
                        <a:solidFill>
                          <a:schemeClr val="tx1"/>
                        </a:solidFill>
                        <a:latin typeface="+mn-lt"/>
                        <a:ea typeface="+mn-ea"/>
                        <a:cs typeface="+mn-cs"/>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bl>
          </a:graphicData>
        </a:graphic>
      </p:graphicFrame>
      <p:pic>
        <p:nvPicPr>
          <p:cNvPr id="11" name="תמונה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7744" y="260648"/>
            <a:ext cx="4679591" cy="880864"/>
          </a:xfrm>
          <a:prstGeom prst="rect">
            <a:avLst/>
          </a:prstGeom>
        </p:spPr>
      </p:pic>
    </p:spTree>
    <p:extLst>
      <p:ext uri="{BB962C8B-B14F-4D97-AF65-F5344CB8AC3E}">
        <p14:creationId xmlns:p14="http://schemas.microsoft.com/office/powerpoint/2010/main" val="2632612845"/>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64772" y="116632"/>
            <a:ext cx="8568952" cy="6380208"/>
          </a:xfrm>
          <a:prstGeom prst="rect">
            <a:avLst/>
          </a:prstGeom>
          <a:noFill/>
        </p:spPr>
        <p:txBody>
          <a:bodyPr wrap="square" rtlCol="1">
            <a:spAutoFit/>
          </a:bodyPr>
          <a:lstStyle/>
          <a:p>
            <a:pPr lvl="0">
              <a:lnSpc>
                <a:spcPct val="130000"/>
              </a:lnSpc>
            </a:pPr>
            <a:endParaRPr lang="he-IL" sz="1400" b="1" dirty="0" smtClean="0">
              <a:solidFill>
                <a:schemeClr val="accent2"/>
              </a:solidFill>
            </a:endParaRPr>
          </a:p>
          <a:p>
            <a:pPr lvl="0">
              <a:lnSpc>
                <a:spcPct val="130000"/>
              </a:lnSpc>
            </a:pPr>
            <a:r>
              <a:rPr lang="he-IL" sz="2800" b="1" dirty="0" smtClean="0">
                <a:solidFill>
                  <a:schemeClr val="accent2"/>
                </a:solidFill>
              </a:rPr>
              <a:t>להתראות מחר בשיעור הבא</a:t>
            </a:r>
            <a:endParaRPr lang="he-IL" sz="2000" dirty="0">
              <a:solidFill>
                <a:prstClr val="black"/>
              </a:solidFill>
            </a:endParaRPr>
          </a:p>
          <a:p>
            <a:pPr lvl="0">
              <a:lnSpc>
                <a:spcPct val="130000"/>
              </a:lnSpc>
            </a:pPr>
            <a:endParaRPr lang="he-IL" sz="2000" dirty="0" smtClean="0">
              <a:solidFill>
                <a:prstClr val="black"/>
              </a:solidFill>
            </a:endParaRPr>
          </a:p>
          <a:p>
            <a:pPr lvl="0">
              <a:lnSpc>
                <a:spcPct val="130000"/>
              </a:lnSpc>
            </a:pPr>
            <a:r>
              <a:rPr lang="he-IL" sz="2000" dirty="0" smtClean="0">
                <a:solidFill>
                  <a:prstClr val="black"/>
                </a:solidFill>
              </a:rPr>
              <a:t>לידיעתכם</a:t>
            </a:r>
            <a:r>
              <a:rPr lang="he-IL" sz="2000" dirty="0">
                <a:solidFill>
                  <a:prstClr val="black"/>
                </a:solidFill>
              </a:rPr>
              <a:t>:</a:t>
            </a:r>
          </a:p>
          <a:p>
            <a:pPr lvl="0">
              <a:lnSpc>
                <a:spcPct val="130000"/>
              </a:lnSpc>
            </a:pPr>
            <a:r>
              <a:rPr lang="he-IL" sz="2000" dirty="0">
                <a:solidFill>
                  <a:prstClr val="black"/>
                </a:solidFill>
              </a:rPr>
              <a:t>שיעורי האונליין מוקלטים וזמינים </a:t>
            </a:r>
            <a:r>
              <a:rPr lang="he-IL" sz="2000" dirty="0" err="1">
                <a:solidFill>
                  <a:prstClr val="black"/>
                </a:solidFill>
              </a:rPr>
              <a:t>לצפיה</a:t>
            </a:r>
            <a:r>
              <a:rPr lang="he-IL" sz="2000" dirty="0">
                <a:solidFill>
                  <a:prstClr val="black"/>
                </a:solidFill>
              </a:rPr>
              <a:t> חוזרת [החל מעוד </a:t>
            </a:r>
            <a:r>
              <a:rPr lang="he-IL" sz="2000" dirty="0" smtClean="0">
                <a:solidFill>
                  <a:prstClr val="black"/>
                </a:solidFill>
              </a:rPr>
              <a:t>שעה] </a:t>
            </a:r>
            <a:r>
              <a:rPr lang="he-IL" sz="2000" dirty="0">
                <a:solidFill>
                  <a:prstClr val="black"/>
                </a:solidFill>
              </a:rPr>
              <a:t>בפורטל הדף היומי (בספריית שיעורי שמע/וידאו</a:t>
            </a:r>
            <a:r>
              <a:rPr lang="he-IL" sz="2000" dirty="0" smtClean="0">
                <a:solidFill>
                  <a:prstClr val="black"/>
                </a:solidFill>
              </a:rPr>
              <a:t>) ובאפליקציה.</a:t>
            </a:r>
          </a:p>
          <a:p>
            <a:pPr lvl="0">
              <a:lnSpc>
                <a:spcPct val="130000"/>
              </a:lnSpc>
            </a:pPr>
            <a:endParaRPr lang="he-IL" sz="2000" dirty="0">
              <a:solidFill>
                <a:prstClr val="black"/>
              </a:solidFill>
            </a:endParaRPr>
          </a:p>
          <a:p>
            <a:pPr algn="ctr"/>
            <a:endParaRPr lang="he-IL" sz="3600" b="1" dirty="0" smtClean="0">
              <a:solidFill>
                <a:schemeClr val="accent2">
                  <a:lumMod val="75000"/>
                </a:schemeClr>
              </a:solidFill>
            </a:endParaRPr>
          </a:p>
          <a:p>
            <a:pPr lvl="0"/>
            <a:endParaRPr lang="he-IL" dirty="0" smtClean="0">
              <a:solidFill>
                <a:prstClr val="black"/>
              </a:solidFill>
            </a:endParaRPr>
          </a:p>
          <a:p>
            <a:pPr lvl="0"/>
            <a:endParaRPr lang="he-IL" dirty="0">
              <a:solidFill>
                <a:prstClr val="black"/>
              </a:solidFill>
            </a:endParaRPr>
          </a:p>
          <a:p>
            <a:pPr lvl="0"/>
            <a:endParaRPr lang="he-IL" dirty="0">
              <a:solidFill>
                <a:prstClr val="black"/>
              </a:solidFill>
            </a:endParaRPr>
          </a:p>
          <a:p>
            <a:pPr lvl="0"/>
            <a:endParaRPr lang="he-IL" sz="1100" dirty="0">
              <a:solidFill>
                <a:prstClr val="black"/>
              </a:solidFill>
            </a:endParaRPr>
          </a:p>
          <a:p>
            <a:pPr lvl="0" algn="ctr"/>
            <a:endParaRPr lang="he-IL" dirty="0" smtClean="0">
              <a:solidFill>
                <a:prstClr val="black"/>
              </a:solidFill>
            </a:endParaRPr>
          </a:p>
          <a:p>
            <a:pPr lvl="0" algn="ctr"/>
            <a:endParaRPr lang="he-IL" sz="3200" dirty="0">
              <a:solidFill>
                <a:prstClr val="black"/>
              </a:solidFill>
            </a:endParaRPr>
          </a:p>
          <a:p>
            <a:pPr lvl="0" algn="ctr"/>
            <a:endParaRPr lang="he-IL" sz="1600" dirty="0" smtClean="0">
              <a:solidFill>
                <a:prstClr val="black"/>
              </a:solidFill>
            </a:endParaRPr>
          </a:p>
          <a:p>
            <a:pPr lvl="0" algn="ctr"/>
            <a:r>
              <a:rPr lang="he-IL" sz="2300" b="1" dirty="0">
                <a:solidFill>
                  <a:srgbClr val="EEECE1">
                    <a:lumMod val="50000"/>
                  </a:srgbClr>
                </a:solidFill>
              </a:rPr>
              <a:t>השיעור היום הוקדש </a:t>
            </a:r>
            <a:r>
              <a:rPr lang="he-IL" sz="2300" b="1" dirty="0" err="1" smtClean="0">
                <a:solidFill>
                  <a:srgbClr val="EEECE1">
                    <a:lumMod val="50000"/>
                  </a:srgbClr>
                </a:solidFill>
              </a:rPr>
              <a:t>לע"נ</a:t>
            </a:r>
            <a:r>
              <a:rPr lang="he-IL" sz="2300" b="1" dirty="0" smtClean="0">
                <a:solidFill>
                  <a:srgbClr val="EEECE1">
                    <a:lumMod val="50000"/>
                  </a:srgbClr>
                </a:solidFill>
              </a:rPr>
              <a:t> חללי צבא הגנה לישראל</a:t>
            </a:r>
            <a:endParaRPr lang="he-IL" sz="2300" b="1" dirty="0">
              <a:solidFill>
                <a:srgbClr val="EEECE1">
                  <a:lumMod val="50000"/>
                </a:srgbClr>
              </a:solidFill>
            </a:endParaRPr>
          </a:p>
          <a:p>
            <a:pPr lvl="0" algn="ctr"/>
            <a:endParaRPr lang="he-IL" sz="1600" dirty="0">
              <a:solidFill>
                <a:prstClr val="black"/>
              </a:solidFill>
            </a:endParaRPr>
          </a:p>
          <a:p>
            <a:pPr lvl="0" algn="ctr"/>
            <a:r>
              <a:rPr lang="he-IL" dirty="0" smtClean="0">
                <a:solidFill>
                  <a:prstClr val="black"/>
                </a:solidFill>
              </a:rPr>
              <a:t>לסיוע טכני ולהקדשת </a:t>
            </a:r>
            <a:r>
              <a:rPr lang="he-IL" dirty="0">
                <a:solidFill>
                  <a:prstClr val="black"/>
                </a:solidFill>
              </a:rPr>
              <a:t>שיעורים:</a:t>
            </a:r>
            <a:r>
              <a:rPr lang="en-US" dirty="0">
                <a:solidFill>
                  <a:prstClr val="black"/>
                </a:solidFill>
                <a:hlinkClick r:id="rId2"/>
              </a:rPr>
              <a:t>daf-yomi@daf-yomi.com</a:t>
            </a:r>
            <a:r>
              <a:rPr lang="en-US" dirty="0">
                <a:solidFill>
                  <a:prstClr val="black"/>
                </a:solidFill>
              </a:rPr>
              <a:t> </a:t>
            </a:r>
            <a:endParaRPr lang="he-IL" dirty="0">
              <a:solidFill>
                <a:prstClr val="black"/>
              </a:solidFill>
            </a:endParaRPr>
          </a:p>
        </p:txBody>
      </p:sp>
      <p:pic>
        <p:nvPicPr>
          <p:cNvPr id="2" name="תמונה 1"/>
          <p:cNvPicPr>
            <a:picLocks noChangeAspect="1"/>
          </p:cNvPicPr>
          <p:nvPr/>
        </p:nvPicPr>
        <p:blipFill>
          <a:blip r:embed="rId3"/>
          <a:stretch>
            <a:fillRect/>
          </a:stretch>
        </p:blipFill>
        <p:spPr>
          <a:xfrm>
            <a:off x="1691680" y="2760794"/>
            <a:ext cx="6624736" cy="1964350"/>
          </a:xfrm>
          <a:prstGeom prst="rect">
            <a:avLst/>
          </a:prstGeom>
        </p:spPr>
      </p:pic>
      <p:cxnSp>
        <p:nvCxnSpPr>
          <p:cNvPr id="6" name="מחבר חץ ישר 5"/>
          <p:cNvCxnSpPr/>
          <p:nvPr/>
        </p:nvCxnSpPr>
        <p:spPr>
          <a:xfrm flipH="1">
            <a:off x="6444208" y="2492896"/>
            <a:ext cx="648072" cy="17281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1063310"/>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20470" y="2897188"/>
            <a:ext cx="8712968" cy="3906198"/>
          </a:xfrm>
          <a:prstGeom prst="rect">
            <a:avLst/>
          </a:prstGeom>
          <a:noFill/>
        </p:spPr>
        <p:txBody>
          <a:bodyPr wrap="square" rtlCol="1">
            <a:spAutoFit/>
          </a:bodyPr>
          <a:lstStyle/>
          <a:p>
            <a:pPr>
              <a:lnSpc>
                <a:spcPct val="120000"/>
              </a:lnSpc>
            </a:pPr>
            <a:r>
              <a:rPr lang="he-IL" sz="1600" dirty="0"/>
              <a:t>אמר </a:t>
            </a:r>
            <a:r>
              <a:rPr lang="he-IL" sz="1600" dirty="0" err="1" smtClean="0"/>
              <a:t>אביי</a:t>
            </a:r>
            <a:r>
              <a:rPr lang="he-IL" sz="1600" dirty="0" smtClean="0"/>
              <a:t>: </a:t>
            </a:r>
          </a:p>
          <a:p>
            <a:pPr>
              <a:lnSpc>
                <a:spcPct val="120000"/>
              </a:lnSpc>
            </a:pPr>
            <a:r>
              <a:rPr lang="he-IL" sz="1600" dirty="0" smtClean="0"/>
              <a:t>ולטעמיה </a:t>
            </a:r>
            <a:r>
              <a:rPr lang="he-IL" sz="1600" dirty="0" err="1"/>
              <a:t>דרב</a:t>
            </a:r>
            <a:r>
              <a:rPr lang="he-IL" sz="1600" dirty="0"/>
              <a:t> -</a:t>
            </a:r>
            <a:endParaRPr lang="he-IL" sz="1600" dirty="0" smtClean="0"/>
          </a:p>
          <a:p>
            <a:pPr>
              <a:lnSpc>
                <a:spcPct val="120000"/>
              </a:lnSpc>
            </a:pPr>
            <a:r>
              <a:rPr lang="he-IL" sz="1600" dirty="0" smtClean="0"/>
              <a:t>בא </a:t>
            </a:r>
            <a:r>
              <a:rPr lang="he-IL" sz="1600" dirty="0"/>
              <a:t>אחד ואמר לה </a:t>
            </a:r>
            <a:r>
              <a:rPr lang="he-IL" sz="1600" dirty="0" smtClean="0"/>
              <a:t>"הרי </a:t>
            </a:r>
            <a:r>
              <a:rPr lang="he-IL" sz="1600" dirty="0"/>
              <a:t>את מקודשת לי מעכשיו ולאחר ל' </a:t>
            </a:r>
            <a:r>
              <a:rPr lang="he-IL" sz="1600" dirty="0" smtClean="0"/>
              <a:t>יום",</a:t>
            </a:r>
          </a:p>
          <a:p>
            <a:pPr>
              <a:lnSpc>
                <a:spcPct val="120000"/>
              </a:lnSpc>
            </a:pPr>
            <a:r>
              <a:rPr lang="he-IL" sz="1600" dirty="0" smtClean="0"/>
              <a:t>ובא </a:t>
            </a:r>
            <a:r>
              <a:rPr lang="he-IL" sz="1600" dirty="0"/>
              <a:t>אחר ואמר לה </a:t>
            </a:r>
            <a:r>
              <a:rPr lang="he-IL" sz="1600" dirty="0" smtClean="0"/>
              <a:t>"הרי </a:t>
            </a:r>
            <a:r>
              <a:rPr lang="he-IL" sz="1600" dirty="0"/>
              <a:t>את מקודשת לי מעכשיו ולאחר עשרים </a:t>
            </a:r>
            <a:r>
              <a:rPr lang="he-IL" sz="1600" dirty="0" smtClean="0"/>
              <a:t>יום",</a:t>
            </a:r>
          </a:p>
          <a:p>
            <a:pPr>
              <a:lnSpc>
                <a:spcPct val="120000"/>
              </a:lnSpc>
            </a:pPr>
            <a:r>
              <a:rPr lang="he-IL" sz="1600" dirty="0"/>
              <a:t>ובא אחר ואמר לה </a:t>
            </a:r>
            <a:r>
              <a:rPr lang="he-IL" sz="1600" dirty="0" smtClean="0"/>
              <a:t>"הרי </a:t>
            </a:r>
            <a:r>
              <a:rPr lang="he-IL" sz="1600" dirty="0"/>
              <a:t>את מקודשת לי מעכשיו ולאחר עשרה </a:t>
            </a:r>
            <a:r>
              <a:rPr lang="he-IL" sz="1600" dirty="0" smtClean="0"/>
              <a:t>ימים" -</a:t>
            </a:r>
          </a:p>
          <a:p>
            <a:pPr>
              <a:lnSpc>
                <a:spcPct val="120000"/>
              </a:lnSpc>
            </a:pPr>
            <a:r>
              <a:rPr lang="he-IL" sz="1600" dirty="0" smtClean="0"/>
              <a:t>מראשון </a:t>
            </a:r>
            <a:r>
              <a:rPr lang="he-IL" sz="1600" dirty="0"/>
              <a:t>ומאחרון צריכה </a:t>
            </a:r>
            <a:r>
              <a:rPr lang="he-IL" sz="1600" dirty="0" smtClean="0"/>
              <a:t>גט, </a:t>
            </a:r>
            <a:r>
              <a:rPr lang="he-IL" sz="1600" dirty="0"/>
              <a:t>מאמצעי אינה צריכה </a:t>
            </a:r>
            <a:r>
              <a:rPr lang="he-IL" sz="1600" dirty="0" smtClean="0"/>
              <a:t>גט.</a:t>
            </a:r>
          </a:p>
          <a:p>
            <a:pPr>
              <a:lnSpc>
                <a:spcPct val="120000"/>
              </a:lnSpc>
            </a:pPr>
            <a:r>
              <a:rPr lang="he-IL" sz="1600" dirty="0" smtClean="0"/>
              <a:t>מה נפשך:</a:t>
            </a:r>
          </a:p>
          <a:p>
            <a:pPr>
              <a:lnSpc>
                <a:spcPct val="120000"/>
              </a:lnSpc>
            </a:pPr>
            <a:r>
              <a:rPr lang="he-IL" sz="1600" dirty="0" smtClean="0"/>
              <a:t>אי </a:t>
            </a:r>
            <a:r>
              <a:rPr lang="he-IL" sz="1600" dirty="0"/>
              <a:t>תנאה </a:t>
            </a:r>
            <a:r>
              <a:rPr lang="he-IL" sz="1600" dirty="0" err="1"/>
              <a:t>הואי</a:t>
            </a:r>
            <a:r>
              <a:rPr lang="he-IL" sz="1600" dirty="0"/>
              <a:t> </a:t>
            </a:r>
            <a:r>
              <a:rPr lang="he-IL" sz="1600" dirty="0" smtClean="0"/>
              <a:t>- </a:t>
            </a:r>
            <a:r>
              <a:rPr lang="he-IL" sz="1600" dirty="0" err="1" smtClean="0"/>
              <a:t>דקמא</a:t>
            </a:r>
            <a:r>
              <a:rPr lang="he-IL" sz="1600" dirty="0" smtClean="0"/>
              <a:t> קידושי, </a:t>
            </a:r>
            <a:r>
              <a:rPr lang="he-IL" sz="1600" dirty="0" err="1"/>
              <a:t>דהנך</a:t>
            </a:r>
            <a:r>
              <a:rPr lang="he-IL" sz="1600" dirty="0"/>
              <a:t> לאו </a:t>
            </a:r>
            <a:r>
              <a:rPr lang="he-IL" sz="1600" dirty="0" smtClean="0"/>
              <a:t>קידושי, </a:t>
            </a:r>
          </a:p>
          <a:p>
            <a:pPr>
              <a:lnSpc>
                <a:spcPct val="120000"/>
              </a:lnSpc>
            </a:pPr>
            <a:r>
              <a:rPr lang="he-IL" sz="1600" dirty="0" smtClean="0"/>
              <a:t>אי </a:t>
            </a:r>
            <a:r>
              <a:rPr lang="he-IL" sz="1600" dirty="0"/>
              <a:t>חזרה </a:t>
            </a:r>
            <a:r>
              <a:rPr lang="he-IL" sz="1600" dirty="0" err="1"/>
              <a:t>הואי</a:t>
            </a:r>
            <a:r>
              <a:rPr lang="he-IL" sz="1600" dirty="0"/>
              <a:t> </a:t>
            </a:r>
            <a:r>
              <a:rPr lang="he-IL" sz="1600" dirty="0" smtClean="0"/>
              <a:t>- </a:t>
            </a:r>
            <a:r>
              <a:rPr lang="he-IL" sz="1600" dirty="0" err="1" smtClean="0"/>
              <a:t>דבתרא</a:t>
            </a:r>
            <a:r>
              <a:rPr lang="he-IL" sz="1600" dirty="0" smtClean="0"/>
              <a:t> קידושי, </a:t>
            </a:r>
            <a:r>
              <a:rPr lang="he-IL" sz="1600" dirty="0" err="1"/>
              <a:t>דהנך</a:t>
            </a:r>
            <a:r>
              <a:rPr lang="he-IL" sz="1600" dirty="0"/>
              <a:t> לאו </a:t>
            </a:r>
            <a:r>
              <a:rPr lang="he-IL" sz="1600" dirty="0" smtClean="0"/>
              <a:t>קידושי.</a:t>
            </a:r>
          </a:p>
          <a:p>
            <a:pPr>
              <a:lnSpc>
                <a:spcPct val="120000"/>
              </a:lnSpc>
            </a:pPr>
            <a:endParaRPr lang="he-IL" sz="1200" dirty="0"/>
          </a:p>
          <a:p>
            <a:pPr>
              <a:lnSpc>
                <a:spcPct val="120000"/>
              </a:lnSpc>
            </a:pPr>
            <a:r>
              <a:rPr lang="he-IL" sz="1600" dirty="0" smtClean="0"/>
              <a:t>פשיטא!</a:t>
            </a:r>
          </a:p>
          <a:p>
            <a:pPr>
              <a:lnSpc>
                <a:spcPct val="120000"/>
              </a:lnSpc>
            </a:pPr>
            <a:r>
              <a:rPr lang="he-IL" sz="1600" dirty="0" smtClean="0"/>
              <a:t>מהו </a:t>
            </a:r>
            <a:r>
              <a:rPr lang="he-IL" sz="1600" dirty="0" err="1"/>
              <a:t>דתימא</a:t>
            </a:r>
            <a:r>
              <a:rPr lang="he-IL" sz="1600" dirty="0"/>
              <a:t> האי לישנא משמע תנאה ומשמע </a:t>
            </a:r>
            <a:r>
              <a:rPr lang="he-IL" sz="1600" dirty="0" smtClean="0"/>
              <a:t>חזרה, </a:t>
            </a:r>
            <a:r>
              <a:rPr lang="he-IL" sz="1600" dirty="0" err="1"/>
              <a:t>ותיבעי</a:t>
            </a:r>
            <a:r>
              <a:rPr lang="he-IL" sz="1600" dirty="0"/>
              <a:t> </a:t>
            </a:r>
            <a:r>
              <a:rPr lang="he-IL" sz="1600" dirty="0" err="1"/>
              <a:t>גיטא</a:t>
            </a:r>
            <a:r>
              <a:rPr lang="he-IL" sz="1600" dirty="0"/>
              <a:t> מכל חד </a:t>
            </a:r>
            <a:r>
              <a:rPr lang="he-IL" sz="1600" dirty="0" smtClean="0"/>
              <a:t>וחד,</a:t>
            </a:r>
          </a:p>
          <a:p>
            <a:pPr>
              <a:lnSpc>
                <a:spcPct val="120000"/>
              </a:lnSpc>
            </a:pPr>
            <a:r>
              <a:rPr lang="he-IL" sz="1600" dirty="0" err="1" smtClean="0"/>
              <a:t>קמ</a:t>
            </a:r>
            <a:r>
              <a:rPr lang="he-IL" sz="1600" dirty="0"/>
              <a:t>'</a:t>
            </a:r>
            <a:r>
              <a:rPr lang="he-IL" sz="1600" dirty="0" smtClean="0"/>
              <a:t>'ל.</a:t>
            </a:r>
          </a:p>
        </p:txBody>
      </p:sp>
      <p:sp>
        <p:nvSpPr>
          <p:cNvPr id="7" name="TextBox 6"/>
          <p:cNvSpPr txBox="1"/>
          <p:nvPr/>
        </p:nvSpPr>
        <p:spPr>
          <a:xfrm>
            <a:off x="28505" y="35330"/>
            <a:ext cx="1607572" cy="646331"/>
          </a:xfrm>
          <a:prstGeom prst="rect">
            <a:avLst/>
          </a:prstGeom>
          <a:noFill/>
        </p:spPr>
        <p:txBody>
          <a:bodyPr wrap="square" rtlCol="1">
            <a:spAutoFit/>
          </a:bodyPr>
          <a:lstStyle/>
          <a:p>
            <a:r>
              <a:rPr lang="he-IL" b="1" dirty="0" smtClean="0">
                <a:solidFill>
                  <a:schemeClr val="bg1">
                    <a:lumMod val="50000"/>
                  </a:schemeClr>
                </a:solidFill>
              </a:rPr>
              <a:t>דף נט עמוד ב - דף </a:t>
            </a:r>
            <a:r>
              <a:rPr lang="he-IL" b="1" dirty="0">
                <a:solidFill>
                  <a:schemeClr val="bg1">
                    <a:lumMod val="50000"/>
                  </a:schemeClr>
                </a:solidFill>
              </a:rPr>
              <a:t>ס</a:t>
            </a:r>
            <a:r>
              <a:rPr lang="he-IL" b="1" dirty="0" smtClean="0">
                <a:solidFill>
                  <a:schemeClr val="bg1">
                    <a:lumMod val="50000"/>
                  </a:schemeClr>
                </a:solidFill>
              </a:rPr>
              <a:t> עמוד א</a:t>
            </a:r>
            <a:endParaRPr lang="he-IL" b="1" dirty="0">
              <a:solidFill>
                <a:schemeClr val="bg1">
                  <a:lumMod val="50000"/>
                </a:schemeClr>
              </a:solidFill>
            </a:endParaRPr>
          </a:p>
        </p:txBody>
      </p:sp>
      <p:sp>
        <p:nvSpPr>
          <p:cNvPr id="6" name="TextBox 5"/>
          <p:cNvSpPr txBox="1"/>
          <p:nvPr/>
        </p:nvSpPr>
        <p:spPr>
          <a:xfrm>
            <a:off x="8516398" y="4146930"/>
            <a:ext cx="576064" cy="215444"/>
          </a:xfrm>
          <a:prstGeom prst="rect">
            <a:avLst/>
          </a:prstGeom>
          <a:noFill/>
        </p:spPr>
        <p:txBody>
          <a:bodyPr wrap="square" rtlCol="1">
            <a:spAutoFit/>
          </a:bodyPr>
          <a:lstStyle/>
          <a:p>
            <a:r>
              <a:rPr lang="he-IL" sz="800" dirty="0" smtClean="0"/>
              <a:t>עמוד </a:t>
            </a:r>
            <a:r>
              <a:rPr lang="he-IL" sz="800" dirty="0"/>
              <a:t>א</a:t>
            </a:r>
          </a:p>
        </p:txBody>
      </p:sp>
      <p:sp>
        <p:nvSpPr>
          <p:cNvPr id="8" name="הסבר מלבני מעוגל 7"/>
          <p:cNvSpPr/>
          <p:nvPr/>
        </p:nvSpPr>
        <p:spPr>
          <a:xfrm>
            <a:off x="1547664" y="270646"/>
            <a:ext cx="7361220" cy="2538046"/>
          </a:xfrm>
          <a:prstGeom prst="wedgeRoundRectCallout">
            <a:avLst>
              <a:gd name="adj1" fmla="val 51486"/>
              <a:gd name="adj2" fmla="val -41704"/>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400" dirty="0" smtClean="0">
                <a:solidFill>
                  <a:schemeClr val="tx1"/>
                </a:solidFill>
              </a:rPr>
              <a:t>משנה דף נח עמוד ב:</a:t>
            </a:r>
          </a:p>
          <a:p>
            <a:pPr>
              <a:lnSpc>
                <a:spcPct val="120000"/>
              </a:lnSpc>
            </a:pPr>
            <a:r>
              <a:rPr lang="he-IL" sz="1400" dirty="0">
                <a:solidFill>
                  <a:srgbClr val="F79646">
                    <a:lumMod val="50000"/>
                  </a:srgbClr>
                </a:solidFill>
              </a:rPr>
              <a:t>האומר לאשה </a:t>
            </a:r>
            <a:r>
              <a:rPr lang="he-IL" sz="1400" dirty="0" smtClean="0">
                <a:solidFill>
                  <a:srgbClr val="F79646">
                    <a:lumMod val="50000"/>
                  </a:srgbClr>
                </a:solidFill>
              </a:rPr>
              <a:t>"הרי </a:t>
            </a:r>
            <a:r>
              <a:rPr lang="he-IL" sz="1400" dirty="0">
                <a:solidFill>
                  <a:srgbClr val="F79646">
                    <a:lumMod val="50000"/>
                  </a:srgbClr>
                </a:solidFill>
              </a:rPr>
              <a:t>את מקודשת לי </a:t>
            </a:r>
            <a:r>
              <a:rPr lang="he-IL" sz="1400" dirty="0" smtClean="0">
                <a:solidFill>
                  <a:srgbClr val="F79646">
                    <a:lumMod val="50000"/>
                  </a:srgbClr>
                </a:solidFill>
              </a:rPr>
              <a:t>... מעכשיו </a:t>
            </a:r>
            <a:r>
              <a:rPr lang="he-IL" sz="1400" dirty="0">
                <a:solidFill>
                  <a:srgbClr val="F79646">
                    <a:lumMod val="50000"/>
                  </a:srgbClr>
                </a:solidFill>
              </a:rPr>
              <a:t>ולאחר שלשים </a:t>
            </a:r>
            <a:r>
              <a:rPr lang="he-IL" sz="1400" dirty="0" smtClean="0">
                <a:solidFill>
                  <a:srgbClr val="F79646">
                    <a:lumMod val="50000"/>
                  </a:srgbClr>
                </a:solidFill>
              </a:rPr>
              <a:t>יום" </a:t>
            </a:r>
            <a:r>
              <a:rPr lang="he-IL" sz="1400" dirty="0">
                <a:solidFill>
                  <a:srgbClr val="F79646">
                    <a:lumMod val="50000"/>
                  </a:srgbClr>
                </a:solidFill>
              </a:rPr>
              <a:t>ובא אחר וקידשה בתוך שלשים יום </a:t>
            </a:r>
            <a:r>
              <a:rPr lang="he-IL" sz="1400" dirty="0" smtClean="0">
                <a:solidFill>
                  <a:srgbClr val="F79646">
                    <a:lumMod val="50000"/>
                  </a:srgbClr>
                </a:solidFill>
              </a:rPr>
              <a:t>- מקודשת </a:t>
            </a:r>
            <a:r>
              <a:rPr lang="he-IL" sz="1400" dirty="0">
                <a:solidFill>
                  <a:srgbClr val="F79646">
                    <a:lumMod val="50000"/>
                  </a:srgbClr>
                </a:solidFill>
              </a:rPr>
              <a:t>ואינה </a:t>
            </a:r>
            <a:r>
              <a:rPr lang="he-IL" sz="1400" dirty="0" smtClean="0">
                <a:solidFill>
                  <a:srgbClr val="F79646">
                    <a:lumMod val="50000"/>
                  </a:srgbClr>
                </a:solidFill>
              </a:rPr>
              <a:t>מקודשת.</a:t>
            </a:r>
            <a:endParaRPr lang="he-IL" sz="1400" dirty="0">
              <a:solidFill>
                <a:srgbClr val="F79646">
                  <a:lumMod val="50000"/>
                </a:srgbClr>
              </a:solidFill>
            </a:endParaRPr>
          </a:p>
          <a:p>
            <a:pPr>
              <a:lnSpc>
                <a:spcPct val="120000"/>
              </a:lnSpc>
            </a:pPr>
            <a:endParaRPr lang="he-IL" sz="800" dirty="0" smtClean="0">
              <a:solidFill>
                <a:schemeClr val="tx1"/>
              </a:solidFill>
            </a:endParaRPr>
          </a:p>
          <a:p>
            <a:pPr>
              <a:lnSpc>
                <a:spcPct val="120000"/>
              </a:lnSpc>
            </a:pPr>
            <a:r>
              <a:rPr lang="he-IL" sz="1400" dirty="0" smtClean="0">
                <a:solidFill>
                  <a:schemeClr val="tx1"/>
                </a:solidFill>
              </a:rPr>
              <a:t>גמרא דף נט עמוד ב:</a:t>
            </a:r>
            <a:endParaRPr lang="he-IL" sz="1400" dirty="0">
              <a:solidFill>
                <a:schemeClr val="tx1"/>
              </a:solidFill>
            </a:endParaRPr>
          </a:p>
          <a:p>
            <a:pPr>
              <a:lnSpc>
                <a:spcPct val="120000"/>
              </a:lnSpc>
            </a:pPr>
            <a:r>
              <a:rPr lang="he-IL" sz="1400" dirty="0" smtClean="0">
                <a:solidFill>
                  <a:schemeClr val="tx1"/>
                </a:solidFill>
              </a:rPr>
              <a:t>מעכשיו </a:t>
            </a:r>
            <a:r>
              <a:rPr lang="he-IL" sz="1400" dirty="0">
                <a:solidFill>
                  <a:schemeClr val="tx1"/>
                </a:solidFill>
              </a:rPr>
              <a:t>ולאחר שלשים יום וכו' </a:t>
            </a:r>
            <a:endParaRPr lang="he-IL" sz="1400" dirty="0" smtClean="0">
              <a:solidFill>
                <a:schemeClr val="tx1"/>
              </a:solidFill>
            </a:endParaRPr>
          </a:p>
          <a:p>
            <a:pPr>
              <a:lnSpc>
                <a:spcPct val="120000"/>
              </a:lnSpc>
            </a:pPr>
            <a:r>
              <a:rPr lang="he-IL" sz="1400" dirty="0" smtClean="0">
                <a:solidFill>
                  <a:schemeClr val="tx1"/>
                </a:solidFill>
              </a:rPr>
              <a:t>אמר רב: </a:t>
            </a:r>
            <a:r>
              <a:rPr lang="he-IL" sz="1400" dirty="0">
                <a:solidFill>
                  <a:schemeClr val="tx1"/>
                </a:solidFill>
              </a:rPr>
              <a:t>מקודשת ואינה מקודשת </a:t>
            </a:r>
            <a:r>
              <a:rPr lang="he-IL" sz="1400" dirty="0" smtClean="0">
                <a:solidFill>
                  <a:schemeClr val="tx1"/>
                </a:solidFill>
              </a:rPr>
              <a:t>לעולם.</a:t>
            </a:r>
          </a:p>
          <a:p>
            <a:pPr>
              <a:lnSpc>
                <a:spcPct val="120000"/>
              </a:lnSpc>
            </a:pPr>
            <a:r>
              <a:rPr lang="he-IL" sz="1400" dirty="0" smtClean="0">
                <a:solidFill>
                  <a:schemeClr val="tx1"/>
                </a:solidFill>
              </a:rPr>
              <a:t>ושמואל אמר: </a:t>
            </a:r>
            <a:r>
              <a:rPr lang="he-IL" sz="1400" dirty="0">
                <a:solidFill>
                  <a:schemeClr val="tx1"/>
                </a:solidFill>
              </a:rPr>
              <a:t>מקודשת ואינה מקודשת אלא עד ל' </a:t>
            </a:r>
            <a:r>
              <a:rPr lang="he-IL" sz="1400" dirty="0" smtClean="0">
                <a:solidFill>
                  <a:schemeClr val="tx1"/>
                </a:solidFill>
              </a:rPr>
              <a:t>יום, </a:t>
            </a:r>
            <a:r>
              <a:rPr lang="he-IL" sz="1400" dirty="0">
                <a:solidFill>
                  <a:schemeClr val="tx1"/>
                </a:solidFill>
              </a:rPr>
              <a:t>לאחר ל' פקעי קידושי שני וגמרי קידושי </a:t>
            </a:r>
            <a:r>
              <a:rPr lang="he-IL" sz="1400" dirty="0" smtClean="0">
                <a:solidFill>
                  <a:schemeClr val="tx1"/>
                </a:solidFill>
              </a:rPr>
              <a:t>ראשון.</a:t>
            </a:r>
          </a:p>
          <a:p>
            <a:pPr>
              <a:lnSpc>
                <a:spcPct val="120000"/>
              </a:lnSpc>
            </a:pPr>
            <a:r>
              <a:rPr lang="he-IL" sz="1400" dirty="0" smtClean="0">
                <a:solidFill>
                  <a:schemeClr val="tx1"/>
                </a:solidFill>
              </a:rPr>
              <a:t>לרב </a:t>
            </a:r>
            <a:r>
              <a:rPr lang="he-IL" sz="1400" dirty="0">
                <a:solidFill>
                  <a:schemeClr val="tx1"/>
                </a:solidFill>
              </a:rPr>
              <a:t>מספקא ליה אי תנאה </a:t>
            </a:r>
            <a:r>
              <a:rPr lang="he-IL" sz="1400" dirty="0" err="1">
                <a:solidFill>
                  <a:schemeClr val="tx1"/>
                </a:solidFill>
              </a:rPr>
              <a:t>הואי</a:t>
            </a:r>
            <a:r>
              <a:rPr lang="he-IL" sz="1400" dirty="0">
                <a:solidFill>
                  <a:schemeClr val="tx1"/>
                </a:solidFill>
              </a:rPr>
              <a:t> אי חזרה </a:t>
            </a:r>
            <a:r>
              <a:rPr lang="he-IL" sz="1400" dirty="0" err="1" smtClean="0">
                <a:solidFill>
                  <a:schemeClr val="tx1"/>
                </a:solidFill>
              </a:rPr>
              <a:t>הואי</a:t>
            </a:r>
            <a:r>
              <a:rPr lang="he-IL" sz="1400" dirty="0" smtClean="0">
                <a:solidFill>
                  <a:schemeClr val="tx1"/>
                </a:solidFill>
              </a:rPr>
              <a:t>, </a:t>
            </a:r>
            <a:r>
              <a:rPr lang="he-IL" sz="1400" dirty="0">
                <a:solidFill>
                  <a:schemeClr val="tx1"/>
                </a:solidFill>
              </a:rPr>
              <a:t>לשמואל פשיטא ליה </a:t>
            </a:r>
            <a:r>
              <a:rPr lang="he-IL" sz="1400" dirty="0" err="1">
                <a:solidFill>
                  <a:schemeClr val="tx1"/>
                </a:solidFill>
              </a:rPr>
              <a:t>דתנאה</a:t>
            </a:r>
            <a:r>
              <a:rPr lang="he-IL" sz="1400" dirty="0">
                <a:solidFill>
                  <a:schemeClr val="tx1"/>
                </a:solidFill>
              </a:rPr>
              <a:t> </a:t>
            </a:r>
            <a:r>
              <a:rPr lang="he-IL" sz="1400" dirty="0" err="1" smtClean="0">
                <a:solidFill>
                  <a:schemeClr val="tx1"/>
                </a:solidFill>
              </a:rPr>
              <a:t>הואי</a:t>
            </a:r>
            <a:r>
              <a:rPr lang="he-IL" sz="1400" dirty="0" smtClean="0">
                <a:solidFill>
                  <a:schemeClr val="tx1"/>
                </a:solidFill>
              </a:rPr>
              <a:t>.</a:t>
            </a:r>
          </a:p>
          <a:p>
            <a:pPr>
              <a:lnSpc>
                <a:spcPct val="120000"/>
              </a:lnSpc>
            </a:pPr>
            <a:r>
              <a:rPr lang="he-IL" sz="1400" dirty="0">
                <a:solidFill>
                  <a:schemeClr val="tx1"/>
                </a:solidFill>
              </a:rPr>
              <a:t>ובפלוגתא </a:t>
            </a:r>
            <a:r>
              <a:rPr lang="he-IL" sz="1400" dirty="0" err="1">
                <a:solidFill>
                  <a:schemeClr val="tx1"/>
                </a:solidFill>
              </a:rPr>
              <a:t>דהני</a:t>
            </a:r>
            <a:r>
              <a:rPr lang="he-IL" sz="1400" dirty="0">
                <a:solidFill>
                  <a:schemeClr val="tx1"/>
                </a:solidFill>
              </a:rPr>
              <a:t> </a:t>
            </a:r>
            <a:r>
              <a:rPr lang="he-IL" sz="1400" dirty="0" smtClean="0">
                <a:solidFill>
                  <a:schemeClr val="tx1"/>
                </a:solidFill>
              </a:rPr>
              <a:t>תנאי, </a:t>
            </a:r>
            <a:r>
              <a:rPr lang="he-IL" sz="1400" dirty="0" err="1" smtClean="0">
                <a:solidFill>
                  <a:schemeClr val="tx1"/>
                </a:solidFill>
              </a:rPr>
              <a:t>דתניא</a:t>
            </a:r>
            <a:r>
              <a:rPr lang="he-IL" sz="1400" dirty="0" smtClean="0">
                <a:solidFill>
                  <a:schemeClr val="tx1"/>
                </a:solidFill>
              </a:rPr>
              <a:t>: </a:t>
            </a:r>
            <a:r>
              <a:rPr lang="he-IL" sz="1400" dirty="0">
                <a:solidFill>
                  <a:srgbClr val="F79646">
                    <a:lumMod val="50000"/>
                  </a:srgbClr>
                </a:solidFill>
              </a:rPr>
              <a:t>מהיום ולאחר מיתה גט ואינו גט דברי חכמים, רבי אומר כזה גט.</a:t>
            </a:r>
          </a:p>
        </p:txBody>
      </p:sp>
      <p:sp>
        <p:nvSpPr>
          <p:cNvPr id="3" name="TextBox 2"/>
          <p:cNvSpPr txBox="1"/>
          <p:nvPr/>
        </p:nvSpPr>
        <p:spPr>
          <a:xfrm>
            <a:off x="8789114" y="1720840"/>
            <a:ext cx="216386" cy="569387"/>
          </a:xfrm>
          <a:prstGeom prst="rect">
            <a:avLst/>
          </a:prstGeom>
          <a:noFill/>
        </p:spPr>
        <p:txBody>
          <a:bodyPr wrap="square" rtlCol="1">
            <a:spAutoFit/>
          </a:bodyPr>
          <a:lstStyle/>
          <a:p>
            <a:r>
              <a:rPr lang="he-IL" sz="1400" dirty="0" smtClean="0"/>
              <a:t>①</a:t>
            </a:r>
          </a:p>
          <a:p>
            <a:endParaRPr lang="he-IL" sz="300" dirty="0"/>
          </a:p>
          <a:p>
            <a:r>
              <a:rPr lang="he-IL" sz="1400" dirty="0" smtClean="0"/>
              <a:t>②</a:t>
            </a:r>
            <a:endParaRPr lang="he-IL" sz="1400" dirty="0"/>
          </a:p>
        </p:txBody>
      </p:sp>
    </p:spTree>
    <p:extLst>
      <p:ext uri="{BB962C8B-B14F-4D97-AF65-F5344CB8AC3E}">
        <p14:creationId xmlns:p14="http://schemas.microsoft.com/office/powerpoint/2010/main" val="13872727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144304" y="2242371"/>
            <a:ext cx="8712968" cy="3859518"/>
          </a:xfrm>
          <a:prstGeom prst="rect">
            <a:avLst/>
          </a:prstGeom>
          <a:noFill/>
        </p:spPr>
        <p:txBody>
          <a:bodyPr wrap="square" rtlCol="1">
            <a:spAutoFit/>
          </a:bodyPr>
          <a:lstStyle/>
          <a:p>
            <a:pPr>
              <a:lnSpc>
                <a:spcPct val="120000"/>
              </a:lnSpc>
            </a:pPr>
            <a:r>
              <a:rPr lang="he-IL" sz="1700" dirty="0" err="1"/>
              <a:t>עולא</a:t>
            </a:r>
            <a:r>
              <a:rPr lang="he-IL" sz="1700" dirty="0"/>
              <a:t> אמר רבי </a:t>
            </a:r>
            <a:r>
              <a:rPr lang="he-IL" sz="1700" dirty="0" smtClean="0"/>
              <a:t>יוחנן: </a:t>
            </a:r>
            <a:r>
              <a:rPr lang="he-IL" sz="1700" dirty="0"/>
              <a:t>אפי' מאה </a:t>
            </a:r>
            <a:r>
              <a:rPr lang="he-IL" sz="1700" dirty="0" err="1"/>
              <a:t>תופסין</a:t>
            </a:r>
            <a:r>
              <a:rPr lang="he-IL" sz="1700" dirty="0"/>
              <a:t> </a:t>
            </a:r>
            <a:r>
              <a:rPr lang="he-IL" sz="1700" dirty="0" smtClean="0"/>
              <a:t>בה.</a:t>
            </a:r>
          </a:p>
          <a:p>
            <a:pPr>
              <a:lnSpc>
                <a:spcPct val="120000"/>
              </a:lnSpc>
            </a:pPr>
            <a:r>
              <a:rPr lang="he-IL" sz="1700" dirty="0" smtClean="0"/>
              <a:t>וכן </a:t>
            </a:r>
            <a:r>
              <a:rPr lang="he-IL" sz="1700" dirty="0"/>
              <a:t>אמר ר' אסי אמר רבי </a:t>
            </a:r>
            <a:r>
              <a:rPr lang="he-IL" sz="1700" dirty="0" smtClean="0"/>
              <a:t>יוחנן: </a:t>
            </a:r>
            <a:r>
              <a:rPr lang="he-IL" sz="1700" dirty="0"/>
              <a:t>אפילו מאה </a:t>
            </a:r>
            <a:r>
              <a:rPr lang="he-IL" sz="1700" dirty="0" err="1"/>
              <a:t>תופסין</a:t>
            </a:r>
            <a:r>
              <a:rPr lang="he-IL" sz="1700" dirty="0"/>
              <a:t> </a:t>
            </a:r>
            <a:r>
              <a:rPr lang="he-IL" sz="1700" dirty="0" smtClean="0"/>
              <a:t>בה.</a:t>
            </a:r>
          </a:p>
          <a:p>
            <a:pPr>
              <a:lnSpc>
                <a:spcPct val="120000"/>
              </a:lnSpc>
            </a:pPr>
            <a:endParaRPr lang="he-IL" sz="1700" dirty="0"/>
          </a:p>
          <a:p>
            <a:pPr>
              <a:lnSpc>
                <a:spcPct val="120000"/>
              </a:lnSpc>
            </a:pPr>
            <a:r>
              <a:rPr lang="he-IL" sz="1700" dirty="0" smtClean="0"/>
              <a:t>אמר </a:t>
            </a:r>
            <a:r>
              <a:rPr lang="he-IL" sz="1700" dirty="0"/>
              <a:t>ליה רב </a:t>
            </a:r>
            <a:r>
              <a:rPr lang="he-IL" sz="1700" dirty="0" err="1"/>
              <a:t>משרשיא</a:t>
            </a:r>
            <a:r>
              <a:rPr lang="he-IL" sz="1700" dirty="0"/>
              <a:t> בריה </a:t>
            </a:r>
            <a:r>
              <a:rPr lang="he-IL" sz="1700" dirty="0" err="1"/>
              <a:t>דרב</a:t>
            </a:r>
            <a:r>
              <a:rPr lang="he-IL" sz="1700" dirty="0"/>
              <a:t> אמי </a:t>
            </a:r>
            <a:r>
              <a:rPr lang="he-IL" sz="1700" dirty="0" err="1"/>
              <a:t>לר</a:t>
            </a:r>
            <a:r>
              <a:rPr lang="he-IL" sz="1700" dirty="0"/>
              <a:t>' </a:t>
            </a:r>
            <a:r>
              <a:rPr lang="he-IL" sz="1700" dirty="0" smtClean="0"/>
              <a:t>אסי:</a:t>
            </a:r>
          </a:p>
          <a:p>
            <a:pPr>
              <a:lnSpc>
                <a:spcPct val="120000"/>
              </a:lnSpc>
            </a:pPr>
            <a:r>
              <a:rPr lang="he-IL" sz="1700" dirty="0" err="1" smtClean="0"/>
              <a:t>אסברה</a:t>
            </a:r>
            <a:r>
              <a:rPr lang="he-IL" sz="1700" dirty="0" smtClean="0"/>
              <a:t> </a:t>
            </a:r>
            <a:r>
              <a:rPr lang="he-IL" sz="1700" dirty="0"/>
              <a:t>לך טעמא דרבי </a:t>
            </a:r>
            <a:r>
              <a:rPr lang="he-IL" sz="1700" dirty="0" smtClean="0"/>
              <a:t>יוחנן -</a:t>
            </a:r>
          </a:p>
          <a:p>
            <a:pPr>
              <a:lnSpc>
                <a:spcPct val="120000"/>
              </a:lnSpc>
            </a:pPr>
            <a:r>
              <a:rPr lang="he-IL" sz="1700" dirty="0" smtClean="0"/>
              <a:t>שוו </a:t>
            </a:r>
            <a:r>
              <a:rPr lang="he-IL" sz="1700" dirty="0" err="1"/>
              <a:t>נפשיה</a:t>
            </a:r>
            <a:r>
              <a:rPr lang="he-IL" sz="1700" dirty="0"/>
              <a:t> כי שרגא </a:t>
            </a:r>
            <a:r>
              <a:rPr lang="he-IL" sz="1700" dirty="0" err="1" smtClean="0"/>
              <a:t>דליבני</a:t>
            </a:r>
            <a:r>
              <a:rPr lang="he-IL" sz="1700" dirty="0" smtClean="0"/>
              <a:t>, </a:t>
            </a:r>
            <a:r>
              <a:rPr lang="he-IL" sz="1700" dirty="0" err="1"/>
              <a:t>דכל</a:t>
            </a:r>
            <a:r>
              <a:rPr lang="he-IL" sz="1700" dirty="0"/>
              <a:t> חד וחד </a:t>
            </a:r>
            <a:r>
              <a:rPr lang="he-IL" sz="1700" dirty="0" err="1"/>
              <a:t>רוחא</a:t>
            </a:r>
            <a:r>
              <a:rPr lang="he-IL" sz="1700" dirty="0"/>
              <a:t> לחבריה </a:t>
            </a:r>
            <a:r>
              <a:rPr lang="he-IL" sz="1700" dirty="0" smtClean="0"/>
              <a:t>שבק.</a:t>
            </a:r>
          </a:p>
          <a:p>
            <a:pPr>
              <a:lnSpc>
                <a:spcPct val="120000"/>
              </a:lnSpc>
            </a:pPr>
            <a:endParaRPr lang="he-IL" sz="1700" dirty="0"/>
          </a:p>
          <a:p>
            <a:pPr>
              <a:lnSpc>
                <a:spcPct val="120000"/>
              </a:lnSpc>
            </a:pPr>
            <a:r>
              <a:rPr lang="he-IL" sz="1700" dirty="0" err="1" smtClean="0"/>
              <a:t>מתיב</a:t>
            </a:r>
            <a:r>
              <a:rPr lang="he-IL" sz="1700" dirty="0" smtClean="0"/>
              <a:t> </a:t>
            </a:r>
            <a:r>
              <a:rPr lang="he-IL" sz="1700" dirty="0"/>
              <a:t>רב </a:t>
            </a:r>
            <a:r>
              <a:rPr lang="he-IL" sz="1700" dirty="0" err="1" smtClean="0"/>
              <a:t>חנינא</a:t>
            </a:r>
            <a:r>
              <a:rPr lang="he-IL" sz="1700" dirty="0" smtClean="0"/>
              <a:t>:</a:t>
            </a:r>
          </a:p>
          <a:p>
            <a:pPr>
              <a:lnSpc>
                <a:spcPct val="120000"/>
              </a:lnSpc>
            </a:pPr>
            <a:r>
              <a:rPr lang="he-IL" sz="1700" dirty="0">
                <a:solidFill>
                  <a:srgbClr val="F79646">
                    <a:lumMod val="50000"/>
                  </a:srgbClr>
                </a:solidFill>
              </a:rPr>
              <a:t>מהיום ולאחר </a:t>
            </a:r>
            <a:r>
              <a:rPr lang="he-IL" sz="1700" dirty="0" smtClean="0">
                <a:solidFill>
                  <a:srgbClr val="F79646">
                    <a:lumMod val="50000"/>
                  </a:srgbClr>
                </a:solidFill>
              </a:rPr>
              <a:t>מיתה - </a:t>
            </a:r>
            <a:r>
              <a:rPr lang="he-IL" sz="1700" dirty="0">
                <a:solidFill>
                  <a:srgbClr val="F79646">
                    <a:lumMod val="50000"/>
                  </a:srgbClr>
                </a:solidFill>
              </a:rPr>
              <a:t>גט ואינו גט ואם מת חולצת ולא </a:t>
            </a:r>
            <a:r>
              <a:rPr lang="he-IL" sz="1700" dirty="0" err="1" smtClean="0">
                <a:solidFill>
                  <a:srgbClr val="F79646">
                    <a:lumMod val="50000"/>
                  </a:srgbClr>
                </a:solidFill>
              </a:rPr>
              <a:t>מתייבמת</a:t>
            </a:r>
            <a:r>
              <a:rPr lang="he-IL" sz="1700" dirty="0" smtClean="0">
                <a:solidFill>
                  <a:srgbClr val="F79646">
                    <a:lumMod val="50000"/>
                  </a:srgbClr>
                </a:solidFill>
              </a:rPr>
              <a:t>. </a:t>
            </a:r>
            <a:endParaRPr lang="he-IL" sz="1700" dirty="0">
              <a:solidFill>
                <a:srgbClr val="F79646">
                  <a:lumMod val="50000"/>
                </a:srgbClr>
              </a:solidFill>
            </a:endParaRPr>
          </a:p>
          <a:p>
            <a:pPr>
              <a:lnSpc>
                <a:spcPct val="120000"/>
              </a:lnSpc>
            </a:pPr>
            <a:r>
              <a:rPr lang="he-IL" sz="1700" dirty="0" err="1" smtClean="0"/>
              <a:t>בשלמא</a:t>
            </a:r>
            <a:r>
              <a:rPr lang="he-IL" sz="1700" dirty="0" smtClean="0"/>
              <a:t> </a:t>
            </a:r>
            <a:r>
              <a:rPr lang="he-IL" sz="1700" dirty="0"/>
              <a:t>לרב </a:t>
            </a:r>
            <a:r>
              <a:rPr lang="he-IL" sz="1700" dirty="0" smtClean="0"/>
              <a:t>- </a:t>
            </a:r>
            <a:r>
              <a:rPr lang="he-IL" sz="1700" dirty="0" err="1" smtClean="0"/>
              <a:t>מסייעא</a:t>
            </a:r>
            <a:r>
              <a:rPr lang="he-IL" sz="1700" dirty="0" smtClean="0"/>
              <a:t> ליה,</a:t>
            </a:r>
          </a:p>
          <a:p>
            <a:pPr>
              <a:lnSpc>
                <a:spcPct val="120000"/>
              </a:lnSpc>
            </a:pPr>
            <a:r>
              <a:rPr lang="he-IL" sz="1700" dirty="0" smtClean="0"/>
              <a:t>לשמואל - </a:t>
            </a:r>
            <a:r>
              <a:rPr lang="he-IL" sz="1700" dirty="0" err="1" smtClean="0"/>
              <a:t>נמי</a:t>
            </a:r>
            <a:r>
              <a:rPr lang="he-IL" sz="1700" dirty="0" smtClean="0"/>
              <a:t> </a:t>
            </a:r>
            <a:r>
              <a:rPr lang="he-IL" sz="1700" dirty="0"/>
              <a:t>הא מני רבנן היא </a:t>
            </a:r>
            <a:r>
              <a:rPr lang="he-IL" sz="1700" dirty="0" err="1" smtClean="0"/>
              <a:t>ואנן</a:t>
            </a:r>
            <a:r>
              <a:rPr lang="he-IL" sz="1700" dirty="0" smtClean="0"/>
              <a:t> </a:t>
            </a:r>
            <a:r>
              <a:rPr lang="he-IL" sz="1700" dirty="0" err="1"/>
              <a:t>דאמרי</a:t>
            </a:r>
            <a:r>
              <a:rPr lang="he-IL" sz="1700" dirty="0"/>
              <a:t> </a:t>
            </a:r>
            <a:r>
              <a:rPr lang="he-IL" sz="1700" dirty="0" smtClean="0"/>
              <a:t>כרבי,</a:t>
            </a:r>
          </a:p>
          <a:p>
            <a:pPr>
              <a:lnSpc>
                <a:spcPct val="120000"/>
              </a:lnSpc>
            </a:pPr>
            <a:r>
              <a:rPr lang="he-IL" sz="1700" dirty="0" smtClean="0"/>
              <a:t>אלא </a:t>
            </a:r>
            <a:r>
              <a:rPr lang="he-IL" sz="1700" dirty="0" err="1"/>
              <a:t>לר</a:t>
            </a:r>
            <a:r>
              <a:rPr lang="he-IL" sz="1700" dirty="0"/>
              <a:t>' יוחנן </a:t>
            </a:r>
            <a:r>
              <a:rPr lang="he-IL" sz="1700" dirty="0" err="1"/>
              <a:t>דאמר</a:t>
            </a:r>
            <a:r>
              <a:rPr lang="he-IL" sz="1700" dirty="0"/>
              <a:t> </a:t>
            </a:r>
            <a:r>
              <a:rPr lang="he-IL" sz="1700" dirty="0" err="1"/>
              <a:t>שיורא</a:t>
            </a:r>
            <a:r>
              <a:rPr lang="he-IL" sz="1700" dirty="0"/>
              <a:t> הוי </a:t>
            </a:r>
            <a:r>
              <a:rPr lang="he-IL" sz="1700" dirty="0" smtClean="0"/>
              <a:t>- כל </a:t>
            </a:r>
            <a:r>
              <a:rPr lang="he-IL" sz="1700" dirty="0" err="1"/>
              <a:t>גיטא</a:t>
            </a:r>
            <a:r>
              <a:rPr lang="he-IL" sz="1700" dirty="0"/>
              <a:t> </a:t>
            </a:r>
            <a:r>
              <a:rPr lang="he-IL" sz="1700" dirty="0" err="1"/>
              <a:t>דמשייר</a:t>
            </a:r>
            <a:r>
              <a:rPr lang="he-IL" sz="1700" dirty="0"/>
              <a:t> בה ולא כלום </a:t>
            </a:r>
            <a:r>
              <a:rPr lang="he-IL" sz="1700" dirty="0" smtClean="0"/>
              <a:t>הוא, </a:t>
            </a:r>
            <a:r>
              <a:rPr lang="he-IL" sz="1700" dirty="0" err="1"/>
              <a:t>יבומי</a:t>
            </a:r>
            <a:r>
              <a:rPr lang="he-IL" sz="1700" dirty="0"/>
              <a:t> </a:t>
            </a:r>
            <a:r>
              <a:rPr lang="he-IL" sz="1700" dirty="0" smtClean="0"/>
              <a:t>מייבם!</a:t>
            </a:r>
          </a:p>
        </p:txBody>
      </p:sp>
      <p:sp>
        <p:nvSpPr>
          <p:cNvPr id="7" name="TextBox 6"/>
          <p:cNvSpPr txBox="1"/>
          <p:nvPr/>
        </p:nvSpPr>
        <p:spPr>
          <a:xfrm>
            <a:off x="-108520" y="35330"/>
            <a:ext cx="1607572" cy="369332"/>
          </a:xfrm>
          <a:prstGeom prst="rect">
            <a:avLst/>
          </a:prstGeom>
          <a:noFill/>
        </p:spPr>
        <p:txBody>
          <a:bodyPr wrap="square" rtlCol="1">
            <a:spAutoFit/>
          </a:bodyPr>
          <a:lstStyle/>
          <a:p>
            <a:r>
              <a:rPr lang="he-IL" b="1" dirty="0" smtClean="0">
                <a:solidFill>
                  <a:schemeClr val="bg1">
                    <a:lumMod val="50000"/>
                  </a:schemeClr>
                </a:solidFill>
              </a:rPr>
              <a:t>דף </a:t>
            </a:r>
            <a:r>
              <a:rPr lang="he-IL" b="1" dirty="0">
                <a:solidFill>
                  <a:schemeClr val="bg1">
                    <a:lumMod val="50000"/>
                  </a:schemeClr>
                </a:solidFill>
              </a:rPr>
              <a:t>ס</a:t>
            </a:r>
            <a:r>
              <a:rPr lang="he-IL" b="1" dirty="0" smtClean="0">
                <a:solidFill>
                  <a:schemeClr val="bg1">
                    <a:lumMod val="50000"/>
                  </a:schemeClr>
                </a:solidFill>
              </a:rPr>
              <a:t> עמוד א</a:t>
            </a:r>
            <a:endParaRPr lang="he-IL" b="1" dirty="0">
              <a:solidFill>
                <a:schemeClr val="bg1">
                  <a:lumMod val="50000"/>
                </a:schemeClr>
              </a:solidFill>
            </a:endParaRPr>
          </a:p>
        </p:txBody>
      </p:sp>
      <p:sp>
        <p:nvSpPr>
          <p:cNvPr id="8" name="הסבר מלבני מעוגל 7"/>
          <p:cNvSpPr/>
          <p:nvPr/>
        </p:nvSpPr>
        <p:spPr>
          <a:xfrm>
            <a:off x="183116" y="3789486"/>
            <a:ext cx="3240360" cy="1817966"/>
          </a:xfrm>
          <a:prstGeom prst="wedgeRoundRectCallout">
            <a:avLst>
              <a:gd name="adj1" fmla="val 55128"/>
              <a:gd name="adj2" fmla="val 38611"/>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300" dirty="0" smtClean="0">
                <a:solidFill>
                  <a:schemeClr val="tx1"/>
                </a:solidFill>
              </a:rPr>
              <a:t>גמרא דף נט עמוד ב:</a:t>
            </a:r>
            <a:endParaRPr lang="he-IL" sz="1300" dirty="0">
              <a:solidFill>
                <a:schemeClr val="tx1"/>
              </a:solidFill>
            </a:endParaRPr>
          </a:p>
          <a:p>
            <a:pPr>
              <a:lnSpc>
                <a:spcPct val="120000"/>
              </a:lnSpc>
            </a:pPr>
            <a:r>
              <a:rPr lang="he-IL" sz="1300" dirty="0" smtClean="0">
                <a:solidFill>
                  <a:schemeClr val="tx1"/>
                </a:solidFill>
              </a:rPr>
              <a:t>מעכשיו </a:t>
            </a:r>
            <a:r>
              <a:rPr lang="he-IL" sz="1300" dirty="0">
                <a:solidFill>
                  <a:schemeClr val="tx1"/>
                </a:solidFill>
              </a:rPr>
              <a:t>ולאחר שלשים יום וכו' </a:t>
            </a:r>
            <a:endParaRPr lang="he-IL" sz="1300" dirty="0" smtClean="0">
              <a:solidFill>
                <a:schemeClr val="tx1"/>
              </a:solidFill>
            </a:endParaRPr>
          </a:p>
          <a:p>
            <a:pPr>
              <a:lnSpc>
                <a:spcPct val="120000"/>
              </a:lnSpc>
            </a:pPr>
            <a:r>
              <a:rPr lang="he-IL" sz="1300" dirty="0" smtClean="0">
                <a:solidFill>
                  <a:schemeClr val="tx1"/>
                </a:solidFill>
              </a:rPr>
              <a:t>אמר רב: </a:t>
            </a:r>
            <a:r>
              <a:rPr lang="he-IL" sz="1300" dirty="0">
                <a:solidFill>
                  <a:schemeClr val="tx1"/>
                </a:solidFill>
              </a:rPr>
              <a:t>מקודשת ואינה מקודשת </a:t>
            </a:r>
            <a:r>
              <a:rPr lang="he-IL" sz="1300" dirty="0" smtClean="0">
                <a:solidFill>
                  <a:schemeClr val="tx1"/>
                </a:solidFill>
              </a:rPr>
              <a:t>לעולם.</a:t>
            </a:r>
          </a:p>
          <a:p>
            <a:pPr>
              <a:lnSpc>
                <a:spcPct val="120000"/>
              </a:lnSpc>
            </a:pPr>
            <a:r>
              <a:rPr lang="he-IL" sz="1300" dirty="0" smtClean="0">
                <a:solidFill>
                  <a:schemeClr val="tx1"/>
                </a:solidFill>
              </a:rPr>
              <a:t>ושמואל אמר: מקודשת...גמרי </a:t>
            </a:r>
            <a:r>
              <a:rPr lang="he-IL" sz="1300" dirty="0">
                <a:solidFill>
                  <a:schemeClr val="tx1"/>
                </a:solidFill>
              </a:rPr>
              <a:t>קידושי </a:t>
            </a:r>
            <a:r>
              <a:rPr lang="he-IL" sz="1300" dirty="0" smtClean="0">
                <a:solidFill>
                  <a:schemeClr val="tx1"/>
                </a:solidFill>
              </a:rPr>
              <a:t>ראשון...</a:t>
            </a:r>
          </a:p>
          <a:p>
            <a:pPr>
              <a:lnSpc>
                <a:spcPct val="120000"/>
              </a:lnSpc>
            </a:pPr>
            <a:r>
              <a:rPr lang="he-IL" sz="1300" dirty="0">
                <a:solidFill>
                  <a:schemeClr val="tx1"/>
                </a:solidFill>
              </a:rPr>
              <a:t>ובפלוגתא </a:t>
            </a:r>
            <a:r>
              <a:rPr lang="he-IL" sz="1300" dirty="0" err="1">
                <a:solidFill>
                  <a:schemeClr val="tx1"/>
                </a:solidFill>
              </a:rPr>
              <a:t>דהני</a:t>
            </a:r>
            <a:r>
              <a:rPr lang="he-IL" sz="1300" dirty="0">
                <a:solidFill>
                  <a:schemeClr val="tx1"/>
                </a:solidFill>
              </a:rPr>
              <a:t> </a:t>
            </a:r>
            <a:r>
              <a:rPr lang="he-IL" sz="1300" dirty="0" smtClean="0">
                <a:solidFill>
                  <a:schemeClr val="tx1"/>
                </a:solidFill>
              </a:rPr>
              <a:t>תנאי, </a:t>
            </a:r>
            <a:r>
              <a:rPr lang="he-IL" sz="1300" dirty="0" err="1" smtClean="0">
                <a:solidFill>
                  <a:schemeClr val="tx1"/>
                </a:solidFill>
              </a:rPr>
              <a:t>דתניא</a:t>
            </a:r>
            <a:r>
              <a:rPr lang="he-IL" sz="1300" dirty="0" smtClean="0">
                <a:solidFill>
                  <a:schemeClr val="tx1"/>
                </a:solidFill>
              </a:rPr>
              <a:t>: </a:t>
            </a:r>
          </a:p>
          <a:p>
            <a:pPr>
              <a:lnSpc>
                <a:spcPct val="120000"/>
              </a:lnSpc>
            </a:pPr>
            <a:r>
              <a:rPr lang="he-IL" sz="1300" dirty="0" smtClean="0">
                <a:solidFill>
                  <a:srgbClr val="F79646">
                    <a:lumMod val="50000"/>
                  </a:srgbClr>
                </a:solidFill>
              </a:rPr>
              <a:t>מהיום </a:t>
            </a:r>
            <a:r>
              <a:rPr lang="he-IL" sz="1300" dirty="0">
                <a:solidFill>
                  <a:srgbClr val="F79646">
                    <a:lumMod val="50000"/>
                  </a:srgbClr>
                </a:solidFill>
              </a:rPr>
              <a:t>ולאחר מיתה גט ואינו גט דברי חכמים, </a:t>
            </a:r>
            <a:endParaRPr lang="he-IL" sz="1300" dirty="0" smtClean="0">
              <a:solidFill>
                <a:srgbClr val="F79646">
                  <a:lumMod val="50000"/>
                </a:srgbClr>
              </a:solidFill>
            </a:endParaRPr>
          </a:p>
          <a:p>
            <a:pPr>
              <a:lnSpc>
                <a:spcPct val="120000"/>
              </a:lnSpc>
            </a:pPr>
            <a:r>
              <a:rPr lang="he-IL" sz="1300" dirty="0" smtClean="0">
                <a:solidFill>
                  <a:srgbClr val="F79646">
                    <a:lumMod val="50000"/>
                  </a:srgbClr>
                </a:solidFill>
              </a:rPr>
              <a:t>רבי </a:t>
            </a:r>
            <a:r>
              <a:rPr lang="he-IL" sz="1300" dirty="0">
                <a:solidFill>
                  <a:srgbClr val="F79646">
                    <a:lumMod val="50000"/>
                  </a:srgbClr>
                </a:solidFill>
              </a:rPr>
              <a:t>אומר כזה גט.</a:t>
            </a:r>
          </a:p>
        </p:txBody>
      </p:sp>
      <p:sp>
        <p:nvSpPr>
          <p:cNvPr id="9" name="הסבר מלבני מעוגל 8"/>
          <p:cNvSpPr/>
          <p:nvPr/>
        </p:nvSpPr>
        <p:spPr>
          <a:xfrm>
            <a:off x="3779912" y="245900"/>
            <a:ext cx="5040560" cy="1728192"/>
          </a:xfrm>
          <a:prstGeom prst="wedgeRoundRectCallout">
            <a:avLst>
              <a:gd name="adj1" fmla="val 51486"/>
              <a:gd name="adj2" fmla="val -41704"/>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400" dirty="0">
                <a:solidFill>
                  <a:schemeClr val="tx1"/>
                </a:solidFill>
              </a:rPr>
              <a:t>אמר </a:t>
            </a:r>
            <a:r>
              <a:rPr lang="he-IL" sz="1400" dirty="0" err="1">
                <a:solidFill>
                  <a:schemeClr val="tx1"/>
                </a:solidFill>
              </a:rPr>
              <a:t>אביי</a:t>
            </a:r>
            <a:r>
              <a:rPr lang="he-IL" sz="1400" dirty="0">
                <a:solidFill>
                  <a:schemeClr val="tx1"/>
                </a:solidFill>
              </a:rPr>
              <a:t>: </a:t>
            </a:r>
          </a:p>
          <a:p>
            <a:pPr>
              <a:lnSpc>
                <a:spcPct val="120000"/>
              </a:lnSpc>
            </a:pPr>
            <a:r>
              <a:rPr lang="he-IL" sz="1400" dirty="0">
                <a:solidFill>
                  <a:schemeClr val="tx1"/>
                </a:solidFill>
              </a:rPr>
              <a:t>ולטעמיה </a:t>
            </a:r>
            <a:r>
              <a:rPr lang="he-IL" sz="1400" dirty="0" err="1">
                <a:solidFill>
                  <a:schemeClr val="tx1"/>
                </a:solidFill>
              </a:rPr>
              <a:t>דרב</a:t>
            </a:r>
            <a:r>
              <a:rPr lang="he-IL" sz="1400" dirty="0">
                <a:solidFill>
                  <a:schemeClr val="tx1"/>
                </a:solidFill>
              </a:rPr>
              <a:t> -</a:t>
            </a:r>
          </a:p>
          <a:p>
            <a:pPr>
              <a:lnSpc>
                <a:spcPct val="120000"/>
              </a:lnSpc>
            </a:pPr>
            <a:r>
              <a:rPr lang="he-IL" sz="1400" dirty="0">
                <a:solidFill>
                  <a:schemeClr val="tx1"/>
                </a:solidFill>
              </a:rPr>
              <a:t>בא אחד ואמר לה "הרי את מקודשת לי מעכשיו ולאחר ל' יום",</a:t>
            </a:r>
          </a:p>
          <a:p>
            <a:pPr>
              <a:lnSpc>
                <a:spcPct val="120000"/>
              </a:lnSpc>
            </a:pPr>
            <a:r>
              <a:rPr lang="he-IL" sz="1400" dirty="0">
                <a:solidFill>
                  <a:schemeClr val="tx1"/>
                </a:solidFill>
              </a:rPr>
              <a:t>ובא אחר ואמר לה "הרי את מקודשת לי מעכשיו ולאחר עשרים יום",</a:t>
            </a:r>
          </a:p>
          <a:p>
            <a:pPr>
              <a:lnSpc>
                <a:spcPct val="120000"/>
              </a:lnSpc>
            </a:pPr>
            <a:r>
              <a:rPr lang="he-IL" sz="1400" dirty="0">
                <a:solidFill>
                  <a:schemeClr val="tx1"/>
                </a:solidFill>
              </a:rPr>
              <a:t>ובא אחר ואמר לה "הרי את מקודשת לי מעכשיו ולאחר עשרה ימים" -</a:t>
            </a:r>
          </a:p>
          <a:p>
            <a:pPr>
              <a:lnSpc>
                <a:spcPct val="120000"/>
              </a:lnSpc>
            </a:pPr>
            <a:r>
              <a:rPr lang="he-IL" sz="1400" dirty="0">
                <a:solidFill>
                  <a:schemeClr val="tx1"/>
                </a:solidFill>
              </a:rPr>
              <a:t>מראשון ומאחרון צריכה גט, מאמצעי אינה צריכה גט.</a:t>
            </a:r>
            <a:endParaRPr lang="he-IL" sz="1400" dirty="0">
              <a:solidFill>
                <a:srgbClr val="F79646">
                  <a:lumMod val="50000"/>
                </a:srgbClr>
              </a:solidFill>
            </a:endParaRPr>
          </a:p>
        </p:txBody>
      </p:sp>
      <p:sp>
        <p:nvSpPr>
          <p:cNvPr id="3" name="חץ שמאלה 2"/>
          <p:cNvSpPr/>
          <p:nvPr/>
        </p:nvSpPr>
        <p:spPr>
          <a:xfrm>
            <a:off x="1187624" y="6101889"/>
            <a:ext cx="792088" cy="35144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TextBox 10"/>
          <p:cNvSpPr txBox="1"/>
          <p:nvPr/>
        </p:nvSpPr>
        <p:spPr>
          <a:xfrm>
            <a:off x="3319825" y="4313498"/>
            <a:ext cx="216386" cy="553998"/>
          </a:xfrm>
          <a:prstGeom prst="rect">
            <a:avLst/>
          </a:prstGeom>
          <a:noFill/>
        </p:spPr>
        <p:txBody>
          <a:bodyPr wrap="square" rtlCol="1">
            <a:spAutoFit/>
          </a:bodyPr>
          <a:lstStyle/>
          <a:p>
            <a:r>
              <a:rPr lang="he-IL" sz="1300" dirty="0" smtClean="0"/>
              <a:t>①</a:t>
            </a:r>
          </a:p>
          <a:p>
            <a:endParaRPr lang="he-IL" sz="400" dirty="0"/>
          </a:p>
          <a:p>
            <a:r>
              <a:rPr lang="he-IL" sz="1300" dirty="0" smtClean="0"/>
              <a:t>②</a:t>
            </a:r>
            <a:endParaRPr lang="he-IL" sz="1300" dirty="0"/>
          </a:p>
        </p:txBody>
      </p:sp>
      <p:sp>
        <p:nvSpPr>
          <p:cNvPr id="5" name="TextBox 4"/>
          <p:cNvSpPr txBox="1"/>
          <p:nvPr/>
        </p:nvSpPr>
        <p:spPr>
          <a:xfrm>
            <a:off x="8804974" y="2281406"/>
            <a:ext cx="323528" cy="338554"/>
          </a:xfrm>
          <a:prstGeom prst="rect">
            <a:avLst/>
          </a:prstGeom>
          <a:noFill/>
        </p:spPr>
        <p:txBody>
          <a:bodyPr wrap="square" rtlCol="1">
            <a:spAutoFit/>
          </a:bodyPr>
          <a:lstStyle/>
          <a:p>
            <a:r>
              <a:rPr lang="he-IL" sz="1600" dirty="0" smtClean="0"/>
              <a:t>③</a:t>
            </a:r>
            <a:endParaRPr lang="he-IL" sz="1600" dirty="0"/>
          </a:p>
        </p:txBody>
      </p:sp>
    </p:spTree>
    <p:extLst>
      <p:ext uri="{BB962C8B-B14F-4D97-AF65-F5344CB8AC3E}">
        <p14:creationId xmlns:p14="http://schemas.microsoft.com/office/powerpoint/2010/main" val="4290278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500"/>
                                        <p:tgtEl>
                                          <p:spTgt spid="8"/>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right)">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2915816" y="1900042"/>
            <a:ext cx="5775880" cy="4745915"/>
          </a:xfrm>
          <a:prstGeom prst="rect">
            <a:avLst/>
          </a:prstGeom>
          <a:noFill/>
        </p:spPr>
        <p:txBody>
          <a:bodyPr wrap="square" rtlCol="1">
            <a:spAutoFit/>
          </a:bodyPr>
          <a:lstStyle/>
          <a:p>
            <a:pPr>
              <a:lnSpc>
                <a:spcPct val="120000"/>
              </a:lnSpc>
            </a:pPr>
            <a:r>
              <a:rPr lang="he-IL" sz="1700" dirty="0" smtClean="0"/>
              <a:t>אמר רבא: </a:t>
            </a:r>
          </a:p>
          <a:p>
            <a:pPr>
              <a:lnSpc>
                <a:spcPct val="120000"/>
              </a:lnSpc>
            </a:pPr>
            <a:r>
              <a:rPr lang="he-IL" sz="1700" dirty="0" smtClean="0"/>
              <a:t>גט </a:t>
            </a:r>
            <a:r>
              <a:rPr lang="he-IL" sz="1700" dirty="0"/>
              <a:t>להוציא ומיתה </a:t>
            </a:r>
            <a:r>
              <a:rPr lang="he-IL" sz="1700" dirty="0" smtClean="0"/>
              <a:t>להוציא, </a:t>
            </a:r>
            <a:r>
              <a:rPr lang="he-IL" sz="1700" dirty="0"/>
              <a:t>מה ששייר גט </a:t>
            </a:r>
            <a:r>
              <a:rPr lang="he-IL" sz="1700" dirty="0" err="1"/>
              <a:t>גמרתו</a:t>
            </a:r>
            <a:r>
              <a:rPr lang="he-IL" sz="1700" dirty="0"/>
              <a:t> </a:t>
            </a:r>
            <a:r>
              <a:rPr lang="he-IL" sz="1700" dirty="0" smtClean="0"/>
              <a:t>מיתה.</a:t>
            </a:r>
          </a:p>
          <a:p>
            <a:pPr>
              <a:lnSpc>
                <a:spcPct val="120000"/>
              </a:lnSpc>
            </a:pPr>
            <a:endParaRPr lang="he-IL" sz="2000" dirty="0" smtClean="0"/>
          </a:p>
          <a:p>
            <a:pPr>
              <a:lnSpc>
                <a:spcPct val="120000"/>
              </a:lnSpc>
            </a:pPr>
            <a:r>
              <a:rPr lang="he-IL" sz="1700" dirty="0" smtClean="0"/>
              <a:t>אמר </a:t>
            </a:r>
            <a:r>
              <a:rPr lang="he-IL" sz="1700" dirty="0"/>
              <a:t>ליה </a:t>
            </a:r>
            <a:r>
              <a:rPr lang="he-IL" sz="1700" dirty="0" err="1" smtClean="0"/>
              <a:t>אביי</a:t>
            </a:r>
            <a:r>
              <a:rPr lang="he-IL" sz="1700" dirty="0" smtClean="0"/>
              <a:t>: </a:t>
            </a:r>
          </a:p>
          <a:p>
            <a:pPr>
              <a:lnSpc>
                <a:spcPct val="120000"/>
              </a:lnSpc>
            </a:pPr>
            <a:r>
              <a:rPr lang="he-IL" sz="1700" dirty="0" smtClean="0"/>
              <a:t>מי דמי? </a:t>
            </a:r>
            <a:r>
              <a:rPr lang="he-IL" sz="1700" dirty="0"/>
              <a:t>גט מוציאה מרשות </a:t>
            </a:r>
            <a:r>
              <a:rPr lang="he-IL" sz="1700" dirty="0" smtClean="0"/>
              <a:t>יבם, </a:t>
            </a:r>
            <a:r>
              <a:rPr lang="he-IL" sz="1700" dirty="0"/>
              <a:t>מיתה מכנסה לרשות </a:t>
            </a:r>
            <a:r>
              <a:rPr lang="he-IL" sz="1700" dirty="0" smtClean="0"/>
              <a:t>יבם!</a:t>
            </a:r>
          </a:p>
          <a:p>
            <a:pPr>
              <a:lnSpc>
                <a:spcPct val="120000"/>
              </a:lnSpc>
            </a:pPr>
            <a:endParaRPr lang="he-IL" sz="2000" dirty="0" smtClean="0"/>
          </a:p>
          <a:p>
            <a:pPr>
              <a:lnSpc>
                <a:spcPct val="120000"/>
              </a:lnSpc>
            </a:pPr>
            <a:r>
              <a:rPr lang="he-IL" sz="1700" dirty="0" smtClean="0"/>
              <a:t>אלא </a:t>
            </a:r>
            <a:r>
              <a:rPr lang="he-IL" sz="1700" dirty="0"/>
              <a:t>אמר </a:t>
            </a:r>
            <a:r>
              <a:rPr lang="he-IL" sz="1700" dirty="0" err="1" smtClean="0"/>
              <a:t>אביי</a:t>
            </a:r>
            <a:r>
              <a:rPr lang="he-IL" sz="1700" dirty="0" smtClean="0"/>
              <a:t>: </a:t>
            </a:r>
          </a:p>
          <a:p>
            <a:pPr>
              <a:lnSpc>
                <a:spcPct val="120000"/>
              </a:lnSpc>
            </a:pPr>
            <a:r>
              <a:rPr lang="he-IL" sz="1700" dirty="0" smtClean="0"/>
              <a:t>התם </a:t>
            </a:r>
            <a:r>
              <a:rPr lang="he-IL" sz="1700" dirty="0"/>
              <a:t>טעמא </a:t>
            </a:r>
            <a:r>
              <a:rPr lang="he-IL" sz="1700" dirty="0" smtClean="0"/>
              <a:t>מאי, </a:t>
            </a:r>
            <a:r>
              <a:rPr lang="he-IL" sz="1700" dirty="0"/>
              <a:t>גזירה משום מהיום אם מתי הרי זה </a:t>
            </a:r>
            <a:r>
              <a:rPr lang="he-IL" sz="1700" dirty="0" smtClean="0"/>
              <a:t>גט.</a:t>
            </a:r>
          </a:p>
          <a:p>
            <a:pPr>
              <a:lnSpc>
                <a:spcPct val="120000"/>
              </a:lnSpc>
            </a:pPr>
            <a:endParaRPr lang="he-IL" sz="2000" dirty="0" smtClean="0"/>
          </a:p>
          <a:p>
            <a:pPr>
              <a:lnSpc>
                <a:spcPct val="120000"/>
              </a:lnSpc>
            </a:pPr>
            <a:r>
              <a:rPr lang="he-IL" sz="1700" dirty="0" smtClean="0"/>
              <a:t>ונגזור </a:t>
            </a:r>
            <a:r>
              <a:rPr lang="he-IL" sz="1700" dirty="0"/>
              <a:t>מהיום אם מתי </a:t>
            </a:r>
            <a:r>
              <a:rPr lang="he-IL" sz="1700" dirty="0" err="1"/>
              <a:t>דתחלוץ</a:t>
            </a:r>
            <a:r>
              <a:rPr lang="he-IL" sz="1700" dirty="0"/>
              <a:t> אטו מהיום ולאחר </a:t>
            </a:r>
            <a:r>
              <a:rPr lang="he-IL" sz="1700" dirty="0" smtClean="0"/>
              <a:t>מיתה! </a:t>
            </a:r>
          </a:p>
          <a:p>
            <a:pPr>
              <a:lnSpc>
                <a:spcPct val="120000"/>
              </a:lnSpc>
            </a:pPr>
            <a:endParaRPr lang="he-IL" sz="800" dirty="0" smtClean="0"/>
          </a:p>
          <a:p>
            <a:pPr>
              <a:lnSpc>
                <a:spcPct val="120000"/>
              </a:lnSpc>
            </a:pPr>
            <a:r>
              <a:rPr lang="he-IL" sz="1700" dirty="0" smtClean="0"/>
              <a:t>אם </a:t>
            </a:r>
            <a:r>
              <a:rPr lang="he-IL" sz="1700" dirty="0"/>
              <a:t>אתה אומר </a:t>
            </a:r>
            <a:r>
              <a:rPr lang="he-IL" sz="1700" dirty="0" smtClean="0"/>
              <a:t>חולצת, </a:t>
            </a:r>
            <a:r>
              <a:rPr lang="he-IL" sz="1700" dirty="0" err="1" smtClean="0"/>
              <a:t>מתייבמת</a:t>
            </a:r>
            <a:r>
              <a:rPr lang="he-IL" sz="1700" dirty="0" smtClean="0"/>
              <a:t>.</a:t>
            </a:r>
          </a:p>
          <a:p>
            <a:pPr>
              <a:lnSpc>
                <a:spcPct val="120000"/>
              </a:lnSpc>
            </a:pPr>
            <a:endParaRPr lang="he-IL" sz="800" dirty="0" smtClean="0"/>
          </a:p>
          <a:p>
            <a:pPr>
              <a:lnSpc>
                <a:spcPct val="120000"/>
              </a:lnSpc>
            </a:pPr>
            <a:r>
              <a:rPr lang="he-IL" sz="1700" dirty="0" smtClean="0"/>
              <a:t>הכא </a:t>
            </a:r>
            <a:r>
              <a:rPr lang="he-IL" sz="1700" dirty="0" err="1"/>
              <a:t>נמי</a:t>
            </a:r>
            <a:r>
              <a:rPr lang="he-IL" sz="1700" dirty="0"/>
              <a:t> אם אתה אומר חולצת </a:t>
            </a:r>
            <a:r>
              <a:rPr lang="he-IL" sz="1700" dirty="0" err="1" smtClean="0"/>
              <a:t>מתייבמת</a:t>
            </a:r>
            <a:r>
              <a:rPr lang="he-IL" sz="1700" dirty="0" smtClean="0"/>
              <a:t>!</a:t>
            </a:r>
          </a:p>
          <a:p>
            <a:pPr>
              <a:lnSpc>
                <a:spcPct val="120000"/>
              </a:lnSpc>
            </a:pPr>
            <a:endParaRPr lang="he-IL" sz="800" dirty="0" smtClean="0"/>
          </a:p>
          <a:p>
            <a:pPr>
              <a:lnSpc>
                <a:spcPct val="120000"/>
              </a:lnSpc>
            </a:pPr>
            <a:r>
              <a:rPr lang="he-IL" sz="1700" dirty="0" err="1" smtClean="0"/>
              <a:t>תתייבם</a:t>
            </a:r>
            <a:r>
              <a:rPr lang="he-IL" sz="1700" dirty="0" smtClean="0"/>
              <a:t> </a:t>
            </a:r>
            <a:r>
              <a:rPr lang="he-IL" sz="1700" dirty="0"/>
              <a:t>ואין בכך כלום </a:t>
            </a:r>
            <a:r>
              <a:rPr lang="he-IL" sz="1700" dirty="0" err="1"/>
              <a:t>חששא</a:t>
            </a:r>
            <a:r>
              <a:rPr lang="he-IL" sz="1700" dirty="0"/>
              <a:t> דרבנן </a:t>
            </a:r>
            <a:r>
              <a:rPr lang="he-IL" sz="1700" dirty="0" smtClean="0"/>
              <a:t>הוא.</a:t>
            </a:r>
          </a:p>
        </p:txBody>
      </p:sp>
      <p:sp>
        <p:nvSpPr>
          <p:cNvPr id="7" name="TextBox 6"/>
          <p:cNvSpPr txBox="1"/>
          <p:nvPr/>
        </p:nvSpPr>
        <p:spPr>
          <a:xfrm>
            <a:off x="-108520" y="35330"/>
            <a:ext cx="1607572" cy="369332"/>
          </a:xfrm>
          <a:prstGeom prst="rect">
            <a:avLst/>
          </a:prstGeom>
          <a:noFill/>
        </p:spPr>
        <p:txBody>
          <a:bodyPr wrap="square" rtlCol="1">
            <a:spAutoFit/>
          </a:bodyPr>
          <a:lstStyle/>
          <a:p>
            <a:r>
              <a:rPr lang="he-IL" b="1" dirty="0" smtClean="0">
                <a:solidFill>
                  <a:schemeClr val="bg1">
                    <a:lumMod val="50000"/>
                  </a:schemeClr>
                </a:solidFill>
              </a:rPr>
              <a:t>דף </a:t>
            </a:r>
            <a:r>
              <a:rPr lang="he-IL" b="1" dirty="0">
                <a:solidFill>
                  <a:schemeClr val="bg1">
                    <a:lumMod val="50000"/>
                  </a:schemeClr>
                </a:solidFill>
              </a:rPr>
              <a:t>ס</a:t>
            </a:r>
            <a:r>
              <a:rPr lang="he-IL" b="1" dirty="0" smtClean="0">
                <a:solidFill>
                  <a:schemeClr val="bg1">
                    <a:lumMod val="50000"/>
                  </a:schemeClr>
                </a:solidFill>
              </a:rPr>
              <a:t> עמוד א</a:t>
            </a:r>
            <a:endParaRPr lang="he-IL" b="1" dirty="0">
              <a:solidFill>
                <a:schemeClr val="bg1">
                  <a:lumMod val="50000"/>
                </a:schemeClr>
              </a:solidFill>
            </a:endParaRPr>
          </a:p>
        </p:txBody>
      </p:sp>
      <p:sp>
        <p:nvSpPr>
          <p:cNvPr id="5" name="הסבר מלבני מעוגל 4"/>
          <p:cNvSpPr/>
          <p:nvPr/>
        </p:nvSpPr>
        <p:spPr>
          <a:xfrm>
            <a:off x="3563888" y="264978"/>
            <a:ext cx="5184576" cy="1507048"/>
          </a:xfrm>
          <a:prstGeom prst="wedgeRoundRectCallout">
            <a:avLst>
              <a:gd name="adj1" fmla="val 53952"/>
              <a:gd name="adj2" fmla="val 43520"/>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300" dirty="0" err="1" smtClean="0">
                <a:solidFill>
                  <a:schemeClr val="tx1"/>
                </a:solidFill>
              </a:rPr>
              <a:t>עולא</a:t>
            </a:r>
            <a:r>
              <a:rPr lang="he-IL" sz="1300" dirty="0" smtClean="0">
                <a:solidFill>
                  <a:schemeClr val="tx1"/>
                </a:solidFill>
              </a:rPr>
              <a:t> </a:t>
            </a:r>
            <a:r>
              <a:rPr lang="he-IL" sz="1300" dirty="0">
                <a:solidFill>
                  <a:schemeClr val="tx1"/>
                </a:solidFill>
              </a:rPr>
              <a:t>אמר רבי יוחנן: אפילו מאה </a:t>
            </a:r>
            <a:r>
              <a:rPr lang="he-IL" sz="1300" dirty="0" err="1">
                <a:solidFill>
                  <a:schemeClr val="tx1"/>
                </a:solidFill>
              </a:rPr>
              <a:t>תופסין</a:t>
            </a:r>
            <a:r>
              <a:rPr lang="he-IL" sz="1300" dirty="0">
                <a:solidFill>
                  <a:schemeClr val="tx1"/>
                </a:solidFill>
              </a:rPr>
              <a:t> בה</a:t>
            </a:r>
            <a:r>
              <a:rPr lang="he-IL" sz="1300" dirty="0" smtClean="0">
                <a:solidFill>
                  <a:schemeClr val="tx1"/>
                </a:solidFill>
              </a:rPr>
              <a:t>...</a:t>
            </a:r>
          </a:p>
          <a:p>
            <a:pPr>
              <a:lnSpc>
                <a:spcPct val="120000"/>
              </a:lnSpc>
            </a:pPr>
            <a:r>
              <a:rPr lang="he-IL" sz="1300" dirty="0">
                <a:solidFill>
                  <a:schemeClr val="tx1"/>
                </a:solidFill>
              </a:rPr>
              <a:t>שוו </a:t>
            </a:r>
            <a:r>
              <a:rPr lang="he-IL" sz="1300" dirty="0" err="1">
                <a:solidFill>
                  <a:schemeClr val="tx1"/>
                </a:solidFill>
              </a:rPr>
              <a:t>נפשיה</a:t>
            </a:r>
            <a:r>
              <a:rPr lang="he-IL" sz="1300" dirty="0">
                <a:solidFill>
                  <a:schemeClr val="tx1"/>
                </a:solidFill>
              </a:rPr>
              <a:t> כי שרגא </a:t>
            </a:r>
            <a:r>
              <a:rPr lang="he-IL" sz="1300" dirty="0" err="1">
                <a:solidFill>
                  <a:schemeClr val="tx1"/>
                </a:solidFill>
              </a:rPr>
              <a:t>דליבני</a:t>
            </a:r>
            <a:r>
              <a:rPr lang="he-IL" sz="1300" dirty="0">
                <a:solidFill>
                  <a:schemeClr val="tx1"/>
                </a:solidFill>
              </a:rPr>
              <a:t>, </a:t>
            </a:r>
            <a:r>
              <a:rPr lang="he-IL" sz="1300" dirty="0" err="1">
                <a:solidFill>
                  <a:schemeClr val="tx1"/>
                </a:solidFill>
              </a:rPr>
              <a:t>דכל</a:t>
            </a:r>
            <a:r>
              <a:rPr lang="he-IL" sz="1300" dirty="0">
                <a:solidFill>
                  <a:schemeClr val="tx1"/>
                </a:solidFill>
              </a:rPr>
              <a:t> חד וחד </a:t>
            </a:r>
            <a:r>
              <a:rPr lang="he-IL" sz="1300" dirty="0" err="1">
                <a:solidFill>
                  <a:schemeClr val="tx1"/>
                </a:solidFill>
              </a:rPr>
              <a:t>רוחא</a:t>
            </a:r>
            <a:r>
              <a:rPr lang="he-IL" sz="1300" dirty="0">
                <a:solidFill>
                  <a:schemeClr val="tx1"/>
                </a:solidFill>
              </a:rPr>
              <a:t> לחבריה שבק</a:t>
            </a:r>
            <a:r>
              <a:rPr lang="he-IL" sz="1300" dirty="0" smtClean="0">
                <a:solidFill>
                  <a:schemeClr val="tx1"/>
                </a:solidFill>
              </a:rPr>
              <a:t>.</a:t>
            </a:r>
          </a:p>
          <a:p>
            <a:pPr>
              <a:lnSpc>
                <a:spcPct val="120000"/>
              </a:lnSpc>
            </a:pPr>
            <a:endParaRPr lang="he-IL" sz="400" dirty="0">
              <a:solidFill>
                <a:schemeClr val="tx1"/>
              </a:solidFill>
            </a:endParaRPr>
          </a:p>
          <a:p>
            <a:pPr>
              <a:lnSpc>
                <a:spcPct val="120000"/>
              </a:lnSpc>
            </a:pPr>
            <a:r>
              <a:rPr lang="he-IL" sz="1300" dirty="0" err="1">
                <a:solidFill>
                  <a:schemeClr val="tx1"/>
                </a:solidFill>
              </a:rPr>
              <a:t>מתיב</a:t>
            </a:r>
            <a:r>
              <a:rPr lang="he-IL" sz="1300" dirty="0">
                <a:solidFill>
                  <a:schemeClr val="tx1"/>
                </a:solidFill>
              </a:rPr>
              <a:t> רב </a:t>
            </a:r>
            <a:r>
              <a:rPr lang="he-IL" sz="1300" dirty="0" err="1">
                <a:solidFill>
                  <a:schemeClr val="tx1"/>
                </a:solidFill>
              </a:rPr>
              <a:t>חנינא</a:t>
            </a:r>
            <a:r>
              <a:rPr lang="he-IL" sz="1300" dirty="0">
                <a:solidFill>
                  <a:schemeClr val="tx1"/>
                </a:solidFill>
              </a:rPr>
              <a:t>:</a:t>
            </a:r>
          </a:p>
          <a:p>
            <a:pPr>
              <a:lnSpc>
                <a:spcPct val="120000"/>
              </a:lnSpc>
            </a:pPr>
            <a:r>
              <a:rPr lang="he-IL" sz="1300" dirty="0">
                <a:solidFill>
                  <a:srgbClr val="F79646">
                    <a:lumMod val="50000"/>
                  </a:srgbClr>
                </a:solidFill>
              </a:rPr>
              <a:t>מהיום ולאחר מיתה - גט ואינו גט ואם מת חולצת ולא </a:t>
            </a:r>
            <a:r>
              <a:rPr lang="he-IL" sz="1300" dirty="0" err="1">
                <a:solidFill>
                  <a:srgbClr val="F79646">
                    <a:lumMod val="50000"/>
                  </a:srgbClr>
                </a:solidFill>
              </a:rPr>
              <a:t>מתייבמת</a:t>
            </a:r>
            <a:r>
              <a:rPr lang="he-IL" sz="1300" dirty="0" smtClean="0">
                <a:solidFill>
                  <a:schemeClr val="tx1"/>
                </a:solidFill>
              </a:rPr>
              <a:t>... </a:t>
            </a:r>
            <a:endParaRPr lang="he-IL" sz="1300" dirty="0">
              <a:solidFill>
                <a:schemeClr val="tx1"/>
              </a:solidFill>
            </a:endParaRPr>
          </a:p>
          <a:p>
            <a:pPr>
              <a:lnSpc>
                <a:spcPct val="120000"/>
              </a:lnSpc>
            </a:pPr>
            <a:endParaRPr lang="he-IL" sz="200" dirty="0">
              <a:solidFill>
                <a:schemeClr val="tx1"/>
              </a:solidFill>
            </a:endParaRPr>
          </a:p>
          <a:p>
            <a:pPr>
              <a:lnSpc>
                <a:spcPct val="120000"/>
              </a:lnSpc>
            </a:pPr>
            <a:r>
              <a:rPr lang="he-IL" sz="1300" dirty="0" err="1" smtClean="0">
                <a:solidFill>
                  <a:schemeClr val="tx1"/>
                </a:solidFill>
              </a:rPr>
              <a:t>לר</a:t>
            </a:r>
            <a:r>
              <a:rPr lang="he-IL" sz="1300" dirty="0">
                <a:solidFill>
                  <a:schemeClr val="tx1"/>
                </a:solidFill>
              </a:rPr>
              <a:t>' יוחנן </a:t>
            </a:r>
            <a:r>
              <a:rPr lang="he-IL" sz="1300" dirty="0" err="1">
                <a:solidFill>
                  <a:schemeClr val="tx1"/>
                </a:solidFill>
              </a:rPr>
              <a:t>דאמר</a:t>
            </a:r>
            <a:r>
              <a:rPr lang="he-IL" sz="1300" dirty="0">
                <a:solidFill>
                  <a:schemeClr val="tx1"/>
                </a:solidFill>
              </a:rPr>
              <a:t> </a:t>
            </a:r>
            <a:r>
              <a:rPr lang="he-IL" sz="1300" dirty="0" err="1">
                <a:solidFill>
                  <a:schemeClr val="tx1"/>
                </a:solidFill>
              </a:rPr>
              <a:t>שיורא</a:t>
            </a:r>
            <a:r>
              <a:rPr lang="he-IL" sz="1300" dirty="0">
                <a:solidFill>
                  <a:schemeClr val="tx1"/>
                </a:solidFill>
              </a:rPr>
              <a:t> הוי - כל </a:t>
            </a:r>
            <a:r>
              <a:rPr lang="he-IL" sz="1300" dirty="0" err="1">
                <a:solidFill>
                  <a:schemeClr val="tx1"/>
                </a:solidFill>
              </a:rPr>
              <a:t>גיטא</a:t>
            </a:r>
            <a:r>
              <a:rPr lang="he-IL" sz="1300" dirty="0">
                <a:solidFill>
                  <a:schemeClr val="tx1"/>
                </a:solidFill>
              </a:rPr>
              <a:t> </a:t>
            </a:r>
            <a:r>
              <a:rPr lang="he-IL" sz="1300" dirty="0" err="1">
                <a:solidFill>
                  <a:schemeClr val="tx1"/>
                </a:solidFill>
              </a:rPr>
              <a:t>דמשייר</a:t>
            </a:r>
            <a:r>
              <a:rPr lang="he-IL" sz="1300" dirty="0">
                <a:solidFill>
                  <a:schemeClr val="tx1"/>
                </a:solidFill>
              </a:rPr>
              <a:t> בה ולא כלום הוא, </a:t>
            </a:r>
            <a:r>
              <a:rPr lang="he-IL" sz="1300" dirty="0" err="1">
                <a:solidFill>
                  <a:schemeClr val="tx1"/>
                </a:solidFill>
              </a:rPr>
              <a:t>יבומי</a:t>
            </a:r>
            <a:r>
              <a:rPr lang="he-IL" sz="1300" dirty="0">
                <a:solidFill>
                  <a:schemeClr val="tx1"/>
                </a:solidFill>
              </a:rPr>
              <a:t> מייבם!</a:t>
            </a:r>
          </a:p>
        </p:txBody>
      </p:sp>
      <p:graphicFrame>
        <p:nvGraphicFramePr>
          <p:cNvPr id="3" name="טבלה 2"/>
          <p:cNvGraphicFramePr>
            <a:graphicFrameLocks noGrp="1"/>
          </p:cNvGraphicFramePr>
          <p:nvPr>
            <p:extLst>
              <p:ext uri="{D42A27DB-BD31-4B8C-83A1-F6EECF244321}">
                <p14:modId xmlns:p14="http://schemas.microsoft.com/office/powerpoint/2010/main" val="1176391906"/>
              </p:ext>
            </p:extLst>
          </p:nvPr>
        </p:nvGraphicFramePr>
        <p:xfrm>
          <a:off x="331110" y="4433800"/>
          <a:ext cx="3376794" cy="741680"/>
        </p:xfrm>
        <a:graphic>
          <a:graphicData uri="http://schemas.openxmlformats.org/drawingml/2006/table">
            <a:tbl>
              <a:tblPr rtl="1" firstRow="1" bandRow="1">
                <a:tableStyleId>{5C22544A-7EE6-4342-B048-85BDC9FD1C3A}</a:tableStyleId>
              </a:tblPr>
              <a:tblGrid>
                <a:gridCol w="1533842"/>
                <a:gridCol w="1842952"/>
              </a:tblGrid>
              <a:tr h="370840">
                <a:tc>
                  <a:txBody>
                    <a:bodyPr/>
                    <a:lstStyle/>
                    <a:p>
                      <a:pPr rtl="1"/>
                      <a:r>
                        <a:rPr lang="he-IL" sz="1400" b="0" dirty="0" smtClean="0">
                          <a:solidFill>
                            <a:schemeClr val="tx1"/>
                          </a:solidFill>
                        </a:rPr>
                        <a:t>מהיום אם מתי</a:t>
                      </a:r>
                      <a:endParaRPr lang="he-IL"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r>
                        <a:rPr lang="he-IL" sz="1400" b="0" dirty="0" smtClean="0">
                          <a:solidFill>
                            <a:schemeClr val="tx1"/>
                          </a:solidFill>
                        </a:rPr>
                        <a:t>-   הרי זה גט</a:t>
                      </a:r>
                      <a:endParaRPr lang="he-IL" sz="1400" b="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rtl="1"/>
                      <a:r>
                        <a:rPr lang="he-IL" sz="1400" b="0" dirty="0" smtClean="0">
                          <a:solidFill>
                            <a:schemeClr val="tx1"/>
                          </a:solidFill>
                        </a:rPr>
                        <a:t>מהיום ולאחר מיתה</a:t>
                      </a:r>
                      <a:endParaRPr lang="he-IL"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r>
                        <a:rPr lang="he-IL" sz="1400" b="0" dirty="0" smtClean="0">
                          <a:solidFill>
                            <a:schemeClr val="tx1"/>
                          </a:solidFill>
                        </a:rPr>
                        <a:t>-   חולצת ולא </a:t>
                      </a:r>
                      <a:r>
                        <a:rPr lang="he-IL" sz="1400" b="0" dirty="0" err="1" smtClean="0">
                          <a:solidFill>
                            <a:schemeClr val="tx1"/>
                          </a:solidFill>
                        </a:rPr>
                        <a:t>מתייבמת</a:t>
                      </a:r>
                      <a:endParaRPr lang="he-IL" sz="1400" b="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763316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251520" y="196116"/>
            <a:ext cx="8440176" cy="6297108"/>
          </a:xfrm>
          <a:prstGeom prst="rect">
            <a:avLst/>
          </a:prstGeom>
          <a:noFill/>
        </p:spPr>
        <p:txBody>
          <a:bodyPr wrap="square" rtlCol="1">
            <a:spAutoFit/>
          </a:bodyPr>
          <a:lstStyle/>
          <a:p>
            <a:pPr>
              <a:lnSpc>
                <a:spcPct val="120000"/>
              </a:lnSpc>
            </a:pPr>
            <a:r>
              <a:rPr lang="he-IL" b="1" dirty="0" smtClean="0"/>
              <a:t>משנה </a:t>
            </a:r>
          </a:p>
          <a:p>
            <a:pPr>
              <a:lnSpc>
                <a:spcPct val="120000"/>
              </a:lnSpc>
            </a:pPr>
            <a:endParaRPr lang="he-IL" sz="800" dirty="0" smtClean="0">
              <a:solidFill>
                <a:srgbClr val="F79646">
                  <a:lumMod val="50000"/>
                </a:srgbClr>
              </a:solidFill>
            </a:endParaRPr>
          </a:p>
          <a:p>
            <a:pPr>
              <a:lnSpc>
                <a:spcPct val="120000"/>
              </a:lnSpc>
            </a:pPr>
            <a:r>
              <a:rPr lang="he-IL" dirty="0" smtClean="0">
                <a:solidFill>
                  <a:srgbClr val="F79646">
                    <a:lumMod val="50000"/>
                  </a:srgbClr>
                </a:solidFill>
              </a:rPr>
              <a:t>האומר לאשה:</a:t>
            </a:r>
          </a:p>
          <a:p>
            <a:pPr>
              <a:lnSpc>
                <a:spcPct val="120000"/>
              </a:lnSpc>
            </a:pPr>
            <a:endParaRPr lang="he-IL" sz="400" dirty="0">
              <a:solidFill>
                <a:srgbClr val="F79646">
                  <a:lumMod val="50000"/>
                </a:srgbClr>
              </a:solidFill>
            </a:endParaRPr>
          </a:p>
          <a:p>
            <a:pPr>
              <a:lnSpc>
                <a:spcPct val="120000"/>
              </a:lnSpc>
            </a:pPr>
            <a:r>
              <a:rPr lang="he-IL" dirty="0" smtClean="0">
                <a:solidFill>
                  <a:srgbClr val="F79646">
                    <a:lumMod val="50000"/>
                  </a:srgbClr>
                </a:solidFill>
              </a:rPr>
              <a:t>"הרי </a:t>
            </a:r>
            <a:r>
              <a:rPr lang="he-IL" dirty="0">
                <a:solidFill>
                  <a:srgbClr val="F79646">
                    <a:lumMod val="50000"/>
                  </a:srgbClr>
                </a:solidFill>
              </a:rPr>
              <a:t>את מקודשת לי על מנת שאתן לך מאתים </a:t>
            </a:r>
            <a:r>
              <a:rPr lang="he-IL" dirty="0" smtClean="0">
                <a:solidFill>
                  <a:srgbClr val="F79646">
                    <a:lumMod val="50000"/>
                  </a:srgbClr>
                </a:solidFill>
              </a:rPr>
              <a:t>זוז" - הרי </a:t>
            </a:r>
            <a:r>
              <a:rPr lang="he-IL" dirty="0">
                <a:solidFill>
                  <a:srgbClr val="F79646">
                    <a:lumMod val="50000"/>
                  </a:srgbClr>
                </a:solidFill>
              </a:rPr>
              <a:t>זו מקודשת והוא </a:t>
            </a:r>
            <a:r>
              <a:rPr lang="he-IL" dirty="0" err="1" smtClean="0">
                <a:solidFill>
                  <a:srgbClr val="F79646">
                    <a:lumMod val="50000"/>
                  </a:srgbClr>
                </a:solidFill>
              </a:rPr>
              <a:t>יתן</a:t>
            </a:r>
            <a:r>
              <a:rPr lang="he-IL" dirty="0">
                <a:solidFill>
                  <a:srgbClr val="F79646">
                    <a:lumMod val="50000"/>
                  </a:srgbClr>
                </a:solidFill>
              </a:rPr>
              <a:t>.</a:t>
            </a:r>
          </a:p>
          <a:p>
            <a:pPr>
              <a:lnSpc>
                <a:spcPct val="120000"/>
              </a:lnSpc>
            </a:pPr>
            <a:endParaRPr lang="he-IL" sz="400" dirty="0" smtClean="0">
              <a:solidFill>
                <a:srgbClr val="F79646">
                  <a:lumMod val="50000"/>
                </a:srgbClr>
              </a:solidFill>
            </a:endParaRPr>
          </a:p>
          <a:p>
            <a:pPr>
              <a:lnSpc>
                <a:spcPct val="120000"/>
              </a:lnSpc>
            </a:pPr>
            <a:r>
              <a:rPr lang="he-IL" dirty="0" smtClean="0">
                <a:solidFill>
                  <a:srgbClr val="F79646">
                    <a:lumMod val="50000"/>
                  </a:srgbClr>
                </a:solidFill>
              </a:rPr>
              <a:t>"על </a:t>
            </a:r>
            <a:r>
              <a:rPr lang="he-IL" dirty="0">
                <a:solidFill>
                  <a:srgbClr val="F79646">
                    <a:lumMod val="50000"/>
                  </a:srgbClr>
                </a:solidFill>
              </a:rPr>
              <a:t>מנת שאתן לך מכאן ועד ל' </a:t>
            </a:r>
            <a:r>
              <a:rPr lang="he-IL" dirty="0" smtClean="0">
                <a:solidFill>
                  <a:srgbClr val="F79646">
                    <a:lumMod val="50000"/>
                  </a:srgbClr>
                </a:solidFill>
              </a:rPr>
              <a:t>יום" - נתן </a:t>
            </a:r>
            <a:r>
              <a:rPr lang="he-IL" dirty="0">
                <a:solidFill>
                  <a:srgbClr val="F79646">
                    <a:lumMod val="50000"/>
                  </a:srgbClr>
                </a:solidFill>
              </a:rPr>
              <a:t>לה בתוך שלשים </a:t>
            </a:r>
            <a:r>
              <a:rPr lang="he-IL" dirty="0" smtClean="0">
                <a:solidFill>
                  <a:srgbClr val="F79646">
                    <a:lumMod val="50000"/>
                  </a:srgbClr>
                </a:solidFill>
              </a:rPr>
              <a:t>מקודשת, </a:t>
            </a:r>
            <a:r>
              <a:rPr lang="he-IL" dirty="0">
                <a:solidFill>
                  <a:srgbClr val="F79646">
                    <a:lumMod val="50000"/>
                  </a:srgbClr>
                </a:solidFill>
              </a:rPr>
              <a:t>ואם לאו אינה </a:t>
            </a:r>
            <a:r>
              <a:rPr lang="he-IL" dirty="0" smtClean="0">
                <a:solidFill>
                  <a:srgbClr val="F79646">
                    <a:lumMod val="50000"/>
                  </a:srgbClr>
                </a:solidFill>
              </a:rPr>
              <a:t>מקודשת.</a:t>
            </a:r>
            <a:endParaRPr lang="he-IL" dirty="0">
              <a:solidFill>
                <a:srgbClr val="F79646">
                  <a:lumMod val="50000"/>
                </a:srgbClr>
              </a:solidFill>
            </a:endParaRPr>
          </a:p>
          <a:p>
            <a:pPr>
              <a:lnSpc>
                <a:spcPct val="120000"/>
              </a:lnSpc>
            </a:pPr>
            <a:endParaRPr lang="he-IL" sz="400" dirty="0" smtClean="0">
              <a:solidFill>
                <a:srgbClr val="F79646">
                  <a:lumMod val="50000"/>
                </a:srgbClr>
              </a:solidFill>
            </a:endParaRPr>
          </a:p>
          <a:p>
            <a:pPr>
              <a:lnSpc>
                <a:spcPct val="120000"/>
              </a:lnSpc>
            </a:pPr>
            <a:r>
              <a:rPr lang="he-IL" dirty="0" smtClean="0">
                <a:solidFill>
                  <a:srgbClr val="F79646">
                    <a:lumMod val="50000"/>
                  </a:srgbClr>
                </a:solidFill>
              </a:rPr>
              <a:t>"</a:t>
            </a:r>
            <a:r>
              <a:rPr lang="he-IL" dirty="0" err="1" smtClean="0">
                <a:solidFill>
                  <a:srgbClr val="F79646">
                    <a:lumMod val="50000"/>
                  </a:srgbClr>
                </a:solidFill>
              </a:rPr>
              <a:t>ע</a:t>
            </a:r>
            <a:r>
              <a:rPr lang="he-IL" dirty="0" err="1">
                <a:solidFill>
                  <a:srgbClr val="F79646">
                    <a:lumMod val="50000"/>
                  </a:srgbClr>
                </a:solidFill>
              </a:rPr>
              <a:t>''מ</a:t>
            </a:r>
            <a:r>
              <a:rPr lang="he-IL" dirty="0">
                <a:solidFill>
                  <a:srgbClr val="F79646">
                    <a:lumMod val="50000"/>
                  </a:srgbClr>
                </a:solidFill>
              </a:rPr>
              <a:t> שיש לי מאתים </a:t>
            </a:r>
            <a:r>
              <a:rPr lang="he-IL" dirty="0" smtClean="0">
                <a:solidFill>
                  <a:srgbClr val="F79646">
                    <a:lumMod val="50000"/>
                  </a:srgbClr>
                </a:solidFill>
              </a:rPr>
              <a:t>זוז" - הרי </a:t>
            </a:r>
            <a:r>
              <a:rPr lang="he-IL" dirty="0">
                <a:solidFill>
                  <a:srgbClr val="F79646">
                    <a:lumMod val="50000"/>
                  </a:srgbClr>
                </a:solidFill>
              </a:rPr>
              <a:t>זו מקודשת ויש </a:t>
            </a:r>
            <a:r>
              <a:rPr lang="he-IL" dirty="0" smtClean="0">
                <a:solidFill>
                  <a:srgbClr val="F79646">
                    <a:lumMod val="50000"/>
                  </a:srgbClr>
                </a:solidFill>
              </a:rPr>
              <a:t>לו.</a:t>
            </a:r>
            <a:endParaRPr lang="he-IL" dirty="0">
              <a:solidFill>
                <a:srgbClr val="F79646">
                  <a:lumMod val="50000"/>
                </a:srgbClr>
              </a:solidFill>
            </a:endParaRPr>
          </a:p>
          <a:p>
            <a:pPr>
              <a:lnSpc>
                <a:spcPct val="120000"/>
              </a:lnSpc>
            </a:pPr>
            <a:endParaRPr lang="he-IL" sz="400" dirty="0" smtClean="0">
              <a:solidFill>
                <a:srgbClr val="F79646">
                  <a:lumMod val="50000"/>
                </a:srgbClr>
              </a:solidFill>
            </a:endParaRPr>
          </a:p>
          <a:p>
            <a:pPr>
              <a:lnSpc>
                <a:spcPct val="120000"/>
              </a:lnSpc>
            </a:pPr>
            <a:r>
              <a:rPr lang="he-IL" dirty="0" smtClean="0">
                <a:solidFill>
                  <a:srgbClr val="F79646">
                    <a:lumMod val="50000"/>
                  </a:srgbClr>
                </a:solidFill>
              </a:rPr>
              <a:t>"על </a:t>
            </a:r>
            <a:r>
              <a:rPr lang="he-IL" dirty="0">
                <a:solidFill>
                  <a:srgbClr val="F79646">
                    <a:lumMod val="50000"/>
                  </a:srgbClr>
                </a:solidFill>
              </a:rPr>
              <a:t>מנת שאראך מאתים </a:t>
            </a:r>
            <a:r>
              <a:rPr lang="he-IL" dirty="0" smtClean="0">
                <a:solidFill>
                  <a:srgbClr val="F79646">
                    <a:lumMod val="50000"/>
                  </a:srgbClr>
                </a:solidFill>
              </a:rPr>
              <a:t>זוז" - הרי </a:t>
            </a:r>
            <a:r>
              <a:rPr lang="he-IL" dirty="0">
                <a:solidFill>
                  <a:srgbClr val="F79646">
                    <a:lumMod val="50000"/>
                  </a:srgbClr>
                </a:solidFill>
              </a:rPr>
              <a:t>זו מקודשת ויראה </a:t>
            </a:r>
            <a:r>
              <a:rPr lang="he-IL" dirty="0" smtClean="0">
                <a:solidFill>
                  <a:srgbClr val="F79646">
                    <a:lumMod val="50000"/>
                  </a:srgbClr>
                </a:solidFill>
              </a:rPr>
              <a:t>לה, </a:t>
            </a:r>
            <a:r>
              <a:rPr lang="he-IL" dirty="0">
                <a:solidFill>
                  <a:srgbClr val="F79646">
                    <a:lumMod val="50000"/>
                  </a:srgbClr>
                </a:solidFill>
              </a:rPr>
              <a:t>ואם הראה על </a:t>
            </a:r>
            <a:r>
              <a:rPr lang="he-IL" dirty="0" err="1">
                <a:solidFill>
                  <a:srgbClr val="F79646">
                    <a:lumMod val="50000"/>
                  </a:srgbClr>
                </a:solidFill>
              </a:rPr>
              <a:t>השלחן</a:t>
            </a:r>
            <a:r>
              <a:rPr lang="he-IL" dirty="0">
                <a:solidFill>
                  <a:srgbClr val="F79646">
                    <a:lumMod val="50000"/>
                  </a:srgbClr>
                </a:solidFill>
              </a:rPr>
              <a:t> אינה </a:t>
            </a:r>
            <a:r>
              <a:rPr lang="he-IL" dirty="0" smtClean="0">
                <a:solidFill>
                  <a:srgbClr val="F79646">
                    <a:lumMod val="50000"/>
                  </a:srgbClr>
                </a:solidFill>
              </a:rPr>
              <a:t>מקודשת.</a:t>
            </a:r>
            <a:endParaRPr lang="he-IL" dirty="0" smtClean="0"/>
          </a:p>
          <a:p>
            <a:pPr>
              <a:lnSpc>
                <a:spcPct val="120000"/>
              </a:lnSpc>
            </a:pPr>
            <a:r>
              <a:rPr lang="he-IL" dirty="0"/>
              <a:t/>
            </a:r>
            <a:br>
              <a:rPr lang="he-IL" dirty="0"/>
            </a:br>
            <a:r>
              <a:rPr lang="he-IL" b="1" dirty="0" smtClean="0"/>
              <a:t>גמרא </a:t>
            </a:r>
          </a:p>
          <a:p>
            <a:pPr>
              <a:lnSpc>
                <a:spcPct val="120000"/>
              </a:lnSpc>
            </a:pPr>
            <a:endParaRPr lang="he-IL" sz="800" b="1" dirty="0" smtClean="0"/>
          </a:p>
          <a:p>
            <a:pPr>
              <a:lnSpc>
                <a:spcPct val="120000"/>
              </a:lnSpc>
            </a:pPr>
            <a:r>
              <a:rPr lang="he-IL" dirty="0" smtClean="0"/>
              <a:t>איתמר:</a:t>
            </a:r>
          </a:p>
          <a:p>
            <a:pPr>
              <a:lnSpc>
                <a:spcPct val="120000"/>
              </a:lnSpc>
            </a:pPr>
            <a:r>
              <a:rPr lang="he-IL" dirty="0" smtClean="0"/>
              <a:t>רב </a:t>
            </a:r>
            <a:r>
              <a:rPr lang="he-IL" dirty="0" err="1"/>
              <a:t>הונא</a:t>
            </a:r>
            <a:r>
              <a:rPr lang="he-IL" dirty="0"/>
              <a:t> </a:t>
            </a:r>
            <a:r>
              <a:rPr lang="he-IL" dirty="0" smtClean="0"/>
              <a:t>אמר: </a:t>
            </a:r>
            <a:r>
              <a:rPr lang="he-IL" dirty="0"/>
              <a:t>והוא </a:t>
            </a:r>
            <a:r>
              <a:rPr lang="he-IL" dirty="0" err="1" smtClean="0"/>
              <a:t>יתן</a:t>
            </a:r>
            <a:r>
              <a:rPr lang="he-IL" dirty="0"/>
              <a:t>.</a:t>
            </a:r>
            <a:endParaRPr lang="he-IL" dirty="0" smtClean="0"/>
          </a:p>
          <a:p>
            <a:pPr>
              <a:lnSpc>
                <a:spcPct val="120000"/>
              </a:lnSpc>
            </a:pPr>
            <a:r>
              <a:rPr lang="he-IL" dirty="0" smtClean="0"/>
              <a:t>רב </a:t>
            </a:r>
            <a:r>
              <a:rPr lang="he-IL" dirty="0"/>
              <a:t>יהודה </a:t>
            </a:r>
            <a:r>
              <a:rPr lang="he-IL" dirty="0" smtClean="0"/>
              <a:t>אמר: </a:t>
            </a:r>
            <a:r>
              <a:rPr lang="he-IL" dirty="0" err="1" smtClean="0"/>
              <a:t>לכשיתן</a:t>
            </a:r>
            <a:r>
              <a:rPr lang="he-IL" dirty="0"/>
              <a:t>.</a:t>
            </a:r>
            <a:endParaRPr lang="he-IL" dirty="0" smtClean="0"/>
          </a:p>
          <a:p>
            <a:pPr>
              <a:lnSpc>
                <a:spcPct val="120000"/>
              </a:lnSpc>
            </a:pPr>
            <a:endParaRPr lang="he-IL" sz="900" dirty="0" smtClean="0"/>
          </a:p>
          <a:p>
            <a:pPr>
              <a:lnSpc>
                <a:spcPct val="120000"/>
              </a:lnSpc>
            </a:pPr>
            <a:r>
              <a:rPr lang="he-IL" dirty="0" smtClean="0"/>
              <a:t>רב </a:t>
            </a:r>
            <a:r>
              <a:rPr lang="he-IL" dirty="0" err="1"/>
              <a:t>הונא</a:t>
            </a:r>
            <a:r>
              <a:rPr lang="he-IL" dirty="0"/>
              <a:t> אמר והוא </a:t>
            </a:r>
            <a:r>
              <a:rPr lang="he-IL" dirty="0" err="1"/>
              <a:t>יתן</a:t>
            </a:r>
            <a:r>
              <a:rPr lang="he-IL" dirty="0"/>
              <a:t> </a:t>
            </a:r>
            <a:r>
              <a:rPr lang="he-IL" dirty="0" smtClean="0"/>
              <a:t>- תנאה </a:t>
            </a:r>
            <a:r>
              <a:rPr lang="he-IL" dirty="0"/>
              <a:t>הוי מקיים תנאה </a:t>
            </a:r>
            <a:r>
              <a:rPr lang="he-IL" dirty="0" smtClean="0"/>
              <a:t>ואזיל,</a:t>
            </a:r>
          </a:p>
          <a:p>
            <a:pPr>
              <a:lnSpc>
                <a:spcPct val="120000"/>
              </a:lnSpc>
            </a:pPr>
            <a:r>
              <a:rPr lang="he-IL" dirty="0" smtClean="0"/>
              <a:t>רב </a:t>
            </a:r>
            <a:r>
              <a:rPr lang="he-IL" dirty="0"/>
              <a:t>יהודה אמר </a:t>
            </a:r>
            <a:r>
              <a:rPr lang="he-IL" dirty="0" err="1"/>
              <a:t>לכשיתן</a:t>
            </a:r>
            <a:r>
              <a:rPr lang="he-IL" dirty="0"/>
              <a:t> </a:t>
            </a:r>
            <a:r>
              <a:rPr lang="he-IL" dirty="0" smtClean="0"/>
              <a:t>- לכי </a:t>
            </a:r>
            <a:r>
              <a:rPr lang="he-IL" dirty="0" err="1"/>
              <a:t>יהיב</a:t>
            </a:r>
            <a:r>
              <a:rPr lang="he-IL" dirty="0"/>
              <a:t> הוו קידושי השתא </a:t>
            </a:r>
            <a:r>
              <a:rPr lang="he-IL" dirty="0" err="1"/>
              <a:t>מיהא</a:t>
            </a:r>
            <a:r>
              <a:rPr lang="he-IL" dirty="0"/>
              <a:t> לא הוו </a:t>
            </a:r>
            <a:r>
              <a:rPr lang="he-IL" dirty="0" smtClean="0"/>
              <a:t>קידושי.</a:t>
            </a:r>
          </a:p>
          <a:p>
            <a:pPr>
              <a:lnSpc>
                <a:spcPct val="120000"/>
              </a:lnSpc>
            </a:pPr>
            <a:endParaRPr lang="he-IL" sz="900" dirty="0" smtClean="0"/>
          </a:p>
          <a:p>
            <a:pPr>
              <a:lnSpc>
                <a:spcPct val="120000"/>
              </a:lnSpc>
            </a:pPr>
            <a:r>
              <a:rPr lang="he-IL" dirty="0" smtClean="0"/>
              <a:t>מאי </a:t>
            </a:r>
            <a:r>
              <a:rPr lang="he-IL" dirty="0" err="1" smtClean="0"/>
              <a:t>בינייהו</a:t>
            </a:r>
            <a:r>
              <a:rPr lang="he-IL" dirty="0" smtClean="0"/>
              <a:t>? </a:t>
            </a:r>
          </a:p>
          <a:p>
            <a:pPr>
              <a:lnSpc>
                <a:spcPct val="120000"/>
              </a:lnSpc>
            </a:pPr>
            <a:r>
              <a:rPr lang="he-IL" dirty="0" smtClean="0"/>
              <a:t>איכא </a:t>
            </a:r>
            <a:r>
              <a:rPr lang="he-IL" dirty="0" err="1"/>
              <a:t>בינייהו</a:t>
            </a:r>
            <a:r>
              <a:rPr lang="he-IL" dirty="0"/>
              <a:t> שפשטה ידה וקבלה קידושין מאחר -</a:t>
            </a:r>
            <a:endParaRPr lang="he-IL" dirty="0" smtClean="0"/>
          </a:p>
          <a:p>
            <a:pPr>
              <a:lnSpc>
                <a:spcPct val="120000"/>
              </a:lnSpc>
            </a:pPr>
            <a:r>
              <a:rPr lang="he-IL" dirty="0" smtClean="0"/>
              <a:t>לרב </a:t>
            </a:r>
            <a:r>
              <a:rPr lang="he-IL" dirty="0" err="1"/>
              <a:t>הונא</a:t>
            </a:r>
            <a:r>
              <a:rPr lang="he-IL" dirty="0"/>
              <a:t> לא הוו </a:t>
            </a:r>
            <a:r>
              <a:rPr lang="he-IL" dirty="0" smtClean="0"/>
              <a:t>קידושי, </a:t>
            </a:r>
            <a:r>
              <a:rPr lang="he-IL" dirty="0"/>
              <a:t>לרב יהודה הוו </a:t>
            </a:r>
            <a:r>
              <a:rPr lang="he-IL" dirty="0" smtClean="0"/>
              <a:t>קידושי.</a:t>
            </a:r>
          </a:p>
        </p:txBody>
      </p:sp>
      <p:sp>
        <p:nvSpPr>
          <p:cNvPr id="7" name="TextBox 6"/>
          <p:cNvSpPr txBox="1"/>
          <p:nvPr/>
        </p:nvSpPr>
        <p:spPr>
          <a:xfrm>
            <a:off x="-108520" y="35330"/>
            <a:ext cx="1607572" cy="369332"/>
          </a:xfrm>
          <a:prstGeom prst="rect">
            <a:avLst/>
          </a:prstGeom>
          <a:noFill/>
        </p:spPr>
        <p:txBody>
          <a:bodyPr wrap="square" rtlCol="1">
            <a:spAutoFit/>
          </a:bodyPr>
          <a:lstStyle/>
          <a:p>
            <a:r>
              <a:rPr lang="he-IL" b="1" dirty="0" smtClean="0">
                <a:solidFill>
                  <a:schemeClr val="bg1">
                    <a:lumMod val="50000"/>
                  </a:schemeClr>
                </a:solidFill>
              </a:rPr>
              <a:t>דף </a:t>
            </a:r>
            <a:r>
              <a:rPr lang="he-IL" b="1" dirty="0">
                <a:solidFill>
                  <a:schemeClr val="bg1">
                    <a:lumMod val="50000"/>
                  </a:schemeClr>
                </a:solidFill>
              </a:rPr>
              <a:t>ס</a:t>
            </a:r>
            <a:r>
              <a:rPr lang="he-IL" b="1" dirty="0" smtClean="0">
                <a:solidFill>
                  <a:schemeClr val="bg1">
                    <a:lumMod val="50000"/>
                  </a:schemeClr>
                </a:solidFill>
              </a:rPr>
              <a:t> עמוד א</a:t>
            </a:r>
            <a:endParaRPr lang="he-IL" b="1" dirty="0">
              <a:solidFill>
                <a:schemeClr val="bg1">
                  <a:lumMod val="50000"/>
                </a:schemeClr>
              </a:solidFill>
            </a:endParaRPr>
          </a:p>
        </p:txBody>
      </p:sp>
    </p:spTree>
    <p:extLst>
      <p:ext uri="{BB962C8B-B14F-4D97-AF65-F5344CB8AC3E}">
        <p14:creationId xmlns:p14="http://schemas.microsoft.com/office/powerpoint/2010/main" val="10056807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1547664" y="1232898"/>
            <a:ext cx="7144032" cy="5798510"/>
          </a:xfrm>
          <a:prstGeom prst="rect">
            <a:avLst/>
          </a:prstGeom>
          <a:noFill/>
        </p:spPr>
        <p:txBody>
          <a:bodyPr wrap="square" rtlCol="1">
            <a:spAutoFit/>
          </a:bodyPr>
          <a:lstStyle/>
          <a:p>
            <a:pPr>
              <a:lnSpc>
                <a:spcPct val="120000"/>
              </a:lnSpc>
            </a:pPr>
            <a:r>
              <a:rPr lang="he-IL" sz="1500" dirty="0" smtClean="0"/>
              <a:t>ותנן </a:t>
            </a:r>
            <a:r>
              <a:rPr lang="he-IL" sz="1500" dirty="0" err="1"/>
              <a:t>נמי</a:t>
            </a:r>
            <a:r>
              <a:rPr lang="he-IL" sz="1500" dirty="0"/>
              <a:t> גבי גיטין כי האי </a:t>
            </a:r>
            <a:r>
              <a:rPr lang="he-IL" sz="1500" dirty="0" err="1" smtClean="0"/>
              <a:t>גוונא</a:t>
            </a:r>
            <a:r>
              <a:rPr lang="he-IL" sz="1500" dirty="0"/>
              <a:t>:</a:t>
            </a:r>
            <a:endParaRPr lang="he-IL" sz="1500" dirty="0" smtClean="0"/>
          </a:p>
          <a:p>
            <a:pPr>
              <a:lnSpc>
                <a:spcPct val="120000"/>
              </a:lnSpc>
            </a:pPr>
            <a:r>
              <a:rPr lang="he-IL" sz="1500" dirty="0">
                <a:solidFill>
                  <a:srgbClr val="F79646">
                    <a:lumMod val="50000"/>
                  </a:srgbClr>
                </a:solidFill>
              </a:rPr>
              <a:t>האומר לאשה "הרי זה </a:t>
            </a:r>
            <a:r>
              <a:rPr lang="he-IL" sz="1500" dirty="0" err="1">
                <a:solidFill>
                  <a:srgbClr val="F79646">
                    <a:lumMod val="50000"/>
                  </a:srgbClr>
                </a:solidFill>
              </a:rPr>
              <a:t>גיטך</a:t>
            </a:r>
            <a:r>
              <a:rPr lang="he-IL" sz="1500" dirty="0">
                <a:solidFill>
                  <a:srgbClr val="F79646">
                    <a:lumMod val="50000"/>
                  </a:srgbClr>
                </a:solidFill>
              </a:rPr>
              <a:t> על מנת שתתני לי מאתים זוז" - הרי זו מגורשת והיא </a:t>
            </a:r>
            <a:r>
              <a:rPr lang="he-IL" sz="1500" dirty="0" err="1">
                <a:solidFill>
                  <a:srgbClr val="F79646">
                    <a:lumMod val="50000"/>
                  </a:srgbClr>
                </a:solidFill>
              </a:rPr>
              <a:t>תתן</a:t>
            </a:r>
            <a:r>
              <a:rPr lang="he-IL" sz="1500" dirty="0">
                <a:solidFill>
                  <a:srgbClr val="F79646">
                    <a:lumMod val="50000"/>
                  </a:srgbClr>
                </a:solidFill>
              </a:rPr>
              <a:t>.</a:t>
            </a:r>
          </a:p>
          <a:p>
            <a:pPr>
              <a:lnSpc>
                <a:spcPct val="120000"/>
              </a:lnSpc>
            </a:pPr>
            <a:endParaRPr lang="he-IL" sz="700" dirty="0" smtClean="0"/>
          </a:p>
          <a:p>
            <a:pPr>
              <a:lnSpc>
                <a:spcPct val="120000"/>
              </a:lnSpc>
            </a:pPr>
            <a:r>
              <a:rPr lang="he-IL" sz="1500" dirty="0" smtClean="0"/>
              <a:t>איתמר: </a:t>
            </a:r>
          </a:p>
          <a:p>
            <a:pPr>
              <a:lnSpc>
                <a:spcPct val="120000"/>
              </a:lnSpc>
            </a:pPr>
            <a:r>
              <a:rPr lang="he-IL" sz="1500" dirty="0" smtClean="0"/>
              <a:t>רב </a:t>
            </a:r>
            <a:r>
              <a:rPr lang="he-IL" sz="1500" dirty="0" err="1"/>
              <a:t>הונא</a:t>
            </a:r>
            <a:r>
              <a:rPr lang="he-IL" sz="1500" dirty="0"/>
              <a:t> </a:t>
            </a:r>
            <a:r>
              <a:rPr lang="he-IL" sz="1500" dirty="0" smtClean="0"/>
              <a:t>אמר: </a:t>
            </a:r>
            <a:r>
              <a:rPr lang="he-IL" sz="1500" dirty="0"/>
              <a:t>והיא </a:t>
            </a:r>
            <a:r>
              <a:rPr lang="he-IL" sz="1500" dirty="0" err="1" smtClean="0"/>
              <a:t>תתן</a:t>
            </a:r>
            <a:r>
              <a:rPr lang="he-IL" sz="1500" dirty="0"/>
              <a:t>.</a:t>
            </a:r>
            <a:endParaRPr lang="he-IL" sz="1500" dirty="0" smtClean="0"/>
          </a:p>
          <a:p>
            <a:pPr>
              <a:lnSpc>
                <a:spcPct val="120000"/>
              </a:lnSpc>
            </a:pPr>
            <a:r>
              <a:rPr lang="he-IL" sz="1500" dirty="0" smtClean="0"/>
              <a:t>רב </a:t>
            </a:r>
            <a:r>
              <a:rPr lang="he-IL" sz="1500" dirty="0"/>
              <a:t>יהודה </a:t>
            </a:r>
            <a:r>
              <a:rPr lang="he-IL" sz="1500" dirty="0" smtClean="0"/>
              <a:t>אמר: </a:t>
            </a:r>
            <a:r>
              <a:rPr lang="he-IL" sz="1500" dirty="0" err="1" smtClean="0"/>
              <a:t>לכשתתן</a:t>
            </a:r>
            <a:r>
              <a:rPr lang="he-IL" sz="1500" dirty="0" smtClean="0"/>
              <a:t>.</a:t>
            </a:r>
          </a:p>
          <a:p>
            <a:pPr>
              <a:lnSpc>
                <a:spcPct val="120000"/>
              </a:lnSpc>
            </a:pPr>
            <a:endParaRPr lang="he-IL" sz="700" dirty="0" smtClean="0"/>
          </a:p>
          <a:p>
            <a:pPr>
              <a:lnSpc>
                <a:spcPct val="120000"/>
              </a:lnSpc>
            </a:pPr>
            <a:r>
              <a:rPr lang="he-IL" sz="1500" dirty="0" smtClean="0"/>
              <a:t>רב </a:t>
            </a:r>
            <a:r>
              <a:rPr lang="he-IL" sz="1500" dirty="0" err="1"/>
              <a:t>הונא</a:t>
            </a:r>
            <a:r>
              <a:rPr lang="he-IL" sz="1500" dirty="0"/>
              <a:t> אמר והיא </a:t>
            </a:r>
            <a:r>
              <a:rPr lang="he-IL" sz="1500" dirty="0" err="1"/>
              <a:t>תתן</a:t>
            </a:r>
            <a:r>
              <a:rPr lang="he-IL" sz="1500" dirty="0"/>
              <a:t> </a:t>
            </a:r>
            <a:r>
              <a:rPr lang="he-IL" sz="1500" dirty="0" smtClean="0"/>
              <a:t>- תנאה </a:t>
            </a:r>
            <a:r>
              <a:rPr lang="he-IL" sz="1500" dirty="0"/>
              <a:t>הוי </a:t>
            </a:r>
            <a:r>
              <a:rPr lang="he-IL" sz="1500" dirty="0" err="1"/>
              <a:t>מקיימא</a:t>
            </a:r>
            <a:r>
              <a:rPr lang="he-IL" sz="1500" dirty="0"/>
              <a:t> תנאה </a:t>
            </a:r>
            <a:r>
              <a:rPr lang="he-IL" sz="1500" dirty="0" smtClean="0"/>
              <a:t>ואזלה,</a:t>
            </a:r>
          </a:p>
          <a:p>
            <a:pPr>
              <a:lnSpc>
                <a:spcPct val="120000"/>
              </a:lnSpc>
            </a:pPr>
            <a:r>
              <a:rPr lang="he-IL" sz="1500" dirty="0" smtClean="0"/>
              <a:t>רב </a:t>
            </a:r>
            <a:r>
              <a:rPr lang="he-IL" sz="1500" dirty="0"/>
              <a:t>יהודה אמר </a:t>
            </a:r>
            <a:r>
              <a:rPr lang="he-IL" sz="1500" dirty="0" err="1"/>
              <a:t>לכשתתן</a:t>
            </a:r>
            <a:r>
              <a:rPr lang="he-IL" sz="1500" dirty="0"/>
              <a:t> </a:t>
            </a:r>
            <a:r>
              <a:rPr lang="he-IL" sz="1500" dirty="0" smtClean="0"/>
              <a:t>- לכי </a:t>
            </a:r>
            <a:r>
              <a:rPr lang="he-IL" sz="1500" dirty="0" err="1"/>
              <a:t>יהיבה</a:t>
            </a:r>
            <a:r>
              <a:rPr lang="he-IL" sz="1500" dirty="0"/>
              <a:t> ליה הוא דהוי גט השתא </a:t>
            </a:r>
            <a:r>
              <a:rPr lang="he-IL" sz="1500" dirty="0" err="1"/>
              <a:t>מיהא</a:t>
            </a:r>
            <a:r>
              <a:rPr lang="he-IL" sz="1500" dirty="0"/>
              <a:t> לא הוי </a:t>
            </a:r>
            <a:r>
              <a:rPr lang="he-IL" sz="1500" dirty="0" smtClean="0"/>
              <a:t>גט.</a:t>
            </a:r>
          </a:p>
          <a:p>
            <a:pPr>
              <a:lnSpc>
                <a:spcPct val="120000"/>
              </a:lnSpc>
            </a:pPr>
            <a:endParaRPr lang="he-IL" sz="700" dirty="0"/>
          </a:p>
          <a:p>
            <a:pPr>
              <a:lnSpc>
                <a:spcPct val="120000"/>
              </a:lnSpc>
            </a:pPr>
            <a:r>
              <a:rPr lang="he-IL" sz="1500" dirty="0"/>
              <a:t>מאי </a:t>
            </a:r>
            <a:r>
              <a:rPr lang="he-IL" sz="1500" dirty="0" err="1" smtClean="0"/>
              <a:t>בינייהו</a:t>
            </a:r>
            <a:r>
              <a:rPr lang="he-IL" sz="1500" dirty="0" smtClean="0"/>
              <a:t>?</a:t>
            </a:r>
          </a:p>
          <a:p>
            <a:pPr>
              <a:lnSpc>
                <a:spcPct val="120000"/>
              </a:lnSpc>
            </a:pPr>
            <a:r>
              <a:rPr lang="he-IL" sz="1500" dirty="0" smtClean="0"/>
              <a:t>איכא </a:t>
            </a:r>
            <a:r>
              <a:rPr lang="he-IL" sz="1500" dirty="0" err="1"/>
              <a:t>בינייהו</a:t>
            </a:r>
            <a:r>
              <a:rPr lang="he-IL" sz="1500" dirty="0"/>
              <a:t> </a:t>
            </a:r>
            <a:r>
              <a:rPr lang="he-IL" sz="1500" dirty="0" err="1"/>
              <a:t>שנתקרע</a:t>
            </a:r>
            <a:r>
              <a:rPr lang="he-IL" sz="1500" dirty="0"/>
              <a:t> הגט או שאבד -</a:t>
            </a:r>
            <a:endParaRPr lang="he-IL" sz="1500" dirty="0" smtClean="0"/>
          </a:p>
          <a:p>
            <a:pPr>
              <a:lnSpc>
                <a:spcPct val="120000"/>
              </a:lnSpc>
            </a:pPr>
            <a:r>
              <a:rPr lang="he-IL" sz="1500" dirty="0" smtClean="0"/>
              <a:t>לרב </a:t>
            </a:r>
            <a:r>
              <a:rPr lang="he-IL" sz="1500" dirty="0" err="1"/>
              <a:t>הונא</a:t>
            </a:r>
            <a:r>
              <a:rPr lang="he-IL" sz="1500" dirty="0"/>
              <a:t> הוי </a:t>
            </a:r>
            <a:r>
              <a:rPr lang="he-IL" sz="1500" dirty="0" smtClean="0"/>
              <a:t>גט, </a:t>
            </a:r>
            <a:r>
              <a:rPr lang="he-IL" sz="1500" dirty="0"/>
              <a:t>לרב יהודה לא הוי </a:t>
            </a:r>
            <a:r>
              <a:rPr lang="he-IL" sz="1500" dirty="0" smtClean="0"/>
              <a:t>גט. </a:t>
            </a:r>
          </a:p>
          <a:p>
            <a:pPr>
              <a:lnSpc>
                <a:spcPct val="120000"/>
              </a:lnSpc>
            </a:pPr>
            <a:endParaRPr lang="he-IL" sz="1500" dirty="0"/>
          </a:p>
          <a:p>
            <a:pPr>
              <a:lnSpc>
                <a:spcPct val="120000"/>
              </a:lnSpc>
            </a:pPr>
            <a:r>
              <a:rPr lang="he-IL" sz="1500" dirty="0" err="1" smtClean="0"/>
              <a:t>וצריכא</a:t>
            </a:r>
            <a:r>
              <a:rPr lang="he-IL" sz="1500" dirty="0"/>
              <a:t>,</a:t>
            </a:r>
            <a:endParaRPr lang="he-IL" sz="1500" dirty="0" smtClean="0"/>
          </a:p>
          <a:p>
            <a:pPr>
              <a:lnSpc>
                <a:spcPct val="120000"/>
              </a:lnSpc>
            </a:pPr>
            <a:endParaRPr lang="he-IL" sz="300" dirty="0" smtClean="0"/>
          </a:p>
          <a:p>
            <a:pPr>
              <a:lnSpc>
                <a:spcPct val="120000"/>
              </a:lnSpc>
            </a:pPr>
            <a:r>
              <a:rPr lang="he-IL" sz="1500" dirty="0" smtClean="0"/>
              <a:t>דאי </a:t>
            </a:r>
            <a:r>
              <a:rPr lang="he-IL" sz="1500" dirty="0" err="1"/>
              <a:t>אשמעינן</a:t>
            </a:r>
            <a:r>
              <a:rPr lang="he-IL" sz="1500" dirty="0"/>
              <a:t> גבי קידושין -</a:t>
            </a:r>
            <a:endParaRPr lang="he-IL" sz="1500" dirty="0" smtClean="0"/>
          </a:p>
          <a:p>
            <a:pPr>
              <a:lnSpc>
                <a:spcPct val="120000"/>
              </a:lnSpc>
            </a:pPr>
            <a:r>
              <a:rPr lang="he-IL" sz="1500" dirty="0" smtClean="0"/>
              <a:t>בהא </a:t>
            </a:r>
            <a:r>
              <a:rPr lang="he-IL" sz="1500" dirty="0" err="1"/>
              <a:t>קאמר</a:t>
            </a:r>
            <a:r>
              <a:rPr lang="he-IL" sz="1500" dirty="0"/>
              <a:t> רב </a:t>
            </a:r>
            <a:r>
              <a:rPr lang="he-IL" sz="1500" dirty="0" err="1"/>
              <a:t>הונא</a:t>
            </a:r>
            <a:r>
              <a:rPr lang="he-IL" sz="1500" dirty="0"/>
              <a:t> משום </a:t>
            </a:r>
            <a:r>
              <a:rPr lang="he-IL" sz="1500" dirty="0" err="1"/>
              <a:t>דלקרובה</a:t>
            </a:r>
            <a:r>
              <a:rPr lang="he-IL" sz="1500" dirty="0"/>
              <a:t> </a:t>
            </a:r>
            <a:r>
              <a:rPr lang="he-IL" sz="1500" dirty="0" err="1" smtClean="0"/>
              <a:t>קאתי</a:t>
            </a:r>
            <a:r>
              <a:rPr lang="he-IL" sz="1500" dirty="0" smtClean="0"/>
              <a:t>,</a:t>
            </a:r>
          </a:p>
          <a:p>
            <a:pPr>
              <a:lnSpc>
                <a:spcPct val="120000"/>
              </a:lnSpc>
            </a:pPr>
            <a:r>
              <a:rPr lang="he-IL" sz="1500" dirty="0" smtClean="0"/>
              <a:t>אבל </a:t>
            </a:r>
            <a:r>
              <a:rPr lang="he-IL" sz="1500" dirty="0"/>
              <a:t>גירושין </a:t>
            </a:r>
            <a:r>
              <a:rPr lang="he-IL" sz="1500" dirty="0" err="1"/>
              <a:t>דלרחקה</a:t>
            </a:r>
            <a:r>
              <a:rPr lang="he-IL" sz="1500" dirty="0"/>
              <a:t> </a:t>
            </a:r>
            <a:r>
              <a:rPr lang="he-IL" sz="1500" dirty="0" err="1"/>
              <a:t>קאתי</a:t>
            </a:r>
            <a:r>
              <a:rPr lang="he-IL" sz="1500" dirty="0"/>
              <a:t> אימא מודי ליה לרב </a:t>
            </a:r>
            <a:r>
              <a:rPr lang="he-IL" sz="1500" dirty="0" smtClean="0"/>
              <a:t>יהודה.</a:t>
            </a:r>
          </a:p>
          <a:p>
            <a:pPr>
              <a:lnSpc>
                <a:spcPct val="120000"/>
              </a:lnSpc>
            </a:pPr>
            <a:endParaRPr lang="he-IL" sz="300" dirty="0"/>
          </a:p>
          <a:p>
            <a:pPr>
              <a:lnSpc>
                <a:spcPct val="120000"/>
              </a:lnSpc>
            </a:pPr>
            <a:r>
              <a:rPr lang="he-IL" sz="1500" dirty="0" smtClean="0"/>
              <a:t>ואי </a:t>
            </a:r>
            <a:r>
              <a:rPr lang="he-IL" sz="1500" dirty="0"/>
              <a:t>איתמר </a:t>
            </a:r>
            <a:r>
              <a:rPr lang="he-IL" sz="1500" dirty="0" err="1"/>
              <a:t>בהך</a:t>
            </a:r>
            <a:r>
              <a:rPr lang="he-IL" sz="1500" dirty="0"/>
              <a:t> </a:t>
            </a:r>
            <a:r>
              <a:rPr lang="he-IL" sz="1500" dirty="0" smtClean="0"/>
              <a:t>-</a:t>
            </a:r>
          </a:p>
          <a:p>
            <a:pPr>
              <a:lnSpc>
                <a:spcPct val="120000"/>
              </a:lnSpc>
            </a:pPr>
            <a:r>
              <a:rPr lang="he-IL" sz="1500" dirty="0" err="1" smtClean="0"/>
              <a:t>בהך</a:t>
            </a:r>
            <a:r>
              <a:rPr lang="he-IL" sz="1500" dirty="0" smtClean="0"/>
              <a:t> </a:t>
            </a:r>
            <a:r>
              <a:rPr lang="he-IL" sz="1500" dirty="0" err="1"/>
              <a:t>קאמר</a:t>
            </a:r>
            <a:r>
              <a:rPr lang="he-IL" sz="1500" dirty="0"/>
              <a:t> רב </a:t>
            </a:r>
            <a:r>
              <a:rPr lang="he-IL" sz="1500" dirty="0" err="1"/>
              <a:t>הונא</a:t>
            </a:r>
            <a:r>
              <a:rPr lang="he-IL" sz="1500" dirty="0"/>
              <a:t> משום </a:t>
            </a:r>
            <a:r>
              <a:rPr lang="he-IL" sz="1500" dirty="0" err="1"/>
              <a:t>דאיהו</a:t>
            </a:r>
            <a:r>
              <a:rPr lang="he-IL" sz="1500" dirty="0"/>
              <a:t> לא כסיף ליה </a:t>
            </a:r>
            <a:r>
              <a:rPr lang="he-IL" sz="1500" dirty="0" err="1" smtClean="0"/>
              <a:t>למתבעה</a:t>
            </a:r>
            <a:r>
              <a:rPr lang="he-IL" sz="1500" dirty="0" smtClean="0"/>
              <a:t>, </a:t>
            </a:r>
          </a:p>
          <a:p>
            <a:pPr>
              <a:lnSpc>
                <a:spcPct val="120000"/>
              </a:lnSpc>
            </a:pPr>
            <a:r>
              <a:rPr lang="he-IL" sz="1500" dirty="0" smtClean="0"/>
              <a:t>אבל </a:t>
            </a:r>
            <a:r>
              <a:rPr lang="he-IL" sz="1500" dirty="0"/>
              <a:t>הכא </a:t>
            </a:r>
            <a:r>
              <a:rPr lang="he-IL" sz="1500" dirty="0" err="1"/>
              <a:t>דאיהי</a:t>
            </a:r>
            <a:r>
              <a:rPr lang="he-IL" sz="1500" dirty="0"/>
              <a:t> כסיפא לה </a:t>
            </a:r>
            <a:r>
              <a:rPr lang="he-IL" sz="1500" dirty="0" err="1"/>
              <a:t>למיתבעיה</a:t>
            </a:r>
            <a:r>
              <a:rPr lang="he-IL" sz="1500" dirty="0"/>
              <a:t> אימא מודי ליה לרב יהודה </a:t>
            </a:r>
            <a:r>
              <a:rPr lang="he-IL" sz="1500" dirty="0" err="1" smtClean="0"/>
              <a:t>צריכא</a:t>
            </a:r>
            <a:r>
              <a:rPr lang="he-IL" sz="1500" dirty="0" smtClean="0"/>
              <a:t>.</a:t>
            </a:r>
          </a:p>
        </p:txBody>
      </p:sp>
      <p:sp>
        <p:nvSpPr>
          <p:cNvPr id="7" name="TextBox 6"/>
          <p:cNvSpPr txBox="1"/>
          <p:nvPr/>
        </p:nvSpPr>
        <p:spPr>
          <a:xfrm>
            <a:off x="-108520" y="35330"/>
            <a:ext cx="1800200" cy="646331"/>
          </a:xfrm>
          <a:prstGeom prst="rect">
            <a:avLst/>
          </a:prstGeom>
          <a:noFill/>
        </p:spPr>
        <p:txBody>
          <a:bodyPr wrap="square" rtlCol="1">
            <a:spAutoFit/>
          </a:bodyPr>
          <a:lstStyle/>
          <a:p>
            <a:r>
              <a:rPr lang="he-IL" b="1" dirty="0" smtClean="0">
                <a:solidFill>
                  <a:schemeClr val="bg1">
                    <a:lumMod val="50000"/>
                  </a:schemeClr>
                </a:solidFill>
              </a:rPr>
              <a:t>דף </a:t>
            </a:r>
            <a:r>
              <a:rPr lang="he-IL" b="1" dirty="0">
                <a:solidFill>
                  <a:schemeClr val="bg1">
                    <a:lumMod val="50000"/>
                  </a:schemeClr>
                </a:solidFill>
              </a:rPr>
              <a:t>ס</a:t>
            </a:r>
            <a:r>
              <a:rPr lang="he-IL" b="1" dirty="0" smtClean="0">
                <a:solidFill>
                  <a:schemeClr val="bg1">
                    <a:lumMod val="50000"/>
                  </a:schemeClr>
                </a:solidFill>
              </a:rPr>
              <a:t> עמוד א - דף ס עמוד ב</a:t>
            </a:r>
            <a:endParaRPr lang="he-IL" b="1" dirty="0">
              <a:solidFill>
                <a:schemeClr val="bg1">
                  <a:lumMod val="50000"/>
                </a:schemeClr>
              </a:solidFill>
            </a:endParaRPr>
          </a:p>
        </p:txBody>
      </p:sp>
      <p:sp>
        <p:nvSpPr>
          <p:cNvPr id="5" name="הסבר מלבני מעוגל 4"/>
          <p:cNvSpPr/>
          <p:nvPr/>
        </p:nvSpPr>
        <p:spPr>
          <a:xfrm>
            <a:off x="2555776" y="132398"/>
            <a:ext cx="6192688" cy="1003782"/>
          </a:xfrm>
          <a:prstGeom prst="wedgeRoundRectCallout">
            <a:avLst>
              <a:gd name="adj1" fmla="val 53952"/>
              <a:gd name="adj2" fmla="val 43520"/>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r>
              <a:rPr lang="he-IL" sz="1300" b="1" dirty="0">
                <a:solidFill>
                  <a:prstClr val="black"/>
                </a:solidFill>
              </a:rPr>
              <a:t>משנה </a:t>
            </a:r>
            <a:endParaRPr lang="he-IL" sz="1300" dirty="0">
              <a:solidFill>
                <a:srgbClr val="F79646">
                  <a:lumMod val="50000"/>
                </a:srgbClr>
              </a:solidFill>
            </a:endParaRPr>
          </a:p>
          <a:p>
            <a:pPr lvl="0"/>
            <a:r>
              <a:rPr lang="he-IL" sz="1300" dirty="0">
                <a:solidFill>
                  <a:srgbClr val="F79646">
                    <a:lumMod val="50000"/>
                  </a:srgbClr>
                </a:solidFill>
              </a:rPr>
              <a:t>האומר לאשה</a:t>
            </a:r>
            <a:r>
              <a:rPr lang="he-IL" sz="1300" dirty="0" smtClean="0">
                <a:solidFill>
                  <a:srgbClr val="F79646">
                    <a:lumMod val="50000"/>
                  </a:srgbClr>
                </a:solidFill>
              </a:rPr>
              <a:t>: "</a:t>
            </a:r>
            <a:r>
              <a:rPr lang="he-IL" sz="1300" dirty="0">
                <a:solidFill>
                  <a:srgbClr val="F79646">
                    <a:lumMod val="50000"/>
                  </a:srgbClr>
                </a:solidFill>
              </a:rPr>
              <a:t>הרי את מקודשת לי על מנת שאתן לך מאתים זוז" - הרי זו מקודשת והוא </a:t>
            </a:r>
            <a:r>
              <a:rPr lang="he-IL" sz="1300" dirty="0" err="1">
                <a:solidFill>
                  <a:srgbClr val="F79646">
                    <a:lumMod val="50000"/>
                  </a:srgbClr>
                </a:solidFill>
              </a:rPr>
              <a:t>יתן</a:t>
            </a:r>
            <a:r>
              <a:rPr lang="he-IL" sz="1300" dirty="0" smtClean="0">
                <a:solidFill>
                  <a:srgbClr val="F79646">
                    <a:lumMod val="50000"/>
                  </a:srgbClr>
                </a:solidFill>
              </a:rPr>
              <a:t>.</a:t>
            </a:r>
            <a:endParaRPr lang="he-IL" sz="1300" dirty="0">
              <a:solidFill>
                <a:srgbClr val="F79646">
                  <a:lumMod val="50000"/>
                </a:srgbClr>
              </a:solidFill>
            </a:endParaRPr>
          </a:p>
          <a:p>
            <a:pPr lvl="0"/>
            <a:r>
              <a:rPr lang="he-IL" sz="300" dirty="0">
                <a:solidFill>
                  <a:prstClr val="black"/>
                </a:solidFill>
              </a:rPr>
              <a:t/>
            </a:r>
            <a:br>
              <a:rPr lang="he-IL" sz="300" dirty="0">
                <a:solidFill>
                  <a:prstClr val="black"/>
                </a:solidFill>
              </a:rPr>
            </a:br>
            <a:r>
              <a:rPr lang="he-IL" sz="1300" b="1" dirty="0">
                <a:solidFill>
                  <a:prstClr val="black"/>
                </a:solidFill>
              </a:rPr>
              <a:t>גמרא </a:t>
            </a:r>
          </a:p>
          <a:p>
            <a:pPr lvl="0"/>
            <a:r>
              <a:rPr lang="he-IL" sz="1300" dirty="0">
                <a:solidFill>
                  <a:prstClr val="black"/>
                </a:solidFill>
              </a:rPr>
              <a:t>איתמר</a:t>
            </a:r>
            <a:r>
              <a:rPr lang="he-IL" sz="1300" dirty="0" smtClean="0">
                <a:solidFill>
                  <a:prstClr val="black"/>
                </a:solidFill>
              </a:rPr>
              <a:t>: רב </a:t>
            </a:r>
            <a:r>
              <a:rPr lang="he-IL" sz="1300" dirty="0" err="1">
                <a:solidFill>
                  <a:prstClr val="black"/>
                </a:solidFill>
              </a:rPr>
              <a:t>הונא</a:t>
            </a:r>
            <a:r>
              <a:rPr lang="he-IL" sz="1300" dirty="0">
                <a:solidFill>
                  <a:prstClr val="black"/>
                </a:solidFill>
              </a:rPr>
              <a:t> אמר: והוא </a:t>
            </a:r>
            <a:r>
              <a:rPr lang="he-IL" sz="1300" dirty="0" err="1">
                <a:solidFill>
                  <a:prstClr val="black"/>
                </a:solidFill>
              </a:rPr>
              <a:t>יתן</a:t>
            </a:r>
            <a:r>
              <a:rPr lang="he-IL" sz="1300" dirty="0" smtClean="0">
                <a:solidFill>
                  <a:prstClr val="black"/>
                </a:solidFill>
              </a:rPr>
              <a:t>. רב </a:t>
            </a:r>
            <a:r>
              <a:rPr lang="he-IL" sz="1300" dirty="0">
                <a:solidFill>
                  <a:prstClr val="black"/>
                </a:solidFill>
              </a:rPr>
              <a:t>יהודה אמר: </a:t>
            </a:r>
            <a:r>
              <a:rPr lang="he-IL" sz="1300" dirty="0" err="1">
                <a:solidFill>
                  <a:prstClr val="black"/>
                </a:solidFill>
              </a:rPr>
              <a:t>לכשיתן</a:t>
            </a:r>
            <a:r>
              <a:rPr lang="he-IL" sz="1300" dirty="0">
                <a:solidFill>
                  <a:prstClr val="black"/>
                </a:solidFill>
              </a:rPr>
              <a:t>.</a:t>
            </a:r>
          </a:p>
        </p:txBody>
      </p:sp>
      <p:sp>
        <p:nvSpPr>
          <p:cNvPr id="6" name="TextBox 5"/>
          <p:cNvSpPr txBox="1"/>
          <p:nvPr/>
        </p:nvSpPr>
        <p:spPr>
          <a:xfrm>
            <a:off x="8516398" y="3615044"/>
            <a:ext cx="576064" cy="215444"/>
          </a:xfrm>
          <a:prstGeom prst="rect">
            <a:avLst/>
          </a:prstGeom>
          <a:noFill/>
        </p:spPr>
        <p:txBody>
          <a:bodyPr wrap="square" rtlCol="1">
            <a:spAutoFit/>
          </a:bodyPr>
          <a:lstStyle/>
          <a:p>
            <a:r>
              <a:rPr lang="he-IL" sz="800" dirty="0" smtClean="0"/>
              <a:t>עמוד </a:t>
            </a:r>
            <a:r>
              <a:rPr lang="he-IL" sz="800" dirty="0"/>
              <a:t>ב</a:t>
            </a:r>
          </a:p>
        </p:txBody>
      </p:sp>
    </p:spTree>
    <p:extLst>
      <p:ext uri="{BB962C8B-B14F-4D97-AF65-F5344CB8AC3E}">
        <p14:creationId xmlns:p14="http://schemas.microsoft.com/office/powerpoint/2010/main" val="6718636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2987824" y="523701"/>
            <a:ext cx="5832648" cy="6342121"/>
          </a:xfrm>
          <a:prstGeom prst="rect">
            <a:avLst/>
          </a:prstGeom>
          <a:noFill/>
        </p:spPr>
        <p:txBody>
          <a:bodyPr wrap="square" rtlCol="1">
            <a:spAutoFit/>
          </a:bodyPr>
          <a:lstStyle/>
          <a:p>
            <a:pPr>
              <a:lnSpc>
                <a:spcPct val="120000"/>
              </a:lnSpc>
            </a:pPr>
            <a:r>
              <a:rPr lang="he-IL" sz="1700" dirty="0" smtClean="0"/>
              <a:t>מיתיבי:</a:t>
            </a:r>
          </a:p>
          <a:p>
            <a:pPr>
              <a:lnSpc>
                <a:spcPct val="120000"/>
              </a:lnSpc>
            </a:pPr>
            <a:r>
              <a:rPr lang="he-IL" sz="1700" dirty="0">
                <a:solidFill>
                  <a:srgbClr val="F79646">
                    <a:lumMod val="50000"/>
                  </a:srgbClr>
                </a:solidFill>
              </a:rPr>
              <a:t>"הרי זה </a:t>
            </a:r>
            <a:r>
              <a:rPr lang="he-IL" sz="1700" dirty="0" err="1">
                <a:solidFill>
                  <a:srgbClr val="F79646">
                    <a:lumMod val="50000"/>
                  </a:srgbClr>
                </a:solidFill>
              </a:rPr>
              <a:t>גיטך</a:t>
            </a:r>
            <a:r>
              <a:rPr lang="he-IL" sz="1700" dirty="0">
                <a:solidFill>
                  <a:srgbClr val="F79646">
                    <a:lumMod val="50000"/>
                  </a:srgbClr>
                </a:solidFill>
              </a:rPr>
              <a:t> </a:t>
            </a:r>
            <a:r>
              <a:rPr lang="he-IL" sz="1700" dirty="0" err="1">
                <a:solidFill>
                  <a:srgbClr val="F79646">
                    <a:lumMod val="50000"/>
                  </a:srgbClr>
                </a:solidFill>
              </a:rPr>
              <a:t>ע''מ</a:t>
            </a:r>
            <a:r>
              <a:rPr lang="he-IL" sz="1700" dirty="0">
                <a:solidFill>
                  <a:srgbClr val="F79646">
                    <a:lumMod val="50000"/>
                  </a:srgbClr>
                </a:solidFill>
              </a:rPr>
              <a:t> שתתני לי מאתים זוז" -</a:t>
            </a:r>
          </a:p>
          <a:p>
            <a:pPr>
              <a:lnSpc>
                <a:spcPct val="120000"/>
              </a:lnSpc>
            </a:pPr>
            <a:r>
              <a:rPr lang="he-IL" sz="1700" dirty="0" err="1">
                <a:solidFill>
                  <a:srgbClr val="F79646">
                    <a:lumMod val="50000"/>
                  </a:srgbClr>
                </a:solidFill>
              </a:rPr>
              <a:t>אע</a:t>
            </a:r>
            <a:r>
              <a:rPr lang="he-IL" sz="1700" dirty="0">
                <a:solidFill>
                  <a:srgbClr val="F79646">
                    <a:lumMod val="50000"/>
                  </a:srgbClr>
                </a:solidFill>
              </a:rPr>
              <a:t>''פ </a:t>
            </a:r>
            <a:r>
              <a:rPr lang="he-IL" sz="1700" dirty="0" err="1">
                <a:solidFill>
                  <a:srgbClr val="F79646">
                    <a:lumMod val="50000"/>
                  </a:srgbClr>
                </a:solidFill>
              </a:rPr>
              <a:t>שנתקרע</a:t>
            </a:r>
            <a:r>
              <a:rPr lang="he-IL" sz="1700" dirty="0">
                <a:solidFill>
                  <a:srgbClr val="F79646">
                    <a:lumMod val="50000"/>
                  </a:srgbClr>
                </a:solidFill>
              </a:rPr>
              <a:t> הגט או שאבד - הרי זו מגורשת,</a:t>
            </a:r>
          </a:p>
          <a:p>
            <a:pPr>
              <a:lnSpc>
                <a:spcPct val="120000"/>
              </a:lnSpc>
            </a:pPr>
            <a:r>
              <a:rPr lang="he-IL" sz="1700" dirty="0">
                <a:solidFill>
                  <a:srgbClr val="F79646">
                    <a:lumMod val="50000"/>
                  </a:srgbClr>
                </a:solidFill>
              </a:rPr>
              <a:t>לאחר לא </a:t>
            </a:r>
            <a:r>
              <a:rPr lang="he-IL" sz="1700" dirty="0" err="1">
                <a:solidFill>
                  <a:srgbClr val="F79646">
                    <a:lumMod val="50000"/>
                  </a:srgbClr>
                </a:solidFill>
              </a:rPr>
              <a:t>תנשא</a:t>
            </a:r>
            <a:r>
              <a:rPr lang="he-IL" sz="1700" dirty="0">
                <a:solidFill>
                  <a:srgbClr val="F79646">
                    <a:lumMod val="50000"/>
                  </a:srgbClr>
                </a:solidFill>
              </a:rPr>
              <a:t> עד </a:t>
            </a:r>
            <a:r>
              <a:rPr lang="he-IL" sz="1700" dirty="0" err="1">
                <a:solidFill>
                  <a:srgbClr val="F79646">
                    <a:lumMod val="50000"/>
                  </a:srgbClr>
                </a:solidFill>
              </a:rPr>
              <a:t>שתתן</a:t>
            </a:r>
            <a:r>
              <a:rPr lang="he-IL" sz="1700" dirty="0">
                <a:solidFill>
                  <a:srgbClr val="F79646">
                    <a:lumMod val="50000"/>
                  </a:srgbClr>
                </a:solidFill>
              </a:rPr>
              <a:t>.</a:t>
            </a:r>
          </a:p>
          <a:p>
            <a:pPr>
              <a:lnSpc>
                <a:spcPct val="120000"/>
              </a:lnSpc>
            </a:pPr>
            <a:endParaRPr lang="he-IL" sz="1700" dirty="0"/>
          </a:p>
          <a:p>
            <a:pPr>
              <a:lnSpc>
                <a:spcPct val="120000"/>
              </a:lnSpc>
            </a:pPr>
            <a:r>
              <a:rPr lang="he-IL" sz="1700" dirty="0" smtClean="0"/>
              <a:t>ועוד תניא: </a:t>
            </a:r>
          </a:p>
          <a:p>
            <a:pPr>
              <a:lnSpc>
                <a:spcPct val="120000"/>
              </a:lnSpc>
            </a:pPr>
            <a:r>
              <a:rPr lang="he-IL" sz="1700" dirty="0">
                <a:solidFill>
                  <a:srgbClr val="F79646">
                    <a:lumMod val="50000"/>
                  </a:srgbClr>
                </a:solidFill>
              </a:rPr>
              <a:t>אמר לה "הרי זה </a:t>
            </a:r>
            <a:r>
              <a:rPr lang="he-IL" sz="1700" dirty="0" err="1">
                <a:solidFill>
                  <a:srgbClr val="F79646">
                    <a:lumMod val="50000"/>
                  </a:srgbClr>
                </a:solidFill>
              </a:rPr>
              <a:t>גיטך</a:t>
            </a:r>
            <a:r>
              <a:rPr lang="he-IL" sz="1700" dirty="0">
                <a:solidFill>
                  <a:srgbClr val="F79646">
                    <a:lumMod val="50000"/>
                  </a:srgbClr>
                </a:solidFill>
              </a:rPr>
              <a:t> </a:t>
            </a:r>
            <a:r>
              <a:rPr lang="he-IL" sz="1700" dirty="0" err="1">
                <a:solidFill>
                  <a:srgbClr val="F79646">
                    <a:lumMod val="50000"/>
                  </a:srgbClr>
                </a:solidFill>
              </a:rPr>
              <a:t>ע''מ</a:t>
            </a:r>
            <a:r>
              <a:rPr lang="he-IL" sz="1700" dirty="0">
                <a:solidFill>
                  <a:srgbClr val="F79646">
                    <a:lumMod val="50000"/>
                  </a:srgbClr>
                </a:solidFill>
              </a:rPr>
              <a:t> שתתני לי מאתים זוז" ומת -</a:t>
            </a:r>
          </a:p>
          <a:p>
            <a:pPr>
              <a:lnSpc>
                <a:spcPct val="120000"/>
              </a:lnSpc>
            </a:pPr>
            <a:r>
              <a:rPr lang="he-IL" sz="1700" dirty="0">
                <a:solidFill>
                  <a:srgbClr val="F79646">
                    <a:lumMod val="50000"/>
                  </a:srgbClr>
                </a:solidFill>
              </a:rPr>
              <a:t>נתנה - אין זקוקה ליבם, לא נתנה - זקוקה ליבם, </a:t>
            </a:r>
          </a:p>
          <a:p>
            <a:pPr>
              <a:lnSpc>
                <a:spcPct val="120000"/>
              </a:lnSpc>
            </a:pPr>
            <a:r>
              <a:rPr lang="he-IL" sz="1700" dirty="0" err="1">
                <a:solidFill>
                  <a:srgbClr val="F79646">
                    <a:lumMod val="50000"/>
                  </a:srgbClr>
                </a:solidFill>
              </a:rPr>
              <a:t>רשב</a:t>
            </a:r>
            <a:r>
              <a:rPr lang="he-IL" sz="1700" dirty="0">
                <a:solidFill>
                  <a:srgbClr val="F79646">
                    <a:lumMod val="50000"/>
                  </a:srgbClr>
                </a:solidFill>
              </a:rPr>
              <a:t>''ג אומר: נותנת לאחיו או לאביו או לאחד מן הקרובים.</a:t>
            </a:r>
          </a:p>
          <a:p>
            <a:pPr>
              <a:lnSpc>
                <a:spcPct val="120000"/>
              </a:lnSpc>
            </a:pPr>
            <a:endParaRPr lang="he-IL" sz="300" dirty="0" smtClean="0"/>
          </a:p>
          <a:p>
            <a:pPr>
              <a:lnSpc>
                <a:spcPct val="120000"/>
              </a:lnSpc>
            </a:pPr>
            <a:r>
              <a:rPr lang="he-IL" sz="1700" dirty="0" smtClean="0"/>
              <a:t>עד </a:t>
            </a:r>
            <a:r>
              <a:rPr lang="he-IL" sz="1700" dirty="0"/>
              <a:t>כאן לא </a:t>
            </a:r>
            <a:r>
              <a:rPr lang="he-IL" sz="1700" dirty="0" smtClean="0"/>
              <a:t>פליגי, </a:t>
            </a:r>
          </a:p>
          <a:p>
            <a:pPr>
              <a:lnSpc>
                <a:spcPct val="120000"/>
              </a:lnSpc>
            </a:pPr>
            <a:r>
              <a:rPr lang="he-IL" sz="1700" dirty="0" smtClean="0"/>
              <a:t>אלא </a:t>
            </a:r>
            <a:r>
              <a:rPr lang="he-IL" sz="1700" dirty="0" err="1"/>
              <a:t>דמר</a:t>
            </a:r>
            <a:r>
              <a:rPr lang="he-IL" sz="1700" dirty="0"/>
              <a:t> סבר לי ולא </a:t>
            </a:r>
            <a:r>
              <a:rPr lang="he-IL" sz="1700" dirty="0" smtClean="0"/>
              <a:t>ליורשיי,</a:t>
            </a:r>
          </a:p>
          <a:p>
            <a:pPr>
              <a:lnSpc>
                <a:spcPct val="120000"/>
              </a:lnSpc>
            </a:pPr>
            <a:r>
              <a:rPr lang="he-IL" sz="1700" dirty="0" smtClean="0"/>
              <a:t>ומר </a:t>
            </a:r>
            <a:r>
              <a:rPr lang="he-IL" sz="1700" dirty="0"/>
              <a:t>סבר אפי' </a:t>
            </a:r>
            <a:r>
              <a:rPr lang="he-IL" sz="1700" dirty="0" smtClean="0"/>
              <a:t>ליורשיי,</a:t>
            </a:r>
          </a:p>
          <a:p>
            <a:pPr>
              <a:lnSpc>
                <a:spcPct val="120000"/>
              </a:lnSpc>
            </a:pPr>
            <a:r>
              <a:rPr lang="he-IL" sz="1700" dirty="0" smtClean="0"/>
              <a:t>דכולי </a:t>
            </a:r>
            <a:r>
              <a:rPr lang="he-IL" sz="1700" dirty="0"/>
              <a:t>עלמא </a:t>
            </a:r>
            <a:r>
              <a:rPr lang="he-IL" sz="1700" dirty="0" err="1"/>
              <a:t>מיהא</a:t>
            </a:r>
            <a:r>
              <a:rPr lang="he-IL" sz="1700" dirty="0"/>
              <a:t> תנאה הוי </a:t>
            </a:r>
            <a:r>
              <a:rPr lang="he-IL" sz="1700" dirty="0" smtClean="0"/>
              <a:t>- </a:t>
            </a:r>
            <a:r>
              <a:rPr lang="he-IL" sz="1700" dirty="0" err="1" smtClean="0"/>
              <a:t>תיובתא</a:t>
            </a:r>
            <a:r>
              <a:rPr lang="he-IL" sz="1700" dirty="0" smtClean="0"/>
              <a:t> </a:t>
            </a:r>
            <a:r>
              <a:rPr lang="he-IL" sz="1700" dirty="0" err="1"/>
              <a:t>דרב</a:t>
            </a:r>
            <a:r>
              <a:rPr lang="he-IL" sz="1700" dirty="0"/>
              <a:t> </a:t>
            </a:r>
            <a:r>
              <a:rPr lang="he-IL" sz="1700" dirty="0" smtClean="0"/>
              <a:t>יהודה!</a:t>
            </a:r>
          </a:p>
          <a:p>
            <a:pPr>
              <a:lnSpc>
                <a:spcPct val="120000"/>
              </a:lnSpc>
            </a:pPr>
            <a:endParaRPr lang="he-IL" sz="1700" dirty="0"/>
          </a:p>
          <a:p>
            <a:pPr>
              <a:lnSpc>
                <a:spcPct val="120000"/>
              </a:lnSpc>
            </a:pPr>
            <a:r>
              <a:rPr lang="he-IL" sz="1700" dirty="0" smtClean="0"/>
              <a:t>אמר </a:t>
            </a:r>
            <a:r>
              <a:rPr lang="he-IL" sz="1700" dirty="0"/>
              <a:t>לך רב </a:t>
            </a:r>
            <a:r>
              <a:rPr lang="he-IL" sz="1700" dirty="0" smtClean="0"/>
              <a:t>יהודה: </a:t>
            </a:r>
          </a:p>
          <a:p>
            <a:pPr>
              <a:lnSpc>
                <a:spcPct val="120000"/>
              </a:lnSpc>
            </a:pPr>
            <a:r>
              <a:rPr lang="he-IL" sz="1700" dirty="0" smtClean="0"/>
              <a:t>הא </a:t>
            </a:r>
            <a:r>
              <a:rPr lang="he-IL" sz="1700" dirty="0"/>
              <a:t>מני רבי </a:t>
            </a:r>
            <a:r>
              <a:rPr lang="he-IL" sz="1700" dirty="0" smtClean="0"/>
              <a:t>היא, </a:t>
            </a:r>
          </a:p>
          <a:p>
            <a:pPr>
              <a:lnSpc>
                <a:spcPct val="120000"/>
              </a:lnSpc>
            </a:pPr>
            <a:r>
              <a:rPr lang="he-IL" sz="1700" dirty="0" err="1" smtClean="0"/>
              <a:t>דאמר</a:t>
            </a:r>
            <a:r>
              <a:rPr lang="he-IL" sz="1700" dirty="0" smtClean="0"/>
              <a:t> </a:t>
            </a:r>
            <a:r>
              <a:rPr lang="he-IL" sz="1700" dirty="0"/>
              <a:t>רב </a:t>
            </a:r>
            <a:r>
              <a:rPr lang="he-IL" sz="1700" dirty="0" err="1"/>
              <a:t>הונא</a:t>
            </a:r>
            <a:r>
              <a:rPr lang="he-IL" sz="1700" dirty="0"/>
              <a:t> אמר </a:t>
            </a:r>
            <a:r>
              <a:rPr lang="he-IL" sz="1700" dirty="0" smtClean="0"/>
              <a:t>רבי: </a:t>
            </a:r>
            <a:r>
              <a:rPr lang="he-IL" sz="1700" dirty="0"/>
              <a:t>כל האומר </a:t>
            </a:r>
            <a:r>
              <a:rPr lang="he-IL" sz="1700" dirty="0" err="1"/>
              <a:t>ע''מ</a:t>
            </a:r>
            <a:r>
              <a:rPr lang="he-IL" sz="1700" dirty="0"/>
              <a:t> כאומר מעכשיו </a:t>
            </a:r>
            <a:r>
              <a:rPr lang="he-IL" sz="1700" dirty="0" smtClean="0"/>
              <a:t>דמי,</a:t>
            </a:r>
          </a:p>
          <a:p>
            <a:pPr>
              <a:lnSpc>
                <a:spcPct val="120000"/>
              </a:lnSpc>
            </a:pPr>
            <a:r>
              <a:rPr lang="he-IL" sz="1700" dirty="0" smtClean="0"/>
              <a:t>ופליגי </a:t>
            </a:r>
            <a:r>
              <a:rPr lang="he-IL" sz="1700" dirty="0"/>
              <a:t>רבנן </a:t>
            </a:r>
            <a:r>
              <a:rPr lang="he-IL" sz="1700" dirty="0" smtClean="0"/>
              <a:t>עליה,</a:t>
            </a:r>
          </a:p>
          <a:p>
            <a:pPr>
              <a:lnSpc>
                <a:spcPct val="120000"/>
              </a:lnSpc>
            </a:pPr>
            <a:r>
              <a:rPr lang="he-IL" sz="1700" dirty="0" err="1" smtClean="0"/>
              <a:t>ואנא</a:t>
            </a:r>
            <a:r>
              <a:rPr lang="he-IL" sz="1700" dirty="0" smtClean="0"/>
              <a:t> </a:t>
            </a:r>
            <a:r>
              <a:rPr lang="he-IL" sz="1700" dirty="0" err="1"/>
              <a:t>דאמרי</a:t>
            </a:r>
            <a:r>
              <a:rPr lang="he-IL" sz="1700" dirty="0"/>
              <a:t> </a:t>
            </a:r>
            <a:r>
              <a:rPr lang="he-IL" sz="1700" dirty="0" err="1" smtClean="0"/>
              <a:t>כרבנן</a:t>
            </a:r>
            <a:r>
              <a:rPr lang="he-IL" sz="1700" dirty="0"/>
              <a:t>.</a:t>
            </a:r>
            <a:endParaRPr lang="he-IL" sz="1700" dirty="0" smtClean="0"/>
          </a:p>
        </p:txBody>
      </p:sp>
      <p:sp>
        <p:nvSpPr>
          <p:cNvPr id="7" name="TextBox 6"/>
          <p:cNvSpPr txBox="1"/>
          <p:nvPr/>
        </p:nvSpPr>
        <p:spPr>
          <a:xfrm>
            <a:off x="-108520" y="35330"/>
            <a:ext cx="1607572" cy="369332"/>
          </a:xfrm>
          <a:prstGeom prst="rect">
            <a:avLst/>
          </a:prstGeom>
          <a:noFill/>
        </p:spPr>
        <p:txBody>
          <a:bodyPr wrap="square" rtlCol="1">
            <a:spAutoFit/>
          </a:bodyPr>
          <a:lstStyle/>
          <a:p>
            <a:r>
              <a:rPr lang="he-IL" b="1" dirty="0" smtClean="0">
                <a:solidFill>
                  <a:schemeClr val="bg1">
                    <a:lumMod val="50000"/>
                  </a:schemeClr>
                </a:solidFill>
              </a:rPr>
              <a:t>דף </a:t>
            </a:r>
            <a:r>
              <a:rPr lang="he-IL" b="1" dirty="0">
                <a:solidFill>
                  <a:schemeClr val="bg1">
                    <a:lumMod val="50000"/>
                  </a:schemeClr>
                </a:solidFill>
              </a:rPr>
              <a:t>ס</a:t>
            </a:r>
            <a:r>
              <a:rPr lang="he-IL" b="1" dirty="0" smtClean="0">
                <a:solidFill>
                  <a:schemeClr val="bg1">
                    <a:lumMod val="50000"/>
                  </a:schemeClr>
                </a:solidFill>
              </a:rPr>
              <a:t> עמוד ב</a:t>
            </a:r>
            <a:endParaRPr lang="he-IL" b="1" dirty="0">
              <a:solidFill>
                <a:schemeClr val="bg1">
                  <a:lumMod val="50000"/>
                </a:schemeClr>
              </a:solidFill>
            </a:endParaRPr>
          </a:p>
        </p:txBody>
      </p:sp>
      <p:sp>
        <p:nvSpPr>
          <p:cNvPr id="3" name="TextBox 2"/>
          <p:cNvSpPr txBox="1"/>
          <p:nvPr/>
        </p:nvSpPr>
        <p:spPr>
          <a:xfrm>
            <a:off x="8820472" y="561023"/>
            <a:ext cx="323528" cy="1938992"/>
          </a:xfrm>
          <a:prstGeom prst="rect">
            <a:avLst/>
          </a:prstGeom>
          <a:noFill/>
        </p:spPr>
        <p:txBody>
          <a:bodyPr wrap="square" rtlCol="1">
            <a:spAutoFit/>
          </a:bodyPr>
          <a:lstStyle/>
          <a:p>
            <a:r>
              <a:rPr lang="he-IL" sz="1500" dirty="0" smtClean="0"/>
              <a:t>❶</a:t>
            </a:r>
          </a:p>
          <a:p>
            <a:endParaRPr lang="he-IL" sz="1500" dirty="0"/>
          </a:p>
          <a:p>
            <a:endParaRPr lang="he-IL" sz="1500" dirty="0" smtClean="0"/>
          </a:p>
          <a:p>
            <a:endParaRPr lang="he-IL" sz="1500" dirty="0"/>
          </a:p>
          <a:p>
            <a:endParaRPr lang="he-IL" sz="1500" dirty="0" smtClean="0"/>
          </a:p>
          <a:p>
            <a:endParaRPr lang="he-IL" sz="1400" dirty="0"/>
          </a:p>
          <a:p>
            <a:endParaRPr lang="he-IL" sz="1400" dirty="0" smtClean="0"/>
          </a:p>
          <a:p>
            <a:r>
              <a:rPr lang="he-IL" sz="1500" dirty="0" smtClean="0"/>
              <a:t>❷</a:t>
            </a:r>
            <a:endParaRPr lang="he-IL" sz="1500" dirty="0"/>
          </a:p>
        </p:txBody>
      </p:sp>
      <p:sp>
        <p:nvSpPr>
          <p:cNvPr id="8" name="הסבר מלבני מעוגל 7"/>
          <p:cNvSpPr/>
          <p:nvPr/>
        </p:nvSpPr>
        <p:spPr>
          <a:xfrm>
            <a:off x="323528" y="739725"/>
            <a:ext cx="3399112" cy="4273451"/>
          </a:xfrm>
          <a:prstGeom prst="wedgeRoundRectCallout">
            <a:avLst>
              <a:gd name="adj1" fmla="val 54416"/>
              <a:gd name="adj2" fmla="val -36774"/>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r>
              <a:rPr lang="he-IL" sz="1200" b="1" dirty="0" smtClean="0">
                <a:solidFill>
                  <a:prstClr val="black"/>
                </a:solidFill>
              </a:rPr>
              <a:t>משנה (דף ס עמוד א)</a:t>
            </a:r>
            <a:endParaRPr lang="he-IL" sz="1200" dirty="0">
              <a:solidFill>
                <a:srgbClr val="F79646">
                  <a:lumMod val="50000"/>
                </a:srgbClr>
              </a:solidFill>
            </a:endParaRPr>
          </a:p>
          <a:p>
            <a:pPr lvl="0"/>
            <a:r>
              <a:rPr lang="he-IL" sz="1200" dirty="0">
                <a:solidFill>
                  <a:srgbClr val="F79646">
                    <a:lumMod val="50000"/>
                  </a:srgbClr>
                </a:solidFill>
              </a:rPr>
              <a:t>האומר לאשה</a:t>
            </a:r>
            <a:r>
              <a:rPr lang="he-IL" sz="1200" dirty="0" smtClean="0">
                <a:solidFill>
                  <a:srgbClr val="F79646">
                    <a:lumMod val="50000"/>
                  </a:srgbClr>
                </a:solidFill>
              </a:rPr>
              <a:t>: "</a:t>
            </a:r>
            <a:r>
              <a:rPr lang="he-IL" sz="1200" dirty="0">
                <a:solidFill>
                  <a:srgbClr val="F79646">
                    <a:lumMod val="50000"/>
                  </a:srgbClr>
                </a:solidFill>
              </a:rPr>
              <a:t>הרי את מקודשת לי על מנת שאתן לך מאתים זוז" - הרי זו מקודשת והוא </a:t>
            </a:r>
            <a:r>
              <a:rPr lang="he-IL" sz="1200" dirty="0" err="1">
                <a:solidFill>
                  <a:srgbClr val="F79646">
                    <a:lumMod val="50000"/>
                  </a:srgbClr>
                </a:solidFill>
              </a:rPr>
              <a:t>יתן</a:t>
            </a:r>
            <a:r>
              <a:rPr lang="he-IL" sz="1200" dirty="0" smtClean="0">
                <a:solidFill>
                  <a:srgbClr val="F79646">
                    <a:lumMod val="50000"/>
                  </a:srgbClr>
                </a:solidFill>
              </a:rPr>
              <a:t>.</a:t>
            </a:r>
            <a:endParaRPr lang="he-IL" sz="1200" dirty="0">
              <a:solidFill>
                <a:srgbClr val="F79646">
                  <a:lumMod val="50000"/>
                </a:srgbClr>
              </a:solidFill>
            </a:endParaRPr>
          </a:p>
          <a:p>
            <a:pPr lvl="0"/>
            <a:r>
              <a:rPr lang="he-IL" sz="700" dirty="0">
                <a:solidFill>
                  <a:prstClr val="black"/>
                </a:solidFill>
              </a:rPr>
              <a:t/>
            </a:r>
            <a:br>
              <a:rPr lang="he-IL" sz="700" dirty="0">
                <a:solidFill>
                  <a:prstClr val="black"/>
                </a:solidFill>
              </a:rPr>
            </a:br>
            <a:r>
              <a:rPr lang="he-IL" sz="1200" b="1" dirty="0">
                <a:solidFill>
                  <a:prstClr val="black"/>
                </a:solidFill>
              </a:rPr>
              <a:t>גמרא </a:t>
            </a:r>
          </a:p>
          <a:p>
            <a:pPr lvl="0"/>
            <a:r>
              <a:rPr lang="he-IL" sz="1200" dirty="0" smtClean="0">
                <a:solidFill>
                  <a:prstClr val="black"/>
                </a:solidFill>
              </a:rPr>
              <a:t>איתמר: רב </a:t>
            </a:r>
            <a:r>
              <a:rPr lang="he-IL" sz="1200" dirty="0" err="1" smtClean="0">
                <a:solidFill>
                  <a:prstClr val="black"/>
                </a:solidFill>
              </a:rPr>
              <a:t>הונא</a:t>
            </a:r>
            <a:r>
              <a:rPr lang="he-IL" sz="1200" dirty="0" smtClean="0">
                <a:solidFill>
                  <a:prstClr val="black"/>
                </a:solidFill>
              </a:rPr>
              <a:t> אמר: והוא </a:t>
            </a:r>
            <a:r>
              <a:rPr lang="he-IL" sz="1200" dirty="0" err="1" smtClean="0">
                <a:solidFill>
                  <a:prstClr val="black"/>
                </a:solidFill>
              </a:rPr>
              <a:t>יתן</a:t>
            </a:r>
            <a:r>
              <a:rPr lang="he-IL" sz="1200" dirty="0" smtClean="0">
                <a:solidFill>
                  <a:prstClr val="black"/>
                </a:solidFill>
              </a:rPr>
              <a:t>. רב יהודה אמר: </a:t>
            </a:r>
            <a:r>
              <a:rPr lang="he-IL" sz="1200" dirty="0" err="1" smtClean="0">
                <a:solidFill>
                  <a:prstClr val="black"/>
                </a:solidFill>
              </a:rPr>
              <a:t>לכשיתן</a:t>
            </a:r>
            <a:r>
              <a:rPr lang="he-IL" sz="1200" dirty="0">
                <a:solidFill>
                  <a:prstClr val="black"/>
                </a:solidFill>
              </a:rPr>
              <a:t>. </a:t>
            </a:r>
            <a:endParaRPr lang="he-IL" sz="1200" dirty="0" smtClean="0">
              <a:solidFill>
                <a:prstClr val="black"/>
              </a:solidFill>
            </a:endParaRPr>
          </a:p>
          <a:p>
            <a:pPr lvl="0"/>
            <a:r>
              <a:rPr lang="he-IL" sz="1200" dirty="0" smtClean="0">
                <a:solidFill>
                  <a:prstClr val="black"/>
                </a:solidFill>
              </a:rPr>
              <a:t>רב </a:t>
            </a:r>
            <a:r>
              <a:rPr lang="he-IL" sz="1200" dirty="0" err="1">
                <a:solidFill>
                  <a:prstClr val="black"/>
                </a:solidFill>
              </a:rPr>
              <a:t>הונא</a:t>
            </a:r>
            <a:r>
              <a:rPr lang="he-IL" sz="1200" dirty="0">
                <a:solidFill>
                  <a:prstClr val="black"/>
                </a:solidFill>
              </a:rPr>
              <a:t> אמר והוא </a:t>
            </a:r>
            <a:r>
              <a:rPr lang="he-IL" sz="1200" dirty="0" err="1">
                <a:solidFill>
                  <a:prstClr val="black"/>
                </a:solidFill>
              </a:rPr>
              <a:t>יתן</a:t>
            </a:r>
            <a:r>
              <a:rPr lang="he-IL" sz="1200" dirty="0">
                <a:solidFill>
                  <a:prstClr val="black"/>
                </a:solidFill>
              </a:rPr>
              <a:t> - תנאה הוי מקיים תנאה ואזיל,</a:t>
            </a:r>
          </a:p>
          <a:p>
            <a:pPr lvl="0"/>
            <a:r>
              <a:rPr lang="he-IL" sz="1200" dirty="0">
                <a:solidFill>
                  <a:prstClr val="black"/>
                </a:solidFill>
              </a:rPr>
              <a:t>רב יהודה אמר </a:t>
            </a:r>
            <a:r>
              <a:rPr lang="he-IL" sz="1200" dirty="0" err="1">
                <a:solidFill>
                  <a:prstClr val="black"/>
                </a:solidFill>
              </a:rPr>
              <a:t>לכשיתן</a:t>
            </a:r>
            <a:r>
              <a:rPr lang="he-IL" sz="1200" dirty="0">
                <a:solidFill>
                  <a:prstClr val="black"/>
                </a:solidFill>
              </a:rPr>
              <a:t> - לכי </a:t>
            </a:r>
            <a:r>
              <a:rPr lang="he-IL" sz="1200" dirty="0" err="1">
                <a:solidFill>
                  <a:prstClr val="black"/>
                </a:solidFill>
              </a:rPr>
              <a:t>יהיב</a:t>
            </a:r>
            <a:r>
              <a:rPr lang="he-IL" sz="1200" dirty="0">
                <a:solidFill>
                  <a:prstClr val="black"/>
                </a:solidFill>
              </a:rPr>
              <a:t> הוו קידושי השתא </a:t>
            </a:r>
            <a:r>
              <a:rPr lang="he-IL" sz="1200" dirty="0" err="1">
                <a:solidFill>
                  <a:prstClr val="black"/>
                </a:solidFill>
              </a:rPr>
              <a:t>מיהא</a:t>
            </a:r>
            <a:r>
              <a:rPr lang="he-IL" sz="1200" dirty="0">
                <a:solidFill>
                  <a:prstClr val="black"/>
                </a:solidFill>
              </a:rPr>
              <a:t> לא הוו קידושי</a:t>
            </a:r>
            <a:r>
              <a:rPr lang="he-IL" sz="1200" dirty="0" smtClean="0">
                <a:solidFill>
                  <a:prstClr val="black"/>
                </a:solidFill>
              </a:rPr>
              <a:t>...</a:t>
            </a:r>
          </a:p>
          <a:p>
            <a:pPr lvl="0"/>
            <a:endParaRPr lang="he-IL" sz="600" dirty="0" smtClean="0">
              <a:solidFill>
                <a:prstClr val="black"/>
              </a:solidFill>
            </a:endParaRPr>
          </a:p>
          <a:p>
            <a:pPr lvl="0">
              <a:lnSpc>
                <a:spcPct val="120000"/>
              </a:lnSpc>
            </a:pPr>
            <a:r>
              <a:rPr lang="he-IL" sz="1200" dirty="0" smtClean="0">
                <a:solidFill>
                  <a:prstClr val="black"/>
                </a:solidFill>
              </a:rPr>
              <a:t>ותנן </a:t>
            </a:r>
            <a:r>
              <a:rPr lang="he-IL" sz="1200" dirty="0" err="1">
                <a:solidFill>
                  <a:prstClr val="black"/>
                </a:solidFill>
              </a:rPr>
              <a:t>נמי</a:t>
            </a:r>
            <a:r>
              <a:rPr lang="he-IL" sz="1200" dirty="0">
                <a:solidFill>
                  <a:prstClr val="black"/>
                </a:solidFill>
              </a:rPr>
              <a:t> גבי גיטין כי האי </a:t>
            </a:r>
            <a:r>
              <a:rPr lang="he-IL" sz="1200" dirty="0" err="1">
                <a:solidFill>
                  <a:prstClr val="black"/>
                </a:solidFill>
              </a:rPr>
              <a:t>גוונא</a:t>
            </a:r>
            <a:r>
              <a:rPr lang="he-IL" sz="1200" dirty="0">
                <a:solidFill>
                  <a:prstClr val="black"/>
                </a:solidFill>
              </a:rPr>
              <a:t>:</a:t>
            </a:r>
          </a:p>
          <a:p>
            <a:pPr lvl="0">
              <a:lnSpc>
                <a:spcPct val="120000"/>
              </a:lnSpc>
            </a:pPr>
            <a:r>
              <a:rPr lang="he-IL" sz="1200" dirty="0">
                <a:solidFill>
                  <a:srgbClr val="F79646">
                    <a:lumMod val="50000"/>
                  </a:srgbClr>
                </a:solidFill>
              </a:rPr>
              <a:t>האומר לאשה "הרי זה </a:t>
            </a:r>
            <a:r>
              <a:rPr lang="he-IL" sz="1200" dirty="0" err="1">
                <a:solidFill>
                  <a:srgbClr val="F79646">
                    <a:lumMod val="50000"/>
                  </a:srgbClr>
                </a:solidFill>
              </a:rPr>
              <a:t>גיטך</a:t>
            </a:r>
            <a:r>
              <a:rPr lang="he-IL" sz="1200" dirty="0">
                <a:solidFill>
                  <a:srgbClr val="F79646">
                    <a:lumMod val="50000"/>
                  </a:srgbClr>
                </a:solidFill>
              </a:rPr>
              <a:t> על מנת שתתני לי מאתים זוז" - הרי זו מגורשת והיא </a:t>
            </a:r>
            <a:r>
              <a:rPr lang="he-IL" sz="1200" dirty="0" err="1">
                <a:solidFill>
                  <a:srgbClr val="F79646">
                    <a:lumMod val="50000"/>
                  </a:srgbClr>
                </a:solidFill>
              </a:rPr>
              <a:t>תתן</a:t>
            </a:r>
            <a:r>
              <a:rPr lang="he-IL" sz="1200" dirty="0" smtClean="0">
                <a:solidFill>
                  <a:srgbClr val="F79646">
                    <a:lumMod val="50000"/>
                  </a:srgbClr>
                </a:solidFill>
              </a:rPr>
              <a:t>.</a:t>
            </a:r>
            <a:endParaRPr lang="he-IL" sz="1200" dirty="0">
              <a:solidFill>
                <a:prstClr val="black"/>
              </a:solidFill>
            </a:endParaRPr>
          </a:p>
          <a:p>
            <a:pPr lvl="0">
              <a:lnSpc>
                <a:spcPct val="120000"/>
              </a:lnSpc>
            </a:pPr>
            <a:r>
              <a:rPr lang="he-IL" sz="1200" dirty="0">
                <a:solidFill>
                  <a:prstClr val="black"/>
                </a:solidFill>
              </a:rPr>
              <a:t>איתמר: </a:t>
            </a:r>
          </a:p>
          <a:p>
            <a:pPr lvl="0">
              <a:lnSpc>
                <a:spcPct val="120000"/>
              </a:lnSpc>
            </a:pPr>
            <a:r>
              <a:rPr lang="he-IL" sz="1200" dirty="0">
                <a:solidFill>
                  <a:prstClr val="black"/>
                </a:solidFill>
              </a:rPr>
              <a:t>רב </a:t>
            </a:r>
            <a:r>
              <a:rPr lang="he-IL" sz="1200" dirty="0" err="1">
                <a:solidFill>
                  <a:prstClr val="black"/>
                </a:solidFill>
              </a:rPr>
              <a:t>הונא</a:t>
            </a:r>
            <a:r>
              <a:rPr lang="he-IL" sz="1200" dirty="0">
                <a:solidFill>
                  <a:prstClr val="black"/>
                </a:solidFill>
              </a:rPr>
              <a:t> אמר: והיא </a:t>
            </a:r>
            <a:r>
              <a:rPr lang="he-IL" sz="1200" dirty="0" err="1">
                <a:solidFill>
                  <a:prstClr val="black"/>
                </a:solidFill>
              </a:rPr>
              <a:t>תתן</a:t>
            </a:r>
            <a:r>
              <a:rPr lang="he-IL" sz="1200" dirty="0">
                <a:solidFill>
                  <a:prstClr val="black"/>
                </a:solidFill>
              </a:rPr>
              <a:t>.</a:t>
            </a:r>
          </a:p>
          <a:p>
            <a:pPr lvl="0">
              <a:lnSpc>
                <a:spcPct val="120000"/>
              </a:lnSpc>
            </a:pPr>
            <a:r>
              <a:rPr lang="he-IL" sz="1200" dirty="0">
                <a:solidFill>
                  <a:prstClr val="black"/>
                </a:solidFill>
              </a:rPr>
              <a:t>רב יהודה אמר: </a:t>
            </a:r>
            <a:r>
              <a:rPr lang="he-IL" sz="1200" dirty="0" err="1" smtClean="0">
                <a:solidFill>
                  <a:prstClr val="black"/>
                </a:solidFill>
              </a:rPr>
              <a:t>לכשתתן</a:t>
            </a:r>
            <a:r>
              <a:rPr lang="he-IL" sz="1200" dirty="0" smtClean="0">
                <a:solidFill>
                  <a:prstClr val="black"/>
                </a:solidFill>
              </a:rPr>
              <a:t>...</a:t>
            </a:r>
            <a:endParaRPr lang="he-IL" sz="1200" dirty="0">
              <a:solidFill>
                <a:prstClr val="black"/>
              </a:solidFill>
            </a:endParaRPr>
          </a:p>
          <a:p>
            <a:pPr lvl="0">
              <a:lnSpc>
                <a:spcPct val="120000"/>
              </a:lnSpc>
            </a:pPr>
            <a:r>
              <a:rPr lang="he-IL" sz="1200" dirty="0">
                <a:solidFill>
                  <a:prstClr val="black"/>
                </a:solidFill>
              </a:rPr>
              <a:t>מאי </a:t>
            </a:r>
            <a:r>
              <a:rPr lang="he-IL" sz="1200" dirty="0" err="1">
                <a:solidFill>
                  <a:prstClr val="black"/>
                </a:solidFill>
              </a:rPr>
              <a:t>בינייהו</a:t>
            </a:r>
            <a:r>
              <a:rPr lang="he-IL" sz="1200" dirty="0">
                <a:solidFill>
                  <a:prstClr val="black"/>
                </a:solidFill>
              </a:rPr>
              <a:t>?</a:t>
            </a:r>
          </a:p>
          <a:p>
            <a:pPr lvl="0">
              <a:lnSpc>
                <a:spcPct val="120000"/>
              </a:lnSpc>
            </a:pPr>
            <a:r>
              <a:rPr lang="he-IL" sz="1200" dirty="0">
                <a:solidFill>
                  <a:prstClr val="black"/>
                </a:solidFill>
              </a:rPr>
              <a:t>איכא </a:t>
            </a:r>
            <a:r>
              <a:rPr lang="he-IL" sz="1200" dirty="0" err="1">
                <a:solidFill>
                  <a:prstClr val="black"/>
                </a:solidFill>
              </a:rPr>
              <a:t>בינייהו</a:t>
            </a:r>
            <a:r>
              <a:rPr lang="he-IL" sz="1200" dirty="0">
                <a:solidFill>
                  <a:prstClr val="black"/>
                </a:solidFill>
              </a:rPr>
              <a:t> </a:t>
            </a:r>
            <a:r>
              <a:rPr lang="he-IL" sz="1200" dirty="0" err="1">
                <a:solidFill>
                  <a:prstClr val="black"/>
                </a:solidFill>
              </a:rPr>
              <a:t>שנתקרע</a:t>
            </a:r>
            <a:r>
              <a:rPr lang="he-IL" sz="1200" dirty="0">
                <a:solidFill>
                  <a:prstClr val="black"/>
                </a:solidFill>
              </a:rPr>
              <a:t> הגט או שאבד -</a:t>
            </a:r>
          </a:p>
          <a:p>
            <a:pPr lvl="0">
              <a:lnSpc>
                <a:spcPct val="120000"/>
              </a:lnSpc>
            </a:pPr>
            <a:r>
              <a:rPr lang="he-IL" sz="1200" dirty="0">
                <a:solidFill>
                  <a:prstClr val="black"/>
                </a:solidFill>
              </a:rPr>
              <a:t>לרב </a:t>
            </a:r>
            <a:r>
              <a:rPr lang="he-IL" sz="1200" dirty="0" err="1">
                <a:solidFill>
                  <a:prstClr val="black"/>
                </a:solidFill>
              </a:rPr>
              <a:t>הונא</a:t>
            </a:r>
            <a:r>
              <a:rPr lang="he-IL" sz="1200" dirty="0">
                <a:solidFill>
                  <a:prstClr val="black"/>
                </a:solidFill>
              </a:rPr>
              <a:t> הוי גט, לרב יהודה לא הוי גט. </a:t>
            </a:r>
          </a:p>
        </p:txBody>
      </p:sp>
    </p:spTree>
    <p:extLst>
      <p:ext uri="{BB962C8B-B14F-4D97-AF65-F5344CB8AC3E}">
        <p14:creationId xmlns:p14="http://schemas.microsoft.com/office/powerpoint/2010/main" val="12897564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2987824" y="523701"/>
            <a:ext cx="5832648" cy="6342121"/>
          </a:xfrm>
          <a:prstGeom prst="rect">
            <a:avLst/>
          </a:prstGeom>
          <a:noFill/>
        </p:spPr>
        <p:txBody>
          <a:bodyPr wrap="square" rtlCol="1">
            <a:spAutoFit/>
          </a:bodyPr>
          <a:lstStyle/>
          <a:p>
            <a:pPr>
              <a:lnSpc>
                <a:spcPct val="120000"/>
              </a:lnSpc>
            </a:pPr>
            <a:r>
              <a:rPr lang="he-IL" sz="1700" dirty="0" smtClean="0"/>
              <a:t>מיתיבי:</a:t>
            </a:r>
          </a:p>
          <a:p>
            <a:pPr>
              <a:lnSpc>
                <a:spcPct val="120000"/>
              </a:lnSpc>
            </a:pPr>
            <a:r>
              <a:rPr lang="he-IL" sz="1700" dirty="0">
                <a:solidFill>
                  <a:srgbClr val="F79646">
                    <a:lumMod val="50000"/>
                  </a:srgbClr>
                </a:solidFill>
              </a:rPr>
              <a:t>"הרי זה </a:t>
            </a:r>
            <a:r>
              <a:rPr lang="he-IL" sz="1700" dirty="0" err="1">
                <a:solidFill>
                  <a:srgbClr val="F79646">
                    <a:lumMod val="50000"/>
                  </a:srgbClr>
                </a:solidFill>
              </a:rPr>
              <a:t>גיטך</a:t>
            </a:r>
            <a:r>
              <a:rPr lang="he-IL" sz="1700" dirty="0">
                <a:solidFill>
                  <a:srgbClr val="F79646">
                    <a:lumMod val="50000"/>
                  </a:srgbClr>
                </a:solidFill>
              </a:rPr>
              <a:t> </a:t>
            </a:r>
            <a:r>
              <a:rPr lang="he-IL" sz="1700" dirty="0" err="1">
                <a:solidFill>
                  <a:srgbClr val="F79646">
                    <a:lumMod val="50000"/>
                  </a:srgbClr>
                </a:solidFill>
              </a:rPr>
              <a:t>ע''מ</a:t>
            </a:r>
            <a:r>
              <a:rPr lang="he-IL" sz="1700" dirty="0">
                <a:solidFill>
                  <a:srgbClr val="F79646">
                    <a:lumMod val="50000"/>
                  </a:srgbClr>
                </a:solidFill>
              </a:rPr>
              <a:t> שתתני לי מאתים זוז" -</a:t>
            </a:r>
          </a:p>
          <a:p>
            <a:pPr>
              <a:lnSpc>
                <a:spcPct val="120000"/>
              </a:lnSpc>
            </a:pPr>
            <a:r>
              <a:rPr lang="he-IL" sz="1700" dirty="0" err="1">
                <a:solidFill>
                  <a:srgbClr val="FF0000"/>
                </a:solidFill>
              </a:rPr>
              <a:t>אע</a:t>
            </a:r>
            <a:r>
              <a:rPr lang="he-IL" sz="1700" dirty="0">
                <a:solidFill>
                  <a:srgbClr val="FF0000"/>
                </a:solidFill>
              </a:rPr>
              <a:t>''פ </a:t>
            </a:r>
            <a:r>
              <a:rPr lang="he-IL" sz="1700" dirty="0" err="1">
                <a:solidFill>
                  <a:srgbClr val="FF0000"/>
                </a:solidFill>
              </a:rPr>
              <a:t>שנתקרע</a:t>
            </a:r>
            <a:r>
              <a:rPr lang="he-IL" sz="1700" dirty="0">
                <a:solidFill>
                  <a:srgbClr val="FF0000"/>
                </a:solidFill>
              </a:rPr>
              <a:t> הגט או שאבד - הרי זו מגורשת</a:t>
            </a:r>
            <a:r>
              <a:rPr lang="he-IL" sz="1700" dirty="0">
                <a:solidFill>
                  <a:srgbClr val="F79646">
                    <a:lumMod val="50000"/>
                  </a:srgbClr>
                </a:solidFill>
              </a:rPr>
              <a:t>,</a:t>
            </a:r>
          </a:p>
          <a:p>
            <a:pPr>
              <a:lnSpc>
                <a:spcPct val="120000"/>
              </a:lnSpc>
            </a:pPr>
            <a:r>
              <a:rPr lang="he-IL" sz="1700" dirty="0">
                <a:solidFill>
                  <a:srgbClr val="F79646">
                    <a:lumMod val="50000"/>
                  </a:srgbClr>
                </a:solidFill>
              </a:rPr>
              <a:t>לאחר לא </a:t>
            </a:r>
            <a:r>
              <a:rPr lang="he-IL" sz="1700" dirty="0" err="1">
                <a:solidFill>
                  <a:srgbClr val="F79646">
                    <a:lumMod val="50000"/>
                  </a:srgbClr>
                </a:solidFill>
              </a:rPr>
              <a:t>תנשא</a:t>
            </a:r>
            <a:r>
              <a:rPr lang="he-IL" sz="1700" dirty="0">
                <a:solidFill>
                  <a:srgbClr val="F79646">
                    <a:lumMod val="50000"/>
                  </a:srgbClr>
                </a:solidFill>
              </a:rPr>
              <a:t> עד </a:t>
            </a:r>
            <a:r>
              <a:rPr lang="he-IL" sz="1700" dirty="0" err="1">
                <a:solidFill>
                  <a:srgbClr val="F79646">
                    <a:lumMod val="50000"/>
                  </a:srgbClr>
                </a:solidFill>
              </a:rPr>
              <a:t>שתתן</a:t>
            </a:r>
            <a:r>
              <a:rPr lang="he-IL" sz="1700" dirty="0">
                <a:solidFill>
                  <a:srgbClr val="F79646">
                    <a:lumMod val="50000"/>
                  </a:srgbClr>
                </a:solidFill>
              </a:rPr>
              <a:t>.</a:t>
            </a:r>
          </a:p>
          <a:p>
            <a:pPr>
              <a:lnSpc>
                <a:spcPct val="120000"/>
              </a:lnSpc>
            </a:pPr>
            <a:endParaRPr lang="he-IL" sz="1700" dirty="0"/>
          </a:p>
          <a:p>
            <a:pPr>
              <a:lnSpc>
                <a:spcPct val="120000"/>
              </a:lnSpc>
            </a:pPr>
            <a:r>
              <a:rPr lang="he-IL" sz="1700" dirty="0" smtClean="0"/>
              <a:t>ועוד תניא: </a:t>
            </a:r>
          </a:p>
          <a:p>
            <a:pPr>
              <a:lnSpc>
                <a:spcPct val="120000"/>
              </a:lnSpc>
            </a:pPr>
            <a:r>
              <a:rPr lang="he-IL" sz="1700" dirty="0">
                <a:solidFill>
                  <a:srgbClr val="F79646">
                    <a:lumMod val="50000"/>
                  </a:srgbClr>
                </a:solidFill>
              </a:rPr>
              <a:t>אמר לה "הרי זה </a:t>
            </a:r>
            <a:r>
              <a:rPr lang="he-IL" sz="1700" dirty="0" err="1">
                <a:solidFill>
                  <a:srgbClr val="F79646">
                    <a:lumMod val="50000"/>
                  </a:srgbClr>
                </a:solidFill>
              </a:rPr>
              <a:t>גיטך</a:t>
            </a:r>
            <a:r>
              <a:rPr lang="he-IL" sz="1700" dirty="0">
                <a:solidFill>
                  <a:srgbClr val="F79646">
                    <a:lumMod val="50000"/>
                  </a:srgbClr>
                </a:solidFill>
              </a:rPr>
              <a:t> </a:t>
            </a:r>
            <a:r>
              <a:rPr lang="he-IL" sz="1700" dirty="0" err="1">
                <a:solidFill>
                  <a:srgbClr val="F79646">
                    <a:lumMod val="50000"/>
                  </a:srgbClr>
                </a:solidFill>
              </a:rPr>
              <a:t>ע''מ</a:t>
            </a:r>
            <a:r>
              <a:rPr lang="he-IL" sz="1700" dirty="0">
                <a:solidFill>
                  <a:srgbClr val="F79646">
                    <a:lumMod val="50000"/>
                  </a:srgbClr>
                </a:solidFill>
              </a:rPr>
              <a:t> שתתני לי מאתים זוז" ומת -</a:t>
            </a:r>
          </a:p>
          <a:p>
            <a:pPr>
              <a:lnSpc>
                <a:spcPct val="120000"/>
              </a:lnSpc>
            </a:pPr>
            <a:r>
              <a:rPr lang="he-IL" sz="1700" dirty="0">
                <a:solidFill>
                  <a:srgbClr val="F79646">
                    <a:lumMod val="50000"/>
                  </a:srgbClr>
                </a:solidFill>
              </a:rPr>
              <a:t>נתנה - אין זקוקה ליבם, לא נתנה - זקוקה ליבם, </a:t>
            </a:r>
          </a:p>
          <a:p>
            <a:pPr>
              <a:lnSpc>
                <a:spcPct val="120000"/>
              </a:lnSpc>
            </a:pPr>
            <a:r>
              <a:rPr lang="he-IL" sz="1700" dirty="0" err="1">
                <a:solidFill>
                  <a:srgbClr val="F79646">
                    <a:lumMod val="50000"/>
                  </a:srgbClr>
                </a:solidFill>
              </a:rPr>
              <a:t>רשב</a:t>
            </a:r>
            <a:r>
              <a:rPr lang="he-IL" sz="1700" dirty="0">
                <a:solidFill>
                  <a:srgbClr val="F79646">
                    <a:lumMod val="50000"/>
                  </a:srgbClr>
                </a:solidFill>
              </a:rPr>
              <a:t>''ג אומר: נותנת לאחיו או לאביו או לאחד מן הקרובים.</a:t>
            </a:r>
          </a:p>
          <a:p>
            <a:pPr>
              <a:lnSpc>
                <a:spcPct val="120000"/>
              </a:lnSpc>
            </a:pPr>
            <a:endParaRPr lang="he-IL" sz="300" dirty="0" smtClean="0"/>
          </a:p>
          <a:p>
            <a:pPr>
              <a:lnSpc>
                <a:spcPct val="120000"/>
              </a:lnSpc>
            </a:pPr>
            <a:r>
              <a:rPr lang="he-IL" sz="1700" dirty="0" smtClean="0"/>
              <a:t>עד </a:t>
            </a:r>
            <a:r>
              <a:rPr lang="he-IL" sz="1700" dirty="0"/>
              <a:t>כאן לא </a:t>
            </a:r>
            <a:r>
              <a:rPr lang="he-IL" sz="1700" dirty="0" smtClean="0"/>
              <a:t>פליגי, </a:t>
            </a:r>
          </a:p>
          <a:p>
            <a:pPr>
              <a:lnSpc>
                <a:spcPct val="120000"/>
              </a:lnSpc>
            </a:pPr>
            <a:r>
              <a:rPr lang="he-IL" sz="1700" dirty="0" smtClean="0"/>
              <a:t>אלא </a:t>
            </a:r>
            <a:r>
              <a:rPr lang="he-IL" sz="1700" dirty="0" err="1"/>
              <a:t>דמר</a:t>
            </a:r>
            <a:r>
              <a:rPr lang="he-IL" sz="1700" dirty="0"/>
              <a:t> סבר לי ולא </a:t>
            </a:r>
            <a:r>
              <a:rPr lang="he-IL" sz="1700" dirty="0" smtClean="0"/>
              <a:t>ליורשיי,</a:t>
            </a:r>
          </a:p>
          <a:p>
            <a:pPr>
              <a:lnSpc>
                <a:spcPct val="120000"/>
              </a:lnSpc>
            </a:pPr>
            <a:r>
              <a:rPr lang="he-IL" sz="1700" dirty="0" smtClean="0"/>
              <a:t>ומר </a:t>
            </a:r>
            <a:r>
              <a:rPr lang="he-IL" sz="1700" dirty="0"/>
              <a:t>סבר אפי' </a:t>
            </a:r>
            <a:r>
              <a:rPr lang="he-IL" sz="1700" dirty="0" smtClean="0"/>
              <a:t>ליורשיי,</a:t>
            </a:r>
          </a:p>
          <a:p>
            <a:pPr>
              <a:lnSpc>
                <a:spcPct val="120000"/>
              </a:lnSpc>
            </a:pPr>
            <a:r>
              <a:rPr lang="he-IL" sz="1700" dirty="0" smtClean="0"/>
              <a:t>דכולי </a:t>
            </a:r>
            <a:r>
              <a:rPr lang="he-IL" sz="1700" dirty="0"/>
              <a:t>עלמא </a:t>
            </a:r>
            <a:r>
              <a:rPr lang="he-IL" sz="1700" dirty="0" err="1"/>
              <a:t>מיהא</a:t>
            </a:r>
            <a:r>
              <a:rPr lang="he-IL" sz="1700" dirty="0"/>
              <a:t> תנאה הוי </a:t>
            </a:r>
            <a:r>
              <a:rPr lang="he-IL" sz="1700" dirty="0" smtClean="0"/>
              <a:t>- </a:t>
            </a:r>
            <a:r>
              <a:rPr lang="he-IL" sz="1700" dirty="0" err="1" smtClean="0"/>
              <a:t>תיובתא</a:t>
            </a:r>
            <a:r>
              <a:rPr lang="he-IL" sz="1700" dirty="0" smtClean="0"/>
              <a:t> </a:t>
            </a:r>
            <a:r>
              <a:rPr lang="he-IL" sz="1700" dirty="0" err="1"/>
              <a:t>דרב</a:t>
            </a:r>
            <a:r>
              <a:rPr lang="he-IL" sz="1700" dirty="0"/>
              <a:t> </a:t>
            </a:r>
            <a:r>
              <a:rPr lang="he-IL" sz="1700" dirty="0" smtClean="0"/>
              <a:t>יהודה!</a:t>
            </a:r>
          </a:p>
          <a:p>
            <a:pPr>
              <a:lnSpc>
                <a:spcPct val="120000"/>
              </a:lnSpc>
            </a:pPr>
            <a:endParaRPr lang="he-IL" sz="1700" dirty="0"/>
          </a:p>
          <a:p>
            <a:pPr>
              <a:lnSpc>
                <a:spcPct val="120000"/>
              </a:lnSpc>
            </a:pPr>
            <a:r>
              <a:rPr lang="he-IL" sz="1700" dirty="0" smtClean="0"/>
              <a:t>אמר </a:t>
            </a:r>
            <a:r>
              <a:rPr lang="he-IL" sz="1700" dirty="0"/>
              <a:t>לך רב </a:t>
            </a:r>
            <a:r>
              <a:rPr lang="he-IL" sz="1700" dirty="0" smtClean="0"/>
              <a:t>יהודה: </a:t>
            </a:r>
          </a:p>
          <a:p>
            <a:pPr>
              <a:lnSpc>
                <a:spcPct val="120000"/>
              </a:lnSpc>
            </a:pPr>
            <a:r>
              <a:rPr lang="he-IL" sz="1700" dirty="0" smtClean="0"/>
              <a:t>הא </a:t>
            </a:r>
            <a:r>
              <a:rPr lang="he-IL" sz="1700" dirty="0"/>
              <a:t>מני רבי </a:t>
            </a:r>
            <a:r>
              <a:rPr lang="he-IL" sz="1700" dirty="0" smtClean="0"/>
              <a:t>היא, </a:t>
            </a:r>
          </a:p>
          <a:p>
            <a:pPr>
              <a:lnSpc>
                <a:spcPct val="120000"/>
              </a:lnSpc>
            </a:pPr>
            <a:r>
              <a:rPr lang="he-IL" sz="1700" dirty="0" err="1" smtClean="0"/>
              <a:t>דאמר</a:t>
            </a:r>
            <a:r>
              <a:rPr lang="he-IL" sz="1700" dirty="0" smtClean="0"/>
              <a:t> </a:t>
            </a:r>
            <a:r>
              <a:rPr lang="he-IL" sz="1700" dirty="0"/>
              <a:t>רב </a:t>
            </a:r>
            <a:r>
              <a:rPr lang="he-IL" sz="1700" dirty="0" err="1"/>
              <a:t>הונא</a:t>
            </a:r>
            <a:r>
              <a:rPr lang="he-IL" sz="1700" dirty="0"/>
              <a:t> אמר </a:t>
            </a:r>
            <a:r>
              <a:rPr lang="he-IL" sz="1700" dirty="0" smtClean="0"/>
              <a:t>רבי: </a:t>
            </a:r>
            <a:r>
              <a:rPr lang="he-IL" sz="1700" dirty="0"/>
              <a:t>כל האומר </a:t>
            </a:r>
            <a:r>
              <a:rPr lang="he-IL" sz="1700" dirty="0" err="1"/>
              <a:t>ע''מ</a:t>
            </a:r>
            <a:r>
              <a:rPr lang="he-IL" sz="1700" dirty="0"/>
              <a:t> כאומר מעכשיו </a:t>
            </a:r>
            <a:r>
              <a:rPr lang="he-IL" sz="1700" dirty="0" smtClean="0"/>
              <a:t>דמי,</a:t>
            </a:r>
          </a:p>
          <a:p>
            <a:pPr>
              <a:lnSpc>
                <a:spcPct val="120000"/>
              </a:lnSpc>
            </a:pPr>
            <a:r>
              <a:rPr lang="he-IL" sz="1700" dirty="0" smtClean="0"/>
              <a:t>ופליגי </a:t>
            </a:r>
            <a:r>
              <a:rPr lang="he-IL" sz="1700" dirty="0"/>
              <a:t>רבנן </a:t>
            </a:r>
            <a:r>
              <a:rPr lang="he-IL" sz="1700" dirty="0" smtClean="0"/>
              <a:t>עליה,</a:t>
            </a:r>
          </a:p>
          <a:p>
            <a:pPr>
              <a:lnSpc>
                <a:spcPct val="120000"/>
              </a:lnSpc>
            </a:pPr>
            <a:r>
              <a:rPr lang="he-IL" sz="1700" dirty="0" err="1" smtClean="0"/>
              <a:t>ואנא</a:t>
            </a:r>
            <a:r>
              <a:rPr lang="he-IL" sz="1700" dirty="0" smtClean="0"/>
              <a:t> </a:t>
            </a:r>
            <a:r>
              <a:rPr lang="he-IL" sz="1700" dirty="0" err="1"/>
              <a:t>דאמרי</a:t>
            </a:r>
            <a:r>
              <a:rPr lang="he-IL" sz="1700" dirty="0"/>
              <a:t> </a:t>
            </a:r>
            <a:r>
              <a:rPr lang="he-IL" sz="1700" dirty="0" err="1" smtClean="0"/>
              <a:t>כרבנן</a:t>
            </a:r>
            <a:r>
              <a:rPr lang="he-IL" sz="1700" dirty="0"/>
              <a:t>.</a:t>
            </a:r>
            <a:endParaRPr lang="he-IL" sz="1700" dirty="0" smtClean="0"/>
          </a:p>
        </p:txBody>
      </p:sp>
      <p:sp>
        <p:nvSpPr>
          <p:cNvPr id="7" name="TextBox 6"/>
          <p:cNvSpPr txBox="1"/>
          <p:nvPr/>
        </p:nvSpPr>
        <p:spPr>
          <a:xfrm>
            <a:off x="-108520" y="35330"/>
            <a:ext cx="1607572" cy="369332"/>
          </a:xfrm>
          <a:prstGeom prst="rect">
            <a:avLst/>
          </a:prstGeom>
          <a:noFill/>
        </p:spPr>
        <p:txBody>
          <a:bodyPr wrap="square" rtlCol="1">
            <a:spAutoFit/>
          </a:bodyPr>
          <a:lstStyle/>
          <a:p>
            <a:r>
              <a:rPr lang="he-IL" b="1" dirty="0" smtClean="0">
                <a:solidFill>
                  <a:schemeClr val="bg1">
                    <a:lumMod val="50000"/>
                  </a:schemeClr>
                </a:solidFill>
              </a:rPr>
              <a:t>דף </a:t>
            </a:r>
            <a:r>
              <a:rPr lang="he-IL" b="1" dirty="0">
                <a:solidFill>
                  <a:schemeClr val="bg1">
                    <a:lumMod val="50000"/>
                  </a:schemeClr>
                </a:solidFill>
              </a:rPr>
              <a:t>ס</a:t>
            </a:r>
            <a:r>
              <a:rPr lang="he-IL" b="1" dirty="0" smtClean="0">
                <a:solidFill>
                  <a:schemeClr val="bg1">
                    <a:lumMod val="50000"/>
                  </a:schemeClr>
                </a:solidFill>
              </a:rPr>
              <a:t> עמוד ב</a:t>
            </a:r>
            <a:endParaRPr lang="he-IL" b="1" dirty="0">
              <a:solidFill>
                <a:schemeClr val="bg1">
                  <a:lumMod val="50000"/>
                </a:schemeClr>
              </a:solidFill>
            </a:endParaRPr>
          </a:p>
        </p:txBody>
      </p:sp>
      <p:sp>
        <p:nvSpPr>
          <p:cNvPr id="6" name="TextBox 5"/>
          <p:cNvSpPr txBox="1"/>
          <p:nvPr/>
        </p:nvSpPr>
        <p:spPr>
          <a:xfrm>
            <a:off x="8820472" y="561023"/>
            <a:ext cx="323528" cy="1938992"/>
          </a:xfrm>
          <a:prstGeom prst="rect">
            <a:avLst/>
          </a:prstGeom>
          <a:noFill/>
        </p:spPr>
        <p:txBody>
          <a:bodyPr wrap="square" rtlCol="1">
            <a:spAutoFit/>
          </a:bodyPr>
          <a:lstStyle/>
          <a:p>
            <a:r>
              <a:rPr lang="he-IL" sz="1500" dirty="0" smtClean="0"/>
              <a:t>❶</a:t>
            </a:r>
          </a:p>
          <a:p>
            <a:endParaRPr lang="he-IL" sz="1500" dirty="0"/>
          </a:p>
          <a:p>
            <a:endParaRPr lang="he-IL" sz="1500" dirty="0" smtClean="0"/>
          </a:p>
          <a:p>
            <a:endParaRPr lang="he-IL" sz="1500" dirty="0"/>
          </a:p>
          <a:p>
            <a:endParaRPr lang="he-IL" sz="1500" dirty="0" smtClean="0"/>
          </a:p>
          <a:p>
            <a:endParaRPr lang="he-IL" sz="1400" dirty="0"/>
          </a:p>
          <a:p>
            <a:endParaRPr lang="he-IL" sz="1400" dirty="0" smtClean="0"/>
          </a:p>
          <a:p>
            <a:r>
              <a:rPr lang="he-IL" sz="1500" dirty="0" smtClean="0"/>
              <a:t>❷</a:t>
            </a:r>
            <a:endParaRPr lang="he-IL" sz="1500" dirty="0"/>
          </a:p>
        </p:txBody>
      </p:sp>
      <p:sp>
        <p:nvSpPr>
          <p:cNvPr id="8" name="הסבר מלבני מעוגל 7"/>
          <p:cNvSpPr/>
          <p:nvPr/>
        </p:nvSpPr>
        <p:spPr>
          <a:xfrm>
            <a:off x="323528" y="739725"/>
            <a:ext cx="3399112" cy="4273451"/>
          </a:xfrm>
          <a:prstGeom prst="wedgeRoundRectCallout">
            <a:avLst>
              <a:gd name="adj1" fmla="val 54416"/>
              <a:gd name="adj2" fmla="val -36774"/>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r>
              <a:rPr lang="he-IL" sz="1200" b="1" dirty="0" smtClean="0">
                <a:solidFill>
                  <a:prstClr val="black"/>
                </a:solidFill>
              </a:rPr>
              <a:t>משנה (דף ס עמוד א)</a:t>
            </a:r>
            <a:endParaRPr lang="he-IL" sz="1200" dirty="0">
              <a:solidFill>
                <a:srgbClr val="F79646">
                  <a:lumMod val="50000"/>
                </a:srgbClr>
              </a:solidFill>
            </a:endParaRPr>
          </a:p>
          <a:p>
            <a:pPr lvl="0"/>
            <a:r>
              <a:rPr lang="he-IL" sz="1200" dirty="0">
                <a:solidFill>
                  <a:srgbClr val="F79646">
                    <a:lumMod val="50000"/>
                  </a:srgbClr>
                </a:solidFill>
              </a:rPr>
              <a:t>האומר לאשה</a:t>
            </a:r>
            <a:r>
              <a:rPr lang="he-IL" sz="1200" dirty="0" smtClean="0">
                <a:solidFill>
                  <a:srgbClr val="F79646">
                    <a:lumMod val="50000"/>
                  </a:srgbClr>
                </a:solidFill>
              </a:rPr>
              <a:t>: "</a:t>
            </a:r>
            <a:r>
              <a:rPr lang="he-IL" sz="1200" dirty="0">
                <a:solidFill>
                  <a:srgbClr val="F79646">
                    <a:lumMod val="50000"/>
                  </a:srgbClr>
                </a:solidFill>
              </a:rPr>
              <a:t>הרי את מקודשת לי על מנת שאתן לך מאתים זוז" - הרי זו מקודשת והוא </a:t>
            </a:r>
            <a:r>
              <a:rPr lang="he-IL" sz="1200" dirty="0" err="1">
                <a:solidFill>
                  <a:srgbClr val="F79646">
                    <a:lumMod val="50000"/>
                  </a:srgbClr>
                </a:solidFill>
              </a:rPr>
              <a:t>יתן</a:t>
            </a:r>
            <a:r>
              <a:rPr lang="he-IL" sz="1200" dirty="0" smtClean="0">
                <a:solidFill>
                  <a:srgbClr val="F79646">
                    <a:lumMod val="50000"/>
                  </a:srgbClr>
                </a:solidFill>
              </a:rPr>
              <a:t>.</a:t>
            </a:r>
            <a:endParaRPr lang="he-IL" sz="1200" dirty="0">
              <a:solidFill>
                <a:srgbClr val="F79646">
                  <a:lumMod val="50000"/>
                </a:srgbClr>
              </a:solidFill>
            </a:endParaRPr>
          </a:p>
          <a:p>
            <a:pPr lvl="0"/>
            <a:r>
              <a:rPr lang="he-IL" sz="700" dirty="0">
                <a:solidFill>
                  <a:prstClr val="black"/>
                </a:solidFill>
              </a:rPr>
              <a:t/>
            </a:r>
            <a:br>
              <a:rPr lang="he-IL" sz="700" dirty="0">
                <a:solidFill>
                  <a:prstClr val="black"/>
                </a:solidFill>
              </a:rPr>
            </a:br>
            <a:r>
              <a:rPr lang="he-IL" sz="1200" b="1" dirty="0">
                <a:solidFill>
                  <a:prstClr val="black"/>
                </a:solidFill>
              </a:rPr>
              <a:t>גמרא </a:t>
            </a:r>
          </a:p>
          <a:p>
            <a:pPr lvl="0"/>
            <a:r>
              <a:rPr lang="he-IL" sz="1200" dirty="0" smtClean="0">
                <a:solidFill>
                  <a:prstClr val="black"/>
                </a:solidFill>
              </a:rPr>
              <a:t>איתמר: רב </a:t>
            </a:r>
            <a:r>
              <a:rPr lang="he-IL" sz="1200" dirty="0" err="1" smtClean="0">
                <a:solidFill>
                  <a:prstClr val="black"/>
                </a:solidFill>
              </a:rPr>
              <a:t>הונא</a:t>
            </a:r>
            <a:r>
              <a:rPr lang="he-IL" sz="1200" dirty="0" smtClean="0">
                <a:solidFill>
                  <a:prstClr val="black"/>
                </a:solidFill>
              </a:rPr>
              <a:t> אמר: והוא </a:t>
            </a:r>
            <a:r>
              <a:rPr lang="he-IL" sz="1200" dirty="0" err="1" smtClean="0">
                <a:solidFill>
                  <a:prstClr val="black"/>
                </a:solidFill>
              </a:rPr>
              <a:t>יתן</a:t>
            </a:r>
            <a:r>
              <a:rPr lang="he-IL" sz="1200" dirty="0" smtClean="0">
                <a:solidFill>
                  <a:prstClr val="black"/>
                </a:solidFill>
              </a:rPr>
              <a:t>. רב יהודה אמר: </a:t>
            </a:r>
            <a:r>
              <a:rPr lang="he-IL" sz="1200" dirty="0" err="1" smtClean="0">
                <a:solidFill>
                  <a:prstClr val="black"/>
                </a:solidFill>
              </a:rPr>
              <a:t>לכשיתן</a:t>
            </a:r>
            <a:r>
              <a:rPr lang="he-IL" sz="1200" dirty="0">
                <a:solidFill>
                  <a:prstClr val="black"/>
                </a:solidFill>
              </a:rPr>
              <a:t>. </a:t>
            </a:r>
            <a:endParaRPr lang="he-IL" sz="1200" dirty="0" smtClean="0">
              <a:solidFill>
                <a:prstClr val="black"/>
              </a:solidFill>
            </a:endParaRPr>
          </a:p>
          <a:p>
            <a:pPr lvl="0"/>
            <a:r>
              <a:rPr lang="he-IL" sz="1200" dirty="0" smtClean="0">
                <a:solidFill>
                  <a:prstClr val="black"/>
                </a:solidFill>
              </a:rPr>
              <a:t>רב </a:t>
            </a:r>
            <a:r>
              <a:rPr lang="he-IL" sz="1200" dirty="0" err="1">
                <a:solidFill>
                  <a:prstClr val="black"/>
                </a:solidFill>
              </a:rPr>
              <a:t>הונא</a:t>
            </a:r>
            <a:r>
              <a:rPr lang="he-IL" sz="1200" dirty="0">
                <a:solidFill>
                  <a:prstClr val="black"/>
                </a:solidFill>
              </a:rPr>
              <a:t> אמר והוא </a:t>
            </a:r>
            <a:r>
              <a:rPr lang="he-IL" sz="1200" dirty="0" err="1">
                <a:solidFill>
                  <a:prstClr val="black"/>
                </a:solidFill>
              </a:rPr>
              <a:t>יתן</a:t>
            </a:r>
            <a:r>
              <a:rPr lang="he-IL" sz="1200" dirty="0">
                <a:solidFill>
                  <a:prstClr val="black"/>
                </a:solidFill>
              </a:rPr>
              <a:t> - תנאה הוי מקיים תנאה ואזיל,</a:t>
            </a:r>
          </a:p>
          <a:p>
            <a:pPr lvl="0"/>
            <a:r>
              <a:rPr lang="he-IL" sz="1200" dirty="0">
                <a:solidFill>
                  <a:prstClr val="black"/>
                </a:solidFill>
              </a:rPr>
              <a:t>רב יהודה אמר </a:t>
            </a:r>
            <a:r>
              <a:rPr lang="he-IL" sz="1200" dirty="0" err="1">
                <a:solidFill>
                  <a:prstClr val="black"/>
                </a:solidFill>
              </a:rPr>
              <a:t>לכשיתן</a:t>
            </a:r>
            <a:r>
              <a:rPr lang="he-IL" sz="1200" dirty="0">
                <a:solidFill>
                  <a:prstClr val="black"/>
                </a:solidFill>
              </a:rPr>
              <a:t> - לכי </a:t>
            </a:r>
            <a:r>
              <a:rPr lang="he-IL" sz="1200" dirty="0" err="1">
                <a:solidFill>
                  <a:prstClr val="black"/>
                </a:solidFill>
              </a:rPr>
              <a:t>יהיב</a:t>
            </a:r>
            <a:r>
              <a:rPr lang="he-IL" sz="1200" dirty="0">
                <a:solidFill>
                  <a:prstClr val="black"/>
                </a:solidFill>
              </a:rPr>
              <a:t> הוו קידושי השתא </a:t>
            </a:r>
            <a:r>
              <a:rPr lang="he-IL" sz="1200" dirty="0" err="1">
                <a:solidFill>
                  <a:prstClr val="black"/>
                </a:solidFill>
              </a:rPr>
              <a:t>מיהא</a:t>
            </a:r>
            <a:r>
              <a:rPr lang="he-IL" sz="1200" dirty="0">
                <a:solidFill>
                  <a:prstClr val="black"/>
                </a:solidFill>
              </a:rPr>
              <a:t> לא הוו קידושי</a:t>
            </a:r>
            <a:r>
              <a:rPr lang="he-IL" sz="1200" dirty="0" smtClean="0">
                <a:solidFill>
                  <a:prstClr val="black"/>
                </a:solidFill>
              </a:rPr>
              <a:t>...</a:t>
            </a:r>
          </a:p>
          <a:p>
            <a:pPr lvl="0"/>
            <a:endParaRPr lang="he-IL" sz="600" dirty="0" smtClean="0">
              <a:solidFill>
                <a:prstClr val="black"/>
              </a:solidFill>
            </a:endParaRPr>
          </a:p>
          <a:p>
            <a:pPr lvl="0">
              <a:lnSpc>
                <a:spcPct val="120000"/>
              </a:lnSpc>
            </a:pPr>
            <a:r>
              <a:rPr lang="he-IL" sz="1200" dirty="0" smtClean="0">
                <a:solidFill>
                  <a:prstClr val="black"/>
                </a:solidFill>
              </a:rPr>
              <a:t>ותנן </a:t>
            </a:r>
            <a:r>
              <a:rPr lang="he-IL" sz="1200" dirty="0" err="1">
                <a:solidFill>
                  <a:prstClr val="black"/>
                </a:solidFill>
              </a:rPr>
              <a:t>נמי</a:t>
            </a:r>
            <a:r>
              <a:rPr lang="he-IL" sz="1200" dirty="0">
                <a:solidFill>
                  <a:prstClr val="black"/>
                </a:solidFill>
              </a:rPr>
              <a:t> גבי גיטין כי האי </a:t>
            </a:r>
            <a:r>
              <a:rPr lang="he-IL" sz="1200" dirty="0" err="1">
                <a:solidFill>
                  <a:prstClr val="black"/>
                </a:solidFill>
              </a:rPr>
              <a:t>גוונא</a:t>
            </a:r>
            <a:r>
              <a:rPr lang="he-IL" sz="1200" dirty="0">
                <a:solidFill>
                  <a:prstClr val="black"/>
                </a:solidFill>
              </a:rPr>
              <a:t>:</a:t>
            </a:r>
          </a:p>
          <a:p>
            <a:pPr lvl="0">
              <a:lnSpc>
                <a:spcPct val="120000"/>
              </a:lnSpc>
            </a:pPr>
            <a:r>
              <a:rPr lang="he-IL" sz="1200" dirty="0">
                <a:solidFill>
                  <a:srgbClr val="F79646">
                    <a:lumMod val="50000"/>
                  </a:srgbClr>
                </a:solidFill>
              </a:rPr>
              <a:t>האומר לאשה "הרי זה </a:t>
            </a:r>
            <a:r>
              <a:rPr lang="he-IL" sz="1200" dirty="0" err="1">
                <a:solidFill>
                  <a:srgbClr val="F79646">
                    <a:lumMod val="50000"/>
                  </a:srgbClr>
                </a:solidFill>
              </a:rPr>
              <a:t>גיטך</a:t>
            </a:r>
            <a:r>
              <a:rPr lang="he-IL" sz="1200" dirty="0">
                <a:solidFill>
                  <a:srgbClr val="F79646">
                    <a:lumMod val="50000"/>
                  </a:srgbClr>
                </a:solidFill>
              </a:rPr>
              <a:t> על מנת שתתני לי מאתים זוז" - הרי זו מגורשת והיא </a:t>
            </a:r>
            <a:r>
              <a:rPr lang="he-IL" sz="1200" dirty="0" err="1">
                <a:solidFill>
                  <a:srgbClr val="F79646">
                    <a:lumMod val="50000"/>
                  </a:srgbClr>
                </a:solidFill>
              </a:rPr>
              <a:t>תתן</a:t>
            </a:r>
            <a:r>
              <a:rPr lang="he-IL" sz="1200" dirty="0" smtClean="0">
                <a:solidFill>
                  <a:srgbClr val="F79646">
                    <a:lumMod val="50000"/>
                  </a:srgbClr>
                </a:solidFill>
              </a:rPr>
              <a:t>.</a:t>
            </a:r>
            <a:endParaRPr lang="he-IL" sz="1200" dirty="0">
              <a:solidFill>
                <a:prstClr val="black"/>
              </a:solidFill>
            </a:endParaRPr>
          </a:p>
          <a:p>
            <a:pPr lvl="0">
              <a:lnSpc>
                <a:spcPct val="120000"/>
              </a:lnSpc>
            </a:pPr>
            <a:r>
              <a:rPr lang="he-IL" sz="1200" dirty="0">
                <a:solidFill>
                  <a:prstClr val="black"/>
                </a:solidFill>
              </a:rPr>
              <a:t>איתמר: </a:t>
            </a:r>
          </a:p>
          <a:p>
            <a:pPr lvl="0">
              <a:lnSpc>
                <a:spcPct val="120000"/>
              </a:lnSpc>
            </a:pPr>
            <a:r>
              <a:rPr lang="he-IL" sz="1200" dirty="0">
                <a:solidFill>
                  <a:prstClr val="black"/>
                </a:solidFill>
              </a:rPr>
              <a:t>רב </a:t>
            </a:r>
            <a:r>
              <a:rPr lang="he-IL" sz="1200" dirty="0" err="1">
                <a:solidFill>
                  <a:prstClr val="black"/>
                </a:solidFill>
              </a:rPr>
              <a:t>הונא</a:t>
            </a:r>
            <a:r>
              <a:rPr lang="he-IL" sz="1200" dirty="0">
                <a:solidFill>
                  <a:prstClr val="black"/>
                </a:solidFill>
              </a:rPr>
              <a:t> אמר: והיא </a:t>
            </a:r>
            <a:r>
              <a:rPr lang="he-IL" sz="1200" dirty="0" err="1">
                <a:solidFill>
                  <a:prstClr val="black"/>
                </a:solidFill>
              </a:rPr>
              <a:t>תתן</a:t>
            </a:r>
            <a:r>
              <a:rPr lang="he-IL" sz="1200" dirty="0">
                <a:solidFill>
                  <a:prstClr val="black"/>
                </a:solidFill>
              </a:rPr>
              <a:t>.</a:t>
            </a:r>
          </a:p>
          <a:p>
            <a:pPr lvl="0">
              <a:lnSpc>
                <a:spcPct val="120000"/>
              </a:lnSpc>
            </a:pPr>
            <a:r>
              <a:rPr lang="he-IL" sz="1200" dirty="0">
                <a:solidFill>
                  <a:prstClr val="black"/>
                </a:solidFill>
              </a:rPr>
              <a:t>רב יהודה אמר: </a:t>
            </a:r>
            <a:r>
              <a:rPr lang="he-IL" sz="1200" dirty="0" err="1" smtClean="0">
                <a:solidFill>
                  <a:prstClr val="black"/>
                </a:solidFill>
              </a:rPr>
              <a:t>לכשתתן</a:t>
            </a:r>
            <a:r>
              <a:rPr lang="he-IL" sz="1200" dirty="0" smtClean="0">
                <a:solidFill>
                  <a:prstClr val="black"/>
                </a:solidFill>
              </a:rPr>
              <a:t>...</a:t>
            </a:r>
            <a:endParaRPr lang="he-IL" sz="1200" dirty="0">
              <a:solidFill>
                <a:prstClr val="black"/>
              </a:solidFill>
            </a:endParaRPr>
          </a:p>
          <a:p>
            <a:pPr lvl="0">
              <a:lnSpc>
                <a:spcPct val="120000"/>
              </a:lnSpc>
            </a:pPr>
            <a:r>
              <a:rPr lang="he-IL" sz="1200" dirty="0">
                <a:solidFill>
                  <a:prstClr val="black"/>
                </a:solidFill>
              </a:rPr>
              <a:t>מאי </a:t>
            </a:r>
            <a:r>
              <a:rPr lang="he-IL" sz="1200" dirty="0" err="1">
                <a:solidFill>
                  <a:prstClr val="black"/>
                </a:solidFill>
              </a:rPr>
              <a:t>בינייהו</a:t>
            </a:r>
            <a:r>
              <a:rPr lang="he-IL" sz="1200" dirty="0">
                <a:solidFill>
                  <a:prstClr val="black"/>
                </a:solidFill>
              </a:rPr>
              <a:t>?</a:t>
            </a:r>
          </a:p>
          <a:p>
            <a:pPr lvl="0">
              <a:lnSpc>
                <a:spcPct val="120000"/>
              </a:lnSpc>
            </a:pPr>
            <a:r>
              <a:rPr lang="he-IL" sz="1200" dirty="0">
                <a:solidFill>
                  <a:srgbClr val="FF0000"/>
                </a:solidFill>
              </a:rPr>
              <a:t>איכא </a:t>
            </a:r>
            <a:r>
              <a:rPr lang="he-IL" sz="1200" dirty="0" err="1">
                <a:solidFill>
                  <a:srgbClr val="FF0000"/>
                </a:solidFill>
              </a:rPr>
              <a:t>בינייהו</a:t>
            </a:r>
            <a:r>
              <a:rPr lang="he-IL" sz="1200" dirty="0">
                <a:solidFill>
                  <a:srgbClr val="FF0000"/>
                </a:solidFill>
              </a:rPr>
              <a:t> </a:t>
            </a:r>
            <a:r>
              <a:rPr lang="he-IL" sz="1200" dirty="0" err="1">
                <a:solidFill>
                  <a:srgbClr val="FF0000"/>
                </a:solidFill>
              </a:rPr>
              <a:t>שנתקרע</a:t>
            </a:r>
            <a:r>
              <a:rPr lang="he-IL" sz="1200" dirty="0">
                <a:solidFill>
                  <a:srgbClr val="FF0000"/>
                </a:solidFill>
              </a:rPr>
              <a:t> הגט או שאבד </a:t>
            </a:r>
            <a:r>
              <a:rPr lang="he-IL" sz="1200" dirty="0">
                <a:solidFill>
                  <a:prstClr val="black"/>
                </a:solidFill>
              </a:rPr>
              <a:t>-</a:t>
            </a:r>
          </a:p>
          <a:p>
            <a:pPr lvl="0">
              <a:lnSpc>
                <a:spcPct val="120000"/>
              </a:lnSpc>
            </a:pPr>
            <a:r>
              <a:rPr lang="he-IL" sz="1200" dirty="0">
                <a:solidFill>
                  <a:prstClr val="black"/>
                </a:solidFill>
              </a:rPr>
              <a:t>לרב </a:t>
            </a:r>
            <a:r>
              <a:rPr lang="he-IL" sz="1200" dirty="0" err="1">
                <a:solidFill>
                  <a:prstClr val="black"/>
                </a:solidFill>
              </a:rPr>
              <a:t>הונא</a:t>
            </a:r>
            <a:r>
              <a:rPr lang="he-IL" sz="1200" dirty="0">
                <a:solidFill>
                  <a:prstClr val="black"/>
                </a:solidFill>
              </a:rPr>
              <a:t> הוי גט, </a:t>
            </a:r>
            <a:r>
              <a:rPr lang="he-IL" sz="1200" dirty="0">
                <a:solidFill>
                  <a:srgbClr val="FF0000"/>
                </a:solidFill>
              </a:rPr>
              <a:t>לרב יהודה לא הוי גט. </a:t>
            </a:r>
          </a:p>
        </p:txBody>
      </p:sp>
    </p:spTree>
    <p:extLst>
      <p:ext uri="{BB962C8B-B14F-4D97-AF65-F5344CB8AC3E}">
        <p14:creationId xmlns:p14="http://schemas.microsoft.com/office/powerpoint/2010/main" val="5171467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2987824" y="523701"/>
            <a:ext cx="5832648" cy="6342121"/>
          </a:xfrm>
          <a:prstGeom prst="rect">
            <a:avLst/>
          </a:prstGeom>
          <a:noFill/>
        </p:spPr>
        <p:txBody>
          <a:bodyPr wrap="square" rtlCol="1">
            <a:spAutoFit/>
          </a:bodyPr>
          <a:lstStyle/>
          <a:p>
            <a:pPr>
              <a:lnSpc>
                <a:spcPct val="120000"/>
              </a:lnSpc>
            </a:pPr>
            <a:r>
              <a:rPr lang="he-IL" sz="1700" dirty="0" smtClean="0"/>
              <a:t>מיתיבי:</a:t>
            </a:r>
          </a:p>
          <a:p>
            <a:pPr>
              <a:lnSpc>
                <a:spcPct val="120000"/>
              </a:lnSpc>
            </a:pPr>
            <a:r>
              <a:rPr lang="he-IL" sz="1700" dirty="0">
                <a:solidFill>
                  <a:srgbClr val="F79646">
                    <a:lumMod val="50000"/>
                  </a:srgbClr>
                </a:solidFill>
              </a:rPr>
              <a:t>"הרי זה </a:t>
            </a:r>
            <a:r>
              <a:rPr lang="he-IL" sz="1700" dirty="0" err="1">
                <a:solidFill>
                  <a:srgbClr val="F79646">
                    <a:lumMod val="50000"/>
                  </a:srgbClr>
                </a:solidFill>
              </a:rPr>
              <a:t>גיטך</a:t>
            </a:r>
            <a:r>
              <a:rPr lang="he-IL" sz="1700" dirty="0">
                <a:solidFill>
                  <a:srgbClr val="F79646">
                    <a:lumMod val="50000"/>
                  </a:srgbClr>
                </a:solidFill>
              </a:rPr>
              <a:t> </a:t>
            </a:r>
            <a:r>
              <a:rPr lang="he-IL" sz="1700" dirty="0" err="1">
                <a:solidFill>
                  <a:srgbClr val="F79646">
                    <a:lumMod val="50000"/>
                  </a:srgbClr>
                </a:solidFill>
              </a:rPr>
              <a:t>ע''מ</a:t>
            </a:r>
            <a:r>
              <a:rPr lang="he-IL" sz="1700" dirty="0">
                <a:solidFill>
                  <a:srgbClr val="F79646">
                    <a:lumMod val="50000"/>
                  </a:srgbClr>
                </a:solidFill>
              </a:rPr>
              <a:t> שתתני לי מאתים זוז" -</a:t>
            </a:r>
          </a:p>
          <a:p>
            <a:pPr>
              <a:lnSpc>
                <a:spcPct val="120000"/>
              </a:lnSpc>
            </a:pPr>
            <a:r>
              <a:rPr lang="he-IL" sz="1700" dirty="0" err="1">
                <a:solidFill>
                  <a:srgbClr val="F79646">
                    <a:lumMod val="50000"/>
                  </a:srgbClr>
                </a:solidFill>
              </a:rPr>
              <a:t>אע</a:t>
            </a:r>
            <a:r>
              <a:rPr lang="he-IL" sz="1700" dirty="0">
                <a:solidFill>
                  <a:srgbClr val="F79646">
                    <a:lumMod val="50000"/>
                  </a:srgbClr>
                </a:solidFill>
              </a:rPr>
              <a:t>''פ </a:t>
            </a:r>
            <a:r>
              <a:rPr lang="he-IL" sz="1700" dirty="0" err="1">
                <a:solidFill>
                  <a:srgbClr val="F79646">
                    <a:lumMod val="50000"/>
                  </a:srgbClr>
                </a:solidFill>
              </a:rPr>
              <a:t>שנתקרע</a:t>
            </a:r>
            <a:r>
              <a:rPr lang="he-IL" sz="1700" dirty="0">
                <a:solidFill>
                  <a:srgbClr val="F79646">
                    <a:lumMod val="50000"/>
                  </a:srgbClr>
                </a:solidFill>
              </a:rPr>
              <a:t> הגט או שאבד - הרי זו מגורשת,</a:t>
            </a:r>
          </a:p>
          <a:p>
            <a:pPr>
              <a:lnSpc>
                <a:spcPct val="120000"/>
              </a:lnSpc>
            </a:pPr>
            <a:r>
              <a:rPr lang="he-IL" sz="1700" dirty="0">
                <a:solidFill>
                  <a:srgbClr val="F79646">
                    <a:lumMod val="50000"/>
                  </a:srgbClr>
                </a:solidFill>
              </a:rPr>
              <a:t>לאחר לא </a:t>
            </a:r>
            <a:r>
              <a:rPr lang="he-IL" sz="1700" dirty="0" err="1">
                <a:solidFill>
                  <a:srgbClr val="F79646">
                    <a:lumMod val="50000"/>
                  </a:srgbClr>
                </a:solidFill>
              </a:rPr>
              <a:t>תנשא</a:t>
            </a:r>
            <a:r>
              <a:rPr lang="he-IL" sz="1700" dirty="0">
                <a:solidFill>
                  <a:srgbClr val="F79646">
                    <a:lumMod val="50000"/>
                  </a:srgbClr>
                </a:solidFill>
              </a:rPr>
              <a:t> עד </a:t>
            </a:r>
            <a:r>
              <a:rPr lang="he-IL" sz="1700" dirty="0" err="1">
                <a:solidFill>
                  <a:srgbClr val="F79646">
                    <a:lumMod val="50000"/>
                  </a:srgbClr>
                </a:solidFill>
              </a:rPr>
              <a:t>שתתן</a:t>
            </a:r>
            <a:r>
              <a:rPr lang="he-IL" sz="1700" dirty="0">
                <a:solidFill>
                  <a:srgbClr val="F79646">
                    <a:lumMod val="50000"/>
                  </a:srgbClr>
                </a:solidFill>
              </a:rPr>
              <a:t>.</a:t>
            </a:r>
          </a:p>
          <a:p>
            <a:pPr>
              <a:lnSpc>
                <a:spcPct val="120000"/>
              </a:lnSpc>
            </a:pPr>
            <a:endParaRPr lang="he-IL" sz="1700" dirty="0"/>
          </a:p>
          <a:p>
            <a:pPr>
              <a:lnSpc>
                <a:spcPct val="120000"/>
              </a:lnSpc>
            </a:pPr>
            <a:r>
              <a:rPr lang="he-IL" sz="1700" dirty="0" smtClean="0"/>
              <a:t>ועוד תניא: </a:t>
            </a:r>
          </a:p>
          <a:p>
            <a:pPr>
              <a:lnSpc>
                <a:spcPct val="120000"/>
              </a:lnSpc>
            </a:pPr>
            <a:r>
              <a:rPr lang="he-IL" sz="1700" dirty="0">
                <a:solidFill>
                  <a:srgbClr val="F79646">
                    <a:lumMod val="50000"/>
                  </a:srgbClr>
                </a:solidFill>
              </a:rPr>
              <a:t>אמר לה "הרי זה </a:t>
            </a:r>
            <a:r>
              <a:rPr lang="he-IL" sz="1700" dirty="0" err="1">
                <a:solidFill>
                  <a:srgbClr val="F79646">
                    <a:lumMod val="50000"/>
                  </a:srgbClr>
                </a:solidFill>
              </a:rPr>
              <a:t>גיטך</a:t>
            </a:r>
            <a:r>
              <a:rPr lang="he-IL" sz="1700" dirty="0">
                <a:solidFill>
                  <a:srgbClr val="F79646">
                    <a:lumMod val="50000"/>
                  </a:srgbClr>
                </a:solidFill>
              </a:rPr>
              <a:t> </a:t>
            </a:r>
            <a:r>
              <a:rPr lang="he-IL" sz="1700" dirty="0" err="1">
                <a:solidFill>
                  <a:srgbClr val="F79646">
                    <a:lumMod val="50000"/>
                  </a:srgbClr>
                </a:solidFill>
              </a:rPr>
              <a:t>ע''מ</a:t>
            </a:r>
            <a:r>
              <a:rPr lang="he-IL" sz="1700" dirty="0">
                <a:solidFill>
                  <a:srgbClr val="F79646">
                    <a:lumMod val="50000"/>
                  </a:srgbClr>
                </a:solidFill>
              </a:rPr>
              <a:t> שתתני לי מאתים זוז" ומת -</a:t>
            </a:r>
          </a:p>
          <a:p>
            <a:pPr>
              <a:lnSpc>
                <a:spcPct val="120000"/>
              </a:lnSpc>
            </a:pPr>
            <a:r>
              <a:rPr lang="he-IL" sz="1700" dirty="0">
                <a:solidFill>
                  <a:srgbClr val="F79646">
                    <a:lumMod val="50000"/>
                  </a:srgbClr>
                </a:solidFill>
              </a:rPr>
              <a:t>נתנה - אין זקוקה ליבם, לא נתנה - זקוקה ליבם, </a:t>
            </a:r>
          </a:p>
          <a:p>
            <a:pPr>
              <a:lnSpc>
                <a:spcPct val="120000"/>
              </a:lnSpc>
            </a:pPr>
            <a:r>
              <a:rPr lang="he-IL" sz="1700" dirty="0" err="1">
                <a:solidFill>
                  <a:srgbClr val="F79646">
                    <a:lumMod val="50000"/>
                  </a:srgbClr>
                </a:solidFill>
              </a:rPr>
              <a:t>רשב</a:t>
            </a:r>
            <a:r>
              <a:rPr lang="he-IL" sz="1700" dirty="0">
                <a:solidFill>
                  <a:srgbClr val="F79646">
                    <a:lumMod val="50000"/>
                  </a:srgbClr>
                </a:solidFill>
              </a:rPr>
              <a:t>''ג אומר: נותנת לאחיו או לאביו או לאחד מן הקרובים.</a:t>
            </a:r>
          </a:p>
          <a:p>
            <a:pPr>
              <a:lnSpc>
                <a:spcPct val="120000"/>
              </a:lnSpc>
            </a:pPr>
            <a:endParaRPr lang="he-IL" sz="300" dirty="0" smtClean="0"/>
          </a:p>
          <a:p>
            <a:pPr>
              <a:lnSpc>
                <a:spcPct val="120000"/>
              </a:lnSpc>
            </a:pPr>
            <a:r>
              <a:rPr lang="he-IL" sz="1700" dirty="0" smtClean="0"/>
              <a:t>עד </a:t>
            </a:r>
            <a:r>
              <a:rPr lang="he-IL" sz="1700" dirty="0"/>
              <a:t>כאן לא </a:t>
            </a:r>
            <a:r>
              <a:rPr lang="he-IL" sz="1700" dirty="0" smtClean="0"/>
              <a:t>פליגי, </a:t>
            </a:r>
          </a:p>
          <a:p>
            <a:pPr>
              <a:lnSpc>
                <a:spcPct val="120000"/>
              </a:lnSpc>
            </a:pPr>
            <a:r>
              <a:rPr lang="he-IL" sz="1700" dirty="0" smtClean="0"/>
              <a:t>אלא </a:t>
            </a:r>
            <a:r>
              <a:rPr lang="he-IL" sz="1700" dirty="0" err="1"/>
              <a:t>דמר</a:t>
            </a:r>
            <a:r>
              <a:rPr lang="he-IL" sz="1700" dirty="0"/>
              <a:t> סבר לי ולא </a:t>
            </a:r>
            <a:r>
              <a:rPr lang="he-IL" sz="1700" dirty="0" smtClean="0"/>
              <a:t>ליורשיי,</a:t>
            </a:r>
          </a:p>
          <a:p>
            <a:pPr>
              <a:lnSpc>
                <a:spcPct val="120000"/>
              </a:lnSpc>
            </a:pPr>
            <a:r>
              <a:rPr lang="he-IL" sz="1700" dirty="0" smtClean="0"/>
              <a:t>ומר </a:t>
            </a:r>
            <a:r>
              <a:rPr lang="he-IL" sz="1700" dirty="0"/>
              <a:t>סבר אפי' </a:t>
            </a:r>
            <a:r>
              <a:rPr lang="he-IL" sz="1700" dirty="0" smtClean="0"/>
              <a:t>ליורשיי,</a:t>
            </a:r>
          </a:p>
          <a:p>
            <a:pPr>
              <a:lnSpc>
                <a:spcPct val="120000"/>
              </a:lnSpc>
            </a:pPr>
            <a:r>
              <a:rPr lang="he-IL" sz="1700" dirty="0" smtClean="0">
                <a:solidFill>
                  <a:srgbClr val="FF0000"/>
                </a:solidFill>
              </a:rPr>
              <a:t>דכולי </a:t>
            </a:r>
            <a:r>
              <a:rPr lang="he-IL" sz="1700" dirty="0">
                <a:solidFill>
                  <a:srgbClr val="FF0000"/>
                </a:solidFill>
              </a:rPr>
              <a:t>עלמא </a:t>
            </a:r>
            <a:r>
              <a:rPr lang="he-IL" sz="1700" dirty="0" err="1">
                <a:solidFill>
                  <a:srgbClr val="FF0000"/>
                </a:solidFill>
              </a:rPr>
              <a:t>מיהא</a:t>
            </a:r>
            <a:r>
              <a:rPr lang="he-IL" sz="1700" dirty="0">
                <a:solidFill>
                  <a:srgbClr val="FF0000"/>
                </a:solidFill>
              </a:rPr>
              <a:t> תנאה הוי </a:t>
            </a:r>
            <a:r>
              <a:rPr lang="he-IL" sz="1700" dirty="0" smtClean="0"/>
              <a:t>- </a:t>
            </a:r>
            <a:r>
              <a:rPr lang="he-IL" sz="1700" dirty="0" err="1" smtClean="0"/>
              <a:t>תיובתא</a:t>
            </a:r>
            <a:r>
              <a:rPr lang="he-IL" sz="1700" dirty="0" smtClean="0"/>
              <a:t> </a:t>
            </a:r>
            <a:r>
              <a:rPr lang="he-IL" sz="1700" dirty="0" err="1"/>
              <a:t>דרב</a:t>
            </a:r>
            <a:r>
              <a:rPr lang="he-IL" sz="1700" dirty="0"/>
              <a:t> </a:t>
            </a:r>
            <a:r>
              <a:rPr lang="he-IL" sz="1700" dirty="0" smtClean="0"/>
              <a:t>יהודה!</a:t>
            </a:r>
          </a:p>
          <a:p>
            <a:pPr>
              <a:lnSpc>
                <a:spcPct val="120000"/>
              </a:lnSpc>
            </a:pPr>
            <a:endParaRPr lang="he-IL" sz="1700" dirty="0"/>
          </a:p>
          <a:p>
            <a:pPr>
              <a:lnSpc>
                <a:spcPct val="120000"/>
              </a:lnSpc>
            </a:pPr>
            <a:r>
              <a:rPr lang="he-IL" sz="1700" dirty="0" smtClean="0"/>
              <a:t>אמר </a:t>
            </a:r>
            <a:r>
              <a:rPr lang="he-IL" sz="1700" dirty="0"/>
              <a:t>לך רב </a:t>
            </a:r>
            <a:r>
              <a:rPr lang="he-IL" sz="1700" dirty="0" smtClean="0"/>
              <a:t>יהודה: </a:t>
            </a:r>
          </a:p>
          <a:p>
            <a:pPr>
              <a:lnSpc>
                <a:spcPct val="120000"/>
              </a:lnSpc>
            </a:pPr>
            <a:r>
              <a:rPr lang="he-IL" sz="1700" dirty="0" smtClean="0"/>
              <a:t>הא </a:t>
            </a:r>
            <a:r>
              <a:rPr lang="he-IL" sz="1700" dirty="0"/>
              <a:t>מני רבי </a:t>
            </a:r>
            <a:r>
              <a:rPr lang="he-IL" sz="1700" dirty="0" smtClean="0"/>
              <a:t>היא, </a:t>
            </a:r>
          </a:p>
          <a:p>
            <a:pPr>
              <a:lnSpc>
                <a:spcPct val="120000"/>
              </a:lnSpc>
            </a:pPr>
            <a:r>
              <a:rPr lang="he-IL" sz="1700" dirty="0" err="1" smtClean="0"/>
              <a:t>דאמר</a:t>
            </a:r>
            <a:r>
              <a:rPr lang="he-IL" sz="1700" dirty="0" smtClean="0"/>
              <a:t> </a:t>
            </a:r>
            <a:r>
              <a:rPr lang="he-IL" sz="1700" dirty="0"/>
              <a:t>רב </a:t>
            </a:r>
            <a:r>
              <a:rPr lang="he-IL" sz="1700" dirty="0" err="1"/>
              <a:t>הונא</a:t>
            </a:r>
            <a:r>
              <a:rPr lang="he-IL" sz="1700" dirty="0"/>
              <a:t> אמר </a:t>
            </a:r>
            <a:r>
              <a:rPr lang="he-IL" sz="1700" dirty="0" smtClean="0"/>
              <a:t>רבי: </a:t>
            </a:r>
            <a:r>
              <a:rPr lang="he-IL" sz="1700" dirty="0"/>
              <a:t>כל האומר </a:t>
            </a:r>
            <a:r>
              <a:rPr lang="he-IL" sz="1700" dirty="0" err="1"/>
              <a:t>ע''מ</a:t>
            </a:r>
            <a:r>
              <a:rPr lang="he-IL" sz="1700" dirty="0"/>
              <a:t> כאומר מעכשיו </a:t>
            </a:r>
            <a:r>
              <a:rPr lang="he-IL" sz="1700" dirty="0" smtClean="0"/>
              <a:t>דמי,</a:t>
            </a:r>
          </a:p>
          <a:p>
            <a:pPr>
              <a:lnSpc>
                <a:spcPct val="120000"/>
              </a:lnSpc>
            </a:pPr>
            <a:r>
              <a:rPr lang="he-IL" sz="1700" dirty="0" smtClean="0"/>
              <a:t>ופליגי </a:t>
            </a:r>
            <a:r>
              <a:rPr lang="he-IL" sz="1700" dirty="0"/>
              <a:t>רבנן </a:t>
            </a:r>
            <a:r>
              <a:rPr lang="he-IL" sz="1700" dirty="0" smtClean="0"/>
              <a:t>עליה,</a:t>
            </a:r>
          </a:p>
          <a:p>
            <a:pPr>
              <a:lnSpc>
                <a:spcPct val="120000"/>
              </a:lnSpc>
            </a:pPr>
            <a:r>
              <a:rPr lang="he-IL" sz="1700" dirty="0" err="1" smtClean="0"/>
              <a:t>ואנא</a:t>
            </a:r>
            <a:r>
              <a:rPr lang="he-IL" sz="1700" dirty="0" smtClean="0"/>
              <a:t> </a:t>
            </a:r>
            <a:r>
              <a:rPr lang="he-IL" sz="1700" dirty="0" err="1"/>
              <a:t>דאמרי</a:t>
            </a:r>
            <a:r>
              <a:rPr lang="he-IL" sz="1700" dirty="0"/>
              <a:t> </a:t>
            </a:r>
            <a:r>
              <a:rPr lang="he-IL" sz="1700" dirty="0" err="1" smtClean="0"/>
              <a:t>כרבנן</a:t>
            </a:r>
            <a:r>
              <a:rPr lang="he-IL" sz="1700" dirty="0"/>
              <a:t>.</a:t>
            </a:r>
            <a:endParaRPr lang="he-IL" sz="1700" dirty="0" smtClean="0"/>
          </a:p>
        </p:txBody>
      </p:sp>
      <p:sp>
        <p:nvSpPr>
          <p:cNvPr id="7" name="TextBox 6"/>
          <p:cNvSpPr txBox="1"/>
          <p:nvPr/>
        </p:nvSpPr>
        <p:spPr>
          <a:xfrm>
            <a:off x="-108520" y="35330"/>
            <a:ext cx="1607572" cy="369332"/>
          </a:xfrm>
          <a:prstGeom prst="rect">
            <a:avLst/>
          </a:prstGeom>
          <a:noFill/>
        </p:spPr>
        <p:txBody>
          <a:bodyPr wrap="square" rtlCol="1">
            <a:spAutoFit/>
          </a:bodyPr>
          <a:lstStyle/>
          <a:p>
            <a:r>
              <a:rPr lang="he-IL" b="1" dirty="0" smtClean="0">
                <a:solidFill>
                  <a:schemeClr val="bg1">
                    <a:lumMod val="50000"/>
                  </a:schemeClr>
                </a:solidFill>
              </a:rPr>
              <a:t>דף </a:t>
            </a:r>
            <a:r>
              <a:rPr lang="he-IL" b="1" dirty="0">
                <a:solidFill>
                  <a:schemeClr val="bg1">
                    <a:lumMod val="50000"/>
                  </a:schemeClr>
                </a:solidFill>
              </a:rPr>
              <a:t>ס</a:t>
            </a:r>
            <a:r>
              <a:rPr lang="he-IL" b="1" dirty="0" smtClean="0">
                <a:solidFill>
                  <a:schemeClr val="bg1">
                    <a:lumMod val="50000"/>
                  </a:schemeClr>
                </a:solidFill>
              </a:rPr>
              <a:t> עמוד ב</a:t>
            </a:r>
            <a:endParaRPr lang="he-IL" b="1" dirty="0">
              <a:solidFill>
                <a:schemeClr val="bg1">
                  <a:lumMod val="50000"/>
                </a:schemeClr>
              </a:solidFill>
            </a:endParaRPr>
          </a:p>
        </p:txBody>
      </p:sp>
      <p:sp>
        <p:nvSpPr>
          <p:cNvPr id="6" name="TextBox 5"/>
          <p:cNvSpPr txBox="1"/>
          <p:nvPr/>
        </p:nvSpPr>
        <p:spPr>
          <a:xfrm>
            <a:off x="8820472" y="561023"/>
            <a:ext cx="323528" cy="1938992"/>
          </a:xfrm>
          <a:prstGeom prst="rect">
            <a:avLst/>
          </a:prstGeom>
          <a:noFill/>
        </p:spPr>
        <p:txBody>
          <a:bodyPr wrap="square" rtlCol="1">
            <a:spAutoFit/>
          </a:bodyPr>
          <a:lstStyle/>
          <a:p>
            <a:r>
              <a:rPr lang="he-IL" sz="1500" dirty="0" smtClean="0"/>
              <a:t>❶</a:t>
            </a:r>
          </a:p>
          <a:p>
            <a:endParaRPr lang="he-IL" sz="1500" dirty="0"/>
          </a:p>
          <a:p>
            <a:endParaRPr lang="he-IL" sz="1500" dirty="0" smtClean="0"/>
          </a:p>
          <a:p>
            <a:endParaRPr lang="he-IL" sz="1500" dirty="0"/>
          </a:p>
          <a:p>
            <a:endParaRPr lang="he-IL" sz="1500" dirty="0" smtClean="0"/>
          </a:p>
          <a:p>
            <a:endParaRPr lang="he-IL" sz="1400" dirty="0"/>
          </a:p>
          <a:p>
            <a:endParaRPr lang="he-IL" sz="1400" dirty="0" smtClean="0"/>
          </a:p>
          <a:p>
            <a:r>
              <a:rPr lang="he-IL" sz="1500" dirty="0" smtClean="0"/>
              <a:t>❷</a:t>
            </a:r>
            <a:endParaRPr lang="he-IL" sz="1500" dirty="0"/>
          </a:p>
        </p:txBody>
      </p:sp>
      <p:sp>
        <p:nvSpPr>
          <p:cNvPr id="9" name="הסבר מלבני מעוגל 8"/>
          <p:cNvSpPr/>
          <p:nvPr/>
        </p:nvSpPr>
        <p:spPr>
          <a:xfrm>
            <a:off x="323528" y="739725"/>
            <a:ext cx="3399112" cy="4273451"/>
          </a:xfrm>
          <a:prstGeom prst="wedgeRoundRectCallout">
            <a:avLst>
              <a:gd name="adj1" fmla="val 54416"/>
              <a:gd name="adj2" fmla="val -36774"/>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r>
              <a:rPr lang="he-IL" sz="1200" b="1" dirty="0" smtClean="0">
                <a:solidFill>
                  <a:prstClr val="black"/>
                </a:solidFill>
              </a:rPr>
              <a:t>משנה (דף ס עמוד א)</a:t>
            </a:r>
            <a:endParaRPr lang="he-IL" sz="1200" dirty="0">
              <a:solidFill>
                <a:srgbClr val="F79646">
                  <a:lumMod val="50000"/>
                </a:srgbClr>
              </a:solidFill>
            </a:endParaRPr>
          </a:p>
          <a:p>
            <a:pPr lvl="0"/>
            <a:r>
              <a:rPr lang="he-IL" sz="1200" dirty="0">
                <a:solidFill>
                  <a:srgbClr val="F79646">
                    <a:lumMod val="50000"/>
                  </a:srgbClr>
                </a:solidFill>
              </a:rPr>
              <a:t>האומר לאשה</a:t>
            </a:r>
            <a:r>
              <a:rPr lang="he-IL" sz="1200" dirty="0" smtClean="0">
                <a:solidFill>
                  <a:srgbClr val="F79646">
                    <a:lumMod val="50000"/>
                  </a:srgbClr>
                </a:solidFill>
              </a:rPr>
              <a:t>: "</a:t>
            </a:r>
            <a:r>
              <a:rPr lang="he-IL" sz="1200" dirty="0">
                <a:solidFill>
                  <a:srgbClr val="F79646">
                    <a:lumMod val="50000"/>
                  </a:srgbClr>
                </a:solidFill>
              </a:rPr>
              <a:t>הרי את מקודשת לי על מנת שאתן לך מאתים זוז" - הרי זו מקודשת והוא </a:t>
            </a:r>
            <a:r>
              <a:rPr lang="he-IL" sz="1200" dirty="0" err="1">
                <a:solidFill>
                  <a:srgbClr val="F79646">
                    <a:lumMod val="50000"/>
                  </a:srgbClr>
                </a:solidFill>
              </a:rPr>
              <a:t>יתן</a:t>
            </a:r>
            <a:r>
              <a:rPr lang="he-IL" sz="1200" dirty="0" smtClean="0">
                <a:solidFill>
                  <a:srgbClr val="F79646">
                    <a:lumMod val="50000"/>
                  </a:srgbClr>
                </a:solidFill>
              </a:rPr>
              <a:t>.</a:t>
            </a:r>
            <a:endParaRPr lang="he-IL" sz="1200" dirty="0">
              <a:solidFill>
                <a:srgbClr val="F79646">
                  <a:lumMod val="50000"/>
                </a:srgbClr>
              </a:solidFill>
            </a:endParaRPr>
          </a:p>
          <a:p>
            <a:pPr lvl="0"/>
            <a:r>
              <a:rPr lang="he-IL" sz="700" dirty="0">
                <a:solidFill>
                  <a:prstClr val="black"/>
                </a:solidFill>
              </a:rPr>
              <a:t/>
            </a:r>
            <a:br>
              <a:rPr lang="he-IL" sz="700" dirty="0">
                <a:solidFill>
                  <a:prstClr val="black"/>
                </a:solidFill>
              </a:rPr>
            </a:br>
            <a:r>
              <a:rPr lang="he-IL" sz="1200" b="1" dirty="0">
                <a:solidFill>
                  <a:prstClr val="black"/>
                </a:solidFill>
              </a:rPr>
              <a:t>גמרא </a:t>
            </a:r>
          </a:p>
          <a:p>
            <a:pPr lvl="0"/>
            <a:r>
              <a:rPr lang="he-IL" sz="1200" dirty="0" smtClean="0">
                <a:solidFill>
                  <a:prstClr val="black"/>
                </a:solidFill>
              </a:rPr>
              <a:t>איתמר: רב </a:t>
            </a:r>
            <a:r>
              <a:rPr lang="he-IL" sz="1200" dirty="0" err="1" smtClean="0">
                <a:solidFill>
                  <a:prstClr val="black"/>
                </a:solidFill>
              </a:rPr>
              <a:t>הונא</a:t>
            </a:r>
            <a:r>
              <a:rPr lang="he-IL" sz="1200" dirty="0" smtClean="0">
                <a:solidFill>
                  <a:prstClr val="black"/>
                </a:solidFill>
              </a:rPr>
              <a:t> אמר: והוא </a:t>
            </a:r>
            <a:r>
              <a:rPr lang="he-IL" sz="1200" dirty="0" err="1" smtClean="0">
                <a:solidFill>
                  <a:prstClr val="black"/>
                </a:solidFill>
              </a:rPr>
              <a:t>יתן</a:t>
            </a:r>
            <a:r>
              <a:rPr lang="he-IL" sz="1200" dirty="0" smtClean="0">
                <a:solidFill>
                  <a:prstClr val="black"/>
                </a:solidFill>
              </a:rPr>
              <a:t>. רב יהודה אמר: </a:t>
            </a:r>
            <a:r>
              <a:rPr lang="he-IL" sz="1200" dirty="0" err="1" smtClean="0">
                <a:solidFill>
                  <a:prstClr val="black"/>
                </a:solidFill>
              </a:rPr>
              <a:t>לכשיתן</a:t>
            </a:r>
            <a:r>
              <a:rPr lang="he-IL" sz="1200" dirty="0">
                <a:solidFill>
                  <a:prstClr val="black"/>
                </a:solidFill>
              </a:rPr>
              <a:t>. </a:t>
            </a:r>
            <a:endParaRPr lang="he-IL" sz="1200" dirty="0" smtClean="0">
              <a:solidFill>
                <a:prstClr val="black"/>
              </a:solidFill>
            </a:endParaRPr>
          </a:p>
          <a:p>
            <a:pPr lvl="0"/>
            <a:r>
              <a:rPr lang="he-IL" sz="1200" dirty="0" smtClean="0">
                <a:solidFill>
                  <a:srgbClr val="FF0000"/>
                </a:solidFill>
              </a:rPr>
              <a:t>רב </a:t>
            </a:r>
            <a:r>
              <a:rPr lang="he-IL" sz="1200" dirty="0" err="1">
                <a:solidFill>
                  <a:srgbClr val="FF0000"/>
                </a:solidFill>
              </a:rPr>
              <a:t>הונא</a:t>
            </a:r>
            <a:r>
              <a:rPr lang="he-IL" sz="1200" dirty="0">
                <a:solidFill>
                  <a:srgbClr val="FF0000"/>
                </a:solidFill>
              </a:rPr>
              <a:t> אמר והוא </a:t>
            </a:r>
            <a:r>
              <a:rPr lang="he-IL" sz="1200" dirty="0" err="1">
                <a:solidFill>
                  <a:srgbClr val="FF0000"/>
                </a:solidFill>
              </a:rPr>
              <a:t>יתן</a:t>
            </a:r>
            <a:r>
              <a:rPr lang="he-IL" sz="1200" dirty="0">
                <a:solidFill>
                  <a:srgbClr val="FF0000"/>
                </a:solidFill>
              </a:rPr>
              <a:t> - תנאה הוי מקיים תנאה ואזיל,</a:t>
            </a:r>
          </a:p>
          <a:p>
            <a:pPr lvl="0"/>
            <a:r>
              <a:rPr lang="he-IL" sz="1200" dirty="0">
                <a:solidFill>
                  <a:prstClr val="black"/>
                </a:solidFill>
              </a:rPr>
              <a:t>רב יהודה אמר </a:t>
            </a:r>
            <a:r>
              <a:rPr lang="he-IL" sz="1200" dirty="0" err="1">
                <a:solidFill>
                  <a:prstClr val="black"/>
                </a:solidFill>
              </a:rPr>
              <a:t>לכשיתן</a:t>
            </a:r>
            <a:r>
              <a:rPr lang="he-IL" sz="1200" dirty="0">
                <a:solidFill>
                  <a:prstClr val="black"/>
                </a:solidFill>
              </a:rPr>
              <a:t> - לכי </a:t>
            </a:r>
            <a:r>
              <a:rPr lang="he-IL" sz="1200" dirty="0" err="1">
                <a:solidFill>
                  <a:prstClr val="black"/>
                </a:solidFill>
              </a:rPr>
              <a:t>יהיב</a:t>
            </a:r>
            <a:r>
              <a:rPr lang="he-IL" sz="1200" dirty="0">
                <a:solidFill>
                  <a:prstClr val="black"/>
                </a:solidFill>
              </a:rPr>
              <a:t> הוו קידושי השתא </a:t>
            </a:r>
            <a:r>
              <a:rPr lang="he-IL" sz="1200" dirty="0" err="1">
                <a:solidFill>
                  <a:prstClr val="black"/>
                </a:solidFill>
              </a:rPr>
              <a:t>מיהא</a:t>
            </a:r>
            <a:r>
              <a:rPr lang="he-IL" sz="1200" dirty="0">
                <a:solidFill>
                  <a:prstClr val="black"/>
                </a:solidFill>
              </a:rPr>
              <a:t> לא הוו קידושי</a:t>
            </a:r>
            <a:r>
              <a:rPr lang="he-IL" sz="1200" dirty="0" smtClean="0">
                <a:solidFill>
                  <a:prstClr val="black"/>
                </a:solidFill>
              </a:rPr>
              <a:t>...</a:t>
            </a:r>
          </a:p>
          <a:p>
            <a:pPr lvl="0"/>
            <a:endParaRPr lang="he-IL" sz="600" dirty="0" smtClean="0">
              <a:solidFill>
                <a:prstClr val="black"/>
              </a:solidFill>
            </a:endParaRPr>
          </a:p>
          <a:p>
            <a:pPr lvl="0">
              <a:lnSpc>
                <a:spcPct val="120000"/>
              </a:lnSpc>
            </a:pPr>
            <a:r>
              <a:rPr lang="he-IL" sz="1200" dirty="0" smtClean="0">
                <a:solidFill>
                  <a:prstClr val="black"/>
                </a:solidFill>
              </a:rPr>
              <a:t>ותנן </a:t>
            </a:r>
            <a:r>
              <a:rPr lang="he-IL" sz="1200" dirty="0" err="1">
                <a:solidFill>
                  <a:prstClr val="black"/>
                </a:solidFill>
              </a:rPr>
              <a:t>נמי</a:t>
            </a:r>
            <a:r>
              <a:rPr lang="he-IL" sz="1200" dirty="0">
                <a:solidFill>
                  <a:prstClr val="black"/>
                </a:solidFill>
              </a:rPr>
              <a:t> גבי גיטין כי האי </a:t>
            </a:r>
            <a:r>
              <a:rPr lang="he-IL" sz="1200" dirty="0" err="1">
                <a:solidFill>
                  <a:prstClr val="black"/>
                </a:solidFill>
              </a:rPr>
              <a:t>גוונא</a:t>
            </a:r>
            <a:r>
              <a:rPr lang="he-IL" sz="1200" dirty="0">
                <a:solidFill>
                  <a:prstClr val="black"/>
                </a:solidFill>
              </a:rPr>
              <a:t>:</a:t>
            </a:r>
          </a:p>
          <a:p>
            <a:pPr lvl="0">
              <a:lnSpc>
                <a:spcPct val="120000"/>
              </a:lnSpc>
            </a:pPr>
            <a:r>
              <a:rPr lang="he-IL" sz="1200" dirty="0">
                <a:solidFill>
                  <a:srgbClr val="F79646">
                    <a:lumMod val="50000"/>
                  </a:srgbClr>
                </a:solidFill>
              </a:rPr>
              <a:t>האומר לאשה "הרי זה </a:t>
            </a:r>
            <a:r>
              <a:rPr lang="he-IL" sz="1200" dirty="0" err="1">
                <a:solidFill>
                  <a:srgbClr val="F79646">
                    <a:lumMod val="50000"/>
                  </a:srgbClr>
                </a:solidFill>
              </a:rPr>
              <a:t>גיטך</a:t>
            </a:r>
            <a:r>
              <a:rPr lang="he-IL" sz="1200" dirty="0">
                <a:solidFill>
                  <a:srgbClr val="F79646">
                    <a:lumMod val="50000"/>
                  </a:srgbClr>
                </a:solidFill>
              </a:rPr>
              <a:t> על מנת שתתני לי מאתים זוז" - הרי זו מגורשת והיא </a:t>
            </a:r>
            <a:r>
              <a:rPr lang="he-IL" sz="1200" dirty="0" err="1">
                <a:solidFill>
                  <a:srgbClr val="F79646">
                    <a:lumMod val="50000"/>
                  </a:srgbClr>
                </a:solidFill>
              </a:rPr>
              <a:t>תתן</a:t>
            </a:r>
            <a:r>
              <a:rPr lang="he-IL" sz="1200" dirty="0" smtClean="0">
                <a:solidFill>
                  <a:srgbClr val="F79646">
                    <a:lumMod val="50000"/>
                  </a:srgbClr>
                </a:solidFill>
              </a:rPr>
              <a:t>.</a:t>
            </a:r>
            <a:endParaRPr lang="he-IL" sz="1200" dirty="0">
              <a:solidFill>
                <a:prstClr val="black"/>
              </a:solidFill>
            </a:endParaRPr>
          </a:p>
          <a:p>
            <a:pPr lvl="0">
              <a:lnSpc>
                <a:spcPct val="120000"/>
              </a:lnSpc>
            </a:pPr>
            <a:r>
              <a:rPr lang="he-IL" sz="1200" dirty="0">
                <a:solidFill>
                  <a:prstClr val="black"/>
                </a:solidFill>
              </a:rPr>
              <a:t>איתמר: </a:t>
            </a:r>
          </a:p>
          <a:p>
            <a:pPr lvl="0">
              <a:lnSpc>
                <a:spcPct val="120000"/>
              </a:lnSpc>
            </a:pPr>
            <a:r>
              <a:rPr lang="he-IL" sz="1200" dirty="0">
                <a:solidFill>
                  <a:prstClr val="black"/>
                </a:solidFill>
              </a:rPr>
              <a:t>רב </a:t>
            </a:r>
            <a:r>
              <a:rPr lang="he-IL" sz="1200" dirty="0" err="1">
                <a:solidFill>
                  <a:prstClr val="black"/>
                </a:solidFill>
              </a:rPr>
              <a:t>הונא</a:t>
            </a:r>
            <a:r>
              <a:rPr lang="he-IL" sz="1200" dirty="0">
                <a:solidFill>
                  <a:prstClr val="black"/>
                </a:solidFill>
              </a:rPr>
              <a:t> אמר: והיא </a:t>
            </a:r>
            <a:r>
              <a:rPr lang="he-IL" sz="1200" dirty="0" err="1">
                <a:solidFill>
                  <a:prstClr val="black"/>
                </a:solidFill>
              </a:rPr>
              <a:t>תתן</a:t>
            </a:r>
            <a:r>
              <a:rPr lang="he-IL" sz="1200" dirty="0">
                <a:solidFill>
                  <a:prstClr val="black"/>
                </a:solidFill>
              </a:rPr>
              <a:t>.</a:t>
            </a:r>
          </a:p>
          <a:p>
            <a:pPr lvl="0">
              <a:lnSpc>
                <a:spcPct val="120000"/>
              </a:lnSpc>
            </a:pPr>
            <a:r>
              <a:rPr lang="he-IL" sz="1200" dirty="0">
                <a:solidFill>
                  <a:prstClr val="black"/>
                </a:solidFill>
              </a:rPr>
              <a:t>רב יהודה אמר: </a:t>
            </a:r>
            <a:r>
              <a:rPr lang="he-IL" sz="1200" dirty="0" err="1" smtClean="0">
                <a:solidFill>
                  <a:prstClr val="black"/>
                </a:solidFill>
              </a:rPr>
              <a:t>לכשתתן</a:t>
            </a:r>
            <a:r>
              <a:rPr lang="he-IL" sz="1200" dirty="0" smtClean="0">
                <a:solidFill>
                  <a:prstClr val="black"/>
                </a:solidFill>
              </a:rPr>
              <a:t>...</a:t>
            </a:r>
            <a:endParaRPr lang="he-IL" sz="1200" dirty="0">
              <a:solidFill>
                <a:prstClr val="black"/>
              </a:solidFill>
            </a:endParaRPr>
          </a:p>
          <a:p>
            <a:pPr lvl="0">
              <a:lnSpc>
                <a:spcPct val="120000"/>
              </a:lnSpc>
            </a:pPr>
            <a:r>
              <a:rPr lang="he-IL" sz="1200" dirty="0">
                <a:solidFill>
                  <a:prstClr val="black"/>
                </a:solidFill>
              </a:rPr>
              <a:t>מאי </a:t>
            </a:r>
            <a:r>
              <a:rPr lang="he-IL" sz="1200" dirty="0" err="1">
                <a:solidFill>
                  <a:prstClr val="black"/>
                </a:solidFill>
              </a:rPr>
              <a:t>בינייהו</a:t>
            </a:r>
            <a:r>
              <a:rPr lang="he-IL" sz="1200" dirty="0">
                <a:solidFill>
                  <a:prstClr val="black"/>
                </a:solidFill>
              </a:rPr>
              <a:t>?</a:t>
            </a:r>
          </a:p>
          <a:p>
            <a:pPr lvl="0">
              <a:lnSpc>
                <a:spcPct val="120000"/>
              </a:lnSpc>
            </a:pPr>
            <a:r>
              <a:rPr lang="he-IL" sz="1200" dirty="0">
                <a:solidFill>
                  <a:prstClr val="black"/>
                </a:solidFill>
              </a:rPr>
              <a:t>איכא </a:t>
            </a:r>
            <a:r>
              <a:rPr lang="he-IL" sz="1200" dirty="0" err="1">
                <a:solidFill>
                  <a:prstClr val="black"/>
                </a:solidFill>
              </a:rPr>
              <a:t>בינייהו</a:t>
            </a:r>
            <a:r>
              <a:rPr lang="he-IL" sz="1200" dirty="0">
                <a:solidFill>
                  <a:prstClr val="black"/>
                </a:solidFill>
              </a:rPr>
              <a:t> </a:t>
            </a:r>
            <a:r>
              <a:rPr lang="he-IL" sz="1200" dirty="0" err="1">
                <a:solidFill>
                  <a:prstClr val="black"/>
                </a:solidFill>
              </a:rPr>
              <a:t>שנתקרע</a:t>
            </a:r>
            <a:r>
              <a:rPr lang="he-IL" sz="1200" dirty="0">
                <a:solidFill>
                  <a:prstClr val="black"/>
                </a:solidFill>
              </a:rPr>
              <a:t> הגט או שאבד -</a:t>
            </a:r>
          </a:p>
          <a:p>
            <a:pPr lvl="0">
              <a:lnSpc>
                <a:spcPct val="120000"/>
              </a:lnSpc>
            </a:pPr>
            <a:r>
              <a:rPr lang="he-IL" sz="1200" dirty="0">
                <a:solidFill>
                  <a:prstClr val="black"/>
                </a:solidFill>
              </a:rPr>
              <a:t>לרב </a:t>
            </a:r>
            <a:r>
              <a:rPr lang="he-IL" sz="1200" dirty="0" err="1">
                <a:solidFill>
                  <a:prstClr val="black"/>
                </a:solidFill>
              </a:rPr>
              <a:t>הונא</a:t>
            </a:r>
            <a:r>
              <a:rPr lang="he-IL" sz="1200" dirty="0">
                <a:solidFill>
                  <a:prstClr val="black"/>
                </a:solidFill>
              </a:rPr>
              <a:t> הוי גט, לרב יהודה לא הוי גט. </a:t>
            </a:r>
          </a:p>
        </p:txBody>
      </p:sp>
    </p:spTree>
    <p:extLst>
      <p:ext uri="{BB962C8B-B14F-4D97-AF65-F5344CB8AC3E}">
        <p14:creationId xmlns:p14="http://schemas.microsoft.com/office/powerpoint/2010/main" val="354081308"/>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12355</TotalTime>
  <Words>4005</Words>
  <Application>Microsoft Office PowerPoint</Application>
  <PresentationFormat>‫הצגה על המסך (4:3)</PresentationFormat>
  <Paragraphs>682</Paragraphs>
  <Slides>17</Slides>
  <Notes>14</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17</vt:i4>
      </vt:variant>
    </vt:vector>
  </HeadingPairs>
  <TitlesOfParts>
    <vt:vector size="21" baseType="lpstr">
      <vt:lpstr>Arial</vt:lpstr>
      <vt:lpstr>Calibri</vt:lpstr>
      <vt:lpstr>Times New Roman</vt:lpstr>
      <vt:lpstr>ערכת נושא Office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הראל</dc:creator>
  <cp:lastModifiedBy>user</cp:lastModifiedBy>
  <cp:revision>1520</cp:revision>
  <dcterms:created xsi:type="dcterms:W3CDTF">2015-01-28T10:22:53Z</dcterms:created>
  <dcterms:modified xsi:type="dcterms:W3CDTF">2016-05-10T19:39:58Z</dcterms:modified>
</cp:coreProperties>
</file>