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367" r:id="rId3"/>
    <p:sldId id="377" r:id="rId4"/>
    <p:sldId id="378" r:id="rId5"/>
    <p:sldId id="379" r:id="rId6"/>
    <p:sldId id="380" r:id="rId7"/>
    <p:sldId id="376" r:id="rId8"/>
    <p:sldId id="375" r:id="rId9"/>
    <p:sldId id="381" r:id="rId10"/>
    <p:sldId id="382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76029" autoAdjust="0"/>
  </p:normalViewPr>
  <p:slideViewPr>
    <p:cSldViewPr>
      <p:cViewPr varScale="1">
        <p:scale>
          <a:sx n="53" d="100"/>
          <a:sy n="53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(</a:t>
            </a:r>
            <a:r>
              <a:rPr lang="he-IL" b="1" dirty="0" err="1" smtClean="0"/>
              <a:t>מנה''מ</a:t>
            </a:r>
            <a:r>
              <a:rPr lang="he-IL" dirty="0" smtClean="0"/>
              <a:t>. </a:t>
            </a:r>
            <a:r>
              <a:rPr lang="he-IL" dirty="0" err="1" smtClean="0"/>
              <a:t>דאין</a:t>
            </a:r>
            <a:r>
              <a:rPr lang="he-IL" dirty="0" smtClean="0"/>
              <a:t>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בחייבי כריתות</a:t>
            </a:r>
            <a:r>
              <a:rPr lang="he-IL" b="1" dirty="0" smtClean="0"/>
              <a:t>)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אתיא</a:t>
            </a:r>
            <a:r>
              <a:rPr lang="he-IL" dirty="0" smtClean="0"/>
              <a:t>. שאר עריות </a:t>
            </a:r>
            <a:r>
              <a:rPr lang="he-IL" dirty="0" err="1" smtClean="0"/>
              <a:t>בק</a:t>
            </a:r>
            <a:r>
              <a:rPr lang="he-IL" dirty="0" smtClean="0"/>
              <a:t>''ו מיבמה לשוק שאין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בה </a:t>
            </a:r>
            <a:r>
              <a:rPr lang="he-IL" dirty="0" err="1" smtClean="0"/>
              <a:t>כדאמר</a:t>
            </a:r>
            <a:r>
              <a:rPr lang="he-IL" dirty="0" smtClean="0"/>
              <a:t> רב ביבמות (דף </a:t>
            </a:r>
            <a:r>
              <a:rPr lang="he-IL" dirty="0" err="1" smtClean="0"/>
              <a:t>יג</a:t>
            </a:r>
            <a:r>
              <a:rPr lang="he-IL" dirty="0" smtClean="0"/>
              <a:t>:) מנין שאין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ביבמה </a:t>
            </a:r>
            <a:r>
              <a:rPr lang="he-IL" dirty="0" err="1" smtClean="0"/>
              <a:t>דכתיב</a:t>
            </a:r>
            <a:r>
              <a:rPr lang="he-IL" dirty="0" smtClean="0"/>
              <a:t> לא תהיה אשת המת החוצה לא תהא בה הויה לזר: </a:t>
            </a:r>
            <a:r>
              <a:rPr lang="he-IL" dirty="0" err="1" smtClean="0"/>
              <a:t>ה''ג</a:t>
            </a:r>
            <a:r>
              <a:rPr lang="he-IL" dirty="0" smtClean="0"/>
              <a:t> חייבי מיתות וחייבי כריתות לא </a:t>
            </a:r>
            <a:r>
              <a:rPr lang="he-IL" dirty="0" err="1" smtClean="0"/>
              <a:t>כ''ש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א''ה</a:t>
            </a:r>
            <a:r>
              <a:rPr lang="he-IL" b="1" dirty="0" smtClean="0"/>
              <a:t> שאר חייבי </a:t>
            </a:r>
            <a:r>
              <a:rPr lang="he-IL" b="1" dirty="0" err="1" smtClean="0"/>
              <a:t>לאוין</a:t>
            </a:r>
            <a:r>
              <a:rPr lang="he-IL" b="1" dirty="0" smtClean="0"/>
              <a:t> </a:t>
            </a:r>
            <a:r>
              <a:rPr lang="he-IL" b="1" dirty="0" err="1" smtClean="0"/>
              <a:t>נמי</a:t>
            </a:r>
            <a:r>
              <a:rPr lang="he-IL" dirty="0" smtClean="0"/>
              <a:t>. נהי דלא אתי </a:t>
            </a:r>
            <a:r>
              <a:rPr lang="he-IL" dirty="0" err="1" smtClean="0"/>
              <a:t>בק</a:t>
            </a:r>
            <a:r>
              <a:rPr lang="he-IL" dirty="0" smtClean="0"/>
              <a:t>''ו </a:t>
            </a:r>
            <a:r>
              <a:rPr lang="he-IL" dirty="0" err="1" smtClean="0"/>
              <a:t>נייתי</a:t>
            </a:r>
            <a:r>
              <a:rPr lang="he-IL" dirty="0" smtClean="0"/>
              <a:t> </a:t>
            </a:r>
            <a:r>
              <a:rPr lang="he-IL" dirty="0" err="1" smtClean="0"/>
              <a:t>בבנין</a:t>
            </a:r>
            <a:r>
              <a:rPr lang="he-IL" dirty="0" smtClean="0"/>
              <a:t> אב במה מצינו ביבמה שהיא בלאו ואין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בה אף כל שהוא בלאו 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בה: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בהדיא</a:t>
            </a:r>
            <a:r>
              <a:rPr lang="he-IL" b="1" dirty="0" smtClean="0"/>
              <a:t> כתיב בהו</a:t>
            </a:r>
            <a:r>
              <a:rPr lang="he-IL" dirty="0" smtClean="0"/>
              <a:t>. </a:t>
            </a:r>
            <a:r>
              <a:rPr lang="he-IL" dirty="0" err="1" smtClean="0"/>
              <a:t>דתפסו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וכי יש אהובה לפני המקום</a:t>
            </a:r>
            <a:r>
              <a:rPr lang="he-IL" dirty="0" smtClean="0"/>
              <a:t>. כלומר וכי אהבתו או שנאתו של בעל חשובה לפני המקום לשנות דין הנחלה בשבילה שהוצרך הכתוב לכתוב לא יוכל לבכר את בן האהובה לא </a:t>
            </a:r>
            <a:r>
              <a:rPr lang="he-IL" dirty="0" err="1" smtClean="0"/>
              <a:t>הוה</a:t>
            </a:r>
            <a:r>
              <a:rPr lang="he-IL" dirty="0" smtClean="0"/>
              <a:t> ליה </a:t>
            </a:r>
            <a:r>
              <a:rPr lang="he-IL" dirty="0" err="1" smtClean="0"/>
              <a:t>למיכתב</a:t>
            </a:r>
            <a:r>
              <a:rPr lang="he-IL" dirty="0" smtClean="0"/>
              <a:t> אלא כי את הבכור יכיר </a:t>
            </a:r>
            <a:r>
              <a:rPr lang="he-IL" dirty="0" err="1" smtClean="0"/>
              <a:t>ואנא</a:t>
            </a:r>
            <a:r>
              <a:rPr lang="he-IL" dirty="0" smtClean="0"/>
              <a:t> </a:t>
            </a:r>
            <a:r>
              <a:rPr lang="he-IL" dirty="0" err="1" smtClean="0"/>
              <a:t>ידענא</a:t>
            </a:r>
            <a:r>
              <a:rPr lang="he-IL" dirty="0" smtClean="0"/>
              <a:t> לא שנא אמו אהובה ולא שנא אמו שנואה: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שנואה בנישואיה</a:t>
            </a:r>
            <a:r>
              <a:rPr lang="he-IL" dirty="0" smtClean="0"/>
              <a:t>. שנישואיה שנואים לפני המקום כגון חייבי </a:t>
            </a:r>
            <a:r>
              <a:rPr lang="he-IL" dirty="0" err="1" smtClean="0"/>
              <a:t>לאוין</a:t>
            </a:r>
            <a:r>
              <a:rPr lang="he-IL" dirty="0" smtClean="0"/>
              <a:t> </a:t>
            </a:r>
            <a:r>
              <a:rPr lang="he-IL" dirty="0" err="1" smtClean="0"/>
              <a:t>וקאמר</a:t>
            </a:r>
            <a:r>
              <a:rPr lang="he-IL" dirty="0" smtClean="0"/>
              <a:t> רחמנא כי </a:t>
            </a:r>
            <a:r>
              <a:rPr lang="he-IL" dirty="0" err="1" smtClean="0"/>
              <a:t>תהיין</a:t>
            </a:r>
            <a:r>
              <a:rPr lang="he-IL" dirty="0" smtClean="0"/>
              <a:t> </a:t>
            </a:r>
            <a:r>
              <a:rPr lang="he-IL" dirty="0" err="1" smtClean="0"/>
              <a:t>אלמא</a:t>
            </a:r>
            <a:r>
              <a:rPr lang="he-IL" dirty="0" smtClean="0"/>
              <a:t> </a:t>
            </a:r>
            <a:r>
              <a:rPr lang="he-IL" dirty="0" err="1" smtClean="0"/>
              <a:t>אית</a:t>
            </a:r>
            <a:r>
              <a:rPr lang="he-IL" dirty="0" smtClean="0"/>
              <a:t> בהו הויה ולקמן פריך דילמא בחייבי עשה הוא </a:t>
            </a:r>
            <a:r>
              <a:rPr lang="he-IL" dirty="0" err="1" smtClean="0"/>
              <a:t>דקאמר</a:t>
            </a:r>
            <a:r>
              <a:rPr lang="he-IL" dirty="0" smtClean="0"/>
              <a:t> ולא בחייבי </a:t>
            </a:r>
            <a:r>
              <a:rPr lang="he-IL" dirty="0" err="1" smtClean="0"/>
              <a:t>לאוין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ולר</a:t>
            </a:r>
            <a:r>
              <a:rPr lang="he-IL" b="1" dirty="0" smtClean="0"/>
              <a:t>''ע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ביבמות שאין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בחייבי </a:t>
            </a:r>
            <a:r>
              <a:rPr lang="he-IL" dirty="0" err="1" smtClean="0"/>
              <a:t>לאוין</a:t>
            </a:r>
            <a:r>
              <a:rPr lang="he-IL" dirty="0" smtClean="0"/>
              <a:t> </a:t>
            </a:r>
            <a:r>
              <a:rPr lang="he-IL" dirty="0" err="1" smtClean="0"/>
              <a:t>דקתני</a:t>
            </a:r>
            <a:r>
              <a:rPr lang="he-IL" dirty="0" smtClean="0"/>
              <a:t> (שם דף נ:) חלץ ועשה בה מאמר אין לאחר חליצה כלום כלומר אין המאמר תופס בה </a:t>
            </a:r>
            <a:r>
              <a:rPr lang="he-IL" dirty="0" err="1" smtClean="0"/>
              <a:t>דקם</a:t>
            </a:r>
            <a:r>
              <a:rPr lang="he-IL" dirty="0" smtClean="0"/>
              <a:t> ליה השתא </a:t>
            </a:r>
            <a:r>
              <a:rPr lang="he-IL" dirty="0" err="1" smtClean="0"/>
              <a:t>בולא</a:t>
            </a:r>
            <a:r>
              <a:rPr lang="he-IL" dirty="0" smtClean="0"/>
              <a:t> יבנה ואמר בגמ' (שם דף נב:) תניא רבי אומר אין הדברים הללו אמורים אלא לדברי </a:t>
            </a:r>
            <a:r>
              <a:rPr lang="he-IL" dirty="0" err="1" smtClean="0"/>
              <a:t>ר''ע</a:t>
            </a:r>
            <a:r>
              <a:rPr lang="he-IL" dirty="0" smtClean="0"/>
              <a:t> שהיה עושה חלוצה </a:t>
            </a:r>
            <a:r>
              <a:rPr lang="he-IL" dirty="0" err="1" smtClean="0"/>
              <a:t>כערוה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184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ולר</a:t>
            </a:r>
            <a:r>
              <a:rPr lang="he-IL" b="1" dirty="0" smtClean="0"/>
              <a:t>''ע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ביבמות שאין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בחייבי </a:t>
            </a:r>
            <a:r>
              <a:rPr lang="he-IL" dirty="0" err="1" smtClean="0"/>
              <a:t>לאוין</a:t>
            </a:r>
            <a:r>
              <a:rPr lang="he-IL" dirty="0" smtClean="0"/>
              <a:t> </a:t>
            </a:r>
            <a:r>
              <a:rPr lang="he-IL" dirty="0" err="1" smtClean="0"/>
              <a:t>דקתני</a:t>
            </a:r>
            <a:r>
              <a:rPr lang="he-IL" dirty="0" smtClean="0"/>
              <a:t> (שם דף נ:) חלץ ועשה בה מאמר אין לאחר חליצה כלום כלומר אין המאמר תופס בה </a:t>
            </a:r>
            <a:r>
              <a:rPr lang="he-IL" dirty="0" err="1" smtClean="0"/>
              <a:t>דקם</a:t>
            </a:r>
            <a:r>
              <a:rPr lang="he-IL" dirty="0" smtClean="0"/>
              <a:t> ליה השתא </a:t>
            </a:r>
            <a:r>
              <a:rPr lang="he-IL" dirty="0" err="1" smtClean="0"/>
              <a:t>בולא</a:t>
            </a:r>
            <a:r>
              <a:rPr lang="he-IL" dirty="0" smtClean="0"/>
              <a:t> יבנה ואמר בגמ' (שם דף נב:) תניא רבי אומר אין הדברים הללו אמורים אלא לדברי </a:t>
            </a:r>
            <a:r>
              <a:rPr lang="he-IL" dirty="0" err="1" smtClean="0"/>
              <a:t>ר''ע</a:t>
            </a:r>
            <a:r>
              <a:rPr lang="he-IL" dirty="0" smtClean="0"/>
              <a:t> שהיה עושה חלוצה </a:t>
            </a:r>
            <a:r>
              <a:rPr lang="he-IL" dirty="0" err="1" smtClean="0"/>
              <a:t>כערוה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באלמנה </a:t>
            </a:r>
            <a:r>
              <a:rPr lang="he-IL" b="1" dirty="0" err="1" smtClean="0"/>
              <a:t>לכ</a:t>
            </a:r>
            <a:r>
              <a:rPr lang="he-IL" b="1" dirty="0" smtClean="0"/>
              <a:t>''ג</a:t>
            </a:r>
            <a:r>
              <a:rPr lang="he-IL" dirty="0" smtClean="0"/>
              <a:t>. </a:t>
            </a:r>
            <a:r>
              <a:rPr lang="he-IL" dirty="0" err="1" smtClean="0"/>
              <a:t>בההוא</a:t>
            </a:r>
            <a:r>
              <a:rPr lang="he-IL" dirty="0" smtClean="0"/>
              <a:t> הוא </a:t>
            </a:r>
            <a:r>
              <a:rPr lang="he-IL" dirty="0" err="1" smtClean="0"/>
              <a:t>דתפסי</a:t>
            </a:r>
            <a:r>
              <a:rPr lang="he-IL" dirty="0" smtClean="0"/>
              <a:t> קידושי דגלי רחמנא בה </a:t>
            </a:r>
            <a:r>
              <a:rPr lang="he-IL" dirty="0" err="1" smtClean="0"/>
              <a:t>דאין</a:t>
            </a:r>
            <a:r>
              <a:rPr lang="he-IL" dirty="0" smtClean="0"/>
              <a:t> הולד ממזר אלא חלל: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634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בואו ונצווח על עקיבא בן יוסף</a:t>
            </a:r>
            <a:r>
              <a:rPr lang="he-IL" dirty="0" smtClean="0"/>
              <a:t>. שפוסל הרבה מישראל שהיה אומר כל ביאה בישראל שאין לו היתר בה הולד ממזר: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הניחא</a:t>
            </a:r>
            <a:r>
              <a:rPr lang="he-IL" dirty="0" smtClean="0"/>
              <a:t>. אי לאו </a:t>
            </a:r>
            <a:r>
              <a:rPr lang="he-IL" dirty="0" err="1" smtClean="0"/>
              <a:t>כללא</a:t>
            </a:r>
            <a:r>
              <a:rPr lang="he-IL" dirty="0" smtClean="0"/>
              <a:t> הוא אלא </a:t>
            </a:r>
            <a:r>
              <a:rPr lang="he-IL" dirty="0" err="1" smtClean="0"/>
              <a:t>לאפוקי</a:t>
            </a:r>
            <a:r>
              <a:rPr lang="he-IL" dirty="0" smtClean="0"/>
              <a:t> מדרבי </a:t>
            </a:r>
            <a:r>
              <a:rPr lang="he-IL" dirty="0" err="1" smtClean="0"/>
              <a:t>סימאי</a:t>
            </a:r>
            <a:r>
              <a:rPr lang="he-IL" dirty="0" smtClean="0"/>
              <a:t> </a:t>
            </a:r>
            <a:r>
              <a:rPr lang="he-IL" dirty="0" err="1" smtClean="0"/>
              <a:t>דמפיק</a:t>
            </a:r>
            <a:r>
              <a:rPr lang="he-IL" dirty="0" smtClean="0"/>
              <a:t> חד מחייבי </a:t>
            </a:r>
            <a:r>
              <a:rPr lang="he-IL" dirty="0" err="1" smtClean="0"/>
              <a:t>לאוין</a:t>
            </a:r>
            <a:r>
              <a:rPr lang="he-IL" dirty="0" smtClean="0"/>
              <a:t> אתי </a:t>
            </a:r>
            <a:r>
              <a:rPr lang="he-IL" dirty="0" err="1" smtClean="0"/>
              <a:t>ואשמועי</a:t>
            </a:r>
            <a:r>
              <a:rPr lang="he-IL" dirty="0" smtClean="0"/>
              <a:t>' </a:t>
            </a:r>
            <a:r>
              <a:rPr lang="he-IL" dirty="0" err="1" smtClean="0"/>
              <a:t>דבכל</a:t>
            </a:r>
            <a:r>
              <a:rPr lang="he-IL" dirty="0" smtClean="0"/>
              <a:t> חייבי </a:t>
            </a:r>
            <a:r>
              <a:rPr lang="he-IL" dirty="0" err="1" smtClean="0"/>
              <a:t>לאוין</a:t>
            </a:r>
            <a:r>
              <a:rPr lang="he-IL" dirty="0" smtClean="0"/>
              <a:t> עושה </a:t>
            </a:r>
            <a:r>
              <a:rPr lang="he-IL" dirty="0" err="1" smtClean="0"/>
              <a:t>ר''ע</a:t>
            </a:r>
            <a:r>
              <a:rPr lang="he-IL" dirty="0" smtClean="0"/>
              <a:t> </a:t>
            </a:r>
            <a:r>
              <a:rPr lang="he-IL" dirty="0" err="1" smtClean="0"/>
              <a:t>ממזרין</a:t>
            </a:r>
            <a:r>
              <a:rPr lang="he-IL" dirty="0" smtClean="0"/>
              <a:t> שפיר איכא </a:t>
            </a:r>
            <a:r>
              <a:rPr lang="he-IL" dirty="0" err="1" smtClean="0"/>
              <a:t>לאוקמא</a:t>
            </a:r>
            <a:r>
              <a:rPr lang="he-IL" dirty="0" smtClean="0"/>
              <a:t> כי </a:t>
            </a:r>
            <a:r>
              <a:rPr lang="he-IL" dirty="0" err="1" smtClean="0"/>
              <a:t>תהיין</a:t>
            </a:r>
            <a:r>
              <a:rPr lang="he-IL" dirty="0" smtClean="0"/>
              <a:t> לרבי </a:t>
            </a:r>
            <a:r>
              <a:rPr lang="he-IL" dirty="0" err="1" smtClean="0"/>
              <a:t>ישבב</a:t>
            </a:r>
            <a:r>
              <a:rPr lang="he-IL" dirty="0" smtClean="0"/>
              <a:t> אליבא </a:t>
            </a:r>
            <a:r>
              <a:rPr lang="he-IL" dirty="0" err="1" smtClean="0"/>
              <a:t>דר''ע</a:t>
            </a:r>
            <a:r>
              <a:rPr lang="he-IL" dirty="0" smtClean="0"/>
              <a:t> במצרי ואדומי בתוך שלשה דורות </a:t>
            </a:r>
            <a:r>
              <a:rPr lang="he-IL" dirty="0" err="1" smtClean="0"/>
              <a:t>דחייבי</a:t>
            </a:r>
            <a:r>
              <a:rPr lang="he-IL" dirty="0" smtClean="0"/>
              <a:t> עשה </a:t>
            </a:r>
            <a:r>
              <a:rPr lang="he-IL" dirty="0" err="1" smtClean="0"/>
              <a:t>נינהו</a:t>
            </a:r>
            <a:r>
              <a:rPr lang="he-IL" dirty="0" smtClean="0"/>
              <a:t> </a:t>
            </a:r>
            <a:r>
              <a:rPr lang="he-IL" dirty="0" err="1" smtClean="0"/>
              <a:t>דכתיב</a:t>
            </a:r>
            <a:r>
              <a:rPr lang="he-IL" dirty="0" smtClean="0"/>
              <a:t> דור שלישי יבא ולא שני דהוי לה שנואה בנישואיה: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70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אי טעמא </a:t>
            </a:r>
            <a:r>
              <a:rPr lang="he-IL" b="1" dirty="0" err="1" smtClean="0"/>
              <a:t>דנפשיה</a:t>
            </a:r>
            <a:r>
              <a:rPr lang="he-IL" b="1" dirty="0" smtClean="0"/>
              <a:t> </a:t>
            </a:r>
            <a:r>
              <a:rPr lang="he-IL" b="1" dirty="0" err="1" smtClean="0"/>
              <a:t>קאמר</a:t>
            </a:r>
            <a:r>
              <a:rPr lang="he-IL" dirty="0" smtClean="0"/>
              <a:t>. </a:t>
            </a:r>
            <a:r>
              <a:rPr lang="he-IL" dirty="0" err="1" smtClean="0"/>
              <a:t>וכללא</a:t>
            </a:r>
            <a:r>
              <a:rPr lang="he-IL" dirty="0" smtClean="0"/>
              <a:t> כייל ולאו </a:t>
            </a:r>
            <a:r>
              <a:rPr lang="he-IL" dirty="0" err="1" smtClean="0"/>
              <a:t>אדרבי</a:t>
            </a:r>
            <a:r>
              <a:rPr lang="he-IL" dirty="0" smtClean="0"/>
              <a:t> </a:t>
            </a:r>
            <a:r>
              <a:rPr lang="he-IL" dirty="0" err="1" smtClean="0"/>
              <a:t>סימאי</a:t>
            </a:r>
            <a:r>
              <a:rPr lang="he-IL" dirty="0" smtClean="0"/>
              <a:t> לחודיה פליג אלא </a:t>
            </a:r>
            <a:r>
              <a:rPr lang="he-IL" dirty="0" err="1" smtClean="0"/>
              <a:t>אשמועינן</a:t>
            </a:r>
            <a:r>
              <a:rPr lang="he-IL" dirty="0" smtClean="0"/>
              <a:t> </a:t>
            </a:r>
            <a:r>
              <a:rPr lang="he-IL" dirty="0" err="1" smtClean="0"/>
              <a:t>דכל</a:t>
            </a:r>
            <a:r>
              <a:rPr lang="he-IL" dirty="0" smtClean="0"/>
              <a:t> שביאתו באיסור הולד ממזר במאי מוקי לה: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04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בבעולה </a:t>
            </a:r>
            <a:r>
              <a:rPr lang="he-IL" b="1" dirty="0" err="1" smtClean="0"/>
              <a:t>לכ</a:t>
            </a:r>
            <a:r>
              <a:rPr lang="he-IL" b="1" dirty="0" smtClean="0"/>
              <a:t>''ג</a:t>
            </a:r>
            <a:r>
              <a:rPr lang="he-IL" dirty="0" smtClean="0"/>
              <a:t>. </a:t>
            </a:r>
            <a:r>
              <a:rPr lang="he-IL" dirty="0" err="1" smtClean="0"/>
              <a:t>דעשה</a:t>
            </a:r>
            <a:r>
              <a:rPr lang="he-IL" dirty="0" smtClean="0"/>
              <a:t> הוא </a:t>
            </a:r>
            <a:r>
              <a:rPr lang="he-IL" dirty="0" err="1" smtClean="0"/>
              <a:t>דכתיב</a:t>
            </a:r>
            <a:r>
              <a:rPr lang="he-IL" dirty="0" smtClean="0"/>
              <a:t> (ויקרא </a:t>
            </a:r>
            <a:r>
              <a:rPr lang="he-IL" dirty="0" err="1" smtClean="0"/>
              <a:t>כא</a:t>
            </a:r>
            <a:r>
              <a:rPr lang="he-IL" dirty="0" smtClean="0"/>
              <a:t>) </a:t>
            </a:r>
            <a:r>
              <a:rPr lang="he-IL" dirty="0" err="1" smtClean="0"/>
              <a:t>אשה</a:t>
            </a:r>
            <a:r>
              <a:rPr lang="he-IL" dirty="0" smtClean="0"/>
              <a:t> בבתוליה </a:t>
            </a:r>
            <a:r>
              <a:rPr lang="he-IL" dirty="0" err="1" smtClean="0"/>
              <a:t>יקח</a:t>
            </a:r>
            <a:r>
              <a:rPr lang="he-IL" dirty="0" smtClean="0"/>
              <a:t> ולא בעולה ולאו הבא מכלל עשה </a:t>
            </a:r>
            <a:r>
              <a:rPr lang="he-IL" dirty="0" err="1" smtClean="0"/>
              <a:t>עשה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וליכא</a:t>
            </a:r>
            <a:r>
              <a:rPr lang="he-IL" dirty="0" smtClean="0"/>
              <a:t> </a:t>
            </a:r>
            <a:r>
              <a:rPr lang="he-IL" dirty="0" err="1" smtClean="0"/>
              <a:t>לאקשויי</a:t>
            </a:r>
            <a:r>
              <a:rPr lang="he-IL" dirty="0" smtClean="0"/>
              <a:t> הא זונה היא או אלמנה או גרושה </a:t>
            </a:r>
            <a:r>
              <a:rPr lang="he-IL" dirty="0" err="1" smtClean="0"/>
              <a:t>דבעולה</a:t>
            </a:r>
            <a:r>
              <a:rPr lang="he-IL" dirty="0" smtClean="0"/>
              <a:t> פנויה לאו זונה היא </a:t>
            </a:r>
            <a:r>
              <a:rPr lang="he-IL" dirty="0" err="1" smtClean="0"/>
              <a:t>כדתנן</a:t>
            </a:r>
            <a:r>
              <a:rPr lang="he-IL" dirty="0" smtClean="0"/>
              <a:t> ביבמות (דף </a:t>
            </a:r>
            <a:r>
              <a:rPr lang="he-IL" dirty="0" err="1" smtClean="0"/>
              <a:t>סא</a:t>
            </a:r>
            <a:r>
              <a:rPr lang="he-IL" dirty="0" smtClean="0"/>
              <a:t>.) אין זונה אלא גיורת ומשוחררת ושנבעלה בעילת זנות וביאת איסור לפסול 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ומאי שנא</a:t>
            </a:r>
            <a:r>
              <a:rPr lang="he-IL" dirty="0" smtClean="0"/>
              <a:t>. האי עשה מחייבי עשה </a:t>
            </a:r>
            <a:r>
              <a:rPr lang="he-IL" dirty="0" err="1" smtClean="0"/>
              <a:t>דמצרי</a:t>
            </a:r>
            <a:r>
              <a:rPr lang="he-IL" dirty="0" smtClean="0"/>
              <a:t> ואדומי: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שאינו </a:t>
            </a:r>
            <a:r>
              <a:rPr lang="he-IL" b="1" dirty="0" err="1" smtClean="0"/>
              <a:t>שוה</a:t>
            </a:r>
            <a:r>
              <a:rPr lang="he-IL" b="1" dirty="0" smtClean="0"/>
              <a:t> בכל</a:t>
            </a:r>
            <a:r>
              <a:rPr lang="he-IL" dirty="0" smtClean="0"/>
              <a:t>. שאינו נוהג אלא </a:t>
            </a:r>
            <a:r>
              <a:rPr lang="he-IL" dirty="0" err="1" smtClean="0"/>
              <a:t>בכ</a:t>
            </a:r>
            <a:r>
              <a:rPr lang="he-IL" dirty="0" smtClean="0"/>
              <a:t>''ג </a:t>
            </a:r>
            <a:r>
              <a:rPr lang="he-IL" dirty="0" err="1" smtClean="0"/>
              <a:t>הילכך</a:t>
            </a:r>
            <a:r>
              <a:rPr lang="he-IL" dirty="0" smtClean="0"/>
              <a:t> </a:t>
            </a:r>
            <a:r>
              <a:rPr lang="he-IL" dirty="0" err="1" smtClean="0"/>
              <a:t>קיל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867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ורבנן</a:t>
            </a:r>
            <a:r>
              <a:rPr lang="he-IL" dirty="0" smtClean="0"/>
              <a:t>. </a:t>
            </a:r>
            <a:r>
              <a:rPr lang="he-IL" dirty="0" err="1" smtClean="0"/>
              <a:t>דמוקי</a:t>
            </a:r>
            <a:r>
              <a:rPr lang="he-IL" dirty="0" smtClean="0"/>
              <a:t> </a:t>
            </a:r>
            <a:r>
              <a:rPr lang="he-IL" dirty="0" err="1" smtClean="0"/>
              <a:t>להאי</a:t>
            </a:r>
            <a:r>
              <a:rPr lang="he-IL" dirty="0" smtClean="0"/>
              <a:t> כי </a:t>
            </a:r>
            <a:r>
              <a:rPr lang="he-IL" dirty="0" err="1" smtClean="0"/>
              <a:t>תהיין</a:t>
            </a:r>
            <a:r>
              <a:rPr lang="he-IL" dirty="0" smtClean="0"/>
              <a:t> בחייבי </a:t>
            </a:r>
            <a:r>
              <a:rPr lang="he-IL" dirty="0" err="1" smtClean="0"/>
              <a:t>לאוין</a:t>
            </a:r>
            <a:r>
              <a:rPr lang="he-IL" dirty="0" smtClean="0"/>
              <a:t> כיון </a:t>
            </a:r>
            <a:r>
              <a:rPr lang="he-IL" dirty="0" err="1" smtClean="0"/>
              <a:t>דמצינו</a:t>
            </a:r>
            <a:r>
              <a:rPr lang="he-IL" dirty="0" smtClean="0"/>
              <a:t> </a:t>
            </a:r>
            <a:r>
              <a:rPr lang="he-IL" dirty="0" err="1" smtClean="0"/>
              <a:t>למילף</a:t>
            </a:r>
            <a:r>
              <a:rPr lang="he-IL" dirty="0" smtClean="0"/>
              <a:t> ביבמה במה מצינו שאין קידושין </a:t>
            </a:r>
            <a:r>
              <a:rPr lang="he-IL" dirty="0" err="1" smtClean="0"/>
              <a:t>תופסין</a:t>
            </a:r>
            <a:r>
              <a:rPr lang="he-IL" dirty="0" smtClean="0"/>
              <a:t> בהן </a:t>
            </a:r>
            <a:r>
              <a:rPr lang="he-IL" dirty="0" err="1" smtClean="0"/>
              <a:t>אדמוקי</a:t>
            </a:r>
            <a:r>
              <a:rPr lang="he-IL" dirty="0" smtClean="0"/>
              <a:t> ליה בחייבי </a:t>
            </a:r>
            <a:r>
              <a:rPr lang="he-IL" dirty="0" err="1" smtClean="0"/>
              <a:t>לאוין</a:t>
            </a:r>
            <a:r>
              <a:rPr lang="he-IL" dirty="0" smtClean="0"/>
              <a:t> נוקמה בחייבי עשה: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בעל כרחיך שבקיה לקרא דהוי דחיק ומוקי </a:t>
            </a:r>
            <a:r>
              <a:rPr lang="he-IL" b="1" dirty="0" err="1" smtClean="0"/>
              <a:t>אנפשיה</a:t>
            </a:r>
            <a:r>
              <a:rPr lang="he-IL" dirty="0" smtClean="0"/>
              <a:t>. כיון דגלי לך קרא ביבמה דלא תפסי בה קידושין </a:t>
            </a:r>
            <a:r>
              <a:rPr lang="he-IL" dirty="0" err="1" smtClean="0"/>
              <a:t>נילף</a:t>
            </a:r>
            <a:r>
              <a:rPr lang="he-IL" dirty="0" smtClean="0"/>
              <a:t> מיניה </a:t>
            </a:r>
            <a:r>
              <a:rPr lang="he-IL" dirty="0" err="1" smtClean="0"/>
              <a:t>דחייבי</a:t>
            </a:r>
            <a:r>
              <a:rPr lang="he-IL" dirty="0" smtClean="0"/>
              <a:t> </a:t>
            </a:r>
            <a:r>
              <a:rPr lang="he-IL" dirty="0" err="1" smtClean="0"/>
              <a:t>לאוין</a:t>
            </a:r>
            <a:r>
              <a:rPr lang="he-IL" dirty="0" smtClean="0"/>
              <a:t> לית בהו קידושין וכי </a:t>
            </a:r>
            <a:r>
              <a:rPr lang="he-IL" dirty="0" err="1" smtClean="0"/>
              <a:t>תהיין</a:t>
            </a:r>
            <a:r>
              <a:rPr lang="he-IL" dirty="0" smtClean="0"/>
              <a:t> </a:t>
            </a:r>
            <a:r>
              <a:rPr lang="he-IL" dirty="0" err="1" smtClean="0"/>
              <a:t>ע''כ</a:t>
            </a:r>
            <a:r>
              <a:rPr lang="he-IL" dirty="0" smtClean="0"/>
              <a:t> </a:t>
            </a:r>
            <a:r>
              <a:rPr lang="he-IL" dirty="0" err="1" smtClean="0"/>
              <a:t>לחייבי</a:t>
            </a:r>
            <a:r>
              <a:rPr lang="he-IL" dirty="0" smtClean="0"/>
              <a:t> עשה </a:t>
            </a:r>
            <a:r>
              <a:rPr lang="he-IL" dirty="0" err="1" smtClean="0"/>
              <a:t>קאמר</a:t>
            </a:r>
            <a:r>
              <a:rPr lang="he-IL" dirty="0" smtClean="0"/>
              <a:t> וכגון </a:t>
            </a:r>
            <a:r>
              <a:rPr lang="he-IL" dirty="0" err="1" smtClean="0"/>
              <a:t>דחדא</a:t>
            </a:r>
            <a:r>
              <a:rPr lang="he-IL" dirty="0" smtClean="0"/>
              <a:t> מצרית ולרבי </a:t>
            </a:r>
            <a:r>
              <a:rPr lang="he-IL" dirty="0" err="1" smtClean="0"/>
              <a:t>ישבב</a:t>
            </a:r>
            <a:r>
              <a:rPr lang="he-IL" dirty="0" smtClean="0"/>
              <a:t> בבעולה </a:t>
            </a:r>
            <a:r>
              <a:rPr lang="he-IL" dirty="0" err="1" smtClean="0"/>
              <a:t>לכ</a:t>
            </a:r>
            <a:r>
              <a:rPr lang="he-IL" dirty="0" smtClean="0"/>
              <a:t>''ג:</a:t>
            </a:r>
            <a:r>
              <a:rPr lang="he-IL" b="1" dirty="0" smtClean="0"/>
              <a:t> 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9384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שפחה </a:t>
            </a:r>
            <a:r>
              <a:rPr lang="he-IL" b="1" dirty="0" err="1" smtClean="0"/>
              <a:t>מנלן</a:t>
            </a:r>
            <a:r>
              <a:rPr lang="he-IL" dirty="0" smtClean="0"/>
              <a:t>. דלא תפסי בה קידושי: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האשה</a:t>
            </a:r>
            <a:r>
              <a:rPr lang="he-IL" b="1" dirty="0" smtClean="0"/>
              <a:t> וילדיה וגו'</a:t>
            </a:r>
            <a:r>
              <a:rPr lang="he-IL" dirty="0" smtClean="0"/>
              <a:t>. בשפחה כנענית שייחדה לעבד עברי ואמר קרא דלא יצא הבן חפשי עם אביו: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932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דברים ז/א: </a:t>
            </a:r>
            <a:r>
              <a:rPr lang="he-IL" dirty="0" smtClean="0"/>
              <a:t>כי יביאך יהוה </a:t>
            </a:r>
            <a:r>
              <a:rPr lang="he-IL" dirty="0" err="1" smtClean="0"/>
              <a:t>אלהיך</a:t>
            </a:r>
            <a:r>
              <a:rPr lang="he-IL" dirty="0" smtClean="0"/>
              <a:t> אל-הארץ אשר-אתה בא-שמה לרשתה ונשל גוים-רבים מפניך </a:t>
            </a:r>
            <a:r>
              <a:rPr lang="he-IL" dirty="0" err="1" smtClean="0"/>
              <a:t>החתי</a:t>
            </a:r>
            <a:r>
              <a:rPr lang="he-IL" dirty="0" smtClean="0"/>
              <a:t> והגרגשי </a:t>
            </a:r>
            <a:r>
              <a:rPr lang="he-IL" dirty="0" err="1" smtClean="0"/>
              <a:t>והאמרי</a:t>
            </a:r>
            <a:r>
              <a:rPr lang="he-IL" dirty="0" smtClean="0"/>
              <a:t> והכנעני </a:t>
            </a:r>
            <a:r>
              <a:rPr lang="he-IL" dirty="0" err="1" smtClean="0"/>
              <a:t>והפרזי</a:t>
            </a:r>
            <a:r>
              <a:rPr lang="he-IL" dirty="0" smtClean="0"/>
              <a:t> </a:t>
            </a:r>
            <a:r>
              <a:rPr lang="he-IL" dirty="0" err="1" smtClean="0"/>
              <a:t>והחוי</a:t>
            </a:r>
            <a:r>
              <a:rPr lang="he-IL" dirty="0" smtClean="0"/>
              <a:t> והיבוסי</a:t>
            </a:r>
            <a:r>
              <a:rPr lang="he-IL" baseline="0" dirty="0" smtClean="0"/>
              <a:t> </a:t>
            </a:r>
            <a:r>
              <a:rPr lang="he-IL" dirty="0" smtClean="0"/>
              <a:t>שבעה גוים רבים ועצומים ממך.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תתחתן בם</a:t>
            </a:r>
            <a:r>
              <a:rPr lang="he-IL" dirty="0" smtClean="0"/>
              <a:t>. לא תהא לך בם תורת חיתון: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 יסיר את בנך</a:t>
            </a:r>
            <a:r>
              <a:rPr lang="he-IL" dirty="0" smtClean="0"/>
              <a:t>. לעיל מיניה כתיב בתך לא </a:t>
            </a:r>
            <a:r>
              <a:rPr lang="he-IL" dirty="0" err="1" smtClean="0"/>
              <a:t>תתן</a:t>
            </a:r>
            <a:r>
              <a:rPr lang="he-IL" dirty="0" smtClean="0"/>
              <a:t> לבנו ובתו לא </a:t>
            </a:r>
            <a:r>
              <a:rPr lang="he-IL" dirty="0" err="1" smtClean="0"/>
              <a:t>תקח</a:t>
            </a:r>
            <a:r>
              <a:rPr lang="he-IL" dirty="0" smtClean="0"/>
              <a:t> לבנך וסמיך ליה כי יסיר את בנך </a:t>
            </a:r>
            <a:r>
              <a:rPr lang="he-IL" dirty="0" err="1" smtClean="0"/>
              <a:t>מדלא</a:t>
            </a:r>
            <a:r>
              <a:rPr lang="he-IL" dirty="0" smtClean="0"/>
              <a:t> כתיב כי יסיר את בתך משמע </a:t>
            </a:r>
            <a:r>
              <a:rPr lang="he-IL" dirty="0" err="1" smtClean="0"/>
              <a:t>דבן</a:t>
            </a:r>
            <a:r>
              <a:rPr lang="he-IL" dirty="0" smtClean="0"/>
              <a:t> הנולד לעובד כוכבים מבתך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שיסירנו</a:t>
            </a:r>
            <a:r>
              <a:rPr lang="he-IL" dirty="0" smtClean="0"/>
              <a:t> העובד כוכבים </a:t>
            </a:r>
            <a:r>
              <a:rPr lang="he-IL" dirty="0" err="1" smtClean="0"/>
              <a:t>מאחריו</a:t>
            </a:r>
            <a:r>
              <a:rPr lang="he-IL" dirty="0" smtClean="0"/>
              <a:t> ושמעינן </a:t>
            </a:r>
            <a:r>
              <a:rPr lang="he-IL" dirty="0" err="1" smtClean="0"/>
              <a:t>דבן</a:t>
            </a:r>
            <a:r>
              <a:rPr lang="he-IL" dirty="0" smtClean="0"/>
              <a:t> בתך אפילו מן העובד כוכבים קרוי בנך: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ואין בנך הבא מן העובדת כוכבים קרוי בנך</a:t>
            </a:r>
            <a:r>
              <a:rPr lang="he-IL" dirty="0" smtClean="0"/>
              <a:t>. </a:t>
            </a:r>
            <a:r>
              <a:rPr lang="he-IL" dirty="0" err="1" smtClean="0"/>
              <a:t>מדלא</a:t>
            </a:r>
            <a:r>
              <a:rPr lang="he-IL" dirty="0" smtClean="0"/>
              <a:t> כתיב </a:t>
            </a:r>
            <a:r>
              <a:rPr lang="he-IL" dirty="0" err="1" smtClean="0"/>
              <a:t>נמי</a:t>
            </a:r>
            <a:r>
              <a:rPr lang="he-IL" dirty="0" smtClean="0"/>
              <a:t> כי תסיר את בנך </a:t>
            </a:r>
            <a:r>
              <a:rPr lang="he-IL" dirty="0" err="1" smtClean="0"/>
              <a:t>דנשמע</a:t>
            </a:r>
            <a:r>
              <a:rPr lang="he-IL" dirty="0" smtClean="0"/>
              <a:t> מיניה </a:t>
            </a:r>
            <a:r>
              <a:rPr lang="he-IL" dirty="0" err="1" smtClean="0"/>
              <a:t>דקפיד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קרא בבתו לא </a:t>
            </a:r>
            <a:r>
              <a:rPr lang="he-IL" dirty="0" err="1" smtClean="0"/>
              <a:t>תקח</a:t>
            </a:r>
            <a:r>
              <a:rPr lang="he-IL" dirty="0" smtClean="0"/>
              <a:t> לבנך משום כי תסיר את הבן הנולד לה מבנך </a:t>
            </a:r>
            <a:r>
              <a:rPr lang="he-IL" dirty="0" err="1" smtClean="0"/>
              <a:t>אלמא</a:t>
            </a:r>
            <a:r>
              <a:rPr lang="he-IL" dirty="0" smtClean="0"/>
              <a:t> בן העובדת כוכבים אינו קרוי בנך אלא בנה: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בנך מישראלית קרוי בנך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לאו מקרא דייק לה אלא </a:t>
            </a:r>
            <a:r>
              <a:rPr lang="he-IL" dirty="0" err="1" smtClean="0"/>
              <a:t>ה''ק</a:t>
            </a:r>
            <a:r>
              <a:rPr lang="he-IL" dirty="0" smtClean="0"/>
              <a:t> </a:t>
            </a:r>
            <a:r>
              <a:rPr lang="he-IL" dirty="0" err="1" smtClean="0"/>
              <a:t>מדלא</a:t>
            </a:r>
            <a:r>
              <a:rPr lang="he-IL" dirty="0" smtClean="0"/>
              <a:t> </a:t>
            </a:r>
            <a:r>
              <a:rPr lang="he-IL" dirty="0" err="1" smtClean="0"/>
              <a:t>קפיד</a:t>
            </a:r>
            <a:r>
              <a:rPr lang="he-IL" dirty="0" smtClean="0"/>
              <a:t> קרא אבן הנולד ממנה </a:t>
            </a:r>
            <a:r>
              <a:rPr lang="he-IL" dirty="0" err="1" smtClean="0"/>
              <a:t>ש''מ</a:t>
            </a:r>
            <a:r>
              <a:rPr lang="he-IL" dirty="0" smtClean="0"/>
              <a:t> בנך מישראלית קרוי בנך אבל בנך מן העובדת כוכבים אינו בנך: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ש''מ</a:t>
            </a:r>
            <a:r>
              <a:rPr lang="he-IL" dirty="0" smtClean="0"/>
              <a:t>. מדקרי ליה לבן בת ישראל הבא מן העובד כוכבים בנך: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לימא</a:t>
            </a:r>
            <a:r>
              <a:rPr lang="he-IL" b="1" dirty="0" smtClean="0"/>
              <a:t> </a:t>
            </a:r>
            <a:r>
              <a:rPr lang="he-IL" b="1" dirty="0" err="1" smtClean="0"/>
              <a:t>קסבר</a:t>
            </a:r>
            <a:r>
              <a:rPr lang="he-IL" b="1" dirty="0" smtClean="0"/>
              <a:t> </a:t>
            </a:r>
            <a:r>
              <a:rPr lang="he-IL" b="1" dirty="0" err="1" smtClean="0"/>
              <a:t>רבינא</a:t>
            </a:r>
            <a:r>
              <a:rPr lang="he-IL" b="1" dirty="0" smtClean="0"/>
              <a:t> עובד כוכבים ועבד הבא על בת ישראל הולד ממזר </a:t>
            </a:r>
            <a:r>
              <a:rPr lang="he-IL" dirty="0" smtClean="0"/>
              <a:t>גרסי'. </a:t>
            </a:r>
            <a:r>
              <a:rPr lang="he-IL" dirty="0" err="1" smtClean="0"/>
              <a:t>דאתא</a:t>
            </a:r>
            <a:r>
              <a:rPr lang="he-IL" dirty="0" smtClean="0"/>
              <a:t> </a:t>
            </a:r>
            <a:r>
              <a:rPr lang="he-IL" dirty="0" err="1" smtClean="0"/>
              <a:t>לאשמועינן</a:t>
            </a:r>
            <a:r>
              <a:rPr lang="he-IL" dirty="0" smtClean="0"/>
              <a:t> דלא שדינן ליה בתר עובד כוכבים </a:t>
            </a:r>
            <a:r>
              <a:rPr lang="he-IL" dirty="0" err="1" smtClean="0"/>
              <a:t>דנימא</a:t>
            </a:r>
            <a:r>
              <a:rPr lang="he-IL" dirty="0" smtClean="0"/>
              <a:t> עובד כוכבים הוא ואם נתגייר יהא מותר לבא בקהל אלא בתר ישראלית שדינן ליה וכיון שבעבירה נולד </a:t>
            </a:r>
            <a:r>
              <a:rPr lang="he-IL" dirty="0" err="1" smtClean="0"/>
              <a:t>הוה</a:t>
            </a:r>
            <a:r>
              <a:rPr lang="he-IL" dirty="0" smtClean="0"/>
              <a:t> ליה ישראל פסול כשאר נולדים ממי שאין עליו קידושין </a:t>
            </a:r>
            <a:r>
              <a:rPr lang="he-IL" dirty="0" err="1" smtClean="0"/>
              <a:t>דתנן</a:t>
            </a:r>
            <a:r>
              <a:rPr lang="he-IL" dirty="0" smtClean="0"/>
              <a:t> במתני' (לעיל דף </a:t>
            </a:r>
            <a:r>
              <a:rPr lang="he-IL" dirty="0" err="1" smtClean="0"/>
              <a:t>סו</a:t>
            </a:r>
            <a:r>
              <a:rPr lang="he-IL" dirty="0" smtClean="0"/>
              <a:t>:) שהם ממזרים: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ומשני מהכא לא תשמע ממזרות נהי </a:t>
            </a:r>
            <a:r>
              <a:rPr lang="he-IL" dirty="0" err="1" smtClean="0"/>
              <a:t>דשמעינן</a:t>
            </a:r>
            <a:r>
              <a:rPr lang="he-IL" dirty="0" smtClean="0"/>
              <a:t> מינה </a:t>
            </a:r>
            <a:r>
              <a:rPr lang="he-IL" dirty="0" err="1" smtClean="0"/>
              <a:t>דכשר</a:t>
            </a:r>
            <a:r>
              <a:rPr lang="he-IL" dirty="0" smtClean="0"/>
              <a:t> לא הוי </a:t>
            </a:r>
            <a:r>
              <a:rPr lang="he-IL" dirty="0" err="1" smtClean="0"/>
              <a:t>מדשדי</a:t>
            </a:r>
            <a:r>
              <a:rPr lang="he-IL" dirty="0" smtClean="0"/>
              <a:t> ליה בתר ישראל להיות נולד בעבירה ממזר </a:t>
            </a:r>
            <a:r>
              <a:rPr lang="he-IL" dirty="0" err="1" smtClean="0"/>
              <a:t>מיהא</a:t>
            </a:r>
            <a:r>
              <a:rPr lang="he-IL" dirty="0" smtClean="0"/>
              <a:t> לא תשמע מינה </a:t>
            </a:r>
            <a:r>
              <a:rPr lang="he-IL" dirty="0" err="1" smtClean="0"/>
              <a:t>כדאמרינן</a:t>
            </a:r>
            <a:r>
              <a:rPr lang="he-IL" dirty="0" smtClean="0"/>
              <a:t> ביבמות (דף מה:) </a:t>
            </a:r>
            <a:r>
              <a:rPr lang="he-IL" dirty="0" err="1" smtClean="0"/>
              <a:t>דממזר</a:t>
            </a:r>
            <a:r>
              <a:rPr lang="he-IL" dirty="0" smtClean="0"/>
              <a:t> מאשת אביו </a:t>
            </a:r>
            <a:r>
              <a:rPr lang="he-IL" dirty="0" err="1" smtClean="0"/>
              <a:t>יליף</a:t>
            </a:r>
            <a:r>
              <a:rPr lang="he-IL" dirty="0" smtClean="0"/>
              <a:t> מה אשת אב </a:t>
            </a:r>
            <a:r>
              <a:rPr lang="he-IL" dirty="0" err="1" smtClean="0"/>
              <a:t>דאין</a:t>
            </a:r>
            <a:r>
              <a:rPr lang="he-IL" dirty="0" smtClean="0"/>
              <a:t> לו עליה קידושין אבל יש לו קידושין על אחרת ועלה כתיב </a:t>
            </a:r>
            <a:r>
              <a:rPr lang="he-IL" dirty="0" err="1" smtClean="0"/>
              <a:t>שהולד</a:t>
            </a:r>
            <a:r>
              <a:rPr lang="he-IL" dirty="0" smtClean="0"/>
              <a:t> ממזר </a:t>
            </a:r>
            <a:r>
              <a:rPr lang="he-IL" dirty="0" err="1" smtClean="0"/>
              <a:t>דסמיך</a:t>
            </a:r>
            <a:r>
              <a:rPr lang="he-IL" dirty="0" smtClean="0"/>
              <a:t> ליה לא יבא ממזר אף כל שאין לו עליה קידושין אבל יש לו קידושין על אחרת </a:t>
            </a:r>
            <a:r>
              <a:rPr lang="he-IL" dirty="0" err="1" smtClean="0"/>
              <a:t>לאפוקי</a:t>
            </a:r>
            <a:r>
              <a:rPr lang="he-IL" dirty="0" smtClean="0"/>
              <a:t> עובד כוכבים דלית ליה קידושין כלל: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פסול מיקרי</a:t>
            </a:r>
            <a:r>
              <a:rPr lang="he-IL" dirty="0" smtClean="0"/>
              <a:t>. כשאר נולדים בעבירה מחייבי </a:t>
            </a:r>
            <a:r>
              <a:rPr lang="he-IL" dirty="0" err="1" smtClean="0"/>
              <a:t>לאוין</a:t>
            </a:r>
            <a:r>
              <a:rPr lang="he-IL" dirty="0" smtClean="0"/>
              <a:t> או עשה שאינן ממזרים: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האי בשבעה אומות כתיב</a:t>
            </a:r>
            <a:r>
              <a:rPr lang="he-IL" dirty="0" smtClean="0"/>
              <a:t>. לא תתחתן בם וכי יסיר בשבעה גוים </a:t>
            </a:r>
            <a:r>
              <a:rPr lang="he-IL" dirty="0" err="1" smtClean="0"/>
              <a:t>שבא''י</a:t>
            </a:r>
            <a:r>
              <a:rPr lang="he-IL" dirty="0" smtClean="0"/>
              <a:t> הוא </a:t>
            </a:r>
            <a:r>
              <a:rPr lang="he-IL" dirty="0" err="1" smtClean="0"/>
              <a:t>דכתיב</a:t>
            </a:r>
            <a:r>
              <a:rPr lang="he-IL" dirty="0" smtClean="0"/>
              <a:t> שאר אומות </a:t>
            </a:r>
            <a:r>
              <a:rPr lang="he-IL" dirty="0" err="1" smtClean="0"/>
              <a:t>מנלן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דדריש</a:t>
            </a:r>
            <a:r>
              <a:rPr lang="he-IL" b="1" dirty="0" smtClean="0"/>
              <a:t> טעמא </a:t>
            </a:r>
            <a:r>
              <a:rPr lang="he-IL" b="1" dirty="0" err="1" smtClean="0"/>
              <a:t>דקרא</a:t>
            </a:r>
            <a:r>
              <a:rPr lang="he-IL" dirty="0" smtClean="0"/>
              <a:t>. </a:t>
            </a:r>
            <a:r>
              <a:rPr lang="he-IL" dirty="0" err="1" smtClean="0"/>
              <a:t>בב</a:t>
            </a:r>
            <a:r>
              <a:rPr lang="he-IL" dirty="0" smtClean="0"/>
              <a:t>''מ (דף </a:t>
            </a:r>
            <a:r>
              <a:rPr lang="he-IL" dirty="0" err="1" smtClean="0"/>
              <a:t>קטו</a:t>
            </a:r>
            <a:r>
              <a:rPr lang="he-IL" dirty="0" smtClean="0"/>
              <a:t>.) גבי אלמנה </a:t>
            </a:r>
            <a:r>
              <a:rPr lang="he-IL" dirty="0" err="1" smtClean="0"/>
              <a:t>דקאמר</a:t>
            </a:r>
            <a:r>
              <a:rPr lang="he-IL" dirty="0" smtClean="0"/>
              <a:t> עשירה </a:t>
            </a:r>
            <a:r>
              <a:rPr lang="he-IL" dirty="0" err="1" smtClean="0"/>
              <a:t>ממשכנין</a:t>
            </a:r>
            <a:r>
              <a:rPr lang="he-IL" dirty="0" smtClean="0"/>
              <a:t> אותה עניה לא </a:t>
            </a:r>
            <a:r>
              <a:rPr lang="he-IL" dirty="0" err="1" smtClean="0"/>
              <a:t>ממשכנין</a:t>
            </a:r>
            <a:r>
              <a:rPr lang="he-IL" dirty="0" smtClean="0"/>
              <a:t> אותה </a:t>
            </a:r>
            <a:r>
              <a:rPr lang="he-IL" dirty="0" err="1" smtClean="0"/>
              <a:t>דטעמא</a:t>
            </a:r>
            <a:r>
              <a:rPr lang="he-IL" dirty="0" smtClean="0"/>
              <a:t> מאי אמר רחמנא לא תחבול בגד אלמנה מפני שאתה צריך להחזיר לה עבוטה לערב ומתוך כך שאתה יוצא ונכנס תמיד אצלה שחרית למשכן וערבית להחזיר אתה משיאה שם רע בשכנותיה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והכי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דריש</a:t>
            </a:r>
            <a:r>
              <a:rPr lang="he-IL" dirty="0" smtClean="0"/>
              <a:t> טעמא </a:t>
            </a:r>
            <a:r>
              <a:rPr lang="he-IL" dirty="0" err="1" smtClean="0"/>
              <a:t>דחיתון</a:t>
            </a:r>
            <a:r>
              <a:rPr lang="he-IL" dirty="0" smtClean="0"/>
              <a:t> משום כי יסיר ולא </a:t>
            </a:r>
            <a:r>
              <a:rPr lang="he-IL" dirty="0" err="1" smtClean="0"/>
              <a:t>איצטריך</a:t>
            </a:r>
            <a:r>
              <a:rPr lang="he-IL" dirty="0" smtClean="0"/>
              <a:t> קרא לפרושי טעמא ואייתר ליה כי יסיר לרבות שאר אומות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אלא </a:t>
            </a:r>
            <a:r>
              <a:rPr lang="he-IL" dirty="0" err="1" smtClean="0"/>
              <a:t>לרבנן</a:t>
            </a:r>
            <a:r>
              <a:rPr lang="he-IL" dirty="0" smtClean="0"/>
              <a:t> </a:t>
            </a:r>
            <a:r>
              <a:rPr lang="he-IL" dirty="0" err="1" smtClean="0"/>
              <a:t>איצטריך</a:t>
            </a:r>
            <a:r>
              <a:rPr lang="he-IL" dirty="0" smtClean="0"/>
              <a:t> קרא לפרושי טעמא בז' אומות </a:t>
            </a:r>
            <a:r>
              <a:rPr lang="he-IL" dirty="0" err="1" smtClean="0"/>
              <a:t>גופייהו</a:t>
            </a:r>
            <a:r>
              <a:rPr lang="he-IL" dirty="0" smtClean="0"/>
              <a:t> ולמעוטי שאר אומות שאינן </a:t>
            </a:r>
            <a:r>
              <a:rPr lang="he-IL" dirty="0" err="1" smtClean="0"/>
              <a:t>אדוקין</a:t>
            </a:r>
            <a:r>
              <a:rPr lang="he-IL" dirty="0" smtClean="0"/>
              <a:t> בעבודת כוכבים כמותן </a:t>
            </a:r>
            <a:r>
              <a:rPr lang="he-IL" dirty="0" err="1" smtClean="0"/>
              <a:t>כדקי''ל</a:t>
            </a:r>
            <a:r>
              <a:rPr lang="he-IL" dirty="0" smtClean="0"/>
              <a:t> (חולין דף </a:t>
            </a:r>
            <a:r>
              <a:rPr lang="he-IL" dirty="0" err="1" smtClean="0"/>
              <a:t>יג</a:t>
            </a:r>
            <a:r>
              <a:rPr lang="he-IL" dirty="0" smtClean="0"/>
              <a:t>:) אומות שבחוצה לארץ לאו עובדי עבודת כוכבים הן אלא מנהג אבותיהם בידיהם ולא אייתר ליה </a:t>
            </a:r>
            <a:r>
              <a:rPr lang="he-IL" dirty="0" err="1" smtClean="0"/>
              <a:t>ריבויא</a:t>
            </a:r>
            <a:r>
              <a:rPr lang="he-IL" dirty="0" smtClean="0"/>
              <a:t> ושאר אומות </a:t>
            </a:r>
            <a:r>
              <a:rPr lang="he-IL" dirty="0" err="1" smtClean="0"/>
              <a:t>מנלן</a:t>
            </a:r>
            <a:r>
              <a:rPr lang="he-IL" dirty="0" smtClean="0"/>
              <a:t>...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ואחר כן</a:t>
            </a:r>
            <a:r>
              <a:rPr lang="he-IL" dirty="0" smtClean="0"/>
              <a:t>. לאחר </a:t>
            </a:r>
            <a:r>
              <a:rPr lang="he-IL" dirty="0" err="1" smtClean="0"/>
              <a:t>שתשהא</a:t>
            </a:r>
            <a:r>
              <a:rPr lang="he-IL" dirty="0" smtClean="0"/>
              <a:t> כפי גזירת הכתוב שהתיר לך יפת תואר </a:t>
            </a:r>
            <a:r>
              <a:rPr lang="he-IL" dirty="0" err="1" smtClean="0"/>
              <a:t>והיתה</a:t>
            </a:r>
            <a:r>
              <a:rPr lang="he-IL" dirty="0" smtClean="0"/>
              <a:t> לך כתיב </a:t>
            </a:r>
            <a:r>
              <a:rPr lang="he-IL" dirty="0" err="1" smtClean="0"/>
              <a:t>דריש</a:t>
            </a:r>
            <a:r>
              <a:rPr lang="he-IL" dirty="0" smtClean="0"/>
              <a:t> בה הויה אבל מעיקרא קודם היתר לא קרינן בה </a:t>
            </a:r>
            <a:r>
              <a:rPr lang="he-IL" dirty="0" err="1" smtClean="0"/>
              <a:t>והיתה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וילדו לו</a:t>
            </a:r>
            <a:r>
              <a:rPr lang="he-IL" dirty="0" smtClean="0"/>
              <a:t>. </a:t>
            </a:r>
            <a:r>
              <a:rPr lang="he-IL" dirty="0" err="1" smtClean="0"/>
              <a:t>שמתיחס</a:t>
            </a:r>
            <a:r>
              <a:rPr lang="he-IL" dirty="0" smtClean="0"/>
              <a:t> אחר אביו: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קרינו ביה וילדו לו</a:t>
            </a:r>
            <a:r>
              <a:rPr lang="he-IL" dirty="0" smtClean="0"/>
              <a:t>. אלא אחריה הוא </a:t>
            </a:r>
            <a:r>
              <a:rPr lang="he-IL" dirty="0" err="1" smtClean="0"/>
              <a:t>מתיחס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6517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א''ה</a:t>
            </a:r>
            <a:r>
              <a:rPr lang="he-IL" b="1" dirty="0" smtClean="0"/>
              <a:t> שפחה </a:t>
            </a:r>
            <a:r>
              <a:rPr lang="he-IL" b="1" dirty="0" err="1" smtClean="0"/>
              <a:t>נמי</a:t>
            </a:r>
            <a:r>
              <a:rPr lang="he-IL" dirty="0" smtClean="0"/>
              <a:t>. </a:t>
            </a:r>
            <a:r>
              <a:rPr lang="he-IL" dirty="0" err="1" smtClean="0"/>
              <a:t>דולדה</a:t>
            </a:r>
            <a:r>
              <a:rPr lang="he-IL" dirty="0" smtClean="0"/>
              <a:t> כמוה </a:t>
            </a:r>
            <a:r>
              <a:rPr lang="he-IL" dirty="0" err="1" smtClean="0"/>
              <a:t>תיפוק</a:t>
            </a:r>
            <a:r>
              <a:rPr lang="he-IL" dirty="0" smtClean="0"/>
              <a:t> לן מהאי קרא </a:t>
            </a:r>
            <a:r>
              <a:rPr lang="he-IL" dirty="0" err="1" smtClean="0"/>
              <a:t>דהא</a:t>
            </a:r>
            <a:r>
              <a:rPr lang="he-IL" dirty="0" smtClean="0"/>
              <a:t> לא קרינן בה כי </a:t>
            </a:r>
            <a:r>
              <a:rPr lang="he-IL" dirty="0" err="1" smtClean="0"/>
              <a:t>תהיין</a:t>
            </a:r>
            <a:r>
              <a:rPr lang="he-IL" dirty="0" smtClean="0"/>
              <a:t> </a:t>
            </a:r>
            <a:r>
              <a:rPr lang="he-IL" dirty="0" err="1" smtClean="0"/>
              <a:t>כדכתיב</a:t>
            </a:r>
            <a:r>
              <a:rPr lang="he-IL" dirty="0" smtClean="0"/>
              <a:t> (בראשית </a:t>
            </a:r>
            <a:r>
              <a:rPr lang="he-IL" dirty="0" err="1" smtClean="0"/>
              <a:t>כב</a:t>
            </a:r>
            <a:r>
              <a:rPr lang="he-IL" dirty="0" smtClean="0"/>
              <a:t>) עם החמור עם הדומה לחמור: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האומר לשפחתו</a:t>
            </a:r>
            <a:r>
              <a:rPr lang="he-IL" dirty="0" smtClean="0"/>
              <a:t>. מעוברת: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הרי את בת חורין</a:t>
            </a:r>
            <a:r>
              <a:rPr lang="he-IL" dirty="0" smtClean="0"/>
              <a:t>. בגט שחרור זה וולדך עבד: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ולדה כמוה</a:t>
            </a:r>
            <a:r>
              <a:rPr lang="he-IL" dirty="0" smtClean="0"/>
              <a:t>. משוחרר </a:t>
            </a:r>
            <a:r>
              <a:rPr lang="he-IL" dirty="0" err="1" smtClean="0"/>
              <a:t>כדיליף</a:t>
            </a:r>
            <a:r>
              <a:rPr lang="he-IL" dirty="0" smtClean="0"/>
              <a:t> בסיפא שנאמר </a:t>
            </a:r>
            <a:r>
              <a:rPr lang="he-IL" dirty="0" err="1" smtClean="0"/>
              <a:t>האשה</a:t>
            </a:r>
            <a:r>
              <a:rPr lang="he-IL" dirty="0" smtClean="0"/>
              <a:t> וילדיה תהיה לאדוניה בזמן </a:t>
            </a:r>
            <a:r>
              <a:rPr lang="he-IL" dirty="0" err="1" smtClean="0"/>
              <a:t>שהאשה</a:t>
            </a:r>
            <a:r>
              <a:rPr lang="he-IL" dirty="0" smtClean="0"/>
              <a:t> לאדוניה הולד שתלד לאדוניה אין </a:t>
            </a:r>
            <a:r>
              <a:rPr lang="he-IL" dirty="0" err="1" smtClean="0"/>
              <a:t>האשה</a:t>
            </a:r>
            <a:r>
              <a:rPr lang="he-IL" dirty="0" smtClean="0"/>
              <a:t> לאדוניה אין הולד לאדוניה: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</a:t>
            </a:r>
            <a:r>
              <a:rPr lang="he-IL" b="1" dirty="0" err="1" smtClean="0"/>
              <a:t>תלמודא</a:t>
            </a:r>
            <a:r>
              <a:rPr lang="he-IL" dirty="0" smtClean="0"/>
              <a:t>. </a:t>
            </a:r>
            <a:r>
              <a:rPr lang="he-IL" dirty="0" err="1" smtClean="0"/>
              <a:t>היכא</a:t>
            </a:r>
            <a:r>
              <a:rPr lang="he-IL" dirty="0" smtClean="0"/>
              <a:t> שמעינן מהאי קרא דבריו קיימין: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אמר רבא </a:t>
            </a:r>
            <a:r>
              <a:rPr lang="he-IL" b="1" dirty="0" err="1" smtClean="0"/>
              <a:t>אדרבי</a:t>
            </a:r>
            <a:r>
              <a:rPr lang="he-IL" b="1" dirty="0" smtClean="0"/>
              <a:t> יוסי הגלילי</a:t>
            </a:r>
            <a:r>
              <a:rPr lang="he-IL" dirty="0" smtClean="0"/>
              <a:t>. האי קרא </a:t>
            </a:r>
            <a:r>
              <a:rPr lang="he-IL" dirty="0" err="1" smtClean="0"/>
              <a:t>אדרבי</a:t>
            </a:r>
            <a:r>
              <a:rPr lang="he-IL" dirty="0" smtClean="0"/>
              <a:t> יוסי </a:t>
            </a:r>
            <a:r>
              <a:rPr lang="he-IL" dirty="0" err="1" smtClean="0"/>
              <a:t>קאי</a:t>
            </a:r>
            <a:r>
              <a:rPr lang="he-IL" dirty="0" smtClean="0"/>
              <a:t> ולדה כמוה משום שנא'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82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רביע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י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'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באייר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קידושין סח ע"א (שורה 8) - סט ע"א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נחמה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מינדל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ברגמן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1754596"/>
            <a:ext cx="5278705" cy="48567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הכי שפחה </a:t>
            </a:r>
            <a:r>
              <a:rPr lang="he-IL" dirty="0" err="1" smtClean="0"/>
              <a:t>נמי</a:t>
            </a:r>
            <a:r>
              <a:rPr lang="he-IL" dirty="0" smtClean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/>
              <a:t>הכי </a:t>
            </a:r>
            <a:r>
              <a:rPr lang="he-IL" dirty="0" err="1" smtClean="0"/>
              <a:t>נמי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"</a:t>
            </a:r>
            <a:r>
              <a:rPr lang="he-IL" dirty="0" err="1" smtClean="0"/>
              <a:t>האשה</a:t>
            </a:r>
            <a:r>
              <a:rPr lang="he-IL" dirty="0" smtClean="0"/>
              <a:t> </a:t>
            </a:r>
            <a:r>
              <a:rPr lang="he-IL" dirty="0"/>
              <a:t>וילדיה תהיה </a:t>
            </a:r>
            <a:r>
              <a:rPr lang="he-IL" dirty="0" smtClean="0"/>
              <a:t>לאדוניה" </a:t>
            </a:r>
            <a:r>
              <a:rPr lang="he-IL" dirty="0"/>
              <a:t>למה </a:t>
            </a:r>
            <a:r>
              <a:rPr lang="he-IL" dirty="0" smtClean="0"/>
              <a:t>לי? 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לכדתניא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האומר לשפחתו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"הרי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 בת חורין וולדך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עבד" -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הולד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כמותה,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דברי ר' יוסי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הגלילי. 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'א: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דבריו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קיימים.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משום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וילדיה תהיה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לאדוניה".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מאי </a:t>
            </a:r>
            <a:r>
              <a:rPr lang="he-IL" dirty="0" err="1" smtClean="0"/>
              <a:t>תלמודא</a:t>
            </a:r>
            <a:r>
              <a:rPr lang="he-IL" dirty="0" smtClean="0"/>
              <a:t>?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רבא: </a:t>
            </a:r>
            <a:r>
              <a:rPr lang="he-IL" dirty="0" err="1"/>
              <a:t>אדרבי</a:t>
            </a:r>
            <a:r>
              <a:rPr lang="he-IL" dirty="0"/>
              <a:t> יוסי </a:t>
            </a:r>
            <a:r>
              <a:rPr lang="he-IL" dirty="0" smtClean="0"/>
              <a:t>הגלילי.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-51280" y="35330"/>
            <a:ext cx="3183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 - דף סט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4427984" y="315293"/>
            <a:ext cx="4176464" cy="1169491"/>
          </a:xfrm>
          <a:prstGeom prst="wedgeRoundRectCallout">
            <a:avLst>
              <a:gd name="adj1" fmla="val 56344"/>
              <a:gd name="adj2" fmla="val -3749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אשכחן דלא תפסי בה קידושין, ולדה כמותה </a:t>
            </a:r>
            <a:r>
              <a:rPr lang="he-IL" sz="1300" dirty="0" err="1">
                <a:solidFill>
                  <a:schemeClr val="tx1"/>
                </a:solidFill>
              </a:rPr>
              <a:t>מנלן</a:t>
            </a:r>
            <a:r>
              <a:rPr lang="he-IL" sz="13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אמר קרא "כי </a:t>
            </a:r>
            <a:r>
              <a:rPr lang="he-IL" sz="1300" dirty="0" err="1">
                <a:solidFill>
                  <a:schemeClr val="tx1"/>
                </a:solidFill>
              </a:rPr>
              <a:t>תהיין</a:t>
            </a:r>
            <a:r>
              <a:rPr lang="he-IL" sz="1300" dirty="0">
                <a:solidFill>
                  <a:schemeClr val="tx1"/>
                </a:solidFill>
              </a:rPr>
              <a:t> לאיש... וילדו לו" -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כל </a:t>
            </a:r>
            <a:r>
              <a:rPr lang="he-IL" sz="1300" dirty="0" err="1">
                <a:solidFill>
                  <a:schemeClr val="tx1"/>
                </a:solidFill>
              </a:rPr>
              <a:t>היכא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err="1">
                <a:solidFill>
                  <a:schemeClr val="tx1"/>
                </a:solidFill>
              </a:rPr>
              <a:t>דקרינן</a:t>
            </a:r>
            <a:r>
              <a:rPr lang="he-IL" sz="1300" dirty="0">
                <a:solidFill>
                  <a:schemeClr val="tx1"/>
                </a:solidFill>
              </a:rPr>
              <a:t> ביה "כי תהיינה" קרינן ביה "וילדו לו",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וכל </a:t>
            </a:r>
            <a:r>
              <a:rPr lang="he-IL" sz="1300" dirty="0" err="1">
                <a:solidFill>
                  <a:schemeClr val="tx1"/>
                </a:solidFill>
              </a:rPr>
              <a:t>היכא</a:t>
            </a:r>
            <a:r>
              <a:rPr lang="he-IL" sz="1300" dirty="0">
                <a:solidFill>
                  <a:schemeClr val="tx1"/>
                </a:solidFill>
              </a:rPr>
              <a:t> דלא קרינן ביה "כי תהיינה" לא קרינן ביה "וילדו לו". 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395536" y="1323405"/>
            <a:ext cx="3672408" cy="1889571"/>
          </a:xfrm>
          <a:prstGeom prst="wedgeRoundRectCallout">
            <a:avLst>
              <a:gd name="adj1" fmla="val -53739"/>
              <a:gd name="adj2" fmla="val -453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דף סח עמוד א - דף סח </a:t>
            </a:r>
            <a:r>
              <a:rPr lang="he-IL" sz="1200" dirty="0" smtClean="0">
                <a:solidFill>
                  <a:schemeClr val="tx1"/>
                </a:solidFill>
              </a:rPr>
              <a:t>עמוד ב: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שפחה </a:t>
            </a:r>
            <a:r>
              <a:rPr lang="he-IL" sz="1200" dirty="0">
                <a:solidFill>
                  <a:schemeClr val="tx1"/>
                </a:solidFill>
              </a:rPr>
              <a:t>כנענית </a:t>
            </a:r>
            <a:r>
              <a:rPr lang="he-IL" sz="1200" dirty="0" err="1">
                <a:solidFill>
                  <a:schemeClr val="tx1"/>
                </a:solidFill>
              </a:rPr>
              <a:t>מנלן</a:t>
            </a:r>
            <a:r>
              <a:rPr lang="he-IL" sz="12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אמר רב </a:t>
            </a:r>
            <a:r>
              <a:rPr lang="he-IL" sz="1200" dirty="0" err="1">
                <a:solidFill>
                  <a:schemeClr val="tx1"/>
                </a:solidFill>
              </a:rPr>
              <a:t>הונא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אמר קרא "שבו לכם פה עם החמור" עם הדומה לחמור.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אשכחן דלא תפסי בה קדושי,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ולדה כמותה </a:t>
            </a:r>
            <a:r>
              <a:rPr lang="he-IL" sz="1200" dirty="0" err="1">
                <a:solidFill>
                  <a:schemeClr val="tx1"/>
                </a:solidFill>
              </a:rPr>
              <a:t>מנלן</a:t>
            </a:r>
            <a:r>
              <a:rPr lang="he-IL" sz="1200" dirty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דאמר</a:t>
            </a:r>
            <a:r>
              <a:rPr lang="he-IL" sz="1200" dirty="0">
                <a:solidFill>
                  <a:schemeClr val="tx1"/>
                </a:solidFill>
              </a:rPr>
              <a:t> קרא "</a:t>
            </a:r>
            <a:r>
              <a:rPr lang="he-IL" sz="1200" dirty="0" err="1">
                <a:solidFill>
                  <a:schemeClr val="tx1"/>
                </a:solidFill>
              </a:rPr>
              <a:t>האשה</a:t>
            </a:r>
            <a:r>
              <a:rPr lang="he-IL" sz="1200" dirty="0">
                <a:solidFill>
                  <a:schemeClr val="tx1"/>
                </a:solidFill>
              </a:rPr>
              <a:t> וילדיה תהיה לאדוניה".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5755" y="39295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22015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3301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765103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287379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97521"/>
              </p:ext>
            </p:extLst>
          </p:nvPr>
        </p:nvGraphicFramePr>
        <p:xfrm>
          <a:off x="1115615" y="2963086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(ז' אייר)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סה ע"א (משנה) - סה ע"ב (9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(ח' אייר)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סה ע"ב (9 שורות מלמטה) - 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סו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(ט' אייר)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סו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 - סח ע"א (שורה 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(י' אייר)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סח ע"א (שורה 8) - סט ע"א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(י"א אייר)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סט ע"א (משנה) - ע ע"א (שורה ראשונה)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44408" y="484999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 נחמה </a:t>
            </a:r>
            <a:r>
              <a:rPr lang="he-IL" sz="2300" b="1" dirty="0" err="1" smtClean="0">
                <a:solidFill>
                  <a:srgbClr val="EEECE1">
                    <a:lumMod val="50000"/>
                  </a:srgbClr>
                </a:solidFill>
              </a:rPr>
              <a:t>מינדל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 ברגמן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99092"/>
            <a:ext cx="743111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 אחא בר יעקב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אתיא</a:t>
            </a:r>
            <a:r>
              <a:rPr lang="he-IL" sz="1500" dirty="0" smtClean="0"/>
              <a:t> </a:t>
            </a:r>
            <a:r>
              <a:rPr lang="he-IL" sz="1500" dirty="0" err="1"/>
              <a:t>בק</a:t>
            </a:r>
            <a:r>
              <a:rPr lang="he-IL" sz="1500" dirty="0"/>
              <a:t>''ו </a:t>
            </a:r>
            <a:r>
              <a:rPr lang="he-IL" sz="1500" dirty="0" smtClean="0"/>
              <a:t>מיבמה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ומה </a:t>
            </a:r>
            <a:r>
              <a:rPr lang="he-IL" sz="1500" dirty="0"/>
              <a:t>יבמה שהיא בלאו לא תפסי בה </a:t>
            </a:r>
            <a:r>
              <a:rPr lang="he-IL" sz="1500" dirty="0" smtClean="0"/>
              <a:t>קידושין,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/>
              <a:t>מיתות וחייבי כריתות </a:t>
            </a:r>
            <a:r>
              <a:rPr lang="he-IL" sz="1500" dirty="0" smtClean="0"/>
              <a:t>- לא </a:t>
            </a:r>
            <a:r>
              <a:rPr lang="he-IL" sz="1500" dirty="0"/>
              <a:t>כל </a:t>
            </a:r>
            <a:r>
              <a:rPr lang="he-IL" sz="1500" dirty="0" smtClean="0"/>
              <a:t>שכן?!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אי </a:t>
            </a:r>
            <a:r>
              <a:rPr lang="he-IL" sz="1500" dirty="0"/>
              <a:t>הכי שאר 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 smtClean="0"/>
              <a:t>נמי</a:t>
            </a:r>
            <a:r>
              <a:rPr lang="he-IL" sz="1500" dirty="0" smtClean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/>
              <a:t>בהדיא</a:t>
            </a:r>
            <a:r>
              <a:rPr lang="he-IL" sz="1500" dirty="0"/>
              <a:t> כתיב </a:t>
            </a:r>
            <a:r>
              <a:rPr lang="he-IL" sz="1500" dirty="0" smtClean="0"/>
              <a:t>בהו: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 err="1">
                <a:solidFill>
                  <a:srgbClr val="002060"/>
                </a:solidFill>
              </a:rPr>
              <a:t>תהיין</a:t>
            </a:r>
            <a:r>
              <a:rPr lang="he-IL" sz="1500" dirty="0">
                <a:solidFill>
                  <a:srgbClr val="002060"/>
                </a:solidFill>
              </a:rPr>
              <a:t> לאיש שתי נשים האחת אהובה והאחת </a:t>
            </a:r>
            <a:r>
              <a:rPr lang="he-IL" sz="1500" dirty="0" smtClean="0">
                <a:solidFill>
                  <a:srgbClr val="002060"/>
                </a:solidFill>
              </a:rPr>
              <a:t>שנואה</a:t>
            </a:r>
            <a:r>
              <a:rPr lang="he-IL" sz="15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וכי </a:t>
            </a:r>
            <a:r>
              <a:rPr lang="he-IL" sz="1500" dirty="0"/>
              <a:t>יש שנואה לפני המקום ואהובה לפני </a:t>
            </a:r>
            <a:r>
              <a:rPr lang="he-IL" sz="1500" dirty="0" smtClean="0"/>
              <a:t>המקום?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"אהובה" - אהובה בנישואיה, "שנואה" - שנוא</a:t>
            </a:r>
            <a:r>
              <a:rPr lang="he-IL" sz="1500" dirty="0"/>
              <a:t>' </a:t>
            </a:r>
            <a:r>
              <a:rPr lang="he-IL" sz="1500" dirty="0" smtClean="0"/>
              <a:t>בנישואיה, </a:t>
            </a:r>
            <a:r>
              <a:rPr lang="he-IL" sz="1500" dirty="0" err="1"/>
              <a:t>וקאמר</a:t>
            </a:r>
            <a:r>
              <a:rPr lang="he-IL" sz="1500" dirty="0"/>
              <a:t> רחמנא </a:t>
            </a:r>
            <a:r>
              <a:rPr lang="he-IL" sz="1500" dirty="0" smtClean="0"/>
              <a:t>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''ע </a:t>
            </a:r>
            <a:r>
              <a:rPr lang="he-IL" sz="1500" dirty="0" err="1"/>
              <a:t>דאמר</a:t>
            </a:r>
            <a:r>
              <a:rPr lang="he-IL" sz="1500" dirty="0"/>
              <a:t> אין קידושין </a:t>
            </a:r>
            <a:r>
              <a:rPr lang="he-IL" sz="1500" dirty="0" err="1"/>
              <a:t>תופסין</a:t>
            </a:r>
            <a:r>
              <a:rPr lang="he-IL" sz="1500" dirty="0"/>
              <a:t> בחייבי </a:t>
            </a:r>
            <a:r>
              <a:rPr lang="he-IL" sz="1500" dirty="0" err="1" smtClean="0"/>
              <a:t>לאוין</a:t>
            </a:r>
            <a:r>
              <a:rPr lang="he-IL" sz="1500" dirty="0" smtClean="0"/>
              <a:t> - 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 </a:t>
            </a:r>
            <a:r>
              <a:rPr lang="he-IL" sz="1500" dirty="0"/>
              <a:t>במאי </a:t>
            </a:r>
            <a:r>
              <a:rPr lang="he-IL" sz="1500" dirty="0" err="1" smtClean="0"/>
              <a:t>מוקים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באלמנה </a:t>
            </a:r>
            <a:r>
              <a:rPr lang="he-IL" sz="1500" dirty="0" err="1"/>
              <a:t>לכ</a:t>
            </a:r>
            <a:r>
              <a:rPr lang="he-IL" sz="1500" dirty="0"/>
              <a:t>''ג וכר' </a:t>
            </a:r>
            <a:r>
              <a:rPr lang="he-IL" sz="1500" dirty="0" err="1" smtClean="0"/>
              <a:t>סימאי</a:t>
            </a:r>
            <a:r>
              <a:rPr lang="he-IL" sz="1500" dirty="0" smtClean="0"/>
              <a:t>, </a:t>
            </a:r>
            <a:r>
              <a:rPr lang="he-IL" sz="1500" dirty="0" err="1" smtClean="0"/>
              <a:t>דתניא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סימאי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מאלמנה לכהן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גדול,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שהרי אמרה תורה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יחלל"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חילולים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עושה ואין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ממזרות.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 </a:t>
            </a:r>
            <a:r>
              <a:rPr lang="he-IL" sz="1500" dirty="0" err="1"/>
              <a:t>ישבב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בואו ונצווח על עקיבא בן יוסף שהיה אומר כל שאין לו ביאה בישראל הולד ממזר </a:t>
            </a:r>
            <a:r>
              <a:rPr lang="he-IL" sz="15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 smtClean="0"/>
              <a:t>ישבב</a:t>
            </a:r>
            <a:r>
              <a:rPr lang="he-IL" sz="1500" dirty="0" smtClean="0"/>
              <a:t>, </a:t>
            </a:r>
            <a:r>
              <a:rPr lang="he-IL" sz="1500" dirty="0"/>
              <a:t>אי </a:t>
            </a:r>
            <a:r>
              <a:rPr lang="he-IL" sz="1500" dirty="0" err="1"/>
              <a:t>לאפוקי</a:t>
            </a:r>
            <a:r>
              <a:rPr lang="he-IL" sz="1500" dirty="0"/>
              <a:t> מדר' </a:t>
            </a:r>
            <a:r>
              <a:rPr lang="he-IL" sz="1500" dirty="0" err="1"/>
              <a:t>סימאי</a:t>
            </a:r>
            <a:r>
              <a:rPr lang="he-IL" sz="1500" dirty="0"/>
              <a:t> </a:t>
            </a:r>
            <a:r>
              <a:rPr lang="he-IL" sz="1500" dirty="0" err="1"/>
              <a:t>קאתי</a:t>
            </a:r>
            <a:r>
              <a:rPr lang="he-IL" sz="1500" dirty="0"/>
              <a:t> </a:t>
            </a:r>
            <a:r>
              <a:rPr lang="he-IL" sz="1500" dirty="0" smtClean="0"/>
              <a:t>- שפיר,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אי טעמא </a:t>
            </a:r>
            <a:r>
              <a:rPr lang="he-IL" sz="1500" dirty="0" err="1"/>
              <a:t>דנפשיה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 ואפי' חייבי עשה </a:t>
            </a:r>
            <a:r>
              <a:rPr lang="he-IL" sz="1500" dirty="0" smtClean="0"/>
              <a:t>- במאי </a:t>
            </a:r>
            <a:r>
              <a:rPr lang="he-IL" sz="1500" dirty="0" err="1"/>
              <a:t>מוקים</a:t>
            </a:r>
            <a:r>
              <a:rPr lang="he-IL" sz="1500" dirty="0"/>
              <a:t> </a:t>
            </a:r>
            <a:r>
              <a:rPr lang="he-IL" sz="1500" dirty="0" smtClean="0"/>
              <a:t>לה?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בבעולה </a:t>
            </a:r>
            <a:r>
              <a:rPr lang="he-IL" sz="1500" dirty="0" err="1"/>
              <a:t>לכ</a:t>
            </a:r>
            <a:r>
              <a:rPr lang="he-IL" sz="1500" dirty="0"/>
              <a:t>'</a:t>
            </a:r>
            <a:r>
              <a:rPr lang="he-IL" sz="1500" dirty="0" smtClean="0"/>
              <a:t>'ג.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שנא? </a:t>
            </a:r>
            <a:r>
              <a:rPr lang="he-IL" sz="1500" dirty="0"/>
              <a:t>משום דהוי ליה עשה שאין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בכל.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64545"/>
              </p:ext>
            </p:extLst>
          </p:nvPr>
        </p:nvGraphicFramePr>
        <p:xfrm>
          <a:off x="515888" y="800760"/>
          <a:ext cx="4272136" cy="828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8034"/>
                <a:gridCol w="1068034"/>
                <a:gridCol w="1068034"/>
                <a:gridCol w="106803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 כריתות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</a:t>
                      </a:r>
                      <a:r>
                        <a:rPr lang="he-IL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aseline="0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</a:t>
                      </a:r>
                      <a:r>
                        <a:rPr lang="he-IL" sz="1200" baseline="0" dirty="0" smtClean="0">
                          <a:solidFill>
                            <a:schemeClr val="tx1"/>
                          </a:solidFill>
                        </a:rPr>
                        <a:t> עשה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שיטת חכמים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לא תופסים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תופסים</a:t>
                      </a:r>
                    </a:p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(חוץ מיבמה)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תופסים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מחבר חץ ישר 12"/>
          <p:cNvCxnSpPr/>
          <p:nvPr/>
        </p:nvCxnSpPr>
        <p:spPr>
          <a:xfrm>
            <a:off x="2123728" y="170080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>
            <a:off x="3203848" y="170080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19672" y="1954168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ק"ו מיבמה           "כי </a:t>
            </a:r>
            <a:r>
              <a:rPr lang="he-IL" sz="1200" dirty="0" err="1" smtClean="0"/>
              <a:t>תהיין</a:t>
            </a:r>
            <a:r>
              <a:rPr lang="he-IL" sz="1200" dirty="0" smtClean="0"/>
              <a:t>..."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749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99092"/>
            <a:ext cx="743111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 אחא בר יעקב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אתיא</a:t>
            </a:r>
            <a:r>
              <a:rPr lang="he-IL" sz="1500" dirty="0" smtClean="0"/>
              <a:t> </a:t>
            </a:r>
            <a:r>
              <a:rPr lang="he-IL" sz="1500" dirty="0" err="1"/>
              <a:t>בק</a:t>
            </a:r>
            <a:r>
              <a:rPr lang="he-IL" sz="1500" dirty="0"/>
              <a:t>''ו </a:t>
            </a:r>
            <a:r>
              <a:rPr lang="he-IL" sz="1500" dirty="0" smtClean="0"/>
              <a:t>מיבמה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ומה </a:t>
            </a:r>
            <a:r>
              <a:rPr lang="he-IL" sz="1500" dirty="0"/>
              <a:t>יבמה שהיא בלאו לא תפסי בה </a:t>
            </a:r>
            <a:r>
              <a:rPr lang="he-IL" sz="1500" dirty="0" smtClean="0"/>
              <a:t>קידושין,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/>
              <a:t>מיתות וחייבי כריתות </a:t>
            </a:r>
            <a:r>
              <a:rPr lang="he-IL" sz="1500" dirty="0" smtClean="0"/>
              <a:t>- לא </a:t>
            </a:r>
            <a:r>
              <a:rPr lang="he-IL" sz="1500" dirty="0"/>
              <a:t>כל </a:t>
            </a:r>
            <a:r>
              <a:rPr lang="he-IL" sz="1500" dirty="0" smtClean="0"/>
              <a:t>שכן?!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אי </a:t>
            </a:r>
            <a:r>
              <a:rPr lang="he-IL" sz="1500" dirty="0"/>
              <a:t>הכי שאר 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 smtClean="0"/>
              <a:t>נמי</a:t>
            </a:r>
            <a:r>
              <a:rPr lang="he-IL" sz="1500" dirty="0" smtClean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/>
              <a:t>בהדיא</a:t>
            </a:r>
            <a:r>
              <a:rPr lang="he-IL" sz="1500" dirty="0"/>
              <a:t> כתיב </a:t>
            </a:r>
            <a:r>
              <a:rPr lang="he-IL" sz="1500" dirty="0" smtClean="0"/>
              <a:t>בהו: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 err="1">
                <a:solidFill>
                  <a:srgbClr val="002060"/>
                </a:solidFill>
              </a:rPr>
              <a:t>תהיין</a:t>
            </a:r>
            <a:r>
              <a:rPr lang="he-IL" sz="1500" dirty="0">
                <a:solidFill>
                  <a:srgbClr val="002060"/>
                </a:solidFill>
              </a:rPr>
              <a:t> לאיש שתי נשים האחת אהובה והאחת </a:t>
            </a:r>
            <a:r>
              <a:rPr lang="he-IL" sz="1500" dirty="0" smtClean="0">
                <a:solidFill>
                  <a:srgbClr val="002060"/>
                </a:solidFill>
              </a:rPr>
              <a:t>שנואה</a:t>
            </a:r>
            <a:r>
              <a:rPr lang="he-IL" sz="15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וכי </a:t>
            </a:r>
            <a:r>
              <a:rPr lang="he-IL" sz="1500" dirty="0"/>
              <a:t>יש שנואה לפני המקום ואהובה לפני </a:t>
            </a:r>
            <a:r>
              <a:rPr lang="he-IL" sz="1500" dirty="0" smtClean="0"/>
              <a:t>המקום?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"אהובה" - אהובה בנישואיה, "שנואה" - שנוא</a:t>
            </a:r>
            <a:r>
              <a:rPr lang="he-IL" sz="1500" dirty="0"/>
              <a:t>' </a:t>
            </a:r>
            <a:r>
              <a:rPr lang="he-IL" sz="1500" dirty="0" smtClean="0"/>
              <a:t>בנישואיה, </a:t>
            </a:r>
            <a:r>
              <a:rPr lang="he-IL" sz="1500" dirty="0" err="1"/>
              <a:t>וקאמר</a:t>
            </a:r>
            <a:r>
              <a:rPr lang="he-IL" sz="1500" dirty="0"/>
              <a:t> רחמנא </a:t>
            </a:r>
            <a:r>
              <a:rPr lang="he-IL" sz="1500" dirty="0" smtClean="0"/>
              <a:t>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''ע </a:t>
            </a:r>
            <a:r>
              <a:rPr lang="he-IL" sz="1500" dirty="0" err="1"/>
              <a:t>דאמר</a:t>
            </a:r>
            <a:r>
              <a:rPr lang="he-IL" sz="1500" dirty="0"/>
              <a:t> אין קידושין </a:t>
            </a:r>
            <a:r>
              <a:rPr lang="he-IL" sz="1500" dirty="0" err="1"/>
              <a:t>תופסין</a:t>
            </a:r>
            <a:r>
              <a:rPr lang="he-IL" sz="1500" dirty="0"/>
              <a:t> בחייבי </a:t>
            </a:r>
            <a:r>
              <a:rPr lang="he-IL" sz="1500" dirty="0" err="1" smtClean="0"/>
              <a:t>לאוין</a:t>
            </a:r>
            <a:r>
              <a:rPr lang="he-IL" sz="1500" dirty="0" smtClean="0"/>
              <a:t> - 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 </a:t>
            </a:r>
            <a:r>
              <a:rPr lang="he-IL" sz="1500" dirty="0"/>
              <a:t>במאי </a:t>
            </a:r>
            <a:r>
              <a:rPr lang="he-IL" sz="1500" dirty="0" err="1" smtClean="0"/>
              <a:t>מוקים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באלמנה </a:t>
            </a:r>
            <a:r>
              <a:rPr lang="he-IL" sz="1500" dirty="0" err="1"/>
              <a:t>לכ</a:t>
            </a:r>
            <a:r>
              <a:rPr lang="he-IL" sz="1500" dirty="0"/>
              <a:t>''ג וכר' </a:t>
            </a:r>
            <a:r>
              <a:rPr lang="he-IL" sz="1500" dirty="0" err="1" smtClean="0"/>
              <a:t>סימאי</a:t>
            </a:r>
            <a:r>
              <a:rPr lang="he-IL" sz="1500" dirty="0" smtClean="0"/>
              <a:t>, </a:t>
            </a:r>
            <a:r>
              <a:rPr lang="he-IL" sz="1500" dirty="0" err="1" smtClean="0"/>
              <a:t>דתניא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סימאי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מאלמנה לכהן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גדול,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שהרי אמרה תורה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יחלל"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חילולים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עושה ואין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ממזרות.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 </a:t>
            </a:r>
            <a:r>
              <a:rPr lang="he-IL" sz="1500" dirty="0" err="1"/>
              <a:t>ישבב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בואו ונצווח על עקיבא בן יוסף שהיה אומר כל שאין לו ביאה בישראל הולד ממזר </a:t>
            </a:r>
            <a:r>
              <a:rPr lang="he-IL" sz="15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 smtClean="0"/>
              <a:t>ישבב</a:t>
            </a:r>
            <a:r>
              <a:rPr lang="he-IL" sz="1500" dirty="0" smtClean="0"/>
              <a:t>, </a:t>
            </a:r>
            <a:r>
              <a:rPr lang="he-IL" sz="1500" dirty="0"/>
              <a:t>אי </a:t>
            </a:r>
            <a:r>
              <a:rPr lang="he-IL" sz="1500" dirty="0" err="1"/>
              <a:t>לאפוקי</a:t>
            </a:r>
            <a:r>
              <a:rPr lang="he-IL" sz="1500" dirty="0"/>
              <a:t> מדר' </a:t>
            </a:r>
            <a:r>
              <a:rPr lang="he-IL" sz="1500" dirty="0" err="1"/>
              <a:t>סימאי</a:t>
            </a:r>
            <a:r>
              <a:rPr lang="he-IL" sz="1500" dirty="0"/>
              <a:t> </a:t>
            </a:r>
            <a:r>
              <a:rPr lang="he-IL" sz="1500" dirty="0" err="1"/>
              <a:t>קאתי</a:t>
            </a:r>
            <a:r>
              <a:rPr lang="he-IL" sz="1500" dirty="0"/>
              <a:t> </a:t>
            </a:r>
            <a:r>
              <a:rPr lang="he-IL" sz="1500" dirty="0" smtClean="0"/>
              <a:t>- שפיר,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אי טעמא </a:t>
            </a:r>
            <a:r>
              <a:rPr lang="he-IL" sz="1500" dirty="0" err="1"/>
              <a:t>דנפשיה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 ואפי' חייבי עשה </a:t>
            </a:r>
            <a:r>
              <a:rPr lang="he-IL" sz="1500" dirty="0" smtClean="0"/>
              <a:t>- במאי </a:t>
            </a:r>
            <a:r>
              <a:rPr lang="he-IL" sz="1500" dirty="0" err="1"/>
              <a:t>מוקים</a:t>
            </a:r>
            <a:r>
              <a:rPr lang="he-IL" sz="1500" dirty="0"/>
              <a:t> </a:t>
            </a:r>
            <a:r>
              <a:rPr lang="he-IL" sz="1500" dirty="0" smtClean="0"/>
              <a:t>לה?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בבעולה </a:t>
            </a:r>
            <a:r>
              <a:rPr lang="he-IL" sz="1500" dirty="0" err="1"/>
              <a:t>לכ</a:t>
            </a:r>
            <a:r>
              <a:rPr lang="he-IL" sz="1500" dirty="0"/>
              <a:t>'</a:t>
            </a:r>
            <a:r>
              <a:rPr lang="he-IL" sz="1500" dirty="0" smtClean="0"/>
              <a:t>'ג.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שנא? </a:t>
            </a:r>
            <a:r>
              <a:rPr lang="he-IL" sz="1500" dirty="0"/>
              <a:t>משום דהוי ליה עשה שאין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בכל.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75827"/>
              </p:ext>
            </p:extLst>
          </p:nvPr>
        </p:nvGraphicFramePr>
        <p:xfrm>
          <a:off x="294384" y="628088"/>
          <a:ext cx="4824537" cy="14180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24731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(שיטת רבי עקיבא)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עשה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רבי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rgbClr val="FF0000"/>
                          </a:solidFill>
                        </a:rPr>
                        <a:t>חוץ מאלמנה לכהן גדול</a:t>
                      </a:r>
                      <a:endParaRPr lang="he-IL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99092"/>
            <a:ext cx="743111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 אחא בר יעקב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אתיא</a:t>
            </a:r>
            <a:r>
              <a:rPr lang="he-IL" sz="1500" dirty="0" smtClean="0"/>
              <a:t> </a:t>
            </a:r>
            <a:r>
              <a:rPr lang="he-IL" sz="1500" dirty="0" err="1"/>
              <a:t>בק</a:t>
            </a:r>
            <a:r>
              <a:rPr lang="he-IL" sz="1500" dirty="0"/>
              <a:t>''ו </a:t>
            </a:r>
            <a:r>
              <a:rPr lang="he-IL" sz="1500" dirty="0" smtClean="0"/>
              <a:t>מיבמה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ומה </a:t>
            </a:r>
            <a:r>
              <a:rPr lang="he-IL" sz="1500" dirty="0"/>
              <a:t>יבמה שהיא בלאו לא תפסי בה </a:t>
            </a:r>
            <a:r>
              <a:rPr lang="he-IL" sz="1500" dirty="0" smtClean="0"/>
              <a:t>קידושין,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/>
              <a:t>מיתות וחייבי כריתות </a:t>
            </a:r>
            <a:r>
              <a:rPr lang="he-IL" sz="1500" dirty="0" smtClean="0"/>
              <a:t>- לא </a:t>
            </a:r>
            <a:r>
              <a:rPr lang="he-IL" sz="1500" dirty="0"/>
              <a:t>כל </a:t>
            </a:r>
            <a:r>
              <a:rPr lang="he-IL" sz="1500" dirty="0" smtClean="0"/>
              <a:t>שכן?!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אי </a:t>
            </a:r>
            <a:r>
              <a:rPr lang="he-IL" sz="1500" dirty="0"/>
              <a:t>הכי שאר 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 smtClean="0"/>
              <a:t>נמי</a:t>
            </a:r>
            <a:r>
              <a:rPr lang="he-IL" sz="1500" dirty="0" smtClean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/>
              <a:t>בהדיא</a:t>
            </a:r>
            <a:r>
              <a:rPr lang="he-IL" sz="1500" dirty="0"/>
              <a:t> כתיב </a:t>
            </a:r>
            <a:r>
              <a:rPr lang="he-IL" sz="1500" dirty="0" smtClean="0"/>
              <a:t>בהו: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 err="1">
                <a:solidFill>
                  <a:srgbClr val="002060"/>
                </a:solidFill>
              </a:rPr>
              <a:t>תהיין</a:t>
            </a:r>
            <a:r>
              <a:rPr lang="he-IL" sz="1500" dirty="0">
                <a:solidFill>
                  <a:srgbClr val="002060"/>
                </a:solidFill>
              </a:rPr>
              <a:t> לאיש שתי נשים האחת אהובה והאחת </a:t>
            </a:r>
            <a:r>
              <a:rPr lang="he-IL" sz="1500" dirty="0" smtClean="0">
                <a:solidFill>
                  <a:srgbClr val="002060"/>
                </a:solidFill>
              </a:rPr>
              <a:t>שנואה</a:t>
            </a:r>
            <a:r>
              <a:rPr lang="he-IL" sz="15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וכי </a:t>
            </a:r>
            <a:r>
              <a:rPr lang="he-IL" sz="1500" dirty="0"/>
              <a:t>יש שנואה לפני המקום ואהובה לפני </a:t>
            </a:r>
            <a:r>
              <a:rPr lang="he-IL" sz="1500" dirty="0" smtClean="0"/>
              <a:t>המקום?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"אהובה" - אהובה בנישואיה, "שנואה" - שנוא</a:t>
            </a:r>
            <a:r>
              <a:rPr lang="he-IL" sz="1500" dirty="0"/>
              <a:t>' </a:t>
            </a:r>
            <a:r>
              <a:rPr lang="he-IL" sz="1500" dirty="0" smtClean="0"/>
              <a:t>בנישואיה, </a:t>
            </a:r>
            <a:r>
              <a:rPr lang="he-IL" sz="1500" dirty="0" err="1"/>
              <a:t>וקאמר</a:t>
            </a:r>
            <a:r>
              <a:rPr lang="he-IL" sz="1500" dirty="0"/>
              <a:t> רחמנא </a:t>
            </a:r>
            <a:r>
              <a:rPr lang="he-IL" sz="1500" dirty="0" smtClean="0"/>
              <a:t>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''ע </a:t>
            </a:r>
            <a:r>
              <a:rPr lang="he-IL" sz="1500" dirty="0" err="1"/>
              <a:t>דאמר</a:t>
            </a:r>
            <a:r>
              <a:rPr lang="he-IL" sz="1500" dirty="0"/>
              <a:t> אין קידושין </a:t>
            </a:r>
            <a:r>
              <a:rPr lang="he-IL" sz="1500" dirty="0" err="1"/>
              <a:t>תופסין</a:t>
            </a:r>
            <a:r>
              <a:rPr lang="he-IL" sz="1500" dirty="0"/>
              <a:t> בחייבי </a:t>
            </a:r>
            <a:r>
              <a:rPr lang="he-IL" sz="1500" dirty="0" err="1" smtClean="0"/>
              <a:t>לאוין</a:t>
            </a:r>
            <a:r>
              <a:rPr lang="he-IL" sz="1500" dirty="0" smtClean="0"/>
              <a:t> - 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 </a:t>
            </a:r>
            <a:r>
              <a:rPr lang="he-IL" sz="1500" dirty="0"/>
              <a:t>במאי </a:t>
            </a:r>
            <a:r>
              <a:rPr lang="he-IL" sz="1500" dirty="0" err="1" smtClean="0"/>
              <a:t>מוקים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באלמנה </a:t>
            </a:r>
            <a:r>
              <a:rPr lang="he-IL" sz="1500" dirty="0" err="1"/>
              <a:t>לכ</a:t>
            </a:r>
            <a:r>
              <a:rPr lang="he-IL" sz="1500" dirty="0"/>
              <a:t>''ג וכר' </a:t>
            </a:r>
            <a:r>
              <a:rPr lang="he-IL" sz="1500" dirty="0" err="1" smtClean="0"/>
              <a:t>סימאי</a:t>
            </a:r>
            <a:r>
              <a:rPr lang="he-IL" sz="1500" dirty="0" smtClean="0"/>
              <a:t>, </a:t>
            </a:r>
            <a:r>
              <a:rPr lang="he-IL" sz="1500" dirty="0" err="1" smtClean="0"/>
              <a:t>דתניא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סימאי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מאלמנה לכהן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גדול,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שהרי אמרה תורה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יחלל"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חילולים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עושה ואין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ממזרות.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 </a:t>
            </a:r>
            <a:r>
              <a:rPr lang="he-IL" sz="1500" dirty="0" err="1"/>
              <a:t>ישבב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בואו ונצווח על עקיבא בן יוסף שהיה אומר כל שאין לו ביאה בישראל הולד ממזר </a:t>
            </a:r>
            <a:r>
              <a:rPr lang="he-IL" sz="15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 smtClean="0"/>
              <a:t>ישבב</a:t>
            </a:r>
            <a:r>
              <a:rPr lang="he-IL" sz="1500" dirty="0" smtClean="0"/>
              <a:t>, </a:t>
            </a:r>
            <a:r>
              <a:rPr lang="he-IL" sz="1500" dirty="0"/>
              <a:t>אי </a:t>
            </a:r>
            <a:r>
              <a:rPr lang="he-IL" sz="1500" dirty="0" err="1"/>
              <a:t>לאפוקי</a:t>
            </a:r>
            <a:r>
              <a:rPr lang="he-IL" sz="1500" dirty="0"/>
              <a:t> מדר' </a:t>
            </a:r>
            <a:r>
              <a:rPr lang="he-IL" sz="1500" dirty="0" err="1"/>
              <a:t>סימאי</a:t>
            </a:r>
            <a:r>
              <a:rPr lang="he-IL" sz="1500" dirty="0"/>
              <a:t> </a:t>
            </a:r>
            <a:r>
              <a:rPr lang="he-IL" sz="1500" dirty="0" err="1"/>
              <a:t>קאתי</a:t>
            </a:r>
            <a:r>
              <a:rPr lang="he-IL" sz="1500" dirty="0"/>
              <a:t> </a:t>
            </a:r>
            <a:r>
              <a:rPr lang="he-IL" sz="1500" dirty="0" smtClean="0"/>
              <a:t>- שפיר,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אי טעמא </a:t>
            </a:r>
            <a:r>
              <a:rPr lang="he-IL" sz="1500" dirty="0" err="1"/>
              <a:t>דנפשיה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 ואפי' חייבי עשה </a:t>
            </a:r>
            <a:r>
              <a:rPr lang="he-IL" sz="1500" dirty="0" smtClean="0"/>
              <a:t>- במאי </a:t>
            </a:r>
            <a:r>
              <a:rPr lang="he-IL" sz="1500" dirty="0" err="1"/>
              <a:t>מוקים</a:t>
            </a:r>
            <a:r>
              <a:rPr lang="he-IL" sz="1500" dirty="0"/>
              <a:t> </a:t>
            </a:r>
            <a:r>
              <a:rPr lang="he-IL" sz="1500" dirty="0" smtClean="0"/>
              <a:t>לה?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בבעולה </a:t>
            </a:r>
            <a:r>
              <a:rPr lang="he-IL" sz="1500" dirty="0" err="1"/>
              <a:t>לכ</a:t>
            </a:r>
            <a:r>
              <a:rPr lang="he-IL" sz="1500" dirty="0"/>
              <a:t>'</a:t>
            </a:r>
            <a:r>
              <a:rPr lang="he-IL" sz="1500" dirty="0" smtClean="0"/>
              <a:t>'ג.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שנא? </a:t>
            </a:r>
            <a:r>
              <a:rPr lang="he-IL" sz="1500" dirty="0"/>
              <a:t>משום דהוי ליה עשה שאין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בכל.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65752"/>
              </p:ext>
            </p:extLst>
          </p:nvPr>
        </p:nvGraphicFramePr>
        <p:xfrm>
          <a:off x="294384" y="628088"/>
          <a:ext cx="4824537" cy="16009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24731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(שיטת רבי עקיבא)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עשה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רבי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חוץ מאלמנה לכהן גדול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לאפוקי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מדרבי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rgbClr val="FF0000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99092"/>
            <a:ext cx="743111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 אחא בר יעקב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אתיא</a:t>
            </a:r>
            <a:r>
              <a:rPr lang="he-IL" sz="1500" dirty="0" smtClean="0"/>
              <a:t> </a:t>
            </a:r>
            <a:r>
              <a:rPr lang="he-IL" sz="1500" dirty="0" err="1"/>
              <a:t>בק</a:t>
            </a:r>
            <a:r>
              <a:rPr lang="he-IL" sz="1500" dirty="0"/>
              <a:t>''ו </a:t>
            </a:r>
            <a:r>
              <a:rPr lang="he-IL" sz="1500" dirty="0" smtClean="0"/>
              <a:t>מיבמה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ומה </a:t>
            </a:r>
            <a:r>
              <a:rPr lang="he-IL" sz="1500" dirty="0"/>
              <a:t>יבמה שהיא בלאו לא תפסי בה </a:t>
            </a:r>
            <a:r>
              <a:rPr lang="he-IL" sz="1500" dirty="0" smtClean="0"/>
              <a:t>קידושין,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/>
              <a:t>מיתות וחייבי כריתות </a:t>
            </a:r>
            <a:r>
              <a:rPr lang="he-IL" sz="1500" dirty="0" smtClean="0"/>
              <a:t>- לא </a:t>
            </a:r>
            <a:r>
              <a:rPr lang="he-IL" sz="1500" dirty="0"/>
              <a:t>כל </a:t>
            </a:r>
            <a:r>
              <a:rPr lang="he-IL" sz="1500" dirty="0" smtClean="0"/>
              <a:t>שכן?!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אי </a:t>
            </a:r>
            <a:r>
              <a:rPr lang="he-IL" sz="1500" dirty="0"/>
              <a:t>הכי שאר 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 smtClean="0"/>
              <a:t>נמי</a:t>
            </a:r>
            <a:r>
              <a:rPr lang="he-IL" sz="1500" dirty="0" smtClean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/>
              <a:t>בהדיא</a:t>
            </a:r>
            <a:r>
              <a:rPr lang="he-IL" sz="1500" dirty="0"/>
              <a:t> כתיב </a:t>
            </a:r>
            <a:r>
              <a:rPr lang="he-IL" sz="1500" dirty="0" smtClean="0"/>
              <a:t>בהו: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 err="1">
                <a:solidFill>
                  <a:srgbClr val="002060"/>
                </a:solidFill>
              </a:rPr>
              <a:t>תהיין</a:t>
            </a:r>
            <a:r>
              <a:rPr lang="he-IL" sz="1500" dirty="0">
                <a:solidFill>
                  <a:srgbClr val="002060"/>
                </a:solidFill>
              </a:rPr>
              <a:t> לאיש שתי נשים האחת אהובה והאחת </a:t>
            </a:r>
            <a:r>
              <a:rPr lang="he-IL" sz="1500" dirty="0" smtClean="0">
                <a:solidFill>
                  <a:srgbClr val="002060"/>
                </a:solidFill>
              </a:rPr>
              <a:t>שנואה</a:t>
            </a:r>
            <a:r>
              <a:rPr lang="he-IL" sz="15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וכי </a:t>
            </a:r>
            <a:r>
              <a:rPr lang="he-IL" sz="1500" dirty="0"/>
              <a:t>יש שנואה לפני המקום ואהובה לפני </a:t>
            </a:r>
            <a:r>
              <a:rPr lang="he-IL" sz="1500" dirty="0" smtClean="0"/>
              <a:t>המקום?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"אהובה" - אהובה בנישואיה, "שנואה" - שנוא</a:t>
            </a:r>
            <a:r>
              <a:rPr lang="he-IL" sz="1500" dirty="0"/>
              <a:t>' </a:t>
            </a:r>
            <a:r>
              <a:rPr lang="he-IL" sz="1500" dirty="0" smtClean="0"/>
              <a:t>בנישואיה, </a:t>
            </a:r>
            <a:r>
              <a:rPr lang="he-IL" sz="1500" dirty="0" err="1"/>
              <a:t>וקאמר</a:t>
            </a:r>
            <a:r>
              <a:rPr lang="he-IL" sz="1500" dirty="0"/>
              <a:t> רחמנא </a:t>
            </a:r>
            <a:r>
              <a:rPr lang="he-IL" sz="1500" dirty="0" smtClean="0"/>
              <a:t>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''ע </a:t>
            </a:r>
            <a:r>
              <a:rPr lang="he-IL" sz="1500" dirty="0" err="1"/>
              <a:t>דאמר</a:t>
            </a:r>
            <a:r>
              <a:rPr lang="he-IL" sz="1500" dirty="0"/>
              <a:t> אין קידושין </a:t>
            </a:r>
            <a:r>
              <a:rPr lang="he-IL" sz="1500" dirty="0" err="1"/>
              <a:t>תופסין</a:t>
            </a:r>
            <a:r>
              <a:rPr lang="he-IL" sz="1500" dirty="0"/>
              <a:t> בחייבי </a:t>
            </a:r>
            <a:r>
              <a:rPr lang="he-IL" sz="1500" dirty="0" err="1" smtClean="0"/>
              <a:t>לאוין</a:t>
            </a:r>
            <a:r>
              <a:rPr lang="he-IL" sz="1500" dirty="0" smtClean="0"/>
              <a:t> - 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 </a:t>
            </a:r>
            <a:r>
              <a:rPr lang="he-IL" sz="1500" dirty="0"/>
              <a:t>במאי </a:t>
            </a:r>
            <a:r>
              <a:rPr lang="he-IL" sz="1500" dirty="0" err="1" smtClean="0"/>
              <a:t>מוקים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באלמנה </a:t>
            </a:r>
            <a:r>
              <a:rPr lang="he-IL" sz="1500" dirty="0" err="1"/>
              <a:t>לכ</a:t>
            </a:r>
            <a:r>
              <a:rPr lang="he-IL" sz="1500" dirty="0"/>
              <a:t>''ג וכר' </a:t>
            </a:r>
            <a:r>
              <a:rPr lang="he-IL" sz="1500" dirty="0" err="1" smtClean="0"/>
              <a:t>סימאי</a:t>
            </a:r>
            <a:r>
              <a:rPr lang="he-IL" sz="1500" dirty="0" smtClean="0"/>
              <a:t>, </a:t>
            </a:r>
            <a:r>
              <a:rPr lang="he-IL" sz="1500" dirty="0" err="1" smtClean="0"/>
              <a:t>דתניא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סימאי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מאלמנה לכהן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גדול,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שהרי אמרה תורה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יחלל"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חילולים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עושה ואין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ממזרות.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 </a:t>
            </a:r>
            <a:r>
              <a:rPr lang="he-IL" sz="1500" dirty="0" err="1"/>
              <a:t>ישבב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בואו ונצווח על עקיבא בן יוסף שהיה אומר כל שאין לו ביאה בישראל הולד ממזר </a:t>
            </a:r>
            <a:r>
              <a:rPr lang="he-IL" sz="15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 smtClean="0"/>
              <a:t>ישבב</a:t>
            </a:r>
            <a:r>
              <a:rPr lang="he-IL" sz="1500" dirty="0" smtClean="0"/>
              <a:t>, </a:t>
            </a:r>
            <a:r>
              <a:rPr lang="he-IL" sz="1500" dirty="0"/>
              <a:t>אי </a:t>
            </a:r>
            <a:r>
              <a:rPr lang="he-IL" sz="1500" dirty="0" err="1"/>
              <a:t>לאפוקי</a:t>
            </a:r>
            <a:r>
              <a:rPr lang="he-IL" sz="1500" dirty="0"/>
              <a:t> מדר' </a:t>
            </a:r>
            <a:r>
              <a:rPr lang="he-IL" sz="1500" dirty="0" err="1"/>
              <a:t>סימאי</a:t>
            </a:r>
            <a:r>
              <a:rPr lang="he-IL" sz="1500" dirty="0"/>
              <a:t> </a:t>
            </a:r>
            <a:r>
              <a:rPr lang="he-IL" sz="1500" dirty="0" err="1"/>
              <a:t>קאתי</a:t>
            </a:r>
            <a:r>
              <a:rPr lang="he-IL" sz="1500" dirty="0"/>
              <a:t> </a:t>
            </a:r>
            <a:r>
              <a:rPr lang="he-IL" sz="1500" dirty="0" smtClean="0"/>
              <a:t>- שפיר,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אי טעמא </a:t>
            </a:r>
            <a:r>
              <a:rPr lang="he-IL" sz="1500" dirty="0" err="1"/>
              <a:t>דנפשיה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 ואפי' חייבי עשה </a:t>
            </a:r>
            <a:r>
              <a:rPr lang="he-IL" sz="1500" dirty="0" smtClean="0"/>
              <a:t>- במאי </a:t>
            </a:r>
            <a:r>
              <a:rPr lang="he-IL" sz="1500" dirty="0" err="1"/>
              <a:t>מוקים</a:t>
            </a:r>
            <a:r>
              <a:rPr lang="he-IL" sz="1500" dirty="0"/>
              <a:t> </a:t>
            </a:r>
            <a:r>
              <a:rPr lang="he-IL" sz="1500" dirty="0" smtClean="0"/>
              <a:t>לה?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בבעולה </a:t>
            </a:r>
            <a:r>
              <a:rPr lang="he-IL" sz="1500" dirty="0" err="1"/>
              <a:t>לכ</a:t>
            </a:r>
            <a:r>
              <a:rPr lang="he-IL" sz="1500" dirty="0"/>
              <a:t>'</a:t>
            </a:r>
            <a:r>
              <a:rPr lang="he-IL" sz="1500" dirty="0" smtClean="0"/>
              <a:t>'ג.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שנא? </a:t>
            </a:r>
            <a:r>
              <a:rPr lang="he-IL" sz="1500" dirty="0"/>
              <a:t>משום דהוי ליה עשה שאין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בכל.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20769"/>
              </p:ext>
            </p:extLst>
          </p:nvPr>
        </p:nvGraphicFramePr>
        <p:xfrm>
          <a:off x="294384" y="628088"/>
          <a:ext cx="4824537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24731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(שיטת רבי עקיבא)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עשה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רבי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חוץ מאלמנה לכהן גדול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לאפוקי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מדרבי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טעמא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דנפשיה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קאמר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99092"/>
            <a:ext cx="743111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 אחא בר יעקב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אתיא</a:t>
            </a:r>
            <a:r>
              <a:rPr lang="he-IL" sz="1500" dirty="0" smtClean="0"/>
              <a:t> </a:t>
            </a:r>
            <a:r>
              <a:rPr lang="he-IL" sz="1500" dirty="0" err="1"/>
              <a:t>בק</a:t>
            </a:r>
            <a:r>
              <a:rPr lang="he-IL" sz="1500" dirty="0"/>
              <a:t>''ו </a:t>
            </a:r>
            <a:r>
              <a:rPr lang="he-IL" sz="1500" dirty="0" smtClean="0"/>
              <a:t>מיבמה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ומה </a:t>
            </a:r>
            <a:r>
              <a:rPr lang="he-IL" sz="1500" dirty="0"/>
              <a:t>יבמה שהיא בלאו לא תפסי בה </a:t>
            </a:r>
            <a:r>
              <a:rPr lang="he-IL" sz="1500" dirty="0" smtClean="0"/>
              <a:t>קידושין,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/>
              <a:t>מיתות וחייבי כריתות </a:t>
            </a:r>
            <a:r>
              <a:rPr lang="he-IL" sz="1500" dirty="0" smtClean="0"/>
              <a:t>- לא </a:t>
            </a:r>
            <a:r>
              <a:rPr lang="he-IL" sz="1500" dirty="0"/>
              <a:t>כל </a:t>
            </a:r>
            <a:r>
              <a:rPr lang="he-IL" sz="1500" dirty="0" smtClean="0"/>
              <a:t>שכן?!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אי </a:t>
            </a:r>
            <a:r>
              <a:rPr lang="he-IL" sz="1500" dirty="0"/>
              <a:t>הכי שאר 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 smtClean="0"/>
              <a:t>נמי</a:t>
            </a:r>
            <a:r>
              <a:rPr lang="he-IL" sz="1500" dirty="0" smtClean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חייבי </a:t>
            </a:r>
            <a:r>
              <a:rPr lang="he-IL" sz="1500" dirty="0" err="1"/>
              <a:t>לאוין</a:t>
            </a:r>
            <a:r>
              <a:rPr lang="he-IL" sz="1500" dirty="0"/>
              <a:t> </a:t>
            </a:r>
            <a:r>
              <a:rPr lang="he-IL" sz="1500" dirty="0" err="1"/>
              <a:t>בהדיא</a:t>
            </a:r>
            <a:r>
              <a:rPr lang="he-IL" sz="1500" dirty="0"/>
              <a:t> כתיב </a:t>
            </a:r>
            <a:r>
              <a:rPr lang="he-IL" sz="1500" dirty="0" smtClean="0"/>
              <a:t>בהו: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 err="1">
                <a:solidFill>
                  <a:srgbClr val="002060"/>
                </a:solidFill>
              </a:rPr>
              <a:t>תהיין</a:t>
            </a:r>
            <a:r>
              <a:rPr lang="he-IL" sz="1500" dirty="0">
                <a:solidFill>
                  <a:srgbClr val="002060"/>
                </a:solidFill>
              </a:rPr>
              <a:t> לאיש שתי נשים האחת אהובה והאחת </a:t>
            </a:r>
            <a:r>
              <a:rPr lang="he-IL" sz="1500" dirty="0" smtClean="0">
                <a:solidFill>
                  <a:srgbClr val="002060"/>
                </a:solidFill>
              </a:rPr>
              <a:t>שנואה</a:t>
            </a:r>
            <a:r>
              <a:rPr lang="he-IL" sz="15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וכי </a:t>
            </a:r>
            <a:r>
              <a:rPr lang="he-IL" sz="1500" dirty="0"/>
              <a:t>יש שנואה לפני המקום ואהובה לפני </a:t>
            </a:r>
            <a:r>
              <a:rPr lang="he-IL" sz="1500" dirty="0" smtClean="0"/>
              <a:t>המקום?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"אהובה" - אהובה בנישואיה, "שנואה" - שנוא</a:t>
            </a:r>
            <a:r>
              <a:rPr lang="he-IL" sz="1500" dirty="0"/>
              <a:t>' </a:t>
            </a:r>
            <a:r>
              <a:rPr lang="he-IL" sz="1500" dirty="0" smtClean="0"/>
              <a:t>בנישואיה, </a:t>
            </a:r>
            <a:r>
              <a:rPr lang="he-IL" sz="1500" dirty="0" err="1"/>
              <a:t>וקאמר</a:t>
            </a:r>
            <a:r>
              <a:rPr lang="he-IL" sz="1500" dirty="0"/>
              <a:t> רחמנא </a:t>
            </a:r>
            <a:r>
              <a:rPr lang="he-IL" sz="1500" dirty="0" smtClean="0"/>
              <a:t>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''ע </a:t>
            </a:r>
            <a:r>
              <a:rPr lang="he-IL" sz="1500" dirty="0" err="1"/>
              <a:t>דאמר</a:t>
            </a:r>
            <a:r>
              <a:rPr lang="he-IL" sz="1500" dirty="0"/>
              <a:t> אין קידושין </a:t>
            </a:r>
            <a:r>
              <a:rPr lang="he-IL" sz="1500" dirty="0" err="1"/>
              <a:t>תופסין</a:t>
            </a:r>
            <a:r>
              <a:rPr lang="he-IL" sz="1500" dirty="0"/>
              <a:t> בחייבי </a:t>
            </a:r>
            <a:r>
              <a:rPr lang="he-IL" sz="1500" dirty="0" err="1" smtClean="0"/>
              <a:t>לאוין</a:t>
            </a:r>
            <a:r>
              <a:rPr lang="he-IL" sz="1500" dirty="0" smtClean="0"/>
              <a:t> - "כי </a:t>
            </a:r>
            <a:r>
              <a:rPr lang="he-IL" sz="1500" dirty="0" err="1" smtClean="0"/>
              <a:t>תהיין</a:t>
            </a:r>
            <a:r>
              <a:rPr lang="he-IL" sz="1500" dirty="0" smtClean="0"/>
              <a:t>" </a:t>
            </a:r>
            <a:r>
              <a:rPr lang="he-IL" sz="1500" dirty="0"/>
              <a:t>במאי </a:t>
            </a:r>
            <a:r>
              <a:rPr lang="he-IL" sz="1500" dirty="0" err="1" smtClean="0"/>
              <a:t>מוקים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באלמנה </a:t>
            </a:r>
            <a:r>
              <a:rPr lang="he-IL" sz="1500" dirty="0" err="1"/>
              <a:t>לכ</a:t>
            </a:r>
            <a:r>
              <a:rPr lang="he-IL" sz="1500" dirty="0"/>
              <a:t>''ג וכר' </a:t>
            </a:r>
            <a:r>
              <a:rPr lang="he-IL" sz="1500" dirty="0" err="1" smtClean="0"/>
              <a:t>סימאי</a:t>
            </a:r>
            <a:r>
              <a:rPr lang="he-IL" sz="1500" dirty="0" smtClean="0"/>
              <a:t>, </a:t>
            </a:r>
            <a:r>
              <a:rPr lang="he-IL" sz="1500" dirty="0" err="1" smtClean="0"/>
              <a:t>דתניא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סימאי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מאלמנה לכהן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גדול,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שהרי אמרה תורה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יחלל"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חילולים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עושה ואין עושה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ממזרות.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ולר</a:t>
            </a:r>
            <a:r>
              <a:rPr lang="he-IL" sz="1500" dirty="0"/>
              <a:t>' </a:t>
            </a:r>
            <a:r>
              <a:rPr lang="he-IL" sz="1500" dirty="0" err="1"/>
              <a:t>ישבב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בואו ונצווח על עקיבא בן יוסף שהיה אומר כל שאין לו ביאה בישראל הולד ממזר </a:t>
            </a:r>
            <a:r>
              <a:rPr lang="he-IL" sz="15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 smtClean="0"/>
              <a:t>ישבב</a:t>
            </a:r>
            <a:r>
              <a:rPr lang="he-IL" sz="1500" dirty="0" smtClean="0"/>
              <a:t>, </a:t>
            </a:r>
            <a:r>
              <a:rPr lang="he-IL" sz="1500" dirty="0"/>
              <a:t>אי </a:t>
            </a:r>
            <a:r>
              <a:rPr lang="he-IL" sz="1500" dirty="0" err="1"/>
              <a:t>לאפוקי</a:t>
            </a:r>
            <a:r>
              <a:rPr lang="he-IL" sz="1500" dirty="0"/>
              <a:t> מדר' </a:t>
            </a:r>
            <a:r>
              <a:rPr lang="he-IL" sz="1500" dirty="0" err="1"/>
              <a:t>סימאי</a:t>
            </a:r>
            <a:r>
              <a:rPr lang="he-IL" sz="1500" dirty="0"/>
              <a:t> </a:t>
            </a:r>
            <a:r>
              <a:rPr lang="he-IL" sz="1500" dirty="0" err="1"/>
              <a:t>קאתי</a:t>
            </a:r>
            <a:r>
              <a:rPr lang="he-IL" sz="1500" dirty="0"/>
              <a:t> </a:t>
            </a:r>
            <a:r>
              <a:rPr lang="he-IL" sz="1500" dirty="0" smtClean="0"/>
              <a:t>- שפיר,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אי טעמא </a:t>
            </a:r>
            <a:r>
              <a:rPr lang="he-IL" sz="1500" dirty="0" err="1"/>
              <a:t>דנפשיה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 ואפי' חייבי עשה </a:t>
            </a:r>
            <a:r>
              <a:rPr lang="he-IL" sz="1500" dirty="0" smtClean="0"/>
              <a:t>- במאי </a:t>
            </a:r>
            <a:r>
              <a:rPr lang="he-IL" sz="1500" dirty="0" err="1"/>
              <a:t>מוקים</a:t>
            </a:r>
            <a:r>
              <a:rPr lang="he-IL" sz="1500" dirty="0"/>
              <a:t> </a:t>
            </a:r>
            <a:r>
              <a:rPr lang="he-IL" sz="1500" dirty="0" smtClean="0"/>
              <a:t>לה?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בבעולה </a:t>
            </a:r>
            <a:r>
              <a:rPr lang="he-IL" sz="1500" dirty="0" err="1"/>
              <a:t>לכ</a:t>
            </a:r>
            <a:r>
              <a:rPr lang="he-IL" sz="1500" dirty="0"/>
              <a:t>'</a:t>
            </a:r>
            <a:r>
              <a:rPr lang="he-IL" sz="1500" dirty="0" smtClean="0"/>
              <a:t>'ג.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שנא? </a:t>
            </a:r>
            <a:r>
              <a:rPr lang="he-IL" sz="1500" dirty="0"/>
              <a:t>משום דהוי ליה עשה שאין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בכל.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04890"/>
              </p:ext>
            </p:extLst>
          </p:nvPr>
        </p:nvGraphicFramePr>
        <p:xfrm>
          <a:off x="294384" y="628088"/>
          <a:ext cx="4824537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247317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(שיטת רבי עקיבא)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עשה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רבי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חוץ מאלמנה לכהן גדול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317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לאפוקי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מדרבי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195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טעמא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דנפשיה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קאמר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rgbClr val="FF0000"/>
                          </a:solidFill>
                        </a:rPr>
                        <a:t>חוץ מבעולה לכהן גדול</a:t>
                      </a:r>
                      <a:endParaRPr lang="he-IL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1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71936" y="2226960"/>
            <a:ext cx="6408712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ורבנן - </a:t>
            </a:r>
            <a:r>
              <a:rPr lang="he-IL" sz="1700" dirty="0" err="1" smtClean="0"/>
              <a:t>אדמוקי</a:t>
            </a:r>
            <a:r>
              <a:rPr lang="he-IL" sz="1700" dirty="0" smtClean="0"/>
              <a:t> </a:t>
            </a:r>
            <a:r>
              <a:rPr lang="he-IL" sz="1700" dirty="0"/>
              <a:t>לה בחייבי </a:t>
            </a:r>
            <a:r>
              <a:rPr lang="he-IL" sz="1700" dirty="0" err="1"/>
              <a:t>לאוין</a:t>
            </a:r>
            <a:r>
              <a:rPr lang="he-IL" sz="1700" dirty="0"/>
              <a:t> </a:t>
            </a:r>
            <a:r>
              <a:rPr lang="he-IL" sz="1700" dirty="0" err="1"/>
              <a:t>נוקמא</a:t>
            </a:r>
            <a:r>
              <a:rPr lang="he-IL" sz="1700" dirty="0"/>
              <a:t> בחייבי </a:t>
            </a:r>
            <a:r>
              <a:rPr lang="he-IL" sz="1700" dirty="0" smtClean="0"/>
              <a:t>עשה!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הני </a:t>
            </a:r>
            <a:r>
              <a:rPr lang="he-IL" sz="1700" dirty="0"/>
              <a:t>חייבי עשה במאי </a:t>
            </a:r>
            <a:r>
              <a:rPr lang="he-IL" sz="1700" dirty="0" err="1" smtClean="0"/>
              <a:t>נינהו</a:t>
            </a:r>
            <a:r>
              <a:rPr lang="he-IL" sz="1700" dirty="0" smtClean="0"/>
              <a:t>?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 </a:t>
            </a:r>
            <a:r>
              <a:rPr lang="he-IL" sz="1700" dirty="0"/>
              <a:t>שתיהן מצריות </a:t>
            </a:r>
            <a:r>
              <a:rPr lang="he-IL" sz="1700" dirty="0" smtClean="0"/>
              <a:t>- שתיהן שנואות,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אי </a:t>
            </a:r>
            <a:r>
              <a:rPr lang="he-IL" sz="1700" dirty="0"/>
              <a:t>אחת מצרית ואחת ישראלית </a:t>
            </a:r>
            <a:r>
              <a:rPr lang="he-IL" sz="1700" dirty="0" smtClean="0"/>
              <a:t>- שתי </a:t>
            </a:r>
            <a:r>
              <a:rPr lang="he-IL" sz="1700" dirty="0"/>
              <a:t>נשים מעם אחד </a:t>
            </a:r>
            <a:r>
              <a:rPr lang="he-IL" sz="1700" dirty="0" smtClean="0"/>
              <a:t>בעינן,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אי </a:t>
            </a:r>
            <a:r>
              <a:rPr lang="he-IL" sz="1700" dirty="0"/>
              <a:t>בעולה לכהן גדול </a:t>
            </a:r>
            <a:r>
              <a:rPr lang="he-IL" sz="1700" dirty="0" smtClean="0"/>
              <a:t>- מי </a:t>
            </a:r>
            <a:r>
              <a:rPr lang="he-IL" sz="1700" dirty="0"/>
              <a:t>כתיב </a:t>
            </a:r>
            <a:r>
              <a:rPr lang="he-IL" sz="1700" dirty="0" err="1"/>
              <a:t>תהיין</a:t>
            </a:r>
            <a:r>
              <a:rPr lang="he-IL" sz="1700" dirty="0"/>
              <a:t> </a:t>
            </a:r>
            <a:r>
              <a:rPr lang="he-IL" sz="1700" dirty="0" smtClean="0"/>
              <a:t>לכהן.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ורבי עקיבא: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בעל </a:t>
            </a:r>
            <a:r>
              <a:rPr lang="he-IL" sz="1700" dirty="0" err="1"/>
              <a:t>כורחיך</a:t>
            </a:r>
            <a:r>
              <a:rPr lang="he-IL" sz="1700" dirty="0"/>
              <a:t> שבקיה לקרא דהוי דחיק ומוקי </a:t>
            </a:r>
            <a:r>
              <a:rPr lang="he-IL" sz="1700" dirty="0" err="1" smtClean="0"/>
              <a:t>אנפשיה</a:t>
            </a:r>
            <a:r>
              <a:rPr lang="he-IL" sz="1700" dirty="0" smtClean="0"/>
              <a:t>.</a:t>
            </a:r>
            <a:endParaRPr lang="he-IL" sz="1700" dirty="0" smtClean="0"/>
          </a:p>
        </p:txBody>
      </p:sp>
      <p:sp>
        <p:nvSpPr>
          <p:cNvPr id="7" name="הסבר מלבני מעוגל 6"/>
          <p:cNvSpPr/>
          <p:nvPr/>
        </p:nvSpPr>
        <p:spPr>
          <a:xfrm>
            <a:off x="5436096" y="142920"/>
            <a:ext cx="3312368" cy="1891625"/>
          </a:xfrm>
          <a:prstGeom prst="wedgeRoundRectCallout">
            <a:avLst>
              <a:gd name="adj1" fmla="val 53507"/>
              <a:gd name="adj2" fmla="val -3768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רב אחא בר יעקב אמר: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אתיא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בק</a:t>
            </a:r>
            <a:r>
              <a:rPr lang="he-IL" sz="1200" dirty="0">
                <a:solidFill>
                  <a:schemeClr val="tx1"/>
                </a:solidFill>
              </a:rPr>
              <a:t>''ו מיבמה -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ומה יבמה שהיא בלאו לא תפסי בה קידושין,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חייבי מיתות וחייבי כריתות - לא כל שכן?!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אי הכי שאר חייבי </a:t>
            </a:r>
            <a:r>
              <a:rPr lang="he-IL" sz="1200" dirty="0" err="1">
                <a:solidFill>
                  <a:schemeClr val="tx1"/>
                </a:solidFill>
              </a:rPr>
              <a:t>לאוין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נמי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אמר רב </a:t>
            </a:r>
            <a:r>
              <a:rPr lang="he-IL" sz="1200" dirty="0" err="1">
                <a:solidFill>
                  <a:schemeClr val="tx1"/>
                </a:solidFill>
              </a:rPr>
              <a:t>פפא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  <a:r>
              <a:rPr lang="he-IL" sz="1200" dirty="0" smtClean="0">
                <a:solidFill>
                  <a:schemeClr val="tx1"/>
                </a:solidFill>
              </a:rPr>
              <a:t>חייבי </a:t>
            </a:r>
            <a:r>
              <a:rPr lang="he-IL" sz="1200" dirty="0" err="1">
                <a:solidFill>
                  <a:schemeClr val="tx1"/>
                </a:solidFill>
              </a:rPr>
              <a:t>לאוין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בהדיא</a:t>
            </a:r>
            <a:r>
              <a:rPr lang="he-IL" sz="1200" dirty="0">
                <a:solidFill>
                  <a:schemeClr val="tx1"/>
                </a:solidFill>
              </a:rPr>
              <a:t> כתיב בהו: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"כי </a:t>
            </a:r>
            <a:r>
              <a:rPr lang="he-IL" sz="1200" dirty="0" err="1">
                <a:solidFill>
                  <a:schemeClr val="tx1"/>
                </a:solidFill>
              </a:rPr>
              <a:t>תהיין</a:t>
            </a:r>
            <a:r>
              <a:rPr lang="he-IL" sz="1200" dirty="0">
                <a:solidFill>
                  <a:schemeClr val="tx1"/>
                </a:solidFill>
              </a:rPr>
              <a:t> לאיש שתי נשים האחת </a:t>
            </a:r>
            <a:r>
              <a:rPr lang="he-IL" sz="1200" dirty="0" smtClean="0">
                <a:solidFill>
                  <a:schemeClr val="tx1"/>
                </a:solidFill>
              </a:rPr>
              <a:t>אהובה...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76954"/>
              </p:ext>
            </p:extLst>
          </p:nvPr>
        </p:nvGraphicFramePr>
        <p:xfrm>
          <a:off x="443880" y="918473"/>
          <a:ext cx="4272136" cy="828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8034"/>
                <a:gridCol w="1068034"/>
                <a:gridCol w="1068034"/>
                <a:gridCol w="106803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 כריתות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</a:t>
                      </a:r>
                      <a:r>
                        <a:rPr lang="he-IL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aseline="0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חייבי</a:t>
                      </a:r>
                      <a:r>
                        <a:rPr lang="he-IL" sz="1200" baseline="0" dirty="0" smtClean="0">
                          <a:solidFill>
                            <a:schemeClr val="tx1"/>
                          </a:solidFill>
                        </a:rPr>
                        <a:t> עשה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שיטת חכמים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לא תופסים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תופסים</a:t>
                      </a:r>
                    </a:p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(חוץ מיבמה)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תופסים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מחבר חץ ישר 7"/>
          <p:cNvCxnSpPr/>
          <p:nvPr/>
        </p:nvCxnSpPr>
        <p:spPr>
          <a:xfrm>
            <a:off x="2051720" y="1818521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3131840" y="1818521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47664" y="2071881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ק"ו מיבמה           "כי </a:t>
            </a:r>
            <a:r>
              <a:rPr lang="he-IL" sz="1200" dirty="0" err="1" smtClean="0"/>
              <a:t>תהיין</a:t>
            </a:r>
            <a:r>
              <a:rPr lang="he-IL" sz="1200" dirty="0" smtClean="0"/>
              <a:t>..."</a:t>
            </a:r>
            <a:endParaRPr lang="he-IL" sz="1200" dirty="0"/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77269"/>
              </p:ext>
            </p:extLst>
          </p:nvPr>
        </p:nvGraphicFramePr>
        <p:xfrm>
          <a:off x="240471" y="5049728"/>
          <a:ext cx="4824537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25470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(שיטת רבי עקיבא)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</a:rPr>
                        <a:t>לאוין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חייבי עשה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502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רבי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חוץ מאלמנה לכהן גדול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502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לאפוקי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מדרבי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סימאי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502">
                <a:tc>
                  <a:txBody>
                    <a:bodyPr/>
                    <a:lstStyle/>
                    <a:p>
                      <a:pPr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ר' </a:t>
                      </a:r>
                      <a:r>
                        <a:rPr lang="he-IL" sz="1200" b="0" dirty="0" err="1" smtClean="0">
                          <a:solidFill>
                            <a:schemeClr val="tx1"/>
                          </a:solidFill>
                        </a:rPr>
                        <a:t>ישבב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טעמא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דנפשיה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baseline="0" dirty="0" err="1" smtClean="0">
                          <a:solidFill>
                            <a:schemeClr val="tx1"/>
                          </a:solidFill>
                        </a:rPr>
                        <a:t>קאמר</a:t>
                      </a:r>
                      <a:r>
                        <a:rPr lang="he-IL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קידושין לא תופסים</a:t>
                      </a:r>
                    </a:p>
                    <a:p>
                      <a:pPr algn="ctr" rtl="1"/>
                      <a:r>
                        <a:rPr lang="he-IL" sz="1200" b="0" dirty="0" smtClean="0">
                          <a:solidFill>
                            <a:schemeClr val="tx1"/>
                          </a:solidFill>
                        </a:rPr>
                        <a:t>חוץ מבעולה לכהן גדול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20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2464" y="2074236"/>
            <a:ext cx="6397282" cy="39518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וכל מי שאין לה עליו </a:t>
            </a:r>
            <a:r>
              <a:rPr lang="he-IL" sz="1900" dirty="0" err="1"/>
              <a:t>וכו</a:t>
            </a:r>
            <a:r>
              <a:rPr lang="he-IL" sz="1900" dirty="0"/>
              <a:t>':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שפחה </a:t>
            </a:r>
            <a:r>
              <a:rPr lang="he-IL" sz="1900" dirty="0"/>
              <a:t>כנענית </a:t>
            </a:r>
            <a:r>
              <a:rPr lang="he-IL" sz="1900" dirty="0" err="1" smtClean="0"/>
              <a:t>מנלן</a:t>
            </a:r>
            <a:r>
              <a:rPr lang="he-IL" sz="19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err="1" smtClean="0"/>
              <a:t>הונא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קרא "</a:t>
            </a:r>
            <a:r>
              <a:rPr lang="he-IL" sz="1900" dirty="0" smtClean="0">
                <a:solidFill>
                  <a:srgbClr val="002060"/>
                </a:solidFill>
              </a:rPr>
              <a:t>שבו </a:t>
            </a:r>
            <a:r>
              <a:rPr lang="he-IL" sz="1900" dirty="0">
                <a:solidFill>
                  <a:srgbClr val="002060"/>
                </a:solidFill>
              </a:rPr>
              <a:t>לכם פה עם </a:t>
            </a:r>
            <a:r>
              <a:rPr lang="he-IL" sz="1900" dirty="0" smtClean="0">
                <a:solidFill>
                  <a:srgbClr val="002060"/>
                </a:solidFill>
              </a:rPr>
              <a:t>החמור</a:t>
            </a:r>
            <a:r>
              <a:rPr lang="he-IL" sz="1900" dirty="0" smtClean="0"/>
              <a:t>" </a:t>
            </a:r>
            <a:r>
              <a:rPr lang="he-IL" sz="1900" dirty="0"/>
              <a:t>עם הדומה </a:t>
            </a:r>
            <a:r>
              <a:rPr lang="he-IL" sz="1900" dirty="0" smtClean="0"/>
              <a:t>לחמור. </a:t>
            </a: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אשכחן </a:t>
            </a:r>
            <a:r>
              <a:rPr lang="he-IL" sz="1900" dirty="0"/>
              <a:t>דלא תפסי בה </a:t>
            </a:r>
            <a:r>
              <a:rPr lang="he-IL" sz="1900" dirty="0" smtClean="0"/>
              <a:t>קדושי,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ולדה </a:t>
            </a:r>
            <a:r>
              <a:rPr lang="he-IL" sz="1900" dirty="0"/>
              <a:t>כמותה </a:t>
            </a:r>
            <a:r>
              <a:rPr lang="he-IL" sz="1900" dirty="0" err="1" smtClean="0"/>
              <a:t>מנלן</a:t>
            </a:r>
            <a:r>
              <a:rPr lang="he-IL" sz="19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דאמר</a:t>
            </a:r>
            <a:r>
              <a:rPr lang="he-IL" sz="1900" dirty="0" smtClean="0"/>
              <a:t> </a:t>
            </a:r>
            <a:r>
              <a:rPr lang="he-IL" sz="1900" dirty="0"/>
              <a:t>קרא </a:t>
            </a:r>
            <a:r>
              <a:rPr lang="he-IL" sz="1900" dirty="0" smtClean="0"/>
              <a:t>"</a:t>
            </a:r>
            <a:r>
              <a:rPr lang="he-IL" sz="1900" dirty="0" err="1" smtClean="0">
                <a:solidFill>
                  <a:srgbClr val="002060"/>
                </a:solidFill>
              </a:rPr>
              <a:t>האשה</a:t>
            </a:r>
            <a:r>
              <a:rPr lang="he-IL" sz="1900" dirty="0" smtClean="0">
                <a:solidFill>
                  <a:srgbClr val="002060"/>
                </a:solidFill>
              </a:rPr>
              <a:t> </a:t>
            </a:r>
            <a:r>
              <a:rPr lang="he-IL" sz="1900" dirty="0">
                <a:solidFill>
                  <a:srgbClr val="002060"/>
                </a:solidFill>
              </a:rPr>
              <a:t>וילדיה תהיה </a:t>
            </a:r>
            <a:r>
              <a:rPr lang="he-IL" sz="1900" dirty="0" smtClean="0">
                <a:solidFill>
                  <a:srgbClr val="002060"/>
                </a:solidFill>
              </a:rPr>
              <a:t>לאדוניה</a:t>
            </a:r>
            <a:r>
              <a:rPr lang="he-IL" sz="1900" dirty="0" smtClean="0"/>
              <a:t>".</a:t>
            </a:r>
            <a:endParaRPr lang="he-IL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-51280" y="35330"/>
            <a:ext cx="3183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- דף סח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8275" y="499013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  <a:endParaRPr lang="he-IL" sz="800" dirty="0"/>
          </a:p>
        </p:txBody>
      </p:sp>
      <p:sp>
        <p:nvSpPr>
          <p:cNvPr id="8" name="הסבר מלבני מעוגל 7"/>
          <p:cNvSpPr/>
          <p:nvPr/>
        </p:nvSpPr>
        <p:spPr>
          <a:xfrm>
            <a:off x="4716016" y="315293"/>
            <a:ext cx="3672408" cy="1457523"/>
          </a:xfrm>
          <a:prstGeom prst="wedgeRoundRectCallout">
            <a:avLst>
              <a:gd name="adj1" fmla="val 55378"/>
              <a:gd name="adj2" fmla="val -225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 דף </a:t>
            </a:r>
            <a:r>
              <a:rPr lang="he-IL" sz="1300" dirty="0" err="1" smtClean="0">
                <a:solidFill>
                  <a:schemeClr val="tx1"/>
                </a:solidFill>
              </a:rPr>
              <a:t>סו</a:t>
            </a:r>
            <a:r>
              <a:rPr lang="he-IL" sz="1300" dirty="0" smtClean="0">
                <a:solidFill>
                  <a:schemeClr val="tx1"/>
                </a:solidFill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וכל מי שאין לה לא עליו ולא על אחרים קידושין -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הולד כמותה.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ואיזה זה?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זה ולד שפחה ונכרית.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414" y="85837"/>
            <a:ext cx="8492171" cy="66295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נכרית </a:t>
            </a:r>
            <a:r>
              <a:rPr lang="he-IL" sz="1500" dirty="0" err="1" smtClean="0"/>
              <a:t>מנלן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קרא "</a:t>
            </a:r>
            <a:r>
              <a:rPr lang="he-IL" sz="1500" dirty="0" smtClean="0">
                <a:solidFill>
                  <a:srgbClr val="002060"/>
                </a:solidFill>
              </a:rPr>
              <a:t>לא </a:t>
            </a:r>
            <a:r>
              <a:rPr lang="he-IL" sz="1500" dirty="0">
                <a:solidFill>
                  <a:srgbClr val="002060"/>
                </a:solidFill>
              </a:rPr>
              <a:t>תתחתן </a:t>
            </a:r>
            <a:r>
              <a:rPr lang="he-IL" sz="1500" dirty="0" smtClean="0">
                <a:solidFill>
                  <a:srgbClr val="002060"/>
                </a:solidFill>
              </a:rPr>
              <a:t>בם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אשכחנא</a:t>
            </a:r>
            <a:r>
              <a:rPr lang="he-IL" sz="1500" dirty="0" smtClean="0"/>
              <a:t> </a:t>
            </a:r>
            <a:r>
              <a:rPr lang="he-IL" sz="1500" dirty="0"/>
              <a:t>דלא תפסי בה </a:t>
            </a:r>
            <a:r>
              <a:rPr lang="he-IL" sz="1500" dirty="0" smtClean="0"/>
              <a:t>קידושי,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ולדה </a:t>
            </a:r>
            <a:r>
              <a:rPr lang="he-IL" sz="1500" dirty="0"/>
              <a:t>כמותה </a:t>
            </a:r>
            <a:r>
              <a:rPr lang="he-IL" sz="1500" dirty="0" err="1" smtClean="0"/>
              <a:t>מנלן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''ר</a:t>
            </a:r>
            <a:r>
              <a:rPr lang="he-IL" sz="1500" dirty="0"/>
              <a:t> יוחנן משום </a:t>
            </a:r>
            <a:r>
              <a:rPr lang="he-IL" sz="1500" dirty="0" err="1"/>
              <a:t>ר''ש</a:t>
            </a:r>
            <a:r>
              <a:rPr lang="he-IL" sz="1500" dirty="0"/>
              <a:t> בן </a:t>
            </a:r>
            <a:r>
              <a:rPr lang="he-IL" sz="1500" dirty="0" smtClean="0"/>
              <a:t>יוחי: </a:t>
            </a:r>
            <a:r>
              <a:rPr lang="he-IL" sz="1500" dirty="0" err="1" smtClean="0"/>
              <a:t>דאמר</a:t>
            </a:r>
            <a:r>
              <a:rPr lang="he-IL" sz="1500" dirty="0" smtClean="0"/>
              <a:t> </a:t>
            </a:r>
            <a:r>
              <a:rPr lang="he-IL" sz="1500" dirty="0"/>
              <a:t>קרא </a:t>
            </a: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>
                <a:solidFill>
                  <a:srgbClr val="002060"/>
                </a:solidFill>
              </a:rPr>
              <a:t>יסיר את בנך </a:t>
            </a:r>
            <a:r>
              <a:rPr lang="he-IL" sz="1500" dirty="0" err="1" smtClean="0">
                <a:solidFill>
                  <a:srgbClr val="002060"/>
                </a:solidFill>
              </a:rPr>
              <a:t>מאחרי</a:t>
            </a:r>
            <a:r>
              <a:rPr lang="he-IL" sz="1500" dirty="0" smtClean="0"/>
              <a:t>" - בנך </a:t>
            </a:r>
            <a:r>
              <a:rPr lang="he-IL" sz="1500" dirty="0"/>
              <a:t>הבא מישראלית קרוי </a:t>
            </a:r>
            <a:r>
              <a:rPr lang="he-IL" sz="1500" dirty="0" smtClean="0"/>
              <a:t>בנך, </a:t>
            </a:r>
            <a:r>
              <a:rPr lang="he-IL" sz="1500" dirty="0"/>
              <a:t>ואין בנך הבא מן העובדת כוכבים קרוי בנך אלא </a:t>
            </a:r>
            <a:r>
              <a:rPr lang="he-IL" sz="1500" dirty="0" smtClean="0"/>
              <a:t>בנה.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 err="1" smtClean="0"/>
              <a:t>רבינא</a:t>
            </a:r>
            <a:r>
              <a:rPr lang="he-IL" sz="1500" dirty="0" smtClean="0"/>
              <a:t>: </a:t>
            </a:r>
            <a:r>
              <a:rPr lang="he-IL" sz="1500" dirty="0" err="1" smtClean="0"/>
              <a:t>ש</a:t>
            </a:r>
            <a:r>
              <a:rPr lang="he-IL" sz="1500" dirty="0" err="1"/>
              <a:t>''מ</a:t>
            </a:r>
            <a:r>
              <a:rPr lang="he-IL" sz="1500" dirty="0"/>
              <a:t> בן בתך הבא מן העובד כוכבים קרוי </a:t>
            </a:r>
            <a:r>
              <a:rPr lang="he-IL" sz="1500" dirty="0" smtClean="0"/>
              <a:t>בנך.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נימא</a:t>
            </a:r>
            <a:r>
              <a:rPr lang="he-IL" sz="1500" dirty="0" smtClean="0"/>
              <a:t> </a:t>
            </a:r>
            <a:r>
              <a:rPr lang="he-IL" sz="1500" dirty="0" err="1"/>
              <a:t>קסבר</a:t>
            </a:r>
            <a:r>
              <a:rPr lang="he-IL" sz="1500" dirty="0"/>
              <a:t> </a:t>
            </a:r>
            <a:r>
              <a:rPr lang="he-IL" sz="1500" dirty="0" err="1"/>
              <a:t>רבינא</a:t>
            </a:r>
            <a:r>
              <a:rPr lang="he-IL" sz="1500" dirty="0"/>
              <a:t> עובד כוכבים ועבד הבא על בת ישראל הולד </a:t>
            </a:r>
            <a:r>
              <a:rPr lang="he-IL" sz="1500" dirty="0" smtClean="0"/>
              <a:t>ממזר?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נהי </a:t>
            </a:r>
            <a:r>
              <a:rPr lang="he-IL" sz="1500" dirty="0" err="1"/>
              <a:t>דכשר</a:t>
            </a:r>
            <a:r>
              <a:rPr lang="he-IL" sz="1500" dirty="0"/>
              <a:t> לא </a:t>
            </a:r>
            <a:r>
              <a:rPr lang="he-IL" sz="1500" dirty="0" smtClean="0"/>
              <a:t>הוי, </a:t>
            </a:r>
            <a:r>
              <a:rPr lang="he-IL" sz="1500" dirty="0"/>
              <a:t>ממזר לא הוי פסול </a:t>
            </a:r>
            <a:r>
              <a:rPr lang="he-IL" sz="1500" dirty="0" smtClean="0"/>
              <a:t>מיקרי. 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ההוא </a:t>
            </a:r>
            <a:r>
              <a:rPr lang="he-IL" sz="1500" dirty="0"/>
              <a:t>בשבעה גוים </a:t>
            </a:r>
            <a:r>
              <a:rPr lang="he-IL" sz="1500" dirty="0" smtClean="0"/>
              <a:t>כתיב, </a:t>
            </a:r>
            <a:r>
              <a:rPr lang="he-IL" sz="1500" dirty="0"/>
              <a:t>שאר אומות </a:t>
            </a:r>
            <a:r>
              <a:rPr lang="he-IL" sz="1500" dirty="0" err="1" smtClean="0"/>
              <a:t>מנלן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''ק</a:t>
            </a:r>
            <a:r>
              <a:rPr lang="he-IL" sz="1500" dirty="0"/>
              <a:t> </a:t>
            </a:r>
            <a:r>
              <a:rPr lang="he-IL" sz="1500" dirty="0" smtClean="0"/>
              <a:t>"</a:t>
            </a:r>
            <a:r>
              <a:rPr lang="he-IL" sz="1500" dirty="0" smtClean="0">
                <a:solidFill>
                  <a:srgbClr val="002060"/>
                </a:solidFill>
              </a:rPr>
              <a:t>כי </a:t>
            </a:r>
            <a:r>
              <a:rPr lang="he-IL" sz="1500" dirty="0">
                <a:solidFill>
                  <a:srgbClr val="002060"/>
                </a:solidFill>
              </a:rPr>
              <a:t>יסיר את </a:t>
            </a:r>
            <a:r>
              <a:rPr lang="he-IL" sz="1500" dirty="0" smtClean="0">
                <a:solidFill>
                  <a:srgbClr val="002060"/>
                </a:solidFill>
              </a:rPr>
              <a:t>בנך</a:t>
            </a:r>
            <a:r>
              <a:rPr lang="he-IL" sz="1500" dirty="0" smtClean="0"/>
              <a:t>" </a:t>
            </a:r>
            <a:r>
              <a:rPr lang="he-IL" sz="1500" dirty="0"/>
              <a:t>לרבות כל </a:t>
            </a:r>
            <a:r>
              <a:rPr lang="he-IL" sz="1500" dirty="0" smtClean="0"/>
              <a:t>המסירים.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הניחא</a:t>
            </a:r>
            <a:r>
              <a:rPr lang="he-IL" sz="1500" dirty="0" smtClean="0"/>
              <a:t> </a:t>
            </a:r>
            <a:r>
              <a:rPr lang="he-IL" sz="1500" dirty="0" err="1"/>
              <a:t>לר</a:t>
            </a:r>
            <a:r>
              <a:rPr lang="he-IL" sz="1500" dirty="0"/>
              <a:t>''ש </a:t>
            </a:r>
            <a:r>
              <a:rPr lang="he-IL" sz="1500" dirty="0" err="1"/>
              <a:t>דדריש</a:t>
            </a:r>
            <a:r>
              <a:rPr lang="he-IL" sz="1500" dirty="0"/>
              <a:t> טעמא </a:t>
            </a:r>
            <a:r>
              <a:rPr lang="he-IL" sz="1500" dirty="0" err="1" smtClean="0"/>
              <a:t>דקרא</a:t>
            </a:r>
            <a:r>
              <a:rPr lang="he-IL" sz="1500" dirty="0" smtClean="0"/>
              <a:t>, </a:t>
            </a:r>
            <a:r>
              <a:rPr lang="he-IL" sz="1500" dirty="0"/>
              <a:t>אלא </a:t>
            </a:r>
            <a:r>
              <a:rPr lang="he-IL" sz="1500" dirty="0" err="1"/>
              <a:t>לרבנן</a:t>
            </a:r>
            <a:r>
              <a:rPr lang="he-IL" sz="1500" dirty="0"/>
              <a:t> </a:t>
            </a:r>
            <a:r>
              <a:rPr lang="he-IL" sz="1500" dirty="0" err="1"/>
              <a:t>מ'</a:t>
            </a:r>
            <a:r>
              <a:rPr lang="he-IL" sz="1500" dirty="0" err="1" smtClean="0"/>
              <a:t>'ט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''ק</a:t>
            </a:r>
            <a:r>
              <a:rPr lang="he-IL" sz="1500" dirty="0"/>
              <a:t> "</a:t>
            </a:r>
            <a:r>
              <a:rPr lang="he-IL" sz="1500" dirty="0" smtClean="0">
                <a:solidFill>
                  <a:srgbClr val="002060"/>
                </a:solidFill>
              </a:rPr>
              <a:t>ואחר </a:t>
            </a:r>
            <a:r>
              <a:rPr lang="he-IL" sz="1500" dirty="0">
                <a:solidFill>
                  <a:srgbClr val="002060"/>
                </a:solidFill>
              </a:rPr>
              <a:t>כן תבוא אליה </a:t>
            </a:r>
            <a:r>
              <a:rPr lang="he-IL" sz="1500" dirty="0" smtClean="0">
                <a:solidFill>
                  <a:srgbClr val="002060"/>
                </a:solidFill>
              </a:rPr>
              <a:t>ובעלתה</a:t>
            </a:r>
            <a:r>
              <a:rPr lang="he-IL" sz="1500" dirty="0" smtClean="0"/>
              <a:t>" </a:t>
            </a:r>
            <a:r>
              <a:rPr lang="he-IL" sz="1500" dirty="0"/>
              <a:t>וגו' </a:t>
            </a:r>
            <a:r>
              <a:rPr lang="he-IL" sz="1500" dirty="0" smtClean="0"/>
              <a:t>- מכלל </a:t>
            </a:r>
            <a:r>
              <a:rPr lang="he-IL" sz="1500" dirty="0" err="1"/>
              <a:t>דמעיקרא</a:t>
            </a:r>
            <a:r>
              <a:rPr lang="he-IL" sz="1500" dirty="0"/>
              <a:t> לא תפסי בה </a:t>
            </a:r>
            <a:r>
              <a:rPr lang="he-IL" sz="1500" dirty="0" smtClean="0"/>
              <a:t>קידושין.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אשכחן </a:t>
            </a:r>
            <a:r>
              <a:rPr lang="he-IL" sz="1500" dirty="0"/>
              <a:t>דלא תפסי בה </a:t>
            </a:r>
            <a:r>
              <a:rPr lang="he-IL" sz="1500" dirty="0" smtClean="0"/>
              <a:t>קידושין, </a:t>
            </a:r>
            <a:r>
              <a:rPr lang="he-IL" sz="1500" dirty="0"/>
              <a:t>ולדה כמותה </a:t>
            </a:r>
            <a:r>
              <a:rPr lang="he-IL" sz="1500" dirty="0" err="1" smtClean="0"/>
              <a:t>מנלן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קרא "</a:t>
            </a:r>
            <a:r>
              <a:rPr lang="he-IL" sz="1500" dirty="0" smtClean="0"/>
              <a:t>כי </a:t>
            </a:r>
            <a:r>
              <a:rPr lang="he-IL" sz="1500" dirty="0" err="1"/>
              <a:t>תהיין</a:t>
            </a:r>
            <a:r>
              <a:rPr lang="he-IL" sz="1500" dirty="0"/>
              <a:t> </a:t>
            </a:r>
            <a:r>
              <a:rPr lang="he-IL" sz="1500" dirty="0" smtClean="0"/>
              <a:t>לאיש... </a:t>
            </a:r>
            <a:r>
              <a:rPr lang="he-IL" sz="1500" dirty="0"/>
              <a:t>וילדו </a:t>
            </a:r>
            <a:r>
              <a:rPr lang="he-IL" sz="1500" dirty="0" smtClean="0"/>
              <a:t>לו" -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דקרינן</a:t>
            </a:r>
            <a:r>
              <a:rPr lang="he-IL" sz="1500" dirty="0"/>
              <a:t> ביה </a:t>
            </a:r>
            <a:r>
              <a:rPr lang="he-IL" sz="1500" dirty="0" smtClean="0"/>
              <a:t>"כי תהיינה" </a:t>
            </a:r>
            <a:r>
              <a:rPr lang="he-IL" sz="1500" dirty="0"/>
              <a:t>קרינן ביה </a:t>
            </a:r>
            <a:r>
              <a:rPr lang="he-IL" sz="1500" dirty="0" smtClean="0"/>
              <a:t>"וילדו לו", </a:t>
            </a:r>
            <a:r>
              <a:rPr lang="he-IL" sz="1500" dirty="0"/>
              <a:t>וכל </a:t>
            </a:r>
            <a:r>
              <a:rPr lang="he-IL" sz="1500" dirty="0" err="1"/>
              <a:t>היכא</a:t>
            </a:r>
            <a:r>
              <a:rPr lang="he-IL" sz="1500" dirty="0"/>
              <a:t> דלא קרינן ביה </a:t>
            </a:r>
            <a:r>
              <a:rPr lang="he-IL" sz="1500" dirty="0" smtClean="0"/>
              <a:t>"כי תהיינה" </a:t>
            </a:r>
            <a:r>
              <a:rPr lang="he-IL" sz="1500" dirty="0"/>
              <a:t>לא קרינן ביה </a:t>
            </a:r>
            <a:r>
              <a:rPr lang="he-IL" sz="1500" dirty="0" smtClean="0"/>
              <a:t>"וילדו לו".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1280" y="35330"/>
            <a:ext cx="1670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סח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499211" y="666414"/>
            <a:ext cx="3672408" cy="967159"/>
          </a:xfrm>
          <a:prstGeom prst="wedgeRoundRectCallout">
            <a:avLst>
              <a:gd name="adj1" fmla="val 58307"/>
              <a:gd name="adj2" fmla="val -4115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דברים ז/ג-ד: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ולא תתחתן בם  </a:t>
            </a:r>
            <a:r>
              <a:rPr lang="he-IL" sz="1300" dirty="0">
                <a:solidFill>
                  <a:schemeClr val="tx1"/>
                </a:solidFill>
              </a:rPr>
              <a:t>בתך לא-</a:t>
            </a:r>
            <a:r>
              <a:rPr lang="he-IL" sz="1300" dirty="0" err="1">
                <a:solidFill>
                  <a:schemeClr val="tx1"/>
                </a:solidFill>
              </a:rPr>
              <a:t>תתן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smtClean="0">
                <a:solidFill>
                  <a:schemeClr val="tx1"/>
                </a:solidFill>
              </a:rPr>
              <a:t>לבנו </a:t>
            </a:r>
            <a:r>
              <a:rPr lang="he-IL" sz="1300" dirty="0">
                <a:solidFill>
                  <a:schemeClr val="tx1"/>
                </a:solidFill>
              </a:rPr>
              <a:t>ובתו לא-</a:t>
            </a:r>
            <a:r>
              <a:rPr lang="he-IL" sz="1300" dirty="0" err="1">
                <a:solidFill>
                  <a:schemeClr val="tx1"/>
                </a:solidFill>
              </a:rPr>
              <a:t>תקח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smtClean="0">
                <a:solidFill>
                  <a:schemeClr val="tx1"/>
                </a:solidFill>
              </a:rPr>
              <a:t>לבנך. כי-יסיר </a:t>
            </a:r>
            <a:r>
              <a:rPr lang="he-IL" sz="1300" dirty="0">
                <a:solidFill>
                  <a:schemeClr val="tx1"/>
                </a:solidFill>
              </a:rPr>
              <a:t>את-בנך </a:t>
            </a:r>
            <a:r>
              <a:rPr lang="he-IL" sz="1300" dirty="0" err="1" smtClean="0">
                <a:solidFill>
                  <a:schemeClr val="tx1"/>
                </a:solidFill>
              </a:rPr>
              <a:t>מאחרי</a:t>
            </a:r>
            <a:r>
              <a:rPr lang="he-IL" sz="1300" dirty="0" smtClean="0">
                <a:solidFill>
                  <a:schemeClr val="tx1"/>
                </a:solidFill>
              </a:rPr>
              <a:t> </a:t>
            </a:r>
            <a:r>
              <a:rPr lang="he-IL" sz="1300" dirty="0">
                <a:solidFill>
                  <a:schemeClr val="tx1"/>
                </a:solidFill>
              </a:rPr>
              <a:t>ועבדו </a:t>
            </a:r>
            <a:r>
              <a:rPr lang="he-IL" sz="1300" dirty="0" err="1">
                <a:solidFill>
                  <a:schemeClr val="tx1"/>
                </a:solidFill>
              </a:rPr>
              <a:t>אלהים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smtClean="0">
                <a:solidFill>
                  <a:schemeClr val="tx1"/>
                </a:solidFill>
              </a:rPr>
              <a:t>אחרים...</a:t>
            </a:r>
            <a:endParaRPr lang="he-I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12931</TotalTime>
  <Words>3311</Words>
  <Application>Microsoft Office PowerPoint</Application>
  <PresentationFormat>‫הצגה על המסך (4:3)</PresentationFormat>
  <Paragraphs>442</Paragraphs>
  <Slides>12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1574</cp:revision>
  <dcterms:created xsi:type="dcterms:W3CDTF">2015-01-28T10:22:53Z</dcterms:created>
  <dcterms:modified xsi:type="dcterms:W3CDTF">2016-05-18T11:57:26Z</dcterms:modified>
</cp:coreProperties>
</file>