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7"/>
  </p:notesMasterIdLst>
  <p:sldIdLst>
    <p:sldId id="276" r:id="rId3"/>
    <p:sldId id="383" r:id="rId4"/>
    <p:sldId id="385" r:id="rId5"/>
    <p:sldId id="392" r:id="rId6"/>
    <p:sldId id="395" r:id="rId7"/>
    <p:sldId id="387" r:id="rId8"/>
    <p:sldId id="394" r:id="rId9"/>
    <p:sldId id="398" r:id="rId10"/>
    <p:sldId id="388" r:id="rId11"/>
    <p:sldId id="389" r:id="rId12"/>
    <p:sldId id="390" r:id="rId13"/>
    <p:sldId id="391" r:id="rId14"/>
    <p:sldId id="293" r:id="rId15"/>
    <p:sldId id="274"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03" autoAdjust="0"/>
    <p:restoredTop sz="94454" autoAdjust="0"/>
  </p:normalViewPr>
  <p:slideViewPr>
    <p:cSldViewPr>
      <p:cViewPr varScale="1">
        <p:scale>
          <a:sx n="67" d="100"/>
          <a:sy n="67" d="100"/>
        </p:scale>
        <p:origin x="136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י"ח/אייר/תשע"ו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הנושא</a:t>
            </a:r>
            <a:r>
              <a:rPr lang="he-IL" dirty="0" smtClean="0"/>
              <a:t> </a:t>
            </a:r>
            <a:r>
              <a:rPr lang="he-IL" dirty="0" err="1" smtClean="0"/>
              <a:t>אשה</a:t>
            </a:r>
            <a:r>
              <a:rPr lang="he-IL" dirty="0" smtClean="0"/>
              <a:t> </a:t>
            </a:r>
            <a:r>
              <a:rPr lang="he-IL" dirty="0" err="1" smtClean="0"/>
              <a:t>כהנת</a:t>
            </a:r>
            <a:r>
              <a:rPr lang="he-IL" dirty="0" smtClean="0"/>
              <a:t>. פי' כהן שבא </a:t>
            </a:r>
            <a:r>
              <a:rPr lang="he-IL" dirty="0" err="1" smtClean="0"/>
              <a:t>לישא</a:t>
            </a:r>
            <a:r>
              <a:rPr lang="he-IL" dirty="0" smtClean="0"/>
              <a:t> </a:t>
            </a:r>
            <a:r>
              <a:rPr lang="he-IL" dirty="0" err="1" smtClean="0"/>
              <a:t>אשה</a:t>
            </a:r>
            <a:r>
              <a:rPr lang="he-IL" dirty="0" smtClean="0"/>
              <a:t> </a:t>
            </a:r>
            <a:r>
              <a:rPr lang="he-IL" dirty="0" err="1" smtClean="0"/>
              <a:t>כהנת</a:t>
            </a:r>
            <a:r>
              <a:rPr lang="he-IL" dirty="0" smtClean="0"/>
              <a:t> </a:t>
            </a:r>
            <a:r>
              <a:rPr lang="he-IL" dirty="0" err="1" smtClean="0"/>
              <a:t>וקאמר</a:t>
            </a:r>
            <a:r>
              <a:rPr lang="he-IL" dirty="0" smtClean="0"/>
              <a:t> </a:t>
            </a:r>
            <a:r>
              <a:rPr lang="he-IL" dirty="0" err="1" smtClean="0"/>
              <a:t>דצריך</a:t>
            </a:r>
            <a:r>
              <a:rPr lang="he-IL" dirty="0" smtClean="0"/>
              <a:t> לבדוק משום שאנו רוצים שבנה ישמש </a:t>
            </a:r>
            <a:r>
              <a:rPr lang="he-IL" dirty="0" err="1" smtClean="0"/>
              <a:t>ע''ג</a:t>
            </a:r>
            <a:r>
              <a:rPr lang="he-IL" dirty="0" smtClean="0"/>
              <a:t> המזבח אבל אין לפרש </a:t>
            </a:r>
            <a:r>
              <a:rPr lang="he-IL" dirty="0" err="1" smtClean="0"/>
              <a:t>דמיירי</a:t>
            </a:r>
            <a:r>
              <a:rPr lang="he-IL" dirty="0" smtClean="0"/>
              <a:t> בישראל הבא </a:t>
            </a:r>
            <a:r>
              <a:rPr lang="he-IL" dirty="0" err="1" smtClean="0"/>
              <a:t>לישא</a:t>
            </a:r>
            <a:r>
              <a:rPr lang="he-IL" dirty="0" smtClean="0"/>
              <a:t> </a:t>
            </a:r>
            <a:r>
              <a:rPr lang="he-IL" dirty="0" err="1" smtClean="0"/>
              <a:t>אשה</a:t>
            </a:r>
            <a:r>
              <a:rPr lang="he-IL" dirty="0" smtClean="0"/>
              <a:t> </a:t>
            </a:r>
            <a:r>
              <a:rPr lang="he-IL" dirty="0" err="1" smtClean="0"/>
              <a:t>כהנת</a:t>
            </a:r>
            <a:r>
              <a:rPr lang="he-IL" dirty="0" smtClean="0"/>
              <a:t> ורוצה שיהא בנה כשר לכהונה </a:t>
            </a:r>
            <a:r>
              <a:rPr lang="he-IL" dirty="0" err="1" smtClean="0"/>
              <a:t>דא''כ</a:t>
            </a:r>
            <a:r>
              <a:rPr lang="he-IL" dirty="0" smtClean="0"/>
              <a:t> </a:t>
            </a:r>
            <a:r>
              <a:rPr lang="he-IL" dirty="0" err="1" smtClean="0"/>
              <a:t>אמאי</a:t>
            </a:r>
            <a:r>
              <a:rPr lang="he-IL" dirty="0" smtClean="0"/>
              <a:t> נקט </a:t>
            </a:r>
            <a:r>
              <a:rPr lang="he-IL" dirty="0" err="1" smtClean="0"/>
              <a:t>כהנת</a:t>
            </a:r>
            <a:r>
              <a:rPr lang="he-IL" dirty="0" smtClean="0"/>
              <a:t> אפילו </a:t>
            </a:r>
            <a:r>
              <a:rPr lang="he-IL" dirty="0" err="1" smtClean="0"/>
              <a:t>היתה</a:t>
            </a:r>
            <a:r>
              <a:rPr lang="he-IL" dirty="0" smtClean="0"/>
              <a:t> חללה </a:t>
            </a:r>
            <a:r>
              <a:rPr lang="he-IL" dirty="0" err="1" smtClean="0"/>
              <a:t>נמי</a:t>
            </a:r>
            <a:r>
              <a:rPr lang="he-IL" dirty="0" smtClean="0"/>
              <a:t> הוי בנה כשר לכהונה </a:t>
            </a:r>
            <a:r>
              <a:rPr lang="he-IL" dirty="0" err="1" smtClean="0"/>
              <a:t>דבני</a:t>
            </a:r>
            <a:r>
              <a:rPr lang="he-IL" dirty="0" smtClean="0"/>
              <a:t> ישראל </a:t>
            </a:r>
            <a:r>
              <a:rPr lang="he-IL" dirty="0" err="1" smtClean="0"/>
              <a:t>מקוה</a:t>
            </a:r>
            <a:r>
              <a:rPr lang="he-IL" dirty="0" smtClean="0"/>
              <a:t> טהרה </a:t>
            </a:r>
            <a:r>
              <a:rPr lang="he-IL" dirty="0" err="1" smtClean="0"/>
              <a:t>לחללות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אשה</a:t>
            </a:r>
            <a:r>
              <a:rPr lang="he-IL" b="1" dirty="0" smtClean="0"/>
              <a:t> </a:t>
            </a:r>
            <a:r>
              <a:rPr lang="he-IL" b="1" dirty="0" err="1" smtClean="0"/>
              <a:t>כהנת</a:t>
            </a:r>
            <a:r>
              <a:rPr lang="he-IL" dirty="0" smtClean="0"/>
              <a:t>. דווקא נקט </a:t>
            </a:r>
            <a:r>
              <a:rPr lang="he-IL" dirty="0" err="1" smtClean="0"/>
              <a:t>כדקתני</a:t>
            </a:r>
            <a:r>
              <a:rPr lang="he-IL" dirty="0" smtClean="0"/>
              <a:t> סיפא לויה וישראלית </a:t>
            </a:r>
            <a:r>
              <a:rPr lang="he-IL" dirty="0" err="1" smtClean="0"/>
              <a:t>מוסיפין</a:t>
            </a:r>
            <a:r>
              <a:rPr lang="he-IL" dirty="0" smtClean="0"/>
              <a:t> עליהן עוד אחת: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ארבע </a:t>
            </a:r>
            <a:r>
              <a:rPr lang="he-IL" b="1" dirty="0" err="1" smtClean="0"/>
              <a:t>אמהות</a:t>
            </a:r>
            <a:r>
              <a:rPr lang="he-IL" b="1" dirty="0" smtClean="0"/>
              <a:t> שהן שמנה</a:t>
            </a:r>
            <a:r>
              <a:rPr lang="he-IL" dirty="0" smtClean="0"/>
              <a:t>. </a:t>
            </a:r>
            <a:r>
              <a:rPr lang="he-IL" dirty="0" err="1" smtClean="0"/>
              <a:t>בודקין</a:t>
            </a:r>
            <a:r>
              <a:rPr lang="he-IL" dirty="0" smtClean="0"/>
              <a:t> בדורותיה ארבע </a:t>
            </a:r>
            <a:r>
              <a:rPr lang="he-IL" dirty="0" err="1" smtClean="0"/>
              <a:t>אמהות</a:t>
            </a:r>
            <a:r>
              <a:rPr lang="he-IL" dirty="0" smtClean="0"/>
              <a:t> שתים מצד האב ושתים מצד האם שהם שמנה כל אחת מהם אמה ואם אמה: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בודקין</a:t>
            </a:r>
            <a:r>
              <a:rPr lang="he-IL" dirty="0" smtClean="0"/>
              <a:t>. שלא היו ממזרות או אחת מן הפסולות לקהל:</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ואם אבי אמה</a:t>
            </a:r>
            <a:r>
              <a:rPr lang="he-IL" dirty="0" smtClean="0"/>
              <a:t>. של </a:t>
            </a:r>
            <a:r>
              <a:rPr lang="he-IL" dirty="0" err="1" smtClean="0"/>
              <a:t>אשה</a:t>
            </a:r>
            <a:r>
              <a:rPr lang="he-IL" dirty="0" smtClean="0"/>
              <a:t> זו שהוא נושא:</a:t>
            </a:r>
            <a:r>
              <a:rPr lang="he-IL" b="1" dirty="0" smtClean="0"/>
              <a:t> ואמה</a:t>
            </a:r>
            <a:r>
              <a:rPr lang="he-IL" dirty="0" smtClean="0"/>
              <a:t>. של אם אבי אמה:</a:t>
            </a:r>
            <a:r>
              <a:rPr lang="he-IL" b="1" dirty="0" smtClean="0"/>
              <a:t> ואם אביה</a:t>
            </a:r>
            <a:r>
              <a:rPr lang="he-IL" dirty="0" smtClean="0"/>
              <a:t>. של זו שהוא נושא:</a:t>
            </a:r>
            <a:r>
              <a:rPr lang="he-IL" b="1" dirty="0" smtClean="0"/>
              <a:t> ואמה</a:t>
            </a:r>
            <a:r>
              <a:rPr lang="he-IL" dirty="0" smtClean="0"/>
              <a:t>. של אם אביה:</a:t>
            </a:r>
            <a:r>
              <a:rPr lang="he-IL" b="1" dirty="0" smtClean="0"/>
              <a:t> ואם אבי אביה</a:t>
            </a:r>
            <a:r>
              <a:rPr lang="he-IL" dirty="0" smtClean="0"/>
              <a:t>. של זו שהוא נושא ואמה: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לויה וישראלית</a:t>
            </a:r>
            <a:r>
              <a:rPr lang="he-IL" dirty="0" smtClean="0"/>
              <a:t>. וכהן בא לכונסה: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מוסיפין</a:t>
            </a:r>
            <a:r>
              <a:rPr lang="he-IL" dirty="0" smtClean="0"/>
              <a:t> עליהן עוד אחת. אם אחת בכל זוג וזוג כגון אמה ואם אמה ואמה וכן כולם: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אין </a:t>
            </a:r>
            <a:r>
              <a:rPr lang="he-IL" b="1" dirty="0" err="1" smtClean="0"/>
              <a:t>בודקין</a:t>
            </a:r>
            <a:r>
              <a:rPr lang="he-IL" b="1" dirty="0" smtClean="0"/>
              <a:t> מן המזבח ולמעלה</a:t>
            </a:r>
            <a:r>
              <a:rPr lang="he-IL" dirty="0" smtClean="0"/>
              <a:t>. התחיל לבדוק </a:t>
            </a:r>
            <a:r>
              <a:rPr lang="he-IL" dirty="0" err="1" smtClean="0"/>
              <a:t>באמהות</a:t>
            </a:r>
            <a:r>
              <a:rPr lang="he-IL" dirty="0" smtClean="0"/>
              <a:t> ומצא שאבי אביה שימש על המזבח בידוע שמיוחס הוא: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אין</a:t>
            </a:r>
            <a:r>
              <a:rPr lang="he-IL" dirty="0" smtClean="0"/>
              <a:t> </a:t>
            </a:r>
            <a:r>
              <a:rPr lang="he-IL" dirty="0" err="1" smtClean="0"/>
              <a:t>בודקין</a:t>
            </a:r>
            <a:r>
              <a:rPr lang="he-IL" dirty="0" smtClean="0"/>
              <a:t> מן המזבח ולמעלה </a:t>
            </a:r>
            <a:r>
              <a:rPr lang="he-IL" dirty="0" err="1" smtClean="0"/>
              <a:t>כו</a:t>
            </a:r>
            <a:r>
              <a:rPr lang="he-IL" dirty="0" smtClean="0"/>
              <a:t>'...</a:t>
            </a:r>
            <a:r>
              <a:rPr lang="he-IL" baseline="0" dirty="0" smtClean="0"/>
              <a:t> </a:t>
            </a:r>
            <a:r>
              <a:rPr lang="he-IL" dirty="0" smtClean="0"/>
              <a:t>הא [</a:t>
            </a:r>
            <a:r>
              <a:rPr lang="he-IL" dirty="0" err="1" smtClean="0"/>
              <a:t>דתנן</a:t>
            </a:r>
            <a:r>
              <a:rPr lang="he-IL" dirty="0" smtClean="0"/>
              <a:t>] אין </a:t>
            </a:r>
            <a:r>
              <a:rPr lang="he-IL" dirty="0" err="1" smtClean="0"/>
              <a:t>בודקין</a:t>
            </a:r>
            <a:r>
              <a:rPr lang="he-IL" dirty="0" smtClean="0"/>
              <a:t> מן המזבח ולמעלה רבותא הוא </a:t>
            </a:r>
            <a:r>
              <a:rPr lang="he-IL" dirty="0" err="1" smtClean="0"/>
              <a:t>דמיירי</a:t>
            </a:r>
            <a:r>
              <a:rPr lang="he-IL" dirty="0" smtClean="0"/>
              <a:t> אפילו בעבודות הכשרות בזרים כגון שחיטה או הפשט </a:t>
            </a:r>
            <a:r>
              <a:rPr lang="he-IL" dirty="0" err="1" smtClean="0"/>
              <a:t>אע</a:t>
            </a:r>
            <a:r>
              <a:rPr lang="he-IL" dirty="0" smtClean="0"/>
              <a:t>''ג </a:t>
            </a:r>
            <a:r>
              <a:rPr lang="he-IL" dirty="0" err="1" smtClean="0"/>
              <a:t>דשחיטה</a:t>
            </a:r>
            <a:r>
              <a:rPr lang="he-IL" dirty="0" smtClean="0"/>
              <a:t> כשרה בנשים ובעבדים היינו </a:t>
            </a:r>
            <a:r>
              <a:rPr lang="he-IL" dirty="0" err="1" smtClean="0"/>
              <a:t>דיעבד</a:t>
            </a:r>
            <a:r>
              <a:rPr lang="he-IL" dirty="0" smtClean="0"/>
              <a:t> אבל לכתחילה לא עבדי כי אם כשרים מיוחסין.</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ולא מן הדוכן ולמעלה</a:t>
            </a:r>
            <a:r>
              <a:rPr lang="he-IL" dirty="0" smtClean="0"/>
              <a:t>. אם הועד עליו שעמד אצל </a:t>
            </a:r>
            <a:r>
              <a:rPr lang="he-IL" dirty="0" err="1" smtClean="0"/>
              <a:t>הלוים</a:t>
            </a:r>
            <a:r>
              <a:rPr lang="he-IL" dirty="0" smtClean="0"/>
              <a:t> בדוכן לשורר שיר:</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ולא מן הסנהדרין ולמעלה</a:t>
            </a:r>
            <a:r>
              <a:rPr lang="he-IL" dirty="0" smtClean="0"/>
              <a:t>. אם נמנה בסנהדרין </a:t>
            </a:r>
            <a:r>
              <a:rPr lang="he-IL" dirty="0" err="1" smtClean="0"/>
              <a:t>א''צ</a:t>
            </a:r>
            <a:r>
              <a:rPr lang="he-IL" dirty="0" smtClean="0"/>
              <a:t> לבדוק אותו וכן שוטרי הרבים וגבאי צדקה </a:t>
            </a:r>
            <a:r>
              <a:rPr lang="he-IL" dirty="0" err="1" smtClean="0"/>
              <a:t>משיאין</a:t>
            </a:r>
            <a:r>
              <a:rPr lang="he-IL" dirty="0" smtClean="0"/>
              <a:t> בנותיהם לכהן ואין </a:t>
            </a:r>
            <a:r>
              <a:rPr lang="he-IL" dirty="0" err="1" smtClean="0"/>
              <a:t>צריכין</a:t>
            </a:r>
            <a:r>
              <a:rPr lang="he-IL" dirty="0" smtClean="0"/>
              <a:t> לבדוק וטעמא </a:t>
            </a:r>
            <a:r>
              <a:rPr lang="he-IL" dirty="0" err="1" smtClean="0"/>
              <a:t>דכולהו</a:t>
            </a:r>
            <a:r>
              <a:rPr lang="he-IL" dirty="0" smtClean="0"/>
              <a:t> מפרש בגמרא: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אף מי שהיה חתום בערכי הישנה של ציפורי</a:t>
            </a:r>
            <a:r>
              <a:rPr lang="he-IL" dirty="0" smtClean="0"/>
              <a:t>. עיר סמוכה לציפורי ששמה ישנה </a:t>
            </a:r>
            <a:r>
              <a:rPr lang="he-IL" dirty="0" err="1" smtClean="0"/>
              <a:t>כדאמרינן</a:t>
            </a:r>
            <a:r>
              <a:rPr lang="he-IL" dirty="0" smtClean="0"/>
              <a:t> בעירובין (דף נט.) כעיר חדשה שביהודה דהיינו עיר ששמה חדשה </a:t>
            </a:r>
            <a:r>
              <a:rPr lang="he-IL" dirty="0" err="1" smtClean="0"/>
              <a:t>כדכתיב</a:t>
            </a:r>
            <a:r>
              <a:rPr lang="he-IL" dirty="0" smtClean="0"/>
              <a:t> (יהושע טו) צנן וחדשה: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בערכי</a:t>
            </a:r>
            <a:r>
              <a:rPr lang="he-IL" dirty="0" smtClean="0"/>
              <a:t>. שהיה כתוב בסדרי </a:t>
            </a:r>
            <a:r>
              <a:rPr lang="he-IL" dirty="0" err="1" smtClean="0"/>
              <a:t>הדיינין</a:t>
            </a:r>
            <a:r>
              <a:rPr lang="he-IL" dirty="0" smtClean="0"/>
              <a:t> שהיו רגילים לייחס את הראויים לדון שהיו מיוחסין </a:t>
            </a:r>
            <a:r>
              <a:rPr lang="he-IL" dirty="0" err="1" smtClean="0"/>
              <a:t>וכותבין</a:t>
            </a:r>
            <a:r>
              <a:rPr lang="he-IL" dirty="0" smtClean="0"/>
              <a:t> על הסדר פלוני ופלוני מיוחסין הן שאין </a:t>
            </a:r>
            <a:r>
              <a:rPr lang="he-IL" dirty="0" err="1" smtClean="0"/>
              <a:t>רגילין</a:t>
            </a:r>
            <a:r>
              <a:rPr lang="he-IL" dirty="0" smtClean="0"/>
              <a:t> בני המקום למנות דיין שאינו מיוחס:</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באיסטרטיא</a:t>
            </a:r>
            <a:r>
              <a:rPr lang="he-IL" b="1" dirty="0" smtClean="0"/>
              <a:t> של מלך</a:t>
            </a:r>
            <a:r>
              <a:rPr lang="he-IL" dirty="0" smtClean="0"/>
              <a:t>. בגמרא מפרש 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גמ' מאי שנא בנשים </a:t>
            </a:r>
            <a:r>
              <a:rPr lang="he-IL" b="1" dirty="0" err="1" smtClean="0"/>
              <a:t>דבדקינן</a:t>
            </a:r>
            <a:r>
              <a:rPr lang="he-IL" dirty="0" smtClean="0"/>
              <a:t>. </a:t>
            </a:r>
            <a:r>
              <a:rPr lang="he-IL" dirty="0" err="1" smtClean="0"/>
              <a:t>כדקתני</a:t>
            </a:r>
            <a:r>
              <a:rPr lang="he-IL" dirty="0" smtClean="0"/>
              <a:t> ד' </a:t>
            </a:r>
            <a:r>
              <a:rPr lang="he-IL" dirty="0" err="1" smtClean="0"/>
              <a:t>אמהות</a:t>
            </a:r>
            <a:r>
              <a:rPr lang="he-IL" dirty="0" smtClean="0"/>
              <a:t> ולא </a:t>
            </a:r>
            <a:r>
              <a:rPr lang="he-IL" dirty="0" err="1" smtClean="0"/>
              <a:t>קתני</a:t>
            </a:r>
            <a:r>
              <a:rPr lang="he-IL" dirty="0" smtClean="0"/>
              <a:t> ארבע אבות </a:t>
            </a:r>
            <a:r>
              <a:rPr lang="he-IL" dirty="0" err="1" smtClean="0"/>
              <a:t>שיהו</a:t>
            </a:r>
            <a:r>
              <a:rPr lang="he-IL" dirty="0" smtClean="0"/>
              <a:t> </a:t>
            </a:r>
            <a:r>
              <a:rPr lang="he-IL" dirty="0" err="1" smtClean="0"/>
              <a:t>בודקין</a:t>
            </a:r>
            <a:r>
              <a:rPr lang="he-IL" dirty="0" smtClean="0"/>
              <a:t> אביה ואבי אביה שלא היו ממזרים: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בעריות הוא </a:t>
            </a:r>
            <a:r>
              <a:rPr lang="he-IL" b="1" dirty="0" err="1" smtClean="0"/>
              <a:t>דמנצו</a:t>
            </a:r>
            <a:r>
              <a:rPr lang="he-IL" dirty="0" smtClean="0"/>
              <a:t>. אין זו מגנה את זו בפסול ייחוס אלא בזנות: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ואם איתא </a:t>
            </a:r>
            <a:r>
              <a:rPr lang="he-IL" b="1" dirty="0" err="1" smtClean="0"/>
              <a:t>דאיכא</a:t>
            </a:r>
            <a:r>
              <a:rPr lang="he-IL" b="1" dirty="0" smtClean="0"/>
              <a:t> בהו מילתא</a:t>
            </a:r>
            <a:r>
              <a:rPr lang="he-IL" dirty="0" smtClean="0"/>
              <a:t>. לפסול יוחסין לית ליה </a:t>
            </a:r>
            <a:r>
              <a:rPr lang="he-IL" dirty="0" err="1" smtClean="0"/>
              <a:t>קלא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איהי</a:t>
            </a:r>
            <a:r>
              <a:rPr lang="he-IL" b="1" dirty="0" smtClean="0"/>
              <a:t> </a:t>
            </a:r>
            <a:r>
              <a:rPr lang="he-IL" b="1" dirty="0" err="1" smtClean="0"/>
              <a:t>נמי</a:t>
            </a:r>
            <a:r>
              <a:rPr lang="he-IL" dirty="0" smtClean="0"/>
              <a:t>. </a:t>
            </a:r>
            <a:r>
              <a:rPr lang="he-IL" dirty="0" err="1" smtClean="0"/>
              <a:t>הכהנת</a:t>
            </a:r>
            <a:r>
              <a:rPr lang="he-IL" dirty="0" smtClean="0"/>
              <a:t> </a:t>
            </a:r>
            <a:r>
              <a:rPr lang="he-IL" dirty="0" err="1" smtClean="0"/>
              <a:t>אמאי</a:t>
            </a:r>
            <a:r>
              <a:rPr lang="he-IL" dirty="0" smtClean="0"/>
              <a:t> לא </a:t>
            </a:r>
            <a:r>
              <a:rPr lang="he-IL" dirty="0" err="1" smtClean="0"/>
              <a:t>הצריכוה</a:t>
            </a:r>
            <a:r>
              <a:rPr lang="he-IL" dirty="0" smtClean="0"/>
              <a:t> לבדוק </a:t>
            </a:r>
            <a:r>
              <a:rPr lang="he-IL" dirty="0" err="1" smtClean="0"/>
              <a:t>ביחוס</a:t>
            </a:r>
            <a:r>
              <a:rPr lang="he-IL" dirty="0" smtClean="0"/>
              <a:t> בעלה ד' </a:t>
            </a:r>
            <a:r>
              <a:rPr lang="he-IL" dirty="0" err="1" smtClean="0"/>
              <a:t>אמהות</a:t>
            </a:r>
            <a:r>
              <a:rPr lang="he-IL" dirty="0" smtClean="0"/>
              <a:t> דילמא איכא מילתא בנשי משפחתו ביוחסין: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הוזהרו כשרות</a:t>
            </a:r>
            <a:r>
              <a:rPr lang="he-IL" dirty="0" smtClean="0"/>
              <a:t>. </a:t>
            </a:r>
            <a:r>
              <a:rPr lang="he-IL" dirty="0" err="1" smtClean="0"/>
              <a:t>כהנות</a:t>
            </a:r>
            <a:r>
              <a:rPr lang="he-IL" dirty="0" smtClean="0"/>
              <a:t> </a:t>
            </a:r>
            <a:r>
              <a:rPr lang="he-IL" dirty="0" err="1" smtClean="0"/>
              <a:t>לינשא</a:t>
            </a:r>
            <a:r>
              <a:rPr lang="he-IL" dirty="0" smtClean="0"/>
              <a:t> </a:t>
            </a:r>
            <a:r>
              <a:rPr lang="he-IL" dirty="0" err="1" smtClean="0"/>
              <a:t>לפסולין</a:t>
            </a:r>
            <a:r>
              <a:rPr lang="he-IL" dirty="0" smtClean="0"/>
              <a:t> כגון חללי גירי </a:t>
            </a:r>
            <a:r>
              <a:rPr lang="he-IL" dirty="0" err="1" smtClean="0"/>
              <a:t>וחרורי</a:t>
            </a:r>
            <a:r>
              <a:rPr lang="he-IL" dirty="0" smtClean="0"/>
              <a:t> וכיון דלא הקפידה תורה עליהם ליוחסין רבנן </a:t>
            </a:r>
            <a:r>
              <a:rPr lang="he-IL" dirty="0" err="1" smtClean="0"/>
              <a:t>נמי</a:t>
            </a:r>
            <a:r>
              <a:rPr lang="he-IL" dirty="0" smtClean="0"/>
              <a:t> לא עבוד בהו מעלה </a:t>
            </a:r>
            <a:r>
              <a:rPr lang="he-IL" dirty="0" err="1" smtClean="0"/>
              <a:t>לאצרוכינהו</a:t>
            </a:r>
            <a:r>
              <a:rPr lang="he-IL" dirty="0" smtClean="0"/>
              <a:t> בדיקה ואפילו מחמת ממזרות ושתוקות אלא כי </a:t>
            </a:r>
            <a:r>
              <a:rPr lang="he-IL" dirty="0" err="1" smtClean="0"/>
              <a:t>איתחזיק</a:t>
            </a:r>
            <a:r>
              <a:rPr lang="he-IL" dirty="0" smtClean="0"/>
              <a:t> </a:t>
            </a:r>
            <a:r>
              <a:rPr lang="he-IL" dirty="0" err="1" smtClean="0"/>
              <a:t>איסורא</a:t>
            </a:r>
            <a:r>
              <a:rPr lang="he-IL" dirty="0" smtClean="0"/>
              <a:t> ביה אבל </a:t>
            </a:r>
            <a:r>
              <a:rPr lang="he-IL" dirty="0" err="1" smtClean="0"/>
              <a:t>לחששא</a:t>
            </a:r>
            <a:r>
              <a:rPr lang="he-IL" dirty="0" smtClean="0"/>
              <a:t> </a:t>
            </a:r>
            <a:r>
              <a:rPr lang="he-IL" dirty="0" err="1" smtClean="0"/>
              <a:t>ולמיבדק</a:t>
            </a:r>
            <a:r>
              <a:rPr lang="he-IL" dirty="0" smtClean="0"/>
              <a:t> לא </a:t>
            </a:r>
            <a:r>
              <a:rPr lang="he-IL" dirty="0" err="1" smtClean="0"/>
              <a:t>אצרכינהו</a:t>
            </a:r>
            <a:r>
              <a:rPr lang="he-IL" dirty="0" smtClean="0"/>
              <a:t>.</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303221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הנושא</a:t>
            </a:r>
            <a:r>
              <a:rPr lang="he-IL" dirty="0" smtClean="0"/>
              <a:t> </a:t>
            </a:r>
            <a:r>
              <a:rPr lang="he-IL" dirty="0" err="1" smtClean="0"/>
              <a:t>אשה</a:t>
            </a:r>
            <a:r>
              <a:rPr lang="he-IL" dirty="0" smtClean="0"/>
              <a:t> </a:t>
            </a:r>
            <a:r>
              <a:rPr lang="he-IL" dirty="0" err="1" smtClean="0"/>
              <a:t>כהנת</a:t>
            </a:r>
            <a:r>
              <a:rPr lang="he-IL" dirty="0" smtClean="0"/>
              <a:t>. פי' כהן שבא </a:t>
            </a:r>
            <a:r>
              <a:rPr lang="he-IL" dirty="0" err="1" smtClean="0"/>
              <a:t>לישא</a:t>
            </a:r>
            <a:r>
              <a:rPr lang="he-IL" dirty="0" smtClean="0"/>
              <a:t> </a:t>
            </a:r>
            <a:r>
              <a:rPr lang="he-IL" dirty="0" err="1" smtClean="0"/>
              <a:t>אשה</a:t>
            </a:r>
            <a:r>
              <a:rPr lang="he-IL" dirty="0" smtClean="0"/>
              <a:t> </a:t>
            </a:r>
            <a:r>
              <a:rPr lang="he-IL" dirty="0" err="1" smtClean="0"/>
              <a:t>כהנת</a:t>
            </a:r>
            <a:r>
              <a:rPr lang="he-IL" dirty="0" smtClean="0"/>
              <a:t> </a:t>
            </a:r>
            <a:r>
              <a:rPr lang="he-IL" dirty="0" err="1" smtClean="0"/>
              <a:t>וקאמר</a:t>
            </a:r>
            <a:r>
              <a:rPr lang="he-IL" dirty="0" smtClean="0"/>
              <a:t> </a:t>
            </a:r>
            <a:r>
              <a:rPr lang="he-IL" dirty="0" err="1" smtClean="0"/>
              <a:t>דצריך</a:t>
            </a:r>
            <a:r>
              <a:rPr lang="he-IL" dirty="0" smtClean="0"/>
              <a:t> לבדוק משום שאנו רוצים שבנה ישמש </a:t>
            </a:r>
            <a:r>
              <a:rPr lang="he-IL" dirty="0" err="1" smtClean="0"/>
              <a:t>ע''ג</a:t>
            </a:r>
            <a:r>
              <a:rPr lang="he-IL" dirty="0" smtClean="0"/>
              <a:t> המזבח אבל אין לפרש </a:t>
            </a:r>
            <a:r>
              <a:rPr lang="he-IL" dirty="0" err="1" smtClean="0"/>
              <a:t>דמיירי</a:t>
            </a:r>
            <a:r>
              <a:rPr lang="he-IL" dirty="0" smtClean="0"/>
              <a:t> בישראל הבא </a:t>
            </a:r>
            <a:r>
              <a:rPr lang="he-IL" dirty="0" err="1" smtClean="0"/>
              <a:t>לישא</a:t>
            </a:r>
            <a:r>
              <a:rPr lang="he-IL" dirty="0" smtClean="0"/>
              <a:t> </a:t>
            </a:r>
            <a:r>
              <a:rPr lang="he-IL" dirty="0" err="1" smtClean="0"/>
              <a:t>אשה</a:t>
            </a:r>
            <a:r>
              <a:rPr lang="he-IL" dirty="0" smtClean="0"/>
              <a:t> </a:t>
            </a:r>
            <a:r>
              <a:rPr lang="he-IL" dirty="0" err="1" smtClean="0"/>
              <a:t>כהנת</a:t>
            </a:r>
            <a:r>
              <a:rPr lang="he-IL" dirty="0" smtClean="0"/>
              <a:t> ורוצה שיהא בנה כשר לכהונה </a:t>
            </a:r>
            <a:r>
              <a:rPr lang="he-IL" dirty="0" err="1" smtClean="0"/>
              <a:t>דא''כ</a:t>
            </a:r>
            <a:r>
              <a:rPr lang="he-IL" dirty="0" smtClean="0"/>
              <a:t> </a:t>
            </a:r>
            <a:r>
              <a:rPr lang="he-IL" dirty="0" err="1" smtClean="0"/>
              <a:t>אמאי</a:t>
            </a:r>
            <a:r>
              <a:rPr lang="he-IL" dirty="0" smtClean="0"/>
              <a:t> נקט </a:t>
            </a:r>
            <a:r>
              <a:rPr lang="he-IL" dirty="0" err="1" smtClean="0"/>
              <a:t>כהנת</a:t>
            </a:r>
            <a:r>
              <a:rPr lang="he-IL" dirty="0" smtClean="0"/>
              <a:t> אפילו </a:t>
            </a:r>
            <a:r>
              <a:rPr lang="he-IL" dirty="0" err="1" smtClean="0"/>
              <a:t>היתה</a:t>
            </a:r>
            <a:r>
              <a:rPr lang="he-IL" dirty="0" smtClean="0"/>
              <a:t> חללה </a:t>
            </a:r>
            <a:r>
              <a:rPr lang="he-IL" dirty="0" err="1" smtClean="0"/>
              <a:t>נמי</a:t>
            </a:r>
            <a:r>
              <a:rPr lang="he-IL" dirty="0" smtClean="0"/>
              <a:t> הוי בנה כשר לכהונה </a:t>
            </a:r>
            <a:r>
              <a:rPr lang="he-IL" dirty="0" err="1" smtClean="0"/>
              <a:t>דבני</a:t>
            </a:r>
            <a:r>
              <a:rPr lang="he-IL" dirty="0" smtClean="0"/>
              <a:t> ישראל </a:t>
            </a:r>
            <a:r>
              <a:rPr lang="he-IL" dirty="0" err="1" smtClean="0"/>
              <a:t>מקוה</a:t>
            </a:r>
            <a:r>
              <a:rPr lang="he-IL" dirty="0" smtClean="0"/>
              <a:t> טהרה </a:t>
            </a:r>
            <a:r>
              <a:rPr lang="he-IL" dirty="0" err="1" smtClean="0"/>
              <a:t>לחללות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אשה</a:t>
            </a:r>
            <a:r>
              <a:rPr lang="he-IL" b="1" dirty="0" smtClean="0"/>
              <a:t> </a:t>
            </a:r>
            <a:r>
              <a:rPr lang="he-IL" b="1" dirty="0" err="1" smtClean="0"/>
              <a:t>כהנת</a:t>
            </a:r>
            <a:r>
              <a:rPr lang="he-IL" dirty="0" smtClean="0"/>
              <a:t>. דווקא נקט </a:t>
            </a:r>
            <a:r>
              <a:rPr lang="he-IL" dirty="0" err="1" smtClean="0"/>
              <a:t>כדקתני</a:t>
            </a:r>
            <a:r>
              <a:rPr lang="he-IL" dirty="0" smtClean="0"/>
              <a:t> סיפא לויה וישראלית </a:t>
            </a:r>
            <a:r>
              <a:rPr lang="he-IL" dirty="0" err="1" smtClean="0"/>
              <a:t>מוסיפין</a:t>
            </a:r>
            <a:r>
              <a:rPr lang="he-IL" dirty="0" smtClean="0"/>
              <a:t> עליהן עוד אחת: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ארבע </a:t>
            </a:r>
            <a:r>
              <a:rPr lang="he-IL" b="1" dirty="0" err="1" smtClean="0"/>
              <a:t>אמהות</a:t>
            </a:r>
            <a:r>
              <a:rPr lang="he-IL" b="1" dirty="0" smtClean="0"/>
              <a:t> שהן שמנה</a:t>
            </a:r>
            <a:r>
              <a:rPr lang="he-IL" dirty="0" smtClean="0"/>
              <a:t>. </a:t>
            </a:r>
            <a:r>
              <a:rPr lang="he-IL" dirty="0" err="1" smtClean="0"/>
              <a:t>בודקין</a:t>
            </a:r>
            <a:r>
              <a:rPr lang="he-IL" dirty="0" smtClean="0"/>
              <a:t> בדורותיה ארבע </a:t>
            </a:r>
            <a:r>
              <a:rPr lang="he-IL" dirty="0" err="1" smtClean="0"/>
              <a:t>אמהות</a:t>
            </a:r>
            <a:r>
              <a:rPr lang="he-IL" dirty="0" smtClean="0"/>
              <a:t> שתים מצד האב ושתים מצד האם שהם שמנה כל אחת מהם אמה ואם אמה: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בודקין</a:t>
            </a:r>
            <a:r>
              <a:rPr lang="he-IL" dirty="0" smtClean="0"/>
              <a:t>. שלא היו ממזרות או אחת מן הפסולות לקהל:</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ואם אבי אמה</a:t>
            </a:r>
            <a:r>
              <a:rPr lang="he-IL" dirty="0" smtClean="0"/>
              <a:t>. של </a:t>
            </a:r>
            <a:r>
              <a:rPr lang="he-IL" dirty="0" err="1" smtClean="0"/>
              <a:t>אשה</a:t>
            </a:r>
            <a:r>
              <a:rPr lang="he-IL" dirty="0" smtClean="0"/>
              <a:t> זו שהוא נושא:</a:t>
            </a:r>
            <a:r>
              <a:rPr lang="he-IL" b="1" dirty="0" smtClean="0"/>
              <a:t> ואמה</a:t>
            </a:r>
            <a:r>
              <a:rPr lang="he-IL" dirty="0" smtClean="0"/>
              <a:t>. של אם אבי אמה:</a:t>
            </a:r>
            <a:r>
              <a:rPr lang="he-IL" b="1" dirty="0" smtClean="0"/>
              <a:t> ואם אביה</a:t>
            </a:r>
            <a:r>
              <a:rPr lang="he-IL" dirty="0" smtClean="0"/>
              <a:t>. של זו שהוא נושא:</a:t>
            </a:r>
            <a:r>
              <a:rPr lang="he-IL" b="1" dirty="0" smtClean="0"/>
              <a:t> ואמה</a:t>
            </a:r>
            <a:r>
              <a:rPr lang="he-IL" dirty="0" smtClean="0"/>
              <a:t>. של אם אביה:</a:t>
            </a:r>
            <a:r>
              <a:rPr lang="he-IL" b="1" dirty="0" smtClean="0"/>
              <a:t> ואם אבי אביה</a:t>
            </a:r>
            <a:r>
              <a:rPr lang="he-IL" dirty="0" smtClean="0"/>
              <a:t>. של זו שהוא נושא ואמה: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לויה וישראלית</a:t>
            </a:r>
            <a:r>
              <a:rPr lang="he-IL" dirty="0" smtClean="0"/>
              <a:t>. וכהן בא לכונסה: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מוסיפין</a:t>
            </a:r>
            <a:r>
              <a:rPr lang="he-IL" dirty="0" smtClean="0"/>
              <a:t> עליהן עוד אחת. אם אחת בכל זוג וזוג כגון אמה ואם אמה ואמה וכן כולם: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אין </a:t>
            </a:r>
            <a:r>
              <a:rPr lang="he-IL" b="1" dirty="0" err="1" smtClean="0"/>
              <a:t>בודקין</a:t>
            </a:r>
            <a:r>
              <a:rPr lang="he-IL" b="1" dirty="0" smtClean="0"/>
              <a:t> מן המזבח ולמעלה</a:t>
            </a:r>
            <a:r>
              <a:rPr lang="he-IL" dirty="0" smtClean="0"/>
              <a:t>. התחיל לבדוק </a:t>
            </a:r>
            <a:r>
              <a:rPr lang="he-IL" dirty="0" err="1" smtClean="0"/>
              <a:t>באמהות</a:t>
            </a:r>
            <a:r>
              <a:rPr lang="he-IL" dirty="0" smtClean="0"/>
              <a:t> ומצא שאבי אביה שימש על המזבח בידוע שמיוחס הוא: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אין</a:t>
            </a:r>
            <a:r>
              <a:rPr lang="he-IL" dirty="0" smtClean="0"/>
              <a:t> </a:t>
            </a:r>
            <a:r>
              <a:rPr lang="he-IL" dirty="0" err="1" smtClean="0"/>
              <a:t>בודקין</a:t>
            </a:r>
            <a:r>
              <a:rPr lang="he-IL" dirty="0" smtClean="0"/>
              <a:t> מן המזבח ולמעלה </a:t>
            </a:r>
            <a:r>
              <a:rPr lang="he-IL" dirty="0" err="1" smtClean="0"/>
              <a:t>כו</a:t>
            </a:r>
            <a:r>
              <a:rPr lang="he-IL" dirty="0" smtClean="0"/>
              <a:t>'...</a:t>
            </a:r>
            <a:r>
              <a:rPr lang="he-IL" baseline="0" dirty="0" smtClean="0"/>
              <a:t> </a:t>
            </a:r>
            <a:r>
              <a:rPr lang="he-IL" dirty="0" smtClean="0"/>
              <a:t>הא [</a:t>
            </a:r>
            <a:r>
              <a:rPr lang="he-IL" dirty="0" err="1" smtClean="0"/>
              <a:t>דתנן</a:t>
            </a:r>
            <a:r>
              <a:rPr lang="he-IL" dirty="0" smtClean="0"/>
              <a:t>] אין </a:t>
            </a:r>
            <a:r>
              <a:rPr lang="he-IL" dirty="0" err="1" smtClean="0"/>
              <a:t>בודקין</a:t>
            </a:r>
            <a:r>
              <a:rPr lang="he-IL" dirty="0" smtClean="0"/>
              <a:t> מן המזבח ולמעלה רבותא הוא </a:t>
            </a:r>
            <a:r>
              <a:rPr lang="he-IL" dirty="0" err="1" smtClean="0"/>
              <a:t>דמיירי</a:t>
            </a:r>
            <a:r>
              <a:rPr lang="he-IL" dirty="0" smtClean="0"/>
              <a:t> אפילו בעבודות הכשרות בזרים כגון שחיטה או הפשט </a:t>
            </a:r>
            <a:r>
              <a:rPr lang="he-IL" dirty="0" err="1" smtClean="0"/>
              <a:t>אע</a:t>
            </a:r>
            <a:r>
              <a:rPr lang="he-IL" dirty="0" smtClean="0"/>
              <a:t>''ג </a:t>
            </a:r>
            <a:r>
              <a:rPr lang="he-IL" dirty="0" err="1" smtClean="0"/>
              <a:t>דשחיטה</a:t>
            </a:r>
            <a:r>
              <a:rPr lang="he-IL" dirty="0" smtClean="0"/>
              <a:t> כשרה בנשים ובעבדים היינו </a:t>
            </a:r>
            <a:r>
              <a:rPr lang="he-IL" dirty="0" err="1" smtClean="0"/>
              <a:t>דיעבד</a:t>
            </a:r>
            <a:r>
              <a:rPr lang="he-IL" dirty="0" smtClean="0"/>
              <a:t> אבל לכתחילה לא עבדי כי אם כשרים מיוחסין.</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ולא מן הדוכן ולמעלה</a:t>
            </a:r>
            <a:r>
              <a:rPr lang="he-IL" dirty="0" smtClean="0"/>
              <a:t>. אם הועד עליו שעמד אצל </a:t>
            </a:r>
            <a:r>
              <a:rPr lang="he-IL" dirty="0" err="1" smtClean="0"/>
              <a:t>הלוים</a:t>
            </a:r>
            <a:r>
              <a:rPr lang="he-IL" dirty="0" smtClean="0"/>
              <a:t> בדוכן לשורר שיר:</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ולא מן הסנהדרין ולמעלה</a:t>
            </a:r>
            <a:r>
              <a:rPr lang="he-IL" dirty="0" smtClean="0"/>
              <a:t>. אם נמנה בסנהדרין </a:t>
            </a:r>
            <a:r>
              <a:rPr lang="he-IL" dirty="0" err="1" smtClean="0"/>
              <a:t>א''צ</a:t>
            </a:r>
            <a:r>
              <a:rPr lang="he-IL" dirty="0" smtClean="0"/>
              <a:t> לבדוק אותו וכן שוטרי הרבים וגבאי צדקה </a:t>
            </a:r>
            <a:r>
              <a:rPr lang="he-IL" dirty="0" err="1" smtClean="0"/>
              <a:t>משיאין</a:t>
            </a:r>
            <a:r>
              <a:rPr lang="he-IL" dirty="0" smtClean="0"/>
              <a:t> בנותיהם לכהן ואין </a:t>
            </a:r>
            <a:r>
              <a:rPr lang="he-IL" dirty="0" err="1" smtClean="0"/>
              <a:t>צריכין</a:t>
            </a:r>
            <a:r>
              <a:rPr lang="he-IL" dirty="0" smtClean="0"/>
              <a:t> לבדוק וטעמא </a:t>
            </a:r>
            <a:r>
              <a:rPr lang="he-IL" dirty="0" err="1" smtClean="0"/>
              <a:t>דכולהו</a:t>
            </a:r>
            <a:r>
              <a:rPr lang="he-IL" dirty="0" smtClean="0"/>
              <a:t> מפרש בגמרא: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אף מי שהיה חתום בערכי הישנה של ציפורי</a:t>
            </a:r>
            <a:r>
              <a:rPr lang="he-IL" dirty="0" smtClean="0"/>
              <a:t>. עיר סמוכה לציפורי ששמה ישנה </a:t>
            </a:r>
            <a:r>
              <a:rPr lang="he-IL" dirty="0" err="1" smtClean="0"/>
              <a:t>כדאמרינן</a:t>
            </a:r>
            <a:r>
              <a:rPr lang="he-IL" dirty="0" smtClean="0"/>
              <a:t> בעירובין (דף נט.) כעיר חדשה שביהודה דהיינו עיר ששמה חדשה </a:t>
            </a:r>
            <a:r>
              <a:rPr lang="he-IL" dirty="0" err="1" smtClean="0"/>
              <a:t>כדכתיב</a:t>
            </a:r>
            <a:r>
              <a:rPr lang="he-IL" dirty="0" smtClean="0"/>
              <a:t> (יהושע טו) צנן וחדשה: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בערכי</a:t>
            </a:r>
            <a:r>
              <a:rPr lang="he-IL" dirty="0" smtClean="0"/>
              <a:t>. שהיה כתוב בסדרי </a:t>
            </a:r>
            <a:r>
              <a:rPr lang="he-IL" dirty="0" err="1" smtClean="0"/>
              <a:t>הדיינין</a:t>
            </a:r>
            <a:r>
              <a:rPr lang="he-IL" dirty="0" smtClean="0"/>
              <a:t> שהיו רגילים לייחס את הראויים לדון שהיו מיוחסין </a:t>
            </a:r>
            <a:r>
              <a:rPr lang="he-IL" dirty="0" err="1" smtClean="0"/>
              <a:t>וכותבין</a:t>
            </a:r>
            <a:r>
              <a:rPr lang="he-IL" dirty="0" smtClean="0"/>
              <a:t> על הסדר פלוני ופלוני מיוחסין הן שאין </a:t>
            </a:r>
            <a:r>
              <a:rPr lang="he-IL" dirty="0" err="1" smtClean="0"/>
              <a:t>רגילין</a:t>
            </a:r>
            <a:r>
              <a:rPr lang="he-IL" dirty="0" smtClean="0"/>
              <a:t> בני המקום למנות דיין שאינו מיוחס:</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באיסטרטיא</a:t>
            </a:r>
            <a:r>
              <a:rPr lang="he-IL" b="1" dirty="0" smtClean="0"/>
              <a:t> של מלך</a:t>
            </a:r>
            <a:r>
              <a:rPr lang="he-IL" dirty="0" smtClean="0"/>
              <a:t>. בגמרא מפרש 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גמ' מאי שנא בנשים </a:t>
            </a:r>
            <a:r>
              <a:rPr lang="he-IL" b="1" dirty="0" err="1" smtClean="0"/>
              <a:t>דבדקינן</a:t>
            </a:r>
            <a:r>
              <a:rPr lang="he-IL" dirty="0" smtClean="0"/>
              <a:t>. </a:t>
            </a:r>
            <a:r>
              <a:rPr lang="he-IL" dirty="0" err="1" smtClean="0"/>
              <a:t>כדקתני</a:t>
            </a:r>
            <a:r>
              <a:rPr lang="he-IL" dirty="0" smtClean="0"/>
              <a:t> ד' </a:t>
            </a:r>
            <a:r>
              <a:rPr lang="he-IL" dirty="0" err="1" smtClean="0"/>
              <a:t>אמהות</a:t>
            </a:r>
            <a:r>
              <a:rPr lang="he-IL" dirty="0" smtClean="0"/>
              <a:t> ולא </a:t>
            </a:r>
            <a:r>
              <a:rPr lang="he-IL" dirty="0" err="1" smtClean="0"/>
              <a:t>קתני</a:t>
            </a:r>
            <a:r>
              <a:rPr lang="he-IL" dirty="0" smtClean="0"/>
              <a:t> ארבע אבות </a:t>
            </a:r>
            <a:r>
              <a:rPr lang="he-IL" dirty="0" err="1" smtClean="0"/>
              <a:t>שיהו</a:t>
            </a:r>
            <a:r>
              <a:rPr lang="he-IL" dirty="0" smtClean="0"/>
              <a:t> </a:t>
            </a:r>
            <a:r>
              <a:rPr lang="he-IL" dirty="0" err="1" smtClean="0"/>
              <a:t>בודקין</a:t>
            </a:r>
            <a:r>
              <a:rPr lang="he-IL" dirty="0" smtClean="0"/>
              <a:t> אביה ואבי אביה שלא היו ממזרים: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בעריות הוא </a:t>
            </a:r>
            <a:r>
              <a:rPr lang="he-IL" b="1" dirty="0" err="1" smtClean="0"/>
              <a:t>דמנצו</a:t>
            </a:r>
            <a:r>
              <a:rPr lang="he-IL" dirty="0" smtClean="0"/>
              <a:t>. אין זו מגנה את זו בפסול ייחוס אלא בזנות: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ואם איתא </a:t>
            </a:r>
            <a:r>
              <a:rPr lang="he-IL" b="1" dirty="0" err="1" smtClean="0"/>
              <a:t>דאיכא</a:t>
            </a:r>
            <a:r>
              <a:rPr lang="he-IL" b="1" dirty="0" smtClean="0"/>
              <a:t> בהו מילתא</a:t>
            </a:r>
            <a:r>
              <a:rPr lang="he-IL" dirty="0" smtClean="0"/>
              <a:t>. לפסול יוחסין לית ליה </a:t>
            </a:r>
            <a:r>
              <a:rPr lang="he-IL" dirty="0" err="1" smtClean="0"/>
              <a:t>קלא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איהי</a:t>
            </a:r>
            <a:r>
              <a:rPr lang="he-IL" b="1" dirty="0" smtClean="0"/>
              <a:t> </a:t>
            </a:r>
            <a:r>
              <a:rPr lang="he-IL" b="1" dirty="0" err="1" smtClean="0"/>
              <a:t>נמי</a:t>
            </a:r>
            <a:r>
              <a:rPr lang="he-IL" dirty="0" smtClean="0"/>
              <a:t>. </a:t>
            </a:r>
            <a:r>
              <a:rPr lang="he-IL" dirty="0" err="1" smtClean="0"/>
              <a:t>הכהנת</a:t>
            </a:r>
            <a:r>
              <a:rPr lang="he-IL" dirty="0" smtClean="0"/>
              <a:t> </a:t>
            </a:r>
            <a:r>
              <a:rPr lang="he-IL" dirty="0" err="1" smtClean="0"/>
              <a:t>אמאי</a:t>
            </a:r>
            <a:r>
              <a:rPr lang="he-IL" dirty="0" smtClean="0"/>
              <a:t> לא </a:t>
            </a:r>
            <a:r>
              <a:rPr lang="he-IL" dirty="0" err="1" smtClean="0"/>
              <a:t>הצריכוה</a:t>
            </a:r>
            <a:r>
              <a:rPr lang="he-IL" dirty="0" smtClean="0"/>
              <a:t> לבדוק </a:t>
            </a:r>
            <a:r>
              <a:rPr lang="he-IL" dirty="0" err="1" smtClean="0"/>
              <a:t>ביחוס</a:t>
            </a:r>
            <a:r>
              <a:rPr lang="he-IL" dirty="0" smtClean="0"/>
              <a:t> בעלה ד' </a:t>
            </a:r>
            <a:r>
              <a:rPr lang="he-IL" dirty="0" err="1" smtClean="0"/>
              <a:t>אמהות</a:t>
            </a:r>
            <a:r>
              <a:rPr lang="he-IL" dirty="0" smtClean="0"/>
              <a:t> דילמא איכא מילתא בנשי משפחתו ביוחסין: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הוזהרו כשרות</a:t>
            </a:r>
            <a:r>
              <a:rPr lang="he-IL" dirty="0" smtClean="0"/>
              <a:t>. </a:t>
            </a:r>
            <a:r>
              <a:rPr lang="he-IL" dirty="0" err="1" smtClean="0"/>
              <a:t>כהנות</a:t>
            </a:r>
            <a:r>
              <a:rPr lang="he-IL" dirty="0" smtClean="0"/>
              <a:t> </a:t>
            </a:r>
            <a:r>
              <a:rPr lang="he-IL" dirty="0" err="1" smtClean="0"/>
              <a:t>לינשא</a:t>
            </a:r>
            <a:r>
              <a:rPr lang="he-IL" dirty="0" smtClean="0"/>
              <a:t> </a:t>
            </a:r>
            <a:r>
              <a:rPr lang="he-IL" dirty="0" err="1" smtClean="0"/>
              <a:t>לפסולין</a:t>
            </a:r>
            <a:r>
              <a:rPr lang="he-IL" dirty="0" smtClean="0"/>
              <a:t> כגון חללי גירי </a:t>
            </a:r>
            <a:r>
              <a:rPr lang="he-IL" dirty="0" err="1" smtClean="0"/>
              <a:t>וחרורי</a:t>
            </a:r>
            <a:r>
              <a:rPr lang="he-IL" dirty="0" smtClean="0"/>
              <a:t> וכיון דלא הקפידה תורה עליהם ליוחסין רבנן </a:t>
            </a:r>
            <a:r>
              <a:rPr lang="he-IL" dirty="0" err="1" smtClean="0"/>
              <a:t>נמי</a:t>
            </a:r>
            <a:r>
              <a:rPr lang="he-IL" dirty="0" smtClean="0"/>
              <a:t> לא עבוד בהו מעלה </a:t>
            </a:r>
            <a:r>
              <a:rPr lang="he-IL" dirty="0" err="1" smtClean="0"/>
              <a:t>לאצרוכינהו</a:t>
            </a:r>
            <a:r>
              <a:rPr lang="he-IL" dirty="0" smtClean="0"/>
              <a:t> בדיקה ואפילו מחמת ממזרות ושתוקות אלא כי </a:t>
            </a:r>
            <a:r>
              <a:rPr lang="he-IL" dirty="0" err="1" smtClean="0"/>
              <a:t>איתחזיק</a:t>
            </a:r>
            <a:r>
              <a:rPr lang="he-IL" dirty="0" smtClean="0"/>
              <a:t> </a:t>
            </a:r>
            <a:r>
              <a:rPr lang="he-IL" dirty="0" err="1" smtClean="0"/>
              <a:t>איסורא</a:t>
            </a:r>
            <a:r>
              <a:rPr lang="he-IL" dirty="0" smtClean="0"/>
              <a:t> ביה אבל </a:t>
            </a:r>
            <a:r>
              <a:rPr lang="he-IL" dirty="0" err="1" smtClean="0"/>
              <a:t>לחששא</a:t>
            </a:r>
            <a:r>
              <a:rPr lang="he-IL" dirty="0" smtClean="0"/>
              <a:t> </a:t>
            </a:r>
            <a:r>
              <a:rPr lang="he-IL" dirty="0" err="1" smtClean="0"/>
              <a:t>ולמיבדק</a:t>
            </a:r>
            <a:r>
              <a:rPr lang="he-IL" dirty="0" smtClean="0"/>
              <a:t> לא </a:t>
            </a:r>
            <a:r>
              <a:rPr lang="he-IL" dirty="0" err="1" smtClean="0"/>
              <a:t>אצרכינהו</a:t>
            </a:r>
            <a:r>
              <a:rPr lang="he-IL" dirty="0" smtClean="0"/>
              <a:t>.</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1448058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שהם שתים עשרה</a:t>
            </a:r>
            <a:r>
              <a:rPr lang="he-IL" dirty="0" smtClean="0"/>
              <a:t>. על כל זוג מוסיף לבדוק עוד אם למעלה: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שש עשרה</a:t>
            </a:r>
            <a:r>
              <a:rPr lang="he-IL" dirty="0" smtClean="0"/>
              <a:t>. על כל זוג של משנתינו מוסיף אמה של עליונה ואם אמה:</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מוקי לה בלוייה וישראלית</a:t>
            </a:r>
            <a:r>
              <a:rPr lang="he-IL" dirty="0" smtClean="0"/>
              <a:t>. </a:t>
            </a:r>
            <a:r>
              <a:rPr lang="he-IL" dirty="0" err="1" smtClean="0"/>
              <a:t>כדקתני</a:t>
            </a:r>
            <a:r>
              <a:rPr lang="he-IL" dirty="0" smtClean="0"/>
              <a:t> </a:t>
            </a:r>
            <a:r>
              <a:rPr lang="he-IL" dirty="0" err="1" smtClean="0"/>
              <a:t>מתניתין</a:t>
            </a:r>
            <a:r>
              <a:rPr lang="he-IL" dirty="0" smtClean="0"/>
              <a:t> </a:t>
            </a:r>
            <a:r>
              <a:rPr lang="he-IL" dirty="0" err="1" smtClean="0"/>
              <a:t>מוסיפין</a:t>
            </a:r>
            <a:r>
              <a:rPr lang="he-IL" dirty="0" smtClean="0"/>
              <a:t> עליהן עוד אחת: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מי </a:t>
            </a:r>
            <a:r>
              <a:rPr lang="he-IL" b="1" dirty="0" err="1" smtClean="0"/>
              <a:t>לימא</a:t>
            </a:r>
            <a:r>
              <a:rPr lang="he-IL" b="1" dirty="0" smtClean="0"/>
              <a:t> </a:t>
            </a:r>
            <a:r>
              <a:rPr lang="he-IL" b="1" dirty="0" err="1" smtClean="0"/>
              <a:t>פליגא</a:t>
            </a:r>
            <a:r>
              <a:rPr lang="he-IL" dirty="0" smtClean="0"/>
              <a:t>. </a:t>
            </a:r>
            <a:r>
              <a:rPr lang="he-IL" dirty="0" err="1" smtClean="0"/>
              <a:t>אמתניתין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מאי </a:t>
            </a:r>
            <a:r>
              <a:rPr lang="he-IL" b="1" dirty="0" err="1" smtClean="0"/>
              <a:t>מוסיפין</a:t>
            </a:r>
            <a:r>
              <a:rPr lang="he-IL" b="1" dirty="0" smtClean="0"/>
              <a:t> עוד אחת</a:t>
            </a:r>
            <a:r>
              <a:rPr lang="he-IL" dirty="0" smtClean="0"/>
              <a:t>. </a:t>
            </a:r>
            <a:r>
              <a:rPr lang="he-IL" dirty="0" err="1" smtClean="0"/>
              <a:t>דקתני</a:t>
            </a:r>
            <a:r>
              <a:rPr lang="he-IL" dirty="0" smtClean="0"/>
              <a:t> מתני':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זוג אחת</a:t>
            </a:r>
            <a:r>
              <a:rPr lang="he-IL" dirty="0" smtClean="0"/>
              <a:t>. שתי </a:t>
            </a:r>
            <a:r>
              <a:rPr lang="he-IL" dirty="0" err="1" smtClean="0"/>
              <a:t>אמהות</a:t>
            </a:r>
            <a:r>
              <a:rPr lang="he-IL" dirty="0" smtClean="0"/>
              <a:t>:</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1087194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זו דברי </a:t>
            </a:r>
            <a:r>
              <a:rPr lang="he-IL" b="1" dirty="0" err="1" smtClean="0"/>
              <a:t>ר''מ</a:t>
            </a:r>
            <a:r>
              <a:rPr lang="he-IL" dirty="0" smtClean="0"/>
              <a:t>. סתם </a:t>
            </a:r>
            <a:r>
              <a:rPr lang="he-IL" dirty="0" err="1" smtClean="0"/>
              <a:t>מתניתין</a:t>
            </a:r>
            <a:r>
              <a:rPr lang="he-IL" dirty="0" smtClean="0"/>
              <a:t> </a:t>
            </a:r>
            <a:r>
              <a:rPr lang="he-IL" dirty="0" err="1" smtClean="0"/>
              <a:t>דמצריך</a:t>
            </a:r>
            <a:r>
              <a:rPr lang="he-IL" dirty="0" smtClean="0"/>
              <a:t> בדיקה: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כשקרא עליו ערער</a:t>
            </a:r>
            <a:r>
              <a:rPr lang="he-IL" dirty="0" smtClean="0"/>
              <a:t>. </a:t>
            </a:r>
            <a:r>
              <a:rPr lang="he-IL" dirty="0" err="1" smtClean="0"/>
              <a:t>א''צ</a:t>
            </a:r>
            <a:r>
              <a:rPr lang="he-IL" dirty="0" smtClean="0"/>
              <a:t> בדיקה אלא אם קראו עליה שני עדים שמץ של פסול ולא שמעידים עדות גמורה אלא יציאת קול וכיון </a:t>
            </a:r>
            <a:r>
              <a:rPr lang="he-IL" dirty="0" err="1" smtClean="0"/>
              <a:t>דקרא</a:t>
            </a:r>
            <a:r>
              <a:rPr lang="he-IL" dirty="0" smtClean="0"/>
              <a:t> עליה ערער </a:t>
            </a:r>
            <a:r>
              <a:rPr lang="he-IL" dirty="0" err="1" smtClean="0"/>
              <a:t>אמאי</a:t>
            </a:r>
            <a:r>
              <a:rPr lang="he-IL" dirty="0" smtClean="0"/>
              <a:t> פליגי רבנן: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מאן </a:t>
            </a:r>
            <a:r>
              <a:rPr lang="he-IL" b="1" dirty="0" err="1" smtClean="0"/>
              <a:t>דמתני</a:t>
            </a:r>
            <a:r>
              <a:rPr lang="he-IL" b="1" dirty="0" smtClean="0"/>
              <a:t> הא</a:t>
            </a:r>
            <a:r>
              <a:rPr lang="he-IL" dirty="0" smtClean="0"/>
              <a:t>. משמיה </a:t>
            </a:r>
            <a:r>
              <a:rPr lang="he-IL" dirty="0" err="1" smtClean="0"/>
              <a:t>דרב</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מתני הא</a:t>
            </a:r>
            <a:r>
              <a:rPr lang="he-IL" dirty="0" smtClean="0"/>
              <a:t>. ואמוראי </a:t>
            </a:r>
            <a:r>
              <a:rPr lang="he-IL" dirty="0" err="1" smtClean="0"/>
              <a:t>נינהו</a:t>
            </a:r>
            <a:r>
              <a:rPr lang="he-IL" dirty="0" smtClean="0"/>
              <a:t> רב יהודה ורב </a:t>
            </a:r>
            <a:r>
              <a:rPr lang="he-IL" dirty="0" err="1" smtClean="0"/>
              <a:t>חמא</a:t>
            </a:r>
            <a:r>
              <a:rPr lang="he-IL" dirty="0" smtClean="0"/>
              <a:t> אליבא </a:t>
            </a:r>
            <a:r>
              <a:rPr lang="he-IL" dirty="0" err="1" smtClean="0"/>
              <a:t>דרב</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צריך לבדוק אחריה</a:t>
            </a:r>
            <a:r>
              <a:rPr lang="he-IL" dirty="0" smtClean="0"/>
              <a:t>. אפי' </a:t>
            </a:r>
            <a:r>
              <a:rPr lang="he-IL" dirty="0" err="1" smtClean="0"/>
              <a:t>לרבנן</a:t>
            </a:r>
            <a:r>
              <a:rPr lang="he-IL" dirty="0" smtClean="0"/>
              <a:t>:</a:t>
            </a:r>
            <a:r>
              <a:rPr lang="he-IL" b="1" dirty="0" smtClean="0"/>
              <a:t> </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210428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ששם היו יושבים</a:t>
            </a:r>
            <a:r>
              <a:rPr lang="he-IL" dirty="0" smtClean="0"/>
              <a:t>. בלשכת הגזית היו יושבים סנהדרין מתמיד של שחר עד תמיד של בין הערבים ומייחסים את </a:t>
            </a:r>
            <a:r>
              <a:rPr lang="he-IL" dirty="0" err="1" smtClean="0"/>
              <a:t>הכהנים</a:t>
            </a:r>
            <a:r>
              <a:rPr lang="he-IL" dirty="0" smtClean="0"/>
              <a:t> והלויים להבדיל פסולים מן העבודה ומן הדוכן: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דאמר</a:t>
            </a:r>
            <a:r>
              <a:rPr lang="he-IL" b="1" dirty="0" smtClean="0"/>
              <a:t> מר = משנה מדות ה/ד אבל שם לא מוזכר </a:t>
            </a:r>
            <a:r>
              <a:rPr lang="he-IL" b="1" dirty="0" err="1" smtClean="0"/>
              <a:t>מייחסי</a:t>
            </a:r>
            <a:r>
              <a:rPr lang="he-IL" b="1" baseline="0" dirty="0" smtClean="0"/>
              <a:t> לויה</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מכל מום</a:t>
            </a:r>
            <a:r>
              <a:rPr lang="he-IL" dirty="0" smtClean="0"/>
              <a:t>. פסול יוחסין ובסנהדרין </a:t>
            </a:r>
            <a:r>
              <a:rPr lang="he-IL" dirty="0" err="1" smtClean="0"/>
              <a:t>קאמר</a:t>
            </a:r>
            <a:r>
              <a:rPr lang="he-IL" dirty="0" smtClean="0"/>
              <a:t> או גדולה או קטנה אבל </a:t>
            </a:r>
            <a:r>
              <a:rPr lang="he-IL" dirty="0" err="1" smtClean="0"/>
              <a:t>דיינין</a:t>
            </a:r>
            <a:r>
              <a:rPr lang="he-IL" dirty="0" smtClean="0"/>
              <a:t> בעלמא לא כדלקמן: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עמך</a:t>
            </a:r>
            <a:r>
              <a:rPr lang="he-IL" dirty="0" smtClean="0"/>
              <a:t>. מיוחסין כמותך:</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ודלמא</a:t>
            </a:r>
            <a:r>
              <a:rPr lang="he-IL" b="1" dirty="0" smtClean="0"/>
              <a:t> משום שכינה</a:t>
            </a:r>
            <a:r>
              <a:rPr lang="he-IL" dirty="0" smtClean="0"/>
              <a:t>. סנהדרין שבאותה שעה הוצרכו להיות מיוחסין משום שכינה על שם נבואה נאספו שם </a:t>
            </a:r>
            <a:r>
              <a:rPr lang="he-IL" dirty="0" err="1" smtClean="0"/>
              <a:t>כדכתיב</a:t>
            </a:r>
            <a:r>
              <a:rPr lang="he-IL" dirty="0" smtClean="0"/>
              <a:t> (במדבר יא) ואצלתי מן הרוח וגו' אבל סנהדרין שהן לדון כגון </a:t>
            </a:r>
            <a:r>
              <a:rPr lang="he-IL" dirty="0" err="1" smtClean="0"/>
              <a:t>סנהדרי</a:t>
            </a:r>
            <a:r>
              <a:rPr lang="he-IL" dirty="0" smtClean="0"/>
              <a:t> </a:t>
            </a:r>
            <a:r>
              <a:rPr lang="he-IL" dirty="0" err="1" smtClean="0"/>
              <a:t>דיתרו</a:t>
            </a:r>
            <a:r>
              <a:rPr lang="he-IL" dirty="0" smtClean="0"/>
              <a:t> חותן משה לא: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ונשאו אתך</a:t>
            </a:r>
            <a:r>
              <a:rPr lang="he-IL" dirty="0" smtClean="0"/>
              <a:t>...</a:t>
            </a:r>
            <a:r>
              <a:rPr lang="he-IL" baseline="0" dirty="0" smtClean="0"/>
              <a:t> </a:t>
            </a:r>
            <a:r>
              <a:rPr lang="he-IL" dirty="0" err="1" smtClean="0"/>
              <a:t>אסנהדרין</a:t>
            </a:r>
            <a:r>
              <a:rPr lang="he-IL" dirty="0" smtClean="0"/>
              <a:t> </a:t>
            </a:r>
            <a:r>
              <a:rPr lang="he-IL" dirty="0" err="1" smtClean="0"/>
              <a:t>דיתרו</a:t>
            </a:r>
            <a:r>
              <a:rPr lang="he-IL" dirty="0" smtClean="0"/>
              <a:t> </a:t>
            </a:r>
            <a:r>
              <a:rPr lang="he-IL" dirty="0" err="1" smtClean="0"/>
              <a:t>קאי</a:t>
            </a:r>
            <a:r>
              <a:rPr lang="he-IL" dirty="0" smtClean="0"/>
              <a:t> והקל מעליך ונשאו אתך:</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במדבר יא/</a:t>
            </a:r>
            <a:r>
              <a:rPr lang="he-IL" b="1" dirty="0" err="1" smtClean="0"/>
              <a:t>טז</a:t>
            </a:r>
            <a:r>
              <a:rPr lang="he-IL" b="1" dirty="0" smtClean="0"/>
              <a:t>: ויאמר ה' אל משה אספה לי 70 איש</a:t>
            </a:r>
            <a:r>
              <a:rPr lang="he-IL" b="1" baseline="0" dirty="0" smtClean="0"/>
              <a:t> מזקני ישראל ... </a:t>
            </a:r>
            <a:r>
              <a:rPr lang="he-IL" b="1" dirty="0" err="1" smtClean="0"/>
              <a:t>והתיצבו</a:t>
            </a:r>
            <a:r>
              <a:rPr lang="he-IL" b="1" dirty="0" smtClean="0"/>
              <a:t> שם עמך</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שמות </a:t>
            </a:r>
            <a:r>
              <a:rPr lang="he-IL" b="1" dirty="0" err="1" smtClean="0"/>
              <a:t>יח</a:t>
            </a:r>
            <a:r>
              <a:rPr lang="he-IL" b="1" dirty="0" smtClean="0"/>
              <a:t>/</a:t>
            </a:r>
            <a:r>
              <a:rPr lang="he-IL" b="1" dirty="0" err="1" smtClean="0"/>
              <a:t>כב</a:t>
            </a:r>
            <a:r>
              <a:rPr lang="he-IL" b="1" dirty="0" smtClean="0"/>
              <a:t>: ושפטו את העם בכל עת</a:t>
            </a:r>
            <a:r>
              <a:rPr lang="he-IL" b="1" baseline="0" dirty="0" smtClean="0"/>
              <a:t> והיה כל הדבר הגדול יביאו אליך וכל הדבר הקטן ישפטו הם והקל מעליך ונשאו אתך</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3849020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ורמינהו</a:t>
            </a:r>
            <a:r>
              <a:rPr lang="he-IL" b="1" dirty="0" smtClean="0"/>
              <a:t> - משנה סנהדרין לב עמוד א</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שוטרי הרבים</a:t>
            </a:r>
            <a:r>
              <a:rPr lang="he-IL" dirty="0" smtClean="0"/>
              <a:t>. </a:t>
            </a:r>
            <a:r>
              <a:rPr lang="he-IL" dirty="0" err="1" smtClean="0"/>
              <a:t>דיינין</a:t>
            </a:r>
            <a:r>
              <a:rPr lang="he-IL" dirty="0" smtClean="0"/>
              <a:t> בעלמא שאינן ממנין עשרים ושלש של </a:t>
            </a:r>
            <a:r>
              <a:rPr lang="he-IL" dirty="0" err="1" smtClean="0"/>
              <a:t>סנהדרי</a:t>
            </a:r>
            <a:r>
              <a:rPr lang="he-IL" dirty="0" smtClean="0"/>
              <a:t> קטנה: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בירושלים</a:t>
            </a:r>
            <a:r>
              <a:rPr lang="he-IL" dirty="0" smtClean="0"/>
              <a:t>. היו </a:t>
            </a:r>
            <a:r>
              <a:rPr lang="he-IL" dirty="0" err="1" smtClean="0"/>
              <a:t>מקפידין</a:t>
            </a:r>
            <a:r>
              <a:rPr lang="he-IL" dirty="0" smtClean="0"/>
              <a:t> על כל דייניהם </a:t>
            </a:r>
            <a:r>
              <a:rPr lang="he-IL" dirty="0" err="1" smtClean="0"/>
              <a:t>לייחסן</a:t>
            </a:r>
            <a:r>
              <a:rPr lang="he-IL" dirty="0" smtClean="0"/>
              <a:t>:</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ממשכנין</a:t>
            </a:r>
            <a:r>
              <a:rPr lang="he-IL" dirty="0" smtClean="0"/>
              <a:t>. </a:t>
            </a:r>
            <a:r>
              <a:rPr lang="he-IL" dirty="0" err="1" smtClean="0"/>
              <a:t>נוטלי</a:t>
            </a:r>
            <a:r>
              <a:rPr lang="he-IL" dirty="0" smtClean="0"/>
              <a:t>' משכונות על צדקה שיפסקו עליו ואינו נותנן: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ואפי' בערב שבת</a:t>
            </a:r>
            <a:r>
              <a:rPr lang="he-IL" dirty="0" smtClean="0"/>
              <a:t>. שהאדם טרוד ומתוך כך </a:t>
            </a:r>
            <a:r>
              <a:rPr lang="he-IL" dirty="0" err="1" smtClean="0"/>
              <a:t>מריבין</a:t>
            </a:r>
            <a:r>
              <a:rPr lang="he-IL" dirty="0" smtClean="0"/>
              <a:t> עמהן </a:t>
            </a:r>
            <a:r>
              <a:rPr lang="he-IL" dirty="0" err="1" smtClean="0"/>
              <a:t>ומבזין</a:t>
            </a:r>
            <a:r>
              <a:rPr lang="he-IL" dirty="0" smtClean="0"/>
              <a:t> אותן: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כל משימות</a:t>
            </a:r>
            <a:r>
              <a:rPr lang="he-IL" dirty="0" smtClean="0"/>
              <a:t>. </a:t>
            </a:r>
            <a:r>
              <a:rPr lang="he-IL" dirty="0" err="1" smtClean="0"/>
              <a:t>מריבוייא</a:t>
            </a:r>
            <a:r>
              <a:rPr lang="he-IL" dirty="0" smtClean="0"/>
              <a:t> </a:t>
            </a:r>
            <a:r>
              <a:rPr lang="he-IL" dirty="0" err="1" smtClean="0"/>
              <a:t>דמשמעות</a:t>
            </a:r>
            <a:r>
              <a:rPr lang="he-IL" dirty="0" smtClean="0"/>
              <a:t> </a:t>
            </a:r>
            <a:r>
              <a:rPr lang="he-IL" dirty="0" err="1" smtClean="0"/>
              <a:t>דקרא</a:t>
            </a:r>
            <a:r>
              <a:rPr lang="he-IL" dirty="0" smtClean="0"/>
              <a:t> </a:t>
            </a:r>
            <a:r>
              <a:rPr lang="he-IL" dirty="0" err="1" smtClean="0"/>
              <a:t>קא</a:t>
            </a:r>
            <a:r>
              <a:rPr lang="he-IL" dirty="0" smtClean="0"/>
              <a:t> </a:t>
            </a:r>
            <a:r>
              <a:rPr lang="he-IL" dirty="0" err="1" smtClean="0"/>
              <a:t>יליף</a:t>
            </a:r>
            <a:r>
              <a:rPr lang="he-IL" dirty="0" smtClean="0"/>
              <a:t> משום תשים מקרב אחיך תשים כל משימות ואפי' </a:t>
            </a:r>
            <a:r>
              <a:rPr lang="he-IL" dirty="0" err="1" smtClean="0"/>
              <a:t>סנהדרי</a:t>
            </a:r>
            <a:r>
              <a:rPr lang="he-IL" dirty="0" smtClean="0"/>
              <a:t> קטנה: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במילי דשמיא</a:t>
            </a:r>
            <a:r>
              <a:rPr lang="he-IL" dirty="0" smtClean="0"/>
              <a:t>. בגבאי צדקה </a:t>
            </a:r>
            <a:r>
              <a:rPr lang="he-IL" dirty="0" err="1" smtClean="0"/>
              <a:t>ובקיצותה</a:t>
            </a:r>
            <a:r>
              <a:rPr lang="he-IL" dirty="0" smtClean="0"/>
              <a:t> וחלקותה וסדר </a:t>
            </a:r>
            <a:r>
              <a:rPr lang="he-IL" dirty="0" err="1" smtClean="0"/>
              <a:t>מתורגמנין</a:t>
            </a:r>
            <a:r>
              <a:rPr lang="he-IL" dirty="0" smtClean="0"/>
              <a:t> </a:t>
            </a:r>
            <a:r>
              <a:rPr lang="he-IL" dirty="0" err="1" smtClean="0"/>
              <a:t>ומפטירין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במילי דמתא</a:t>
            </a:r>
            <a:r>
              <a:rPr lang="he-IL" dirty="0" smtClean="0"/>
              <a:t>. שאר צרכי צבור לדברי הרשות </a:t>
            </a:r>
            <a:r>
              <a:rPr lang="he-IL" dirty="0" err="1" smtClean="0"/>
              <a:t>לטורזינא</a:t>
            </a:r>
            <a:r>
              <a:rPr lang="he-IL" dirty="0" smtClean="0"/>
              <a:t> </a:t>
            </a:r>
            <a:r>
              <a:rPr lang="he-IL" dirty="0" err="1" smtClean="0"/>
              <a:t>לכריא</a:t>
            </a:r>
            <a:r>
              <a:rPr lang="he-IL" dirty="0" smtClean="0"/>
              <a:t> </a:t>
            </a:r>
            <a:r>
              <a:rPr lang="he-IL" dirty="0" err="1" smtClean="0"/>
              <a:t>פתיא</a:t>
            </a:r>
            <a:r>
              <a:rPr lang="he-IL" dirty="0" smtClean="0"/>
              <a:t> לאגלי </a:t>
            </a:r>
            <a:r>
              <a:rPr lang="he-IL" dirty="0" err="1" smtClean="0"/>
              <a:t>גפא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לאשרי</a:t>
            </a:r>
            <a:r>
              <a:rPr lang="he-IL" dirty="0" smtClean="0"/>
              <a:t>. כמו לתור להם מנוחה (במדבר י) אתר בית משרי: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מיטפל</a:t>
            </a:r>
            <a:r>
              <a:rPr lang="he-IL" b="1" dirty="0" smtClean="0"/>
              <a:t> בהו</a:t>
            </a:r>
            <a:r>
              <a:rPr lang="he-IL" dirty="0" smtClean="0"/>
              <a:t>. מתעסק בהם לכבדם ולהושיבם בשררה: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ריש כורי</a:t>
            </a:r>
            <a:r>
              <a:rPr lang="he-IL" dirty="0" smtClean="0"/>
              <a:t>. ממונה על </a:t>
            </a:r>
            <a:r>
              <a:rPr lang="he-IL" dirty="0" err="1" smtClean="0"/>
              <a:t>המדות</a:t>
            </a:r>
            <a:r>
              <a:rPr lang="he-IL" dirty="0" smtClean="0"/>
              <a:t> לשון לתך וכור:</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גרגותא</a:t>
            </a:r>
            <a:r>
              <a:rPr lang="he-IL" dirty="0" smtClean="0"/>
              <a:t>. להשקות בית </a:t>
            </a:r>
            <a:r>
              <a:rPr lang="he-IL" dirty="0" err="1" smtClean="0"/>
              <a:t>השלחין</a:t>
            </a:r>
            <a:r>
              <a:rPr lang="he-IL" dirty="0" smtClean="0"/>
              <a:t> פעמים שהם של רבים וממנים שוטר עליו שלא ישקה איש ביומו של </a:t>
            </a:r>
            <a:r>
              <a:rPr lang="he-IL" dirty="0" err="1" smtClean="0"/>
              <a:t>חבירו</a:t>
            </a:r>
            <a:r>
              <a:rPr lang="he-IL" dirty="0" smtClean="0"/>
              <a:t>:</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3979929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דברי הימים א ז/מ: </a:t>
            </a:r>
            <a:r>
              <a:rPr lang="he-IL" sz="1200" kern="1200" dirty="0" smtClean="0">
                <a:solidFill>
                  <a:schemeClr val="tx1"/>
                </a:solidFill>
                <a:effectLst/>
                <a:latin typeface="+mn-lt"/>
                <a:ea typeface="+mn-ea"/>
                <a:cs typeface="+mn-cs"/>
              </a:rPr>
              <a:t>כָּל אֵלֶּה בְנֵי אָשֵׁר רָאשֵׁי בֵית הָאָבוֹת בְּרוּרִים </a:t>
            </a:r>
            <a:r>
              <a:rPr lang="he-IL" sz="1200" kern="1200" dirty="0" err="1" smtClean="0">
                <a:solidFill>
                  <a:schemeClr val="tx1"/>
                </a:solidFill>
                <a:effectLst/>
                <a:latin typeface="+mn-lt"/>
                <a:ea typeface="+mn-ea"/>
                <a:cs typeface="+mn-cs"/>
              </a:rPr>
              <a:t>גִּבּוֹרֵי</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חֲיָלִים</a:t>
            </a:r>
            <a:r>
              <a:rPr lang="he-IL" sz="1200" kern="1200" dirty="0" smtClean="0">
                <a:solidFill>
                  <a:schemeClr val="tx1"/>
                </a:solidFill>
                <a:effectLst/>
                <a:latin typeface="+mn-lt"/>
                <a:ea typeface="+mn-ea"/>
                <a:cs typeface="+mn-cs"/>
              </a:rPr>
              <a:t> רָאשֵׁי הַנְּשִׂיאִים </a:t>
            </a:r>
            <a:r>
              <a:rPr lang="he-IL" sz="1200" kern="1200" dirty="0" err="1" smtClean="0">
                <a:solidFill>
                  <a:schemeClr val="tx1"/>
                </a:solidFill>
                <a:effectLst/>
                <a:latin typeface="+mn-lt"/>
                <a:ea typeface="+mn-ea"/>
                <a:cs typeface="+mn-cs"/>
              </a:rPr>
              <a:t>וְהִתְיַחְשָׂם</a:t>
            </a:r>
            <a:r>
              <a:rPr lang="he-IL" sz="1200" kern="1200" dirty="0" smtClean="0">
                <a:solidFill>
                  <a:schemeClr val="tx1"/>
                </a:solidFill>
                <a:effectLst/>
                <a:latin typeface="+mn-lt"/>
                <a:ea typeface="+mn-ea"/>
                <a:cs typeface="+mn-cs"/>
              </a:rPr>
              <a:t> בַּצָּבָא בַּמִּלְחָמָה מִסְפָּרָם אֲנָשִׁים עֶשְׂרִים וְשִׁשָּׁה אָלֶף.</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שמואל ב </a:t>
            </a:r>
            <a:r>
              <a:rPr lang="he-IL" b="1" dirty="0" err="1" smtClean="0"/>
              <a:t>כג</a:t>
            </a:r>
            <a:r>
              <a:rPr lang="he-IL" b="1" dirty="0" smtClean="0"/>
              <a:t>/</a:t>
            </a:r>
            <a:r>
              <a:rPr lang="he-IL" b="1" dirty="0" err="1" smtClean="0"/>
              <a:t>לז</a:t>
            </a:r>
            <a:r>
              <a:rPr lang="he-IL" b="1" dirty="0" smtClean="0"/>
              <a:t>: </a:t>
            </a:r>
            <a:r>
              <a:rPr lang="he-IL" sz="1200" kern="1200" dirty="0" err="1" smtClean="0">
                <a:solidFill>
                  <a:schemeClr val="tx1"/>
                </a:solidFill>
                <a:effectLst/>
                <a:latin typeface="+mn-lt"/>
                <a:ea typeface="+mn-ea"/>
                <a:cs typeface="+mn-cs"/>
              </a:rPr>
              <a:t>צֶלֶק</a:t>
            </a:r>
            <a:r>
              <a:rPr lang="he-IL" sz="1200" kern="1200" dirty="0" smtClean="0">
                <a:solidFill>
                  <a:schemeClr val="tx1"/>
                </a:solidFill>
                <a:effectLst/>
                <a:latin typeface="+mn-lt"/>
                <a:ea typeface="+mn-ea"/>
                <a:cs typeface="+mn-cs"/>
              </a:rPr>
              <a:t> </a:t>
            </a:r>
            <a:r>
              <a:rPr lang="he-IL" sz="1200" kern="1200" dirty="0" err="1" smtClean="0">
                <a:solidFill>
                  <a:schemeClr val="tx1"/>
                </a:solidFill>
                <a:effectLst/>
                <a:latin typeface="+mn-lt"/>
                <a:ea typeface="+mn-ea"/>
                <a:cs typeface="+mn-cs"/>
              </a:rPr>
              <a:t>הָעַמֹּנִי</a:t>
            </a:r>
            <a:r>
              <a:rPr lang="he-IL" sz="1200" kern="1200" dirty="0" smtClean="0">
                <a:solidFill>
                  <a:schemeClr val="tx1"/>
                </a:solidFill>
                <a:effectLst/>
                <a:latin typeface="+mn-lt"/>
                <a:ea typeface="+mn-ea"/>
                <a:cs typeface="+mn-cs"/>
              </a:rPr>
              <a:t> נַחְרַי </a:t>
            </a:r>
            <a:r>
              <a:rPr lang="he-IL" sz="1200" kern="1200" dirty="0" err="1" smtClean="0">
                <a:solidFill>
                  <a:schemeClr val="tx1"/>
                </a:solidFill>
                <a:effectLst/>
                <a:latin typeface="+mn-lt"/>
                <a:ea typeface="+mn-ea"/>
                <a:cs typeface="+mn-cs"/>
              </a:rPr>
              <a:t>הַבְּאֵרֹתִי</a:t>
            </a:r>
            <a:r>
              <a:rPr lang="he-IL" sz="1200" kern="1200" dirty="0" smtClean="0">
                <a:solidFill>
                  <a:schemeClr val="tx1"/>
                </a:solidFill>
                <a:effectLst/>
                <a:latin typeface="+mn-lt"/>
                <a:ea typeface="+mn-ea"/>
                <a:cs typeface="+mn-cs"/>
              </a:rPr>
              <a:t> נשאי [נֹשֵׂא] כְּלֵי יוֹאָב בֶּן </a:t>
            </a:r>
            <a:r>
              <a:rPr lang="he-IL" sz="1200" kern="1200" dirty="0" err="1" smtClean="0">
                <a:solidFill>
                  <a:schemeClr val="tx1"/>
                </a:solidFill>
                <a:effectLst/>
                <a:latin typeface="+mn-lt"/>
                <a:ea typeface="+mn-ea"/>
                <a:cs typeface="+mn-cs"/>
              </a:rPr>
              <a:t>צְרֻיָה</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שמואל ב </a:t>
            </a:r>
            <a:r>
              <a:rPr lang="he-IL" b="1" dirty="0" err="1" smtClean="0"/>
              <a:t>כג</a:t>
            </a:r>
            <a:r>
              <a:rPr lang="he-IL" b="1" dirty="0" smtClean="0"/>
              <a:t>/לט: </a:t>
            </a:r>
            <a:r>
              <a:rPr lang="he-IL" sz="1200" kern="1200" dirty="0" smtClean="0">
                <a:solidFill>
                  <a:schemeClr val="tx1"/>
                </a:solidFill>
                <a:effectLst/>
                <a:latin typeface="+mn-lt"/>
                <a:ea typeface="+mn-ea"/>
                <a:cs typeface="+mn-cs"/>
              </a:rPr>
              <a:t>אוּרִיָּה </a:t>
            </a:r>
            <a:r>
              <a:rPr lang="he-IL" sz="1200" kern="1200" dirty="0" err="1" smtClean="0">
                <a:solidFill>
                  <a:schemeClr val="tx1"/>
                </a:solidFill>
                <a:effectLst/>
                <a:latin typeface="+mn-lt"/>
                <a:ea typeface="+mn-ea"/>
                <a:cs typeface="+mn-cs"/>
              </a:rPr>
              <a:t>הַחִתִּי</a:t>
            </a:r>
            <a:r>
              <a:rPr lang="he-IL" sz="1200" kern="1200" dirty="0" smtClean="0">
                <a:solidFill>
                  <a:schemeClr val="tx1"/>
                </a:solidFill>
                <a:effectLst/>
                <a:latin typeface="+mn-lt"/>
                <a:ea typeface="+mn-ea"/>
                <a:cs typeface="+mn-cs"/>
              </a:rPr>
              <a:t> כֹּל שְׁלֹשִׁים וְשִׁבְעָה</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שמואל ב טו/</a:t>
            </a:r>
            <a:r>
              <a:rPr lang="he-IL" b="1" dirty="0" err="1" smtClean="0"/>
              <a:t>יט</a:t>
            </a:r>
            <a:r>
              <a:rPr lang="he-IL" b="1" dirty="0" smtClean="0"/>
              <a:t>: </a:t>
            </a:r>
            <a:r>
              <a:rPr lang="he-IL" sz="1200" kern="1200" dirty="0" smtClean="0">
                <a:solidFill>
                  <a:schemeClr val="tx1"/>
                </a:solidFill>
                <a:effectLst/>
                <a:latin typeface="+mn-lt"/>
                <a:ea typeface="+mn-ea"/>
                <a:cs typeface="+mn-cs"/>
              </a:rPr>
              <a:t>וַיֹּאמֶר הַמֶּלֶךְ אֶל אִתַּי </a:t>
            </a:r>
            <a:r>
              <a:rPr lang="he-IL" sz="1200" kern="1200" dirty="0" err="1" smtClean="0">
                <a:solidFill>
                  <a:schemeClr val="tx1"/>
                </a:solidFill>
                <a:effectLst/>
                <a:latin typeface="+mn-lt"/>
                <a:ea typeface="+mn-ea"/>
                <a:cs typeface="+mn-cs"/>
              </a:rPr>
              <a:t>הַגִּתִּי</a:t>
            </a:r>
            <a:r>
              <a:rPr lang="he-IL" sz="1200" kern="1200" dirty="0" smtClean="0">
                <a:solidFill>
                  <a:schemeClr val="tx1"/>
                </a:solidFill>
                <a:effectLst/>
                <a:latin typeface="+mn-lt"/>
                <a:ea typeface="+mn-ea"/>
                <a:cs typeface="+mn-cs"/>
              </a:rPr>
              <a:t> לָמָּה תֵלֵךְ גַּם אַתָּה אִתָּנוּ שׁוּב וְשֵׁב עִם הַמֶּלֶךְ כִּי </a:t>
            </a:r>
            <a:r>
              <a:rPr lang="he-IL" sz="1200" kern="1200" dirty="0" err="1" smtClean="0">
                <a:solidFill>
                  <a:schemeClr val="tx1"/>
                </a:solidFill>
                <a:effectLst/>
                <a:latin typeface="+mn-lt"/>
                <a:ea typeface="+mn-ea"/>
                <a:cs typeface="+mn-cs"/>
              </a:rPr>
              <a:t>נָכְרִי</a:t>
            </a:r>
            <a:r>
              <a:rPr lang="he-IL" sz="1200" kern="1200" dirty="0" smtClean="0">
                <a:solidFill>
                  <a:schemeClr val="tx1"/>
                </a:solidFill>
                <a:effectLst/>
                <a:latin typeface="+mn-lt"/>
                <a:ea typeface="+mn-ea"/>
                <a:cs typeface="+mn-cs"/>
              </a:rPr>
              <a:t> אַתָּה וְגַם גֹּלֶה אַתָּה לִמְקוֹמֶךָ</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בחיילות של בית דוד</a:t>
            </a:r>
            <a:r>
              <a:rPr lang="he-IL" dirty="0" smtClean="0"/>
              <a:t>. שהיו באים בחלוקה חדש בחדש </a:t>
            </a:r>
            <a:r>
              <a:rPr lang="he-IL" dirty="0" err="1" smtClean="0"/>
              <a:t>וחוזרין</a:t>
            </a:r>
            <a:r>
              <a:rPr lang="he-IL" dirty="0" smtClean="0"/>
              <a:t> חלילה והוא לשון </a:t>
            </a:r>
            <a:r>
              <a:rPr lang="he-IL" dirty="0" err="1" smtClean="0"/>
              <a:t>איסטרטיא</a:t>
            </a:r>
            <a:r>
              <a:rPr lang="he-IL" dirty="0" smtClean="0"/>
              <a:t> </a:t>
            </a:r>
            <a:r>
              <a:rPr lang="he-IL" dirty="0" err="1" smtClean="0"/>
              <a:t>וכותבין</a:t>
            </a:r>
            <a:r>
              <a:rPr lang="he-IL" dirty="0" smtClean="0"/>
              <a:t> בשמות משפחת פלוני ופלוני בחדש פלוני והיו </a:t>
            </a:r>
            <a:r>
              <a:rPr lang="he-IL" dirty="0" err="1" smtClean="0"/>
              <a:t>זהירין</a:t>
            </a:r>
            <a:r>
              <a:rPr lang="he-IL" dirty="0" smtClean="0"/>
              <a:t> </a:t>
            </a:r>
            <a:r>
              <a:rPr lang="he-IL" dirty="0" err="1" smtClean="0"/>
              <a:t>לייחסן</a:t>
            </a:r>
            <a:r>
              <a:rPr lang="he-IL" dirty="0" smtClean="0"/>
              <a:t> מכל מום </a:t>
            </a:r>
            <a:r>
              <a:rPr lang="he-IL" dirty="0" err="1" smtClean="0"/>
              <a:t>כדמפרש</a:t>
            </a:r>
            <a:r>
              <a:rPr lang="he-IL" dirty="0" smtClean="0"/>
              <a:t> שתסייעם זכות </a:t>
            </a:r>
            <a:r>
              <a:rPr lang="he-IL" dirty="0" err="1" smtClean="0"/>
              <a:t>אבותם</a:t>
            </a:r>
            <a:r>
              <a:rPr lang="he-IL" dirty="0" smtClean="0"/>
              <a:t> במלחמה: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צלק</a:t>
            </a:r>
            <a:r>
              <a:rPr lang="he-IL" b="1" dirty="0" smtClean="0"/>
              <a:t> העמוני</a:t>
            </a:r>
            <a:r>
              <a:rPr lang="he-IL" dirty="0" smtClean="0"/>
              <a:t>. בראשי </a:t>
            </a:r>
            <a:r>
              <a:rPr lang="he-IL" dirty="0" err="1" smtClean="0"/>
              <a:t>גבורים</a:t>
            </a:r>
            <a:r>
              <a:rPr lang="he-IL" dirty="0" smtClean="0"/>
              <a:t> אשר לדוד נמנה: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דאתי</a:t>
            </a:r>
            <a:r>
              <a:rPr lang="he-IL" b="1" dirty="0" smtClean="0"/>
              <a:t> מעמון</a:t>
            </a:r>
            <a:r>
              <a:rPr lang="he-IL" dirty="0" smtClean="0"/>
              <a:t>. ונתגייר </a:t>
            </a:r>
            <a:r>
              <a:rPr lang="he-IL" dirty="0" err="1" smtClean="0"/>
              <a:t>אלמא</a:t>
            </a:r>
            <a:r>
              <a:rPr lang="he-IL" dirty="0" smtClean="0"/>
              <a:t> לא הקפיד על הגרים: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והא אמר רב נחמן</a:t>
            </a:r>
            <a:r>
              <a:rPr lang="he-IL" dirty="0" smtClean="0"/>
              <a:t>. במס' עבודה זרה (דף מד.) בא אתי הגיתי שהיה עובד כוכבים ובטלה לעבודת כוכבים של עטרת מלכם והוא שם שיקוץ עמונים: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ילדים</a:t>
            </a:r>
            <a:r>
              <a:rPr lang="he-IL" dirty="0" smtClean="0"/>
              <a:t>. בחורים היו לדוד בחיילותיו ולא היו בניו: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בני יפת תואר</a:t>
            </a:r>
            <a:r>
              <a:rPr lang="he-IL" dirty="0" smtClean="0"/>
              <a:t>. נשים שלקחו אנשי ישראל במלחמה </a:t>
            </a:r>
            <a:r>
              <a:rPr lang="he-IL" dirty="0" err="1" smtClean="0"/>
              <a:t>כדכתיב</a:t>
            </a:r>
            <a:r>
              <a:rPr lang="he-IL" dirty="0" smtClean="0"/>
              <a:t> (דברים </a:t>
            </a:r>
            <a:r>
              <a:rPr lang="he-IL" dirty="0" err="1" smtClean="0"/>
              <a:t>כא</a:t>
            </a:r>
            <a:r>
              <a:rPr lang="he-IL" dirty="0" smtClean="0"/>
              <a:t>) והבאתה אל תוך ביתך ומתוך כך היו נוהגים כמשפטי </a:t>
            </a:r>
            <a:r>
              <a:rPr lang="he-IL" dirty="0" err="1" smtClean="0"/>
              <a:t>העובדי</a:t>
            </a:r>
            <a:r>
              <a:rPr lang="he-IL" dirty="0" smtClean="0"/>
              <a:t> כוכבים: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מספרים קומי ומגדלי בלורית</a:t>
            </a:r>
            <a:r>
              <a:rPr lang="he-IL" dirty="0" smtClean="0"/>
              <a:t>. מאחורי </a:t>
            </a:r>
            <a:r>
              <a:rPr lang="he-IL" dirty="0" err="1" smtClean="0"/>
              <a:t>ערפם</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לבעותי</a:t>
            </a:r>
            <a:r>
              <a:rPr lang="he-IL" b="1" dirty="0" smtClean="0"/>
              <a:t> עלמא</a:t>
            </a:r>
            <a:r>
              <a:rPr lang="he-IL" dirty="0" smtClean="0"/>
              <a:t>. אבל לא היו </a:t>
            </a:r>
            <a:r>
              <a:rPr lang="he-IL" dirty="0" err="1" smtClean="0"/>
              <a:t>יורדין</a:t>
            </a:r>
            <a:r>
              <a:rPr lang="he-IL" dirty="0" smtClean="0"/>
              <a:t> בתוך המלחמה עם ישראל: </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12</a:t>
            </a:fld>
            <a:endParaRPr lang="he-IL"/>
          </a:p>
        </p:txBody>
      </p:sp>
    </p:spTree>
    <p:extLst>
      <p:ext uri="{BB962C8B-B14F-4D97-AF65-F5344CB8AC3E}">
        <p14:creationId xmlns:p14="http://schemas.microsoft.com/office/powerpoint/2010/main" val="79246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56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1407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761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8729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72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8224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8065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30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4676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267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3B059-0342-4AE5-808E-B92E6425D1D8}" type="datetimeFigureOut">
              <a:rPr lang="en-US" smtClean="0">
                <a:solidFill>
                  <a:prstClr val="black">
                    <a:tint val="75000"/>
                  </a:prstClr>
                </a:solidFill>
              </a:rPr>
              <a:pPr/>
              <a:t>5/26/2016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01BF99-82E1-4FC1-BFA6-43F57DEF3B1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2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י"ח/אייר/תשע"ו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י"ח/אייר/תשע"ו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D883B059-0342-4AE5-808E-B92E6425D1D8}" type="datetimeFigureOut">
              <a:rPr lang="en-US" smtClean="0">
                <a:solidFill>
                  <a:prstClr val="black">
                    <a:tint val="75000"/>
                  </a:prstClr>
                </a:solidFill>
              </a:rPr>
              <a:pPr rtl="0"/>
              <a:t>5/26/2016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101BF99-82E1-4FC1-BFA6-43F57DEF3B19}"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063727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חמישי י"ח באייר תשע"ו</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קידושין </a:t>
            </a:r>
            <a:r>
              <a:rPr lang="he-IL" sz="2400" b="1" dirty="0" err="1">
                <a:solidFill>
                  <a:srgbClr val="C0504D">
                    <a:lumMod val="75000"/>
                  </a:srgbClr>
                </a:solidFill>
              </a:rPr>
              <a:t>עו</a:t>
            </a:r>
            <a:r>
              <a:rPr lang="he-IL" sz="2400" b="1" dirty="0">
                <a:solidFill>
                  <a:srgbClr val="C0504D">
                    <a:lumMod val="75000"/>
                  </a:srgbClr>
                </a:solidFill>
              </a:rPr>
              <a:t> ע"א (משנה) - </a:t>
            </a:r>
            <a:r>
              <a:rPr lang="he-IL" sz="2400" b="1" dirty="0" err="1">
                <a:solidFill>
                  <a:srgbClr val="C0504D">
                    <a:lumMod val="75000"/>
                  </a:srgbClr>
                </a:solidFill>
              </a:rPr>
              <a:t>עו</a:t>
            </a:r>
            <a:r>
              <a:rPr lang="he-IL" sz="2400" b="1" dirty="0">
                <a:solidFill>
                  <a:srgbClr val="C0504D">
                    <a:lumMod val="75000"/>
                  </a:srgbClr>
                </a:solidFill>
              </a:rPr>
              <a:t> ע"ב (סוף </a:t>
            </a:r>
            <a:r>
              <a:rPr lang="he-IL" sz="2400" b="1" dirty="0" smtClean="0">
                <a:solidFill>
                  <a:srgbClr val="C0504D">
                    <a:lumMod val="75000"/>
                  </a:srgbClr>
                </a:solidFill>
              </a:rPr>
              <a:t>הדף)</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err="1" smtClean="0">
                <a:solidFill>
                  <a:srgbClr val="EEECE1">
                    <a:lumMod val="50000"/>
                  </a:srgbClr>
                </a:solidFill>
              </a:rPr>
              <a:t>לע"נ</a:t>
            </a:r>
            <a:r>
              <a:rPr lang="he-IL" sz="2400" b="1" dirty="0" smtClean="0">
                <a:solidFill>
                  <a:srgbClr val="EEECE1">
                    <a:lumMod val="50000"/>
                  </a:srgbClr>
                </a:solidFill>
              </a:rPr>
              <a:t> נחמה </a:t>
            </a:r>
            <a:r>
              <a:rPr lang="he-IL" sz="2400" b="1" dirty="0" err="1" smtClean="0">
                <a:solidFill>
                  <a:srgbClr val="EEECE1">
                    <a:lumMod val="50000"/>
                  </a:srgbClr>
                </a:solidFill>
              </a:rPr>
              <a:t>מינדל</a:t>
            </a:r>
            <a:r>
              <a:rPr lang="he-IL" sz="2400" b="1" dirty="0" smtClean="0">
                <a:solidFill>
                  <a:srgbClr val="EEECE1">
                    <a:lumMod val="50000"/>
                  </a:srgbClr>
                </a:solidFill>
              </a:rPr>
              <a:t> ברגמן</a:t>
            </a:r>
            <a:endParaRPr lang="he-IL" sz="2400" dirty="0">
              <a:solidFill>
                <a:prstClr val="black"/>
              </a:solidFill>
            </a:endParaRP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763688" y="1525796"/>
            <a:ext cx="6669176" cy="5244513"/>
          </a:xfrm>
          <a:prstGeom prst="rect">
            <a:avLst/>
          </a:prstGeom>
          <a:noFill/>
        </p:spPr>
        <p:txBody>
          <a:bodyPr wrap="square" rtlCol="1">
            <a:spAutoFit/>
          </a:bodyPr>
          <a:lstStyle/>
          <a:p>
            <a:pPr>
              <a:lnSpc>
                <a:spcPct val="120000"/>
              </a:lnSpc>
            </a:pPr>
            <a:r>
              <a:rPr lang="he-IL" sz="1600" dirty="0"/>
              <a:t>אין </a:t>
            </a:r>
            <a:r>
              <a:rPr lang="he-IL" sz="1600" dirty="0" err="1"/>
              <a:t>בודקין</a:t>
            </a:r>
            <a:r>
              <a:rPr lang="he-IL" sz="1600" dirty="0"/>
              <a:t> מן המזבח ולמעלה: </a:t>
            </a:r>
            <a:endParaRPr lang="he-IL" sz="1600" dirty="0" smtClean="0"/>
          </a:p>
          <a:p>
            <a:pPr>
              <a:lnSpc>
                <a:spcPct val="120000"/>
              </a:lnSpc>
            </a:pPr>
            <a:r>
              <a:rPr lang="he-IL" sz="1600" dirty="0" smtClean="0"/>
              <a:t>מאי טעמא? </a:t>
            </a:r>
          </a:p>
          <a:p>
            <a:pPr>
              <a:lnSpc>
                <a:spcPct val="120000"/>
              </a:lnSpc>
            </a:pPr>
            <a:r>
              <a:rPr lang="he-IL" sz="1600" dirty="0" smtClean="0"/>
              <a:t>אי </a:t>
            </a:r>
            <a:r>
              <a:rPr lang="he-IL" sz="1600" dirty="0"/>
              <a:t>לאו </a:t>
            </a:r>
            <a:r>
              <a:rPr lang="he-IL" sz="1600" dirty="0" err="1"/>
              <a:t>דבדקוה</a:t>
            </a:r>
            <a:r>
              <a:rPr lang="he-IL" sz="1600" dirty="0"/>
              <a:t> לא הוו מסקי </a:t>
            </a:r>
            <a:r>
              <a:rPr lang="he-IL" sz="1600" dirty="0" smtClean="0"/>
              <a:t>ליה</a:t>
            </a:r>
            <a:r>
              <a:rPr lang="he-IL" sz="1600" dirty="0"/>
              <a:t>.</a:t>
            </a:r>
            <a:endParaRPr lang="he-IL" sz="1600" dirty="0" smtClean="0"/>
          </a:p>
          <a:p>
            <a:pPr>
              <a:lnSpc>
                <a:spcPct val="120000"/>
              </a:lnSpc>
            </a:pPr>
            <a:endParaRPr lang="he-IL" sz="1900" dirty="0"/>
          </a:p>
          <a:p>
            <a:pPr>
              <a:lnSpc>
                <a:spcPct val="120000"/>
              </a:lnSpc>
            </a:pPr>
            <a:r>
              <a:rPr lang="he-IL" sz="1600" dirty="0" smtClean="0"/>
              <a:t>ולא </a:t>
            </a:r>
            <a:r>
              <a:rPr lang="he-IL" sz="1600" dirty="0"/>
              <a:t>מן הדוכן ולמעלה: </a:t>
            </a:r>
            <a:endParaRPr lang="he-IL" sz="1600" dirty="0" smtClean="0"/>
          </a:p>
          <a:p>
            <a:pPr>
              <a:lnSpc>
                <a:spcPct val="120000"/>
              </a:lnSpc>
            </a:pPr>
            <a:r>
              <a:rPr lang="he-IL" sz="1600" dirty="0" smtClean="0"/>
              <a:t>מאי טעמא? </a:t>
            </a:r>
          </a:p>
          <a:p>
            <a:pPr>
              <a:lnSpc>
                <a:spcPct val="120000"/>
              </a:lnSpc>
            </a:pPr>
            <a:r>
              <a:rPr lang="he-IL" sz="1600" dirty="0" err="1" smtClean="0"/>
              <a:t>דאמר</a:t>
            </a:r>
            <a:r>
              <a:rPr lang="he-IL" sz="1600" dirty="0" smtClean="0"/>
              <a:t> מר: </a:t>
            </a:r>
            <a:r>
              <a:rPr lang="he-IL" sz="1600" dirty="0">
                <a:solidFill>
                  <a:srgbClr val="F79646">
                    <a:lumMod val="50000"/>
                  </a:srgbClr>
                </a:solidFill>
              </a:rPr>
              <a:t>ששם היו יושבים </a:t>
            </a:r>
            <a:r>
              <a:rPr lang="he-IL" sz="1600" dirty="0" err="1">
                <a:solidFill>
                  <a:srgbClr val="F79646">
                    <a:lumMod val="50000"/>
                  </a:srgbClr>
                </a:solidFill>
              </a:rPr>
              <a:t>מייחסי</a:t>
            </a:r>
            <a:r>
              <a:rPr lang="he-IL" sz="1600" dirty="0">
                <a:solidFill>
                  <a:srgbClr val="F79646">
                    <a:lumMod val="50000"/>
                  </a:srgbClr>
                </a:solidFill>
              </a:rPr>
              <a:t> כהונה </a:t>
            </a:r>
            <a:r>
              <a:rPr lang="he-IL" sz="1600" dirty="0" err="1">
                <a:solidFill>
                  <a:srgbClr val="F79646">
                    <a:lumMod val="50000"/>
                  </a:srgbClr>
                </a:solidFill>
              </a:rPr>
              <a:t>ומייחסי</a:t>
            </a:r>
            <a:r>
              <a:rPr lang="he-IL" sz="1600" dirty="0">
                <a:solidFill>
                  <a:srgbClr val="F79646">
                    <a:lumMod val="50000"/>
                  </a:srgbClr>
                </a:solidFill>
              </a:rPr>
              <a:t> לויה</a:t>
            </a:r>
            <a:r>
              <a:rPr lang="he-IL" sz="1600" dirty="0"/>
              <a:t>.</a:t>
            </a:r>
            <a:endParaRPr lang="he-IL" sz="1600" dirty="0" smtClean="0"/>
          </a:p>
          <a:p>
            <a:pPr>
              <a:lnSpc>
                <a:spcPct val="120000"/>
              </a:lnSpc>
            </a:pPr>
            <a:endParaRPr lang="he-IL" sz="1900" dirty="0"/>
          </a:p>
          <a:p>
            <a:pPr>
              <a:lnSpc>
                <a:spcPct val="120000"/>
              </a:lnSpc>
            </a:pPr>
            <a:r>
              <a:rPr lang="he-IL" sz="1600" dirty="0" smtClean="0"/>
              <a:t>ולא </a:t>
            </a:r>
            <a:r>
              <a:rPr lang="he-IL" sz="1600" dirty="0"/>
              <a:t>מסנהדרין ולמעלה: </a:t>
            </a:r>
            <a:endParaRPr lang="he-IL" sz="1600" dirty="0" smtClean="0"/>
          </a:p>
          <a:p>
            <a:pPr>
              <a:lnSpc>
                <a:spcPct val="120000"/>
              </a:lnSpc>
            </a:pPr>
            <a:r>
              <a:rPr lang="he-IL" sz="1600" dirty="0" smtClean="0"/>
              <a:t>מאי טעמא? </a:t>
            </a:r>
          </a:p>
          <a:p>
            <a:pPr>
              <a:lnSpc>
                <a:spcPct val="120000"/>
              </a:lnSpc>
            </a:pPr>
            <a:r>
              <a:rPr lang="he-IL" sz="1600" dirty="0" err="1" smtClean="0"/>
              <a:t>דתני</a:t>
            </a:r>
            <a:r>
              <a:rPr lang="he-IL" sz="1600" dirty="0" smtClean="0"/>
              <a:t> </a:t>
            </a:r>
            <a:r>
              <a:rPr lang="he-IL" sz="1600" dirty="0"/>
              <a:t>רב </a:t>
            </a:r>
            <a:r>
              <a:rPr lang="he-IL" sz="1600" dirty="0" smtClean="0"/>
              <a:t>יוסף: </a:t>
            </a:r>
            <a:r>
              <a:rPr lang="he-IL" sz="1600" dirty="0">
                <a:solidFill>
                  <a:srgbClr val="F79646">
                    <a:lumMod val="50000"/>
                  </a:srgbClr>
                </a:solidFill>
              </a:rPr>
              <a:t>כשם שבית דין </a:t>
            </a:r>
            <a:r>
              <a:rPr lang="he-IL" sz="1600" dirty="0" err="1">
                <a:solidFill>
                  <a:srgbClr val="F79646">
                    <a:lumMod val="50000"/>
                  </a:srgbClr>
                </a:solidFill>
              </a:rPr>
              <a:t>מנוקין</a:t>
            </a:r>
            <a:r>
              <a:rPr lang="he-IL" sz="1600" dirty="0">
                <a:solidFill>
                  <a:srgbClr val="F79646">
                    <a:lumMod val="50000"/>
                  </a:srgbClr>
                </a:solidFill>
              </a:rPr>
              <a:t> </a:t>
            </a:r>
            <a:r>
              <a:rPr lang="he-IL" sz="1600" dirty="0" smtClean="0">
                <a:solidFill>
                  <a:srgbClr val="F79646">
                    <a:lumMod val="50000"/>
                  </a:srgbClr>
                </a:solidFill>
              </a:rPr>
              <a:t>בצדק, </a:t>
            </a:r>
            <a:r>
              <a:rPr lang="he-IL" sz="1600" dirty="0">
                <a:solidFill>
                  <a:srgbClr val="F79646">
                    <a:lumMod val="50000"/>
                  </a:srgbClr>
                </a:solidFill>
              </a:rPr>
              <a:t>כך </a:t>
            </a:r>
            <a:r>
              <a:rPr lang="he-IL" sz="1600" dirty="0" err="1">
                <a:solidFill>
                  <a:srgbClr val="F79646">
                    <a:lumMod val="50000"/>
                  </a:srgbClr>
                </a:solidFill>
              </a:rPr>
              <a:t>מנוקין</a:t>
            </a:r>
            <a:r>
              <a:rPr lang="he-IL" sz="1600" dirty="0">
                <a:solidFill>
                  <a:srgbClr val="F79646">
                    <a:lumMod val="50000"/>
                  </a:srgbClr>
                </a:solidFill>
              </a:rPr>
              <a:t> מכל מום</a:t>
            </a:r>
            <a:r>
              <a:rPr lang="he-IL" sz="1600" dirty="0" smtClean="0"/>
              <a:t>. </a:t>
            </a:r>
          </a:p>
          <a:p>
            <a:pPr>
              <a:lnSpc>
                <a:spcPct val="120000"/>
              </a:lnSpc>
            </a:pPr>
            <a:endParaRPr lang="he-IL" sz="500" dirty="0" smtClean="0"/>
          </a:p>
          <a:p>
            <a:pPr>
              <a:lnSpc>
                <a:spcPct val="120000"/>
              </a:lnSpc>
            </a:pPr>
            <a:r>
              <a:rPr lang="he-IL" sz="1600" dirty="0" smtClean="0"/>
              <a:t>אמר </a:t>
            </a:r>
            <a:r>
              <a:rPr lang="he-IL" sz="1600" dirty="0" err="1" smtClean="0"/>
              <a:t>מרימר</a:t>
            </a:r>
            <a:r>
              <a:rPr lang="he-IL" sz="1600" dirty="0" smtClean="0"/>
              <a:t>: </a:t>
            </a:r>
            <a:r>
              <a:rPr lang="he-IL" sz="1600" dirty="0"/>
              <a:t>מאי </a:t>
            </a:r>
            <a:r>
              <a:rPr lang="he-IL" sz="1600" dirty="0" smtClean="0"/>
              <a:t>קראה? "כולך </a:t>
            </a:r>
            <a:r>
              <a:rPr lang="he-IL" sz="1600" dirty="0"/>
              <a:t>יפה רעיתי ומום אין </a:t>
            </a:r>
            <a:r>
              <a:rPr lang="he-IL" sz="1600" dirty="0" smtClean="0"/>
              <a:t>בך". </a:t>
            </a:r>
          </a:p>
          <a:p>
            <a:pPr>
              <a:lnSpc>
                <a:spcPct val="120000"/>
              </a:lnSpc>
            </a:pPr>
            <a:r>
              <a:rPr lang="he-IL" sz="1600" dirty="0" smtClean="0"/>
              <a:t>אימא </a:t>
            </a:r>
            <a:r>
              <a:rPr lang="he-IL" sz="1600" dirty="0" err="1"/>
              <a:t>מומא</a:t>
            </a:r>
            <a:r>
              <a:rPr lang="he-IL" sz="1600" dirty="0"/>
              <a:t> </a:t>
            </a:r>
            <a:r>
              <a:rPr lang="he-IL" sz="1600" dirty="0" smtClean="0"/>
              <a:t>ממש!</a:t>
            </a:r>
          </a:p>
          <a:p>
            <a:pPr>
              <a:lnSpc>
                <a:spcPct val="120000"/>
              </a:lnSpc>
            </a:pPr>
            <a:endParaRPr lang="he-IL" sz="500" dirty="0" smtClean="0"/>
          </a:p>
          <a:p>
            <a:pPr>
              <a:lnSpc>
                <a:spcPct val="120000"/>
              </a:lnSpc>
            </a:pPr>
            <a:r>
              <a:rPr lang="he-IL" sz="1600" dirty="0" smtClean="0"/>
              <a:t>אמר </a:t>
            </a:r>
            <a:r>
              <a:rPr lang="he-IL" sz="1600" dirty="0"/>
              <a:t>רב אחא בר </a:t>
            </a:r>
            <a:r>
              <a:rPr lang="he-IL" sz="1600" dirty="0" smtClean="0"/>
              <a:t>יעקב: </a:t>
            </a:r>
            <a:r>
              <a:rPr lang="he-IL" sz="1600" dirty="0"/>
              <a:t>אמר קרא </a:t>
            </a:r>
            <a:r>
              <a:rPr lang="he-IL" sz="1600" dirty="0" smtClean="0"/>
              <a:t>"</a:t>
            </a:r>
            <a:r>
              <a:rPr lang="he-IL" sz="1600" dirty="0" err="1" smtClean="0"/>
              <a:t>והתיצבו</a:t>
            </a:r>
            <a:r>
              <a:rPr lang="he-IL" sz="1600" dirty="0" smtClean="0"/>
              <a:t> </a:t>
            </a:r>
            <a:r>
              <a:rPr lang="he-IL" sz="1600" dirty="0"/>
              <a:t>שם </a:t>
            </a:r>
            <a:r>
              <a:rPr lang="he-IL" sz="1600" dirty="0" smtClean="0"/>
              <a:t>עמך" - עמך </a:t>
            </a:r>
            <a:r>
              <a:rPr lang="he-IL" sz="1600" dirty="0"/>
              <a:t>בדומים </a:t>
            </a:r>
            <a:r>
              <a:rPr lang="he-IL" sz="1600" dirty="0" smtClean="0"/>
              <a:t>לך. </a:t>
            </a:r>
          </a:p>
          <a:p>
            <a:pPr>
              <a:lnSpc>
                <a:spcPct val="120000"/>
              </a:lnSpc>
            </a:pPr>
            <a:r>
              <a:rPr lang="he-IL" sz="1600" dirty="0" err="1" smtClean="0"/>
              <a:t>ודלמא</a:t>
            </a:r>
            <a:r>
              <a:rPr lang="he-IL" sz="1600" dirty="0" smtClean="0"/>
              <a:t> </a:t>
            </a:r>
            <a:r>
              <a:rPr lang="he-IL" sz="1600" dirty="0"/>
              <a:t>משום </a:t>
            </a:r>
            <a:r>
              <a:rPr lang="he-IL" sz="1600" dirty="0" smtClean="0"/>
              <a:t>שכינה!</a:t>
            </a:r>
          </a:p>
          <a:p>
            <a:pPr>
              <a:lnSpc>
                <a:spcPct val="120000"/>
              </a:lnSpc>
            </a:pPr>
            <a:endParaRPr lang="he-IL" sz="500" dirty="0" smtClean="0"/>
          </a:p>
          <a:p>
            <a:pPr>
              <a:lnSpc>
                <a:spcPct val="120000"/>
              </a:lnSpc>
            </a:pPr>
            <a:r>
              <a:rPr lang="he-IL" sz="1600" dirty="0" smtClean="0"/>
              <a:t>אמר </a:t>
            </a:r>
            <a:r>
              <a:rPr lang="he-IL" sz="1600" dirty="0"/>
              <a:t>רב </a:t>
            </a:r>
            <a:r>
              <a:rPr lang="he-IL" sz="1600" dirty="0" smtClean="0"/>
              <a:t>נחמן: </a:t>
            </a:r>
            <a:r>
              <a:rPr lang="he-IL" sz="1600" dirty="0"/>
              <a:t>אמר קרא "</a:t>
            </a:r>
            <a:r>
              <a:rPr lang="he-IL" sz="1600" dirty="0" smtClean="0"/>
              <a:t>והקל </a:t>
            </a:r>
            <a:r>
              <a:rPr lang="he-IL" sz="1600" dirty="0"/>
              <a:t>מעליך ונשאו </a:t>
            </a:r>
            <a:r>
              <a:rPr lang="he-IL" sz="1600" dirty="0" smtClean="0"/>
              <a:t>אתך" - בדומים לך.</a:t>
            </a:r>
          </a:p>
        </p:txBody>
      </p:sp>
      <p:sp>
        <p:nvSpPr>
          <p:cNvPr id="5" name="TextBox 4"/>
          <p:cNvSpPr txBox="1"/>
          <p:nvPr/>
        </p:nvSpPr>
        <p:spPr>
          <a:xfrm>
            <a:off x="-51280" y="35330"/>
            <a:ext cx="159894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8" name="הסבר מלבני מעוגל 7"/>
          <p:cNvSpPr/>
          <p:nvPr/>
        </p:nvSpPr>
        <p:spPr>
          <a:xfrm>
            <a:off x="5796137" y="188640"/>
            <a:ext cx="2664296" cy="1162144"/>
          </a:xfrm>
          <a:prstGeom prst="wedgeRoundRectCallout">
            <a:avLst>
              <a:gd name="adj1" fmla="val 56722"/>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b="1" dirty="0" smtClean="0">
                <a:solidFill>
                  <a:prstClr val="black"/>
                </a:solidFill>
              </a:rPr>
              <a:t>משנה דף </a:t>
            </a:r>
            <a:r>
              <a:rPr lang="he-IL" sz="1400" b="1" dirty="0" err="1" smtClean="0">
                <a:solidFill>
                  <a:prstClr val="black"/>
                </a:solidFill>
              </a:rPr>
              <a:t>עו</a:t>
            </a:r>
            <a:r>
              <a:rPr lang="he-IL" sz="1400" b="1" dirty="0" smtClean="0">
                <a:solidFill>
                  <a:prstClr val="black"/>
                </a:solidFill>
              </a:rPr>
              <a:t> עמוד א</a:t>
            </a:r>
            <a:endParaRPr lang="he-IL" sz="1400" b="1" dirty="0">
              <a:solidFill>
                <a:prstClr val="black"/>
              </a:solidFill>
            </a:endParaRPr>
          </a:p>
          <a:p>
            <a:pPr lvl="0">
              <a:lnSpc>
                <a:spcPct val="120000"/>
              </a:lnSpc>
            </a:pPr>
            <a:endParaRPr lang="he-IL" sz="200" dirty="0">
              <a:solidFill>
                <a:srgbClr val="F79646">
                  <a:lumMod val="50000"/>
                </a:srgbClr>
              </a:solidFill>
            </a:endParaRPr>
          </a:p>
          <a:p>
            <a:pPr>
              <a:lnSpc>
                <a:spcPct val="120000"/>
              </a:lnSpc>
            </a:pPr>
            <a:r>
              <a:rPr lang="he-IL" sz="1400" dirty="0">
                <a:solidFill>
                  <a:srgbClr val="F79646">
                    <a:lumMod val="50000"/>
                  </a:srgbClr>
                </a:solidFill>
              </a:rPr>
              <a:t>אין </a:t>
            </a:r>
            <a:r>
              <a:rPr lang="he-IL" sz="1400" dirty="0" err="1">
                <a:solidFill>
                  <a:srgbClr val="F79646">
                    <a:lumMod val="50000"/>
                  </a:srgbClr>
                </a:solidFill>
              </a:rPr>
              <a:t>בודקין</a:t>
            </a:r>
            <a:r>
              <a:rPr lang="he-IL" sz="1400" dirty="0">
                <a:solidFill>
                  <a:srgbClr val="F79646">
                    <a:lumMod val="50000"/>
                  </a:srgbClr>
                </a:solidFill>
              </a:rPr>
              <a:t> לא מן המזבח ולמעלה,</a:t>
            </a:r>
          </a:p>
          <a:p>
            <a:pPr>
              <a:lnSpc>
                <a:spcPct val="120000"/>
              </a:lnSpc>
            </a:pPr>
            <a:r>
              <a:rPr lang="he-IL" sz="1400" dirty="0">
                <a:solidFill>
                  <a:srgbClr val="F79646">
                    <a:lumMod val="50000"/>
                  </a:srgbClr>
                </a:solidFill>
              </a:rPr>
              <a:t>ולא מן הדוכן ולמעלה,</a:t>
            </a:r>
          </a:p>
          <a:p>
            <a:pPr>
              <a:lnSpc>
                <a:spcPct val="120000"/>
              </a:lnSpc>
            </a:pPr>
            <a:r>
              <a:rPr lang="he-IL" sz="1400" dirty="0">
                <a:solidFill>
                  <a:srgbClr val="F79646">
                    <a:lumMod val="50000"/>
                  </a:srgbClr>
                </a:solidFill>
              </a:rPr>
              <a:t>ולא מן הסנהדרין ולמעלה. </a:t>
            </a:r>
          </a:p>
        </p:txBody>
      </p:sp>
    </p:spTree>
    <p:extLst>
      <p:ext uri="{BB962C8B-B14F-4D97-AF65-F5344CB8AC3E}">
        <p14:creationId xmlns:p14="http://schemas.microsoft.com/office/powerpoint/2010/main" val="4152864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05800" y="1013614"/>
            <a:ext cx="8455932" cy="5946243"/>
          </a:xfrm>
          <a:prstGeom prst="rect">
            <a:avLst/>
          </a:prstGeom>
          <a:noFill/>
        </p:spPr>
        <p:txBody>
          <a:bodyPr wrap="square" rtlCol="1">
            <a:spAutoFit/>
          </a:bodyPr>
          <a:lstStyle/>
          <a:p>
            <a:pPr>
              <a:lnSpc>
                <a:spcPct val="120000"/>
              </a:lnSpc>
            </a:pPr>
            <a:r>
              <a:rPr lang="he-IL" sz="1500" dirty="0" smtClean="0"/>
              <a:t>כל </a:t>
            </a:r>
            <a:r>
              <a:rPr lang="he-IL" sz="1500" dirty="0"/>
              <a:t>מי שהוחזקו אבותיו משוטרי הרבים: </a:t>
            </a:r>
            <a:endParaRPr lang="he-IL" sz="1500" dirty="0" smtClean="0"/>
          </a:p>
          <a:p>
            <a:pPr>
              <a:lnSpc>
                <a:spcPct val="120000"/>
              </a:lnSpc>
            </a:pPr>
            <a:r>
              <a:rPr lang="he-IL" sz="1500" dirty="0" err="1" smtClean="0"/>
              <a:t>למימרא</a:t>
            </a:r>
            <a:r>
              <a:rPr lang="he-IL" sz="1500" dirty="0" smtClean="0"/>
              <a:t> </a:t>
            </a:r>
            <a:r>
              <a:rPr lang="he-IL" sz="1500" dirty="0"/>
              <a:t>דלא </a:t>
            </a:r>
            <a:r>
              <a:rPr lang="he-IL" sz="1500" dirty="0" err="1"/>
              <a:t>מוקמינן</a:t>
            </a:r>
            <a:r>
              <a:rPr lang="he-IL" sz="1500" dirty="0"/>
              <a:t> </a:t>
            </a:r>
            <a:r>
              <a:rPr lang="he-IL" sz="1500" dirty="0" smtClean="0"/>
              <a:t>מפסולים, </a:t>
            </a:r>
            <a:r>
              <a:rPr lang="he-IL" sz="1500" dirty="0" err="1" smtClean="0"/>
              <a:t>ורמינהו</a:t>
            </a:r>
            <a:r>
              <a:rPr lang="he-IL" sz="1500" dirty="0" smtClean="0"/>
              <a:t>: </a:t>
            </a:r>
          </a:p>
          <a:p>
            <a:pPr>
              <a:lnSpc>
                <a:spcPct val="120000"/>
              </a:lnSpc>
            </a:pPr>
            <a:r>
              <a:rPr lang="he-IL" sz="1500" dirty="0" err="1">
                <a:solidFill>
                  <a:srgbClr val="F79646">
                    <a:lumMod val="50000"/>
                  </a:srgbClr>
                </a:solidFill>
              </a:rPr>
              <a:t>הכל</a:t>
            </a:r>
            <a:r>
              <a:rPr lang="he-IL" sz="1500" dirty="0">
                <a:solidFill>
                  <a:srgbClr val="F79646">
                    <a:lumMod val="50000"/>
                  </a:srgbClr>
                </a:solidFill>
              </a:rPr>
              <a:t> כשרים לדון דיני ממונות ואין </a:t>
            </a:r>
            <a:r>
              <a:rPr lang="he-IL" sz="1500" dirty="0" err="1">
                <a:solidFill>
                  <a:srgbClr val="F79646">
                    <a:lumMod val="50000"/>
                  </a:srgbClr>
                </a:solidFill>
              </a:rPr>
              <a:t>הכל</a:t>
            </a:r>
            <a:r>
              <a:rPr lang="he-IL" sz="1500" dirty="0">
                <a:solidFill>
                  <a:srgbClr val="F79646">
                    <a:lumMod val="50000"/>
                  </a:srgbClr>
                </a:solidFill>
              </a:rPr>
              <a:t> כשרים לדון דיני נפשות</a:t>
            </a:r>
            <a:r>
              <a:rPr lang="he-IL" sz="1500" dirty="0" smtClean="0"/>
              <a:t>, </a:t>
            </a:r>
          </a:p>
          <a:p>
            <a:pPr>
              <a:lnSpc>
                <a:spcPct val="120000"/>
              </a:lnSpc>
            </a:pPr>
            <a:r>
              <a:rPr lang="he-IL" sz="1500" dirty="0" err="1" smtClean="0"/>
              <a:t>והוינן</a:t>
            </a:r>
            <a:r>
              <a:rPr lang="he-IL" sz="1500" dirty="0" smtClean="0"/>
              <a:t> בה: "</a:t>
            </a:r>
            <a:r>
              <a:rPr lang="he-IL" sz="1500" dirty="0" err="1" smtClean="0"/>
              <a:t>הכל</a:t>
            </a:r>
            <a:r>
              <a:rPr lang="he-IL" sz="1500" dirty="0" smtClean="0"/>
              <a:t>" </a:t>
            </a:r>
            <a:r>
              <a:rPr lang="he-IL" sz="1500" dirty="0" err="1"/>
              <a:t>לאיתויי</a:t>
            </a:r>
            <a:r>
              <a:rPr lang="he-IL" sz="1500" dirty="0"/>
              <a:t> </a:t>
            </a:r>
            <a:r>
              <a:rPr lang="he-IL" sz="1500" dirty="0" smtClean="0"/>
              <a:t>מאי? </a:t>
            </a:r>
            <a:r>
              <a:rPr lang="he-IL" sz="1500" dirty="0"/>
              <a:t>ואמר רב </a:t>
            </a:r>
            <a:r>
              <a:rPr lang="he-IL" sz="1500" dirty="0" smtClean="0"/>
              <a:t>יהודה: </a:t>
            </a:r>
            <a:r>
              <a:rPr lang="he-IL" sz="1500" dirty="0" err="1"/>
              <a:t>לאיתויי</a:t>
            </a:r>
            <a:r>
              <a:rPr lang="he-IL" sz="1500" dirty="0"/>
              <a:t> </a:t>
            </a:r>
            <a:r>
              <a:rPr lang="he-IL" sz="1500" dirty="0" smtClean="0"/>
              <a:t>ממזר! </a:t>
            </a:r>
          </a:p>
          <a:p>
            <a:pPr>
              <a:lnSpc>
                <a:spcPct val="120000"/>
              </a:lnSpc>
            </a:pPr>
            <a:r>
              <a:rPr lang="he-IL" sz="1500" dirty="0" smtClean="0"/>
              <a:t>אמר </a:t>
            </a:r>
            <a:r>
              <a:rPr lang="he-IL" sz="1500" dirty="0" err="1" smtClean="0"/>
              <a:t>אביי</a:t>
            </a:r>
            <a:r>
              <a:rPr lang="he-IL" sz="1500" dirty="0" smtClean="0"/>
              <a:t>: בירושלים, </a:t>
            </a:r>
            <a:r>
              <a:rPr lang="he-IL" sz="1500" dirty="0"/>
              <a:t>וכן תני רב שמעון בר </a:t>
            </a:r>
            <a:r>
              <a:rPr lang="he-IL" sz="1500" dirty="0" err="1"/>
              <a:t>זירא</a:t>
            </a:r>
            <a:r>
              <a:rPr lang="he-IL" sz="1500" dirty="0"/>
              <a:t> בקידושי דבי </a:t>
            </a:r>
            <a:r>
              <a:rPr lang="he-IL" sz="1500" dirty="0" smtClean="0"/>
              <a:t>לוי: בירושלים.</a:t>
            </a:r>
          </a:p>
          <a:p>
            <a:pPr>
              <a:lnSpc>
                <a:spcPct val="120000"/>
              </a:lnSpc>
            </a:pPr>
            <a:endParaRPr lang="he-IL" sz="1500" dirty="0"/>
          </a:p>
          <a:p>
            <a:pPr>
              <a:lnSpc>
                <a:spcPct val="120000"/>
              </a:lnSpc>
            </a:pPr>
            <a:r>
              <a:rPr lang="he-IL" sz="1500" dirty="0" smtClean="0"/>
              <a:t>וגבאי </a:t>
            </a:r>
            <a:r>
              <a:rPr lang="he-IL" sz="1500" dirty="0"/>
              <a:t>צדקה משיאים: </a:t>
            </a:r>
            <a:endParaRPr lang="he-IL" sz="1500" dirty="0" smtClean="0"/>
          </a:p>
          <a:p>
            <a:pPr>
              <a:lnSpc>
                <a:spcPct val="120000"/>
              </a:lnSpc>
            </a:pPr>
            <a:r>
              <a:rPr lang="he-IL" sz="1500" dirty="0" smtClean="0"/>
              <a:t>מאי טעמא? </a:t>
            </a:r>
          </a:p>
          <a:p>
            <a:pPr>
              <a:lnSpc>
                <a:spcPct val="120000"/>
              </a:lnSpc>
            </a:pPr>
            <a:r>
              <a:rPr lang="he-IL" sz="1500" dirty="0" smtClean="0"/>
              <a:t>כיון </a:t>
            </a:r>
            <a:r>
              <a:rPr lang="he-IL" sz="1500" dirty="0" err="1"/>
              <a:t>דמנצו</a:t>
            </a:r>
            <a:r>
              <a:rPr lang="he-IL" sz="1500" dirty="0"/>
              <a:t> בהדי </a:t>
            </a:r>
            <a:r>
              <a:rPr lang="he-IL" sz="1500" dirty="0" err="1" smtClean="0"/>
              <a:t>אינשי</a:t>
            </a:r>
            <a:r>
              <a:rPr lang="he-IL" sz="1500" dirty="0" smtClean="0"/>
              <a:t>, </a:t>
            </a:r>
            <a:r>
              <a:rPr lang="he-IL" sz="1500" dirty="0" err="1"/>
              <a:t>דאמר</a:t>
            </a:r>
            <a:r>
              <a:rPr lang="he-IL" sz="1500" dirty="0"/>
              <a:t> </a:t>
            </a:r>
            <a:r>
              <a:rPr lang="he-IL" sz="1500" dirty="0" smtClean="0"/>
              <a:t>מר: </a:t>
            </a:r>
            <a:r>
              <a:rPr lang="he-IL" sz="1500" dirty="0"/>
              <a:t>ממשכנים על הצדקה ואפילו בערב שבת </a:t>
            </a:r>
            <a:r>
              <a:rPr lang="he-IL" sz="1500" dirty="0" smtClean="0"/>
              <a:t>- ואם </a:t>
            </a:r>
            <a:r>
              <a:rPr lang="he-IL" sz="1500" dirty="0"/>
              <a:t>איתא </a:t>
            </a:r>
            <a:r>
              <a:rPr lang="he-IL" sz="1500" dirty="0" err="1"/>
              <a:t>דאיכא</a:t>
            </a:r>
            <a:r>
              <a:rPr lang="he-IL" sz="1500" dirty="0"/>
              <a:t> </a:t>
            </a:r>
            <a:r>
              <a:rPr lang="he-IL" sz="1500" dirty="0" err="1"/>
              <a:t>אית</a:t>
            </a:r>
            <a:r>
              <a:rPr lang="he-IL" sz="1500" dirty="0"/>
              <a:t> ליה </a:t>
            </a:r>
            <a:r>
              <a:rPr lang="he-IL" sz="1500" dirty="0" err="1" smtClean="0"/>
              <a:t>קלא</a:t>
            </a:r>
            <a:r>
              <a:rPr lang="he-IL" sz="1500" dirty="0" smtClean="0"/>
              <a:t>. </a:t>
            </a:r>
          </a:p>
          <a:p>
            <a:pPr>
              <a:lnSpc>
                <a:spcPct val="120000"/>
              </a:lnSpc>
            </a:pPr>
            <a:endParaRPr lang="he-IL" sz="900" dirty="0"/>
          </a:p>
          <a:p>
            <a:pPr>
              <a:lnSpc>
                <a:spcPct val="120000"/>
              </a:lnSpc>
            </a:pPr>
            <a:r>
              <a:rPr lang="he-IL" sz="1500" dirty="0" err="1" smtClean="0"/>
              <a:t>אושפזיכניה</a:t>
            </a:r>
            <a:r>
              <a:rPr lang="he-IL" sz="1500" dirty="0" smtClean="0"/>
              <a:t> </a:t>
            </a:r>
            <a:r>
              <a:rPr lang="he-IL" sz="1500" dirty="0" err="1"/>
              <a:t>דרב</a:t>
            </a:r>
            <a:r>
              <a:rPr lang="he-IL" sz="1500" dirty="0"/>
              <a:t> </a:t>
            </a:r>
            <a:r>
              <a:rPr lang="he-IL" sz="1500" dirty="0" err="1"/>
              <a:t>אדא</a:t>
            </a:r>
            <a:r>
              <a:rPr lang="he-IL" sz="1500" dirty="0"/>
              <a:t> בר אהבה גיורא </a:t>
            </a:r>
            <a:r>
              <a:rPr lang="he-IL" sz="1500" dirty="0" err="1" smtClean="0"/>
              <a:t>הוה</a:t>
            </a:r>
            <a:r>
              <a:rPr lang="he-IL" sz="1500" dirty="0" smtClean="0"/>
              <a:t>, </a:t>
            </a:r>
          </a:p>
          <a:p>
            <a:pPr>
              <a:lnSpc>
                <a:spcPct val="120000"/>
              </a:lnSpc>
            </a:pPr>
            <a:r>
              <a:rPr lang="he-IL" sz="1500" dirty="0" err="1" smtClean="0"/>
              <a:t>והוה</a:t>
            </a:r>
            <a:r>
              <a:rPr lang="he-IL" sz="1500" dirty="0" smtClean="0"/>
              <a:t> </a:t>
            </a:r>
            <a:r>
              <a:rPr lang="he-IL" sz="1500" dirty="0" err="1"/>
              <a:t>קא</a:t>
            </a:r>
            <a:r>
              <a:rPr lang="he-IL" sz="1500" dirty="0"/>
              <a:t> מנצי </a:t>
            </a:r>
            <a:r>
              <a:rPr lang="he-IL" sz="1500" dirty="0" err="1"/>
              <a:t>איהו</a:t>
            </a:r>
            <a:r>
              <a:rPr lang="he-IL" sz="1500" dirty="0"/>
              <a:t> ורב ביבי </a:t>
            </a:r>
            <a:r>
              <a:rPr lang="he-IL" sz="1500" dirty="0" smtClean="0"/>
              <a:t>- מר אמר: </a:t>
            </a:r>
            <a:r>
              <a:rPr lang="he-IL" sz="1500" dirty="0"/>
              <a:t>אנא </a:t>
            </a:r>
            <a:r>
              <a:rPr lang="he-IL" sz="1500" dirty="0" err="1"/>
              <a:t>עבידנא</a:t>
            </a:r>
            <a:r>
              <a:rPr lang="he-IL" sz="1500" dirty="0"/>
              <a:t> </a:t>
            </a:r>
            <a:r>
              <a:rPr lang="he-IL" sz="1500" dirty="0" err="1" smtClean="0"/>
              <a:t>סררותא</a:t>
            </a:r>
            <a:r>
              <a:rPr lang="he-IL" sz="1500" dirty="0" smtClean="0"/>
              <a:t> דמתא, </a:t>
            </a:r>
            <a:r>
              <a:rPr lang="he-IL" sz="1500" dirty="0"/>
              <a:t>ומר </a:t>
            </a:r>
            <a:r>
              <a:rPr lang="he-IL" sz="1500" dirty="0" smtClean="0"/>
              <a:t>אמר: </a:t>
            </a:r>
            <a:r>
              <a:rPr lang="he-IL" sz="1500" dirty="0"/>
              <a:t>אנא </a:t>
            </a:r>
            <a:r>
              <a:rPr lang="he-IL" sz="1500" dirty="0" err="1"/>
              <a:t>עבידנא</a:t>
            </a:r>
            <a:r>
              <a:rPr lang="he-IL" sz="1500" dirty="0"/>
              <a:t> </a:t>
            </a:r>
            <a:r>
              <a:rPr lang="he-IL" sz="1500" dirty="0" err="1"/>
              <a:t>סררותא</a:t>
            </a:r>
            <a:r>
              <a:rPr lang="he-IL" sz="1500" dirty="0"/>
              <a:t> </a:t>
            </a:r>
            <a:r>
              <a:rPr lang="he-IL" sz="1500" dirty="0" smtClean="0"/>
              <a:t>דמתא. </a:t>
            </a:r>
          </a:p>
          <a:p>
            <a:pPr>
              <a:lnSpc>
                <a:spcPct val="120000"/>
              </a:lnSpc>
            </a:pPr>
            <a:r>
              <a:rPr lang="he-IL" sz="1500" dirty="0" smtClean="0"/>
              <a:t>אתו </a:t>
            </a:r>
            <a:r>
              <a:rPr lang="he-IL" sz="1500" dirty="0" err="1"/>
              <a:t>לקמיה</a:t>
            </a:r>
            <a:r>
              <a:rPr lang="he-IL" sz="1500" dirty="0"/>
              <a:t> </a:t>
            </a:r>
            <a:r>
              <a:rPr lang="he-IL" sz="1500" dirty="0" err="1"/>
              <a:t>דרב</a:t>
            </a:r>
            <a:r>
              <a:rPr lang="he-IL" sz="1500" dirty="0"/>
              <a:t> </a:t>
            </a:r>
            <a:r>
              <a:rPr lang="he-IL" sz="1500" dirty="0" smtClean="0"/>
              <a:t>יוסף, </a:t>
            </a:r>
            <a:r>
              <a:rPr lang="he-IL" sz="1500" dirty="0"/>
              <a:t>אמר </a:t>
            </a:r>
            <a:r>
              <a:rPr lang="he-IL" sz="1500" dirty="0" smtClean="0"/>
              <a:t>להו: </a:t>
            </a:r>
            <a:r>
              <a:rPr lang="he-IL" sz="1500" dirty="0" err="1" smtClean="0"/>
              <a:t>תנינא</a:t>
            </a:r>
            <a:r>
              <a:rPr lang="he-IL" sz="1500" dirty="0" smtClean="0"/>
              <a:t>: "</a:t>
            </a:r>
            <a:r>
              <a:rPr lang="he-IL" sz="1500" dirty="0" smtClean="0">
                <a:solidFill>
                  <a:srgbClr val="002060"/>
                </a:solidFill>
              </a:rPr>
              <a:t>שום </a:t>
            </a:r>
            <a:r>
              <a:rPr lang="he-IL" sz="1500" dirty="0">
                <a:solidFill>
                  <a:srgbClr val="002060"/>
                </a:solidFill>
              </a:rPr>
              <a:t>תשים עליך מלך מקרב </a:t>
            </a:r>
            <a:r>
              <a:rPr lang="he-IL" sz="1500" dirty="0" smtClean="0">
                <a:solidFill>
                  <a:srgbClr val="002060"/>
                </a:solidFill>
              </a:rPr>
              <a:t>אחיך</a:t>
            </a:r>
            <a:r>
              <a:rPr lang="he-IL" sz="1500" dirty="0" smtClean="0"/>
              <a:t>" - כל </a:t>
            </a:r>
            <a:r>
              <a:rPr lang="he-IL" sz="1500" dirty="0"/>
              <a:t>משימות שאתה משים לא יהיה אלא מקרב </a:t>
            </a:r>
            <a:r>
              <a:rPr lang="he-IL" sz="1500" dirty="0" smtClean="0"/>
              <a:t>אחיך. </a:t>
            </a:r>
          </a:p>
          <a:p>
            <a:pPr>
              <a:lnSpc>
                <a:spcPct val="120000"/>
              </a:lnSpc>
            </a:pPr>
            <a:r>
              <a:rPr lang="he-IL" sz="1500" dirty="0" smtClean="0"/>
              <a:t>אמר </a:t>
            </a:r>
            <a:r>
              <a:rPr lang="he-IL" sz="1500" dirty="0"/>
              <a:t>ליה רב </a:t>
            </a:r>
            <a:r>
              <a:rPr lang="he-IL" sz="1500" dirty="0" err="1"/>
              <a:t>אדא</a:t>
            </a:r>
            <a:r>
              <a:rPr lang="he-IL" sz="1500" dirty="0"/>
              <a:t> בר </a:t>
            </a:r>
            <a:r>
              <a:rPr lang="he-IL" sz="1500" dirty="0" smtClean="0"/>
              <a:t>אהבה: </a:t>
            </a:r>
            <a:r>
              <a:rPr lang="he-IL" sz="1500" dirty="0"/>
              <a:t>ואפילו אמו </a:t>
            </a:r>
            <a:r>
              <a:rPr lang="he-IL" sz="1500" dirty="0" smtClean="0"/>
              <a:t>מישראל? </a:t>
            </a:r>
          </a:p>
          <a:p>
            <a:pPr>
              <a:lnSpc>
                <a:spcPct val="120000"/>
              </a:lnSpc>
            </a:pPr>
            <a:r>
              <a:rPr lang="he-IL" sz="1500" dirty="0" smtClean="0"/>
              <a:t>אמר ליה: </a:t>
            </a:r>
            <a:r>
              <a:rPr lang="he-IL" sz="1500" dirty="0"/>
              <a:t>אמו מישראל </a:t>
            </a:r>
            <a:r>
              <a:rPr lang="he-IL" sz="1500" dirty="0" smtClean="0"/>
              <a:t>"</a:t>
            </a:r>
            <a:r>
              <a:rPr lang="he-IL" sz="1500" dirty="0" smtClean="0">
                <a:solidFill>
                  <a:srgbClr val="002060"/>
                </a:solidFill>
              </a:rPr>
              <a:t>מקרב אחיך</a:t>
            </a:r>
            <a:r>
              <a:rPr lang="he-IL" sz="1500" dirty="0" smtClean="0"/>
              <a:t>" </a:t>
            </a:r>
            <a:r>
              <a:rPr lang="he-IL" sz="1500" dirty="0" err="1"/>
              <a:t>קרינא</a:t>
            </a:r>
            <a:r>
              <a:rPr lang="he-IL" sz="1500" dirty="0"/>
              <a:t> </a:t>
            </a:r>
            <a:r>
              <a:rPr lang="he-IL" sz="1500" dirty="0" smtClean="0"/>
              <a:t>ביה, </a:t>
            </a:r>
            <a:r>
              <a:rPr lang="he-IL" sz="1500" dirty="0"/>
              <a:t>הלכך רב ביבי </a:t>
            </a:r>
            <a:r>
              <a:rPr lang="he-IL" sz="1500" dirty="0" err="1"/>
              <a:t>דגברא</a:t>
            </a:r>
            <a:r>
              <a:rPr lang="he-IL" sz="1500" dirty="0"/>
              <a:t> רבא הוא </a:t>
            </a:r>
            <a:r>
              <a:rPr lang="he-IL" sz="1500" dirty="0" err="1"/>
              <a:t>ליעיין</a:t>
            </a:r>
            <a:r>
              <a:rPr lang="he-IL" sz="1500" dirty="0"/>
              <a:t> במילי דשמיא ומר </a:t>
            </a:r>
            <a:r>
              <a:rPr lang="he-IL" sz="1500" dirty="0" err="1"/>
              <a:t>ליעיין</a:t>
            </a:r>
            <a:r>
              <a:rPr lang="he-IL" sz="1500" dirty="0"/>
              <a:t> במילי </a:t>
            </a:r>
            <a:r>
              <a:rPr lang="he-IL" sz="1500" dirty="0" smtClean="0"/>
              <a:t>דמתא. </a:t>
            </a:r>
          </a:p>
          <a:p>
            <a:pPr>
              <a:lnSpc>
                <a:spcPct val="120000"/>
              </a:lnSpc>
            </a:pPr>
            <a:endParaRPr lang="he-IL" sz="300" dirty="0"/>
          </a:p>
          <a:p>
            <a:pPr>
              <a:lnSpc>
                <a:spcPct val="120000"/>
              </a:lnSpc>
            </a:pPr>
            <a:r>
              <a:rPr lang="he-IL" sz="1500" dirty="0" smtClean="0"/>
              <a:t>אמר </a:t>
            </a:r>
            <a:r>
              <a:rPr lang="he-IL" sz="1500" dirty="0" err="1" smtClean="0"/>
              <a:t>אביי</a:t>
            </a:r>
            <a:r>
              <a:rPr lang="he-IL" sz="1500" dirty="0" smtClean="0"/>
              <a:t>: </a:t>
            </a:r>
            <a:r>
              <a:rPr lang="he-IL" sz="1500" dirty="0"/>
              <a:t>הלכך מאן </a:t>
            </a:r>
            <a:r>
              <a:rPr lang="he-IL" sz="1500" dirty="0" err="1"/>
              <a:t>דמשרי</a:t>
            </a:r>
            <a:r>
              <a:rPr lang="he-IL" sz="1500" dirty="0"/>
              <a:t> צורבא מדרבנן </a:t>
            </a:r>
            <a:r>
              <a:rPr lang="he-IL" sz="1500" dirty="0" err="1" smtClean="0"/>
              <a:t>באושפיזיכניה</a:t>
            </a:r>
            <a:r>
              <a:rPr lang="he-IL" sz="1500" dirty="0" smtClean="0"/>
              <a:t>, </a:t>
            </a:r>
            <a:r>
              <a:rPr lang="he-IL" sz="1500" dirty="0" err="1"/>
              <a:t>לאשרי</a:t>
            </a:r>
            <a:r>
              <a:rPr lang="he-IL" sz="1500" dirty="0"/>
              <a:t> כרב </a:t>
            </a:r>
            <a:r>
              <a:rPr lang="he-IL" sz="1500" dirty="0" err="1"/>
              <a:t>אדא</a:t>
            </a:r>
            <a:r>
              <a:rPr lang="he-IL" sz="1500" dirty="0"/>
              <a:t> בר אהבה </a:t>
            </a:r>
            <a:r>
              <a:rPr lang="he-IL" sz="1500" dirty="0" err="1"/>
              <a:t>דידע</a:t>
            </a:r>
            <a:r>
              <a:rPr lang="he-IL" sz="1500" dirty="0"/>
              <a:t> </a:t>
            </a:r>
            <a:r>
              <a:rPr lang="he-IL" sz="1500" dirty="0" err="1"/>
              <a:t>למהפיך</a:t>
            </a:r>
            <a:r>
              <a:rPr lang="he-IL" sz="1500" dirty="0"/>
              <a:t> ליה </a:t>
            </a:r>
            <a:r>
              <a:rPr lang="he-IL" sz="1500" dirty="0" err="1" smtClean="0"/>
              <a:t>בזכותיה</a:t>
            </a:r>
            <a:r>
              <a:rPr lang="he-IL" sz="1500" dirty="0" smtClean="0"/>
              <a:t>. </a:t>
            </a:r>
          </a:p>
          <a:p>
            <a:pPr>
              <a:lnSpc>
                <a:spcPct val="120000"/>
              </a:lnSpc>
            </a:pPr>
            <a:endParaRPr lang="he-IL" sz="900" dirty="0" smtClean="0"/>
          </a:p>
          <a:p>
            <a:pPr>
              <a:lnSpc>
                <a:spcPct val="120000"/>
              </a:lnSpc>
            </a:pPr>
            <a:r>
              <a:rPr lang="he-IL" sz="1500" dirty="0" smtClean="0"/>
              <a:t>רבי </a:t>
            </a:r>
            <a:r>
              <a:rPr lang="he-IL" sz="1500" dirty="0" err="1"/>
              <a:t>זירא</a:t>
            </a:r>
            <a:r>
              <a:rPr lang="he-IL" sz="1500" dirty="0"/>
              <a:t> מטפל </a:t>
            </a:r>
            <a:r>
              <a:rPr lang="he-IL" sz="1500" dirty="0" smtClean="0"/>
              <a:t>בהו, רבה </a:t>
            </a:r>
            <a:r>
              <a:rPr lang="he-IL" sz="1500" dirty="0"/>
              <a:t>בר </a:t>
            </a:r>
            <a:r>
              <a:rPr lang="he-IL" sz="1500" dirty="0" err="1"/>
              <a:t>אבוה</a:t>
            </a:r>
            <a:r>
              <a:rPr lang="he-IL" sz="1500" dirty="0"/>
              <a:t> מטפל </a:t>
            </a:r>
            <a:r>
              <a:rPr lang="he-IL" sz="1500" dirty="0" smtClean="0"/>
              <a:t>בהו, </a:t>
            </a:r>
          </a:p>
          <a:p>
            <a:pPr>
              <a:lnSpc>
                <a:spcPct val="120000"/>
              </a:lnSpc>
            </a:pPr>
            <a:r>
              <a:rPr lang="he-IL" sz="1500" dirty="0" err="1" smtClean="0"/>
              <a:t>במערבא</a:t>
            </a:r>
            <a:r>
              <a:rPr lang="he-IL" sz="1500" dirty="0" smtClean="0"/>
              <a:t> </a:t>
            </a:r>
            <a:r>
              <a:rPr lang="he-IL" sz="1500" dirty="0"/>
              <a:t>אפילו ריש כורי לא </a:t>
            </a:r>
            <a:r>
              <a:rPr lang="he-IL" sz="1500" dirty="0" err="1"/>
              <a:t>מוקמי</a:t>
            </a:r>
            <a:r>
              <a:rPr lang="he-IL" sz="1500" dirty="0"/>
              <a:t> </a:t>
            </a:r>
            <a:r>
              <a:rPr lang="he-IL" sz="1500" dirty="0" err="1" smtClean="0"/>
              <a:t>מינייהו</a:t>
            </a:r>
            <a:r>
              <a:rPr lang="he-IL" sz="1500" dirty="0" smtClean="0"/>
              <a:t>, </a:t>
            </a:r>
            <a:r>
              <a:rPr lang="he-IL" sz="1500" dirty="0" err="1" smtClean="0"/>
              <a:t>בנהרדעא</a:t>
            </a:r>
            <a:r>
              <a:rPr lang="he-IL" sz="1500" dirty="0" smtClean="0"/>
              <a:t> </a:t>
            </a:r>
            <a:r>
              <a:rPr lang="he-IL" sz="1500" dirty="0"/>
              <a:t>אפי' ריש </a:t>
            </a:r>
            <a:r>
              <a:rPr lang="he-IL" sz="1500" dirty="0" err="1"/>
              <a:t>גרגותא</a:t>
            </a:r>
            <a:r>
              <a:rPr lang="he-IL" sz="1500" dirty="0"/>
              <a:t> לא </a:t>
            </a:r>
            <a:r>
              <a:rPr lang="he-IL" sz="1500" dirty="0" err="1"/>
              <a:t>מוקמי</a:t>
            </a:r>
            <a:r>
              <a:rPr lang="he-IL" sz="1500" dirty="0"/>
              <a:t> </a:t>
            </a:r>
            <a:r>
              <a:rPr lang="he-IL" sz="1500" dirty="0" err="1" smtClean="0"/>
              <a:t>מינייהו</a:t>
            </a:r>
            <a:r>
              <a:rPr lang="he-IL" sz="1500" dirty="0" smtClean="0"/>
              <a:t>.</a:t>
            </a:r>
          </a:p>
        </p:txBody>
      </p:sp>
      <p:sp>
        <p:nvSpPr>
          <p:cNvPr id="5" name="TextBox 4"/>
          <p:cNvSpPr txBox="1"/>
          <p:nvPr/>
        </p:nvSpPr>
        <p:spPr>
          <a:xfrm>
            <a:off x="-51280" y="35330"/>
            <a:ext cx="159894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8" name="הסבר מלבני מעוגל 7"/>
          <p:cNvSpPr/>
          <p:nvPr/>
        </p:nvSpPr>
        <p:spPr>
          <a:xfrm>
            <a:off x="2154723" y="158160"/>
            <a:ext cx="6552729" cy="792088"/>
          </a:xfrm>
          <a:prstGeom prst="wedgeRoundRectCallout">
            <a:avLst>
              <a:gd name="adj1" fmla="val 53884"/>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b="1" dirty="0" smtClean="0">
                <a:solidFill>
                  <a:prstClr val="black"/>
                </a:solidFill>
              </a:rPr>
              <a:t>משנה דף </a:t>
            </a:r>
            <a:r>
              <a:rPr lang="he-IL" sz="1400" b="1" dirty="0" err="1" smtClean="0">
                <a:solidFill>
                  <a:prstClr val="black"/>
                </a:solidFill>
              </a:rPr>
              <a:t>עו</a:t>
            </a:r>
            <a:r>
              <a:rPr lang="he-IL" sz="1400" b="1" dirty="0" smtClean="0">
                <a:solidFill>
                  <a:prstClr val="black"/>
                </a:solidFill>
              </a:rPr>
              <a:t> עמוד א</a:t>
            </a:r>
            <a:endParaRPr lang="he-IL" sz="1400" b="1" dirty="0">
              <a:solidFill>
                <a:prstClr val="black"/>
              </a:solidFill>
            </a:endParaRPr>
          </a:p>
          <a:p>
            <a:pPr lvl="0">
              <a:lnSpc>
                <a:spcPct val="120000"/>
              </a:lnSpc>
            </a:pPr>
            <a:endParaRPr lang="he-IL" sz="200" dirty="0">
              <a:solidFill>
                <a:srgbClr val="F79646">
                  <a:lumMod val="50000"/>
                </a:srgbClr>
              </a:solidFill>
            </a:endParaRPr>
          </a:p>
          <a:p>
            <a:pPr>
              <a:lnSpc>
                <a:spcPct val="120000"/>
              </a:lnSpc>
            </a:pPr>
            <a:r>
              <a:rPr lang="he-IL" sz="1400" dirty="0">
                <a:solidFill>
                  <a:srgbClr val="F79646">
                    <a:lumMod val="50000"/>
                  </a:srgbClr>
                </a:solidFill>
              </a:rPr>
              <a:t>וכל שהוחזקו אבותיו משוטרי הרבים וגבאי צדקה - </a:t>
            </a:r>
            <a:r>
              <a:rPr lang="he-IL" sz="1400" dirty="0" err="1">
                <a:solidFill>
                  <a:srgbClr val="F79646">
                    <a:lumMod val="50000"/>
                  </a:srgbClr>
                </a:solidFill>
              </a:rPr>
              <a:t>משיאין</a:t>
            </a:r>
            <a:r>
              <a:rPr lang="he-IL" sz="1400" dirty="0">
                <a:solidFill>
                  <a:srgbClr val="F79646">
                    <a:lumMod val="50000"/>
                  </a:srgbClr>
                </a:solidFill>
              </a:rPr>
              <a:t> לכהונה, ואין צריך לבדוק </a:t>
            </a:r>
            <a:r>
              <a:rPr lang="he-IL" sz="1400" dirty="0" smtClean="0">
                <a:solidFill>
                  <a:srgbClr val="F79646">
                    <a:lumMod val="50000"/>
                  </a:srgbClr>
                </a:solidFill>
              </a:rPr>
              <a:t>אחריהן.</a:t>
            </a:r>
            <a:endParaRPr lang="he-IL" sz="1400" dirty="0">
              <a:solidFill>
                <a:srgbClr val="F79646">
                  <a:lumMod val="50000"/>
                </a:srgbClr>
              </a:solidFill>
            </a:endParaRPr>
          </a:p>
        </p:txBody>
      </p:sp>
    </p:spTree>
    <p:extLst>
      <p:ext uri="{BB962C8B-B14F-4D97-AF65-F5344CB8AC3E}">
        <p14:creationId xmlns:p14="http://schemas.microsoft.com/office/powerpoint/2010/main" val="3279977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90560" y="1335018"/>
            <a:ext cx="8455932" cy="5613845"/>
          </a:xfrm>
          <a:prstGeom prst="rect">
            <a:avLst/>
          </a:prstGeom>
          <a:noFill/>
        </p:spPr>
        <p:txBody>
          <a:bodyPr wrap="square" rtlCol="1">
            <a:spAutoFit/>
          </a:bodyPr>
          <a:lstStyle/>
          <a:p>
            <a:pPr>
              <a:lnSpc>
                <a:spcPct val="120000"/>
              </a:lnSpc>
            </a:pPr>
            <a:r>
              <a:rPr lang="he-IL" sz="1500" dirty="0"/>
              <a:t>רבי יוסי אומר אף מי שהיה </a:t>
            </a:r>
            <a:r>
              <a:rPr lang="he-IL" sz="1500" dirty="0" err="1"/>
              <a:t>וכו</a:t>
            </a:r>
            <a:r>
              <a:rPr lang="he-IL" sz="1500" dirty="0"/>
              <a:t>': </a:t>
            </a:r>
            <a:endParaRPr lang="he-IL" sz="1500" dirty="0" smtClean="0"/>
          </a:p>
          <a:p>
            <a:pPr>
              <a:lnSpc>
                <a:spcPct val="120000"/>
              </a:lnSpc>
            </a:pPr>
            <a:r>
              <a:rPr lang="he-IL" sz="1500" dirty="0" smtClean="0"/>
              <a:t>מאי טעמא? </a:t>
            </a:r>
          </a:p>
          <a:p>
            <a:pPr>
              <a:lnSpc>
                <a:spcPct val="120000"/>
              </a:lnSpc>
            </a:pPr>
            <a:r>
              <a:rPr lang="he-IL" sz="1500" dirty="0" smtClean="0"/>
              <a:t>דייקי ומחתמי</a:t>
            </a:r>
            <a:r>
              <a:rPr lang="he-IL" sz="1500" dirty="0"/>
              <a:t>.</a:t>
            </a:r>
            <a:endParaRPr lang="he-IL" sz="1500" dirty="0" smtClean="0"/>
          </a:p>
          <a:p>
            <a:pPr>
              <a:lnSpc>
                <a:spcPct val="120000"/>
              </a:lnSpc>
            </a:pPr>
            <a:endParaRPr lang="he-IL" sz="1500" dirty="0"/>
          </a:p>
          <a:p>
            <a:pPr>
              <a:lnSpc>
                <a:spcPct val="120000"/>
              </a:lnSpc>
            </a:pPr>
            <a:r>
              <a:rPr lang="he-IL" sz="1500" dirty="0" smtClean="0"/>
              <a:t>רבי </a:t>
            </a:r>
            <a:r>
              <a:rPr lang="he-IL" sz="1500" dirty="0" err="1"/>
              <a:t>חנינא</a:t>
            </a:r>
            <a:r>
              <a:rPr lang="he-IL" sz="1500" dirty="0"/>
              <a:t> בן </a:t>
            </a:r>
            <a:r>
              <a:rPr lang="he-IL" sz="1500" dirty="0" err="1"/>
              <a:t>אנטיגנוס</a:t>
            </a:r>
            <a:r>
              <a:rPr lang="he-IL" sz="1500" dirty="0"/>
              <a:t> </a:t>
            </a:r>
            <a:r>
              <a:rPr lang="he-IL" sz="1500" dirty="0" err="1"/>
              <a:t>וכו</a:t>
            </a:r>
            <a:r>
              <a:rPr lang="he-IL" sz="1500" dirty="0"/>
              <a:t>': </a:t>
            </a:r>
            <a:endParaRPr lang="he-IL" sz="1500" dirty="0" smtClean="0"/>
          </a:p>
          <a:p>
            <a:pPr>
              <a:lnSpc>
                <a:spcPct val="120000"/>
              </a:lnSpc>
            </a:pPr>
            <a:r>
              <a:rPr lang="he-IL" sz="1500" dirty="0" smtClean="0"/>
              <a:t>אמר </a:t>
            </a:r>
            <a:r>
              <a:rPr lang="he-IL" sz="1500" dirty="0"/>
              <a:t>רב יהודה אמר </a:t>
            </a:r>
            <a:r>
              <a:rPr lang="he-IL" sz="1500" dirty="0" smtClean="0"/>
              <a:t>שמואל: </a:t>
            </a:r>
            <a:r>
              <a:rPr lang="he-IL" sz="1500" dirty="0"/>
              <a:t>בחיילות של בית </a:t>
            </a:r>
            <a:r>
              <a:rPr lang="he-IL" sz="1500" dirty="0" smtClean="0"/>
              <a:t>דוד. </a:t>
            </a:r>
          </a:p>
          <a:p>
            <a:pPr>
              <a:lnSpc>
                <a:spcPct val="120000"/>
              </a:lnSpc>
            </a:pPr>
            <a:r>
              <a:rPr lang="he-IL" sz="1500" dirty="0" smtClean="0"/>
              <a:t>אמר </a:t>
            </a:r>
            <a:r>
              <a:rPr lang="he-IL" sz="1500" dirty="0"/>
              <a:t>רב </a:t>
            </a:r>
            <a:r>
              <a:rPr lang="he-IL" sz="1500" dirty="0" smtClean="0"/>
              <a:t>יוסף: </a:t>
            </a:r>
            <a:r>
              <a:rPr lang="he-IL" sz="1500" dirty="0"/>
              <a:t>מאי </a:t>
            </a:r>
            <a:r>
              <a:rPr lang="he-IL" sz="1500" dirty="0" smtClean="0"/>
              <a:t>קרא? </a:t>
            </a:r>
            <a:r>
              <a:rPr lang="he-IL" sz="1500" dirty="0"/>
              <a:t>"</a:t>
            </a:r>
            <a:r>
              <a:rPr lang="he-IL" sz="1500" dirty="0" err="1" smtClean="0">
                <a:solidFill>
                  <a:srgbClr val="002060"/>
                </a:solidFill>
              </a:rPr>
              <a:t>והתיחשם</a:t>
            </a:r>
            <a:r>
              <a:rPr lang="he-IL" sz="1500" dirty="0" smtClean="0">
                <a:solidFill>
                  <a:srgbClr val="002060"/>
                </a:solidFill>
              </a:rPr>
              <a:t> </a:t>
            </a:r>
            <a:r>
              <a:rPr lang="he-IL" sz="1500" dirty="0">
                <a:solidFill>
                  <a:srgbClr val="002060"/>
                </a:solidFill>
              </a:rPr>
              <a:t>בצבא </a:t>
            </a:r>
            <a:r>
              <a:rPr lang="he-IL" sz="1500" dirty="0" smtClean="0">
                <a:solidFill>
                  <a:srgbClr val="002060"/>
                </a:solidFill>
              </a:rPr>
              <a:t>במלחמה</a:t>
            </a:r>
            <a:r>
              <a:rPr lang="he-IL" sz="1500" dirty="0" smtClean="0"/>
              <a:t>".</a:t>
            </a:r>
          </a:p>
          <a:p>
            <a:pPr>
              <a:lnSpc>
                <a:spcPct val="120000"/>
              </a:lnSpc>
            </a:pPr>
            <a:r>
              <a:rPr lang="he-IL" sz="1500" dirty="0" smtClean="0"/>
              <a:t>וטעמא מאי? אמר </a:t>
            </a:r>
            <a:r>
              <a:rPr lang="he-IL" sz="1500" dirty="0"/>
              <a:t>רב יהודה אמר </a:t>
            </a:r>
            <a:r>
              <a:rPr lang="he-IL" sz="1500" dirty="0" smtClean="0"/>
              <a:t>רב: </a:t>
            </a:r>
            <a:r>
              <a:rPr lang="he-IL" sz="1500" dirty="0"/>
              <a:t>כדי שתהא זכותן וזכות </a:t>
            </a:r>
            <a:r>
              <a:rPr lang="he-IL" sz="1500" dirty="0" err="1"/>
              <a:t>אבותם</a:t>
            </a:r>
            <a:r>
              <a:rPr lang="he-IL" sz="1500" dirty="0"/>
              <a:t> </a:t>
            </a:r>
            <a:r>
              <a:rPr lang="he-IL" sz="1500" dirty="0" smtClean="0"/>
              <a:t>מסייעתן. </a:t>
            </a:r>
          </a:p>
          <a:p>
            <a:pPr>
              <a:lnSpc>
                <a:spcPct val="120000"/>
              </a:lnSpc>
            </a:pPr>
            <a:endParaRPr lang="he-IL" sz="700" dirty="0"/>
          </a:p>
          <a:p>
            <a:pPr>
              <a:lnSpc>
                <a:spcPct val="120000"/>
              </a:lnSpc>
            </a:pPr>
            <a:r>
              <a:rPr lang="he-IL" sz="1500" dirty="0" err="1" smtClean="0"/>
              <a:t>והאיכא</a:t>
            </a:r>
            <a:r>
              <a:rPr lang="he-IL" sz="1500" dirty="0" smtClean="0"/>
              <a:t> "</a:t>
            </a:r>
            <a:r>
              <a:rPr lang="he-IL" sz="1500" dirty="0" err="1" smtClean="0">
                <a:solidFill>
                  <a:srgbClr val="002060"/>
                </a:solidFill>
              </a:rPr>
              <a:t>צלק</a:t>
            </a:r>
            <a:r>
              <a:rPr lang="he-IL" sz="1500" dirty="0" smtClean="0">
                <a:solidFill>
                  <a:srgbClr val="002060"/>
                </a:solidFill>
              </a:rPr>
              <a:t> העמוני</a:t>
            </a:r>
            <a:r>
              <a:rPr lang="he-IL" sz="1500" dirty="0" smtClean="0"/>
              <a:t>" </a:t>
            </a:r>
            <a:r>
              <a:rPr lang="he-IL" sz="1500" dirty="0"/>
              <a:t>מאי לאו </a:t>
            </a:r>
            <a:r>
              <a:rPr lang="he-IL" sz="1500" dirty="0" err="1"/>
              <a:t>דאתי</a:t>
            </a:r>
            <a:r>
              <a:rPr lang="he-IL" sz="1500" dirty="0"/>
              <a:t> </a:t>
            </a:r>
            <a:r>
              <a:rPr lang="he-IL" sz="1500" dirty="0" smtClean="0"/>
              <a:t>מעמון? </a:t>
            </a:r>
          </a:p>
          <a:p>
            <a:pPr>
              <a:lnSpc>
                <a:spcPct val="120000"/>
              </a:lnSpc>
            </a:pPr>
            <a:r>
              <a:rPr lang="he-IL" sz="1500" dirty="0" smtClean="0"/>
              <a:t>לא, </a:t>
            </a:r>
            <a:r>
              <a:rPr lang="he-IL" sz="1500" dirty="0" err="1"/>
              <a:t>דיתיב</a:t>
            </a:r>
            <a:r>
              <a:rPr lang="he-IL" sz="1500" dirty="0"/>
              <a:t> </a:t>
            </a:r>
            <a:r>
              <a:rPr lang="he-IL" sz="1500" dirty="0" smtClean="0"/>
              <a:t>בעמון.</a:t>
            </a:r>
          </a:p>
          <a:p>
            <a:pPr>
              <a:lnSpc>
                <a:spcPct val="120000"/>
              </a:lnSpc>
            </a:pPr>
            <a:endParaRPr lang="he-IL" sz="700" dirty="0" smtClean="0"/>
          </a:p>
          <a:p>
            <a:pPr>
              <a:lnSpc>
                <a:spcPct val="120000"/>
              </a:lnSpc>
            </a:pPr>
            <a:r>
              <a:rPr lang="he-IL" sz="1500" dirty="0" err="1" smtClean="0"/>
              <a:t>והאיכא</a:t>
            </a:r>
            <a:r>
              <a:rPr lang="he-IL" sz="1500" dirty="0" smtClean="0"/>
              <a:t> "</a:t>
            </a:r>
            <a:r>
              <a:rPr lang="he-IL" sz="1500" dirty="0" smtClean="0">
                <a:solidFill>
                  <a:srgbClr val="002060"/>
                </a:solidFill>
              </a:rPr>
              <a:t>אוריה </a:t>
            </a:r>
            <a:r>
              <a:rPr lang="he-IL" sz="1500" dirty="0" err="1" smtClean="0">
                <a:solidFill>
                  <a:srgbClr val="002060"/>
                </a:solidFill>
              </a:rPr>
              <a:t>החתי</a:t>
            </a:r>
            <a:r>
              <a:rPr lang="he-IL" sz="1500" dirty="0" smtClean="0"/>
              <a:t>", </a:t>
            </a:r>
            <a:r>
              <a:rPr lang="he-IL" sz="1500" dirty="0"/>
              <a:t>מאי לאו </a:t>
            </a:r>
            <a:r>
              <a:rPr lang="he-IL" sz="1500" dirty="0" err="1"/>
              <a:t>דאתי</a:t>
            </a:r>
            <a:r>
              <a:rPr lang="he-IL" sz="1500" dirty="0"/>
              <a:t> </a:t>
            </a:r>
            <a:r>
              <a:rPr lang="he-IL" sz="1500" dirty="0" smtClean="0"/>
              <a:t>מחת? </a:t>
            </a:r>
          </a:p>
          <a:p>
            <a:pPr>
              <a:lnSpc>
                <a:spcPct val="120000"/>
              </a:lnSpc>
            </a:pPr>
            <a:r>
              <a:rPr lang="he-IL" sz="1500" dirty="0" smtClean="0"/>
              <a:t>לא, </a:t>
            </a:r>
            <a:r>
              <a:rPr lang="he-IL" sz="1500" dirty="0" err="1"/>
              <a:t>דיתיב</a:t>
            </a:r>
            <a:r>
              <a:rPr lang="he-IL" sz="1500" dirty="0"/>
              <a:t> </a:t>
            </a:r>
            <a:r>
              <a:rPr lang="he-IL" sz="1500" dirty="0" smtClean="0"/>
              <a:t>בחת.</a:t>
            </a:r>
          </a:p>
          <a:p>
            <a:pPr>
              <a:lnSpc>
                <a:spcPct val="120000"/>
              </a:lnSpc>
            </a:pPr>
            <a:endParaRPr lang="he-IL" sz="700" dirty="0" smtClean="0"/>
          </a:p>
          <a:p>
            <a:pPr>
              <a:lnSpc>
                <a:spcPct val="120000"/>
              </a:lnSpc>
            </a:pPr>
            <a:r>
              <a:rPr lang="he-IL" sz="1500" dirty="0" err="1" smtClean="0"/>
              <a:t>והאיכא</a:t>
            </a:r>
            <a:r>
              <a:rPr lang="he-IL" sz="1500" dirty="0" smtClean="0"/>
              <a:t> "</a:t>
            </a:r>
            <a:r>
              <a:rPr lang="he-IL" sz="1500" dirty="0" smtClean="0">
                <a:solidFill>
                  <a:srgbClr val="002060"/>
                </a:solidFill>
              </a:rPr>
              <a:t>אתי הגיתי</a:t>
            </a:r>
            <a:r>
              <a:rPr lang="he-IL" sz="1500" dirty="0" smtClean="0"/>
              <a:t>"!</a:t>
            </a:r>
            <a:endParaRPr lang="he-IL" sz="1500" dirty="0" smtClean="0"/>
          </a:p>
          <a:p>
            <a:pPr>
              <a:lnSpc>
                <a:spcPct val="120000"/>
              </a:lnSpc>
            </a:pPr>
            <a:r>
              <a:rPr lang="he-IL" sz="1500" dirty="0" smtClean="0"/>
              <a:t>וכי </a:t>
            </a:r>
            <a:r>
              <a:rPr lang="he-IL" sz="1500" dirty="0" err="1"/>
              <a:t>תימא</a:t>
            </a:r>
            <a:r>
              <a:rPr lang="he-IL" sz="1500" dirty="0"/>
              <a:t> הכי </a:t>
            </a:r>
            <a:r>
              <a:rPr lang="he-IL" sz="1500" dirty="0" err="1"/>
              <a:t>נמי</a:t>
            </a:r>
            <a:r>
              <a:rPr lang="he-IL" sz="1500" dirty="0"/>
              <a:t> </a:t>
            </a:r>
            <a:r>
              <a:rPr lang="he-IL" sz="1500" dirty="0" err="1"/>
              <a:t>דיתיב</a:t>
            </a:r>
            <a:r>
              <a:rPr lang="he-IL" sz="1500" dirty="0"/>
              <a:t> </a:t>
            </a:r>
            <a:r>
              <a:rPr lang="he-IL" sz="1500" dirty="0" smtClean="0"/>
              <a:t>בגת - </a:t>
            </a:r>
          </a:p>
          <a:p>
            <a:pPr>
              <a:lnSpc>
                <a:spcPct val="120000"/>
              </a:lnSpc>
            </a:pPr>
            <a:r>
              <a:rPr lang="he-IL" sz="1500" dirty="0" smtClean="0"/>
              <a:t>והא </a:t>
            </a:r>
            <a:r>
              <a:rPr lang="he-IL" sz="1500" dirty="0"/>
              <a:t>אמר רב </a:t>
            </a:r>
            <a:r>
              <a:rPr lang="he-IL" sz="1500" dirty="0" smtClean="0"/>
              <a:t>נחמן: </a:t>
            </a:r>
            <a:r>
              <a:rPr lang="he-IL" sz="1500" dirty="0"/>
              <a:t>אתי הגיתי בא </a:t>
            </a:r>
            <a:r>
              <a:rPr lang="he-IL" sz="1500" dirty="0" smtClean="0"/>
              <a:t>ובטלה,</a:t>
            </a:r>
          </a:p>
          <a:p>
            <a:pPr>
              <a:lnSpc>
                <a:spcPct val="120000"/>
              </a:lnSpc>
            </a:pPr>
            <a:r>
              <a:rPr lang="he-IL" sz="1500" dirty="0" smtClean="0"/>
              <a:t>ועוד </a:t>
            </a:r>
            <a:r>
              <a:rPr lang="he-IL" sz="1500" dirty="0"/>
              <a:t>אמר רב </a:t>
            </a:r>
            <a:r>
              <a:rPr lang="he-IL" sz="1500" dirty="0" smtClean="0"/>
              <a:t>יהודה </a:t>
            </a:r>
            <a:r>
              <a:rPr lang="he-IL" sz="1500" dirty="0"/>
              <a:t>אמר </a:t>
            </a:r>
            <a:r>
              <a:rPr lang="he-IL" sz="1500" dirty="0" smtClean="0"/>
              <a:t>רב: </a:t>
            </a:r>
            <a:r>
              <a:rPr lang="he-IL" sz="1500" dirty="0"/>
              <a:t>ארבע מאות ילדים היו לו לדוד וכולם בני יפת תואר היו וכולם מסתפרים קומי ומגדלים בלורית היו וכולם יושבים בקרוניות של זהב והיו מהלכים בראשי גייסות והן הן בעלי אגרופים של בית </a:t>
            </a:r>
            <a:r>
              <a:rPr lang="he-IL" sz="1500" dirty="0" smtClean="0"/>
              <a:t>דוד!</a:t>
            </a:r>
          </a:p>
          <a:p>
            <a:pPr>
              <a:lnSpc>
                <a:spcPct val="120000"/>
              </a:lnSpc>
            </a:pPr>
            <a:r>
              <a:rPr lang="he-IL" sz="1500" dirty="0" err="1" smtClean="0"/>
              <a:t>דאזלי</a:t>
            </a:r>
            <a:r>
              <a:rPr lang="he-IL" sz="1500" dirty="0" smtClean="0"/>
              <a:t> </a:t>
            </a:r>
            <a:r>
              <a:rPr lang="he-IL" sz="1500" dirty="0" err="1"/>
              <a:t>לבעותי</a:t>
            </a:r>
            <a:r>
              <a:rPr lang="he-IL" sz="1500" dirty="0"/>
              <a:t> </a:t>
            </a:r>
            <a:r>
              <a:rPr lang="he-IL" sz="1500" dirty="0" smtClean="0"/>
              <a:t>עלמא.</a:t>
            </a:r>
          </a:p>
        </p:txBody>
      </p:sp>
      <p:sp>
        <p:nvSpPr>
          <p:cNvPr id="5" name="TextBox 4"/>
          <p:cNvSpPr txBox="1"/>
          <p:nvPr/>
        </p:nvSpPr>
        <p:spPr>
          <a:xfrm>
            <a:off x="-51280" y="35330"/>
            <a:ext cx="159894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8" name="הסבר מלבני מעוגל 7"/>
          <p:cNvSpPr/>
          <p:nvPr/>
        </p:nvSpPr>
        <p:spPr>
          <a:xfrm>
            <a:off x="3563888" y="130344"/>
            <a:ext cx="5143564" cy="1110600"/>
          </a:xfrm>
          <a:prstGeom prst="wedgeRoundRectCallout">
            <a:avLst>
              <a:gd name="adj1" fmla="val 53884"/>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b="1" dirty="0" smtClean="0">
                <a:solidFill>
                  <a:prstClr val="black"/>
                </a:solidFill>
              </a:rPr>
              <a:t>משנה דף </a:t>
            </a:r>
            <a:r>
              <a:rPr lang="he-IL" sz="1400" b="1" dirty="0" err="1" smtClean="0">
                <a:solidFill>
                  <a:prstClr val="black"/>
                </a:solidFill>
              </a:rPr>
              <a:t>עו</a:t>
            </a:r>
            <a:r>
              <a:rPr lang="he-IL" sz="1400" b="1" dirty="0" smtClean="0">
                <a:solidFill>
                  <a:prstClr val="black"/>
                </a:solidFill>
              </a:rPr>
              <a:t> עמוד א</a:t>
            </a:r>
            <a:endParaRPr lang="he-IL" sz="1400" b="1" dirty="0">
              <a:solidFill>
                <a:prstClr val="black"/>
              </a:solidFill>
            </a:endParaRPr>
          </a:p>
          <a:p>
            <a:pPr lvl="0">
              <a:lnSpc>
                <a:spcPct val="120000"/>
              </a:lnSpc>
            </a:pPr>
            <a:endParaRPr lang="he-IL" sz="200" dirty="0">
              <a:solidFill>
                <a:srgbClr val="F79646">
                  <a:lumMod val="50000"/>
                </a:srgbClr>
              </a:solidFill>
            </a:endParaRPr>
          </a:p>
          <a:p>
            <a:pPr>
              <a:lnSpc>
                <a:spcPct val="120000"/>
              </a:lnSpc>
            </a:pPr>
            <a:r>
              <a:rPr lang="he-IL" sz="1400" dirty="0">
                <a:solidFill>
                  <a:srgbClr val="F79646">
                    <a:lumMod val="50000"/>
                  </a:srgbClr>
                </a:solidFill>
              </a:rPr>
              <a:t>רבי יוסי אומר: אף מי שהיה חתום עד בערכי הישנה של ציפורי.</a:t>
            </a:r>
          </a:p>
          <a:p>
            <a:pPr>
              <a:lnSpc>
                <a:spcPct val="120000"/>
              </a:lnSpc>
            </a:pPr>
            <a:r>
              <a:rPr lang="he-IL" sz="1400" dirty="0">
                <a:solidFill>
                  <a:srgbClr val="F79646">
                    <a:lumMod val="50000"/>
                  </a:srgbClr>
                </a:solidFill>
              </a:rPr>
              <a:t>רבי </a:t>
            </a:r>
            <a:r>
              <a:rPr lang="he-IL" sz="1400" dirty="0" err="1">
                <a:solidFill>
                  <a:srgbClr val="F79646">
                    <a:lumMod val="50000"/>
                  </a:srgbClr>
                </a:solidFill>
              </a:rPr>
              <a:t>חנינא</a:t>
            </a:r>
            <a:r>
              <a:rPr lang="he-IL" sz="1400" dirty="0">
                <a:solidFill>
                  <a:srgbClr val="F79646">
                    <a:lumMod val="50000"/>
                  </a:srgbClr>
                </a:solidFill>
              </a:rPr>
              <a:t> בן </a:t>
            </a:r>
            <a:r>
              <a:rPr lang="he-IL" sz="1400" dirty="0" err="1">
                <a:solidFill>
                  <a:srgbClr val="F79646">
                    <a:lumMod val="50000"/>
                  </a:srgbClr>
                </a:solidFill>
              </a:rPr>
              <a:t>אנטיגנוס</a:t>
            </a:r>
            <a:r>
              <a:rPr lang="he-IL" sz="1400" dirty="0">
                <a:solidFill>
                  <a:srgbClr val="F79646">
                    <a:lumMod val="50000"/>
                  </a:srgbClr>
                </a:solidFill>
              </a:rPr>
              <a:t> אומר: אף מי שהיה מוכתב </a:t>
            </a:r>
            <a:r>
              <a:rPr lang="he-IL" sz="1400" dirty="0" err="1">
                <a:solidFill>
                  <a:srgbClr val="F79646">
                    <a:lumMod val="50000"/>
                  </a:srgbClr>
                </a:solidFill>
              </a:rPr>
              <a:t>באסטרטיא</a:t>
            </a:r>
            <a:r>
              <a:rPr lang="he-IL" sz="1400" dirty="0">
                <a:solidFill>
                  <a:srgbClr val="F79646">
                    <a:lumMod val="50000"/>
                  </a:srgbClr>
                </a:solidFill>
              </a:rPr>
              <a:t> של מלך.</a:t>
            </a:r>
          </a:p>
        </p:txBody>
      </p:sp>
    </p:spTree>
    <p:extLst>
      <p:ext uri="{BB962C8B-B14F-4D97-AF65-F5344CB8AC3E}">
        <p14:creationId xmlns:p14="http://schemas.microsoft.com/office/powerpoint/2010/main" val="2197155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21:00-21:45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233010"/>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765103"/>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8" name="TextBox 7"/>
          <p:cNvSpPr txBox="1"/>
          <p:nvPr/>
        </p:nvSpPr>
        <p:spPr>
          <a:xfrm>
            <a:off x="8244408" y="4287379"/>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9" name="טבלה 8"/>
          <p:cNvGraphicFramePr>
            <a:graphicFrameLocks noGrp="1"/>
          </p:cNvGraphicFramePr>
          <p:nvPr>
            <p:extLst>
              <p:ext uri="{D42A27DB-BD31-4B8C-83A1-F6EECF244321}">
                <p14:modId xmlns:p14="http://schemas.microsoft.com/office/powerpoint/2010/main" val="183906799"/>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kern="1200" dirty="0">
                          <a:solidFill>
                            <a:schemeClr val="tx1"/>
                          </a:solidFill>
                          <a:latin typeface="+mn-lt"/>
                          <a:ea typeface="+mn-ea"/>
                          <a:cs typeface="+mn-cs"/>
                        </a:rPr>
                        <a:t>יום א </a:t>
                      </a:r>
                      <a:r>
                        <a:rPr lang="he-IL" sz="1500" kern="1200" dirty="0" smtClean="0">
                          <a:solidFill>
                            <a:schemeClr val="tx1"/>
                          </a:solidFill>
                          <a:latin typeface="+mn-lt"/>
                          <a:ea typeface="+mn-ea"/>
                          <a:cs typeface="+mn-cs"/>
                        </a:rPr>
                        <a:t>(י"ד אייר)</a:t>
                      </a:r>
                      <a:endParaRPr lang="en-US" sz="1500" kern="1200" dirty="0">
                        <a:solidFill>
                          <a:schemeClr val="tx1"/>
                        </a:solidFill>
                        <a:latin typeface="+mn-lt"/>
                        <a:ea typeface="+mn-ea"/>
                        <a:cs typeface="+mn-cs"/>
                      </a:endParaRPr>
                    </a:p>
                    <a:p>
                      <a:pPr algn="just" rtl="1">
                        <a:lnSpc>
                          <a:spcPct val="115000"/>
                        </a:lnSpc>
                        <a:spcAft>
                          <a:spcPts val="0"/>
                        </a:spcAft>
                      </a:pP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latin typeface="+mn-lt"/>
                          <a:ea typeface="+mn-ea"/>
                          <a:cs typeface="+mn-cs"/>
                        </a:rPr>
                        <a:t>עב ע"א (שורה 4) - עב ע"ב (3 שורות מלמטה)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שמואל נבון</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a:solidFill>
                            <a:schemeClr val="tx1"/>
                          </a:solidFill>
                          <a:latin typeface="+mn-lt"/>
                          <a:ea typeface="+mn-ea"/>
                          <a:cs typeface="+mn-cs"/>
                        </a:rPr>
                        <a:t>יום ב </a:t>
                      </a:r>
                      <a:r>
                        <a:rPr lang="he-IL" sz="1500" kern="1200" dirty="0" smtClean="0">
                          <a:solidFill>
                            <a:schemeClr val="tx1"/>
                          </a:solidFill>
                          <a:latin typeface="+mn-lt"/>
                          <a:ea typeface="+mn-ea"/>
                          <a:cs typeface="+mn-cs"/>
                        </a:rPr>
                        <a:t>(ט"ו אייר)</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עב ע"ב (3 שורות מלמטה) - עד ע"א (שורה 3)</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דובי שחור</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a:solidFill>
                            <a:schemeClr val="tx1"/>
                          </a:solidFill>
                          <a:latin typeface="+mn-lt"/>
                          <a:ea typeface="+mn-ea"/>
                          <a:cs typeface="+mn-cs"/>
                        </a:rPr>
                        <a:t>יום ג </a:t>
                      </a:r>
                      <a:r>
                        <a:rPr lang="he-IL" sz="1500" kern="1200" dirty="0" smtClean="0">
                          <a:solidFill>
                            <a:schemeClr val="tx1"/>
                          </a:solidFill>
                          <a:latin typeface="+mn-lt"/>
                          <a:ea typeface="+mn-ea"/>
                          <a:cs typeface="+mn-cs"/>
                        </a:rPr>
                        <a:t>(ט"ז אייר)</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עד ע"א (שורה 3) - עד ע"ב (5 שורות מלמטה)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שמואל נבון</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smtClean="0">
                          <a:solidFill>
                            <a:schemeClr val="tx1"/>
                          </a:solidFill>
                          <a:latin typeface="+mn-lt"/>
                          <a:ea typeface="+mn-ea"/>
                          <a:cs typeface="+mn-cs"/>
                        </a:rPr>
                        <a:t>יום ד (י"ז אייר)</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latin typeface="+mn-lt"/>
                          <a:ea typeface="+mn-ea"/>
                          <a:cs typeface="+mn-cs"/>
                        </a:rPr>
                        <a:t>עד ע"ב (5 שורות מלמטה) - </a:t>
                      </a:r>
                      <a:r>
                        <a:rPr lang="he-IL" sz="1500" kern="1200" dirty="0" err="1" smtClean="0">
                          <a:solidFill>
                            <a:schemeClr val="tx1"/>
                          </a:solidFill>
                          <a:latin typeface="+mn-lt"/>
                          <a:ea typeface="+mn-ea"/>
                          <a:cs typeface="+mn-cs"/>
                        </a:rPr>
                        <a:t>עו</a:t>
                      </a:r>
                      <a:r>
                        <a:rPr lang="he-IL" sz="1500" kern="1200" dirty="0" smtClean="0">
                          <a:solidFill>
                            <a:schemeClr val="tx1"/>
                          </a:solidFill>
                          <a:latin typeface="+mn-lt"/>
                          <a:ea typeface="+mn-ea"/>
                          <a:cs typeface="+mn-cs"/>
                        </a:rPr>
                        <a:t> ע"א (משנה)</a:t>
                      </a:r>
                    </a:p>
                    <a:p>
                      <a:pPr marL="111760" algn="ctr" rtl="1">
                        <a:lnSpc>
                          <a:spcPct val="115000"/>
                        </a:lnSpc>
                        <a:spcAft>
                          <a:spcPts val="0"/>
                        </a:spcAft>
                      </a:pPr>
                      <a:r>
                        <a:rPr lang="he-IL" sz="1500" b="1" kern="1200" dirty="0" smtClean="0">
                          <a:solidFill>
                            <a:schemeClr val="tx1"/>
                          </a:solidFill>
                          <a:latin typeface="+mn-lt"/>
                          <a:ea typeface="+mn-ea"/>
                          <a:cs typeface="+mn-cs"/>
                        </a:rPr>
                        <a:t>השיעור יתחיל בשעה 21:30</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הראל שפירא</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marL="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יום ה (י"ח אייר)</a:t>
                      </a:r>
                      <a:endParaRPr lang="en-US" sz="1500" kern="1200" dirty="0" smtClean="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kern="1200" dirty="0" err="1" smtClean="0">
                          <a:solidFill>
                            <a:schemeClr val="tx1"/>
                          </a:solidFill>
                          <a:latin typeface="+mn-lt"/>
                          <a:ea typeface="+mn-ea"/>
                          <a:cs typeface="+mn-cs"/>
                        </a:rPr>
                        <a:t>עו</a:t>
                      </a:r>
                      <a:r>
                        <a:rPr lang="he-IL" sz="1500" kern="1200" dirty="0" smtClean="0">
                          <a:solidFill>
                            <a:schemeClr val="tx1"/>
                          </a:solidFill>
                          <a:latin typeface="+mn-lt"/>
                          <a:ea typeface="+mn-ea"/>
                          <a:cs typeface="+mn-cs"/>
                        </a:rPr>
                        <a:t> ע"א (משנה) - </a:t>
                      </a:r>
                      <a:r>
                        <a:rPr lang="he-IL" sz="1500" kern="1200" dirty="0" err="1" smtClean="0">
                          <a:solidFill>
                            <a:schemeClr val="tx1"/>
                          </a:solidFill>
                          <a:latin typeface="+mn-lt"/>
                          <a:ea typeface="+mn-ea"/>
                          <a:cs typeface="+mn-cs"/>
                        </a:rPr>
                        <a:t>עו</a:t>
                      </a:r>
                      <a:r>
                        <a:rPr lang="he-IL" sz="1500" kern="1200" dirty="0" smtClean="0">
                          <a:solidFill>
                            <a:schemeClr val="tx1"/>
                          </a:solidFill>
                          <a:latin typeface="+mn-lt"/>
                          <a:ea typeface="+mn-ea"/>
                          <a:cs typeface="+mn-cs"/>
                        </a:rPr>
                        <a:t> ע"ב (סוף הדף)</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הראל שפירא</a:t>
                      </a:r>
                      <a:endParaRPr lang="en-US" sz="1500" kern="1200" dirty="0" smtClean="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10" name="TextBox 9"/>
          <p:cNvSpPr txBox="1"/>
          <p:nvPr/>
        </p:nvSpPr>
        <p:spPr>
          <a:xfrm>
            <a:off x="8244408" y="4867581"/>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1" name="TextBox 10"/>
          <p:cNvSpPr txBox="1"/>
          <p:nvPr/>
        </p:nvSpPr>
        <p:spPr>
          <a:xfrm>
            <a:off x="8244408" y="538556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pic>
        <p:nvPicPr>
          <p:cNvPr id="13" name="תמונה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ביום ראשון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err="1" smtClean="0">
                <a:solidFill>
                  <a:srgbClr val="EEECE1">
                    <a:lumMod val="50000"/>
                  </a:srgbClr>
                </a:solidFill>
              </a:rPr>
              <a:t>לע"נ</a:t>
            </a:r>
            <a:r>
              <a:rPr lang="he-IL" sz="2300" b="1" dirty="0" smtClean="0">
                <a:solidFill>
                  <a:srgbClr val="EEECE1">
                    <a:lumMod val="50000"/>
                  </a:srgbClr>
                </a:solidFill>
              </a:rPr>
              <a:t> נחמה </a:t>
            </a:r>
            <a:r>
              <a:rPr lang="he-IL" sz="2300" b="1" dirty="0" err="1" smtClean="0">
                <a:solidFill>
                  <a:srgbClr val="EEECE1">
                    <a:lumMod val="50000"/>
                  </a:srgbClr>
                </a:solidFill>
              </a:rPr>
              <a:t>מינדל</a:t>
            </a:r>
            <a:r>
              <a:rPr lang="he-IL" sz="2300" b="1" dirty="0" smtClean="0">
                <a:solidFill>
                  <a:srgbClr val="EEECE1">
                    <a:lumMod val="50000"/>
                  </a:srgbClr>
                </a:solidFill>
              </a:rPr>
              <a:t> ברגמן</a:t>
            </a:r>
            <a:endParaRPr lang="he-IL" sz="2300" b="1" dirty="0">
              <a:solidFill>
                <a:srgbClr val="EEECE1">
                  <a:lumMod val="50000"/>
                </a:srgbClr>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971600" y="151799"/>
            <a:ext cx="7749296" cy="6666440"/>
          </a:xfrm>
          <a:prstGeom prst="rect">
            <a:avLst/>
          </a:prstGeom>
          <a:noFill/>
        </p:spPr>
        <p:txBody>
          <a:bodyPr wrap="square" rtlCol="1">
            <a:spAutoFit/>
          </a:bodyPr>
          <a:lstStyle/>
          <a:p>
            <a:pPr>
              <a:lnSpc>
                <a:spcPct val="120000"/>
              </a:lnSpc>
            </a:pPr>
            <a:r>
              <a:rPr lang="he-IL" sz="1600" b="1" dirty="0" smtClean="0"/>
              <a:t>משנה</a:t>
            </a:r>
          </a:p>
          <a:p>
            <a:pPr>
              <a:lnSpc>
                <a:spcPct val="120000"/>
              </a:lnSpc>
            </a:pPr>
            <a:endParaRPr lang="he-IL" sz="400" dirty="0" smtClean="0">
              <a:solidFill>
                <a:srgbClr val="F79646">
                  <a:lumMod val="50000"/>
                </a:srgbClr>
              </a:solidFill>
            </a:endParaRPr>
          </a:p>
          <a:p>
            <a:pPr>
              <a:lnSpc>
                <a:spcPct val="120000"/>
              </a:lnSpc>
            </a:pPr>
            <a:r>
              <a:rPr lang="he-IL" sz="1600" dirty="0" smtClean="0">
                <a:solidFill>
                  <a:srgbClr val="F79646">
                    <a:lumMod val="50000"/>
                  </a:srgbClr>
                </a:solidFill>
              </a:rPr>
              <a:t>הנושא </a:t>
            </a:r>
            <a:r>
              <a:rPr lang="he-IL" sz="1600" dirty="0" err="1">
                <a:solidFill>
                  <a:srgbClr val="F79646">
                    <a:lumMod val="50000"/>
                  </a:srgbClr>
                </a:solidFill>
              </a:rPr>
              <a:t>אשה</a:t>
            </a:r>
            <a:r>
              <a:rPr lang="he-IL" sz="1600" dirty="0">
                <a:solidFill>
                  <a:srgbClr val="F79646">
                    <a:lumMod val="50000"/>
                  </a:srgbClr>
                </a:solidFill>
              </a:rPr>
              <a:t> </a:t>
            </a:r>
            <a:r>
              <a:rPr lang="he-IL" sz="1600" dirty="0" err="1">
                <a:solidFill>
                  <a:srgbClr val="F79646">
                    <a:lumMod val="50000"/>
                  </a:srgbClr>
                </a:solidFill>
              </a:rPr>
              <a:t>כהנת</a:t>
            </a:r>
            <a:r>
              <a:rPr lang="he-IL" sz="1600" dirty="0">
                <a:solidFill>
                  <a:srgbClr val="F79646">
                    <a:lumMod val="50000"/>
                  </a:srgbClr>
                </a:solidFill>
              </a:rPr>
              <a:t> </a:t>
            </a:r>
            <a:r>
              <a:rPr lang="he-IL" sz="1600" dirty="0" smtClean="0">
                <a:solidFill>
                  <a:srgbClr val="F79646">
                    <a:lumMod val="50000"/>
                  </a:srgbClr>
                </a:solidFill>
              </a:rPr>
              <a:t>- צריך </a:t>
            </a:r>
            <a:r>
              <a:rPr lang="he-IL" sz="1600" dirty="0">
                <a:solidFill>
                  <a:srgbClr val="F79646">
                    <a:lumMod val="50000"/>
                  </a:srgbClr>
                </a:solidFill>
              </a:rPr>
              <a:t>לבדוק אחריה ארבע </a:t>
            </a:r>
            <a:r>
              <a:rPr lang="he-IL" sz="1600" dirty="0" err="1">
                <a:solidFill>
                  <a:srgbClr val="F79646">
                    <a:lumMod val="50000"/>
                  </a:srgbClr>
                </a:solidFill>
              </a:rPr>
              <a:t>אמהות</a:t>
            </a:r>
            <a:r>
              <a:rPr lang="he-IL" sz="1600" dirty="0">
                <a:solidFill>
                  <a:srgbClr val="F79646">
                    <a:lumMod val="50000"/>
                  </a:srgbClr>
                </a:solidFill>
              </a:rPr>
              <a:t> שהן </a:t>
            </a:r>
            <a:r>
              <a:rPr lang="he-IL" sz="1600" dirty="0" smtClean="0">
                <a:solidFill>
                  <a:srgbClr val="F79646">
                    <a:lumMod val="50000"/>
                  </a:srgbClr>
                </a:solidFill>
              </a:rPr>
              <a:t>שמנה: </a:t>
            </a:r>
          </a:p>
          <a:p>
            <a:pPr>
              <a:lnSpc>
                <a:spcPct val="120000"/>
              </a:lnSpc>
            </a:pPr>
            <a:r>
              <a:rPr lang="he-IL" sz="1600" dirty="0" smtClean="0">
                <a:solidFill>
                  <a:srgbClr val="F79646">
                    <a:lumMod val="50000"/>
                  </a:srgbClr>
                </a:solidFill>
              </a:rPr>
              <a:t>אמה </a:t>
            </a:r>
            <a:r>
              <a:rPr lang="he-IL" sz="1600" dirty="0">
                <a:solidFill>
                  <a:srgbClr val="F79646">
                    <a:lumMod val="50000"/>
                  </a:srgbClr>
                </a:solidFill>
              </a:rPr>
              <a:t>ואם </a:t>
            </a:r>
            <a:r>
              <a:rPr lang="he-IL" sz="1600" dirty="0" smtClean="0">
                <a:solidFill>
                  <a:srgbClr val="F79646">
                    <a:lumMod val="50000"/>
                  </a:srgbClr>
                </a:solidFill>
              </a:rPr>
              <a:t>אמה, </a:t>
            </a:r>
            <a:r>
              <a:rPr lang="en-US" sz="1600" dirty="0" smtClean="0">
                <a:solidFill>
                  <a:srgbClr val="F79646">
                    <a:lumMod val="50000"/>
                  </a:srgbClr>
                </a:solidFill>
              </a:rPr>
              <a:t/>
            </a:r>
            <a:br>
              <a:rPr lang="en-US" sz="1600" dirty="0" smtClean="0">
                <a:solidFill>
                  <a:srgbClr val="F79646">
                    <a:lumMod val="50000"/>
                  </a:srgbClr>
                </a:solidFill>
              </a:rPr>
            </a:br>
            <a:r>
              <a:rPr lang="he-IL" sz="1600" dirty="0" smtClean="0">
                <a:solidFill>
                  <a:srgbClr val="F79646">
                    <a:lumMod val="50000"/>
                  </a:srgbClr>
                </a:solidFill>
              </a:rPr>
              <a:t>ואם </a:t>
            </a:r>
            <a:r>
              <a:rPr lang="he-IL" sz="1600" dirty="0">
                <a:solidFill>
                  <a:srgbClr val="F79646">
                    <a:lumMod val="50000"/>
                  </a:srgbClr>
                </a:solidFill>
              </a:rPr>
              <a:t>אבי אמה </a:t>
            </a:r>
            <a:r>
              <a:rPr lang="he-IL" sz="1600" dirty="0" smtClean="0">
                <a:solidFill>
                  <a:srgbClr val="F79646">
                    <a:lumMod val="50000"/>
                  </a:srgbClr>
                </a:solidFill>
              </a:rPr>
              <a:t>ואמה, </a:t>
            </a:r>
          </a:p>
          <a:p>
            <a:pPr>
              <a:lnSpc>
                <a:spcPct val="120000"/>
              </a:lnSpc>
            </a:pPr>
            <a:r>
              <a:rPr lang="he-IL" sz="1600" dirty="0" smtClean="0">
                <a:solidFill>
                  <a:srgbClr val="F79646">
                    <a:lumMod val="50000"/>
                  </a:srgbClr>
                </a:solidFill>
              </a:rPr>
              <a:t>ואם </a:t>
            </a:r>
            <a:r>
              <a:rPr lang="he-IL" sz="1600" dirty="0">
                <a:solidFill>
                  <a:srgbClr val="F79646">
                    <a:lumMod val="50000"/>
                  </a:srgbClr>
                </a:solidFill>
              </a:rPr>
              <a:t>אביה </a:t>
            </a:r>
            <a:r>
              <a:rPr lang="he-IL" sz="1600" dirty="0" smtClean="0">
                <a:solidFill>
                  <a:srgbClr val="F79646">
                    <a:lumMod val="50000"/>
                  </a:srgbClr>
                </a:solidFill>
              </a:rPr>
              <a:t>ואמה, </a:t>
            </a:r>
          </a:p>
          <a:p>
            <a:pPr>
              <a:lnSpc>
                <a:spcPct val="120000"/>
              </a:lnSpc>
            </a:pPr>
            <a:r>
              <a:rPr lang="he-IL" sz="1600" dirty="0" smtClean="0">
                <a:solidFill>
                  <a:srgbClr val="F79646">
                    <a:lumMod val="50000"/>
                  </a:srgbClr>
                </a:solidFill>
              </a:rPr>
              <a:t>ואם </a:t>
            </a:r>
            <a:r>
              <a:rPr lang="he-IL" sz="1600" dirty="0">
                <a:solidFill>
                  <a:srgbClr val="F79646">
                    <a:lumMod val="50000"/>
                  </a:srgbClr>
                </a:solidFill>
              </a:rPr>
              <a:t>אבי אביה </a:t>
            </a:r>
            <a:r>
              <a:rPr lang="he-IL" sz="1600" dirty="0" smtClean="0">
                <a:solidFill>
                  <a:srgbClr val="F79646">
                    <a:lumMod val="50000"/>
                  </a:srgbClr>
                </a:solidFill>
              </a:rPr>
              <a:t>ואמה.</a:t>
            </a:r>
          </a:p>
          <a:p>
            <a:pPr>
              <a:lnSpc>
                <a:spcPct val="120000"/>
              </a:lnSpc>
            </a:pPr>
            <a:r>
              <a:rPr lang="he-IL" sz="1600" dirty="0" smtClean="0">
                <a:solidFill>
                  <a:srgbClr val="F79646">
                    <a:lumMod val="50000"/>
                  </a:srgbClr>
                </a:solidFill>
              </a:rPr>
              <a:t>לויה </a:t>
            </a:r>
            <a:r>
              <a:rPr lang="he-IL" sz="1600" dirty="0">
                <a:solidFill>
                  <a:srgbClr val="F79646">
                    <a:lumMod val="50000"/>
                  </a:srgbClr>
                </a:solidFill>
              </a:rPr>
              <a:t>וישראלית </a:t>
            </a:r>
            <a:r>
              <a:rPr lang="he-IL" sz="1600" dirty="0" err="1">
                <a:solidFill>
                  <a:srgbClr val="F79646">
                    <a:lumMod val="50000"/>
                  </a:srgbClr>
                </a:solidFill>
              </a:rPr>
              <a:t>מוסיפין</a:t>
            </a:r>
            <a:r>
              <a:rPr lang="he-IL" sz="1600" dirty="0">
                <a:solidFill>
                  <a:srgbClr val="F79646">
                    <a:lumMod val="50000"/>
                  </a:srgbClr>
                </a:solidFill>
              </a:rPr>
              <a:t> עליהן עוד </a:t>
            </a:r>
            <a:r>
              <a:rPr lang="he-IL" sz="1600" dirty="0" smtClean="0">
                <a:solidFill>
                  <a:srgbClr val="F79646">
                    <a:lumMod val="50000"/>
                  </a:srgbClr>
                </a:solidFill>
              </a:rPr>
              <a:t>אחת.</a:t>
            </a:r>
          </a:p>
          <a:p>
            <a:pPr>
              <a:lnSpc>
                <a:spcPct val="120000"/>
              </a:lnSpc>
            </a:pPr>
            <a:endParaRPr lang="he-IL" sz="800" dirty="0" smtClean="0">
              <a:solidFill>
                <a:srgbClr val="F79646">
                  <a:lumMod val="50000"/>
                </a:srgbClr>
              </a:solidFill>
            </a:endParaRPr>
          </a:p>
          <a:p>
            <a:pPr>
              <a:lnSpc>
                <a:spcPct val="120000"/>
              </a:lnSpc>
            </a:pPr>
            <a:r>
              <a:rPr lang="he-IL" sz="1600" dirty="0" smtClean="0">
                <a:solidFill>
                  <a:srgbClr val="F79646">
                    <a:lumMod val="50000"/>
                  </a:srgbClr>
                </a:solidFill>
              </a:rPr>
              <a:t>אין </a:t>
            </a:r>
            <a:r>
              <a:rPr lang="he-IL" sz="1600" dirty="0" err="1">
                <a:solidFill>
                  <a:srgbClr val="F79646">
                    <a:lumMod val="50000"/>
                  </a:srgbClr>
                </a:solidFill>
              </a:rPr>
              <a:t>בודקין</a:t>
            </a:r>
            <a:r>
              <a:rPr lang="he-IL" sz="1600" dirty="0">
                <a:solidFill>
                  <a:srgbClr val="F79646">
                    <a:lumMod val="50000"/>
                  </a:srgbClr>
                </a:solidFill>
              </a:rPr>
              <a:t> לא מן המזבח </a:t>
            </a:r>
            <a:r>
              <a:rPr lang="he-IL" sz="1600" dirty="0" smtClean="0">
                <a:solidFill>
                  <a:srgbClr val="F79646">
                    <a:lumMod val="50000"/>
                  </a:srgbClr>
                </a:solidFill>
              </a:rPr>
              <a:t>ולמעלה,</a:t>
            </a:r>
          </a:p>
          <a:p>
            <a:pPr>
              <a:lnSpc>
                <a:spcPct val="120000"/>
              </a:lnSpc>
            </a:pPr>
            <a:r>
              <a:rPr lang="he-IL" sz="1600" dirty="0" smtClean="0">
                <a:solidFill>
                  <a:srgbClr val="F79646">
                    <a:lumMod val="50000"/>
                  </a:srgbClr>
                </a:solidFill>
              </a:rPr>
              <a:t>ולא </a:t>
            </a:r>
            <a:r>
              <a:rPr lang="he-IL" sz="1600" dirty="0">
                <a:solidFill>
                  <a:srgbClr val="F79646">
                    <a:lumMod val="50000"/>
                  </a:srgbClr>
                </a:solidFill>
              </a:rPr>
              <a:t>מן הדוכן </a:t>
            </a:r>
            <a:r>
              <a:rPr lang="he-IL" sz="1600" dirty="0" smtClean="0">
                <a:solidFill>
                  <a:srgbClr val="F79646">
                    <a:lumMod val="50000"/>
                  </a:srgbClr>
                </a:solidFill>
              </a:rPr>
              <a:t>ולמעלה,</a:t>
            </a:r>
          </a:p>
          <a:p>
            <a:pPr>
              <a:lnSpc>
                <a:spcPct val="120000"/>
              </a:lnSpc>
            </a:pPr>
            <a:r>
              <a:rPr lang="he-IL" sz="1600" dirty="0" smtClean="0">
                <a:solidFill>
                  <a:srgbClr val="F79646">
                    <a:lumMod val="50000"/>
                  </a:srgbClr>
                </a:solidFill>
              </a:rPr>
              <a:t>ולא </a:t>
            </a:r>
            <a:r>
              <a:rPr lang="he-IL" sz="1600" dirty="0">
                <a:solidFill>
                  <a:srgbClr val="F79646">
                    <a:lumMod val="50000"/>
                  </a:srgbClr>
                </a:solidFill>
              </a:rPr>
              <a:t>מן הסנהדרין </a:t>
            </a:r>
            <a:r>
              <a:rPr lang="he-IL" sz="1600" dirty="0" smtClean="0">
                <a:solidFill>
                  <a:srgbClr val="F79646">
                    <a:lumMod val="50000"/>
                  </a:srgbClr>
                </a:solidFill>
              </a:rPr>
              <a:t>ולמעלה. </a:t>
            </a:r>
          </a:p>
          <a:p>
            <a:pPr>
              <a:lnSpc>
                <a:spcPct val="120000"/>
              </a:lnSpc>
            </a:pPr>
            <a:endParaRPr lang="he-IL" sz="400" dirty="0" smtClean="0">
              <a:solidFill>
                <a:srgbClr val="F79646">
                  <a:lumMod val="50000"/>
                </a:srgbClr>
              </a:solidFill>
            </a:endParaRPr>
          </a:p>
          <a:p>
            <a:pPr>
              <a:lnSpc>
                <a:spcPct val="120000"/>
              </a:lnSpc>
            </a:pPr>
            <a:r>
              <a:rPr lang="he-IL" sz="1600" dirty="0" smtClean="0">
                <a:solidFill>
                  <a:srgbClr val="F79646">
                    <a:lumMod val="50000"/>
                  </a:srgbClr>
                </a:solidFill>
              </a:rPr>
              <a:t>וכל </a:t>
            </a:r>
            <a:r>
              <a:rPr lang="he-IL" sz="1600" dirty="0">
                <a:solidFill>
                  <a:srgbClr val="F79646">
                    <a:lumMod val="50000"/>
                  </a:srgbClr>
                </a:solidFill>
              </a:rPr>
              <a:t>שהוחזקו אבותיו משוטרי </a:t>
            </a:r>
            <a:r>
              <a:rPr lang="he-IL" sz="1600" dirty="0" smtClean="0">
                <a:solidFill>
                  <a:srgbClr val="F79646">
                    <a:lumMod val="50000"/>
                  </a:srgbClr>
                </a:solidFill>
              </a:rPr>
              <a:t>הרבים </a:t>
            </a:r>
            <a:r>
              <a:rPr lang="he-IL" sz="1600" dirty="0">
                <a:solidFill>
                  <a:srgbClr val="F79646">
                    <a:lumMod val="50000"/>
                  </a:srgbClr>
                </a:solidFill>
              </a:rPr>
              <a:t>וגבאי צדקה </a:t>
            </a:r>
            <a:r>
              <a:rPr lang="he-IL" sz="1600" dirty="0" smtClean="0">
                <a:solidFill>
                  <a:srgbClr val="F79646">
                    <a:lumMod val="50000"/>
                  </a:srgbClr>
                </a:solidFill>
              </a:rPr>
              <a:t>- </a:t>
            </a:r>
            <a:r>
              <a:rPr lang="he-IL" sz="1600" dirty="0" err="1" smtClean="0">
                <a:solidFill>
                  <a:srgbClr val="F79646">
                    <a:lumMod val="50000"/>
                  </a:srgbClr>
                </a:solidFill>
              </a:rPr>
              <a:t>משיאין</a:t>
            </a:r>
            <a:r>
              <a:rPr lang="he-IL" sz="1600" dirty="0" smtClean="0">
                <a:solidFill>
                  <a:srgbClr val="F79646">
                    <a:lumMod val="50000"/>
                  </a:srgbClr>
                </a:solidFill>
              </a:rPr>
              <a:t> לכהונה, </a:t>
            </a:r>
            <a:r>
              <a:rPr lang="he-IL" sz="1600" dirty="0">
                <a:solidFill>
                  <a:srgbClr val="F79646">
                    <a:lumMod val="50000"/>
                  </a:srgbClr>
                </a:solidFill>
              </a:rPr>
              <a:t>ואין צריך לבדוק </a:t>
            </a:r>
            <a:r>
              <a:rPr lang="he-IL" sz="1600" dirty="0" smtClean="0">
                <a:solidFill>
                  <a:srgbClr val="F79646">
                    <a:lumMod val="50000"/>
                  </a:srgbClr>
                </a:solidFill>
              </a:rPr>
              <a:t>אחריהן.</a:t>
            </a:r>
          </a:p>
          <a:p>
            <a:pPr>
              <a:lnSpc>
                <a:spcPct val="120000"/>
              </a:lnSpc>
            </a:pPr>
            <a:r>
              <a:rPr lang="he-IL" sz="1600" dirty="0" smtClean="0">
                <a:solidFill>
                  <a:srgbClr val="F79646">
                    <a:lumMod val="50000"/>
                  </a:srgbClr>
                </a:solidFill>
              </a:rPr>
              <a:t>רבי </a:t>
            </a:r>
            <a:r>
              <a:rPr lang="he-IL" sz="1600" dirty="0">
                <a:solidFill>
                  <a:srgbClr val="F79646">
                    <a:lumMod val="50000"/>
                  </a:srgbClr>
                </a:solidFill>
              </a:rPr>
              <a:t>יוסי </a:t>
            </a:r>
            <a:r>
              <a:rPr lang="he-IL" sz="1600" dirty="0" smtClean="0">
                <a:solidFill>
                  <a:srgbClr val="F79646">
                    <a:lumMod val="50000"/>
                  </a:srgbClr>
                </a:solidFill>
              </a:rPr>
              <a:t>אומר: </a:t>
            </a:r>
            <a:r>
              <a:rPr lang="he-IL" sz="1600" dirty="0">
                <a:solidFill>
                  <a:srgbClr val="F79646">
                    <a:lumMod val="50000"/>
                  </a:srgbClr>
                </a:solidFill>
              </a:rPr>
              <a:t>אף מי שהיה חתום עד בערכי הישנה של </a:t>
            </a:r>
            <a:r>
              <a:rPr lang="he-IL" sz="1600" dirty="0" smtClean="0">
                <a:solidFill>
                  <a:srgbClr val="F79646">
                    <a:lumMod val="50000"/>
                  </a:srgbClr>
                </a:solidFill>
              </a:rPr>
              <a:t>ציפורי.</a:t>
            </a:r>
          </a:p>
          <a:p>
            <a:pPr>
              <a:lnSpc>
                <a:spcPct val="120000"/>
              </a:lnSpc>
            </a:pPr>
            <a:r>
              <a:rPr lang="he-IL" sz="1600" dirty="0" smtClean="0">
                <a:solidFill>
                  <a:srgbClr val="F79646">
                    <a:lumMod val="50000"/>
                  </a:srgbClr>
                </a:solidFill>
              </a:rPr>
              <a:t>רבי </a:t>
            </a:r>
            <a:r>
              <a:rPr lang="he-IL" sz="1600" dirty="0" err="1">
                <a:solidFill>
                  <a:srgbClr val="F79646">
                    <a:lumMod val="50000"/>
                  </a:srgbClr>
                </a:solidFill>
              </a:rPr>
              <a:t>חנינא</a:t>
            </a:r>
            <a:r>
              <a:rPr lang="he-IL" sz="1600" dirty="0">
                <a:solidFill>
                  <a:srgbClr val="F79646">
                    <a:lumMod val="50000"/>
                  </a:srgbClr>
                </a:solidFill>
              </a:rPr>
              <a:t> בן </a:t>
            </a:r>
            <a:r>
              <a:rPr lang="he-IL" sz="1600" dirty="0" err="1">
                <a:solidFill>
                  <a:srgbClr val="F79646">
                    <a:lumMod val="50000"/>
                  </a:srgbClr>
                </a:solidFill>
              </a:rPr>
              <a:t>אנטיגנוס</a:t>
            </a:r>
            <a:r>
              <a:rPr lang="he-IL" sz="1600" dirty="0">
                <a:solidFill>
                  <a:srgbClr val="F79646">
                    <a:lumMod val="50000"/>
                  </a:srgbClr>
                </a:solidFill>
              </a:rPr>
              <a:t> </a:t>
            </a:r>
            <a:r>
              <a:rPr lang="he-IL" sz="1600" dirty="0" smtClean="0">
                <a:solidFill>
                  <a:srgbClr val="F79646">
                    <a:lumMod val="50000"/>
                  </a:srgbClr>
                </a:solidFill>
              </a:rPr>
              <a:t>אומר: </a:t>
            </a:r>
            <a:r>
              <a:rPr lang="he-IL" sz="1600" dirty="0">
                <a:solidFill>
                  <a:srgbClr val="F79646">
                    <a:lumMod val="50000"/>
                  </a:srgbClr>
                </a:solidFill>
              </a:rPr>
              <a:t>אף מי שהיה מוכתב </a:t>
            </a:r>
            <a:r>
              <a:rPr lang="he-IL" sz="1600" dirty="0" err="1">
                <a:solidFill>
                  <a:srgbClr val="F79646">
                    <a:lumMod val="50000"/>
                  </a:srgbClr>
                </a:solidFill>
              </a:rPr>
              <a:t>באסטרטיא</a:t>
            </a:r>
            <a:r>
              <a:rPr lang="he-IL" sz="1600" dirty="0">
                <a:solidFill>
                  <a:srgbClr val="F79646">
                    <a:lumMod val="50000"/>
                  </a:srgbClr>
                </a:solidFill>
              </a:rPr>
              <a:t> של </a:t>
            </a:r>
            <a:r>
              <a:rPr lang="he-IL" sz="1600" dirty="0" smtClean="0">
                <a:solidFill>
                  <a:srgbClr val="F79646">
                    <a:lumMod val="50000"/>
                  </a:srgbClr>
                </a:solidFill>
              </a:rPr>
              <a:t>מלך.</a:t>
            </a:r>
            <a:endParaRPr lang="he-IL" sz="1600" dirty="0">
              <a:solidFill>
                <a:srgbClr val="F79646">
                  <a:lumMod val="50000"/>
                </a:srgbClr>
              </a:solidFill>
            </a:endParaRPr>
          </a:p>
          <a:p>
            <a:pPr>
              <a:lnSpc>
                <a:spcPct val="120000"/>
              </a:lnSpc>
            </a:pPr>
            <a:endParaRPr lang="he-IL" sz="1400" dirty="0"/>
          </a:p>
          <a:p>
            <a:pPr>
              <a:lnSpc>
                <a:spcPct val="120000"/>
              </a:lnSpc>
            </a:pPr>
            <a:r>
              <a:rPr lang="he-IL" sz="1600" b="1" dirty="0" smtClean="0"/>
              <a:t>גמרא</a:t>
            </a:r>
          </a:p>
          <a:p>
            <a:pPr>
              <a:lnSpc>
                <a:spcPct val="120000"/>
              </a:lnSpc>
            </a:pPr>
            <a:endParaRPr lang="he-IL" sz="700" dirty="0" smtClean="0"/>
          </a:p>
          <a:p>
            <a:pPr>
              <a:lnSpc>
                <a:spcPct val="120000"/>
              </a:lnSpc>
            </a:pPr>
            <a:r>
              <a:rPr lang="he-IL" sz="1600" dirty="0" smtClean="0"/>
              <a:t>מאי </a:t>
            </a:r>
            <a:r>
              <a:rPr lang="he-IL" sz="1600" dirty="0"/>
              <a:t>שנא בנשי </a:t>
            </a:r>
            <a:r>
              <a:rPr lang="he-IL" sz="1600" dirty="0" err="1"/>
              <a:t>בדקינן</a:t>
            </a:r>
            <a:r>
              <a:rPr lang="he-IL" sz="1600" dirty="0"/>
              <a:t> ומאי שנא בגברי לא </a:t>
            </a:r>
            <a:r>
              <a:rPr lang="he-IL" sz="1600" dirty="0" smtClean="0"/>
              <a:t>בדקו? </a:t>
            </a:r>
          </a:p>
          <a:p>
            <a:pPr>
              <a:lnSpc>
                <a:spcPct val="120000"/>
              </a:lnSpc>
            </a:pPr>
            <a:r>
              <a:rPr lang="he-IL" sz="1600" dirty="0" smtClean="0"/>
              <a:t>נשי </a:t>
            </a:r>
            <a:r>
              <a:rPr lang="he-IL" sz="1600" dirty="0" err="1"/>
              <a:t>דכי</a:t>
            </a:r>
            <a:r>
              <a:rPr lang="he-IL" sz="1600" dirty="0"/>
              <a:t> </a:t>
            </a:r>
            <a:r>
              <a:rPr lang="he-IL" sz="1600" dirty="0" err="1"/>
              <a:t>מינצו</a:t>
            </a:r>
            <a:r>
              <a:rPr lang="he-IL" sz="1600" dirty="0"/>
              <a:t> בהדי הדדי בעריות הוא </a:t>
            </a:r>
            <a:r>
              <a:rPr lang="he-IL" sz="1600" dirty="0" err="1" smtClean="0"/>
              <a:t>דמינצו</a:t>
            </a:r>
            <a:r>
              <a:rPr lang="he-IL" sz="1600" dirty="0" smtClean="0"/>
              <a:t>, </a:t>
            </a:r>
            <a:r>
              <a:rPr lang="he-IL" sz="1600" dirty="0"/>
              <a:t>ואם איתא </a:t>
            </a:r>
            <a:r>
              <a:rPr lang="he-IL" sz="1600" dirty="0" err="1"/>
              <a:t>דאיכא</a:t>
            </a:r>
            <a:r>
              <a:rPr lang="he-IL" sz="1600" dirty="0"/>
              <a:t> מילתא לא </a:t>
            </a:r>
            <a:r>
              <a:rPr lang="he-IL" sz="1600" dirty="0" err="1"/>
              <a:t>אית</a:t>
            </a:r>
            <a:r>
              <a:rPr lang="he-IL" sz="1600" dirty="0"/>
              <a:t> ליה </a:t>
            </a:r>
            <a:r>
              <a:rPr lang="he-IL" sz="1600" dirty="0" err="1" smtClean="0"/>
              <a:t>קלא</a:t>
            </a:r>
            <a:r>
              <a:rPr lang="he-IL" sz="1600" dirty="0" smtClean="0"/>
              <a:t>,</a:t>
            </a:r>
          </a:p>
          <a:p>
            <a:pPr>
              <a:lnSpc>
                <a:spcPct val="120000"/>
              </a:lnSpc>
            </a:pPr>
            <a:r>
              <a:rPr lang="he-IL" sz="1600" dirty="0" smtClean="0"/>
              <a:t>גברי </a:t>
            </a:r>
            <a:r>
              <a:rPr lang="he-IL" sz="1600" dirty="0" err="1"/>
              <a:t>דכי</a:t>
            </a:r>
            <a:r>
              <a:rPr lang="he-IL" sz="1600" dirty="0"/>
              <a:t> </a:t>
            </a:r>
            <a:r>
              <a:rPr lang="he-IL" sz="1600" dirty="0" err="1"/>
              <a:t>מינצו</a:t>
            </a:r>
            <a:r>
              <a:rPr lang="he-IL" sz="1600" dirty="0"/>
              <a:t> בהדי הדדי ביוחסין הוא </a:t>
            </a:r>
            <a:r>
              <a:rPr lang="he-IL" sz="1600" dirty="0" err="1" smtClean="0"/>
              <a:t>דמינצי</a:t>
            </a:r>
            <a:r>
              <a:rPr lang="he-IL" sz="1600" dirty="0" smtClean="0"/>
              <a:t>, </a:t>
            </a:r>
            <a:r>
              <a:rPr lang="he-IL" sz="1600" dirty="0"/>
              <a:t>אם איתא </a:t>
            </a:r>
            <a:r>
              <a:rPr lang="he-IL" sz="1600" dirty="0" err="1"/>
              <a:t>דאיכא</a:t>
            </a:r>
            <a:r>
              <a:rPr lang="he-IL" sz="1600" dirty="0"/>
              <a:t> מילתא </a:t>
            </a:r>
            <a:r>
              <a:rPr lang="he-IL" sz="1600" dirty="0" err="1"/>
              <a:t>אית</a:t>
            </a:r>
            <a:r>
              <a:rPr lang="he-IL" sz="1600" dirty="0"/>
              <a:t> ליה </a:t>
            </a:r>
            <a:r>
              <a:rPr lang="he-IL" sz="1600" dirty="0" err="1" smtClean="0"/>
              <a:t>קלא</a:t>
            </a:r>
            <a:r>
              <a:rPr lang="he-IL" sz="1600" dirty="0" smtClean="0"/>
              <a:t>.</a:t>
            </a:r>
          </a:p>
          <a:p>
            <a:pPr>
              <a:lnSpc>
                <a:spcPct val="120000"/>
              </a:lnSpc>
            </a:pPr>
            <a:endParaRPr lang="he-IL" sz="900" dirty="0" smtClean="0"/>
          </a:p>
          <a:p>
            <a:pPr>
              <a:lnSpc>
                <a:spcPct val="120000"/>
              </a:lnSpc>
            </a:pPr>
            <a:r>
              <a:rPr lang="he-IL" sz="1600" dirty="0" err="1" smtClean="0"/>
              <a:t>ואיהי</a:t>
            </a:r>
            <a:r>
              <a:rPr lang="he-IL" sz="1600" dirty="0" smtClean="0"/>
              <a:t> </a:t>
            </a:r>
            <a:r>
              <a:rPr lang="he-IL" sz="1600" dirty="0" err="1"/>
              <a:t>נמי</a:t>
            </a:r>
            <a:r>
              <a:rPr lang="he-IL" sz="1600" dirty="0"/>
              <a:t> תבדוק בי' </a:t>
            </a:r>
            <a:r>
              <a:rPr lang="he-IL" sz="1600" dirty="0" smtClean="0"/>
              <a:t>בדידיה!</a:t>
            </a:r>
          </a:p>
          <a:p>
            <a:pPr>
              <a:lnSpc>
                <a:spcPct val="120000"/>
              </a:lnSpc>
            </a:pPr>
            <a:r>
              <a:rPr lang="he-IL" sz="1600" dirty="0" smtClean="0"/>
              <a:t>מסייע </a:t>
            </a:r>
            <a:r>
              <a:rPr lang="he-IL" sz="1600" dirty="0"/>
              <a:t>לי' </a:t>
            </a:r>
            <a:r>
              <a:rPr lang="he-IL" sz="1600" dirty="0" smtClean="0"/>
              <a:t>לרב, </a:t>
            </a:r>
            <a:r>
              <a:rPr lang="he-IL" sz="1600" dirty="0" err="1"/>
              <a:t>דאמר</a:t>
            </a:r>
            <a:r>
              <a:rPr lang="he-IL" sz="1600" dirty="0"/>
              <a:t> רב יהודה אמר </a:t>
            </a:r>
            <a:r>
              <a:rPr lang="he-IL" sz="1600" dirty="0" smtClean="0"/>
              <a:t>רב: </a:t>
            </a:r>
            <a:r>
              <a:rPr lang="he-IL" sz="1600" dirty="0"/>
              <a:t>לא הוזהרו כשרות </a:t>
            </a:r>
            <a:r>
              <a:rPr lang="he-IL" sz="1600" dirty="0" err="1"/>
              <a:t>לינשא</a:t>
            </a:r>
            <a:r>
              <a:rPr lang="he-IL" sz="1600" dirty="0"/>
              <a:t> </a:t>
            </a:r>
            <a:r>
              <a:rPr lang="he-IL" sz="1600" dirty="0" smtClean="0"/>
              <a:t>לפסולים.</a:t>
            </a:r>
          </a:p>
        </p:txBody>
      </p:sp>
      <p:sp>
        <p:nvSpPr>
          <p:cNvPr id="5" name="TextBox 4"/>
          <p:cNvSpPr txBox="1"/>
          <p:nvPr/>
        </p:nvSpPr>
        <p:spPr>
          <a:xfrm>
            <a:off x="-51280" y="35330"/>
            <a:ext cx="1598944" cy="369334"/>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א</a:t>
            </a:r>
            <a:endParaRPr lang="he-IL" b="1" dirty="0">
              <a:solidFill>
                <a:schemeClr val="bg1">
                  <a:lumMod val="50000"/>
                </a:schemeClr>
              </a:solidFill>
            </a:endParaRPr>
          </a:p>
        </p:txBody>
      </p:sp>
    </p:spTree>
    <p:extLst>
      <p:ext uri="{BB962C8B-B14F-4D97-AF65-F5344CB8AC3E}">
        <p14:creationId xmlns:p14="http://schemas.microsoft.com/office/powerpoint/2010/main" val="2863656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832" y="587727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 name="Oval 4"/>
          <p:cNvSpPr/>
          <p:nvPr/>
        </p:nvSpPr>
        <p:spPr>
          <a:xfrm>
            <a:off x="6607006" y="587727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7" name="Straight Connector 6"/>
          <p:cNvCxnSpPr>
            <a:stCxn id="4" idx="3"/>
            <a:endCxn id="5" idx="2"/>
          </p:cNvCxnSpPr>
          <p:nvPr/>
        </p:nvCxnSpPr>
        <p:spPr>
          <a:xfrm flipV="1">
            <a:off x="3059832" y="6021272"/>
            <a:ext cx="3547174" cy="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1" idx="0"/>
            <a:endCxn id="5" idx="2"/>
          </p:cNvCxnSpPr>
          <p:nvPr/>
        </p:nvCxnSpPr>
        <p:spPr>
          <a:xfrm rot="5400000" flipH="1" flipV="1">
            <a:off x="5337487" y="5111841"/>
            <a:ext cx="360088" cy="217895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104056" y="638136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בת</a:t>
            </a:r>
            <a:endParaRPr lang="en-US" dirty="0">
              <a:solidFill>
                <a:prstClr val="black"/>
              </a:solidFill>
            </a:endParaRPr>
          </a:p>
        </p:txBody>
      </p:sp>
      <p:sp>
        <p:nvSpPr>
          <p:cNvPr id="15" name="Rectangle 14"/>
          <p:cNvSpPr/>
          <p:nvPr/>
        </p:nvSpPr>
        <p:spPr>
          <a:xfrm>
            <a:off x="5436168" y="512583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16" name="Oval 15"/>
          <p:cNvSpPr/>
          <p:nvPr/>
        </p:nvSpPr>
        <p:spPr>
          <a:xfrm>
            <a:off x="7308376" y="512585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17" name="Straight Connector 16"/>
          <p:cNvCxnSpPr/>
          <p:nvPr/>
        </p:nvCxnSpPr>
        <p:spPr>
          <a:xfrm>
            <a:off x="6891184" y="5269850"/>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9"/>
          <p:cNvCxnSpPr/>
          <p:nvPr/>
        </p:nvCxnSpPr>
        <p:spPr>
          <a:xfrm rot="5400000" flipH="1" flipV="1">
            <a:off x="6815980" y="5384876"/>
            <a:ext cx="607422" cy="37737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43391" y="512583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2" name="Oval 21"/>
          <p:cNvSpPr/>
          <p:nvPr/>
        </p:nvSpPr>
        <p:spPr>
          <a:xfrm>
            <a:off x="3097539" y="512585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23" name="Straight Connector 22"/>
          <p:cNvCxnSpPr>
            <a:stCxn id="21" idx="3"/>
          </p:cNvCxnSpPr>
          <p:nvPr/>
        </p:nvCxnSpPr>
        <p:spPr>
          <a:xfrm>
            <a:off x="1591391" y="5269850"/>
            <a:ext cx="12526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9"/>
          <p:cNvCxnSpPr>
            <a:stCxn id="4" idx="0"/>
            <a:endCxn id="22" idx="2"/>
          </p:cNvCxnSpPr>
          <p:nvPr/>
        </p:nvCxnSpPr>
        <p:spPr>
          <a:xfrm rot="5400000" flipH="1" flipV="1">
            <a:off x="2612974" y="5392708"/>
            <a:ext cx="607422" cy="361707"/>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860104" y="432910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5" name="Oval 34"/>
          <p:cNvSpPr/>
          <p:nvPr/>
        </p:nvSpPr>
        <p:spPr>
          <a:xfrm>
            <a:off x="5868216" y="432911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36" name="Straight Connector 35"/>
          <p:cNvCxnSpPr>
            <a:endCxn id="35" idx="2"/>
          </p:cNvCxnSpPr>
          <p:nvPr/>
        </p:nvCxnSpPr>
        <p:spPr>
          <a:xfrm>
            <a:off x="5508104" y="447311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9"/>
          <p:cNvCxnSpPr>
            <a:stCxn id="15" idx="0"/>
            <a:endCxn id="35" idx="2"/>
          </p:cNvCxnSpPr>
          <p:nvPr/>
        </p:nvCxnSpPr>
        <p:spPr>
          <a:xfrm rot="5400000" flipH="1" flipV="1">
            <a:off x="5487833" y="4745451"/>
            <a:ext cx="652718" cy="10804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292152" y="3538619"/>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41" name="Oval 40"/>
          <p:cNvSpPr/>
          <p:nvPr/>
        </p:nvSpPr>
        <p:spPr>
          <a:xfrm>
            <a:off x="6372200" y="3538635"/>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42" name="Straight Connector 41"/>
          <p:cNvCxnSpPr/>
          <p:nvPr/>
        </p:nvCxnSpPr>
        <p:spPr>
          <a:xfrm>
            <a:off x="5940152" y="3682635"/>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9"/>
          <p:cNvCxnSpPr>
            <a:stCxn id="35" idx="0"/>
            <a:endCxn id="41" idx="2"/>
          </p:cNvCxnSpPr>
          <p:nvPr/>
        </p:nvCxnSpPr>
        <p:spPr>
          <a:xfrm rot="5400000" flipH="1" flipV="1">
            <a:off x="5958968" y="3915884"/>
            <a:ext cx="646481" cy="17998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483912" y="4304129"/>
            <a:ext cx="648000" cy="3379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6" name="Oval 55"/>
          <p:cNvSpPr/>
          <p:nvPr/>
        </p:nvSpPr>
        <p:spPr>
          <a:xfrm>
            <a:off x="3636500" y="432911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57" name="Straight Connector 56"/>
          <p:cNvCxnSpPr>
            <a:stCxn id="55" idx="3"/>
            <a:endCxn id="56" idx="2"/>
          </p:cNvCxnSpPr>
          <p:nvPr/>
        </p:nvCxnSpPr>
        <p:spPr>
          <a:xfrm>
            <a:off x="3131912" y="4473116"/>
            <a:ext cx="504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9"/>
          <p:cNvCxnSpPr>
            <a:stCxn id="22" idx="0"/>
            <a:endCxn id="56" idx="2"/>
          </p:cNvCxnSpPr>
          <p:nvPr/>
        </p:nvCxnSpPr>
        <p:spPr>
          <a:xfrm rot="5400000" flipH="1" flipV="1">
            <a:off x="3202652" y="4692003"/>
            <a:ext cx="652734" cy="214961"/>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395608" y="433694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8" name="Oval 67"/>
          <p:cNvSpPr/>
          <p:nvPr/>
        </p:nvSpPr>
        <p:spPr>
          <a:xfrm>
            <a:off x="1475656" y="433695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69" name="Straight Connector 68"/>
          <p:cNvCxnSpPr/>
          <p:nvPr/>
        </p:nvCxnSpPr>
        <p:spPr>
          <a:xfrm>
            <a:off x="1043608" y="4480958"/>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9"/>
          <p:cNvCxnSpPr>
            <a:stCxn id="21" idx="0"/>
            <a:endCxn id="68" idx="2"/>
          </p:cNvCxnSpPr>
          <p:nvPr/>
        </p:nvCxnSpPr>
        <p:spPr>
          <a:xfrm rot="5400000" flipH="1" flipV="1">
            <a:off x="1049085" y="4699264"/>
            <a:ext cx="644876" cy="208265"/>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971672" y="3551107"/>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78" name="Oval 77"/>
          <p:cNvSpPr/>
          <p:nvPr/>
        </p:nvSpPr>
        <p:spPr>
          <a:xfrm>
            <a:off x="2051720" y="3551123"/>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79" name="Straight Connector 78"/>
          <p:cNvCxnSpPr/>
          <p:nvPr/>
        </p:nvCxnSpPr>
        <p:spPr>
          <a:xfrm>
            <a:off x="1619672" y="3695123"/>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9"/>
          <p:cNvCxnSpPr>
            <a:stCxn id="68" idx="0"/>
            <a:endCxn id="78" idx="2"/>
          </p:cNvCxnSpPr>
          <p:nvPr/>
        </p:nvCxnSpPr>
        <p:spPr>
          <a:xfrm rot="5400000" flipH="1" flipV="1">
            <a:off x="1604771" y="3890009"/>
            <a:ext cx="641835" cy="25206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5" idx="3"/>
          </p:cNvCxnSpPr>
          <p:nvPr/>
        </p:nvCxnSpPr>
        <p:spPr>
          <a:xfrm>
            <a:off x="6084168" y="5269850"/>
            <a:ext cx="8468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הסבר מלבני מעוגל 103"/>
          <p:cNvSpPr/>
          <p:nvPr/>
        </p:nvSpPr>
        <p:spPr>
          <a:xfrm>
            <a:off x="4572000" y="188640"/>
            <a:ext cx="4248012" cy="1604793"/>
          </a:xfrm>
          <a:prstGeom prst="wedgeRoundRectCallout">
            <a:avLst>
              <a:gd name="adj1" fmla="val 53813"/>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b="1" dirty="0">
                <a:solidFill>
                  <a:prstClr val="black"/>
                </a:solidFill>
              </a:rPr>
              <a:t>משנה</a:t>
            </a:r>
          </a:p>
          <a:p>
            <a:pPr lvl="0">
              <a:lnSpc>
                <a:spcPct val="120000"/>
              </a:lnSpc>
            </a:pPr>
            <a:endParaRPr lang="he-IL" sz="100" dirty="0">
              <a:solidFill>
                <a:srgbClr val="F79646">
                  <a:lumMod val="50000"/>
                </a:srgbClr>
              </a:solidFill>
            </a:endParaRPr>
          </a:p>
          <a:p>
            <a:pPr lvl="0">
              <a:lnSpc>
                <a:spcPct val="120000"/>
              </a:lnSpc>
            </a:pPr>
            <a:r>
              <a:rPr lang="he-IL" sz="1200" dirty="0">
                <a:solidFill>
                  <a:srgbClr val="F79646">
                    <a:lumMod val="50000"/>
                  </a:srgbClr>
                </a:solidFill>
              </a:rPr>
              <a:t>הנושא </a:t>
            </a:r>
            <a:r>
              <a:rPr lang="he-IL" sz="1200" dirty="0" err="1">
                <a:solidFill>
                  <a:srgbClr val="F79646">
                    <a:lumMod val="50000"/>
                  </a:srgbClr>
                </a:solidFill>
              </a:rPr>
              <a:t>אשה</a:t>
            </a:r>
            <a:r>
              <a:rPr lang="he-IL" sz="1200" dirty="0">
                <a:solidFill>
                  <a:srgbClr val="F79646">
                    <a:lumMod val="50000"/>
                  </a:srgbClr>
                </a:solidFill>
              </a:rPr>
              <a:t> </a:t>
            </a:r>
            <a:r>
              <a:rPr lang="he-IL" sz="1200" dirty="0" err="1">
                <a:solidFill>
                  <a:srgbClr val="F79646">
                    <a:lumMod val="50000"/>
                  </a:srgbClr>
                </a:solidFill>
              </a:rPr>
              <a:t>כהנת</a:t>
            </a:r>
            <a:r>
              <a:rPr lang="he-IL" sz="1200" dirty="0">
                <a:solidFill>
                  <a:srgbClr val="F79646">
                    <a:lumMod val="50000"/>
                  </a:srgbClr>
                </a:solidFill>
              </a:rPr>
              <a:t> - צריך לבדוק אחריה ארבע </a:t>
            </a:r>
            <a:r>
              <a:rPr lang="he-IL" sz="1200" dirty="0" err="1">
                <a:solidFill>
                  <a:srgbClr val="F79646">
                    <a:lumMod val="50000"/>
                  </a:srgbClr>
                </a:solidFill>
              </a:rPr>
              <a:t>אמהות</a:t>
            </a:r>
            <a:r>
              <a:rPr lang="he-IL" sz="1200" dirty="0">
                <a:solidFill>
                  <a:srgbClr val="F79646">
                    <a:lumMod val="50000"/>
                  </a:srgbClr>
                </a:solidFill>
              </a:rPr>
              <a:t> שהן שמנה: </a:t>
            </a:r>
          </a:p>
          <a:p>
            <a:pPr lvl="0">
              <a:lnSpc>
                <a:spcPct val="120000"/>
              </a:lnSpc>
            </a:pPr>
            <a:r>
              <a:rPr lang="he-IL" sz="1200" b="1" dirty="0">
                <a:solidFill>
                  <a:srgbClr val="FF0000"/>
                </a:solidFill>
              </a:rPr>
              <a:t>אמה ואם אמה, </a:t>
            </a:r>
            <a:r>
              <a:rPr lang="en-US" sz="1200" dirty="0">
                <a:solidFill>
                  <a:srgbClr val="F79646">
                    <a:lumMod val="50000"/>
                  </a:srgbClr>
                </a:solidFill>
              </a:rPr>
              <a:t/>
            </a:r>
            <a:br>
              <a:rPr lang="en-US" sz="1200" dirty="0">
                <a:solidFill>
                  <a:srgbClr val="F79646">
                    <a:lumMod val="50000"/>
                  </a:srgbClr>
                </a:solidFill>
              </a:rPr>
            </a:br>
            <a:r>
              <a:rPr lang="he-IL" sz="1200" b="1" dirty="0">
                <a:solidFill>
                  <a:srgbClr val="00B050"/>
                </a:solidFill>
              </a:rPr>
              <a:t>ואם אבי אמה ואמה, </a:t>
            </a:r>
          </a:p>
          <a:p>
            <a:pPr lvl="0">
              <a:lnSpc>
                <a:spcPct val="120000"/>
              </a:lnSpc>
            </a:pPr>
            <a:r>
              <a:rPr lang="he-IL" sz="1200" b="1" dirty="0">
                <a:solidFill>
                  <a:srgbClr val="7030A0"/>
                </a:solidFill>
              </a:rPr>
              <a:t>ואם אביה ואמה, </a:t>
            </a:r>
          </a:p>
          <a:p>
            <a:pPr lvl="0">
              <a:lnSpc>
                <a:spcPct val="120000"/>
              </a:lnSpc>
            </a:pPr>
            <a:r>
              <a:rPr lang="he-IL" sz="1200" b="1" dirty="0">
                <a:solidFill>
                  <a:schemeClr val="accent6">
                    <a:lumMod val="50000"/>
                  </a:schemeClr>
                </a:solidFill>
              </a:rPr>
              <a:t>ואם אבי אביה ואמה.</a:t>
            </a:r>
          </a:p>
          <a:p>
            <a:pPr lvl="0">
              <a:lnSpc>
                <a:spcPct val="120000"/>
              </a:lnSpc>
            </a:pPr>
            <a:r>
              <a:rPr lang="he-IL" sz="1200" dirty="0">
                <a:solidFill>
                  <a:srgbClr val="F79646">
                    <a:lumMod val="50000"/>
                  </a:srgbClr>
                </a:solidFill>
              </a:rPr>
              <a:t>לויה וישראלית </a:t>
            </a:r>
            <a:r>
              <a:rPr lang="he-IL" sz="1200" dirty="0" err="1">
                <a:solidFill>
                  <a:srgbClr val="F79646">
                    <a:lumMod val="50000"/>
                  </a:srgbClr>
                </a:solidFill>
              </a:rPr>
              <a:t>מוסיפין</a:t>
            </a:r>
            <a:r>
              <a:rPr lang="he-IL" sz="1200" dirty="0">
                <a:solidFill>
                  <a:srgbClr val="F79646">
                    <a:lumMod val="50000"/>
                  </a:srgbClr>
                </a:solidFill>
              </a:rPr>
              <a:t> עליהן עוד אחת.</a:t>
            </a:r>
          </a:p>
        </p:txBody>
      </p:sp>
    </p:spTree>
    <p:extLst>
      <p:ext uri="{BB962C8B-B14F-4D97-AF65-F5344CB8AC3E}">
        <p14:creationId xmlns:p14="http://schemas.microsoft.com/office/powerpoint/2010/main" val="2997150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904" y="587727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 name="Oval 4"/>
          <p:cNvSpPr/>
          <p:nvPr/>
        </p:nvSpPr>
        <p:spPr>
          <a:xfrm>
            <a:off x="6607078" y="587727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7" name="Straight Connector 6"/>
          <p:cNvCxnSpPr>
            <a:stCxn id="4" idx="3"/>
            <a:endCxn id="5" idx="2"/>
          </p:cNvCxnSpPr>
          <p:nvPr/>
        </p:nvCxnSpPr>
        <p:spPr>
          <a:xfrm flipV="1">
            <a:off x="3059904" y="6021272"/>
            <a:ext cx="3547174" cy="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1" idx="0"/>
            <a:endCxn id="5" idx="2"/>
          </p:cNvCxnSpPr>
          <p:nvPr/>
        </p:nvCxnSpPr>
        <p:spPr>
          <a:xfrm rot="5400000" flipH="1" flipV="1">
            <a:off x="5337559" y="5111841"/>
            <a:ext cx="360088" cy="217895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104128" y="638136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בת</a:t>
            </a:r>
            <a:endParaRPr lang="en-US" dirty="0">
              <a:solidFill>
                <a:prstClr val="black"/>
              </a:solidFill>
            </a:endParaRPr>
          </a:p>
        </p:txBody>
      </p:sp>
      <p:sp>
        <p:nvSpPr>
          <p:cNvPr id="15" name="Rectangle 14"/>
          <p:cNvSpPr/>
          <p:nvPr/>
        </p:nvSpPr>
        <p:spPr>
          <a:xfrm>
            <a:off x="5436240" y="512583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16" name="Oval 15"/>
          <p:cNvSpPr/>
          <p:nvPr/>
        </p:nvSpPr>
        <p:spPr>
          <a:xfrm>
            <a:off x="7308448" y="512585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17" name="Straight Connector 16"/>
          <p:cNvCxnSpPr/>
          <p:nvPr/>
        </p:nvCxnSpPr>
        <p:spPr>
          <a:xfrm>
            <a:off x="6876400" y="5269850"/>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9"/>
          <p:cNvCxnSpPr>
            <a:stCxn id="5" idx="0"/>
            <a:endCxn id="16" idx="2"/>
          </p:cNvCxnSpPr>
          <p:nvPr/>
        </p:nvCxnSpPr>
        <p:spPr>
          <a:xfrm rot="5400000" flipH="1" flipV="1">
            <a:off x="6816052" y="5384876"/>
            <a:ext cx="607422" cy="37737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43463" y="512583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2" name="Oval 21"/>
          <p:cNvSpPr/>
          <p:nvPr/>
        </p:nvSpPr>
        <p:spPr>
          <a:xfrm>
            <a:off x="3097611" y="512585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23" name="Straight Connector 22"/>
          <p:cNvCxnSpPr>
            <a:stCxn id="21" idx="3"/>
          </p:cNvCxnSpPr>
          <p:nvPr/>
        </p:nvCxnSpPr>
        <p:spPr>
          <a:xfrm>
            <a:off x="1591463" y="5269850"/>
            <a:ext cx="12526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9"/>
          <p:cNvCxnSpPr>
            <a:stCxn id="4" idx="0"/>
            <a:endCxn id="22" idx="2"/>
          </p:cNvCxnSpPr>
          <p:nvPr/>
        </p:nvCxnSpPr>
        <p:spPr>
          <a:xfrm rot="5400000" flipH="1" flipV="1">
            <a:off x="2613046" y="5392708"/>
            <a:ext cx="607422" cy="361707"/>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876400" y="432910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7" name="Oval 26"/>
          <p:cNvSpPr/>
          <p:nvPr/>
        </p:nvSpPr>
        <p:spPr>
          <a:xfrm>
            <a:off x="7740424" y="432911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28" name="Straight Connector 27"/>
          <p:cNvCxnSpPr>
            <a:stCxn id="26" idx="3"/>
            <a:endCxn id="27" idx="2"/>
          </p:cNvCxnSpPr>
          <p:nvPr/>
        </p:nvCxnSpPr>
        <p:spPr>
          <a:xfrm>
            <a:off x="7524400" y="4473116"/>
            <a:ext cx="21602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9"/>
          <p:cNvCxnSpPr>
            <a:stCxn id="16" idx="0"/>
            <a:endCxn id="27" idx="2"/>
          </p:cNvCxnSpPr>
          <p:nvPr/>
        </p:nvCxnSpPr>
        <p:spPr>
          <a:xfrm rot="5400000" flipH="1" flipV="1">
            <a:off x="7360069" y="4745495"/>
            <a:ext cx="652734" cy="10797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796280" y="276091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1" name="Oval 30"/>
          <p:cNvSpPr/>
          <p:nvPr/>
        </p:nvSpPr>
        <p:spPr>
          <a:xfrm>
            <a:off x="7002180" y="276092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00B050"/>
                </a:solidFill>
              </a:rPr>
              <a:t>אם</a:t>
            </a:r>
            <a:endParaRPr lang="en-US" b="1" dirty="0">
              <a:solidFill>
                <a:srgbClr val="00B050"/>
              </a:solidFill>
            </a:endParaRPr>
          </a:p>
        </p:txBody>
      </p:sp>
      <p:cxnSp>
        <p:nvCxnSpPr>
          <p:cNvPr id="32" name="Straight Connector 31"/>
          <p:cNvCxnSpPr>
            <a:stCxn id="30" idx="3"/>
          </p:cNvCxnSpPr>
          <p:nvPr/>
        </p:nvCxnSpPr>
        <p:spPr>
          <a:xfrm>
            <a:off x="6444280" y="2904928"/>
            <a:ext cx="557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9"/>
          <p:cNvCxnSpPr>
            <a:stCxn id="41" idx="0"/>
            <a:endCxn id="31" idx="2"/>
          </p:cNvCxnSpPr>
          <p:nvPr/>
        </p:nvCxnSpPr>
        <p:spPr>
          <a:xfrm rot="5400000" flipH="1" flipV="1">
            <a:off x="6532373" y="3068828"/>
            <a:ext cx="633707" cy="30590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860176" y="432910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5" name="Oval 34"/>
          <p:cNvSpPr/>
          <p:nvPr/>
        </p:nvSpPr>
        <p:spPr>
          <a:xfrm>
            <a:off x="5868288" y="432911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36" name="Straight Connector 35"/>
          <p:cNvCxnSpPr>
            <a:endCxn id="35" idx="2"/>
          </p:cNvCxnSpPr>
          <p:nvPr/>
        </p:nvCxnSpPr>
        <p:spPr>
          <a:xfrm>
            <a:off x="5508176" y="447311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9"/>
          <p:cNvCxnSpPr>
            <a:stCxn id="15" idx="0"/>
            <a:endCxn id="35" idx="2"/>
          </p:cNvCxnSpPr>
          <p:nvPr/>
        </p:nvCxnSpPr>
        <p:spPr>
          <a:xfrm rot="5400000" flipH="1" flipV="1">
            <a:off x="5487905" y="4745451"/>
            <a:ext cx="652718" cy="10804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292224" y="3538619"/>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41" name="Oval 40"/>
          <p:cNvSpPr/>
          <p:nvPr/>
        </p:nvSpPr>
        <p:spPr>
          <a:xfrm>
            <a:off x="6372272" y="3538635"/>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42" name="Straight Connector 41"/>
          <p:cNvCxnSpPr/>
          <p:nvPr/>
        </p:nvCxnSpPr>
        <p:spPr>
          <a:xfrm>
            <a:off x="5940224" y="3682635"/>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9"/>
          <p:cNvCxnSpPr>
            <a:stCxn id="35" idx="0"/>
            <a:endCxn id="41" idx="2"/>
          </p:cNvCxnSpPr>
          <p:nvPr/>
        </p:nvCxnSpPr>
        <p:spPr>
          <a:xfrm rot="5400000" flipH="1" flipV="1">
            <a:off x="5959040" y="3915884"/>
            <a:ext cx="646481" cy="17998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483984" y="4304129"/>
            <a:ext cx="648000" cy="3379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6" name="Oval 55"/>
          <p:cNvSpPr/>
          <p:nvPr/>
        </p:nvSpPr>
        <p:spPr>
          <a:xfrm>
            <a:off x="3636572" y="432911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57" name="Straight Connector 56"/>
          <p:cNvCxnSpPr>
            <a:stCxn id="55" idx="3"/>
            <a:endCxn id="56" idx="2"/>
          </p:cNvCxnSpPr>
          <p:nvPr/>
        </p:nvCxnSpPr>
        <p:spPr>
          <a:xfrm>
            <a:off x="3131984" y="4473116"/>
            <a:ext cx="504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9"/>
          <p:cNvCxnSpPr>
            <a:stCxn id="22" idx="0"/>
            <a:endCxn id="56" idx="2"/>
          </p:cNvCxnSpPr>
          <p:nvPr/>
        </p:nvCxnSpPr>
        <p:spPr>
          <a:xfrm rot="5400000" flipH="1" flipV="1">
            <a:off x="3202724" y="4692003"/>
            <a:ext cx="652734" cy="214961"/>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132056" y="3532366"/>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1" name="Oval 60"/>
          <p:cNvSpPr/>
          <p:nvPr/>
        </p:nvSpPr>
        <p:spPr>
          <a:xfrm>
            <a:off x="4068088" y="353238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7030A0"/>
                </a:solidFill>
              </a:rPr>
              <a:t>אם</a:t>
            </a:r>
            <a:endParaRPr lang="en-US" b="1" dirty="0">
              <a:solidFill>
                <a:srgbClr val="7030A0"/>
              </a:solidFill>
            </a:endParaRPr>
          </a:p>
        </p:txBody>
      </p:sp>
      <p:cxnSp>
        <p:nvCxnSpPr>
          <p:cNvPr id="62" name="Straight Connector 61"/>
          <p:cNvCxnSpPr>
            <a:stCxn id="60" idx="3"/>
            <a:endCxn id="61" idx="2"/>
          </p:cNvCxnSpPr>
          <p:nvPr/>
        </p:nvCxnSpPr>
        <p:spPr>
          <a:xfrm>
            <a:off x="3780056" y="3676382"/>
            <a:ext cx="288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9"/>
          <p:cNvCxnSpPr>
            <a:stCxn id="56" idx="0"/>
            <a:endCxn id="61" idx="2"/>
          </p:cNvCxnSpPr>
          <p:nvPr/>
        </p:nvCxnSpPr>
        <p:spPr>
          <a:xfrm rot="5400000" flipH="1" flipV="1">
            <a:off x="3687963" y="3948991"/>
            <a:ext cx="652734" cy="10751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395680" y="433694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8" name="Oval 67"/>
          <p:cNvSpPr/>
          <p:nvPr/>
        </p:nvSpPr>
        <p:spPr>
          <a:xfrm>
            <a:off x="1475728" y="433695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69" name="Straight Connector 68"/>
          <p:cNvCxnSpPr/>
          <p:nvPr/>
        </p:nvCxnSpPr>
        <p:spPr>
          <a:xfrm>
            <a:off x="1043680" y="4480958"/>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9"/>
          <p:cNvCxnSpPr>
            <a:stCxn id="21" idx="0"/>
            <a:endCxn id="68" idx="2"/>
          </p:cNvCxnSpPr>
          <p:nvPr/>
        </p:nvCxnSpPr>
        <p:spPr>
          <a:xfrm rot="5400000" flipH="1" flipV="1">
            <a:off x="1049157" y="4699264"/>
            <a:ext cx="644876" cy="208265"/>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971744" y="3551107"/>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78" name="Oval 77"/>
          <p:cNvSpPr/>
          <p:nvPr/>
        </p:nvSpPr>
        <p:spPr>
          <a:xfrm>
            <a:off x="2051792" y="3551123"/>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79" name="Straight Connector 78"/>
          <p:cNvCxnSpPr/>
          <p:nvPr/>
        </p:nvCxnSpPr>
        <p:spPr>
          <a:xfrm>
            <a:off x="1619744" y="3695123"/>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9"/>
          <p:cNvCxnSpPr>
            <a:stCxn id="68" idx="0"/>
            <a:endCxn id="78" idx="2"/>
          </p:cNvCxnSpPr>
          <p:nvPr/>
        </p:nvCxnSpPr>
        <p:spPr>
          <a:xfrm rot="5400000" flipH="1" flipV="1">
            <a:off x="1604843" y="3890009"/>
            <a:ext cx="641835" cy="25206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1547808" y="277340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83" name="Oval 82"/>
          <p:cNvSpPr/>
          <p:nvPr/>
        </p:nvSpPr>
        <p:spPr>
          <a:xfrm>
            <a:off x="2555920" y="277341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chemeClr val="accent6">
                    <a:lumMod val="50000"/>
                  </a:schemeClr>
                </a:solidFill>
              </a:rPr>
              <a:t>אם</a:t>
            </a:r>
            <a:endParaRPr lang="en-US" b="1" dirty="0">
              <a:solidFill>
                <a:schemeClr val="accent6">
                  <a:lumMod val="50000"/>
                </a:schemeClr>
              </a:solidFill>
            </a:endParaRPr>
          </a:p>
        </p:txBody>
      </p:sp>
      <p:cxnSp>
        <p:nvCxnSpPr>
          <p:cNvPr id="84" name="Straight Connector 83"/>
          <p:cNvCxnSpPr>
            <a:stCxn id="82" idx="3"/>
          </p:cNvCxnSpPr>
          <p:nvPr/>
        </p:nvCxnSpPr>
        <p:spPr>
          <a:xfrm>
            <a:off x="2195808" y="291741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9"/>
          <p:cNvCxnSpPr>
            <a:stCxn id="78" idx="0"/>
            <a:endCxn id="83" idx="2"/>
          </p:cNvCxnSpPr>
          <p:nvPr/>
        </p:nvCxnSpPr>
        <p:spPr>
          <a:xfrm rot="5400000" flipH="1" flipV="1">
            <a:off x="2149003" y="3144206"/>
            <a:ext cx="633707" cy="18012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5" idx="3"/>
            <a:endCxn id="16" idx="2"/>
          </p:cNvCxnSpPr>
          <p:nvPr/>
        </p:nvCxnSpPr>
        <p:spPr>
          <a:xfrm>
            <a:off x="6084240" y="5269850"/>
            <a:ext cx="1224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הסבר מלבני מעוגל 103"/>
          <p:cNvSpPr/>
          <p:nvPr/>
        </p:nvSpPr>
        <p:spPr>
          <a:xfrm>
            <a:off x="4572000" y="188640"/>
            <a:ext cx="4248012" cy="1604793"/>
          </a:xfrm>
          <a:prstGeom prst="wedgeRoundRectCallout">
            <a:avLst>
              <a:gd name="adj1" fmla="val 53813"/>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b="1" dirty="0">
                <a:solidFill>
                  <a:prstClr val="black"/>
                </a:solidFill>
              </a:rPr>
              <a:t>משנה</a:t>
            </a:r>
          </a:p>
          <a:p>
            <a:pPr lvl="0">
              <a:lnSpc>
                <a:spcPct val="120000"/>
              </a:lnSpc>
            </a:pPr>
            <a:endParaRPr lang="he-IL" sz="100" dirty="0">
              <a:solidFill>
                <a:srgbClr val="F79646">
                  <a:lumMod val="50000"/>
                </a:srgbClr>
              </a:solidFill>
            </a:endParaRPr>
          </a:p>
          <a:p>
            <a:pPr lvl="0">
              <a:lnSpc>
                <a:spcPct val="120000"/>
              </a:lnSpc>
            </a:pPr>
            <a:r>
              <a:rPr lang="he-IL" sz="1200" dirty="0">
                <a:solidFill>
                  <a:srgbClr val="F79646">
                    <a:lumMod val="50000"/>
                  </a:srgbClr>
                </a:solidFill>
              </a:rPr>
              <a:t>הנושא </a:t>
            </a:r>
            <a:r>
              <a:rPr lang="he-IL" sz="1200" dirty="0" err="1">
                <a:solidFill>
                  <a:srgbClr val="F79646">
                    <a:lumMod val="50000"/>
                  </a:srgbClr>
                </a:solidFill>
              </a:rPr>
              <a:t>אשה</a:t>
            </a:r>
            <a:r>
              <a:rPr lang="he-IL" sz="1200" dirty="0">
                <a:solidFill>
                  <a:srgbClr val="F79646">
                    <a:lumMod val="50000"/>
                  </a:srgbClr>
                </a:solidFill>
              </a:rPr>
              <a:t> </a:t>
            </a:r>
            <a:r>
              <a:rPr lang="he-IL" sz="1200" dirty="0" err="1">
                <a:solidFill>
                  <a:srgbClr val="F79646">
                    <a:lumMod val="50000"/>
                  </a:srgbClr>
                </a:solidFill>
              </a:rPr>
              <a:t>כהנת</a:t>
            </a:r>
            <a:r>
              <a:rPr lang="he-IL" sz="1200" dirty="0">
                <a:solidFill>
                  <a:srgbClr val="F79646">
                    <a:lumMod val="50000"/>
                  </a:srgbClr>
                </a:solidFill>
              </a:rPr>
              <a:t> - צריך לבדוק אחריה ארבע </a:t>
            </a:r>
            <a:r>
              <a:rPr lang="he-IL" sz="1200" dirty="0" err="1">
                <a:solidFill>
                  <a:srgbClr val="F79646">
                    <a:lumMod val="50000"/>
                  </a:srgbClr>
                </a:solidFill>
              </a:rPr>
              <a:t>אמהות</a:t>
            </a:r>
            <a:r>
              <a:rPr lang="he-IL" sz="1200" dirty="0">
                <a:solidFill>
                  <a:srgbClr val="F79646">
                    <a:lumMod val="50000"/>
                  </a:srgbClr>
                </a:solidFill>
              </a:rPr>
              <a:t> שהן שמנה: </a:t>
            </a:r>
          </a:p>
          <a:p>
            <a:pPr lvl="0">
              <a:lnSpc>
                <a:spcPct val="120000"/>
              </a:lnSpc>
            </a:pPr>
            <a:r>
              <a:rPr lang="he-IL" sz="1200" b="1" dirty="0">
                <a:solidFill>
                  <a:srgbClr val="FF0000"/>
                </a:solidFill>
              </a:rPr>
              <a:t>אמה ואם אמה, </a:t>
            </a:r>
            <a:r>
              <a:rPr lang="en-US" sz="1200" dirty="0">
                <a:solidFill>
                  <a:srgbClr val="F79646">
                    <a:lumMod val="50000"/>
                  </a:srgbClr>
                </a:solidFill>
              </a:rPr>
              <a:t/>
            </a:r>
            <a:br>
              <a:rPr lang="en-US" sz="1200" dirty="0">
                <a:solidFill>
                  <a:srgbClr val="F79646">
                    <a:lumMod val="50000"/>
                  </a:srgbClr>
                </a:solidFill>
              </a:rPr>
            </a:br>
            <a:r>
              <a:rPr lang="he-IL" sz="1200" b="1" dirty="0">
                <a:solidFill>
                  <a:srgbClr val="00B050"/>
                </a:solidFill>
              </a:rPr>
              <a:t>ואם אבי אמה ואמה, </a:t>
            </a:r>
          </a:p>
          <a:p>
            <a:pPr lvl="0">
              <a:lnSpc>
                <a:spcPct val="120000"/>
              </a:lnSpc>
            </a:pPr>
            <a:r>
              <a:rPr lang="he-IL" sz="1200" b="1" dirty="0">
                <a:solidFill>
                  <a:srgbClr val="7030A0"/>
                </a:solidFill>
              </a:rPr>
              <a:t>ואם אביה ואמה, </a:t>
            </a:r>
          </a:p>
          <a:p>
            <a:pPr lvl="0">
              <a:lnSpc>
                <a:spcPct val="120000"/>
              </a:lnSpc>
            </a:pPr>
            <a:r>
              <a:rPr lang="he-IL" sz="1200" b="1" dirty="0">
                <a:solidFill>
                  <a:schemeClr val="accent6">
                    <a:lumMod val="50000"/>
                  </a:schemeClr>
                </a:solidFill>
              </a:rPr>
              <a:t>ואם אבי אביה ואמה.</a:t>
            </a:r>
          </a:p>
          <a:p>
            <a:pPr lvl="0">
              <a:lnSpc>
                <a:spcPct val="120000"/>
              </a:lnSpc>
            </a:pPr>
            <a:r>
              <a:rPr lang="he-IL" sz="1200" dirty="0">
                <a:solidFill>
                  <a:srgbClr val="F79646">
                    <a:lumMod val="50000"/>
                  </a:srgbClr>
                </a:solidFill>
              </a:rPr>
              <a:t>לויה וישראלית </a:t>
            </a:r>
            <a:r>
              <a:rPr lang="he-IL" sz="1200" dirty="0" err="1">
                <a:solidFill>
                  <a:srgbClr val="F79646">
                    <a:lumMod val="50000"/>
                  </a:srgbClr>
                </a:solidFill>
              </a:rPr>
              <a:t>מוסיפין</a:t>
            </a:r>
            <a:r>
              <a:rPr lang="he-IL" sz="1200" dirty="0">
                <a:solidFill>
                  <a:srgbClr val="F79646">
                    <a:lumMod val="50000"/>
                  </a:srgbClr>
                </a:solidFill>
              </a:rPr>
              <a:t> עליהן עוד אחת.</a:t>
            </a:r>
          </a:p>
        </p:txBody>
      </p:sp>
    </p:spTree>
    <p:extLst>
      <p:ext uri="{BB962C8B-B14F-4D97-AF65-F5344CB8AC3E}">
        <p14:creationId xmlns:p14="http://schemas.microsoft.com/office/powerpoint/2010/main" val="868555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971600" y="151799"/>
            <a:ext cx="7749296" cy="6666440"/>
          </a:xfrm>
          <a:prstGeom prst="rect">
            <a:avLst/>
          </a:prstGeom>
          <a:noFill/>
        </p:spPr>
        <p:txBody>
          <a:bodyPr wrap="square" rtlCol="1">
            <a:spAutoFit/>
          </a:bodyPr>
          <a:lstStyle/>
          <a:p>
            <a:pPr>
              <a:lnSpc>
                <a:spcPct val="120000"/>
              </a:lnSpc>
            </a:pPr>
            <a:r>
              <a:rPr lang="he-IL" sz="1600" b="1" dirty="0" smtClean="0"/>
              <a:t>משנה</a:t>
            </a:r>
          </a:p>
          <a:p>
            <a:pPr>
              <a:lnSpc>
                <a:spcPct val="120000"/>
              </a:lnSpc>
            </a:pPr>
            <a:endParaRPr lang="he-IL" sz="400" dirty="0" smtClean="0">
              <a:solidFill>
                <a:srgbClr val="F79646">
                  <a:lumMod val="50000"/>
                </a:srgbClr>
              </a:solidFill>
            </a:endParaRPr>
          </a:p>
          <a:p>
            <a:pPr>
              <a:lnSpc>
                <a:spcPct val="120000"/>
              </a:lnSpc>
            </a:pPr>
            <a:r>
              <a:rPr lang="he-IL" sz="1600" dirty="0" smtClean="0">
                <a:solidFill>
                  <a:srgbClr val="F79646">
                    <a:lumMod val="50000"/>
                  </a:srgbClr>
                </a:solidFill>
              </a:rPr>
              <a:t>הנושא </a:t>
            </a:r>
            <a:r>
              <a:rPr lang="he-IL" sz="1600" dirty="0" err="1">
                <a:solidFill>
                  <a:srgbClr val="F79646">
                    <a:lumMod val="50000"/>
                  </a:srgbClr>
                </a:solidFill>
              </a:rPr>
              <a:t>אשה</a:t>
            </a:r>
            <a:r>
              <a:rPr lang="he-IL" sz="1600" dirty="0">
                <a:solidFill>
                  <a:srgbClr val="F79646">
                    <a:lumMod val="50000"/>
                  </a:srgbClr>
                </a:solidFill>
              </a:rPr>
              <a:t> </a:t>
            </a:r>
            <a:r>
              <a:rPr lang="he-IL" sz="1600" dirty="0" err="1">
                <a:solidFill>
                  <a:srgbClr val="F79646">
                    <a:lumMod val="50000"/>
                  </a:srgbClr>
                </a:solidFill>
              </a:rPr>
              <a:t>כהנת</a:t>
            </a:r>
            <a:r>
              <a:rPr lang="he-IL" sz="1600" dirty="0">
                <a:solidFill>
                  <a:srgbClr val="F79646">
                    <a:lumMod val="50000"/>
                  </a:srgbClr>
                </a:solidFill>
              </a:rPr>
              <a:t> </a:t>
            </a:r>
            <a:r>
              <a:rPr lang="he-IL" sz="1600" dirty="0" smtClean="0">
                <a:solidFill>
                  <a:srgbClr val="F79646">
                    <a:lumMod val="50000"/>
                  </a:srgbClr>
                </a:solidFill>
              </a:rPr>
              <a:t>- צריך </a:t>
            </a:r>
            <a:r>
              <a:rPr lang="he-IL" sz="1600" dirty="0">
                <a:solidFill>
                  <a:srgbClr val="F79646">
                    <a:lumMod val="50000"/>
                  </a:srgbClr>
                </a:solidFill>
              </a:rPr>
              <a:t>לבדוק אחריה ארבע </a:t>
            </a:r>
            <a:r>
              <a:rPr lang="he-IL" sz="1600" dirty="0" err="1">
                <a:solidFill>
                  <a:srgbClr val="F79646">
                    <a:lumMod val="50000"/>
                  </a:srgbClr>
                </a:solidFill>
              </a:rPr>
              <a:t>אמהות</a:t>
            </a:r>
            <a:r>
              <a:rPr lang="he-IL" sz="1600" dirty="0">
                <a:solidFill>
                  <a:srgbClr val="F79646">
                    <a:lumMod val="50000"/>
                  </a:srgbClr>
                </a:solidFill>
              </a:rPr>
              <a:t> שהן </a:t>
            </a:r>
            <a:r>
              <a:rPr lang="he-IL" sz="1600" dirty="0" smtClean="0">
                <a:solidFill>
                  <a:srgbClr val="F79646">
                    <a:lumMod val="50000"/>
                  </a:srgbClr>
                </a:solidFill>
              </a:rPr>
              <a:t>שמנה: </a:t>
            </a:r>
          </a:p>
          <a:p>
            <a:pPr>
              <a:lnSpc>
                <a:spcPct val="120000"/>
              </a:lnSpc>
            </a:pPr>
            <a:r>
              <a:rPr lang="he-IL" sz="1600" dirty="0" smtClean="0">
                <a:solidFill>
                  <a:srgbClr val="F79646">
                    <a:lumMod val="50000"/>
                  </a:srgbClr>
                </a:solidFill>
              </a:rPr>
              <a:t>אמה </a:t>
            </a:r>
            <a:r>
              <a:rPr lang="he-IL" sz="1600" dirty="0">
                <a:solidFill>
                  <a:srgbClr val="F79646">
                    <a:lumMod val="50000"/>
                  </a:srgbClr>
                </a:solidFill>
              </a:rPr>
              <a:t>ואם </a:t>
            </a:r>
            <a:r>
              <a:rPr lang="he-IL" sz="1600" dirty="0" smtClean="0">
                <a:solidFill>
                  <a:srgbClr val="F79646">
                    <a:lumMod val="50000"/>
                  </a:srgbClr>
                </a:solidFill>
              </a:rPr>
              <a:t>אמה, </a:t>
            </a:r>
            <a:r>
              <a:rPr lang="en-US" sz="1600" dirty="0" smtClean="0">
                <a:solidFill>
                  <a:srgbClr val="F79646">
                    <a:lumMod val="50000"/>
                  </a:srgbClr>
                </a:solidFill>
              </a:rPr>
              <a:t/>
            </a:r>
            <a:br>
              <a:rPr lang="en-US" sz="1600" dirty="0" smtClean="0">
                <a:solidFill>
                  <a:srgbClr val="F79646">
                    <a:lumMod val="50000"/>
                  </a:srgbClr>
                </a:solidFill>
              </a:rPr>
            </a:br>
            <a:r>
              <a:rPr lang="he-IL" sz="1600" dirty="0" smtClean="0">
                <a:solidFill>
                  <a:srgbClr val="F79646">
                    <a:lumMod val="50000"/>
                  </a:srgbClr>
                </a:solidFill>
              </a:rPr>
              <a:t>ואם </a:t>
            </a:r>
            <a:r>
              <a:rPr lang="he-IL" sz="1600" dirty="0">
                <a:solidFill>
                  <a:srgbClr val="F79646">
                    <a:lumMod val="50000"/>
                  </a:srgbClr>
                </a:solidFill>
              </a:rPr>
              <a:t>אבי אמה </a:t>
            </a:r>
            <a:r>
              <a:rPr lang="he-IL" sz="1600" dirty="0" smtClean="0">
                <a:solidFill>
                  <a:srgbClr val="F79646">
                    <a:lumMod val="50000"/>
                  </a:srgbClr>
                </a:solidFill>
              </a:rPr>
              <a:t>ואמה, </a:t>
            </a:r>
          </a:p>
          <a:p>
            <a:pPr>
              <a:lnSpc>
                <a:spcPct val="120000"/>
              </a:lnSpc>
            </a:pPr>
            <a:r>
              <a:rPr lang="he-IL" sz="1600" dirty="0" smtClean="0">
                <a:solidFill>
                  <a:srgbClr val="F79646">
                    <a:lumMod val="50000"/>
                  </a:srgbClr>
                </a:solidFill>
              </a:rPr>
              <a:t>ואם </a:t>
            </a:r>
            <a:r>
              <a:rPr lang="he-IL" sz="1600" dirty="0">
                <a:solidFill>
                  <a:srgbClr val="F79646">
                    <a:lumMod val="50000"/>
                  </a:srgbClr>
                </a:solidFill>
              </a:rPr>
              <a:t>אביה </a:t>
            </a:r>
            <a:r>
              <a:rPr lang="he-IL" sz="1600" dirty="0" smtClean="0">
                <a:solidFill>
                  <a:srgbClr val="F79646">
                    <a:lumMod val="50000"/>
                  </a:srgbClr>
                </a:solidFill>
              </a:rPr>
              <a:t>ואמה, </a:t>
            </a:r>
          </a:p>
          <a:p>
            <a:pPr>
              <a:lnSpc>
                <a:spcPct val="120000"/>
              </a:lnSpc>
            </a:pPr>
            <a:r>
              <a:rPr lang="he-IL" sz="1600" dirty="0" smtClean="0">
                <a:solidFill>
                  <a:srgbClr val="F79646">
                    <a:lumMod val="50000"/>
                  </a:srgbClr>
                </a:solidFill>
              </a:rPr>
              <a:t>ואם </a:t>
            </a:r>
            <a:r>
              <a:rPr lang="he-IL" sz="1600" dirty="0">
                <a:solidFill>
                  <a:srgbClr val="F79646">
                    <a:lumMod val="50000"/>
                  </a:srgbClr>
                </a:solidFill>
              </a:rPr>
              <a:t>אבי אביה </a:t>
            </a:r>
            <a:r>
              <a:rPr lang="he-IL" sz="1600" dirty="0" smtClean="0">
                <a:solidFill>
                  <a:srgbClr val="F79646">
                    <a:lumMod val="50000"/>
                  </a:srgbClr>
                </a:solidFill>
              </a:rPr>
              <a:t>ואמה.</a:t>
            </a:r>
          </a:p>
          <a:p>
            <a:pPr>
              <a:lnSpc>
                <a:spcPct val="120000"/>
              </a:lnSpc>
            </a:pPr>
            <a:r>
              <a:rPr lang="he-IL" sz="1600" dirty="0" smtClean="0">
                <a:solidFill>
                  <a:srgbClr val="F79646">
                    <a:lumMod val="50000"/>
                  </a:srgbClr>
                </a:solidFill>
              </a:rPr>
              <a:t>לויה </a:t>
            </a:r>
            <a:r>
              <a:rPr lang="he-IL" sz="1600" dirty="0">
                <a:solidFill>
                  <a:srgbClr val="F79646">
                    <a:lumMod val="50000"/>
                  </a:srgbClr>
                </a:solidFill>
              </a:rPr>
              <a:t>וישראלית </a:t>
            </a:r>
            <a:r>
              <a:rPr lang="he-IL" sz="1600" dirty="0" err="1">
                <a:solidFill>
                  <a:srgbClr val="F79646">
                    <a:lumMod val="50000"/>
                  </a:srgbClr>
                </a:solidFill>
              </a:rPr>
              <a:t>מוסיפין</a:t>
            </a:r>
            <a:r>
              <a:rPr lang="he-IL" sz="1600" dirty="0">
                <a:solidFill>
                  <a:srgbClr val="F79646">
                    <a:lumMod val="50000"/>
                  </a:srgbClr>
                </a:solidFill>
              </a:rPr>
              <a:t> עליהן עוד </a:t>
            </a:r>
            <a:r>
              <a:rPr lang="he-IL" sz="1600" dirty="0" smtClean="0">
                <a:solidFill>
                  <a:srgbClr val="F79646">
                    <a:lumMod val="50000"/>
                  </a:srgbClr>
                </a:solidFill>
              </a:rPr>
              <a:t>אחת.</a:t>
            </a:r>
          </a:p>
          <a:p>
            <a:pPr>
              <a:lnSpc>
                <a:spcPct val="120000"/>
              </a:lnSpc>
            </a:pPr>
            <a:endParaRPr lang="he-IL" sz="800" dirty="0" smtClean="0">
              <a:solidFill>
                <a:srgbClr val="F79646">
                  <a:lumMod val="50000"/>
                </a:srgbClr>
              </a:solidFill>
            </a:endParaRPr>
          </a:p>
          <a:p>
            <a:pPr>
              <a:lnSpc>
                <a:spcPct val="120000"/>
              </a:lnSpc>
            </a:pPr>
            <a:r>
              <a:rPr lang="he-IL" sz="1600" dirty="0" smtClean="0">
                <a:solidFill>
                  <a:srgbClr val="F79646">
                    <a:lumMod val="50000"/>
                  </a:srgbClr>
                </a:solidFill>
              </a:rPr>
              <a:t>אין </a:t>
            </a:r>
            <a:r>
              <a:rPr lang="he-IL" sz="1600" dirty="0" err="1">
                <a:solidFill>
                  <a:srgbClr val="F79646">
                    <a:lumMod val="50000"/>
                  </a:srgbClr>
                </a:solidFill>
              </a:rPr>
              <a:t>בודקין</a:t>
            </a:r>
            <a:r>
              <a:rPr lang="he-IL" sz="1600" dirty="0">
                <a:solidFill>
                  <a:srgbClr val="F79646">
                    <a:lumMod val="50000"/>
                  </a:srgbClr>
                </a:solidFill>
              </a:rPr>
              <a:t> לא מן המזבח </a:t>
            </a:r>
            <a:r>
              <a:rPr lang="he-IL" sz="1600" dirty="0" smtClean="0">
                <a:solidFill>
                  <a:srgbClr val="F79646">
                    <a:lumMod val="50000"/>
                  </a:srgbClr>
                </a:solidFill>
              </a:rPr>
              <a:t>ולמעלה,</a:t>
            </a:r>
          </a:p>
          <a:p>
            <a:pPr>
              <a:lnSpc>
                <a:spcPct val="120000"/>
              </a:lnSpc>
            </a:pPr>
            <a:r>
              <a:rPr lang="he-IL" sz="1600" dirty="0" smtClean="0">
                <a:solidFill>
                  <a:srgbClr val="F79646">
                    <a:lumMod val="50000"/>
                  </a:srgbClr>
                </a:solidFill>
              </a:rPr>
              <a:t>ולא </a:t>
            </a:r>
            <a:r>
              <a:rPr lang="he-IL" sz="1600" dirty="0">
                <a:solidFill>
                  <a:srgbClr val="F79646">
                    <a:lumMod val="50000"/>
                  </a:srgbClr>
                </a:solidFill>
              </a:rPr>
              <a:t>מן הדוכן </a:t>
            </a:r>
            <a:r>
              <a:rPr lang="he-IL" sz="1600" dirty="0" smtClean="0">
                <a:solidFill>
                  <a:srgbClr val="F79646">
                    <a:lumMod val="50000"/>
                  </a:srgbClr>
                </a:solidFill>
              </a:rPr>
              <a:t>ולמעלה,</a:t>
            </a:r>
          </a:p>
          <a:p>
            <a:pPr>
              <a:lnSpc>
                <a:spcPct val="120000"/>
              </a:lnSpc>
            </a:pPr>
            <a:r>
              <a:rPr lang="he-IL" sz="1600" dirty="0" smtClean="0">
                <a:solidFill>
                  <a:srgbClr val="F79646">
                    <a:lumMod val="50000"/>
                  </a:srgbClr>
                </a:solidFill>
              </a:rPr>
              <a:t>ולא </a:t>
            </a:r>
            <a:r>
              <a:rPr lang="he-IL" sz="1600" dirty="0">
                <a:solidFill>
                  <a:srgbClr val="F79646">
                    <a:lumMod val="50000"/>
                  </a:srgbClr>
                </a:solidFill>
              </a:rPr>
              <a:t>מן הסנהדרין </a:t>
            </a:r>
            <a:r>
              <a:rPr lang="he-IL" sz="1600" dirty="0" smtClean="0">
                <a:solidFill>
                  <a:srgbClr val="F79646">
                    <a:lumMod val="50000"/>
                  </a:srgbClr>
                </a:solidFill>
              </a:rPr>
              <a:t>ולמעלה. </a:t>
            </a:r>
          </a:p>
          <a:p>
            <a:pPr>
              <a:lnSpc>
                <a:spcPct val="120000"/>
              </a:lnSpc>
            </a:pPr>
            <a:endParaRPr lang="he-IL" sz="400" dirty="0" smtClean="0">
              <a:solidFill>
                <a:srgbClr val="F79646">
                  <a:lumMod val="50000"/>
                </a:srgbClr>
              </a:solidFill>
            </a:endParaRPr>
          </a:p>
          <a:p>
            <a:pPr>
              <a:lnSpc>
                <a:spcPct val="120000"/>
              </a:lnSpc>
            </a:pPr>
            <a:r>
              <a:rPr lang="he-IL" sz="1600" dirty="0" smtClean="0">
                <a:solidFill>
                  <a:srgbClr val="F79646">
                    <a:lumMod val="50000"/>
                  </a:srgbClr>
                </a:solidFill>
              </a:rPr>
              <a:t>וכל </a:t>
            </a:r>
            <a:r>
              <a:rPr lang="he-IL" sz="1600" dirty="0">
                <a:solidFill>
                  <a:srgbClr val="F79646">
                    <a:lumMod val="50000"/>
                  </a:srgbClr>
                </a:solidFill>
              </a:rPr>
              <a:t>שהוחזקו אבותיו משוטרי </a:t>
            </a:r>
            <a:r>
              <a:rPr lang="he-IL" sz="1600" dirty="0" smtClean="0">
                <a:solidFill>
                  <a:srgbClr val="F79646">
                    <a:lumMod val="50000"/>
                  </a:srgbClr>
                </a:solidFill>
              </a:rPr>
              <a:t>הרבים </a:t>
            </a:r>
            <a:r>
              <a:rPr lang="he-IL" sz="1600" dirty="0">
                <a:solidFill>
                  <a:srgbClr val="F79646">
                    <a:lumMod val="50000"/>
                  </a:srgbClr>
                </a:solidFill>
              </a:rPr>
              <a:t>וגבאי צדקה </a:t>
            </a:r>
            <a:r>
              <a:rPr lang="he-IL" sz="1600" dirty="0" smtClean="0">
                <a:solidFill>
                  <a:srgbClr val="F79646">
                    <a:lumMod val="50000"/>
                  </a:srgbClr>
                </a:solidFill>
              </a:rPr>
              <a:t>- </a:t>
            </a:r>
            <a:r>
              <a:rPr lang="he-IL" sz="1600" dirty="0" err="1" smtClean="0">
                <a:solidFill>
                  <a:srgbClr val="F79646">
                    <a:lumMod val="50000"/>
                  </a:srgbClr>
                </a:solidFill>
              </a:rPr>
              <a:t>משיאין</a:t>
            </a:r>
            <a:r>
              <a:rPr lang="he-IL" sz="1600" dirty="0" smtClean="0">
                <a:solidFill>
                  <a:srgbClr val="F79646">
                    <a:lumMod val="50000"/>
                  </a:srgbClr>
                </a:solidFill>
              </a:rPr>
              <a:t> לכהונה, </a:t>
            </a:r>
            <a:r>
              <a:rPr lang="he-IL" sz="1600" dirty="0">
                <a:solidFill>
                  <a:srgbClr val="F79646">
                    <a:lumMod val="50000"/>
                  </a:srgbClr>
                </a:solidFill>
              </a:rPr>
              <a:t>ואין צריך לבדוק </a:t>
            </a:r>
            <a:r>
              <a:rPr lang="he-IL" sz="1600" dirty="0" smtClean="0">
                <a:solidFill>
                  <a:srgbClr val="F79646">
                    <a:lumMod val="50000"/>
                  </a:srgbClr>
                </a:solidFill>
              </a:rPr>
              <a:t>אחריהן.</a:t>
            </a:r>
          </a:p>
          <a:p>
            <a:pPr>
              <a:lnSpc>
                <a:spcPct val="120000"/>
              </a:lnSpc>
            </a:pPr>
            <a:r>
              <a:rPr lang="he-IL" sz="1600" dirty="0" smtClean="0">
                <a:solidFill>
                  <a:srgbClr val="F79646">
                    <a:lumMod val="50000"/>
                  </a:srgbClr>
                </a:solidFill>
              </a:rPr>
              <a:t>רבי </a:t>
            </a:r>
            <a:r>
              <a:rPr lang="he-IL" sz="1600" dirty="0">
                <a:solidFill>
                  <a:srgbClr val="F79646">
                    <a:lumMod val="50000"/>
                  </a:srgbClr>
                </a:solidFill>
              </a:rPr>
              <a:t>יוסי </a:t>
            </a:r>
            <a:r>
              <a:rPr lang="he-IL" sz="1600" dirty="0" smtClean="0">
                <a:solidFill>
                  <a:srgbClr val="F79646">
                    <a:lumMod val="50000"/>
                  </a:srgbClr>
                </a:solidFill>
              </a:rPr>
              <a:t>אומר: </a:t>
            </a:r>
            <a:r>
              <a:rPr lang="he-IL" sz="1600" dirty="0">
                <a:solidFill>
                  <a:srgbClr val="F79646">
                    <a:lumMod val="50000"/>
                  </a:srgbClr>
                </a:solidFill>
              </a:rPr>
              <a:t>אף מי שהיה חתום עד בערכי הישנה של </a:t>
            </a:r>
            <a:r>
              <a:rPr lang="he-IL" sz="1600" dirty="0" smtClean="0">
                <a:solidFill>
                  <a:srgbClr val="F79646">
                    <a:lumMod val="50000"/>
                  </a:srgbClr>
                </a:solidFill>
              </a:rPr>
              <a:t>ציפורי.</a:t>
            </a:r>
          </a:p>
          <a:p>
            <a:pPr>
              <a:lnSpc>
                <a:spcPct val="120000"/>
              </a:lnSpc>
            </a:pPr>
            <a:r>
              <a:rPr lang="he-IL" sz="1600" dirty="0" smtClean="0">
                <a:solidFill>
                  <a:srgbClr val="F79646">
                    <a:lumMod val="50000"/>
                  </a:srgbClr>
                </a:solidFill>
              </a:rPr>
              <a:t>רבי </a:t>
            </a:r>
            <a:r>
              <a:rPr lang="he-IL" sz="1600" dirty="0" err="1">
                <a:solidFill>
                  <a:srgbClr val="F79646">
                    <a:lumMod val="50000"/>
                  </a:srgbClr>
                </a:solidFill>
              </a:rPr>
              <a:t>חנינא</a:t>
            </a:r>
            <a:r>
              <a:rPr lang="he-IL" sz="1600" dirty="0">
                <a:solidFill>
                  <a:srgbClr val="F79646">
                    <a:lumMod val="50000"/>
                  </a:srgbClr>
                </a:solidFill>
              </a:rPr>
              <a:t> בן </a:t>
            </a:r>
            <a:r>
              <a:rPr lang="he-IL" sz="1600" dirty="0" err="1">
                <a:solidFill>
                  <a:srgbClr val="F79646">
                    <a:lumMod val="50000"/>
                  </a:srgbClr>
                </a:solidFill>
              </a:rPr>
              <a:t>אנטיגנוס</a:t>
            </a:r>
            <a:r>
              <a:rPr lang="he-IL" sz="1600" dirty="0">
                <a:solidFill>
                  <a:srgbClr val="F79646">
                    <a:lumMod val="50000"/>
                  </a:srgbClr>
                </a:solidFill>
              </a:rPr>
              <a:t> </a:t>
            </a:r>
            <a:r>
              <a:rPr lang="he-IL" sz="1600" dirty="0" smtClean="0">
                <a:solidFill>
                  <a:srgbClr val="F79646">
                    <a:lumMod val="50000"/>
                  </a:srgbClr>
                </a:solidFill>
              </a:rPr>
              <a:t>אומר: </a:t>
            </a:r>
            <a:r>
              <a:rPr lang="he-IL" sz="1600" dirty="0">
                <a:solidFill>
                  <a:srgbClr val="F79646">
                    <a:lumMod val="50000"/>
                  </a:srgbClr>
                </a:solidFill>
              </a:rPr>
              <a:t>אף מי שהיה מוכתב </a:t>
            </a:r>
            <a:r>
              <a:rPr lang="he-IL" sz="1600" dirty="0" err="1">
                <a:solidFill>
                  <a:srgbClr val="F79646">
                    <a:lumMod val="50000"/>
                  </a:srgbClr>
                </a:solidFill>
              </a:rPr>
              <a:t>באסטרטיא</a:t>
            </a:r>
            <a:r>
              <a:rPr lang="he-IL" sz="1600" dirty="0">
                <a:solidFill>
                  <a:srgbClr val="F79646">
                    <a:lumMod val="50000"/>
                  </a:srgbClr>
                </a:solidFill>
              </a:rPr>
              <a:t> של </a:t>
            </a:r>
            <a:r>
              <a:rPr lang="he-IL" sz="1600" dirty="0" smtClean="0">
                <a:solidFill>
                  <a:srgbClr val="F79646">
                    <a:lumMod val="50000"/>
                  </a:srgbClr>
                </a:solidFill>
              </a:rPr>
              <a:t>מלך.</a:t>
            </a:r>
            <a:endParaRPr lang="he-IL" sz="1600" dirty="0">
              <a:solidFill>
                <a:srgbClr val="F79646">
                  <a:lumMod val="50000"/>
                </a:srgbClr>
              </a:solidFill>
            </a:endParaRPr>
          </a:p>
          <a:p>
            <a:pPr>
              <a:lnSpc>
                <a:spcPct val="120000"/>
              </a:lnSpc>
            </a:pPr>
            <a:endParaRPr lang="he-IL" sz="1400" dirty="0"/>
          </a:p>
          <a:p>
            <a:pPr>
              <a:lnSpc>
                <a:spcPct val="120000"/>
              </a:lnSpc>
            </a:pPr>
            <a:r>
              <a:rPr lang="he-IL" sz="1600" b="1" dirty="0" smtClean="0"/>
              <a:t>גמרא</a:t>
            </a:r>
          </a:p>
          <a:p>
            <a:pPr>
              <a:lnSpc>
                <a:spcPct val="120000"/>
              </a:lnSpc>
            </a:pPr>
            <a:endParaRPr lang="he-IL" sz="700" dirty="0" smtClean="0"/>
          </a:p>
          <a:p>
            <a:pPr>
              <a:lnSpc>
                <a:spcPct val="120000"/>
              </a:lnSpc>
            </a:pPr>
            <a:r>
              <a:rPr lang="he-IL" sz="1600" dirty="0" smtClean="0"/>
              <a:t>מאי </a:t>
            </a:r>
            <a:r>
              <a:rPr lang="he-IL" sz="1600" dirty="0"/>
              <a:t>שנא בנשי </a:t>
            </a:r>
            <a:r>
              <a:rPr lang="he-IL" sz="1600" dirty="0" err="1"/>
              <a:t>בדקינן</a:t>
            </a:r>
            <a:r>
              <a:rPr lang="he-IL" sz="1600" dirty="0"/>
              <a:t> ומאי שנא בגברי לא </a:t>
            </a:r>
            <a:r>
              <a:rPr lang="he-IL" sz="1600" dirty="0" smtClean="0"/>
              <a:t>בדקו? </a:t>
            </a:r>
          </a:p>
          <a:p>
            <a:pPr>
              <a:lnSpc>
                <a:spcPct val="120000"/>
              </a:lnSpc>
            </a:pPr>
            <a:r>
              <a:rPr lang="he-IL" sz="1600" dirty="0" smtClean="0"/>
              <a:t>נשי </a:t>
            </a:r>
            <a:r>
              <a:rPr lang="he-IL" sz="1600" dirty="0" err="1"/>
              <a:t>דכי</a:t>
            </a:r>
            <a:r>
              <a:rPr lang="he-IL" sz="1600" dirty="0"/>
              <a:t> </a:t>
            </a:r>
            <a:r>
              <a:rPr lang="he-IL" sz="1600" dirty="0" err="1"/>
              <a:t>מינצו</a:t>
            </a:r>
            <a:r>
              <a:rPr lang="he-IL" sz="1600" dirty="0"/>
              <a:t> בהדי הדדי בעריות הוא </a:t>
            </a:r>
            <a:r>
              <a:rPr lang="he-IL" sz="1600" dirty="0" err="1" smtClean="0"/>
              <a:t>דמינצו</a:t>
            </a:r>
            <a:r>
              <a:rPr lang="he-IL" sz="1600" dirty="0" smtClean="0"/>
              <a:t>, </a:t>
            </a:r>
            <a:r>
              <a:rPr lang="he-IL" sz="1600" dirty="0"/>
              <a:t>ואם איתא </a:t>
            </a:r>
            <a:r>
              <a:rPr lang="he-IL" sz="1600" dirty="0" err="1"/>
              <a:t>דאיכא</a:t>
            </a:r>
            <a:r>
              <a:rPr lang="he-IL" sz="1600" dirty="0"/>
              <a:t> מילתא לא </a:t>
            </a:r>
            <a:r>
              <a:rPr lang="he-IL" sz="1600" dirty="0" err="1"/>
              <a:t>אית</a:t>
            </a:r>
            <a:r>
              <a:rPr lang="he-IL" sz="1600" dirty="0"/>
              <a:t> ליה </a:t>
            </a:r>
            <a:r>
              <a:rPr lang="he-IL" sz="1600" dirty="0" err="1" smtClean="0"/>
              <a:t>קלא</a:t>
            </a:r>
            <a:r>
              <a:rPr lang="he-IL" sz="1600" dirty="0" smtClean="0"/>
              <a:t>,</a:t>
            </a:r>
          </a:p>
          <a:p>
            <a:pPr>
              <a:lnSpc>
                <a:spcPct val="120000"/>
              </a:lnSpc>
            </a:pPr>
            <a:r>
              <a:rPr lang="he-IL" sz="1600" dirty="0" smtClean="0"/>
              <a:t>גברי </a:t>
            </a:r>
            <a:r>
              <a:rPr lang="he-IL" sz="1600" dirty="0" err="1"/>
              <a:t>דכי</a:t>
            </a:r>
            <a:r>
              <a:rPr lang="he-IL" sz="1600" dirty="0"/>
              <a:t> </a:t>
            </a:r>
            <a:r>
              <a:rPr lang="he-IL" sz="1600" dirty="0" err="1"/>
              <a:t>מינצו</a:t>
            </a:r>
            <a:r>
              <a:rPr lang="he-IL" sz="1600" dirty="0"/>
              <a:t> בהדי הדדי ביוחסין הוא </a:t>
            </a:r>
            <a:r>
              <a:rPr lang="he-IL" sz="1600" dirty="0" err="1" smtClean="0"/>
              <a:t>דמינצי</a:t>
            </a:r>
            <a:r>
              <a:rPr lang="he-IL" sz="1600" dirty="0" smtClean="0"/>
              <a:t>, </a:t>
            </a:r>
            <a:r>
              <a:rPr lang="he-IL" sz="1600" dirty="0"/>
              <a:t>אם איתא </a:t>
            </a:r>
            <a:r>
              <a:rPr lang="he-IL" sz="1600" dirty="0" err="1"/>
              <a:t>דאיכא</a:t>
            </a:r>
            <a:r>
              <a:rPr lang="he-IL" sz="1600" dirty="0"/>
              <a:t> מילתא </a:t>
            </a:r>
            <a:r>
              <a:rPr lang="he-IL" sz="1600" dirty="0" err="1"/>
              <a:t>אית</a:t>
            </a:r>
            <a:r>
              <a:rPr lang="he-IL" sz="1600" dirty="0"/>
              <a:t> ליה </a:t>
            </a:r>
            <a:r>
              <a:rPr lang="he-IL" sz="1600" dirty="0" err="1" smtClean="0"/>
              <a:t>קלא</a:t>
            </a:r>
            <a:r>
              <a:rPr lang="he-IL" sz="1600" dirty="0" smtClean="0"/>
              <a:t>.</a:t>
            </a:r>
          </a:p>
          <a:p>
            <a:pPr>
              <a:lnSpc>
                <a:spcPct val="120000"/>
              </a:lnSpc>
            </a:pPr>
            <a:endParaRPr lang="he-IL" sz="900" dirty="0" smtClean="0"/>
          </a:p>
          <a:p>
            <a:pPr>
              <a:lnSpc>
                <a:spcPct val="120000"/>
              </a:lnSpc>
            </a:pPr>
            <a:r>
              <a:rPr lang="he-IL" sz="1600" dirty="0" err="1" smtClean="0"/>
              <a:t>ואיהי</a:t>
            </a:r>
            <a:r>
              <a:rPr lang="he-IL" sz="1600" dirty="0" smtClean="0"/>
              <a:t> </a:t>
            </a:r>
            <a:r>
              <a:rPr lang="he-IL" sz="1600" dirty="0" err="1"/>
              <a:t>נמי</a:t>
            </a:r>
            <a:r>
              <a:rPr lang="he-IL" sz="1600" dirty="0"/>
              <a:t> תבדוק בי' </a:t>
            </a:r>
            <a:r>
              <a:rPr lang="he-IL" sz="1600" dirty="0" smtClean="0"/>
              <a:t>בדידיה!</a:t>
            </a:r>
          </a:p>
          <a:p>
            <a:pPr>
              <a:lnSpc>
                <a:spcPct val="120000"/>
              </a:lnSpc>
            </a:pPr>
            <a:r>
              <a:rPr lang="he-IL" sz="1600" dirty="0" smtClean="0"/>
              <a:t>מסייע </a:t>
            </a:r>
            <a:r>
              <a:rPr lang="he-IL" sz="1600" dirty="0"/>
              <a:t>לי' </a:t>
            </a:r>
            <a:r>
              <a:rPr lang="he-IL" sz="1600" dirty="0" smtClean="0"/>
              <a:t>לרב, </a:t>
            </a:r>
            <a:r>
              <a:rPr lang="he-IL" sz="1600" dirty="0" err="1"/>
              <a:t>דאמר</a:t>
            </a:r>
            <a:r>
              <a:rPr lang="he-IL" sz="1600" dirty="0"/>
              <a:t> רב יהודה אמר </a:t>
            </a:r>
            <a:r>
              <a:rPr lang="he-IL" sz="1600" dirty="0" smtClean="0"/>
              <a:t>רב: </a:t>
            </a:r>
            <a:r>
              <a:rPr lang="he-IL" sz="1600" dirty="0"/>
              <a:t>לא הוזהרו כשרות </a:t>
            </a:r>
            <a:r>
              <a:rPr lang="he-IL" sz="1600" dirty="0" err="1"/>
              <a:t>לינשא</a:t>
            </a:r>
            <a:r>
              <a:rPr lang="he-IL" sz="1600" dirty="0"/>
              <a:t> </a:t>
            </a:r>
            <a:r>
              <a:rPr lang="he-IL" sz="1600" dirty="0" smtClean="0"/>
              <a:t>לפסולים.</a:t>
            </a:r>
          </a:p>
        </p:txBody>
      </p:sp>
      <p:sp>
        <p:nvSpPr>
          <p:cNvPr id="5" name="TextBox 4"/>
          <p:cNvSpPr txBox="1"/>
          <p:nvPr/>
        </p:nvSpPr>
        <p:spPr>
          <a:xfrm>
            <a:off x="-51280" y="35330"/>
            <a:ext cx="1598944" cy="369334"/>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א</a:t>
            </a:r>
            <a:endParaRPr lang="he-IL" b="1" dirty="0">
              <a:solidFill>
                <a:schemeClr val="bg1">
                  <a:lumMod val="50000"/>
                </a:schemeClr>
              </a:solidFill>
            </a:endParaRPr>
          </a:p>
        </p:txBody>
      </p:sp>
    </p:spTree>
    <p:extLst>
      <p:ext uri="{BB962C8B-B14F-4D97-AF65-F5344CB8AC3E}">
        <p14:creationId xmlns:p14="http://schemas.microsoft.com/office/powerpoint/2010/main" val="126593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707178" y="2981454"/>
            <a:ext cx="6669176" cy="2751522"/>
          </a:xfrm>
          <a:prstGeom prst="rect">
            <a:avLst/>
          </a:prstGeom>
          <a:noFill/>
        </p:spPr>
        <p:txBody>
          <a:bodyPr wrap="square" rtlCol="1">
            <a:spAutoFit/>
          </a:bodyPr>
          <a:lstStyle/>
          <a:p>
            <a:pPr>
              <a:lnSpc>
                <a:spcPct val="120000"/>
              </a:lnSpc>
            </a:pPr>
            <a:r>
              <a:rPr lang="he-IL" dirty="0"/>
              <a:t>רב </a:t>
            </a:r>
            <a:r>
              <a:rPr lang="he-IL" dirty="0" err="1"/>
              <a:t>אדא</a:t>
            </a:r>
            <a:r>
              <a:rPr lang="he-IL" dirty="0"/>
              <a:t> בר אהבה </a:t>
            </a:r>
            <a:r>
              <a:rPr lang="he-IL" dirty="0" smtClean="0"/>
              <a:t>תני:  </a:t>
            </a:r>
            <a:r>
              <a:rPr lang="he-IL" dirty="0">
                <a:solidFill>
                  <a:srgbClr val="F79646">
                    <a:lumMod val="50000"/>
                  </a:srgbClr>
                </a:solidFill>
              </a:rPr>
              <a:t>ד' </a:t>
            </a:r>
            <a:r>
              <a:rPr lang="he-IL" dirty="0" err="1">
                <a:solidFill>
                  <a:srgbClr val="F79646">
                    <a:lumMod val="50000"/>
                  </a:srgbClr>
                </a:solidFill>
              </a:rPr>
              <a:t>אמהות</a:t>
            </a:r>
            <a:r>
              <a:rPr lang="he-IL" dirty="0">
                <a:solidFill>
                  <a:srgbClr val="F79646">
                    <a:lumMod val="50000"/>
                  </a:srgbClr>
                </a:solidFill>
              </a:rPr>
              <a:t> שהם שתים עשרה.</a:t>
            </a:r>
          </a:p>
          <a:p>
            <a:pPr>
              <a:lnSpc>
                <a:spcPct val="120000"/>
              </a:lnSpc>
            </a:pPr>
            <a:r>
              <a:rPr lang="he-IL" dirty="0" err="1" smtClean="0"/>
              <a:t>במתניתא</a:t>
            </a:r>
            <a:r>
              <a:rPr lang="he-IL" dirty="0" smtClean="0"/>
              <a:t> תנא:  </a:t>
            </a:r>
            <a:r>
              <a:rPr lang="he-IL" dirty="0" smtClean="0">
                <a:solidFill>
                  <a:srgbClr val="F79646">
                    <a:lumMod val="50000"/>
                  </a:srgbClr>
                </a:solidFill>
              </a:rPr>
              <a:t>ד</a:t>
            </a:r>
            <a:r>
              <a:rPr lang="he-IL" dirty="0">
                <a:solidFill>
                  <a:srgbClr val="F79646">
                    <a:lumMod val="50000"/>
                  </a:srgbClr>
                </a:solidFill>
              </a:rPr>
              <a:t>' </a:t>
            </a:r>
            <a:r>
              <a:rPr lang="he-IL" dirty="0" err="1">
                <a:solidFill>
                  <a:srgbClr val="F79646">
                    <a:lumMod val="50000"/>
                  </a:srgbClr>
                </a:solidFill>
              </a:rPr>
              <a:t>אמהות</a:t>
            </a:r>
            <a:r>
              <a:rPr lang="he-IL" dirty="0">
                <a:solidFill>
                  <a:srgbClr val="F79646">
                    <a:lumMod val="50000"/>
                  </a:srgbClr>
                </a:solidFill>
              </a:rPr>
              <a:t> שהם שש עשרה.</a:t>
            </a:r>
          </a:p>
          <a:p>
            <a:pPr>
              <a:lnSpc>
                <a:spcPct val="120000"/>
              </a:lnSpc>
            </a:pPr>
            <a:endParaRPr lang="he-IL" dirty="0"/>
          </a:p>
          <a:p>
            <a:pPr>
              <a:lnSpc>
                <a:spcPct val="120000"/>
              </a:lnSpc>
            </a:pPr>
            <a:r>
              <a:rPr lang="he-IL" dirty="0" err="1" smtClean="0"/>
              <a:t>בשלמא</a:t>
            </a:r>
            <a:r>
              <a:rPr lang="he-IL" dirty="0" smtClean="0"/>
              <a:t> </a:t>
            </a:r>
            <a:r>
              <a:rPr lang="he-IL" dirty="0"/>
              <a:t>לרב </a:t>
            </a:r>
            <a:r>
              <a:rPr lang="he-IL" dirty="0" err="1"/>
              <a:t>אדא</a:t>
            </a:r>
            <a:r>
              <a:rPr lang="he-IL" dirty="0"/>
              <a:t> בר </a:t>
            </a:r>
            <a:r>
              <a:rPr lang="he-IL" dirty="0" smtClean="0"/>
              <a:t>אהבה -</a:t>
            </a:r>
          </a:p>
          <a:p>
            <a:pPr>
              <a:lnSpc>
                <a:spcPct val="120000"/>
              </a:lnSpc>
            </a:pPr>
            <a:r>
              <a:rPr lang="he-IL" dirty="0" err="1" smtClean="0"/>
              <a:t>מוקים</a:t>
            </a:r>
            <a:r>
              <a:rPr lang="he-IL" dirty="0" smtClean="0"/>
              <a:t> </a:t>
            </a:r>
            <a:r>
              <a:rPr lang="he-IL" dirty="0"/>
              <a:t>לה בלויה ובת </a:t>
            </a:r>
            <a:r>
              <a:rPr lang="he-IL" dirty="0" smtClean="0"/>
              <a:t>ישראל. </a:t>
            </a:r>
          </a:p>
          <a:p>
            <a:pPr>
              <a:lnSpc>
                <a:spcPct val="120000"/>
              </a:lnSpc>
            </a:pPr>
            <a:endParaRPr lang="he-IL" dirty="0" smtClean="0"/>
          </a:p>
          <a:p>
            <a:pPr>
              <a:lnSpc>
                <a:spcPct val="120000"/>
              </a:lnSpc>
            </a:pPr>
            <a:r>
              <a:rPr lang="he-IL" dirty="0" smtClean="0"/>
              <a:t>אלא </a:t>
            </a:r>
            <a:r>
              <a:rPr lang="he-IL" dirty="0" err="1"/>
              <a:t>מתניתא</a:t>
            </a:r>
            <a:r>
              <a:rPr lang="he-IL" dirty="0"/>
              <a:t> </a:t>
            </a:r>
            <a:r>
              <a:rPr lang="he-IL" dirty="0" err="1"/>
              <a:t>נימא</a:t>
            </a:r>
            <a:r>
              <a:rPr lang="he-IL" dirty="0"/>
              <a:t> </a:t>
            </a:r>
            <a:r>
              <a:rPr lang="he-IL" dirty="0" err="1" smtClean="0"/>
              <a:t>פליגא</a:t>
            </a:r>
            <a:r>
              <a:rPr lang="he-IL" dirty="0" smtClean="0"/>
              <a:t>? </a:t>
            </a:r>
          </a:p>
          <a:p>
            <a:pPr>
              <a:lnSpc>
                <a:spcPct val="120000"/>
              </a:lnSpc>
            </a:pPr>
            <a:r>
              <a:rPr lang="he-IL" dirty="0" smtClean="0"/>
              <a:t>לא, </a:t>
            </a:r>
            <a:r>
              <a:rPr lang="he-IL" dirty="0"/>
              <a:t>מאי </a:t>
            </a:r>
            <a:r>
              <a:rPr lang="he-IL" dirty="0" smtClean="0"/>
              <a:t>"עוד אחת" - </a:t>
            </a:r>
            <a:r>
              <a:rPr lang="he-IL" dirty="0"/>
              <a:t>זוג </a:t>
            </a:r>
            <a:r>
              <a:rPr lang="he-IL" dirty="0" smtClean="0"/>
              <a:t>אחת.</a:t>
            </a:r>
          </a:p>
        </p:txBody>
      </p:sp>
      <p:sp>
        <p:nvSpPr>
          <p:cNvPr id="5" name="TextBox 4"/>
          <p:cNvSpPr txBox="1"/>
          <p:nvPr/>
        </p:nvSpPr>
        <p:spPr>
          <a:xfrm>
            <a:off x="-51280" y="35330"/>
            <a:ext cx="2967096"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א - דף </a:t>
            </a:r>
            <a:r>
              <a:rPr lang="he-IL" b="1" dirty="0" err="1" smtClean="0">
                <a:solidFill>
                  <a:schemeClr val="bg1">
                    <a:lumMod val="50000"/>
                  </a:schemeClr>
                </a:solidFill>
              </a:rPr>
              <a:t>עו</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6" name="הסבר מלבני מעוגל 5"/>
          <p:cNvSpPr/>
          <p:nvPr/>
        </p:nvSpPr>
        <p:spPr>
          <a:xfrm>
            <a:off x="3366319" y="435940"/>
            <a:ext cx="5094113" cy="2031442"/>
          </a:xfrm>
          <a:prstGeom prst="wedgeRoundRectCallout">
            <a:avLst>
              <a:gd name="adj1" fmla="val 53813"/>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b="1" dirty="0">
                <a:solidFill>
                  <a:prstClr val="black"/>
                </a:solidFill>
              </a:rPr>
              <a:t>משנה</a:t>
            </a:r>
          </a:p>
          <a:p>
            <a:pPr lvl="0">
              <a:lnSpc>
                <a:spcPct val="120000"/>
              </a:lnSpc>
            </a:pPr>
            <a:endParaRPr lang="he-IL" sz="200" dirty="0">
              <a:solidFill>
                <a:srgbClr val="F79646">
                  <a:lumMod val="50000"/>
                </a:srgbClr>
              </a:solidFill>
            </a:endParaRPr>
          </a:p>
          <a:p>
            <a:pPr lvl="0">
              <a:lnSpc>
                <a:spcPct val="120000"/>
              </a:lnSpc>
            </a:pPr>
            <a:r>
              <a:rPr lang="he-IL" sz="1400" dirty="0">
                <a:solidFill>
                  <a:srgbClr val="F79646">
                    <a:lumMod val="50000"/>
                  </a:srgbClr>
                </a:solidFill>
              </a:rPr>
              <a:t>הנושא </a:t>
            </a:r>
            <a:r>
              <a:rPr lang="he-IL" sz="1400" dirty="0" err="1">
                <a:solidFill>
                  <a:srgbClr val="F79646">
                    <a:lumMod val="50000"/>
                  </a:srgbClr>
                </a:solidFill>
              </a:rPr>
              <a:t>אשה</a:t>
            </a:r>
            <a:r>
              <a:rPr lang="he-IL" sz="1400" dirty="0">
                <a:solidFill>
                  <a:srgbClr val="F79646">
                    <a:lumMod val="50000"/>
                  </a:srgbClr>
                </a:solidFill>
              </a:rPr>
              <a:t> </a:t>
            </a:r>
            <a:r>
              <a:rPr lang="he-IL" sz="1400" dirty="0" err="1">
                <a:solidFill>
                  <a:srgbClr val="F79646">
                    <a:lumMod val="50000"/>
                  </a:srgbClr>
                </a:solidFill>
              </a:rPr>
              <a:t>כהנת</a:t>
            </a:r>
            <a:r>
              <a:rPr lang="he-IL" sz="1400" dirty="0">
                <a:solidFill>
                  <a:srgbClr val="F79646">
                    <a:lumMod val="50000"/>
                  </a:srgbClr>
                </a:solidFill>
              </a:rPr>
              <a:t> - צריך לבדוק אחריה ארבע </a:t>
            </a:r>
            <a:r>
              <a:rPr lang="he-IL" sz="1400" dirty="0" err="1">
                <a:solidFill>
                  <a:srgbClr val="F79646">
                    <a:lumMod val="50000"/>
                  </a:srgbClr>
                </a:solidFill>
              </a:rPr>
              <a:t>אמהות</a:t>
            </a:r>
            <a:r>
              <a:rPr lang="he-IL" sz="1400" dirty="0">
                <a:solidFill>
                  <a:srgbClr val="F79646">
                    <a:lumMod val="50000"/>
                  </a:srgbClr>
                </a:solidFill>
              </a:rPr>
              <a:t> שהן שמנה: </a:t>
            </a:r>
          </a:p>
          <a:p>
            <a:pPr lvl="0">
              <a:lnSpc>
                <a:spcPct val="120000"/>
              </a:lnSpc>
            </a:pPr>
            <a:r>
              <a:rPr lang="he-IL" sz="1400" dirty="0">
                <a:solidFill>
                  <a:srgbClr val="F79646">
                    <a:lumMod val="50000"/>
                  </a:srgbClr>
                </a:solidFill>
              </a:rPr>
              <a:t>אמה ואם אמה, </a:t>
            </a:r>
            <a:r>
              <a:rPr lang="en-US" sz="1400" dirty="0">
                <a:solidFill>
                  <a:srgbClr val="F79646">
                    <a:lumMod val="50000"/>
                  </a:srgbClr>
                </a:solidFill>
              </a:rPr>
              <a:t/>
            </a:r>
            <a:br>
              <a:rPr lang="en-US" sz="1400" dirty="0">
                <a:solidFill>
                  <a:srgbClr val="F79646">
                    <a:lumMod val="50000"/>
                  </a:srgbClr>
                </a:solidFill>
              </a:rPr>
            </a:br>
            <a:r>
              <a:rPr lang="he-IL" sz="1400" dirty="0">
                <a:solidFill>
                  <a:srgbClr val="F79646">
                    <a:lumMod val="50000"/>
                  </a:srgbClr>
                </a:solidFill>
              </a:rPr>
              <a:t>ואם אבי אמה ואמה, </a:t>
            </a:r>
          </a:p>
          <a:p>
            <a:pPr lvl="0">
              <a:lnSpc>
                <a:spcPct val="120000"/>
              </a:lnSpc>
            </a:pPr>
            <a:r>
              <a:rPr lang="he-IL" sz="1400" dirty="0">
                <a:solidFill>
                  <a:srgbClr val="F79646">
                    <a:lumMod val="50000"/>
                  </a:srgbClr>
                </a:solidFill>
              </a:rPr>
              <a:t>ואם אביה ואמה, </a:t>
            </a:r>
          </a:p>
          <a:p>
            <a:pPr lvl="0">
              <a:lnSpc>
                <a:spcPct val="120000"/>
              </a:lnSpc>
            </a:pPr>
            <a:r>
              <a:rPr lang="he-IL" sz="1400" dirty="0">
                <a:solidFill>
                  <a:srgbClr val="F79646">
                    <a:lumMod val="50000"/>
                  </a:srgbClr>
                </a:solidFill>
              </a:rPr>
              <a:t>ואם אבי אביה ואמה.</a:t>
            </a:r>
          </a:p>
          <a:p>
            <a:pPr lvl="0">
              <a:lnSpc>
                <a:spcPct val="120000"/>
              </a:lnSpc>
            </a:pPr>
            <a:r>
              <a:rPr lang="he-IL" sz="1400" dirty="0">
                <a:solidFill>
                  <a:srgbClr val="F79646">
                    <a:lumMod val="50000"/>
                  </a:srgbClr>
                </a:solidFill>
              </a:rPr>
              <a:t>לויה וישראלית </a:t>
            </a:r>
            <a:r>
              <a:rPr lang="he-IL" sz="1400" dirty="0" err="1">
                <a:solidFill>
                  <a:srgbClr val="F79646">
                    <a:lumMod val="50000"/>
                  </a:srgbClr>
                </a:solidFill>
              </a:rPr>
              <a:t>מוסיפין</a:t>
            </a:r>
            <a:r>
              <a:rPr lang="he-IL" sz="1400" dirty="0">
                <a:solidFill>
                  <a:srgbClr val="F79646">
                    <a:lumMod val="50000"/>
                  </a:srgbClr>
                </a:solidFill>
              </a:rPr>
              <a:t> עליהן עוד אחת.</a:t>
            </a:r>
          </a:p>
        </p:txBody>
      </p:sp>
      <p:sp>
        <p:nvSpPr>
          <p:cNvPr id="7" name="TextBox 6"/>
          <p:cNvSpPr txBox="1"/>
          <p:nvPr/>
        </p:nvSpPr>
        <p:spPr>
          <a:xfrm>
            <a:off x="8274762" y="4393618"/>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64523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2668" y="587820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 name="Oval 4"/>
          <p:cNvSpPr/>
          <p:nvPr/>
        </p:nvSpPr>
        <p:spPr>
          <a:xfrm>
            <a:off x="6607842" y="587820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7" name="Straight Connector 6"/>
          <p:cNvCxnSpPr>
            <a:stCxn id="4" idx="3"/>
            <a:endCxn id="5" idx="2"/>
          </p:cNvCxnSpPr>
          <p:nvPr/>
        </p:nvCxnSpPr>
        <p:spPr>
          <a:xfrm flipV="1">
            <a:off x="3060668" y="6022202"/>
            <a:ext cx="3547174" cy="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1" idx="0"/>
            <a:endCxn id="5" idx="2"/>
          </p:cNvCxnSpPr>
          <p:nvPr/>
        </p:nvCxnSpPr>
        <p:spPr>
          <a:xfrm rot="5400000" flipH="1" flipV="1">
            <a:off x="5338323" y="5112771"/>
            <a:ext cx="360088" cy="217895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104892" y="638229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בת</a:t>
            </a:r>
            <a:endParaRPr lang="en-US" dirty="0">
              <a:solidFill>
                <a:prstClr val="black"/>
              </a:solidFill>
            </a:endParaRPr>
          </a:p>
        </p:txBody>
      </p:sp>
      <p:sp>
        <p:nvSpPr>
          <p:cNvPr id="15" name="Rectangle 14"/>
          <p:cNvSpPr/>
          <p:nvPr/>
        </p:nvSpPr>
        <p:spPr>
          <a:xfrm>
            <a:off x="5437004" y="512676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16" name="Oval 15"/>
          <p:cNvSpPr/>
          <p:nvPr/>
        </p:nvSpPr>
        <p:spPr>
          <a:xfrm>
            <a:off x="7309212" y="512678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17" name="Straight Connector 16"/>
          <p:cNvCxnSpPr/>
          <p:nvPr/>
        </p:nvCxnSpPr>
        <p:spPr>
          <a:xfrm>
            <a:off x="6877164" y="5270780"/>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9"/>
          <p:cNvCxnSpPr>
            <a:stCxn id="5" idx="0"/>
            <a:endCxn id="16" idx="2"/>
          </p:cNvCxnSpPr>
          <p:nvPr/>
        </p:nvCxnSpPr>
        <p:spPr>
          <a:xfrm rot="5400000" flipH="1" flipV="1">
            <a:off x="6816816" y="5385806"/>
            <a:ext cx="607422" cy="37737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44227" y="512676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2" name="Oval 21"/>
          <p:cNvSpPr/>
          <p:nvPr/>
        </p:nvSpPr>
        <p:spPr>
          <a:xfrm>
            <a:off x="3098375" y="512678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23" name="Straight Connector 22"/>
          <p:cNvCxnSpPr>
            <a:stCxn id="21" idx="3"/>
          </p:cNvCxnSpPr>
          <p:nvPr/>
        </p:nvCxnSpPr>
        <p:spPr>
          <a:xfrm>
            <a:off x="1592227" y="5270780"/>
            <a:ext cx="12526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9"/>
          <p:cNvCxnSpPr>
            <a:stCxn id="4" idx="0"/>
            <a:endCxn id="22" idx="2"/>
          </p:cNvCxnSpPr>
          <p:nvPr/>
        </p:nvCxnSpPr>
        <p:spPr>
          <a:xfrm rot="5400000" flipH="1" flipV="1">
            <a:off x="2613810" y="5393638"/>
            <a:ext cx="607422" cy="361707"/>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877164" y="433003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7" name="Oval 26"/>
          <p:cNvSpPr/>
          <p:nvPr/>
        </p:nvSpPr>
        <p:spPr>
          <a:xfrm>
            <a:off x="7741188" y="43300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28" name="Straight Connector 27"/>
          <p:cNvCxnSpPr>
            <a:stCxn id="26" idx="3"/>
            <a:endCxn id="27" idx="2"/>
          </p:cNvCxnSpPr>
          <p:nvPr/>
        </p:nvCxnSpPr>
        <p:spPr>
          <a:xfrm>
            <a:off x="7525164" y="4474046"/>
            <a:ext cx="21602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9"/>
          <p:cNvCxnSpPr>
            <a:stCxn id="16" idx="0"/>
            <a:endCxn id="27" idx="2"/>
          </p:cNvCxnSpPr>
          <p:nvPr/>
        </p:nvCxnSpPr>
        <p:spPr>
          <a:xfrm rot="5400000" flipH="1" flipV="1">
            <a:off x="7360833" y="4746425"/>
            <a:ext cx="652734" cy="10797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797044" y="276184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1" name="Oval 30"/>
          <p:cNvSpPr/>
          <p:nvPr/>
        </p:nvSpPr>
        <p:spPr>
          <a:xfrm>
            <a:off x="7002944" y="276185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00B050"/>
                </a:solidFill>
              </a:rPr>
              <a:t>אם</a:t>
            </a:r>
            <a:endParaRPr lang="en-US" b="1" dirty="0">
              <a:solidFill>
                <a:srgbClr val="00B050"/>
              </a:solidFill>
            </a:endParaRPr>
          </a:p>
        </p:txBody>
      </p:sp>
      <p:cxnSp>
        <p:nvCxnSpPr>
          <p:cNvPr id="32" name="Straight Connector 31"/>
          <p:cNvCxnSpPr>
            <a:stCxn id="30" idx="3"/>
          </p:cNvCxnSpPr>
          <p:nvPr/>
        </p:nvCxnSpPr>
        <p:spPr>
          <a:xfrm>
            <a:off x="6445044" y="2905858"/>
            <a:ext cx="557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9"/>
          <p:cNvCxnSpPr>
            <a:stCxn id="41" idx="0"/>
            <a:endCxn id="31" idx="2"/>
          </p:cNvCxnSpPr>
          <p:nvPr/>
        </p:nvCxnSpPr>
        <p:spPr>
          <a:xfrm rot="5400000" flipH="1" flipV="1">
            <a:off x="6533137" y="3069758"/>
            <a:ext cx="633707" cy="30590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860940" y="433003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5" name="Oval 34"/>
          <p:cNvSpPr/>
          <p:nvPr/>
        </p:nvSpPr>
        <p:spPr>
          <a:xfrm>
            <a:off x="5869052" y="43300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36" name="Straight Connector 35"/>
          <p:cNvCxnSpPr>
            <a:endCxn id="35" idx="2"/>
          </p:cNvCxnSpPr>
          <p:nvPr/>
        </p:nvCxnSpPr>
        <p:spPr>
          <a:xfrm>
            <a:off x="5508940" y="447404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9"/>
          <p:cNvCxnSpPr>
            <a:stCxn id="15" idx="0"/>
            <a:endCxn id="35" idx="2"/>
          </p:cNvCxnSpPr>
          <p:nvPr/>
        </p:nvCxnSpPr>
        <p:spPr>
          <a:xfrm rot="5400000" flipH="1" flipV="1">
            <a:off x="5488669" y="4746381"/>
            <a:ext cx="652718" cy="10804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292988" y="3539549"/>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41" name="Oval 40"/>
          <p:cNvSpPr/>
          <p:nvPr/>
        </p:nvSpPr>
        <p:spPr>
          <a:xfrm>
            <a:off x="6373036" y="3539565"/>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42" name="Straight Connector 41"/>
          <p:cNvCxnSpPr/>
          <p:nvPr/>
        </p:nvCxnSpPr>
        <p:spPr>
          <a:xfrm>
            <a:off x="5940988" y="3683565"/>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9"/>
          <p:cNvCxnSpPr>
            <a:stCxn id="35" idx="0"/>
            <a:endCxn id="41" idx="2"/>
          </p:cNvCxnSpPr>
          <p:nvPr/>
        </p:nvCxnSpPr>
        <p:spPr>
          <a:xfrm rot="5400000" flipH="1" flipV="1">
            <a:off x="5959804" y="3916814"/>
            <a:ext cx="646481" cy="17998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484748" y="4305059"/>
            <a:ext cx="648000" cy="3379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6" name="Oval 55"/>
          <p:cNvSpPr/>
          <p:nvPr/>
        </p:nvSpPr>
        <p:spPr>
          <a:xfrm>
            <a:off x="3637336" y="43300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57" name="Straight Connector 56"/>
          <p:cNvCxnSpPr>
            <a:stCxn id="55" idx="3"/>
            <a:endCxn id="56" idx="2"/>
          </p:cNvCxnSpPr>
          <p:nvPr/>
        </p:nvCxnSpPr>
        <p:spPr>
          <a:xfrm>
            <a:off x="3132748" y="4474046"/>
            <a:ext cx="504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9"/>
          <p:cNvCxnSpPr>
            <a:stCxn id="22" idx="0"/>
            <a:endCxn id="56" idx="2"/>
          </p:cNvCxnSpPr>
          <p:nvPr/>
        </p:nvCxnSpPr>
        <p:spPr>
          <a:xfrm rot="5400000" flipH="1" flipV="1">
            <a:off x="3203488" y="4692933"/>
            <a:ext cx="652734" cy="214961"/>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132820" y="3533296"/>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1" name="Oval 60"/>
          <p:cNvSpPr/>
          <p:nvPr/>
        </p:nvSpPr>
        <p:spPr>
          <a:xfrm>
            <a:off x="4068852" y="353331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7030A0"/>
                </a:solidFill>
              </a:rPr>
              <a:t>אם</a:t>
            </a:r>
            <a:endParaRPr lang="en-US" b="1" dirty="0">
              <a:solidFill>
                <a:srgbClr val="7030A0"/>
              </a:solidFill>
            </a:endParaRPr>
          </a:p>
        </p:txBody>
      </p:sp>
      <p:cxnSp>
        <p:nvCxnSpPr>
          <p:cNvPr id="62" name="Straight Connector 61"/>
          <p:cNvCxnSpPr>
            <a:stCxn id="60" idx="3"/>
            <a:endCxn id="61" idx="2"/>
          </p:cNvCxnSpPr>
          <p:nvPr/>
        </p:nvCxnSpPr>
        <p:spPr>
          <a:xfrm>
            <a:off x="3780820" y="3677312"/>
            <a:ext cx="288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9"/>
          <p:cNvCxnSpPr>
            <a:stCxn id="56" idx="0"/>
            <a:endCxn id="61" idx="2"/>
          </p:cNvCxnSpPr>
          <p:nvPr/>
        </p:nvCxnSpPr>
        <p:spPr>
          <a:xfrm rot="5400000" flipH="1" flipV="1">
            <a:off x="3688727" y="3949921"/>
            <a:ext cx="652734" cy="10751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396444" y="433787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8" name="Oval 67"/>
          <p:cNvSpPr/>
          <p:nvPr/>
        </p:nvSpPr>
        <p:spPr>
          <a:xfrm>
            <a:off x="1476492" y="433788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69" name="Straight Connector 68"/>
          <p:cNvCxnSpPr/>
          <p:nvPr/>
        </p:nvCxnSpPr>
        <p:spPr>
          <a:xfrm>
            <a:off x="1044444" y="4481888"/>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9"/>
          <p:cNvCxnSpPr>
            <a:stCxn id="21" idx="0"/>
            <a:endCxn id="68" idx="2"/>
          </p:cNvCxnSpPr>
          <p:nvPr/>
        </p:nvCxnSpPr>
        <p:spPr>
          <a:xfrm rot="5400000" flipH="1" flipV="1">
            <a:off x="1049921" y="4700194"/>
            <a:ext cx="644876" cy="208265"/>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972508" y="3552037"/>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78" name="Oval 77"/>
          <p:cNvSpPr/>
          <p:nvPr/>
        </p:nvSpPr>
        <p:spPr>
          <a:xfrm>
            <a:off x="2052556" y="3552053"/>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79" name="Straight Connector 78"/>
          <p:cNvCxnSpPr/>
          <p:nvPr/>
        </p:nvCxnSpPr>
        <p:spPr>
          <a:xfrm>
            <a:off x="1620508" y="3696053"/>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9"/>
          <p:cNvCxnSpPr>
            <a:stCxn id="68" idx="0"/>
            <a:endCxn id="78" idx="2"/>
          </p:cNvCxnSpPr>
          <p:nvPr/>
        </p:nvCxnSpPr>
        <p:spPr>
          <a:xfrm rot="5400000" flipH="1" flipV="1">
            <a:off x="1605607" y="3890939"/>
            <a:ext cx="641835" cy="25206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1548572" y="277433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83" name="Oval 82"/>
          <p:cNvSpPr/>
          <p:nvPr/>
        </p:nvSpPr>
        <p:spPr>
          <a:xfrm>
            <a:off x="2556684" y="27743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chemeClr val="accent6">
                    <a:lumMod val="50000"/>
                  </a:schemeClr>
                </a:solidFill>
              </a:rPr>
              <a:t>אם</a:t>
            </a:r>
            <a:endParaRPr lang="en-US" b="1" dirty="0">
              <a:solidFill>
                <a:schemeClr val="accent6">
                  <a:lumMod val="50000"/>
                </a:schemeClr>
              </a:solidFill>
            </a:endParaRPr>
          </a:p>
        </p:txBody>
      </p:sp>
      <p:cxnSp>
        <p:nvCxnSpPr>
          <p:cNvPr id="84" name="Straight Connector 83"/>
          <p:cNvCxnSpPr>
            <a:stCxn id="82" idx="3"/>
          </p:cNvCxnSpPr>
          <p:nvPr/>
        </p:nvCxnSpPr>
        <p:spPr>
          <a:xfrm>
            <a:off x="2196572" y="291834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9"/>
          <p:cNvCxnSpPr>
            <a:stCxn id="78" idx="0"/>
            <a:endCxn id="83" idx="2"/>
          </p:cNvCxnSpPr>
          <p:nvPr/>
        </p:nvCxnSpPr>
        <p:spPr>
          <a:xfrm rot="5400000" flipH="1" flipV="1">
            <a:off x="2149767" y="3145136"/>
            <a:ext cx="633707" cy="18012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5" idx="3"/>
            <a:endCxn id="16" idx="2"/>
          </p:cNvCxnSpPr>
          <p:nvPr/>
        </p:nvCxnSpPr>
        <p:spPr>
          <a:xfrm>
            <a:off x="6085004" y="5270780"/>
            <a:ext cx="1224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הסבר מלבני מעוגל 109"/>
          <p:cNvSpPr/>
          <p:nvPr/>
        </p:nvSpPr>
        <p:spPr>
          <a:xfrm>
            <a:off x="4572000" y="217216"/>
            <a:ext cx="4248012" cy="1604793"/>
          </a:xfrm>
          <a:prstGeom prst="wedgeRoundRectCallout">
            <a:avLst>
              <a:gd name="adj1" fmla="val 53813"/>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b="1" dirty="0">
                <a:solidFill>
                  <a:prstClr val="black"/>
                </a:solidFill>
              </a:rPr>
              <a:t>משנה</a:t>
            </a:r>
          </a:p>
          <a:p>
            <a:pPr lvl="0">
              <a:lnSpc>
                <a:spcPct val="120000"/>
              </a:lnSpc>
            </a:pPr>
            <a:endParaRPr lang="he-IL" sz="100" dirty="0">
              <a:solidFill>
                <a:srgbClr val="F79646">
                  <a:lumMod val="50000"/>
                </a:srgbClr>
              </a:solidFill>
            </a:endParaRPr>
          </a:p>
          <a:p>
            <a:pPr lvl="0">
              <a:lnSpc>
                <a:spcPct val="120000"/>
              </a:lnSpc>
            </a:pPr>
            <a:r>
              <a:rPr lang="he-IL" sz="1200" dirty="0">
                <a:solidFill>
                  <a:srgbClr val="F79646">
                    <a:lumMod val="50000"/>
                  </a:srgbClr>
                </a:solidFill>
              </a:rPr>
              <a:t>הנושא </a:t>
            </a:r>
            <a:r>
              <a:rPr lang="he-IL" sz="1200" dirty="0" err="1">
                <a:solidFill>
                  <a:srgbClr val="F79646">
                    <a:lumMod val="50000"/>
                  </a:srgbClr>
                </a:solidFill>
              </a:rPr>
              <a:t>אשה</a:t>
            </a:r>
            <a:r>
              <a:rPr lang="he-IL" sz="1200" dirty="0">
                <a:solidFill>
                  <a:srgbClr val="F79646">
                    <a:lumMod val="50000"/>
                  </a:srgbClr>
                </a:solidFill>
              </a:rPr>
              <a:t> </a:t>
            </a:r>
            <a:r>
              <a:rPr lang="he-IL" sz="1200" dirty="0" err="1">
                <a:solidFill>
                  <a:srgbClr val="F79646">
                    <a:lumMod val="50000"/>
                  </a:srgbClr>
                </a:solidFill>
              </a:rPr>
              <a:t>כהנת</a:t>
            </a:r>
            <a:r>
              <a:rPr lang="he-IL" sz="1200" dirty="0">
                <a:solidFill>
                  <a:srgbClr val="F79646">
                    <a:lumMod val="50000"/>
                  </a:srgbClr>
                </a:solidFill>
              </a:rPr>
              <a:t> - צריך לבדוק אחריה ארבע </a:t>
            </a:r>
            <a:r>
              <a:rPr lang="he-IL" sz="1200" dirty="0" err="1">
                <a:solidFill>
                  <a:srgbClr val="F79646">
                    <a:lumMod val="50000"/>
                  </a:srgbClr>
                </a:solidFill>
              </a:rPr>
              <a:t>אמהות</a:t>
            </a:r>
            <a:r>
              <a:rPr lang="he-IL" sz="1200" dirty="0">
                <a:solidFill>
                  <a:srgbClr val="F79646">
                    <a:lumMod val="50000"/>
                  </a:srgbClr>
                </a:solidFill>
              </a:rPr>
              <a:t> שהן שמנה: </a:t>
            </a:r>
          </a:p>
          <a:p>
            <a:pPr lvl="0">
              <a:lnSpc>
                <a:spcPct val="120000"/>
              </a:lnSpc>
            </a:pPr>
            <a:r>
              <a:rPr lang="he-IL" sz="1200" b="1" dirty="0">
                <a:solidFill>
                  <a:srgbClr val="FF0000"/>
                </a:solidFill>
              </a:rPr>
              <a:t>אמה ואם אמה, </a:t>
            </a:r>
            <a:r>
              <a:rPr lang="en-US" sz="1200" dirty="0">
                <a:solidFill>
                  <a:srgbClr val="F79646">
                    <a:lumMod val="50000"/>
                  </a:srgbClr>
                </a:solidFill>
              </a:rPr>
              <a:t/>
            </a:r>
            <a:br>
              <a:rPr lang="en-US" sz="1200" dirty="0">
                <a:solidFill>
                  <a:srgbClr val="F79646">
                    <a:lumMod val="50000"/>
                  </a:srgbClr>
                </a:solidFill>
              </a:rPr>
            </a:br>
            <a:r>
              <a:rPr lang="he-IL" sz="1200" b="1" dirty="0">
                <a:solidFill>
                  <a:srgbClr val="00B050"/>
                </a:solidFill>
              </a:rPr>
              <a:t>ואם אבי אמה ואמה, </a:t>
            </a:r>
          </a:p>
          <a:p>
            <a:pPr lvl="0">
              <a:lnSpc>
                <a:spcPct val="120000"/>
              </a:lnSpc>
            </a:pPr>
            <a:r>
              <a:rPr lang="he-IL" sz="1200" b="1" dirty="0">
                <a:solidFill>
                  <a:srgbClr val="7030A0"/>
                </a:solidFill>
              </a:rPr>
              <a:t>ואם אביה ואמה, </a:t>
            </a:r>
          </a:p>
          <a:p>
            <a:pPr lvl="0">
              <a:lnSpc>
                <a:spcPct val="120000"/>
              </a:lnSpc>
            </a:pPr>
            <a:r>
              <a:rPr lang="he-IL" sz="1200" b="1" dirty="0">
                <a:solidFill>
                  <a:schemeClr val="accent6">
                    <a:lumMod val="50000"/>
                  </a:schemeClr>
                </a:solidFill>
              </a:rPr>
              <a:t>ואם אבי אביה ואמה.</a:t>
            </a:r>
          </a:p>
          <a:p>
            <a:pPr lvl="0">
              <a:lnSpc>
                <a:spcPct val="120000"/>
              </a:lnSpc>
            </a:pPr>
            <a:r>
              <a:rPr lang="he-IL" sz="1200" dirty="0">
                <a:solidFill>
                  <a:srgbClr val="F79646">
                    <a:lumMod val="50000"/>
                  </a:srgbClr>
                </a:solidFill>
              </a:rPr>
              <a:t>לויה וישראלית </a:t>
            </a:r>
            <a:r>
              <a:rPr lang="he-IL" sz="1200" dirty="0" err="1">
                <a:solidFill>
                  <a:srgbClr val="F79646">
                    <a:lumMod val="50000"/>
                  </a:srgbClr>
                </a:solidFill>
              </a:rPr>
              <a:t>מוסיפין</a:t>
            </a:r>
            <a:r>
              <a:rPr lang="he-IL" sz="1200" dirty="0">
                <a:solidFill>
                  <a:srgbClr val="F79646">
                    <a:lumMod val="50000"/>
                  </a:srgbClr>
                </a:solidFill>
              </a:rPr>
              <a:t> עליהן עוד אחת.</a:t>
            </a:r>
          </a:p>
        </p:txBody>
      </p:sp>
      <p:sp>
        <p:nvSpPr>
          <p:cNvPr id="111" name="הסבר מלבני מעוגל 110"/>
          <p:cNvSpPr/>
          <p:nvPr/>
        </p:nvSpPr>
        <p:spPr>
          <a:xfrm>
            <a:off x="323528" y="201998"/>
            <a:ext cx="3528392" cy="1606215"/>
          </a:xfrm>
          <a:prstGeom prst="wedgeRoundRectCallout">
            <a:avLst>
              <a:gd name="adj1" fmla="val 63531"/>
              <a:gd name="adj2" fmla="val -16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dirty="0">
                <a:solidFill>
                  <a:prstClr val="black"/>
                </a:solidFill>
              </a:rPr>
              <a:t>רב </a:t>
            </a:r>
            <a:r>
              <a:rPr lang="he-IL" sz="1200" dirty="0" err="1">
                <a:solidFill>
                  <a:prstClr val="black"/>
                </a:solidFill>
              </a:rPr>
              <a:t>אדא</a:t>
            </a:r>
            <a:r>
              <a:rPr lang="he-IL" sz="1200" dirty="0">
                <a:solidFill>
                  <a:prstClr val="black"/>
                </a:solidFill>
              </a:rPr>
              <a:t> בר אהבה תני:  </a:t>
            </a:r>
            <a:r>
              <a:rPr lang="he-IL" sz="1200" dirty="0">
                <a:solidFill>
                  <a:srgbClr val="F79646">
                    <a:lumMod val="50000"/>
                  </a:srgbClr>
                </a:solidFill>
              </a:rPr>
              <a:t>ד' </a:t>
            </a:r>
            <a:r>
              <a:rPr lang="he-IL" sz="1200" dirty="0" err="1">
                <a:solidFill>
                  <a:srgbClr val="F79646">
                    <a:lumMod val="50000"/>
                  </a:srgbClr>
                </a:solidFill>
              </a:rPr>
              <a:t>אמהות</a:t>
            </a:r>
            <a:r>
              <a:rPr lang="he-IL" sz="1200" dirty="0">
                <a:solidFill>
                  <a:srgbClr val="F79646">
                    <a:lumMod val="50000"/>
                  </a:srgbClr>
                </a:solidFill>
              </a:rPr>
              <a:t> שהם שתים עשרה.</a:t>
            </a:r>
          </a:p>
          <a:p>
            <a:pPr lvl="0">
              <a:lnSpc>
                <a:spcPct val="120000"/>
              </a:lnSpc>
            </a:pPr>
            <a:r>
              <a:rPr lang="he-IL" sz="1200" dirty="0" err="1">
                <a:solidFill>
                  <a:prstClr val="black"/>
                </a:solidFill>
              </a:rPr>
              <a:t>במתניתא</a:t>
            </a:r>
            <a:r>
              <a:rPr lang="he-IL" sz="1200" dirty="0">
                <a:solidFill>
                  <a:prstClr val="black"/>
                </a:solidFill>
              </a:rPr>
              <a:t> תנא:  </a:t>
            </a:r>
            <a:r>
              <a:rPr lang="he-IL" sz="1200" dirty="0">
                <a:solidFill>
                  <a:srgbClr val="F79646">
                    <a:lumMod val="50000"/>
                  </a:srgbClr>
                </a:solidFill>
              </a:rPr>
              <a:t>ד' </a:t>
            </a:r>
            <a:r>
              <a:rPr lang="he-IL" sz="1200" dirty="0" err="1">
                <a:solidFill>
                  <a:srgbClr val="F79646">
                    <a:lumMod val="50000"/>
                  </a:srgbClr>
                </a:solidFill>
              </a:rPr>
              <a:t>אמהות</a:t>
            </a:r>
            <a:r>
              <a:rPr lang="he-IL" sz="1200" dirty="0">
                <a:solidFill>
                  <a:srgbClr val="F79646">
                    <a:lumMod val="50000"/>
                  </a:srgbClr>
                </a:solidFill>
              </a:rPr>
              <a:t> שהם שש עשרה.</a:t>
            </a:r>
          </a:p>
          <a:p>
            <a:pPr lvl="0">
              <a:lnSpc>
                <a:spcPct val="120000"/>
              </a:lnSpc>
            </a:pPr>
            <a:endParaRPr lang="he-IL" sz="400" dirty="0">
              <a:solidFill>
                <a:prstClr val="black"/>
              </a:solidFill>
            </a:endParaRPr>
          </a:p>
          <a:p>
            <a:pPr lvl="0">
              <a:lnSpc>
                <a:spcPct val="120000"/>
              </a:lnSpc>
            </a:pPr>
            <a:r>
              <a:rPr lang="he-IL" sz="1200" dirty="0" err="1">
                <a:solidFill>
                  <a:prstClr val="black"/>
                </a:solidFill>
              </a:rPr>
              <a:t>בשלמא</a:t>
            </a:r>
            <a:r>
              <a:rPr lang="he-IL" sz="1200" dirty="0">
                <a:solidFill>
                  <a:prstClr val="black"/>
                </a:solidFill>
              </a:rPr>
              <a:t> לרב </a:t>
            </a:r>
            <a:r>
              <a:rPr lang="he-IL" sz="1200" dirty="0" err="1">
                <a:solidFill>
                  <a:prstClr val="black"/>
                </a:solidFill>
              </a:rPr>
              <a:t>אדא</a:t>
            </a:r>
            <a:r>
              <a:rPr lang="he-IL" sz="1200" dirty="0">
                <a:solidFill>
                  <a:prstClr val="black"/>
                </a:solidFill>
              </a:rPr>
              <a:t> בר אהבה -</a:t>
            </a:r>
          </a:p>
          <a:p>
            <a:pPr lvl="0">
              <a:lnSpc>
                <a:spcPct val="120000"/>
              </a:lnSpc>
            </a:pPr>
            <a:r>
              <a:rPr lang="he-IL" sz="1200" dirty="0" err="1">
                <a:solidFill>
                  <a:prstClr val="black"/>
                </a:solidFill>
              </a:rPr>
              <a:t>מוקים</a:t>
            </a:r>
            <a:r>
              <a:rPr lang="he-IL" sz="1200" dirty="0">
                <a:solidFill>
                  <a:prstClr val="black"/>
                </a:solidFill>
              </a:rPr>
              <a:t> לה בלויה ובת ישראל. </a:t>
            </a:r>
          </a:p>
          <a:p>
            <a:pPr lvl="0">
              <a:lnSpc>
                <a:spcPct val="120000"/>
              </a:lnSpc>
            </a:pPr>
            <a:endParaRPr lang="he-IL" sz="400" dirty="0">
              <a:solidFill>
                <a:prstClr val="black"/>
              </a:solidFill>
            </a:endParaRPr>
          </a:p>
          <a:p>
            <a:pPr lvl="0">
              <a:lnSpc>
                <a:spcPct val="120000"/>
              </a:lnSpc>
            </a:pPr>
            <a:r>
              <a:rPr lang="he-IL" sz="1200" dirty="0">
                <a:solidFill>
                  <a:prstClr val="black"/>
                </a:solidFill>
              </a:rPr>
              <a:t>אלא </a:t>
            </a:r>
            <a:r>
              <a:rPr lang="he-IL" sz="1200" dirty="0" err="1">
                <a:solidFill>
                  <a:prstClr val="black"/>
                </a:solidFill>
              </a:rPr>
              <a:t>מתניתא</a:t>
            </a:r>
            <a:r>
              <a:rPr lang="he-IL" sz="1200" dirty="0">
                <a:solidFill>
                  <a:prstClr val="black"/>
                </a:solidFill>
              </a:rPr>
              <a:t> </a:t>
            </a:r>
            <a:r>
              <a:rPr lang="he-IL" sz="1200" dirty="0" err="1">
                <a:solidFill>
                  <a:prstClr val="black"/>
                </a:solidFill>
              </a:rPr>
              <a:t>נימא</a:t>
            </a:r>
            <a:r>
              <a:rPr lang="he-IL" sz="1200" dirty="0">
                <a:solidFill>
                  <a:prstClr val="black"/>
                </a:solidFill>
              </a:rPr>
              <a:t> </a:t>
            </a:r>
            <a:r>
              <a:rPr lang="he-IL" sz="1200" dirty="0" err="1">
                <a:solidFill>
                  <a:prstClr val="black"/>
                </a:solidFill>
              </a:rPr>
              <a:t>פליגא</a:t>
            </a:r>
            <a:r>
              <a:rPr lang="he-IL" sz="1200" dirty="0">
                <a:solidFill>
                  <a:prstClr val="black"/>
                </a:solidFill>
              </a:rPr>
              <a:t>? </a:t>
            </a:r>
          </a:p>
          <a:p>
            <a:pPr lvl="0">
              <a:lnSpc>
                <a:spcPct val="120000"/>
              </a:lnSpc>
            </a:pPr>
            <a:r>
              <a:rPr lang="he-IL" sz="1200" dirty="0">
                <a:solidFill>
                  <a:prstClr val="black"/>
                </a:solidFill>
              </a:rPr>
              <a:t>לא, מאי "עוד אחת" - זוג אחת</a:t>
            </a:r>
            <a:r>
              <a:rPr lang="he-IL" sz="1200" dirty="0" smtClean="0">
                <a:solidFill>
                  <a:prstClr val="black"/>
                </a:solidFill>
              </a:rPr>
              <a:t>.</a:t>
            </a:r>
            <a:endParaRPr lang="he-IL" sz="1200" dirty="0">
              <a:solidFill>
                <a:prstClr val="black"/>
              </a:solidFill>
            </a:endParaRPr>
          </a:p>
        </p:txBody>
      </p:sp>
    </p:spTree>
    <p:extLst>
      <p:ext uri="{BB962C8B-B14F-4D97-AF65-F5344CB8AC3E}">
        <p14:creationId xmlns:p14="http://schemas.microsoft.com/office/powerpoint/2010/main" val="3953572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2668" y="587820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 name="Oval 4"/>
          <p:cNvSpPr/>
          <p:nvPr/>
        </p:nvSpPr>
        <p:spPr>
          <a:xfrm>
            <a:off x="6607842" y="587820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7" name="Straight Connector 6"/>
          <p:cNvCxnSpPr>
            <a:stCxn id="4" idx="3"/>
            <a:endCxn id="5" idx="2"/>
          </p:cNvCxnSpPr>
          <p:nvPr/>
        </p:nvCxnSpPr>
        <p:spPr>
          <a:xfrm flipV="1">
            <a:off x="3060668" y="6022202"/>
            <a:ext cx="3547174" cy="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1" idx="0"/>
            <a:endCxn id="5" idx="2"/>
          </p:cNvCxnSpPr>
          <p:nvPr/>
        </p:nvCxnSpPr>
        <p:spPr>
          <a:xfrm rot="5400000" flipH="1" flipV="1">
            <a:off x="5338323" y="5112771"/>
            <a:ext cx="360088" cy="217895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104892" y="638229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בת</a:t>
            </a:r>
            <a:endParaRPr lang="en-US" dirty="0">
              <a:solidFill>
                <a:prstClr val="black"/>
              </a:solidFill>
            </a:endParaRPr>
          </a:p>
        </p:txBody>
      </p:sp>
      <p:sp>
        <p:nvSpPr>
          <p:cNvPr id="15" name="Rectangle 14"/>
          <p:cNvSpPr/>
          <p:nvPr/>
        </p:nvSpPr>
        <p:spPr>
          <a:xfrm>
            <a:off x="5437004" y="512676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16" name="Oval 15"/>
          <p:cNvSpPr/>
          <p:nvPr/>
        </p:nvSpPr>
        <p:spPr>
          <a:xfrm>
            <a:off x="7309212" y="512678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17" name="Straight Connector 16"/>
          <p:cNvCxnSpPr/>
          <p:nvPr/>
        </p:nvCxnSpPr>
        <p:spPr>
          <a:xfrm>
            <a:off x="6877164" y="5270780"/>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9"/>
          <p:cNvCxnSpPr>
            <a:stCxn id="5" idx="0"/>
            <a:endCxn id="16" idx="2"/>
          </p:cNvCxnSpPr>
          <p:nvPr/>
        </p:nvCxnSpPr>
        <p:spPr>
          <a:xfrm rot="5400000" flipH="1" flipV="1">
            <a:off x="6816816" y="5385806"/>
            <a:ext cx="607422" cy="37737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44227" y="5126764"/>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2" name="Oval 21"/>
          <p:cNvSpPr/>
          <p:nvPr/>
        </p:nvSpPr>
        <p:spPr>
          <a:xfrm>
            <a:off x="3098375" y="5126780"/>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23" name="Straight Connector 22"/>
          <p:cNvCxnSpPr>
            <a:stCxn id="21" idx="3"/>
          </p:cNvCxnSpPr>
          <p:nvPr/>
        </p:nvCxnSpPr>
        <p:spPr>
          <a:xfrm>
            <a:off x="1592227" y="5270780"/>
            <a:ext cx="12526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9"/>
          <p:cNvCxnSpPr>
            <a:stCxn id="4" idx="0"/>
            <a:endCxn id="22" idx="2"/>
          </p:cNvCxnSpPr>
          <p:nvPr/>
        </p:nvCxnSpPr>
        <p:spPr>
          <a:xfrm rot="5400000" flipH="1" flipV="1">
            <a:off x="2613810" y="5393638"/>
            <a:ext cx="607422" cy="361707"/>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877164" y="433003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27" name="Oval 26"/>
          <p:cNvSpPr/>
          <p:nvPr/>
        </p:nvSpPr>
        <p:spPr>
          <a:xfrm>
            <a:off x="7741188" y="43300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FF0000"/>
                </a:solidFill>
              </a:rPr>
              <a:t>אם</a:t>
            </a:r>
            <a:endParaRPr lang="en-US" b="1" dirty="0">
              <a:solidFill>
                <a:srgbClr val="FF0000"/>
              </a:solidFill>
            </a:endParaRPr>
          </a:p>
        </p:txBody>
      </p:sp>
      <p:cxnSp>
        <p:nvCxnSpPr>
          <p:cNvPr id="28" name="Straight Connector 27"/>
          <p:cNvCxnSpPr>
            <a:stCxn id="26" idx="3"/>
            <a:endCxn id="27" idx="2"/>
          </p:cNvCxnSpPr>
          <p:nvPr/>
        </p:nvCxnSpPr>
        <p:spPr>
          <a:xfrm>
            <a:off x="7525164" y="4474046"/>
            <a:ext cx="21602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9"/>
          <p:cNvCxnSpPr>
            <a:stCxn id="16" idx="0"/>
            <a:endCxn id="27" idx="2"/>
          </p:cNvCxnSpPr>
          <p:nvPr/>
        </p:nvCxnSpPr>
        <p:spPr>
          <a:xfrm rot="5400000" flipH="1" flipV="1">
            <a:off x="7360833" y="4746425"/>
            <a:ext cx="652734" cy="10797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797044" y="276184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1" name="Oval 30"/>
          <p:cNvSpPr/>
          <p:nvPr/>
        </p:nvSpPr>
        <p:spPr>
          <a:xfrm>
            <a:off x="7002944" y="276185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00B050"/>
                </a:solidFill>
              </a:rPr>
              <a:t>אם</a:t>
            </a:r>
            <a:endParaRPr lang="en-US" b="1" dirty="0">
              <a:solidFill>
                <a:srgbClr val="00B050"/>
              </a:solidFill>
            </a:endParaRPr>
          </a:p>
        </p:txBody>
      </p:sp>
      <p:cxnSp>
        <p:nvCxnSpPr>
          <p:cNvPr id="32" name="Straight Connector 31"/>
          <p:cNvCxnSpPr>
            <a:stCxn id="30" idx="3"/>
          </p:cNvCxnSpPr>
          <p:nvPr/>
        </p:nvCxnSpPr>
        <p:spPr>
          <a:xfrm>
            <a:off x="6445044" y="2905858"/>
            <a:ext cx="557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9"/>
          <p:cNvCxnSpPr>
            <a:stCxn id="41" idx="0"/>
            <a:endCxn id="31" idx="2"/>
          </p:cNvCxnSpPr>
          <p:nvPr/>
        </p:nvCxnSpPr>
        <p:spPr>
          <a:xfrm rot="5400000" flipH="1" flipV="1">
            <a:off x="6533137" y="3069758"/>
            <a:ext cx="633707" cy="30590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860940" y="433003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35" name="Oval 34"/>
          <p:cNvSpPr/>
          <p:nvPr/>
        </p:nvSpPr>
        <p:spPr>
          <a:xfrm>
            <a:off x="5869052" y="43300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36" name="Straight Connector 35"/>
          <p:cNvCxnSpPr>
            <a:endCxn id="35" idx="2"/>
          </p:cNvCxnSpPr>
          <p:nvPr/>
        </p:nvCxnSpPr>
        <p:spPr>
          <a:xfrm>
            <a:off x="5508940" y="447404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9"/>
          <p:cNvCxnSpPr>
            <a:stCxn id="15" idx="0"/>
            <a:endCxn id="35" idx="2"/>
          </p:cNvCxnSpPr>
          <p:nvPr/>
        </p:nvCxnSpPr>
        <p:spPr>
          <a:xfrm rot="5400000" flipH="1" flipV="1">
            <a:off x="5488669" y="4746381"/>
            <a:ext cx="652718" cy="10804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292988" y="3539549"/>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41" name="Oval 40"/>
          <p:cNvSpPr/>
          <p:nvPr/>
        </p:nvSpPr>
        <p:spPr>
          <a:xfrm>
            <a:off x="6373036" y="3539565"/>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00B050"/>
                </a:solidFill>
              </a:rPr>
              <a:t>אם</a:t>
            </a:r>
            <a:endParaRPr lang="en-US" b="1" dirty="0">
              <a:solidFill>
                <a:srgbClr val="00B050"/>
              </a:solidFill>
            </a:endParaRPr>
          </a:p>
        </p:txBody>
      </p:sp>
      <p:cxnSp>
        <p:nvCxnSpPr>
          <p:cNvPr id="42" name="Straight Connector 41"/>
          <p:cNvCxnSpPr/>
          <p:nvPr/>
        </p:nvCxnSpPr>
        <p:spPr>
          <a:xfrm>
            <a:off x="5940988" y="3683565"/>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9"/>
          <p:cNvCxnSpPr>
            <a:stCxn id="35" idx="0"/>
            <a:endCxn id="41" idx="2"/>
          </p:cNvCxnSpPr>
          <p:nvPr/>
        </p:nvCxnSpPr>
        <p:spPr>
          <a:xfrm rot="5400000" flipH="1" flipV="1">
            <a:off x="5959804" y="3916814"/>
            <a:ext cx="646481" cy="17998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484748" y="4305059"/>
            <a:ext cx="648000" cy="3379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56" name="Oval 55"/>
          <p:cNvSpPr/>
          <p:nvPr/>
        </p:nvSpPr>
        <p:spPr>
          <a:xfrm>
            <a:off x="3637336" y="43300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rgbClr val="7030A0"/>
                </a:solidFill>
              </a:rPr>
              <a:t>אם</a:t>
            </a:r>
            <a:endParaRPr lang="en-US" b="1" dirty="0">
              <a:solidFill>
                <a:srgbClr val="7030A0"/>
              </a:solidFill>
            </a:endParaRPr>
          </a:p>
        </p:txBody>
      </p:sp>
      <p:cxnSp>
        <p:nvCxnSpPr>
          <p:cNvPr id="57" name="Straight Connector 56"/>
          <p:cNvCxnSpPr>
            <a:stCxn id="55" idx="3"/>
            <a:endCxn id="56" idx="2"/>
          </p:cNvCxnSpPr>
          <p:nvPr/>
        </p:nvCxnSpPr>
        <p:spPr>
          <a:xfrm>
            <a:off x="3132748" y="4474046"/>
            <a:ext cx="504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9"/>
          <p:cNvCxnSpPr>
            <a:stCxn id="22" idx="0"/>
            <a:endCxn id="56" idx="2"/>
          </p:cNvCxnSpPr>
          <p:nvPr/>
        </p:nvCxnSpPr>
        <p:spPr>
          <a:xfrm rot="5400000" flipH="1" flipV="1">
            <a:off x="3203488" y="4692933"/>
            <a:ext cx="652734" cy="214961"/>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132820" y="3533296"/>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1" name="Oval 60"/>
          <p:cNvSpPr/>
          <p:nvPr/>
        </p:nvSpPr>
        <p:spPr>
          <a:xfrm>
            <a:off x="4068852" y="353331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7030A0"/>
                </a:solidFill>
              </a:rPr>
              <a:t>אם</a:t>
            </a:r>
            <a:endParaRPr lang="en-US" b="1" dirty="0">
              <a:solidFill>
                <a:srgbClr val="7030A0"/>
              </a:solidFill>
            </a:endParaRPr>
          </a:p>
        </p:txBody>
      </p:sp>
      <p:cxnSp>
        <p:nvCxnSpPr>
          <p:cNvPr id="62" name="Straight Connector 61"/>
          <p:cNvCxnSpPr>
            <a:stCxn id="60" idx="3"/>
            <a:endCxn id="61" idx="2"/>
          </p:cNvCxnSpPr>
          <p:nvPr/>
        </p:nvCxnSpPr>
        <p:spPr>
          <a:xfrm>
            <a:off x="3780820" y="3677312"/>
            <a:ext cx="288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9"/>
          <p:cNvCxnSpPr>
            <a:stCxn id="56" idx="0"/>
            <a:endCxn id="61" idx="2"/>
          </p:cNvCxnSpPr>
          <p:nvPr/>
        </p:nvCxnSpPr>
        <p:spPr>
          <a:xfrm rot="5400000" flipH="1" flipV="1">
            <a:off x="3688727" y="3949921"/>
            <a:ext cx="652734" cy="10751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396444" y="4337872"/>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68" name="Oval 67"/>
          <p:cNvSpPr/>
          <p:nvPr/>
        </p:nvSpPr>
        <p:spPr>
          <a:xfrm>
            <a:off x="1476492" y="4337888"/>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69" name="Straight Connector 68"/>
          <p:cNvCxnSpPr/>
          <p:nvPr/>
        </p:nvCxnSpPr>
        <p:spPr>
          <a:xfrm>
            <a:off x="1044444" y="4481888"/>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9"/>
          <p:cNvCxnSpPr>
            <a:stCxn id="21" idx="0"/>
            <a:endCxn id="68" idx="2"/>
          </p:cNvCxnSpPr>
          <p:nvPr/>
        </p:nvCxnSpPr>
        <p:spPr>
          <a:xfrm rot="5400000" flipH="1" flipV="1">
            <a:off x="1049921" y="4700194"/>
            <a:ext cx="644876" cy="208265"/>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972508" y="3552037"/>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78" name="Oval 77"/>
          <p:cNvSpPr/>
          <p:nvPr/>
        </p:nvSpPr>
        <p:spPr>
          <a:xfrm>
            <a:off x="2052556" y="3552053"/>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smtClean="0">
                <a:solidFill>
                  <a:schemeClr val="accent6">
                    <a:lumMod val="50000"/>
                  </a:schemeClr>
                </a:solidFill>
              </a:rPr>
              <a:t>אם</a:t>
            </a:r>
            <a:endParaRPr lang="en-US" b="1" dirty="0">
              <a:solidFill>
                <a:schemeClr val="accent6">
                  <a:lumMod val="50000"/>
                </a:schemeClr>
              </a:solidFill>
            </a:endParaRPr>
          </a:p>
        </p:txBody>
      </p:sp>
      <p:cxnSp>
        <p:nvCxnSpPr>
          <p:cNvPr id="79" name="Straight Connector 78"/>
          <p:cNvCxnSpPr/>
          <p:nvPr/>
        </p:nvCxnSpPr>
        <p:spPr>
          <a:xfrm>
            <a:off x="1620508" y="3696053"/>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9"/>
          <p:cNvCxnSpPr>
            <a:stCxn id="68" idx="0"/>
            <a:endCxn id="78" idx="2"/>
          </p:cNvCxnSpPr>
          <p:nvPr/>
        </p:nvCxnSpPr>
        <p:spPr>
          <a:xfrm rot="5400000" flipH="1" flipV="1">
            <a:off x="1605607" y="3890939"/>
            <a:ext cx="641835" cy="25206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1548572" y="2774330"/>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83" name="Oval 82"/>
          <p:cNvSpPr/>
          <p:nvPr/>
        </p:nvSpPr>
        <p:spPr>
          <a:xfrm>
            <a:off x="2556684" y="2774346"/>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chemeClr val="accent6">
                    <a:lumMod val="50000"/>
                  </a:schemeClr>
                </a:solidFill>
              </a:rPr>
              <a:t>אם</a:t>
            </a:r>
            <a:endParaRPr lang="en-US" b="1" dirty="0">
              <a:solidFill>
                <a:schemeClr val="accent6">
                  <a:lumMod val="50000"/>
                </a:schemeClr>
              </a:solidFill>
            </a:endParaRPr>
          </a:p>
        </p:txBody>
      </p:sp>
      <p:cxnSp>
        <p:nvCxnSpPr>
          <p:cNvPr id="84" name="Straight Connector 83"/>
          <p:cNvCxnSpPr>
            <a:stCxn id="82" idx="3"/>
          </p:cNvCxnSpPr>
          <p:nvPr/>
        </p:nvCxnSpPr>
        <p:spPr>
          <a:xfrm>
            <a:off x="2196572" y="2918346"/>
            <a:ext cx="360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9"/>
          <p:cNvCxnSpPr>
            <a:stCxn id="78" idx="0"/>
            <a:endCxn id="83" idx="2"/>
          </p:cNvCxnSpPr>
          <p:nvPr/>
        </p:nvCxnSpPr>
        <p:spPr>
          <a:xfrm rot="5400000" flipH="1" flipV="1">
            <a:off x="2149767" y="3145136"/>
            <a:ext cx="633707" cy="18012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5" idx="3"/>
            <a:endCxn id="16" idx="2"/>
          </p:cNvCxnSpPr>
          <p:nvPr/>
        </p:nvCxnSpPr>
        <p:spPr>
          <a:xfrm>
            <a:off x="6085004" y="5270780"/>
            <a:ext cx="1224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7309212" y="3573946"/>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88" name="Oval 87"/>
          <p:cNvSpPr/>
          <p:nvPr/>
        </p:nvSpPr>
        <p:spPr>
          <a:xfrm>
            <a:off x="8186760" y="357396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FF0000"/>
                </a:solidFill>
              </a:rPr>
              <a:t>אם</a:t>
            </a:r>
            <a:endParaRPr lang="en-US" b="1" dirty="0">
              <a:solidFill>
                <a:srgbClr val="FF0000"/>
              </a:solidFill>
            </a:endParaRPr>
          </a:p>
        </p:txBody>
      </p:sp>
      <p:cxnSp>
        <p:nvCxnSpPr>
          <p:cNvPr id="89" name="Straight Connector 88"/>
          <p:cNvCxnSpPr>
            <a:stCxn id="85" idx="3"/>
            <a:endCxn id="88" idx="2"/>
          </p:cNvCxnSpPr>
          <p:nvPr/>
        </p:nvCxnSpPr>
        <p:spPr>
          <a:xfrm>
            <a:off x="7957212" y="3717962"/>
            <a:ext cx="2295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
          <p:cNvCxnSpPr>
            <a:stCxn id="27" idx="0"/>
            <a:endCxn id="88" idx="2"/>
          </p:cNvCxnSpPr>
          <p:nvPr/>
        </p:nvCxnSpPr>
        <p:spPr>
          <a:xfrm rot="5400000" flipH="1" flipV="1">
            <a:off x="7819932" y="3963218"/>
            <a:ext cx="612084" cy="121572"/>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6517124" y="2025758"/>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93" name="Oval 92"/>
          <p:cNvSpPr/>
          <p:nvPr/>
        </p:nvSpPr>
        <p:spPr>
          <a:xfrm>
            <a:off x="7466680" y="2025774"/>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00B050"/>
                </a:solidFill>
              </a:rPr>
              <a:t>אם</a:t>
            </a:r>
            <a:endParaRPr lang="en-US" b="1" dirty="0">
              <a:solidFill>
                <a:srgbClr val="00B050"/>
              </a:solidFill>
            </a:endParaRPr>
          </a:p>
        </p:txBody>
      </p:sp>
      <p:cxnSp>
        <p:nvCxnSpPr>
          <p:cNvPr id="94" name="Straight Connector 93"/>
          <p:cNvCxnSpPr>
            <a:stCxn id="92" idx="3"/>
            <a:endCxn id="93" idx="2"/>
          </p:cNvCxnSpPr>
          <p:nvPr/>
        </p:nvCxnSpPr>
        <p:spPr>
          <a:xfrm>
            <a:off x="7165124" y="2169774"/>
            <a:ext cx="3015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
          <p:cNvCxnSpPr>
            <a:stCxn id="31" idx="0"/>
            <a:endCxn id="93" idx="2"/>
          </p:cNvCxnSpPr>
          <p:nvPr/>
        </p:nvCxnSpPr>
        <p:spPr>
          <a:xfrm rot="5400000" flipH="1" flipV="1">
            <a:off x="7100770" y="2395948"/>
            <a:ext cx="592084" cy="13973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3530724" y="2798596"/>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100" name="Oval 99"/>
          <p:cNvSpPr/>
          <p:nvPr/>
        </p:nvSpPr>
        <p:spPr>
          <a:xfrm>
            <a:off x="4552216" y="2798612"/>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rgbClr val="7030A0"/>
                </a:solidFill>
              </a:rPr>
              <a:t>אם</a:t>
            </a:r>
            <a:endParaRPr lang="en-US" b="1" dirty="0">
              <a:solidFill>
                <a:srgbClr val="7030A0"/>
              </a:solidFill>
            </a:endParaRPr>
          </a:p>
        </p:txBody>
      </p:sp>
      <p:cxnSp>
        <p:nvCxnSpPr>
          <p:cNvPr id="101" name="Straight Connector 100"/>
          <p:cNvCxnSpPr>
            <a:stCxn id="98" idx="3"/>
          </p:cNvCxnSpPr>
          <p:nvPr/>
        </p:nvCxnSpPr>
        <p:spPr>
          <a:xfrm>
            <a:off x="4178724" y="2942612"/>
            <a:ext cx="3015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9"/>
          <p:cNvCxnSpPr>
            <a:stCxn id="61" idx="0"/>
            <a:endCxn id="100" idx="2"/>
          </p:cNvCxnSpPr>
          <p:nvPr/>
        </p:nvCxnSpPr>
        <p:spPr>
          <a:xfrm rot="5400000" flipH="1" flipV="1">
            <a:off x="4177184" y="3158280"/>
            <a:ext cx="590700" cy="159364"/>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2124708" y="2025758"/>
            <a:ext cx="648000"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dirty="0" smtClean="0">
                <a:solidFill>
                  <a:prstClr val="black"/>
                </a:solidFill>
              </a:rPr>
              <a:t>אב</a:t>
            </a:r>
            <a:endParaRPr lang="en-US" dirty="0">
              <a:solidFill>
                <a:prstClr val="black"/>
              </a:solidFill>
            </a:endParaRPr>
          </a:p>
        </p:txBody>
      </p:sp>
      <p:sp>
        <p:nvSpPr>
          <p:cNvPr id="106" name="Oval 105"/>
          <p:cNvSpPr/>
          <p:nvPr/>
        </p:nvSpPr>
        <p:spPr>
          <a:xfrm>
            <a:off x="3074264" y="2025774"/>
            <a:ext cx="648000" cy="28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e-IL" b="1" dirty="0">
                <a:solidFill>
                  <a:schemeClr val="accent6">
                    <a:lumMod val="50000"/>
                  </a:schemeClr>
                </a:solidFill>
              </a:rPr>
              <a:t>אם</a:t>
            </a:r>
            <a:endParaRPr lang="en-US" b="1" dirty="0">
              <a:solidFill>
                <a:schemeClr val="accent6">
                  <a:lumMod val="50000"/>
                </a:schemeClr>
              </a:solidFill>
            </a:endParaRPr>
          </a:p>
        </p:txBody>
      </p:sp>
      <p:cxnSp>
        <p:nvCxnSpPr>
          <p:cNvPr id="107" name="Straight Connector 106"/>
          <p:cNvCxnSpPr>
            <a:stCxn id="105" idx="3"/>
            <a:endCxn id="106" idx="2"/>
          </p:cNvCxnSpPr>
          <p:nvPr/>
        </p:nvCxnSpPr>
        <p:spPr>
          <a:xfrm>
            <a:off x="2772708" y="2169774"/>
            <a:ext cx="3015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9"/>
          <p:cNvCxnSpPr>
            <a:stCxn id="83" idx="0"/>
            <a:endCxn id="106" idx="2"/>
          </p:cNvCxnSpPr>
          <p:nvPr/>
        </p:nvCxnSpPr>
        <p:spPr>
          <a:xfrm rot="5400000" flipH="1" flipV="1">
            <a:off x="2675188" y="2375270"/>
            <a:ext cx="604572" cy="19358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הסבר מלבני מעוגל 109"/>
          <p:cNvSpPr/>
          <p:nvPr/>
        </p:nvSpPr>
        <p:spPr>
          <a:xfrm>
            <a:off x="4572000" y="217216"/>
            <a:ext cx="4248012" cy="1604793"/>
          </a:xfrm>
          <a:prstGeom prst="wedgeRoundRectCallout">
            <a:avLst>
              <a:gd name="adj1" fmla="val 53813"/>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b="1" dirty="0">
                <a:solidFill>
                  <a:prstClr val="black"/>
                </a:solidFill>
              </a:rPr>
              <a:t>משנה</a:t>
            </a:r>
          </a:p>
          <a:p>
            <a:pPr lvl="0">
              <a:lnSpc>
                <a:spcPct val="120000"/>
              </a:lnSpc>
            </a:pPr>
            <a:endParaRPr lang="he-IL" sz="100" dirty="0">
              <a:solidFill>
                <a:srgbClr val="F79646">
                  <a:lumMod val="50000"/>
                </a:srgbClr>
              </a:solidFill>
            </a:endParaRPr>
          </a:p>
          <a:p>
            <a:pPr lvl="0">
              <a:lnSpc>
                <a:spcPct val="120000"/>
              </a:lnSpc>
            </a:pPr>
            <a:r>
              <a:rPr lang="he-IL" sz="1200" dirty="0">
                <a:solidFill>
                  <a:srgbClr val="F79646">
                    <a:lumMod val="50000"/>
                  </a:srgbClr>
                </a:solidFill>
              </a:rPr>
              <a:t>הנושא </a:t>
            </a:r>
            <a:r>
              <a:rPr lang="he-IL" sz="1200" dirty="0" err="1">
                <a:solidFill>
                  <a:srgbClr val="F79646">
                    <a:lumMod val="50000"/>
                  </a:srgbClr>
                </a:solidFill>
              </a:rPr>
              <a:t>אשה</a:t>
            </a:r>
            <a:r>
              <a:rPr lang="he-IL" sz="1200" dirty="0">
                <a:solidFill>
                  <a:srgbClr val="F79646">
                    <a:lumMod val="50000"/>
                  </a:srgbClr>
                </a:solidFill>
              </a:rPr>
              <a:t> </a:t>
            </a:r>
            <a:r>
              <a:rPr lang="he-IL" sz="1200" dirty="0" err="1">
                <a:solidFill>
                  <a:srgbClr val="F79646">
                    <a:lumMod val="50000"/>
                  </a:srgbClr>
                </a:solidFill>
              </a:rPr>
              <a:t>כהנת</a:t>
            </a:r>
            <a:r>
              <a:rPr lang="he-IL" sz="1200" dirty="0">
                <a:solidFill>
                  <a:srgbClr val="F79646">
                    <a:lumMod val="50000"/>
                  </a:srgbClr>
                </a:solidFill>
              </a:rPr>
              <a:t> - צריך לבדוק אחריה ארבע </a:t>
            </a:r>
            <a:r>
              <a:rPr lang="he-IL" sz="1200" dirty="0" err="1">
                <a:solidFill>
                  <a:srgbClr val="F79646">
                    <a:lumMod val="50000"/>
                  </a:srgbClr>
                </a:solidFill>
              </a:rPr>
              <a:t>אמהות</a:t>
            </a:r>
            <a:r>
              <a:rPr lang="he-IL" sz="1200" dirty="0">
                <a:solidFill>
                  <a:srgbClr val="F79646">
                    <a:lumMod val="50000"/>
                  </a:srgbClr>
                </a:solidFill>
              </a:rPr>
              <a:t> שהן שמנה: </a:t>
            </a:r>
          </a:p>
          <a:p>
            <a:pPr lvl="0">
              <a:lnSpc>
                <a:spcPct val="120000"/>
              </a:lnSpc>
            </a:pPr>
            <a:r>
              <a:rPr lang="he-IL" sz="1200" b="1" dirty="0">
                <a:solidFill>
                  <a:srgbClr val="FF0000"/>
                </a:solidFill>
              </a:rPr>
              <a:t>אמה ואם אמה, </a:t>
            </a:r>
            <a:r>
              <a:rPr lang="en-US" sz="1200" dirty="0">
                <a:solidFill>
                  <a:srgbClr val="F79646">
                    <a:lumMod val="50000"/>
                  </a:srgbClr>
                </a:solidFill>
              </a:rPr>
              <a:t/>
            </a:r>
            <a:br>
              <a:rPr lang="en-US" sz="1200" dirty="0">
                <a:solidFill>
                  <a:srgbClr val="F79646">
                    <a:lumMod val="50000"/>
                  </a:srgbClr>
                </a:solidFill>
              </a:rPr>
            </a:br>
            <a:r>
              <a:rPr lang="he-IL" sz="1200" b="1" dirty="0">
                <a:solidFill>
                  <a:srgbClr val="00B050"/>
                </a:solidFill>
              </a:rPr>
              <a:t>ואם אבי אמה ואמה, </a:t>
            </a:r>
          </a:p>
          <a:p>
            <a:pPr lvl="0">
              <a:lnSpc>
                <a:spcPct val="120000"/>
              </a:lnSpc>
            </a:pPr>
            <a:r>
              <a:rPr lang="he-IL" sz="1200" b="1" dirty="0">
                <a:solidFill>
                  <a:srgbClr val="7030A0"/>
                </a:solidFill>
              </a:rPr>
              <a:t>ואם אביה ואמה, </a:t>
            </a:r>
          </a:p>
          <a:p>
            <a:pPr lvl="0">
              <a:lnSpc>
                <a:spcPct val="120000"/>
              </a:lnSpc>
            </a:pPr>
            <a:r>
              <a:rPr lang="he-IL" sz="1200" b="1" dirty="0">
                <a:solidFill>
                  <a:schemeClr val="accent6">
                    <a:lumMod val="50000"/>
                  </a:schemeClr>
                </a:solidFill>
              </a:rPr>
              <a:t>ואם אבי אביה ואמה.</a:t>
            </a:r>
          </a:p>
          <a:p>
            <a:pPr lvl="0">
              <a:lnSpc>
                <a:spcPct val="120000"/>
              </a:lnSpc>
            </a:pPr>
            <a:r>
              <a:rPr lang="he-IL" sz="1200" dirty="0">
                <a:solidFill>
                  <a:srgbClr val="F79646">
                    <a:lumMod val="50000"/>
                  </a:srgbClr>
                </a:solidFill>
              </a:rPr>
              <a:t>לויה וישראלית </a:t>
            </a:r>
            <a:r>
              <a:rPr lang="he-IL" sz="1200" dirty="0" err="1">
                <a:solidFill>
                  <a:srgbClr val="F79646">
                    <a:lumMod val="50000"/>
                  </a:srgbClr>
                </a:solidFill>
              </a:rPr>
              <a:t>מוסיפין</a:t>
            </a:r>
            <a:r>
              <a:rPr lang="he-IL" sz="1200" dirty="0">
                <a:solidFill>
                  <a:srgbClr val="F79646">
                    <a:lumMod val="50000"/>
                  </a:srgbClr>
                </a:solidFill>
              </a:rPr>
              <a:t> עליהן עוד אחת.</a:t>
            </a:r>
          </a:p>
        </p:txBody>
      </p:sp>
      <p:sp>
        <p:nvSpPr>
          <p:cNvPr id="111" name="הסבר מלבני מעוגל 110"/>
          <p:cNvSpPr/>
          <p:nvPr/>
        </p:nvSpPr>
        <p:spPr>
          <a:xfrm>
            <a:off x="323528" y="201998"/>
            <a:ext cx="3528392" cy="1606215"/>
          </a:xfrm>
          <a:prstGeom prst="wedgeRoundRectCallout">
            <a:avLst>
              <a:gd name="adj1" fmla="val 63531"/>
              <a:gd name="adj2" fmla="val -16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dirty="0">
                <a:solidFill>
                  <a:prstClr val="black"/>
                </a:solidFill>
              </a:rPr>
              <a:t>רב </a:t>
            </a:r>
            <a:r>
              <a:rPr lang="he-IL" sz="1200" dirty="0" err="1">
                <a:solidFill>
                  <a:prstClr val="black"/>
                </a:solidFill>
              </a:rPr>
              <a:t>אדא</a:t>
            </a:r>
            <a:r>
              <a:rPr lang="he-IL" sz="1200" dirty="0">
                <a:solidFill>
                  <a:prstClr val="black"/>
                </a:solidFill>
              </a:rPr>
              <a:t> בר אהבה תני:  </a:t>
            </a:r>
            <a:r>
              <a:rPr lang="he-IL" sz="1200" dirty="0">
                <a:solidFill>
                  <a:srgbClr val="F79646">
                    <a:lumMod val="50000"/>
                  </a:srgbClr>
                </a:solidFill>
              </a:rPr>
              <a:t>ד' </a:t>
            </a:r>
            <a:r>
              <a:rPr lang="he-IL" sz="1200" dirty="0" err="1">
                <a:solidFill>
                  <a:srgbClr val="F79646">
                    <a:lumMod val="50000"/>
                  </a:srgbClr>
                </a:solidFill>
              </a:rPr>
              <a:t>אמהות</a:t>
            </a:r>
            <a:r>
              <a:rPr lang="he-IL" sz="1200" dirty="0">
                <a:solidFill>
                  <a:srgbClr val="F79646">
                    <a:lumMod val="50000"/>
                  </a:srgbClr>
                </a:solidFill>
              </a:rPr>
              <a:t> שהם שתים עשרה.</a:t>
            </a:r>
          </a:p>
          <a:p>
            <a:pPr lvl="0">
              <a:lnSpc>
                <a:spcPct val="120000"/>
              </a:lnSpc>
            </a:pPr>
            <a:r>
              <a:rPr lang="he-IL" sz="1200" dirty="0" err="1">
                <a:solidFill>
                  <a:prstClr val="black"/>
                </a:solidFill>
              </a:rPr>
              <a:t>במתניתא</a:t>
            </a:r>
            <a:r>
              <a:rPr lang="he-IL" sz="1200" dirty="0">
                <a:solidFill>
                  <a:prstClr val="black"/>
                </a:solidFill>
              </a:rPr>
              <a:t> תנא:  </a:t>
            </a:r>
            <a:r>
              <a:rPr lang="he-IL" sz="1200" dirty="0">
                <a:solidFill>
                  <a:srgbClr val="F79646">
                    <a:lumMod val="50000"/>
                  </a:srgbClr>
                </a:solidFill>
              </a:rPr>
              <a:t>ד' </a:t>
            </a:r>
            <a:r>
              <a:rPr lang="he-IL" sz="1200" dirty="0" err="1">
                <a:solidFill>
                  <a:srgbClr val="F79646">
                    <a:lumMod val="50000"/>
                  </a:srgbClr>
                </a:solidFill>
              </a:rPr>
              <a:t>אמהות</a:t>
            </a:r>
            <a:r>
              <a:rPr lang="he-IL" sz="1200" dirty="0">
                <a:solidFill>
                  <a:srgbClr val="F79646">
                    <a:lumMod val="50000"/>
                  </a:srgbClr>
                </a:solidFill>
              </a:rPr>
              <a:t> שהם שש עשרה.</a:t>
            </a:r>
          </a:p>
          <a:p>
            <a:pPr lvl="0">
              <a:lnSpc>
                <a:spcPct val="120000"/>
              </a:lnSpc>
            </a:pPr>
            <a:endParaRPr lang="he-IL" sz="400" dirty="0">
              <a:solidFill>
                <a:prstClr val="black"/>
              </a:solidFill>
            </a:endParaRPr>
          </a:p>
          <a:p>
            <a:pPr lvl="0">
              <a:lnSpc>
                <a:spcPct val="120000"/>
              </a:lnSpc>
            </a:pPr>
            <a:r>
              <a:rPr lang="he-IL" sz="1200" dirty="0" err="1">
                <a:solidFill>
                  <a:prstClr val="black"/>
                </a:solidFill>
              </a:rPr>
              <a:t>בשלמא</a:t>
            </a:r>
            <a:r>
              <a:rPr lang="he-IL" sz="1200" dirty="0">
                <a:solidFill>
                  <a:prstClr val="black"/>
                </a:solidFill>
              </a:rPr>
              <a:t> לרב </a:t>
            </a:r>
            <a:r>
              <a:rPr lang="he-IL" sz="1200" dirty="0" err="1">
                <a:solidFill>
                  <a:prstClr val="black"/>
                </a:solidFill>
              </a:rPr>
              <a:t>אדא</a:t>
            </a:r>
            <a:r>
              <a:rPr lang="he-IL" sz="1200" dirty="0">
                <a:solidFill>
                  <a:prstClr val="black"/>
                </a:solidFill>
              </a:rPr>
              <a:t> בר אהבה -</a:t>
            </a:r>
          </a:p>
          <a:p>
            <a:pPr lvl="0">
              <a:lnSpc>
                <a:spcPct val="120000"/>
              </a:lnSpc>
            </a:pPr>
            <a:r>
              <a:rPr lang="he-IL" sz="1200" dirty="0" err="1">
                <a:solidFill>
                  <a:prstClr val="black"/>
                </a:solidFill>
              </a:rPr>
              <a:t>מוקים</a:t>
            </a:r>
            <a:r>
              <a:rPr lang="he-IL" sz="1200" dirty="0">
                <a:solidFill>
                  <a:prstClr val="black"/>
                </a:solidFill>
              </a:rPr>
              <a:t> לה בלויה ובת ישראל. </a:t>
            </a:r>
          </a:p>
          <a:p>
            <a:pPr lvl="0">
              <a:lnSpc>
                <a:spcPct val="120000"/>
              </a:lnSpc>
            </a:pPr>
            <a:endParaRPr lang="he-IL" sz="400" dirty="0">
              <a:solidFill>
                <a:prstClr val="black"/>
              </a:solidFill>
            </a:endParaRPr>
          </a:p>
          <a:p>
            <a:pPr lvl="0">
              <a:lnSpc>
                <a:spcPct val="120000"/>
              </a:lnSpc>
            </a:pPr>
            <a:r>
              <a:rPr lang="he-IL" sz="1200" dirty="0">
                <a:solidFill>
                  <a:prstClr val="black"/>
                </a:solidFill>
              </a:rPr>
              <a:t>אלא </a:t>
            </a:r>
            <a:r>
              <a:rPr lang="he-IL" sz="1200" dirty="0" err="1">
                <a:solidFill>
                  <a:prstClr val="black"/>
                </a:solidFill>
              </a:rPr>
              <a:t>מתניתא</a:t>
            </a:r>
            <a:r>
              <a:rPr lang="he-IL" sz="1200" dirty="0">
                <a:solidFill>
                  <a:prstClr val="black"/>
                </a:solidFill>
              </a:rPr>
              <a:t> </a:t>
            </a:r>
            <a:r>
              <a:rPr lang="he-IL" sz="1200" dirty="0" err="1">
                <a:solidFill>
                  <a:prstClr val="black"/>
                </a:solidFill>
              </a:rPr>
              <a:t>נימא</a:t>
            </a:r>
            <a:r>
              <a:rPr lang="he-IL" sz="1200" dirty="0">
                <a:solidFill>
                  <a:prstClr val="black"/>
                </a:solidFill>
              </a:rPr>
              <a:t> </a:t>
            </a:r>
            <a:r>
              <a:rPr lang="he-IL" sz="1200" dirty="0" err="1">
                <a:solidFill>
                  <a:prstClr val="black"/>
                </a:solidFill>
              </a:rPr>
              <a:t>פליגא</a:t>
            </a:r>
            <a:r>
              <a:rPr lang="he-IL" sz="1200" dirty="0">
                <a:solidFill>
                  <a:prstClr val="black"/>
                </a:solidFill>
              </a:rPr>
              <a:t>? </a:t>
            </a:r>
          </a:p>
          <a:p>
            <a:pPr lvl="0">
              <a:lnSpc>
                <a:spcPct val="120000"/>
              </a:lnSpc>
            </a:pPr>
            <a:r>
              <a:rPr lang="he-IL" sz="1200" dirty="0">
                <a:solidFill>
                  <a:prstClr val="black"/>
                </a:solidFill>
              </a:rPr>
              <a:t>לא, מאי "עוד אחת" - זוג אחת</a:t>
            </a:r>
            <a:r>
              <a:rPr lang="he-IL" sz="1200" dirty="0" smtClean="0">
                <a:solidFill>
                  <a:prstClr val="black"/>
                </a:solidFill>
              </a:rPr>
              <a:t>.</a:t>
            </a:r>
            <a:endParaRPr lang="he-IL" sz="1200" dirty="0">
              <a:solidFill>
                <a:prstClr val="black"/>
              </a:solidFill>
            </a:endParaRPr>
          </a:p>
        </p:txBody>
      </p:sp>
    </p:spTree>
    <p:extLst>
      <p:ext uri="{BB962C8B-B14F-4D97-AF65-F5344CB8AC3E}">
        <p14:creationId xmlns:p14="http://schemas.microsoft.com/office/powerpoint/2010/main" val="1682611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707178" y="1618784"/>
            <a:ext cx="6669176" cy="4967514"/>
          </a:xfrm>
          <a:prstGeom prst="rect">
            <a:avLst/>
          </a:prstGeom>
          <a:noFill/>
        </p:spPr>
        <p:txBody>
          <a:bodyPr wrap="square" rtlCol="1">
            <a:spAutoFit/>
          </a:bodyPr>
          <a:lstStyle/>
          <a:p>
            <a:pPr>
              <a:lnSpc>
                <a:spcPct val="120000"/>
              </a:lnSpc>
            </a:pPr>
            <a:r>
              <a:rPr lang="he-IL" sz="1600" dirty="0"/>
              <a:t>אמר רב יהודה </a:t>
            </a:r>
            <a:r>
              <a:rPr lang="he-IL" sz="1600" dirty="0" err="1"/>
              <a:t>א'</a:t>
            </a:r>
            <a:r>
              <a:rPr lang="he-IL" sz="1600" dirty="0" err="1" smtClean="0"/>
              <a:t>'ר</a:t>
            </a:r>
            <a:r>
              <a:rPr lang="he-IL" sz="1600" dirty="0" smtClean="0"/>
              <a:t>: </a:t>
            </a:r>
          </a:p>
          <a:p>
            <a:pPr>
              <a:lnSpc>
                <a:spcPct val="120000"/>
              </a:lnSpc>
            </a:pPr>
            <a:r>
              <a:rPr lang="he-IL" sz="1600" dirty="0" smtClean="0"/>
              <a:t>זו </a:t>
            </a:r>
            <a:r>
              <a:rPr lang="he-IL" sz="1600" dirty="0"/>
              <a:t>דברי ר' </a:t>
            </a:r>
            <a:r>
              <a:rPr lang="he-IL" sz="1600" dirty="0" smtClean="0"/>
              <a:t>מאיר, </a:t>
            </a:r>
          </a:p>
          <a:p>
            <a:pPr>
              <a:lnSpc>
                <a:spcPct val="120000"/>
              </a:lnSpc>
            </a:pPr>
            <a:r>
              <a:rPr lang="he-IL" sz="1600" dirty="0" smtClean="0"/>
              <a:t>אבל </a:t>
            </a:r>
            <a:r>
              <a:rPr lang="he-IL" sz="1600" dirty="0"/>
              <a:t>חכמים </a:t>
            </a:r>
            <a:r>
              <a:rPr lang="he-IL" sz="1600" dirty="0" smtClean="0"/>
              <a:t>אומרים: </a:t>
            </a:r>
            <a:r>
              <a:rPr lang="he-IL" sz="1600" dirty="0"/>
              <a:t>כל משפחות בחזקת כשרות הן </a:t>
            </a:r>
            <a:r>
              <a:rPr lang="he-IL" sz="1600" dirty="0" smtClean="0"/>
              <a:t>עומדות. </a:t>
            </a:r>
          </a:p>
          <a:p>
            <a:pPr>
              <a:lnSpc>
                <a:spcPct val="120000"/>
              </a:lnSpc>
            </a:pPr>
            <a:endParaRPr lang="he-IL" sz="800" dirty="0"/>
          </a:p>
          <a:p>
            <a:pPr>
              <a:lnSpc>
                <a:spcPct val="120000"/>
              </a:lnSpc>
            </a:pPr>
            <a:r>
              <a:rPr lang="he-IL" sz="1600" dirty="0" smtClean="0"/>
              <a:t>איני? </a:t>
            </a:r>
          </a:p>
          <a:p>
            <a:pPr>
              <a:lnSpc>
                <a:spcPct val="120000"/>
              </a:lnSpc>
            </a:pPr>
            <a:r>
              <a:rPr lang="he-IL" sz="1600" dirty="0" smtClean="0"/>
              <a:t>והאמר </a:t>
            </a:r>
            <a:r>
              <a:rPr lang="he-IL" sz="1600" dirty="0"/>
              <a:t>רב </a:t>
            </a:r>
            <a:r>
              <a:rPr lang="he-IL" sz="1600" dirty="0" err="1"/>
              <a:t>חמא</a:t>
            </a:r>
            <a:r>
              <a:rPr lang="he-IL" sz="1600" dirty="0"/>
              <a:t> בר </a:t>
            </a:r>
            <a:r>
              <a:rPr lang="he-IL" sz="1600" dirty="0" err="1"/>
              <a:t>גוריא</a:t>
            </a:r>
            <a:r>
              <a:rPr lang="he-IL" sz="1600" dirty="0"/>
              <a:t> אמר </a:t>
            </a:r>
            <a:r>
              <a:rPr lang="he-IL" sz="1600" dirty="0" smtClean="0"/>
              <a:t>רב: </a:t>
            </a:r>
          </a:p>
          <a:p>
            <a:pPr>
              <a:lnSpc>
                <a:spcPct val="120000"/>
              </a:lnSpc>
            </a:pPr>
            <a:r>
              <a:rPr lang="he-IL" sz="1600" dirty="0" smtClean="0"/>
              <a:t>משנתינו </a:t>
            </a:r>
            <a:r>
              <a:rPr lang="he-IL" sz="1600" dirty="0"/>
              <a:t>כשקורא עליו </a:t>
            </a:r>
            <a:r>
              <a:rPr lang="he-IL" sz="1600" dirty="0" smtClean="0"/>
              <a:t>ערער! </a:t>
            </a:r>
          </a:p>
          <a:p>
            <a:pPr>
              <a:lnSpc>
                <a:spcPct val="120000"/>
              </a:lnSpc>
            </a:pPr>
            <a:endParaRPr lang="he-IL" sz="800" dirty="0"/>
          </a:p>
          <a:p>
            <a:pPr>
              <a:lnSpc>
                <a:spcPct val="120000"/>
              </a:lnSpc>
            </a:pPr>
            <a:r>
              <a:rPr lang="he-IL" sz="1600" dirty="0" smtClean="0"/>
              <a:t>מאן </a:t>
            </a:r>
            <a:r>
              <a:rPr lang="he-IL" sz="1600" dirty="0" err="1"/>
              <a:t>דמתני</a:t>
            </a:r>
            <a:r>
              <a:rPr lang="he-IL" sz="1600" dirty="0"/>
              <a:t> הא לא מתני </a:t>
            </a:r>
            <a:r>
              <a:rPr lang="he-IL" sz="1600" dirty="0" smtClean="0"/>
              <a:t>הא. </a:t>
            </a:r>
          </a:p>
          <a:p>
            <a:pPr>
              <a:lnSpc>
                <a:spcPct val="120000"/>
              </a:lnSpc>
            </a:pPr>
            <a:endParaRPr lang="he-IL" sz="2400" dirty="0"/>
          </a:p>
          <a:p>
            <a:pPr>
              <a:lnSpc>
                <a:spcPct val="120000"/>
              </a:lnSpc>
            </a:pPr>
            <a:r>
              <a:rPr lang="he-IL" sz="1600" dirty="0" smtClean="0"/>
              <a:t>איכא </a:t>
            </a:r>
            <a:r>
              <a:rPr lang="he-IL" sz="1600" dirty="0" err="1" smtClean="0"/>
              <a:t>דאמרי</a:t>
            </a:r>
            <a:r>
              <a:rPr lang="he-IL" sz="1600" dirty="0" smtClean="0"/>
              <a:t>: </a:t>
            </a:r>
          </a:p>
          <a:p>
            <a:pPr>
              <a:lnSpc>
                <a:spcPct val="120000"/>
              </a:lnSpc>
            </a:pPr>
            <a:endParaRPr lang="he-IL" sz="800" dirty="0" smtClean="0"/>
          </a:p>
          <a:p>
            <a:pPr>
              <a:lnSpc>
                <a:spcPct val="120000"/>
              </a:lnSpc>
            </a:pPr>
            <a:r>
              <a:rPr lang="he-IL" sz="1600" dirty="0" smtClean="0"/>
              <a:t>אמר </a:t>
            </a:r>
            <a:r>
              <a:rPr lang="he-IL" sz="1600" dirty="0"/>
              <a:t>רב יהודה אמר </a:t>
            </a:r>
            <a:r>
              <a:rPr lang="he-IL" sz="1600" dirty="0" smtClean="0"/>
              <a:t>רב: </a:t>
            </a:r>
          </a:p>
          <a:p>
            <a:pPr>
              <a:lnSpc>
                <a:spcPct val="120000"/>
              </a:lnSpc>
            </a:pPr>
            <a:r>
              <a:rPr lang="he-IL" sz="1600" dirty="0" smtClean="0"/>
              <a:t>זו </a:t>
            </a:r>
            <a:r>
              <a:rPr lang="he-IL" sz="1600" dirty="0"/>
              <a:t>דברי ר' </a:t>
            </a:r>
            <a:r>
              <a:rPr lang="he-IL" sz="1600" dirty="0" smtClean="0"/>
              <a:t>מאיר, </a:t>
            </a:r>
          </a:p>
          <a:p>
            <a:pPr>
              <a:lnSpc>
                <a:spcPct val="120000"/>
              </a:lnSpc>
            </a:pPr>
            <a:r>
              <a:rPr lang="he-IL" sz="1600" dirty="0" smtClean="0"/>
              <a:t>אבל </a:t>
            </a:r>
            <a:r>
              <a:rPr lang="he-IL" sz="1600" dirty="0"/>
              <a:t>חכמים </a:t>
            </a:r>
            <a:r>
              <a:rPr lang="he-IL" sz="1600" dirty="0" smtClean="0"/>
              <a:t>אומרים: </a:t>
            </a:r>
            <a:r>
              <a:rPr lang="he-IL" sz="1600" dirty="0"/>
              <a:t>כל משפחות בחזקת כשרות הן </a:t>
            </a:r>
            <a:r>
              <a:rPr lang="he-IL" sz="1600" dirty="0" smtClean="0"/>
              <a:t>עומדות. </a:t>
            </a:r>
          </a:p>
          <a:p>
            <a:pPr>
              <a:lnSpc>
                <a:spcPct val="120000"/>
              </a:lnSpc>
            </a:pPr>
            <a:endParaRPr lang="he-IL" sz="800" dirty="0"/>
          </a:p>
          <a:p>
            <a:pPr>
              <a:lnSpc>
                <a:spcPct val="120000"/>
              </a:lnSpc>
            </a:pPr>
            <a:r>
              <a:rPr lang="he-IL" sz="1600" dirty="0" smtClean="0"/>
              <a:t>אמר </a:t>
            </a:r>
            <a:r>
              <a:rPr lang="he-IL" sz="1600" dirty="0"/>
              <a:t>רב </a:t>
            </a:r>
            <a:r>
              <a:rPr lang="he-IL" sz="1600" dirty="0" err="1"/>
              <a:t>חמא</a:t>
            </a:r>
            <a:r>
              <a:rPr lang="he-IL" sz="1600" dirty="0"/>
              <a:t> בר </a:t>
            </a:r>
            <a:r>
              <a:rPr lang="he-IL" sz="1600" dirty="0" err="1"/>
              <a:t>גוריא</a:t>
            </a:r>
            <a:r>
              <a:rPr lang="he-IL" sz="1600" dirty="0"/>
              <a:t> אמר </a:t>
            </a:r>
            <a:r>
              <a:rPr lang="he-IL" sz="1600" dirty="0" smtClean="0"/>
              <a:t>רב: </a:t>
            </a:r>
          </a:p>
          <a:p>
            <a:pPr>
              <a:lnSpc>
                <a:spcPct val="120000"/>
              </a:lnSpc>
            </a:pPr>
            <a:r>
              <a:rPr lang="he-IL" sz="1600" dirty="0" smtClean="0"/>
              <a:t>אם </a:t>
            </a:r>
            <a:r>
              <a:rPr lang="he-IL" sz="1600" dirty="0"/>
              <a:t>קורא עליו ערער צריך לבדוק </a:t>
            </a:r>
            <a:r>
              <a:rPr lang="he-IL" sz="1600" dirty="0" smtClean="0"/>
              <a:t>אחריה.</a:t>
            </a:r>
          </a:p>
        </p:txBody>
      </p:sp>
      <p:sp>
        <p:nvSpPr>
          <p:cNvPr id="5" name="TextBox 4"/>
          <p:cNvSpPr txBox="1"/>
          <p:nvPr/>
        </p:nvSpPr>
        <p:spPr>
          <a:xfrm>
            <a:off x="-51280" y="35330"/>
            <a:ext cx="159894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עו</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8" name="הסבר מלבני מעוגל 7"/>
          <p:cNvSpPr/>
          <p:nvPr/>
        </p:nvSpPr>
        <p:spPr>
          <a:xfrm>
            <a:off x="2843809" y="250632"/>
            <a:ext cx="5616624" cy="1120852"/>
          </a:xfrm>
          <a:prstGeom prst="wedgeRoundRectCallout">
            <a:avLst>
              <a:gd name="adj1" fmla="val 53813"/>
              <a:gd name="adj2" fmla="val -4196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b="1" dirty="0" smtClean="0">
                <a:solidFill>
                  <a:prstClr val="black"/>
                </a:solidFill>
              </a:rPr>
              <a:t>משנה דף </a:t>
            </a:r>
            <a:r>
              <a:rPr lang="he-IL" sz="1400" b="1" dirty="0" err="1" smtClean="0">
                <a:solidFill>
                  <a:prstClr val="black"/>
                </a:solidFill>
              </a:rPr>
              <a:t>עו</a:t>
            </a:r>
            <a:r>
              <a:rPr lang="he-IL" sz="1400" b="1" dirty="0" smtClean="0">
                <a:solidFill>
                  <a:prstClr val="black"/>
                </a:solidFill>
              </a:rPr>
              <a:t> עמוד א</a:t>
            </a:r>
            <a:endParaRPr lang="he-IL" sz="1400" b="1" dirty="0">
              <a:solidFill>
                <a:prstClr val="black"/>
              </a:solidFill>
            </a:endParaRPr>
          </a:p>
          <a:p>
            <a:pPr lvl="0">
              <a:lnSpc>
                <a:spcPct val="120000"/>
              </a:lnSpc>
            </a:pPr>
            <a:endParaRPr lang="he-IL" sz="200" dirty="0">
              <a:solidFill>
                <a:srgbClr val="F79646">
                  <a:lumMod val="50000"/>
                </a:srgbClr>
              </a:solidFill>
            </a:endParaRPr>
          </a:p>
          <a:p>
            <a:pPr lvl="0">
              <a:lnSpc>
                <a:spcPct val="120000"/>
              </a:lnSpc>
            </a:pPr>
            <a:r>
              <a:rPr lang="he-IL" sz="1400" dirty="0">
                <a:solidFill>
                  <a:srgbClr val="F79646">
                    <a:lumMod val="50000"/>
                  </a:srgbClr>
                </a:solidFill>
              </a:rPr>
              <a:t>הנושא </a:t>
            </a:r>
            <a:r>
              <a:rPr lang="he-IL" sz="1400" dirty="0" err="1">
                <a:solidFill>
                  <a:srgbClr val="F79646">
                    <a:lumMod val="50000"/>
                  </a:srgbClr>
                </a:solidFill>
              </a:rPr>
              <a:t>אשה</a:t>
            </a:r>
            <a:r>
              <a:rPr lang="he-IL" sz="1400" dirty="0">
                <a:solidFill>
                  <a:srgbClr val="F79646">
                    <a:lumMod val="50000"/>
                  </a:srgbClr>
                </a:solidFill>
              </a:rPr>
              <a:t> </a:t>
            </a:r>
            <a:r>
              <a:rPr lang="he-IL" sz="1400" dirty="0" err="1">
                <a:solidFill>
                  <a:srgbClr val="F79646">
                    <a:lumMod val="50000"/>
                  </a:srgbClr>
                </a:solidFill>
              </a:rPr>
              <a:t>כהנת</a:t>
            </a:r>
            <a:r>
              <a:rPr lang="he-IL" sz="1400" dirty="0">
                <a:solidFill>
                  <a:srgbClr val="F79646">
                    <a:lumMod val="50000"/>
                  </a:srgbClr>
                </a:solidFill>
              </a:rPr>
              <a:t> - צריך לבדוק אחריה ארבע </a:t>
            </a:r>
            <a:r>
              <a:rPr lang="he-IL" sz="1400" dirty="0" err="1">
                <a:solidFill>
                  <a:srgbClr val="F79646">
                    <a:lumMod val="50000"/>
                  </a:srgbClr>
                </a:solidFill>
              </a:rPr>
              <a:t>אמהות</a:t>
            </a:r>
            <a:r>
              <a:rPr lang="he-IL" sz="1400" dirty="0">
                <a:solidFill>
                  <a:srgbClr val="F79646">
                    <a:lumMod val="50000"/>
                  </a:srgbClr>
                </a:solidFill>
              </a:rPr>
              <a:t> שהן שמנה: </a:t>
            </a:r>
          </a:p>
          <a:p>
            <a:pPr lvl="0">
              <a:lnSpc>
                <a:spcPct val="120000"/>
              </a:lnSpc>
            </a:pPr>
            <a:r>
              <a:rPr lang="he-IL" sz="1400" dirty="0">
                <a:solidFill>
                  <a:srgbClr val="F79646">
                    <a:lumMod val="50000"/>
                  </a:srgbClr>
                </a:solidFill>
              </a:rPr>
              <a:t>אמה ואם אמה, </a:t>
            </a:r>
            <a:r>
              <a:rPr lang="he-IL" sz="1400" dirty="0" smtClean="0">
                <a:solidFill>
                  <a:srgbClr val="F79646">
                    <a:lumMod val="50000"/>
                  </a:srgbClr>
                </a:solidFill>
              </a:rPr>
              <a:t>ואם </a:t>
            </a:r>
            <a:r>
              <a:rPr lang="he-IL" sz="1400" dirty="0">
                <a:solidFill>
                  <a:srgbClr val="F79646">
                    <a:lumMod val="50000"/>
                  </a:srgbClr>
                </a:solidFill>
              </a:rPr>
              <a:t>אבי אמה ואמה, </a:t>
            </a:r>
            <a:r>
              <a:rPr lang="he-IL" sz="1400" dirty="0" smtClean="0">
                <a:solidFill>
                  <a:srgbClr val="F79646">
                    <a:lumMod val="50000"/>
                  </a:srgbClr>
                </a:solidFill>
              </a:rPr>
              <a:t>ואם </a:t>
            </a:r>
            <a:r>
              <a:rPr lang="he-IL" sz="1400" dirty="0">
                <a:solidFill>
                  <a:srgbClr val="F79646">
                    <a:lumMod val="50000"/>
                  </a:srgbClr>
                </a:solidFill>
              </a:rPr>
              <a:t>אביה ואמה, </a:t>
            </a:r>
            <a:r>
              <a:rPr lang="he-IL" sz="1400" dirty="0" smtClean="0">
                <a:solidFill>
                  <a:srgbClr val="F79646">
                    <a:lumMod val="50000"/>
                  </a:srgbClr>
                </a:solidFill>
              </a:rPr>
              <a:t>ואם </a:t>
            </a:r>
            <a:r>
              <a:rPr lang="he-IL" sz="1400" dirty="0">
                <a:solidFill>
                  <a:srgbClr val="F79646">
                    <a:lumMod val="50000"/>
                  </a:srgbClr>
                </a:solidFill>
              </a:rPr>
              <a:t>אבי אביה ואמה</a:t>
            </a:r>
            <a:r>
              <a:rPr lang="he-IL" sz="1400" dirty="0" smtClean="0">
                <a:solidFill>
                  <a:srgbClr val="F79646">
                    <a:lumMod val="50000"/>
                  </a:srgbClr>
                </a:solidFill>
              </a:rPr>
              <a:t>...</a:t>
            </a:r>
            <a:endParaRPr lang="he-IL" sz="1400" dirty="0">
              <a:solidFill>
                <a:srgbClr val="F79646">
                  <a:lumMod val="50000"/>
                </a:srgbClr>
              </a:solidFill>
            </a:endParaRPr>
          </a:p>
        </p:txBody>
      </p:sp>
    </p:spTree>
    <p:extLst>
      <p:ext uri="{BB962C8B-B14F-4D97-AF65-F5344CB8AC3E}">
        <p14:creationId xmlns:p14="http://schemas.microsoft.com/office/powerpoint/2010/main" val="899403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13974</TotalTime>
  <Words>2858</Words>
  <Application>Microsoft Office PowerPoint</Application>
  <PresentationFormat>‫הצגה על המסך (4:3)</PresentationFormat>
  <Paragraphs>495</Paragraphs>
  <Slides>14</Slides>
  <Notes>7</Notes>
  <HiddenSlides>0</HiddenSlides>
  <MMClips>0</MMClips>
  <ScaleCrop>false</ScaleCrop>
  <HeadingPairs>
    <vt:vector size="6" baseType="variant">
      <vt:variant>
        <vt:lpstr>גופנים בשימוש</vt:lpstr>
      </vt:variant>
      <vt:variant>
        <vt:i4>3</vt:i4>
      </vt:variant>
      <vt:variant>
        <vt:lpstr>ערכת נושא</vt:lpstr>
      </vt:variant>
      <vt:variant>
        <vt:i4>2</vt:i4>
      </vt:variant>
      <vt:variant>
        <vt:lpstr>כותרות שקופיות</vt:lpstr>
      </vt:variant>
      <vt:variant>
        <vt:i4>14</vt:i4>
      </vt:variant>
    </vt:vector>
  </HeadingPairs>
  <TitlesOfParts>
    <vt:vector size="19" baseType="lpstr">
      <vt:lpstr>Arial</vt:lpstr>
      <vt:lpstr>Calibri</vt:lpstr>
      <vt:lpstr>Times New Roman</vt:lpstr>
      <vt:lpstr>ערכת נושא Office</vt: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user</cp:lastModifiedBy>
  <cp:revision>1633</cp:revision>
  <dcterms:created xsi:type="dcterms:W3CDTF">2015-01-28T10:22:53Z</dcterms:created>
  <dcterms:modified xsi:type="dcterms:W3CDTF">2016-05-26T18:51:49Z</dcterms:modified>
</cp:coreProperties>
</file>