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76" r:id="rId2"/>
    <p:sldId id="297" r:id="rId3"/>
    <p:sldId id="286" r:id="rId4"/>
    <p:sldId id="296" r:id="rId5"/>
    <p:sldId id="294" r:id="rId6"/>
    <p:sldId id="298" r:id="rId7"/>
    <p:sldId id="295" r:id="rId8"/>
    <p:sldId id="299" r:id="rId9"/>
    <p:sldId id="300" r:id="rId10"/>
    <p:sldId id="301" r:id="rId11"/>
    <p:sldId id="302" r:id="rId12"/>
    <p:sldId id="303" r:id="rId13"/>
    <p:sldId id="304" r:id="rId14"/>
    <p:sldId id="275" r:id="rId15"/>
    <p:sldId id="293" r:id="rId16"/>
    <p:sldId id="274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כ"ג/שבט/תשע"ה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err="1" smtClean="0">
                <a:effectLst/>
              </a:rPr>
              <a:t>אסבוהו</a:t>
            </a:r>
            <a:r>
              <a:rPr lang="he-IL" dirty="0" smtClean="0">
                <a:effectLst/>
              </a:rPr>
              <a:t> כופרי - הַלְקוּהוּ </a:t>
            </a:r>
            <a:r>
              <a:rPr lang="he-IL" dirty="0" err="1" smtClean="0">
                <a:effectLst/>
              </a:rPr>
              <a:t>חריות</a:t>
            </a:r>
            <a:r>
              <a:rPr lang="he-IL" dirty="0" smtClean="0">
                <a:effectLst/>
              </a:rPr>
              <a:t> של</a:t>
            </a:r>
            <a:r>
              <a:rPr lang="he-IL" baseline="0" dirty="0" smtClean="0">
                <a:effectLst/>
              </a:rPr>
              <a:t> דקל</a:t>
            </a:r>
          </a:p>
          <a:p>
            <a:r>
              <a:rPr lang="he-IL" baseline="0" dirty="0" smtClean="0">
                <a:effectLst/>
              </a:rPr>
              <a:t>דשא </a:t>
            </a:r>
            <a:r>
              <a:rPr lang="he-IL" baseline="0" dirty="0" err="1" smtClean="0">
                <a:effectLst/>
              </a:rPr>
              <a:t>ועברא</a:t>
            </a:r>
            <a:r>
              <a:rPr lang="he-IL" baseline="0" dirty="0" smtClean="0">
                <a:effectLst/>
              </a:rPr>
              <a:t> - דלת ובריח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143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כ"ג/שבט/תשע"ה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כ"ג/שבט/תשע"ה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כ"ג/שבט/תשע"ה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כ"ג/שבט/תשע"ה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4476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חמישי כ"ג בשבט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כתובות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 ע"א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(שורה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ראשונה)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-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יא ע"א (משנה)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40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err="1">
                <a:solidFill>
                  <a:srgbClr val="EEECE1">
                    <a:lumMod val="50000"/>
                  </a:srgbClr>
                </a:solidFill>
              </a:rPr>
              <a:t>לע"נ</a:t>
            </a:r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ר' שמואל שפירא ז"ל</a:t>
            </a:r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בנו של האדמו"ר החלוץ זצוק"ל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80528" y="404664"/>
            <a:ext cx="8820472" cy="49859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he-IL" sz="2100" dirty="0" smtClean="0"/>
              <a:t>ההוא </a:t>
            </a:r>
            <a:r>
              <a:rPr lang="he-IL" sz="2100" dirty="0" err="1"/>
              <a:t>דאתא</a:t>
            </a:r>
            <a:r>
              <a:rPr lang="he-IL" sz="2100" dirty="0"/>
              <a:t> </a:t>
            </a:r>
            <a:r>
              <a:rPr lang="he-IL" sz="2100" dirty="0" err="1"/>
              <a:t>לקמיה</a:t>
            </a:r>
            <a:r>
              <a:rPr lang="he-IL" sz="2100" dirty="0"/>
              <a:t> </a:t>
            </a:r>
            <a:r>
              <a:rPr lang="he-IL" sz="2100" dirty="0" smtClean="0"/>
              <a:t>דרבי, אמר ליה: </a:t>
            </a:r>
            <a:r>
              <a:rPr lang="he-IL" sz="2100" dirty="0" smtClean="0">
                <a:solidFill>
                  <a:schemeClr val="accent2">
                    <a:lumMod val="75000"/>
                  </a:schemeClr>
                </a:solidFill>
              </a:rPr>
              <a:t>רבי, </a:t>
            </a:r>
            <a:r>
              <a:rPr lang="he-IL" sz="2100" dirty="0">
                <a:solidFill>
                  <a:schemeClr val="accent2">
                    <a:lumMod val="75000"/>
                  </a:schemeClr>
                </a:solidFill>
              </a:rPr>
              <a:t>בעלתי ולא מצאתי </a:t>
            </a:r>
            <a:r>
              <a:rPr lang="he-IL" sz="2100" dirty="0" smtClean="0">
                <a:solidFill>
                  <a:schemeClr val="accent2">
                    <a:lumMod val="75000"/>
                  </a:schemeClr>
                </a:solidFill>
              </a:rPr>
              <a:t>דם.</a:t>
            </a:r>
          </a:p>
          <a:p>
            <a:pPr>
              <a:lnSpc>
                <a:spcPct val="200000"/>
              </a:lnSpc>
            </a:pPr>
            <a:r>
              <a:rPr lang="he-IL" sz="2100" dirty="0" smtClean="0"/>
              <a:t>אמרה לו: רבי, </a:t>
            </a:r>
            <a:r>
              <a:rPr lang="he-IL" sz="2100" dirty="0"/>
              <a:t>עדיין בתולה </a:t>
            </a:r>
            <a:r>
              <a:rPr lang="he-IL" sz="2100" dirty="0" smtClean="0"/>
              <a:t>הייתי, </a:t>
            </a:r>
            <a:r>
              <a:rPr lang="he-IL" sz="2100" dirty="0"/>
              <a:t>ושני בצורת </a:t>
            </a:r>
            <a:r>
              <a:rPr lang="he-IL" sz="2100" dirty="0" err="1" smtClean="0"/>
              <a:t>הוה</a:t>
            </a:r>
            <a:r>
              <a:rPr lang="he-IL" sz="2100" dirty="0" smtClean="0"/>
              <a:t>.</a:t>
            </a:r>
          </a:p>
          <a:p>
            <a:pPr>
              <a:lnSpc>
                <a:spcPct val="200000"/>
              </a:lnSpc>
            </a:pPr>
            <a:endParaRPr lang="he-IL" sz="600" dirty="0" smtClean="0"/>
          </a:p>
          <a:p>
            <a:pPr>
              <a:lnSpc>
                <a:spcPct val="200000"/>
              </a:lnSpc>
            </a:pPr>
            <a:r>
              <a:rPr lang="he-IL" sz="2100" dirty="0" smtClean="0"/>
              <a:t>ראה </a:t>
            </a:r>
            <a:r>
              <a:rPr lang="he-IL" sz="2100" dirty="0"/>
              <a:t>רבי שפניהם </a:t>
            </a:r>
            <a:r>
              <a:rPr lang="he-IL" sz="2100" dirty="0" smtClean="0"/>
              <a:t>שחורים, </a:t>
            </a:r>
            <a:r>
              <a:rPr lang="he-IL" sz="2100" dirty="0" err="1"/>
              <a:t>צוה</a:t>
            </a:r>
            <a:r>
              <a:rPr lang="he-IL" sz="2100" dirty="0"/>
              <a:t> עליהן והכניסום למרחץ </a:t>
            </a:r>
            <a:endParaRPr lang="he-IL" sz="2100" dirty="0" smtClean="0"/>
          </a:p>
          <a:p>
            <a:pPr>
              <a:lnSpc>
                <a:spcPct val="200000"/>
              </a:lnSpc>
            </a:pPr>
            <a:r>
              <a:rPr lang="he-IL" sz="2100" dirty="0" smtClean="0"/>
              <a:t>והאכילום </a:t>
            </a:r>
            <a:r>
              <a:rPr lang="he-IL" sz="2100" dirty="0"/>
              <a:t>והשקום והכניסום </a:t>
            </a:r>
            <a:r>
              <a:rPr lang="he-IL" sz="2100" dirty="0" smtClean="0"/>
              <a:t>לחדר, </a:t>
            </a:r>
            <a:r>
              <a:rPr lang="he-IL" sz="2100" dirty="0"/>
              <a:t>בעל ומצא </a:t>
            </a:r>
            <a:r>
              <a:rPr lang="he-IL" sz="2100" dirty="0" smtClean="0"/>
              <a:t>דם.</a:t>
            </a:r>
          </a:p>
          <a:p>
            <a:pPr>
              <a:lnSpc>
                <a:spcPct val="200000"/>
              </a:lnSpc>
            </a:pPr>
            <a:r>
              <a:rPr lang="he-IL" sz="2100" dirty="0" smtClean="0"/>
              <a:t>אמר לו: </a:t>
            </a:r>
            <a:r>
              <a:rPr lang="he-IL" sz="2100" dirty="0"/>
              <a:t>לך זכה </a:t>
            </a:r>
            <a:r>
              <a:rPr lang="he-IL" sz="2100" dirty="0" err="1" smtClean="0"/>
              <a:t>במקחך</a:t>
            </a:r>
            <a:r>
              <a:rPr lang="he-IL" sz="2100" dirty="0" smtClean="0"/>
              <a:t>.</a:t>
            </a:r>
          </a:p>
          <a:p>
            <a:pPr>
              <a:lnSpc>
                <a:spcPct val="200000"/>
              </a:lnSpc>
            </a:pPr>
            <a:endParaRPr lang="he-IL" sz="600" dirty="0" smtClean="0"/>
          </a:p>
          <a:p>
            <a:pPr>
              <a:lnSpc>
                <a:spcPct val="200000"/>
              </a:lnSpc>
            </a:pPr>
            <a:r>
              <a:rPr lang="he-IL" sz="2100" dirty="0" smtClean="0"/>
              <a:t>קרי </a:t>
            </a:r>
            <a:r>
              <a:rPr lang="he-IL" sz="2100" dirty="0"/>
              <a:t>רבי </a:t>
            </a:r>
            <a:r>
              <a:rPr lang="he-IL" sz="2100" dirty="0" smtClean="0"/>
              <a:t>עליהם: "צפד </a:t>
            </a:r>
            <a:r>
              <a:rPr lang="he-IL" sz="2100" dirty="0"/>
              <a:t>עורם על עצמם יבש היה </a:t>
            </a:r>
            <a:r>
              <a:rPr lang="he-IL" sz="2100" dirty="0" smtClean="0"/>
              <a:t>כעץ".</a:t>
            </a:r>
            <a:endParaRPr lang="he-IL" sz="2100" dirty="0"/>
          </a:p>
          <a:p>
            <a:pPr>
              <a:lnSpc>
                <a:spcPct val="200000"/>
              </a:lnSpc>
            </a:pPr>
            <a:endParaRPr lang="he-IL" sz="2100" dirty="0" smtClean="0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13681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י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95456" y="604323"/>
            <a:ext cx="4320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⑥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5090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67276" y="188640"/>
            <a:ext cx="8820472" cy="60754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40000"/>
              </a:lnSpc>
            </a:pPr>
            <a:r>
              <a:rPr lang="he-IL" sz="2000" b="1" dirty="0" smtClean="0"/>
              <a:t>משנה </a:t>
            </a:r>
          </a:p>
          <a:p>
            <a:pPr>
              <a:lnSpc>
                <a:spcPct val="14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בתולה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- כתובתה מאתים,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ואלמנה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- מנה.</a:t>
            </a:r>
          </a:p>
          <a:p>
            <a:pPr>
              <a:lnSpc>
                <a:spcPct val="140000"/>
              </a:lnSpc>
            </a:pP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בתולה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אלמנה גרושה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וחלוצה מן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האירוסין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- כתובתן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מאתים ויש להן טענת בתולים:</a:t>
            </a:r>
            <a:r>
              <a:rPr lang="he-IL" sz="2000" dirty="0"/>
              <a:t/>
            </a:r>
            <a:br>
              <a:rPr lang="he-IL" sz="2000" dirty="0"/>
            </a:br>
            <a:endParaRPr lang="he-IL" sz="2000" dirty="0" smtClean="0"/>
          </a:p>
          <a:p>
            <a:pPr>
              <a:lnSpc>
                <a:spcPct val="140000"/>
              </a:lnSpc>
            </a:pPr>
            <a:r>
              <a:rPr lang="he-IL" sz="2000" b="1" dirty="0" smtClean="0"/>
              <a:t>גמרא </a:t>
            </a:r>
          </a:p>
          <a:p>
            <a:pPr>
              <a:lnSpc>
                <a:spcPct val="140000"/>
              </a:lnSpc>
            </a:pPr>
            <a:r>
              <a:rPr lang="he-IL" sz="2000" dirty="0" smtClean="0"/>
              <a:t>מאי "אלמנה"? </a:t>
            </a:r>
          </a:p>
          <a:p>
            <a:pPr>
              <a:lnSpc>
                <a:spcPct val="140000"/>
              </a:lnSpc>
            </a:pPr>
            <a:r>
              <a:rPr lang="he-IL" sz="2000" dirty="0" smtClean="0">
                <a:solidFill>
                  <a:srgbClr val="7030A0"/>
                </a:solidFill>
              </a:rPr>
              <a:t>אמר </a:t>
            </a:r>
            <a:r>
              <a:rPr lang="he-IL" sz="2000" dirty="0">
                <a:solidFill>
                  <a:srgbClr val="7030A0"/>
                </a:solidFill>
              </a:rPr>
              <a:t>רב </a:t>
            </a:r>
            <a:r>
              <a:rPr lang="he-IL" sz="2000" dirty="0" err="1">
                <a:solidFill>
                  <a:srgbClr val="7030A0"/>
                </a:solidFill>
              </a:rPr>
              <a:t>חנא</a:t>
            </a:r>
            <a:r>
              <a:rPr lang="he-IL" sz="2000" dirty="0">
                <a:solidFill>
                  <a:srgbClr val="7030A0"/>
                </a:solidFill>
              </a:rPr>
              <a:t> </a:t>
            </a:r>
            <a:r>
              <a:rPr lang="he-IL" sz="2000" dirty="0" err="1" smtClean="0">
                <a:solidFill>
                  <a:srgbClr val="7030A0"/>
                </a:solidFill>
              </a:rPr>
              <a:t>בגדתאה</a:t>
            </a:r>
            <a:r>
              <a:rPr lang="he-IL" sz="2000" dirty="0" smtClean="0"/>
              <a:t>: "אלמנה" - על </a:t>
            </a:r>
            <a:r>
              <a:rPr lang="he-IL" sz="2000" dirty="0"/>
              <a:t>שם </a:t>
            </a:r>
            <a:r>
              <a:rPr lang="he-IL" sz="2000" dirty="0" smtClean="0"/>
              <a:t>מנה.</a:t>
            </a:r>
          </a:p>
          <a:p>
            <a:pPr>
              <a:lnSpc>
                <a:spcPct val="140000"/>
              </a:lnSpc>
            </a:pPr>
            <a:r>
              <a:rPr lang="he-IL" sz="2000" dirty="0" smtClean="0"/>
              <a:t>אלמנה </a:t>
            </a:r>
            <a:r>
              <a:rPr lang="he-IL" sz="2000" dirty="0"/>
              <a:t>מן האירוסין מאי איכא </a:t>
            </a:r>
            <a:r>
              <a:rPr lang="he-IL" sz="2000" dirty="0" err="1" smtClean="0"/>
              <a:t>למימר</a:t>
            </a:r>
            <a:r>
              <a:rPr lang="he-IL" sz="2000" dirty="0" smtClean="0"/>
              <a:t>? </a:t>
            </a:r>
          </a:p>
          <a:p>
            <a:pPr>
              <a:lnSpc>
                <a:spcPct val="140000"/>
              </a:lnSpc>
            </a:pPr>
            <a:r>
              <a:rPr lang="he-IL" sz="2000" dirty="0" smtClean="0"/>
              <a:t>איידי </a:t>
            </a:r>
            <a:r>
              <a:rPr lang="he-IL" sz="2000" dirty="0" err="1"/>
              <a:t>דהא</a:t>
            </a:r>
            <a:r>
              <a:rPr lang="he-IL" sz="2000" dirty="0"/>
              <a:t> קרי לה </a:t>
            </a:r>
            <a:r>
              <a:rPr lang="he-IL" sz="2000" dirty="0" smtClean="0"/>
              <a:t>אלמנה, </a:t>
            </a:r>
            <a:r>
              <a:rPr lang="he-IL" sz="2000" dirty="0"/>
              <a:t>הא </a:t>
            </a:r>
            <a:r>
              <a:rPr lang="he-IL" sz="2000" dirty="0" err="1"/>
              <a:t>נמי</a:t>
            </a:r>
            <a:r>
              <a:rPr lang="he-IL" sz="2000" dirty="0"/>
              <a:t> קרי לה </a:t>
            </a:r>
            <a:r>
              <a:rPr lang="he-IL" sz="2000" dirty="0" smtClean="0"/>
              <a:t>אלמנה. </a:t>
            </a:r>
          </a:p>
          <a:p>
            <a:pPr>
              <a:lnSpc>
                <a:spcPct val="140000"/>
              </a:lnSpc>
            </a:pPr>
            <a:r>
              <a:rPr lang="he-IL" sz="2000" dirty="0" smtClean="0"/>
              <a:t>אלמנה </a:t>
            </a:r>
            <a:r>
              <a:rPr lang="he-IL" sz="2000" dirty="0" err="1"/>
              <a:t>דכתיבא</a:t>
            </a:r>
            <a:r>
              <a:rPr lang="he-IL" sz="2000" dirty="0"/>
              <a:t> </a:t>
            </a:r>
            <a:r>
              <a:rPr lang="he-IL" sz="2000" dirty="0" err="1"/>
              <a:t>באורייתא</a:t>
            </a:r>
            <a:r>
              <a:rPr lang="he-IL" sz="2000" dirty="0"/>
              <a:t> מאי איכא </a:t>
            </a:r>
            <a:r>
              <a:rPr lang="he-IL" sz="2000" dirty="0" err="1" smtClean="0"/>
              <a:t>למימר</a:t>
            </a:r>
            <a:r>
              <a:rPr lang="he-IL" sz="2000" dirty="0" smtClean="0"/>
              <a:t>?</a:t>
            </a:r>
          </a:p>
          <a:p>
            <a:pPr>
              <a:lnSpc>
                <a:spcPct val="140000"/>
              </a:lnSpc>
            </a:pPr>
            <a:r>
              <a:rPr lang="he-IL" sz="2000" dirty="0" err="1" smtClean="0"/>
              <a:t>דעתידין</a:t>
            </a:r>
            <a:r>
              <a:rPr lang="he-IL" sz="2000" dirty="0" smtClean="0"/>
              <a:t> </a:t>
            </a:r>
            <a:r>
              <a:rPr lang="he-IL" sz="2000" dirty="0"/>
              <a:t>רבנן </a:t>
            </a:r>
            <a:r>
              <a:rPr lang="he-IL" sz="2000" dirty="0" err="1"/>
              <a:t>דמתקני</a:t>
            </a:r>
            <a:r>
              <a:rPr lang="he-IL" sz="2000" dirty="0"/>
              <a:t> לה </a:t>
            </a:r>
            <a:r>
              <a:rPr lang="he-IL" sz="2000" dirty="0" smtClean="0"/>
              <a:t>מנה. </a:t>
            </a:r>
          </a:p>
          <a:p>
            <a:pPr>
              <a:lnSpc>
                <a:spcPct val="140000"/>
              </a:lnSpc>
            </a:pPr>
            <a:r>
              <a:rPr lang="he-IL" sz="2000" dirty="0" smtClean="0"/>
              <a:t>ומי </a:t>
            </a:r>
            <a:r>
              <a:rPr lang="he-IL" sz="2000" dirty="0"/>
              <a:t>כתב קרא </a:t>
            </a:r>
            <a:r>
              <a:rPr lang="he-IL" sz="2000" dirty="0" smtClean="0"/>
              <a:t>לעתיד? </a:t>
            </a:r>
          </a:p>
          <a:p>
            <a:pPr>
              <a:lnSpc>
                <a:spcPct val="140000"/>
              </a:lnSpc>
            </a:pPr>
            <a:r>
              <a:rPr lang="he-IL" sz="2000" dirty="0" smtClean="0"/>
              <a:t>אין, </a:t>
            </a:r>
            <a:r>
              <a:rPr lang="he-IL" sz="2000" dirty="0" err="1" smtClean="0"/>
              <a:t>דכתיב</a:t>
            </a:r>
            <a:r>
              <a:rPr lang="he-IL" sz="2000" dirty="0" smtClean="0"/>
              <a:t> "ושם </a:t>
            </a:r>
            <a:r>
              <a:rPr lang="he-IL" sz="2000" dirty="0"/>
              <a:t>הנהר השלישי </a:t>
            </a:r>
            <a:r>
              <a:rPr lang="he-IL" sz="2000" dirty="0" err="1"/>
              <a:t>חדקל</a:t>
            </a:r>
            <a:r>
              <a:rPr lang="he-IL" sz="2000" dirty="0"/>
              <a:t> הוא ההולך קדמת </a:t>
            </a:r>
            <a:r>
              <a:rPr lang="he-IL" sz="2000" dirty="0" smtClean="0"/>
              <a:t>אשור" </a:t>
            </a:r>
            <a:r>
              <a:rPr lang="he-IL" sz="2000" dirty="0"/>
              <a:t>ותנא רב </a:t>
            </a:r>
            <a:r>
              <a:rPr lang="he-IL" sz="2000" dirty="0" smtClean="0"/>
              <a:t>יוסף: 'אשור' </a:t>
            </a:r>
          </a:p>
          <a:p>
            <a:pPr>
              <a:lnSpc>
                <a:spcPct val="140000"/>
              </a:lnSpc>
            </a:pPr>
            <a:r>
              <a:rPr lang="he-IL" sz="2000" dirty="0" smtClean="0"/>
              <a:t>זו '</a:t>
            </a:r>
            <a:r>
              <a:rPr lang="he-IL" sz="2000" dirty="0" err="1" smtClean="0"/>
              <a:t>סליקא</a:t>
            </a:r>
            <a:r>
              <a:rPr lang="he-IL" sz="2000" dirty="0" smtClean="0"/>
              <a:t>' - ומי </a:t>
            </a:r>
            <a:r>
              <a:rPr lang="he-IL" sz="2000" dirty="0" err="1" smtClean="0"/>
              <a:t>הואי</a:t>
            </a:r>
            <a:r>
              <a:rPr lang="he-IL" sz="2000" dirty="0" smtClean="0"/>
              <a:t>? </a:t>
            </a:r>
            <a:r>
              <a:rPr lang="he-IL" sz="2000" dirty="0"/>
              <a:t>אלא </a:t>
            </a:r>
            <a:r>
              <a:rPr lang="he-IL" sz="2000" dirty="0" err="1" smtClean="0"/>
              <a:t>דעתידה</a:t>
            </a:r>
            <a:r>
              <a:rPr lang="he-IL" sz="2000" dirty="0" smtClean="0"/>
              <a:t>, </a:t>
            </a:r>
            <a:r>
              <a:rPr lang="he-IL" sz="2000" dirty="0"/>
              <a:t>הכא </a:t>
            </a:r>
            <a:r>
              <a:rPr lang="he-IL" sz="2000" dirty="0" err="1"/>
              <a:t>נמי</a:t>
            </a:r>
            <a:r>
              <a:rPr lang="he-IL" sz="2000" dirty="0"/>
              <a:t> </a:t>
            </a:r>
            <a:r>
              <a:rPr lang="he-IL" sz="2000" dirty="0" err="1" smtClean="0"/>
              <a:t>דעתידה</a:t>
            </a:r>
            <a:r>
              <a:rPr lang="he-IL" sz="2000" dirty="0" smtClean="0"/>
              <a:t>.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13681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י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95456" y="2823319"/>
            <a:ext cx="4320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16976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80528" y="741759"/>
            <a:ext cx="8820472" cy="48474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he-IL" sz="2000" dirty="0" smtClean="0">
                <a:solidFill>
                  <a:srgbClr val="7030A0"/>
                </a:solidFill>
              </a:rPr>
              <a:t>ואמר </a:t>
            </a:r>
            <a:r>
              <a:rPr lang="he-IL" sz="2000" dirty="0">
                <a:solidFill>
                  <a:srgbClr val="7030A0"/>
                </a:solidFill>
              </a:rPr>
              <a:t>רב </a:t>
            </a:r>
            <a:r>
              <a:rPr lang="he-IL" sz="2000" dirty="0" err="1">
                <a:solidFill>
                  <a:srgbClr val="7030A0"/>
                </a:solidFill>
              </a:rPr>
              <a:t>חנא</a:t>
            </a:r>
            <a:r>
              <a:rPr lang="he-IL" sz="2000" dirty="0">
                <a:solidFill>
                  <a:srgbClr val="7030A0"/>
                </a:solidFill>
              </a:rPr>
              <a:t> </a:t>
            </a:r>
            <a:r>
              <a:rPr lang="he-IL" sz="2000" dirty="0" err="1" smtClean="0">
                <a:solidFill>
                  <a:srgbClr val="7030A0"/>
                </a:solidFill>
              </a:rPr>
              <a:t>בגדתאה</a:t>
            </a:r>
            <a:r>
              <a:rPr lang="he-IL" sz="2000" dirty="0" smtClean="0"/>
              <a:t>: </a:t>
            </a:r>
            <a:r>
              <a:rPr lang="he-IL" sz="2000" dirty="0"/>
              <a:t>מטר </a:t>
            </a:r>
            <a:r>
              <a:rPr lang="he-IL" sz="2000" dirty="0" smtClean="0"/>
              <a:t>- </a:t>
            </a:r>
            <a:r>
              <a:rPr lang="he-IL" sz="2000" dirty="0" smtClean="0">
                <a:solidFill>
                  <a:srgbClr val="00B050"/>
                </a:solidFill>
              </a:rPr>
              <a:t>משקה </a:t>
            </a:r>
            <a:r>
              <a:rPr lang="he-IL" sz="2000" dirty="0" err="1">
                <a:solidFill>
                  <a:srgbClr val="00B050"/>
                </a:solidFill>
              </a:rPr>
              <a:t>מרוה</a:t>
            </a:r>
            <a:r>
              <a:rPr lang="he-IL" sz="2000" dirty="0">
                <a:solidFill>
                  <a:srgbClr val="00B050"/>
                </a:solidFill>
              </a:rPr>
              <a:t> </a:t>
            </a:r>
            <a:r>
              <a:rPr lang="he-IL" sz="2000" dirty="0">
                <a:solidFill>
                  <a:srgbClr val="0070C0"/>
                </a:solidFill>
              </a:rPr>
              <a:t>ומזבל</a:t>
            </a:r>
            <a:r>
              <a:rPr lang="he-IL" sz="2000" dirty="0"/>
              <a:t> </a:t>
            </a:r>
            <a:r>
              <a:rPr lang="he-IL" sz="2000" dirty="0">
                <a:solidFill>
                  <a:schemeClr val="accent2"/>
                </a:solidFill>
              </a:rPr>
              <a:t>ומעדן </a:t>
            </a:r>
            <a:r>
              <a:rPr lang="he-IL" sz="2000" dirty="0" smtClean="0">
                <a:solidFill>
                  <a:schemeClr val="accent2"/>
                </a:solidFill>
              </a:rPr>
              <a:t>וממשיך</a:t>
            </a:r>
            <a:r>
              <a:rPr lang="he-IL" sz="2000" dirty="0" smtClean="0"/>
              <a:t>.</a:t>
            </a:r>
          </a:p>
          <a:p>
            <a:pPr>
              <a:lnSpc>
                <a:spcPct val="200000"/>
              </a:lnSpc>
            </a:pPr>
            <a:endParaRPr lang="he-IL" sz="500" dirty="0" smtClean="0"/>
          </a:p>
          <a:p>
            <a:pPr>
              <a:lnSpc>
                <a:spcPct val="200000"/>
              </a:lnSpc>
            </a:pPr>
            <a:r>
              <a:rPr lang="he-IL" sz="2000" dirty="0" smtClean="0"/>
              <a:t>אמר </a:t>
            </a:r>
            <a:r>
              <a:rPr lang="he-IL" sz="2000" dirty="0"/>
              <a:t>רבא בר רבי ישמעאל </a:t>
            </a:r>
            <a:r>
              <a:rPr lang="he-IL" sz="2000" dirty="0" err="1"/>
              <a:t>ואיתימא</a:t>
            </a:r>
            <a:r>
              <a:rPr lang="he-IL" sz="2000" dirty="0"/>
              <a:t> רב </a:t>
            </a:r>
            <a:r>
              <a:rPr lang="he-IL" sz="2000" dirty="0" err="1"/>
              <a:t>יימר</a:t>
            </a:r>
            <a:r>
              <a:rPr lang="he-IL" sz="2000" dirty="0"/>
              <a:t> בר </a:t>
            </a:r>
            <a:r>
              <a:rPr lang="he-IL" sz="2000" dirty="0" err="1" smtClean="0"/>
              <a:t>שלמיא</a:t>
            </a:r>
            <a:r>
              <a:rPr lang="he-IL" sz="2000" dirty="0" smtClean="0"/>
              <a:t>: </a:t>
            </a:r>
          </a:p>
          <a:p>
            <a:pPr>
              <a:lnSpc>
                <a:spcPct val="200000"/>
              </a:lnSpc>
            </a:pPr>
            <a:r>
              <a:rPr lang="he-IL" sz="2000" dirty="0" smtClean="0"/>
              <a:t>מאי קרא? "תלמיה </a:t>
            </a:r>
            <a:r>
              <a:rPr lang="he-IL" sz="2000" dirty="0" err="1">
                <a:solidFill>
                  <a:srgbClr val="00B050"/>
                </a:solidFill>
              </a:rPr>
              <a:t>רוה</a:t>
            </a:r>
            <a:r>
              <a:rPr lang="he-IL" sz="2000" dirty="0">
                <a:solidFill>
                  <a:srgbClr val="00B050"/>
                </a:solidFill>
              </a:rPr>
              <a:t> </a:t>
            </a:r>
            <a:r>
              <a:rPr lang="he-IL" sz="2000" dirty="0"/>
              <a:t>נחת גדודיה ברביבים </a:t>
            </a:r>
            <a:r>
              <a:rPr lang="he-IL" sz="2000" dirty="0" err="1">
                <a:solidFill>
                  <a:srgbClr val="0070C0"/>
                </a:solidFill>
              </a:rPr>
              <a:t>תמוגגנה</a:t>
            </a:r>
            <a:r>
              <a:rPr lang="he-IL" sz="2000" dirty="0">
                <a:solidFill>
                  <a:srgbClr val="0070C0"/>
                </a:solidFill>
              </a:rPr>
              <a:t> </a:t>
            </a:r>
            <a:r>
              <a:rPr lang="he-IL" sz="2000" dirty="0">
                <a:solidFill>
                  <a:schemeClr val="accent2"/>
                </a:solidFill>
              </a:rPr>
              <a:t>צמחה </a:t>
            </a:r>
            <a:r>
              <a:rPr lang="he-IL" sz="2000" dirty="0" smtClean="0">
                <a:solidFill>
                  <a:schemeClr val="accent2"/>
                </a:solidFill>
              </a:rPr>
              <a:t>תברך</a:t>
            </a:r>
            <a:r>
              <a:rPr lang="he-IL" sz="2000" dirty="0" smtClean="0"/>
              <a:t>".</a:t>
            </a:r>
          </a:p>
          <a:p>
            <a:pPr>
              <a:lnSpc>
                <a:spcPct val="200000"/>
              </a:lnSpc>
            </a:pPr>
            <a:endParaRPr lang="he-IL" sz="1200" dirty="0" smtClean="0"/>
          </a:p>
          <a:p>
            <a:pPr>
              <a:lnSpc>
                <a:spcPct val="200000"/>
              </a:lnSpc>
            </a:pPr>
            <a:endParaRPr lang="he-IL" sz="1050" dirty="0" smtClean="0"/>
          </a:p>
          <a:p>
            <a:pPr>
              <a:lnSpc>
                <a:spcPct val="200000"/>
              </a:lnSpc>
            </a:pPr>
            <a:r>
              <a:rPr lang="he-IL" sz="2000" dirty="0" smtClean="0"/>
              <a:t>אמר </a:t>
            </a:r>
            <a:r>
              <a:rPr lang="he-IL" sz="2000" dirty="0"/>
              <a:t>רבי </a:t>
            </a:r>
            <a:r>
              <a:rPr lang="he-IL" sz="2000" dirty="0" smtClean="0"/>
              <a:t>אלעזר: </a:t>
            </a:r>
            <a:r>
              <a:rPr lang="he-IL" sz="2000" dirty="0"/>
              <a:t>מזבח </a:t>
            </a:r>
            <a:r>
              <a:rPr lang="he-IL" sz="2000" dirty="0" smtClean="0"/>
              <a:t>- מזיח </a:t>
            </a:r>
            <a:r>
              <a:rPr lang="he-IL" sz="2000" dirty="0"/>
              <a:t>ומזין </a:t>
            </a:r>
            <a:r>
              <a:rPr lang="he-IL" sz="2000" dirty="0" smtClean="0"/>
              <a:t>מחבב מכפר.</a:t>
            </a:r>
          </a:p>
          <a:p>
            <a:pPr>
              <a:lnSpc>
                <a:spcPct val="200000"/>
              </a:lnSpc>
            </a:pPr>
            <a:endParaRPr lang="he-IL" sz="500" dirty="0" smtClean="0"/>
          </a:p>
          <a:p>
            <a:pPr>
              <a:lnSpc>
                <a:spcPct val="200000"/>
              </a:lnSpc>
            </a:pPr>
            <a:r>
              <a:rPr lang="he-IL" sz="2000" dirty="0" smtClean="0"/>
              <a:t>היינו </a:t>
            </a:r>
            <a:r>
              <a:rPr lang="he-IL" sz="2000" dirty="0"/>
              <a:t>מכפר היינו </a:t>
            </a:r>
            <a:r>
              <a:rPr lang="he-IL" sz="2000" dirty="0" smtClean="0"/>
              <a:t>מזיח! </a:t>
            </a:r>
          </a:p>
          <a:p>
            <a:pPr>
              <a:lnSpc>
                <a:spcPct val="200000"/>
              </a:lnSpc>
            </a:pPr>
            <a:r>
              <a:rPr lang="he-IL" sz="2000" dirty="0" smtClean="0"/>
              <a:t>מזיח - גזירות, </a:t>
            </a:r>
            <a:r>
              <a:rPr lang="he-IL" sz="2000" dirty="0"/>
              <a:t>ומכפר -</a:t>
            </a:r>
            <a:r>
              <a:rPr lang="he-IL" sz="2000" dirty="0" smtClean="0"/>
              <a:t> עונות.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13681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י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47448" y="954224"/>
            <a:ext cx="4875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5949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756" y="520219"/>
            <a:ext cx="8496944" cy="57431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>
                <a:solidFill>
                  <a:srgbClr val="7030A0"/>
                </a:solidFill>
              </a:rPr>
              <a:t>ואמר </a:t>
            </a:r>
            <a:r>
              <a:rPr lang="he-IL" sz="2000" dirty="0">
                <a:solidFill>
                  <a:srgbClr val="7030A0"/>
                </a:solidFill>
              </a:rPr>
              <a:t>רב </a:t>
            </a:r>
            <a:r>
              <a:rPr lang="he-IL" sz="2000" dirty="0" err="1">
                <a:solidFill>
                  <a:srgbClr val="7030A0"/>
                </a:solidFill>
              </a:rPr>
              <a:t>חנא</a:t>
            </a:r>
            <a:r>
              <a:rPr lang="he-IL" sz="2000" dirty="0">
                <a:solidFill>
                  <a:srgbClr val="7030A0"/>
                </a:solidFill>
              </a:rPr>
              <a:t> </a:t>
            </a:r>
            <a:r>
              <a:rPr lang="he-IL" sz="2000" dirty="0" err="1" smtClean="0">
                <a:solidFill>
                  <a:srgbClr val="7030A0"/>
                </a:solidFill>
              </a:rPr>
              <a:t>בגדתאה</a:t>
            </a:r>
            <a:r>
              <a:rPr lang="he-IL" sz="2000" dirty="0" smtClean="0"/>
              <a:t>: </a:t>
            </a:r>
            <a:r>
              <a:rPr lang="he-IL" sz="2000" dirty="0"/>
              <a:t>תמרי </a:t>
            </a:r>
            <a:r>
              <a:rPr lang="he-IL" sz="2000" dirty="0" smtClean="0"/>
              <a:t>- משחנן </a:t>
            </a:r>
            <a:r>
              <a:rPr lang="he-IL" sz="2000" dirty="0" err="1"/>
              <a:t>משבען</a:t>
            </a:r>
            <a:r>
              <a:rPr lang="he-IL" sz="2000" dirty="0"/>
              <a:t> משלשלן מאשרן ולא </a:t>
            </a:r>
            <a:r>
              <a:rPr lang="he-IL" sz="2000" dirty="0" err="1" smtClean="0"/>
              <a:t>מפנקן</a:t>
            </a:r>
            <a:r>
              <a:rPr lang="he-IL" sz="20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אמר רב: </a:t>
            </a:r>
            <a:r>
              <a:rPr lang="he-IL" sz="2000" dirty="0"/>
              <a:t>אכל תמרים </a:t>
            </a:r>
            <a:r>
              <a:rPr lang="he-IL" sz="2000" dirty="0" smtClean="0"/>
              <a:t>- אל יורה.</a:t>
            </a:r>
          </a:p>
          <a:p>
            <a:pPr>
              <a:lnSpc>
                <a:spcPct val="120000"/>
              </a:lnSpc>
            </a:pPr>
            <a:endParaRPr lang="he-IL" sz="1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מיתיבי: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תמרים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-  שחרית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וערבית -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יפות,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במנחה -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 רעות,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בצהרים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- אין כמותן. </a:t>
            </a:r>
          </a:p>
          <a:p>
            <a:pPr>
              <a:lnSpc>
                <a:spcPct val="120000"/>
              </a:lnSpc>
            </a:pP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                         ומבטלות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שלשה דברים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- מחשבה רעה,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וחולי </a:t>
            </a:r>
            <a:r>
              <a:rPr lang="he-IL" sz="2000" dirty="0" err="1" smtClean="0">
                <a:solidFill>
                  <a:schemeClr val="accent6">
                    <a:lumMod val="50000"/>
                  </a:schemeClr>
                </a:solidFill>
              </a:rPr>
              <a:t>מעים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, ותחתוניות.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מי </a:t>
            </a:r>
            <a:r>
              <a:rPr lang="he-IL" sz="2000" dirty="0" err="1"/>
              <a:t>אמרינן</a:t>
            </a:r>
            <a:r>
              <a:rPr lang="he-IL" sz="2000" dirty="0"/>
              <a:t> דלא </a:t>
            </a:r>
            <a:r>
              <a:rPr lang="he-IL" sz="2000" dirty="0" smtClean="0"/>
              <a:t>מעלו? </a:t>
            </a:r>
            <a:r>
              <a:rPr lang="he-IL" sz="2000" dirty="0" err="1"/>
              <a:t>עלויי</a:t>
            </a:r>
            <a:r>
              <a:rPr lang="he-IL" sz="2000" dirty="0"/>
              <a:t> מעלו ולפי </a:t>
            </a:r>
            <a:r>
              <a:rPr lang="he-IL" sz="2000" dirty="0" err="1"/>
              <a:t>שעתא</a:t>
            </a:r>
            <a:r>
              <a:rPr lang="he-IL" sz="2000" dirty="0"/>
              <a:t> </a:t>
            </a:r>
            <a:r>
              <a:rPr lang="he-IL" sz="2000" dirty="0" err="1" smtClean="0"/>
              <a:t>טרדא</a:t>
            </a:r>
            <a:r>
              <a:rPr lang="he-IL" sz="20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מידי </a:t>
            </a:r>
            <a:r>
              <a:rPr lang="he-IL" sz="2000" dirty="0"/>
              <a:t>דהוה </a:t>
            </a:r>
            <a:r>
              <a:rPr lang="he-IL" sz="2000" dirty="0" err="1" smtClean="0"/>
              <a:t>אחמרא</a:t>
            </a:r>
            <a:r>
              <a:rPr lang="he-IL" sz="2000" dirty="0" smtClean="0"/>
              <a:t>, </a:t>
            </a:r>
            <a:r>
              <a:rPr lang="he-IL" sz="2000" dirty="0" err="1"/>
              <a:t>דאמר</a:t>
            </a:r>
            <a:r>
              <a:rPr lang="he-IL" sz="2000" dirty="0"/>
              <a:t> </a:t>
            </a:r>
            <a:r>
              <a:rPr lang="he-IL" sz="2000" dirty="0" smtClean="0"/>
              <a:t>מר: </a:t>
            </a:r>
            <a:r>
              <a:rPr lang="he-IL" sz="2000" dirty="0"/>
              <a:t>השותה רביעית יין אל </a:t>
            </a:r>
            <a:r>
              <a:rPr lang="he-IL" sz="2000" dirty="0" smtClean="0"/>
              <a:t>יורה.</a:t>
            </a:r>
          </a:p>
          <a:p>
            <a:pPr>
              <a:lnSpc>
                <a:spcPct val="120000"/>
              </a:lnSpc>
            </a:pPr>
            <a:endParaRPr lang="he-IL" sz="10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ואיבעית</a:t>
            </a:r>
            <a:r>
              <a:rPr lang="he-IL" sz="2000" dirty="0" smtClean="0"/>
              <a:t> אימא: </a:t>
            </a:r>
            <a:r>
              <a:rPr lang="he-IL" sz="2000" dirty="0"/>
              <a:t>לא </a:t>
            </a:r>
            <a:r>
              <a:rPr lang="he-IL" sz="2000" dirty="0" err="1"/>
              <a:t>קשיא</a:t>
            </a:r>
            <a:r>
              <a:rPr lang="he-IL" sz="2000" dirty="0"/>
              <a:t> הא מקמי </a:t>
            </a:r>
            <a:r>
              <a:rPr lang="he-IL" sz="2000" dirty="0" err="1"/>
              <a:t>נהמא</a:t>
            </a:r>
            <a:r>
              <a:rPr lang="he-IL" sz="2000" dirty="0"/>
              <a:t> הא לבתר </a:t>
            </a:r>
            <a:r>
              <a:rPr lang="he-IL" sz="2000" dirty="0" err="1" smtClean="0"/>
              <a:t>נהמא</a:t>
            </a:r>
            <a:r>
              <a:rPr lang="he-IL" sz="2000" dirty="0" smtClean="0"/>
              <a:t>, </a:t>
            </a:r>
            <a:r>
              <a:rPr lang="he-IL" sz="2000" dirty="0" err="1"/>
              <a:t>דאמר</a:t>
            </a:r>
            <a:r>
              <a:rPr lang="he-IL" sz="2000" dirty="0"/>
              <a:t> </a:t>
            </a:r>
            <a:r>
              <a:rPr lang="he-IL" sz="2000" dirty="0" err="1"/>
              <a:t>אביי</a:t>
            </a:r>
            <a:r>
              <a:rPr lang="he-IL" sz="2000" dirty="0"/>
              <a:t> </a:t>
            </a:r>
            <a:r>
              <a:rPr lang="he-IL" sz="2000" dirty="0" smtClean="0"/>
              <a:t>אמרה לי</a:t>
            </a:r>
          </a:p>
          <a:p>
            <a:pPr>
              <a:lnSpc>
                <a:spcPct val="120000"/>
              </a:lnSpc>
            </a:pPr>
            <a:r>
              <a:rPr lang="he-IL" sz="2000" dirty="0"/>
              <a:t> </a:t>
            </a:r>
            <a:r>
              <a:rPr lang="he-IL" sz="2000" dirty="0" smtClean="0"/>
              <a:t>                    אם: </a:t>
            </a:r>
            <a:r>
              <a:rPr lang="he-IL" sz="2000" dirty="0"/>
              <a:t>תמרי מקמי </a:t>
            </a:r>
            <a:r>
              <a:rPr lang="he-IL" sz="2000" dirty="0" err="1"/>
              <a:t>נהמא</a:t>
            </a:r>
            <a:r>
              <a:rPr lang="he-IL" sz="2000" dirty="0"/>
              <a:t> </a:t>
            </a:r>
            <a:r>
              <a:rPr lang="he-IL" sz="2000" dirty="0" smtClean="0"/>
              <a:t>- כי </a:t>
            </a:r>
            <a:r>
              <a:rPr lang="he-IL" sz="2000" dirty="0" err="1"/>
              <a:t>נרגא</a:t>
            </a:r>
            <a:r>
              <a:rPr lang="he-IL" sz="2000" dirty="0"/>
              <a:t> </a:t>
            </a:r>
            <a:r>
              <a:rPr lang="he-IL" sz="2000" dirty="0" err="1" smtClean="0"/>
              <a:t>לדיקולא</a:t>
            </a:r>
            <a:r>
              <a:rPr lang="he-IL" sz="2000" dirty="0" smtClean="0"/>
              <a:t>, </a:t>
            </a:r>
            <a:r>
              <a:rPr lang="he-IL" sz="2000" dirty="0"/>
              <a:t>בתר </a:t>
            </a:r>
            <a:r>
              <a:rPr lang="he-IL" sz="2000" dirty="0" err="1"/>
              <a:t>נהמא</a:t>
            </a:r>
            <a:r>
              <a:rPr lang="he-IL" sz="2000" dirty="0"/>
              <a:t> </a:t>
            </a:r>
            <a:r>
              <a:rPr lang="he-IL" sz="2000" dirty="0" smtClean="0"/>
              <a:t>- כי </a:t>
            </a:r>
            <a:r>
              <a:rPr lang="he-IL" sz="2000" dirty="0" err="1"/>
              <a:t>עברא</a:t>
            </a:r>
            <a:r>
              <a:rPr lang="he-IL" sz="2000" dirty="0"/>
              <a:t> </a:t>
            </a:r>
            <a:r>
              <a:rPr lang="he-IL" sz="2000" dirty="0" smtClean="0"/>
              <a:t>לדשא.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'דשא' - אמר רבא: </a:t>
            </a:r>
            <a:r>
              <a:rPr lang="he-IL" sz="2000" dirty="0"/>
              <a:t>דרך </a:t>
            </a:r>
            <a:r>
              <a:rPr lang="he-IL" sz="2000" dirty="0" smtClean="0"/>
              <a:t>שם.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'</a:t>
            </a:r>
            <a:r>
              <a:rPr lang="he-IL" sz="2000" dirty="0" err="1" smtClean="0"/>
              <a:t>דרגא</a:t>
            </a:r>
            <a:r>
              <a:rPr lang="he-IL" sz="2000" dirty="0" smtClean="0"/>
              <a:t>' - אמר רבא: </a:t>
            </a:r>
            <a:r>
              <a:rPr lang="he-IL" sz="2000" dirty="0"/>
              <a:t>דרך </a:t>
            </a:r>
            <a:r>
              <a:rPr lang="he-IL" sz="2000" dirty="0" smtClean="0"/>
              <a:t>גג.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'</a:t>
            </a:r>
            <a:r>
              <a:rPr lang="he-IL" sz="2000" dirty="0" err="1" smtClean="0"/>
              <a:t>פוריא</a:t>
            </a:r>
            <a:r>
              <a:rPr lang="he-IL" sz="2000" dirty="0" smtClean="0"/>
              <a:t>' - </a:t>
            </a:r>
            <a:r>
              <a:rPr lang="he-IL" sz="2000" dirty="0" err="1" smtClean="0"/>
              <a:t>א</a:t>
            </a:r>
            <a:r>
              <a:rPr lang="he-IL" sz="2000" dirty="0" err="1"/>
              <a:t>''ר</a:t>
            </a:r>
            <a:r>
              <a:rPr lang="he-IL" sz="2000" dirty="0"/>
              <a:t> </a:t>
            </a:r>
            <a:r>
              <a:rPr lang="he-IL" sz="2000" dirty="0" err="1" smtClean="0"/>
              <a:t>פפא</a:t>
            </a:r>
            <a:r>
              <a:rPr lang="he-IL" sz="2000" dirty="0" smtClean="0"/>
              <a:t>: </a:t>
            </a:r>
            <a:r>
              <a:rPr lang="he-IL" sz="2000" dirty="0"/>
              <a:t>שפרין ורבין </a:t>
            </a:r>
            <a:r>
              <a:rPr lang="he-IL" sz="2000" dirty="0" smtClean="0"/>
              <a:t>עליה.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 </a:t>
            </a:r>
            <a:r>
              <a:rPr lang="he-IL" sz="2000" dirty="0"/>
              <a:t>רב נחמן בר </a:t>
            </a:r>
            <a:r>
              <a:rPr lang="he-IL" sz="2000" dirty="0" smtClean="0"/>
              <a:t>יצחק: </a:t>
            </a:r>
            <a:r>
              <a:rPr lang="he-IL" sz="2000" dirty="0"/>
              <a:t>אף אנו </a:t>
            </a:r>
            <a:r>
              <a:rPr lang="he-IL" sz="2000" dirty="0" smtClean="0"/>
              <a:t>נאמר:  'איילונית' - </a:t>
            </a:r>
            <a:r>
              <a:rPr lang="he-IL" sz="2000" dirty="0" err="1" smtClean="0"/>
              <a:t>דוכרנית</a:t>
            </a:r>
            <a:r>
              <a:rPr lang="he-IL" sz="2000" dirty="0" smtClean="0"/>
              <a:t> </a:t>
            </a:r>
            <a:r>
              <a:rPr lang="he-IL" sz="2000" dirty="0"/>
              <a:t>דלא </a:t>
            </a:r>
            <a:r>
              <a:rPr lang="he-IL" sz="2000" dirty="0" smtClean="0"/>
              <a:t>ילדה.</a:t>
            </a:r>
            <a:endParaRPr lang="he-IL" sz="2000" dirty="0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13681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י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35212" y="548680"/>
            <a:ext cx="4320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③</a:t>
            </a:r>
            <a:endParaRPr lang="he-I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586936" y="5904356"/>
            <a:ext cx="487560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b="1" dirty="0" smtClean="0">
                <a:solidFill>
                  <a:schemeClr val="bg1">
                    <a:lumMod val="50000"/>
                  </a:schemeClr>
                </a:solidFill>
              </a:rPr>
              <a:t>יא ע"א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340602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21:00-21:45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603566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(י"ט שבט)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ו ע"א (שורה 4) - ז ע"א  (שורה 1)  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אברהם סתיו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(כ' שבט)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ז ע"א (שורה 1) - ז ע"ב (2 שורות מלמטה)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דובי שחור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>
                          <a:effectLst/>
                          <a:latin typeface="Calibri"/>
                          <a:ea typeface="Calibri"/>
                          <a:cs typeface="Arial"/>
                        </a:rPr>
                        <a:t>יום ג (כ"א שבט)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ז ע"ב (2 שורות מלמטה) - ח ע"ב (שורה אחרונה)  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אבי ליפשיץ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(כ"ב שבט)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ח ע"ב (שורה אחרונה) - ט ע"ב (סוף העמוד)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(כ"ג שבט)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 ע"א (תחילת העמוד) - יא ע"א (משנה)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8418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437244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916256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44408" y="5407060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1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21:00-21:45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93653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(כ"ו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שבט)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יג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ע"א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(משנה ראשונה)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</a:t>
                      </a: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יג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ע"ב 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(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שורה אחרונה)  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אברהם סתיו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(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כ"ז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שבט)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יג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ע"ב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(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שורה אחרונה)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יד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ע"ב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(משנה)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(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כ"ח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שבט)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יד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ע"ב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(משנה)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טו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ע"ב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(סוף הפרק)  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אבי ליפשיץ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(כ"ט שבט)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טו ע"ב (תחילת הפרק) - </a:t>
                      </a: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טז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ע"ב (שורה אחרונה)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(ל' שבט)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טז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ע"ב (שורה אחרונה) - </a:t>
                      </a: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יח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ע"א (שורה ראשונה)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דובי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שחור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6110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ביום ראשון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20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הוקדש </a:t>
            </a:r>
            <a:r>
              <a:rPr lang="he-IL" sz="2300" b="1" dirty="0" err="1">
                <a:solidFill>
                  <a:srgbClr val="EEECE1">
                    <a:lumMod val="50000"/>
                  </a:srgbClr>
                </a:solidFill>
              </a:rPr>
              <a:t>לע"נ</a:t>
            </a:r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ר' שמואל שפירא ז"ל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בנו של האדמו"ר החלוץ זצוק"ל</a:t>
            </a:r>
            <a:endParaRPr lang="he-IL" sz="2300" dirty="0" smtClean="0">
              <a:solidFill>
                <a:prstClr val="black"/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388" y="1628800"/>
            <a:ext cx="7459028" cy="27930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500" b="1" dirty="0" smtClean="0">
                <a:solidFill>
                  <a:schemeClr val="accent2">
                    <a:lumMod val="75000"/>
                  </a:schemeClr>
                </a:solidFill>
              </a:rPr>
              <a:t>האומר "פתח פתוח מצאתי":</a:t>
            </a:r>
          </a:p>
          <a:p>
            <a:pPr>
              <a:lnSpc>
                <a:spcPct val="150000"/>
              </a:lnSpc>
            </a:pPr>
            <a:endParaRPr lang="he-IL" sz="2400" dirty="0"/>
          </a:p>
          <a:p>
            <a:pPr>
              <a:lnSpc>
                <a:spcPct val="150000"/>
              </a:lnSpc>
            </a:pPr>
            <a:r>
              <a:rPr lang="he-IL" sz="2300" dirty="0" smtClean="0"/>
              <a:t>רבי אלעזר: נאמן </a:t>
            </a:r>
            <a:r>
              <a:rPr lang="he-IL" sz="2300" dirty="0" err="1" smtClean="0"/>
              <a:t>לאוסרה</a:t>
            </a:r>
            <a:r>
              <a:rPr lang="he-IL" sz="2300" dirty="0" smtClean="0"/>
              <a:t> עליו. 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[דף ט עמוד א]</a:t>
            </a:r>
          </a:p>
          <a:p>
            <a:pPr lvl="1">
              <a:lnSpc>
                <a:spcPct val="150000"/>
              </a:lnSpc>
            </a:pPr>
            <a:endParaRPr lang="he-IL" sz="2200" dirty="0" smtClean="0"/>
          </a:p>
          <a:p>
            <a:pPr>
              <a:lnSpc>
                <a:spcPct val="150000"/>
              </a:lnSpc>
            </a:pPr>
            <a:r>
              <a:rPr lang="he-IL" sz="2300" dirty="0" smtClean="0"/>
              <a:t>רב </a:t>
            </a:r>
            <a:r>
              <a:rPr lang="he-IL" sz="2300" dirty="0"/>
              <a:t>יהודה </a:t>
            </a:r>
            <a:r>
              <a:rPr lang="he-IL" sz="2300" dirty="0" smtClean="0"/>
              <a:t>בשם שמואל: נאמן </a:t>
            </a:r>
            <a:r>
              <a:rPr lang="he-IL" sz="2300" dirty="0"/>
              <a:t>להפסידה </a:t>
            </a:r>
            <a:r>
              <a:rPr lang="he-IL" sz="2300" dirty="0" smtClean="0"/>
              <a:t>כתובתה. 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[דף ט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ב]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9897375">
            <a:off x="319705" y="961372"/>
            <a:ext cx="255195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/>
              <a:t>סיכום הדעות מהדף של אתמול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107044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08" y="608718"/>
            <a:ext cx="882047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איתמר: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 </a:t>
            </a:r>
            <a:r>
              <a:rPr lang="he-IL" sz="2000" dirty="0"/>
              <a:t>רב נחמן אמר שמואל משום רבי שמעון בן </a:t>
            </a:r>
            <a:r>
              <a:rPr lang="he-IL" sz="2000" dirty="0" smtClean="0"/>
              <a:t>אלעזר: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חכמים </a:t>
            </a:r>
            <a:r>
              <a:rPr lang="he-IL" sz="2000" dirty="0"/>
              <a:t>תקנו להם לבנות ישראל </a:t>
            </a:r>
            <a:r>
              <a:rPr lang="he-IL" sz="2000" dirty="0" smtClean="0"/>
              <a:t>- לבתולה מאתים, </a:t>
            </a:r>
            <a:r>
              <a:rPr lang="he-IL" sz="2000" dirty="0"/>
              <a:t>ולאלמנה </a:t>
            </a:r>
            <a:r>
              <a:rPr lang="he-IL" sz="2000" dirty="0" smtClean="0"/>
              <a:t>מנה.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והם </a:t>
            </a:r>
            <a:r>
              <a:rPr lang="he-IL" sz="2000" dirty="0" err="1"/>
              <a:t>האמינוהו</a:t>
            </a:r>
            <a:r>
              <a:rPr lang="he-IL" sz="2000" dirty="0"/>
              <a:t> שאם אמר </a:t>
            </a:r>
            <a:r>
              <a:rPr lang="he-IL" sz="2000" dirty="0" smtClean="0"/>
              <a:t>'פתח </a:t>
            </a:r>
            <a:r>
              <a:rPr lang="he-IL" sz="2000" dirty="0"/>
              <a:t>פתוח </a:t>
            </a:r>
            <a:r>
              <a:rPr lang="he-IL" sz="2000" dirty="0" smtClean="0"/>
              <a:t>מצאתי' </a:t>
            </a:r>
            <a:r>
              <a:rPr lang="he-IL" sz="2000" dirty="0" smtClean="0"/>
              <a:t>נאמן.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א'</a:t>
            </a:r>
            <a:r>
              <a:rPr lang="he-IL" sz="2000" dirty="0" err="1"/>
              <a:t>'כ</a:t>
            </a:r>
            <a:r>
              <a:rPr lang="he-IL" sz="2000" dirty="0"/>
              <a:t> מה הועילו חכמים </a:t>
            </a:r>
            <a:r>
              <a:rPr lang="he-IL" sz="2000" dirty="0" smtClean="0"/>
              <a:t>בתקנתם?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אמר רבא: </a:t>
            </a:r>
            <a:r>
              <a:rPr lang="he-IL" sz="2000" dirty="0"/>
              <a:t>חזקה אין אדם טורח בסעודה </a:t>
            </a:r>
            <a:r>
              <a:rPr lang="he-IL" sz="2000" dirty="0" smtClean="0"/>
              <a:t>ומפסידה.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תנא:</a:t>
            </a:r>
          </a:p>
          <a:p>
            <a:pPr>
              <a:lnSpc>
                <a:spcPct val="120000"/>
              </a:lnSpc>
            </a:pP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הואיל</a:t>
            </a:r>
            <a:r>
              <a:rPr lang="he-IL" sz="2000" dirty="0" smtClean="0"/>
              <a:t> </a:t>
            </a:r>
            <a:r>
              <a:rPr lang="he-IL" sz="2000" dirty="0">
                <a:solidFill>
                  <a:srgbClr val="FF0000"/>
                </a:solidFill>
              </a:rPr>
              <a:t>וקנס</a:t>
            </a:r>
            <a:r>
              <a:rPr lang="he-IL" sz="2000" dirty="0"/>
              <a:t>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חכמים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הוא,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לא תגבה אלא מן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הזיבורית. </a:t>
            </a:r>
            <a:endParaRPr lang="he-IL" sz="2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קנסא</a:t>
            </a:r>
            <a:r>
              <a:rPr lang="he-IL" sz="2000" dirty="0" smtClean="0"/>
              <a:t>?! </a:t>
            </a:r>
            <a:r>
              <a:rPr lang="he-IL" sz="2000" dirty="0"/>
              <a:t>מאי </a:t>
            </a:r>
            <a:r>
              <a:rPr lang="he-IL" sz="2000" dirty="0" err="1" smtClean="0"/>
              <a:t>קנסא</a:t>
            </a:r>
            <a:r>
              <a:rPr lang="he-IL" sz="2000" dirty="0" smtClean="0"/>
              <a:t>?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אלא אימא: </a:t>
            </a:r>
            <a:r>
              <a:rPr lang="he-IL" sz="2000" dirty="0"/>
              <a:t>הואיל </a:t>
            </a:r>
            <a:r>
              <a:rPr lang="he-IL" sz="2000" dirty="0">
                <a:solidFill>
                  <a:srgbClr val="FF0000"/>
                </a:solidFill>
              </a:rPr>
              <a:t>ותקנת</a:t>
            </a:r>
            <a:r>
              <a:rPr lang="he-IL" sz="2000" dirty="0"/>
              <a:t> חכמים </a:t>
            </a:r>
            <a:r>
              <a:rPr lang="he-IL" sz="2000" dirty="0" smtClean="0"/>
              <a:t>הוא, </a:t>
            </a:r>
            <a:r>
              <a:rPr lang="he-IL" sz="2000" dirty="0"/>
              <a:t>לא תגבה אלא מן </a:t>
            </a:r>
            <a:r>
              <a:rPr lang="he-IL" sz="2000" dirty="0" smtClean="0"/>
              <a:t>הזיבורית.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13681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י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1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13681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י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16632"/>
            <a:ext cx="8820472" cy="648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רבן שמעון בן גמליאל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אומר: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כתובת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אשה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מן </a:t>
            </a:r>
            <a:r>
              <a:rPr lang="he-IL" sz="2000" dirty="0" smtClean="0">
                <a:solidFill>
                  <a:srgbClr val="FF0000"/>
                </a:solidFill>
              </a:rPr>
              <a:t>התורה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ומי </a:t>
            </a:r>
            <a:r>
              <a:rPr lang="he-IL" sz="2000" dirty="0"/>
              <a:t>אמר רבן שמעון בן גמליאל </a:t>
            </a:r>
            <a:r>
              <a:rPr lang="he-IL" sz="2000" dirty="0" smtClean="0"/>
              <a:t>הכי?</a:t>
            </a:r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והתניא</a:t>
            </a:r>
            <a:r>
              <a:rPr lang="he-IL" sz="20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כסף ישקול כמוהר הבתולות - שיהא זה כמוהר הבתולות ומוהר הבתולות כזה, מכאן סמכו חכמים לכתובת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אשה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2000" dirty="0">
                <a:solidFill>
                  <a:srgbClr val="FF0000"/>
                </a:solidFill>
              </a:rPr>
              <a:t>מן </a:t>
            </a:r>
            <a:r>
              <a:rPr lang="he-IL" sz="2000" dirty="0" smtClean="0">
                <a:solidFill>
                  <a:srgbClr val="FF0000"/>
                </a:solidFill>
              </a:rPr>
              <a:t>התורה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רבן שמעון בן גמליאל אומר: כתובת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אשה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אינה מדברי תורה אלא </a:t>
            </a:r>
            <a:r>
              <a:rPr lang="he-IL" sz="2000" dirty="0">
                <a:solidFill>
                  <a:srgbClr val="FF0000"/>
                </a:solidFill>
              </a:rPr>
              <a:t>מדברי </a:t>
            </a:r>
            <a:r>
              <a:rPr lang="he-IL" sz="2000" dirty="0" smtClean="0">
                <a:solidFill>
                  <a:srgbClr val="FF0000"/>
                </a:solidFill>
              </a:rPr>
              <a:t>סופרים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he-IL" sz="2000" dirty="0" smtClean="0"/>
              <a:t> 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איפוך</a:t>
            </a:r>
            <a:r>
              <a:rPr lang="he-IL" sz="20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ומאי </a:t>
            </a:r>
            <a:r>
              <a:rPr lang="he-IL" sz="2000" dirty="0"/>
              <a:t>חזית </a:t>
            </a:r>
            <a:r>
              <a:rPr lang="he-IL" sz="2000" dirty="0" err="1"/>
              <a:t>דאפכת</a:t>
            </a:r>
            <a:r>
              <a:rPr lang="he-IL" sz="2000" dirty="0"/>
              <a:t> </a:t>
            </a:r>
            <a:r>
              <a:rPr lang="he-IL" sz="2000" dirty="0" err="1" smtClean="0"/>
              <a:t>בתרייתא</a:t>
            </a:r>
            <a:r>
              <a:rPr lang="he-IL" sz="2000" dirty="0" smtClean="0"/>
              <a:t>, </a:t>
            </a:r>
            <a:r>
              <a:rPr lang="he-IL" sz="2000" dirty="0" err="1"/>
              <a:t>איפוך</a:t>
            </a:r>
            <a:r>
              <a:rPr lang="he-IL" sz="2000" dirty="0"/>
              <a:t> </a:t>
            </a:r>
            <a:r>
              <a:rPr lang="he-IL" sz="2000" dirty="0" err="1" smtClean="0"/>
              <a:t>קמייתא</a:t>
            </a:r>
            <a:r>
              <a:rPr lang="he-IL" sz="2000" dirty="0" smtClean="0"/>
              <a:t>!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הא </a:t>
            </a:r>
            <a:r>
              <a:rPr lang="he-IL" sz="2000" dirty="0" err="1"/>
              <a:t>שמעינא</a:t>
            </a:r>
            <a:r>
              <a:rPr lang="he-IL" sz="2000" dirty="0"/>
              <a:t> ליה לרבן שמעון בן גמליאל </a:t>
            </a:r>
            <a:r>
              <a:rPr lang="he-IL" sz="2000" dirty="0" err="1"/>
              <a:t>דאמר</a:t>
            </a:r>
            <a:r>
              <a:rPr lang="he-IL" sz="2000" dirty="0"/>
              <a:t> כתובת </a:t>
            </a:r>
            <a:r>
              <a:rPr lang="he-IL" sz="2000" dirty="0" err="1"/>
              <a:t>אשה</a:t>
            </a:r>
            <a:r>
              <a:rPr lang="he-IL" sz="2000" dirty="0"/>
              <a:t> </a:t>
            </a:r>
            <a:r>
              <a:rPr lang="he-IL" sz="2000" dirty="0" smtClean="0"/>
              <a:t>מדאורייתא,</a:t>
            </a:r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דתנן</a:t>
            </a:r>
            <a:r>
              <a:rPr lang="he-IL" sz="2000" dirty="0" smtClean="0"/>
              <a:t>: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רבן שמעון בן גמליאל אומר נותן לה ממעות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קפוטקיא</a:t>
            </a:r>
            <a:r>
              <a:rPr lang="he-IL" sz="20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ואי </a:t>
            </a:r>
            <a:r>
              <a:rPr lang="he-IL" sz="2000" dirty="0" err="1"/>
              <a:t>בעית</a:t>
            </a:r>
            <a:r>
              <a:rPr lang="he-IL" sz="2000" dirty="0"/>
              <a:t> </a:t>
            </a:r>
            <a:r>
              <a:rPr lang="he-IL" sz="2000" dirty="0" smtClean="0"/>
              <a:t>אימא: </a:t>
            </a:r>
            <a:r>
              <a:rPr lang="he-IL" sz="2000" dirty="0"/>
              <a:t>כולה רבן שמעון בן גמליאל היא </a:t>
            </a:r>
            <a:r>
              <a:rPr lang="he-IL" sz="2000" dirty="0" err="1"/>
              <a:t>וחסורי</a:t>
            </a:r>
            <a:r>
              <a:rPr lang="he-IL" sz="2000" dirty="0"/>
              <a:t> </a:t>
            </a:r>
            <a:r>
              <a:rPr lang="he-IL" sz="2000" dirty="0" err="1"/>
              <a:t>מיחסרא</a:t>
            </a:r>
            <a:r>
              <a:rPr lang="he-IL" sz="2000" dirty="0"/>
              <a:t> והכי </a:t>
            </a:r>
            <a:r>
              <a:rPr lang="he-IL" sz="2000" dirty="0" err="1" smtClean="0"/>
              <a:t>קתני</a:t>
            </a:r>
            <a:r>
              <a:rPr lang="he-IL" sz="2000" dirty="0" smtClean="0"/>
              <a:t>: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מכאן סמכו חכמים לכתובת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אשה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2000" dirty="0">
                <a:solidFill>
                  <a:srgbClr val="FF0000"/>
                </a:solidFill>
              </a:rPr>
              <a:t>מן </a:t>
            </a:r>
            <a:r>
              <a:rPr lang="he-IL" sz="2000" dirty="0" smtClean="0">
                <a:solidFill>
                  <a:srgbClr val="FF0000"/>
                </a:solidFill>
              </a:rPr>
              <a:t>התורה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כתובת אלמנה אינה מדברי תורה אלא מדברי סופרים שרבן שמעון בן גמליאל אומר כתובת אלמנה אינה מדברי תורה אלא מדברי סופרים</a:t>
            </a:r>
            <a:r>
              <a:rPr lang="he-IL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2045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016" y="752734"/>
            <a:ext cx="8820472" cy="54845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100" u="sng" dirty="0" smtClean="0"/>
              <a:t>הברייתא כפי שהופיעה בקושיית הגמרא</a:t>
            </a:r>
            <a:r>
              <a:rPr lang="he-IL" sz="2100" dirty="0" smtClean="0"/>
              <a:t>: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2100" dirty="0">
                <a:solidFill>
                  <a:srgbClr val="7030A0"/>
                </a:solidFill>
              </a:rPr>
              <a:t>כסף ישקול כמוהר הבתולות - שיהא זה כמוהר הבתולות ומוהר הבתולות כזה, </a:t>
            </a:r>
            <a:endParaRPr lang="he-IL" sz="2100" dirty="0" smtClean="0">
              <a:solidFill>
                <a:srgbClr val="7030A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100" dirty="0" smtClean="0">
                <a:solidFill>
                  <a:srgbClr val="7030A0"/>
                </a:solidFill>
              </a:rPr>
              <a:t>מכאן </a:t>
            </a:r>
            <a:r>
              <a:rPr lang="he-IL" sz="2100" dirty="0">
                <a:solidFill>
                  <a:srgbClr val="7030A0"/>
                </a:solidFill>
              </a:rPr>
              <a:t>סמכו חכמים לכתובת </a:t>
            </a:r>
            <a:r>
              <a:rPr lang="he-IL" sz="2100" dirty="0" err="1">
                <a:solidFill>
                  <a:srgbClr val="7030A0"/>
                </a:solidFill>
              </a:rPr>
              <a:t>אשה</a:t>
            </a:r>
            <a:r>
              <a:rPr lang="he-IL" sz="2100" dirty="0">
                <a:solidFill>
                  <a:srgbClr val="7030A0"/>
                </a:solidFill>
              </a:rPr>
              <a:t> מן התורה.</a:t>
            </a:r>
          </a:p>
          <a:p>
            <a:pPr>
              <a:lnSpc>
                <a:spcPct val="120000"/>
              </a:lnSpc>
            </a:pPr>
            <a:r>
              <a:rPr lang="he-IL" sz="2100" dirty="0">
                <a:solidFill>
                  <a:srgbClr val="00B050"/>
                </a:solidFill>
              </a:rPr>
              <a:t>רבן שמעון בן גמליאל אומר: כתובת </a:t>
            </a:r>
            <a:r>
              <a:rPr lang="he-IL" sz="2100" dirty="0" err="1">
                <a:solidFill>
                  <a:srgbClr val="00B050"/>
                </a:solidFill>
              </a:rPr>
              <a:t>אשה</a:t>
            </a:r>
            <a:r>
              <a:rPr lang="he-IL" sz="2100" dirty="0">
                <a:solidFill>
                  <a:srgbClr val="00B050"/>
                </a:solidFill>
              </a:rPr>
              <a:t> אינה מדברי תורה אלא מדברי סופרים. </a:t>
            </a:r>
          </a:p>
          <a:p>
            <a:pPr>
              <a:lnSpc>
                <a:spcPct val="120000"/>
              </a:lnSpc>
            </a:pPr>
            <a:endParaRPr lang="he-IL" sz="1400" dirty="0" smtClean="0"/>
          </a:p>
          <a:p>
            <a:pPr algn="l">
              <a:lnSpc>
                <a:spcPct val="120000"/>
              </a:lnSpc>
            </a:pPr>
            <a:r>
              <a:rPr lang="he-IL" sz="1600" dirty="0" err="1" smtClean="0"/>
              <a:t>רשב"ג</a:t>
            </a:r>
            <a:r>
              <a:rPr lang="he-IL" sz="1600" dirty="0" smtClean="0"/>
              <a:t>: כתובת </a:t>
            </a:r>
            <a:r>
              <a:rPr lang="he-IL" sz="1600" dirty="0" err="1" smtClean="0"/>
              <a:t>אשה</a:t>
            </a:r>
            <a:r>
              <a:rPr lang="he-IL" sz="1600" dirty="0" smtClean="0"/>
              <a:t> דברי סופרים</a:t>
            </a:r>
            <a:endParaRPr lang="he-IL" sz="1600" dirty="0" smtClean="0"/>
          </a:p>
          <a:p>
            <a:pPr>
              <a:lnSpc>
                <a:spcPct val="120000"/>
              </a:lnSpc>
            </a:pPr>
            <a:endParaRPr lang="he-IL" sz="2100" dirty="0" smtClean="0"/>
          </a:p>
          <a:p>
            <a:pPr>
              <a:lnSpc>
                <a:spcPct val="120000"/>
              </a:lnSpc>
            </a:pPr>
            <a:r>
              <a:rPr lang="he-IL" sz="2100" u="sng" dirty="0" smtClean="0"/>
              <a:t>הברייתא לאחר ה"חסורי </a:t>
            </a:r>
            <a:r>
              <a:rPr lang="he-IL" sz="2100" u="sng" dirty="0" err="1" smtClean="0"/>
              <a:t>מיחסרא</a:t>
            </a:r>
            <a:r>
              <a:rPr lang="he-IL" sz="2100" u="sng" dirty="0" smtClean="0"/>
              <a:t>"</a:t>
            </a:r>
            <a:r>
              <a:rPr lang="he-IL" sz="2100" dirty="0" smtClean="0"/>
              <a:t>: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2100" dirty="0">
                <a:solidFill>
                  <a:srgbClr val="7030A0"/>
                </a:solidFill>
              </a:rPr>
              <a:t>כסף ישקול כמוהר הבתולות - שיהא זה כמוהר הבתולות ומוהר הבתולות כזה, </a:t>
            </a:r>
            <a:endParaRPr lang="he-IL" sz="2100" dirty="0"/>
          </a:p>
          <a:p>
            <a:pPr>
              <a:lnSpc>
                <a:spcPct val="120000"/>
              </a:lnSpc>
            </a:pPr>
            <a:r>
              <a:rPr lang="he-IL" sz="2100" dirty="0" smtClean="0">
                <a:solidFill>
                  <a:srgbClr val="7030A0"/>
                </a:solidFill>
              </a:rPr>
              <a:t>מכאן </a:t>
            </a:r>
            <a:r>
              <a:rPr lang="he-IL" sz="2100" dirty="0">
                <a:solidFill>
                  <a:srgbClr val="7030A0"/>
                </a:solidFill>
              </a:rPr>
              <a:t>סמכו חכמים לכתובת </a:t>
            </a:r>
            <a:r>
              <a:rPr lang="he-IL" sz="2100" dirty="0" err="1">
                <a:solidFill>
                  <a:srgbClr val="7030A0"/>
                </a:solidFill>
              </a:rPr>
              <a:t>אשה</a:t>
            </a:r>
            <a:r>
              <a:rPr lang="he-IL" sz="2100" dirty="0">
                <a:solidFill>
                  <a:srgbClr val="7030A0"/>
                </a:solidFill>
              </a:rPr>
              <a:t> מן </a:t>
            </a:r>
            <a:r>
              <a:rPr lang="he-IL" sz="2100" dirty="0" smtClean="0">
                <a:solidFill>
                  <a:srgbClr val="7030A0"/>
                </a:solidFill>
              </a:rPr>
              <a:t>התורה. </a:t>
            </a:r>
          </a:p>
          <a:p>
            <a:pPr>
              <a:lnSpc>
                <a:spcPct val="120000"/>
              </a:lnSpc>
            </a:pPr>
            <a:r>
              <a:rPr lang="he-IL" sz="2100" dirty="0" smtClean="0">
                <a:solidFill>
                  <a:srgbClr val="FF0000"/>
                </a:solidFill>
              </a:rPr>
              <a:t>כתובת </a:t>
            </a:r>
            <a:r>
              <a:rPr lang="he-IL" sz="2100" dirty="0">
                <a:solidFill>
                  <a:srgbClr val="FF0000"/>
                </a:solidFill>
              </a:rPr>
              <a:t>אלמנה אינה מדברי תורה אלא מדברי </a:t>
            </a:r>
            <a:r>
              <a:rPr lang="he-IL" sz="2100" dirty="0" smtClean="0">
                <a:solidFill>
                  <a:srgbClr val="FF0000"/>
                </a:solidFill>
              </a:rPr>
              <a:t>סופרים. </a:t>
            </a:r>
          </a:p>
          <a:p>
            <a:pPr>
              <a:lnSpc>
                <a:spcPct val="120000"/>
              </a:lnSpc>
            </a:pPr>
            <a:r>
              <a:rPr lang="he-IL" sz="2100" dirty="0" smtClean="0">
                <a:solidFill>
                  <a:srgbClr val="FF0000"/>
                </a:solidFill>
              </a:rPr>
              <a:t>ש</a:t>
            </a:r>
            <a:r>
              <a:rPr lang="he-IL" sz="2100" dirty="0" smtClean="0">
                <a:solidFill>
                  <a:srgbClr val="00B050"/>
                </a:solidFill>
              </a:rPr>
              <a:t>רבן </a:t>
            </a:r>
            <a:r>
              <a:rPr lang="he-IL" sz="2100" dirty="0">
                <a:solidFill>
                  <a:srgbClr val="00B050"/>
                </a:solidFill>
              </a:rPr>
              <a:t>שמעון בן גמליאל </a:t>
            </a:r>
            <a:r>
              <a:rPr lang="he-IL" sz="2100" dirty="0" smtClean="0">
                <a:solidFill>
                  <a:srgbClr val="00B050"/>
                </a:solidFill>
              </a:rPr>
              <a:t>אומר: </a:t>
            </a:r>
            <a:r>
              <a:rPr lang="he-IL" sz="2100" dirty="0">
                <a:solidFill>
                  <a:srgbClr val="00B050"/>
                </a:solidFill>
              </a:rPr>
              <a:t>כתובת</a:t>
            </a:r>
            <a:r>
              <a:rPr lang="he-IL" sz="2100" dirty="0"/>
              <a:t> </a:t>
            </a:r>
            <a:r>
              <a:rPr lang="he-IL" sz="2100" dirty="0">
                <a:solidFill>
                  <a:srgbClr val="FF0000"/>
                </a:solidFill>
              </a:rPr>
              <a:t>אלמנה</a:t>
            </a:r>
            <a:r>
              <a:rPr lang="he-IL" sz="2100" dirty="0"/>
              <a:t> </a:t>
            </a:r>
            <a:r>
              <a:rPr lang="he-IL" sz="2100" dirty="0">
                <a:solidFill>
                  <a:srgbClr val="00B050"/>
                </a:solidFill>
              </a:rPr>
              <a:t>אינה מדברי תורה אלא מדברי </a:t>
            </a:r>
            <a:r>
              <a:rPr lang="he-IL" sz="2100" dirty="0" smtClean="0">
                <a:solidFill>
                  <a:srgbClr val="00B050"/>
                </a:solidFill>
              </a:rPr>
              <a:t>סופרים. </a:t>
            </a:r>
          </a:p>
          <a:p>
            <a:pPr lvl="0">
              <a:lnSpc>
                <a:spcPct val="120000"/>
              </a:lnSpc>
            </a:pPr>
            <a:endParaRPr lang="he-IL" sz="1400" dirty="0">
              <a:solidFill>
                <a:prstClr val="black"/>
              </a:solidFill>
            </a:endParaRPr>
          </a:p>
          <a:p>
            <a:pPr lvl="0" algn="l">
              <a:lnSpc>
                <a:spcPct val="120000"/>
              </a:lnSpc>
            </a:pPr>
            <a:r>
              <a:rPr lang="he-IL" sz="1600" dirty="0" err="1">
                <a:solidFill>
                  <a:prstClr val="black"/>
                </a:solidFill>
              </a:rPr>
              <a:t>רשב"ג</a:t>
            </a:r>
            <a:r>
              <a:rPr lang="he-IL" sz="1600" dirty="0">
                <a:solidFill>
                  <a:prstClr val="black"/>
                </a:solidFill>
              </a:rPr>
              <a:t>: כתובת </a:t>
            </a:r>
            <a:r>
              <a:rPr lang="he-IL" sz="1600" dirty="0" err="1">
                <a:solidFill>
                  <a:prstClr val="black"/>
                </a:solidFill>
              </a:rPr>
              <a:t>אשה</a:t>
            </a:r>
            <a:r>
              <a:rPr lang="he-IL" sz="1600" dirty="0">
                <a:solidFill>
                  <a:prstClr val="black"/>
                </a:solidFill>
              </a:rPr>
              <a:t> </a:t>
            </a:r>
            <a:r>
              <a:rPr lang="he-IL" sz="1600" dirty="0" smtClean="0">
                <a:solidFill>
                  <a:prstClr val="black"/>
                </a:solidFill>
              </a:rPr>
              <a:t>מדברי תורה</a:t>
            </a:r>
            <a:endParaRPr lang="he-IL" sz="1600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cxnSp>
        <p:nvCxnSpPr>
          <p:cNvPr id="9" name="מחבר חץ ישר 8"/>
          <p:cNvCxnSpPr/>
          <p:nvPr/>
        </p:nvCxnSpPr>
        <p:spPr>
          <a:xfrm flipH="1">
            <a:off x="2915816" y="2682416"/>
            <a:ext cx="1008112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/>
          <p:nvPr/>
        </p:nvCxnSpPr>
        <p:spPr>
          <a:xfrm flipH="1">
            <a:off x="2889312" y="5674500"/>
            <a:ext cx="1008112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20474980">
            <a:off x="-92931" y="351400"/>
            <a:ext cx="255195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chemeClr val="bg1">
                    <a:lumMod val="50000"/>
                  </a:schemeClr>
                </a:solidFill>
              </a:rPr>
              <a:t>ס</a:t>
            </a:r>
            <a:r>
              <a:rPr lang="he-IL" sz="2000" b="1" dirty="0">
                <a:solidFill>
                  <a:schemeClr val="bg1">
                    <a:lumMod val="50000"/>
                  </a:schemeClr>
                </a:solidFill>
              </a:rPr>
              <a:t>י</a:t>
            </a:r>
            <a:r>
              <a:rPr lang="he-IL" sz="2000" b="1" dirty="0">
                <a:solidFill>
                  <a:schemeClr val="bg1">
                    <a:lumMod val="50000"/>
                  </a:schemeClr>
                </a:solidFill>
              </a:rPr>
              <a:t>כום התירוץ </a:t>
            </a:r>
            <a:r>
              <a:rPr lang="he-IL" sz="2000" b="1" dirty="0">
                <a:solidFill>
                  <a:schemeClr val="bg1">
                    <a:lumMod val="50000"/>
                  </a:schemeClr>
                </a:solidFill>
              </a:rPr>
              <a:t>השני</a:t>
            </a:r>
          </a:p>
        </p:txBody>
      </p:sp>
    </p:spTree>
    <p:extLst>
      <p:ext uri="{BB962C8B-B14F-4D97-AF65-F5344CB8AC3E}">
        <p14:creationId xmlns:p14="http://schemas.microsoft.com/office/powerpoint/2010/main" val="31429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13681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י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2" y="116632"/>
            <a:ext cx="8820472" cy="648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רבן שמעון בן גמליאל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אומר: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כתובת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אשה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מן </a:t>
            </a:r>
            <a:r>
              <a:rPr lang="he-IL" sz="2000" dirty="0" smtClean="0">
                <a:solidFill>
                  <a:srgbClr val="FF0000"/>
                </a:solidFill>
              </a:rPr>
              <a:t>התורה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ומי </a:t>
            </a:r>
            <a:r>
              <a:rPr lang="he-IL" sz="2000" dirty="0"/>
              <a:t>אמר רבן שמעון בן גמליאל </a:t>
            </a:r>
            <a:r>
              <a:rPr lang="he-IL" sz="2000" dirty="0" smtClean="0"/>
              <a:t>הכי?</a:t>
            </a:r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והתניא</a:t>
            </a:r>
            <a:r>
              <a:rPr lang="he-IL" sz="20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כסף 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ישקול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כמוהר הבתולות - שיהא זה כמוהר הבתולות ומוהר הבתולות כזה, מכאן סמכו חכמים לכתובת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אשה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2000" dirty="0">
                <a:solidFill>
                  <a:srgbClr val="FF0000"/>
                </a:solidFill>
              </a:rPr>
              <a:t>מן </a:t>
            </a:r>
            <a:r>
              <a:rPr lang="he-IL" sz="2000" dirty="0" smtClean="0">
                <a:solidFill>
                  <a:srgbClr val="FF0000"/>
                </a:solidFill>
              </a:rPr>
              <a:t>התורה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רבן שמעון בן גמליאל אומר: כתובת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אשה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אינה מדברי תורה אלא </a:t>
            </a:r>
            <a:r>
              <a:rPr lang="he-IL" sz="2000" dirty="0">
                <a:solidFill>
                  <a:srgbClr val="FF0000"/>
                </a:solidFill>
              </a:rPr>
              <a:t>מדברי </a:t>
            </a:r>
            <a:r>
              <a:rPr lang="he-IL" sz="2000" dirty="0" smtClean="0">
                <a:solidFill>
                  <a:srgbClr val="FF0000"/>
                </a:solidFill>
              </a:rPr>
              <a:t>סופרים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he-IL" sz="2000" dirty="0" smtClean="0"/>
              <a:t> 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איפוך</a:t>
            </a:r>
            <a:r>
              <a:rPr lang="he-IL" sz="20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ומאי </a:t>
            </a:r>
            <a:r>
              <a:rPr lang="he-IL" sz="2000" dirty="0"/>
              <a:t>חזית </a:t>
            </a:r>
            <a:r>
              <a:rPr lang="he-IL" sz="2000" dirty="0" err="1"/>
              <a:t>דאפכת</a:t>
            </a:r>
            <a:r>
              <a:rPr lang="he-IL" sz="2000" dirty="0"/>
              <a:t> </a:t>
            </a:r>
            <a:r>
              <a:rPr lang="he-IL" sz="2000" dirty="0" err="1" smtClean="0"/>
              <a:t>בתרייתא</a:t>
            </a:r>
            <a:r>
              <a:rPr lang="he-IL" sz="2000" dirty="0" smtClean="0"/>
              <a:t>, </a:t>
            </a:r>
            <a:r>
              <a:rPr lang="he-IL" sz="2000" dirty="0" err="1"/>
              <a:t>איפוך</a:t>
            </a:r>
            <a:r>
              <a:rPr lang="he-IL" sz="2000" dirty="0"/>
              <a:t> </a:t>
            </a:r>
            <a:r>
              <a:rPr lang="he-IL" sz="2000" dirty="0" err="1" smtClean="0"/>
              <a:t>קמייתא</a:t>
            </a:r>
            <a:r>
              <a:rPr lang="he-IL" sz="2000" dirty="0" smtClean="0"/>
              <a:t>!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הא </a:t>
            </a:r>
            <a:r>
              <a:rPr lang="he-IL" sz="2000" dirty="0" err="1"/>
              <a:t>שמעינא</a:t>
            </a:r>
            <a:r>
              <a:rPr lang="he-IL" sz="2000" dirty="0"/>
              <a:t> ליה לרבן שמעון בן גמליאל </a:t>
            </a:r>
            <a:r>
              <a:rPr lang="he-IL" sz="2000" dirty="0" err="1"/>
              <a:t>דאמר</a:t>
            </a:r>
            <a:r>
              <a:rPr lang="he-IL" sz="2000" dirty="0"/>
              <a:t> כתובת </a:t>
            </a:r>
            <a:r>
              <a:rPr lang="he-IL" sz="2000" dirty="0" err="1"/>
              <a:t>אשה</a:t>
            </a:r>
            <a:r>
              <a:rPr lang="he-IL" sz="2000" dirty="0"/>
              <a:t> </a:t>
            </a:r>
            <a:r>
              <a:rPr lang="he-IL" sz="2000" dirty="0" smtClean="0"/>
              <a:t>מדאורייתא,</a:t>
            </a:r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דתנן</a:t>
            </a:r>
            <a:r>
              <a:rPr lang="he-IL" sz="2000" dirty="0" smtClean="0"/>
              <a:t>: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רבן שמעון בן גמליאל אומר נותן לה ממעות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קפוטקיא</a:t>
            </a:r>
            <a:r>
              <a:rPr lang="he-IL" sz="20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ואי </a:t>
            </a:r>
            <a:r>
              <a:rPr lang="he-IL" sz="2000" dirty="0" err="1"/>
              <a:t>בעית</a:t>
            </a:r>
            <a:r>
              <a:rPr lang="he-IL" sz="2000" dirty="0"/>
              <a:t> </a:t>
            </a:r>
            <a:r>
              <a:rPr lang="he-IL" sz="2000" dirty="0" smtClean="0"/>
              <a:t>אימא: </a:t>
            </a:r>
            <a:r>
              <a:rPr lang="he-IL" sz="2000" dirty="0"/>
              <a:t>כולה רבן שמעון בן גמליאל היא </a:t>
            </a:r>
            <a:r>
              <a:rPr lang="he-IL" sz="2000" dirty="0" err="1"/>
              <a:t>וחסורי</a:t>
            </a:r>
            <a:r>
              <a:rPr lang="he-IL" sz="2000" dirty="0"/>
              <a:t> </a:t>
            </a:r>
            <a:r>
              <a:rPr lang="he-IL" sz="2000" dirty="0" err="1"/>
              <a:t>מיחסרא</a:t>
            </a:r>
            <a:r>
              <a:rPr lang="he-IL" sz="2000" dirty="0"/>
              <a:t> והכי </a:t>
            </a:r>
            <a:r>
              <a:rPr lang="he-IL" sz="2000" dirty="0" err="1" smtClean="0"/>
              <a:t>קתני</a:t>
            </a:r>
            <a:r>
              <a:rPr lang="he-IL" sz="2000" dirty="0" smtClean="0"/>
              <a:t>: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מכאן סמכו חכמים לכתובת </a:t>
            </a:r>
            <a:r>
              <a:rPr lang="he-IL" sz="2000" dirty="0" err="1">
                <a:solidFill>
                  <a:schemeClr val="accent6">
                    <a:lumMod val="50000"/>
                  </a:schemeClr>
                </a:solidFill>
              </a:rPr>
              <a:t>אשה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2000" dirty="0">
                <a:solidFill>
                  <a:srgbClr val="FF0000"/>
                </a:solidFill>
              </a:rPr>
              <a:t>מן </a:t>
            </a:r>
            <a:r>
              <a:rPr lang="he-IL" sz="2000" dirty="0" smtClean="0">
                <a:solidFill>
                  <a:srgbClr val="FF0000"/>
                </a:solidFill>
              </a:rPr>
              <a:t>התורה</a:t>
            </a: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</a:rPr>
              <a:t>כתובת אלמנה אינה מדברי תורה אלא מדברי סופרים שרבן שמעון בן גמליאל אומר כתובת אלמנה אינה מדברי תורה אלא מדברי סופרים</a:t>
            </a:r>
            <a:r>
              <a:rPr lang="he-IL" sz="2000" dirty="0" smtClean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16212" y="3000912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❶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8729464" y="5350672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❷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8702960" y="807095"/>
            <a:ext cx="4277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?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5370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80528" y="404664"/>
            <a:ext cx="8820472" cy="592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ההוא </a:t>
            </a:r>
            <a:r>
              <a:rPr lang="he-IL" sz="2000" dirty="0" err="1"/>
              <a:t>דאתא</a:t>
            </a:r>
            <a:r>
              <a:rPr lang="he-IL" sz="2000" dirty="0"/>
              <a:t> </a:t>
            </a:r>
            <a:r>
              <a:rPr lang="he-IL" sz="2000" dirty="0" err="1"/>
              <a:t>לקמיה</a:t>
            </a:r>
            <a:r>
              <a:rPr lang="he-IL" sz="2000" dirty="0"/>
              <a:t> </a:t>
            </a:r>
            <a:r>
              <a:rPr lang="he-IL" sz="2000" dirty="0" err="1"/>
              <a:t>דרב</a:t>
            </a:r>
            <a:r>
              <a:rPr lang="he-IL" sz="2000" dirty="0"/>
              <a:t> </a:t>
            </a:r>
            <a:r>
              <a:rPr lang="he-IL" sz="2000" dirty="0" smtClean="0"/>
              <a:t>נחמן, </a:t>
            </a:r>
            <a:r>
              <a:rPr lang="he-IL" sz="2000" dirty="0"/>
              <a:t>אמר </a:t>
            </a:r>
            <a:r>
              <a:rPr lang="he-IL" sz="2000" dirty="0" smtClean="0"/>
              <a:t>ליה: '</a:t>
            </a:r>
            <a:r>
              <a:rPr lang="he-IL" sz="2000" dirty="0" smtClean="0">
                <a:solidFill>
                  <a:schemeClr val="accent2">
                    <a:lumMod val="75000"/>
                  </a:schemeClr>
                </a:solidFill>
              </a:rPr>
              <a:t>פתח </a:t>
            </a:r>
            <a:r>
              <a:rPr lang="he-IL" sz="2000" dirty="0">
                <a:solidFill>
                  <a:schemeClr val="accent2">
                    <a:lumMod val="75000"/>
                  </a:schemeClr>
                </a:solidFill>
              </a:rPr>
              <a:t>פתוח </a:t>
            </a:r>
            <a:r>
              <a:rPr lang="he-IL" sz="2000" dirty="0" smtClean="0">
                <a:solidFill>
                  <a:schemeClr val="accent2">
                    <a:lumMod val="75000"/>
                  </a:schemeClr>
                </a:solidFill>
              </a:rPr>
              <a:t>מצאתי</a:t>
            </a:r>
            <a:r>
              <a:rPr lang="he-IL" sz="2000" dirty="0" smtClean="0"/>
              <a:t>'.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אמר </a:t>
            </a:r>
            <a:r>
              <a:rPr lang="he-IL" sz="2000" dirty="0"/>
              <a:t>ליה </a:t>
            </a:r>
            <a:r>
              <a:rPr lang="he-IL" sz="2000" dirty="0" smtClean="0"/>
              <a:t>רב נחמן: </a:t>
            </a:r>
            <a:r>
              <a:rPr lang="he-IL" sz="2000" dirty="0" err="1"/>
              <a:t>אסבוהו</a:t>
            </a:r>
            <a:r>
              <a:rPr lang="he-IL" sz="2000" dirty="0"/>
              <a:t> </a:t>
            </a:r>
            <a:r>
              <a:rPr lang="he-IL" sz="2000" dirty="0" smtClean="0"/>
              <a:t>כופרי, </a:t>
            </a:r>
            <a:r>
              <a:rPr lang="he-IL" sz="2000" dirty="0" err="1"/>
              <a:t>מברכתא</a:t>
            </a:r>
            <a:r>
              <a:rPr lang="he-IL" sz="2000" dirty="0"/>
              <a:t> </a:t>
            </a:r>
            <a:r>
              <a:rPr lang="he-IL" sz="2000" dirty="0" err="1"/>
              <a:t>חביטא</a:t>
            </a:r>
            <a:r>
              <a:rPr lang="he-IL" sz="2000" dirty="0"/>
              <a:t> </a:t>
            </a:r>
            <a:r>
              <a:rPr lang="he-IL" sz="2000" dirty="0" smtClean="0"/>
              <a:t>ליה.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והא </a:t>
            </a:r>
            <a:r>
              <a:rPr lang="he-IL" sz="2000" dirty="0"/>
              <a:t>רב נחמן הוא </a:t>
            </a:r>
            <a:r>
              <a:rPr lang="he-IL" sz="2000" dirty="0" err="1"/>
              <a:t>דאמר</a:t>
            </a:r>
            <a:r>
              <a:rPr lang="he-IL" sz="2000" dirty="0"/>
              <a:t> </a:t>
            </a:r>
            <a:r>
              <a:rPr lang="he-IL" sz="2000" dirty="0" smtClean="0"/>
              <a:t>מהימן?</a:t>
            </a:r>
          </a:p>
          <a:p>
            <a:pPr>
              <a:lnSpc>
                <a:spcPct val="120000"/>
              </a:lnSpc>
            </a:pPr>
            <a:endParaRPr lang="he-IL" sz="7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מהימן, </a:t>
            </a:r>
            <a:r>
              <a:rPr lang="he-IL" sz="2000" dirty="0" err="1"/>
              <a:t>ומסבינן</a:t>
            </a:r>
            <a:r>
              <a:rPr lang="he-IL" sz="2000" dirty="0"/>
              <a:t> ליה </a:t>
            </a:r>
            <a:r>
              <a:rPr lang="he-IL" sz="2000" dirty="0" smtClean="0"/>
              <a:t>כופרי.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רב </a:t>
            </a:r>
            <a:r>
              <a:rPr lang="he-IL" sz="2000" dirty="0" err="1"/>
              <a:t>אחאי</a:t>
            </a:r>
            <a:r>
              <a:rPr lang="he-IL" sz="2000" dirty="0"/>
              <a:t> </a:t>
            </a:r>
            <a:r>
              <a:rPr lang="he-IL" sz="2000" dirty="0" smtClean="0"/>
              <a:t>משני: </a:t>
            </a:r>
            <a:r>
              <a:rPr lang="he-IL" sz="2000" dirty="0"/>
              <a:t>כאן בבחור כאן </a:t>
            </a:r>
            <a:r>
              <a:rPr lang="he-IL" sz="2000" dirty="0" smtClean="0"/>
              <a:t>בנשוי.</a:t>
            </a:r>
          </a:p>
          <a:p>
            <a:pPr>
              <a:lnSpc>
                <a:spcPct val="120000"/>
              </a:lnSpc>
            </a:pPr>
            <a:endParaRPr lang="he-IL" sz="32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ההוא </a:t>
            </a:r>
            <a:r>
              <a:rPr lang="he-IL" sz="2000" dirty="0" err="1"/>
              <a:t>דאתא</a:t>
            </a:r>
            <a:r>
              <a:rPr lang="he-IL" sz="2000" dirty="0"/>
              <a:t> </a:t>
            </a:r>
            <a:r>
              <a:rPr lang="he-IL" sz="2000" dirty="0" err="1"/>
              <a:t>לקמיה</a:t>
            </a:r>
            <a:r>
              <a:rPr lang="he-IL" sz="2000" dirty="0"/>
              <a:t> דרבן </a:t>
            </a:r>
            <a:r>
              <a:rPr lang="he-IL" sz="2000" dirty="0" smtClean="0"/>
              <a:t>גמליאל, </a:t>
            </a:r>
            <a:r>
              <a:rPr lang="he-IL" sz="2000" dirty="0"/>
              <a:t>אמר </a:t>
            </a:r>
            <a:r>
              <a:rPr lang="he-IL" sz="2000" dirty="0" smtClean="0"/>
              <a:t>ליה: '</a:t>
            </a:r>
            <a:r>
              <a:rPr lang="he-IL" sz="2000" dirty="0">
                <a:solidFill>
                  <a:schemeClr val="accent2">
                    <a:lumMod val="75000"/>
                  </a:schemeClr>
                </a:solidFill>
              </a:rPr>
              <a:t>פתח </a:t>
            </a:r>
            <a:r>
              <a:rPr lang="he-IL" sz="2000" dirty="0">
                <a:solidFill>
                  <a:schemeClr val="accent2">
                    <a:lumMod val="75000"/>
                  </a:schemeClr>
                </a:solidFill>
              </a:rPr>
              <a:t>פתוח </a:t>
            </a:r>
            <a:r>
              <a:rPr lang="he-IL" sz="2000" dirty="0">
                <a:solidFill>
                  <a:schemeClr val="accent2">
                    <a:lumMod val="75000"/>
                  </a:schemeClr>
                </a:solidFill>
              </a:rPr>
              <a:t>מצאתי</a:t>
            </a:r>
            <a:r>
              <a:rPr lang="he-IL" sz="2000" dirty="0" smtClean="0"/>
              <a:t>'.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אמר ליה: </a:t>
            </a:r>
            <a:r>
              <a:rPr lang="he-IL" sz="2000" dirty="0"/>
              <a:t>שמא </a:t>
            </a:r>
            <a:r>
              <a:rPr lang="he-IL" sz="2000" dirty="0" err="1" smtClean="0"/>
              <a:t>הטיתה</a:t>
            </a:r>
            <a:r>
              <a:rPr lang="he-IL" sz="20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אמשול </a:t>
            </a:r>
            <a:r>
              <a:rPr lang="he-IL" sz="2000" dirty="0"/>
              <a:t>לך משל למה הדבר דומה </a:t>
            </a:r>
            <a:r>
              <a:rPr lang="he-IL" sz="2000" dirty="0" smtClean="0"/>
              <a:t>- לאדם </a:t>
            </a:r>
            <a:r>
              <a:rPr lang="he-IL" sz="2000" dirty="0"/>
              <a:t>שהיה מהלך באישון לילה </a:t>
            </a:r>
            <a:r>
              <a:rPr lang="he-IL" sz="2000" dirty="0" smtClean="0"/>
              <a:t>ואפילה,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היטה </a:t>
            </a:r>
            <a:r>
              <a:rPr lang="he-IL" sz="2000" dirty="0"/>
              <a:t>מצאו </a:t>
            </a:r>
            <a:r>
              <a:rPr lang="he-IL" sz="2000" dirty="0" smtClean="0"/>
              <a:t>פתוח, </a:t>
            </a:r>
            <a:r>
              <a:rPr lang="he-IL" sz="2000" dirty="0"/>
              <a:t>לא היטה מצאו </a:t>
            </a:r>
            <a:r>
              <a:rPr lang="he-IL" sz="2000" dirty="0" smtClean="0"/>
              <a:t>נעול.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איכא </a:t>
            </a:r>
            <a:r>
              <a:rPr lang="he-IL" sz="2000" dirty="0" err="1"/>
              <a:t>דאמרי</a:t>
            </a:r>
            <a:r>
              <a:rPr lang="he-IL" sz="2000" dirty="0"/>
              <a:t> הכי אמר </a:t>
            </a:r>
            <a:r>
              <a:rPr lang="he-IL" sz="2000" dirty="0" smtClean="0"/>
              <a:t>ליה: </a:t>
            </a:r>
            <a:r>
              <a:rPr lang="he-IL" sz="2000" dirty="0"/>
              <a:t>שמא במזיד </a:t>
            </a:r>
            <a:r>
              <a:rPr lang="he-IL" sz="2000" dirty="0" err="1"/>
              <a:t>הטיתה</a:t>
            </a:r>
            <a:r>
              <a:rPr lang="he-IL" sz="2000" dirty="0"/>
              <a:t> ועקרת לדשא </a:t>
            </a:r>
            <a:r>
              <a:rPr lang="he-IL" sz="2000" dirty="0" err="1" smtClean="0"/>
              <a:t>ועברא</a:t>
            </a:r>
            <a:r>
              <a:rPr lang="he-IL" sz="20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אמשול </a:t>
            </a:r>
            <a:r>
              <a:rPr lang="he-IL" sz="2000" dirty="0"/>
              <a:t>לך משל למה הדבר דומה </a:t>
            </a:r>
            <a:r>
              <a:rPr lang="he-IL" sz="2000" dirty="0" smtClean="0"/>
              <a:t>- לאדם </a:t>
            </a:r>
            <a:r>
              <a:rPr lang="he-IL" sz="2000" dirty="0"/>
              <a:t>שהוא מהלך באישון לילה </a:t>
            </a:r>
            <a:r>
              <a:rPr lang="he-IL" sz="2000" dirty="0" smtClean="0"/>
              <a:t>ואפילה,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היטה </a:t>
            </a:r>
            <a:r>
              <a:rPr lang="he-IL" sz="2000" dirty="0"/>
              <a:t>במזיד מצאו </a:t>
            </a:r>
            <a:r>
              <a:rPr lang="he-IL" sz="2000" dirty="0" smtClean="0"/>
              <a:t>פתוח, </a:t>
            </a:r>
            <a:r>
              <a:rPr lang="he-IL" sz="2000" dirty="0"/>
              <a:t>לא היטה במזיד מצאו </a:t>
            </a:r>
            <a:r>
              <a:rPr lang="he-IL" sz="2000" dirty="0" smtClean="0"/>
              <a:t>נעול.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13681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י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95456" y="436916"/>
            <a:ext cx="4320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47448" y="3444887"/>
            <a:ext cx="4875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324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27363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י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א - דף י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95456" y="410412"/>
            <a:ext cx="4320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③</a:t>
            </a:r>
            <a:endParaRPr lang="he-I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702960" y="3356992"/>
            <a:ext cx="4320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④</a:t>
            </a:r>
            <a:endParaRPr lang="he-IL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-180528" y="364908"/>
            <a:ext cx="8820472" cy="65925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ההוא </a:t>
            </a:r>
            <a:r>
              <a:rPr lang="he-IL" sz="2000" dirty="0" err="1"/>
              <a:t>דאתא</a:t>
            </a:r>
            <a:r>
              <a:rPr lang="he-IL" sz="2000" dirty="0"/>
              <a:t> </a:t>
            </a:r>
            <a:r>
              <a:rPr lang="he-IL" sz="2000" dirty="0" err="1"/>
              <a:t>לקמיה</a:t>
            </a:r>
            <a:r>
              <a:rPr lang="he-IL" sz="2000" dirty="0"/>
              <a:t> דרבן גמליאל בר </a:t>
            </a:r>
            <a:r>
              <a:rPr lang="he-IL" sz="2000" dirty="0" smtClean="0"/>
              <a:t>רבי, אמר ליה: </a:t>
            </a:r>
            <a:r>
              <a:rPr lang="he-IL" sz="2000" dirty="0" smtClean="0">
                <a:solidFill>
                  <a:schemeClr val="accent2">
                    <a:lumMod val="75000"/>
                  </a:schemeClr>
                </a:solidFill>
              </a:rPr>
              <a:t>רבי, </a:t>
            </a:r>
            <a:r>
              <a:rPr lang="he-IL" sz="2000" dirty="0">
                <a:solidFill>
                  <a:schemeClr val="accent2">
                    <a:lumMod val="75000"/>
                  </a:schemeClr>
                </a:solidFill>
              </a:rPr>
              <a:t>בעלתי ולא מצאתי </a:t>
            </a:r>
            <a:r>
              <a:rPr lang="he-IL" sz="2000" dirty="0" smtClean="0">
                <a:solidFill>
                  <a:schemeClr val="accent2">
                    <a:lumMod val="75000"/>
                  </a:schemeClr>
                </a:solidFill>
              </a:rPr>
              <a:t>דם.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אמרה לו: רבי, </a:t>
            </a:r>
            <a:r>
              <a:rPr lang="he-IL" sz="2000" dirty="0"/>
              <a:t>בתולה </a:t>
            </a:r>
            <a:r>
              <a:rPr lang="he-IL" sz="2000" dirty="0" smtClean="0"/>
              <a:t>הייתי.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 להם: </a:t>
            </a:r>
            <a:r>
              <a:rPr lang="he-IL" sz="2000" dirty="0"/>
              <a:t>הביאו לי אותו </a:t>
            </a:r>
            <a:r>
              <a:rPr lang="he-IL" sz="2000" dirty="0" smtClean="0"/>
              <a:t>סודר.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הביאו </a:t>
            </a:r>
            <a:r>
              <a:rPr lang="he-IL" sz="2000" dirty="0"/>
              <a:t>לו הסודר ושראו במים וכבסו ומצא עליו כמה טיפי </a:t>
            </a:r>
            <a:r>
              <a:rPr lang="he-IL" sz="2000" dirty="0" smtClean="0"/>
              <a:t>דמים.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 לו: </a:t>
            </a:r>
            <a:r>
              <a:rPr lang="he-IL" sz="2000" dirty="0"/>
              <a:t>לך זכה </a:t>
            </a:r>
            <a:r>
              <a:rPr lang="he-IL" sz="2000" dirty="0" err="1" smtClean="0"/>
              <a:t>במקחך</a:t>
            </a:r>
            <a:r>
              <a:rPr lang="he-IL" sz="2000" dirty="0"/>
              <a:t>.</a:t>
            </a: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אמר </a:t>
            </a:r>
            <a:r>
              <a:rPr lang="he-IL" sz="2000" dirty="0"/>
              <a:t>ליה </a:t>
            </a:r>
            <a:r>
              <a:rPr lang="he-IL" sz="2000" dirty="0" err="1"/>
              <a:t>הונא</a:t>
            </a:r>
            <a:r>
              <a:rPr lang="he-IL" sz="2000" dirty="0"/>
              <a:t> מר בריה </a:t>
            </a:r>
            <a:r>
              <a:rPr lang="he-IL" sz="2000" dirty="0" err="1"/>
              <a:t>דרבא</a:t>
            </a:r>
            <a:r>
              <a:rPr lang="he-IL" sz="2000" dirty="0"/>
              <a:t> </a:t>
            </a:r>
            <a:r>
              <a:rPr lang="he-IL" sz="2000" dirty="0" err="1"/>
              <a:t>מפרזקיא</a:t>
            </a:r>
            <a:r>
              <a:rPr lang="he-IL" sz="2000" dirty="0"/>
              <a:t> לרב </a:t>
            </a:r>
            <a:r>
              <a:rPr lang="he-IL" sz="2000" dirty="0" smtClean="0"/>
              <a:t>אשי: </a:t>
            </a:r>
            <a:r>
              <a:rPr lang="he-IL" sz="2000" dirty="0" err="1"/>
              <a:t>אנן</a:t>
            </a:r>
            <a:r>
              <a:rPr lang="he-IL" sz="2000" dirty="0"/>
              <a:t> </a:t>
            </a:r>
            <a:r>
              <a:rPr lang="he-IL" sz="2000" dirty="0" err="1"/>
              <a:t>נמי</a:t>
            </a:r>
            <a:r>
              <a:rPr lang="he-IL" sz="2000" dirty="0"/>
              <a:t> נעביד </a:t>
            </a:r>
            <a:r>
              <a:rPr lang="he-IL" sz="2000" dirty="0" smtClean="0"/>
              <a:t>הכי?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 ליה: </a:t>
            </a:r>
            <a:r>
              <a:rPr lang="he-IL" sz="2000" dirty="0" smtClean="0"/>
              <a:t>גיהוץ </a:t>
            </a:r>
            <a:r>
              <a:rPr lang="he-IL" sz="2000" dirty="0"/>
              <a:t>שלנו ככיבוס </a:t>
            </a:r>
            <a:r>
              <a:rPr lang="he-IL" sz="2000" dirty="0" smtClean="0"/>
              <a:t>שלהם, </a:t>
            </a:r>
            <a:r>
              <a:rPr lang="he-IL" sz="2000" dirty="0"/>
              <a:t>ואי אמרת </a:t>
            </a:r>
            <a:r>
              <a:rPr lang="he-IL" sz="2000" dirty="0" err="1"/>
              <a:t>ניעבד</a:t>
            </a:r>
            <a:r>
              <a:rPr lang="he-IL" sz="2000" dirty="0"/>
              <a:t> גיהוץ </a:t>
            </a:r>
            <a:r>
              <a:rPr lang="he-IL" sz="2000" dirty="0" err="1"/>
              <a:t>מעברא</a:t>
            </a:r>
            <a:r>
              <a:rPr lang="he-IL" sz="2000" dirty="0"/>
              <a:t> ליה </a:t>
            </a:r>
            <a:r>
              <a:rPr lang="he-IL" sz="2000" dirty="0" err="1" smtClean="0"/>
              <a:t>חומרתא</a:t>
            </a:r>
            <a:r>
              <a:rPr lang="he-IL" sz="2000" dirty="0" smtClean="0"/>
              <a:t>.</a:t>
            </a: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ההוא </a:t>
            </a:r>
            <a:r>
              <a:rPr lang="he-IL" sz="2000" dirty="0" err="1"/>
              <a:t>דאתא</a:t>
            </a:r>
            <a:r>
              <a:rPr lang="he-IL" sz="2000" dirty="0"/>
              <a:t> </a:t>
            </a:r>
            <a:r>
              <a:rPr lang="he-IL" sz="2000" dirty="0" err="1"/>
              <a:t>לקמיה</a:t>
            </a:r>
            <a:r>
              <a:rPr lang="he-IL" sz="2000" dirty="0"/>
              <a:t> דרבן גמליאל </a:t>
            </a:r>
            <a:r>
              <a:rPr lang="he-IL" sz="2000" dirty="0" err="1"/>
              <a:t>ב'</a:t>
            </a:r>
            <a:r>
              <a:rPr lang="he-IL" sz="2000" dirty="0" err="1" smtClean="0"/>
              <a:t>'ר</a:t>
            </a:r>
            <a:r>
              <a:rPr lang="he-IL" sz="2000" dirty="0" smtClean="0"/>
              <a:t>, אמר ליה: </a:t>
            </a:r>
            <a:r>
              <a:rPr lang="he-IL" sz="2000" dirty="0" smtClean="0">
                <a:solidFill>
                  <a:schemeClr val="accent2">
                    <a:lumMod val="75000"/>
                  </a:schemeClr>
                </a:solidFill>
              </a:rPr>
              <a:t>רבי, </a:t>
            </a:r>
            <a:r>
              <a:rPr lang="he-IL" sz="2000" dirty="0">
                <a:solidFill>
                  <a:schemeClr val="accent2">
                    <a:lumMod val="75000"/>
                  </a:schemeClr>
                </a:solidFill>
              </a:rPr>
              <a:t>בעלתי ולא מצאתי </a:t>
            </a:r>
            <a:r>
              <a:rPr lang="he-IL" sz="2000" dirty="0" smtClean="0">
                <a:solidFill>
                  <a:schemeClr val="accent2">
                    <a:lumMod val="75000"/>
                  </a:schemeClr>
                </a:solidFill>
              </a:rPr>
              <a:t>דם.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אמרה ליה: רבי, </a:t>
            </a:r>
            <a:r>
              <a:rPr lang="he-IL" sz="2000" dirty="0"/>
              <a:t>עדיין בתולה </a:t>
            </a:r>
            <a:r>
              <a:rPr lang="he-IL" sz="2000" dirty="0" smtClean="0"/>
              <a:t>אני.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 להן: </a:t>
            </a:r>
            <a:r>
              <a:rPr lang="he-IL" sz="2000" dirty="0"/>
              <a:t>הביאו לי שתי שפחות אחת בתולה ואחת </a:t>
            </a:r>
            <a:r>
              <a:rPr lang="he-IL" sz="2000" dirty="0" smtClean="0"/>
              <a:t>בעולה.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הביאו </a:t>
            </a:r>
            <a:r>
              <a:rPr lang="he-IL" sz="2000" dirty="0"/>
              <a:t>לו והושיבן על פי חבית של יין </a:t>
            </a:r>
            <a:r>
              <a:rPr lang="he-IL" sz="2000" dirty="0" smtClean="0"/>
              <a:t>- בעולה </a:t>
            </a:r>
            <a:r>
              <a:rPr lang="he-IL" sz="2000" dirty="0"/>
              <a:t>ריחה </a:t>
            </a:r>
            <a:r>
              <a:rPr lang="he-IL" sz="2000" dirty="0" smtClean="0"/>
              <a:t>נודף, </a:t>
            </a:r>
            <a:r>
              <a:rPr lang="he-IL" sz="2000" dirty="0"/>
              <a:t>בתולה אין ריחה </a:t>
            </a:r>
            <a:r>
              <a:rPr lang="he-IL" sz="2000" dirty="0" smtClean="0"/>
              <a:t>נודף.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אף </a:t>
            </a:r>
            <a:r>
              <a:rPr lang="he-IL" sz="2000" dirty="0"/>
              <a:t>זו הושיבה ולא היה ריחה </a:t>
            </a:r>
            <a:r>
              <a:rPr lang="he-IL" sz="2000" dirty="0" smtClean="0"/>
              <a:t>נודף.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 לו: </a:t>
            </a:r>
            <a:r>
              <a:rPr lang="he-IL" sz="2000" dirty="0"/>
              <a:t>לך זכה </a:t>
            </a:r>
            <a:r>
              <a:rPr lang="he-IL" sz="2000" dirty="0" err="1" smtClean="0"/>
              <a:t>במקחך</a:t>
            </a:r>
            <a:r>
              <a:rPr lang="he-IL" sz="20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ונבדוק </a:t>
            </a:r>
            <a:r>
              <a:rPr lang="he-IL" sz="2000" dirty="0"/>
              <a:t>מעיקרא </a:t>
            </a:r>
            <a:r>
              <a:rPr lang="he-IL" sz="2000" dirty="0" smtClean="0"/>
              <a:t>בגווה?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גמרא </a:t>
            </a:r>
            <a:r>
              <a:rPr lang="he-IL" sz="2000" dirty="0" err="1"/>
              <a:t>הוה</a:t>
            </a:r>
            <a:r>
              <a:rPr lang="he-IL" sz="2000" dirty="0"/>
              <a:t> </a:t>
            </a:r>
            <a:r>
              <a:rPr lang="he-IL" sz="2000" dirty="0" err="1"/>
              <a:t>שמיע</a:t>
            </a:r>
            <a:r>
              <a:rPr lang="he-IL" sz="2000" dirty="0"/>
              <a:t> </a:t>
            </a:r>
            <a:r>
              <a:rPr lang="he-IL" sz="2000" dirty="0" smtClean="0"/>
              <a:t>ליה, </a:t>
            </a:r>
            <a:r>
              <a:rPr lang="he-IL" sz="2000" dirty="0"/>
              <a:t>מעשה לא </a:t>
            </a:r>
            <a:r>
              <a:rPr lang="he-IL" sz="2000" dirty="0" err="1"/>
              <a:t>הוה</a:t>
            </a:r>
            <a:r>
              <a:rPr lang="he-IL" sz="2000" dirty="0"/>
              <a:t> </a:t>
            </a:r>
            <a:r>
              <a:rPr lang="he-IL" sz="2000" dirty="0" smtClean="0"/>
              <a:t>חזי, </a:t>
            </a:r>
            <a:r>
              <a:rPr lang="he-IL" sz="2000" dirty="0"/>
              <a:t>וסבר </a:t>
            </a:r>
            <a:r>
              <a:rPr lang="he-IL" sz="2000" dirty="0" err="1"/>
              <a:t>דלמא</a:t>
            </a:r>
            <a:r>
              <a:rPr lang="he-IL" sz="2000" dirty="0"/>
              <a:t> לא קים ליה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בגווה </a:t>
            </a:r>
            <a:r>
              <a:rPr lang="he-IL" sz="2000" dirty="0" err="1"/>
              <a:t>דמלתא</a:t>
            </a:r>
            <a:r>
              <a:rPr lang="he-IL" sz="2000" dirty="0"/>
              <a:t> שפיר ולאו אורח ארעא לזלזולי בבנות </a:t>
            </a:r>
            <a:r>
              <a:rPr lang="he-IL" sz="2000" dirty="0" smtClean="0"/>
              <a:t>ישראל.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26692" y="2833936"/>
            <a:ext cx="487560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b="1" dirty="0">
                <a:solidFill>
                  <a:schemeClr val="bg1">
                    <a:lumMod val="50000"/>
                  </a:schemeClr>
                </a:solidFill>
              </a:rPr>
              <a:t>עמוד</a:t>
            </a:r>
            <a:r>
              <a:rPr lang="he-IL" sz="800" dirty="0" smtClean="0"/>
              <a:t> ב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49689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80528" y="404664"/>
            <a:ext cx="8820472" cy="611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ההוא </a:t>
            </a:r>
            <a:r>
              <a:rPr lang="he-IL" sz="2000" dirty="0" err="1"/>
              <a:t>דאתא</a:t>
            </a:r>
            <a:r>
              <a:rPr lang="he-IL" sz="2000" dirty="0"/>
              <a:t> </a:t>
            </a:r>
            <a:r>
              <a:rPr lang="he-IL" sz="2000" dirty="0" err="1"/>
              <a:t>לקמיה</a:t>
            </a:r>
            <a:r>
              <a:rPr lang="he-IL" sz="2000" dirty="0"/>
              <a:t> דרבן גמליאל </a:t>
            </a:r>
            <a:r>
              <a:rPr lang="he-IL" sz="2000" dirty="0" smtClean="0"/>
              <a:t>הזקן, אמר לו: </a:t>
            </a:r>
            <a:r>
              <a:rPr lang="he-IL" sz="2000" dirty="0" smtClean="0">
                <a:solidFill>
                  <a:schemeClr val="accent2">
                    <a:lumMod val="75000"/>
                  </a:schemeClr>
                </a:solidFill>
              </a:rPr>
              <a:t>רבי, </a:t>
            </a:r>
            <a:r>
              <a:rPr lang="he-IL" sz="2000" dirty="0">
                <a:solidFill>
                  <a:schemeClr val="accent2">
                    <a:lumMod val="75000"/>
                  </a:schemeClr>
                </a:solidFill>
              </a:rPr>
              <a:t>בעלתי ולא מצאתי </a:t>
            </a:r>
            <a:r>
              <a:rPr lang="he-IL" sz="2000" dirty="0" smtClean="0">
                <a:solidFill>
                  <a:schemeClr val="accent2">
                    <a:lumMod val="75000"/>
                  </a:schemeClr>
                </a:solidFill>
              </a:rPr>
              <a:t>דם.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אמרה לו: רבי, </a:t>
            </a:r>
            <a:r>
              <a:rPr lang="he-IL" sz="2000" dirty="0"/>
              <a:t>ממשפחת </a:t>
            </a:r>
            <a:r>
              <a:rPr lang="he-IL" sz="2000" dirty="0" err="1"/>
              <a:t>דורקטי</a:t>
            </a:r>
            <a:r>
              <a:rPr lang="he-IL" sz="2000" dirty="0"/>
              <a:t> </a:t>
            </a:r>
            <a:r>
              <a:rPr lang="he-IL" sz="2000" dirty="0" smtClean="0"/>
              <a:t>אני, </a:t>
            </a:r>
            <a:r>
              <a:rPr lang="he-IL" sz="2000" dirty="0"/>
              <a:t>שאין להן לא דם נדה ולא דם </a:t>
            </a:r>
            <a:r>
              <a:rPr lang="he-IL" sz="2000" dirty="0" smtClean="0"/>
              <a:t>בתולים.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בדק </a:t>
            </a:r>
            <a:r>
              <a:rPr lang="he-IL" sz="2000" dirty="0"/>
              <a:t>רבן גמליאל בקרובותיה ומצא </a:t>
            </a:r>
            <a:r>
              <a:rPr lang="he-IL" sz="2000" dirty="0" smtClean="0"/>
              <a:t>כדבריה.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 לו: </a:t>
            </a:r>
            <a:r>
              <a:rPr lang="he-IL" sz="2000" dirty="0"/>
              <a:t>לך </a:t>
            </a:r>
            <a:r>
              <a:rPr lang="he-IL" sz="2000" dirty="0">
                <a:solidFill>
                  <a:srgbClr val="FF0000"/>
                </a:solidFill>
              </a:rPr>
              <a:t>זכה </a:t>
            </a:r>
            <a:r>
              <a:rPr lang="he-IL" sz="2000" dirty="0" err="1" smtClean="0">
                <a:solidFill>
                  <a:srgbClr val="FF0000"/>
                </a:solidFill>
              </a:rPr>
              <a:t>במקחך</a:t>
            </a:r>
            <a:r>
              <a:rPr lang="he-IL" sz="2000" dirty="0" smtClean="0"/>
              <a:t>, </a:t>
            </a:r>
            <a:r>
              <a:rPr lang="he-IL" sz="2000" dirty="0"/>
              <a:t>אשריך שזכית למשפחת </a:t>
            </a:r>
            <a:r>
              <a:rPr lang="he-IL" sz="2000" dirty="0" err="1" smtClean="0"/>
              <a:t>דורקטי</a:t>
            </a:r>
            <a:r>
              <a:rPr lang="he-IL" sz="2000" dirty="0" smtClean="0"/>
              <a:t>.</a:t>
            </a: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מאי </a:t>
            </a:r>
            <a:r>
              <a:rPr lang="he-IL" sz="2000" dirty="0" err="1" smtClean="0"/>
              <a:t>דורקטי</a:t>
            </a:r>
            <a:r>
              <a:rPr lang="he-IL" sz="2000" dirty="0" smtClean="0"/>
              <a:t>? </a:t>
            </a:r>
            <a:r>
              <a:rPr lang="he-IL" sz="2000" dirty="0"/>
              <a:t>דור </a:t>
            </a:r>
            <a:r>
              <a:rPr lang="he-IL" sz="2000" dirty="0" smtClean="0"/>
              <a:t>קטוע.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אמר </a:t>
            </a:r>
            <a:r>
              <a:rPr lang="he-IL" sz="2000" dirty="0"/>
              <a:t>רבי </a:t>
            </a:r>
            <a:r>
              <a:rPr lang="he-IL" sz="2000" dirty="0" err="1" smtClean="0"/>
              <a:t>חנינא</a:t>
            </a:r>
            <a:r>
              <a:rPr lang="he-IL" sz="20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תנחומים </a:t>
            </a:r>
            <a:r>
              <a:rPr lang="he-IL" sz="2000" dirty="0"/>
              <a:t>של הבל ניחמו רבן גמליאל לאותו </a:t>
            </a:r>
            <a:r>
              <a:rPr lang="he-IL" sz="2000" dirty="0" smtClean="0"/>
              <a:t>האיש,</a:t>
            </a:r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דתני</a:t>
            </a:r>
            <a:r>
              <a:rPr lang="he-IL" sz="2000" dirty="0" smtClean="0"/>
              <a:t> </a:t>
            </a:r>
            <a:r>
              <a:rPr lang="he-IL" sz="2000" dirty="0"/>
              <a:t>רבי </a:t>
            </a:r>
            <a:r>
              <a:rPr lang="he-IL" sz="2000" dirty="0" err="1" smtClean="0"/>
              <a:t>חייא</a:t>
            </a:r>
            <a:r>
              <a:rPr lang="he-IL" sz="2000" dirty="0" smtClean="0"/>
              <a:t>: </a:t>
            </a:r>
            <a:r>
              <a:rPr lang="he-IL" sz="2000" dirty="0"/>
              <a:t>כשם שהשאור יפה </a:t>
            </a:r>
            <a:r>
              <a:rPr lang="he-IL" sz="2000" dirty="0" smtClean="0"/>
              <a:t>לעיסה - כך </a:t>
            </a:r>
            <a:r>
              <a:rPr lang="he-IL" sz="2000" dirty="0"/>
              <a:t>דמים יפים </a:t>
            </a:r>
            <a:r>
              <a:rPr lang="he-IL" sz="2000" dirty="0" smtClean="0"/>
              <a:t>לאשה,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ותנא </a:t>
            </a:r>
            <a:r>
              <a:rPr lang="he-IL" sz="2000" dirty="0"/>
              <a:t>משום רבי </a:t>
            </a:r>
            <a:r>
              <a:rPr lang="he-IL" sz="2000" dirty="0" smtClean="0"/>
              <a:t>מאיר: </a:t>
            </a:r>
            <a:r>
              <a:rPr lang="he-IL" sz="2000" dirty="0"/>
              <a:t>כל </a:t>
            </a:r>
            <a:r>
              <a:rPr lang="he-IL" sz="2000" dirty="0" err="1"/>
              <a:t>אשה</a:t>
            </a:r>
            <a:r>
              <a:rPr lang="he-IL" sz="2000" dirty="0"/>
              <a:t> שדמיה מרובין </a:t>
            </a:r>
            <a:r>
              <a:rPr lang="he-IL" sz="2000" dirty="0" smtClean="0"/>
              <a:t>- בניה מרובים.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אתמר</a:t>
            </a:r>
            <a:r>
              <a:rPr lang="he-IL" sz="20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רבי </a:t>
            </a:r>
            <a:r>
              <a:rPr lang="he-IL" sz="2000" dirty="0"/>
              <a:t>ירמיה בר אבא </a:t>
            </a:r>
            <a:r>
              <a:rPr lang="he-IL" sz="2000" dirty="0" smtClean="0"/>
              <a:t>אמר: </a:t>
            </a:r>
            <a:r>
              <a:rPr lang="he-IL" sz="2000" dirty="0">
                <a:solidFill>
                  <a:srgbClr val="FF0000"/>
                </a:solidFill>
              </a:rPr>
              <a:t>זכה </a:t>
            </a:r>
            <a:r>
              <a:rPr lang="he-IL" sz="2000" dirty="0" err="1">
                <a:solidFill>
                  <a:srgbClr val="FF0000"/>
                </a:solidFill>
              </a:rPr>
              <a:t>במקחך</a:t>
            </a:r>
            <a:r>
              <a:rPr lang="he-IL" sz="2000" dirty="0">
                <a:solidFill>
                  <a:srgbClr val="FF0000"/>
                </a:solidFill>
              </a:rPr>
              <a:t> </a:t>
            </a:r>
            <a:r>
              <a:rPr lang="he-IL" sz="2000" dirty="0"/>
              <a:t>אמר </a:t>
            </a:r>
            <a:r>
              <a:rPr lang="he-IL" sz="2000" dirty="0" smtClean="0"/>
              <a:t>ליה.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ורבי </a:t>
            </a:r>
            <a:r>
              <a:rPr lang="he-IL" sz="2000" dirty="0"/>
              <a:t>יוסי בר אבין </a:t>
            </a:r>
            <a:r>
              <a:rPr lang="he-IL" sz="2000" dirty="0" smtClean="0"/>
              <a:t>אמר: </a:t>
            </a:r>
            <a:r>
              <a:rPr lang="he-IL" sz="2000" dirty="0">
                <a:solidFill>
                  <a:srgbClr val="FF0000"/>
                </a:solidFill>
              </a:rPr>
              <a:t>נתחייב </a:t>
            </a:r>
            <a:r>
              <a:rPr lang="he-IL" sz="2000" dirty="0" err="1">
                <a:solidFill>
                  <a:srgbClr val="FF0000"/>
                </a:solidFill>
              </a:rPr>
              <a:t>במקחך</a:t>
            </a:r>
            <a:r>
              <a:rPr lang="he-IL" sz="2000" dirty="0">
                <a:solidFill>
                  <a:srgbClr val="FF0000"/>
                </a:solidFill>
              </a:rPr>
              <a:t> </a:t>
            </a:r>
            <a:r>
              <a:rPr lang="he-IL" sz="2000" dirty="0"/>
              <a:t>אמר </a:t>
            </a:r>
            <a:r>
              <a:rPr lang="he-IL" sz="2000" dirty="0" smtClean="0"/>
              <a:t>ליה. </a:t>
            </a:r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בשלמא</a:t>
            </a:r>
            <a:r>
              <a:rPr lang="he-IL" sz="2000" dirty="0" smtClean="0"/>
              <a:t> </a:t>
            </a:r>
            <a:r>
              <a:rPr lang="he-IL" sz="2000" dirty="0"/>
              <a:t>למאן </a:t>
            </a:r>
            <a:r>
              <a:rPr lang="he-IL" sz="2000" dirty="0" err="1"/>
              <a:t>דאמר</a:t>
            </a:r>
            <a:r>
              <a:rPr lang="he-IL" sz="2000" dirty="0"/>
              <a:t> </a:t>
            </a:r>
            <a:r>
              <a:rPr lang="he-IL" sz="2000" dirty="0" smtClean="0"/>
              <a:t>'נתחייב'  - היינו </a:t>
            </a:r>
            <a:r>
              <a:rPr lang="he-IL" sz="2000" dirty="0"/>
              <a:t>דרבי </a:t>
            </a:r>
            <a:r>
              <a:rPr lang="he-IL" sz="2000" dirty="0" err="1" smtClean="0"/>
              <a:t>חנינא</a:t>
            </a:r>
            <a:r>
              <a:rPr lang="he-IL" sz="20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 </a:t>
            </a:r>
            <a:r>
              <a:rPr lang="he-IL" sz="2000" dirty="0"/>
              <a:t>אלא למאן </a:t>
            </a:r>
            <a:r>
              <a:rPr lang="he-IL" sz="2000" dirty="0" err="1"/>
              <a:t>דאמר</a:t>
            </a:r>
            <a:r>
              <a:rPr lang="he-IL" sz="2000" dirty="0"/>
              <a:t> </a:t>
            </a:r>
            <a:r>
              <a:rPr lang="he-IL" sz="2000" dirty="0" smtClean="0"/>
              <a:t>'זכה' - מאי </a:t>
            </a:r>
            <a:r>
              <a:rPr lang="he-IL" sz="2000" dirty="0" err="1" smtClean="0"/>
              <a:t>זכותא</a:t>
            </a:r>
            <a:r>
              <a:rPr lang="he-IL" sz="2000" dirty="0" smtClean="0"/>
              <a:t>?  - דלא </a:t>
            </a:r>
            <a:r>
              <a:rPr lang="he-IL" sz="2000" dirty="0"/>
              <a:t>אתי לידי ספק </a:t>
            </a:r>
            <a:r>
              <a:rPr lang="he-IL" sz="2000" dirty="0" smtClean="0"/>
              <a:t>נדה.</a:t>
            </a:r>
            <a:endParaRPr lang="he-IL" sz="2000" dirty="0"/>
          </a:p>
          <a:p>
            <a:pPr>
              <a:lnSpc>
                <a:spcPct val="120000"/>
              </a:lnSpc>
            </a:pPr>
            <a:endParaRPr lang="he-IL" sz="400" dirty="0" smtClean="0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13681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י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95456" y="436916"/>
            <a:ext cx="4320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⑤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80193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1700</Words>
  <Application>Microsoft Office PowerPoint</Application>
  <PresentationFormat>‫הצגה על המסך (4:3)</PresentationFormat>
  <Paragraphs>309</Paragraphs>
  <Slides>16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</cp:lastModifiedBy>
  <cp:revision>163</cp:revision>
  <dcterms:created xsi:type="dcterms:W3CDTF">2015-01-28T10:22:53Z</dcterms:created>
  <dcterms:modified xsi:type="dcterms:W3CDTF">2015-02-12T18:34:41Z</dcterms:modified>
</cp:coreProperties>
</file>