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76" r:id="rId2"/>
    <p:sldId id="306" r:id="rId3"/>
    <p:sldId id="308" r:id="rId4"/>
    <p:sldId id="309" r:id="rId5"/>
    <p:sldId id="310" r:id="rId6"/>
    <p:sldId id="311" r:id="rId7"/>
    <p:sldId id="307" r:id="rId8"/>
    <p:sldId id="318" r:id="rId9"/>
    <p:sldId id="314" r:id="rId10"/>
    <p:sldId id="316" r:id="rId11"/>
    <p:sldId id="317" r:id="rId12"/>
    <p:sldId id="312" r:id="rId13"/>
    <p:sldId id="319" r:id="rId14"/>
    <p:sldId id="313" r:id="rId15"/>
    <p:sldId id="321" r:id="rId16"/>
    <p:sldId id="320" r:id="rId17"/>
    <p:sldId id="323" r:id="rId18"/>
    <p:sldId id="322" r:id="rId19"/>
    <p:sldId id="325" r:id="rId20"/>
    <p:sldId id="327" r:id="rId21"/>
    <p:sldId id="326" r:id="rId22"/>
    <p:sldId id="293" r:id="rId23"/>
    <p:sldId id="274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9631" autoAdjust="0"/>
  </p:normalViewPr>
  <p:slideViewPr>
    <p:cSldViewPr>
      <p:cViewPr varScale="1">
        <p:scale>
          <a:sx n="68" d="100"/>
          <a:sy n="68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אגרת בקורת</a:t>
            </a:r>
            <a:r>
              <a:rPr lang="he-IL" dirty="0" smtClean="0"/>
              <a:t>. הכרזה ולשון בקורת </a:t>
            </a:r>
            <a:r>
              <a:rPr lang="he-IL" dirty="0" err="1" smtClean="0"/>
              <a:t>שמבקרין</a:t>
            </a:r>
            <a:r>
              <a:rPr lang="he-IL" dirty="0" smtClean="0"/>
              <a:t> אותה בני אדם </a:t>
            </a:r>
            <a:r>
              <a:rPr lang="he-IL" dirty="0" err="1" smtClean="0"/>
              <a:t>ע''י</a:t>
            </a:r>
            <a:r>
              <a:rPr lang="he-IL" dirty="0" smtClean="0"/>
              <a:t> הכרזה:</a:t>
            </a:r>
            <a:r>
              <a:rPr lang="he-IL" b="1" dirty="0" smtClean="0"/>
              <a:t> גמ' שליח כמאן</a:t>
            </a:r>
            <a:r>
              <a:rPr lang="he-IL" dirty="0" smtClean="0"/>
              <a:t>. שליח </a:t>
            </a:r>
            <a:r>
              <a:rPr lang="he-IL" dirty="0" err="1" smtClean="0"/>
              <a:t>דטעה</a:t>
            </a:r>
            <a:r>
              <a:rPr lang="he-IL" dirty="0" smtClean="0"/>
              <a:t> כמאן </a:t>
            </a:r>
            <a:r>
              <a:rPr lang="he-IL" dirty="0" err="1" smtClean="0"/>
              <a:t>דיינינן</a:t>
            </a:r>
            <a:r>
              <a:rPr lang="he-IL" dirty="0" smtClean="0"/>
              <a:t> ליה כאלמנה </a:t>
            </a:r>
            <a:r>
              <a:rPr lang="he-IL" dirty="0" err="1" smtClean="0"/>
              <a:t>דיינינן</a:t>
            </a:r>
            <a:r>
              <a:rPr lang="he-IL" dirty="0" smtClean="0"/>
              <a:t> ליה שבטעות כל דהו בטל </a:t>
            </a:r>
            <a:r>
              <a:rPr lang="he-IL" dirty="0" err="1" smtClean="0"/>
              <a:t>כדתנן</a:t>
            </a:r>
            <a:r>
              <a:rPr lang="he-IL" dirty="0" smtClean="0"/>
              <a:t> </a:t>
            </a:r>
            <a:r>
              <a:rPr lang="he-IL" dirty="0" err="1" smtClean="0"/>
              <a:t>שוה</a:t>
            </a:r>
            <a:r>
              <a:rPr lang="he-IL" dirty="0" smtClean="0"/>
              <a:t> מנה ודינר במנה מכרה בטל או </a:t>
            </a:r>
            <a:r>
              <a:rPr lang="he-IL" dirty="0" err="1" smtClean="0"/>
              <a:t>כדיינין</a:t>
            </a:r>
            <a:r>
              <a:rPr lang="he-IL" dirty="0" smtClean="0"/>
              <a:t> הוא ועד </a:t>
            </a:r>
            <a:r>
              <a:rPr lang="he-IL" dirty="0" err="1" smtClean="0"/>
              <a:t>דטעה</a:t>
            </a:r>
            <a:r>
              <a:rPr lang="he-IL" dirty="0" smtClean="0"/>
              <a:t> בשתות: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7517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בית דין </a:t>
            </a:r>
            <a:r>
              <a:rPr lang="he-IL" b="1" dirty="0" err="1" smtClean="0"/>
              <a:t>מעמידין</a:t>
            </a:r>
            <a:r>
              <a:rPr lang="he-IL" b="1" dirty="0" smtClean="0"/>
              <a:t> להן אפוטרופוס</a:t>
            </a:r>
            <a:r>
              <a:rPr lang="he-IL" dirty="0" smtClean="0"/>
              <a:t>. לכל אחד ואחד מן הקטנים:</a:t>
            </a:r>
            <a:r>
              <a:rPr lang="he-IL" b="1" dirty="0" smtClean="0"/>
              <a:t> </a:t>
            </a:r>
            <a:r>
              <a:rPr lang="he-IL" b="1" dirty="0" err="1" smtClean="0"/>
              <a:t>ובוררין</a:t>
            </a:r>
            <a:r>
              <a:rPr lang="he-IL" b="1" dirty="0" smtClean="0"/>
              <a:t> להם</a:t>
            </a:r>
            <a:r>
              <a:rPr lang="he-IL" dirty="0" smtClean="0"/>
              <a:t>. כל אפוטרופוס לתינוק שלו:</a:t>
            </a:r>
            <a:r>
              <a:rPr lang="he-IL" b="1" dirty="0" smtClean="0"/>
              <a:t> אי דלא טעו</a:t>
            </a:r>
            <a:r>
              <a:rPr lang="he-IL" dirty="0" smtClean="0"/>
              <a:t>. למה ימחו:</a:t>
            </a:r>
            <a:r>
              <a:rPr lang="he-IL" b="1" dirty="0" smtClean="0"/>
              <a:t> ברוחות</a:t>
            </a:r>
            <a:r>
              <a:rPr lang="he-IL" dirty="0" smtClean="0"/>
              <a:t>. טוב לי ליטול חלקי במזרח שיש לי אצלה שדה שנפלה לי מבית אבי אמי: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8013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והחזיר רבי את המעשה</a:t>
            </a:r>
            <a:r>
              <a:rPr lang="he-IL" dirty="0" smtClean="0"/>
              <a:t>. </a:t>
            </a:r>
            <a:r>
              <a:rPr lang="he-IL" dirty="0" err="1" smtClean="0"/>
              <a:t>דנראה</a:t>
            </a:r>
            <a:r>
              <a:rPr lang="he-IL" dirty="0" smtClean="0"/>
              <a:t> בעיניו טעם הגון מה ששנינו במשנתנו </a:t>
            </a:r>
            <a:r>
              <a:rPr lang="he-IL" dirty="0" err="1" smtClean="0"/>
              <a:t>א''כ</a:t>
            </a:r>
            <a:r>
              <a:rPr lang="he-IL" dirty="0" smtClean="0"/>
              <a:t> מה </a:t>
            </a:r>
            <a:r>
              <a:rPr lang="he-IL" dirty="0" err="1" smtClean="0"/>
              <a:t>כח</a:t>
            </a:r>
            <a:r>
              <a:rPr lang="he-IL" dirty="0" smtClean="0"/>
              <a:t> </a:t>
            </a:r>
            <a:r>
              <a:rPr lang="he-IL" dirty="0" err="1" smtClean="0"/>
              <a:t>ב''ד</a:t>
            </a:r>
            <a:r>
              <a:rPr lang="he-IL" dirty="0" smtClean="0"/>
              <a:t> יפה: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963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לימא</a:t>
            </a:r>
            <a:r>
              <a:rPr lang="he-IL" b="1" dirty="0" smtClean="0"/>
              <a:t> בהא פליגי</a:t>
            </a:r>
            <a:r>
              <a:rPr lang="he-IL" dirty="0" smtClean="0"/>
              <a:t>. רב </a:t>
            </a:r>
            <a:r>
              <a:rPr lang="he-IL" dirty="0" err="1" smtClean="0"/>
              <a:t>דימי</a:t>
            </a:r>
            <a:r>
              <a:rPr lang="he-IL" dirty="0" smtClean="0"/>
              <a:t> ורב ספרא רב </a:t>
            </a:r>
            <a:r>
              <a:rPr lang="he-IL" dirty="0" err="1" smtClean="0"/>
              <a:t>דימי</a:t>
            </a:r>
            <a:r>
              <a:rPr lang="he-IL" dirty="0" smtClean="0"/>
              <a:t> סבר דיין הטועה בדבר המשנה שלא עשה כמשנה חוזר ולא אמרי' מה שעשה עשוי וישלם מביתו אלא בטועה בשיקול הדעת כמו שמפורש בסנהדרין והאי </a:t>
            </a:r>
            <a:r>
              <a:rPr lang="he-IL" dirty="0" err="1" smtClean="0"/>
              <a:t>נמי</a:t>
            </a:r>
            <a:r>
              <a:rPr lang="he-IL" dirty="0" smtClean="0"/>
              <a:t> דבר משנה הוא </a:t>
            </a:r>
            <a:r>
              <a:rPr lang="he-IL" dirty="0" err="1" smtClean="0"/>
              <a:t>שאע</a:t>
            </a:r>
            <a:r>
              <a:rPr lang="he-IL" dirty="0" smtClean="0"/>
              <a:t>''פ שנחלקו חכמים על רבן שמעון הרי נתן טעם לדבריו ורב ספרא שאינו שונה עשה והחזיר סבר אם עשה לא היה יכול לחזור: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3183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אחריותא</a:t>
            </a:r>
            <a:r>
              <a:rPr lang="he-IL" b="1" dirty="0" smtClean="0"/>
              <a:t> </a:t>
            </a:r>
            <a:r>
              <a:rPr lang="he-IL" b="1" dirty="0" err="1" smtClean="0"/>
              <a:t>איתמי</a:t>
            </a:r>
            <a:r>
              <a:rPr lang="he-IL" dirty="0" smtClean="0"/>
              <a:t>. אם נמצאת השדה גזולה או משועבדת לאחר וטרפה מן הלוקח בחובו חוזר הלוקח על היתומים שהאלמנה שליח של יתומים </a:t>
            </a:r>
            <a:r>
              <a:rPr lang="he-IL" dirty="0" err="1" smtClean="0"/>
              <a:t>היתה</a:t>
            </a:r>
            <a:r>
              <a:rPr lang="he-IL" dirty="0" smtClean="0"/>
              <a:t>:</a:t>
            </a:r>
            <a:r>
              <a:rPr lang="he-IL" b="1" dirty="0" smtClean="0"/>
              <a:t> וכן בי </a:t>
            </a:r>
            <a:r>
              <a:rPr lang="he-IL" b="1" dirty="0" err="1" smtClean="0"/>
              <a:t>דינא</a:t>
            </a:r>
            <a:r>
              <a:rPr lang="he-IL" b="1" dirty="0" smtClean="0"/>
              <a:t> </a:t>
            </a:r>
            <a:r>
              <a:rPr lang="he-IL" b="1" dirty="0" err="1" smtClean="0"/>
              <a:t>דזבין</a:t>
            </a:r>
            <a:r>
              <a:rPr lang="he-IL" dirty="0" smtClean="0"/>
              <a:t>. שדה יתומים למזון </a:t>
            </a:r>
            <a:r>
              <a:rPr lang="he-IL" dirty="0" err="1" smtClean="0"/>
              <a:t>האשה</a:t>
            </a:r>
            <a:r>
              <a:rPr lang="he-IL" dirty="0" smtClean="0"/>
              <a:t> והבנות אחריות </a:t>
            </a:r>
            <a:r>
              <a:rPr lang="he-IL" dirty="0" err="1" smtClean="0"/>
              <a:t>איתמי</a:t>
            </a:r>
            <a:r>
              <a:rPr lang="he-IL" dirty="0" smtClean="0"/>
              <a:t>: </a:t>
            </a:r>
          </a:p>
          <a:p>
            <a:r>
              <a:rPr lang="he-IL" b="1" dirty="0" smtClean="0"/>
              <a:t>כל </a:t>
            </a:r>
            <a:r>
              <a:rPr lang="he-IL" b="1" dirty="0" err="1" smtClean="0"/>
              <a:t>דזבין</a:t>
            </a:r>
            <a:r>
              <a:rPr lang="he-IL" b="1" dirty="0" smtClean="0"/>
              <a:t> מבי </a:t>
            </a:r>
            <a:r>
              <a:rPr lang="he-IL" b="1" dirty="0" err="1" smtClean="0"/>
              <a:t>דינא</a:t>
            </a:r>
            <a:r>
              <a:rPr lang="he-IL" b="1" dirty="0" smtClean="0"/>
              <a:t> </a:t>
            </a:r>
            <a:r>
              <a:rPr lang="he-IL" b="1" dirty="0" err="1" smtClean="0"/>
              <a:t>אדעתא</a:t>
            </a:r>
            <a:r>
              <a:rPr lang="he-IL" b="1" dirty="0" smtClean="0"/>
              <a:t> </a:t>
            </a:r>
            <a:r>
              <a:rPr lang="he-IL" b="1" dirty="0" err="1" smtClean="0"/>
              <a:t>דנפיק</a:t>
            </a:r>
            <a:r>
              <a:rPr lang="he-IL" b="1" dirty="0" smtClean="0"/>
              <a:t> ליה </a:t>
            </a:r>
            <a:r>
              <a:rPr lang="he-IL" b="1" dirty="0" err="1" smtClean="0"/>
              <a:t>קלא</a:t>
            </a:r>
            <a:r>
              <a:rPr lang="he-IL" b="1" dirty="0" smtClean="0"/>
              <a:t> </a:t>
            </a:r>
            <a:r>
              <a:rPr lang="he-IL" b="1" dirty="0" err="1" smtClean="0"/>
              <a:t>זבין</a:t>
            </a:r>
            <a:r>
              <a:rPr lang="he-IL" dirty="0" smtClean="0"/>
              <a:t>. לפי שהן מוכרים בהכרזה ובטוח הלוקח שאילו היו עליה </a:t>
            </a:r>
            <a:r>
              <a:rPr lang="he-IL" dirty="0" err="1" smtClean="0"/>
              <a:t>עסיקין</a:t>
            </a:r>
            <a:r>
              <a:rPr lang="he-IL" dirty="0" smtClean="0"/>
              <a:t> היו </a:t>
            </a:r>
            <a:r>
              <a:rPr lang="he-IL" dirty="0" err="1" smtClean="0"/>
              <a:t>יוצאין</a:t>
            </a:r>
            <a:r>
              <a:rPr lang="he-IL" dirty="0" smtClean="0"/>
              <a:t> </a:t>
            </a:r>
            <a:r>
              <a:rPr lang="he-IL" dirty="0" err="1" smtClean="0"/>
              <a:t>ומערערין</a:t>
            </a:r>
            <a:r>
              <a:rPr lang="he-IL" dirty="0" smtClean="0"/>
              <a:t> הלכך שלא באחריות הוא לוקח </a:t>
            </a:r>
            <a:r>
              <a:rPr lang="he-IL" dirty="0" err="1" smtClean="0"/>
              <a:t>קמ</a:t>
            </a:r>
            <a:r>
              <a:rPr lang="he-IL" dirty="0" smtClean="0"/>
              <a:t>''ל</a:t>
            </a:r>
            <a:r>
              <a:rPr lang="he-IL" dirty="0" smtClean="0"/>
              <a:t>:</a:t>
            </a:r>
          </a:p>
          <a:p>
            <a:r>
              <a:rPr lang="he-IL" dirty="0" err="1" smtClean="0"/>
              <a:t>רש"ש</a:t>
            </a:r>
            <a:r>
              <a:rPr lang="he-IL" dirty="0" smtClean="0"/>
              <a:t>: </a:t>
            </a:r>
            <a:r>
              <a:rPr lang="he-IL" dirty="0" err="1" smtClean="0"/>
              <a:t>ליפוק</a:t>
            </a:r>
            <a:r>
              <a:rPr lang="he-IL" dirty="0" smtClean="0"/>
              <a:t> עליה </a:t>
            </a:r>
            <a:r>
              <a:rPr lang="he-IL" dirty="0" err="1" smtClean="0"/>
              <a:t>קלא</a:t>
            </a:r>
            <a:r>
              <a:rPr lang="he-IL" dirty="0" smtClean="0"/>
              <a:t> </a:t>
            </a:r>
            <a:r>
              <a:rPr lang="he-IL" dirty="0" err="1" smtClean="0"/>
              <a:t>דעשיר</a:t>
            </a:r>
            <a:r>
              <a:rPr lang="he-IL" dirty="0" smtClean="0"/>
              <a:t> הוא (</a:t>
            </a:r>
            <a:r>
              <a:rPr lang="he-IL" dirty="0" err="1" smtClean="0"/>
              <a:t>יעב"ץ</a:t>
            </a:r>
            <a:r>
              <a:rPr lang="he-IL" dirty="0" smtClean="0"/>
              <a:t>: שאינו חושש לאחריות).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537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8758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וחוזרין</a:t>
            </a:r>
            <a:r>
              <a:rPr lang="he-IL" dirty="0" smtClean="0"/>
              <a:t>. ואין </a:t>
            </a:r>
            <a:r>
              <a:rPr lang="he-IL" dirty="0" err="1" smtClean="0"/>
              <a:t>אומרין</a:t>
            </a:r>
            <a:r>
              <a:rPr lang="he-IL" dirty="0" smtClean="0"/>
              <a:t> מה שעשה עשוי וישלם מביתו אלא הדרי </a:t>
            </a:r>
            <a:r>
              <a:rPr lang="he-IL" dirty="0" err="1" smtClean="0"/>
              <a:t>זביני</a:t>
            </a:r>
            <a:r>
              <a:rPr lang="he-IL" dirty="0" smtClean="0"/>
              <a:t>:</a:t>
            </a:r>
            <a:r>
              <a:rPr lang="he-IL" b="1" dirty="0" smtClean="0"/>
              <a:t> נעשו</a:t>
            </a:r>
            <a:r>
              <a:rPr lang="he-IL" dirty="0" smtClean="0"/>
              <a:t>. </a:t>
            </a:r>
            <a:r>
              <a:rPr lang="he-IL" dirty="0" err="1" smtClean="0"/>
              <a:t>בתמיה</a:t>
            </a:r>
            <a:r>
              <a:rPr lang="he-IL" dirty="0" smtClean="0"/>
              <a:t> הא ודאי טעו בדבר השנוי במשנה: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שום ההקדש</a:t>
            </a:r>
            <a:r>
              <a:rPr lang="he-IL" dirty="0" smtClean="0"/>
              <a:t>. גזבר המוכר קרקע של הקדש:</a:t>
            </a:r>
            <a:r>
              <a:rPr lang="he-IL" b="1" dirty="0" smtClean="0"/>
              <a:t> ששים יום</a:t>
            </a:r>
            <a:r>
              <a:rPr lang="he-IL" dirty="0" smtClean="0"/>
              <a:t>. מושכים ימי הכרזה:</a:t>
            </a:r>
          </a:p>
          <a:p>
            <a:r>
              <a:rPr lang="he-IL" dirty="0" smtClean="0"/>
              <a:t>הקושיה היא ממשנה </a:t>
            </a:r>
            <a:r>
              <a:rPr lang="he-IL" dirty="0" err="1" smtClean="0"/>
              <a:t>בערכין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721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7042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שמא יגנבו</a:t>
            </a:r>
            <a:r>
              <a:rPr lang="he-IL" dirty="0" smtClean="0"/>
              <a:t>. </a:t>
            </a:r>
            <a:r>
              <a:rPr lang="he-IL" dirty="0" err="1" smtClean="0"/>
              <a:t>כשנאספין</a:t>
            </a:r>
            <a:r>
              <a:rPr lang="he-IL" dirty="0" smtClean="0"/>
              <a:t> לראותם כדי </a:t>
            </a:r>
            <a:r>
              <a:rPr lang="he-IL" dirty="0" err="1" smtClean="0"/>
              <a:t>ללוקחם</a:t>
            </a:r>
            <a:r>
              <a:rPr lang="he-IL" dirty="0" smtClean="0"/>
              <a:t>:</a:t>
            </a:r>
            <a:r>
              <a:rPr lang="he-IL" b="1" dirty="0" smtClean="0"/>
              <a:t> [השטרות</a:t>
            </a:r>
            <a:r>
              <a:rPr lang="he-IL" dirty="0" smtClean="0"/>
              <a:t>. </a:t>
            </a:r>
            <a:r>
              <a:rPr lang="he-IL" dirty="0" err="1" smtClean="0"/>
              <a:t>שמוכרין</a:t>
            </a:r>
            <a:r>
              <a:rPr lang="he-IL" dirty="0" smtClean="0"/>
              <a:t> </a:t>
            </a:r>
            <a:r>
              <a:rPr lang="he-IL" dirty="0" err="1" smtClean="0"/>
              <a:t>שט''ח</a:t>
            </a:r>
            <a:r>
              <a:rPr lang="he-IL" dirty="0" smtClean="0"/>
              <a:t> של יתומים לאחרים]:</a:t>
            </a:r>
            <a:r>
              <a:rPr lang="he-IL" b="1" dirty="0" smtClean="0"/>
              <a:t> בשעה </a:t>
            </a:r>
            <a:r>
              <a:rPr lang="he-IL" b="1" dirty="0" err="1" smtClean="0"/>
              <a:t>שמכריזין</a:t>
            </a:r>
            <a:r>
              <a:rPr lang="he-IL" dirty="0" smtClean="0"/>
              <a:t>. </a:t>
            </a:r>
            <a:r>
              <a:rPr lang="he-IL" dirty="0" err="1" smtClean="0"/>
              <a:t>כדמפרש</a:t>
            </a:r>
            <a:r>
              <a:rPr lang="he-IL" dirty="0" smtClean="0"/>
              <a:t> שיש שעה שאין פנאי להמתין משך ימי הכרזה כגון </a:t>
            </a:r>
            <a:r>
              <a:rPr lang="he-IL" dirty="0" err="1" smtClean="0"/>
              <a:t>לכרגא</a:t>
            </a:r>
            <a:r>
              <a:rPr lang="he-IL" dirty="0" smtClean="0"/>
              <a:t> ולמזוני ולקבורה:</a:t>
            </a:r>
            <a:r>
              <a:rPr lang="he-IL" b="1" dirty="0" smtClean="0"/>
              <a:t> </a:t>
            </a:r>
            <a:r>
              <a:rPr lang="he-IL" b="1" dirty="0" err="1" smtClean="0"/>
              <a:t>לכרגא</a:t>
            </a:r>
            <a:r>
              <a:rPr lang="he-IL" dirty="0" smtClean="0"/>
              <a:t>. לפרוע למלך כסף גולגולת היתומים:</a:t>
            </a:r>
            <a:r>
              <a:rPr lang="he-IL" b="1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2132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משום דקרו להו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גנאי וחרפה היא להם כשקונים נכסים שבית דין </a:t>
            </a:r>
            <a:r>
              <a:rPr lang="he-IL" dirty="0" err="1" smtClean="0"/>
              <a:t>מוכרין</a:t>
            </a:r>
            <a:r>
              <a:rPr lang="he-IL" dirty="0" smtClean="0"/>
              <a:t> לפי שמחמת דוחק שהנושה לוחץ את היתומים או את </a:t>
            </a:r>
            <a:r>
              <a:rPr lang="he-IL" dirty="0" err="1" smtClean="0"/>
              <a:t>הלוה</a:t>
            </a:r>
            <a:r>
              <a:rPr lang="he-IL" dirty="0" smtClean="0"/>
              <a:t> לוקחים הלקוחות בזול </a:t>
            </a:r>
            <a:r>
              <a:rPr lang="he-IL" dirty="0" err="1" smtClean="0"/>
              <a:t>ומבזין</a:t>
            </a:r>
            <a:r>
              <a:rPr lang="he-IL" dirty="0" smtClean="0"/>
              <a:t> אותן וקורין להן אוכלי שדות הכרזה: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23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לאלתר</a:t>
            </a:r>
            <a:r>
              <a:rPr lang="he-IL" dirty="0" smtClean="0"/>
              <a:t>. סמוך למיתת אביהן שלא ירקבו:</a:t>
            </a:r>
            <a:r>
              <a:rPr lang="he-IL" b="1" dirty="0" smtClean="0"/>
              <a:t> </a:t>
            </a:r>
            <a:r>
              <a:rPr lang="he-IL" b="1" dirty="0" err="1" smtClean="0"/>
              <a:t>דמקרב</a:t>
            </a:r>
            <a:r>
              <a:rPr lang="he-IL" b="1" dirty="0" smtClean="0"/>
              <a:t> </a:t>
            </a:r>
            <a:r>
              <a:rPr lang="he-IL" b="1" dirty="0" err="1" smtClean="0"/>
              <a:t>שוקא</a:t>
            </a:r>
            <a:r>
              <a:rPr lang="he-IL" dirty="0" smtClean="0"/>
              <a:t>. יומא </a:t>
            </a:r>
            <a:r>
              <a:rPr lang="he-IL" dirty="0" err="1" smtClean="0"/>
              <a:t>דשוקא</a:t>
            </a:r>
            <a:r>
              <a:rPr lang="he-IL" dirty="0" smtClean="0"/>
              <a:t> (</a:t>
            </a:r>
            <a:r>
              <a:rPr lang="he-IL" dirty="0" err="1" smtClean="0"/>
              <a:t>שטמ"ק</a:t>
            </a:r>
            <a:r>
              <a:rPr lang="he-IL" dirty="0" smtClean="0"/>
              <a:t> בשם </a:t>
            </a:r>
            <a:r>
              <a:rPr lang="he-IL" dirty="0" err="1" smtClean="0"/>
              <a:t>הרמ"ה</a:t>
            </a:r>
            <a:r>
              <a:rPr lang="he-IL" dirty="0" smtClean="0"/>
              <a:t>: מקום השוק):</a:t>
            </a:r>
            <a:r>
              <a:rPr lang="he-IL" b="1" dirty="0" smtClean="0"/>
              <a:t> </a:t>
            </a:r>
            <a:r>
              <a:rPr lang="he-IL" b="1" dirty="0" err="1" smtClean="0"/>
              <a:t>איצצא</a:t>
            </a:r>
            <a:r>
              <a:rPr lang="he-IL" dirty="0" smtClean="0"/>
              <a:t>. טעם הקרוב להחמיץ </a:t>
            </a:r>
            <a:r>
              <a:rPr lang="he-IL" dirty="0" err="1" smtClean="0"/>
              <a:t>איגרו</a:t>
            </a:r>
            <a:r>
              <a:rPr lang="he-IL" dirty="0" smtClean="0"/>
              <a:t>''ם </a:t>
            </a:r>
            <a:r>
              <a:rPr lang="he-IL" dirty="0" err="1" smtClean="0"/>
              <a:t>בלע''ז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  <a:r>
              <a:rPr lang="he-IL" b="1" dirty="0" err="1" smtClean="0"/>
              <a:t>זוזא</a:t>
            </a:r>
            <a:r>
              <a:rPr lang="he-IL" b="1" dirty="0" smtClean="0"/>
              <a:t> </a:t>
            </a:r>
            <a:r>
              <a:rPr lang="he-IL" b="1" dirty="0" err="1" smtClean="0"/>
              <a:t>חריפא</a:t>
            </a:r>
            <a:r>
              <a:rPr lang="he-IL" dirty="0" smtClean="0"/>
              <a:t>. ממהר לבא לפי </a:t>
            </a:r>
            <a:r>
              <a:rPr lang="he-IL" dirty="0" err="1" smtClean="0"/>
              <a:t>שהכל</a:t>
            </a:r>
            <a:r>
              <a:rPr lang="he-IL" dirty="0" smtClean="0"/>
              <a:t> </a:t>
            </a:r>
            <a:r>
              <a:rPr lang="he-IL" dirty="0" err="1" smtClean="0"/>
              <a:t>צריכין</a:t>
            </a:r>
            <a:r>
              <a:rPr lang="he-IL" dirty="0" smtClean="0"/>
              <a:t> לכך </a:t>
            </a:r>
            <a:r>
              <a:rPr lang="he-IL" dirty="0" err="1" smtClean="0"/>
              <a:t>ומביאין</a:t>
            </a:r>
            <a:r>
              <a:rPr lang="he-IL" dirty="0" smtClean="0"/>
              <a:t> מעות ואין </a:t>
            </a:r>
            <a:r>
              <a:rPr lang="he-IL" dirty="0" err="1" smtClean="0"/>
              <a:t>מקיפין</a:t>
            </a:r>
            <a:r>
              <a:rPr lang="he-IL" dirty="0" smtClean="0"/>
              <a:t> להן באשראי:</a:t>
            </a:r>
            <a:r>
              <a:rPr lang="he-IL" b="1" dirty="0" smtClean="0"/>
              <a:t>   (=מזומנים)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283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אגרת בקורת</a:t>
            </a:r>
            <a:r>
              <a:rPr lang="he-IL" dirty="0" smtClean="0"/>
              <a:t>. הכרזה ולשון בקורת </a:t>
            </a:r>
            <a:r>
              <a:rPr lang="he-IL" dirty="0" err="1" smtClean="0"/>
              <a:t>שמבקרין</a:t>
            </a:r>
            <a:r>
              <a:rPr lang="he-IL" dirty="0" smtClean="0"/>
              <a:t> אותה בני אדם </a:t>
            </a:r>
            <a:r>
              <a:rPr lang="he-IL" dirty="0" err="1" smtClean="0"/>
              <a:t>ע''י</a:t>
            </a:r>
            <a:r>
              <a:rPr lang="he-IL" dirty="0" smtClean="0"/>
              <a:t> הכרזה:</a:t>
            </a:r>
            <a:r>
              <a:rPr lang="he-IL" b="1" dirty="0" smtClean="0"/>
              <a:t> גמ' שליח כמאן</a:t>
            </a:r>
            <a:r>
              <a:rPr lang="he-IL" dirty="0" smtClean="0"/>
              <a:t>. שליח </a:t>
            </a:r>
            <a:r>
              <a:rPr lang="he-IL" dirty="0" err="1" smtClean="0"/>
              <a:t>דטעה</a:t>
            </a:r>
            <a:r>
              <a:rPr lang="he-IL" dirty="0" smtClean="0"/>
              <a:t> כמאן </a:t>
            </a:r>
            <a:r>
              <a:rPr lang="he-IL" dirty="0" err="1" smtClean="0"/>
              <a:t>דיינינן</a:t>
            </a:r>
            <a:r>
              <a:rPr lang="he-IL" dirty="0" smtClean="0"/>
              <a:t> ליה כאלמנה </a:t>
            </a:r>
            <a:r>
              <a:rPr lang="he-IL" dirty="0" err="1" smtClean="0"/>
              <a:t>דיינינן</a:t>
            </a:r>
            <a:r>
              <a:rPr lang="he-IL" dirty="0" smtClean="0"/>
              <a:t> ליה שבטעות כל דהו בטל </a:t>
            </a:r>
            <a:r>
              <a:rPr lang="he-IL" dirty="0" err="1" smtClean="0"/>
              <a:t>כדתנן</a:t>
            </a:r>
            <a:r>
              <a:rPr lang="he-IL" dirty="0" smtClean="0"/>
              <a:t> </a:t>
            </a:r>
            <a:r>
              <a:rPr lang="he-IL" dirty="0" err="1" smtClean="0"/>
              <a:t>שוה</a:t>
            </a:r>
            <a:r>
              <a:rPr lang="he-IL" dirty="0" smtClean="0"/>
              <a:t> מנה ודינר במנה מכרה בטל או </a:t>
            </a:r>
            <a:r>
              <a:rPr lang="he-IL" dirty="0" err="1" smtClean="0"/>
              <a:t>כדיינין</a:t>
            </a:r>
            <a:r>
              <a:rPr lang="he-IL" dirty="0" smtClean="0"/>
              <a:t> הוא ועד </a:t>
            </a:r>
            <a:r>
              <a:rPr lang="he-IL" dirty="0" err="1" smtClean="0"/>
              <a:t>דטעה</a:t>
            </a:r>
            <a:r>
              <a:rPr lang="he-IL" dirty="0" smtClean="0"/>
              <a:t> בשתות:</a:t>
            </a:r>
          </a:p>
          <a:p>
            <a:r>
              <a:rPr lang="he-IL" b="1" dirty="0" smtClean="0"/>
              <a:t>לאו </a:t>
            </a:r>
            <a:r>
              <a:rPr lang="he-IL" b="1" dirty="0" err="1" smtClean="0"/>
              <a:t>לדידהו</a:t>
            </a:r>
            <a:r>
              <a:rPr lang="he-IL" dirty="0" smtClean="0"/>
              <a:t>. לאו לצורך עצמן מוכרים: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134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לסיכרא</a:t>
            </a:r>
            <a:r>
              <a:rPr lang="he-IL" dirty="0" smtClean="0"/>
              <a:t>. שם </a:t>
            </a:r>
            <a:r>
              <a:rPr lang="he-IL" dirty="0" smtClean="0"/>
              <a:t>מקום (</a:t>
            </a:r>
            <a:r>
              <a:rPr lang="he-IL" dirty="0" err="1" smtClean="0"/>
              <a:t>שטמ"ק</a:t>
            </a:r>
            <a:r>
              <a:rPr lang="he-IL" dirty="0" smtClean="0"/>
              <a:t>: י"א נמל):</a:t>
            </a:r>
            <a:r>
              <a:rPr lang="he-IL" b="1" dirty="0" smtClean="0"/>
              <a:t> </a:t>
            </a:r>
            <a:r>
              <a:rPr lang="he-IL" b="1" dirty="0" smtClean="0"/>
              <a:t>מהו </a:t>
            </a:r>
            <a:r>
              <a:rPr lang="he-IL" b="1" dirty="0" err="1" smtClean="0"/>
              <a:t>לאמטויי</a:t>
            </a:r>
            <a:r>
              <a:rPr lang="he-IL" dirty="0" smtClean="0"/>
              <a:t>. שיש לחוש שלא תטבע הספינה: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17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אגרת בקורת</a:t>
            </a:r>
            <a:r>
              <a:rPr lang="he-IL" dirty="0" smtClean="0"/>
              <a:t>. הכרזה ולשון בקורת </a:t>
            </a:r>
            <a:r>
              <a:rPr lang="he-IL" dirty="0" err="1" smtClean="0"/>
              <a:t>שמבקרין</a:t>
            </a:r>
            <a:r>
              <a:rPr lang="he-IL" dirty="0" smtClean="0"/>
              <a:t> אותה בני אדם </a:t>
            </a:r>
            <a:r>
              <a:rPr lang="he-IL" dirty="0" err="1" smtClean="0"/>
              <a:t>ע''י</a:t>
            </a:r>
            <a:r>
              <a:rPr lang="he-IL" dirty="0" smtClean="0"/>
              <a:t> הכרזה:</a:t>
            </a:r>
            <a:r>
              <a:rPr lang="he-IL" b="1" dirty="0" smtClean="0"/>
              <a:t> גמ' שליח כמאן</a:t>
            </a:r>
            <a:r>
              <a:rPr lang="he-IL" dirty="0" smtClean="0"/>
              <a:t>. שליח </a:t>
            </a:r>
            <a:r>
              <a:rPr lang="he-IL" dirty="0" err="1" smtClean="0"/>
              <a:t>דטעה</a:t>
            </a:r>
            <a:r>
              <a:rPr lang="he-IL" dirty="0" smtClean="0"/>
              <a:t> כמאן </a:t>
            </a:r>
            <a:r>
              <a:rPr lang="he-IL" dirty="0" err="1" smtClean="0"/>
              <a:t>דיינינן</a:t>
            </a:r>
            <a:r>
              <a:rPr lang="he-IL" dirty="0" smtClean="0"/>
              <a:t> ליה כאלמנה </a:t>
            </a:r>
            <a:r>
              <a:rPr lang="he-IL" dirty="0" err="1" smtClean="0"/>
              <a:t>דיינינן</a:t>
            </a:r>
            <a:r>
              <a:rPr lang="he-IL" dirty="0" smtClean="0"/>
              <a:t> ליה שבטעות כל דהו בטל </a:t>
            </a:r>
            <a:r>
              <a:rPr lang="he-IL" dirty="0" err="1" smtClean="0"/>
              <a:t>כדתנן</a:t>
            </a:r>
            <a:r>
              <a:rPr lang="he-IL" dirty="0" smtClean="0"/>
              <a:t> </a:t>
            </a:r>
            <a:r>
              <a:rPr lang="he-IL" dirty="0" err="1" smtClean="0"/>
              <a:t>שוה</a:t>
            </a:r>
            <a:r>
              <a:rPr lang="he-IL" dirty="0" smtClean="0"/>
              <a:t> מנה ודינר במנה מכרה בטל או </a:t>
            </a:r>
            <a:r>
              <a:rPr lang="he-IL" dirty="0" err="1" smtClean="0"/>
              <a:t>כדיינין</a:t>
            </a:r>
            <a:r>
              <a:rPr lang="he-IL" dirty="0" smtClean="0"/>
              <a:t> הוא ועד </a:t>
            </a:r>
            <a:r>
              <a:rPr lang="he-IL" dirty="0" err="1" smtClean="0"/>
              <a:t>דטעה</a:t>
            </a:r>
            <a:r>
              <a:rPr lang="he-IL" dirty="0" smtClean="0"/>
              <a:t> בשתות:</a:t>
            </a:r>
          </a:p>
          <a:p>
            <a:r>
              <a:rPr lang="he-IL" b="1" dirty="0" smtClean="0"/>
              <a:t>לאו </a:t>
            </a:r>
            <a:r>
              <a:rPr lang="he-IL" b="1" dirty="0" err="1" smtClean="0"/>
              <a:t>לדידהו</a:t>
            </a:r>
            <a:r>
              <a:rPr lang="he-IL" dirty="0" smtClean="0"/>
              <a:t>. לאו לצורך עצמן מוכרים: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158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אגרת בקורת</a:t>
            </a:r>
            <a:r>
              <a:rPr lang="he-IL" dirty="0" smtClean="0"/>
              <a:t>. הכרזה ולשון בקורת </a:t>
            </a:r>
            <a:r>
              <a:rPr lang="he-IL" dirty="0" err="1" smtClean="0"/>
              <a:t>שמבקרין</a:t>
            </a:r>
            <a:r>
              <a:rPr lang="he-IL" dirty="0" smtClean="0"/>
              <a:t> אותה בני אדם </a:t>
            </a:r>
            <a:r>
              <a:rPr lang="he-IL" dirty="0" err="1" smtClean="0"/>
              <a:t>ע''י</a:t>
            </a:r>
            <a:r>
              <a:rPr lang="he-IL" dirty="0" smtClean="0"/>
              <a:t> הכרזה:</a:t>
            </a:r>
            <a:r>
              <a:rPr lang="he-IL" b="1" dirty="0" smtClean="0"/>
              <a:t> גמ' שליח כמאן</a:t>
            </a:r>
            <a:r>
              <a:rPr lang="he-IL" dirty="0" smtClean="0"/>
              <a:t>. שליח </a:t>
            </a:r>
            <a:r>
              <a:rPr lang="he-IL" dirty="0" err="1" smtClean="0"/>
              <a:t>דטעה</a:t>
            </a:r>
            <a:r>
              <a:rPr lang="he-IL" dirty="0" smtClean="0"/>
              <a:t> כמאן </a:t>
            </a:r>
            <a:r>
              <a:rPr lang="he-IL" dirty="0" err="1" smtClean="0"/>
              <a:t>דיינינן</a:t>
            </a:r>
            <a:r>
              <a:rPr lang="he-IL" dirty="0" smtClean="0"/>
              <a:t> ליה כאלמנה </a:t>
            </a:r>
            <a:r>
              <a:rPr lang="he-IL" dirty="0" err="1" smtClean="0"/>
              <a:t>דיינינן</a:t>
            </a:r>
            <a:r>
              <a:rPr lang="he-IL" dirty="0" smtClean="0"/>
              <a:t> ליה שבטעות כל דהו בטל </a:t>
            </a:r>
            <a:r>
              <a:rPr lang="he-IL" dirty="0" err="1" smtClean="0"/>
              <a:t>כדתנן</a:t>
            </a:r>
            <a:r>
              <a:rPr lang="he-IL" dirty="0" smtClean="0"/>
              <a:t> </a:t>
            </a:r>
            <a:r>
              <a:rPr lang="he-IL" dirty="0" err="1" smtClean="0"/>
              <a:t>שוה</a:t>
            </a:r>
            <a:r>
              <a:rPr lang="he-IL" dirty="0" smtClean="0"/>
              <a:t> מנה ודינר במנה מכרה בטל או </a:t>
            </a:r>
            <a:r>
              <a:rPr lang="he-IL" dirty="0" err="1" smtClean="0"/>
              <a:t>כדיינין</a:t>
            </a:r>
            <a:r>
              <a:rPr lang="he-IL" dirty="0" smtClean="0"/>
              <a:t> הוא ועד </a:t>
            </a:r>
            <a:r>
              <a:rPr lang="he-IL" dirty="0" err="1" smtClean="0"/>
              <a:t>דטעה</a:t>
            </a:r>
            <a:r>
              <a:rPr lang="he-IL" dirty="0" smtClean="0"/>
              <a:t> בשתות:</a:t>
            </a:r>
          </a:p>
          <a:p>
            <a:r>
              <a:rPr lang="he-IL" b="1" dirty="0" smtClean="0"/>
              <a:t>לאו </a:t>
            </a:r>
            <a:r>
              <a:rPr lang="he-IL" b="1" dirty="0" err="1" smtClean="0"/>
              <a:t>לדידהו</a:t>
            </a:r>
            <a:r>
              <a:rPr lang="he-IL" dirty="0" smtClean="0"/>
              <a:t>. לאו לצורך עצמן מוכרים: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0976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אגרת בקורת</a:t>
            </a:r>
            <a:r>
              <a:rPr lang="he-IL" dirty="0" smtClean="0"/>
              <a:t>. הכרזה ולשון בקורת </a:t>
            </a:r>
            <a:r>
              <a:rPr lang="he-IL" dirty="0" err="1" smtClean="0"/>
              <a:t>שמבקרין</a:t>
            </a:r>
            <a:r>
              <a:rPr lang="he-IL" dirty="0" smtClean="0"/>
              <a:t> אותה בני אדם </a:t>
            </a:r>
            <a:r>
              <a:rPr lang="he-IL" dirty="0" err="1" smtClean="0"/>
              <a:t>ע''י</a:t>
            </a:r>
            <a:r>
              <a:rPr lang="he-IL" dirty="0" smtClean="0"/>
              <a:t> הכרזה:</a:t>
            </a:r>
            <a:r>
              <a:rPr lang="he-IL" b="1" dirty="0" smtClean="0"/>
              <a:t> גמ' שליח כמאן</a:t>
            </a:r>
            <a:r>
              <a:rPr lang="he-IL" dirty="0" smtClean="0"/>
              <a:t>. שליח </a:t>
            </a:r>
            <a:r>
              <a:rPr lang="he-IL" dirty="0" err="1" smtClean="0"/>
              <a:t>דטעה</a:t>
            </a:r>
            <a:r>
              <a:rPr lang="he-IL" dirty="0" smtClean="0"/>
              <a:t> כמאן </a:t>
            </a:r>
            <a:r>
              <a:rPr lang="he-IL" dirty="0" err="1" smtClean="0"/>
              <a:t>דיינינן</a:t>
            </a:r>
            <a:r>
              <a:rPr lang="he-IL" dirty="0" smtClean="0"/>
              <a:t> ליה כאלמנה </a:t>
            </a:r>
            <a:r>
              <a:rPr lang="he-IL" dirty="0" err="1" smtClean="0"/>
              <a:t>דיינינן</a:t>
            </a:r>
            <a:r>
              <a:rPr lang="he-IL" dirty="0" smtClean="0"/>
              <a:t> ליה שבטעות כל דהו בטל </a:t>
            </a:r>
            <a:r>
              <a:rPr lang="he-IL" dirty="0" err="1" smtClean="0"/>
              <a:t>כדתנן</a:t>
            </a:r>
            <a:r>
              <a:rPr lang="he-IL" dirty="0" smtClean="0"/>
              <a:t> </a:t>
            </a:r>
            <a:r>
              <a:rPr lang="he-IL" dirty="0" err="1" smtClean="0"/>
              <a:t>שוה</a:t>
            </a:r>
            <a:r>
              <a:rPr lang="he-IL" dirty="0" smtClean="0"/>
              <a:t> מנה ודינר במנה מכרה בטל או </a:t>
            </a:r>
            <a:r>
              <a:rPr lang="he-IL" dirty="0" err="1" smtClean="0"/>
              <a:t>כדיינין</a:t>
            </a:r>
            <a:r>
              <a:rPr lang="he-IL" dirty="0" smtClean="0"/>
              <a:t> הוא ועד </a:t>
            </a:r>
            <a:r>
              <a:rPr lang="he-IL" dirty="0" err="1" smtClean="0"/>
              <a:t>דטעה</a:t>
            </a:r>
            <a:r>
              <a:rPr lang="he-IL" dirty="0" smtClean="0"/>
              <a:t> בשתות:</a:t>
            </a:r>
          </a:p>
          <a:p>
            <a:r>
              <a:rPr lang="he-IL" b="1" dirty="0" smtClean="0"/>
              <a:t>לאו </a:t>
            </a:r>
            <a:r>
              <a:rPr lang="he-IL" b="1" dirty="0" err="1" smtClean="0"/>
              <a:t>לדידהו</a:t>
            </a:r>
            <a:r>
              <a:rPr lang="he-IL" dirty="0" smtClean="0"/>
              <a:t>. לאו לצורך עצמן מוכרים: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3290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5901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err="1" smtClean="0"/>
              <a:t>חת"ס</a:t>
            </a:r>
            <a:r>
              <a:rPr lang="he-IL" dirty="0" smtClean="0"/>
              <a:t>: ר"ל דהרי </a:t>
            </a:r>
            <a:r>
              <a:rPr lang="he-IL" dirty="0" err="1" smtClean="0"/>
              <a:t>הבעה"ב</a:t>
            </a:r>
            <a:r>
              <a:rPr lang="he-IL" dirty="0" smtClean="0"/>
              <a:t> יודע </a:t>
            </a:r>
            <a:r>
              <a:rPr lang="he-IL" dirty="0" err="1" smtClean="0"/>
              <a:t>דאיכא</a:t>
            </a:r>
            <a:r>
              <a:rPr lang="he-IL" dirty="0" smtClean="0"/>
              <a:t> בעלמא ג' מיני תורמים ולא הודיע </a:t>
            </a:r>
            <a:r>
              <a:rPr lang="he-IL" dirty="0" err="1" smtClean="0"/>
              <a:t>להשליח</a:t>
            </a:r>
            <a:r>
              <a:rPr lang="he-IL" dirty="0" smtClean="0"/>
              <a:t> דעתו ע"כ סמך עצמו על </a:t>
            </a:r>
            <a:r>
              <a:rPr lang="he-IL" dirty="0" err="1" smtClean="0"/>
              <a:t>אומדנותו</a:t>
            </a:r>
            <a:r>
              <a:rPr lang="he-IL" dirty="0" smtClean="0"/>
              <a:t> של השליח </a:t>
            </a:r>
            <a:r>
              <a:rPr lang="he-IL" dirty="0" err="1" smtClean="0"/>
              <a:t>משא"כ</a:t>
            </a:r>
            <a:r>
              <a:rPr lang="he-IL" dirty="0" smtClean="0"/>
              <a:t> הכא </a:t>
            </a:r>
            <a:r>
              <a:rPr lang="he-IL" dirty="0" err="1" smtClean="0"/>
              <a:t>שומא</a:t>
            </a:r>
            <a:r>
              <a:rPr lang="he-IL" dirty="0" smtClean="0"/>
              <a:t> ובשיווי המקח </a:t>
            </a:r>
            <a:r>
              <a:rPr lang="he-IL" dirty="0" err="1" smtClean="0"/>
              <a:t>ליכא</a:t>
            </a:r>
            <a:r>
              <a:rPr lang="he-IL" dirty="0" smtClean="0"/>
              <a:t> אלא חד והשליח טעה בפחות ויתר הו"ל עיוות גמור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96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בית דין </a:t>
            </a:r>
            <a:r>
              <a:rPr lang="he-IL" b="1" dirty="0" err="1" smtClean="0"/>
              <a:t>מעמידין</a:t>
            </a:r>
            <a:r>
              <a:rPr lang="he-IL" b="1" dirty="0" smtClean="0"/>
              <a:t> להן אפוטרופוס</a:t>
            </a:r>
            <a:r>
              <a:rPr lang="he-IL" dirty="0" smtClean="0"/>
              <a:t>. לכל אחד ואחד מן הקטנים:</a:t>
            </a:r>
            <a:r>
              <a:rPr lang="he-IL" b="1" dirty="0" smtClean="0"/>
              <a:t> </a:t>
            </a:r>
            <a:r>
              <a:rPr lang="he-IL" b="1" dirty="0" err="1" smtClean="0"/>
              <a:t>ובוררין</a:t>
            </a:r>
            <a:r>
              <a:rPr lang="he-IL" b="1" dirty="0" smtClean="0"/>
              <a:t> להם</a:t>
            </a:r>
            <a:r>
              <a:rPr lang="he-IL" dirty="0" smtClean="0"/>
              <a:t>. כל אפוטרופוס לתינוק שלו:</a:t>
            </a:r>
            <a:r>
              <a:rPr lang="he-IL" b="1" dirty="0" smtClean="0"/>
              <a:t> אי דלא טעו</a:t>
            </a:r>
            <a:r>
              <a:rPr lang="he-IL" dirty="0" smtClean="0"/>
              <a:t>. למה ימחו:</a:t>
            </a:r>
            <a:r>
              <a:rPr lang="he-IL" b="1" dirty="0" smtClean="0"/>
              <a:t> ברוחות</a:t>
            </a:r>
            <a:r>
              <a:rPr lang="he-IL" dirty="0" smtClean="0"/>
              <a:t>. טוב לי ליטול חלקי במזרח שיש לי אצלה שדה שנפלה לי מבית אבי אמי: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261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בית דין </a:t>
            </a:r>
            <a:r>
              <a:rPr lang="he-IL" b="1" dirty="0" err="1" smtClean="0"/>
              <a:t>מעמידין</a:t>
            </a:r>
            <a:r>
              <a:rPr lang="he-IL" b="1" dirty="0" smtClean="0"/>
              <a:t> להן אפוטרופוס</a:t>
            </a:r>
            <a:r>
              <a:rPr lang="he-IL" dirty="0" smtClean="0"/>
              <a:t>. לכל אחד ואחד מן הקטנים:</a:t>
            </a:r>
            <a:r>
              <a:rPr lang="he-IL" b="1" dirty="0" smtClean="0"/>
              <a:t> </a:t>
            </a:r>
            <a:r>
              <a:rPr lang="he-IL" b="1" dirty="0" err="1" smtClean="0"/>
              <a:t>ובוררין</a:t>
            </a:r>
            <a:r>
              <a:rPr lang="he-IL" b="1" dirty="0" smtClean="0"/>
              <a:t> להם</a:t>
            </a:r>
            <a:r>
              <a:rPr lang="he-IL" dirty="0" smtClean="0"/>
              <a:t>. כל אפוטרופוס לתינוק שלו:</a:t>
            </a:r>
            <a:r>
              <a:rPr lang="he-IL" b="1" dirty="0" smtClean="0"/>
              <a:t> אי דלא טעו</a:t>
            </a:r>
            <a:r>
              <a:rPr lang="he-IL" dirty="0" smtClean="0"/>
              <a:t>. למה ימחו:</a:t>
            </a:r>
            <a:r>
              <a:rPr lang="he-IL" b="1" dirty="0" smtClean="0"/>
              <a:t> ברוחות</a:t>
            </a:r>
            <a:r>
              <a:rPr lang="he-IL" dirty="0" smtClean="0"/>
              <a:t>. טוב לי ליטול חלקי במזרח שיש לי אצלה שדה שנפלה לי מבית אבי אמי: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506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כ"ד/אייר/תשע"ה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כ"ד אייר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כתובות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צט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(משנה) - ק ע"ב (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528" y="1700222"/>
            <a:ext cx="8683824" cy="35640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 </a:t>
            </a:r>
            <a:r>
              <a:rPr lang="he-IL" sz="1900" dirty="0" err="1"/>
              <a:t>הונא</a:t>
            </a:r>
            <a:r>
              <a:rPr lang="he-IL" sz="1900" dirty="0"/>
              <a:t> בר </a:t>
            </a:r>
            <a:r>
              <a:rPr lang="he-IL" sz="1900" dirty="0" err="1"/>
              <a:t>חנינא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F0000"/>
                </a:solidFill>
              </a:rPr>
              <a:t>הלכה </a:t>
            </a:r>
            <a:r>
              <a:rPr lang="he-IL" sz="1900" dirty="0">
                <a:solidFill>
                  <a:srgbClr val="FF0000"/>
                </a:solidFill>
              </a:rPr>
              <a:t>כדברי </a:t>
            </a:r>
            <a:r>
              <a:rPr lang="he-IL" sz="1900" dirty="0" smtClean="0">
                <a:solidFill>
                  <a:srgbClr val="FF0000"/>
                </a:solidFill>
              </a:rPr>
              <a:t>חכמים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ולית </a:t>
            </a:r>
            <a:r>
              <a:rPr lang="he-IL" sz="1900" dirty="0"/>
              <a:t>ליה </a:t>
            </a:r>
            <a:r>
              <a:rPr lang="he-IL" sz="1900" dirty="0" err="1"/>
              <a:t>לר</a:t>
            </a:r>
            <a:r>
              <a:rPr lang="he-IL" sz="1900" dirty="0"/>
              <a:t>''נ </a:t>
            </a:r>
            <a:r>
              <a:rPr lang="he-IL" sz="1900" dirty="0" smtClean="0"/>
              <a:t>"מה </a:t>
            </a:r>
            <a:r>
              <a:rPr lang="he-IL" sz="1900" dirty="0" err="1"/>
              <a:t>כח</a:t>
            </a:r>
            <a:r>
              <a:rPr lang="he-IL" sz="1900" dirty="0"/>
              <a:t> </a:t>
            </a:r>
            <a:r>
              <a:rPr lang="he-IL" sz="1900" dirty="0" err="1"/>
              <a:t>ב''ד</a:t>
            </a:r>
            <a:r>
              <a:rPr lang="he-IL" sz="1900" dirty="0"/>
              <a:t> </a:t>
            </a:r>
            <a:r>
              <a:rPr lang="he-IL" sz="1900" dirty="0" smtClean="0"/>
              <a:t>יפה"?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והאמר </a:t>
            </a:r>
            <a:r>
              <a:rPr lang="he-IL" sz="1900" dirty="0" err="1"/>
              <a:t>ר''נ</a:t>
            </a:r>
            <a:r>
              <a:rPr lang="he-IL" sz="1900" dirty="0"/>
              <a:t> אמר </a:t>
            </a:r>
            <a:r>
              <a:rPr lang="he-IL" sz="1900" dirty="0" smtClean="0"/>
              <a:t>שמואל: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יתומים </a:t>
            </a:r>
            <a:r>
              <a:rPr lang="he-IL" sz="1900" dirty="0"/>
              <a:t>שבאו לחלוק בנכסי אביהן </a:t>
            </a:r>
            <a:r>
              <a:rPr lang="he-IL" sz="1900" dirty="0" smtClean="0"/>
              <a:t>- </a:t>
            </a:r>
            <a:r>
              <a:rPr lang="he-IL" sz="1900" dirty="0" err="1" smtClean="0"/>
              <a:t>ב</a:t>
            </a:r>
            <a:r>
              <a:rPr lang="he-IL" sz="1900" dirty="0" err="1"/>
              <a:t>''ד</a:t>
            </a:r>
            <a:r>
              <a:rPr lang="he-IL" sz="1900" dirty="0"/>
              <a:t> </a:t>
            </a:r>
            <a:r>
              <a:rPr lang="he-IL" sz="1900" dirty="0" err="1"/>
              <a:t>מעמידין</a:t>
            </a:r>
            <a:r>
              <a:rPr lang="he-IL" sz="1900" dirty="0"/>
              <a:t> להן אפוטרופוס </a:t>
            </a:r>
            <a:r>
              <a:rPr lang="he-IL" sz="1900" dirty="0" err="1"/>
              <a:t>ובוררין</a:t>
            </a:r>
            <a:r>
              <a:rPr lang="he-IL" sz="1900" dirty="0"/>
              <a:t> להם חלק </a:t>
            </a:r>
            <a:r>
              <a:rPr lang="he-IL" sz="1900" dirty="0" smtClean="0"/>
              <a:t>יפה,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הגדילו - </a:t>
            </a:r>
            <a:r>
              <a:rPr lang="he-IL" sz="1900" dirty="0" err="1" smtClean="0"/>
              <a:t>יכולין</a:t>
            </a:r>
            <a:r>
              <a:rPr lang="he-IL" sz="1900" dirty="0" smtClean="0"/>
              <a:t> למחות.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ור</a:t>
            </a:r>
            <a:r>
              <a:rPr lang="he-IL" sz="1900" dirty="0"/>
              <a:t>''נ </a:t>
            </a:r>
            <a:r>
              <a:rPr lang="he-IL" sz="1900" dirty="0" err="1"/>
              <a:t>דידיה</a:t>
            </a:r>
            <a:r>
              <a:rPr lang="he-IL" sz="1900" dirty="0"/>
              <a:t> </a:t>
            </a:r>
            <a:r>
              <a:rPr lang="he-IL" sz="19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הגדילו - אין </a:t>
            </a:r>
            <a:r>
              <a:rPr lang="he-IL" sz="1900" dirty="0" err="1"/>
              <a:t>יכולין</a:t>
            </a:r>
            <a:r>
              <a:rPr lang="he-IL" sz="1900" dirty="0"/>
              <a:t> </a:t>
            </a:r>
            <a:r>
              <a:rPr lang="he-IL" sz="1900" dirty="0" smtClean="0"/>
              <a:t>למחות, </a:t>
            </a:r>
            <a:r>
              <a:rPr lang="he-IL" sz="1900" dirty="0" err="1">
                <a:solidFill>
                  <a:srgbClr val="7030A0"/>
                </a:solidFill>
              </a:rPr>
              <a:t>א''כ</a:t>
            </a:r>
            <a:r>
              <a:rPr lang="he-IL" sz="1900" dirty="0">
                <a:solidFill>
                  <a:srgbClr val="7030A0"/>
                </a:solidFill>
              </a:rPr>
              <a:t> מה </a:t>
            </a:r>
            <a:r>
              <a:rPr lang="he-IL" sz="1900" dirty="0" err="1">
                <a:solidFill>
                  <a:srgbClr val="7030A0"/>
                </a:solidFill>
              </a:rPr>
              <a:t>כח</a:t>
            </a:r>
            <a:r>
              <a:rPr lang="he-IL" sz="1900" dirty="0">
                <a:solidFill>
                  <a:srgbClr val="7030A0"/>
                </a:solidFill>
              </a:rPr>
              <a:t> </a:t>
            </a:r>
            <a:r>
              <a:rPr lang="he-IL" sz="1900" dirty="0" err="1">
                <a:solidFill>
                  <a:srgbClr val="7030A0"/>
                </a:solidFill>
              </a:rPr>
              <a:t>ב''ד</a:t>
            </a:r>
            <a:r>
              <a:rPr lang="he-IL" sz="1900" dirty="0">
                <a:solidFill>
                  <a:srgbClr val="7030A0"/>
                </a:solidFill>
              </a:rPr>
              <a:t> </a:t>
            </a:r>
            <a:r>
              <a:rPr lang="he-IL" sz="1900" dirty="0" smtClean="0">
                <a:solidFill>
                  <a:srgbClr val="7030A0"/>
                </a:solidFill>
              </a:rPr>
              <a:t>יפה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4139952" y="260648"/>
            <a:ext cx="4392488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</a:t>
            </a:r>
            <a:r>
              <a:rPr lang="he-IL" sz="1500" dirty="0" err="1" smtClean="0">
                <a:solidFill>
                  <a:schemeClr val="tx1"/>
                </a:solidFill>
              </a:rPr>
              <a:t>צט</a:t>
            </a:r>
            <a:r>
              <a:rPr lang="he-IL" sz="1500" dirty="0" smtClean="0">
                <a:solidFill>
                  <a:schemeClr val="tx1"/>
                </a:solidFill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- </a:t>
            </a:r>
            <a:r>
              <a:rPr lang="he-IL" sz="1500" dirty="0">
                <a:solidFill>
                  <a:srgbClr val="FF0000"/>
                </a:solidFill>
              </a:rPr>
              <a:t>מכרן בטל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''ג אומר: מכרן קיים, </a:t>
            </a:r>
            <a:r>
              <a:rPr lang="he-IL" sz="1500" dirty="0">
                <a:solidFill>
                  <a:srgbClr val="7030A0"/>
                </a:solidFill>
              </a:rPr>
              <a:t>אם כן מה </a:t>
            </a:r>
            <a:r>
              <a:rPr lang="he-IL" sz="1500" dirty="0" err="1">
                <a:solidFill>
                  <a:srgbClr val="7030A0"/>
                </a:solidFill>
              </a:rPr>
              <a:t>כח</a:t>
            </a:r>
            <a:r>
              <a:rPr lang="he-IL" sz="1500" dirty="0">
                <a:solidFill>
                  <a:srgbClr val="7030A0"/>
                </a:solidFill>
              </a:rPr>
              <a:t> בית דין יפה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528" y="1672926"/>
            <a:ext cx="8683824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 </a:t>
            </a:r>
            <a:r>
              <a:rPr lang="he-IL" sz="1900" dirty="0" err="1"/>
              <a:t>הונא</a:t>
            </a:r>
            <a:r>
              <a:rPr lang="he-IL" sz="1900" dirty="0"/>
              <a:t> בר </a:t>
            </a:r>
            <a:r>
              <a:rPr lang="he-IL" sz="1900" dirty="0" err="1"/>
              <a:t>חנינא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F0000"/>
                </a:solidFill>
              </a:rPr>
              <a:t>הלכה </a:t>
            </a:r>
            <a:r>
              <a:rPr lang="he-IL" sz="1900" dirty="0">
                <a:solidFill>
                  <a:srgbClr val="FF0000"/>
                </a:solidFill>
              </a:rPr>
              <a:t>כדברי </a:t>
            </a:r>
            <a:r>
              <a:rPr lang="he-IL" sz="1900" dirty="0" smtClean="0">
                <a:solidFill>
                  <a:srgbClr val="FF0000"/>
                </a:solidFill>
              </a:rPr>
              <a:t>חכמים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ולית </a:t>
            </a:r>
            <a:r>
              <a:rPr lang="he-IL" sz="1900" dirty="0"/>
              <a:t>ליה </a:t>
            </a:r>
            <a:r>
              <a:rPr lang="he-IL" sz="1900" dirty="0" err="1"/>
              <a:t>לר</a:t>
            </a:r>
            <a:r>
              <a:rPr lang="he-IL" sz="1900" dirty="0"/>
              <a:t>''נ </a:t>
            </a:r>
            <a:r>
              <a:rPr lang="he-IL" sz="1900" dirty="0" smtClean="0"/>
              <a:t>"מה </a:t>
            </a:r>
            <a:r>
              <a:rPr lang="he-IL" sz="1900" dirty="0" err="1"/>
              <a:t>כח</a:t>
            </a:r>
            <a:r>
              <a:rPr lang="he-IL" sz="1900" dirty="0"/>
              <a:t> </a:t>
            </a:r>
            <a:r>
              <a:rPr lang="he-IL" sz="1900" dirty="0" err="1"/>
              <a:t>ב''ד</a:t>
            </a:r>
            <a:r>
              <a:rPr lang="he-IL" sz="1900" dirty="0"/>
              <a:t> </a:t>
            </a:r>
            <a:r>
              <a:rPr lang="he-IL" sz="1900" dirty="0" smtClean="0"/>
              <a:t>יפה"?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והאמר </a:t>
            </a:r>
            <a:r>
              <a:rPr lang="he-IL" sz="1900" dirty="0" err="1"/>
              <a:t>ר''נ</a:t>
            </a:r>
            <a:r>
              <a:rPr lang="he-IL" sz="1900" dirty="0"/>
              <a:t> אמר </a:t>
            </a:r>
            <a:r>
              <a:rPr lang="he-IL" sz="1900" dirty="0" smtClean="0"/>
              <a:t>שמואל: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יתומים </a:t>
            </a:r>
            <a:r>
              <a:rPr lang="he-IL" sz="1900" dirty="0"/>
              <a:t>שבאו לחלוק בנכסי אביהן </a:t>
            </a:r>
            <a:r>
              <a:rPr lang="he-IL" sz="1900" dirty="0" smtClean="0"/>
              <a:t>- </a:t>
            </a:r>
            <a:r>
              <a:rPr lang="he-IL" sz="1900" dirty="0" err="1" smtClean="0"/>
              <a:t>ב</a:t>
            </a:r>
            <a:r>
              <a:rPr lang="he-IL" sz="1900" dirty="0" err="1"/>
              <a:t>''ד</a:t>
            </a:r>
            <a:r>
              <a:rPr lang="he-IL" sz="1900" dirty="0"/>
              <a:t> </a:t>
            </a:r>
            <a:r>
              <a:rPr lang="he-IL" sz="1900" dirty="0" err="1"/>
              <a:t>מעמידין</a:t>
            </a:r>
            <a:r>
              <a:rPr lang="he-IL" sz="1900" dirty="0"/>
              <a:t> להן אפוטרופוס </a:t>
            </a:r>
            <a:r>
              <a:rPr lang="he-IL" sz="1900" dirty="0" err="1"/>
              <a:t>ובוררין</a:t>
            </a:r>
            <a:r>
              <a:rPr lang="he-IL" sz="1900" dirty="0"/>
              <a:t> להם חלק </a:t>
            </a:r>
            <a:r>
              <a:rPr lang="he-IL" sz="1900" dirty="0" smtClean="0"/>
              <a:t>יפה,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הגדילו - </a:t>
            </a:r>
            <a:r>
              <a:rPr lang="he-IL" sz="1900" dirty="0" err="1" smtClean="0"/>
              <a:t>יכולין</a:t>
            </a:r>
            <a:r>
              <a:rPr lang="he-IL" sz="1900" dirty="0" smtClean="0"/>
              <a:t> למחות.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ור</a:t>
            </a:r>
            <a:r>
              <a:rPr lang="he-IL" sz="1900" dirty="0"/>
              <a:t>''נ </a:t>
            </a:r>
            <a:r>
              <a:rPr lang="he-IL" sz="1900" dirty="0" err="1"/>
              <a:t>דידיה</a:t>
            </a:r>
            <a:r>
              <a:rPr lang="he-IL" sz="1900" dirty="0"/>
              <a:t> </a:t>
            </a:r>
            <a:r>
              <a:rPr lang="he-IL" sz="19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הגדילו - אין </a:t>
            </a:r>
            <a:r>
              <a:rPr lang="he-IL" sz="1900" dirty="0" err="1"/>
              <a:t>יכולין</a:t>
            </a:r>
            <a:r>
              <a:rPr lang="he-IL" sz="1900" dirty="0"/>
              <a:t> </a:t>
            </a:r>
            <a:r>
              <a:rPr lang="he-IL" sz="1900" dirty="0" smtClean="0"/>
              <a:t>למחות, </a:t>
            </a:r>
            <a:r>
              <a:rPr lang="he-IL" sz="1900" dirty="0" err="1">
                <a:solidFill>
                  <a:srgbClr val="7030A0"/>
                </a:solidFill>
              </a:rPr>
              <a:t>א''כ</a:t>
            </a:r>
            <a:r>
              <a:rPr lang="he-IL" sz="1900" dirty="0">
                <a:solidFill>
                  <a:srgbClr val="7030A0"/>
                </a:solidFill>
              </a:rPr>
              <a:t> מה </a:t>
            </a:r>
            <a:r>
              <a:rPr lang="he-IL" sz="1900" dirty="0" err="1">
                <a:solidFill>
                  <a:srgbClr val="7030A0"/>
                </a:solidFill>
              </a:rPr>
              <a:t>כח</a:t>
            </a:r>
            <a:r>
              <a:rPr lang="he-IL" sz="1900" dirty="0">
                <a:solidFill>
                  <a:srgbClr val="7030A0"/>
                </a:solidFill>
              </a:rPr>
              <a:t> </a:t>
            </a:r>
            <a:r>
              <a:rPr lang="he-IL" sz="1900" dirty="0" err="1">
                <a:solidFill>
                  <a:srgbClr val="7030A0"/>
                </a:solidFill>
              </a:rPr>
              <a:t>ב''ד</a:t>
            </a:r>
            <a:r>
              <a:rPr lang="he-IL" sz="1900" dirty="0">
                <a:solidFill>
                  <a:srgbClr val="7030A0"/>
                </a:solidFill>
              </a:rPr>
              <a:t> </a:t>
            </a:r>
            <a:r>
              <a:rPr lang="he-IL" sz="1900" dirty="0" smtClean="0">
                <a:solidFill>
                  <a:srgbClr val="7030A0"/>
                </a:solidFill>
              </a:rPr>
              <a:t>יפה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900" dirty="0"/>
              <a:t>לא </a:t>
            </a:r>
            <a:r>
              <a:rPr lang="he-IL" sz="1900" dirty="0" err="1"/>
              <a:t>קשיא</a:t>
            </a:r>
            <a:r>
              <a:rPr lang="he-IL" sz="1900" dirty="0" smtClean="0"/>
              <a:t>, </a:t>
            </a:r>
            <a:r>
              <a:rPr lang="he-IL" sz="1900" dirty="0">
                <a:solidFill>
                  <a:srgbClr val="FF0000"/>
                </a:solidFill>
              </a:rPr>
              <a:t>הא </a:t>
            </a:r>
            <a:r>
              <a:rPr lang="he-IL" sz="1900" dirty="0" err="1">
                <a:solidFill>
                  <a:srgbClr val="FF0000"/>
                </a:solidFill>
              </a:rPr>
              <a:t>דטעו</a:t>
            </a:r>
            <a:r>
              <a:rPr lang="he-IL" sz="1900" dirty="0">
                <a:solidFill>
                  <a:srgbClr val="FF0000"/>
                </a:solidFill>
              </a:rPr>
              <a:t> </a:t>
            </a:r>
            <a:r>
              <a:rPr lang="he-IL" sz="1900" dirty="0" smtClean="0">
                <a:solidFill>
                  <a:srgbClr val="7030A0"/>
                </a:solidFill>
              </a:rPr>
              <a:t>הא </a:t>
            </a:r>
            <a:r>
              <a:rPr lang="he-IL" sz="1900" dirty="0">
                <a:solidFill>
                  <a:srgbClr val="7030A0"/>
                </a:solidFill>
              </a:rPr>
              <a:t>דלא טעו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900" dirty="0"/>
              <a:t>אי דלא טעו - במאי </a:t>
            </a:r>
            <a:r>
              <a:rPr lang="he-IL" sz="1900" dirty="0" err="1"/>
              <a:t>יכולין</a:t>
            </a:r>
            <a:r>
              <a:rPr lang="he-IL" sz="1900" dirty="0"/>
              <a:t> למחות</a:t>
            </a:r>
            <a:r>
              <a:rPr lang="he-IL" sz="190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900" dirty="0"/>
              <a:t>ברוחות.</a:t>
            </a:r>
          </a:p>
          <a:p>
            <a:pPr>
              <a:lnSpc>
                <a:spcPct val="120000"/>
              </a:lnSpc>
            </a:pPr>
            <a:endParaRPr lang="he-IL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4139952" y="260648"/>
            <a:ext cx="4392488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</a:t>
            </a:r>
            <a:r>
              <a:rPr lang="he-IL" sz="1500" dirty="0" err="1" smtClean="0">
                <a:solidFill>
                  <a:schemeClr val="tx1"/>
                </a:solidFill>
              </a:rPr>
              <a:t>צט</a:t>
            </a:r>
            <a:r>
              <a:rPr lang="he-IL" sz="1500" dirty="0" smtClean="0">
                <a:solidFill>
                  <a:schemeClr val="tx1"/>
                </a:solidFill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- </a:t>
            </a:r>
            <a:r>
              <a:rPr lang="he-IL" sz="1500" dirty="0">
                <a:solidFill>
                  <a:srgbClr val="FF0000"/>
                </a:solidFill>
              </a:rPr>
              <a:t>מכרן בטל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''ג אומר: מכרן קיים, </a:t>
            </a:r>
            <a:r>
              <a:rPr lang="he-IL" sz="1500" dirty="0">
                <a:solidFill>
                  <a:srgbClr val="7030A0"/>
                </a:solidFill>
              </a:rPr>
              <a:t>אם כן מה </a:t>
            </a:r>
            <a:r>
              <a:rPr lang="he-IL" sz="1500" dirty="0" err="1">
                <a:solidFill>
                  <a:srgbClr val="7030A0"/>
                </a:solidFill>
              </a:rPr>
              <a:t>כח</a:t>
            </a:r>
            <a:r>
              <a:rPr lang="he-IL" sz="1500" dirty="0">
                <a:solidFill>
                  <a:srgbClr val="7030A0"/>
                </a:solidFill>
              </a:rPr>
              <a:t> בית דין יפה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648" y="572019"/>
            <a:ext cx="8683824" cy="38964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/>
              <a:t>אתא רב </a:t>
            </a:r>
            <a:r>
              <a:rPr lang="he-IL" dirty="0" err="1"/>
              <a:t>דימי</a:t>
            </a:r>
            <a:r>
              <a:rPr lang="he-IL" dirty="0"/>
              <a:t> </a:t>
            </a:r>
            <a:r>
              <a:rPr lang="he-IL" dirty="0" smtClean="0"/>
              <a:t>אמר: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מעשה </a:t>
            </a:r>
            <a:r>
              <a:rPr lang="he-IL" b="1" dirty="0">
                <a:solidFill>
                  <a:srgbClr val="002060"/>
                </a:solidFill>
              </a:rPr>
              <a:t>ועשה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he-IL" dirty="0"/>
              <a:t>רבי כדברי </a:t>
            </a:r>
            <a:r>
              <a:rPr lang="he-IL" dirty="0" smtClean="0"/>
              <a:t>חכמים,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לפניו </a:t>
            </a:r>
            <a:r>
              <a:rPr lang="he-IL" dirty="0" err="1"/>
              <a:t>פרטא</a:t>
            </a:r>
            <a:r>
              <a:rPr lang="he-IL" dirty="0"/>
              <a:t> בנו של רבי אלעזר בן </a:t>
            </a:r>
            <a:r>
              <a:rPr lang="he-IL" dirty="0" err="1"/>
              <a:t>פרטא</a:t>
            </a:r>
            <a:r>
              <a:rPr lang="he-IL" dirty="0"/>
              <a:t> בן בנו של ר' </a:t>
            </a:r>
            <a:r>
              <a:rPr lang="he-IL" dirty="0" err="1"/>
              <a:t>פרטא</a:t>
            </a:r>
            <a:r>
              <a:rPr lang="he-IL" dirty="0"/>
              <a:t> </a:t>
            </a:r>
            <a:r>
              <a:rPr lang="he-IL" dirty="0" smtClean="0"/>
              <a:t>הגדול: </a:t>
            </a:r>
            <a:r>
              <a:rPr lang="he-IL" dirty="0" err="1"/>
              <a:t>א''כ</a:t>
            </a:r>
            <a:r>
              <a:rPr lang="he-IL" dirty="0"/>
              <a:t> מה </a:t>
            </a:r>
            <a:r>
              <a:rPr lang="he-IL" dirty="0" err="1"/>
              <a:t>כח</a:t>
            </a:r>
            <a:r>
              <a:rPr lang="he-IL" dirty="0"/>
              <a:t> </a:t>
            </a:r>
            <a:r>
              <a:rPr lang="he-IL" dirty="0" err="1"/>
              <a:t>ב''ד</a:t>
            </a:r>
            <a:r>
              <a:rPr lang="he-IL" dirty="0"/>
              <a:t> </a:t>
            </a:r>
            <a:r>
              <a:rPr lang="he-IL" dirty="0" smtClean="0"/>
              <a:t>יפה! </a:t>
            </a:r>
          </a:p>
          <a:p>
            <a:pPr>
              <a:lnSpc>
                <a:spcPct val="120000"/>
              </a:lnSpc>
            </a:pPr>
            <a:r>
              <a:rPr lang="he-IL" b="1" dirty="0">
                <a:solidFill>
                  <a:srgbClr val="002060"/>
                </a:solidFill>
              </a:rPr>
              <a:t>והחזיר</a:t>
            </a:r>
            <a:r>
              <a:rPr lang="he-IL" dirty="0" smtClean="0"/>
              <a:t> </a:t>
            </a:r>
            <a:r>
              <a:rPr lang="he-IL" dirty="0"/>
              <a:t>רבי את </a:t>
            </a:r>
            <a:r>
              <a:rPr lang="he-IL" dirty="0" smtClean="0"/>
              <a:t>המעשה.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דימי</a:t>
            </a:r>
            <a:r>
              <a:rPr lang="he-IL" dirty="0"/>
              <a:t> מתני </a:t>
            </a:r>
            <a:r>
              <a:rPr lang="he-IL" dirty="0" smtClean="0"/>
              <a:t>הכי.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/>
              <a:t>ספרא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sz="12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מעשה </a:t>
            </a:r>
            <a:r>
              <a:rPr lang="he-IL" b="1" dirty="0">
                <a:solidFill>
                  <a:srgbClr val="002060"/>
                </a:solidFill>
              </a:rPr>
              <a:t>וביקש</a:t>
            </a:r>
            <a:r>
              <a:rPr lang="he-IL" dirty="0"/>
              <a:t> רבי </a:t>
            </a:r>
            <a:r>
              <a:rPr lang="he-IL" b="1" dirty="0">
                <a:solidFill>
                  <a:srgbClr val="002060"/>
                </a:solidFill>
              </a:rPr>
              <a:t>לעשות</a:t>
            </a:r>
            <a:r>
              <a:rPr lang="he-IL" dirty="0"/>
              <a:t> כדברי </a:t>
            </a:r>
            <a:r>
              <a:rPr lang="he-IL" dirty="0" smtClean="0"/>
              <a:t>חכמים,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לפניו </a:t>
            </a:r>
            <a:r>
              <a:rPr lang="he-IL" dirty="0" err="1"/>
              <a:t>פרטא</a:t>
            </a:r>
            <a:r>
              <a:rPr lang="he-IL" dirty="0"/>
              <a:t> בנו של רבי אלעזר בן </a:t>
            </a:r>
            <a:r>
              <a:rPr lang="he-IL" dirty="0" err="1"/>
              <a:t>פרטא</a:t>
            </a:r>
            <a:r>
              <a:rPr lang="he-IL" dirty="0"/>
              <a:t> בן בנו של ר' </a:t>
            </a:r>
            <a:r>
              <a:rPr lang="he-IL" dirty="0" err="1"/>
              <a:t>פרטא</a:t>
            </a:r>
            <a:r>
              <a:rPr lang="he-IL" dirty="0"/>
              <a:t> </a:t>
            </a:r>
            <a:r>
              <a:rPr lang="he-IL" dirty="0" smtClean="0"/>
              <a:t>הגדול: </a:t>
            </a:r>
            <a:r>
              <a:rPr lang="he-IL" dirty="0" err="1"/>
              <a:t>א''כ</a:t>
            </a:r>
            <a:r>
              <a:rPr lang="he-IL" dirty="0"/>
              <a:t> מה </a:t>
            </a:r>
            <a:r>
              <a:rPr lang="he-IL" dirty="0" err="1"/>
              <a:t>כח</a:t>
            </a:r>
            <a:r>
              <a:rPr lang="he-IL" dirty="0"/>
              <a:t> </a:t>
            </a:r>
            <a:r>
              <a:rPr lang="he-IL" dirty="0" err="1"/>
              <a:t>ב''ד</a:t>
            </a:r>
            <a:r>
              <a:rPr lang="he-IL" dirty="0"/>
              <a:t> </a:t>
            </a:r>
            <a:r>
              <a:rPr lang="he-IL" dirty="0" smtClean="0"/>
              <a:t>יפה!</a:t>
            </a:r>
          </a:p>
          <a:p>
            <a:pPr>
              <a:lnSpc>
                <a:spcPct val="120000"/>
              </a:lnSpc>
            </a:pPr>
            <a:r>
              <a:rPr lang="he-IL" b="1" dirty="0">
                <a:solidFill>
                  <a:srgbClr val="002060"/>
                </a:solidFill>
              </a:rPr>
              <a:t>לא עשה </a:t>
            </a:r>
            <a:r>
              <a:rPr lang="he-IL" dirty="0"/>
              <a:t>רבי את </a:t>
            </a:r>
            <a:r>
              <a:rPr lang="he-IL" dirty="0" smtClean="0"/>
              <a:t>המעשה.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1763688" y="188640"/>
            <a:ext cx="4032448" cy="720080"/>
          </a:xfrm>
          <a:prstGeom prst="wedgeRoundRectCallout">
            <a:avLst>
              <a:gd name="adj1" fmla="val 53406"/>
              <a:gd name="adj2" fmla="val 3373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משנה דף </a:t>
            </a:r>
            <a:r>
              <a:rPr lang="he-IL" sz="1400" dirty="0" err="1" smtClean="0">
                <a:solidFill>
                  <a:schemeClr val="tx1"/>
                </a:solidFill>
              </a:rPr>
              <a:t>צט</a:t>
            </a:r>
            <a:r>
              <a:rPr lang="he-IL" sz="1400" dirty="0" smtClean="0">
                <a:solidFill>
                  <a:schemeClr val="tx1"/>
                </a:solidFill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- מכרן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בטל.</a:t>
            </a:r>
          </a:p>
        </p:txBody>
      </p:sp>
    </p:spTree>
    <p:extLst>
      <p:ext uri="{BB962C8B-B14F-4D97-AF65-F5344CB8AC3E}">
        <p14:creationId xmlns:p14="http://schemas.microsoft.com/office/powerpoint/2010/main" val="21837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648" y="566555"/>
            <a:ext cx="8683824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/>
              <a:t>אתא </a:t>
            </a:r>
            <a:r>
              <a:rPr lang="he-IL" dirty="0">
                <a:solidFill>
                  <a:srgbClr val="FF0000"/>
                </a:solidFill>
              </a:rPr>
              <a:t>רב </a:t>
            </a:r>
            <a:r>
              <a:rPr lang="he-IL" dirty="0" err="1">
                <a:solidFill>
                  <a:srgbClr val="FF0000"/>
                </a:solidFill>
              </a:rPr>
              <a:t>דימי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 smtClean="0"/>
              <a:t>אמר: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מעשה </a:t>
            </a:r>
            <a:r>
              <a:rPr lang="he-IL" b="1" dirty="0"/>
              <a:t>ועשה</a:t>
            </a:r>
            <a:r>
              <a:rPr lang="he-IL" dirty="0"/>
              <a:t> רבי כדברי </a:t>
            </a:r>
            <a:r>
              <a:rPr lang="he-IL" dirty="0" smtClean="0"/>
              <a:t>חכמים,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לפניו </a:t>
            </a:r>
            <a:r>
              <a:rPr lang="he-IL" dirty="0" err="1"/>
              <a:t>פרטא</a:t>
            </a:r>
            <a:r>
              <a:rPr lang="he-IL" dirty="0"/>
              <a:t> בנו של רבי אלעזר בן </a:t>
            </a:r>
            <a:r>
              <a:rPr lang="he-IL" dirty="0" err="1"/>
              <a:t>פרטא</a:t>
            </a:r>
            <a:r>
              <a:rPr lang="he-IL" dirty="0"/>
              <a:t> בן בנו של ר' </a:t>
            </a:r>
            <a:r>
              <a:rPr lang="he-IL" dirty="0" err="1"/>
              <a:t>פרטא</a:t>
            </a:r>
            <a:r>
              <a:rPr lang="he-IL" dirty="0"/>
              <a:t> </a:t>
            </a:r>
            <a:r>
              <a:rPr lang="he-IL" dirty="0" smtClean="0"/>
              <a:t>הגדול: </a:t>
            </a:r>
            <a:r>
              <a:rPr lang="he-IL" dirty="0" err="1"/>
              <a:t>א''כ</a:t>
            </a:r>
            <a:r>
              <a:rPr lang="he-IL" dirty="0"/>
              <a:t> מה </a:t>
            </a:r>
            <a:r>
              <a:rPr lang="he-IL" dirty="0" err="1"/>
              <a:t>כח</a:t>
            </a:r>
            <a:r>
              <a:rPr lang="he-IL" dirty="0"/>
              <a:t> </a:t>
            </a:r>
            <a:r>
              <a:rPr lang="he-IL" dirty="0" err="1"/>
              <a:t>ב''ד</a:t>
            </a:r>
            <a:r>
              <a:rPr lang="he-IL" dirty="0"/>
              <a:t> </a:t>
            </a:r>
            <a:r>
              <a:rPr lang="he-IL" dirty="0" smtClean="0"/>
              <a:t>יפה! </a:t>
            </a:r>
          </a:p>
          <a:p>
            <a:pPr>
              <a:lnSpc>
                <a:spcPct val="120000"/>
              </a:lnSpc>
            </a:pPr>
            <a:r>
              <a:rPr lang="he-IL" b="1" dirty="0" smtClean="0"/>
              <a:t>והחזיר</a:t>
            </a:r>
            <a:r>
              <a:rPr lang="he-IL" dirty="0" smtClean="0"/>
              <a:t> </a:t>
            </a:r>
            <a:r>
              <a:rPr lang="he-IL" dirty="0"/>
              <a:t>רבי את </a:t>
            </a:r>
            <a:r>
              <a:rPr lang="he-IL" dirty="0" smtClean="0"/>
              <a:t>המעשה.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דימי</a:t>
            </a:r>
            <a:r>
              <a:rPr lang="he-IL" dirty="0"/>
              <a:t> מתני </a:t>
            </a:r>
            <a:r>
              <a:rPr lang="he-IL" dirty="0" smtClean="0"/>
              <a:t>הכי.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0070C0"/>
                </a:solidFill>
              </a:rPr>
              <a:t>רב </a:t>
            </a:r>
            <a:r>
              <a:rPr lang="he-IL" dirty="0">
                <a:solidFill>
                  <a:srgbClr val="0070C0"/>
                </a:solidFill>
              </a:rPr>
              <a:t>ספרא </a:t>
            </a:r>
            <a:r>
              <a:rPr lang="he-IL" dirty="0"/>
              <a:t>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sz="12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מעשה </a:t>
            </a:r>
            <a:r>
              <a:rPr lang="he-IL" b="1" dirty="0"/>
              <a:t>וביקש</a:t>
            </a:r>
            <a:r>
              <a:rPr lang="he-IL" dirty="0"/>
              <a:t> רבי </a:t>
            </a:r>
            <a:r>
              <a:rPr lang="he-IL" b="1" dirty="0"/>
              <a:t>לעשות</a:t>
            </a:r>
            <a:r>
              <a:rPr lang="he-IL" dirty="0"/>
              <a:t> כדברי </a:t>
            </a:r>
            <a:r>
              <a:rPr lang="he-IL" dirty="0" smtClean="0"/>
              <a:t>חכמים,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לפניו </a:t>
            </a:r>
            <a:r>
              <a:rPr lang="he-IL" dirty="0" err="1"/>
              <a:t>פרטא</a:t>
            </a:r>
            <a:r>
              <a:rPr lang="he-IL" dirty="0"/>
              <a:t> בנו של רבי אלעזר בן </a:t>
            </a:r>
            <a:r>
              <a:rPr lang="he-IL" dirty="0" err="1"/>
              <a:t>פרטא</a:t>
            </a:r>
            <a:r>
              <a:rPr lang="he-IL" dirty="0"/>
              <a:t> בן בנו של ר' </a:t>
            </a:r>
            <a:r>
              <a:rPr lang="he-IL" dirty="0" err="1"/>
              <a:t>פרטא</a:t>
            </a:r>
            <a:r>
              <a:rPr lang="he-IL" dirty="0"/>
              <a:t> </a:t>
            </a:r>
            <a:r>
              <a:rPr lang="he-IL" dirty="0" smtClean="0"/>
              <a:t>הגדול: </a:t>
            </a:r>
            <a:r>
              <a:rPr lang="he-IL" dirty="0" err="1"/>
              <a:t>א''כ</a:t>
            </a:r>
            <a:r>
              <a:rPr lang="he-IL" dirty="0"/>
              <a:t> מה </a:t>
            </a:r>
            <a:r>
              <a:rPr lang="he-IL" dirty="0" err="1"/>
              <a:t>כח</a:t>
            </a:r>
            <a:r>
              <a:rPr lang="he-IL" dirty="0"/>
              <a:t> </a:t>
            </a:r>
            <a:r>
              <a:rPr lang="he-IL" dirty="0" err="1"/>
              <a:t>ב''ד</a:t>
            </a:r>
            <a:r>
              <a:rPr lang="he-IL" dirty="0"/>
              <a:t> </a:t>
            </a:r>
            <a:r>
              <a:rPr lang="he-IL" dirty="0" smtClean="0"/>
              <a:t>יפה!</a:t>
            </a:r>
          </a:p>
          <a:p>
            <a:pPr>
              <a:lnSpc>
                <a:spcPct val="120000"/>
              </a:lnSpc>
            </a:pPr>
            <a:r>
              <a:rPr lang="he-IL" b="1" dirty="0" smtClean="0"/>
              <a:t>לא </a:t>
            </a:r>
            <a:r>
              <a:rPr lang="he-IL" b="1" dirty="0"/>
              <a:t>עשה </a:t>
            </a:r>
            <a:r>
              <a:rPr lang="he-IL" dirty="0"/>
              <a:t>רבי את </a:t>
            </a:r>
            <a:r>
              <a:rPr lang="he-IL" dirty="0" smtClean="0"/>
              <a:t>המעשה.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לימא</a:t>
            </a:r>
            <a:r>
              <a:rPr lang="he-IL" dirty="0" smtClean="0"/>
              <a:t> </a:t>
            </a:r>
            <a:r>
              <a:rPr lang="he-IL" dirty="0"/>
              <a:t>בהא </a:t>
            </a:r>
            <a:r>
              <a:rPr lang="he-IL" dirty="0" err="1" smtClean="0"/>
              <a:t>קמיפלגי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מר</a:t>
            </a:r>
            <a:r>
              <a:rPr lang="he-IL" dirty="0" smtClean="0"/>
              <a:t> </a:t>
            </a:r>
            <a:r>
              <a:rPr lang="he-IL" dirty="0"/>
              <a:t>סבר טעה בדבר משנה חוזר </a:t>
            </a:r>
            <a:r>
              <a:rPr lang="he-IL" dirty="0">
                <a:solidFill>
                  <a:srgbClr val="0070C0"/>
                </a:solidFill>
              </a:rPr>
              <a:t>ומר</a:t>
            </a:r>
            <a:r>
              <a:rPr lang="he-IL" dirty="0"/>
              <a:t> סבר אינו </a:t>
            </a:r>
            <a:r>
              <a:rPr lang="he-IL" dirty="0" smtClean="0"/>
              <a:t>חוזר?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לא, </a:t>
            </a:r>
            <a:r>
              <a:rPr lang="he-IL" dirty="0" err="1"/>
              <a:t>דכ</a:t>
            </a:r>
            <a:r>
              <a:rPr lang="he-IL" dirty="0"/>
              <a:t>''ע טעה בדבר משנה </a:t>
            </a:r>
            <a:r>
              <a:rPr lang="he-IL" dirty="0" smtClean="0"/>
              <a:t>חוזר,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ומר </a:t>
            </a:r>
            <a:r>
              <a:rPr lang="he-IL" dirty="0"/>
              <a:t>סבר הכי </a:t>
            </a:r>
            <a:r>
              <a:rPr lang="he-IL" dirty="0" err="1"/>
              <a:t>הוה</a:t>
            </a:r>
            <a:r>
              <a:rPr lang="he-IL" dirty="0"/>
              <a:t> </a:t>
            </a:r>
            <a:r>
              <a:rPr lang="he-IL" dirty="0" smtClean="0"/>
              <a:t>מעשה, </a:t>
            </a:r>
            <a:r>
              <a:rPr lang="he-IL" dirty="0"/>
              <a:t>ומר סבר הכי </a:t>
            </a:r>
            <a:r>
              <a:rPr lang="he-IL" dirty="0" err="1"/>
              <a:t>הוה</a:t>
            </a:r>
            <a:r>
              <a:rPr lang="he-IL" dirty="0"/>
              <a:t> </a:t>
            </a:r>
            <a:r>
              <a:rPr lang="he-IL" dirty="0" smtClean="0"/>
              <a:t>מעשה.</a:t>
            </a:r>
          </a:p>
        </p:txBody>
      </p:sp>
    </p:spTree>
    <p:extLst>
      <p:ext uri="{BB962C8B-B14F-4D97-AF65-F5344CB8AC3E}">
        <p14:creationId xmlns:p14="http://schemas.microsoft.com/office/powerpoint/2010/main" val="27438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30963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ק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7992888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smtClean="0"/>
              <a:t>יוסף: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ארמלתא</a:t>
            </a:r>
            <a:r>
              <a:rPr lang="he-IL" dirty="0" smtClean="0"/>
              <a:t> </a:t>
            </a:r>
            <a:r>
              <a:rPr lang="he-IL" dirty="0" err="1"/>
              <a:t>דזבינה</a:t>
            </a:r>
            <a:r>
              <a:rPr lang="he-IL" dirty="0"/>
              <a:t> </a:t>
            </a:r>
            <a:r>
              <a:rPr lang="he-IL" dirty="0" smtClean="0"/>
              <a:t>- אחריות </a:t>
            </a:r>
            <a:r>
              <a:rPr lang="he-IL" dirty="0" err="1" smtClean="0"/>
              <a:t>איתמי</a:t>
            </a:r>
            <a:r>
              <a:rPr lang="he-IL" dirty="0"/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וב</a:t>
            </a:r>
            <a:r>
              <a:rPr lang="he-IL" dirty="0"/>
              <a:t>''ד </a:t>
            </a:r>
            <a:r>
              <a:rPr lang="he-IL" dirty="0" err="1"/>
              <a:t>דזבין</a:t>
            </a:r>
            <a:r>
              <a:rPr lang="he-IL" dirty="0"/>
              <a:t> </a:t>
            </a:r>
            <a:r>
              <a:rPr lang="he-IL" dirty="0" smtClean="0"/>
              <a:t>- אחריות </a:t>
            </a:r>
            <a:r>
              <a:rPr lang="he-IL" dirty="0" err="1" smtClean="0"/>
              <a:t>איתמי</a:t>
            </a:r>
            <a:r>
              <a:rPr lang="he-IL" dirty="0"/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פשיטא!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אלמנה </a:t>
            </a:r>
            <a:r>
              <a:rPr lang="he-IL" dirty="0"/>
              <a:t>לא </a:t>
            </a:r>
            <a:r>
              <a:rPr lang="he-IL" dirty="0" err="1"/>
              <a:t>איצטריכא</a:t>
            </a:r>
            <a:r>
              <a:rPr lang="he-IL" dirty="0"/>
              <a:t> </a:t>
            </a:r>
            <a:r>
              <a:rPr lang="he-IL" dirty="0" smtClean="0"/>
              <a:t>ליה,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 err="1"/>
              <a:t>איצטריך</a:t>
            </a:r>
            <a:r>
              <a:rPr lang="he-IL" dirty="0"/>
              <a:t> ליה בי </a:t>
            </a:r>
            <a:r>
              <a:rPr lang="he-IL" dirty="0" err="1"/>
              <a:t>דינא</a:t>
            </a:r>
            <a:r>
              <a:rPr lang="he-IL" dirty="0"/>
              <a:t> -</a:t>
            </a: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מהו </a:t>
            </a:r>
            <a:r>
              <a:rPr lang="he-IL" dirty="0" err="1"/>
              <a:t>דתימא</a:t>
            </a:r>
            <a:r>
              <a:rPr lang="he-IL" dirty="0"/>
              <a:t> </a:t>
            </a:r>
            <a:r>
              <a:rPr lang="he-IL" dirty="0" smtClean="0"/>
              <a:t>כל </a:t>
            </a:r>
            <a:r>
              <a:rPr lang="he-IL" dirty="0" err="1"/>
              <a:t>דזבין</a:t>
            </a:r>
            <a:r>
              <a:rPr lang="he-IL" dirty="0"/>
              <a:t> מבי </a:t>
            </a:r>
            <a:r>
              <a:rPr lang="he-IL" dirty="0" err="1"/>
              <a:t>דינא</a:t>
            </a:r>
            <a:r>
              <a:rPr lang="he-IL" dirty="0"/>
              <a:t> </a:t>
            </a:r>
            <a:r>
              <a:rPr lang="he-IL" dirty="0" err="1"/>
              <a:t>אדעתא</a:t>
            </a:r>
            <a:r>
              <a:rPr lang="he-IL" dirty="0"/>
              <a:t> </a:t>
            </a:r>
            <a:r>
              <a:rPr lang="he-IL" dirty="0" err="1"/>
              <a:t>למיפק</a:t>
            </a:r>
            <a:r>
              <a:rPr lang="he-IL" dirty="0"/>
              <a:t> ליה </a:t>
            </a:r>
            <a:r>
              <a:rPr lang="he-IL" dirty="0" err="1"/>
              <a:t>קלא</a:t>
            </a:r>
            <a:r>
              <a:rPr lang="he-IL" dirty="0"/>
              <a:t> הוא </a:t>
            </a:r>
            <a:r>
              <a:rPr lang="he-IL" dirty="0" err="1" smtClean="0"/>
              <a:t>דזבין</a:t>
            </a:r>
            <a:r>
              <a:rPr lang="he-IL" dirty="0" smtClean="0"/>
              <a:t>, </a:t>
            </a:r>
            <a:r>
              <a:rPr lang="he-IL" dirty="0" err="1" smtClean="0"/>
              <a:t>קמ"ל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420897" y="2784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16609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30963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ק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7992888" cy="611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smtClean="0"/>
              <a:t>יוסף: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ארמלתא</a:t>
            </a:r>
            <a:r>
              <a:rPr lang="he-IL" dirty="0" smtClean="0"/>
              <a:t> </a:t>
            </a:r>
            <a:r>
              <a:rPr lang="he-IL" dirty="0" err="1"/>
              <a:t>דזבינה</a:t>
            </a:r>
            <a:r>
              <a:rPr lang="he-IL" dirty="0"/>
              <a:t> </a:t>
            </a:r>
            <a:r>
              <a:rPr lang="he-IL" dirty="0" smtClean="0"/>
              <a:t>- אחריות </a:t>
            </a:r>
            <a:r>
              <a:rPr lang="he-IL" dirty="0" err="1" smtClean="0"/>
              <a:t>איתמי</a:t>
            </a:r>
            <a:r>
              <a:rPr lang="he-IL" dirty="0"/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וב</a:t>
            </a:r>
            <a:r>
              <a:rPr lang="he-IL" dirty="0"/>
              <a:t>''ד </a:t>
            </a:r>
            <a:r>
              <a:rPr lang="he-IL" dirty="0" err="1"/>
              <a:t>דזבין</a:t>
            </a:r>
            <a:r>
              <a:rPr lang="he-IL" dirty="0"/>
              <a:t> </a:t>
            </a:r>
            <a:r>
              <a:rPr lang="he-IL" dirty="0" smtClean="0"/>
              <a:t>- אחריות </a:t>
            </a:r>
            <a:r>
              <a:rPr lang="he-IL" dirty="0" err="1" smtClean="0"/>
              <a:t>איתמי</a:t>
            </a:r>
            <a:r>
              <a:rPr lang="he-IL" dirty="0"/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 smtClean="0"/>
              <a:t>פשיטא!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אלמנה </a:t>
            </a:r>
            <a:r>
              <a:rPr lang="he-IL" dirty="0"/>
              <a:t>לא </a:t>
            </a:r>
            <a:r>
              <a:rPr lang="he-IL" dirty="0" err="1"/>
              <a:t>איצטריכא</a:t>
            </a:r>
            <a:r>
              <a:rPr lang="he-IL" dirty="0"/>
              <a:t> </a:t>
            </a:r>
            <a:r>
              <a:rPr lang="he-IL" dirty="0" smtClean="0"/>
              <a:t>ליה,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 err="1"/>
              <a:t>איצטריך</a:t>
            </a:r>
            <a:r>
              <a:rPr lang="he-IL" dirty="0"/>
              <a:t> ליה בי </a:t>
            </a:r>
            <a:r>
              <a:rPr lang="he-IL" dirty="0" err="1"/>
              <a:t>דינא</a:t>
            </a:r>
            <a:r>
              <a:rPr lang="he-IL" dirty="0"/>
              <a:t> -</a:t>
            </a: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מהו </a:t>
            </a:r>
            <a:r>
              <a:rPr lang="he-IL" dirty="0" err="1"/>
              <a:t>דתימא</a:t>
            </a:r>
            <a:r>
              <a:rPr lang="he-IL" dirty="0"/>
              <a:t> </a:t>
            </a:r>
            <a:r>
              <a:rPr lang="he-IL" dirty="0" smtClean="0"/>
              <a:t>כל </a:t>
            </a:r>
            <a:r>
              <a:rPr lang="he-IL" dirty="0" err="1"/>
              <a:t>דזבין</a:t>
            </a:r>
            <a:r>
              <a:rPr lang="he-IL" dirty="0"/>
              <a:t> מבי </a:t>
            </a:r>
            <a:r>
              <a:rPr lang="he-IL" dirty="0" err="1"/>
              <a:t>דינא</a:t>
            </a:r>
            <a:r>
              <a:rPr lang="he-IL" dirty="0"/>
              <a:t> </a:t>
            </a:r>
            <a:r>
              <a:rPr lang="he-IL" dirty="0" err="1"/>
              <a:t>אדעתא</a:t>
            </a:r>
            <a:r>
              <a:rPr lang="he-IL" dirty="0"/>
              <a:t> </a:t>
            </a:r>
            <a:r>
              <a:rPr lang="he-IL" dirty="0" err="1"/>
              <a:t>למיפק</a:t>
            </a:r>
            <a:r>
              <a:rPr lang="he-IL" dirty="0"/>
              <a:t> ליה </a:t>
            </a:r>
            <a:r>
              <a:rPr lang="he-IL" dirty="0" err="1"/>
              <a:t>קלא</a:t>
            </a:r>
            <a:r>
              <a:rPr lang="he-IL" dirty="0"/>
              <a:t> הוא </a:t>
            </a:r>
            <a:r>
              <a:rPr lang="he-IL" dirty="0" err="1" smtClean="0"/>
              <a:t>דזבין</a:t>
            </a:r>
            <a:r>
              <a:rPr lang="he-IL" dirty="0" smtClean="0"/>
              <a:t>, </a:t>
            </a:r>
            <a:r>
              <a:rPr lang="he-IL" dirty="0" err="1" smtClean="0"/>
              <a:t>קמ"ל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 algn="just">
              <a:lnSpc>
                <a:spcPct val="120000"/>
              </a:lnSpc>
            </a:pPr>
            <a:r>
              <a:rPr lang="he-IL" sz="1600" dirty="0" smtClean="0">
                <a:solidFill>
                  <a:schemeClr val="accent2">
                    <a:lumMod val="75000"/>
                  </a:schemeClr>
                </a:solidFill>
              </a:rPr>
              <a:t>--------------------------------------------------------------------</a:t>
            </a:r>
            <a:endParaRPr lang="he-IL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רשב</a:t>
            </a:r>
            <a:r>
              <a:rPr lang="he-IL" dirty="0"/>
              <a:t>''ג אומר </a:t>
            </a:r>
            <a:r>
              <a:rPr lang="he-IL" dirty="0" err="1"/>
              <a:t>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ועד כמה?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err="1"/>
              <a:t>הונא</a:t>
            </a:r>
            <a:r>
              <a:rPr lang="he-IL" dirty="0"/>
              <a:t> בר יהודה אמר רב </a:t>
            </a:r>
            <a:r>
              <a:rPr lang="he-IL" dirty="0" smtClean="0"/>
              <a:t>ששת: </a:t>
            </a:r>
            <a:r>
              <a:rPr lang="he-IL" dirty="0"/>
              <a:t>עד </a:t>
            </a:r>
            <a:r>
              <a:rPr lang="he-IL" dirty="0" err="1" smtClean="0"/>
              <a:t>פלגא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תניא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smtClean="0"/>
              <a:t>הכי: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אמר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''ג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ב''ד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שמכרו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מאתים במנה או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מכרן קיים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420897" y="2784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899592" y="3861048"/>
            <a:ext cx="4392488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</a:t>
            </a:r>
            <a:r>
              <a:rPr lang="he-IL" sz="1500" dirty="0" err="1" smtClean="0">
                <a:solidFill>
                  <a:schemeClr val="tx1"/>
                </a:solidFill>
              </a:rPr>
              <a:t>צט</a:t>
            </a:r>
            <a:r>
              <a:rPr lang="he-IL" sz="1500" dirty="0" smtClean="0">
                <a:solidFill>
                  <a:schemeClr val="tx1"/>
                </a:solidFill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- מכרן בטל.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''ג אומר: מכרן קיים, אם כן מה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כח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בית דין יפה?</a:t>
            </a:r>
          </a:p>
        </p:txBody>
      </p:sp>
    </p:spTree>
    <p:extLst>
      <p:ext uri="{BB962C8B-B14F-4D97-AF65-F5344CB8AC3E}">
        <p14:creationId xmlns:p14="http://schemas.microsoft.com/office/powerpoint/2010/main" val="13118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346376"/>
            <a:ext cx="7675712" cy="29361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/>
              <a:t>אמימר</a:t>
            </a:r>
            <a:r>
              <a:rPr lang="he-IL" dirty="0"/>
              <a:t> משמיה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יוסף: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ב</a:t>
            </a:r>
            <a:r>
              <a:rPr lang="he-IL" dirty="0" err="1"/>
              <a:t>''ד</a:t>
            </a:r>
            <a:r>
              <a:rPr lang="he-IL" dirty="0"/>
              <a:t> שמכרו בלא הכרזה </a:t>
            </a:r>
            <a:r>
              <a:rPr lang="he-IL" dirty="0" smtClean="0"/>
              <a:t>- נעשו </a:t>
            </a:r>
            <a:r>
              <a:rPr lang="he-IL" dirty="0"/>
              <a:t>כמי שטעו בדבר משנה </a:t>
            </a:r>
            <a:r>
              <a:rPr lang="he-IL" dirty="0" err="1" smtClean="0"/>
              <a:t>וחוזרין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"נעשו"? - ודאי טעו!  </a:t>
            </a:r>
            <a:r>
              <a:rPr lang="he-IL" dirty="0" err="1" smtClean="0"/>
              <a:t>דתנן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היתומין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שלשים יום ושום ההקדש ששים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יום, </a:t>
            </a:r>
            <a:r>
              <a:rPr lang="he-IL" dirty="0" err="1">
                <a:solidFill>
                  <a:srgbClr val="FF0000"/>
                </a:solidFill>
              </a:rPr>
              <a:t>ומכריזין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בבקר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ובערב.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 err="1"/>
              <a:t>מההיא</a:t>
            </a:r>
            <a:r>
              <a:rPr lang="he-IL" dirty="0"/>
              <a:t> </a:t>
            </a:r>
            <a:r>
              <a:rPr lang="he-IL" dirty="0" err="1"/>
              <a:t>הוה</a:t>
            </a:r>
            <a:r>
              <a:rPr lang="he-IL" dirty="0"/>
              <a:t> </a:t>
            </a:r>
            <a:r>
              <a:rPr lang="he-IL" dirty="0" err="1"/>
              <a:t>אמינא</a:t>
            </a:r>
            <a:r>
              <a:rPr lang="he-IL" dirty="0"/>
              <a:t> </a:t>
            </a:r>
            <a:r>
              <a:rPr lang="he-IL" dirty="0" err="1"/>
              <a:t>ה''מ</a:t>
            </a:r>
            <a:r>
              <a:rPr lang="he-IL" dirty="0"/>
              <a:t> שליח אבל </a:t>
            </a:r>
            <a:r>
              <a:rPr lang="he-IL" dirty="0" err="1"/>
              <a:t>ב''ד</a:t>
            </a:r>
            <a:r>
              <a:rPr lang="he-IL" dirty="0"/>
              <a:t> </a:t>
            </a:r>
            <a:r>
              <a:rPr lang="he-IL" dirty="0" smtClean="0"/>
              <a:t>לא, </a:t>
            </a:r>
            <a:r>
              <a:rPr lang="he-IL" dirty="0" err="1" smtClean="0"/>
              <a:t>קמ</a:t>
            </a:r>
            <a:r>
              <a:rPr lang="he-IL" dirty="0"/>
              <a:t>'</a:t>
            </a:r>
            <a:r>
              <a:rPr lang="he-IL" dirty="0" smtClean="0"/>
              <a:t>'ל.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5336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346376"/>
            <a:ext cx="7675712" cy="55215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/>
              <a:t>אמימר</a:t>
            </a:r>
            <a:r>
              <a:rPr lang="he-IL" dirty="0"/>
              <a:t> משמיה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יוסף: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ב</a:t>
            </a:r>
            <a:r>
              <a:rPr lang="he-IL" dirty="0" err="1"/>
              <a:t>''ד</a:t>
            </a:r>
            <a:r>
              <a:rPr lang="he-IL" dirty="0"/>
              <a:t> שמכרו בלא הכרזה </a:t>
            </a:r>
            <a:r>
              <a:rPr lang="he-IL" dirty="0" smtClean="0"/>
              <a:t>- נעשו </a:t>
            </a:r>
            <a:r>
              <a:rPr lang="he-IL" dirty="0"/>
              <a:t>כמי שטעו בדבר משנה </a:t>
            </a:r>
            <a:r>
              <a:rPr lang="he-IL" dirty="0" err="1" smtClean="0">
                <a:solidFill>
                  <a:srgbClr val="FF0000"/>
                </a:solidFill>
              </a:rPr>
              <a:t>וחוזרין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"נעשו"? - ודאי טעו!  </a:t>
            </a:r>
            <a:r>
              <a:rPr lang="he-IL" dirty="0" err="1" smtClean="0"/>
              <a:t>דתנן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היתומין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שלשים יום ושום ההקדש ששים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יום,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ומכריזין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בבקר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ובערב.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 err="1"/>
              <a:t>מההיא</a:t>
            </a:r>
            <a:r>
              <a:rPr lang="he-IL" dirty="0"/>
              <a:t> </a:t>
            </a:r>
            <a:r>
              <a:rPr lang="he-IL" dirty="0" err="1"/>
              <a:t>הוה</a:t>
            </a:r>
            <a:r>
              <a:rPr lang="he-IL" dirty="0"/>
              <a:t> </a:t>
            </a:r>
            <a:r>
              <a:rPr lang="he-IL" dirty="0" err="1"/>
              <a:t>אמינא</a:t>
            </a:r>
            <a:r>
              <a:rPr lang="he-IL" dirty="0"/>
              <a:t> </a:t>
            </a:r>
            <a:r>
              <a:rPr lang="he-IL" dirty="0" err="1"/>
              <a:t>ה''מ</a:t>
            </a:r>
            <a:r>
              <a:rPr lang="he-IL" dirty="0"/>
              <a:t> שליח אבל </a:t>
            </a:r>
            <a:r>
              <a:rPr lang="he-IL" dirty="0" err="1"/>
              <a:t>ב''ד</a:t>
            </a:r>
            <a:r>
              <a:rPr lang="he-IL" dirty="0"/>
              <a:t> </a:t>
            </a:r>
            <a:r>
              <a:rPr lang="he-IL" dirty="0" smtClean="0"/>
              <a:t>לא, </a:t>
            </a:r>
            <a:r>
              <a:rPr lang="he-IL" dirty="0" err="1" smtClean="0"/>
              <a:t>קמ</a:t>
            </a:r>
            <a:r>
              <a:rPr lang="he-IL" dirty="0"/>
              <a:t>'</a:t>
            </a:r>
            <a:r>
              <a:rPr lang="he-IL" dirty="0" smtClean="0"/>
              <a:t>'ל.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איתיביה</a:t>
            </a:r>
            <a:r>
              <a:rPr lang="he-IL" dirty="0" smtClean="0"/>
              <a:t> </a:t>
            </a:r>
            <a:r>
              <a:rPr lang="he-IL" dirty="0"/>
              <a:t>רב אשי </a:t>
            </a:r>
            <a:r>
              <a:rPr lang="he-IL" dirty="0" err="1" smtClean="0"/>
              <a:t>לאמימר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שפחתו שתות או הותירו שתות מכרן בטל </a:t>
            </a:r>
            <a:r>
              <a:rPr lang="he-IL" dirty="0"/>
              <a:t>-</a:t>
            </a: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הא </a:t>
            </a:r>
            <a:r>
              <a:rPr lang="he-IL" dirty="0" err="1"/>
              <a:t>שוה</a:t>
            </a:r>
            <a:r>
              <a:rPr lang="he-IL" dirty="0"/>
              <a:t> </a:t>
            </a:r>
            <a:r>
              <a:rPr lang="he-IL" dirty="0" err="1"/>
              <a:t>בשוה</a:t>
            </a:r>
            <a:r>
              <a:rPr lang="he-IL" dirty="0"/>
              <a:t> מכרן </a:t>
            </a:r>
            <a:r>
              <a:rPr lang="he-IL" dirty="0" smtClean="0">
                <a:solidFill>
                  <a:srgbClr val="FF0000"/>
                </a:solidFill>
              </a:rPr>
              <a:t>קיים</a:t>
            </a:r>
            <a:r>
              <a:rPr lang="he-IL" dirty="0" smtClean="0"/>
              <a:t> - מאי </a:t>
            </a:r>
            <a:r>
              <a:rPr lang="he-IL" dirty="0"/>
              <a:t>לאו דלא </a:t>
            </a:r>
            <a:r>
              <a:rPr lang="he-IL" dirty="0" err="1" smtClean="0"/>
              <a:t>אכרוז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לא, </a:t>
            </a:r>
            <a:r>
              <a:rPr lang="he-IL" dirty="0" err="1" smtClean="0"/>
              <a:t>בדאכרוז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הא </a:t>
            </a:r>
            <a:r>
              <a:rPr lang="he-IL" dirty="0" err="1"/>
              <a:t>מדסיפא</a:t>
            </a:r>
            <a:r>
              <a:rPr lang="he-IL" dirty="0"/>
              <a:t> </a:t>
            </a:r>
            <a:r>
              <a:rPr lang="he-IL" dirty="0" err="1"/>
              <a:t>בדאכרוז</a:t>
            </a:r>
            <a:r>
              <a:rPr lang="he-IL" dirty="0"/>
              <a:t> הוי רישא </a:t>
            </a:r>
            <a:r>
              <a:rPr lang="he-IL" dirty="0" err="1"/>
              <a:t>בדלא</a:t>
            </a:r>
            <a:r>
              <a:rPr lang="he-IL" dirty="0"/>
              <a:t> </a:t>
            </a:r>
            <a:r>
              <a:rPr lang="he-IL" dirty="0" err="1" smtClean="0"/>
              <a:t>אכרוז</a:t>
            </a:r>
            <a:r>
              <a:rPr lang="he-IL" dirty="0" smtClean="0"/>
              <a:t>, </a:t>
            </a:r>
            <a:r>
              <a:rPr lang="he-IL" dirty="0" err="1"/>
              <a:t>דקתני</a:t>
            </a:r>
            <a:r>
              <a:rPr lang="he-IL" dirty="0"/>
              <a:t> </a:t>
            </a:r>
            <a:r>
              <a:rPr lang="he-IL" dirty="0" smtClean="0"/>
              <a:t>סיפא: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אם עשו אגרת בקורת אפי' מכרו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או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מאתים במנה מכרן קיים</a:t>
            </a:r>
            <a:r>
              <a:rPr lang="he-IL" dirty="0" smtClean="0"/>
              <a:t>. </a:t>
            </a:r>
          </a:p>
        </p:txBody>
      </p:sp>
      <p:sp>
        <p:nvSpPr>
          <p:cNvPr id="6" name="חץ שמאלה 5"/>
          <p:cNvSpPr/>
          <p:nvPr/>
        </p:nvSpPr>
        <p:spPr>
          <a:xfrm>
            <a:off x="971600" y="5877272"/>
            <a:ext cx="100811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09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720" y="2073368"/>
            <a:ext cx="7675712" cy="44135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לעולם </a:t>
            </a:r>
            <a:r>
              <a:rPr lang="he-IL" dirty="0" err="1"/>
              <a:t>בדלא</a:t>
            </a:r>
            <a:r>
              <a:rPr lang="he-IL" dirty="0"/>
              <a:t> </a:t>
            </a:r>
            <a:r>
              <a:rPr lang="he-IL" dirty="0" err="1" smtClean="0"/>
              <a:t>אכרוז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</a:t>
            </a:r>
            <a:r>
              <a:rPr lang="he-IL" dirty="0" err="1" smtClean="0"/>
              <a:t>קשיא</a:t>
            </a:r>
            <a:r>
              <a:rPr lang="he-IL" dirty="0" smtClean="0"/>
              <a:t>, </a:t>
            </a:r>
            <a:r>
              <a:rPr lang="he-IL" dirty="0"/>
              <a:t>כאן בדברים </a:t>
            </a:r>
            <a:r>
              <a:rPr lang="he-IL" dirty="0" err="1"/>
              <a:t>שמכריזין</a:t>
            </a:r>
            <a:r>
              <a:rPr lang="he-IL" dirty="0"/>
              <a:t> </a:t>
            </a:r>
            <a:r>
              <a:rPr lang="he-IL" dirty="0" smtClean="0"/>
              <a:t>עליהן, </a:t>
            </a:r>
            <a:r>
              <a:rPr lang="he-IL" dirty="0"/>
              <a:t>כאן בדברים שאין </a:t>
            </a:r>
            <a:r>
              <a:rPr lang="he-IL" dirty="0" err="1"/>
              <a:t>מכריזין</a:t>
            </a:r>
            <a:r>
              <a:rPr lang="he-IL" dirty="0"/>
              <a:t> </a:t>
            </a:r>
            <a:r>
              <a:rPr lang="he-IL" dirty="0" smtClean="0"/>
              <a:t>עליהן.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ואלו </a:t>
            </a:r>
            <a:r>
              <a:rPr lang="he-IL" dirty="0"/>
              <a:t>הן דברים שאין </a:t>
            </a:r>
            <a:r>
              <a:rPr lang="he-IL" dirty="0" err="1"/>
              <a:t>מכריזין</a:t>
            </a:r>
            <a:r>
              <a:rPr lang="he-IL" dirty="0"/>
              <a:t> </a:t>
            </a:r>
            <a:r>
              <a:rPr lang="he-IL" dirty="0" smtClean="0"/>
              <a:t>עליהן: </a:t>
            </a:r>
            <a:r>
              <a:rPr lang="he-IL" dirty="0"/>
              <a:t>העבדים </a:t>
            </a:r>
            <a:r>
              <a:rPr lang="he-IL" dirty="0" err="1"/>
              <a:t>והמטלטלין</a:t>
            </a:r>
            <a:r>
              <a:rPr lang="he-IL" dirty="0"/>
              <a:t> והשטרות </a:t>
            </a:r>
            <a:r>
              <a:rPr lang="he-IL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עבדים </a:t>
            </a:r>
            <a:r>
              <a:rPr lang="he-IL" dirty="0"/>
              <a:t>טעמא </a:t>
            </a:r>
            <a:r>
              <a:rPr lang="he-IL" dirty="0" smtClean="0"/>
              <a:t>מאי? - שמא </a:t>
            </a:r>
            <a:r>
              <a:rPr lang="he-IL" dirty="0"/>
              <a:t>ישמעו </a:t>
            </a:r>
            <a:r>
              <a:rPr lang="he-IL" dirty="0" smtClean="0"/>
              <a:t>ויברחו, </a:t>
            </a:r>
            <a:r>
              <a:rPr lang="he-IL" dirty="0" err="1" smtClean="0"/>
              <a:t>מטלטלין</a:t>
            </a:r>
            <a:r>
              <a:rPr lang="he-IL" dirty="0" smtClean="0"/>
              <a:t> </a:t>
            </a:r>
            <a:r>
              <a:rPr lang="he-IL" dirty="0"/>
              <a:t>ושטרות </a:t>
            </a:r>
            <a:r>
              <a:rPr lang="he-IL" dirty="0" smtClean="0"/>
              <a:t>- שמא יגנבו.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ואיבעית</a:t>
            </a:r>
            <a:r>
              <a:rPr lang="he-IL" dirty="0" smtClean="0"/>
              <a:t> אימא: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כאן </a:t>
            </a:r>
            <a:r>
              <a:rPr lang="he-IL" dirty="0"/>
              <a:t>בשעה </a:t>
            </a:r>
            <a:r>
              <a:rPr lang="he-IL" dirty="0" err="1" smtClean="0"/>
              <a:t>שמכריזין</a:t>
            </a:r>
            <a:r>
              <a:rPr lang="he-IL" dirty="0" smtClean="0"/>
              <a:t>, </a:t>
            </a:r>
            <a:r>
              <a:rPr lang="he-IL" dirty="0"/>
              <a:t>כאן בשעה שאין </a:t>
            </a:r>
            <a:r>
              <a:rPr lang="he-IL" dirty="0" err="1" smtClean="0"/>
              <a:t>מכריזין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דאמרי</a:t>
            </a:r>
            <a:r>
              <a:rPr lang="he-IL" dirty="0" smtClean="0"/>
              <a:t> </a:t>
            </a:r>
            <a:r>
              <a:rPr lang="he-IL" dirty="0" err="1" smtClean="0"/>
              <a:t>נהרדעי</a:t>
            </a:r>
            <a:r>
              <a:rPr lang="he-IL" dirty="0" smtClean="0"/>
              <a:t>: </a:t>
            </a:r>
            <a:r>
              <a:rPr lang="he-IL" dirty="0" err="1"/>
              <a:t>לכרגא</a:t>
            </a:r>
            <a:r>
              <a:rPr lang="he-IL" dirty="0"/>
              <a:t> למזוני ולקבורה </a:t>
            </a:r>
            <a:r>
              <a:rPr lang="he-IL" dirty="0" smtClean="0"/>
              <a:t>- </a:t>
            </a:r>
            <a:r>
              <a:rPr lang="he-IL" dirty="0" err="1" smtClean="0"/>
              <a:t>מזבנינן</a:t>
            </a:r>
            <a:r>
              <a:rPr lang="he-IL" dirty="0" smtClean="0"/>
              <a:t> </a:t>
            </a:r>
            <a:r>
              <a:rPr lang="he-IL" dirty="0"/>
              <a:t>בלא </a:t>
            </a:r>
            <a:r>
              <a:rPr lang="he-IL" dirty="0" err="1" smtClean="0"/>
              <a:t>אכרזתא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ואב</a:t>
            </a:r>
            <a:r>
              <a:rPr lang="he-IL" dirty="0" err="1"/>
              <a:t>'</a:t>
            </a:r>
            <a:r>
              <a:rPr lang="he-IL" dirty="0" err="1" smtClean="0"/>
              <a:t>'א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כאן </a:t>
            </a:r>
            <a:r>
              <a:rPr lang="he-IL" dirty="0"/>
              <a:t>במקום </a:t>
            </a:r>
            <a:r>
              <a:rPr lang="he-IL" dirty="0" err="1" smtClean="0"/>
              <a:t>שמכריזין</a:t>
            </a:r>
            <a:r>
              <a:rPr lang="he-IL" dirty="0" smtClean="0"/>
              <a:t>, </a:t>
            </a:r>
            <a:r>
              <a:rPr lang="he-IL" dirty="0"/>
              <a:t>כאן במקום שאין </a:t>
            </a:r>
            <a:r>
              <a:rPr lang="he-IL" dirty="0" err="1" smtClean="0"/>
              <a:t>מכריזין</a:t>
            </a:r>
            <a:r>
              <a:rPr lang="he-IL" dirty="0"/>
              <a:t>,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/>
              <a:t>רב </a:t>
            </a:r>
            <a:r>
              <a:rPr lang="he-IL" dirty="0" smtClean="0"/>
              <a:t>נחמן: </a:t>
            </a:r>
            <a:r>
              <a:rPr lang="he-IL" dirty="0"/>
              <a:t>מעולם לא עשו אגרת בקורת </a:t>
            </a:r>
            <a:r>
              <a:rPr lang="he-IL" dirty="0" err="1" smtClean="0"/>
              <a:t>בנהרדעא</a:t>
            </a:r>
            <a:r>
              <a:rPr lang="he-IL" dirty="0" smtClean="0"/>
              <a:t>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1763688" y="260648"/>
            <a:ext cx="6768752" cy="1512168"/>
          </a:xfrm>
          <a:prstGeom prst="wedgeRoundRectCallout">
            <a:avLst>
              <a:gd name="adj1" fmla="val 56011"/>
              <a:gd name="adj2" fmla="val 419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7030A0"/>
                </a:solidFill>
              </a:rPr>
              <a:t>אמר </a:t>
            </a:r>
            <a:r>
              <a:rPr lang="he-IL" sz="1400" dirty="0" err="1">
                <a:solidFill>
                  <a:srgbClr val="7030A0"/>
                </a:solidFill>
              </a:rPr>
              <a:t>אמימר</a:t>
            </a:r>
            <a:r>
              <a:rPr lang="he-IL" sz="1400" dirty="0">
                <a:solidFill>
                  <a:srgbClr val="7030A0"/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משמיה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דרב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יוסף: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ב''ד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שמכרו </a:t>
            </a:r>
            <a:r>
              <a:rPr lang="he-IL" sz="1400" dirty="0">
                <a:solidFill>
                  <a:srgbClr val="FF0000"/>
                </a:solidFill>
              </a:rPr>
              <a:t>בלא הכרזה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- נעשו כמי שטעו בדבר משנה </a:t>
            </a:r>
            <a:r>
              <a:rPr lang="he-IL" sz="1400" dirty="0" err="1">
                <a:solidFill>
                  <a:srgbClr val="FF0000"/>
                </a:solidFill>
              </a:rPr>
              <a:t>וחוזרין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...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err="1" smtClean="0">
                <a:solidFill>
                  <a:srgbClr val="7030A0"/>
                </a:solidFill>
              </a:rPr>
              <a:t>איתיביה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רב אשי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לאמימר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: שום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שפחתו שתות או הותירו שתות מכרן בטל - הא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בשוה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rgbClr val="FF0000"/>
                </a:solidFill>
              </a:rPr>
              <a:t>מכרן קיים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- מאי לאו דלא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אכרוז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?  לא,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בדאכרוז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הא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מדסיפא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בדאכרוז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הוי רישא </a:t>
            </a:r>
            <a:r>
              <a:rPr lang="he-IL" sz="1400" dirty="0" err="1">
                <a:solidFill>
                  <a:srgbClr val="FF0000"/>
                </a:solidFill>
              </a:rPr>
              <a:t>בדלא</a:t>
            </a:r>
            <a:r>
              <a:rPr lang="he-IL" sz="1400" dirty="0">
                <a:solidFill>
                  <a:srgbClr val="FF0000"/>
                </a:solidFill>
              </a:rPr>
              <a:t> </a:t>
            </a:r>
            <a:r>
              <a:rPr lang="he-IL" sz="1400" dirty="0" err="1">
                <a:solidFill>
                  <a:srgbClr val="FF0000"/>
                </a:solidFill>
              </a:rPr>
              <a:t>אכרוז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דקתני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סיפא: אם עשו אגרת בקורת אפי' מכרו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מאתים במנה מכרן קיים.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15848" y="2412296"/>
            <a:ext cx="60520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sz="2000" dirty="0"/>
          </a:p>
          <a:p>
            <a:endParaRPr lang="he-IL" dirty="0"/>
          </a:p>
          <a:p>
            <a:r>
              <a:rPr lang="he-IL" dirty="0" smtClean="0"/>
              <a:t>②</a:t>
            </a:r>
          </a:p>
          <a:p>
            <a:endParaRPr lang="he-IL" dirty="0" smtClean="0"/>
          </a:p>
          <a:p>
            <a:endParaRPr lang="he-IL" dirty="0"/>
          </a:p>
          <a:p>
            <a:endParaRPr lang="he-IL" sz="1600" dirty="0" smtClean="0"/>
          </a:p>
          <a:p>
            <a:endParaRPr lang="he-IL" dirty="0"/>
          </a:p>
          <a:p>
            <a:r>
              <a:rPr lang="he-IL" dirty="0" smtClean="0"/>
              <a:t>③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41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296" y="1283616"/>
            <a:ext cx="7675712" cy="13480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סבור </a:t>
            </a:r>
            <a:r>
              <a:rPr lang="he-IL" dirty="0"/>
              <a:t>מינה משום </a:t>
            </a:r>
            <a:r>
              <a:rPr lang="he-IL" dirty="0" err="1"/>
              <a:t>דבקיאי</a:t>
            </a:r>
            <a:r>
              <a:rPr lang="he-IL" dirty="0"/>
              <a:t> </a:t>
            </a:r>
            <a:r>
              <a:rPr lang="he-IL" dirty="0" err="1" smtClean="0"/>
              <a:t>בשומא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''ל</a:t>
            </a:r>
            <a:r>
              <a:rPr lang="he-IL" dirty="0"/>
              <a:t> רב יוסף בר </a:t>
            </a:r>
            <a:r>
              <a:rPr lang="he-IL" dirty="0" err="1" smtClean="0"/>
              <a:t>מניומי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לדידי </a:t>
            </a:r>
            <a:r>
              <a:rPr lang="he-IL" dirty="0" err="1"/>
              <a:t>מיפרשא</a:t>
            </a:r>
            <a:r>
              <a:rPr lang="he-IL" dirty="0"/>
              <a:t> לי מיניה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נחמן: </a:t>
            </a:r>
            <a:r>
              <a:rPr lang="he-IL" dirty="0"/>
              <a:t>משום דקרו להו בני אכלי נכסי </a:t>
            </a:r>
            <a:r>
              <a:rPr lang="he-IL" dirty="0" err="1" smtClean="0"/>
              <a:t>דאכרזתא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3995936" y="260648"/>
            <a:ext cx="4536504" cy="720080"/>
          </a:xfrm>
          <a:prstGeom prst="wedgeRoundRectCallout">
            <a:avLst>
              <a:gd name="adj1" fmla="val 56011"/>
              <a:gd name="adj2" fmla="val 419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דאמר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רב נחמן: מעולם לא עשו אגרת בקורת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בנהרדעא</a:t>
            </a:r>
            <a:endParaRPr lang="he-IL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צט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דף ק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528" y="188640"/>
            <a:ext cx="8683824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b="1" dirty="0" smtClean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- מכרן בטל.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''ג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קיים,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כן מה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כח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בית דין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יפה?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עשו אגרת בקורת ביניהן -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אפילו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או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מאתים במנה 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איבעיא</a:t>
            </a:r>
            <a:r>
              <a:rPr lang="he-IL" sz="1900" dirty="0" smtClean="0"/>
              <a:t> להו: </a:t>
            </a:r>
            <a:r>
              <a:rPr lang="he-IL" sz="1900" dirty="0"/>
              <a:t>שליח </a:t>
            </a:r>
            <a:r>
              <a:rPr lang="he-IL" sz="1900" dirty="0" smtClean="0"/>
              <a:t>כמאן?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/>
              <a:t>רבא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</a:t>
            </a:r>
            <a:r>
              <a:rPr lang="he-IL" sz="1900" dirty="0"/>
              <a:t>שליח </a:t>
            </a:r>
            <a:r>
              <a:rPr lang="he-IL" sz="1900" dirty="0" err="1" smtClean="0"/>
              <a:t>כדיינין</a:t>
            </a:r>
            <a:r>
              <a:rPr lang="he-IL" sz="1900" dirty="0"/>
              <a:t>.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רב </a:t>
            </a:r>
            <a:r>
              <a:rPr lang="he-IL" sz="1900" dirty="0"/>
              <a:t>שמואל בר </a:t>
            </a:r>
            <a:r>
              <a:rPr lang="he-IL" sz="1900" dirty="0" err="1"/>
              <a:t>ביסנא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כאלמנה.</a:t>
            </a:r>
          </a:p>
          <a:p>
            <a:pPr>
              <a:lnSpc>
                <a:spcPct val="120000"/>
              </a:lnSpc>
            </a:pPr>
            <a:endParaRPr lang="he-IL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420696" y="34742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1980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296" y="1283616"/>
            <a:ext cx="7675712" cy="53737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סבור </a:t>
            </a:r>
            <a:r>
              <a:rPr lang="he-IL" dirty="0"/>
              <a:t>מינה משום </a:t>
            </a:r>
            <a:r>
              <a:rPr lang="he-IL" dirty="0" err="1"/>
              <a:t>דבקיאי</a:t>
            </a:r>
            <a:r>
              <a:rPr lang="he-IL" dirty="0"/>
              <a:t> </a:t>
            </a:r>
            <a:r>
              <a:rPr lang="he-IL" dirty="0" err="1" smtClean="0"/>
              <a:t>בשומא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''ל</a:t>
            </a:r>
            <a:r>
              <a:rPr lang="he-IL" dirty="0"/>
              <a:t> רב יוסף בר </a:t>
            </a:r>
            <a:r>
              <a:rPr lang="he-IL" dirty="0" err="1" smtClean="0"/>
              <a:t>מניומי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לדידי </a:t>
            </a:r>
            <a:r>
              <a:rPr lang="he-IL" dirty="0" err="1"/>
              <a:t>מיפרשא</a:t>
            </a:r>
            <a:r>
              <a:rPr lang="he-IL" dirty="0"/>
              <a:t> לי מיניה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נחמן: </a:t>
            </a:r>
            <a:r>
              <a:rPr lang="he-IL" dirty="0"/>
              <a:t>משום דקרו להו בני אכלי נכסי </a:t>
            </a:r>
            <a:r>
              <a:rPr lang="he-IL" dirty="0" err="1" smtClean="0"/>
              <a:t>דאכרזתא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2">
                    <a:lumMod val="75000"/>
                  </a:schemeClr>
                </a:solidFill>
              </a:rPr>
              <a:t>--------------------------------------------------------------------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יהודה אמר </a:t>
            </a:r>
            <a:r>
              <a:rPr lang="he-IL" dirty="0" smtClean="0"/>
              <a:t>שמואל: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מטלטלין</a:t>
            </a:r>
            <a:r>
              <a:rPr lang="he-IL" dirty="0" smtClean="0"/>
              <a:t> </a:t>
            </a:r>
            <a:r>
              <a:rPr lang="he-IL" dirty="0"/>
              <a:t>של יתומים </a:t>
            </a:r>
            <a:r>
              <a:rPr lang="he-IL" dirty="0" smtClean="0"/>
              <a:t>- שמין </a:t>
            </a:r>
            <a:r>
              <a:rPr lang="he-IL" dirty="0"/>
              <a:t>אותן </a:t>
            </a:r>
            <a:r>
              <a:rPr lang="he-IL" dirty="0" err="1"/>
              <a:t>ומוכרין</a:t>
            </a:r>
            <a:r>
              <a:rPr lang="he-IL" dirty="0"/>
              <a:t> אותן </a:t>
            </a:r>
            <a:r>
              <a:rPr lang="he-IL" dirty="0" smtClean="0"/>
              <a:t>לאלתר.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חסדא</a:t>
            </a:r>
            <a:r>
              <a:rPr lang="he-IL" dirty="0"/>
              <a:t> אמר </a:t>
            </a:r>
            <a:r>
              <a:rPr lang="he-IL" dirty="0" err="1" smtClean="0"/>
              <a:t>אבימי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מוכרין</a:t>
            </a:r>
            <a:r>
              <a:rPr lang="he-IL" dirty="0" smtClean="0"/>
              <a:t> </a:t>
            </a:r>
            <a:r>
              <a:rPr lang="he-IL" dirty="0"/>
              <a:t>אותן </a:t>
            </a:r>
            <a:r>
              <a:rPr lang="he-IL" dirty="0" smtClean="0"/>
              <a:t>לשווקים.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smtClean="0"/>
              <a:t>ולא פליגי, </a:t>
            </a:r>
            <a:r>
              <a:rPr lang="he-IL" dirty="0"/>
              <a:t>הא </a:t>
            </a:r>
            <a:r>
              <a:rPr lang="he-IL" dirty="0" err="1"/>
              <a:t>דמיקרב</a:t>
            </a:r>
            <a:r>
              <a:rPr lang="he-IL" dirty="0"/>
              <a:t> </a:t>
            </a:r>
            <a:r>
              <a:rPr lang="he-IL" dirty="0" err="1" smtClean="0"/>
              <a:t>שוקא</a:t>
            </a:r>
            <a:r>
              <a:rPr lang="he-IL" dirty="0" smtClean="0"/>
              <a:t>, </a:t>
            </a:r>
            <a:r>
              <a:rPr lang="he-IL" dirty="0"/>
              <a:t>הא </a:t>
            </a:r>
            <a:r>
              <a:rPr lang="he-IL" dirty="0" err="1"/>
              <a:t>דמרחק</a:t>
            </a:r>
            <a:r>
              <a:rPr lang="he-IL" dirty="0"/>
              <a:t> </a:t>
            </a:r>
            <a:r>
              <a:rPr lang="he-IL" dirty="0" err="1" smtClean="0"/>
              <a:t>שוקא</a:t>
            </a:r>
            <a:r>
              <a:rPr lang="he-IL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/>
              <a:t>כהנא </a:t>
            </a:r>
            <a:r>
              <a:rPr lang="he-IL" dirty="0" err="1"/>
              <a:t>הוה</a:t>
            </a:r>
            <a:r>
              <a:rPr lang="he-IL" dirty="0"/>
              <a:t> בידיה </a:t>
            </a:r>
            <a:r>
              <a:rPr lang="he-IL" dirty="0" err="1"/>
              <a:t>שכרא</a:t>
            </a:r>
            <a:r>
              <a:rPr lang="he-IL" dirty="0"/>
              <a:t>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משרשיא</a:t>
            </a:r>
            <a:r>
              <a:rPr lang="he-IL" dirty="0"/>
              <a:t> בר </a:t>
            </a:r>
            <a:r>
              <a:rPr lang="he-IL" dirty="0" err="1"/>
              <a:t>חילקאי</a:t>
            </a:r>
            <a:r>
              <a:rPr lang="he-IL" dirty="0"/>
              <a:t> </a:t>
            </a:r>
            <a:r>
              <a:rPr lang="he-IL" dirty="0" err="1" smtClean="0"/>
              <a:t>יתמא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שהייה </a:t>
            </a:r>
            <a:r>
              <a:rPr lang="he-IL" dirty="0"/>
              <a:t>עד </a:t>
            </a:r>
            <a:r>
              <a:rPr lang="he-IL" dirty="0" err="1" smtClean="0"/>
              <a:t>ריגלא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אמר: </a:t>
            </a:r>
            <a:r>
              <a:rPr lang="he-IL" dirty="0" err="1"/>
              <a:t>אע</a:t>
            </a:r>
            <a:r>
              <a:rPr lang="he-IL" dirty="0"/>
              <a:t>''ג </a:t>
            </a:r>
            <a:r>
              <a:rPr lang="he-IL" dirty="0" err="1"/>
              <a:t>דנפל</a:t>
            </a:r>
            <a:r>
              <a:rPr lang="he-IL" dirty="0"/>
              <a:t> ביה </a:t>
            </a:r>
            <a:r>
              <a:rPr lang="he-IL" dirty="0" err="1"/>
              <a:t>איצצתא</a:t>
            </a:r>
            <a:r>
              <a:rPr lang="he-IL" dirty="0"/>
              <a:t> </a:t>
            </a:r>
            <a:r>
              <a:rPr lang="he-IL" dirty="0" err="1"/>
              <a:t>מייתי</a:t>
            </a:r>
            <a:r>
              <a:rPr lang="he-IL" dirty="0"/>
              <a:t> </a:t>
            </a:r>
            <a:r>
              <a:rPr lang="he-IL" dirty="0" err="1"/>
              <a:t>זוזא</a:t>
            </a:r>
            <a:r>
              <a:rPr lang="he-IL" dirty="0"/>
              <a:t> </a:t>
            </a:r>
            <a:r>
              <a:rPr lang="he-IL" dirty="0" err="1" smtClean="0"/>
              <a:t>חריפא</a:t>
            </a:r>
            <a:r>
              <a:rPr lang="he-IL" dirty="0" smtClean="0"/>
              <a:t>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3995936" y="260648"/>
            <a:ext cx="4536504" cy="720080"/>
          </a:xfrm>
          <a:prstGeom prst="wedgeRoundRectCallout">
            <a:avLst>
              <a:gd name="adj1" fmla="val 56011"/>
              <a:gd name="adj2" fmla="val 419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דאמר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רב נחמן: מעולם לא עשו אגרת בקורת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בנהרדעא</a:t>
            </a:r>
            <a:endParaRPr lang="he-IL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296" y="1052736"/>
            <a:ext cx="767571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dirty="0" err="1" smtClean="0"/>
              <a:t>רבינא</a:t>
            </a:r>
            <a:r>
              <a:rPr lang="he-IL" dirty="0" smtClean="0"/>
              <a:t> </a:t>
            </a:r>
            <a:r>
              <a:rPr lang="he-IL" dirty="0" err="1"/>
              <a:t>הוה</a:t>
            </a:r>
            <a:r>
              <a:rPr lang="he-IL" dirty="0"/>
              <a:t> בידיה חמרא </a:t>
            </a:r>
            <a:r>
              <a:rPr lang="he-IL" dirty="0" err="1"/>
              <a:t>דרבינא</a:t>
            </a:r>
            <a:r>
              <a:rPr lang="he-IL" dirty="0"/>
              <a:t> זוטי </a:t>
            </a:r>
            <a:r>
              <a:rPr lang="he-IL" dirty="0" err="1"/>
              <a:t>יתמא</a:t>
            </a:r>
            <a:r>
              <a:rPr lang="he-IL" dirty="0"/>
              <a:t> בר </a:t>
            </a:r>
            <a:r>
              <a:rPr lang="he-IL" dirty="0" err="1" smtClean="0"/>
              <a:t>אחתיה</a:t>
            </a:r>
            <a:r>
              <a:rPr lang="he-IL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he-IL" dirty="0" err="1" smtClean="0"/>
              <a:t>הוה</a:t>
            </a:r>
            <a:r>
              <a:rPr lang="he-IL" dirty="0" smtClean="0"/>
              <a:t> </a:t>
            </a:r>
            <a:r>
              <a:rPr lang="he-IL" dirty="0" err="1"/>
              <a:t>לדידיה</a:t>
            </a:r>
            <a:r>
              <a:rPr lang="he-IL" dirty="0"/>
              <a:t>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smtClean="0"/>
              <a:t>חמרא.</a:t>
            </a:r>
          </a:p>
          <a:p>
            <a:pPr>
              <a:lnSpc>
                <a:spcPct val="200000"/>
              </a:lnSpc>
            </a:pPr>
            <a:r>
              <a:rPr lang="he-IL" dirty="0" err="1" smtClean="0"/>
              <a:t>הוה</a:t>
            </a:r>
            <a:r>
              <a:rPr lang="he-IL" dirty="0" smtClean="0"/>
              <a:t> </a:t>
            </a:r>
            <a:r>
              <a:rPr lang="he-IL" dirty="0" err="1"/>
              <a:t>קמסיק</a:t>
            </a:r>
            <a:r>
              <a:rPr lang="he-IL" dirty="0"/>
              <a:t> ליה </a:t>
            </a:r>
            <a:r>
              <a:rPr lang="he-IL" dirty="0" err="1" smtClean="0"/>
              <a:t>לסיכרא</a:t>
            </a:r>
            <a:r>
              <a:rPr lang="he-IL" dirty="0" smtClean="0"/>
              <a:t>, </a:t>
            </a:r>
          </a:p>
          <a:p>
            <a:pPr>
              <a:lnSpc>
                <a:spcPct val="200000"/>
              </a:lnSpc>
            </a:pPr>
            <a:r>
              <a:rPr lang="he-IL" dirty="0" smtClean="0"/>
              <a:t>אתא </a:t>
            </a:r>
            <a:r>
              <a:rPr lang="he-IL" dirty="0" err="1"/>
              <a:t>לקמיה</a:t>
            </a:r>
            <a:r>
              <a:rPr lang="he-IL" dirty="0"/>
              <a:t>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אשי,</a:t>
            </a:r>
          </a:p>
          <a:p>
            <a:pPr>
              <a:lnSpc>
                <a:spcPct val="200000"/>
              </a:lnSpc>
            </a:pPr>
            <a:r>
              <a:rPr lang="he-IL" dirty="0" err="1" smtClean="0"/>
              <a:t>א</a:t>
            </a:r>
            <a:r>
              <a:rPr lang="he-IL" dirty="0" err="1"/>
              <a:t>'</a:t>
            </a:r>
            <a:r>
              <a:rPr lang="he-IL" dirty="0" err="1" smtClean="0"/>
              <a:t>'ל</a:t>
            </a:r>
            <a:r>
              <a:rPr lang="he-IL" dirty="0" smtClean="0"/>
              <a:t>: </a:t>
            </a:r>
            <a:r>
              <a:rPr lang="he-IL" dirty="0"/>
              <a:t>מהו </a:t>
            </a:r>
            <a:r>
              <a:rPr lang="he-IL" dirty="0" err="1"/>
              <a:t>לאמטויי</a:t>
            </a:r>
            <a:r>
              <a:rPr lang="he-IL" dirty="0"/>
              <a:t> </a:t>
            </a:r>
            <a:r>
              <a:rPr lang="he-IL" dirty="0" smtClean="0"/>
              <a:t>בהדן?</a:t>
            </a:r>
          </a:p>
          <a:p>
            <a:pPr>
              <a:lnSpc>
                <a:spcPct val="200000"/>
              </a:lnSpc>
            </a:pPr>
            <a:r>
              <a:rPr lang="he-IL" dirty="0" err="1" smtClean="0"/>
              <a:t>א</a:t>
            </a:r>
            <a:r>
              <a:rPr lang="he-IL" dirty="0" err="1"/>
              <a:t>'</a:t>
            </a:r>
            <a:r>
              <a:rPr lang="he-IL" dirty="0" err="1" smtClean="0"/>
              <a:t>'ל</a:t>
            </a:r>
            <a:r>
              <a:rPr lang="he-IL" dirty="0" smtClean="0"/>
              <a:t>: </a:t>
            </a:r>
            <a:r>
              <a:rPr lang="he-IL" dirty="0" err="1" smtClean="0"/>
              <a:t>זיל</a:t>
            </a:r>
            <a:r>
              <a:rPr lang="he-IL" dirty="0" smtClean="0"/>
              <a:t>, </a:t>
            </a:r>
            <a:r>
              <a:rPr lang="he-IL" dirty="0"/>
              <a:t>לא עדיף </a:t>
            </a:r>
            <a:r>
              <a:rPr lang="he-IL" dirty="0" err="1" smtClean="0"/>
              <a:t>מדידך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50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4408" y="492200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01140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(כ"א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אייר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צז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ראשונה) - צח ע"א (שורה 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אברהם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(כ"ב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אייר)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צח ע"א (שורה 7)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צט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13)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שמואל</a:t>
                      </a:r>
                      <a:r>
                        <a:rPr lang="he-IL" sz="1500" baseline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(כ"ג אייר)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צט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13)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צט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אבי ליפשיץ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(כ"ד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אייר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צט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(משנה) - ק ע"ב (משנה)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(כ"ה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אייר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ק ע"ב (משנה)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קא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(סוף הפרק)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1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80528" y="188640"/>
            <a:ext cx="8683824" cy="40811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b="1" dirty="0" smtClean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- מכרן בטל.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''ג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קיים,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כן מה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כח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בית דין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יפה?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עשו אגרת בקורת ביניהן -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אפילו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או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מאתים במנה 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איבעיא</a:t>
            </a:r>
            <a:r>
              <a:rPr lang="he-IL" sz="1900" dirty="0" smtClean="0"/>
              <a:t> להו: </a:t>
            </a:r>
            <a:r>
              <a:rPr lang="he-IL" sz="1900" dirty="0"/>
              <a:t>שליח </a:t>
            </a:r>
            <a:r>
              <a:rPr lang="he-IL" sz="1900" dirty="0" smtClean="0"/>
              <a:t>כמאן?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/>
              <a:t>רבא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</a:t>
            </a:r>
            <a:r>
              <a:rPr lang="he-IL" sz="1900" dirty="0"/>
              <a:t>שליח </a:t>
            </a:r>
            <a:r>
              <a:rPr lang="he-IL" sz="1900" dirty="0" err="1" smtClean="0"/>
              <a:t>כדיינין</a:t>
            </a:r>
            <a:r>
              <a:rPr lang="he-IL" sz="1900" dirty="0"/>
              <a:t>.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רב </a:t>
            </a:r>
            <a:r>
              <a:rPr lang="he-IL" sz="1900" dirty="0"/>
              <a:t>שמואל בר </a:t>
            </a:r>
            <a:r>
              <a:rPr lang="he-IL" sz="1900" dirty="0" err="1"/>
              <a:t>ביסנא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כאלמנה.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571220" y="2708920"/>
            <a:ext cx="3928772" cy="1008112"/>
          </a:xfrm>
          <a:prstGeom prst="wedgeRoundRectCallout">
            <a:avLst>
              <a:gd name="adj1" fmla="val 63355"/>
              <a:gd name="adj2" fmla="val -1987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צח ע"א: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כתובתה מנה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ומכרה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מנה ודינר במנה -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מכרה בטל.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0696" y="34742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35332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צט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דף ק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7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80528" y="188640"/>
            <a:ext cx="8683824" cy="64263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b="1" dirty="0" smtClean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- מכרן בטל.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''ג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קיים,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כן מה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כח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בית דין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יפה?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עשו אגרת בקורת ביניהן -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אפילו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או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מאתים במנה 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איבעיא</a:t>
            </a:r>
            <a:r>
              <a:rPr lang="he-IL" sz="1900" dirty="0" smtClean="0"/>
              <a:t> להו: </a:t>
            </a:r>
            <a:r>
              <a:rPr lang="he-IL" sz="1900" dirty="0"/>
              <a:t>שליח </a:t>
            </a:r>
            <a:r>
              <a:rPr lang="he-IL" sz="1900" dirty="0" smtClean="0"/>
              <a:t>כמאן?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0070C0"/>
                </a:solidFill>
              </a:rPr>
              <a:t>רבא אמר </a:t>
            </a:r>
            <a:r>
              <a:rPr lang="he-IL" sz="1900" dirty="0" err="1">
                <a:solidFill>
                  <a:srgbClr val="0070C0"/>
                </a:solidFill>
              </a:rPr>
              <a:t>ר'</a:t>
            </a:r>
            <a:r>
              <a:rPr lang="he-IL" sz="1900" dirty="0" err="1" smtClean="0">
                <a:solidFill>
                  <a:srgbClr val="0070C0"/>
                </a:solidFill>
              </a:rPr>
              <a:t>'נ</a:t>
            </a:r>
            <a:r>
              <a:rPr lang="he-IL" sz="1900" dirty="0" smtClean="0">
                <a:solidFill>
                  <a:srgbClr val="0070C0"/>
                </a:solidFill>
              </a:rPr>
              <a:t>: </a:t>
            </a:r>
            <a:r>
              <a:rPr lang="he-IL" sz="1900" dirty="0">
                <a:solidFill>
                  <a:srgbClr val="0070C0"/>
                </a:solidFill>
              </a:rPr>
              <a:t>שליח </a:t>
            </a:r>
            <a:r>
              <a:rPr lang="he-IL" sz="1900" dirty="0" err="1" smtClean="0">
                <a:solidFill>
                  <a:srgbClr val="0070C0"/>
                </a:solidFill>
              </a:rPr>
              <a:t>כדיינין</a:t>
            </a:r>
            <a:r>
              <a:rPr lang="he-IL" sz="1900" dirty="0">
                <a:solidFill>
                  <a:srgbClr val="0070C0"/>
                </a:solidFill>
              </a:rPr>
              <a:t>.</a:t>
            </a:r>
            <a:endParaRPr lang="he-IL" sz="19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רב </a:t>
            </a:r>
            <a:r>
              <a:rPr lang="he-IL" sz="1900" dirty="0"/>
              <a:t>שמואל בר </a:t>
            </a:r>
            <a:r>
              <a:rPr lang="he-IL" sz="1900" dirty="0" err="1"/>
              <a:t>ביסנא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כאלמנה.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0070C0"/>
                </a:solidFill>
              </a:rPr>
              <a:t>רבא </a:t>
            </a:r>
            <a:r>
              <a:rPr lang="he-IL" sz="1900" dirty="0">
                <a:solidFill>
                  <a:srgbClr val="0070C0"/>
                </a:solidFill>
              </a:rPr>
              <a:t>אמר </a:t>
            </a:r>
            <a:r>
              <a:rPr lang="he-IL" sz="1900" dirty="0" err="1">
                <a:solidFill>
                  <a:srgbClr val="0070C0"/>
                </a:solidFill>
              </a:rPr>
              <a:t>ר'</a:t>
            </a:r>
            <a:r>
              <a:rPr lang="he-IL" sz="1900" dirty="0" err="1" smtClean="0">
                <a:solidFill>
                  <a:srgbClr val="0070C0"/>
                </a:solidFill>
              </a:rPr>
              <a:t>'נ</a:t>
            </a:r>
            <a:r>
              <a:rPr lang="he-IL" sz="1900" dirty="0" smtClean="0">
                <a:solidFill>
                  <a:srgbClr val="0070C0"/>
                </a:solidFill>
              </a:rPr>
              <a:t>: </a:t>
            </a:r>
            <a:r>
              <a:rPr lang="he-IL" sz="1900" dirty="0">
                <a:solidFill>
                  <a:srgbClr val="0070C0"/>
                </a:solidFill>
              </a:rPr>
              <a:t>שליח </a:t>
            </a:r>
            <a:r>
              <a:rPr lang="he-IL" sz="1900" dirty="0" err="1">
                <a:solidFill>
                  <a:srgbClr val="0070C0"/>
                </a:solidFill>
              </a:rPr>
              <a:t>כדיינין</a:t>
            </a:r>
            <a:r>
              <a:rPr lang="he-IL" sz="1900" dirty="0">
                <a:solidFill>
                  <a:srgbClr val="0070C0"/>
                </a:solidFill>
              </a:rPr>
              <a:t> -</a:t>
            </a:r>
            <a:r>
              <a:rPr lang="he-IL" sz="1900" dirty="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0070C0"/>
                </a:solidFill>
              </a:rPr>
              <a:t>מה </a:t>
            </a:r>
            <a:r>
              <a:rPr lang="he-IL" sz="1900" dirty="0" err="1">
                <a:solidFill>
                  <a:srgbClr val="0070C0"/>
                </a:solidFill>
              </a:rPr>
              <a:t>דיינין</a:t>
            </a:r>
            <a:r>
              <a:rPr lang="he-IL" sz="1900" dirty="0">
                <a:solidFill>
                  <a:srgbClr val="0070C0"/>
                </a:solidFill>
              </a:rPr>
              <a:t> לאו </a:t>
            </a:r>
            <a:r>
              <a:rPr lang="he-IL" sz="1900" dirty="0" err="1" smtClean="0">
                <a:solidFill>
                  <a:srgbClr val="0070C0"/>
                </a:solidFill>
              </a:rPr>
              <a:t>לדידהו</a:t>
            </a:r>
            <a:r>
              <a:rPr lang="he-IL" sz="1900" dirty="0" smtClean="0">
                <a:solidFill>
                  <a:srgbClr val="0070C0"/>
                </a:solidFill>
              </a:rPr>
              <a:t>, </a:t>
            </a:r>
            <a:r>
              <a:rPr lang="he-IL" sz="1900" dirty="0">
                <a:solidFill>
                  <a:srgbClr val="0070C0"/>
                </a:solidFill>
              </a:rPr>
              <a:t>אף שליח </a:t>
            </a:r>
            <a:r>
              <a:rPr lang="he-IL" sz="1900" dirty="0" err="1">
                <a:solidFill>
                  <a:srgbClr val="0070C0"/>
                </a:solidFill>
              </a:rPr>
              <a:t>נמי</a:t>
            </a:r>
            <a:r>
              <a:rPr lang="he-IL" sz="1900" dirty="0">
                <a:solidFill>
                  <a:srgbClr val="0070C0"/>
                </a:solidFill>
              </a:rPr>
              <a:t> לאו </a:t>
            </a:r>
            <a:r>
              <a:rPr lang="he-IL" sz="1900" dirty="0" err="1" smtClean="0">
                <a:solidFill>
                  <a:srgbClr val="0070C0"/>
                </a:solidFill>
              </a:rPr>
              <a:t>לדידיה</a:t>
            </a:r>
            <a:r>
              <a:rPr lang="he-IL" sz="1900" dirty="0" smtClean="0">
                <a:solidFill>
                  <a:srgbClr val="0070C0"/>
                </a:solidFill>
              </a:rPr>
              <a:t>, </a:t>
            </a:r>
            <a:r>
              <a:rPr lang="he-IL" sz="1900" dirty="0" err="1">
                <a:solidFill>
                  <a:srgbClr val="0070C0"/>
                </a:solidFill>
              </a:rPr>
              <a:t>לאפוקי</a:t>
            </a:r>
            <a:r>
              <a:rPr lang="he-IL" sz="1900" dirty="0">
                <a:solidFill>
                  <a:srgbClr val="0070C0"/>
                </a:solidFill>
              </a:rPr>
              <a:t> אלמנה </a:t>
            </a:r>
            <a:r>
              <a:rPr lang="he-IL" sz="1900" dirty="0" err="1" smtClean="0">
                <a:solidFill>
                  <a:srgbClr val="0070C0"/>
                </a:solidFill>
              </a:rPr>
              <a:t>דלדידה</a:t>
            </a:r>
            <a:r>
              <a:rPr lang="he-IL" sz="1900" dirty="0">
                <a:solidFill>
                  <a:srgbClr val="0070C0"/>
                </a:solidFill>
              </a:rPr>
              <a:t>.</a:t>
            </a:r>
            <a:endParaRPr lang="he-IL" sz="19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רב </a:t>
            </a:r>
            <a:r>
              <a:rPr lang="he-IL" sz="1900" dirty="0"/>
              <a:t>שמואל בר </a:t>
            </a:r>
            <a:r>
              <a:rPr lang="he-IL" sz="1900" dirty="0" err="1"/>
              <a:t>ביסנא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</a:t>
            </a:r>
            <a:r>
              <a:rPr lang="he-IL" sz="1900" dirty="0"/>
              <a:t>כאלמנה -</a:t>
            </a:r>
            <a:r>
              <a:rPr lang="he-IL" sz="19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מה </a:t>
            </a:r>
            <a:r>
              <a:rPr lang="he-IL" sz="1900" dirty="0"/>
              <a:t>אלמנה </a:t>
            </a:r>
            <a:r>
              <a:rPr lang="he-IL" sz="1900" dirty="0" smtClean="0"/>
              <a:t>יחידה, </a:t>
            </a:r>
            <a:r>
              <a:rPr lang="he-IL" sz="1900" dirty="0"/>
              <a:t>אף שליח </a:t>
            </a:r>
            <a:r>
              <a:rPr lang="he-IL" sz="1900" dirty="0" smtClean="0"/>
              <a:t>יחיד, </a:t>
            </a:r>
            <a:r>
              <a:rPr lang="he-IL" sz="1900" dirty="0" err="1"/>
              <a:t>לאפוקי</a:t>
            </a:r>
            <a:r>
              <a:rPr lang="he-IL" sz="1900" dirty="0"/>
              <a:t> </a:t>
            </a:r>
            <a:r>
              <a:rPr lang="he-IL" sz="1900" dirty="0" err="1"/>
              <a:t>ב''ד</a:t>
            </a:r>
            <a:r>
              <a:rPr lang="he-IL" sz="1900" dirty="0"/>
              <a:t> דרבים </a:t>
            </a:r>
            <a:r>
              <a:rPr lang="he-IL" sz="1900" dirty="0" err="1" smtClean="0"/>
              <a:t>נינהו</a:t>
            </a:r>
            <a:r>
              <a:rPr lang="he-IL" sz="1900" dirty="0"/>
              <a:t>.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והלכתא: </a:t>
            </a:r>
            <a:r>
              <a:rPr lang="he-IL" sz="1900" dirty="0"/>
              <a:t>שליח </a:t>
            </a:r>
            <a:r>
              <a:rPr lang="he-IL" sz="1900" dirty="0" smtClean="0"/>
              <a:t>כאלמנה.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20696" y="34742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35332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צט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דף ק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80528" y="188640"/>
            <a:ext cx="8683824" cy="64263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b="1" dirty="0" smtClean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- מכרן בטל.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''ג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קיים,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כן מה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כח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בית דין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יפה?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עשו אגרת בקורת ביניהן -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אפילו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או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מאתים במנה 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איבעיא</a:t>
            </a:r>
            <a:r>
              <a:rPr lang="he-IL" sz="1900" dirty="0" smtClean="0"/>
              <a:t> להו: </a:t>
            </a:r>
            <a:r>
              <a:rPr lang="he-IL" sz="1900" dirty="0"/>
              <a:t>שליח </a:t>
            </a:r>
            <a:r>
              <a:rPr lang="he-IL" sz="1900" dirty="0" smtClean="0"/>
              <a:t>כמאן?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/>
              <a:t>רבא אמר </a:t>
            </a:r>
            <a:r>
              <a:rPr lang="he-IL" sz="1900" dirty="0" err="1"/>
              <a:t>ר''נ</a:t>
            </a:r>
            <a:r>
              <a:rPr lang="he-IL" sz="1900" dirty="0"/>
              <a:t>: שליח </a:t>
            </a:r>
            <a:r>
              <a:rPr lang="he-IL" sz="1900" dirty="0" err="1"/>
              <a:t>כדיינין</a:t>
            </a:r>
            <a:r>
              <a:rPr lang="he-IL" sz="1900" dirty="0"/>
              <a:t>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0070C0"/>
                </a:solidFill>
              </a:rPr>
              <a:t>רב </a:t>
            </a:r>
            <a:r>
              <a:rPr lang="he-IL" sz="1900" dirty="0">
                <a:solidFill>
                  <a:srgbClr val="0070C0"/>
                </a:solidFill>
              </a:rPr>
              <a:t>שמואל בר </a:t>
            </a:r>
            <a:r>
              <a:rPr lang="he-IL" sz="1900" dirty="0" err="1">
                <a:solidFill>
                  <a:srgbClr val="0070C0"/>
                </a:solidFill>
              </a:rPr>
              <a:t>ביסנא</a:t>
            </a:r>
            <a:r>
              <a:rPr lang="he-IL" sz="1900" dirty="0">
                <a:solidFill>
                  <a:srgbClr val="0070C0"/>
                </a:solidFill>
              </a:rPr>
              <a:t> אמר </a:t>
            </a:r>
            <a:r>
              <a:rPr lang="he-IL" sz="1900" dirty="0" err="1">
                <a:solidFill>
                  <a:srgbClr val="0070C0"/>
                </a:solidFill>
              </a:rPr>
              <a:t>ר'</a:t>
            </a:r>
            <a:r>
              <a:rPr lang="he-IL" sz="1900" dirty="0" err="1" smtClean="0">
                <a:solidFill>
                  <a:srgbClr val="0070C0"/>
                </a:solidFill>
              </a:rPr>
              <a:t>'נ</a:t>
            </a:r>
            <a:r>
              <a:rPr lang="he-IL" sz="1900" dirty="0" smtClean="0">
                <a:solidFill>
                  <a:srgbClr val="0070C0"/>
                </a:solidFill>
              </a:rPr>
              <a:t>: כאלמנה.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/>
              <a:t>רבא אמר </a:t>
            </a:r>
            <a:r>
              <a:rPr lang="he-IL" sz="1900" dirty="0" err="1"/>
              <a:t>ר''נ</a:t>
            </a:r>
            <a:r>
              <a:rPr lang="he-IL" sz="1900" dirty="0"/>
              <a:t>: שליח </a:t>
            </a:r>
            <a:r>
              <a:rPr lang="he-IL" sz="1900" dirty="0" err="1"/>
              <a:t>כדיינין</a:t>
            </a:r>
            <a:r>
              <a:rPr lang="he-IL" sz="1900" dirty="0"/>
              <a:t> - </a:t>
            </a:r>
          </a:p>
          <a:p>
            <a:pPr>
              <a:lnSpc>
                <a:spcPct val="120000"/>
              </a:lnSpc>
            </a:pPr>
            <a:r>
              <a:rPr lang="he-IL" sz="1900" dirty="0"/>
              <a:t>מה </a:t>
            </a:r>
            <a:r>
              <a:rPr lang="he-IL" sz="1900" dirty="0" err="1"/>
              <a:t>דיינין</a:t>
            </a:r>
            <a:r>
              <a:rPr lang="he-IL" sz="1900" dirty="0"/>
              <a:t> לאו </a:t>
            </a:r>
            <a:r>
              <a:rPr lang="he-IL" sz="1900" dirty="0" err="1"/>
              <a:t>לדידהו</a:t>
            </a:r>
            <a:r>
              <a:rPr lang="he-IL" sz="1900" dirty="0"/>
              <a:t>, אף שליח </a:t>
            </a:r>
            <a:r>
              <a:rPr lang="he-IL" sz="1900" dirty="0" err="1"/>
              <a:t>נמי</a:t>
            </a:r>
            <a:r>
              <a:rPr lang="he-IL" sz="1900" dirty="0"/>
              <a:t> לאו </a:t>
            </a:r>
            <a:r>
              <a:rPr lang="he-IL" sz="1900" dirty="0" err="1"/>
              <a:t>לדידיה</a:t>
            </a:r>
            <a:r>
              <a:rPr lang="he-IL" sz="1900" dirty="0"/>
              <a:t>, </a:t>
            </a:r>
            <a:r>
              <a:rPr lang="he-IL" sz="1900" dirty="0" err="1"/>
              <a:t>לאפוקי</a:t>
            </a:r>
            <a:r>
              <a:rPr lang="he-IL" sz="1900" dirty="0"/>
              <a:t> אלמנה </a:t>
            </a:r>
            <a:r>
              <a:rPr lang="he-IL" sz="1900" dirty="0" err="1"/>
              <a:t>דלדידה</a:t>
            </a:r>
            <a:r>
              <a:rPr lang="he-IL" sz="1900" dirty="0"/>
              <a:t>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0070C0"/>
                </a:solidFill>
              </a:rPr>
              <a:t>רב </a:t>
            </a:r>
            <a:r>
              <a:rPr lang="he-IL" sz="1900" dirty="0">
                <a:solidFill>
                  <a:srgbClr val="0070C0"/>
                </a:solidFill>
              </a:rPr>
              <a:t>שמואל בר </a:t>
            </a:r>
            <a:r>
              <a:rPr lang="he-IL" sz="1900" dirty="0" err="1">
                <a:solidFill>
                  <a:srgbClr val="0070C0"/>
                </a:solidFill>
              </a:rPr>
              <a:t>ביסנא</a:t>
            </a:r>
            <a:r>
              <a:rPr lang="he-IL" sz="1900" dirty="0">
                <a:solidFill>
                  <a:srgbClr val="0070C0"/>
                </a:solidFill>
              </a:rPr>
              <a:t> אמר </a:t>
            </a:r>
            <a:r>
              <a:rPr lang="he-IL" sz="1900" dirty="0" err="1">
                <a:solidFill>
                  <a:srgbClr val="0070C0"/>
                </a:solidFill>
              </a:rPr>
              <a:t>ר'</a:t>
            </a:r>
            <a:r>
              <a:rPr lang="he-IL" sz="1900" dirty="0" err="1" smtClean="0">
                <a:solidFill>
                  <a:srgbClr val="0070C0"/>
                </a:solidFill>
              </a:rPr>
              <a:t>'נ</a:t>
            </a:r>
            <a:r>
              <a:rPr lang="he-IL" sz="1900" dirty="0" smtClean="0">
                <a:solidFill>
                  <a:srgbClr val="0070C0"/>
                </a:solidFill>
              </a:rPr>
              <a:t>: </a:t>
            </a:r>
            <a:r>
              <a:rPr lang="he-IL" sz="1900" dirty="0">
                <a:solidFill>
                  <a:srgbClr val="0070C0"/>
                </a:solidFill>
              </a:rPr>
              <a:t>כאלמנה -</a:t>
            </a:r>
            <a:r>
              <a:rPr lang="he-IL" sz="1900" dirty="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0070C0"/>
                </a:solidFill>
              </a:rPr>
              <a:t>מה </a:t>
            </a:r>
            <a:r>
              <a:rPr lang="he-IL" sz="1900" dirty="0">
                <a:solidFill>
                  <a:srgbClr val="0070C0"/>
                </a:solidFill>
              </a:rPr>
              <a:t>אלמנה </a:t>
            </a:r>
            <a:r>
              <a:rPr lang="he-IL" sz="1900" dirty="0" smtClean="0">
                <a:solidFill>
                  <a:srgbClr val="0070C0"/>
                </a:solidFill>
              </a:rPr>
              <a:t>יחידה, </a:t>
            </a:r>
            <a:r>
              <a:rPr lang="he-IL" sz="1900" dirty="0">
                <a:solidFill>
                  <a:srgbClr val="0070C0"/>
                </a:solidFill>
              </a:rPr>
              <a:t>אף שליח </a:t>
            </a:r>
            <a:r>
              <a:rPr lang="he-IL" sz="1900" dirty="0" smtClean="0">
                <a:solidFill>
                  <a:srgbClr val="0070C0"/>
                </a:solidFill>
              </a:rPr>
              <a:t>יחיד, </a:t>
            </a:r>
            <a:r>
              <a:rPr lang="he-IL" sz="1900" dirty="0" err="1">
                <a:solidFill>
                  <a:srgbClr val="0070C0"/>
                </a:solidFill>
              </a:rPr>
              <a:t>לאפוקי</a:t>
            </a:r>
            <a:r>
              <a:rPr lang="he-IL" sz="1900" dirty="0">
                <a:solidFill>
                  <a:srgbClr val="0070C0"/>
                </a:solidFill>
              </a:rPr>
              <a:t> </a:t>
            </a:r>
            <a:r>
              <a:rPr lang="he-IL" sz="1900" dirty="0" err="1">
                <a:solidFill>
                  <a:srgbClr val="0070C0"/>
                </a:solidFill>
              </a:rPr>
              <a:t>ב''ד</a:t>
            </a:r>
            <a:r>
              <a:rPr lang="he-IL" sz="1900" dirty="0">
                <a:solidFill>
                  <a:srgbClr val="0070C0"/>
                </a:solidFill>
              </a:rPr>
              <a:t> דרבים </a:t>
            </a:r>
            <a:r>
              <a:rPr lang="he-IL" sz="1900" dirty="0" err="1" smtClean="0">
                <a:solidFill>
                  <a:srgbClr val="0070C0"/>
                </a:solidFill>
              </a:rPr>
              <a:t>נינהו</a:t>
            </a:r>
            <a:r>
              <a:rPr lang="he-IL" sz="1900" dirty="0">
                <a:solidFill>
                  <a:srgbClr val="0070C0"/>
                </a:solidFill>
              </a:rPr>
              <a:t>.</a:t>
            </a:r>
            <a:endParaRPr lang="he-IL" sz="19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והלכתא: </a:t>
            </a:r>
            <a:r>
              <a:rPr lang="he-IL" sz="1900" dirty="0"/>
              <a:t>שליח </a:t>
            </a:r>
            <a:r>
              <a:rPr lang="he-IL" sz="1900" dirty="0" smtClean="0"/>
              <a:t>כאלמנה.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20696" y="34742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35332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צט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דף ק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4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80528" y="188640"/>
            <a:ext cx="8683824" cy="64263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b="1" dirty="0" smtClean="0"/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- מכרן בטל.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''ג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קיים,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כן מה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כח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בית דין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יפה?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אם עשו אגרת בקורת ביניהן -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אפילו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מכרו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מנה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במאתים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או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מאתים במנה מכרן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קיים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איבעיא</a:t>
            </a:r>
            <a:r>
              <a:rPr lang="he-IL" sz="1900" dirty="0" smtClean="0"/>
              <a:t> להו: </a:t>
            </a:r>
            <a:r>
              <a:rPr lang="he-IL" sz="1900" dirty="0"/>
              <a:t>שליח </a:t>
            </a:r>
            <a:r>
              <a:rPr lang="he-IL" sz="1900" dirty="0" smtClean="0"/>
              <a:t>כמאן?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/>
              <a:t>רבא אמר </a:t>
            </a:r>
            <a:r>
              <a:rPr lang="he-IL" sz="1900" dirty="0" err="1"/>
              <a:t>ר''נ</a:t>
            </a:r>
            <a:r>
              <a:rPr lang="he-IL" sz="1900" dirty="0"/>
              <a:t>: שליח </a:t>
            </a:r>
            <a:r>
              <a:rPr lang="he-IL" sz="1900" dirty="0" err="1"/>
              <a:t>כדיינין</a:t>
            </a:r>
            <a:r>
              <a:rPr lang="he-IL" sz="1900" dirty="0"/>
              <a:t>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רב </a:t>
            </a:r>
            <a:r>
              <a:rPr lang="he-IL" sz="1900" dirty="0"/>
              <a:t>שמואל בר </a:t>
            </a:r>
            <a:r>
              <a:rPr lang="he-IL" sz="1900" dirty="0" err="1"/>
              <a:t>ביסנא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כאלמנה.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/>
              <a:t>רבא אמר </a:t>
            </a:r>
            <a:r>
              <a:rPr lang="he-IL" sz="1900" dirty="0" err="1"/>
              <a:t>ר''נ</a:t>
            </a:r>
            <a:r>
              <a:rPr lang="he-IL" sz="1900" dirty="0"/>
              <a:t>: שליח </a:t>
            </a:r>
            <a:r>
              <a:rPr lang="he-IL" sz="1900" dirty="0" err="1"/>
              <a:t>כדיינין</a:t>
            </a:r>
            <a:r>
              <a:rPr lang="he-IL" sz="1900" dirty="0"/>
              <a:t> - </a:t>
            </a:r>
          </a:p>
          <a:p>
            <a:pPr>
              <a:lnSpc>
                <a:spcPct val="120000"/>
              </a:lnSpc>
            </a:pPr>
            <a:r>
              <a:rPr lang="he-IL" sz="1900" dirty="0"/>
              <a:t>מה </a:t>
            </a:r>
            <a:r>
              <a:rPr lang="he-IL" sz="1900" dirty="0" err="1"/>
              <a:t>דיינין</a:t>
            </a:r>
            <a:r>
              <a:rPr lang="he-IL" sz="1900" dirty="0"/>
              <a:t> לאו </a:t>
            </a:r>
            <a:r>
              <a:rPr lang="he-IL" sz="1900" dirty="0" err="1"/>
              <a:t>לדידהו</a:t>
            </a:r>
            <a:r>
              <a:rPr lang="he-IL" sz="1900" dirty="0"/>
              <a:t>, אף שליח </a:t>
            </a:r>
            <a:r>
              <a:rPr lang="he-IL" sz="1900" dirty="0" err="1"/>
              <a:t>נמי</a:t>
            </a:r>
            <a:r>
              <a:rPr lang="he-IL" sz="1900" dirty="0"/>
              <a:t> לאו </a:t>
            </a:r>
            <a:r>
              <a:rPr lang="he-IL" sz="1900" dirty="0" err="1"/>
              <a:t>לדידיה</a:t>
            </a:r>
            <a:r>
              <a:rPr lang="he-IL" sz="1900" dirty="0"/>
              <a:t>, </a:t>
            </a:r>
            <a:r>
              <a:rPr lang="he-IL" sz="1900" dirty="0" err="1"/>
              <a:t>לאפוקי</a:t>
            </a:r>
            <a:r>
              <a:rPr lang="he-IL" sz="1900" dirty="0"/>
              <a:t> אלמנה </a:t>
            </a:r>
            <a:r>
              <a:rPr lang="he-IL" sz="1900" dirty="0" err="1"/>
              <a:t>דלדידה</a:t>
            </a:r>
            <a:r>
              <a:rPr lang="he-IL" sz="1900" dirty="0"/>
              <a:t>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רב </a:t>
            </a:r>
            <a:r>
              <a:rPr lang="he-IL" sz="1900" dirty="0"/>
              <a:t>שמואל בר </a:t>
            </a:r>
            <a:r>
              <a:rPr lang="he-IL" sz="1900" dirty="0" err="1"/>
              <a:t>ביסנא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</a:t>
            </a:r>
            <a:r>
              <a:rPr lang="he-IL" sz="1900" dirty="0"/>
              <a:t>כאלמנה -</a:t>
            </a:r>
            <a:r>
              <a:rPr lang="he-IL" sz="19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מה </a:t>
            </a:r>
            <a:r>
              <a:rPr lang="he-IL" sz="1900" dirty="0"/>
              <a:t>אלמנה </a:t>
            </a:r>
            <a:r>
              <a:rPr lang="he-IL" sz="1900" dirty="0" smtClean="0"/>
              <a:t>יחידה, </a:t>
            </a:r>
            <a:r>
              <a:rPr lang="he-IL" sz="1900" dirty="0"/>
              <a:t>אף שליח </a:t>
            </a:r>
            <a:r>
              <a:rPr lang="he-IL" sz="1900" dirty="0" smtClean="0"/>
              <a:t>יחיד, </a:t>
            </a:r>
            <a:r>
              <a:rPr lang="he-IL" sz="1900" dirty="0" err="1"/>
              <a:t>לאפוקי</a:t>
            </a:r>
            <a:r>
              <a:rPr lang="he-IL" sz="1900" dirty="0"/>
              <a:t> </a:t>
            </a:r>
            <a:r>
              <a:rPr lang="he-IL" sz="1900" dirty="0" err="1"/>
              <a:t>ב''ד</a:t>
            </a:r>
            <a:r>
              <a:rPr lang="he-IL" sz="1900" dirty="0"/>
              <a:t> דרבים </a:t>
            </a:r>
            <a:r>
              <a:rPr lang="he-IL" sz="1900" dirty="0" err="1" smtClean="0"/>
              <a:t>נינהו</a:t>
            </a:r>
            <a:r>
              <a:rPr lang="he-IL" sz="1900" dirty="0"/>
              <a:t>.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והלכתא: </a:t>
            </a:r>
            <a:r>
              <a:rPr lang="he-IL" sz="1900" dirty="0"/>
              <a:t>שליח </a:t>
            </a:r>
            <a:r>
              <a:rPr lang="he-IL" sz="1900" dirty="0" smtClean="0"/>
              <a:t>כאלמנה.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20696" y="34742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35332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צט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דף ק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4788024" y="548680"/>
            <a:ext cx="3928772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צח ע"א: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כתובתה מנה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ומכרה </a:t>
            </a:r>
            <a:r>
              <a:rPr lang="he-IL" sz="1500" dirty="0" err="1">
                <a:solidFill>
                  <a:srgbClr val="7030A0"/>
                </a:solidFill>
              </a:rPr>
              <a:t>שוה</a:t>
            </a:r>
            <a:r>
              <a:rPr lang="he-IL" sz="1500" dirty="0">
                <a:solidFill>
                  <a:srgbClr val="7030A0"/>
                </a:solidFill>
              </a:rPr>
              <a:t> מנה ודינר במנה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מכרה בטל.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4806044" y="1844824"/>
            <a:ext cx="3928772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גמרא דף ק ע"א: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 שמואל בר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ביסנא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אמר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ר''נ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: כאלמנה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והלכתא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: שליח כאלמנה.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539552" y="548680"/>
            <a:ext cx="3928772" cy="1008112"/>
          </a:xfrm>
          <a:prstGeom prst="wedgeRoundRectCallout">
            <a:avLst>
              <a:gd name="adj1" fmla="val -58923"/>
              <a:gd name="adj2" fmla="val 99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</a:t>
            </a:r>
            <a:r>
              <a:rPr lang="he-IL" sz="1500" dirty="0" err="1" smtClean="0">
                <a:solidFill>
                  <a:schemeClr val="tx1"/>
                </a:solidFill>
              </a:rPr>
              <a:t>צט</a:t>
            </a:r>
            <a:r>
              <a:rPr lang="he-IL" sz="1500" dirty="0" smtClean="0">
                <a:solidFill>
                  <a:schemeClr val="tx1"/>
                </a:solidFill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600" dirty="0">
                <a:solidFill>
                  <a:srgbClr val="7030A0"/>
                </a:solidFill>
              </a:rPr>
              <a:t>שפיחתו שתות או הוסיפו שתות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- מכרן בטל.</a:t>
            </a:r>
          </a:p>
        </p:txBody>
      </p:sp>
    </p:spTree>
    <p:extLst>
      <p:ext uri="{BB962C8B-B14F-4D97-AF65-F5344CB8AC3E}">
        <p14:creationId xmlns:p14="http://schemas.microsoft.com/office/powerpoint/2010/main" val="32130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237899"/>
            <a:ext cx="7374032" cy="28553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35000"/>
              </a:lnSpc>
            </a:pPr>
            <a:r>
              <a:rPr lang="he-IL" sz="1900" dirty="0" smtClean="0"/>
              <a:t>ומאי </a:t>
            </a:r>
            <a:r>
              <a:rPr lang="he-IL" sz="1900" dirty="0"/>
              <a:t>שנא מהא </a:t>
            </a:r>
            <a:r>
              <a:rPr lang="he-IL" sz="1900" dirty="0" err="1" smtClean="0"/>
              <a:t>דתנן</a:t>
            </a:r>
            <a:r>
              <a:rPr lang="he-IL" sz="1900" dirty="0"/>
              <a:t>:</a:t>
            </a:r>
            <a:endParaRPr lang="he-IL" sz="1900" dirty="0" smtClean="0"/>
          </a:p>
          <a:p>
            <a:pPr>
              <a:lnSpc>
                <a:spcPct val="135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לשלוחו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צא ותרום - תורם כדעת בעל הבית.</a:t>
            </a:r>
          </a:p>
          <a:p>
            <a:pPr>
              <a:lnSpc>
                <a:spcPct val="135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ואם אינו יודע דעתו של בעל הבית - תורם בבינונית אחד מחמשים.</a:t>
            </a:r>
          </a:p>
          <a:p>
            <a:pPr>
              <a:lnSpc>
                <a:spcPct val="135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פיחת עשרה או הוסיף עשרה - </a:t>
            </a:r>
            <a:r>
              <a:rPr lang="he-IL" sz="1900" dirty="0">
                <a:solidFill>
                  <a:srgbClr val="FF0000"/>
                </a:solidFill>
              </a:rPr>
              <a:t>תרומתו תרומה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35000"/>
              </a:lnSpc>
            </a:pPr>
            <a:endParaRPr lang="he-IL" sz="1900" dirty="0"/>
          </a:p>
          <a:p>
            <a:pPr>
              <a:lnSpc>
                <a:spcPct val="135000"/>
              </a:lnSpc>
            </a:pPr>
            <a:r>
              <a:rPr lang="he-IL" sz="1900" dirty="0" smtClean="0"/>
              <a:t>התם </a:t>
            </a:r>
            <a:r>
              <a:rPr lang="he-IL" sz="1900" dirty="0"/>
              <a:t>כיון </a:t>
            </a:r>
            <a:r>
              <a:rPr lang="he-IL" sz="1900" dirty="0" err="1"/>
              <a:t>דאיכא</a:t>
            </a:r>
            <a:r>
              <a:rPr lang="he-IL" sz="1900" dirty="0"/>
              <a:t> </a:t>
            </a:r>
            <a:r>
              <a:rPr lang="he-IL" sz="1900" dirty="0" err="1"/>
              <a:t>דתורם</a:t>
            </a:r>
            <a:r>
              <a:rPr lang="he-IL" sz="1900" dirty="0"/>
              <a:t> בעין רעה ואיכא </a:t>
            </a:r>
            <a:r>
              <a:rPr lang="he-IL" sz="1900" dirty="0" err="1"/>
              <a:t>דתורם</a:t>
            </a:r>
            <a:r>
              <a:rPr lang="he-IL" sz="1900" dirty="0"/>
              <a:t> בעין יפה </a:t>
            </a:r>
            <a:r>
              <a:rPr lang="he-IL" sz="1900" dirty="0" smtClean="0"/>
              <a:t>- </a:t>
            </a:r>
            <a:r>
              <a:rPr lang="he-IL" sz="1900" dirty="0" err="1" smtClean="0"/>
              <a:t>א</a:t>
            </a:r>
            <a:r>
              <a:rPr lang="he-IL" sz="1900" dirty="0" err="1"/>
              <a:t>'</a:t>
            </a:r>
            <a:r>
              <a:rPr lang="he-IL" sz="1900" dirty="0" err="1" smtClean="0"/>
              <a:t>'ל</a:t>
            </a:r>
            <a:r>
              <a:rPr lang="he-IL" sz="1900" dirty="0" smtClean="0"/>
              <a:t>: </a:t>
            </a:r>
            <a:r>
              <a:rPr lang="he-IL" sz="1900" dirty="0"/>
              <a:t>להכי </a:t>
            </a:r>
            <a:r>
              <a:rPr lang="he-IL" sz="1900" dirty="0" err="1" smtClean="0"/>
              <a:t>אמדתיך</a:t>
            </a:r>
            <a:r>
              <a:rPr lang="he-IL" sz="1900" dirty="0" smtClean="0"/>
              <a:t>, </a:t>
            </a:r>
          </a:p>
          <a:p>
            <a:pPr>
              <a:lnSpc>
                <a:spcPct val="135000"/>
              </a:lnSpc>
            </a:pPr>
            <a:r>
              <a:rPr lang="he-IL" sz="1900" dirty="0" smtClean="0"/>
              <a:t>אבל </a:t>
            </a:r>
            <a:r>
              <a:rPr lang="he-IL" sz="1900" dirty="0"/>
              <a:t>הכא </a:t>
            </a:r>
            <a:r>
              <a:rPr lang="he-IL" sz="1900" dirty="0" err="1"/>
              <a:t>טעותא</a:t>
            </a:r>
            <a:r>
              <a:rPr lang="he-IL" sz="1900" dirty="0"/>
              <a:t> </a:t>
            </a:r>
            <a:r>
              <a:rPr lang="he-IL" sz="1900" dirty="0" smtClean="0"/>
              <a:t>הוא - </a:t>
            </a:r>
            <a:r>
              <a:rPr lang="he-IL" sz="1900" dirty="0" err="1" smtClean="0"/>
              <a:t>א</a:t>
            </a:r>
            <a:r>
              <a:rPr lang="he-IL" sz="1900" dirty="0" err="1"/>
              <a:t>'</a:t>
            </a:r>
            <a:r>
              <a:rPr lang="he-IL" sz="1900" dirty="0" err="1" smtClean="0"/>
              <a:t>'ל</a:t>
            </a:r>
            <a:r>
              <a:rPr lang="he-IL" sz="1900" dirty="0" smtClean="0"/>
              <a:t>: </a:t>
            </a:r>
            <a:r>
              <a:rPr lang="he-IL" sz="1900" dirty="0"/>
              <a:t>לא </a:t>
            </a:r>
            <a:r>
              <a:rPr lang="he-IL" sz="1900" dirty="0" err="1"/>
              <a:t>איבעי</a:t>
            </a:r>
            <a:r>
              <a:rPr lang="he-IL" sz="1900" dirty="0"/>
              <a:t> לך </a:t>
            </a:r>
            <a:r>
              <a:rPr lang="he-IL" sz="1900" dirty="0" err="1" smtClean="0"/>
              <a:t>למיטעי</a:t>
            </a:r>
            <a:r>
              <a:rPr lang="he-IL" sz="1900" dirty="0" smtClean="0"/>
              <a:t>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4788024" y="548680"/>
            <a:ext cx="3928772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צח ע"א: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כתובתה מנה ומכרה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שוה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מנה ודינר במנה -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rgbClr val="FF0000"/>
                </a:solidFill>
              </a:rPr>
              <a:t>מכרה בטל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4806044" y="1844824"/>
            <a:ext cx="3928772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גמרא דף ק ע"א: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 שמואל בר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ביסנא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אמר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ר''נ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: כאלמנה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והלכתא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: שליח כאלמנה.</a:t>
            </a:r>
          </a:p>
        </p:txBody>
      </p:sp>
    </p:spTree>
    <p:extLst>
      <p:ext uri="{BB962C8B-B14F-4D97-AF65-F5344CB8AC3E}">
        <p14:creationId xmlns:p14="http://schemas.microsoft.com/office/powerpoint/2010/main" val="10593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ק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528" y="1700222"/>
            <a:ext cx="8683824" cy="35640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 </a:t>
            </a:r>
            <a:r>
              <a:rPr lang="he-IL" sz="1900" dirty="0" err="1"/>
              <a:t>הונא</a:t>
            </a:r>
            <a:r>
              <a:rPr lang="he-IL" sz="1900" dirty="0"/>
              <a:t> בר </a:t>
            </a:r>
            <a:r>
              <a:rPr lang="he-IL" sz="1900" dirty="0" err="1"/>
              <a:t>חנינא</a:t>
            </a:r>
            <a:r>
              <a:rPr lang="he-IL" sz="1900" dirty="0"/>
              <a:t> אמר </a:t>
            </a:r>
            <a:r>
              <a:rPr lang="he-IL" sz="1900" dirty="0" err="1"/>
              <a:t>ר'</a:t>
            </a:r>
            <a:r>
              <a:rPr lang="he-IL" sz="1900" dirty="0" err="1" smtClean="0"/>
              <a:t>'נ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הלכה </a:t>
            </a:r>
            <a:r>
              <a:rPr lang="he-IL" sz="1900" dirty="0"/>
              <a:t>כדברי </a:t>
            </a:r>
            <a:r>
              <a:rPr lang="he-IL" sz="1900" dirty="0" smtClean="0"/>
              <a:t>חכמים.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ולית </a:t>
            </a:r>
            <a:r>
              <a:rPr lang="he-IL" sz="1900" dirty="0"/>
              <a:t>ליה </a:t>
            </a:r>
            <a:r>
              <a:rPr lang="he-IL" sz="1900" dirty="0" err="1"/>
              <a:t>לר</a:t>
            </a:r>
            <a:r>
              <a:rPr lang="he-IL" sz="1900" dirty="0"/>
              <a:t>''נ </a:t>
            </a:r>
            <a:r>
              <a:rPr lang="he-IL" sz="1900" dirty="0" smtClean="0"/>
              <a:t>"מה </a:t>
            </a:r>
            <a:r>
              <a:rPr lang="he-IL" sz="1900" dirty="0" err="1"/>
              <a:t>כח</a:t>
            </a:r>
            <a:r>
              <a:rPr lang="he-IL" sz="1900" dirty="0"/>
              <a:t> </a:t>
            </a:r>
            <a:r>
              <a:rPr lang="he-IL" sz="1900" dirty="0" err="1"/>
              <a:t>ב''ד</a:t>
            </a:r>
            <a:r>
              <a:rPr lang="he-IL" sz="1900" dirty="0"/>
              <a:t> </a:t>
            </a:r>
            <a:r>
              <a:rPr lang="he-IL" sz="1900" dirty="0" smtClean="0"/>
              <a:t>יפה"?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והאמר </a:t>
            </a:r>
            <a:r>
              <a:rPr lang="he-IL" sz="1900" dirty="0" err="1"/>
              <a:t>ר''נ</a:t>
            </a:r>
            <a:r>
              <a:rPr lang="he-IL" sz="1900" dirty="0"/>
              <a:t> אמר </a:t>
            </a:r>
            <a:r>
              <a:rPr lang="he-IL" sz="1900" dirty="0" smtClean="0"/>
              <a:t>שמואל: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יתומים </a:t>
            </a:r>
            <a:r>
              <a:rPr lang="he-IL" sz="1900" dirty="0"/>
              <a:t>שבאו לחלוק בנכסי אביהן </a:t>
            </a:r>
            <a:r>
              <a:rPr lang="he-IL" sz="1900" dirty="0" smtClean="0"/>
              <a:t>- </a:t>
            </a:r>
            <a:r>
              <a:rPr lang="he-IL" sz="1900" dirty="0" err="1" smtClean="0"/>
              <a:t>ב</a:t>
            </a:r>
            <a:r>
              <a:rPr lang="he-IL" sz="1900" dirty="0" err="1"/>
              <a:t>''ד</a:t>
            </a:r>
            <a:r>
              <a:rPr lang="he-IL" sz="1900" dirty="0"/>
              <a:t> </a:t>
            </a:r>
            <a:r>
              <a:rPr lang="he-IL" sz="1900" dirty="0" err="1"/>
              <a:t>מעמידין</a:t>
            </a:r>
            <a:r>
              <a:rPr lang="he-IL" sz="1900" dirty="0"/>
              <a:t> להן אפוטרופוס </a:t>
            </a:r>
            <a:r>
              <a:rPr lang="he-IL" sz="1900" dirty="0" err="1"/>
              <a:t>ובוררין</a:t>
            </a:r>
            <a:r>
              <a:rPr lang="he-IL" sz="1900" dirty="0"/>
              <a:t> להם חלק </a:t>
            </a:r>
            <a:r>
              <a:rPr lang="he-IL" sz="1900" dirty="0" smtClean="0"/>
              <a:t>יפה,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הגדילו - </a:t>
            </a:r>
            <a:r>
              <a:rPr lang="he-IL" sz="1900" dirty="0" err="1" smtClean="0"/>
              <a:t>יכולין</a:t>
            </a:r>
            <a:r>
              <a:rPr lang="he-IL" sz="1900" dirty="0" smtClean="0"/>
              <a:t> למחות.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ור</a:t>
            </a:r>
            <a:r>
              <a:rPr lang="he-IL" sz="1900" dirty="0"/>
              <a:t>''נ </a:t>
            </a:r>
            <a:r>
              <a:rPr lang="he-IL" sz="1900" dirty="0" err="1"/>
              <a:t>דידיה</a:t>
            </a:r>
            <a:r>
              <a:rPr lang="he-IL" sz="1900" dirty="0"/>
              <a:t> </a:t>
            </a:r>
            <a:r>
              <a:rPr lang="he-IL" sz="19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הגדילו - אין </a:t>
            </a:r>
            <a:r>
              <a:rPr lang="he-IL" sz="1900" dirty="0" err="1"/>
              <a:t>יכולין</a:t>
            </a:r>
            <a:r>
              <a:rPr lang="he-IL" sz="1900" dirty="0"/>
              <a:t> </a:t>
            </a:r>
            <a:r>
              <a:rPr lang="he-IL" sz="1900" dirty="0" smtClean="0"/>
              <a:t>למחות, </a:t>
            </a:r>
            <a:r>
              <a:rPr lang="he-IL" sz="1900" dirty="0" err="1"/>
              <a:t>א''כ</a:t>
            </a:r>
            <a:r>
              <a:rPr lang="he-IL" sz="1900" dirty="0"/>
              <a:t> מה </a:t>
            </a:r>
            <a:r>
              <a:rPr lang="he-IL" sz="1900" dirty="0" err="1"/>
              <a:t>כח</a:t>
            </a:r>
            <a:r>
              <a:rPr lang="he-IL" sz="1900" dirty="0"/>
              <a:t> </a:t>
            </a:r>
            <a:r>
              <a:rPr lang="he-IL" sz="1900" dirty="0" err="1"/>
              <a:t>ב''ד</a:t>
            </a:r>
            <a:r>
              <a:rPr lang="he-IL" sz="1900" dirty="0"/>
              <a:t> </a:t>
            </a:r>
            <a:r>
              <a:rPr lang="he-IL" sz="1900" dirty="0" smtClean="0"/>
              <a:t>יפה.</a:t>
            </a:r>
          </a:p>
          <a:p>
            <a:pPr>
              <a:lnSpc>
                <a:spcPct val="120000"/>
              </a:lnSpc>
            </a:pPr>
            <a:endParaRPr lang="he-IL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4139952" y="260648"/>
            <a:ext cx="4392488" cy="1008112"/>
          </a:xfrm>
          <a:prstGeom prst="wedgeRoundRectCallout">
            <a:avLst>
              <a:gd name="adj1" fmla="val 58144"/>
              <a:gd name="adj2" fmla="val 71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דף </a:t>
            </a:r>
            <a:r>
              <a:rPr lang="he-IL" sz="1500" dirty="0" err="1" smtClean="0">
                <a:solidFill>
                  <a:schemeClr val="tx1"/>
                </a:solidFill>
              </a:rPr>
              <a:t>צט</a:t>
            </a:r>
            <a:r>
              <a:rPr lang="he-IL" sz="1500" dirty="0" smtClean="0">
                <a:solidFill>
                  <a:schemeClr val="tx1"/>
                </a:solidFill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שום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הדיינין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שפיחתו שתות או הוסיפו שתות - מכרן בטל.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''ג אומר: מכרן קיים, אם כן מה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כח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בית דין יפה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3156</Words>
  <Application>Microsoft Office PowerPoint</Application>
  <PresentationFormat>‫הצגה על המסך (4:3)</PresentationFormat>
  <Paragraphs>450</Paragraphs>
  <Slides>23</Slides>
  <Notes>20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468</cp:revision>
  <dcterms:created xsi:type="dcterms:W3CDTF">2015-01-28T10:22:53Z</dcterms:created>
  <dcterms:modified xsi:type="dcterms:W3CDTF">2015-05-13T12:23:07Z</dcterms:modified>
</cp:coreProperties>
</file>