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6" r:id="rId2"/>
    <p:sldId id="294" r:id="rId3"/>
    <p:sldId id="293" r:id="rId4"/>
    <p:sldId id="283" r:id="rId5"/>
    <p:sldId id="271" r:id="rId6"/>
    <p:sldId id="277" r:id="rId7"/>
    <p:sldId id="297" r:id="rId8"/>
    <p:sldId id="296" r:id="rId9"/>
    <p:sldId id="301" r:id="rId10"/>
    <p:sldId id="299" r:id="rId11"/>
    <p:sldId id="300" r:id="rId12"/>
    <p:sldId id="298" r:id="rId13"/>
    <p:sldId id="302" r:id="rId14"/>
    <p:sldId id="303" r:id="rId15"/>
    <p:sldId id="304" r:id="rId16"/>
    <p:sldId id="305" r:id="rId17"/>
    <p:sldId id="295" r:id="rId18"/>
    <p:sldId id="274" r:id="rId1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000" autoAdjust="0"/>
    <p:restoredTop sz="94660"/>
  </p:normalViewPr>
  <p:slideViewPr>
    <p:cSldViewPr>
      <p:cViewPr varScale="1">
        <p:scale>
          <a:sx n="108" d="100"/>
          <a:sy n="108" d="100"/>
        </p:scale>
        <p:origin x="-19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111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944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031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016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733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354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247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167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139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677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568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C2D9F-8966-4E40-B24B-F4D66135C1D0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116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af-yomi@daf-yomi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daf-yomi@daf-yomi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16632"/>
            <a:ext cx="4438650" cy="1038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1355278"/>
            <a:ext cx="8424936" cy="5324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EEECE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ברוכים </a:t>
            </a:r>
            <a:r>
              <a:rPr lang="he-IL" sz="2800" b="1" dirty="0" smtClean="0">
                <a:solidFill>
                  <a:srgbClr val="EEECE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הבאים ל</a:t>
            </a:r>
            <a:endParaRPr lang="he-IL" sz="2800" b="1" dirty="0">
              <a:solidFill>
                <a:srgbClr val="EEECE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4000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שיעור דף יומי אונליין</a:t>
            </a:r>
          </a:p>
          <a:p>
            <a:pPr algn="ctr"/>
            <a:endParaRPr lang="he-IL" sz="2400" b="1" dirty="0">
              <a:solidFill>
                <a:srgbClr val="C0504D">
                  <a:lumMod val="75000"/>
                </a:srgb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200" b="1" dirty="0" smtClean="0">
                <a:solidFill>
                  <a:srgbClr val="C0504D">
                    <a:lumMod val="75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כ' שבט</a:t>
            </a:r>
          </a:p>
          <a:p>
            <a:pPr algn="ctr"/>
            <a:endParaRPr lang="he-IL" sz="2400" b="1" dirty="0" smtClean="0">
              <a:solidFill>
                <a:srgbClr val="C0504D">
                  <a:lumMod val="75000"/>
                </a:srgb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600" b="1" dirty="0" smtClean="0">
                <a:solidFill>
                  <a:srgbClr val="C0504D">
                    <a:lumMod val="75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השיעור יתחיל אי"ה בשעה 21:00</a:t>
            </a:r>
            <a:endParaRPr lang="he-IL" sz="2400" b="1" dirty="0" smtClean="0">
              <a:solidFill>
                <a:srgbClr val="C0504D">
                  <a:lumMod val="75000"/>
                </a:srgb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2400" b="1" dirty="0">
              <a:solidFill>
                <a:srgbClr val="C0504D">
                  <a:lumMod val="75000"/>
                </a:srgb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2400" b="1" dirty="0" smtClean="0">
                <a:solidFill>
                  <a:srgbClr val="C0504D">
                    <a:lumMod val="75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מסכת כתובות </a:t>
            </a:r>
            <a:r>
              <a:rPr lang="he-IL" sz="2400" b="1" dirty="0" err="1" smtClean="0">
                <a:solidFill>
                  <a:srgbClr val="C0504D">
                    <a:lumMod val="75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טז</a:t>
            </a:r>
            <a:r>
              <a:rPr lang="he-IL" sz="2400" b="1" dirty="0" smtClean="0">
                <a:solidFill>
                  <a:srgbClr val="C0504D">
                    <a:lumMod val="75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ע"א (שורה אחרונה) </a:t>
            </a:r>
            <a:r>
              <a:rPr lang="he-IL" sz="2400" b="1" dirty="0">
                <a:solidFill>
                  <a:srgbClr val="C0504D">
                    <a:lumMod val="75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he-IL" sz="2400" b="1" dirty="0" smtClean="0">
                <a:solidFill>
                  <a:srgbClr val="C0504D">
                    <a:lumMod val="75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 err="1" smtClean="0">
                <a:solidFill>
                  <a:srgbClr val="C0504D">
                    <a:lumMod val="75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יח</a:t>
            </a:r>
            <a:r>
              <a:rPr lang="he-IL" sz="2400" b="1" dirty="0" smtClean="0">
                <a:solidFill>
                  <a:srgbClr val="C0504D">
                    <a:lumMod val="75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ע"א (שורה עליונה)</a:t>
            </a:r>
          </a:p>
          <a:p>
            <a:pPr algn="ctr"/>
            <a:endParaRPr lang="he-IL" sz="2400" b="1" dirty="0">
              <a:solidFill>
                <a:srgbClr val="C0504D">
                  <a:lumMod val="75000"/>
                </a:srgb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2400" b="1" dirty="0" smtClean="0">
                <a:solidFill>
                  <a:srgbClr val="C0504D">
                    <a:lumMod val="75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מגיד השיעור:</a:t>
            </a:r>
            <a:r>
              <a:rPr lang="he-IL" sz="2400" dirty="0" smtClean="0">
                <a:solidFill>
                  <a:srgbClr val="C0504D">
                    <a:lumMod val="75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דוֹבִי שחור</a:t>
            </a:r>
          </a:p>
          <a:p>
            <a:pPr algn="ctr"/>
            <a:endParaRPr lang="he-IL" sz="3600" b="1" dirty="0">
              <a:solidFill>
                <a:srgbClr val="C0504D">
                  <a:lumMod val="75000"/>
                </a:srgb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2400" b="1" dirty="0" smtClean="0">
                <a:solidFill>
                  <a:srgbClr val="EEECE1">
                    <a:lumMod val="50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השיעור היום מוקדש לרפואת יאיר בן אסתר</a:t>
            </a:r>
            <a:endParaRPr lang="he-IL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01671575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88" y="4653136"/>
            <a:ext cx="91130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7072" y="188640"/>
            <a:ext cx="4438650" cy="1038225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9135" y="-171400"/>
            <a:ext cx="8388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67944" y="4653136"/>
            <a:ext cx="432048" cy="144016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438" y="43248"/>
            <a:ext cx="23473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כתובות דף </a:t>
            </a:r>
            <a:r>
              <a:rPr lang="he-IL" b="1" dirty="0" err="1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יז</a:t>
            </a:r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עמוד א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0" y="0"/>
            <a:ext cx="9144000" cy="40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8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א. מי עובר קודם הכלה המלך או המת?</a:t>
            </a:r>
          </a:p>
          <a:p>
            <a:r>
              <a:rPr lang="he-IL" b="1" dirty="0" smtClean="0">
                <a:solidFill>
                  <a:srgbClr val="0070C0"/>
                </a:solidFill>
              </a:rPr>
              <a:t>תנו רבנן: </a:t>
            </a:r>
            <a:r>
              <a:rPr lang="he-IL" dirty="0" smtClean="0"/>
              <a:t>מעבירין את המת מלפני כלה. </a:t>
            </a:r>
          </a:p>
          <a:p>
            <a:r>
              <a:rPr lang="he-IL" dirty="0" smtClean="0"/>
              <a:t>	וזה </a:t>
            </a:r>
            <a:r>
              <a:rPr lang="he-IL" dirty="0" err="1" smtClean="0"/>
              <a:t>וזה</a:t>
            </a:r>
            <a:r>
              <a:rPr lang="he-IL" dirty="0" smtClean="0"/>
              <a:t> מלפני מלך ישראל.</a:t>
            </a:r>
          </a:p>
          <a:p>
            <a:endParaRPr lang="he-IL" dirty="0" smtClean="0"/>
          </a:p>
          <a:p>
            <a:r>
              <a:rPr lang="he-IL" dirty="0" smtClean="0"/>
              <a:t>אמרו עליו על </a:t>
            </a:r>
            <a:r>
              <a:rPr lang="he-IL" b="1" dirty="0" smtClean="0">
                <a:solidFill>
                  <a:srgbClr val="0070C0"/>
                </a:solidFill>
              </a:rPr>
              <a:t>אגריפס המלך </a:t>
            </a:r>
            <a:r>
              <a:rPr lang="he-IL" dirty="0" smtClean="0"/>
              <a:t>שעבר מלפני כלה ושבחוהו חכמים.</a:t>
            </a:r>
          </a:p>
          <a:p>
            <a:endParaRPr lang="he-IL" dirty="0" smtClean="0"/>
          </a:p>
          <a:p>
            <a:r>
              <a:rPr lang="he-IL" b="1" dirty="0" smtClean="0">
                <a:solidFill>
                  <a:srgbClr val="7030A0"/>
                </a:solidFill>
              </a:rPr>
              <a:t>קושיא:</a:t>
            </a:r>
          </a:p>
          <a:p>
            <a:r>
              <a:rPr lang="he-IL" dirty="0" smtClean="0"/>
              <a:t>שבחוהו מכלל </a:t>
            </a:r>
            <a:r>
              <a:rPr lang="he-IL" dirty="0" err="1" smtClean="0"/>
              <a:t>דשפיר</a:t>
            </a:r>
            <a:r>
              <a:rPr lang="he-IL" dirty="0" smtClean="0"/>
              <a:t> עבד? </a:t>
            </a:r>
          </a:p>
          <a:p>
            <a:r>
              <a:rPr lang="he-IL" dirty="0" smtClean="0"/>
              <a:t>והא </a:t>
            </a:r>
            <a:r>
              <a:rPr lang="he-IL" dirty="0" err="1" smtClean="0"/>
              <a:t>א''ר</a:t>
            </a:r>
            <a:r>
              <a:rPr lang="he-IL" dirty="0" smtClean="0"/>
              <a:t> אשי אפילו </a:t>
            </a:r>
            <a:r>
              <a:rPr lang="he-IL" dirty="0" err="1" smtClean="0"/>
              <a:t>למ''ד</a:t>
            </a:r>
            <a:r>
              <a:rPr lang="he-IL" dirty="0" smtClean="0"/>
              <a:t> נשיא שמחל על כבודו </a:t>
            </a:r>
            <a:r>
              <a:rPr lang="he-IL" dirty="0" err="1" smtClean="0"/>
              <a:t>כבודו</a:t>
            </a:r>
            <a:r>
              <a:rPr lang="he-IL" dirty="0" smtClean="0"/>
              <a:t> מחול מלך שמחל על כבודו אין כבודו מחול! </a:t>
            </a:r>
            <a:r>
              <a:rPr lang="he-IL" dirty="0" err="1" smtClean="0"/>
              <a:t>דאמר</a:t>
            </a:r>
            <a:r>
              <a:rPr lang="he-IL" dirty="0" smtClean="0"/>
              <a:t> מר {דברים </a:t>
            </a:r>
            <a:r>
              <a:rPr lang="he-IL" dirty="0" err="1" smtClean="0"/>
              <a:t>יז</a:t>
            </a:r>
            <a:r>
              <a:rPr lang="he-IL" dirty="0" smtClean="0"/>
              <a:t>-</a:t>
            </a:r>
            <a:r>
              <a:rPr lang="he-IL" dirty="0" err="1" smtClean="0"/>
              <a:t>טו</a:t>
            </a:r>
            <a:r>
              <a:rPr lang="he-IL" dirty="0" smtClean="0"/>
              <a:t>} שום תשים עליך מלך שתהא אימתו עליך!</a:t>
            </a:r>
          </a:p>
          <a:p>
            <a:endParaRPr lang="he-IL" b="1" dirty="0" smtClean="0">
              <a:solidFill>
                <a:srgbClr val="7030A0"/>
              </a:solidFill>
            </a:endParaRPr>
          </a:p>
          <a:p>
            <a:r>
              <a:rPr lang="he-IL" b="1" dirty="0" smtClean="0">
                <a:solidFill>
                  <a:srgbClr val="7030A0"/>
                </a:solidFill>
              </a:rPr>
              <a:t>תירוץ:</a:t>
            </a:r>
          </a:p>
          <a:p>
            <a:r>
              <a:rPr lang="he-IL" dirty="0" smtClean="0"/>
              <a:t>פרשת דרכים </a:t>
            </a:r>
            <a:r>
              <a:rPr lang="he-IL" dirty="0" err="1" smtClean="0"/>
              <a:t>הואי</a:t>
            </a:r>
            <a:endParaRPr lang="he-IL" dirty="0"/>
          </a:p>
        </p:txBody>
      </p:sp>
      <p:sp>
        <p:nvSpPr>
          <p:cNvPr id="13" name="Rectangle 23"/>
          <p:cNvSpPr/>
          <p:nvPr/>
        </p:nvSpPr>
        <p:spPr>
          <a:xfrm>
            <a:off x="3995936" y="5013176"/>
            <a:ext cx="936104" cy="216024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הסבר מלבני מעוגל 15"/>
          <p:cNvSpPr/>
          <p:nvPr/>
        </p:nvSpPr>
        <p:spPr>
          <a:xfrm>
            <a:off x="971600" y="620688"/>
            <a:ext cx="1800200" cy="1440160"/>
          </a:xfrm>
          <a:prstGeom prst="wedgeRoundRectCallout">
            <a:avLst>
              <a:gd name="adj1" fmla="val 144589"/>
              <a:gd name="adj2" fmla="val -18126"/>
              <a:gd name="adj3" fmla="val 16667"/>
            </a:avLst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chemeClr val="tx1"/>
                </a:solidFill>
              </a:rPr>
              <a:t>סדר הקדימויות</a:t>
            </a:r>
            <a:r>
              <a:rPr lang="he-IL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he-IL" dirty="0" smtClean="0">
                <a:solidFill>
                  <a:schemeClr val="tx1"/>
                </a:solidFill>
              </a:rPr>
              <a:t>מלך </a:t>
            </a:r>
            <a:r>
              <a:rPr lang="he-IL" sz="1200" dirty="0" smtClean="0">
                <a:solidFill>
                  <a:schemeClr val="tx1"/>
                </a:solidFill>
              </a:rPr>
              <a:t>(הכי חשוב)</a:t>
            </a:r>
            <a:endParaRPr lang="he-IL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he-IL" dirty="0" smtClean="0">
                <a:solidFill>
                  <a:schemeClr val="tx1"/>
                </a:solidFill>
              </a:rPr>
              <a:t>כלה</a:t>
            </a:r>
          </a:p>
          <a:p>
            <a:pPr marL="342900" indent="-342900">
              <a:buAutoNum type="arabicPeriod"/>
            </a:pPr>
            <a:r>
              <a:rPr lang="he-IL" dirty="0" smtClean="0">
                <a:solidFill>
                  <a:schemeClr val="tx1"/>
                </a:solidFill>
              </a:rPr>
              <a:t>מת</a:t>
            </a:r>
          </a:p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7" name="הסבר מלבני מעוגל 16"/>
          <p:cNvSpPr/>
          <p:nvPr/>
        </p:nvSpPr>
        <p:spPr>
          <a:xfrm>
            <a:off x="179512" y="3140968"/>
            <a:ext cx="1800200" cy="864096"/>
          </a:xfrm>
          <a:prstGeom prst="wedgeRoundRectCallout">
            <a:avLst>
              <a:gd name="adj1" fmla="val 140558"/>
              <a:gd name="adj2" fmla="val -60455"/>
              <a:gd name="adj3" fmla="val 16667"/>
            </a:avLst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600" dirty="0" smtClean="0">
                <a:solidFill>
                  <a:schemeClr val="tx1"/>
                </a:solidFill>
              </a:rPr>
              <a:t>האם נהג </a:t>
            </a:r>
            <a:r>
              <a:rPr lang="he-IL" sz="1600" dirty="0" err="1" smtClean="0">
                <a:solidFill>
                  <a:schemeClr val="tx1"/>
                </a:solidFill>
              </a:rPr>
              <a:t>אגירפס</a:t>
            </a:r>
            <a:r>
              <a:rPr lang="he-IL" sz="1600" dirty="0" smtClean="0">
                <a:solidFill>
                  <a:schemeClr val="tx1"/>
                </a:solidFill>
              </a:rPr>
              <a:t> כראוי כשנתן לכלה לעבור לפניו?</a:t>
            </a:r>
            <a:endParaRPr lang="he-IL" sz="1600" dirty="0">
              <a:solidFill>
                <a:schemeClr val="tx1"/>
              </a:solidFill>
            </a:endParaRPr>
          </a:p>
        </p:txBody>
      </p:sp>
      <p:sp>
        <p:nvSpPr>
          <p:cNvPr id="18" name="הסבר מלבני מעוגל 17"/>
          <p:cNvSpPr/>
          <p:nvPr/>
        </p:nvSpPr>
        <p:spPr>
          <a:xfrm>
            <a:off x="3995936" y="3645024"/>
            <a:ext cx="1800200" cy="864096"/>
          </a:xfrm>
          <a:prstGeom prst="wedgeRoundRectCallout">
            <a:avLst>
              <a:gd name="adj1" fmla="val 130077"/>
              <a:gd name="adj2" fmla="val -20142"/>
              <a:gd name="adj3" fmla="val 16667"/>
            </a:avLst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600" dirty="0" smtClean="0">
                <a:solidFill>
                  <a:schemeClr val="tx1"/>
                </a:solidFill>
              </a:rPr>
              <a:t>לא היה ניכר שמחל על כבודו ולכן עשה כהוגן.</a:t>
            </a:r>
            <a:endParaRPr lang="he-IL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4"/>
            <a:ext cx="9091570" cy="215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7072" y="188640"/>
            <a:ext cx="4438650" cy="1038225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9135" y="-171400"/>
            <a:ext cx="8388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44208" y="4365104"/>
            <a:ext cx="576064" cy="216024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438" y="43248"/>
            <a:ext cx="22033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כתובות דף </a:t>
            </a:r>
            <a:r>
              <a:rPr lang="he-IL" b="1" dirty="0" err="1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יז</a:t>
            </a:r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עמוד א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0" y="0"/>
            <a:ext cx="9144000" cy="431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8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ב. ביטול תורה לצורך הכנסת כלה והלווית המת.</a:t>
            </a:r>
          </a:p>
          <a:p>
            <a:r>
              <a:rPr lang="he-IL" b="1" dirty="0" smtClean="0"/>
              <a:t>תנו רבנן: </a:t>
            </a:r>
            <a:r>
              <a:rPr lang="he-IL" dirty="0" err="1" smtClean="0"/>
              <a:t>מבטלין</a:t>
            </a:r>
            <a:r>
              <a:rPr lang="he-IL" dirty="0" smtClean="0"/>
              <a:t> תלמוד תורה להוצאת המת ולהכנסת כלה.</a:t>
            </a:r>
          </a:p>
          <a:p>
            <a:endParaRPr lang="he-IL" dirty="0" smtClean="0"/>
          </a:p>
          <a:p>
            <a:r>
              <a:rPr lang="he-IL" dirty="0" smtClean="0"/>
              <a:t>אמרו עליו על </a:t>
            </a:r>
            <a:r>
              <a:rPr lang="he-IL" b="1" dirty="0" smtClean="0">
                <a:solidFill>
                  <a:srgbClr val="0070C0"/>
                </a:solidFill>
              </a:rPr>
              <a:t>רבי יהודה ברבי </a:t>
            </a:r>
            <a:r>
              <a:rPr lang="he-IL" b="1" dirty="0" err="1" smtClean="0">
                <a:solidFill>
                  <a:srgbClr val="0070C0"/>
                </a:solidFill>
              </a:rPr>
              <a:t>אלעאי</a:t>
            </a:r>
            <a:r>
              <a:rPr lang="he-IL" b="1" dirty="0" smtClean="0">
                <a:solidFill>
                  <a:srgbClr val="0070C0"/>
                </a:solidFill>
              </a:rPr>
              <a:t> </a:t>
            </a:r>
            <a:r>
              <a:rPr lang="he-IL" dirty="0" smtClean="0"/>
              <a:t>שהיה מבטל תלמוד תורה להוצאת המת ולהכנסת כלה.</a:t>
            </a:r>
          </a:p>
          <a:p>
            <a:r>
              <a:rPr lang="he-IL" dirty="0" smtClean="0"/>
              <a:t>במה דברים אמורים? כשאין עמו </a:t>
            </a:r>
            <a:r>
              <a:rPr lang="he-IL" b="1" dirty="0" smtClean="0"/>
              <a:t>כל צרכו </a:t>
            </a:r>
            <a:r>
              <a:rPr lang="he-IL" dirty="0" smtClean="0"/>
              <a:t>אבל יש עמו כל צרכו אין </a:t>
            </a:r>
            <a:r>
              <a:rPr lang="he-IL" dirty="0" err="1" smtClean="0"/>
              <a:t>מבטלין</a:t>
            </a:r>
            <a:r>
              <a:rPr lang="he-IL" dirty="0" smtClean="0"/>
              <a:t>.</a:t>
            </a:r>
          </a:p>
          <a:p>
            <a:endParaRPr lang="he-IL" dirty="0" smtClean="0"/>
          </a:p>
          <a:p>
            <a:r>
              <a:rPr lang="he-IL" b="1" dirty="0" smtClean="0"/>
              <a:t>וכמה כל צרכו?</a:t>
            </a:r>
          </a:p>
          <a:p>
            <a:r>
              <a:rPr lang="he-IL" b="1" dirty="0" smtClean="0"/>
              <a:t>1.</a:t>
            </a:r>
            <a:r>
              <a:rPr lang="he-IL" b="1" dirty="0" smtClean="0">
                <a:solidFill>
                  <a:srgbClr val="0070C0"/>
                </a:solidFill>
              </a:rPr>
              <a:t> אמר רב שמואל בר איני משמיה </a:t>
            </a:r>
            <a:r>
              <a:rPr lang="he-IL" b="1" dirty="0" err="1" smtClean="0">
                <a:solidFill>
                  <a:srgbClr val="0070C0"/>
                </a:solidFill>
              </a:rPr>
              <a:t>דרב</a:t>
            </a:r>
            <a:r>
              <a:rPr lang="he-IL" b="1" dirty="0" smtClean="0">
                <a:solidFill>
                  <a:srgbClr val="0070C0"/>
                </a:solidFill>
              </a:rPr>
              <a:t>: </a:t>
            </a:r>
            <a:r>
              <a:rPr lang="he-IL" dirty="0" smtClean="0"/>
              <a:t>תריסר אלפי גברי </a:t>
            </a:r>
            <a:r>
              <a:rPr lang="he-IL" dirty="0" err="1" smtClean="0"/>
              <a:t>ושיתא</a:t>
            </a:r>
            <a:r>
              <a:rPr lang="he-IL" dirty="0" smtClean="0"/>
              <a:t> אלפי שיפורי</a:t>
            </a:r>
            <a:r>
              <a:rPr lang="he-IL" b="1" dirty="0" smtClean="0">
                <a:solidFill>
                  <a:srgbClr val="0070C0"/>
                </a:solidFill>
              </a:rPr>
              <a:t>. ואמרי לה: </a:t>
            </a:r>
            <a:r>
              <a:rPr lang="he-IL" dirty="0" err="1" smtClean="0"/>
              <a:t>תליסר</a:t>
            </a:r>
            <a:r>
              <a:rPr lang="he-IL" dirty="0" smtClean="0"/>
              <a:t> אלפי גברי </a:t>
            </a:r>
            <a:r>
              <a:rPr lang="he-IL" dirty="0" err="1" smtClean="0"/>
              <a:t>ומינייהו</a:t>
            </a:r>
            <a:r>
              <a:rPr lang="he-IL" dirty="0" smtClean="0"/>
              <a:t> </a:t>
            </a:r>
            <a:r>
              <a:rPr lang="he-IL" dirty="0" err="1" smtClean="0"/>
              <a:t>שיתא</a:t>
            </a:r>
            <a:r>
              <a:rPr lang="he-IL" dirty="0" smtClean="0"/>
              <a:t> אלפי שיפורי.</a:t>
            </a:r>
          </a:p>
          <a:p>
            <a:endParaRPr lang="he-IL" dirty="0" smtClean="0"/>
          </a:p>
          <a:p>
            <a:r>
              <a:rPr lang="he-IL" b="1" dirty="0" smtClean="0"/>
              <a:t>2. </a:t>
            </a:r>
            <a:r>
              <a:rPr lang="he-IL" b="1" dirty="0" err="1" smtClean="0">
                <a:solidFill>
                  <a:srgbClr val="0070C0"/>
                </a:solidFill>
              </a:rPr>
              <a:t>עולא</a:t>
            </a:r>
            <a:r>
              <a:rPr lang="he-IL" b="1" dirty="0" smtClean="0">
                <a:solidFill>
                  <a:srgbClr val="0070C0"/>
                </a:solidFill>
              </a:rPr>
              <a:t> אמר: </a:t>
            </a:r>
            <a:r>
              <a:rPr lang="he-IL" dirty="0" smtClean="0"/>
              <a:t>כגון </a:t>
            </a:r>
            <a:r>
              <a:rPr lang="he-IL" dirty="0" err="1" smtClean="0"/>
              <a:t>דחייצי</a:t>
            </a:r>
            <a:r>
              <a:rPr lang="he-IL" dirty="0" smtClean="0"/>
              <a:t> גברי </a:t>
            </a:r>
            <a:r>
              <a:rPr lang="he-IL" dirty="0" err="1" smtClean="0"/>
              <a:t>מאבולא</a:t>
            </a:r>
            <a:r>
              <a:rPr lang="he-IL" dirty="0" smtClean="0"/>
              <a:t> ועד </a:t>
            </a:r>
            <a:r>
              <a:rPr lang="he-IL" dirty="0" err="1" smtClean="0"/>
              <a:t>סיכרא</a:t>
            </a:r>
            <a:r>
              <a:rPr lang="he-IL" dirty="0" smtClean="0"/>
              <a:t>.</a:t>
            </a:r>
          </a:p>
          <a:p>
            <a:endParaRPr lang="he-IL" b="1" dirty="0" smtClean="0"/>
          </a:p>
          <a:p>
            <a:r>
              <a:rPr lang="he-IL" b="1" dirty="0" smtClean="0"/>
              <a:t>3. </a:t>
            </a:r>
            <a:r>
              <a:rPr lang="he-IL" b="1" dirty="0" smtClean="0">
                <a:solidFill>
                  <a:srgbClr val="0070C0"/>
                </a:solidFill>
              </a:rPr>
              <a:t>רב ששת </a:t>
            </a:r>
            <a:r>
              <a:rPr lang="he-IL" b="1" dirty="0" err="1" smtClean="0">
                <a:solidFill>
                  <a:srgbClr val="0070C0"/>
                </a:solidFill>
              </a:rPr>
              <a:t>ואיתימא</a:t>
            </a:r>
            <a:r>
              <a:rPr lang="he-IL" b="1" dirty="0" smtClean="0">
                <a:solidFill>
                  <a:srgbClr val="0070C0"/>
                </a:solidFill>
              </a:rPr>
              <a:t> רבי יוחנן אמר</a:t>
            </a:r>
            <a:r>
              <a:rPr lang="he-IL" dirty="0" smtClean="0"/>
              <a:t>: נטילתה כנתינתה מה נתינתה בששים </a:t>
            </a:r>
            <a:r>
              <a:rPr lang="he-IL" dirty="0" err="1" smtClean="0"/>
              <a:t>רבוא</a:t>
            </a:r>
            <a:r>
              <a:rPr lang="he-IL" dirty="0" smtClean="0"/>
              <a:t> אף נטילתה בששים </a:t>
            </a:r>
            <a:r>
              <a:rPr lang="he-IL" dirty="0" err="1" smtClean="0"/>
              <a:t>רבוא</a:t>
            </a:r>
            <a:r>
              <a:rPr lang="he-IL" dirty="0" smtClean="0"/>
              <a:t> </a:t>
            </a:r>
            <a:r>
              <a:rPr lang="he-IL" dirty="0" err="1" smtClean="0"/>
              <a:t>וה''מ</a:t>
            </a:r>
            <a:r>
              <a:rPr lang="he-IL" dirty="0" smtClean="0"/>
              <a:t> למאן דקרי ותני אבל למאן </a:t>
            </a:r>
            <a:r>
              <a:rPr lang="he-IL" dirty="0" err="1" smtClean="0"/>
              <a:t>דמתני</a:t>
            </a:r>
            <a:r>
              <a:rPr lang="he-IL" dirty="0" smtClean="0"/>
              <a:t> לית ליה </a:t>
            </a:r>
            <a:r>
              <a:rPr lang="he-IL" dirty="0" err="1" smtClean="0"/>
              <a:t>שיעורא</a:t>
            </a:r>
            <a:r>
              <a:rPr lang="he-IL" dirty="0" smtClean="0"/>
              <a:t>:</a:t>
            </a:r>
            <a:endParaRPr lang="he-IL" dirty="0"/>
          </a:p>
        </p:txBody>
      </p:sp>
      <p:sp>
        <p:nvSpPr>
          <p:cNvPr id="13" name="Rectangle 23"/>
          <p:cNvSpPr/>
          <p:nvPr/>
        </p:nvSpPr>
        <p:spPr>
          <a:xfrm>
            <a:off x="3203848" y="4941168"/>
            <a:ext cx="1584176" cy="216024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הסבר מלבני מעוגל 15"/>
          <p:cNvSpPr/>
          <p:nvPr/>
        </p:nvSpPr>
        <p:spPr>
          <a:xfrm>
            <a:off x="179512" y="6021288"/>
            <a:ext cx="864096" cy="648072"/>
          </a:xfrm>
          <a:prstGeom prst="wedgeRoundRectCallout">
            <a:avLst>
              <a:gd name="adj1" fmla="val 561119"/>
              <a:gd name="adj2" fmla="val -41162"/>
              <a:gd name="adj3" fmla="val 16667"/>
            </a:avLst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עמוד ב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5" y="5949280"/>
            <a:ext cx="2304256" cy="19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3"/>
          <p:cNvSpPr/>
          <p:nvPr/>
        </p:nvSpPr>
        <p:spPr>
          <a:xfrm>
            <a:off x="5004048" y="5517232"/>
            <a:ext cx="2016224" cy="216024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3"/>
          <p:cNvSpPr/>
          <p:nvPr/>
        </p:nvSpPr>
        <p:spPr>
          <a:xfrm flipV="1">
            <a:off x="4788024" y="5301208"/>
            <a:ext cx="576064" cy="216024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מחבר חץ ישר 21"/>
          <p:cNvCxnSpPr/>
          <p:nvPr/>
        </p:nvCxnSpPr>
        <p:spPr>
          <a:xfrm>
            <a:off x="5868144" y="1772816"/>
            <a:ext cx="1728192" cy="432048"/>
          </a:xfrm>
          <a:prstGeom prst="straightConnector1">
            <a:avLst/>
          </a:prstGeom>
          <a:ln w="41275" cmpd="sng">
            <a:solidFill>
              <a:schemeClr val="tx1"/>
            </a:solidFill>
            <a:prstDash val="solid"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2" y="2996952"/>
            <a:ext cx="2184013" cy="57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Horizontal Scroll 16"/>
          <p:cNvSpPr/>
          <p:nvPr/>
        </p:nvSpPr>
        <p:spPr>
          <a:xfrm>
            <a:off x="1691680" y="2987501"/>
            <a:ext cx="813621" cy="208108"/>
          </a:xfrm>
          <a:prstGeom prst="horizontalScroll">
            <a:avLst/>
          </a:prstGeom>
          <a:solidFill>
            <a:srgbClr val="FFC000">
              <a:alpha val="46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100" dirty="0" smtClean="0">
                <a:solidFill>
                  <a:schemeClr val="tx1"/>
                </a:solidFill>
                <a:latin typeface="Guttman Rashi" panose="00000400000000000000" pitchFamily="2" charset="-79"/>
                <a:cs typeface="Guttman Rashi" panose="00000400000000000000" pitchFamily="2" charset="-79"/>
              </a:rPr>
              <a:t>רש"י</a:t>
            </a:r>
            <a:endParaRPr lang="en-US" sz="1100" dirty="0">
              <a:solidFill>
                <a:schemeClr val="tx1"/>
              </a:solidFill>
              <a:cs typeface="Guttman Rashi" panose="00000400000000000000" pitchFamily="2" charset="-79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987824" y="3285603"/>
            <a:ext cx="1656184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5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35332"/>
            <a:ext cx="2160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כתובות דף </a:t>
            </a:r>
            <a:r>
              <a:rPr lang="he-IL" b="1" dirty="0" err="1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יז</a:t>
            </a:r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עמוד א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1340768"/>
            <a:ext cx="8568952" cy="5803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7200" b="1" cap="all" dirty="0" err="1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סוגיא</a:t>
            </a:r>
            <a:r>
              <a:rPr lang="he-IL" sz="72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שלישית: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36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ראיות שיכולה האשה להביא שנישאה כבתולה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800" b="1" cap="all" dirty="0" smtClean="0">
                <a:effectLst>
                  <a:reflection blurRad="12700" stA="28000" endPos="45000" dist="1016" dir="5400000" sy="-100000" algn="bl"/>
                </a:effectLst>
              </a:rPr>
              <a:t>א. מהי הינומה.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800" b="1" cap="all" dirty="0" smtClean="0">
                <a:effectLst>
                  <a:reflection blurRad="12700" stA="28000" endPos="45000" dist="1016" dir="5400000" sy="-100000" algn="bl"/>
                </a:effectLst>
              </a:rPr>
              <a:t>ב. מהם המעשים שנעשו בחתונה שמוכיחים שהי בתולה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800" b="1" cap="all" dirty="0" smtClean="0">
                <a:effectLst>
                  <a:reflection blurRad="12700" stA="28000" endPos="45000" dist="1016" dir="5400000" sy="-100000" algn="bl"/>
                </a:effectLst>
              </a:rPr>
              <a:t>ג. איך מוכיחים שהיתה אלמנה בשעת הנישואין (השניים)</a:t>
            </a:r>
            <a:endParaRPr lang="he-IL" sz="2800" b="1" cap="all" dirty="0">
              <a:effectLst>
                <a:reflection blurRad="12700" stA="28000" endPos="45000" dist="1016" dir="5400000" sy="-100000" algn="bl"/>
              </a:effectLst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e-IL" sz="2800" b="1" cap="all" dirty="0" smtClean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6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</a:t>
            </a:r>
            <a:endParaRPr lang="en-US" sz="1200" dirty="0" smtClean="0"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 smtClean="0">
                <a:solidFill>
                  <a:srgbClr val="7030A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 </a:t>
            </a:r>
            <a:endParaRPr lang="en-US" sz="1200" dirty="0"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</p:txBody>
      </p:sp>
      <p:pic>
        <p:nvPicPr>
          <p:cNvPr id="1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6895"/>
            <a:ext cx="44386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5500"/>
            <a:ext cx="6637788" cy="307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7072" y="188640"/>
            <a:ext cx="4438650" cy="1038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9135" y="-171400"/>
            <a:ext cx="8388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38" y="43248"/>
            <a:ext cx="22033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כתובות דף יז עמוד ב</a:t>
            </a:r>
          </a:p>
          <a:p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0" y="-16756"/>
            <a:ext cx="9144000" cy="48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ראיות שיכולה האישה להביא כראייה להיותה בתולה בנישואיה</a:t>
            </a:r>
          </a:p>
          <a:p>
            <a:r>
              <a:rPr lang="he-IL" dirty="0"/>
              <a:t>ואם יש עדים שיצתה בהינומא וכו': </a:t>
            </a:r>
            <a:endParaRPr lang="he-IL" dirty="0" smtClean="0"/>
          </a:p>
          <a:p>
            <a:r>
              <a:rPr lang="he-IL" b="1" dirty="0" smtClean="0">
                <a:solidFill>
                  <a:srgbClr val="00B050"/>
                </a:solidFill>
              </a:rPr>
              <a:t>מאי הינומא?</a:t>
            </a:r>
          </a:p>
          <a:p>
            <a:r>
              <a:rPr lang="he-IL" b="1" dirty="0" smtClean="0">
                <a:solidFill>
                  <a:srgbClr val="0070C0"/>
                </a:solidFill>
              </a:rPr>
              <a:t>סורחב </a:t>
            </a:r>
            <a:r>
              <a:rPr lang="he-IL" b="1" dirty="0">
                <a:solidFill>
                  <a:srgbClr val="0070C0"/>
                </a:solidFill>
              </a:rPr>
              <a:t>בר פפא משמיה דזעירי </a:t>
            </a:r>
            <a:r>
              <a:rPr lang="he-IL" b="1" dirty="0" smtClean="0">
                <a:solidFill>
                  <a:srgbClr val="0070C0"/>
                </a:solidFill>
              </a:rPr>
              <a:t>אמר</a:t>
            </a:r>
            <a:r>
              <a:rPr lang="he-IL" dirty="0" smtClean="0"/>
              <a:t>: תנורא דאסא.</a:t>
            </a:r>
          </a:p>
          <a:p>
            <a:r>
              <a:rPr lang="he-IL" b="1" dirty="0" smtClean="0">
                <a:solidFill>
                  <a:srgbClr val="0070C0"/>
                </a:solidFill>
              </a:rPr>
              <a:t>רבי </a:t>
            </a:r>
            <a:r>
              <a:rPr lang="he-IL" b="1" dirty="0">
                <a:solidFill>
                  <a:srgbClr val="0070C0"/>
                </a:solidFill>
              </a:rPr>
              <a:t>יוחנן </a:t>
            </a:r>
            <a:r>
              <a:rPr lang="he-IL" b="1" dirty="0" smtClean="0">
                <a:solidFill>
                  <a:srgbClr val="0070C0"/>
                </a:solidFill>
              </a:rPr>
              <a:t>אמר:  </a:t>
            </a:r>
            <a:r>
              <a:rPr lang="he-IL" dirty="0"/>
              <a:t>קריתא דמנמנה בה </a:t>
            </a:r>
            <a:r>
              <a:rPr lang="he-IL" dirty="0" smtClean="0"/>
              <a:t>כלתא.</a:t>
            </a:r>
          </a:p>
          <a:p>
            <a:endParaRPr lang="he-IL" sz="1000" dirty="0"/>
          </a:p>
          <a:p>
            <a:r>
              <a:rPr lang="he-IL" dirty="0" smtClean="0"/>
              <a:t>רבי </a:t>
            </a:r>
            <a:r>
              <a:rPr lang="he-IL" dirty="0"/>
              <a:t>יוחנן בן ברוקא אומר וכו</a:t>
            </a:r>
            <a:r>
              <a:rPr lang="he-IL" dirty="0" smtClean="0"/>
              <a:t>': </a:t>
            </a:r>
            <a:r>
              <a:rPr lang="he-IL" b="1" dirty="0" smtClean="0">
                <a:solidFill>
                  <a:srgbClr val="00B050"/>
                </a:solidFill>
              </a:rPr>
              <a:t>תנא: </a:t>
            </a:r>
            <a:r>
              <a:rPr lang="he-IL" dirty="0"/>
              <a:t>ביהודה </a:t>
            </a:r>
            <a:r>
              <a:rPr lang="he-IL" dirty="0" smtClean="0"/>
              <a:t>ראיה.</a:t>
            </a:r>
          </a:p>
          <a:p>
            <a:r>
              <a:rPr lang="he-IL" b="1" dirty="0" smtClean="0">
                <a:solidFill>
                  <a:srgbClr val="00B050"/>
                </a:solidFill>
              </a:rPr>
              <a:t>בבבל מאי? </a:t>
            </a:r>
            <a:r>
              <a:rPr lang="he-IL" b="1" dirty="0">
                <a:solidFill>
                  <a:srgbClr val="0070C0"/>
                </a:solidFill>
              </a:rPr>
              <a:t>אמר </a:t>
            </a:r>
            <a:r>
              <a:rPr lang="he-IL" b="1" dirty="0" smtClean="0">
                <a:solidFill>
                  <a:srgbClr val="0070C0"/>
                </a:solidFill>
              </a:rPr>
              <a:t>רב</a:t>
            </a:r>
            <a:r>
              <a:rPr lang="he-IL" dirty="0" smtClean="0"/>
              <a:t>: </a:t>
            </a:r>
            <a:r>
              <a:rPr lang="he-IL" dirty="0"/>
              <a:t>דרדוגי דמשחא ארישא </a:t>
            </a:r>
            <a:r>
              <a:rPr lang="he-IL" dirty="0" smtClean="0"/>
              <a:t>דרבנן.</a:t>
            </a:r>
          </a:p>
          <a:p>
            <a:r>
              <a:rPr lang="he-IL" b="1" dirty="0" smtClean="0">
                <a:solidFill>
                  <a:srgbClr val="0070C0"/>
                </a:solidFill>
              </a:rPr>
              <a:t>אמר </a:t>
            </a:r>
            <a:r>
              <a:rPr lang="he-IL" b="1" dirty="0">
                <a:solidFill>
                  <a:srgbClr val="0070C0"/>
                </a:solidFill>
              </a:rPr>
              <a:t>ליה רב פפא </a:t>
            </a:r>
            <a:r>
              <a:rPr lang="he-IL" b="1" dirty="0" smtClean="0">
                <a:solidFill>
                  <a:srgbClr val="0070C0"/>
                </a:solidFill>
              </a:rPr>
              <a:t>לאביי</a:t>
            </a:r>
            <a:r>
              <a:rPr lang="he-IL" dirty="0" smtClean="0"/>
              <a:t>: </a:t>
            </a:r>
            <a:r>
              <a:rPr lang="he-IL" dirty="0"/>
              <a:t>משחא דחפיפותא קאמר </a:t>
            </a:r>
            <a:r>
              <a:rPr lang="he-IL" dirty="0" smtClean="0"/>
              <a:t>מר?</a:t>
            </a:r>
          </a:p>
          <a:p>
            <a:r>
              <a:rPr lang="he-IL" b="1" dirty="0" smtClean="0">
                <a:solidFill>
                  <a:srgbClr val="0070C0"/>
                </a:solidFill>
              </a:rPr>
              <a:t>אמר ליה</a:t>
            </a:r>
            <a:r>
              <a:rPr lang="he-IL" dirty="0" smtClean="0"/>
              <a:t>: </a:t>
            </a:r>
            <a:r>
              <a:rPr lang="he-IL" dirty="0"/>
              <a:t>יתמא לא עבדא לך אמך דרדוגי משחא ארישא דרבנן בשעת </a:t>
            </a:r>
            <a:r>
              <a:rPr lang="he-IL" dirty="0" smtClean="0"/>
              <a:t>מעשה? </a:t>
            </a:r>
            <a:r>
              <a:rPr lang="he-IL" dirty="0"/>
              <a:t>כי הא דההוא מרבנן דאיעסק ליה לבריה בי רבה בר </a:t>
            </a:r>
            <a:r>
              <a:rPr lang="he-IL" dirty="0" smtClean="0"/>
              <a:t>עולא, </a:t>
            </a:r>
            <a:r>
              <a:rPr lang="he-IL" dirty="0"/>
              <a:t>ואמרי לה רבה בר עולא איעסק ליה לבריה בי ההוא </a:t>
            </a:r>
            <a:r>
              <a:rPr lang="he-IL" dirty="0" smtClean="0"/>
              <a:t>מרבנן, </a:t>
            </a:r>
            <a:r>
              <a:rPr lang="he-IL" dirty="0"/>
              <a:t>ודרדיג משחא ארישא דרבנן בשעת </a:t>
            </a:r>
            <a:r>
              <a:rPr lang="he-IL" dirty="0" smtClean="0"/>
              <a:t>מעשה.</a:t>
            </a:r>
          </a:p>
          <a:p>
            <a:endParaRPr lang="he-IL" dirty="0" smtClean="0"/>
          </a:p>
          <a:p>
            <a:r>
              <a:rPr lang="he-IL" b="1" dirty="0" smtClean="0">
                <a:solidFill>
                  <a:srgbClr val="00B050"/>
                </a:solidFill>
              </a:rPr>
              <a:t>ארמלתא מאי? </a:t>
            </a:r>
          </a:p>
          <a:p>
            <a:r>
              <a:rPr lang="he-IL" dirty="0" smtClean="0"/>
              <a:t>תאני </a:t>
            </a:r>
            <a:r>
              <a:rPr lang="he-IL" b="1" dirty="0">
                <a:solidFill>
                  <a:srgbClr val="0070C0"/>
                </a:solidFill>
              </a:rPr>
              <a:t>רב </a:t>
            </a:r>
            <a:r>
              <a:rPr lang="he-IL" b="1" dirty="0" smtClean="0">
                <a:solidFill>
                  <a:srgbClr val="0070C0"/>
                </a:solidFill>
              </a:rPr>
              <a:t>יוסף</a:t>
            </a:r>
            <a:r>
              <a:rPr lang="he-IL" dirty="0" smtClean="0"/>
              <a:t>: </a:t>
            </a:r>
          </a:p>
          <a:p>
            <a:endParaRPr lang="he-IL" dirty="0"/>
          </a:p>
          <a:p>
            <a:r>
              <a:rPr lang="he-IL" dirty="0" smtClean="0"/>
              <a:t>ארמלתא </a:t>
            </a:r>
            <a:r>
              <a:rPr lang="he-IL" dirty="0"/>
              <a:t>לית לה </a:t>
            </a:r>
            <a:r>
              <a:rPr lang="he-IL" dirty="0" smtClean="0"/>
              <a:t>כיסני</a:t>
            </a:r>
            <a:r>
              <a:rPr lang="he-IL" dirty="0"/>
              <a:t>.</a:t>
            </a:r>
          </a:p>
        </p:txBody>
      </p:sp>
      <p:sp>
        <p:nvSpPr>
          <p:cNvPr id="13" name="Rectangle 23"/>
          <p:cNvSpPr/>
          <p:nvPr/>
        </p:nvSpPr>
        <p:spPr>
          <a:xfrm>
            <a:off x="2293660" y="4797152"/>
            <a:ext cx="622156" cy="108012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3"/>
          <p:cNvSpPr/>
          <p:nvPr/>
        </p:nvSpPr>
        <p:spPr>
          <a:xfrm>
            <a:off x="2310782" y="5229200"/>
            <a:ext cx="1685154" cy="112016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הסבר מלבני מעוגל 16"/>
          <p:cNvSpPr/>
          <p:nvPr/>
        </p:nvSpPr>
        <p:spPr>
          <a:xfrm>
            <a:off x="804538" y="538426"/>
            <a:ext cx="1800200" cy="250505"/>
          </a:xfrm>
          <a:prstGeom prst="wedgeRoundRectCallout">
            <a:avLst>
              <a:gd name="adj1" fmla="val 152833"/>
              <a:gd name="adj2" fmla="val 277737"/>
              <a:gd name="adj3" fmla="val 16667"/>
            </a:avLst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שני פרושים מהי הינומה</a:t>
            </a:r>
            <a:endParaRPr lang="he-IL" sz="1200" dirty="0">
              <a:solidFill>
                <a:schemeClr val="tx1"/>
              </a:solidFill>
            </a:endParaRPr>
          </a:p>
        </p:txBody>
      </p:sp>
      <p:sp>
        <p:nvSpPr>
          <p:cNvPr id="18" name="הסבר מלבני מעוגל 16"/>
          <p:cNvSpPr/>
          <p:nvPr/>
        </p:nvSpPr>
        <p:spPr>
          <a:xfrm>
            <a:off x="179512" y="1844824"/>
            <a:ext cx="1800200" cy="455180"/>
          </a:xfrm>
          <a:prstGeom prst="wedgeRoundRectCallout">
            <a:avLst>
              <a:gd name="adj1" fmla="val 158336"/>
              <a:gd name="adj2" fmla="val 50064"/>
              <a:gd name="adj3" fmla="val 16667"/>
            </a:avLst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הראיות שהיתה בתולה בנישואין</a:t>
            </a:r>
            <a:endParaRPr lang="he-IL" sz="1200" dirty="0">
              <a:solidFill>
                <a:schemeClr val="tx1"/>
              </a:solidFill>
            </a:endParaRPr>
          </a:p>
        </p:txBody>
      </p:sp>
      <p:sp>
        <p:nvSpPr>
          <p:cNvPr id="20" name="הסבר מלבני מעוגל 16"/>
          <p:cNvSpPr/>
          <p:nvPr/>
        </p:nvSpPr>
        <p:spPr>
          <a:xfrm>
            <a:off x="6876256" y="6237312"/>
            <a:ext cx="1800200" cy="455180"/>
          </a:xfrm>
          <a:prstGeom prst="wedgeRoundRectCallout">
            <a:avLst>
              <a:gd name="adj1" fmla="val 8916"/>
              <a:gd name="adj2" fmla="val -358407"/>
              <a:gd name="adj3" fmla="val 16667"/>
            </a:avLst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הראיות שהיתה אלמנה  בנישואין (השניים)</a:t>
            </a:r>
            <a:endParaRPr lang="he-IL" sz="1200" dirty="0">
              <a:solidFill>
                <a:schemeClr val="tx1"/>
              </a:solidFill>
            </a:endParaRPr>
          </a:p>
        </p:txBody>
      </p:sp>
      <p:sp>
        <p:nvSpPr>
          <p:cNvPr id="21" name="הסבר מלבני מעוגל 16"/>
          <p:cNvSpPr/>
          <p:nvPr/>
        </p:nvSpPr>
        <p:spPr>
          <a:xfrm>
            <a:off x="1259631" y="1052736"/>
            <a:ext cx="1368153" cy="569228"/>
          </a:xfrm>
          <a:prstGeom prst="wedgeRoundRectCallout">
            <a:avLst>
              <a:gd name="adj1" fmla="val 204378"/>
              <a:gd name="adj2" fmla="val 96108"/>
              <a:gd name="adj3" fmla="val 16667"/>
            </a:avLst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עדי הינומה,ראשה פרוע, חילוק קליות</a:t>
            </a:r>
            <a:endParaRPr lang="he-I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35332"/>
            <a:ext cx="2160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כתובות דף </a:t>
            </a:r>
            <a:r>
              <a:rPr lang="he-IL" b="1" dirty="0" err="1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יז</a:t>
            </a:r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עמוד א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1340768"/>
            <a:ext cx="8568952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72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סוגיא רביעית: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36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"שדה זו של אביך ולקחתיה"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6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</a:t>
            </a:r>
            <a:endParaRPr lang="en-US" sz="1200" dirty="0" smtClean="0"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 smtClean="0">
                <a:solidFill>
                  <a:srgbClr val="7030A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 </a:t>
            </a:r>
            <a:endParaRPr lang="en-US" sz="1200" dirty="0"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</p:txBody>
      </p:sp>
      <p:pic>
        <p:nvPicPr>
          <p:cNvPr id="1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6895"/>
            <a:ext cx="44386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226865"/>
            <a:ext cx="4438650" cy="1038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9135" y="-171400"/>
            <a:ext cx="8388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38" y="43248"/>
            <a:ext cx="22033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כתובות דף יז עמוד ב</a:t>
            </a:r>
          </a:p>
          <a:p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Rectangle 23"/>
          <p:cNvSpPr/>
          <p:nvPr/>
        </p:nvSpPr>
        <p:spPr>
          <a:xfrm>
            <a:off x="2293660" y="4797152"/>
            <a:ext cx="622156" cy="108012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3"/>
          <p:cNvSpPr/>
          <p:nvPr/>
        </p:nvSpPr>
        <p:spPr>
          <a:xfrm>
            <a:off x="2310782" y="5229200"/>
            <a:ext cx="1685154" cy="112016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4641308"/>
            <a:ext cx="6624736" cy="224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36908"/>
            <a:ext cx="9144000" cy="4608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ומודה </a:t>
            </a:r>
            <a:r>
              <a:rPr lang="he-IL" dirty="0"/>
              <a:t>רבי יהושע באומר לחבירו כו': </a:t>
            </a:r>
            <a:endParaRPr lang="he-IL" dirty="0" smtClean="0"/>
          </a:p>
          <a:p>
            <a:r>
              <a:rPr lang="he-IL" b="1" dirty="0" smtClean="0">
                <a:solidFill>
                  <a:srgbClr val="7030A0"/>
                </a:solidFill>
              </a:rPr>
              <a:t>וליתני </a:t>
            </a:r>
            <a:r>
              <a:rPr lang="he-IL" dirty="0">
                <a:solidFill>
                  <a:srgbClr val="7030A0"/>
                </a:solidFill>
              </a:rPr>
              <a:t>מודה ר' יהושע באומר לחבירו שדה זו שלך היתה ולקחתיה </a:t>
            </a:r>
            <a:r>
              <a:rPr lang="he-IL" dirty="0" smtClean="0">
                <a:solidFill>
                  <a:srgbClr val="7030A0"/>
                </a:solidFill>
              </a:rPr>
              <a:t>ממך?</a:t>
            </a:r>
          </a:p>
          <a:p>
            <a:r>
              <a:rPr lang="he-IL" b="1" dirty="0" smtClean="0"/>
              <a:t>משום </a:t>
            </a:r>
            <a:r>
              <a:rPr lang="he-IL" b="1" dirty="0"/>
              <a:t>דקא בעי למיתני </a:t>
            </a:r>
            <a:r>
              <a:rPr lang="he-IL" b="1" dirty="0" smtClean="0"/>
              <a:t>סיפא</a:t>
            </a:r>
            <a:r>
              <a:rPr lang="he-IL" dirty="0" smtClean="0"/>
              <a:t>: </a:t>
            </a:r>
            <a:r>
              <a:rPr lang="he-IL" dirty="0"/>
              <a:t>אם יש עדים שהיא שלו והוא אומר לקחתיה ממנו אינו </a:t>
            </a:r>
            <a:r>
              <a:rPr lang="he-IL" dirty="0" smtClean="0"/>
              <a:t>נאמן.</a:t>
            </a:r>
          </a:p>
          <a:p>
            <a:endParaRPr lang="he-IL" sz="700" dirty="0" smtClean="0"/>
          </a:p>
          <a:p>
            <a:r>
              <a:rPr lang="he-IL" b="1" dirty="0" smtClean="0">
                <a:solidFill>
                  <a:srgbClr val="7030A0"/>
                </a:solidFill>
              </a:rPr>
              <a:t>היכי דמי? </a:t>
            </a:r>
          </a:p>
          <a:p>
            <a:r>
              <a:rPr lang="he-IL" dirty="0" smtClean="0"/>
              <a:t>אי </a:t>
            </a:r>
            <a:r>
              <a:rPr lang="he-IL" u="sng" dirty="0"/>
              <a:t>דאכלה</a:t>
            </a:r>
            <a:r>
              <a:rPr lang="he-IL" dirty="0"/>
              <a:t> שני חזקה אמאי לא </a:t>
            </a:r>
            <a:r>
              <a:rPr lang="he-IL" dirty="0" smtClean="0"/>
              <a:t>מהימן?</a:t>
            </a:r>
          </a:p>
          <a:p>
            <a:r>
              <a:rPr lang="he-IL" dirty="0" smtClean="0"/>
              <a:t>ואי </a:t>
            </a:r>
            <a:r>
              <a:rPr lang="he-IL" u="sng" dirty="0"/>
              <a:t>דלא אכלה </a:t>
            </a:r>
            <a:r>
              <a:rPr lang="he-IL" dirty="0"/>
              <a:t>שני חזקה פשיטא דלא </a:t>
            </a:r>
            <a:r>
              <a:rPr lang="he-IL" dirty="0" smtClean="0"/>
              <a:t>מהימן!</a:t>
            </a:r>
          </a:p>
          <a:p>
            <a:endParaRPr lang="en-US" sz="600" dirty="0"/>
          </a:p>
          <a:p>
            <a:r>
              <a:rPr lang="he-IL" b="1" dirty="0" smtClean="0">
                <a:solidFill>
                  <a:srgbClr val="7030A0"/>
                </a:solidFill>
              </a:rPr>
              <a:t>אי </a:t>
            </a:r>
            <a:r>
              <a:rPr lang="he-IL" b="1" dirty="0">
                <a:solidFill>
                  <a:srgbClr val="7030A0"/>
                </a:solidFill>
              </a:rPr>
              <a:t>הכי גבי אביו </a:t>
            </a:r>
            <a:r>
              <a:rPr lang="he-IL" b="1" dirty="0" smtClean="0">
                <a:solidFill>
                  <a:srgbClr val="7030A0"/>
                </a:solidFill>
              </a:rPr>
              <a:t>נמי?</a:t>
            </a:r>
          </a:p>
          <a:p>
            <a:r>
              <a:rPr lang="he-IL" dirty="0" smtClean="0"/>
              <a:t>אי </a:t>
            </a:r>
            <a:r>
              <a:rPr lang="he-IL" u="sng" dirty="0"/>
              <a:t>דאכלה</a:t>
            </a:r>
            <a:r>
              <a:rPr lang="he-IL" dirty="0"/>
              <a:t> שני חזקה אמאי לא </a:t>
            </a:r>
            <a:r>
              <a:rPr lang="he-IL" dirty="0" smtClean="0"/>
              <a:t>מהימן?</a:t>
            </a:r>
          </a:p>
          <a:p>
            <a:r>
              <a:rPr lang="he-IL" dirty="0" smtClean="0"/>
              <a:t>ואי </a:t>
            </a:r>
            <a:r>
              <a:rPr lang="he-IL" u="sng" dirty="0"/>
              <a:t>דלא אכלה </a:t>
            </a:r>
            <a:r>
              <a:rPr lang="he-IL" dirty="0"/>
              <a:t>שני חזקה פשיטא דלא </a:t>
            </a:r>
            <a:r>
              <a:rPr lang="he-IL" dirty="0" smtClean="0"/>
              <a:t>מהימן!</a:t>
            </a:r>
          </a:p>
          <a:p>
            <a:endParaRPr lang="he-IL" sz="1050" dirty="0"/>
          </a:p>
          <a:p>
            <a:r>
              <a:rPr lang="he-IL" b="1" dirty="0" smtClean="0">
                <a:solidFill>
                  <a:srgbClr val="7030A0"/>
                </a:solidFill>
              </a:rPr>
              <a:t>בשלמא </a:t>
            </a:r>
            <a:r>
              <a:rPr lang="he-IL" dirty="0">
                <a:solidFill>
                  <a:srgbClr val="7030A0"/>
                </a:solidFill>
              </a:rPr>
              <a:t>גבי אביו משכחת לה כגון שאכלה שתים בחיי האב ואחת בחיי </a:t>
            </a:r>
            <a:r>
              <a:rPr lang="he-IL" dirty="0" smtClean="0">
                <a:solidFill>
                  <a:srgbClr val="7030A0"/>
                </a:solidFill>
              </a:rPr>
              <a:t>בנו.</a:t>
            </a:r>
          </a:p>
          <a:p>
            <a:r>
              <a:rPr lang="he-IL" b="1" dirty="0" smtClean="0">
                <a:solidFill>
                  <a:srgbClr val="0070C0"/>
                </a:solidFill>
              </a:rPr>
              <a:t>וכדרב </a:t>
            </a:r>
            <a:r>
              <a:rPr lang="he-IL" b="1" dirty="0">
                <a:solidFill>
                  <a:srgbClr val="0070C0"/>
                </a:solidFill>
              </a:rPr>
              <a:t>הונא דאמר רב </a:t>
            </a:r>
            <a:r>
              <a:rPr lang="he-IL" b="1" dirty="0" smtClean="0">
                <a:solidFill>
                  <a:srgbClr val="0070C0"/>
                </a:solidFill>
              </a:rPr>
              <a:t>הונא</a:t>
            </a:r>
            <a:r>
              <a:rPr lang="he-IL" dirty="0" smtClean="0"/>
              <a:t>: </a:t>
            </a:r>
            <a:r>
              <a:rPr lang="he-IL" dirty="0"/>
              <a:t>אין מחזיקין בנכסי קטן אפילו </a:t>
            </a:r>
            <a:r>
              <a:rPr lang="he-IL" dirty="0" smtClean="0"/>
              <a:t>הגדיל.</a:t>
            </a:r>
          </a:p>
          <a:p>
            <a:endParaRPr lang="he-IL" dirty="0" smtClean="0"/>
          </a:p>
          <a:p>
            <a:r>
              <a:rPr lang="he-IL" b="1" dirty="0" smtClean="0">
                <a:solidFill>
                  <a:srgbClr val="7030A0"/>
                </a:solidFill>
              </a:rPr>
              <a:t>ורב </a:t>
            </a:r>
            <a:r>
              <a:rPr lang="he-IL" b="1" dirty="0">
                <a:solidFill>
                  <a:srgbClr val="7030A0"/>
                </a:solidFill>
              </a:rPr>
              <a:t>הונא מתניתין אתא </a:t>
            </a:r>
            <a:r>
              <a:rPr lang="he-IL" b="1" dirty="0" smtClean="0">
                <a:solidFill>
                  <a:srgbClr val="7030A0"/>
                </a:solidFill>
              </a:rPr>
              <a:t>לאשמועינן?</a:t>
            </a:r>
          </a:p>
          <a:p>
            <a:r>
              <a:rPr lang="he-IL" b="1" dirty="0" smtClean="0"/>
              <a:t>1. איבעית </a:t>
            </a:r>
            <a:r>
              <a:rPr lang="he-IL" b="1" dirty="0"/>
              <a:t>אימא </a:t>
            </a:r>
            <a:r>
              <a:rPr lang="he-IL" dirty="0"/>
              <a:t>רב הונא דיוקא דמתני' </a:t>
            </a:r>
            <a:r>
              <a:rPr lang="he-IL" dirty="0" smtClean="0"/>
              <a:t>קאמר.</a:t>
            </a:r>
          </a:p>
          <a:p>
            <a:r>
              <a:rPr lang="he-IL" b="1" dirty="0" smtClean="0"/>
              <a:t>2.</a:t>
            </a:r>
            <a:r>
              <a:rPr lang="he-IL" dirty="0" smtClean="0"/>
              <a:t> </a:t>
            </a:r>
            <a:r>
              <a:rPr lang="he-IL" b="1" dirty="0"/>
              <a:t>ואיבעית אימא </a:t>
            </a:r>
            <a:r>
              <a:rPr lang="he-IL" dirty="0"/>
              <a:t>אפילו </a:t>
            </a:r>
            <a:r>
              <a:rPr lang="he-IL" dirty="0" smtClean="0"/>
              <a:t>הגדיל. </a:t>
            </a:r>
            <a:r>
              <a:rPr lang="he-IL" dirty="0"/>
              <a:t>קמ'</a:t>
            </a:r>
            <a:r>
              <a:rPr lang="he-IL" dirty="0" smtClean="0"/>
              <a:t>'ל.</a:t>
            </a:r>
            <a:endParaRPr lang="en-US" dirty="0"/>
          </a:p>
        </p:txBody>
      </p:sp>
      <p:sp>
        <p:nvSpPr>
          <p:cNvPr id="16" name="Rectangle 23"/>
          <p:cNvSpPr/>
          <p:nvPr/>
        </p:nvSpPr>
        <p:spPr>
          <a:xfrm>
            <a:off x="2310782" y="4632407"/>
            <a:ext cx="792088" cy="164745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3"/>
          <p:cNvSpPr/>
          <p:nvPr/>
        </p:nvSpPr>
        <p:spPr>
          <a:xfrm>
            <a:off x="3102870" y="5202835"/>
            <a:ext cx="389010" cy="138381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3"/>
          <p:cNvSpPr/>
          <p:nvPr/>
        </p:nvSpPr>
        <p:spPr>
          <a:xfrm>
            <a:off x="2764349" y="5517232"/>
            <a:ext cx="389010" cy="138381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3"/>
          <p:cNvSpPr/>
          <p:nvPr/>
        </p:nvSpPr>
        <p:spPr>
          <a:xfrm>
            <a:off x="3678934" y="5877272"/>
            <a:ext cx="389010" cy="138381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43808" y="6309320"/>
            <a:ext cx="389010" cy="138381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4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6626" y="1772816"/>
            <a:ext cx="8640960" cy="3053759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7072" y="188640"/>
            <a:ext cx="4438650" cy="1038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9135" y="-171400"/>
            <a:ext cx="8388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38" y="43248"/>
            <a:ext cx="22033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כתובות דף יז עמוד ב</a:t>
            </a:r>
          </a:p>
          <a:p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Rectangle 23"/>
          <p:cNvSpPr/>
          <p:nvPr/>
        </p:nvSpPr>
        <p:spPr>
          <a:xfrm>
            <a:off x="2310782" y="5229200"/>
            <a:ext cx="1685154" cy="112016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3"/>
          <p:cNvSpPr/>
          <p:nvPr/>
        </p:nvSpPr>
        <p:spPr>
          <a:xfrm>
            <a:off x="3102870" y="5202835"/>
            <a:ext cx="389010" cy="138381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3"/>
          <p:cNvSpPr/>
          <p:nvPr/>
        </p:nvSpPr>
        <p:spPr>
          <a:xfrm>
            <a:off x="2764349" y="5517232"/>
            <a:ext cx="389010" cy="138381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3"/>
          <p:cNvSpPr/>
          <p:nvPr/>
        </p:nvSpPr>
        <p:spPr>
          <a:xfrm>
            <a:off x="3678934" y="5877272"/>
            <a:ext cx="389010" cy="138381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99" y="5037308"/>
            <a:ext cx="8737649" cy="181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012160" y="5066330"/>
            <a:ext cx="1037082" cy="138381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dirty="0" smtClean="0"/>
          </a:p>
          <a:p>
            <a:r>
              <a:rPr lang="he-IL" b="1" dirty="0" smtClean="0"/>
              <a:t>וליתנייה בדידיה </a:t>
            </a:r>
            <a:r>
              <a:rPr lang="he-IL" dirty="0" smtClean="0"/>
              <a:t>- ולוקמה </a:t>
            </a:r>
            <a:r>
              <a:rPr lang="he-IL" dirty="0"/>
              <a:t>כגון שאכלה שתים בפניו ואחת שלא בפניו </a:t>
            </a:r>
            <a:r>
              <a:rPr lang="he-IL" b="1" dirty="0"/>
              <a:t>וכגון </a:t>
            </a:r>
            <a:r>
              <a:rPr lang="he-IL" b="1" dirty="0" smtClean="0"/>
              <a:t>שברח</a:t>
            </a:r>
            <a:r>
              <a:rPr lang="he-IL" dirty="0" smtClean="0"/>
              <a:t>.</a:t>
            </a:r>
          </a:p>
          <a:p>
            <a:endParaRPr lang="he-IL" sz="1000" dirty="0" smtClean="0"/>
          </a:p>
          <a:p>
            <a:r>
              <a:rPr lang="he-IL" b="1" dirty="0" smtClean="0">
                <a:solidFill>
                  <a:srgbClr val="7030A0"/>
                </a:solidFill>
              </a:rPr>
              <a:t>ברח </a:t>
            </a:r>
            <a:r>
              <a:rPr lang="he-IL" b="1" dirty="0">
                <a:solidFill>
                  <a:srgbClr val="7030A0"/>
                </a:solidFill>
              </a:rPr>
              <a:t>מחמת </a:t>
            </a:r>
            <a:r>
              <a:rPr lang="he-IL" b="1" dirty="0" smtClean="0">
                <a:solidFill>
                  <a:srgbClr val="7030A0"/>
                </a:solidFill>
              </a:rPr>
              <a:t>מאי?</a:t>
            </a:r>
          </a:p>
          <a:p>
            <a:r>
              <a:rPr lang="he-IL" dirty="0" smtClean="0"/>
              <a:t>אי </a:t>
            </a:r>
            <a:r>
              <a:rPr lang="he-IL" dirty="0"/>
              <a:t>דברח מחמת נפשות </a:t>
            </a:r>
            <a:r>
              <a:rPr lang="he-IL" dirty="0" smtClean="0"/>
              <a:t>- פשיטא </a:t>
            </a:r>
            <a:r>
              <a:rPr lang="he-IL" dirty="0"/>
              <a:t>דלא מהימן דלא מצי </a:t>
            </a:r>
            <a:r>
              <a:rPr lang="he-IL" dirty="0" smtClean="0"/>
              <a:t>מחי.</a:t>
            </a:r>
          </a:p>
          <a:p>
            <a:r>
              <a:rPr lang="he-IL" dirty="0" smtClean="0"/>
              <a:t>ואי </a:t>
            </a:r>
            <a:r>
              <a:rPr lang="he-IL" dirty="0"/>
              <a:t>דברח מחמת ממון </a:t>
            </a:r>
            <a:r>
              <a:rPr lang="he-IL" dirty="0" smtClean="0"/>
              <a:t>- איבעי </a:t>
            </a:r>
            <a:r>
              <a:rPr lang="he-IL" dirty="0"/>
              <a:t>ליה </a:t>
            </a:r>
            <a:r>
              <a:rPr lang="he-IL" dirty="0" smtClean="0"/>
              <a:t>למחויי! דקי</a:t>
            </a:r>
            <a:r>
              <a:rPr lang="he-IL" dirty="0"/>
              <a:t>''ל </a:t>
            </a:r>
            <a:r>
              <a:rPr lang="he-IL" b="1" dirty="0"/>
              <a:t>מחאה שלא בפניו הויא </a:t>
            </a:r>
            <a:r>
              <a:rPr lang="he-IL" b="1" dirty="0" smtClean="0"/>
              <a:t>מחאה.</a:t>
            </a:r>
          </a:p>
          <a:p>
            <a:endParaRPr lang="he-IL" dirty="0" smtClean="0"/>
          </a:p>
          <a:p>
            <a:r>
              <a:rPr lang="he-IL" b="1" dirty="0" smtClean="0"/>
              <a:t>  דתנן: </a:t>
            </a:r>
            <a:r>
              <a:rPr lang="he-IL" dirty="0"/>
              <a:t>שלש ארצות לחזקה יהודה ועבר הירדן </a:t>
            </a:r>
            <a:r>
              <a:rPr lang="he-IL" dirty="0" smtClean="0"/>
              <a:t>והגליל, </a:t>
            </a:r>
            <a:r>
              <a:rPr lang="he-IL" dirty="0"/>
              <a:t>היה ביהודה והחזיק </a:t>
            </a:r>
            <a:r>
              <a:rPr lang="he-IL" dirty="0" smtClean="0"/>
              <a:t>בגליל, </a:t>
            </a:r>
          </a:p>
          <a:p>
            <a:r>
              <a:rPr lang="he-IL" dirty="0"/>
              <a:t> </a:t>
            </a:r>
            <a:r>
              <a:rPr lang="he-IL" dirty="0" smtClean="0"/>
              <a:t> בגליל </a:t>
            </a:r>
            <a:r>
              <a:rPr lang="he-IL" dirty="0"/>
              <a:t>והחזיק ביהודה אינה </a:t>
            </a:r>
            <a:r>
              <a:rPr lang="he-IL" dirty="0" smtClean="0"/>
              <a:t>חזקה, </a:t>
            </a:r>
            <a:r>
              <a:rPr lang="he-IL" dirty="0"/>
              <a:t>עד שיהא עמו </a:t>
            </a:r>
            <a:r>
              <a:rPr lang="he-IL" dirty="0" smtClean="0"/>
              <a:t>במדינה.</a:t>
            </a:r>
          </a:p>
          <a:p>
            <a:endParaRPr lang="he-IL" dirty="0" smtClean="0"/>
          </a:p>
          <a:p>
            <a:r>
              <a:rPr lang="he-IL" b="1" dirty="0" smtClean="0">
                <a:solidFill>
                  <a:srgbClr val="7030A0"/>
                </a:solidFill>
              </a:rPr>
              <a:t>  והוינן </a:t>
            </a:r>
            <a:r>
              <a:rPr lang="he-IL" b="1" dirty="0">
                <a:solidFill>
                  <a:srgbClr val="7030A0"/>
                </a:solidFill>
              </a:rPr>
              <a:t>בה מאי </a:t>
            </a:r>
            <a:r>
              <a:rPr lang="he-IL" b="1" dirty="0" smtClean="0">
                <a:solidFill>
                  <a:srgbClr val="7030A0"/>
                </a:solidFill>
              </a:rPr>
              <a:t>קסבר?</a:t>
            </a:r>
          </a:p>
          <a:p>
            <a:r>
              <a:rPr lang="he-IL" dirty="0" smtClean="0"/>
              <a:t>  אי </a:t>
            </a:r>
            <a:r>
              <a:rPr lang="he-IL" dirty="0"/>
              <a:t>קסבר מחאה שלא בפניו </a:t>
            </a:r>
            <a:r>
              <a:rPr lang="he-IL" b="1" dirty="0"/>
              <a:t>הויא מחאה </a:t>
            </a:r>
            <a:r>
              <a:rPr lang="he-IL" dirty="0" smtClean="0"/>
              <a:t>- אפילו </a:t>
            </a:r>
            <a:r>
              <a:rPr lang="he-IL" dirty="0"/>
              <a:t>ביהודה וגליל </a:t>
            </a:r>
            <a:r>
              <a:rPr lang="he-IL" dirty="0" smtClean="0"/>
              <a:t>נמי.</a:t>
            </a:r>
          </a:p>
          <a:p>
            <a:r>
              <a:rPr lang="he-IL" dirty="0" smtClean="0"/>
              <a:t>  ואי </a:t>
            </a:r>
            <a:r>
              <a:rPr lang="he-IL" dirty="0"/>
              <a:t>קסבר מחאה שלא בפניו </a:t>
            </a:r>
            <a:r>
              <a:rPr lang="he-IL" b="1" u="sng" dirty="0"/>
              <a:t>לא </a:t>
            </a:r>
            <a:r>
              <a:rPr lang="he-IL" b="1" dirty="0"/>
              <a:t>הויא מחאה </a:t>
            </a:r>
            <a:r>
              <a:rPr lang="he-IL" dirty="0" smtClean="0"/>
              <a:t>- אפילו </a:t>
            </a:r>
            <a:r>
              <a:rPr lang="he-IL" dirty="0"/>
              <a:t>יהודה ויהודה נמי </a:t>
            </a:r>
            <a:r>
              <a:rPr lang="he-IL" dirty="0" smtClean="0"/>
              <a:t>לא.</a:t>
            </a:r>
          </a:p>
          <a:p>
            <a:endParaRPr lang="he-IL" sz="1100" dirty="0" smtClean="0"/>
          </a:p>
          <a:p>
            <a:r>
              <a:rPr lang="he-IL" b="1" dirty="0" smtClean="0">
                <a:solidFill>
                  <a:srgbClr val="0070C0"/>
                </a:solidFill>
              </a:rPr>
              <a:t>  אמר </a:t>
            </a:r>
            <a:r>
              <a:rPr lang="he-IL" b="1" dirty="0">
                <a:solidFill>
                  <a:srgbClr val="0070C0"/>
                </a:solidFill>
              </a:rPr>
              <a:t>רבי אבא בר </a:t>
            </a:r>
            <a:r>
              <a:rPr lang="he-IL" b="1" dirty="0" smtClean="0">
                <a:solidFill>
                  <a:srgbClr val="0070C0"/>
                </a:solidFill>
              </a:rPr>
              <a:t>ממל: </a:t>
            </a:r>
            <a:r>
              <a:rPr lang="he-IL" dirty="0"/>
              <a:t>לעולם קסבר מחאה שלא בפניו הויא </a:t>
            </a:r>
            <a:r>
              <a:rPr lang="he-IL" dirty="0" smtClean="0"/>
              <a:t>מחאה, </a:t>
            </a:r>
            <a:r>
              <a:rPr lang="he-IL" dirty="0"/>
              <a:t>ומתניתין בשעת חירום </a:t>
            </a:r>
            <a:r>
              <a:rPr lang="he-IL" dirty="0" smtClean="0"/>
              <a:t>שנו.</a:t>
            </a:r>
          </a:p>
          <a:p>
            <a:endParaRPr lang="he-IL" dirty="0" smtClean="0"/>
          </a:p>
          <a:p>
            <a:r>
              <a:rPr lang="he-IL" b="1" dirty="0" smtClean="0">
                <a:solidFill>
                  <a:srgbClr val="7030A0"/>
                </a:solidFill>
              </a:rPr>
              <a:t>  ומאי </a:t>
            </a:r>
            <a:r>
              <a:rPr lang="he-IL" b="1" dirty="0">
                <a:solidFill>
                  <a:srgbClr val="7030A0"/>
                </a:solidFill>
              </a:rPr>
              <a:t>שנא יהודה וגליל </a:t>
            </a:r>
            <a:r>
              <a:rPr lang="he-IL" b="1" dirty="0" smtClean="0">
                <a:solidFill>
                  <a:srgbClr val="7030A0"/>
                </a:solidFill>
              </a:rPr>
              <a:t>דנקט?</a:t>
            </a:r>
          </a:p>
          <a:p>
            <a:r>
              <a:rPr lang="he-IL" dirty="0" smtClean="0"/>
              <a:t>  דסתם </a:t>
            </a:r>
            <a:r>
              <a:rPr lang="he-IL" dirty="0"/>
              <a:t>יהודה וגליל כשעת חירום דמו  </a:t>
            </a:r>
            <a:endParaRPr lang="en-US" dirty="0"/>
          </a:p>
        </p:txBody>
      </p:sp>
      <p:sp>
        <p:nvSpPr>
          <p:cNvPr id="20" name="הסבר מלבני מעוגל 16"/>
          <p:cNvSpPr/>
          <p:nvPr/>
        </p:nvSpPr>
        <p:spPr>
          <a:xfrm>
            <a:off x="107504" y="391244"/>
            <a:ext cx="1800200" cy="633016"/>
          </a:xfrm>
          <a:prstGeom prst="wedgeRoundRectCallout">
            <a:avLst>
              <a:gd name="adj1" fmla="val 55640"/>
              <a:gd name="adj2" fmla="val 182008"/>
              <a:gd name="adj3" fmla="val 16667"/>
            </a:avLst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dirty="0" smtClean="0">
                <a:solidFill>
                  <a:schemeClr val="tx1"/>
                </a:solidFill>
              </a:rPr>
              <a:t>מאמר מוסגר:</a:t>
            </a:r>
            <a:r>
              <a:rPr lang="he-IL" sz="1200" dirty="0" smtClean="0">
                <a:solidFill>
                  <a:schemeClr val="tx1"/>
                </a:solidFill>
              </a:rPr>
              <a:t> מהיכן יודעים שמחאה שלא בפניו נחשבת כמחאה</a:t>
            </a:r>
            <a:endParaRPr lang="he-IL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12160" y="5597175"/>
            <a:ext cx="432048" cy="138381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43808" y="620688"/>
            <a:ext cx="4536504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4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16632"/>
            <a:ext cx="4438650" cy="1038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772" y="1282828"/>
            <a:ext cx="8568952" cy="52168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solidFill>
                  <a:schemeClr val="accent2">
                    <a:lumMod val="75000"/>
                  </a:schemeClr>
                </a:solidFill>
              </a:rPr>
              <a:t>שיעור דף יומי אונליין</a:t>
            </a:r>
          </a:p>
          <a:p>
            <a:pPr algn="ctr"/>
            <a:endParaRPr lang="he-IL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r>
              <a:rPr lang="he-IL" sz="2400" b="1" dirty="0">
                <a:solidFill>
                  <a:srgbClr val="C0504D">
                    <a:lumMod val="75000"/>
                  </a:srgbClr>
                </a:solidFill>
              </a:rPr>
              <a:t>מתקיים בשעה </a:t>
            </a:r>
            <a:r>
              <a:rPr lang="he-IL" sz="2400" b="1" dirty="0" smtClean="0">
                <a:solidFill>
                  <a:srgbClr val="C0504D">
                    <a:lumMod val="75000"/>
                  </a:srgbClr>
                </a:solidFill>
              </a:rPr>
              <a:t>21:00-21:45 </a:t>
            </a:r>
            <a:r>
              <a:rPr lang="he-IL" sz="2400" b="1" dirty="0">
                <a:solidFill>
                  <a:srgbClr val="C0504D">
                    <a:lumMod val="75000"/>
                  </a:srgbClr>
                </a:solidFill>
              </a:rPr>
              <a:t>בימים א-ה</a:t>
            </a:r>
          </a:p>
          <a:p>
            <a:pPr lvl="0"/>
            <a:endParaRPr lang="he-IL" dirty="0">
              <a:solidFill>
                <a:prstClr val="black"/>
              </a:solidFill>
            </a:endParaRPr>
          </a:p>
          <a:p>
            <a:pPr lvl="0"/>
            <a:endParaRPr lang="he-IL" sz="800" dirty="0">
              <a:solidFill>
                <a:prstClr val="black"/>
              </a:solidFill>
            </a:endParaRPr>
          </a:p>
          <a:p>
            <a:pPr lvl="0"/>
            <a:endParaRPr lang="he-IL" dirty="0" smtClean="0">
              <a:solidFill>
                <a:prstClr val="black"/>
              </a:solidFill>
            </a:endParaRPr>
          </a:p>
          <a:p>
            <a:pPr lvl="0"/>
            <a:endParaRPr lang="he-IL" dirty="0">
              <a:solidFill>
                <a:prstClr val="black"/>
              </a:solidFill>
            </a:endParaRPr>
          </a:p>
          <a:p>
            <a:pPr lvl="0"/>
            <a:endParaRPr lang="he-IL" dirty="0" smtClean="0">
              <a:solidFill>
                <a:prstClr val="black"/>
              </a:solidFill>
            </a:endParaRPr>
          </a:p>
          <a:p>
            <a:pPr lvl="0"/>
            <a:endParaRPr lang="he-IL" dirty="0">
              <a:solidFill>
                <a:prstClr val="black"/>
              </a:solidFill>
            </a:endParaRPr>
          </a:p>
          <a:p>
            <a:pPr lvl="0"/>
            <a:endParaRPr lang="he-IL" dirty="0" smtClean="0">
              <a:solidFill>
                <a:prstClr val="black"/>
              </a:solidFill>
            </a:endParaRPr>
          </a:p>
          <a:p>
            <a:pPr lvl="0"/>
            <a:endParaRPr lang="he-IL" dirty="0">
              <a:solidFill>
                <a:prstClr val="black"/>
              </a:solidFill>
            </a:endParaRPr>
          </a:p>
          <a:p>
            <a:pPr lvl="0"/>
            <a:endParaRPr lang="he-IL" dirty="0" smtClean="0">
              <a:solidFill>
                <a:prstClr val="black"/>
              </a:solidFill>
            </a:endParaRPr>
          </a:p>
          <a:p>
            <a:pPr lvl="0"/>
            <a:endParaRPr lang="he-IL" dirty="0">
              <a:solidFill>
                <a:prstClr val="black"/>
              </a:solidFill>
            </a:endParaRPr>
          </a:p>
          <a:p>
            <a:pPr lvl="0"/>
            <a:endParaRPr lang="he-IL" dirty="0" smtClean="0">
              <a:solidFill>
                <a:prstClr val="black"/>
              </a:solidFill>
            </a:endParaRPr>
          </a:p>
          <a:p>
            <a:pPr lvl="0"/>
            <a:endParaRPr lang="he-IL" dirty="0">
              <a:solidFill>
                <a:prstClr val="black"/>
              </a:solidFill>
            </a:endParaRPr>
          </a:p>
          <a:p>
            <a:pPr lvl="0"/>
            <a:endParaRPr lang="he-IL" dirty="0">
              <a:solidFill>
                <a:prstClr val="black"/>
              </a:solidFill>
            </a:endParaRPr>
          </a:p>
          <a:p>
            <a:pPr lvl="0"/>
            <a:endParaRPr lang="he-IL" sz="1100" dirty="0">
              <a:solidFill>
                <a:prstClr val="black"/>
              </a:solidFill>
            </a:endParaRPr>
          </a:p>
          <a:p>
            <a:pPr lvl="0" algn="ctr"/>
            <a:r>
              <a:rPr lang="he-IL" dirty="0" smtClean="0">
                <a:solidFill>
                  <a:prstClr val="black"/>
                </a:solidFill>
              </a:rPr>
              <a:t>לסיוע טכני ולהקדשת </a:t>
            </a:r>
            <a:r>
              <a:rPr lang="he-IL" dirty="0">
                <a:solidFill>
                  <a:prstClr val="black"/>
                </a:solidFill>
              </a:rPr>
              <a:t>שיעורים:</a:t>
            </a:r>
            <a:r>
              <a:rPr lang="en-US" dirty="0">
                <a:solidFill>
                  <a:prstClr val="black"/>
                </a:solidFill>
                <a:hlinkClick r:id="rId3"/>
              </a:rPr>
              <a:t>daf-yomi@daf-yomi.com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he-IL" dirty="0">
              <a:solidFill>
                <a:prstClr val="black"/>
              </a:solidFill>
            </a:endParaRPr>
          </a:p>
        </p:txBody>
      </p:sp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93653"/>
              </p:ext>
            </p:extLst>
          </p:nvPr>
        </p:nvGraphicFramePr>
        <p:xfrm>
          <a:off x="1115615" y="2996952"/>
          <a:ext cx="6912769" cy="2879208"/>
        </p:xfrm>
        <a:graphic>
          <a:graphicData uri="http://schemas.openxmlformats.org/drawingml/2006/table">
            <a:tbl>
              <a:tblPr rtl="1" firstRow="1" firstCol="1" bandRow="1"/>
              <a:tblGrid>
                <a:gridCol w="1420354"/>
                <a:gridCol w="3909827"/>
                <a:gridCol w="1582588"/>
              </a:tblGrid>
              <a:tr h="3083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יום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תוכן השיעור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מגיד השיעור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31902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>
                          <a:effectLst/>
                          <a:latin typeface="Calibri"/>
                          <a:ea typeface="Calibri"/>
                          <a:cs typeface="Arial"/>
                        </a:rPr>
                        <a:t>יום א </a:t>
                      </a: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(כ"ו </a:t>
                      </a:r>
                      <a:r>
                        <a:rPr lang="he-IL" sz="1500" dirty="0">
                          <a:effectLst/>
                          <a:latin typeface="Calibri"/>
                          <a:ea typeface="Calibri"/>
                          <a:cs typeface="Arial"/>
                        </a:rPr>
                        <a:t>שבט)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 err="1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יג</a:t>
                      </a: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he-IL" sz="1500" dirty="0">
                          <a:effectLst/>
                          <a:latin typeface="Calibri"/>
                          <a:ea typeface="Calibri"/>
                          <a:cs typeface="Arial"/>
                        </a:rPr>
                        <a:t>ע"א </a:t>
                      </a: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(משנה ראשונה) </a:t>
                      </a:r>
                      <a:r>
                        <a:rPr lang="he-IL" sz="1500" dirty="0">
                          <a:effectLst/>
                          <a:latin typeface="Calibri"/>
                          <a:ea typeface="Calibri"/>
                          <a:cs typeface="Arial"/>
                        </a:rPr>
                        <a:t>- </a:t>
                      </a:r>
                      <a:r>
                        <a:rPr lang="he-IL" sz="1500" dirty="0" err="1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יג</a:t>
                      </a: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ע"ב  </a:t>
                      </a:r>
                      <a:r>
                        <a:rPr lang="he-IL" sz="1500" dirty="0">
                          <a:effectLst/>
                          <a:latin typeface="Calibri"/>
                          <a:ea typeface="Calibri"/>
                          <a:cs typeface="Arial"/>
                        </a:rPr>
                        <a:t>(</a:t>
                      </a: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שורה אחרונה)  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>
                          <a:effectLst/>
                          <a:latin typeface="Calibri"/>
                          <a:ea typeface="Calibri"/>
                          <a:cs typeface="Arial"/>
                        </a:rPr>
                        <a:t>אברהם סתיו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902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>
                          <a:effectLst/>
                          <a:latin typeface="Calibri"/>
                          <a:ea typeface="Calibri"/>
                          <a:cs typeface="Arial"/>
                        </a:rPr>
                        <a:t>יום ב (</a:t>
                      </a: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כ"ז </a:t>
                      </a:r>
                      <a:r>
                        <a:rPr lang="he-IL" sz="1500" dirty="0">
                          <a:effectLst/>
                          <a:latin typeface="Calibri"/>
                          <a:ea typeface="Calibri"/>
                          <a:cs typeface="Arial"/>
                        </a:rPr>
                        <a:t>שבט)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 err="1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יג</a:t>
                      </a: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ע"ב </a:t>
                      </a:r>
                      <a:r>
                        <a:rPr lang="he-IL" sz="1500" dirty="0">
                          <a:effectLst/>
                          <a:latin typeface="Calibri"/>
                          <a:ea typeface="Calibri"/>
                          <a:cs typeface="Arial"/>
                        </a:rPr>
                        <a:t>(</a:t>
                      </a: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שורה אחרונה) </a:t>
                      </a:r>
                      <a:r>
                        <a:rPr lang="he-IL" sz="1500" dirty="0">
                          <a:effectLst/>
                          <a:latin typeface="Calibri"/>
                          <a:ea typeface="Calibri"/>
                          <a:cs typeface="Arial"/>
                        </a:rPr>
                        <a:t>- </a:t>
                      </a: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יד </a:t>
                      </a:r>
                      <a:r>
                        <a:rPr lang="he-IL" sz="1500" dirty="0">
                          <a:effectLst/>
                          <a:latin typeface="Calibri"/>
                          <a:ea typeface="Calibri"/>
                          <a:cs typeface="Arial"/>
                        </a:rPr>
                        <a:t>ע"ב </a:t>
                      </a: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(משנה)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הראל שפירא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902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>
                          <a:effectLst/>
                          <a:latin typeface="Calibri"/>
                          <a:ea typeface="Calibri"/>
                          <a:cs typeface="Arial"/>
                        </a:rPr>
                        <a:t>יום ג (</a:t>
                      </a: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כ"ח </a:t>
                      </a:r>
                      <a:r>
                        <a:rPr lang="he-IL" sz="1500" dirty="0">
                          <a:effectLst/>
                          <a:latin typeface="Calibri"/>
                          <a:ea typeface="Calibri"/>
                          <a:cs typeface="Arial"/>
                        </a:rPr>
                        <a:t>שבט)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יד </a:t>
                      </a:r>
                      <a:r>
                        <a:rPr lang="he-IL" sz="1500" dirty="0">
                          <a:effectLst/>
                          <a:latin typeface="Calibri"/>
                          <a:ea typeface="Calibri"/>
                          <a:cs typeface="Arial"/>
                        </a:rPr>
                        <a:t>ע"ב </a:t>
                      </a: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(משנה) </a:t>
                      </a:r>
                      <a:r>
                        <a:rPr lang="he-IL" sz="1500" dirty="0">
                          <a:effectLst/>
                          <a:latin typeface="Calibri"/>
                          <a:ea typeface="Calibri"/>
                          <a:cs typeface="Arial"/>
                        </a:rPr>
                        <a:t>- </a:t>
                      </a: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טו </a:t>
                      </a:r>
                      <a:r>
                        <a:rPr lang="he-IL" sz="1500" dirty="0">
                          <a:effectLst/>
                          <a:latin typeface="Calibri"/>
                          <a:ea typeface="Calibri"/>
                          <a:cs typeface="Arial"/>
                        </a:rPr>
                        <a:t>ע"ב </a:t>
                      </a: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(סוף הפרק)  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>
                          <a:effectLst/>
                          <a:latin typeface="Calibri"/>
                          <a:ea typeface="Calibri"/>
                          <a:cs typeface="Arial"/>
                        </a:rPr>
                        <a:t>אבי ליפשיץ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902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יום ד (כ"ט שבט)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טו ע"ב (תחילת הפרק) - </a:t>
                      </a:r>
                      <a:r>
                        <a:rPr lang="he-IL" sz="1500" dirty="0" err="1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טז</a:t>
                      </a: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ע"ב (שורה אחרונה)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הראל שפירא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51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יום ה (ל' שבט)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 err="1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טז</a:t>
                      </a: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ע"ב (שורה אחרונה) - </a:t>
                      </a:r>
                      <a:r>
                        <a:rPr lang="he-IL" sz="1500" dirty="0" err="1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יח</a:t>
                      </a: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ע"א (שורה ראשונה)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דובי</a:t>
                      </a:r>
                      <a:r>
                        <a:rPr lang="he-IL" sz="1500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שחור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00392" y="5373216"/>
            <a:ext cx="3012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chemeClr val="accent2"/>
                </a:solidFill>
              </a:rPr>
              <a:t>√</a:t>
            </a:r>
            <a:endParaRPr lang="he-IL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1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772" y="116632"/>
            <a:ext cx="8568952" cy="64263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lnSpc>
                <a:spcPct val="130000"/>
              </a:lnSpc>
            </a:pPr>
            <a:endParaRPr lang="he-IL" sz="1400" b="1" dirty="0" smtClean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>
              <a:lnSpc>
                <a:spcPct val="130000"/>
              </a:lnSpc>
            </a:pPr>
            <a:r>
              <a:rPr lang="he-IL" sz="2800" b="1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להתראות מחר בשעה 21:00 בשיעור הבא</a:t>
            </a:r>
            <a:endParaRPr lang="he-IL" sz="20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>
              <a:lnSpc>
                <a:spcPct val="130000"/>
              </a:lnSpc>
            </a:pPr>
            <a:endParaRPr lang="he-IL" sz="2000" dirty="0" smtClean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>
              <a:lnSpc>
                <a:spcPct val="130000"/>
              </a:lnSpc>
            </a:pPr>
            <a:r>
              <a:rPr lang="he-IL" sz="20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לידיעתכם</a:t>
            </a:r>
            <a:r>
              <a:rPr lang="he-IL" sz="20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lvl="0">
              <a:lnSpc>
                <a:spcPct val="130000"/>
              </a:lnSpc>
            </a:pPr>
            <a:r>
              <a:rPr lang="he-IL" sz="20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שיעורי האונליין מוקלטים וזמינים </a:t>
            </a:r>
            <a:r>
              <a:rPr lang="he-IL" sz="2000" dirty="0" err="1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לצפיה</a:t>
            </a:r>
            <a:r>
              <a:rPr lang="he-IL" sz="20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חוזרת [החל מעוד </a:t>
            </a:r>
            <a:r>
              <a:rPr lang="he-IL" sz="20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שעה] </a:t>
            </a:r>
            <a:r>
              <a:rPr lang="he-IL" sz="20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בפורטל הדף היומי (בספריית שיעורי שמע/וידאו</a:t>
            </a:r>
            <a:r>
              <a:rPr lang="he-IL" sz="20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).</a:t>
            </a:r>
          </a:p>
          <a:p>
            <a:pPr lvl="0">
              <a:lnSpc>
                <a:spcPct val="130000"/>
              </a:lnSpc>
            </a:pPr>
            <a:endParaRPr lang="he-IL" sz="20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600" b="1" dirty="0" smtClean="0">
              <a:solidFill>
                <a:schemeClr val="accent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dirty="0" smtClean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sz="11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dirty="0" smtClean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sz="20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sz="2000" dirty="0" smtClean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b="1" dirty="0">
                <a:solidFill>
                  <a:srgbClr val="EEECE1">
                    <a:lumMod val="50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השיעור היום </a:t>
            </a:r>
            <a:r>
              <a:rPr lang="he-IL" b="1" dirty="0" smtClean="0">
                <a:solidFill>
                  <a:srgbClr val="EEECE1">
                    <a:lumMod val="50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הוקדש לרפואת יאיר בן אסתר</a:t>
            </a:r>
            <a:endParaRPr lang="he-IL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sz="1600" dirty="0" smtClean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sz="16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לסיוע טכני ולהקדשת </a:t>
            </a:r>
            <a:r>
              <a:rPr lang="he-IL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שיעורים:</a:t>
            </a:r>
            <a:r>
              <a:rPr lang="en-US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  <a:hlinkClick r:id="rId2"/>
              </a:rPr>
              <a:t>daf-yomi@daf-yomi.com</a:t>
            </a:r>
            <a:r>
              <a:rPr lang="en-US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760794"/>
            <a:ext cx="6624736" cy="1964350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H="1">
            <a:off x="6444208" y="2564904"/>
            <a:ext cx="504056" cy="1800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06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" y="-603447"/>
            <a:ext cx="9196990" cy="1303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48972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20072"/>
            <a:ext cx="9324528" cy="132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48972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68560" y="0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כתובות דף </a:t>
            </a:r>
            <a:r>
              <a:rPr lang="he-IL" b="1" dirty="0" err="1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יז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1340768"/>
            <a:ext cx="8496944" cy="590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54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כתובות דף </a:t>
            </a:r>
            <a:r>
              <a:rPr lang="he-IL" sz="5400" b="1" cap="all" dirty="0" err="1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יז</a:t>
            </a:r>
            <a:endParaRPr lang="he-IL" sz="5400" b="1" cap="all" dirty="0" smtClean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3" dir="5400000" sy="-100000" algn="bl"/>
              </a:effectLst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600" b="1" cap="all" dirty="0" err="1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סוגיא</a:t>
            </a:r>
            <a:r>
              <a:rPr lang="he-IL" sz="36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</a:t>
            </a:r>
            <a:r>
              <a:rPr lang="he-IL" sz="36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ראשונה</a:t>
            </a:r>
            <a:r>
              <a:rPr lang="he-IL" sz="36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: </a:t>
            </a:r>
            <a:r>
              <a:rPr lang="he-IL" sz="24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מנהגי השמחה בחתונה.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600" b="1" cap="all" dirty="0" err="1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סוגיא</a:t>
            </a:r>
            <a:r>
              <a:rPr lang="he-IL" sz="36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שנייה: </a:t>
            </a:r>
            <a:r>
              <a:rPr lang="he-IL" sz="24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הכנסת כלה  והלווית המת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600" b="1" cap="all" dirty="0" err="1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סוגיא</a:t>
            </a:r>
            <a:r>
              <a:rPr lang="he-IL" sz="36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שלישית: </a:t>
            </a:r>
            <a:r>
              <a:rPr lang="he-IL" sz="24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ראיות שיכולה </a:t>
            </a:r>
            <a:r>
              <a:rPr lang="he-IL" sz="2400" b="1" cap="all" dirty="0" err="1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האשה</a:t>
            </a:r>
            <a:r>
              <a:rPr lang="he-IL" sz="24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להביא שנישאה כבתולה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6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סוגיא רביעית: </a:t>
            </a:r>
            <a:r>
              <a:rPr lang="he-IL" sz="24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16" dir="5400000" sy="-100000" algn="bl"/>
                </a:effectLst>
                <a:latin typeface="David"/>
                <a:ea typeface="Calibri"/>
                <a:cs typeface="David"/>
              </a:rPr>
              <a:t>"</a:t>
            </a:r>
            <a:r>
              <a:rPr lang="he-IL" sz="24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16" dir="5400000" sy="-100000" algn="bl"/>
                </a:effectLst>
                <a:latin typeface="David"/>
                <a:ea typeface="Calibri"/>
                <a:cs typeface="David"/>
              </a:rPr>
              <a:t>שדה זו של אביך ולקחתיה"</a:t>
            </a:r>
            <a:endParaRPr lang="en-US" sz="24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e-IL" sz="2400" b="1" cap="all" dirty="0" smtClean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e-IL" sz="2400" b="1" cap="all" dirty="0" smtClean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200" b="1" dirty="0">
                <a:solidFill>
                  <a:srgbClr val="7030A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 </a:t>
            </a:r>
            <a:endParaRPr lang="en-US" sz="2400" dirty="0"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</p:txBody>
      </p:sp>
      <p:pic>
        <p:nvPicPr>
          <p:cNvPr id="1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6"/>
            <a:ext cx="44386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35332"/>
            <a:ext cx="2160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כתובות דף </a:t>
            </a:r>
            <a:r>
              <a:rPr lang="he-IL" b="1" dirty="0" err="1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יז</a:t>
            </a:r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עמוד א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1340768"/>
            <a:ext cx="856895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6000" b="1" cap="all" dirty="0" err="1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סוגיא</a:t>
            </a:r>
            <a:r>
              <a:rPr lang="he-IL" sz="60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ראשונה: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44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מנהגי השמחה בחתונה.</a:t>
            </a:r>
            <a:endParaRPr lang="he-IL" sz="3600" b="1" cap="all" dirty="0" smtClean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6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א. מה שרים לכלה? מחלוקת בית הלל ובית שמאי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6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ב. שירי האמוראים בחתונה ובשמחות נוספות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6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ג. מנהגי ריקוד בחתונה.</a:t>
            </a:r>
            <a:endParaRPr lang="he-IL" sz="3200" b="1" cap="all" dirty="0" smtClean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effectLst>
                <a:reflection blurRad="12700" stA="28000" endPos="45000" dist="1003" dir="5400000" sy="-100000" algn="bl"/>
              </a:effectLst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</a:pPr>
            <a:endParaRPr lang="en-US" sz="1200" dirty="0" smtClean="0"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 smtClean="0">
                <a:solidFill>
                  <a:srgbClr val="7030A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 </a:t>
            </a:r>
            <a:endParaRPr lang="en-US" sz="1200" dirty="0"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</p:txBody>
      </p:sp>
      <p:pic>
        <p:nvPicPr>
          <p:cNvPr id="1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6895"/>
            <a:ext cx="44386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867127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9135" y="-171400"/>
            <a:ext cx="8388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39952" y="4797152"/>
            <a:ext cx="648072" cy="216024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438" y="43248"/>
            <a:ext cx="21312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כתובות דף </a:t>
            </a:r>
            <a:r>
              <a:rPr lang="he-IL" b="1" dirty="0" err="1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יז</a:t>
            </a:r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עמוד א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0" y="0"/>
            <a:ext cx="9144000" cy="3209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8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א. מה שרים לכלה? מחלוקת בית הלל ובית שמאי</a:t>
            </a:r>
          </a:p>
          <a:p>
            <a:r>
              <a:rPr lang="he-IL" b="1" dirty="0" smtClean="0"/>
              <a:t>תנו רבנן כיצד </a:t>
            </a:r>
            <a:r>
              <a:rPr lang="he-IL" b="1" dirty="0" err="1" smtClean="0"/>
              <a:t>מרקדין</a:t>
            </a:r>
            <a:r>
              <a:rPr lang="he-IL" b="1" dirty="0" smtClean="0"/>
              <a:t> לפני הכלה?</a:t>
            </a:r>
          </a:p>
          <a:p>
            <a:r>
              <a:rPr lang="he-IL" dirty="0" smtClean="0">
                <a:solidFill>
                  <a:srgbClr val="0070C0"/>
                </a:solidFill>
              </a:rPr>
              <a:t>בית שמאי </a:t>
            </a:r>
            <a:r>
              <a:rPr lang="he-IL" dirty="0" smtClean="0"/>
              <a:t>אומרים: כלה כמות שהיא.</a:t>
            </a:r>
          </a:p>
          <a:p>
            <a:r>
              <a:rPr lang="he-IL" dirty="0" smtClean="0">
                <a:solidFill>
                  <a:srgbClr val="0070C0"/>
                </a:solidFill>
              </a:rPr>
              <a:t>ובית הלל </a:t>
            </a:r>
            <a:r>
              <a:rPr lang="he-IL" dirty="0" smtClean="0"/>
              <a:t>אומרים כלה נאה וחסודה.</a:t>
            </a:r>
          </a:p>
          <a:p>
            <a:endParaRPr lang="he-IL" dirty="0" smtClean="0"/>
          </a:p>
          <a:p>
            <a:r>
              <a:rPr lang="he-IL" dirty="0" smtClean="0">
                <a:solidFill>
                  <a:srgbClr val="0070C0"/>
                </a:solidFill>
              </a:rPr>
              <a:t>אמרו להן בית שמאי לבית הלל: </a:t>
            </a:r>
            <a:r>
              <a:rPr lang="he-IL" dirty="0" smtClean="0"/>
              <a:t>הרי </a:t>
            </a:r>
            <a:r>
              <a:rPr lang="he-IL" dirty="0" err="1" smtClean="0"/>
              <a:t>שהיתה</a:t>
            </a:r>
            <a:r>
              <a:rPr lang="he-IL" dirty="0" smtClean="0"/>
              <a:t> חיגרת או סומא אומרים לה כלה נאה וחסודה והתורה אמרה "מדבר שקר תרחק" (שמות </a:t>
            </a:r>
            <a:r>
              <a:rPr lang="he-IL" dirty="0" err="1" smtClean="0"/>
              <a:t>כג</a:t>
            </a:r>
            <a:r>
              <a:rPr lang="he-IL" dirty="0" smtClean="0"/>
              <a:t>-ז</a:t>
            </a:r>
            <a:r>
              <a:rPr lang="en-US" dirty="0" smtClean="0"/>
              <a:t>  ( </a:t>
            </a:r>
            <a:r>
              <a:rPr lang="he-IL" dirty="0" smtClean="0"/>
              <a:t>?</a:t>
            </a:r>
            <a:endParaRPr lang="en-US" dirty="0" smtClean="0"/>
          </a:p>
          <a:p>
            <a:endParaRPr lang="he-IL" dirty="0" smtClean="0"/>
          </a:p>
          <a:p>
            <a:r>
              <a:rPr lang="he-IL" dirty="0" smtClean="0">
                <a:solidFill>
                  <a:srgbClr val="0070C0"/>
                </a:solidFill>
              </a:rPr>
              <a:t>אמרו להם בית הלל לבית שמאי:</a:t>
            </a:r>
            <a:r>
              <a:rPr lang="he-IL" dirty="0" smtClean="0"/>
              <a:t>  לדבריכם, מי שלקח מקח רע מן השוק ישבחנו בעיניו או יגננו בעיניו הוי אומר ישבחנו בעיניו! מכאן אמרו חכמים לעולם תהא דעתו של אדם מעורבת עם הבריות </a:t>
            </a:r>
            <a:endParaRPr lang="he-I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836712"/>
            <a:ext cx="359525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"/>
          <p:cNvSpPr/>
          <p:nvPr/>
        </p:nvSpPr>
        <p:spPr>
          <a:xfrm>
            <a:off x="1843476" y="1052736"/>
            <a:ext cx="864096" cy="288032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3"/>
          <p:cNvSpPr/>
          <p:nvPr/>
        </p:nvSpPr>
        <p:spPr>
          <a:xfrm>
            <a:off x="1123396" y="764704"/>
            <a:ext cx="864096" cy="288032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1"/>
            <a:ext cx="9144000" cy="233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7072" y="188640"/>
            <a:ext cx="4438650" cy="1038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9135" y="-171400"/>
            <a:ext cx="8388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11960" y="4437112"/>
            <a:ext cx="504056" cy="216024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438" y="43248"/>
            <a:ext cx="20592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כתובות דף </a:t>
            </a:r>
            <a:r>
              <a:rPr lang="he-IL" b="1" dirty="0" err="1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יז</a:t>
            </a:r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עמוד א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79512" y="189240"/>
            <a:ext cx="885647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ב. שירי האמוראים בחתונה ובשמחות נוספות</a:t>
            </a:r>
          </a:p>
          <a:p>
            <a:endParaRPr lang="he-IL" dirty="0" smtClean="0"/>
          </a:p>
          <a:p>
            <a:r>
              <a:rPr lang="he-IL" b="1" dirty="0" smtClean="0"/>
              <a:t>1. </a:t>
            </a:r>
            <a:r>
              <a:rPr lang="he-IL" dirty="0" smtClean="0"/>
              <a:t>כי </a:t>
            </a:r>
            <a:r>
              <a:rPr lang="he-IL" dirty="0" err="1" smtClean="0"/>
              <a:t>אתא</a:t>
            </a:r>
            <a:r>
              <a:rPr lang="he-IL" dirty="0" smtClean="0"/>
              <a:t> </a:t>
            </a:r>
            <a:r>
              <a:rPr lang="he-IL" b="1" dirty="0" smtClean="0">
                <a:solidFill>
                  <a:srgbClr val="0070C0"/>
                </a:solidFill>
              </a:rPr>
              <a:t>רב </a:t>
            </a:r>
            <a:r>
              <a:rPr lang="he-IL" b="1" dirty="0" err="1" smtClean="0">
                <a:solidFill>
                  <a:srgbClr val="0070C0"/>
                </a:solidFill>
              </a:rPr>
              <a:t>דימי</a:t>
            </a:r>
            <a:r>
              <a:rPr lang="he-IL" b="1" dirty="0" smtClean="0">
                <a:solidFill>
                  <a:srgbClr val="0070C0"/>
                </a:solidFill>
              </a:rPr>
              <a:t> </a:t>
            </a:r>
            <a:r>
              <a:rPr lang="he-IL" dirty="0" smtClean="0"/>
              <a:t>אמר - הכי משרו קמי </a:t>
            </a:r>
            <a:r>
              <a:rPr lang="he-IL" dirty="0" err="1" smtClean="0"/>
              <a:t>כלתא</a:t>
            </a:r>
            <a:r>
              <a:rPr lang="he-IL" dirty="0" smtClean="0"/>
              <a:t> </a:t>
            </a:r>
            <a:r>
              <a:rPr lang="he-IL" dirty="0" err="1" smtClean="0"/>
              <a:t>במערבא</a:t>
            </a:r>
            <a:r>
              <a:rPr lang="he-IL" dirty="0" smtClean="0"/>
              <a:t>:</a:t>
            </a:r>
          </a:p>
          <a:p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לא כחל ולא שרק ולא </a:t>
            </a:r>
            <a:r>
              <a:rPr lang="he-IL" dirty="0" err="1" smtClean="0">
                <a:solidFill>
                  <a:schemeClr val="accent6">
                    <a:lumMod val="75000"/>
                  </a:schemeClr>
                </a:solidFill>
              </a:rPr>
              <a:t>פירכוס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 ויעלת חן.</a:t>
            </a:r>
          </a:p>
          <a:p>
            <a:endParaRPr lang="he-IL" dirty="0" smtClean="0"/>
          </a:p>
          <a:p>
            <a:r>
              <a:rPr lang="he-IL" b="1" dirty="0" smtClean="0"/>
              <a:t>2. </a:t>
            </a:r>
            <a:r>
              <a:rPr lang="he-IL" dirty="0" smtClean="0"/>
              <a:t>כי סמכו רבנן </a:t>
            </a:r>
            <a:r>
              <a:rPr lang="he-IL" b="1" dirty="0" smtClean="0">
                <a:solidFill>
                  <a:srgbClr val="0070C0"/>
                </a:solidFill>
              </a:rPr>
              <a:t>לרבי </a:t>
            </a:r>
            <a:r>
              <a:rPr lang="he-IL" b="1" dirty="0" err="1" smtClean="0">
                <a:solidFill>
                  <a:srgbClr val="0070C0"/>
                </a:solidFill>
              </a:rPr>
              <a:t>זירא</a:t>
            </a:r>
            <a:r>
              <a:rPr lang="he-IL" b="1" dirty="0" smtClean="0">
                <a:solidFill>
                  <a:srgbClr val="0070C0"/>
                </a:solidFill>
              </a:rPr>
              <a:t> </a:t>
            </a:r>
            <a:r>
              <a:rPr lang="he-IL" dirty="0" smtClean="0"/>
              <a:t>שרו ליה הכי:</a:t>
            </a:r>
          </a:p>
          <a:p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לא כחל ולא שרק ולא </a:t>
            </a:r>
            <a:r>
              <a:rPr lang="he-IL" dirty="0" err="1" smtClean="0">
                <a:solidFill>
                  <a:schemeClr val="accent6">
                    <a:lumMod val="75000"/>
                  </a:schemeClr>
                </a:solidFill>
              </a:rPr>
              <a:t>פירכוס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 ויעלת חן.</a:t>
            </a:r>
          </a:p>
          <a:p>
            <a:endParaRPr lang="he-IL" dirty="0" smtClean="0"/>
          </a:p>
          <a:p>
            <a:r>
              <a:rPr lang="he-IL" b="1" dirty="0" smtClean="0"/>
              <a:t>3. </a:t>
            </a:r>
            <a:r>
              <a:rPr lang="he-IL" dirty="0" smtClean="0"/>
              <a:t>כי סמכו רבנן </a:t>
            </a:r>
            <a:r>
              <a:rPr lang="he-IL" b="1" dirty="0" smtClean="0">
                <a:solidFill>
                  <a:srgbClr val="0070C0"/>
                </a:solidFill>
              </a:rPr>
              <a:t>לרבי אמי ולרבי אסי </a:t>
            </a:r>
            <a:r>
              <a:rPr lang="he-IL" dirty="0" smtClean="0"/>
              <a:t>שרו להו הכי:</a:t>
            </a:r>
          </a:p>
          <a:p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כל מן דין וכל מן דין </a:t>
            </a:r>
            <a:r>
              <a:rPr lang="he-IL" dirty="0" err="1" smtClean="0">
                <a:solidFill>
                  <a:schemeClr val="accent6">
                    <a:lumMod val="75000"/>
                  </a:schemeClr>
                </a:solidFill>
              </a:rPr>
              <a:t>סמוכו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 לנא לא תסמכו לנא לא מן </a:t>
            </a:r>
            <a:r>
              <a:rPr lang="he-IL" dirty="0" err="1" smtClean="0">
                <a:solidFill>
                  <a:schemeClr val="accent6">
                    <a:lumMod val="75000"/>
                  </a:schemeClr>
                </a:solidFill>
              </a:rPr>
              <a:t>סרמיסין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 ולא מן </a:t>
            </a:r>
            <a:r>
              <a:rPr lang="he-IL" dirty="0" err="1" smtClean="0">
                <a:solidFill>
                  <a:schemeClr val="accent6">
                    <a:lumMod val="75000"/>
                  </a:schemeClr>
                </a:solidFill>
              </a:rPr>
              <a:t>סרמיטין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he-IL" dirty="0" smtClean="0">
                <a:solidFill>
                  <a:srgbClr val="0070C0"/>
                </a:solidFill>
              </a:rPr>
              <a:t>ואמרי לה: 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לא מן </a:t>
            </a:r>
            <a:r>
              <a:rPr lang="he-IL" dirty="0" err="1" smtClean="0">
                <a:solidFill>
                  <a:schemeClr val="accent6">
                    <a:lumMod val="75000"/>
                  </a:schemeClr>
                </a:solidFill>
              </a:rPr>
              <a:t>חמיסין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 ולא מן </a:t>
            </a:r>
            <a:r>
              <a:rPr lang="he-IL" dirty="0" err="1" smtClean="0">
                <a:solidFill>
                  <a:schemeClr val="accent6">
                    <a:lumMod val="75000"/>
                  </a:schemeClr>
                </a:solidFill>
              </a:rPr>
              <a:t>טורמיסין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endParaRPr lang="he-IL" b="1" dirty="0" smtClean="0"/>
          </a:p>
          <a:p>
            <a:r>
              <a:rPr lang="he-IL" b="1" dirty="0" smtClean="0"/>
              <a:t>4. </a:t>
            </a:r>
            <a:r>
              <a:rPr lang="he-IL" b="1" dirty="0" smtClean="0">
                <a:solidFill>
                  <a:srgbClr val="0070C0"/>
                </a:solidFill>
              </a:rPr>
              <a:t>ר' </a:t>
            </a:r>
            <a:r>
              <a:rPr lang="he-IL" b="1" dirty="0" err="1" smtClean="0">
                <a:solidFill>
                  <a:srgbClr val="0070C0"/>
                </a:solidFill>
              </a:rPr>
              <a:t>אבהו</a:t>
            </a:r>
            <a:r>
              <a:rPr lang="he-IL" b="1" dirty="0" smtClean="0">
                <a:solidFill>
                  <a:srgbClr val="0070C0"/>
                </a:solidFill>
              </a:rPr>
              <a:t> </a:t>
            </a:r>
            <a:r>
              <a:rPr lang="he-IL" dirty="0" smtClean="0"/>
              <a:t>כי </a:t>
            </a:r>
            <a:r>
              <a:rPr lang="he-IL" dirty="0" err="1" smtClean="0"/>
              <a:t>הוה</a:t>
            </a:r>
            <a:r>
              <a:rPr lang="he-IL" dirty="0" smtClean="0"/>
              <a:t> אתי ממתיבתא לבי קיסר, </a:t>
            </a:r>
            <a:r>
              <a:rPr lang="he-IL" dirty="0" err="1" smtClean="0"/>
              <a:t>נפקן</a:t>
            </a:r>
            <a:r>
              <a:rPr lang="he-IL" dirty="0" smtClean="0"/>
              <a:t> </a:t>
            </a:r>
            <a:r>
              <a:rPr lang="he-IL" dirty="0" err="1" smtClean="0"/>
              <a:t>אמהתא</a:t>
            </a:r>
            <a:r>
              <a:rPr lang="he-IL" dirty="0" smtClean="0"/>
              <a:t> </a:t>
            </a:r>
            <a:r>
              <a:rPr lang="he-IL" dirty="0" err="1" smtClean="0"/>
              <a:t>דבי</a:t>
            </a:r>
            <a:r>
              <a:rPr lang="he-IL" dirty="0" smtClean="0"/>
              <a:t> קיסר לאפיה </a:t>
            </a:r>
            <a:r>
              <a:rPr lang="he-IL" dirty="0" err="1" smtClean="0"/>
              <a:t>ומשרין</a:t>
            </a:r>
            <a:r>
              <a:rPr lang="he-IL" dirty="0" smtClean="0"/>
              <a:t> ליה הכי:</a:t>
            </a:r>
          </a:p>
          <a:p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רבא </a:t>
            </a:r>
            <a:r>
              <a:rPr lang="he-IL" dirty="0" err="1" smtClean="0">
                <a:solidFill>
                  <a:schemeClr val="accent6">
                    <a:lumMod val="75000"/>
                  </a:schemeClr>
                </a:solidFill>
              </a:rPr>
              <a:t>דעמיה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e-IL" dirty="0" err="1" smtClean="0">
                <a:solidFill>
                  <a:schemeClr val="accent6">
                    <a:lumMod val="75000"/>
                  </a:schemeClr>
                </a:solidFill>
              </a:rPr>
              <a:t>ומדברנא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e-IL" dirty="0" err="1" smtClean="0">
                <a:solidFill>
                  <a:schemeClr val="accent6">
                    <a:lumMod val="75000"/>
                  </a:schemeClr>
                </a:solidFill>
              </a:rPr>
              <a:t>דאומתיה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 בוצינא </a:t>
            </a:r>
            <a:r>
              <a:rPr lang="he-IL" dirty="0" err="1" smtClean="0">
                <a:solidFill>
                  <a:schemeClr val="accent6">
                    <a:lumMod val="75000"/>
                  </a:schemeClr>
                </a:solidFill>
              </a:rPr>
              <a:t>דנהורא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e-IL" dirty="0" err="1" smtClean="0">
                <a:solidFill>
                  <a:schemeClr val="accent6">
                    <a:lumMod val="75000"/>
                  </a:schemeClr>
                </a:solidFill>
              </a:rPr>
              <a:t>בריך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 מתייך לשלם </a:t>
            </a:r>
          </a:p>
        </p:txBody>
      </p:sp>
      <p:sp>
        <p:nvSpPr>
          <p:cNvPr id="13" name="Rectangle 23"/>
          <p:cNvSpPr/>
          <p:nvPr/>
        </p:nvSpPr>
        <p:spPr>
          <a:xfrm>
            <a:off x="3275856" y="4797152"/>
            <a:ext cx="648072" cy="216024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3"/>
          <p:cNvSpPr/>
          <p:nvPr/>
        </p:nvSpPr>
        <p:spPr>
          <a:xfrm>
            <a:off x="3275856" y="5229200"/>
            <a:ext cx="1296144" cy="216024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3"/>
          <p:cNvSpPr/>
          <p:nvPr/>
        </p:nvSpPr>
        <p:spPr>
          <a:xfrm>
            <a:off x="4716016" y="6021288"/>
            <a:ext cx="648072" cy="216024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2481557" cy="225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344551" y="412580"/>
            <a:ext cx="813621" cy="208108"/>
          </a:xfrm>
          <a:prstGeom prst="horizontalScroll">
            <a:avLst/>
          </a:prstGeom>
          <a:solidFill>
            <a:srgbClr val="FFC000">
              <a:alpha val="46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100" dirty="0" smtClean="0">
                <a:solidFill>
                  <a:schemeClr val="tx1"/>
                </a:solidFill>
                <a:latin typeface="Guttman Rashi" panose="00000400000000000000" pitchFamily="2" charset="-79"/>
                <a:cs typeface="Guttman Rashi" panose="00000400000000000000" pitchFamily="2" charset="-79"/>
              </a:rPr>
              <a:t>רש"י</a:t>
            </a:r>
            <a:endParaRPr lang="en-US" sz="1100" dirty="0">
              <a:solidFill>
                <a:schemeClr val="tx1"/>
              </a:solidFill>
              <a:cs typeface="Guttman Rashi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365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363716"/>
            <a:ext cx="7992888" cy="249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7072" y="188640"/>
            <a:ext cx="4438650" cy="1038225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9135" y="-171400"/>
            <a:ext cx="8388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95936" y="4365104"/>
            <a:ext cx="1224136" cy="144016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438" y="43248"/>
            <a:ext cx="22033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כתובות דף </a:t>
            </a:r>
            <a:r>
              <a:rPr lang="he-IL" b="1" dirty="0" err="1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יז</a:t>
            </a:r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עמוד א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0" y="0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ג. מנהגי ריקוד בחתונה.</a:t>
            </a:r>
          </a:p>
          <a:p>
            <a:r>
              <a:rPr lang="he-IL" b="1" dirty="0" smtClean="0"/>
              <a:t>1. אמרו עליו על </a:t>
            </a:r>
            <a:r>
              <a:rPr lang="he-IL" b="1" dirty="0" smtClean="0">
                <a:solidFill>
                  <a:srgbClr val="0070C0"/>
                </a:solidFill>
              </a:rPr>
              <a:t>רבי יהודה בר </a:t>
            </a:r>
            <a:r>
              <a:rPr lang="he-IL" b="1" dirty="0" err="1" smtClean="0">
                <a:solidFill>
                  <a:srgbClr val="0070C0"/>
                </a:solidFill>
              </a:rPr>
              <a:t>אילעאי</a:t>
            </a:r>
            <a:r>
              <a:rPr lang="he-IL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he-IL" dirty="0" smtClean="0"/>
              <a:t>שהיה נוטל בד של הדס ומרקד לפני הכלה ואומר כלה נאה וחסודה </a:t>
            </a:r>
          </a:p>
          <a:p>
            <a:endParaRPr lang="he-IL" sz="1000" dirty="0" smtClean="0"/>
          </a:p>
          <a:p>
            <a:r>
              <a:rPr lang="he-IL" b="1" dirty="0" smtClean="0"/>
              <a:t>2. </a:t>
            </a:r>
            <a:r>
              <a:rPr lang="he-IL" b="1" dirty="0" smtClean="0">
                <a:solidFill>
                  <a:srgbClr val="0070C0"/>
                </a:solidFill>
              </a:rPr>
              <a:t>רב שמואל בר רב יצחק </a:t>
            </a:r>
            <a:r>
              <a:rPr lang="he-IL" dirty="0" smtClean="0"/>
              <a:t>מרקד </a:t>
            </a:r>
            <a:r>
              <a:rPr lang="he-IL" dirty="0" err="1" smtClean="0"/>
              <a:t>אתלת</a:t>
            </a:r>
            <a:r>
              <a:rPr lang="he-IL" dirty="0" smtClean="0"/>
              <a:t>. </a:t>
            </a:r>
          </a:p>
          <a:p>
            <a:r>
              <a:rPr lang="he-IL" dirty="0" smtClean="0">
                <a:solidFill>
                  <a:srgbClr val="0070C0"/>
                </a:solidFill>
              </a:rPr>
              <a:t>א''ר זירא </a:t>
            </a:r>
            <a:r>
              <a:rPr lang="he-IL" dirty="0" smtClean="0"/>
              <a:t>קא מכסיף לן </a:t>
            </a:r>
            <a:r>
              <a:rPr lang="he-IL" dirty="0" smtClean="0"/>
              <a:t>סבא.</a:t>
            </a:r>
          </a:p>
          <a:p>
            <a:r>
              <a:rPr lang="he-IL" dirty="0" smtClean="0"/>
              <a:t>כי </a:t>
            </a:r>
            <a:r>
              <a:rPr lang="he-IL" dirty="0" smtClean="0"/>
              <a:t>נח נפשיה איפסיק עמודא דנורא בין דידיה לכולי </a:t>
            </a:r>
            <a:r>
              <a:rPr lang="he-IL" dirty="0" smtClean="0"/>
              <a:t>עלמא.</a:t>
            </a:r>
          </a:p>
          <a:p>
            <a:r>
              <a:rPr lang="he-IL" dirty="0" smtClean="0"/>
              <a:t>וגמירי </a:t>
            </a:r>
            <a:r>
              <a:rPr lang="he-IL" dirty="0" smtClean="0"/>
              <a:t>דלא אפסיק עמודא דנורא אלא אי לחד </a:t>
            </a:r>
            <a:r>
              <a:rPr lang="he-IL" dirty="0" smtClean="0"/>
              <a:t>     בדרא </a:t>
            </a:r>
            <a:r>
              <a:rPr lang="he-IL" dirty="0" smtClean="0"/>
              <a:t>אי לתרי בדרא.</a:t>
            </a:r>
          </a:p>
          <a:p>
            <a:endParaRPr lang="he-IL" sz="1600" dirty="0" smtClean="0"/>
          </a:p>
          <a:p>
            <a:r>
              <a:rPr lang="he-IL" b="1" dirty="0" smtClean="0"/>
              <a:t>3. </a:t>
            </a:r>
            <a:r>
              <a:rPr lang="he-IL" b="1" dirty="0" err="1" smtClean="0">
                <a:solidFill>
                  <a:srgbClr val="0070C0"/>
                </a:solidFill>
              </a:rPr>
              <a:t>א''ר</a:t>
            </a:r>
            <a:r>
              <a:rPr lang="he-IL" b="1" dirty="0" smtClean="0">
                <a:solidFill>
                  <a:srgbClr val="0070C0"/>
                </a:solidFill>
              </a:rPr>
              <a:t> </a:t>
            </a:r>
            <a:r>
              <a:rPr lang="he-IL" b="1" dirty="0" err="1" smtClean="0">
                <a:solidFill>
                  <a:srgbClr val="0070C0"/>
                </a:solidFill>
              </a:rPr>
              <a:t>זירא</a:t>
            </a:r>
            <a:r>
              <a:rPr lang="he-IL" b="1" dirty="0" smtClean="0">
                <a:solidFill>
                  <a:srgbClr val="0070C0"/>
                </a:solidFill>
              </a:rPr>
              <a:t>:</a:t>
            </a:r>
            <a:r>
              <a:rPr lang="he-IL" dirty="0" smtClean="0">
                <a:solidFill>
                  <a:srgbClr val="0070C0"/>
                </a:solidFill>
              </a:rPr>
              <a:t> </a:t>
            </a:r>
            <a:r>
              <a:rPr lang="he-IL" dirty="0" err="1" smtClean="0"/>
              <a:t>אהנייה</a:t>
            </a:r>
            <a:r>
              <a:rPr lang="he-IL" dirty="0" smtClean="0"/>
              <a:t> ליה </a:t>
            </a:r>
            <a:r>
              <a:rPr lang="he-IL" dirty="0" err="1" smtClean="0"/>
              <a:t>שוטיתיה</a:t>
            </a:r>
            <a:r>
              <a:rPr lang="he-IL" dirty="0" smtClean="0"/>
              <a:t> לסבא. </a:t>
            </a:r>
            <a:r>
              <a:rPr lang="he-IL" dirty="0" smtClean="0">
                <a:solidFill>
                  <a:srgbClr val="0070C0"/>
                </a:solidFill>
              </a:rPr>
              <a:t>ואמרי לה </a:t>
            </a:r>
            <a:r>
              <a:rPr lang="he-IL" dirty="0" err="1" smtClean="0"/>
              <a:t>שטותיה</a:t>
            </a:r>
            <a:r>
              <a:rPr lang="he-IL" dirty="0" smtClean="0"/>
              <a:t> לסבא. </a:t>
            </a:r>
            <a:r>
              <a:rPr lang="he-IL" dirty="0" smtClean="0">
                <a:solidFill>
                  <a:srgbClr val="0070C0"/>
                </a:solidFill>
              </a:rPr>
              <a:t>ואמרי לה: </a:t>
            </a:r>
            <a:r>
              <a:rPr lang="he-IL" dirty="0" err="1" smtClean="0"/>
              <a:t>שיטתיה</a:t>
            </a:r>
            <a:r>
              <a:rPr lang="he-IL" dirty="0" smtClean="0"/>
              <a:t> לסבא.</a:t>
            </a:r>
          </a:p>
          <a:p>
            <a:endParaRPr lang="he-IL" sz="1200" dirty="0" smtClean="0">
              <a:solidFill>
                <a:srgbClr val="0070C0"/>
              </a:solidFill>
            </a:endParaRPr>
          </a:p>
          <a:p>
            <a:r>
              <a:rPr lang="he-IL" b="1" dirty="0" smtClean="0"/>
              <a:t>4. </a:t>
            </a:r>
            <a:r>
              <a:rPr lang="he-IL" b="1" dirty="0" smtClean="0">
                <a:solidFill>
                  <a:srgbClr val="0070C0"/>
                </a:solidFill>
              </a:rPr>
              <a:t>רב אחא </a:t>
            </a:r>
            <a:r>
              <a:rPr lang="he-IL" dirty="0" smtClean="0"/>
              <a:t>מרכיב לה </a:t>
            </a:r>
            <a:r>
              <a:rPr lang="he-IL" dirty="0" err="1" smtClean="0"/>
              <a:t>אכתפיה</a:t>
            </a:r>
            <a:r>
              <a:rPr lang="he-IL" dirty="0" smtClean="0"/>
              <a:t> ומרקד. </a:t>
            </a:r>
            <a:r>
              <a:rPr lang="he-IL" dirty="0" smtClean="0">
                <a:solidFill>
                  <a:srgbClr val="0070C0"/>
                </a:solidFill>
              </a:rPr>
              <a:t>אמרי ליה רבנן: </a:t>
            </a:r>
            <a:r>
              <a:rPr lang="he-IL" dirty="0" err="1" smtClean="0"/>
              <a:t>אנן</a:t>
            </a:r>
            <a:r>
              <a:rPr lang="he-IL" dirty="0" smtClean="0"/>
              <a:t> מהו </a:t>
            </a:r>
            <a:r>
              <a:rPr lang="he-IL" dirty="0" err="1" smtClean="0"/>
              <a:t>למיעבד</a:t>
            </a:r>
            <a:r>
              <a:rPr lang="he-IL" dirty="0" smtClean="0"/>
              <a:t> הכי? </a:t>
            </a:r>
            <a:r>
              <a:rPr lang="he-IL" dirty="0" smtClean="0">
                <a:solidFill>
                  <a:srgbClr val="0070C0"/>
                </a:solidFill>
              </a:rPr>
              <a:t>אמר להו: </a:t>
            </a:r>
            <a:r>
              <a:rPr lang="he-IL" dirty="0" smtClean="0"/>
              <a:t>אי דמיין </a:t>
            </a:r>
            <a:r>
              <a:rPr lang="he-IL" dirty="0" err="1" smtClean="0"/>
              <a:t>עלייכו</a:t>
            </a:r>
            <a:r>
              <a:rPr lang="he-IL" dirty="0" smtClean="0"/>
              <a:t> </a:t>
            </a:r>
            <a:r>
              <a:rPr lang="he-IL" dirty="0" err="1" smtClean="0"/>
              <a:t>ככשורא</a:t>
            </a:r>
            <a:r>
              <a:rPr lang="he-IL" dirty="0" smtClean="0"/>
              <a:t> לחיי, ואי לא </a:t>
            </a:r>
            <a:r>
              <a:rPr lang="he-IL" dirty="0" err="1" smtClean="0"/>
              <a:t>לא</a:t>
            </a:r>
            <a:r>
              <a:rPr lang="he-IL" dirty="0" smtClean="0"/>
              <a:t>.</a:t>
            </a:r>
          </a:p>
          <a:p>
            <a:endParaRPr lang="he-IL" sz="1200" dirty="0" smtClean="0"/>
          </a:p>
          <a:p>
            <a:r>
              <a:rPr lang="he-IL" b="1" dirty="0" smtClean="0"/>
              <a:t>5. </a:t>
            </a:r>
            <a:r>
              <a:rPr lang="he-IL" b="1" dirty="0" err="1" smtClean="0">
                <a:solidFill>
                  <a:srgbClr val="0070C0"/>
                </a:solidFill>
              </a:rPr>
              <a:t>א''ר</a:t>
            </a:r>
            <a:r>
              <a:rPr lang="he-IL" b="1" dirty="0" smtClean="0">
                <a:solidFill>
                  <a:srgbClr val="0070C0"/>
                </a:solidFill>
              </a:rPr>
              <a:t> שמואל בר נחמני </a:t>
            </a:r>
            <a:r>
              <a:rPr lang="he-IL" b="1" dirty="0" err="1" smtClean="0">
                <a:solidFill>
                  <a:srgbClr val="0070C0"/>
                </a:solidFill>
              </a:rPr>
              <a:t>א''ר</a:t>
            </a:r>
            <a:r>
              <a:rPr lang="he-IL" b="1" dirty="0" smtClean="0">
                <a:solidFill>
                  <a:srgbClr val="0070C0"/>
                </a:solidFill>
              </a:rPr>
              <a:t> יונתן: </a:t>
            </a:r>
            <a:r>
              <a:rPr lang="he-IL" dirty="0" smtClean="0"/>
              <a:t>מותר להסתכל בפני כלה כל שבעה כדי לחבבה על בעלה. ולית </a:t>
            </a:r>
            <a:r>
              <a:rPr lang="he-IL" dirty="0" err="1" smtClean="0"/>
              <a:t>הלכתא</a:t>
            </a:r>
            <a:r>
              <a:rPr lang="he-IL" dirty="0" smtClean="0"/>
              <a:t> </a:t>
            </a:r>
            <a:r>
              <a:rPr lang="he-IL" dirty="0" err="1" smtClean="0"/>
              <a:t>כוותיה</a:t>
            </a:r>
            <a:r>
              <a:rPr lang="he-IL" dirty="0" smtClean="0"/>
              <a:t>.</a:t>
            </a:r>
            <a:endParaRPr lang="he-IL" dirty="0"/>
          </a:p>
        </p:txBody>
      </p:sp>
      <p:sp>
        <p:nvSpPr>
          <p:cNvPr id="12" name="Rectangle 23"/>
          <p:cNvSpPr/>
          <p:nvPr/>
        </p:nvSpPr>
        <p:spPr>
          <a:xfrm>
            <a:off x="3707904" y="4725144"/>
            <a:ext cx="1224136" cy="144016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3"/>
          <p:cNvSpPr/>
          <p:nvPr/>
        </p:nvSpPr>
        <p:spPr>
          <a:xfrm>
            <a:off x="4644008" y="4869160"/>
            <a:ext cx="576064" cy="144016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3"/>
          <p:cNvSpPr/>
          <p:nvPr/>
        </p:nvSpPr>
        <p:spPr>
          <a:xfrm>
            <a:off x="5580112" y="5877272"/>
            <a:ext cx="504056" cy="144016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3"/>
          <p:cNvSpPr/>
          <p:nvPr/>
        </p:nvSpPr>
        <p:spPr>
          <a:xfrm>
            <a:off x="4499992" y="6381328"/>
            <a:ext cx="1512168" cy="144016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38" y="620030"/>
            <a:ext cx="2268993" cy="166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Horizontal Scroll 15"/>
          <p:cNvSpPr/>
          <p:nvPr/>
        </p:nvSpPr>
        <p:spPr>
          <a:xfrm>
            <a:off x="995298" y="403348"/>
            <a:ext cx="813621" cy="208108"/>
          </a:xfrm>
          <a:prstGeom prst="horizontalScroll">
            <a:avLst/>
          </a:prstGeom>
          <a:solidFill>
            <a:srgbClr val="FFC000">
              <a:alpha val="46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100" dirty="0" smtClean="0">
                <a:solidFill>
                  <a:schemeClr val="tx1"/>
                </a:solidFill>
                <a:latin typeface="Guttman Rashi" panose="00000400000000000000" pitchFamily="2" charset="-79"/>
                <a:cs typeface="Guttman Rashi" panose="00000400000000000000" pitchFamily="2" charset="-79"/>
              </a:rPr>
              <a:t>רש"י</a:t>
            </a:r>
            <a:endParaRPr lang="en-US" sz="1100" dirty="0">
              <a:solidFill>
                <a:schemeClr val="tx1"/>
              </a:solidFill>
              <a:cs typeface="Guttman Rashi" panose="00000400000000000000" pitchFamily="2" charset="-79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1331640" y="1628800"/>
            <a:ext cx="288032" cy="9361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979712" y="1772817"/>
            <a:ext cx="2016224" cy="7920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123728" y="1310717"/>
            <a:ext cx="4248472" cy="12541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5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35332"/>
            <a:ext cx="2160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כתובות דף </a:t>
            </a:r>
            <a:r>
              <a:rPr lang="he-IL" b="1" dirty="0" err="1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יז</a:t>
            </a:r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עמוד א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1340768"/>
            <a:ext cx="8568952" cy="452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6600" b="1" cap="all" dirty="0" err="1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סוגיא</a:t>
            </a:r>
            <a:r>
              <a:rPr lang="he-IL" sz="66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שנייה: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48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הכנסת כלה  והלווית המת</a:t>
            </a:r>
            <a:endParaRPr lang="he-IL" sz="3600" b="1" cap="all" dirty="0" smtClean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6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א. מי עובר קודם הכלה המלך או המת.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6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ב. ביטול תורה לצורך הכנסת כלה והלווית המת.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</a:pPr>
            <a:endParaRPr lang="en-US" sz="1200" dirty="0" smtClean="0"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1600" b="1" dirty="0" smtClean="0">
                <a:solidFill>
                  <a:srgbClr val="7030A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 </a:t>
            </a:r>
            <a:endParaRPr lang="en-US" sz="1200" dirty="0"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</p:txBody>
      </p:sp>
      <p:pic>
        <p:nvPicPr>
          <p:cNvPr id="1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6895"/>
            <a:ext cx="44386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1405</Words>
  <Application>Microsoft Office PowerPoint</Application>
  <PresentationFormat>On-screen Show (4:3)</PresentationFormat>
  <Paragraphs>257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הראל</dc:creator>
  <cp:lastModifiedBy>Dovi Shachor</cp:lastModifiedBy>
  <cp:revision>125</cp:revision>
  <dcterms:created xsi:type="dcterms:W3CDTF">2015-01-28T10:22:53Z</dcterms:created>
  <dcterms:modified xsi:type="dcterms:W3CDTF">2015-02-19T12:12:11Z</dcterms:modified>
</cp:coreProperties>
</file>