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94" r:id="rId3"/>
    <p:sldId id="293" r:id="rId4"/>
    <p:sldId id="283" r:id="rId5"/>
    <p:sldId id="271" r:id="rId6"/>
    <p:sldId id="277" r:id="rId7"/>
    <p:sldId id="297" r:id="rId8"/>
    <p:sldId id="298" r:id="rId9"/>
    <p:sldId id="300" r:id="rId10"/>
    <p:sldId id="301" r:id="rId11"/>
    <p:sldId id="302" r:id="rId12"/>
    <p:sldId id="299" r:id="rId13"/>
    <p:sldId id="303" r:id="rId14"/>
    <p:sldId id="304" r:id="rId15"/>
    <p:sldId id="306" r:id="rId16"/>
    <p:sldId id="305" r:id="rId17"/>
    <p:sldId id="307" r:id="rId18"/>
    <p:sldId id="308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000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7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אדר/ג'/תשע"ה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1355278"/>
            <a:ext cx="8424936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solidFill>
                  <a:srgbClr val="C0504D">
                    <a:lumMod val="75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שני ד' אדר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600" b="1" dirty="0" smtClean="0">
                <a:solidFill>
                  <a:srgbClr val="C0504D">
                    <a:lumMod val="75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השיעור יתחיל אי"ה בשעה 21:00</a:t>
            </a:r>
            <a:endParaRPr lang="he-IL" sz="2400" b="1" dirty="0" smtClean="0">
              <a:solidFill>
                <a:srgbClr val="C0504D">
                  <a:lumMod val="75000"/>
                </a:srgb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מסכת כתובות כ ע"ב (משנה)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כב ע"א (משנה)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מגיד השיעור:</a:t>
            </a:r>
            <a:r>
              <a:rPr lang="he-IL" sz="2400" dirty="0" smtClean="0">
                <a:solidFill>
                  <a:srgbClr val="C0504D">
                    <a:lumMod val="75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דוֹבִי שחור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השיעור היום מוקדש לרפואת יאיר בן אסתר</a:t>
            </a:r>
            <a:endParaRPr lang="he-IL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כא עמוד א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138486"/>
            <a:ext cx="8892480" cy="5095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60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סוגיא</a:t>
            </a:r>
            <a:r>
              <a:rPr lang="he-IL" sz="6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6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שנייה: </a:t>
            </a:r>
            <a:endParaRPr lang="he-IL" sz="60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solidFill>
                <a:srgbClr val="002060"/>
              </a:soli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36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החתימות </a:t>
            </a:r>
            <a:r>
              <a:rPr lang="he-IL" sz="36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בהנפק</a:t>
            </a:r>
            <a:endParaRPr lang="he-IL" sz="36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א. עד ודיין בקיום חתימות </a:t>
            </a:r>
            <a:r>
              <a:rPr lang="he-IL" sz="28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ההנפק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.</a:t>
            </a:r>
            <a:endParaRPr lang="he-IL" sz="28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ב.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מה עושים כשחלק מהדיינים אינם מכירים את חתימות העדים.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ג. פסיקת ההלכה.</a:t>
            </a:r>
            <a:endParaRPr lang="he-IL" sz="28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e-IL" sz="24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</a:pPr>
            <a:endParaRPr lang="en-US" sz="1200" dirty="0" smtClean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1600" b="1" dirty="0" smtClean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 </a:t>
            </a:r>
            <a:endParaRPr lang="en-US" sz="1200" dirty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  <p:pic>
        <p:nvPicPr>
          <p:cNvPr id="1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56895"/>
            <a:ext cx="44386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99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4438" y="43248"/>
            <a:ext cx="24193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עמוד א ו-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א. עד ודיין בקיום חתימות </a:t>
            </a:r>
            <a:r>
              <a:rPr lang="he-IL" sz="32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ההנפק</a:t>
            </a:r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.</a:t>
            </a:r>
          </a:p>
          <a:p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רב יהודה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שמואל: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ודיין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מצטרפין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רמי בר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חמא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כמה מעליא הא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שמעתא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רבא: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מאי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מעליותא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? 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מאי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מסהיד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סהדא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לא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מסהיד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דיינא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ומאי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מסהיד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דיינא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לא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מסהיד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סהדא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אלא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רמי בר יחזקאל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אמר: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תציתינהו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להני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כללי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דכייל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יהודה אחי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משמיה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דשמואל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איקלע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רבנאי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אחוה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דר'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חייא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בר אבא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למזבן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שומשמי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ואמר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הכי: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שמואל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עד ודיין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מצטרפין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אמימר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כמה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מעליא הא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שמעתא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ליה רב אשי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לאמימר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משום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דקלסה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אבוה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דאמך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את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נמי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מקלסת לה כבר פרכה רבא:</a:t>
            </a:r>
            <a:endParaRPr lang="he-IL" sz="2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</p:txBody>
      </p:sp>
      <p:cxnSp>
        <p:nvCxnSpPr>
          <p:cNvPr id="18" name="מחבר חץ ישר 17"/>
          <p:cNvCxnSpPr/>
          <p:nvPr/>
        </p:nvCxnSpPr>
        <p:spPr>
          <a:xfrm flipV="1">
            <a:off x="971600" y="3140968"/>
            <a:ext cx="3168352" cy="29523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Horizontal Scroll 2"/>
          <p:cNvSpPr/>
          <p:nvPr/>
        </p:nvSpPr>
        <p:spPr>
          <a:xfrm>
            <a:off x="6804248" y="4365104"/>
            <a:ext cx="1605709" cy="280116"/>
          </a:xfrm>
          <a:prstGeom prst="horizontalScroll">
            <a:avLst/>
          </a:prstGeom>
          <a:solidFill>
            <a:srgbClr val="FFC000">
              <a:alpha val="46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Guttman Rashi" panose="00000400000000000000" pitchFamily="2" charset="-79"/>
                <a:cs typeface="Guttman Rashi" panose="00000400000000000000" pitchFamily="2" charset="-79"/>
              </a:rPr>
              <a:t>עמוד ב</a:t>
            </a:r>
            <a:endParaRPr lang="en-US" sz="1600" b="1" dirty="0">
              <a:solidFill>
                <a:schemeClr val="tx1"/>
              </a:solidFill>
              <a:cs typeface="Guttman Rashi" panose="00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135" y="-171400"/>
            <a:ext cx="838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38" y="43248"/>
            <a:ext cx="21312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עמוד ב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0" y="4766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ב. מה עושים כשחלק מהדיינים אינם מכירים את חתימות העדים.</a:t>
            </a:r>
            <a:endParaRPr lang="he-IL" sz="2800" dirty="0"/>
          </a:p>
        </p:txBody>
      </p:sp>
      <p:sp>
        <p:nvSpPr>
          <p:cNvPr id="8" name="מלבן 7"/>
          <p:cNvSpPr/>
          <p:nvPr/>
        </p:nvSpPr>
        <p:spPr>
          <a:xfrm>
            <a:off x="0" y="908720"/>
            <a:ext cx="8820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רב ספרא אמר רבי אבא אמר רב יצחק בר שמואל בר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מרתא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רב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הונא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ואמרי ליה: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רב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הונא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רב:</a:t>
            </a:r>
            <a:r>
              <a:rPr lang="en-US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en-US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</a:br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שלשה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שישבו לקיים את השטר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שנים </a:t>
            </a:r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מכירין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חתימות ידי עדים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ואחד אינו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מכיר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 עד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שלא חתמו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מעידין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בפניו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וחותם.</a:t>
            </a: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משחתמו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- 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אין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מעידין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בפניו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וחותם.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ומי </a:t>
            </a:r>
            <a:r>
              <a:rPr lang="he-IL" sz="2200" b="1" dirty="0" err="1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כתבינן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?</a:t>
            </a:r>
          </a:p>
          <a:p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והאמר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פפי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משמיה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דרבא</a:t>
            </a:r>
            <a:r>
              <a:rPr lang="he-IL" sz="2200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האי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אשרתא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דדייני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דניכתב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מקמיה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דניחוו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סהדי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אחתימת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ידייהו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פסולה - 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דמתחזי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כשקרא.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הכא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נמי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מתחזי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כשקרא!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אלא אימא: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עד שלא כתבו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מעידין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בפניו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וחותם.</a:t>
            </a: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משכתבו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אין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מעידין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בפניו וחותם </a:t>
            </a:r>
            <a:endParaRPr lang="he-IL" sz="22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135" y="-171400"/>
            <a:ext cx="838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38" y="43248"/>
            <a:ext cx="21312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עמוד ב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0" y="4766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ג. פסיקת ההלכה</a:t>
            </a:r>
            <a:endParaRPr lang="he-IL" sz="2800" dirty="0"/>
          </a:p>
        </p:txBody>
      </p:sp>
      <p:sp>
        <p:nvSpPr>
          <p:cNvPr id="8" name="מלבן 7"/>
          <p:cNvSpPr/>
          <p:nvPr/>
        </p:nvSpPr>
        <p:spPr>
          <a:xfrm>
            <a:off x="0" y="908720"/>
            <a:ext cx="8820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שמע מינה תלת:</a:t>
            </a:r>
          </a:p>
          <a:p>
            <a:pPr marL="457200" indent="-457200">
              <a:buAutoNum type="arabicPeriod"/>
            </a:pP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ש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''מ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עד נעשה </a:t>
            </a:r>
            <a:r>
              <a:rPr lang="he-IL" sz="22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דיין.</a:t>
            </a:r>
          </a:p>
          <a:p>
            <a:pPr marL="457200" indent="-457200">
              <a:buAutoNum type="arabicPeriod"/>
            </a:pPr>
            <a:endParaRPr lang="he-IL" sz="2200" b="1" dirty="0" smtClean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2.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וש''מ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דיינין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err="1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המכירין</a:t>
            </a:r>
            <a:r>
              <a:rPr lang="he-IL" sz="2200" b="1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 חתימות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 עדים אינן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להעיד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בפניהם.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3.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וש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''מ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דיינין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שאין </a:t>
            </a:r>
            <a:r>
              <a:rPr lang="he-IL" sz="2200" b="1" dirty="0" err="1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מכירין</a:t>
            </a:r>
            <a:r>
              <a:rPr lang="he-IL" sz="22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חתימות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 עדים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להעיד בפני כל אחד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ואחד.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מתקיף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לה רב אשי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>
              <a:buAutoNum type="arabicPeriod"/>
            </a:pP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בשלמא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עד נעשה </a:t>
            </a:r>
            <a:r>
              <a:rPr lang="he-IL" sz="2200" b="1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דיין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שמעינן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מינה.</a:t>
            </a:r>
          </a:p>
          <a:p>
            <a:pPr marL="457200" indent="-457200"/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/>
            <a:r>
              <a:rPr lang="he-IL" sz="2200" dirty="0" smtClean="0">
                <a:latin typeface="David" pitchFamily="34" charset="-79"/>
                <a:cs typeface="David" pitchFamily="34" charset="-79"/>
              </a:rPr>
              <a:t>2.    אלא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דיינין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err="1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המכירין</a:t>
            </a:r>
            <a:r>
              <a:rPr lang="he-IL" sz="2200" b="1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 חתימות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 עדים אין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להעיד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בפניהם.</a:t>
            </a:r>
          </a:p>
          <a:p>
            <a:pPr marL="457200" indent="-457200"/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      </a:t>
            </a:r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דלמא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לעולם אימא לך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– </a:t>
            </a:r>
            <a:r>
              <a:rPr lang="he-IL" sz="2200" u="sng" dirty="0" err="1" smtClean="0"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 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ושאני הכא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מקיימא הגדה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בחד.</a:t>
            </a:r>
          </a:p>
          <a:p>
            <a:pPr marL="457200" indent="-457200"/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/>
            <a:r>
              <a:rPr lang="he-IL" sz="2200" dirty="0" smtClean="0">
                <a:latin typeface="David" pitchFamily="34" charset="-79"/>
                <a:cs typeface="David" pitchFamily="34" charset="-79"/>
              </a:rPr>
              <a:t>3.   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ודיינין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שאין </a:t>
            </a:r>
            <a:r>
              <a:rPr lang="he-IL" sz="2200" b="1" dirty="0" err="1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מכירין</a:t>
            </a:r>
            <a:r>
              <a:rPr lang="he-IL" sz="22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חתימות</a:t>
            </a:r>
            <a:r>
              <a:rPr lang="he-IL" sz="2200" b="1" dirty="0" smtClean="0">
                <a:solidFill>
                  <a:schemeClr val="accent4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 עדים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להעיד בפני כל אחד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ואחד,</a:t>
            </a:r>
          </a:p>
          <a:p>
            <a:pPr marL="457200" indent="-457200"/>
            <a:r>
              <a:rPr lang="he-IL" sz="2200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למא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לעולם אימא לך </a:t>
            </a:r>
            <a:r>
              <a:rPr lang="he-IL" sz="2200" u="sng" dirty="0" smtClean="0">
                <a:latin typeface="David" pitchFamily="34" charset="-79"/>
                <a:cs typeface="David" pitchFamily="34" charset="-79"/>
              </a:rPr>
              <a:t>אין </a:t>
            </a:r>
            <a:r>
              <a:rPr lang="he-IL" sz="2200" u="sng" dirty="0" err="1" smtClean="0"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ושאני הכא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דלא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מקיימא הגדה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כלל.</a:t>
            </a:r>
          </a:p>
          <a:p>
            <a:pPr marL="457200" indent="-457200"/>
            <a:endParaRPr lang="he-IL" sz="2200" dirty="0" smtClean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135" y="-171400"/>
            <a:ext cx="838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38" y="43248"/>
            <a:ext cx="21312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0" y="404664"/>
            <a:ext cx="88204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יתיב ר' אבא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וקאמר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לה להא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שמעתא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: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דעד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נעשה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דיין.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איתיביה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 ספרא לרבי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אבא: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ראוהו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שלשה והן בית דין יעמדו שנים ויושיבו מחבריהם אצל היחיד ויעידו בפניהם ויאמרו מקודש החדש מקודש שאין היחיד נאמן על ידי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עצמו.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ואי </a:t>
            </a:r>
            <a:r>
              <a:rPr lang="he-IL" sz="2200" b="1" dirty="0" err="1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סלקא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 דעתך </a:t>
            </a:r>
            <a:r>
              <a:rPr lang="he-IL" sz="2200" b="1" dirty="0" err="1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דעד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 נעשה דיין למה לי כולי 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האי?</a:t>
            </a:r>
          </a:p>
          <a:p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ליתבו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בדוכתייהו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וליקדשי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!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ליה: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אף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לדידי קשיא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לי</a:t>
            </a:r>
          </a:p>
          <a:p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ושאילתיה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לרב יצחק בר שמואל בר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מרתא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ורב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יצחק לרב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הונא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ורב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הונא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לחייא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בר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רב</a:t>
            </a:r>
          </a:p>
          <a:p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וחייא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בר רב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לרב</a:t>
            </a:r>
          </a:p>
          <a:p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ואמר להו: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הנח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לעדות החדש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דאוריית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' וקיום שטרות דרבנן </a:t>
            </a:r>
            <a:endParaRPr lang="he-IL" sz="22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כא עמוד א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138486"/>
            <a:ext cx="8892480" cy="447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60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סוגיא</a:t>
            </a:r>
            <a:r>
              <a:rPr lang="he-IL" sz="6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6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שלישית: </a:t>
            </a:r>
            <a:endParaRPr lang="he-IL" sz="60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solidFill>
                <a:srgbClr val="002060"/>
              </a:soli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36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דיני הדיינים </a:t>
            </a:r>
            <a:r>
              <a:rPr lang="he-IL" sz="36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בהנפק</a:t>
            </a:r>
            <a:endParaRPr lang="he-IL" sz="36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א.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ערער על אחד מהדיינים.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ב. כשנפטר אחד מדייני </a:t>
            </a:r>
            <a:r>
              <a:rPr lang="he-IL" sz="28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ההנפק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.</a:t>
            </a:r>
            <a:endParaRPr lang="he-IL" sz="24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e-IL" sz="24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</a:pPr>
            <a:endParaRPr lang="en-US" sz="1200" dirty="0" smtClean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1600" b="1" dirty="0" smtClean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 </a:t>
            </a:r>
            <a:endParaRPr lang="en-US" sz="1200" dirty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  <p:pic>
        <p:nvPicPr>
          <p:cNvPr id="1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56895"/>
            <a:ext cx="44386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99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135" y="-171400"/>
            <a:ext cx="838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38" y="43248"/>
            <a:ext cx="3499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עמוד ב –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עמוד א</a:t>
            </a:r>
          </a:p>
        </p:txBody>
      </p:sp>
      <p:sp>
        <p:nvSpPr>
          <p:cNvPr id="9" name="מלבן 8"/>
          <p:cNvSpPr/>
          <p:nvPr/>
        </p:nvSpPr>
        <p:spPr>
          <a:xfrm>
            <a:off x="0" y="1340768"/>
            <a:ext cx="88204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אמר רבי אבא אמר רב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הונא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: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שלשה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שישבו לקיים את השטר וקרא ערער על אחד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מהן.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עד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שלא חתמו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sz="2200" u="sng" dirty="0" err="1" smtClean="0">
                <a:latin typeface="David" pitchFamily="34" charset="-79"/>
                <a:cs typeface="David" pitchFamily="34" charset="-79"/>
              </a:rPr>
              <a:t>מעידין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עליו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וחותם.</a:t>
            </a: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משחתמו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- </a:t>
            </a:r>
            <a:r>
              <a:rPr lang="he-IL" sz="2200" u="sng" dirty="0" smtClean="0">
                <a:latin typeface="David" pitchFamily="34" charset="-79"/>
                <a:cs typeface="David" pitchFamily="34" charset="-79"/>
              </a:rPr>
              <a:t>אין </a:t>
            </a:r>
            <a:r>
              <a:rPr lang="he-IL" sz="2200" u="sng" dirty="0" err="1" smtClean="0">
                <a:latin typeface="David" pitchFamily="34" charset="-79"/>
                <a:cs typeface="David" pitchFamily="34" charset="-79"/>
              </a:rPr>
              <a:t>מעידין</a:t>
            </a:r>
            <a:r>
              <a:rPr lang="he-IL" sz="2200" u="sng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עליו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וחותם.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ערער 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דמאי?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ערער </a:t>
            </a:r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דגזלנותא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- תרי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ותרי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נינהו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ערער </a:t>
            </a:r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דפגם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משפחה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גלוי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מלתא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בעלמא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הוא.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לעולם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אימא לך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ערער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דגזלנותא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וקאמרי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הני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ידעינן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ביה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דעבד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תשובה</a:t>
            </a:r>
            <a:endParaRPr lang="he-IL" sz="2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139952" y="260648"/>
            <a:ext cx="4261102" cy="640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א. </a:t>
            </a:r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ערער על אחד מהדיינים.</a:t>
            </a:r>
            <a:endParaRPr lang="he-IL" sz="3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  <p:sp>
        <p:nvSpPr>
          <p:cNvPr id="7" name="Horizontal Scroll 2"/>
          <p:cNvSpPr/>
          <p:nvPr/>
        </p:nvSpPr>
        <p:spPr>
          <a:xfrm>
            <a:off x="5508104" y="3645024"/>
            <a:ext cx="1605709" cy="280116"/>
          </a:xfrm>
          <a:prstGeom prst="horizontalScroll">
            <a:avLst/>
          </a:prstGeom>
          <a:solidFill>
            <a:srgbClr val="FFC000">
              <a:alpha val="46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b="1" dirty="0" smtClean="0">
                <a:solidFill>
                  <a:schemeClr val="tx1"/>
                </a:solidFill>
                <a:latin typeface="Guttman Rashi" panose="00000400000000000000" pitchFamily="2" charset="-79"/>
                <a:cs typeface="Guttman Rashi" panose="00000400000000000000" pitchFamily="2" charset="-79"/>
              </a:rPr>
              <a:t>דף </a:t>
            </a:r>
            <a:r>
              <a:rPr lang="he-IL" sz="1600" b="1" dirty="0" err="1" smtClean="0">
                <a:solidFill>
                  <a:schemeClr val="tx1"/>
                </a:solidFill>
                <a:latin typeface="Guttman Rashi" panose="00000400000000000000" pitchFamily="2" charset="-79"/>
                <a:cs typeface="Guttman Rashi" panose="00000400000000000000" pitchFamily="2" charset="-79"/>
              </a:rPr>
              <a:t>כב</a:t>
            </a:r>
            <a:r>
              <a:rPr lang="he-IL" sz="1600" b="1" dirty="0" smtClean="0">
                <a:solidFill>
                  <a:schemeClr val="tx1"/>
                </a:solidFill>
                <a:latin typeface="Guttman Rashi" panose="00000400000000000000" pitchFamily="2" charset="-79"/>
                <a:cs typeface="Guttman Rashi" panose="00000400000000000000" pitchFamily="2" charset="-79"/>
              </a:rPr>
              <a:t> עמוד א</a:t>
            </a:r>
            <a:endParaRPr lang="en-US" sz="1600" b="1" dirty="0">
              <a:solidFill>
                <a:schemeClr val="tx1"/>
              </a:solidFill>
              <a:cs typeface="Guttman Rashi" panose="00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135" y="-171400"/>
            <a:ext cx="838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0"/>
            <a:ext cx="21312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0" y="764704"/>
            <a:ext cx="88204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א''ר</a:t>
            </a:r>
            <a:r>
              <a:rPr lang="he-IL" sz="2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זירא</a:t>
            </a:r>
            <a:r>
              <a:rPr lang="he-IL" sz="2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: 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הא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מלתא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מרבי אבא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שמיע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לי,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ואי לאו רבי אבא דמן עכו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שכחתה,</a:t>
            </a:r>
          </a:p>
          <a:p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' שישבו לקיים את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השטר,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ומת אחד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מהם.</a:t>
            </a:r>
          </a:p>
          <a:p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למיכתב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: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"במותב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תלתא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הוינא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,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וחד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ליתוהי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</a:t>
            </a:r>
          </a:p>
          <a:p>
            <a:endParaRPr lang="he-IL" sz="1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 נחמן בר </a:t>
            </a:r>
            <a:r>
              <a:rPr lang="he-IL" sz="2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יצחק: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ואי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כתב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ביה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: "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שטרא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דנן נפק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לקדמנא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בי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דינא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"  - תו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לא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צריך.</a:t>
            </a:r>
          </a:p>
          <a:p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400" b="1" dirty="0" err="1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ודלמא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בית דין חצוף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הוא?</a:t>
            </a:r>
          </a:p>
          <a:p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וכדשמואל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דאמר</a:t>
            </a:r>
            <a:r>
              <a:rPr lang="he-IL" sz="2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שמואל: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שנים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שדנו דיניהם דין אלא שנקרא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ב''ד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חצוף.</a:t>
            </a:r>
          </a:p>
          <a:p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דכתיב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ביה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: בי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דינא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דרבנא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אשי.</a:t>
            </a:r>
          </a:p>
          <a:p>
            <a:endParaRPr lang="he-IL" sz="2400" b="1" dirty="0" smtClean="0">
              <a:solidFill>
                <a:srgbClr val="7030A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400" b="1" dirty="0" err="1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ודלמא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רבנן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דבי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רב אשי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כדשמואל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סבירא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להו?</a:t>
            </a:r>
          </a:p>
          <a:p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דכתיב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ביה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ואמר לנא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רבנא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אשי</a:t>
            </a:r>
            <a:r>
              <a:rPr lang="en-US" sz="2400" dirty="0" smtClean="0">
                <a:latin typeface="David" pitchFamily="34" charset="-79"/>
                <a:cs typeface="David" pitchFamily="34" charset="-79"/>
              </a:rPr>
              <a:t>: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489132" y="260648"/>
            <a:ext cx="4911922" cy="640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ב. כשנפטר אחד מדייני </a:t>
            </a:r>
            <a:r>
              <a:rPr lang="he-IL" sz="32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ההנפק</a:t>
            </a:r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.</a:t>
            </a:r>
            <a:endParaRPr lang="he-IL" sz="28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9649177"/>
              </p:ext>
            </p:extLst>
          </p:nvPr>
        </p:nvGraphicFramePr>
        <p:xfrm>
          <a:off x="1115616" y="293069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(ג' אדר)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יט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(10 שורות מלמטה)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 ע"ב  (משנה)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אברהם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(ד'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 ע"ב (משנה)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ע"א (משנה)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9000"/>
                      </a:schemeClr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(ה' אדר)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כב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ע"א (משנה)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ע"א (נקודתיים)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אבי ליפשיץ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(ו'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ע"א (נקודתיים) 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(משנה)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(ז'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כג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(משנה) - כד ע"א (שורה 8)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11828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4263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להתראות מחר בשעה 21:00 בשיעור הבא</a:t>
            </a:r>
            <a:endParaRPr lang="he-IL" sz="2000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לידיעתכם</a:t>
            </a:r>
            <a:r>
              <a:rPr lang="he-IL" sz="2000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לצפיה</a:t>
            </a:r>
            <a:r>
              <a:rPr lang="he-IL" sz="2000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שעה] </a:t>
            </a:r>
            <a:r>
              <a:rPr lang="he-IL" sz="2000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endParaRPr lang="he-IL" dirty="0" smtClean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endParaRPr lang="he-IL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endParaRPr lang="he-IL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endParaRPr lang="he-IL" sz="1100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/>
            <a:endParaRPr lang="he-IL" dirty="0" smtClean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/>
            <a:endParaRPr lang="he-IL" sz="2000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/>
            <a:endParaRPr lang="he-IL" sz="2000" dirty="0" smtClean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b="1" dirty="0">
                <a:solidFill>
                  <a:srgbClr val="EEECE1">
                    <a:lumMod val="50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השיעור היום </a:t>
            </a:r>
            <a:r>
              <a:rPr lang="he-IL" b="1" dirty="0" smtClean="0">
                <a:solidFill>
                  <a:srgbClr val="EEECE1">
                    <a:lumMod val="50000"/>
                  </a:srgb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הוקדש לרפואת יאיר בן אסתר</a:t>
            </a:r>
            <a:endParaRPr lang="he-IL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/>
            <a:endParaRPr lang="he-IL" sz="1600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שיעורים:</a:t>
            </a:r>
            <a:r>
              <a:rPr lang="en-US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564904"/>
            <a:ext cx="504056" cy="1800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5106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478" y="-603447"/>
            <a:ext cx="9196990" cy="1303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2648972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220072"/>
            <a:ext cx="9324528" cy="1321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2648972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68560" y="0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יז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1340768"/>
            <a:ext cx="8640960" cy="5874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he-IL" sz="16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54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כתובות </a:t>
            </a:r>
            <a:r>
              <a:rPr lang="he-IL" sz="54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דף כא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e-IL" sz="1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solidFill>
                <a:srgbClr val="002060"/>
              </a:soli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40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סוגיא</a:t>
            </a:r>
            <a:r>
              <a:rPr lang="he-IL" sz="4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40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ראשונה</a:t>
            </a:r>
            <a:r>
              <a:rPr lang="he-IL" sz="4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: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כמה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עדים צריך על חתימה בקיום השטר</a:t>
            </a:r>
            <a:endParaRPr lang="he-IL" sz="3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40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סוגיא</a:t>
            </a:r>
            <a:r>
              <a:rPr lang="he-IL" sz="4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4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שנייה</a:t>
            </a:r>
            <a:r>
              <a:rPr lang="he-IL" sz="4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: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דיני החתימות </a:t>
            </a:r>
            <a:r>
              <a:rPr lang="he-IL" sz="28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בהנפק</a:t>
            </a:r>
            <a:endParaRPr lang="he-IL" sz="3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40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סוגיא</a:t>
            </a:r>
            <a:r>
              <a:rPr lang="he-IL" sz="4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4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שלישית: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דיני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הדיינים </a:t>
            </a:r>
            <a:r>
              <a:rPr lang="he-IL" sz="28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בהנפק</a:t>
            </a:r>
            <a:endParaRPr lang="he-IL" sz="3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e-IL" sz="3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 </a:t>
            </a:r>
            <a:endParaRPr lang="en-US" sz="3200" dirty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  <p:pic>
        <p:nvPicPr>
          <p:cNvPr id="1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332656"/>
            <a:ext cx="44386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99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כא עמוד א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53389"/>
            <a:ext cx="8892480" cy="5719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60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סוגיא</a:t>
            </a:r>
            <a:r>
              <a:rPr lang="he-IL" sz="60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ראשונה: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36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כמה עדים צריך על חתימה בקיום השטר</a:t>
            </a:r>
            <a:endParaRPr lang="he-IL" sz="36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gradFill>
                <a:gsLst>
                  <a:gs pos="0">
                    <a:srgbClr val="381563"/>
                  </a:gs>
                  <a:gs pos="43000">
                    <a:srgbClr val="7B34D2"/>
                  </a:gs>
                  <a:gs pos="48000">
                    <a:srgbClr val="7230C3"/>
                  </a:gs>
                  <a:gs pos="100000">
                    <a:srgbClr val="381563"/>
                  </a:gs>
                </a:gsLst>
                <a:lin ang="5400000" scaled="0"/>
              </a:gradFill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א. משנה - קיום השטר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ב. כמה עדים צריך על כל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חתימה.</a:t>
            </a:r>
            <a:endParaRPr lang="he-IL" sz="28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ג.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מה קורה כאין שנים מהשוק שיעידו על חתימת אחד </a:t>
            </a: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העדים.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ד. פסיקת ההלכה</a:t>
            </a:r>
            <a:endParaRPr lang="he-IL" sz="24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e-IL" sz="24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</a:pPr>
            <a:endParaRPr lang="en-US" sz="1200" dirty="0" smtClean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1600" b="1" dirty="0" smtClean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 </a:t>
            </a:r>
            <a:endParaRPr lang="en-US" sz="1200" dirty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  <p:pic>
        <p:nvPicPr>
          <p:cNvPr id="1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56895"/>
            <a:ext cx="44386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99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135" y="-171400"/>
            <a:ext cx="838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38" y="43248"/>
            <a:ext cx="21312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כ עמוד ב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611560" y="417825"/>
            <a:ext cx="8136904" cy="465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א. משנה - קיום השטר</a:t>
            </a:r>
          </a:p>
          <a:p>
            <a:r>
              <a:rPr lang="he-IL" sz="2200" b="1" dirty="0">
                <a:latin typeface="David" pitchFamily="34" charset="-79"/>
                <a:cs typeface="David" pitchFamily="34" charset="-79"/>
              </a:rPr>
              <a:t>מתני</a:t>
            </a:r>
            <a:r>
              <a:rPr lang="en-US" sz="2200" b="1" dirty="0">
                <a:latin typeface="David" pitchFamily="34" charset="-79"/>
                <a:cs typeface="David" pitchFamily="34" charset="-79"/>
              </a:rPr>
              <a:t>'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: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זה אומר: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כתב ידי,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וזה כתב ידו של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חבירי.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וזה אומר: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זה כתב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ידי,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וזה כתב ידו של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חבירי.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הרי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אלו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נאמנין.</a:t>
            </a:r>
          </a:p>
          <a:p>
            <a:endParaRPr lang="he-IL" sz="2200" dirty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זה אומר: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זה כתב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ידי.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וזה אומר: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זה כתב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צריכין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לצרף עמהם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אחר - </a:t>
            </a:r>
            <a:r>
              <a:rPr lang="he-IL" sz="22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דברי רבי.</a:t>
            </a:r>
          </a:p>
          <a:p>
            <a:r>
              <a:rPr lang="he-IL" sz="22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וחכמים </a:t>
            </a:r>
            <a:r>
              <a:rPr lang="he-IL" sz="2200" b="1" dirty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אומרים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אינם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צריכין לצרף עמהן אחר אלא נאמן אדם לומר זה כתב ידי</a:t>
            </a:r>
            <a:r>
              <a:rPr lang="en-US" sz="2200" dirty="0">
                <a:latin typeface="David" pitchFamily="34" charset="-79"/>
                <a:cs typeface="David" pitchFamily="34" charset="-79"/>
              </a:rPr>
              <a:t>:</a:t>
            </a:r>
            <a:br>
              <a:rPr lang="en-US" sz="2200" dirty="0">
                <a:latin typeface="David" pitchFamily="34" charset="-79"/>
                <a:cs typeface="David" pitchFamily="34" charset="-79"/>
              </a:rPr>
            </a:br>
            <a:endParaRPr lang="he-IL" sz="22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077072" y="188640"/>
            <a:ext cx="4438650" cy="10382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9135" y="-171400"/>
            <a:ext cx="8388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38" y="43248"/>
            <a:ext cx="20592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כא עמוד א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188640"/>
            <a:ext cx="88924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ב. </a:t>
            </a:r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כמה עדים צריך על כל חתימה</a:t>
            </a:r>
            <a:endParaRPr lang="he-IL" sz="3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  <a:p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גמ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':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כשתימצי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לומר:</a:t>
            </a:r>
          </a:p>
          <a:p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לדברי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על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כתב ידן הם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מעידים,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לדברי </a:t>
            </a:r>
            <a:r>
              <a:rPr lang="he-IL" sz="2200" b="1" dirty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חכמים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על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מנה שבשטר הם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מעידים.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פשיטא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!</a:t>
            </a: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מהו </a:t>
            </a:r>
            <a:r>
              <a:rPr lang="he-IL" sz="2200" b="1" dirty="0">
                <a:latin typeface="David" pitchFamily="34" charset="-79"/>
                <a:cs typeface="David" pitchFamily="34" charset="-79"/>
              </a:rPr>
              <a:t>דתימא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לרבי ספוקי מספקא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ליה: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אי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על כתב ידם הם מעידים או על מנה שבשטר הם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מעידים.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ונפקא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מינה: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היכא דמית חד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מינייהו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לבעי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שנים מן השוק להעיד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עליו,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דאם כן קנפיק נכי ריבעא דממונא אפומא דחד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סהדא.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והכא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לחומרא והכא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לחומרא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!</a:t>
            </a:r>
          </a:p>
          <a:p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קמ</a:t>
            </a:r>
            <a:r>
              <a:rPr lang="he-IL" sz="2200" dirty="0" err="1">
                <a:latin typeface="David" pitchFamily="34" charset="-79"/>
                <a:cs typeface="David" pitchFamily="34" charset="-79"/>
              </a:rPr>
              <a:t>''ל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 דרבי מיפשט פשיטא ליה </a:t>
            </a:r>
            <a:r>
              <a:rPr lang="he-IL" sz="2200" u="sng" dirty="0">
                <a:latin typeface="David" pitchFamily="34" charset="-79"/>
                <a:cs typeface="David" pitchFamily="34" charset="-79"/>
              </a:rPr>
              <a:t>בין לקולא בין </a:t>
            </a:r>
            <a:r>
              <a:rPr lang="he-IL" sz="2200" u="sng" dirty="0" smtClean="0">
                <a:latin typeface="David" pitchFamily="34" charset="-79"/>
                <a:cs typeface="David" pitchFamily="34" charset="-79"/>
              </a:rPr>
              <a:t>לחומרא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דאמר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 יהודה 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: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שנים החתומין על השטר ומת אחד מהן צריכין שנים מן השוק להעיד עליו בזו </a:t>
            </a:r>
            <a:r>
              <a:rPr lang="he-IL" sz="2200" u="sng" dirty="0">
                <a:latin typeface="David" pitchFamily="34" charset="-79"/>
                <a:cs typeface="David" pitchFamily="34" charset="-79"/>
              </a:rPr>
              <a:t>רבי לקולא ורבנן </a:t>
            </a:r>
            <a:r>
              <a:rPr lang="he-IL" sz="2200" u="sng" dirty="0" err="1" smtClean="0">
                <a:latin typeface="David" pitchFamily="34" charset="-79"/>
                <a:cs typeface="David" pitchFamily="34" charset="-79"/>
              </a:rPr>
              <a:t>לחומרא</a:t>
            </a:r>
            <a:r>
              <a:rPr lang="he-IL" sz="2200" u="sng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sz="2200" u="sng" dirty="0" smtClean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-1836712" y="1700808"/>
            <a:ext cx="813621" cy="208108"/>
          </a:xfrm>
          <a:prstGeom prst="horizontalScroll">
            <a:avLst/>
          </a:prstGeom>
          <a:solidFill>
            <a:srgbClr val="FFC000">
              <a:alpha val="46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100" dirty="0" smtClean="0">
                <a:solidFill>
                  <a:schemeClr val="tx1"/>
                </a:solidFill>
                <a:latin typeface="Guttman Rashi" panose="00000400000000000000" pitchFamily="2" charset="-79"/>
                <a:cs typeface="Guttman Rashi" panose="00000400000000000000" pitchFamily="2" charset="-79"/>
              </a:rPr>
              <a:t>רש"י</a:t>
            </a:r>
            <a:endParaRPr lang="en-US" sz="1100" dirty="0">
              <a:solidFill>
                <a:schemeClr val="tx1"/>
              </a:solidFill>
              <a:cs typeface="Guttman Rashi" panose="00000400000000000000" pitchFamily="2" charset="-79"/>
            </a:endParaRPr>
          </a:p>
        </p:txBody>
      </p:sp>
      <p:sp>
        <p:nvSpPr>
          <p:cNvPr id="19" name="הסבר מלבני מעוגל 18"/>
          <p:cNvSpPr/>
          <p:nvPr/>
        </p:nvSpPr>
        <p:spPr>
          <a:xfrm>
            <a:off x="899592" y="692696"/>
            <a:ext cx="1584176" cy="864096"/>
          </a:xfrm>
          <a:prstGeom prst="wedgeRoundRectCallout">
            <a:avLst>
              <a:gd name="adj1" fmla="val 209071"/>
              <a:gd name="adj2" fmla="val 46020"/>
              <a:gd name="adj3" fmla="val 16667"/>
            </a:avLst>
          </a:prstGeom>
          <a:solidFill>
            <a:schemeClr val="accent1">
              <a:alpha val="13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2060"/>
                </a:solidFill>
              </a:rPr>
              <a:t>שני עדים על כל חתימה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20" name="הסבר מלבני מעוגל 19"/>
          <p:cNvSpPr/>
          <p:nvPr/>
        </p:nvSpPr>
        <p:spPr>
          <a:xfrm>
            <a:off x="323528" y="1844824"/>
            <a:ext cx="1728192" cy="1008112"/>
          </a:xfrm>
          <a:prstGeom prst="wedgeRoundRectCallout">
            <a:avLst>
              <a:gd name="adj1" fmla="val 161320"/>
              <a:gd name="adj2" fmla="val -44314"/>
              <a:gd name="adj3" fmla="val 16667"/>
            </a:avLst>
          </a:prstGeom>
          <a:solidFill>
            <a:schemeClr val="accent1">
              <a:alpha val="13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2060"/>
                </a:solidFill>
              </a:rPr>
              <a:t>מספיק עד אחד על כל חתימה</a:t>
            </a: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/>
          <p:cNvSpPr txBox="1"/>
          <p:nvPr/>
        </p:nvSpPr>
        <p:spPr>
          <a:xfrm>
            <a:off x="64438" y="43248"/>
            <a:ext cx="21312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692696"/>
            <a:ext cx="91440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ג. </a:t>
            </a:r>
            <a:r>
              <a:rPr lang="he-IL" sz="31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מה קורה כאין שנים מהשוק שיעידו על חתימת אחד העדים</a:t>
            </a:r>
            <a:endParaRPr lang="he-IL" sz="31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  <a:p>
            <a:endParaRPr lang="he-IL" sz="11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ואי </a:t>
            </a:r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ליכא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תרי אלא חד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מאי?</a:t>
            </a:r>
          </a:p>
          <a:p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אביי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לכתוב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חתימת ידיה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אחספא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ושדי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ליה בבי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דינא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ומחזקי ליה בי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דינא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(וחזו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ליה) 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ולא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צריך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איהו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לאסהודי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אחתימת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ידיה.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ואזיל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איהו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והאי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ומסהדי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אאידך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sz="1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דוקא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אחספא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אבל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אמגלתא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לא - </a:t>
            </a:r>
          </a:p>
          <a:p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דלמא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משכח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לה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איניש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דלא מעלי וכתב עילויה מאי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דבעי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ותנן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הוציא עליו כתב ידו שהוא חייב לו גובה מנכסים בני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חורין.</a:t>
            </a:r>
          </a:p>
          <a:p>
            <a:endParaRPr lang="he-IL" sz="12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effectLst>
                <a:reflection blurRad="12700" stA="28000" endPos="45000" dist="1003" dir="5400000" sy="-100000" algn="bl"/>
              </a:effectLst>
              <a:latin typeface="David" pitchFamily="34" charset="-79"/>
              <a:ea typeface="Calibri"/>
              <a:cs typeface="David" pitchFamily="34" charset="-79"/>
            </a:endParaRPr>
          </a:p>
        </p:txBody>
      </p:sp>
      <p:sp>
        <p:nvSpPr>
          <p:cNvPr id="8" name="הסבר מלבני מעוגל 7"/>
          <p:cNvSpPr/>
          <p:nvPr/>
        </p:nvSpPr>
        <p:spPr>
          <a:xfrm>
            <a:off x="179512" y="1916832"/>
            <a:ext cx="3312368" cy="1008112"/>
          </a:xfrm>
          <a:prstGeom prst="wedgeRoundRectCallout">
            <a:avLst>
              <a:gd name="adj1" fmla="val 114965"/>
              <a:gd name="adj2" fmla="val -46364"/>
              <a:gd name="adj3" fmla="val 16667"/>
            </a:avLst>
          </a:prstGeom>
          <a:solidFill>
            <a:schemeClr val="accent1">
              <a:alpha val="13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2060"/>
                </a:solidFill>
              </a:rPr>
              <a:t>כשמת אחד העדים ויש רק עוד אחד מלבד העד שמכיר את חתימת העד המת, מה עושים?</a:t>
            </a: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4438" y="43248"/>
            <a:ext cx="21312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כתובות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endParaRPr lang="he-IL" b="1" dirty="0">
              <a:solidFill>
                <a:schemeClr val="bg1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0" y="0"/>
            <a:ext cx="8892480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David" pitchFamily="34" charset="-79"/>
                <a:ea typeface="Calibri"/>
                <a:cs typeface="David" pitchFamily="34" charset="-79"/>
              </a:rPr>
              <a:t>ד. פסיקת ההלכה</a:t>
            </a:r>
          </a:p>
          <a:p>
            <a:endParaRPr lang="he-IL" sz="10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''ר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יהודה אמר שמואל: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הלכה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כדברי חכמים.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פשיטא! יחיד ורבים הלכה כרבים .</a:t>
            </a: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מהו </a:t>
            </a:r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דתימא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הלכה כרבי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מחבירו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ואפילו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מחביריו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קא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משמע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לן.</a:t>
            </a: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סימן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נח נד חד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: </a:t>
            </a:r>
          </a:p>
          <a:p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אמר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ליה רב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חננא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בר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חייא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לרב יהודה </a:t>
            </a:r>
            <a:endParaRPr lang="he-IL" sz="22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ואמרי לה: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הונא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בר יהודה לרב יהודה</a:t>
            </a:r>
            <a:r>
              <a:rPr lang="he-IL" sz="2200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endParaRPr lang="he-IL" sz="2200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ואמרי לה: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רב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חייא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בר יהודה לרב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יהודה</a:t>
            </a:r>
          </a:p>
          <a:p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ומי 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אמר שמואל </a:t>
            </a:r>
            <a:r>
              <a:rPr lang="he-IL" sz="2200" b="1" dirty="0" smtClean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הכי?</a:t>
            </a:r>
          </a:p>
          <a:p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והא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ההוא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שטרא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דנפיק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מבי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דינא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דמר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שמואל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והוה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כתיב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ביה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:</a:t>
            </a:r>
          </a:p>
          <a:p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מדאתא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רב ענן בר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חייא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ואסהיד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אחתימות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ידיה,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ואדחד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דעמיה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– ומנו?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רב חנן בר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רבה. </a:t>
            </a:r>
          </a:p>
          <a:p>
            <a:r>
              <a:rPr lang="he-IL" sz="2200" b="1" dirty="0" err="1" smtClean="0">
                <a:latin typeface="David" pitchFamily="34" charset="-79"/>
                <a:cs typeface="David" pitchFamily="34" charset="-79"/>
              </a:rPr>
              <a:t>ומדאתא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רב חנן בר רבה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ואסהיד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אחתימות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ידיה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ואדחד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דעמיה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 ומנו?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רב ענן בר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חייא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אשרנוהי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וקימנוהי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כדחזי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'</a:t>
            </a:r>
            <a:r>
              <a:rPr lang="he-IL" sz="2200" b="1" dirty="0" err="1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'ל</a:t>
            </a:r>
            <a:r>
              <a:rPr lang="he-IL" sz="22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ההוא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שטרא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דיתמי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הוה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וחש שמואל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לב''ד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טועין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</a:t>
            </a:r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וסבר שמואל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דלמא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איכא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דסבירא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ליה הלכה כרבי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מחבירו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ולא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מחביריו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, ובהא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אפילו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מחביריו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סבר אעביד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רווחא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כי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היכי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דלא מפסדי </a:t>
            </a:r>
            <a:r>
              <a:rPr lang="he-IL" sz="2200" dirty="0" err="1" smtClean="0">
                <a:latin typeface="David" pitchFamily="34" charset="-79"/>
                <a:cs typeface="David" pitchFamily="34" charset="-79"/>
              </a:rPr>
              <a:t>יתמי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  <a:p>
            <a:endParaRPr lang="he-IL" sz="2200" dirty="0" smtClean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323528" y="1484784"/>
            <a:ext cx="2376264" cy="1080120"/>
          </a:xfrm>
          <a:prstGeom prst="wedgeRoundRectCallout">
            <a:avLst>
              <a:gd name="adj1" fmla="val 111420"/>
              <a:gd name="adj2" fmla="val -116096"/>
              <a:gd name="adj3" fmla="val 16667"/>
            </a:avLst>
          </a:prstGeom>
          <a:solidFill>
            <a:schemeClr val="accent1">
              <a:alpha val="13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אינם </a:t>
            </a:r>
            <a:r>
              <a:rPr lang="he-IL" dirty="0" err="1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צריכין</a:t>
            </a:r>
            <a:r>
              <a:rPr lang="he-IL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לצרף </a:t>
            </a:r>
            <a:r>
              <a:rPr lang="he-IL" dirty="0" err="1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עמהן</a:t>
            </a:r>
            <a:r>
              <a:rPr lang="he-IL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אחר אלא נאמן אדם לומר זה כתב </a:t>
            </a:r>
            <a:r>
              <a:rPr lang="he-IL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ידי</a:t>
            </a: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1430</Words>
  <Application>Microsoft Office PowerPoint</Application>
  <PresentationFormat>‫הצגה על המסך (4:3)</PresentationFormat>
  <Paragraphs>287</Paragraphs>
  <Slides>19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Dovi</cp:lastModifiedBy>
  <cp:revision>131</cp:revision>
  <dcterms:created xsi:type="dcterms:W3CDTF">2015-01-28T10:22:53Z</dcterms:created>
  <dcterms:modified xsi:type="dcterms:W3CDTF">2015-02-22T20:58:33Z</dcterms:modified>
</cp:coreProperties>
</file>