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76" r:id="rId2"/>
    <p:sldId id="297" r:id="rId3"/>
    <p:sldId id="300" r:id="rId4"/>
    <p:sldId id="301" r:id="rId5"/>
    <p:sldId id="302" r:id="rId6"/>
    <p:sldId id="305" r:id="rId7"/>
    <p:sldId id="298" r:id="rId8"/>
    <p:sldId id="303" r:id="rId9"/>
    <p:sldId id="306" r:id="rId10"/>
    <p:sldId id="304" r:id="rId11"/>
    <p:sldId id="293" r:id="rId12"/>
    <p:sldId id="274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88576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432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8025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0413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81726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באדרת אליהו (לרבי עמנואל חי ריקי) כתב שהקב"ה יפרע מהם בגלגול אחר.</a:t>
            </a:r>
          </a:p>
          <a:p>
            <a:r>
              <a:rPr lang="he-IL" dirty="0" smtClean="0"/>
              <a:t>בספר עין אליהו כתב שכל ייעודי התורה </a:t>
            </a:r>
            <a:r>
              <a:rPr lang="he-IL" dirty="0" err="1" smtClean="0"/>
              <a:t>למקיימי</a:t>
            </a:r>
            <a:r>
              <a:rPr lang="he-IL" dirty="0" smtClean="0"/>
              <a:t> המצוות, והעונשים לבעלי העבירות הם רק בארץ ישראל, אבל בגלות יש צדיק ורע לו ורשע וטוב לו.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3871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2464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6649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8999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810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t>י"ג/אדר/תשע"ה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f-yomi@daf-yomi.com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daf-yomi@daf-yomi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1282828"/>
            <a:ext cx="8424936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>
                <a:solidFill>
                  <a:srgbClr val="EEECE1">
                    <a:lumMod val="50000"/>
                  </a:srgbClr>
                </a:solidFill>
              </a:rPr>
              <a:t>ברוכים </a:t>
            </a:r>
            <a:r>
              <a:rPr lang="he-IL" sz="2800" b="1" dirty="0" smtClean="0">
                <a:solidFill>
                  <a:srgbClr val="EEECE1">
                    <a:lumMod val="50000"/>
                  </a:srgbClr>
                </a:solidFill>
              </a:rPr>
              <a:t>הבאים ל</a:t>
            </a:r>
            <a:endParaRPr lang="he-IL" sz="2800" b="1" dirty="0">
              <a:solidFill>
                <a:srgbClr val="EEECE1">
                  <a:lumMod val="50000"/>
                </a:srgbClr>
              </a:solidFill>
            </a:endParaRPr>
          </a:p>
          <a:p>
            <a:pPr algn="ctr"/>
            <a:r>
              <a:rPr lang="he-IL" sz="4000" b="1" dirty="0" smtClean="0">
                <a:solidFill>
                  <a:srgbClr val="C0504D">
                    <a:lumMod val="75000"/>
                  </a:srgbClr>
                </a:solidFill>
              </a:rPr>
              <a:t>שיעור דף יומי אונליין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יום רביעי י"ג אדר</a:t>
            </a:r>
          </a:p>
          <a:p>
            <a:pPr algn="ctr"/>
            <a:endParaRPr lang="he-IL" sz="24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השיעור יתחיל בשעה 21:00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מסכת כתובות ל ע"א (שורה 6) - לא ע"א (שורה ראשונה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)</a:t>
            </a:r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מגיד השיעור: הראל שפירא</a:t>
            </a:r>
          </a:p>
          <a:p>
            <a:pPr algn="ctr"/>
            <a:endParaRPr lang="he-IL" sz="4000" b="1" dirty="0">
              <a:solidFill>
                <a:srgbClr val="C0504D">
                  <a:lumMod val="75000"/>
                </a:srgbClr>
              </a:solidFill>
            </a:endParaRPr>
          </a:p>
          <a:p>
            <a:pPr lvl="0" algn="ctr"/>
            <a:r>
              <a:rPr lang="he-IL" sz="2400" b="1" dirty="0">
                <a:solidFill>
                  <a:srgbClr val="EEECE1">
                    <a:lumMod val="50000"/>
                  </a:srgbClr>
                </a:solidFill>
              </a:rPr>
              <a:t>השיעור היום מוקדש 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לרפואת </a:t>
            </a:r>
            <a:r>
              <a:rPr lang="he-IL" sz="2400" b="1" dirty="0" smtClean="0">
                <a:solidFill>
                  <a:srgbClr val="EEECE1">
                    <a:lumMod val="50000"/>
                  </a:srgbClr>
                </a:solidFill>
              </a:rPr>
              <a:t>אלעד צפריר בן דנה</a:t>
            </a:r>
            <a:endParaRPr lang="he-IL" sz="2400" dirty="0">
              <a:solidFill>
                <a:prstClr val="black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355" y="188640"/>
            <a:ext cx="5148213" cy="101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671575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22224" y="35332"/>
            <a:ext cx="28803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ל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ב - דף לא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1370480"/>
            <a:ext cx="7661992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err="1" smtClean="0"/>
              <a:t>ולאביי</a:t>
            </a:r>
            <a:r>
              <a:rPr lang="he-IL" sz="2000" dirty="0" smtClean="0"/>
              <a:t> </a:t>
            </a:r>
            <a:r>
              <a:rPr lang="he-IL" sz="2000" dirty="0"/>
              <a:t>פטור?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והאמר </a:t>
            </a:r>
            <a:r>
              <a:rPr lang="he-IL" sz="2000" dirty="0"/>
              <a:t>רב </a:t>
            </a:r>
            <a:r>
              <a:rPr lang="he-IL" sz="2000" dirty="0" err="1"/>
              <a:t>חסדא</a:t>
            </a:r>
            <a:r>
              <a:rPr lang="he-IL" sz="2000" dirty="0"/>
              <a:t>: מודה ר' </a:t>
            </a:r>
            <a:r>
              <a:rPr lang="he-IL" sz="2000" dirty="0" err="1"/>
              <a:t>נחוניא</a:t>
            </a:r>
            <a:r>
              <a:rPr lang="he-IL" sz="2000" dirty="0"/>
              <a:t> בן הקנה, בגונב חלבו של </a:t>
            </a:r>
            <a:r>
              <a:rPr lang="he-IL" sz="2000" dirty="0" err="1"/>
              <a:t>חבירו</a:t>
            </a:r>
            <a:r>
              <a:rPr lang="he-IL" sz="2000" dirty="0"/>
              <a:t> ואכלו - שהוא חייב, שכבר נתחייב בגניבה קודם שבא לידי איסור חלב;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אלמא</a:t>
            </a:r>
            <a:r>
              <a:rPr lang="he-IL" sz="2000" dirty="0" smtClean="0"/>
              <a:t> </a:t>
            </a:r>
            <a:r>
              <a:rPr lang="he-IL" sz="2000" dirty="0" err="1"/>
              <a:t>דמעידנא</a:t>
            </a:r>
            <a:r>
              <a:rPr lang="he-IL" sz="2000" dirty="0"/>
              <a:t> </a:t>
            </a:r>
            <a:r>
              <a:rPr lang="he-IL" sz="2000" dirty="0" err="1"/>
              <a:t>דאגביה</a:t>
            </a:r>
            <a:r>
              <a:rPr lang="he-IL" sz="2000" dirty="0"/>
              <a:t> קנייה, מתחייב בנפשו לא </a:t>
            </a:r>
            <a:r>
              <a:rPr lang="he-IL" sz="2000" dirty="0" err="1"/>
              <a:t>הוה</a:t>
            </a:r>
            <a:r>
              <a:rPr lang="he-IL" sz="2000" dirty="0"/>
              <a:t> עד </a:t>
            </a:r>
            <a:r>
              <a:rPr lang="he-IL" sz="2000" dirty="0" err="1"/>
              <a:t>דאכיל</a:t>
            </a:r>
            <a:r>
              <a:rPr lang="he-IL" sz="2000" dirty="0"/>
              <a:t> ליה,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הכא </a:t>
            </a:r>
            <a:r>
              <a:rPr lang="he-IL" sz="2000" dirty="0" err="1"/>
              <a:t>נמי</a:t>
            </a:r>
            <a:r>
              <a:rPr lang="he-IL" sz="2000" dirty="0"/>
              <a:t> בעידנא </a:t>
            </a:r>
            <a:r>
              <a:rPr lang="he-IL" sz="2000" dirty="0" err="1"/>
              <a:t>דאגביה</a:t>
            </a:r>
            <a:r>
              <a:rPr lang="he-IL" sz="2000" dirty="0"/>
              <a:t> קנייה, מתחייב בנפשו לא הוי עד </a:t>
            </a:r>
            <a:r>
              <a:rPr lang="he-IL" sz="2000" dirty="0" err="1"/>
              <a:t>דאכיל</a:t>
            </a:r>
            <a:r>
              <a:rPr lang="he-IL" sz="2000" dirty="0"/>
              <a:t> ליה!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endParaRPr lang="he-IL" sz="14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הכא </a:t>
            </a:r>
            <a:r>
              <a:rPr lang="he-IL" sz="2000" dirty="0"/>
              <a:t>במאי עסקינן - כגון שתחב לו </a:t>
            </a:r>
            <a:r>
              <a:rPr lang="he-IL" sz="2000" dirty="0" err="1"/>
              <a:t>חבירו</a:t>
            </a:r>
            <a:r>
              <a:rPr lang="he-IL" sz="2000" dirty="0"/>
              <a:t> לתוך פיו.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סוף </a:t>
            </a:r>
            <a:r>
              <a:rPr lang="he-IL" sz="2000" dirty="0"/>
              <a:t>סוף כיון </a:t>
            </a:r>
            <a:r>
              <a:rPr lang="he-IL" sz="2000" dirty="0" err="1"/>
              <a:t>דלעסיה</a:t>
            </a:r>
            <a:r>
              <a:rPr lang="he-IL" sz="2000" dirty="0"/>
              <a:t> קנייה, מתחייב בנפשו לא הוי עד </a:t>
            </a:r>
            <a:r>
              <a:rPr lang="he-IL" sz="2000" dirty="0" err="1"/>
              <a:t>דבלעה</a:t>
            </a:r>
            <a:r>
              <a:rPr lang="he-IL" sz="2000" dirty="0"/>
              <a:t>!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כגון </a:t>
            </a:r>
            <a:r>
              <a:rPr lang="he-IL" sz="2000" dirty="0"/>
              <a:t>שתחב לו לתוך בית הבליעה.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היכי</a:t>
            </a:r>
            <a:r>
              <a:rPr lang="he-IL" sz="2000" dirty="0" smtClean="0"/>
              <a:t> </a:t>
            </a:r>
            <a:r>
              <a:rPr lang="he-IL" sz="2000" dirty="0"/>
              <a:t>דמי? אי </a:t>
            </a:r>
            <a:r>
              <a:rPr lang="he-IL" sz="2000" dirty="0" err="1"/>
              <a:t>דמצי</a:t>
            </a:r>
            <a:r>
              <a:rPr lang="he-IL" sz="2000" dirty="0"/>
              <a:t> </a:t>
            </a:r>
            <a:r>
              <a:rPr lang="he-IL" sz="2000" dirty="0" err="1"/>
              <a:t>לאהדורה</a:t>
            </a:r>
            <a:r>
              <a:rPr lang="he-IL" sz="2000" dirty="0"/>
              <a:t>, </a:t>
            </a:r>
            <a:r>
              <a:rPr lang="he-IL" sz="2000" dirty="0" err="1"/>
              <a:t>ניהדר</a:t>
            </a:r>
            <a:r>
              <a:rPr lang="he-IL" sz="2000" dirty="0"/>
              <a:t>! אי לא מצי </a:t>
            </a:r>
            <a:r>
              <a:rPr lang="he-IL" sz="2000" dirty="0" err="1"/>
              <a:t>לאהדורה</a:t>
            </a:r>
            <a:r>
              <a:rPr lang="he-IL" sz="2000" dirty="0"/>
              <a:t>, </a:t>
            </a:r>
            <a:r>
              <a:rPr lang="he-IL" sz="2000" dirty="0" err="1"/>
              <a:t>אמאי</a:t>
            </a:r>
            <a:r>
              <a:rPr lang="he-IL" sz="2000" dirty="0"/>
              <a:t> חייב?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לא </a:t>
            </a:r>
            <a:r>
              <a:rPr lang="he-IL" sz="2000" dirty="0" err="1"/>
              <a:t>צריכא</a:t>
            </a:r>
            <a:r>
              <a:rPr lang="he-IL" sz="2000" dirty="0"/>
              <a:t>, </a:t>
            </a:r>
            <a:r>
              <a:rPr lang="he-IL" sz="2000" dirty="0" err="1"/>
              <a:t>דמצי</a:t>
            </a:r>
            <a:r>
              <a:rPr lang="he-IL" sz="2000" dirty="0"/>
              <a:t> </a:t>
            </a:r>
            <a:r>
              <a:rPr lang="he-IL" sz="2000" dirty="0" err="1"/>
              <a:t>לאהדורה</a:t>
            </a:r>
            <a:r>
              <a:rPr lang="he-IL" sz="2000" dirty="0"/>
              <a:t> ע"י הדחק.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endParaRPr lang="he-IL" sz="12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רב </a:t>
            </a:r>
            <a:r>
              <a:rPr lang="he-IL" sz="2000" dirty="0" err="1"/>
              <a:t>פפא</a:t>
            </a:r>
            <a:r>
              <a:rPr lang="he-IL" sz="2000" dirty="0"/>
              <a:t> אמר: כגון שתחב לו </a:t>
            </a:r>
            <a:r>
              <a:rPr lang="he-IL" sz="2000" dirty="0" err="1"/>
              <a:t>חבירו</a:t>
            </a:r>
            <a:r>
              <a:rPr lang="he-IL" sz="2000" dirty="0"/>
              <a:t> משקין של תרומה לתוך פיו.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endParaRPr lang="he-IL" sz="12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רב </a:t>
            </a:r>
            <a:r>
              <a:rPr lang="he-IL" sz="2000" dirty="0"/>
              <a:t>אשי אמר: בזר שאכל תרומה </a:t>
            </a:r>
            <a:r>
              <a:rPr lang="he-IL" sz="2000" dirty="0" smtClean="0"/>
              <a:t>משלו </a:t>
            </a:r>
            <a:r>
              <a:rPr lang="he-IL" sz="2000" dirty="0"/>
              <a:t>וקרע </a:t>
            </a:r>
            <a:r>
              <a:rPr lang="he-IL" sz="2000" dirty="0" err="1"/>
              <a:t>שיראין</a:t>
            </a:r>
            <a:r>
              <a:rPr lang="he-IL" sz="2000" dirty="0"/>
              <a:t> של </a:t>
            </a:r>
            <a:r>
              <a:rPr lang="he-IL" sz="2000" dirty="0" err="1"/>
              <a:t>חבירו</a:t>
            </a:r>
            <a:r>
              <a:rPr lang="he-IL" sz="2000" dirty="0"/>
              <a:t>. </a:t>
            </a:r>
          </a:p>
        </p:txBody>
      </p:sp>
      <p:sp>
        <p:nvSpPr>
          <p:cNvPr id="5" name="הסבר מלבני מעוגל 4"/>
          <p:cNvSpPr/>
          <p:nvPr/>
        </p:nvSpPr>
        <p:spPr>
          <a:xfrm>
            <a:off x="3563888" y="289792"/>
            <a:ext cx="4954264" cy="792088"/>
          </a:xfrm>
          <a:prstGeom prst="wedgeRoundRectCallout">
            <a:avLst>
              <a:gd name="adj1" fmla="val 56328"/>
              <a:gd name="adj2" fmla="val -209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מאי איכא בין רבא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לאביי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?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איכא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בינייהו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זר שאכל תרומה, </a:t>
            </a:r>
          </a:p>
          <a:p>
            <a:pPr>
              <a:lnSpc>
                <a:spcPct val="120000"/>
              </a:lnSpc>
            </a:pP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לאביי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פטור, </a:t>
            </a:r>
            <a:r>
              <a:rPr lang="he-IL" sz="1700" dirty="0" err="1" smtClean="0">
                <a:solidFill>
                  <a:srgbClr val="F79646">
                    <a:lumMod val="50000"/>
                  </a:srgbClr>
                </a:solidFill>
              </a:rPr>
              <a:t>ולרבא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חייב.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8424" y="6209316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</a:t>
            </a:r>
            <a:r>
              <a:rPr lang="he-IL" sz="800" dirty="0"/>
              <a:t>א</a:t>
            </a:r>
          </a:p>
        </p:txBody>
      </p:sp>
    </p:spTree>
    <p:extLst>
      <p:ext uri="{BB962C8B-B14F-4D97-AF65-F5344CB8AC3E}">
        <p14:creationId xmlns:p14="http://schemas.microsoft.com/office/powerpoint/2010/main" val="201840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772" y="1282828"/>
            <a:ext cx="8568952" cy="52168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accent2">
                    <a:lumMod val="75000"/>
                  </a:schemeClr>
                </a:solidFill>
              </a:rPr>
              <a:t>שיעור דף יומי אונליין</a:t>
            </a:r>
          </a:p>
          <a:p>
            <a:pPr algn="ctr"/>
            <a:endParaRPr lang="he-IL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מתקיים בשעה </a:t>
            </a:r>
            <a:r>
              <a:rPr lang="he-IL" sz="2400" b="1" dirty="0" smtClean="0">
                <a:solidFill>
                  <a:srgbClr val="C0504D">
                    <a:lumMod val="75000"/>
                  </a:srgbClr>
                </a:solidFill>
              </a:rPr>
              <a:t>21:00-21:45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בימים א-ה</a:t>
            </a: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800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2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55019"/>
              </p:ext>
            </p:extLst>
          </p:nvPr>
        </p:nvGraphicFramePr>
        <p:xfrm>
          <a:off x="1115615" y="2996952"/>
          <a:ext cx="6912769" cy="2879208"/>
        </p:xfrm>
        <a:graphic>
          <a:graphicData uri="http://schemas.openxmlformats.org/drawingml/2006/table">
            <a:tbl>
              <a:tblPr rtl="1" firstRow="1" firstCol="1" bandRow="1"/>
              <a:tblGrid>
                <a:gridCol w="1420354"/>
                <a:gridCol w="3909827"/>
                <a:gridCol w="1582588"/>
              </a:tblGrid>
              <a:tr h="30834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תוכן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מגיד השיעור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א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(י' אדר)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כו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ע"ב (משנה) </a:t>
                      </a: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- </a:t>
                      </a:r>
                      <a:r>
                        <a:rPr lang="he-IL" sz="150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כז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ע"ב  (משנה)  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אברהם סתיו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ב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(י"א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אדר)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כז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ע"ב (משנה) </a:t>
                      </a: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- </a:t>
                      </a:r>
                      <a:r>
                        <a:rPr lang="he-IL" sz="150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כח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ע"ב (סוף הפרק)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דובי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שחור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יום ג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(י"ב אדר)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כט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ע"א (משנה) </a:t>
                      </a: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-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ל ע"א (שורה 6)  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>
                          <a:effectLst/>
                          <a:latin typeface="Calibri"/>
                          <a:ea typeface="Calibri"/>
                          <a:cs typeface="Arial"/>
                        </a:rPr>
                        <a:t>אבי ליפשיץ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2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יום ד (י"ג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אדר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ל ע"א (שורה 6) - לא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ע"א (שורה ראשונה)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הראל שפירא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25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יום ה (י"ד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אדר</a:t>
                      </a: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76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לא ע"א (שורה ראשונה) - לא ע"ב (נקודתיים)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6525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5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הראל</a:t>
                      </a:r>
                      <a:r>
                        <a:rPr lang="he-IL" sz="15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שפירא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36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244408" y="3313692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44408" y="3841884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44408" y="4393812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44408" y="4922004"/>
            <a:ext cx="3012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solidFill>
                  <a:schemeClr val="accent2"/>
                </a:solidFill>
              </a:rPr>
              <a:t>√</a:t>
            </a:r>
            <a:endParaRPr lang="he-IL" sz="2800" b="1" dirty="0">
              <a:solidFill>
                <a:schemeClr val="accent2"/>
              </a:solidFill>
            </a:endParaRPr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355" y="188640"/>
            <a:ext cx="5148213" cy="101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1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4772" y="116632"/>
            <a:ext cx="8568952" cy="622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lnSpc>
                <a:spcPct val="130000"/>
              </a:lnSpc>
            </a:pPr>
            <a:endParaRPr lang="he-IL" sz="1400" b="1" dirty="0" smtClean="0">
              <a:solidFill>
                <a:schemeClr val="accent2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800" b="1" dirty="0" smtClean="0">
                <a:solidFill>
                  <a:schemeClr val="accent2"/>
                </a:solidFill>
              </a:rPr>
              <a:t>להתראות מחר בשיעור הבא</a:t>
            </a:r>
            <a:endParaRPr lang="he-IL" sz="2000" dirty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endParaRPr lang="he-IL" sz="2000" dirty="0" smtClean="0">
              <a:solidFill>
                <a:prstClr val="black"/>
              </a:solidFill>
            </a:endParaRPr>
          </a:p>
          <a:p>
            <a:pPr lvl="0">
              <a:lnSpc>
                <a:spcPct val="130000"/>
              </a:lnSpc>
            </a:pPr>
            <a:r>
              <a:rPr lang="he-IL" sz="2000" dirty="0" smtClean="0">
                <a:solidFill>
                  <a:prstClr val="black"/>
                </a:solidFill>
              </a:rPr>
              <a:t>לידיעתכם</a:t>
            </a:r>
            <a:r>
              <a:rPr lang="he-IL" sz="2000" dirty="0">
                <a:solidFill>
                  <a:prstClr val="black"/>
                </a:solidFill>
              </a:rPr>
              <a:t>:</a:t>
            </a:r>
          </a:p>
          <a:p>
            <a:pPr lvl="0">
              <a:lnSpc>
                <a:spcPct val="130000"/>
              </a:lnSpc>
            </a:pPr>
            <a:r>
              <a:rPr lang="he-IL" sz="2000" dirty="0">
                <a:solidFill>
                  <a:prstClr val="black"/>
                </a:solidFill>
              </a:rPr>
              <a:t>שיעורי האונליין מוקלטים וזמינים </a:t>
            </a:r>
            <a:r>
              <a:rPr lang="he-IL" sz="2000" dirty="0" err="1">
                <a:solidFill>
                  <a:prstClr val="black"/>
                </a:solidFill>
              </a:rPr>
              <a:t>לצפיה</a:t>
            </a:r>
            <a:r>
              <a:rPr lang="he-IL" sz="2000" dirty="0">
                <a:solidFill>
                  <a:prstClr val="black"/>
                </a:solidFill>
              </a:rPr>
              <a:t> חוזרת [החל מעוד </a:t>
            </a:r>
            <a:r>
              <a:rPr lang="he-IL" sz="2000" dirty="0" smtClean="0">
                <a:solidFill>
                  <a:prstClr val="black"/>
                </a:solidFill>
              </a:rPr>
              <a:t>שעה] </a:t>
            </a:r>
            <a:r>
              <a:rPr lang="he-IL" sz="2000" dirty="0">
                <a:solidFill>
                  <a:prstClr val="black"/>
                </a:solidFill>
              </a:rPr>
              <a:t>בפורטל הדף היומי (בספריית שיעורי שמע/וידאו</a:t>
            </a:r>
            <a:r>
              <a:rPr lang="he-IL" sz="2000" dirty="0" smtClean="0">
                <a:solidFill>
                  <a:prstClr val="black"/>
                </a:solidFill>
              </a:rPr>
              <a:t>).</a:t>
            </a:r>
          </a:p>
          <a:p>
            <a:pPr lvl="0">
              <a:lnSpc>
                <a:spcPct val="130000"/>
              </a:lnSpc>
            </a:pPr>
            <a:endParaRPr lang="he-IL" sz="2000" dirty="0">
              <a:solidFill>
                <a:prstClr val="black"/>
              </a:solidFill>
            </a:endParaRPr>
          </a:p>
          <a:p>
            <a:pPr algn="ctr"/>
            <a:endParaRPr lang="he-IL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he-IL" dirty="0" smtClean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dirty="0">
              <a:solidFill>
                <a:prstClr val="black"/>
              </a:solidFill>
            </a:endParaRPr>
          </a:p>
          <a:p>
            <a:pPr lvl="0"/>
            <a:endParaRPr lang="he-IL" sz="1100" dirty="0">
              <a:solidFill>
                <a:prstClr val="black"/>
              </a:solidFill>
            </a:endParaRPr>
          </a:p>
          <a:p>
            <a:pPr lvl="0" algn="ctr"/>
            <a:endParaRPr lang="he-IL" dirty="0" smtClean="0">
              <a:solidFill>
                <a:prstClr val="black"/>
              </a:solidFill>
            </a:endParaRPr>
          </a:p>
          <a:p>
            <a:pPr lvl="0" algn="ctr"/>
            <a:endParaRPr lang="he-IL" sz="2000" dirty="0">
              <a:solidFill>
                <a:prstClr val="black"/>
              </a:solidFill>
            </a:endParaRPr>
          </a:p>
          <a:p>
            <a:pPr lvl="0" algn="ctr"/>
            <a:endParaRPr lang="he-IL" dirty="0" smtClean="0">
              <a:solidFill>
                <a:prstClr val="black"/>
              </a:solidFill>
            </a:endParaRPr>
          </a:p>
          <a:p>
            <a:pPr lvl="0" algn="ctr"/>
            <a:r>
              <a:rPr lang="he-IL" sz="2300" b="1" dirty="0">
                <a:solidFill>
                  <a:srgbClr val="EEECE1">
                    <a:lumMod val="50000"/>
                  </a:srgbClr>
                </a:solidFill>
              </a:rPr>
              <a:t>השיעור היום </a:t>
            </a:r>
            <a:r>
              <a:rPr lang="he-IL" sz="2300" b="1" dirty="0" smtClean="0">
                <a:solidFill>
                  <a:srgbClr val="EEECE1">
                    <a:lumMod val="50000"/>
                  </a:srgbClr>
                </a:solidFill>
              </a:rPr>
              <a:t>הוקדש לרפואת </a:t>
            </a:r>
            <a:r>
              <a:rPr lang="he-IL" sz="2300" b="1" dirty="0" smtClean="0">
                <a:solidFill>
                  <a:srgbClr val="EEECE1">
                    <a:lumMod val="50000"/>
                  </a:srgbClr>
                </a:solidFill>
              </a:rPr>
              <a:t>אלעד צפריר בן דנה</a:t>
            </a:r>
            <a:endParaRPr lang="he-IL" sz="2300" dirty="0" smtClean="0">
              <a:solidFill>
                <a:prstClr val="black"/>
              </a:solidFill>
            </a:endParaRPr>
          </a:p>
          <a:p>
            <a:pPr lvl="0" algn="ctr"/>
            <a:endParaRPr lang="he-IL" sz="1600" dirty="0">
              <a:solidFill>
                <a:prstClr val="black"/>
              </a:solidFill>
            </a:endParaRPr>
          </a:p>
          <a:p>
            <a:pPr lvl="0" algn="ctr"/>
            <a:r>
              <a:rPr lang="he-IL" dirty="0" smtClean="0">
                <a:solidFill>
                  <a:prstClr val="black"/>
                </a:solidFill>
              </a:rPr>
              <a:t>לסיוע טכני ולהקדשת </a:t>
            </a:r>
            <a:r>
              <a:rPr lang="he-IL" dirty="0">
                <a:solidFill>
                  <a:prstClr val="black"/>
                </a:solidFill>
              </a:rPr>
              <a:t>שיעורים:</a:t>
            </a:r>
            <a:r>
              <a:rPr lang="en-US" dirty="0">
                <a:solidFill>
                  <a:prstClr val="black"/>
                </a:solidFill>
                <a:hlinkClick r:id="rId2"/>
              </a:rPr>
              <a:t>daf-yomi@daf-yomi.com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760794"/>
            <a:ext cx="6624736" cy="1964350"/>
          </a:xfrm>
          <a:prstGeom prst="rect">
            <a:avLst/>
          </a:prstGeom>
        </p:spPr>
      </p:pic>
      <p:cxnSp>
        <p:nvCxnSpPr>
          <p:cNvPr id="6" name="מחבר חץ ישר 5"/>
          <p:cNvCxnSpPr/>
          <p:nvPr/>
        </p:nvCxnSpPr>
        <p:spPr>
          <a:xfrm flipH="1">
            <a:off x="6444208" y="2492896"/>
            <a:ext cx="648072" cy="1728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06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08520" y="35332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ל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3011468"/>
            <a:ext cx="784887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אמר </a:t>
            </a:r>
            <a:r>
              <a:rPr lang="he-IL" sz="2000" dirty="0"/>
              <a:t>רב </a:t>
            </a:r>
            <a:r>
              <a:rPr lang="he-IL" sz="2000" dirty="0" err="1"/>
              <a:t>חסדא</a:t>
            </a:r>
            <a:r>
              <a:rPr lang="he-IL" sz="2000" dirty="0"/>
              <a:t>: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הכל</a:t>
            </a:r>
            <a:r>
              <a:rPr lang="he-IL" sz="2000" dirty="0" smtClean="0"/>
              <a:t> מודים </a:t>
            </a:r>
            <a:r>
              <a:rPr lang="he-IL" sz="2000" dirty="0"/>
              <a:t>בבא על הנדה שמשלם </a:t>
            </a:r>
            <a:r>
              <a:rPr lang="he-IL" sz="2000" dirty="0" smtClean="0"/>
              <a:t>קנס -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למ"ד </a:t>
            </a:r>
            <a:r>
              <a:rPr lang="he-IL" sz="2000" dirty="0"/>
              <a:t>יש בה </a:t>
            </a:r>
            <a:r>
              <a:rPr lang="he-IL" sz="2000" dirty="0" smtClean="0"/>
              <a:t>הויה - הא </a:t>
            </a:r>
            <a:r>
              <a:rPr lang="he-IL" sz="2000" dirty="0" err="1"/>
              <a:t>נמי</a:t>
            </a:r>
            <a:r>
              <a:rPr lang="he-IL" sz="2000" dirty="0"/>
              <a:t> יש בה הויה,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למ"ד </a:t>
            </a:r>
            <a:r>
              <a:rPr lang="he-IL" sz="2000" dirty="0"/>
              <a:t>ראויה </a:t>
            </a:r>
            <a:r>
              <a:rPr lang="he-IL" sz="2000" dirty="0" smtClean="0"/>
              <a:t>לקיימה - </a:t>
            </a:r>
            <a:r>
              <a:rPr lang="he-IL" sz="2000" dirty="0"/>
              <a:t>הא </a:t>
            </a:r>
            <a:r>
              <a:rPr lang="he-IL" sz="2000" dirty="0" err="1"/>
              <a:t>נמי</a:t>
            </a:r>
            <a:r>
              <a:rPr lang="he-IL" sz="2000" dirty="0"/>
              <a:t> ראויה לקיימה</a:t>
            </a:r>
            <a:r>
              <a:rPr lang="he-IL" sz="2000" dirty="0" smtClean="0"/>
              <a:t>.</a:t>
            </a:r>
          </a:p>
        </p:txBody>
      </p:sp>
      <p:sp>
        <p:nvSpPr>
          <p:cNvPr id="13" name="הסבר מלבני מעוגל 12"/>
          <p:cNvSpPr/>
          <p:nvPr/>
        </p:nvSpPr>
        <p:spPr>
          <a:xfrm>
            <a:off x="3779912" y="836712"/>
            <a:ext cx="4392488" cy="1584176"/>
          </a:xfrm>
          <a:prstGeom prst="wedgeRoundRectCallout">
            <a:avLst>
              <a:gd name="adj1" fmla="val 56110"/>
              <a:gd name="adj2" fmla="val -172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700" b="1" dirty="0" err="1" smtClean="0">
                <a:solidFill>
                  <a:schemeClr val="tx1"/>
                </a:solidFill>
              </a:rPr>
              <a:t>כט</a:t>
            </a:r>
            <a:r>
              <a:rPr lang="he-IL" sz="1700" b="1" dirty="0" smtClean="0">
                <a:solidFill>
                  <a:schemeClr val="tx1"/>
                </a:solidFill>
              </a:rPr>
              <a:t> ע"ב</a:t>
            </a:r>
            <a:endParaRPr lang="he-IL" sz="1700" b="1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"ולו תהיה לאשה" -</a:t>
            </a:r>
          </a:p>
          <a:p>
            <a:pPr lvl="0"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שמעון התימני אומר: </a:t>
            </a:r>
            <a:r>
              <a:rPr lang="he-IL" sz="1700" dirty="0" err="1" smtClean="0">
                <a:solidFill>
                  <a:srgbClr val="F79646">
                    <a:lumMod val="50000"/>
                  </a:srgbClr>
                </a:solidFill>
              </a:rPr>
              <a:t>אשה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 שיש בה הויה.</a:t>
            </a:r>
          </a:p>
          <a:p>
            <a:pPr lvl="0"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רבי שמעון בן </a:t>
            </a:r>
            <a:r>
              <a:rPr lang="he-IL" sz="1700" dirty="0" err="1" smtClean="0">
                <a:solidFill>
                  <a:srgbClr val="F79646">
                    <a:lumMod val="50000"/>
                  </a:srgbClr>
                </a:solidFill>
              </a:rPr>
              <a:t>מנסיא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 אומר: </a:t>
            </a:r>
            <a:r>
              <a:rPr lang="he-IL" sz="1700" dirty="0" err="1" smtClean="0">
                <a:solidFill>
                  <a:srgbClr val="F79646">
                    <a:lumMod val="50000"/>
                  </a:srgbClr>
                </a:solidFill>
              </a:rPr>
              <a:t>אשה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 הראויה לקיימה.</a:t>
            </a:r>
            <a:endParaRPr lang="he-IL" sz="1700" dirty="0">
              <a:solidFill>
                <a:srgbClr val="F7964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8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08520" y="35332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ל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2144" y="2319168"/>
            <a:ext cx="784887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err="1" smtClean="0"/>
              <a:t>ולאפוקי</a:t>
            </a:r>
            <a:r>
              <a:rPr lang="he-IL" sz="2000" dirty="0" smtClean="0"/>
              <a:t> </a:t>
            </a:r>
            <a:r>
              <a:rPr lang="he-IL" sz="2000" dirty="0"/>
              <a:t>מדרבי </a:t>
            </a:r>
            <a:r>
              <a:rPr lang="he-IL" sz="2000" dirty="0" err="1"/>
              <a:t>נחוניא</a:t>
            </a:r>
            <a:r>
              <a:rPr lang="he-IL" sz="2000" dirty="0"/>
              <a:t> בן </a:t>
            </a:r>
            <a:r>
              <a:rPr lang="he-IL" sz="2000" dirty="0" smtClean="0"/>
              <a:t>הקנה</a:t>
            </a:r>
            <a:r>
              <a:rPr lang="he-IL" sz="2000" dirty="0"/>
              <a:t> </a:t>
            </a:r>
            <a:r>
              <a:rPr lang="he-IL" sz="2000" dirty="0" smtClean="0"/>
              <a:t>-</a:t>
            </a:r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דתניא</a:t>
            </a:r>
            <a:r>
              <a:rPr lang="he-IL" sz="2000" dirty="0"/>
              <a:t>: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רבי </a:t>
            </a:r>
            <a:r>
              <a:rPr lang="he-IL" sz="2000" dirty="0" err="1"/>
              <a:t>נחוניא</a:t>
            </a:r>
            <a:r>
              <a:rPr lang="he-IL" sz="2000" dirty="0"/>
              <a:t> בן הקנה היה עושה את יום הכפורים כשבת </a:t>
            </a:r>
            <a:r>
              <a:rPr lang="he-IL" sz="2000" dirty="0" err="1"/>
              <a:t>לתשלומין</a:t>
            </a:r>
            <a:r>
              <a:rPr lang="he-IL" sz="2000" dirty="0"/>
              <a:t>,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מה </a:t>
            </a:r>
            <a:r>
              <a:rPr lang="he-IL" sz="2000" dirty="0"/>
              <a:t>שבת - מתחייב בנפשו ופטור מן </a:t>
            </a:r>
            <a:r>
              <a:rPr lang="he-IL" sz="2000" dirty="0" err="1"/>
              <a:t>התשלומין</a:t>
            </a:r>
            <a:r>
              <a:rPr lang="he-IL" sz="2000" dirty="0"/>
              <a:t>,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אף </a:t>
            </a:r>
            <a:r>
              <a:rPr lang="he-IL" sz="2000" dirty="0"/>
              <a:t>יום הכפורים - מתחייב בנפשו ופטור מן </a:t>
            </a:r>
            <a:r>
              <a:rPr lang="he-IL" sz="2000" dirty="0" err="1"/>
              <a:t>התשלומין</a:t>
            </a:r>
            <a:r>
              <a:rPr lang="he-IL" sz="2000" dirty="0"/>
              <a:t>.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2000" dirty="0" smtClean="0"/>
              <a:t>מ"ט </a:t>
            </a:r>
            <a:r>
              <a:rPr lang="he-IL" sz="2000" dirty="0"/>
              <a:t>דר' </a:t>
            </a:r>
            <a:r>
              <a:rPr lang="he-IL" sz="2000" dirty="0" err="1"/>
              <a:t>נחוניא</a:t>
            </a:r>
            <a:r>
              <a:rPr lang="he-IL" sz="2000" dirty="0"/>
              <a:t> בן הקנה?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אמר </a:t>
            </a:r>
            <a:r>
              <a:rPr lang="he-IL" sz="2000" dirty="0" err="1"/>
              <a:t>אביי</a:t>
            </a:r>
            <a:r>
              <a:rPr lang="he-IL" sz="2000" dirty="0"/>
              <a:t>: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נאמר "אסון" </a:t>
            </a:r>
            <a:r>
              <a:rPr lang="he-IL" sz="2000" dirty="0"/>
              <a:t>בידי אדם, ונאמר "</a:t>
            </a:r>
            <a:r>
              <a:rPr lang="he-IL" sz="2000" dirty="0" smtClean="0"/>
              <a:t>אסון" </a:t>
            </a:r>
            <a:r>
              <a:rPr lang="he-IL" sz="2000" dirty="0"/>
              <a:t>בידי שמים,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מה </a:t>
            </a:r>
            <a:r>
              <a:rPr lang="he-IL" sz="2000" dirty="0"/>
              <a:t>אסון האמור בידי אדם - פטור מן </a:t>
            </a:r>
            <a:r>
              <a:rPr lang="he-IL" sz="2000" dirty="0" err="1"/>
              <a:t>התשלומין</a:t>
            </a:r>
            <a:r>
              <a:rPr lang="he-IL" sz="2000" dirty="0"/>
              <a:t>,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אף </a:t>
            </a:r>
            <a:r>
              <a:rPr lang="he-IL" sz="2000" dirty="0"/>
              <a:t>אסון האמור בידי שמים - פטור מן </a:t>
            </a:r>
            <a:r>
              <a:rPr lang="he-IL" sz="2000" dirty="0" err="1"/>
              <a:t>התשלומין</a:t>
            </a:r>
            <a:r>
              <a:rPr lang="he-IL" sz="2000" dirty="0"/>
              <a:t>. </a:t>
            </a:r>
            <a:endParaRPr lang="he-IL" sz="2000" dirty="0" smtClean="0"/>
          </a:p>
        </p:txBody>
      </p:sp>
      <p:sp>
        <p:nvSpPr>
          <p:cNvPr id="13" name="הסבר מלבני מעוגל 12"/>
          <p:cNvSpPr/>
          <p:nvPr/>
        </p:nvSpPr>
        <p:spPr>
          <a:xfrm>
            <a:off x="3203848" y="333224"/>
            <a:ext cx="5400600" cy="1800200"/>
          </a:xfrm>
          <a:prstGeom prst="wedgeRoundRectCallout">
            <a:avLst>
              <a:gd name="adj1" fmla="val 56110"/>
              <a:gd name="adj2" fmla="val -172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700" b="1" dirty="0" smtClean="0">
                <a:solidFill>
                  <a:schemeClr val="tx1"/>
                </a:solidFill>
              </a:rPr>
              <a:t>משנה </a:t>
            </a:r>
            <a:r>
              <a:rPr lang="he-IL" sz="1700" b="1" dirty="0" err="1" smtClean="0">
                <a:solidFill>
                  <a:schemeClr val="tx1"/>
                </a:solidFill>
              </a:rPr>
              <a:t>כט</a:t>
            </a:r>
            <a:r>
              <a:rPr lang="he-IL" sz="1700" b="1" dirty="0" smtClean="0">
                <a:solidFill>
                  <a:schemeClr val="tx1"/>
                </a:solidFill>
              </a:rPr>
              <a:t> ע"א</a:t>
            </a:r>
            <a:endParaRPr lang="he-IL" sz="1700" b="1" dirty="0">
              <a:solidFill>
                <a:prstClr val="black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ואלו נערות שיש להן קנס...</a:t>
            </a:r>
          </a:p>
          <a:p>
            <a:pPr lvl="0"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הבא על אחותו ועל אחות אביו ועל אחות אמו ועל אחות אשתו ועל אשת אחיו ועל אשת אחי אביו ועל הנדה - יש להם קנס.</a:t>
            </a:r>
          </a:p>
          <a:p>
            <a:pPr lvl="0"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אע"פ שהן בהכרת אין בהן מיתת בית דין.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60432" y="4960452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❶</a:t>
            </a:r>
            <a:endParaRPr lang="he-IL" dirty="0"/>
          </a:p>
        </p:txBody>
      </p:sp>
      <p:sp>
        <p:nvSpPr>
          <p:cNvPr id="7" name="הסבר מלבני מעוגל 6"/>
          <p:cNvSpPr/>
          <p:nvPr/>
        </p:nvSpPr>
        <p:spPr>
          <a:xfrm>
            <a:off x="239000" y="4437112"/>
            <a:ext cx="3312936" cy="1800200"/>
          </a:xfrm>
          <a:prstGeom prst="wedgeRoundRectCallout">
            <a:avLst>
              <a:gd name="adj1" fmla="val 56110"/>
              <a:gd name="adj2" fmla="val -139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וְכִי-יִנָּצוּ 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אֲנָשִׁים 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וְנָגְפוּ </a:t>
            </a:r>
            <a:r>
              <a:rPr lang="he-IL" sz="1400" dirty="0" err="1">
                <a:solidFill>
                  <a:schemeClr val="tx1"/>
                </a:solidFill>
                <a:cs typeface="David" pitchFamily="2" charset="-79"/>
              </a:rPr>
              <a:t>אִשָּׁה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 הָרָה וְיָצְאוּ 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יְלָדֶיהָ וְלֹא יִהְיֶה </a:t>
            </a:r>
            <a:r>
              <a:rPr lang="he-IL" sz="1400" b="1" dirty="0" smtClean="0">
                <a:solidFill>
                  <a:schemeClr val="tx1"/>
                </a:solidFill>
                <a:cs typeface="David" pitchFamily="2" charset="-79"/>
              </a:rPr>
              <a:t>אָסוֹן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 עָנוֹשׁ </a:t>
            </a:r>
            <a:r>
              <a:rPr lang="he-IL" sz="1400" dirty="0" err="1" smtClean="0">
                <a:solidFill>
                  <a:schemeClr val="tx1"/>
                </a:solidFill>
                <a:cs typeface="David" pitchFamily="2" charset="-79"/>
              </a:rPr>
              <a:t>יֵעָנֵש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ׁ 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כַּאֲשֶׁר יָשִׁית עָלָיו בַּעַל </a:t>
            </a:r>
            <a:r>
              <a:rPr lang="he-IL" sz="1400" dirty="0" err="1" smtClean="0">
                <a:solidFill>
                  <a:schemeClr val="tx1"/>
                </a:solidFill>
                <a:cs typeface="David" pitchFamily="2" charset="-79"/>
              </a:rPr>
              <a:t>הָאִשָּׁה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 וְנָתַן </a:t>
            </a:r>
            <a:r>
              <a:rPr lang="he-IL" sz="1400" dirty="0" err="1">
                <a:solidFill>
                  <a:schemeClr val="tx1"/>
                </a:solidFill>
                <a:cs typeface="David" pitchFamily="2" charset="-79"/>
              </a:rPr>
              <a:t>בִּפְלִלִים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.</a:t>
            </a:r>
          </a:p>
          <a:p>
            <a:pPr>
              <a:lnSpc>
                <a:spcPct val="120000"/>
              </a:lnSpc>
            </a:pPr>
            <a:endParaRPr lang="he-IL" sz="700" dirty="0" smtClean="0">
              <a:solidFill>
                <a:schemeClr val="tx1"/>
              </a:solidFill>
              <a:cs typeface="David" pitchFamily="2" charset="-79"/>
            </a:endParaRPr>
          </a:p>
          <a:p>
            <a:pPr>
              <a:lnSpc>
                <a:spcPct val="120000"/>
              </a:lnSpc>
            </a:pP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וַיֹּאמֶר לֹא-יֵרֵד 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בְּנִי 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עִמָּכֶם 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כִּי-אָחִיו מֵת וְהוּא לְבַדּוֹ 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נִשְׁאָר 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וּקְרָאָהוּ </a:t>
            </a:r>
            <a:r>
              <a:rPr lang="he-IL" sz="1400" b="1" dirty="0">
                <a:solidFill>
                  <a:schemeClr val="tx1"/>
                </a:solidFill>
                <a:cs typeface="David" pitchFamily="2" charset="-79"/>
              </a:rPr>
              <a:t>אָסוֹן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 בַּדֶּרֶךְ אֲשֶׁר 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תֵּלְכוּ-בָהּ 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וְהוֹרַדְתֶּם אֶת-שֵׂיבָתִי 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בְּיָגוֹן </a:t>
            </a:r>
            <a:r>
              <a:rPr lang="he-IL" sz="1400" dirty="0">
                <a:solidFill>
                  <a:schemeClr val="tx1"/>
                </a:solidFill>
                <a:cs typeface="David" pitchFamily="2" charset="-79"/>
              </a:rPr>
              <a:t>שְׁאוֹלָה</a:t>
            </a:r>
            <a:r>
              <a:rPr lang="he-IL" sz="1400" dirty="0" smtClean="0">
                <a:solidFill>
                  <a:schemeClr val="tx1"/>
                </a:solidFill>
                <a:cs typeface="David" pitchFamily="2" charset="-79"/>
              </a:rPr>
              <a:t>.</a:t>
            </a:r>
            <a:endParaRPr lang="he-IL" sz="1400" dirty="0">
              <a:solidFill>
                <a:schemeClr val="tx1"/>
              </a:solidFill>
              <a:cs typeface="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766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08520" y="35332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ל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2144" y="2458625"/>
            <a:ext cx="7848872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מתקיף </a:t>
            </a:r>
            <a:r>
              <a:rPr lang="he-IL" sz="2000" dirty="0"/>
              <a:t>לה רב </a:t>
            </a:r>
            <a:r>
              <a:rPr lang="he-IL" sz="2000" dirty="0" err="1"/>
              <a:t>אדא</a:t>
            </a:r>
            <a:r>
              <a:rPr lang="he-IL" sz="2000" dirty="0"/>
              <a:t> בר אהבה: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ממאי </a:t>
            </a:r>
            <a:r>
              <a:rPr lang="he-IL" sz="2000" dirty="0" err="1"/>
              <a:t>דכי</a:t>
            </a:r>
            <a:r>
              <a:rPr lang="he-IL" sz="2000" dirty="0"/>
              <a:t> </a:t>
            </a:r>
            <a:r>
              <a:rPr lang="he-IL" sz="2000" dirty="0" err="1"/>
              <a:t>קא</a:t>
            </a:r>
            <a:r>
              <a:rPr lang="he-IL" sz="2000" dirty="0"/>
              <a:t> מזהר להו יעקב לבניה, על </a:t>
            </a:r>
            <a:r>
              <a:rPr lang="he-IL" sz="2000" dirty="0" err="1"/>
              <a:t>צינים</a:t>
            </a:r>
            <a:r>
              <a:rPr lang="he-IL" sz="2000" dirty="0"/>
              <a:t> ופחים </a:t>
            </a:r>
            <a:r>
              <a:rPr lang="he-IL" sz="2000" dirty="0" err="1"/>
              <a:t>דבידי</a:t>
            </a:r>
            <a:r>
              <a:rPr lang="he-IL" sz="2000" dirty="0"/>
              <a:t> שמים </a:t>
            </a:r>
            <a:r>
              <a:rPr lang="he-IL" sz="2000" dirty="0" err="1"/>
              <a:t>נינהו</a:t>
            </a:r>
            <a:r>
              <a:rPr lang="he-IL" sz="2000" dirty="0"/>
              <a:t>?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דלמא</a:t>
            </a:r>
            <a:r>
              <a:rPr lang="he-IL" sz="2000" dirty="0" smtClean="0"/>
              <a:t> </a:t>
            </a:r>
            <a:r>
              <a:rPr lang="he-IL" sz="2000" dirty="0"/>
              <a:t>על </a:t>
            </a:r>
            <a:r>
              <a:rPr lang="he-IL" sz="2000" dirty="0" err="1"/>
              <a:t>אריא</a:t>
            </a:r>
            <a:r>
              <a:rPr lang="he-IL" sz="2000" dirty="0"/>
              <a:t> וגנבי </a:t>
            </a:r>
            <a:r>
              <a:rPr lang="he-IL" sz="2000" dirty="0" err="1"/>
              <a:t>דבידי</a:t>
            </a:r>
            <a:r>
              <a:rPr lang="he-IL" sz="2000" dirty="0"/>
              <a:t> אדם </a:t>
            </a:r>
            <a:r>
              <a:rPr lang="he-IL" sz="2000" dirty="0" err="1"/>
              <a:t>נינהו</a:t>
            </a:r>
            <a:r>
              <a:rPr lang="he-IL" sz="2000" dirty="0"/>
              <a:t>!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endParaRPr lang="he-IL" sz="2000" dirty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אטו </a:t>
            </a:r>
            <a:r>
              <a:rPr lang="he-IL" sz="2000" dirty="0"/>
              <a:t>יעקב </a:t>
            </a:r>
            <a:r>
              <a:rPr lang="he-IL" sz="2000" dirty="0" err="1"/>
              <a:t>אהא</a:t>
            </a:r>
            <a:r>
              <a:rPr lang="he-IL" sz="2000" dirty="0"/>
              <a:t> אזהר, </a:t>
            </a:r>
            <a:r>
              <a:rPr lang="he-IL" sz="2000" dirty="0" err="1"/>
              <a:t>אהא</a:t>
            </a:r>
            <a:r>
              <a:rPr lang="he-IL" sz="2000" dirty="0"/>
              <a:t> לא אזהר? יעקב על כל מילי אזהר. </a:t>
            </a:r>
            <a:endParaRPr lang="he-IL" sz="2000" dirty="0" smtClean="0"/>
          </a:p>
        </p:txBody>
      </p:sp>
      <p:sp>
        <p:nvSpPr>
          <p:cNvPr id="13" name="הסבר מלבני מעוגל 12"/>
          <p:cNvSpPr/>
          <p:nvPr/>
        </p:nvSpPr>
        <p:spPr>
          <a:xfrm>
            <a:off x="4211960" y="404664"/>
            <a:ext cx="4392488" cy="1728192"/>
          </a:xfrm>
          <a:prstGeom prst="wedgeRoundRectCallout">
            <a:avLst>
              <a:gd name="adj1" fmla="val 56110"/>
              <a:gd name="adj2" fmla="val -172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מ"ט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דר'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נחוניא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בן הקנה? </a:t>
            </a:r>
          </a:p>
          <a:p>
            <a:pPr lvl="0"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אמר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אביי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 lvl="0"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נאמר "אסון" בידי אדם, ונאמר "אסון" בידי שמים, </a:t>
            </a:r>
          </a:p>
          <a:p>
            <a:pPr lvl="0"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מה אסון האמור בידי אדם - 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 lvl="0"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אף אסון האמור בידי שמים - 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730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4288" y="35332"/>
            <a:ext cx="2771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ל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א - דף ל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2048480"/>
            <a:ext cx="8309496" cy="45427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err="1">
                <a:solidFill>
                  <a:srgbClr val="7030A0"/>
                </a:solidFill>
              </a:rPr>
              <a:t>וצינים</a:t>
            </a:r>
            <a:r>
              <a:rPr lang="he-IL" sz="2000" dirty="0">
                <a:solidFill>
                  <a:srgbClr val="7030A0"/>
                </a:solidFill>
              </a:rPr>
              <a:t> פחים </a:t>
            </a:r>
            <a:r>
              <a:rPr lang="he-IL" sz="2000" dirty="0"/>
              <a:t>בידי שמים </a:t>
            </a:r>
            <a:r>
              <a:rPr lang="he-IL" sz="2000" dirty="0" err="1"/>
              <a:t>נינהו</a:t>
            </a:r>
            <a:r>
              <a:rPr lang="he-IL" sz="2000" dirty="0"/>
              <a:t>?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והתניא</a:t>
            </a:r>
            <a:r>
              <a:rPr lang="he-IL" sz="2000" dirty="0"/>
              <a:t>: </a:t>
            </a:r>
            <a:r>
              <a:rPr lang="he-IL" sz="2000" dirty="0" err="1"/>
              <a:t>הכל</a:t>
            </a:r>
            <a:r>
              <a:rPr lang="he-IL" sz="2000" dirty="0"/>
              <a:t> בידי שמים, חוץ </a:t>
            </a:r>
            <a:r>
              <a:rPr lang="he-IL" sz="2000" dirty="0" err="1">
                <a:solidFill>
                  <a:srgbClr val="7030A0"/>
                </a:solidFill>
              </a:rPr>
              <a:t>מצינים</a:t>
            </a:r>
            <a:r>
              <a:rPr lang="he-IL" sz="2000" dirty="0">
                <a:solidFill>
                  <a:srgbClr val="7030A0"/>
                </a:solidFill>
              </a:rPr>
              <a:t> פחים</a:t>
            </a:r>
            <a:r>
              <a:rPr lang="he-IL" sz="2000" dirty="0"/>
              <a:t>, שנאמר: "</a:t>
            </a:r>
            <a:r>
              <a:rPr lang="he-IL" sz="2000" dirty="0" err="1" smtClean="0"/>
              <a:t>צינים</a:t>
            </a:r>
            <a:r>
              <a:rPr lang="he-IL" sz="2000" dirty="0" smtClean="0"/>
              <a:t> </a:t>
            </a:r>
            <a:r>
              <a:rPr lang="he-IL" sz="2000" dirty="0"/>
              <a:t>פחים בדרך עיקש שומר נפשו ירחק </a:t>
            </a:r>
            <a:r>
              <a:rPr lang="he-IL" sz="2000" dirty="0" smtClean="0"/>
              <a:t>מהם"! </a:t>
            </a:r>
          </a:p>
          <a:p>
            <a:pPr>
              <a:lnSpc>
                <a:spcPct val="120000"/>
              </a:lnSpc>
            </a:pPr>
            <a:endParaRPr lang="he-IL" sz="9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ותו</a:t>
            </a:r>
            <a:r>
              <a:rPr lang="he-IL" sz="2000" dirty="0"/>
              <a:t>, </a:t>
            </a:r>
            <a:r>
              <a:rPr lang="he-IL" sz="2000" dirty="0" err="1">
                <a:solidFill>
                  <a:srgbClr val="7030A0"/>
                </a:solidFill>
              </a:rPr>
              <a:t>אריא</a:t>
            </a:r>
            <a:r>
              <a:rPr lang="he-IL" sz="2000" dirty="0">
                <a:solidFill>
                  <a:srgbClr val="7030A0"/>
                </a:solidFill>
              </a:rPr>
              <a:t> וגנבי </a:t>
            </a:r>
            <a:r>
              <a:rPr lang="he-IL" sz="2000" dirty="0"/>
              <a:t>בידי אדם </a:t>
            </a:r>
            <a:r>
              <a:rPr lang="he-IL" sz="2000" dirty="0" err="1"/>
              <a:t>נינהו</a:t>
            </a:r>
            <a:r>
              <a:rPr lang="he-IL" sz="2000" dirty="0"/>
              <a:t>?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והאמר </a:t>
            </a:r>
            <a:r>
              <a:rPr lang="he-IL" sz="2000" dirty="0"/>
              <a:t>רב יוסף, וכן תני רבי </a:t>
            </a:r>
            <a:r>
              <a:rPr lang="he-IL" sz="2000" dirty="0" err="1"/>
              <a:t>חייא</a:t>
            </a:r>
            <a:r>
              <a:rPr lang="he-IL" sz="2000" dirty="0"/>
              <a:t>: מיום שחרב בית המקדש, אף על פי שבטלו סנהדרין, ארבע מיתות לא </a:t>
            </a:r>
            <a:r>
              <a:rPr lang="he-IL" sz="2000" dirty="0" smtClean="0"/>
              <a:t>בטלו</a:t>
            </a:r>
            <a:r>
              <a:rPr lang="he-IL" sz="2000" dirty="0"/>
              <a:t>.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לא </a:t>
            </a:r>
            <a:r>
              <a:rPr lang="he-IL" sz="2000" dirty="0"/>
              <a:t>בטלו? הא בטלו להו!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אלא</a:t>
            </a:r>
            <a:r>
              <a:rPr lang="he-IL" sz="2000" dirty="0"/>
              <a:t>, דין ארבע מיתות לא בטלו, מי שנתחייב סקילה - או נופל מן הגג או </a:t>
            </a:r>
            <a:r>
              <a:rPr lang="he-IL" sz="2000" dirty="0">
                <a:solidFill>
                  <a:srgbClr val="7030A0"/>
                </a:solidFill>
              </a:rPr>
              <a:t>חיה</a:t>
            </a:r>
            <a:r>
              <a:rPr lang="he-IL" sz="2000" dirty="0"/>
              <a:t> </a:t>
            </a:r>
            <a:r>
              <a:rPr lang="he-IL" sz="2000" dirty="0" err="1"/>
              <a:t>דורסתו</a:t>
            </a:r>
            <a:r>
              <a:rPr lang="he-IL" sz="2000" dirty="0"/>
              <a:t>, ומי שנתחייב שריפה - או נופל בדליקה או נחש מכישו, ומי שנתחייב הריגה - או נמסר למלכות או </a:t>
            </a:r>
            <a:r>
              <a:rPr lang="he-IL" sz="2000" dirty="0">
                <a:solidFill>
                  <a:srgbClr val="7030A0"/>
                </a:solidFill>
              </a:rPr>
              <a:t>ליסטים</a:t>
            </a:r>
            <a:r>
              <a:rPr lang="he-IL" sz="2000" dirty="0"/>
              <a:t> באין עליו, ומי שנתחייב חנק - או טובע בנהר או מת </a:t>
            </a:r>
            <a:r>
              <a:rPr lang="he-IL" sz="2000" dirty="0" err="1"/>
              <a:t>בסרונכי</a:t>
            </a:r>
            <a:r>
              <a:rPr lang="he-IL" sz="2000" dirty="0"/>
              <a:t>!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endParaRPr lang="he-IL" sz="1200" dirty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אלא </a:t>
            </a:r>
            <a:r>
              <a:rPr lang="he-IL" sz="2000" dirty="0" err="1"/>
              <a:t>איפוך</a:t>
            </a:r>
            <a:r>
              <a:rPr lang="he-IL" sz="2000" dirty="0"/>
              <a:t>: </a:t>
            </a:r>
            <a:r>
              <a:rPr lang="he-IL" sz="2000" dirty="0" err="1"/>
              <a:t>אריא</a:t>
            </a:r>
            <a:r>
              <a:rPr lang="he-IL" sz="2000" dirty="0"/>
              <a:t> וגנבי בידי שמים, </a:t>
            </a:r>
            <a:r>
              <a:rPr lang="he-IL" sz="2000" dirty="0" err="1"/>
              <a:t>צינים</a:t>
            </a:r>
            <a:r>
              <a:rPr lang="he-IL" sz="2000" dirty="0"/>
              <a:t> ופחים בידי אדם. </a:t>
            </a:r>
            <a:endParaRPr lang="he-IL" sz="2000" dirty="0" smtClean="0"/>
          </a:p>
        </p:txBody>
      </p:sp>
      <p:sp>
        <p:nvSpPr>
          <p:cNvPr id="13" name="הסבר מלבני מעוגל 12"/>
          <p:cNvSpPr/>
          <p:nvPr/>
        </p:nvSpPr>
        <p:spPr>
          <a:xfrm>
            <a:off x="2411760" y="518968"/>
            <a:ext cx="6192688" cy="1224136"/>
          </a:xfrm>
          <a:prstGeom prst="wedgeRoundRectCallout">
            <a:avLst>
              <a:gd name="adj1" fmla="val 56110"/>
              <a:gd name="adj2" fmla="val -172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מתקיף לה רב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אדא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בר אהבה: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ממאי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דכי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קא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מזהר להו יעקב לבניה, על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צינים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ופחים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דבידי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שמים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נינהו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?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דלמא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על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אריא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וגנבי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דבידי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אדם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נינהו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! </a:t>
            </a:r>
            <a:endParaRPr lang="he-IL" sz="17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75856" y="4900224"/>
            <a:ext cx="576064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 smtClean="0"/>
              <a:t>עמוד ב</a:t>
            </a:r>
            <a:endParaRPr lang="he-IL" sz="800" dirty="0"/>
          </a:p>
        </p:txBody>
      </p:sp>
    </p:spTree>
    <p:extLst>
      <p:ext uri="{BB962C8B-B14F-4D97-AF65-F5344CB8AC3E}">
        <p14:creationId xmlns:p14="http://schemas.microsoft.com/office/powerpoint/2010/main" val="209165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7" name="הסבר מלבני מעוגל 6"/>
          <p:cNvSpPr/>
          <p:nvPr/>
        </p:nvSpPr>
        <p:spPr>
          <a:xfrm>
            <a:off x="683568" y="431960"/>
            <a:ext cx="7920880" cy="5877360"/>
          </a:xfrm>
          <a:prstGeom prst="wedgeRoundRectCallout">
            <a:avLst>
              <a:gd name="adj1" fmla="val 53275"/>
              <a:gd name="adj2" fmla="val -93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מיום שחרב בית המקדש, אף על פי שבטלו סנהדרין... דין ארבע מיתות לא בטלו, </a:t>
            </a:r>
          </a:p>
          <a:p>
            <a:pPr lvl="0"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מי שנתחייב סקילה - או נופל מן הגג או חיה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דורסתו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ומי שנתחייב שריפה - או נופל בדליקה או נחש מכישו, ומי שנתחייב הריגה - או נמסר למלכות או ליסטים באין עליו, ומי שנתחייב חנק - או טובע בנהר או מת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בסרונכי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.</a:t>
            </a:r>
          </a:p>
          <a:p>
            <a:pPr lvl="0">
              <a:lnSpc>
                <a:spcPct val="120000"/>
              </a:lnSpc>
            </a:pPr>
            <a:endParaRPr lang="he-IL" sz="2800" dirty="0" smtClean="0">
              <a:solidFill>
                <a:srgbClr val="002060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2000" dirty="0" err="1" smtClean="0">
                <a:solidFill>
                  <a:srgbClr val="002060"/>
                </a:solidFill>
              </a:rPr>
              <a:t>תוס</a:t>
            </a:r>
            <a:r>
              <a:rPr lang="he-IL" sz="2000" dirty="0">
                <a:solidFill>
                  <a:srgbClr val="002060"/>
                </a:solidFill>
              </a:rPr>
              <a:t>' ד"ה דין:</a:t>
            </a:r>
          </a:p>
          <a:p>
            <a:pPr lvl="0">
              <a:lnSpc>
                <a:spcPct val="120000"/>
              </a:lnSpc>
            </a:pPr>
            <a:endParaRPr lang="he-IL" sz="600" dirty="0">
              <a:solidFill>
                <a:srgbClr val="002060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2000" dirty="0">
                <a:solidFill>
                  <a:srgbClr val="002060"/>
                </a:solidFill>
              </a:rPr>
              <a:t>אבל קשה </a:t>
            </a:r>
            <a:r>
              <a:rPr lang="he-IL" sz="2000" dirty="0" err="1">
                <a:solidFill>
                  <a:srgbClr val="002060"/>
                </a:solidFill>
              </a:rPr>
              <a:t>דחזינן</a:t>
            </a:r>
            <a:r>
              <a:rPr lang="he-IL" sz="2000" dirty="0">
                <a:solidFill>
                  <a:srgbClr val="002060"/>
                </a:solidFill>
              </a:rPr>
              <a:t> כמה עבריינים ועובדי עבודת כוכבים שמתים על </a:t>
            </a:r>
            <a:r>
              <a:rPr lang="he-IL" sz="2000" dirty="0" err="1">
                <a:solidFill>
                  <a:srgbClr val="002060"/>
                </a:solidFill>
              </a:rPr>
              <a:t>מטותם</a:t>
            </a:r>
            <a:r>
              <a:rPr lang="he-IL" sz="2000" dirty="0">
                <a:solidFill>
                  <a:srgbClr val="002060"/>
                </a:solidFill>
              </a:rPr>
              <a:t>!</a:t>
            </a:r>
          </a:p>
          <a:p>
            <a:pPr lvl="0">
              <a:lnSpc>
                <a:spcPct val="120000"/>
              </a:lnSpc>
            </a:pPr>
            <a:endParaRPr lang="he-IL" sz="600" dirty="0">
              <a:solidFill>
                <a:srgbClr val="002060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2000" dirty="0">
                <a:solidFill>
                  <a:srgbClr val="002060"/>
                </a:solidFill>
              </a:rPr>
              <a:t>ויש לומר </a:t>
            </a:r>
            <a:r>
              <a:rPr lang="he-IL" sz="2000" dirty="0" err="1">
                <a:solidFill>
                  <a:srgbClr val="002060"/>
                </a:solidFill>
              </a:rPr>
              <a:t>דע''י</a:t>
            </a:r>
            <a:r>
              <a:rPr lang="he-IL" sz="2000" dirty="0">
                <a:solidFill>
                  <a:srgbClr val="002060"/>
                </a:solidFill>
              </a:rPr>
              <a:t> תשובה </a:t>
            </a:r>
            <a:r>
              <a:rPr lang="he-IL" sz="2000" dirty="0" err="1">
                <a:solidFill>
                  <a:srgbClr val="002060"/>
                </a:solidFill>
              </a:rPr>
              <a:t>הקב''ה</a:t>
            </a:r>
            <a:r>
              <a:rPr lang="he-IL" sz="2000" dirty="0">
                <a:solidFill>
                  <a:srgbClr val="002060"/>
                </a:solidFill>
              </a:rPr>
              <a:t> </a:t>
            </a:r>
            <a:r>
              <a:rPr lang="he-IL" sz="2000" dirty="0" err="1">
                <a:solidFill>
                  <a:srgbClr val="002060"/>
                </a:solidFill>
              </a:rPr>
              <a:t>מיקל</a:t>
            </a:r>
            <a:r>
              <a:rPr lang="he-IL" sz="2000" dirty="0">
                <a:solidFill>
                  <a:srgbClr val="002060"/>
                </a:solidFill>
              </a:rPr>
              <a:t> ולפעמים מוחל לגמרי,</a:t>
            </a:r>
          </a:p>
          <a:p>
            <a:pPr lvl="0">
              <a:lnSpc>
                <a:spcPct val="120000"/>
              </a:lnSpc>
            </a:pPr>
            <a:endParaRPr lang="he-IL" sz="600" dirty="0">
              <a:solidFill>
                <a:srgbClr val="002060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2000" dirty="0">
                <a:solidFill>
                  <a:srgbClr val="002060"/>
                </a:solidFill>
              </a:rPr>
              <a:t>או זכות תולה לו ואינו נפרע ממנו בחייו.</a:t>
            </a:r>
          </a:p>
          <a:p>
            <a:pPr lvl="0">
              <a:lnSpc>
                <a:spcPct val="120000"/>
              </a:lnSpc>
            </a:pPr>
            <a:endParaRPr lang="he-IL" sz="2400" dirty="0">
              <a:solidFill>
                <a:srgbClr val="002060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2000" dirty="0" err="1">
                <a:solidFill>
                  <a:srgbClr val="002060"/>
                </a:solidFill>
              </a:rPr>
              <a:t>מהרש"א</a:t>
            </a:r>
            <a:r>
              <a:rPr lang="he-IL" sz="2000" dirty="0">
                <a:solidFill>
                  <a:srgbClr val="002060"/>
                </a:solidFill>
              </a:rPr>
              <a:t> בח"א:</a:t>
            </a:r>
          </a:p>
          <a:p>
            <a:pPr lvl="0">
              <a:lnSpc>
                <a:spcPct val="120000"/>
              </a:lnSpc>
            </a:pPr>
            <a:endParaRPr lang="he-IL" sz="600" dirty="0">
              <a:solidFill>
                <a:srgbClr val="002060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2000" dirty="0">
                <a:solidFill>
                  <a:srgbClr val="002060"/>
                </a:solidFill>
              </a:rPr>
              <a:t>וכן </a:t>
            </a:r>
            <a:r>
              <a:rPr lang="he-IL" sz="2000" dirty="0" err="1">
                <a:solidFill>
                  <a:srgbClr val="002060"/>
                </a:solidFill>
              </a:rPr>
              <a:t>י"ל</a:t>
            </a:r>
            <a:r>
              <a:rPr lang="he-IL" sz="2000" dirty="0">
                <a:solidFill>
                  <a:srgbClr val="002060"/>
                </a:solidFill>
              </a:rPr>
              <a:t> בהיפך </a:t>
            </a:r>
            <a:r>
              <a:rPr lang="he-IL" sz="2000" dirty="0" err="1">
                <a:solidFill>
                  <a:srgbClr val="002060"/>
                </a:solidFill>
              </a:rPr>
              <a:t>דחזינן</a:t>
            </a:r>
            <a:r>
              <a:rPr lang="he-IL" sz="2000" dirty="0">
                <a:solidFill>
                  <a:srgbClr val="002060"/>
                </a:solidFill>
              </a:rPr>
              <a:t> כמה צדיקים גמורים כמו ר"ע שמתים במיתות משונות,</a:t>
            </a:r>
          </a:p>
          <a:p>
            <a:pPr lvl="0">
              <a:lnSpc>
                <a:spcPct val="120000"/>
              </a:lnSpc>
            </a:pPr>
            <a:endParaRPr lang="he-IL" sz="600" dirty="0">
              <a:solidFill>
                <a:srgbClr val="002060"/>
              </a:solidFill>
            </a:endParaRPr>
          </a:p>
          <a:p>
            <a:pPr lvl="0">
              <a:lnSpc>
                <a:spcPct val="120000"/>
              </a:lnSpc>
            </a:pPr>
            <a:r>
              <a:rPr lang="he-IL" sz="2000" dirty="0" err="1">
                <a:solidFill>
                  <a:srgbClr val="002060"/>
                </a:solidFill>
              </a:rPr>
              <a:t>דנפרע</a:t>
            </a:r>
            <a:r>
              <a:rPr lang="he-IL" sz="2000" dirty="0">
                <a:solidFill>
                  <a:srgbClr val="002060"/>
                </a:solidFill>
              </a:rPr>
              <a:t> ממנו מיעוט עבירותיו בחייו כדי לזכותם לעוה"ב.</a:t>
            </a:r>
          </a:p>
        </p:txBody>
      </p:sp>
    </p:spTree>
    <p:extLst>
      <p:ext uri="{BB962C8B-B14F-4D97-AF65-F5344CB8AC3E}">
        <p14:creationId xmlns:p14="http://schemas.microsoft.com/office/powerpoint/2010/main" val="278000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08520" y="35332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ל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3789040"/>
            <a:ext cx="784887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רבא אמר: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טעמא </a:t>
            </a:r>
            <a:r>
              <a:rPr lang="he-IL" sz="2000" dirty="0"/>
              <a:t>דרבי </a:t>
            </a:r>
            <a:r>
              <a:rPr lang="he-IL" sz="2000" dirty="0" err="1"/>
              <a:t>נחוניא</a:t>
            </a:r>
            <a:r>
              <a:rPr lang="he-IL" sz="2000" dirty="0"/>
              <a:t> בן הקנה מהכא: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"ואם </a:t>
            </a:r>
            <a:r>
              <a:rPr lang="he-IL" sz="2000" dirty="0"/>
              <a:t>העלם יעלימו עם הארץ את עיניהם מן האיש ההוא בתתו מזרעו למולך... ושמתי אני את פני באיש ההוא ובמשפחתו והכרתי </a:t>
            </a:r>
            <a:r>
              <a:rPr lang="he-IL" sz="2000" dirty="0" smtClean="0"/>
              <a:t>אותו" - </a:t>
            </a:r>
          </a:p>
          <a:p>
            <a:pPr>
              <a:lnSpc>
                <a:spcPct val="120000"/>
              </a:lnSpc>
            </a:pPr>
            <a:r>
              <a:rPr lang="he-IL" sz="2000" dirty="0" smtClean="0"/>
              <a:t>אמרה </a:t>
            </a:r>
            <a:r>
              <a:rPr lang="he-IL" sz="2000" dirty="0"/>
              <a:t>תורה: כרת שלי כמיתה שלכם, מה מיתה שלכם פטור מן </a:t>
            </a:r>
            <a:r>
              <a:rPr lang="he-IL" sz="2000" dirty="0" err="1"/>
              <a:t>התשלומין</a:t>
            </a:r>
            <a:r>
              <a:rPr lang="he-IL" sz="2000" dirty="0"/>
              <a:t>, אף כרת שלי פטור מן </a:t>
            </a:r>
            <a:r>
              <a:rPr lang="he-IL" sz="2000" dirty="0" err="1"/>
              <a:t>התשלומין</a:t>
            </a:r>
            <a:r>
              <a:rPr lang="he-IL" sz="2000" dirty="0"/>
              <a:t>. </a:t>
            </a:r>
            <a:endParaRPr lang="he-IL" sz="2000" dirty="0" smtClean="0"/>
          </a:p>
        </p:txBody>
      </p:sp>
      <p:sp>
        <p:nvSpPr>
          <p:cNvPr id="5" name="הסבר מלבני מעוגל 4"/>
          <p:cNvSpPr/>
          <p:nvPr/>
        </p:nvSpPr>
        <p:spPr>
          <a:xfrm>
            <a:off x="2699792" y="404664"/>
            <a:ext cx="5832648" cy="2880320"/>
          </a:xfrm>
          <a:prstGeom prst="wedgeRoundRectCallout">
            <a:avLst>
              <a:gd name="adj1" fmla="val 56110"/>
              <a:gd name="adj2" fmla="val -1726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רבי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נחוניא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בן הקנה היה עושה את יום הכפורים כשבת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לתשלומין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מה שבת - מתחייב בנפשו ופטור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אף יום הכפורים - מתחייב בנפשו ופטור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endParaRPr lang="he-IL" sz="11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מ"ט דר'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נחוניא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 בן הקנה?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אמר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אביי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נאמר "אסון" בידי אדם, ונאמר "אסון" בידי שמים,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מה אסון האמור בידי אדם - 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אף אסון האמור בידי שמים - 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0432" y="3846760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❷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958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08520" y="35332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b="1" dirty="0">
                <a:solidFill>
                  <a:schemeClr val="bg1">
                    <a:lumMod val="50000"/>
                  </a:schemeClr>
                </a:solidFill>
              </a:rPr>
              <a:t>ל</a:t>
            </a:r>
            <a:r>
              <a:rPr lang="he-IL" b="1" dirty="0" smtClean="0">
                <a:solidFill>
                  <a:schemeClr val="bg1">
                    <a:lumMod val="50000"/>
                  </a:schemeClr>
                </a:solidFill>
              </a:rPr>
              <a:t> עמוד ב</a:t>
            </a:r>
            <a:endParaRPr lang="he-IL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3568" y="3299500"/>
            <a:ext cx="784887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2000" dirty="0" smtClean="0"/>
              <a:t>מאי </a:t>
            </a:r>
            <a:r>
              <a:rPr lang="he-IL" sz="2000" dirty="0"/>
              <a:t>איכא בין רבא </a:t>
            </a:r>
            <a:r>
              <a:rPr lang="he-IL" sz="2000" dirty="0" err="1"/>
              <a:t>לאביי</a:t>
            </a:r>
            <a:r>
              <a:rPr lang="he-IL" sz="2000" dirty="0"/>
              <a:t>?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smtClean="0"/>
              <a:t>איכא </a:t>
            </a:r>
            <a:r>
              <a:rPr lang="he-IL" sz="2000" dirty="0" err="1"/>
              <a:t>בינייהו</a:t>
            </a:r>
            <a:r>
              <a:rPr lang="he-IL" sz="2000" dirty="0"/>
              <a:t> זר שאכל </a:t>
            </a:r>
            <a:r>
              <a:rPr lang="he-IL" sz="2000" dirty="0" smtClean="0"/>
              <a:t>תרומה - </a:t>
            </a:r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לאביי</a:t>
            </a:r>
            <a:r>
              <a:rPr lang="he-IL" sz="2000" dirty="0" smtClean="0"/>
              <a:t> </a:t>
            </a:r>
            <a:r>
              <a:rPr lang="he-IL" sz="2000" dirty="0"/>
              <a:t>פטור, </a:t>
            </a:r>
            <a:endParaRPr lang="he-IL" sz="2000" dirty="0" smtClean="0"/>
          </a:p>
          <a:p>
            <a:pPr>
              <a:lnSpc>
                <a:spcPct val="120000"/>
              </a:lnSpc>
            </a:pPr>
            <a:r>
              <a:rPr lang="he-IL" sz="2000" dirty="0" err="1" smtClean="0"/>
              <a:t>ולרבא</a:t>
            </a:r>
            <a:r>
              <a:rPr lang="he-IL" sz="2000" dirty="0" smtClean="0"/>
              <a:t> </a:t>
            </a:r>
            <a:r>
              <a:rPr lang="he-IL" sz="2000" dirty="0"/>
              <a:t>חייב. </a:t>
            </a:r>
            <a:endParaRPr lang="he-IL" sz="2000" dirty="0" smtClean="0"/>
          </a:p>
        </p:txBody>
      </p:sp>
      <p:sp>
        <p:nvSpPr>
          <p:cNvPr id="5" name="הסבר מלבני מעוגל 4"/>
          <p:cNvSpPr/>
          <p:nvPr/>
        </p:nvSpPr>
        <p:spPr>
          <a:xfrm>
            <a:off x="1259632" y="836712"/>
            <a:ext cx="7344816" cy="2016224"/>
          </a:xfrm>
          <a:prstGeom prst="wedgeRoundRectCallout">
            <a:avLst>
              <a:gd name="adj1" fmla="val 53275"/>
              <a:gd name="adj2" fmla="val -93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700" dirty="0" err="1" smtClean="0">
                <a:solidFill>
                  <a:srgbClr val="F79646">
                    <a:lumMod val="50000"/>
                  </a:srgbClr>
                </a:solidFill>
              </a:rPr>
              <a:t>אביי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: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נאמר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"אסון" בידי אדם, ונאמר "אסון" בידי שמים,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מה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אסון האמור בידי אדם - 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</a:t>
            </a: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אף 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אסון האמור בידי שמים - 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. </a:t>
            </a:r>
            <a:endParaRPr lang="he-IL" sz="17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endParaRPr lang="he-IL" sz="1200" dirty="0" smtClean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700" dirty="0" smtClean="0">
                <a:solidFill>
                  <a:srgbClr val="F79646">
                    <a:lumMod val="50000"/>
                  </a:srgbClr>
                </a:solidFill>
              </a:rPr>
              <a:t>רבא: "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ואם העלם יעלימו עם הארץ את עיניהם מן האיש ההוא בתתו מזרעו למולך... ושמתי אני את פני באיש ההוא ובמשפחתו והכרתי אותו" - אמרה תורה: כרת שלי כמיתה שלכם, מה מיתה שלכם 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, אף כרת שלי פטור מן </a:t>
            </a:r>
            <a:r>
              <a:rPr lang="he-IL" sz="1700" dirty="0" err="1">
                <a:solidFill>
                  <a:srgbClr val="F79646">
                    <a:lumMod val="50000"/>
                  </a:srgbClr>
                </a:solidFill>
              </a:rPr>
              <a:t>התשלומין</a:t>
            </a:r>
            <a:r>
              <a:rPr lang="he-IL" sz="1700" dirty="0">
                <a:solidFill>
                  <a:srgbClr val="F79646">
                    <a:lumMod val="50000"/>
                  </a:srgb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78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הסבר מלבני מעוגל 4"/>
          <p:cNvSpPr/>
          <p:nvPr/>
        </p:nvSpPr>
        <p:spPr>
          <a:xfrm>
            <a:off x="755576" y="836712"/>
            <a:ext cx="7776864" cy="4824536"/>
          </a:xfrm>
          <a:prstGeom prst="wedgeRoundRectCallout">
            <a:avLst>
              <a:gd name="adj1" fmla="val 53275"/>
              <a:gd name="adj2" fmla="val -932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20000"/>
              </a:lnSpc>
            </a:pPr>
            <a:r>
              <a:rPr lang="he-IL" sz="3600" dirty="0" smtClean="0">
                <a:solidFill>
                  <a:srgbClr val="002060"/>
                </a:solidFill>
              </a:rPr>
              <a:t>ההבדל בין מיתה בידי שמים לכרת:</a:t>
            </a:r>
          </a:p>
          <a:p>
            <a:pPr>
              <a:lnSpc>
                <a:spcPct val="120000"/>
              </a:lnSpc>
            </a:pPr>
            <a:endParaRPr lang="he-IL" sz="28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200" dirty="0" smtClean="0">
                <a:solidFill>
                  <a:srgbClr val="002060"/>
                </a:solidFill>
              </a:rPr>
              <a:t>רש"י (ד"ה זר</a:t>
            </a:r>
            <a:r>
              <a:rPr lang="he-IL" sz="2200" dirty="0">
                <a:solidFill>
                  <a:srgbClr val="002060"/>
                </a:solidFill>
              </a:rPr>
              <a:t>): </a:t>
            </a:r>
            <a:endParaRPr lang="he-IL" sz="22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200" dirty="0" smtClean="0">
                <a:solidFill>
                  <a:srgbClr val="002060"/>
                </a:solidFill>
              </a:rPr>
              <a:t>כרת </a:t>
            </a:r>
            <a:r>
              <a:rPr lang="he-IL" sz="2200" dirty="0">
                <a:solidFill>
                  <a:srgbClr val="002060"/>
                </a:solidFill>
              </a:rPr>
              <a:t>הוא וזרעו </a:t>
            </a:r>
            <a:r>
              <a:rPr lang="he-IL" sz="2200" dirty="0" err="1">
                <a:solidFill>
                  <a:srgbClr val="002060"/>
                </a:solidFill>
              </a:rPr>
              <a:t>נענשין</a:t>
            </a:r>
            <a:r>
              <a:rPr lang="he-IL" sz="2200" dirty="0">
                <a:solidFill>
                  <a:srgbClr val="002060"/>
                </a:solidFill>
              </a:rPr>
              <a:t> </a:t>
            </a:r>
            <a:r>
              <a:rPr lang="he-IL" sz="2200" dirty="0" err="1">
                <a:solidFill>
                  <a:srgbClr val="002060"/>
                </a:solidFill>
              </a:rPr>
              <a:t>דכתיב</a:t>
            </a:r>
            <a:r>
              <a:rPr lang="he-IL" sz="2200" dirty="0">
                <a:solidFill>
                  <a:srgbClr val="002060"/>
                </a:solidFill>
              </a:rPr>
              <a:t> (ויקרא כ) </a:t>
            </a:r>
            <a:r>
              <a:rPr lang="he-IL" sz="2200" dirty="0" err="1">
                <a:solidFill>
                  <a:srgbClr val="002060"/>
                </a:solidFill>
              </a:rPr>
              <a:t>ערירים</a:t>
            </a:r>
            <a:r>
              <a:rPr lang="he-IL" sz="2200" dirty="0">
                <a:solidFill>
                  <a:srgbClr val="002060"/>
                </a:solidFill>
              </a:rPr>
              <a:t> יהיו</a:t>
            </a:r>
            <a:r>
              <a:rPr lang="he-IL" sz="2200" dirty="0" smtClean="0">
                <a:solidFill>
                  <a:srgbClr val="002060"/>
                </a:solidFill>
              </a:rPr>
              <a:t>:</a:t>
            </a:r>
          </a:p>
          <a:p>
            <a:pPr>
              <a:lnSpc>
                <a:spcPct val="120000"/>
              </a:lnSpc>
            </a:pPr>
            <a:endParaRPr lang="he-IL" sz="28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200" dirty="0" smtClean="0">
                <a:solidFill>
                  <a:srgbClr val="002060"/>
                </a:solidFill>
              </a:rPr>
              <a:t>רמב"ם (</a:t>
            </a:r>
            <a:r>
              <a:rPr lang="he-IL" sz="2200" dirty="0" err="1" smtClean="0">
                <a:solidFill>
                  <a:srgbClr val="002060"/>
                </a:solidFill>
              </a:rPr>
              <a:t>פיהמ"ש</a:t>
            </a:r>
            <a:r>
              <a:rPr lang="he-IL" sz="2200" dirty="0" smtClean="0">
                <a:solidFill>
                  <a:srgbClr val="002060"/>
                </a:solidFill>
              </a:rPr>
              <a:t> </a:t>
            </a:r>
            <a:r>
              <a:rPr lang="he-IL" sz="2200" dirty="0">
                <a:solidFill>
                  <a:srgbClr val="002060"/>
                </a:solidFill>
              </a:rPr>
              <a:t>סנהדרין </a:t>
            </a:r>
            <a:r>
              <a:rPr lang="he-IL" sz="2200" dirty="0" smtClean="0">
                <a:solidFill>
                  <a:srgbClr val="002060"/>
                </a:solidFill>
              </a:rPr>
              <a:t>פ"ט מ"ו):</a:t>
            </a:r>
            <a:endParaRPr lang="he-IL" sz="22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endParaRPr lang="he-IL" sz="400" dirty="0" smtClean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he-IL" sz="2200" dirty="0" smtClean="0">
                <a:solidFill>
                  <a:srgbClr val="002060"/>
                </a:solidFill>
              </a:rPr>
              <a:t>וזו </a:t>
            </a:r>
            <a:r>
              <a:rPr lang="he-IL" sz="2200" dirty="0">
                <a:solidFill>
                  <a:srgbClr val="002060"/>
                </a:solidFill>
              </a:rPr>
              <a:t>המיתה בידי שמים היא קלה מן הכרת, לפי </a:t>
            </a:r>
            <a:r>
              <a:rPr lang="he-IL" sz="2200" dirty="0" err="1">
                <a:solidFill>
                  <a:srgbClr val="002060"/>
                </a:solidFill>
              </a:rPr>
              <a:t>שהמחוייב</a:t>
            </a:r>
            <a:r>
              <a:rPr lang="he-IL" sz="2200" dirty="0">
                <a:solidFill>
                  <a:srgbClr val="002060"/>
                </a:solidFill>
              </a:rPr>
              <a:t> כרת נשאר העונש עליו אחר </a:t>
            </a:r>
            <a:r>
              <a:rPr lang="he-IL" sz="2200" dirty="0" err="1">
                <a:solidFill>
                  <a:srgbClr val="002060"/>
                </a:solidFill>
              </a:rPr>
              <a:t>המות</a:t>
            </a:r>
            <a:r>
              <a:rPr lang="he-IL" sz="2200" dirty="0">
                <a:solidFill>
                  <a:srgbClr val="002060"/>
                </a:solidFill>
              </a:rPr>
              <a:t> כמו שנבאר בפרק שאחר זה, </a:t>
            </a:r>
            <a:r>
              <a:rPr lang="he-IL" sz="2200" dirty="0" err="1">
                <a:solidFill>
                  <a:srgbClr val="002060"/>
                </a:solidFill>
              </a:rPr>
              <a:t>ומחוייב</a:t>
            </a:r>
            <a:r>
              <a:rPr lang="he-IL" sz="2200" dirty="0">
                <a:solidFill>
                  <a:srgbClr val="002060"/>
                </a:solidFill>
              </a:rPr>
              <a:t> מיתה כשמת </a:t>
            </a:r>
            <a:r>
              <a:rPr lang="he-IL" sz="2200" dirty="0" err="1">
                <a:solidFill>
                  <a:srgbClr val="002060"/>
                </a:solidFill>
              </a:rPr>
              <a:t>נתכפר</a:t>
            </a:r>
            <a:r>
              <a:rPr lang="he-IL" sz="2200" dirty="0">
                <a:solidFill>
                  <a:srgbClr val="002060"/>
                </a:solidFill>
              </a:rPr>
              <a:t> לו</a:t>
            </a:r>
            <a:r>
              <a:rPr lang="he-IL" sz="2200" dirty="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118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3985</TotalTime>
  <Words>1365</Words>
  <Application>Microsoft Office PowerPoint</Application>
  <PresentationFormat>‫הצגה על המסך (4:3)</PresentationFormat>
  <Paragraphs>201</Paragraphs>
  <Slides>12</Slides>
  <Notes>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7" baseType="lpstr">
      <vt:lpstr>Arial</vt:lpstr>
      <vt:lpstr>Calibri</vt:lpstr>
      <vt:lpstr>David</vt:lpstr>
      <vt:lpstr>Times New Roman</vt:lpstr>
      <vt:lpstr>ערכת נושא Office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הראל</cp:lastModifiedBy>
  <cp:revision>345</cp:revision>
  <dcterms:created xsi:type="dcterms:W3CDTF">2015-01-28T10:22:53Z</dcterms:created>
  <dcterms:modified xsi:type="dcterms:W3CDTF">2015-03-04T15:41:30Z</dcterms:modified>
</cp:coreProperties>
</file>