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276" r:id="rId2"/>
    <p:sldId id="294" r:id="rId3"/>
    <p:sldId id="299" r:id="rId4"/>
    <p:sldId id="298" r:id="rId5"/>
    <p:sldId id="300" r:id="rId6"/>
    <p:sldId id="301" r:id="rId7"/>
    <p:sldId id="295" r:id="rId8"/>
    <p:sldId id="303" r:id="rId9"/>
    <p:sldId id="302" r:id="rId10"/>
    <p:sldId id="305" r:id="rId11"/>
    <p:sldId id="296" r:id="rId12"/>
    <p:sldId id="307" r:id="rId13"/>
    <p:sldId id="293" r:id="rId14"/>
    <p:sldId id="274" r:id="rId1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552" autoAdjust="0"/>
  </p:normalViewPr>
  <p:slideViewPr>
    <p:cSldViewPr>
      <p:cViewPr varScale="1">
        <p:scale>
          <a:sx n="72" d="100"/>
          <a:sy n="72" d="100"/>
        </p:scale>
        <p:origin x="132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t>כ"ח/אדר/תשע"ה</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שלש מדות - במיתת נערה </a:t>
            </a:r>
            <a:r>
              <a:rPr lang="he-IL" dirty="0" err="1" smtClean="0"/>
              <a:t>המאורסה</a:t>
            </a:r>
            <a:r>
              <a:rPr lang="he-IL" dirty="0" smtClean="0"/>
              <a:t>.</a:t>
            </a:r>
          </a:p>
          <a:p>
            <a:r>
              <a:rPr lang="he-IL" dirty="0" smtClean="0"/>
              <a:t>באו לה עדים בבית חמיה - לאחר שניסת.</a:t>
            </a:r>
          </a:p>
          <a:p>
            <a:r>
              <a:rPr lang="he-IL" dirty="0" smtClean="0"/>
              <a:t>שזינתה בבית אביה - באירוסין.</a:t>
            </a:r>
          </a:p>
          <a:p>
            <a:pPr rtl="1"/>
            <a:r>
              <a:rPr lang="he-IL" sz="1200" kern="1200" dirty="0" smtClean="0">
                <a:solidFill>
                  <a:schemeClr val="tx1"/>
                </a:solidFill>
                <a:effectLst/>
                <a:latin typeface="+mn-lt"/>
                <a:ea typeface="+mn-ea"/>
                <a:cs typeface="+mn-cs"/>
              </a:rPr>
              <a:t>באו לה עדים בבית אביה - קודם שנשאת.</a:t>
            </a:r>
            <a:endParaRPr lang="en-US" sz="1200" kern="1200" dirty="0" smtClean="0">
              <a:solidFill>
                <a:schemeClr val="tx1"/>
              </a:solidFill>
              <a:effectLst/>
              <a:latin typeface="+mn-lt"/>
              <a:ea typeface="+mn-ea"/>
              <a:cs typeface="+mn-cs"/>
            </a:endParaRPr>
          </a:p>
          <a:p>
            <a:pPr rtl="1"/>
            <a:r>
              <a:rPr lang="he-IL" sz="1200" kern="1200" dirty="0" err="1" smtClean="0">
                <a:solidFill>
                  <a:schemeClr val="tx1"/>
                </a:solidFill>
                <a:effectLst/>
                <a:latin typeface="+mn-lt"/>
                <a:ea typeface="+mn-ea"/>
                <a:cs typeface="+mn-cs"/>
              </a:rPr>
              <a:t>סוקלין</a:t>
            </a:r>
            <a:r>
              <a:rPr lang="he-IL" sz="1200" kern="1200" dirty="0" smtClean="0">
                <a:solidFill>
                  <a:schemeClr val="tx1"/>
                </a:solidFill>
                <a:effectLst/>
                <a:latin typeface="+mn-lt"/>
                <a:ea typeface="+mn-ea"/>
                <a:cs typeface="+mn-cs"/>
              </a:rPr>
              <a:t> אותה על שער העיר - </a:t>
            </a:r>
            <a:r>
              <a:rPr lang="he-IL" sz="1200" kern="1200" dirty="0" err="1" smtClean="0">
                <a:solidFill>
                  <a:schemeClr val="tx1"/>
                </a:solidFill>
                <a:effectLst/>
                <a:latin typeface="+mn-lt"/>
                <a:ea typeface="+mn-ea"/>
                <a:cs typeface="+mn-cs"/>
              </a:rPr>
              <a:t>דכתיב</a:t>
            </a:r>
            <a:r>
              <a:rPr lang="he-IL" sz="1200" kern="1200" dirty="0" smtClean="0">
                <a:solidFill>
                  <a:schemeClr val="tx1"/>
                </a:solidFill>
                <a:effectLst/>
                <a:latin typeface="+mn-lt"/>
                <a:ea typeface="+mn-ea"/>
                <a:cs typeface="+mn-cs"/>
              </a:rPr>
              <a:t> כי יהיה נערה בתולה </a:t>
            </a:r>
            <a:r>
              <a:rPr lang="he-IL" sz="1200" kern="1200" dirty="0" err="1" smtClean="0">
                <a:solidFill>
                  <a:schemeClr val="tx1"/>
                </a:solidFill>
                <a:effectLst/>
                <a:latin typeface="+mn-lt"/>
                <a:ea typeface="+mn-ea"/>
                <a:cs typeface="+mn-cs"/>
              </a:rPr>
              <a:t>מאורסה</a:t>
            </a:r>
            <a:r>
              <a:rPr lang="he-IL" sz="1200" kern="1200" dirty="0" smtClean="0">
                <a:solidFill>
                  <a:schemeClr val="tx1"/>
                </a:solidFill>
                <a:effectLst/>
                <a:latin typeface="+mn-lt"/>
                <a:ea typeface="+mn-ea"/>
                <a:cs typeface="+mn-cs"/>
              </a:rPr>
              <a:t> וגו' והוצאתם את שניהם אל שער העיר ההיא.</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תידון בחנק - כי </a:t>
            </a:r>
            <a:r>
              <a:rPr lang="he-IL" sz="1200" kern="1200" dirty="0" err="1" smtClean="0">
                <a:solidFill>
                  <a:schemeClr val="tx1"/>
                </a:solidFill>
                <a:effectLst/>
                <a:latin typeface="+mn-lt"/>
                <a:ea typeface="+mn-ea"/>
                <a:cs typeface="+mn-cs"/>
              </a:rPr>
              <a:t>היכי</a:t>
            </a:r>
            <a:r>
              <a:rPr lang="he-IL" sz="1200" kern="1200" dirty="0" smtClean="0">
                <a:solidFill>
                  <a:schemeClr val="tx1"/>
                </a:solidFill>
                <a:effectLst/>
                <a:latin typeface="+mn-lt"/>
                <a:ea typeface="+mn-ea"/>
                <a:cs typeface="+mn-cs"/>
              </a:rPr>
              <a:t> </a:t>
            </a:r>
            <a:r>
              <a:rPr lang="he-IL" sz="1200" kern="1200" dirty="0" err="1" smtClean="0">
                <a:solidFill>
                  <a:schemeClr val="tx1"/>
                </a:solidFill>
                <a:effectLst/>
                <a:latin typeface="+mn-lt"/>
                <a:ea typeface="+mn-ea"/>
                <a:cs typeface="+mn-cs"/>
              </a:rPr>
              <a:t>דאילו</a:t>
            </a:r>
            <a:r>
              <a:rPr lang="he-IL" sz="1200" kern="1200" dirty="0" smtClean="0">
                <a:solidFill>
                  <a:schemeClr val="tx1"/>
                </a:solidFill>
                <a:effectLst/>
                <a:latin typeface="+mn-lt"/>
                <a:ea typeface="+mn-ea"/>
                <a:cs typeface="+mn-cs"/>
              </a:rPr>
              <a:t> זנאי השתא לאו סקילה איכא אלא חנק </a:t>
            </a:r>
            <a:r>
              <a:rPr lang="he-IL" sz="1200" kern="1200" dirty="0" err="1" smtClean="0">
                <a:solidFill>
                  <a:schemeClr val="tx1"/>
                </a:solidFill>
                <a:effectLst/>
                <a:latin typeface="+mn-lt"/>
                <a:ea typeface="+mn-ea"/>
                <a:cs typeface="+mn-cs"/>
              </a:rPr>
              <a:t>דכי</a:t>
            </a:r>
            <a:r>
              <a:rPr lang="he-IL" sz="1200" kern="1200" dirty="0" smtClean="0">
                <a:solidFill>
                  <a:schemeClr val="tx1"/>
                </a:solidFill>
                <a:effectLst/>
                <a:latin typeface="+mn-lt"/>
                <a:ea typeface="+mn-ea"/>
                <a:cs typeface="+mn-cs"/>
              </a:rPr>
              <a:t> כתיב סקילה </a:t>
            </a:r>
            <a:r>
              <a:rPr lang="he-IL" sz="1200" kern="1200" dirty="0" err="1" smtClean="0">
                <a:solidFill>
                  <a:schemeClr val="tx1"/>
                </a:solidFill>
                <a:effectLst/>
                <a:latin typeface="+mn-lt"/>
                <a:ea typeface="+mn-ea"/>
                <a:cs typeface="+mn-cs"/>
              </a:rPr>
              <a:t>בזינתה</a:t>
            </a:r>
            <a:r>
              <a:rPr lang="he-IL" sz="1200" kern="1200" dirty="0" smtClean="0">
                <a:solidFill>
                  <a:schemeClr val="tx1"/>
                </a:solidFill>
                <a:effectLst/>
                <a:latin typeface="+mn-lt"/>
                <a:ea typeface="+mn-ea"/>
                <a:cs typeface="+mn-cs"/>
              </a:rPr>
              <a:t> נערה כתיב שנאמר כי יהיה נערה בתולה וגו' השתא </a:t>
            </a:r>
            <a:r>
              <a:rPr lang="he-IL" sz="1200" kern="1200" dirty="0" err="1" smtClean="0">
                <a:solidFill>
                  <a:schemeClr val="tx1"/>
                </a:solidFill>
                <a:effectLst/>
                <a:latin typeface="+mn-lt"/>
                <a:ea typeface="+mn-ea"/>
                <a:cs typeface="+mn-cs"/>
              </a:rPr>
              <a:t>נמי</a:t>
            </a:r>
            <a:r>
              <a:rPr lang="he-IL" sz="1200" kern="1200" dirty="0" smtClean="0">
                <a:solidFill>
                  <a:schemeClr val="tx1"/>
                </a:solidFill>
                <a:effectLst/>
                <a:latin typeface="+mn-lt"/>
                <a:ea typeface="+mn-ea"/>
                <a:cs typeface="+mn-cs"/>
              </a:rPr>
              <a:t> בחנק </a:t>
            </a:r>
            <a:r>
              <a:rPr lang="he-IL" sz="1200" kern="1200" dirty="0" err="1" smtClean="0">
                <a:solidFill>
                  <a:schemeClr val="tx1"/>
                </a:solidFill>
                <a:effectLst/>
                <a:latin typeface="+mn-lt"/>
                <a:ea typeface="+mn-ea"/>
                <a:cs typeface="+mn-cs"/>
              </a:rPr>
              <a:t>דכיון</a:t>
            </a:r>
            <a:r>
              <a:rPr lang="he-IL" sz="1200" kern="1200" dirty="0" smtClean="0">
                <a:solidFill>
                  <a:schemeClr val="tx1"/>
                </a:solidFill>
                <a:effectLst/>
                <a:latin typeface="+mn-lt"/>
                <a:ea typeface="+mn-ea"/>
                <a:cs typeface="+mn-cs"/>
              </a:rPr>
              <a:t> </a:t>
            </a:r>
            <a:r>
              <a:rPr lang="he-IL" sz="1200" kern="1200" dirty="0" err="1" smtClean="0">
                <a:solidFill>
                  <a:schemeClr val="tx1"/>
                </a:solidFill>
                <a:effectLst/>
                <a:latin typeface="+mn-lt"/>
                <a:ea typeface="+mn-ea"/>
                <a:cs typeface="+mn-cs"/>
              </a:rPr>
              <a:t>דאשתני</a:t>
            </a:r>
            <a:r>
              <a:rPr lang="he-IL" sz="1200" kern="1200" dirty="0" smtClean="0">
                <a:solidFill>
                  <a:schemeClr val="tx1"/>
                </a:solidFill>
                <a:effectLst/>
                <a:latin typeface="+mn-lt"/>
                <a:ea typeface="+mn-ea"/>
                <a:cs typeface="+mn-cs"/>
              </a:rPr>
              <a:t> גופא בין חטא להעמדה בדין </a:t>
            </a:r>
            <a:r>
              <a:rPr lang="he-IL" sz="1200" kern="1200" dirty="0" err="1" smtClean="0">
                <a:solidFill>
                  <a:schemeClr val="tx1"/>
                </a:solidFill>
                <a:effectLst/>
                <a:latin typeface="+mn-lt"/>
                <a:ea typeface="+mn-ea"/>
                <a:cs typeface="+mn-cs"/>
              </a:rPr>
              <a:t>אשתני</a:t>
            </a:r>
            <a:r>
              <a:rPr lang="he-IL" sz="1200" kern="1200" dirty="0" smtClean="0">
                <a:solidFill>
                  <a:schemeClr val="tx1"/>
                </a:solidFill>
                <a:effectLst/>
                <a:latin typeface="+mn-lt"/>
                <a:ea typeface="+mn-ea"/>
                <a:cs typeface="+mn-cs"/>
              </a:rPr>
              <a:t> קטלא </a:t>
            </a:r>
            <a:r>
              <a:rPr lang="he-IL" sz="1200" kern="1200" dirty="0" err="1" smtClean="0">
                <a:solidFill>
                  <a:schemeClr val="tx1"/>
                </a:solidFill>
                <a:effectLst/>
                <a:latin typeface="+mn-lt"/>
                <a:ea typeface="+mn-ea"/>
                <a:cs typeface="+mn-cs"/>
              </a:rPr>
              <a:t>לכדהשתא</a:t>
            </a:r>
            <a:r>
              <a:rPr lang="he-IL"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2</a:t>
            </a:fld>
            <a:endParaRPr lang="he-IL"/>
          </a:p>
        </p:txBody>
      </p:sp>
    </p:spTree>
    <p:extLst>
      <p:ext uri="{BB962C8B-B14F-4D97-AF65-F5344CB8AC3E}">
        <p14:creationId xmlns:p14="http://schemas.microsoft.com/office/powerpoint/2010/main" val="3178851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אמר רב נחמן בר יצחק - לוקה מ"מ </a:t>
            </a:r>
            <a:r>
              <a:rPr lang="he-IL" sz="1200" kern="1200" dirty="0" err="1" smtClean="0">
                <a:solidFill>
                  <a:schemeClr val="tx1"/>
                </a:solidFill>
                <a:effectLst/>
                <a:latin typeface="+mn-lt"/>
                <a:ea typeface="+mn-ea"/>
                <a:cs typeface="+mn-cs"/>
              </a:rPr>
              <a:t>דקאמר</a:t>
            </a:r>
            <a:r>
              <a:rPr lang="he-IL" sz="1200" kern="1200" dirty="0" smtClean="0">
                <a:solidFill>
                  <a:schemeClr val="tx1"/>
                </a:solidFill>
                <a:effectLst/>
                <a:latin typeface="+mn-lt"/>
                <a:ea typeface="+mn-ea"/>
                <a:cs typeface="+mn-cs"/>
              </a:rPr>
              <a:t> מכת מרדות דרבנן.</a:t>
            </a:r>
            <a:endParaRPr lang="en-US" sz="1200" kern="120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11</a:t>
            </a:fld>
            <a:endParaRPr lang="he-IL"/>
          </a:p>
        </p:txBody>
      </p:sp>
    </p:spTree>
    <p:extLst>
      <p:ext uri="{BB962C8B-B14F-4D97-AF65-F5344CB8AC3E}">
        <p14:creationId xmlns:p14="http://schemas.microsoft.com/office/powerpoint/2010/main" val="4279312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אורה ושמחה על הרמב"ם: </a:t>
            </a:r>
            <a:r>
              <a:rPr lang="he-IL" dirty="0" smtClean="0">
                <a:effectLst/>
              </a:rPr>
              <a:t>(ה) מכין אותו מכת מרדות. בהרבה ספרים לא גריס "עד שתצא נפשו" </a:t>
            </a:r>
            <a:r>
              <a:rPr lang="he-IL" dirty="0" err="1" smtClean="0">
                <a:effectLst/>
              </a:rPr>
              <a:t>ונוסחא</a:t>
            </a:r>
            <a:r>
              <a:rPr lang="he-IL" dirty="0" smtClean="0">
                <a:effectLst/>
              </a:rPr>
              <a:t> יפה היא. ואף לספרים </a:t>
            </a:r>
            <a:r>
              <a:rPr lang="he-IL" dirty="0" err="1" smtClean="0">
                <a:effectLst/>
              </a:rPr>
              <a:t>דגרסי</a:t>
            </a:r>
            <a:r>
              <a:rPr lang="he-IL" dirty="0" smtClean="0">
                <a:effectLst/>
              </a:rPr>
              <a:t> עד שתצא נפשו, פירש בזה ברבינו מנוח </a:t>
            </a:r>
            <a:r>
              <a:rPr lang="he-IL" dirty="0" err="1" smtClean="0">
                <a:effectLst/>
              </a:rPr>
              <a:t>דר"ל</a:t>
            </a:r>
            <a:r>
              <a:rPr lang="he-IL" dirty="0" smtClean="0">
                <a:effectLst/>
              </a:rPr>
              <a:t> כשאומרים לו שלא יאכל מצה ואוכל ואינו רוצה לשמוע לדברי חכמים מכין אותו עד שתצא נפשו, אבל אי אכל וציית ופסק מלאכול אין מכין אותו אלא מכת מרדות [דהיינו </a:t>
            </a:r>
            <a:r>
              <a:rPr lang="he-IL" dirty="0" err="1" smtClean="0">
                <a:effectLst/>
              </a:rPr>
              <a:t>במדה</a:t>
            </a:r>
            <a:r>
              <a:rPr lang="he-IL" dirty="0" smtClean="0">
                <a:effectLst/>
              </a:rPr>
              <a:t> ובקצבה כמו שבארנו באו"ש פ"א מהל' שבת </a:t>
            </a:r>
            <a:r>
              <a:rPr lang="he-IL" dirty="0" err="1" smtClean="0">
                <a:effectLst/>
              </a:rPr>
              <a:t>ה"ג</a:t>
            </a:r>
            <a:r>
              <a:rPr lang="he-IL" dirty="0" smtClean="0">
                <a:effectLst/>
              </a:rPr>
              <a:t>], וע"ע </a:t>
            </a:r>
            <a:r>
              <a:rPr lang="he-IL" dirty="0" err="1" smtClean="0">
                <a:effectLst/>
              </a:rPr>
              <a:t>בר"ן</a:t>
            </a:r>
            <a:r>
              <a:rPr lang="he-IL" dirty="0" smtClean="0">
                <a:effectLst/>
              </a:rPr>
              <a:t> כתובות פרק ד' (ט"ז ע"ב מדפי </a:t>
            </a:r>
            <a:r>
              <a:rPr lang="he-IL" dirty="0" err="1" smtClean="0">
                <a:effectLst/>
              </a:rPr>
              <a:t>הרי"ף</a:t>
            </a:r>
            <a:r>
              <a:rPr lang="he-IL" dirty="0" smtClean="0">
                <a:effectLst/>
              </a:rPr>
              <a:t>), וע"ע פרי חדש (סי' תע"א) מזה: </a:t>
            </a:r>
          </a:p>
          <a:p>
            <a:r>
              <a:rPr lang="he-IL" dirty="0" smtClean="0">
                <a:effectLst/>
              </a:rPr>
              <a:t>הערוך:  ולמה קורין אותו מכת מרדות מפני שמרד בדברי תורה ובדברי סופרים </a:t>
            </a:r>
          </a:p>
          <a:p>
            <a:r>
              <a:rPr lang="he-IL" dirty="0" err="1" smtClean="0">
                <a:effectLst/>
              </a:rPr>
              <a:t>ריטב"א</a:t>
            </a:r>
            <a:r>
              <a:rPr lang="he-IL" dirty="0" smtClean="0">
                <a:effectLst/>
              </a:rPr>
              <a:t> אצלנו: </a:t>
            </a:r>
            <a:r>
              <a:rPr lang="he-IL" dirty="0" err="1" smtClean="0">
                <a:effectLst/>
              </a:rPr>
              <a:t>ונראין</a:t>
            </a:r>
            <a:r>
              <a:rPr lang="he-IL" dirty="0" smtClean="0">
                <a:effectLst/>
              </a:rPr>
              <a:t> הדברים </a:t>
            </a:r>
            <a:r>
              <a:rPr lang="he-IL" dirty="0" err="1" smtClean="0">
                <a:effectLst/>
              </a:rPr>
              <a:t>דכל</a:t>
            </a:r>
            <a:r>
              <a:rPr lang="he-IL" dirty="0" smtClean="0">
                <a:effectLst/>
              </a:rPr>
              <a:t> מכת מרדות שהיא על עבירה נמשכת ויש בו לחוש להבא מכין אותו עד שתצא נפשו או עד שיקבל עליו כראוי דברי חכמים, וכל שהיא על עבירה שאינה נמשכת אלא לייסרו לשעבר </a:t>
            </a:r>
            <a:r>
              <a:rPr lang="he-IL" dirty="0" err="1" smtClean="0">
                <a:effectLst/>
              </a:rPr>
              <a:t>דנין</a:t>
            </a:r>
            <a:r>
              <a:rPr lang="he-IL" dirty="0" smtClean="0">
                <a:effectLst/>
              </a:rPr>
              <a:t> אותו באומד ב"ד ובפחות ממלקות של תורה </a:t>
            </a: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solidFill>
                  <a:prstClr val="black"/>
                </a:solidFill>
              </a:rPr>
              <a:pPr/>
              <a:t>12</a:t>
            </a:fld>
            <a:endParaRPr lang="he-IL">
              <a:solidFill>
                <a:prstClr val="black"/>
              </a:solidFill>
            </a:endParaRPr>
          </a:p>
        </p:txBody>
      </p:sp>
    </p:spTree>
    <p:extLst>
      <p:ext uri="{BB962C8B-B14F-4D97-AF65-F5344CB8AC3E}">
        <p14:creationId xmlns:p14="http://schemas.microsoft.com/office/powerpoint/2010/main" val="3566436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הוציא עליה שם רע - שכנסה משבגרה ולא מצא לה בתולים ובא </a:t>
            </a:r>
            <a:r>
              <a:rPr lang="he-IL" sz="1200" kern="1200" dirty="0" err="1" smtClean="0">
                <a:solidFill>
                  <a:schemeClr val="tx1"/>
                </a:solidFill>
                <a:effectLst/>
                <a:latin typeface="+mn-lt"/>
                <a:ea typeface="+mn-ea"/>
                <a:cs typeface="+mn-cs"/>
              </a:rPr>
              <a:t>לב"ד</a:t>
            </a:r>
            <a:r>
              <a:rPr lang="he-IL"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לבית הסקילה - </a:t>
            </a:r>
            <a:r>
              <a:rPr lang="he-IL" sz="1200" kern="1200" dirty="0" err="1" smtClean="0">
                <a:solidFill>
                  <a:schemeClr val="tx1"/>
                </a:solidFill>
                <a:effectLst/>
                <a:latin typeface="+mn-lt"/>
                <a:ea typeface="+mn-ea"/>
                <a:cs typeface="+mn-cs"/>
              </a:rPr>
              <a:t>אלמא</a:t>
            </a:r>
            <a:r>
              <a:rPr lang="he-IL" sz="1200" kern="1200" dirty="0" smtClean="0">
                <a:solidFill>
                  <a:schemeClr val="tx1"/>
                </a:solidFill>
                <a:effectLst/>
                <a:latin typeface="+mn-lt"/>
                <a:ea typeface="+mn-ea"/>
                <a:cs typeface="+mn-cs"/>
              </a:rPr>
              <a:t> אף על גב </a:t>
            </a:r>
            <a:r>
              <a:rPr lang="he-IL" sz="1200" kern="1200" dirty="0" err="1" smtClean="0">
                <a:solidFill>
                  <a:schemeClr val="tx1"/>
                </a:solidFill>
                <a:effectLst/>
                <a:latin typeface="+mn-lt"/>
                <a:ea typeface="+mn-ea"/>
                <a:cs typeface="+mn-cs"/>
              </a:rPr>
              <a:t>דאשתני</a:t>
            </a:r>
            <a:r>
              <a:rPr lang="he-IL" sz="1200" kern="1200" dirty="0" smtClean="0">
                <a:solidFill>
                  <a:schemeClr val="tx1"/>
                </a:solidFill>
                <a:effectLst/>
                <a:latin typeface="+mn-lt"/>
                <a:ea typeface="+mn-ea"/>
                <a:cs typeface="+mn-cs"/>
              </a:rPr>
              <a:t> גופא ואילו זנאי השתא בת חנק היא לא </a:t>
            </a:r>
            <a:r>
              <a:rPr lang="he-IL" sz="1200" kern="1200" dirty="0" err="1" smtClean="0">
                <a:solidFill>
                  <a:schemeClr val="tx1"/>
                </a:solidFill>
                <a:effectLst/>
                <a:latin typeface="+mn-lt"/>
                <a:ea typeface="+mn-ea"/>
                <a:cs typeface="+mn-cs"/>
              </a:rPr>
              <a:t>אמרינן</a:t>
            </a:r>
            <a:r>
              <a:rPr lang="he-IL" sz="1200" kern="1200" dirty="0" smtClean="0">
                <a:solidFill>
                  <a:schemeClr val="tx1"/>
                </a:solidFill>
                <a:effectLst/>
                <a:latin typeface="+mn-lt"/>
                <a:ea typeface="+mn-ea"/>
                <a:cs typeface="+mn-cs"/>
              </a:rPr>
              <a:t> </a:t>
            </a:r>
            <a:r>
              <a:rPr lang="he-IL" sz="1200" kern="1200" dirty="0" err="1" smtClean="0">
                <a:solidFill>
                  <a:schemeClr val="tx1"/>
                </a:solidFill>
                <a:effectLst/>
                <a:latin typeface="+mn-lt"/>
                <a:ea typeface="+mn-ea"/>
                <a:cs typeface="+mn-cs"/>
              </a:rPr>
              <a:t>אישתני</a:t>
            </a:r>
            <a:r>
              <a:rPr lang="he-IL" sz="1200" kern="1200" dirty="0" smtClean="0">
                <a:solidFill>
                  <a:schemeClr val="tx1"/>
                </a:solidFill>
                <a:effectLst/>
                <a:latin typeface="+mn-lt"/>
                <a:ea typeface="+mn-ea"/>
                <a:cs typeface="+mn-cs"/>
              </a:rPr>
              <a:t> קטלא.</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מוציא שם רע </a:t>
            </a:r>
            <a:r>
              <a:rPr lang="he-IL" sz="1200" kern="1200" dirty="0" err="1" smtClean="0">
                <a:solidFill>
                  <a:schemeClr val="tx1"/>
                </a:solidFill>
                <a:effectLst/>
                <a:latin typeface="+mn-lt"/>
                <a:ea typeface="+mn-ea"/>
                <a:cs typeface="+mn-cs"/>
              </a:rPr>
              <a:t>קאמרת</a:t>
            </a:r>
            <a:r>
              <a:rPr lang="he-IL" sz="1200" kern="1200" dirty="0" smtClean="0">
                <a:solidFill>
                  <a:schemeClr val="tx1"/>
                </a:solidFill>
                <a:effectLst/>
                <a:latin typeface="+mn-lt"/>
                <a:ea typeface="+mn-ea"/>
                <a:cs typeface="+mn-cs"/>
              </a:rPr>
              <a:t> - </a:t>
            </a:r>
            <a:r>
              <a:rPr lang="he-IL" sz="1200" kern="1200" dirty="0" err="1" smtClean="0">
                <a:solidFill>
                  <a:schemeClr val="tx1"/>
                </a:solidFill>
                <a:effectLst/>
                <a:latin typeface="+mn-lt"/>
                <a:ea typeface="+mn-ea"/>
                <a:cs typeface="+mn-cs"/>
              </a:rPr>
              <a:t>לאותובי</a:t>
            </a:r>
            <a:r>
              <a:rPr lang="he-IL" sz="1200" kern="1200" dirty="0" smtClean="0">
                <a:solidFill>
                  <a:schemeClr val="tx1"/>
                </a:solidFill>
                <a:effectLst/>
                <a:latin typeface="+mn-lt"/>
                <a:ea typeface="+mn-ea"/>
                <a:cs typeface="+mn-cs"/>
              </a:rPr>
              <a:t> </a:t>
            </a:r>
            <a:r>
              <a:rPr lang="he-IL" sz="1200" kern="1200" dirty="0" err="1" smtClean="0">
                <a:solidFill>
                  <a:schemeClr val="tx1"/>
                </a:solidFill>
                <a:effectLst/>
                <a:latin typeface="+mn-lt"/>
                <a:ea typeface="+mn-ea"/>
                <a:cs typeface="+mn-cs"/>
              </a:rPr>
              <a:t>אסרחה</a:t>
            </a:r>
            <a:r>
              <a:rPr lang="he-IL" sz="1200" kern="1200" dirty="0" smtClean="0">
                <a:solidFill>
                  <a:schemeClr val="tx1"/>
                </a:solidFill>
                <a:effectLst/>
                <a:latin typeface="+mn-lt"/>
                <a:ea typeface="+mn-ea"/>
                <a:cs typeface="+mn-cs"/>
              </a:rPr>
              <a:t> ולבסוף בגרה </a:t>
            </a:r>
            <a:r>
              <a:rPr lang="he-IL" sz="1200" kern="1200" dirty="0" err="1" smtClean="0">
                <a:solidFill>
                  <a:schemeClr val="tx1"/>
                </a:solidFill>
                <a:effectLst/>
                <a:latin typeface="+mn-lt"/>
                <a:ea typeface="+mn-ea"/>
                <a:cs typeface="+mn-cs"/>
              </a:rPr>
              <a:t>דתני</a:t>
            </a:r>
            <a:r>
              <a:rPr lang="he-IL" sz="1200" kern="1200" dirty="0" smtClean="0">
                <a:solidFill>
                  <a:schemeClr val="tx1"/>
                </a:solidFill>
                <a:effectLst/>
                <a:latin typeface="+mn-lt"/>
                <a:ea typeface="+mn-ea"/>
                <a:cs typeface="+mn-cs"/>
              </a:rPr>
              <a:t> תנא </a:t>
            </a:r>
            <a:r>
              <a:rPr lang="he-IL" sz="1200" kern="1200" dirty="0" err="1" smtClean="0">
                <a:solidFill>
                  <a:schemeClr val="tx1"/>
                </a:solidFill>
                <a:effectLst/>
                <a:latin typeface="+mn-lt"/>
                <a:ea typeface="+mn-ea"/>
                <a:cs typeface="+mn-cs"/>
              </a:rPr>
              <a:t>דאיירי</a:t>
            </a:r>
            <a:r>
              <a:rPr lang="he-IL" sz="1200" kern="1200" dirty="0" smtClean="0">
                <a:solidFill>
                  <a:schemeClr val="tx1"/>
                </a:solidFill>
                <a:effectLst/>
                <a:latin typeface="+mn-lt"/>
                <a:ea typeface="+mn-ea"/>
                <a:cs typeface="+mn-cs"/>
              </a:rPr>
              <a:t> </a:t>
            </a:r>
            <a:r>
              <a:rPr lang="he-IL" sz="1200" kern="1200" dirty="0" err="1" smtClean="0">
                <a:solidFill>
                  <a:schemeClr val="tx1"/>
                </a:solidFill>
                <a:effectLst/>
                <a:latin typeface="+mn-lt"/>
                <a:ea typeface="+mn-ea"/>
                <a:cs typeface="+mn-cs"/>
              </a:rPr>
              <a:t>בבאו</a:t>
            </a:r>
            <a:r>
              <a:rPr lang="he-IL" sz="1200" kern="1200" dirty="0" smtClean="0">
                <a:solidFill>
                  <a:schemeClr val="tx1"/>
                </a:solidFill>
                <a:effectLst/>
                <a:latin typeface="+mn-lt"/>
                <a:ea typeface="+mn-ea"/>
                <a:cs typeface="+mn-cs"/>
              </a:rPr>
              <a:t> לה עדים בבית אביה.</a:t>
            </a:r>
            <a:endParaRPr lang="en-US" sz="1200" kern="120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3</a:t>
            </a:fld>
            <a:endParaRPr lang="he-IL"/>
          </a:p>
        </p:txBody>
      </p:sp>
    </p:spTree>
    <p:extLst>
      <p:ext uri="{BB962C8B-B14F-4D97-AF65-F5344CB8AC3E}">
        <p14:creationId xmlns:p14="http://schemas.microsoft.com/office/powerpoint/2010/main" val="257883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4</a:t>
            </a:fld>
            <a:endParaRPr lang="he-IL"/>
          </a:p>
        </p:txBody>
      </p:sp>
    </p:spTree>
    <p:extLst>
      <p:ext uri="{BB962C8B-B14F-4D97-AF65-F5344CB8AC3E}">
        <p14:creationId xmlns:p14="http://schemas.microsoft.com/office/powerpoint/2010/main" val="4268249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err="1" smtClean="0"/>
              <a:t>תוס</a:t>
            </a:r>
            <a:r>
              <a:rPr lang="he-IL" dirty="0" smtClean="0"/>
              <a:t>': </a:t>
            </a:r>
            <a:r>
              <a:rPr lang="he-IL" b="1" dirty="0" smtClean="0"/>
              <a:t>הנערה</a:t>
            </a:r>
            <a:r>
              <a:rPr lang="he-IL" dirty="0" smtClean="0"/>
              <a:t> </a:t>
            </a:r>
            <a:r>
              <a:rPr lang="he-IL" dirty="0" err="1" smtClean="0"/>
              <a:t>שהיתה</a:t>
            </a:r>
            <a:r>
              <a:rPr lang="he-IL" dirty="0" smtClean="0"/>
              <a:t> כבר. </a:t>
            </a:r>
            <a:r>
              <a:rPr lang="he-IL" dirty="0" err="1" smtClean="0"/>
              <a:t>ומהכא</a:t>
            </a:r>
            <a:r>
              <a:rPr lang="he-IL" dirty="0" smtClean="0"/>
              <a:t> שמעינן </a:t>
            </a:r>
            <a:r>
              <a:rPr lang="he-IL" dirty="0" err="1" smtClean="0"/>
              <a:t>דכל</a:t>
            </a:r>
            <a:r>
              <a:rPr lang="he-IL" dirty="0" smtClean="0"/>
              <a:t> </a:t>
            </a:r>
            <a:r>
              <a:rPr lang="he-IL" dirty="0" err="1" smtClean="0"/>
              <a:t>היכא</a:t>
            </a:r>
            <a:r>
              <a:rPr lang="he-IL" dirty="0" smtClean="0"/>
              <a:t> </a:t>
            </a:r>
            <a:r>
              <a:rPr lang="he-IL" dirty="0" err="1" smtClean="0"/>
              <a:t>דאישתני</a:t>
            </a:r>
            <a:r>
              <a:rPr lang="he-IL" dirty="0" smtClean="0"/>
              <a:t> גופא לא </a:t>
            </a:r>
            <a:r>
              <a:rPr lang="he-IL" dirty="0" err="1" smtClean="0"/>
              <a:t>אישתני</a:t>
            </a:r>
            <a:r>
              <a:rPr lang="he-IL" dirty="0" smtClean="0"/>
              <a:t> קטלא </a:t>
            </a:r>
            <a:r>
              <a:rPr lang="he-IL" dirty="0" err="1" smtClean="0"/>
              <a:t>דבתר</a:t>
            </a:r>
            <a:r>
              <a:rPr lang="he-IL" dirty="0" smtClean="0"/>
              <a:t> מעיקרא </a:t>
            </a:r>
            <a:r>
              <a:rPr lang="he-IL" dirty="0" err="1" smtClean="0"/>
              <a:t>אזלינן</a:t>
            </a:r>
            <a:r>
              <a:rPr lang="he-IL" dirty="0" smtClean="0"/>
              <a:t>:</a:t>
            </a: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5</a:t>
            </a:fld>
            <a:endParaRPr lang="he-IL"/>
          </a:p>
        </p:txBody>
      </p:sp>
    </p:spTree>
    <p:extLst>
      <p:ext uri="{BB962C8B-B14F-4D97-AF65-F5344CB8AC3E}">
        <p14:creationId xmlns:p14="http://schemas.microsoft.com/office/powerpoint/2010/main" val="1240228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6</a:t>
            </a:fld>
            <a:endParaRPr lang="he-IL"/>
          </a:p>
        </p:txBody>
      </p:sp>
    </p:spTree>
    <p:extLst>
      <p:ext uri="{BB962C8B-B14F-4D97-AF65-F5344CB8AC3E}">
        <p14:creationId xmlns:p14="http://schemas.microsoft.com/office/powerpoint/2010/main" val="3089358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7</a:t>
            </a:fld>
            <a:endParaRPr lang="he-IL"/>
          </a:p>
        </p:txBody>
      </p:sp>
    </p:spTree>
    <p:extLst>
      <p:ext uri="{BB962C8B-B14F-4D97-AF65-F5344CB8AC3E}">
        <p14:creationId xmlns:p14="http://schemas.microsoft.com/office/powerpoint/2010/main" val="982498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8</a:t>
            </a:fld>
            <a:endParaRPr lang="he-IL"/>
          </a:p>
        </p:txBody>
      </p:sp>
    </p:spTree>
    <p:extLst>
      <p:ext uri="{BB962C8B-B14F-4D97-AF65-F5344CB8AC3E}">
        <p14:creationId xmlns:p14="http://schemas.microsoft.com/office/powerpoint/2010/main" val="797352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kern="1200" dirty="0" smtClean="0">
                <a:solidFill>
                  <a:schemeClr val="tx1"/>
                </a:solidFill>
                <a:effectLst/>
                <a:latin typeface="+mn-lt"/>
                <a:ea typeface="+mn-ea"/>
                <a:cs typeface="+mn-cs"/>
              </a:rPr>
              <a:t>כר' אליעזר בן יעקב - </a:t>
            </a:r>
            <a:r>
              <a:rPr lang="he-IL" sz="1200" kern="1200" dirty="0" err="1" smtClean="0">
                <a:solidFill>
                  <a:schemeClr val="tx1"/>
                </a:solidFill>
                <a:effectLst/>
                <a:latin typeface="+mn-lt"/>
                <a:ea typeface="+mn-ea"/>
                <a:cs typeface="+mn-cs"/>
              </a:rPr>
              <a:t>דאמר</a:t>
            </a:r>
            <a:r>
              <a:rPr lang="he-IL" sz="1200" kern="1200" dirty="0" smtClean="0">
                <a:solidFill>
                  <a:schemeClr val="tx1"/>
                </a:solidFill>
                <a:effectLst/>
                <a:latin typeface="+mn-lt"/>
                <a:ea typeface="+mn-ea"/>
                <a:cs typeface="+mn-cs"/>
              </a:rPr>
              <a:t> לקמן לא נאמר פרשת מוציא שם רע אלא כשבעל הלכך מאה סלע לא </a:t>
            </a:r>
            <a:r>
              <a:rPr lang="he-IL" sz="1200" kern="1200" dirty="0" err="1" smtClean="0">
                <a:solidFill>
                  <a:schemeClr val="tx1"/>
                </a:solidFill>
                <a:effectLst/>
                <a:latin typeface="+mn-lt"/>
                <a:ea typeface="+mn-ea"/>
                <a:cs typeface="+mn-cs"/>
              </a:rPr>
              <a:t>מחייבינן</a:t>
            </a:r>
            <a:r>
              <a:rPr lang="he-IL" sz="1200" kern="1200" dirty="0" smtClean="0">
                <a:solidFill>
                  <a:schemeClr val="tx1"/>
                </a:solidFill>
                <a:effectLst/>
                <a:latin typeface="+mn-lt"/>
                <a:ea typeface="+mn-ea"/>
                <a:cs typeface="+mn-cs"/>
              </a:rPr>
              <a:t> ליה אלא כשבעל אבל מלקות </a:t>
            </a:r>
            <a:r>
              <a:rPr lang="he-IL" sz="1200" kern="1200" dirty="0" err="1" smtClean="0">
                <a:solidFill>
                  <a:schemeClr val="tx1"/>
                </a:solidFill>
                <a:effectLst/>
                <a:latin typeface="+mn-lt"/>
                <a:ea typeface="+mn-ea"/>
                <a:cs typeface="+mn-cs"/>
              </a:rPr>
              <a:t>דמשום</a:t>
            </a:r>
            <a:r>
              <a:rPr lang="he-IL" sz="1200" kern="1200" dirty="0" smtClean="0">
                <a:solidFill>
                  <a:schemeClr val="tx1"/>
                </a:solidFill>
                <a:effectLst/>
                <a:latin typeface="+mn-lt"/>
                <a:ea typeface="+mn-ea"/>
                <a:cs typeface="+mn-cs"/>
              </a:rPr>
              <a:t> אזהרת לא תלך רכיל (ויקרא </a:t>
            </a:r>
            <a:r>
              <a:rPr lang="he-IL" sz="1200" kern="1200" dirty="0" err="1" smtClean="0">
                <a:solidFill>
                  <a:schemeClr val="tx1"/>
                </a:solidFill>
                <a:effectLst/>
                <a:latin typeface="+mn-lt"/>
                <a:ea typeface="+mn-ea"/>
                <a:cs typeface="+mn-cs"/>
              </a:rPr>
              <a:t>יט</a:t>
            </a:r>
            <a:r>
              <a:rPr lang="he-IL" sz="1200" kern="1200" dirty="0" smtClean="0">
                <a:solidFill>
                  <a:schemeClr val="tx1"/>
                </a:solidFill>
                <a:effectLst/>
                <a:latin typeface="+mn-lt"/>
                <a:ea typeface="+mn-ea"/>
                <a:cs typeface="+mn-cs"/>
              </a:rPr>
              <a:t>) הוא לקי ואפילו לא בעל </a:t>
            </a:r>
            <a:r>
              <a:rPr lang="he-IL" sz="1200" kern="1200" dirty="0" err="1" smtClean="0">
                <a:solidFill>
                  <a:schemeClr val="tx1"/>
                </a:solidFill>
                <a:effectLst/>
                <a:latin typeface="+mn-lt"/>
                <a:ea typeface="+mn-ea"/>
                <a:cs typeface="+mn-cs"/>
              </a:rPr>
              <a:t>דהא</a:t>
            </a:r>
            <a:r>
              <a:rPr lang="he-IL" sz="1200" kern="1200" dirty="0" smtClean="0">
                <a:solidFill>
                  <a:schemeClr val="tx1"/>
                </a:solidFill>
                <a:effectLst/>
                <a:latin typeface="+mn-lt"/>
                <a:ea typeface="+mn-ea"/>
                <a:cs typeface="+mn-cs"/>
              </a:rPr>
              <a:t> הלך רכיל </a:t>
            </a: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9</a:t>
            </a:fld>
            <a:endParaRPr lang="he-IL"/>
          </a:p>
        </p:txBody>
      </p:sp>
    </p:spTree>
    <p:extLst>
      <p:ext uri="{BB962C8B-B14F-4D97-AF65-F5344CB8AC3E}">
        <p14:creationId xmlns:p14="http://schemas.microsoft.com/office/powerpoint/2010/main" val="2639479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10</a:t>
            </a:fld>
            <a:endParaRPr lang="he-IL"/>
          </a:p>
        </p:txBody>
      </p:sp>
    </p:spTree>
    <p:extLst>
      <p:ext uri="{BB962C8B-B14F-4D97-AF65-F5344CB8AC3E}">
        <p14:creationId xmlns:p14="http://schemas.microsoft.com/office/powerpoint/2010/main" val="2461589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כ"ח/אדר/תשע"ה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כ"ח/אדר/תשע"ה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כ"ח/אדר/תשע"ה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כ"ח/אדר/תשע"ה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כ"ח/אדר/תשע"ה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כ"ח/אדר/תשע"ה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t>כ"ח/אדר/תשע"ה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t>כ"ח/אדר/תשע"ה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t>כ"ח/אדר/תשע"ה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כ"ח/אדר/תשע"ה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כ"ח/אדר/תשע"ה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t>כ"ח/אדר/תשע"ה</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daf-yomi@daf-yomi.co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395536" y="1282828"/>
            <a:ext cx="8424936" cy="5078313"/>
          </a:xfrm>
          <a:prstGeom prst="rect">
            <a:avLst/>
          </a:prstGeom>
          <a:noFill/>
        </p:spPr>
        <p:txBody>
          <a:bodyPr wrap="square" rtlCol="1">
            <a:spAutoFit/>
          </a:bodyPr>
          <a:lstStyle/>
          <a:p>
            <a:pPr algn="ctr"/>
            <a:r>
              <a:rPr lang="he-IL" sz="2800" b="1" dirty="0">
                <a:solidFill>
                  <a:srgbClr val="EEECE1">
                    <a:lumMod val="50000"/>
                  </a:srgbClr>
                </a:solidFill>
              </a:rPr>
              <a:t>ברוכים </a:t>
            </a:r>
            <a:r>
              <a:rPr lang="he-IL" sz="2800" b="1" dirty="0" smtClean="0">
                <a:solidFill>
                  <a:srgbClr val="EEECE1">
                    <a:lumMod val="50000"/>
                  </a:srgbClr>
                </a:solidFill>
              </a:rPr>
              <a:t>הבאים ל</a:t>
            </a:r>
            <a:endParaRPr lang="he-IL" sz="2800" b="1" dirty="0">
              <a:solidFill>
                <a:srgbClr val="EEECE1">
                  <a:lumMod val="50000"/>
                </a:srgbClr>
              </a:solidFill>
            </a:endParaRPr>
          </a:p>
          <a:p>
            <a:pPr algn="ctr"/>
            <a:r>
              <a:rPr lang="he-IL" sz="4000" b="1" dirty="0" smtClean="0">
                <a:solidFill>
                  <a:srgbClr val="C0504D">
                    <a:lumMod val="75000"/>
                  </a:srgbClr>
                </a:solidFill>
              </a:rPr>
              <a:t>שיעור דף יומי אונליין</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יום חמישי כ"ח אדר</a:t>
            </a:r>
          </a:p>
          <a:p>
            <a:pPr algn="ctr"/>
            <a:endParaRPr lang="he-IL" sz="2400" b="1" dirty="0" smtClean="0">
              <a:solidFill>
                <a:srgbClr val="C0504D">
                  <a:lumMod val="75000"/>
                </a:srgbClr>
              </a:solidFill>
            </a:endParaRPr>
          </a:p>
          <a:p>
            <a:pPr algn="ctr"/>
            <a:r>
              <a:rPr lang="he-IL" sz="2400" b="1" dirty="0" smtClean="0">
                <a:solidFill>
                  <a:srgbClr val="C0504D">
                    <a:lumMod val="75000"/>
                  </a:srgbClr>
                </a:solidFill>
              </a:rPr>
              <a:t>השיעור יתחיל בשעה 21:00</a:t>
            </a:r>
          </a:p>
          <a:p>
            <a:pPr algn="ctr"/>
            <a:endParaRPr lang="he-IL" sz="2400" b="1" dirty="0">
              <a:solidFill>
                <a:srgbClr val="C0504D">
                  <a:lumMod val="75000"/>
                </a:srgbClr>
              </a:solidFill>
            </a:endParaRPr>
          </a:p>
          <a:p>
            <a:pPr algn="ctr"/>
            <a:r>
              <a:rPr lang="he-IL" sz="2400" b="1" dirty="0">
                <a:solidFill>
                  <a:srgbClr val="C0504D">
                    <a:lumMod val="75000"/>
                  </a:srgbClr>
                </a:solidFill>
              </a:rPr>
              <a:t>מסכת כתובות מד ע"ב (3 שורות מלמטה) - מו ע"א (שורה </a:t>
            </a:r>
            <a:r>
              <a:rPr lang="he-IL" sz="2400" b="1" dirty="0" smtClean="0">
                <a:solidFill>
                  <a:srgbClr val="C0504D">
                    <a:lumMod val="75000"/>
                  </a:srgbClr>
                </a:solidFill>
              </a:rPr>
              <a:t>8)</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מגיד השיעור: הראל שפירא</a:t>
            </a:r>
          </a:p>
          <a:p>
            <a:pPr algn="ctr"/>
            <a:endParaRPr lang="he-IL" sz="4000" b="1" dirty="0">
              <a:solidFill>
                <a:srgbClr val="C0504D">
                  <a:lumMod val="75000"/>
                </a:srgbClr>
              </a:solidFill>
            </a:endParaRPr>
          </a:p>
          <a:p>
            <a:pPr lvl="0" algn="ctr"/>
            <a:r>
              <a:rPr lang="he-IL" sz="2400" b="1" dirty="0">
                <a:solidFill>
                  <a:srgbClr val="EEECE1">
                    <a:lumMod val="50000"/>
                  </a:srgbClr>
                </a:solidFill>
              </a:rPr>
              <a:t>השיעור היום מוקדש </a:t>
            </a:r>
            <a:r>
              <a:rPr lang="he-IL" sz="2400" b="1" dirty="0" smtClean="0">
                <a:solidFill>
                  <a:srgbClr val="EEECE1">
                    <a:lumMod val="50000"/>
                  </a:srgbClr>
                </a:solidFill>
              </a:rPr>
              <a:t>לרפואת אלעד צפריר בן דנה</a:t>
            </a:r>
            <a:endParaRPr lang="he-IL" sz="2400" dirty="0">
              <a:solidFill>
                <a:prstClr val="black"/>
              </a:solidFill>
            </a:endParaRPr>
          </a:p>
        </p:txBody>
      </p:sp>
    </p:spTree>
    <p:extLst>
      <p:ext uri="{BB962C8B-B14F-4D97-AF65-F5344CB8AC3E}">
        <p14:creationId xmlns:p14="http://schemas.microsoft.com/office/powerpoint/2010/main" val="3101671575"/>
      </p:ext>
    </p:extLst>
  </p:cSld>
  <p:clrMapOvr>
    <a:masterClrMapping/>
  </p:clrMapOvr>
  <p:transition spd="slow" advClick="0" advTm="4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467544" y="1844824"/>
            <a:ext cx="8208912" cy="3194721"/>
          </a:xfrm>
          <a:prstGeom prst="rect">
            <a:avLst/>
          </a:prstGeom>
          <a:noFill/>
        </p:spPr>
        <p:txBody>
          <a:bodyPr wrap="square" rtlCol="1">
            <a:spAutoFit/>
          </a:bodyPr>
          <a:lstStyle/>
          <a:p>
            <a:pPr>
              <a:lnSpc>
                <a:spcPct val="120000"/>
              </a:lnSpc>
            </a:pPr>
            <a:r>
              <a:rPr lang="he-IL" sz="2000" dirty="0" smtClean="0"/>
              <a:t>תנו </a:t>
            </a:r>
            <a:r>
              <a:rPr lang="he-IL" sz="2000" dirty="0"/>
              <a:t>רבנן: </a:t>
            </a:r>
            <a:endParaRPr lang="he-IL" sz="2000" dirty="0" smtClean="0"/>
          </a:p>
          <a:p>
            <a:pPr>
              <a:lnSpc>
                <a:spcPct val="120000"/>
              </a:lnSpc>
            </a:pPr>
            <a:r>
              <a:rPr lang="he-IL" sz="2000" dirty="0">
                <a:solidFill>
                  <a:schemeClr val="accent6">
                    <a:lumMod val="50000"/>
                  </a:schemeClr>
                </a:solidFill>
              </a:rPr>
              <a:t>המוציא שם רע -</a:t>
            </a:r>
            <a:endParaRPr lang="he-IL" sz="2000" dirty="0" smtClean="0">
              <a:solidFill>
                <a:schemeClr val="accent6">
                  <a:lumMod val="50000"/>
                </a:schemeClr>
              </a:solidFill>
            </a:endParaRPr>
          </a:p>
          <a:p>
            <a:pPr>
              <a:lnSpc>
                <a:spcPct val="120000"/>
              </a:lnSpc>
            </a:pPr>
            <a:r>
              <a:rPr lang="he-IL" sz="2000" dirty="0" smtClean="0">
                <a:solidFill>
                  <a:schemeClr val="accent6">
                    <a:lumMod val="50000"/>
                  </a:schemeClr>
                </a:solidFill>
              </a:rPr>
              <a:t>לוקה </a:t>
            </a:r>
            <a:r>
              <a:rPr lang="he-IL" sz="2000" dirty="0">
                <a:solidFill>
                  <a:schemeClr val="accent6">
                    <a:lumMod val="50000"/>
                  </a:schemeClr>
                </a:solidFill>
              </a:rPr>
              <a:t>ונותן מאה </a:t>
            </a:r>
            <a:r>
              <a:rPr lang="he-IL" sz="2000" dirty="0" smtClean="0">
                <a:solidFill>
                  <a:schemeClr val="accent6">
                    <a:lumMod val="50000"/>
                  </a:schemeClr>
                </a:solidFill>
              </a:rPr>
              <a:t>סלע</a:t>
            </a:r>
            <a:r>
              <a:rPr lang="he-IL" sz="2000" dirty="0">
                <a:solidFill>
                  <a:schemeClr val="accent6">
                    <a:lumMod val="50000"/>
                  </a:schemeClr>
                </a:solidFill>
              </a:rPr>
              <a:t>.</a:t>
            </a:r>
          </a:p>
          <a:p>
            <a:pPr>
              <a:lnSpc>
                <a:spcPct val="120000"/>
              </a:lnSpc>
            </a:pPr>
            <a:r>
              <a:rPr lang="he-IL" sz="2000" dirty="0">
                <a:solidFill>
                  <a:schemeClr val="accent6">
                    <a:lumMod val="50000"/>
                  </a:schemeClr>
                </a:solidFill>
              </a:rPr>
              <a:t>רבי יהודה אומר: ללקות לוקה מכל </a:t>
            </a:r>
            <a:r>
              <a:rPr lang="he-IL" sz="2000" dirty="0" smtClean="0">
                <a:solidFill>
                  <a:schemeClr val="accent6">
                    <a:lumMod val="50000"/>
                  </a:schemeClr>
                </a:solidFill>
              </a:rPr>
              <a:t>מקום; מאה סלע, </a:t>
            </a:r>
            <a:r>
              <a:rPr lang="he-IL" sz="2000" dirty="0">
                <a:solidFill>
                  <a:schemeClr val="accent6">
                    <a:lumMod val="50000"/>
                  </a:schemeClr>
                </a:solidFill>
              </a:rPr>
              <a:t>בעל - נותן, לא בעל - אינו נותן. </a:t>
            </a:r>
          </a:p>
          <a:p>
            <a:pPr>
              <a:lnSpc>
                <a:spcPct val="120000"/>
              </a:lnSpc>
            </a:pPr>
            <a:endParaRPr lang="he-IL" sz="2600" dirty="0"/>
          </a:p>
          <a:p>
            <a:pPr>
              <a:lnSpc>
                <a:spcPct val="120000"/>
              </a:lnSpc>
            </a:pPr>
            <a:r>
              <a:rPr lang="he-IL" sz="2000" dirty="0"/>
              <a:t>איכא </a:t>
            </a:r>
            <a:r>
              <a:rPr lang="he-IL" sz="2000" dirty="0" err="1"/>
              <a:t>דאמרי</a:t>
            </a:r>
            <a:r>
              <a:rPr lang="he-IL" sz="2000" dirty="0"/>
              <a:t>: כולה כרבי אליעזר בן יעקב, והכי </a:t>
            </a:r>
            <a:r>
              <a:rPr lang="he-IL" sz="2000" dirty="0" err="1"/>
              <a:t>קאמר</a:t>
            </a:r>
            <a:r>
              <a:rPr lang="he-IL" sz="2000" dirty="0"/>
              <a:t>: </a:t>
            </a:r>
          </a:p>
          <a:p>
            <a:pPr>
              <a:lnSpc>
                <a:spcPct val="120000"/>
              </a:lnSpc>
            </a:pPr>
            <a:r>
              <a:rPr lang="he-IL" sz="2000" dirty="0"/>
              <a:t>המוציא שם רע - לוקה ונותן מאה סלע, והוא </a:t>
            </a:r>
            <a:r>
              <a:rPr lang="he-IL" sz="2000" dirty="0" smtClean="0"/>
              <a:t>שבעל</a:t>
            </a:r>
            <a:r>
              <a:rPr lang="he-IL" sz="2000" dirty="0"/>
              <a:t>.</a:t>
            </a:r>
          </a:p>
          <a:p>
            <a:pPr>
              <a:lnSpc>
                <a:spcPct val="120000"/>
              </a:lnSpc>
            </a:pPr>
            <a:r>
              <a:rPr lang="he-IL" sz="2000" dirty="0"/>
              <a:t>רבי יהודה אומר: ללקות לוקה מ"מ. </a:t>
            </a:r>
          </a:p>
        </p:txBody>
      </p:sp>
      <p:sp>
        <p:nvSpPr>
          <p:cNvPr id="5" name="TextBox 4"/>
          <p:cNvSpPr txBox="1"/>
          <p:nvPr/>
        </p:nvSpPr>
        <p:spPr>
          <a:xfrm>
            <a:off x="35496" y="35332"/>
            <a:ext cx="1512168" cy="369332"/>
          </a:xfrm>
          <a:prstGeom prst="rect">
            <a:avLst/>
          </a:prstGeom>
          <a:noFill/>
        </p:spPr>
        <p:txBody>
          <a:bodyPr wrap="square" rtlCol="1">
            <a:spAutoFit/>
          </a:bodyPr>
          <a:lstStyle/>
          <a:p>
            <a:r>
              <a:rPr lang="he-IL" b="1" dirty="0" smtClean="0">
                <a:solidFill>
                  <a:schemeClr val="bg1">
                    <a:lumMod val="50000"/>
                  </a:schemeClr>
                </a:solidFill>
              </a:rPr>
              <a:t>דף מה עמוד ב</a:t>
            </a:r>
            <a:endParaRPr lang="he-IL" b="1" dirty="0">
              <a:solidFill>
                <a:schemeClr val="bg1">
                  <a:lumMod val="50000"/>
                </a:schemeClr>
              </a:solidFill>
            </a:endParaRPr>
          </a:p>
        </p:txBody>
      </p:sp>
      <p:sp>
        <p:nvSpPr>
          <p:cNvPr id="6" name="הסבר מלבני מעוגל 5"/>
          <p:cNvSpPr/>
          <p:nvPr/>
        </p:nvSpPr>
        <p:spPr>
          <a:xfrm>
            <a:off x="2267744" y="260648"/>
            <a:ext cx="5156000" cy="1165280"/>
          </a:xfrm>
          <a:prstGeom prst="wedgeRoundRectCallout">
            <a:avLst>
              <a:gd name="adj1" fmla="val 54950"/>
              <a:gd name="adj2" fmla="val -1106"/>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b="1" dirty="0" smtClean="0">
                <a:solidFill>
                  <a:schemeClr val="tx1"/>
                </a:solidFill>
              </a:rPr>
              <a:t>ברייתא - מו עמוד א:</a:t>
            </a:r>
            <a:endParaRPr lang="he-IL" sz="1600" dirty="0" smtClean="0">
              <a:solidFill>
                <a:schemeClr val="accent6">
                  <a:lumMod val="50000"/>
                </a:schemeClr>
              </a:solidFill>
            </a:endParaRPr>
          </a:p>
          <a:p>
            <a:pPr>
              <a:lnSpc>
                <a:spcPct val="120000"/>
              </a:lnSpc>
            </a:pPr>
            <a:r>
              <a:rPr lang="he-IL" sz="1600" dirty="0" smtClean="0">
                <a:solidFill>
                  <a:schemeClr val="accent6">
                    <a:lumMod val="50000"/>
                  </a:schemeClr>
                </a:solidFill>
              </a:rPr>
              <a:t>הוא </a:t>
            </a:r>
            <a:r>
              <a:rPr lang="he-IL" sz="1600" dirty="0">
                <a:solidFill>
                  <a:schemeClr val="accent6">
                    <a:lumMod val="50000"/>
                  </a:schemeClr>
                </a:solidFill>
              </a:rPr>
              <a:t>לוקה ונותן מאה </a:t>
            </a:r>
            <a:r>
              <a:rPr lang="he-IL" sz="1600" dirty="0" smtClean="0">
                <a:solidFill>
                  <a:schemeClr val="accent6">
                    <a:lumMod val="50000"/>
                  </a:schemeClr>
                </a:solidFill>
              </a:rPr>
              <a:t>סלע, </a:t>
            </a:r>
            <a:r>
              <a:rPr lang="he-IL" sz="1600" dirty="0">
                <a:solidFill>
                  <a:schemeClr val="accent6">
                    <a:lumMod val="50000"/>
                  </a:schemeClr>
                </a:solidFill>
              </a:rPr>
              <a:t>בין בעל ובין לא </a:t>
            </a:r>
            <a:r>
              <a:rPr lang="he-IL" sz="1600" dirty="0" smtClean="0">
                <a:solidFill>
                  <a:schemeClr val="accent6">
                    <a:lumMod val="50000"/>
                  </a:schemeClr>
                </a:solidFill>
              </a:rPr>
              <a:t>בעל.</a:t>
            </a:r>
          </a:p>
          <a:p>
            <a:pPr>
              <a:lnSpc>
                <a:spcPct val="120000"/>
              </a:lnSpc>
            </a:pPr>
            <a:r>
              <a:rPr lang="he-IL" sz="1600" dirty="0" smtClean="0">
                <a:solidFill>
                  <a:schemeClr val="accent6">
                    <a:lumMod val="50000"/>
                  </a:schemeClr>
                </a:solidFill>
              </a:rPr>
              <a:t>רבי </a:t>
            </a:r>
            <a:r>
              <a:rPr lang="he-IL" sz="1600" dirty="0">
                <a:solidFill>
                  <a:schemeClr val="accent6">
                    <a:lumMod val="50000"/>
                  </a:schemeClr>
                </a:solidFill>
              </a:rPr>
              <a:t>אליעזר בן יעקב </a:t>
            </a:r>
            <a:r>
              <a:rPr lang="he-IL" sz="1600" dirty="0" smtClean="0">
                <a:solidFill>
                  <a:schemeClr val="accent6">
                    <a:lumMod val="50000"/>
                  </a:schemeClr>
                </a:solidFill>
              </a:rPr>
              <a:t>אומר: </a:t>
            </a:r>
            <a:r>
              <a:rPr lang="he-IL" sz="1600" dirty="0">
                <a:solidFill>
                  <a:schemeClr val="accent6">
                    <a:lumMod val="50000"/>
                  </a:schemeClr>
                </a:solidFill>
              </a:rPr>
              <a:t>לא נאמרו דברים הללו אלא </a:t>
            </a:r>
            <a:r>
              <a:rPr lang="he-IL" sz="1600" dirty="0" smtClean="0">
                <a:solidFill>
                  <a:schemeClr val="accent6">
                    <a:lumMod val="50000"/>
                  </a:schemeClr>
                </a:solidFill>
              </a:rPr>
              <a:t>כשבעל.</a:t>
            </a:r>
            <a:endParaRPr lang="he-IL" sz="1600" dirty="0">
              <a:solidFill>
                <a:schemeClr val="accent6">
                  <a:lumMod val="50000"/>
                </a:schemeClr>
              </a:solidFill>
            </a:endParaRPr>
          </a:p>
        </p:txBody>
      </p:sp>
      <p:sp>
        <p:nvSpPr>
          <p:cNvPr id="8" name="TextBox 7"/>
          <p:cNvSpPr txBox="1"/>
          <p:nvPr/>
        </p:nvSpPr>
        <p:spPr>
          <a:xfrm>
            <a:off x="8532440" y="3874696"/>
            <a:ext cx="504056" cy="369332"/>
          </a:xfrm>
          <a:prstGeom prst="rect">
            <a:avLst/>
          </a:prstGeom>
          <a:noFill/>
        </p:spPr>
        <p:txBody>
          <a:bodyPr wrap="square" rtlCol="1">
            <a:spAutoFit/>
          </a:bodyPr>
          <a:lstStyle/>
          <a:p>
            <a:r>
              <a:rPr lang="he-IL" dirty="0" smtClean="0"/>
              <a:t>❷</a:t>
            </a:r>
            <a:endParaRPr lang="he-IL" dirty="0"/>
          </a:p>
        </p:txBody>
      </p:sp>
      <p:graphicFrame>
        <p:nvGraphicFramePr>
          <p:cNvPr id="9" name="טבלה 8"/>
          <p:cNvGraphicFramePr>
            <a:graphicFrameLocks noGrp="1"/>
          </p:cNvGraphicFramePr>
          <p:nvPr>
            <p:extLst>
              <p:ext uri="{D42A27DB-BD31-4B8C-83A1-F6EECF244321}">
                <p14:modId xmlns:p14="http://schemas.microsoft.com/office/powerpoint/2010/main" val="2595832591"/>
              </p:ext>
            </p:extLst>
          </p:nvPr>
        </p:nvGraphicFramePr>
        <p:xfrm>
          <a:off x="1979712" y="5398168"/>
          <a:ext cx="6096000" cy="1112520"/>
        </p:xfrm>
        <a:graphic>
          <a:graphicData uri="http://schemas.openxmlformats.org/drawingml/2006/table">
            <a:tbl>
              <a:tblPr rtl="1" firstRow="1" bandRow="1">
                <a:tableStyleId>{5C22544A-7EE6-4342-B048-85BDC9FD1C3A}</a:tableStyleId>
              </a:tblPr>
              <a:tblGrid>
                <a:gridCol w="2032000"/>
                <a:gridCol w="2032000"/>
                <a:gridCol w="2032000"/>
              </a:tblGrid>
              <a:tr h="370840">
                <a:tc>
                  <a:txBody>
                    <a:bodyPr/>
                    <a:lstStyle/>
                    <a:p>
                      <a:pPr rtl="1"/>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smtClean="0">
                          <a:solidFill>
                            <a:schemeClr val="tx1"/>
                          </a:solidFill>
                        </a:rPr>
                        <a:t>כשבעל</a:t>
                      </a:r>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smtClean="0">
                          <a:solidFill>
                            <a:schemeClr val="tx1"/>
                          </a:solidFill>
                        </a:rPr>
                        <a:t>כשלא בעל</a:t>
                      </a:r>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he-IL" dirty="0" smtClean="0">
                          <a:solidFill>
                            <a:schemeClr val="tx1"/>
                          </a:solidFill>
                        </a:rPr>
                        <a:t>ת"ק</a:t>
                      </a:r>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smtClean="0">
                          <a:solidFill>
                            <a:schemeClr val="tx1"/>
                          </a:solidFill>
                        </a:rPr>
                        <a:t>לוקה ומשלם</a:t>
                      </a:r>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smtClean="0">
                          <a:solidFill>
                            <a:schemeClr val="tx1"/>
                          </a:solidFill>
                        </a:rPr>
                        <a:t>לא לוקה ולא משלם</a:t>
                      </a:r>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he-IL" dirty="0" smtClean="0">
                          <a:solidFill>
                            <a:schemeClr val="tx1"/>
                          </a:solidFill>
                        </a:rPr>
                        <a:t>ר' יהודה</a:t>
                      </a:r>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smtClean="0">
                          <a:solidFill>
                            <a:schemeClr val="tx1"/>
                          </a:solidFill>
                        </a:rPr>
                        <a:t>לוקה ומשלם</a:t>
                      </a:r>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smtClean="0">
                          <a:solidFill>
                            <a:schemeClr val="tx1"/>
                          </a:solidFill>
                        </a:rPr>
                        <a:t>לוקה ולא משלם</a:t>
                      </a:r>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5159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par>
                                <p:cTn id="8" presetID="22" presetClass="entr" presetSubtype="2"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wipe(right)">
                                      <p:cBhvr>
                                        <p:cTn id="10" dur="500"/>
                                        <p:tgtEl>
                                          <p:spTgt spid="4">
                                            <p:txEl>
                                              <p:pRg st="5" end="5"/>
                                            </p:txEl>
                                          </p:spTgt>
                                        </p:tgtEl>
                                      </p:cBhvr>
                                    </p:animEffect>
                                  </p:childTnLst>
                                </p:cTn>
                              </p:par>
                              <p:par>
                                <p:cTn id="11" presetID="22" presetClass="entr" presetSubtype="2"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wipe(right)">
                                      <p:cBhvr>
                                        <p:cTn id="13" dur="500"/>
                                        <p:tgtEl>
                                          <p:spTgt spid="4">
                                            <p:txEl>
                                              <p:pRg st="6" end="6"/>
                                            </p:txEl>
                                          </p:spTgt>
                                        </p:tgtEl>
                                      </p:cBhvr>
                                    </p:animEffect>
                                  </p:childTnLst>
                                </p:cTn>
                              </p:par>
                              <p:par>
                                <p:cTn id="14" presetID="22" presetClass="entr" presetSubtype="2" fill="hold" nodeType="withEffect">
                                  <p:stCondLst>
                                    <p:cond delay="0"/>
                                  </p:stCondLst>
                                  <p:childTnLst>
                                    <p:set>
                                      <p:cBhvr>
                                        <p:cTn id="15" dur="1" fill="hold">
                                          <p:stCondLst>
                                            <p:cond delay="0"/>
                                          </p:stCondLst>
                                        </p:cTn>
                                        <p:tgtEl>
                                          <p:spTgt spid="4">
                                            <p:txEl>
                                              <p:pRg st="7" end="7"/>
                                            </p:txEl>
                                          </p:spTgt>
                                        </p:tgtEl>
                                        <p:attrNameLst>
                                          <p:attrName>style.visibility</p:attrName>
                                        </p:attrNameLst>
                                      </p:cBhvr>
                                      <p:to>
                                        <p:strVal val="visible"/>
                                      </p:to>
                                    </p:set>
                                    <p:animEffect transition="in" filter="wipe(right)">
                                      <p:cBhvr>
                                        <p:cTn id="16" dur="500"/>
                                        <p:tgtEl>
                                          <p:spTgt spid="4">
                                            <p:txEl>
                                              <p:pRg st="7" end="7"/>
                                            </p:txEl>
                                          </p:spTgt>
                                        </p:tgtEl>
                                      </p:cBhvr>
                                    </p:animEffect>
                                  </p:childTnLst>
                                </p:cTn>
                              </p:par>
                              <p:par>
                                <p:cTn id="17" presetID="22" presetClass="entr" presetSubtype="2"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right)">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5496" y="35332"/>
            <a:ext cx="3024336" cy="369332"/>
          </a:xfrm>
          <a:prstGeom prst="rect">
            <a:avLst/>
          </a:prstGeom>
          <a:noFill/>
        </p:spPr>
        <p:txBody>
          <a:bodyPr wrap="square" rtlCol="1">
            <a:spAutoFit/>
          </a:bodyPr>
          <a:lstStyle/>
          <a:p>
            <a:r>
              <a:rPr lang="he-IL" b="1" dirty="0" smtClean="0">
                <a:solidFill>
                  <a:schemeClr val="bg1">
                    <a:lumMod val="50000"/>
                  </a:schemeClr>
                </a:solidFill>
              </a:rPr>
              <a:t>דף מה עמוד ב - דף מו עמוד א</a:t>
            </a:r>
            <a:endParaRPr lang="he-IL" b="1" dirty="0">
              <a:solidFill>
                <a:schemeClr val="bg1">
                  <a:lumMod val="50000"/>
                </a:schemeClr>
              </a:solidFill>
            </a:endParaRPr>
          </a:p>
        </p:txBody>
      </p:sp>
      <p:sp>
        <p:nvSpPr>
          <p:cNvPr id="4" name="TextBox 3"/>
          <p:cNvSpPr txBox="1"/>
          <p:nvPr/>
        </p:nvSpPr>
        <p:spPr>
          <a:xfrm>
            <a:off x="539552" y="2276872"/>
            <a:ext cx="7848872" cy="3988784"/>
          </a:xfrm>
          <a:prstGeom prst="rect">
            <a:avLst/>
          </a:prstGeom>
          <a:noFill/>
        </p:spPr>
        <p:txBody>
          <a:bodyPr wrap="square" rtlCol="1">
            <a:spAutoFit/>
          </a:bodyPr>
          <a:lstStyle/>
          <a:p>
            <a:pPr>
              <a:lnSpc>
                <a:spcPct val="120000"/>
              </a:lnSpc>
            </a:pPr>
            <a:r>
              <a:rPr lang="he-IL" sz="2000" dirty="0"/>
              <a:t>וסבר רבי יהודה ללקות לוקה מ"מ? </a:t>
            </a:r>
            <a:endParaRPr lang="he-IL" sz="2000" dirty="0" smtClean="0"/>
          </a:p>
          <a:p>
            <a:pPr>
              <a:lnSpc>
                <a:spcPct val="120000"/>
              </a:lnSpc>
            </a:pPr>
            <a:r>
              <a:rPr lang="he-IL" sz="2000" dirty="0" err="1" smtClean="0"/>
              <a:t>והתניא</a:t>
            </a:r>
            <a:r>
              <a:rPr lang="he-IL" sz="2000" dirty="0" smtClean="0"/>
              <a:t>: </a:t>
            </a:r>
            <a:r>
              <a:rPr lang="he-IL" sz="2000" dirty="0">
                <a:solidFill>
                  <a:schemeClr val="accent6">
                    <a:lumMod val="50000"/>
                  </a:schemeClr>
                </a:solidFill>
              </a:rPr>
              <a:t>רבי יהודה אומר: בעל - לוקה, לא בעל - אינו לוקה!</a:t>
            </a:r>
            <a:r>
              <a:rPr lang="he-IL" sz="2000" dirty="0"/>
              <a:t> </a:t>
            </a:r>
          </a:p>
          <a:p>
            <a:pPr>
              <a:lnSpc>
                <a:spcPct val="120000"/>
              </a:lnSpc>
            </a:pPr>
            <a:endParaRPr lang="he-IL" sz="2000" dirty="0" smtClean="0"/>
          </a:p>
          <a:p>
            <a:pPr>
              <a:lnSpc>
                <a:spcPct val="120000"/>
              </a:lnSpc>
            </a:pPr>
            <a:r>
              <a:rPr lang="he-IL" sz="2000" dirty="0" smtClean="0"/>
              <a:t>אמר </a:t>
            </a:r>
            <a:r>
              <a:rPr lang="he-IL" sz="2000" dirty="0"/>
              <a:t>רב נחמן בר יצחק: לוקה מכת מרדות מדרבנן. </a:t>
            </a:r>
          </a:p>
          <a:p>
            <a:pPr>
              <a:lnSpc>
                <a:spcPct val="120000"/>
              </a:lnSpc>
            </a:pPr>
            <a:endParaRPr lang="he-IL" sz="2000" dirty="0" smtClean="0"/>
          </a:p>
          <a:p>
            <a:pPr>
              <a:lnSpc>
                <a:spcPct val="120000"/>
              </a:lnSpc>
            </a:pPr>
            <a:r>
              <a:rPr lang="he-IL" sz="2000" dirty="0" smtClean="0"/>
              <a:t>רב </a:t>
            </a:r>
            <a:r>
              <a:rPr lang="he-IL" sz="2000" dirty="0" err="1"/>
              <a:t>פפא</a:t>
            </a:r>
            <a:r>
              <a:rPr lang="he-IL" sz="2000" dirty="0"/>
              <a:t> אמר: מאי </a:t>
            </a:r>
            <a:r>
              <a:rPr lang="he-IL" sz="2000" dirty="0" smtClean="0"/>
              <a:t>"בעל לוקה" </a:t>
            </a:r>
            <a:r>
              <a:rPr lang="he-IL" sz="2000" dirty="0" err="1"/>
              <a:t>דקתני</a:t>
            </a:r>
            <a:r>
              <a:rPr lang="he-IL" sz="2000" dirty="0"/>
              <a:t> התם? </a:t>
            </a:r>
            <a:r>
              <a:rPr lang="he-IL" sz="2000" dirty="0" smtClean="0"/>
              <a:t>- ממון</a:t>
            </a:r>
            <a:r>
              <a:rPr lang="he-IL" sz="2000" dirty="0"/>
              <a:t>. </a:t>
            </a:r>
            <a:endParaRPr lang="he-IL" sz="2000" dirty="0" smtClean="0"/>
          </a:p>
          <a:p>
            <a:pPr>
              <a:lnSpc>
                <a:spcPct val="120000"/>
              </a:lnSpc>
            </a:pPr>
            <a:endParaRPr lang="he-IL" sz="1000" dirty="0"/>
          </a:p>
          <a:p>
            <a:pPr>
              <a:lnSpc>
                <a:spcPct val="120000"/>
              </a:lnSpc>
            </a:pPr>
            <a:r>
              <a:rPr lang="he-IL" sz="2000" dirty="0" smtClean="0"/>
              <a:t>וקרי </a:t>
            </a:r>
            <a:r>
              <a:rPr lang="he-IL" sz="2000" dirty="0"/>
              <a:t>ליה לממון מלקות? </a:t>
            </a:r>
            <a:endParaRPr lang="he-IL" sz="2000" dirty="0" smtClean="0"/>
          </a:p>
          <a:p>
            <a:pPr>
              <a:lnSpc>
                <a:spcPct val="120000"/>
              </a:lnSpc>
            </a:pPr>
            <a:r>
              <a:rPr lang="he-IL" sz="2000" dirty="0" smtClean="0"/>
              <a:t>אין</a:t>
            </a:r>
            <a:r>
              <a:rPr lang="he-IL" sz="2000" dirty="0"/>
              <a:t>, והא תנן: </a:t>
            </a:r>
            <a:r>
              <a:rPr lang="he-IL" sz="2000" dirty="0">
                <a:solidFill>
                  <a:schemeClr val="accent6">
                    <a:lumMod val="50000"/>
                  </a:schemeClr>
                </a:solidFill>
              </a:rPr>
              <a:t>האומר חצי ערכי עלי - נותן חצי ערכו, רבי יוסי בר' יהודה אומר: לוקה ונותן ערך שלם</a:t>
            </a:r>
            <a:r>
              <a:rPr lang="he-IL" sz="2000" dirty="0"/>
              <a:t>; לוקה </a:t>
            </a:r>
            <a:r>
              <a:rPr lang="he-IL" sz="2000" dirty="0" err="1"/>
              <a:t>אמאי</a:t>
            </a:r>
            <a:r>
              <a:rPr lang="he-IL" sz="2000" dirty="0"/>
              <a:t>? אמר רב </a:t>
            </a:r>
            <a:r>
              <a:rPr lang="he-IL" sz="2000" dirty="0" err="1"/>
              <a:t>פפא</a:t>
            </a:r>
            <a:r>
              <a:rPr lang="he-IL" sz="2000" dirty="0"/>
              <a:t>: לוקה בערך </a:t>
            </a:r>
            <a:r>
              <a:rPr lang="he-IL" sz="2000" dirty="0" smtClean="0"/>
              <a:t>שלם. </a:t>
            </a:r>
            <a:r>
              <a:rPr lang="he-IL" sz="2000" dirty="0"/>
              <a:t>מאי טעמא? גזירה חצי ערכו אטו ערך חציו, וערך חציו הוי ליה אבר שהנשמה תלויה בו. </a:t>
            </a:r>
            <a:endParaRPr lang="he-IL" sz="2000" dirty="0" smtClean="0"/>
          </a:p>
        </p:txBody>
      </p:sp>
      <p:sp>
        <p:nvSpPr>
          <p:cNvPr id="5" name="הסבר מלבני מעוגל 4"/>
          <p:cNvSpPr/>
          <p:nvPr/>
        </p:nvSpPr>
        <p:spPr>
          <a:xfrm>
            <a:off x="1547664" y="692696"/>
            <a:ext cx="6768752" cy="1152128"/>
          </a:xfrm>
          <a:prstGeom prst="wedgeRoundRectCallout">
            <a:avLst>
              <a:gd name="adj1" fmla="val 54950"/>
              <a:gd name="adj2" fmla="val -1106"/>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a:solidFill>
                  <a:schemeClr val="accent6">
                    <a:lumMod val="50000"/>
                  </a:schemeClr>
                </a:solidFill>
              </a:rPr>
              <a:t>המוציא שם רע -</a:t>
            </a:r>
          </a:p>
          <a:p>
            <a:pPr>
              <a:lnSpc>
                <a:spcPct val="120000"/>
              </a:lnSpc>
            </a:pPr>
            <a:r>
              <a:rPr lang="he-IL" sz="1600" dirty="0">
                <a:solidFill>
                  <a:schemeClr val="accent6">
                    <a:lumMod val="50000"/>
                  </a:schemeClr>
                </a:solidFill>
              </a:rPr>
              <a:t>לוקה ונותן מאה סלע.</a:t>
            </a:r>
          </a:p>
          <a:p>
            <a:pPr>
              <a:lnSpc>
                <a:spcPct val="120000"/>
              </a:lnSpc>
            </a:pPr>
            <a:r>
              <a:rPr lang="he-IL" sz="1600" dirty="0">
                <a:solidFill>
                  <a:schemeClr val="accent6">
                    <a:lumMod val="50000"/>
                  </a:schemeClr>
                </a:solidFill>
              </a:rPr>
              <a:t>רבי יהודה אומר: ללקות לוקה מכל מקום; מאה סלע, בעל - נותן, לא בעל - אינו נותן</a:t>
            </a:r>
            <a:r>
              <a:rPr lang="he-IL" sz="1600" dirty="0" smtClean="0">
                <a:solidFill>
                  <a:schemeClr val="accent6">
                    <a:lumMod val="50000"/>
                  </a:schemeClr>
                </a:solidFill>
              </a:rPr>
              <a:t>.</a:t>
            </a:r>
            <a:endParaRPr lang="he-IL" sz="1600" dirty="0">
              <a:solidFill>
                <a:schemeClr val="accent6">
                  <a:lumMod val="50000"/>
                </a:schemeClr>
              </a:solidFill>
            </a:endParaRPr>
          </a:p>
        </p:txBody>
      </p:sp>
      <p:sp>
        <p:nvSpPr>
          <p:cNvPr id="6" name="TextBox 5"/>
          <p:cNvSpPr txBox="1"/>
          <p:nvPr/>
        </p:nvSpPr>
        <p:spPr>
          <a:xfrm>
            <a:off x="8404416" y="4612772"/>
            <a:ext cx="576064" cy="215444"/>
          </a:xfrm>
          <a:prstGeom prst="rect">
            <a:avLst/>
          </a:prstGeom>
          <a:noFill/>
        </p:spPr>
        <p:txBody>
          <a:bodyPr wrap="square" rtlCol="1">
            <a:spAutoFit/>
          </a:bodyPr>
          <a:lstStyle/>
          <a:p>
            <a:r>
              <a:rPr lang="he-IL" sz="800" dirty="0" smtClean="0"/>
              <a:t>עמוד א</a:t>
            </a:r>
            <a:endParaRPr lang="he-IL" sz="800" dirty="0"/>
          </a:p>
        </p:txBody>
      </p:sp>
    </p:spTree>
    <p:extLst>
      <p:ext uri="{BB962C8B-B14F-4D97-AF65-F5344CB8AC3E}">
        <p14:creationId xmlns:p14="http://schemas.microsoft.com/office/powerpoint/2010/main" val="277038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right)">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wipe(right)">
                                      <p:cBhvr>
                                        <p:cTn id="12" dur="500"/>
                                        <p:tgtEl>
                                          <p:spTgt spid="4">
                                            <p:txEl>
                                              <p:pRg st="5" end="5"/>
                                            </p:txEl>
                                          </p:spTgt>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4">
                                            <p:txEl>
                                              <p:pRg st="7" end="7"/>
                                            </p:txEl>
                                          </p:spTgt>
                                        </p:tgtEl>
                                        <p:attrNameLst>
                                          <p:attrName>style.visibility</p:attrName>
                                        </p:attrNameLst>
                                      </p:cBhvr>
                                      <p:to>
                                        <p:strVal val="visible"/>
                                      </p:to>
                                    </p:set>
                                    <p:animEffect transition="in" filter="wipe(right)">
                                      <p:cBhvr>
                                        <p:cTn id="20" dur="500"/>
                                        <p:tgtEl>
                                          <p:spTgt spid="4">
                                            <p:txEl>
                                              <p:pRg st="7" end="7"/>
                                            </p:txEl>
                                          </p:spTgt>
                                        </p:tgtEl>
                                      </p:cBhvr>
                                    </p:animEffect>
                                  </p:childTnLst>
                                </p:cTn>
                              </p:par>
                              <p:par>
                                <p:cTn id="21" presetID="22" presetClass="entr" presetSubtype="2"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Effect transition="in" filter="wipe(right)">
                                      <p:cBhvr>
                                        <p:cTn id="23"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הסבר מלבני מעוגל 4"/>
          <p:cNvSpPr/>
          <p:nvPr/>
        </p:nvSpPr>
        <p:spPr>
          <a:xfrm>
            <a:off x="698808" y="206544"/>
            <a:ext cx="7848872" cy="6246792"/>
          </a:xfrm>
          <a:prstGeom prst="wedgeRoundRectCallout">
            <a:avLst>
              <a:gd name="adj1" fmla="val 53275"/>
              <a:gd name="adj2" fmla="val -932"/>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20000"/>
              </a:lnSpc>
            </a:pPr>
            <a:r>
              <a:rPr lang="he-IL" sz="3600" dirty="0" smtClean="0">
                <a:solidFill>
                  <a:srgbClr val="002060"/>
                </a:solidFill>
              </a:rPr>
              <a:t>מהי מכת מרדות?</a:t>
            </a:r>
          </a:p>
          <a:p>
            <a:pPr>
              <a:lnSpc>
                <a:spcPct val="120000"/>
              </a:lnSpc>
            </a:pPr>
            <a:endParaRPr lang="he-IL" dirty="0" smtClean="0">
              <a:solidFill>
                <a:srgbClr val="002060"/>
              </a:solidFill>
            </a:endParaRPr>
          </a:p>
          <a:p>
            <a:pPr>
              <a:lnSpc>
                <a:spcPct val="120000"/>
              </a:lnSpc>
            </a:pPr>
            <a:r>
              <a:rPr lang="he-IL" dirty="0" smtClean="0">
                <a:solidFill>
                  <a:srgbClr val="002060"/>
                </a:solidFill>
              </a:rPr>
              <a:t>רמב"ם (חמץ ומצה ו/</a:t>
            </a:r>
            <a:r>
              <a:rPr lang="he-IL" dirty="0" err="1" smtClean="0">
                <a:solidFill>
                  <a:srgbClr val="002060"/>
                </a:solidFill>
              </a:rPr>
              <a:t>יב</a:t>
            </a:r>
            <a:r>
              <a:rPr lang="he-IL" dirty="0" smtClean="0">
                <a:solidFill>
                  <a:srgbClr val="002060"/>
                </a:solidFill>
              </a:rPr>
              <a:t>): </a:t>
            </a:r>
          </a:p>
          <a:p>
            <a:pPr>
              <a:lnSpc>
                <a:spcPct val="120000"/>
              </a:lnSpc>
            </a:pPr>
            <a:r>
              <a:rPr lang="he-IL" dirty="0">
                <a:solidFill>
                  <a:srgbClr val="002060"/>
                </a:solidFill>
              </a:rPr>
              <a:t>מי שאכל מצה בערב הפסח מכין אותו מכת מרדות </a:t>
            </a:r>
            <a:r>
              <a:rPr lang="he-IL" dirty="0">
                <a:solidFill>
                  <a:srgbClr val="FF0000"/>
                </a:solidFill>
              </a:rPr>
              <a:t>עד שתצא נפשו</a:t>
            </a:r>
            <a:r>
              <a:rPr lang="he-IL" dirty="0">
                <a:solidFill>
                  <a:srgbClr val="002060"/>
                </a:solidFill>
              </a:rPr>
              <a:t>.</a:t>
            </a:r>
          </a:p>
          <a:p>
            <a:pPr>
              <a:lnSpc>
                <a:spcPct val="120000"/>
              </a:lnSpc>
            </a:pPr>
            <a:endParaRPr lang="he-IL" dirty="0" smtClean="0">
              <a:solidFill>
                <a:srgbClr val="002060"/>
              </a:solidFill>
            </a:endParaRPr>
          </a:p>
          <a:p>
            <a:pPr>
              <a:lnSpc>
                <a:spcPct val="120000"/>
              </a:lnSpc>
            </a:pPr>
            <a:r>
              <a:rPr lang="he-IL" dirty="0" smtClean="0">
                <a:solidFill>
                  <a:srgbClr val="002060"/>
                </a:solidFill>
              </a:rPr>
              <a:t>רמב"ם (</a:t>
            </a:r>
            <a:r>
              <a:rPr lang="he-IL" dirty="0" err="1" smtClean="0">
                <a:solidFill>
                  <a:srgbClr val="002060"/>
                </a:solidFill>
              </a:rPr>
              <a:t>פיהמ"ש</a:t>
            </a:r>
            <a:r>
              <a:rPr lang="he-IL" dirty="0" smtClean="0">
                <a:solidFill>
                  <a:srgbClr val="002060"/>
                </a:solidFill>
              </a:rPr>
              <a:t> נזיר פ"ד מ"ג):</a:t>
            </a:r>
          </a:p>
          <a:p>
            <a:pPr>
              <a:lnSpc>
                <a:spcPct val="120000"/>
              </a:lnSpc>
            </a:pPr>
            <a:r>
              <a:rPr lang="he-IL" dirty="0" smtClean="0">
                <a:solidFill>
                  <a:srgbClr val="002060"/>
                </a:solidFill>
              </a:rPr>
              <a:t>מכת </a:t>
            </a:r>
            <a:r>
              <a:rPr lang="he-IL" dirty="0">
                <a:solidFill>
                  <a:srgbClr val="002060"/>
                </a:solidFill>
              </a:rPr>
              <a:t>מרדות האמורה </a:t>
            </a:r>
            <a:r>
              <a:rPr lang="he-IL" dirty="0" err="1">
                <a:solidFill>
                  <a:srgbClr val="002060"/>
                </a:solidFill>
              </a:rPr>
              <a:t>בענין</a:t>
            </a:r>
            <a:r>
              <a:rPr lang="he-IL" dirty="0">
                <a:solidFill>
                  <a:srgbClr val="002060"/>
                </a:solidFill>
              </a:rPr>
              <a:t> זה וזולתו </a:t>
            </a:r>
            <a:r>
              <a:rPr lang="he-IL" dirty="0">
                <a:solidFill>
                  <a:srgbClr val="FF0000"/>
                </a:solidFill>
              </a:rPr>
              <a:t>הדבר בכך מסור לבית דין </a:t>
            </a:r>
            <a:r>
              <a:rPr lang="he-IL" dirty="0">
                <a:solidFill>
                  <a:srgbClr val="002060"/>
                </a:solidFill>
              </a:rPr>
              <a:t>שיעשה כפי </a:t>
            </a:r>
            <a:r>
              <a:rPr lang="he-IL" dirty="0" err="1">
                <a:solidFill>
                  <a:srgbClr val="002060"/>
                </a:solidFill>
              </a:rPr>
              <a:t>יכלתו</a:t>
            </a:r>
            <a:r>
              <a:rPr lang="he-IL" dirty="0">
                <a:solidFill>
                  <a:srgbClr val="002060"/>
                </a:solidFill>
              </a:rPr>
              <a:t>. </a:t>
            </a:r>
            <a:endParaRPr lang="he-IL" dirty="0" smtClean="0">
              <a:solidFill>
                <a:srgbClr val="002060"/>
              </a:solidFill>
            </a:endParaRPr>
          </a:p>
          <a:p>
            <a:pPr>
              <a:lnSpc>
                <a:spcPct val="120000"/>
              </a:lnSpc>
            </a:pPr>
            <a:endParaRPr lang="he-IL" dirty="0" smtClean="0">
              <a:solidFill>
                <a:srgbClr val="002060"/>
              </a:solidFill>
            </a:endParaRPr>
          </a:p>
          <a:p>
            <a:pPr>
              <a:lnSpc>
                <a:spcPct val="120000"/>
              </a:lnSpc>
            </a:pPr>
            <a:r>
              <a:rPr lang="he-IL" dirty="0">
                <a:solidFill>
                  <a:srgbClr val="002060"/>
                </a:solidFill>
              </a:rPr>
              <a:t>שו"ת </a:t>
            </a:r>
            <a:r>
              <a:rPr lang="he-IL" dirty="0" err="1">
                <a:solidFill>
                  <a:srgbClr val="002060"/>
                </a:solidFill>
              </a:rPr>
              <a:t>הריב"ש</a:t>
            </a:r>
            <a:r>
              <a:rPr lang="he-IL" dirty="0">
                <a:solidFill>
                  <a:srgbClr val="002060"/>
                </a:solidFill>
              </a:rPr>
              <a:t> </a:t>
            </a:r>
            <a:r>
              <a:rPr lang="he-IL" dirty="0" smtClean="0">
                <a:solidFill>
                  <a:srgbClr val="002060"/>
                </a:solidFill>
              </a:rPr>
              <a:t>(סימן צ):</a:t>
            </a:r>
            <a:endParaRPr lang="he-IL" dirty="0">
              <a:solidFill>
                <a:srgbClr val="002060"/>
              </a:solidFill>
            </a:endParaRPr>
          </a:p>
          <a:p>
            <a:pPr>
              <a:lnSpc>
                <a:spcPct val="120000"/>
              </a:lnSpc>
            </a:pPr>
            <a:r>
              <a:rPr lang="he-IL" dirty="0" err="1" smtClean="0">
                <a:solidFill>
                  <a:srgbClr val="002060"/>
                </a:solidFill>
              </a:rPr>
              <a:t>והתוס</a:t>
            </a:r>
            <a:r>
              <a:rPr lang="he-IL" dirty="0">
                <a:solidFill>
                  <a:srgbClr val="002060"/>
                </a:solidFill>
              </a:rPr>
              <a:t>' אמרו, שאף במכת מרדות </a:t>
            </a:r>
            <a:r>
              <a:rPr lang="he-IL" dirty="0">
                <a:solidFill>
                  <a:srgbClr val="FF0000"/>
                </a:solidFill>
              </a:rPr>
              <a:t>מספר המכות הם כמספר של תורה, אלא שאינן חזקות כמותן</a:t>
            </a:r>
            <a:r>
              <a:rPr lang="he-IL" dirty="0">
                <a:solidFill>
                  <a:srgbClr val="002060"/>
                </a:solidFill>
              </a:rPr>
              <a:t>. </a:t>
            </a:r>
            <a:endParaRPr lang="he-IL" dirty="0" smtClean="0">
              <a:solidFill>
                <a:srgbClr val="002060"/>
              </a:solidFill>
            </a:endParaRPr>
          </a:p>
          <a:p>
            <a:pPr>
              <a:lnSpc>
                <a:spcPct val="120000"/>
              </a:lnSpc>
            </a:pPr>
            <a:endParaRPr lang="he-IL" dirty="0">
              <a:solidFill>
                <a:srgbClr val="002060"/>
              </a:solidFill>
            </a:endParaRPr>
          </a:p>
          <a:p>
            <a:pPr>
              <a:lnSpc>
                <a:spcPct val="120000"/>
              </a:lnSpc>
            </a:pPr>
            <a:r>
              <a:rPr lang="he-IL" dirty="0" smtClean="0">
                <a:solidFill>
                  <a:srgbClr val="002060"/>
                </a:solidFill>
              </a:rPr>
              <a:t>שלטי </a:t>
            </a:r>
            <a:r>
              <a:rPr lang="he-IL" dirty="0" err="1" smtClean="0">
                <a:solidFill>
                  <a:srgbClr val="002060"/>
                </a:solidFill>
              </a:rPr>
              <a:t>הגבורים</a:t>
            </a:r>
            <a:r>
              <a:rPr lang="he-IL" dirty="0" smtClean="0">
                <a:solidFill>
                  <a:srgbClr val="002060"/>
                </a:solidFill>
              </a:rPr>
              <a:t> (על </a:t>
            </a:r>
            <a:r>
              <a:rPr lang="he-IL" dirty="0" err="1" smtClean="0">
                <a:solidFill>
                  <a:srgbClr val="002060"/>
                </a:solidFill>
              </a:rPr>
              <a:t>המרדכי</a:t>
            </a:r>
            <a:r>
              <a:rPr lang="he-IL" dirty="0" smtClean="0">
                <a:solidFill>
                  <a:srgbClr val="002060"/>
                </a:solidFill>
              </a:rPr>
              <a:t> בבא </a:t>
            </a:r>
            <a:r>
              <a:rPr lang="he-IL" dirty="0" err="1" smtClean="0">
                <a:solidFill>
                  <a:srgbClr val="002060"/>
                </a:solidFill>
              </a:rPr>
              <a:t>בתרא</a:t>
            </a:r>
            <a:r>
              <a:rPr lang="he-IL" dirty="0" smtClean="0">
                <a:solidFill>
                  <a:srgbClr val="002060"/>
                </a:solidFill>
              </a:rPr>
              <a:t> סוף פ"ח):</a:t>
            </a:r>
          </a:p>
          <a:p>
            <a:pPr>
              <a:lnSpc>
                <a:spcPct val="120000"/>
              </a:lnSpc>
            </a:pPr>
            <a:r>
              <a:rPr lang="he-IL" dirty="0" smtClean="0">
                <a:solidFill>
                  <a:srgbClr val="002060"/>
                </a:solidFill>
              </a:rPr>
              <a:t>ואומר ר"ת שזה </a:t>
            </a:r>
            <a:r>
              <a:rPr lang="he-IL" dirty="0" smtClean="0">
                <a:solidFill>
                  <a:srgbClr val="FF0000"/>
                </a:solidFill>
              </a:rPr>
              <a:t>י"ג מכות</a:t>
            </a:r>
            <a:r>
              <a:rPr lang="he-IL" dirty="0" smtClean="0">
                <a:solidFill>
                  <a:srgbClr val="002060"/>
                </a:solidFill>
              </a:rPr>
              <a:t> שהם שליש מכות שבתורה שכן תקנו חכמים לעובר על דבריהם בדבר שאי אפשר לתקן אבל בדברים שאפשר לתקן... מכין אותו עד שתצא נפשו.</a:t>
            </a:r>
          </a:p>
          <a:p>
            <a:pPr>
              <a:lnSpc>
                <a:spcPct val="120000"/>
              </a:lnSpc>
            </a:pPr>
            <a:endParaRPr lang="he-IL" dirty="0" smtClean="0">
              <a:solidFill>
                <a:srgbClr val="002060"/>
              </a:solidFill>
            </a:endParaRPr>
          </a:p>
        </p:txBody>
      </p:sp>
    </p:spTree>
    <p:extLst>
      <p:ext uri="{BB962C8B-B14F-4D97-AF65-F5344CB8AC3E}">
        <p14:creationId xmlns:p14="http://schemas.microsoft.com/office/powerpoint/2010/main" val="3098846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264772" y="1282828"/>
            <a:ext cx="8568952" cy="5216813"/>
          </a:xfrm>
          <a:prstGeom prst="rect">
            <a:avLst/>
          </a:prstGeom>
          <a:noFill/>
        </p:spPr>
        <p:txBody>
          <a:bodyPr wrap="square" rtlCol="1">
            <a:spAutoFit/>
          </a:bodyPr>
          <a:lstStyle/>
          <a:p>
            <a:pPr algn="ctr"/>
            <a:r>
              <a:rPr lang="he-IL" sz="3600" b="1" dirty="0" smtClean="0">
                <a:solidFill>
                  <a:schemeClr val="accent2">
                    <a:lumMod val="75000"/>
                  </a:schemeClr>
                </a:solidFill>
              </a:rPr>
              <a:t>שיעור דף יומי אונליין</a:t>
            </a:r>
          </a:p>
          <a:p>
            <a:pPr algn="ctr"/>
            <a:endParaRPr lang="he-IL" sz="2000" b="1" dirty="0">
              <a:solidFill>
                <a:schemeClr val="accent2">
                  <a:lumMod val="75000"/>
                </a:schemeClr>
              </a:solidFill>
            </a:endParaRPr>
          </a:p>
          <a:p>
            <a:pPr lvl="0" algn="ctr"/>
            <a:r>
              <a:rPr lang="he-IL" sz="2400" b="1" dirty="0">
                <a:solidFill>
                  <a:srgbClr val="C0504D">
                    <a:lumMod val="75000"/>
                  </a:srgbClr>
                </a:solidFill>
              </a:rPr>
              <a:t>מתקיים בשעה </a:t>
            </a:r>
            <a:r>
              <a:rPr lang="he-IL" sz="2400" b="1" dirty="0" smtClean="0">
                <a:solidFill>
                  <a:srgbClr val="C0504D">
                    <a:lumMod val="75000"/>
                  </a:srgbClr>
                </a:solidFill>
              </a:rPr>
              <a:t>21:00-21:50 </a:t>
            </a:r>
            <a:r>
              <a:rPr lang="he-IL" sz="2400" b="1" dirty="0">
                <a:solidFill>
                  <a:srgbClr val="C0504D">
                    <a:lumMod val="75000"/>
                  </a:srgbClr>
                </a:solidFill>
              </a:rPr>
              <a:t>בימים א-ה</a:t>
            </a:r>
          </a:p>
          <a:p>
            <a:pPr lvl="0"/>
            <a:endParaRPr lang="he-IL" dirty="0">
              <a:solidFill>
                <a:prstClr val="black"/>
              </a:solidFill>
            </a:endParaRPr>
          </a:p>
          <a:p>
            <a:pPr lvl="0"/>
            <a:endParaRPr lang="he-IL" sz="800"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3"/>
              </a:rPr>
              <a:t>daf-yomi@daf-yomi.com</a:t>
            </a:r>
            <a:r>
              <a:rPr lang="en-US" dirty="0">
                <a:solidFill>
                  <a:prstClr val="black"/>
                </a:solidFill>
              </a:rPr>
              <a:t> </a:t>
            </a:r>
            <a:endParaRPr lang="he-IL" dirty="0">
              <a:solidFill>
                <a:prstClr val="black"/>
              </a:solidFill>
            </a:endParaRPr>
          </a:p>
        </p:txBody>
      </p:sp>
      <p:graphicFrame>
        <p:nvGraphicFramePr>
          <p:cNvPr id="8" name="טבלה 7"/>
          <p:cNvGraphicFramePr>
            <a:graphicFrameLocks noGrp="1"/>
          </p:cNvGraphicFramePr>
          <p:nvPr>
            <p:extLst>
              <p:ext uri="{D42A27DB-BD31-4B8C-83A1-F6EECF244321}">
                <p14:modId xmlns:p14="http://schemas.microsoft.com/office/powerpoint/2010/main" val="4223374972"/>
              </p:ext>
            </p:extLst>
          </p:nvPr>
        </p:nvGraphicFramePr>
        <p:xfrm>
          <a:off x="1115615" y="2996952"/>
          <a:ext cx="6912769" cy="2879208"/>
        </p:xfrm>
        <a:graphic>
          <a:graphicData uri="http://schemas.openxmlformats.org/drawingml/2006/table">
            <a:tbl>
              <a:tblPr rtl="1" firstRow="1" firstCol="1" bandRow="1"/>
              <a:tblGrid>
                <a:gridCol w="1420354"/>
                <a:gridCol w="3909827"/>
                <a:gridCol w="1582588"/>
              </a:tblGrid>
              <a:tr h="308349">
                <a:tc>
                  <a:txBody>
                    <a:bodyPr/>
                    <a:lstStyle/>
                    <a:p>
                      <a:pPr algn="ctr" rtl="1">
                        <a:lnSpc>
                          <a:spcPct val="115000"/>
                        </a:lnSpc>
                        <a:spcAft>
                          <a:spcPts val="0"/>
                        </a:spcAft>
                      </a:pPr>
                      <a:r>
                        <a:rPr lang="he-IL" sz="1500" b="1" dirty="0">
                          <a:effectLst/>
                          <a:latin typeface="Calibri"/>
                          <a:ea typeface="Calibri"/>
                          <a:cs typeface="Arial"/>
                        </a:rPr>
                        <a:t>יום</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תוכן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מגיד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r>
              <a:tr h="531902">
                <a:tc>
                  <a:txBody>
                    <a:bodyPr/>
                    <a:lstStyle/>
                    <a:p>
                      <a:pPr algn="just" rtl="1">
                        <a:lnSpc>
                          <a:spcPct val="115000"/>
                        </a:lnSpc>
                        <a:spcAft>
                          <a:spcPts val="0"/>
                        </a:spcAft>
                      </a:pPr>
                      <a:r>
                        <a:rPr lang="he-IL" sz="1500" dirty="0">
                          <a:effectLst/>
                          <a:latin typeface="Calibri"/>
                          <a:ea typeface="Calibri"/>
                          <a:cs typeface="Arial"/>
                        </a:rPr>
                        <a:t>יום א </a:t>
                      </a:r>
                      <a:r>
                        <a:rPr lang="he-IL" sz="1500" dirty="0" smtClean="0">
                          <a:effectLst/>
                          <a:latin typeface="Calibri"/>
                          <a:ea typeface="Calibri"/>
                          <a:cs typeface="Arial"/>
                        </a:rPr>
                        <a:t>(כ"ד אדר)</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dirty="0" err="1" smtClean="0">
                          <a:effectLst/>
                          <a:latin typeface="+mn-lt"/>
                          <a:ea typeface="Calibri"/>
                          <a:cs typeface="Arial"/>
                        </a:rPr>
                        <a:t>מא</a:t>
                      </a:r>
                      <a:r>
                        <a:rPr lang="he-IL" sz="1500" dirty="0" smtClean="0">
                          <a:effectLst/>
                          <a:latin typeface="+mn-lt"/>
                          <a:ea typeface="Calibri"/>
                          <a:cs typeface="Arial"/>
                        </a:rPr>
                        <a:t> ע"א (משנה) - </a:t>
                      </a:r>
                      <a:r>
                        <a:rPr lang="he-IL" sz="1500" dirty="0" err="1" smtClean="0">
                          <a:effectLst/>
                          <a:latin typeface="+mn-lt"/>
                          <a:ea typeface="Calibri"/>
                          <a:cs typeface="Arial"/>
                        </a:rPr>
                        <a:t>מא</a:t>
                      </a:r>
                      <a:r>
                        <a:rPr lang="he-IL" sz="1500" dirty="0" smtClean="0">
                          <a:effectLst/>
                          <a:latin typeface="+mn-lt"/>
                          <a:ea typeface="Calibri"/>
                          <a:cs typeface="Arial"/>
                        </a:rPr>
                        <a:t> ע"ב (סוף הפרק)</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a:effectLst/>
                          <a:latin typeface="Calibri"/>
                          <a:ea typeface="Calibri"/>
                          <a:cs typeface="Arial"/>
                        </a:rPr>
                        <a:t>אברהם סתיו</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ב </a:t>
                      </a:r>
                      <a:r>
                        <a:rPr lang="he-IL" sz="1500" dirty="0" smtClean="0">
                          <a:effectLst/>
                          <a:latin typeface="Calibri"/>
                          <a:ea typeface="Calibri"/>
                          <a:cs typeface="Arial"/>
                        </a:rPr>
                        <a:t>(כ"ה</a:t>
                      </a:r>
                      <a:r>
                        <a:rPr lang="he-IL" sz="1500" baseline="0" dirty="0" smtClean="0">
                          <a:effectLst/>
                          <a:latin typeface="Calibri"/>
                          <a:ea typeface="Calibri"/>
                          <a:cs typeface="Arial"/>
                        </a:rPr>
                        <a:t> אדר)</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dirty="0" err="1" smtClean="0">
                          <a:effectLst/>
                          <a:latin typeface="+mn-lt"/>
                          <a:ea typeface="Calibri"/>
                          <a:cs typeface="Arial"/>
                        </a:rPr>
                        <a:t>מא</a:t>
                      </a:r>
                      <a:r>
                        <a:rPr lang="he-IL" sz="1500" dirty="0" smtClean="0">
                          <a:effectLst/>
                          <a:latin typeface="+mn-lt"/>
                          <a:ea typeface="Calibri"/>
                          <a:cs typeface="Arial"/>
                        </a:rPr>
                        <a:t> ע"ב (תחילת הפרק) - מג ע"א (שורה 6)</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smtClean="0">
                          <a:effectLst/>
                          <a:latin typeface="Calibri"/>
                          <a:ea typeface="Calibri"/>
                          <a:cs typeface="Arial"/>
                        </a:rPr>
                        <a:t>דובי</a:t>
                      </a:r>
                      <a:r>
                        <a:rPr lang="he-IL" sz="1500" baseline="0" dirty="0" smtClean="0">
                          <a:effectLst/>
                          <a:latin typeface="Calibri"/>
                          <a:ea typeface="Calibri"/>
                          <a:cs typeface="Arial"/>
                        </a:rPr>
                        <a:t> שחור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ג </a:t>
                      </a:r>
                      <a:r>
                        <a:rPr lang="he-IL" sz="1500" dirty="0" smtClean="0">
                          <a:effectLst/>
                          <a:latin typeface="Calibri"/>
                          <a:ea typeface="Calibri"/>
                          <a:cs typeface="Arial"/>
                        </a:rPr>
                        <a:t>(כ"ו אדר)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dirty="0" smtClean="0">
                          <a:effectLst/>
                          <a:latin typeface="+mn-lt"/>
                          <a:ea typeface="Calibri"/>
                          <a:cs typeface="Arial"/>
                        </a:rPr>
                        <a:t>מג ע"א (שורה 6) - מד ע"א (שורה 3)</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a:effectLst/>
                          <a:latin typeface="Calibri"/>
                          <a:ea typeface="Calibri"/>
                          <a:cs typeface="Arial"/>
                        </a:rPr>
                        <a:t>אבי ליפשיץ</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smtClean="0">
                          <a:effectLst/>
                          <a:latin typeface="Calibri"/>
                          <a:ea typeface="Calibri"/>
                          <a:cs typeface="Arial"/>
                        </a:rPr>
                        <a:t>יום ד (כ"ז</a:t>
                      </a:r>
                      <a:r>
                        <a:rPr lang="he-IL" sz="1500" baseline="0" dirty="0" smtClean="0">
                          <a:effectLst/>
                          <a:latin typeface="Calibri"/>
                          <a:ea typeface="Calibri"/>
                          <a:cs typeface="Arial"/>
                        </a:rPr>
                        <a:t> אדר</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dirty="0" smtClean="0">
                          <a:effectLst/>
                          <a:latin typeface="+mn-lt"/>
                          <a:ea typeface="Calibri"/>
                          <a:cs typeface="Arial"/>
                        </a:rPr>
                        <a:t>מד ע"א (שורה 3) - מד ע"ב (3 שורות מלמטה)</a:t>
                      </a:r>
                      <a:endParaRPr lang="en-US" sz="1500" dirty="0">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smtClean="0">
                          <a:effectLst/>
                          <a:latin typeface="Calibri"/>
                          <a:ea typeface="Calibri"/>
                          <a:cs typeface="Arial"/>
                        </a:rPr>
                        <a:t>הראל שפירא</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443251">
                <a:tc>
                  <a:txBody>
                    <a:bodyPr/>
                    <a:lstStyle/>
                    <a:p>
                      <a:pPr algn="just" rtl="1">
                        <a:lnSpc>
                          <a:spcPct val="115000"/>
                        </a:lnSpc>
                        <a:spcAft>
                          <a:spcPts val="0"/>
                        </a:spcAft>
                      </a:pPr>
                      <a:r>
                        <a:rPr lang="he-IL" sz="1500" dirty="0" smtClean="0">
                          <a:effectLst/>
                          <a:latin typeface="Calibri"/>
                          <a:ea typeface="Calibri"/>
                          <a:cs typeface="Arial"/>
                        </a:rPr>
                        <a:t>יום ה (כ"ח</a:t>
                      </a:r>
                      <a:r>
                        <a:rPr lang="he-IL" sz="1500" baseline="0" dirty="0" smtClean="0">
                          <a:effectLst/>
                          <a:latin typeface="Calibri"/>
                          <a:ea typeface="Calibri"/>
                          <a:cs typeface="Arial"/>
                        </a:rPr>
                        <a:t> אדר</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dirty="0" smtClean="0">
                          <a:effectLst/>
                          <a:latin typeface="+mn-lt"/>
                          <a:ea typeface="Calibri"/>
                          <a:cs typeface="Arial"/>
                        </a:rPr>
                        <a:t>מד ע"ב (3 שורות מלמטה) - מו ע"א (שורה 8)</a:t>
                      </a:r>
                      <a:endParaRPr lang="en-US" sz="1500" dirty="0">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smtClean="0">
                          <a:effectLst/>
                          <a:latin typeface="Calibri"/>
                          <a:ea typeface="Calibri"/>
                          <a:cs typeface="Arial"/>
                        </a:rPr>
                        <a:t>הראל</a:t>
                      </a:r>
                      <a:r>
                        <a:rPr lang="he-IL" sz="1500" baseline="0" dirty="0" smtClean="0">
                          <a:effectLst/>
                          <a:latin typeface="Calibri"/>
                          <a:ea typeface="Calibri"/>
                          <a:cs typeface="Arial"/>
                        </a:rPr>
                        <a:t> שפירא</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bl>
          </a:graphicData>
        </a:graphic>
      </p:graphicFrame>
      <p:sp>
        <p:nvSpPr>
          <p:cNvPr id="6" name="TextBox 5"/>
          <p:cNvSpPr txBox="1"/>
          <p:nvPr/>
        </p:nvSpPr>
        <p:spPr>
          <a:xfrm>
            <a:off x="8244408" y="331369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7" name="TextBox 6"/>
          <p:cNvSpPr txBox="1"/>
          <p:nvPr/>
        </p:nvSpPr>
        <p:spPr>
          <a:xfrm>
            <a:off x="8244408" y="3841884"/>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9" name="TextBox 8"/>
          <p:cNvSpPr txBox="1"/>
          <p:nvPr/>
        </p:nvSpPr>
        <p:spPr>
          <a:xfrm>
            <a:off x="8244408" y="439381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10" name="TextBox 9"/>
          <p:cNvSpPr txBox="1"/>
          <p:nvPr/>
        </p:nvSpPr>
        <p:spPr>
          <a:xfrm>
            <a:off x="8244408" y="4922004"/>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11" name="TextBox 10"/>
          <p:cNvSpPr txBox="1"/>
          <p:nvPr/>
        </p:nvSpPr>
        <p:spPr>
          <a:xfrm>
            <a:off x="8244408" y="5396916"/>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Tree>
    <p:extLst>
      <p:ext uri="{BB962C8B-B14F-4D97-AF65-F5344CB8AC3E}">
        <p14:creationId xmlns:p14="http://schemas.microsoft.com/office/powerpoint/2010/main" val="263261284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16632"/>
            <a:ext cx="8568952" cy="6226320"/>
          </a:xfrm>
          <a:prstGeom prst="rect">
            <a:avLst/>
          </a:prstGeom>
          <a:noFill/>
        </p:spPr>
        <p:txBody>
          <a:bodyPr wrap="square" rtlCol="1">
            <a:spAutoFit/>
          </a:bodyPr>
          <a:lstStyle/>
          <a:p>
            <a:pPr lvl="0">
              <a:lnSpc>
                <a:spcPct val="130000"/>
              </a:lnSpc>
            </a:pPr>
            <a:endParaRPr lang="he-IL" sz="1400" b="1" dirty="0" smtClean="0">
              <a:solidFill>
                <a:schemeClr val="accent2"/>
              </a:solidFill>
            </a:endParaRPr>
          </a:p>
          <a:p>
            <a:pPr lvl="0">
              <a:lnSpc>
                <a:spcPct val="130000"/>
              </a:lnSpc>
            </a:pPr>
            <a:r>
              <a:rPr lang="he-IL" sz="2800" b="1" dirty="0" smtClean="0">
                <a:solidFill>
                  <a:schemeClr val="accent2"/>
                </a:solidFill>
              </a:rPr>
              <a:t>להתראות ביום ראשון בשיעור הבא</a:t>
            </a:r>
            <a:endParaRPr lang="he-IL" sz="2000" dirty="0">
              <a:solidFill>
                <a:prstClr val="black"/>
              </a:solidFill>
            </a:endParaRPr>
          </a:p>
          <a:p>
            <a:pPr lvl="0">
              <a:lnSpc>
                <a:spcPct val="130000"/>
              </a:lnSpc>
            </a:pPr>
            <a:endParaRPr lang="he-IL" sz="2000" dirty="0" smtClean="0">
              <a:solidFill>
                <a:prstClr val="black"/>
              </a:solidFill>
            </a:endParaRPr>
          </a:p>
          <a:p>
            <a:pPr lvl="0">
              <a:lnSpc>
                <a:spcPct val="130000"/>
              </a:lnSpc>
            </a:pPr>
            <a:r>
              <a:rPr lang="he-IL" sz="2000" dirty="0" smtClean="0">
                <a:solidFill>
                  <a:prstClr val="black"/>
                </a:solidFill>
              </a:rPr>
              <a:t>לידיעתכם</a:t>
            </a:r>
            <a:r>
              <a:rPr lang="he-IL" sz="2000" dirty="0">
                <a:solidFill>
                  <a:prstClr val="black"/>
                </a:solidFill>
              </a:rPr>
              <a:t>:</a:t>
            </a:r>
          </a:p>
          <a:p>
            <a:pPr lvl="0">
              <a:lnSpc>
                <a:spcPct val="130000"/>
              </a:lnSpc>
            </a:pPr>
            <a:r>
              <a:rPr lang="he-IL" sz="2000" dirty="0">
                <a:solidFill>
                  <a:prstClr val="black"/>
                </a:solidFill>
              </a:rPr>
              <a:t>שיעורי האונליין מוקלטים וזמינים </a:t>
            </a:r>
            <a:r>
              <a:rPr lang="he-IL" sz="2000" dirty="0" err="1">
                <a:solidFill>
                  <a:prstClr val="black"/>
                </a:solidFill>
              </a:rPr>
              <a:t>לצפיה</a:t>
            </a:r>
            <a:r>
              <a:rPr lang="he-IL" sz="2000" dirty="0">
                <a:solidFill>
                  <a:prstClr val="black"/>
                </a:solidFill>
              </a:rPr>
              <a:t> חוזרת [החל מעוד </a:t>
            </a:r>
            <a:r>
              <a:rPr lang="he-IL" sz="2000" dirty="0" smtClean="0">
                <a:solidFill>
                  <a:prstClr val="black"/>
                </a:solidFill>
              </a:rPr>
              <a:t>שעה] </a:t>
            </a:r>
            <a:r>
              <a:rPr lang="he-IL" sz="2000" dirty="0">
                <a:solidFill>
                  <a:prstClr val="black"/>
                </a:solidFill>
              </a:rPr>
              <a:t>בפורטל הדף היומי (בספריית שיעורי שמע/וידאו</a:t>
            </a:r>
            <a:r>
              <a:rPr lang="he-IL" sz="2000" dirty="0" smtClean="0">
                <a:solidFill>
                  <a:prstClr val="black"/>
                </a:solidFill>
              </a:rPr>
              <a:t>).</a:t>
            </a:r>
          </a:p>
          <a:p>
            <a:pPr lvl="0">
              <a:lnSpc>
                <a:spcPct val="130000"/>
              </a:lnSpc>
            </a:pPr>
            <a:endParaRPr lang="he-IL" sz="2000" dirty="0">
              <a:solidFill>
                <a:prstClr val="black"/>
              </a:solidFill>
            </a:endParaRPr>
          </a:p>
          <a:p>
            <a:pPr algn="ctr"/>
            <a:endParaRPr lang="he-IL" sz="3600" b="1" dirty="0" smtClean="0">
              <a:solidFill>
                <a:schemeClr val="accent2">
                  <a:lumMod val="75000"/>
                </a:schemeClr>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endParaRPr lang="he-IL" dirty="0" smtClean="0">
              <a:solidFill>
                <a:prstClr val="black"/>
              </a:solidFill>
            </a:endParaRPr>
          </a:p>
          <a:p>
            <a:pPr lvl="0" algn="ctr"/>
            <a:endParaRPr lang="he-IL" sz="2000" dirty="0">
              <a:solidFill>
                <a:prstClr val="black"/>
              </a:solidFill>
            </a:endParaRPr>
          </a:p>
          <a:p>
            <a:pPr lvl="0" algn="ctr"/>
            <a:endParaRPr lang="he-IL" dirty="0" smtClean="0">
              <a:solidFill>
                <a:prstClr val="black"/>
              </a:solidFill>
            </a:endParaRPr>
          </a:p>
          <a:p>
            <a:pPr lvl="0" algn="ctr"/>
            <a:r>
              <a:rPr lang="he-IL" sz="2300" b="1" dirty="0">
                <a:solidFill>
                  <a:srgbClr val="EEECE1">
                    <a:lumMod val="50000"/>
                  </a:srgbClr>
                </a:solidFill>
              </a:rPr>
              <a:t>השיעור היום </a:t>
            </a:r>
            <a:r>
              <a:rPr lang="he-IL" sz="2300" b="1" dirty="0" smtClean="0">
                <a:solidFill>
                  <a:srgbClr val="EEECE1">
                    <a:lumMod val="50000"/>
                  </a:srgbClr>
                </a:solidFill>
              </a:rPr>
              <a:t>הוקדש לרפואת אלעד צפריר בן דנה</a:t>
            </a:r>
            <a:endParaRPr lang="he-IL" sz="2300" dirty="0" smtClean="0">
              <a:solidFill>
                <a:prstClr val="black"/>
              </a:solidFill>
            </a:endParaRPr>
          </a:p>
          <a:p>
            <a:pPr lvl="0" algn="ctr"/>
            <a:endParaRPr lang="he-IL" sz="16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2"/>
              </a:rPr>
              <a:t>daf-yomi@daf-yomi.com</a:t>
            </a:r>
            <a:r>
              <a:rPr lang="en-US" dirty="0">
                <a:solidFill>
                  <a:prstClr val="black"/>
                </a:solidFill>
              </a:rPr>
              <a:t> </a:t>
            </a:r>
            <a:endParaRPr lang="he-IL" dirty="0">
              <a:solidFill>
                <a:prstClr val="black"/>
              </a:solidFill>
            </a:endParaRPr>
          </a:p>
        </p:txBody>
      </p:sp>
      <p:pic>
        <p:nvPicPr>
          <p:cNvPr id="2" name="תמונה 1"/>
          <p:cNvPicPr>
            <a:picLocks noChangeAspect="1"/>
          </p:cNvPicPr>
          <p:nvPr/>
        </p:nvPicPr>
        <p:blipFill>
          <a:blip r:embed="rId3"/>
          <a:stretch>
            <a:fillRect/>
          </a:stretch>
        </p:blipFill>
        <p:spPr>
          <a:xfrm>
            <a:off x="1691680" y="2760794"/>
            <a:ext cx="6624736" cy="1964350"/>
          </a:xfrm>
          <a:prstGeom prst="rect">
            <a:avLst/>
          </a:prstGeom>
        </p:spPr>
      </p:pic>
      <p:cxnSp>
        <p:nvCxnSpPr>
          <p:cNvPr id="6" name="מחבר חץ ישר 5"/>
          <p:cNvCxnSpPr/>
          <p:nvPr/>
        </p:nvCxnSpPr>
        <p:spPr>
          <a:xfrm flipH="1">
            <a:off x="6444208" y="2492896"/>
            <a:ext cx="648072"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63310"/>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5496" y="35332"/>
            <a:ext cx="3024336" cy="369332"/>
          </a:xfrm>
          <a:prstGeom prst="rect">
            <a:avLst/>
          </a:prstGeom>
          <a:noFill/>
        </p:spPr>
        <p:txBody>
          <a:bodyPr wrap="square" rtlCol="1">
            <a:spAutoFit/>
          </a:bodyPr>
          <a:lstStyle/>
          <a:p>
            <a:r>
              <a:rPr lang="he-IL" b="1" dirty="0" smtClean="0">
                <a:solidFill>
                  <a:schemeClr val="bg1">
                    <a:lumMod val="50000"/>
                  </a:schemeClr>
                </a:solidFill>
              </a:rPr>
              <a:t>דף מד עמוד ב - דף מה עמוד א</a:t>
            </a:r>
            <a:endParaRPr lang="he-IL" b="1" dirty="0">
              <a:solidFill>
                <a:schemeClr val="bg1">
                  <a:lumMod val="50000"/>
                </a:schemeClr>
              </a:solidFill>
            </a:endParaRPr>
          </a:p>
        </p:txBody>
      </p:sp>
      <p:sp>
        <p:nvSpPr>
          <p:cNvPr id="4" name="TextBox 3"/>
          <p:cNvSpPr txBox="1"/>
          <p:nvPr/>
        </p:nvSpPr>
        <p:spPr>
          <a:xfrm>
            <a:off x="827584" y="620688"/>
            <a:ext cx="7560840" cy="4524315"/>
          </a:xfrm>
          <a:prstGeom prst="rect">
            <a:avLst/>
          </a:prstGeom>
          <a:noFill/>
        </p:spPr>
        <p:txBody>
          <a:bodyPr wrap="square" rtlCol="1">
            <a:spAutoFit/>
          </a:bodyPr>
          <a:lstStyle/>
          <a:p>
            <a:pPr>
              <a:lnSpc>
                <a:spcPct val="120000"/>
              </a:lnSpc>
            </a:pPr>
            <a:r>
              <a:rPr lang="he-IL" sz="2000" dirty="0" smtClean="0"/>
              <a:t>תני </a:t>
            </a:r>
            <a:r>
              <a:rPr lang="he-IL" sz="2000" dirty="0" err="1" smtClean="0"/>
              <a:t>שילא</a:t>
            </a:r>
            <a:r>
              <a:rPr lang="he-IL" sz="2000" dirty="0" smtClean="0"/>
              <a:t>:</a:t>
            </a:r>
          </a:p>
          <a:p>
            <a:pPr>
              <a:lnSpc>
                <a:spcPct val="120000"/>
              </a:lnSpc>
            </a:pPr>
            <a:endParaRPr lang="he-IL" sz="2000" dirty="0" smtClean="0"/>
          </a:p>
          <a:p>
            <a:pPr>
              <a:lnSpc>
                <a:spcPct val="120000"/>
              </a:lnSpc>
            </a:pPr>
            <a:r>
              <a:rPr lang="he-IL" sz="2000" dirty="0">
                <a:solidFill>
                  <a:schemeClr val="accent6">
                    <a:lumMod val="50000"/>
                  </a:schemeClr>
                </a:solidFill>
              </a:rPr>
              <a:t>שלש מדות בנערה: </a:t>
            </a:r>
          </a:p>
          <a:p>
            <a:pPr>
              <a:lnSpc>
                <a:spcPct val="120000"/>
              </a:lnSpc>
            </a:pPr>
            <a:endParaRPr lang="he-IL" sz="2000" dirty="0" smtClean="0"/>
          </a:p>
          <a:p>
            <a:pPr>
              <a:lnSpc>
                <a:spcPct val="120000"/>
              </a:lnSpc>
            </a:pPr>
            <a:r>
              <a:rPr lang="he-IL" sz="2000" dirty="0">
                <a:solidFill>
                  <a:schemeClr val="accent6">
                    <a:lumMod val="50000"/>
                  </a:schemeClr>
                </a:solidFill>
              </a:rPr>
              <a:t>באו לה עדים בבית חמיה שזינתה בבית אביה - </a:t>
            </a:r>
          </a:p>
          <a:p>
            <a:pPr>
              <a:lnSpc>
                <a:spcPct val="120000"/>
              </a:lnSpc>
            </a:pPr>
            <a:r>
              <a:rPr lang="he-IL" sz="2000" dirty="0" err="1">
                <a:solidFill>
                  <a:schemeClr val="accent6">
                    <a:lumMod val="50000"/>
                  </a:schemeClr>
                </a:solidFill>
              </a:rPr>
              <a:t>סוקלין</a:t>
            </a:r>
            <a:r>
              <a:rPr lang="he-IL" sz="2000" dirty="0">
                <a:solidFill>
                  <a:schemeClr val="accent6">
                    <a:lumMod val="50000"/>
                  </a:schemeClr>
                </a:solidFill>
              </a:rPr>
              <a:t> אותה על פתח בית אביה, כלומר: ראו גידולים שגידלתם. </a:t>
            </a:r>
          </a:p>
          <a:p>
            <a:pPr>
              <a:lnSpc>
                <a:spcPct val="120000"/>
              </a:lnSpc>
            </a:pPr>
            <a:endParaRPr lang="he-IL" sz="2000" dirty="0">
              <a:solidFill>
                <a:schemeClr val="accent6">
                  <a:lumMod val="50000"/>
                </a:schemeClr>
              </a:solidFill>
            </a:endParaRPr>
          </a:p>
          <a:p>
            <a:pPr>
              <a:lnSpc>
                <a:spcPct val="120000"/>
              </a:lnSpc>
            </a:pPr>
            <a:r>
              <a:rPr lang="he-IL" sz="2000" dirty="0">
                <a:solidFill>
                  <a:schemeClr val="accent6">
                    <a:lumMod val="50000"/>
                  </a:schemeClr>
                </a:solidFill>
              </a:rPr>
              <a:t>באו לה עדים בבית אביה שזינתה בבית אביה -</a:t>
            </a:r>
          </a:p>
          <a:p>
            <a:pPr>
              <a:lnSpc>
                <a:spcPct val="120000"/>
              </a:lnSpc>
            </a:pPr>
            <a:r>
              <a:rPr lang="he-IL" sz="2000" dirty="0" err="1">
                <a:solidFill>
                  <a:schemeClr val="accent6">
                    <a:lumMod val="50000"/>
                  </a:schemeClr>
                </a:solidFill>
              </a:rPr>
              <a:t>סוקלין</a:t>
            </a:r>
            <a:r>
              <a:rPr lang="he-IL" sz="2000" dirty="0">
                <a:solidFill>
                  <a:schemeClr val="accent6">
                    <a:lumMod val="50000"/>
                  </a:schemeClr>
                </a:solidFill>
              </a:rPr>
              <a:t> אותה על פתח שער העיר.</a:t>
            </a:r>
          </a:p>
          <a:p>
            <a:pPr>
              <a:lnSpc>
                <a:spcPct val="120000"/>
              </a:lnSpc>
            </a:pPr>
            <a:endParaRPr lang="he-IL" sz="2000" dirty="0">
              <a:solidFill>
                <a:schemeClr val="accent6">
                  <a:lumMod val="50000"/>
                </a:schemeClr>
              </a:solidFill>
            </a:endParaRPr>
          </a:p>
          <a:p>
            <a:pPr>
              <a:lnSpc>
                <a:spcPct val="120000"/>
              </a:lnSpc>
            </a:pPr>
            <a:r>
              <a:rPr lang="he-IL" sz="2000" dirty="0">
                <a:solidFill>
                  <a:schemeClr val="accent6">
                    <a:lumMod val="50000"/>
                  </a:schemeClr>
                </a:solidFill>
              </a:rPr>
              <a:t>סרחה ולבסוף בגרה -</a:t>
            </a:r>
          </a:p>
          <a:p>
            <a:pPr>
              <a:lnSpc>
                <a:spcPct val="120000"/>
              </a:lnSpc>
            </a:pPr>
            <a:r>
              <a:rPr lang="he-IL" sz="2000" dirty="0">
                <a:solidFill>
                  <a:schemeClr val="accent6">
                    <a:lumMod val="50000"/>
                  </a:schemeClr>
                </a:solidFill>
              </a:rPr>
              <a:t>תידון בחנק. </a:t>
            </a:r>
          </a:p>
        </p:txBody>
      </p:sp>
      <p:sp>
        <p:nvSpPr>
          <p:cNvPr id="6" name="TextBox 5"/>
          <p:cNvSpPr txBox="1"/>
          <p:nvPr/>
        </p:nvSpPr>
        <p:spPr>
          <a:xfrm>
            <a:off x="8404416" y="2594060"/>
            <a:ext cx="576064" cy="215444"/>
          </a:xfrm>
          <a:prstGeom prst="rect">
            <a:avLst/>
          </a:prstGeom>
          <a:noFill/>
        </p:spPr>
        <p:txBody>
          <a:bodyPr wrap="square" rtlCol="1">
            <a:spAutoFit/>
          </a:bodyPr>
          <a:lstStyle/>
          <a:p>
            <a:r>
              <a:rPr lang="he-IL" sz="800" dirty="0" smtClean="0"/>
              <a:t>עמוד א</a:t>
            </a:r>
            <a:endParaRPr lang="he-IL" sz="800" dirty="0"/>
          </a:p>
        </p:txBody>
      </p:sp>
      <p:sp>
        <p:nvSpPr>
          <p:cNvPr id="7" name="הסבר מלבני מעוגל 6"/>
          <p:cNvSpPr/>
          <p:nvPr/>
        </p:nvSpPr>
        <p:spPr>
          <a:xfrm>
            <a:off x="208088" y="1039584"/>
            <a:ext cx="3427808" cy="1093272"/>
          </a:xfrm>
          <a:prstGeom prst="wedgeRoundRectCallout">
            <a:avLst>
              <a:gd name="adj1" fmla="val 45448"/>
              <a:gd name="adj2" fmla="val 7077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chemeClr val="tx1"/>
                </a:solidFill>
                <a:cs typeface="David" pitchFamily="2" charset="-79"/>
              </a:rPr>
              <a:t>וְאִם-אֱמֶת </a:t>
            </a:r>
            <a:r>
              <a:rPr lang="he-IL" sz="1400" dirty="0" smtClean="0">
                <a:solidFill>
                  <a:schemeClr val="tx1"/>
                </a:solidFill>
                <a:cs typeface="David" pitchFamily="2" charset="-79"/>
              </a:rPr>
              <a:t>הָיָה </a:t>
            </a:r>
            <a:r>
              <a:rPr lang="he-IL" sz="1400" dirty="0">
                <a:solidFill>
                  <a:schemeClr val="tx1"/>
                </a:solidFill>
                <a:cs typeface="David" pitchFamily="2" charset="-79"/>
              </a:rPr>
              <a:t>הַדָּבָר </a:t>
            </a:r>
            <a:r>
              <a:rPr lang="he-IL" sz="1400" dirty="0" smtClean="0">
                <a:solidFill>
                  <a:schemeClr val="tx1"/>
                </a:solidFill>
                <a:cs typeface="David" pitchFamily="2" charset="-79"/>
              </a:rPr>
              <a:t>הַזֶּה לֹא-נִמְצְאוּ בְתוּלִים לַנַּעֲרָ. וְהוֹצִיאוּ </a:t>
            </a:r>
            <a:r>
              <a:rPr lang="he-IL" sz="1400" dirty="0">
                <a:solidFill>
                  <a:schemeClr val="tx1"/>
                </a:solidFill>
                <a:cs typeface="David" pitchFamily="2" charset="-79"/>
              </a:rPr>
              <a:t>אֶת-הַנַּעֲרָ </a:t>
            </a:r>
            <a:r>
              <a:rPr lang="he-IL" sz="1400" b="1" dirty="0">
                <a:solidFill>
                  <a:schemeClr val="tx1"/>
                </a:solidFill>
                <a:cs typeface="David" pitchFamily="2" charset="-79"/>
              </a:rPr>
              <a:t>אֶל-פֶּתַח </a:t>
            </a:r>
            <a:r>
              <a:rPr lang="he-IL" sz="1400" b="1" dirty="0" smtClean="0">
                <a:solidFill>
                  <a:schemeClr val="tx1"/>
                </a:solidFill>
                <a:cs typeface="David" pitchFamily="2" charset="-79"/>
              </a:rPr>
              <a:t>בֵּית-אָבִיהָ </a:t>
            </a:r>
            <a:r>
              <a:rPr lang="he-IL" sz="1400" dirty="0">
                <a:solidFill>
                  <a:schemeClr val="tx1"/>
                </a:solidFill>
                <a:cs typeface="David" pitchFamily="2" charset="-79"/>
              </a:rPr>
              <a:t>וּסְקָלוּהָ אַנְשֵׁי עִירָהּ בָּאֲבָנִים </a:t>
            </a:r>
            <a:r>
              <a:rPr lang="he-IL" sz="1400" dirty="0" smtClean="0">
                <a:solidFill>
                  <a:schemeClr val="tx1"/>
                </a:solidFill>
                <a:cs typeface="David" pitchFamily="2" charset="-79"/>
              </a:rPr>
              <a:t>וָמֵתָה כִּי-עָשְׂתָה </a:t>
            </a:r>
            <a:r>
              <a:rPr lang="he-IL" sz="1400" dirty="0">
                <a:solidFill>
                  <a:schemeClr val="tx1"/>
                </a:solidFill>
                <a:cs typeface="David" pitchFamily="2" charset="-79"/>
              </a:rPr>
              <a:t>נְבָלָה </a:t>
            </a:r>
            <a:r>
              <a:rPr lang="he-IL" sz="1400" dirty="0" smtClean="0">
                <a:solidFill>
                  <a:schemeClr val="tx1"/>
                </a:solidFill>
                <a:cs typeface="David" pitchFamily="2" charset="-79"/>
              </a:rPr>
              <a:t>בְּיִשְׂרָאֵל </a:t>
            </a:r>
            <a:r>
              <a:rPr lang="he-IL" sz="1400" dirty="0">
                <a:solidFill>
                  <a:schemeClr val="tx1"/>
                </a:solidFill>
                <a:cs typeface="David" pitchFamily="2" charset="-79"/>
              </a:rPr>
              <a:t>לִזְנוֹת בֵּית </a:t>
            </a:r>
            <a:r>
              <a:rPr lang="he-IL" sz="1400" dirty="0" smtClean="0">
                <a:solidFill>
                  <a:schemeClr val="tx1"/>
                </a:solidFill>
                <a:cs typeface="David" pitchFamily="2" charset="-79"/>
              </a:rPr>
              <a:t>אָבִיהָ </a:t>
            </a:r>
            <a:r>
              <a:rPr lang="he-IL" sz="1400" dirty="0">
                <a:solidFill>
                  <a:schemeClr val="tx1"/>
                </a:solidFill>
                <a:cs typeface="David" pitchFamily="2" charset="-79"/>
              </a:rPr>
              <a:t>וּבִעַרְתָּ </a:t>
            </a:r>
            <a:r>
              <a:rPr lang="he-IL" sz="1400" dirty="0" smtClean="0">
                <a:solidFill>
                  <a:schemeClr val="tx1"/>
                </a:solidFill>
                <a:cs typeface="David" pitchFamily="2" charset="-79"/>
              </a:rPr>
              <a:t>הָרָע מִקִּרְבֶּךָ.</a:t>
            </a:r>
            <a:endParaRPr lang="he-IL" sz="1400" dirty="0">
              <a:solidFill>
                <a:schemeClr val="tx1"/>
              </a:solidFill>
              <a:cs typeface="David" pitchFamily="2" charset="-79"/>
            </a:endParaRPr>
          </a:p>
        </p:txBody>
      </p:sp>
      <p:sp>
        <p:nvSpPr>
          <p:cNvPr id="8" name="הסבר מלבני מעוגל 7"/>
          <p:cNvSpPr/>
          <p:nvPr/>
        </p:nvSpPr>
        <p:spPr>
          <a:xfrm>
            <a:off x="208088" y="3487856"/>
            <a:ext cx="2635720" cy="1093272"/>
          </a:xfrm>
          <a:prstGeom prst="wedgeRoundRectCallout">
            <a:avLst>
              <a:gd name="adj1" fmla="val 79458"/>
              <a:gd name="adj2" fmla="val -15482"/>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chemeClr val="tx1"/>
                </a:solidFill>
                <a:cs typeface="David" pitchFamily="2" charset="-79"/>
              </a:rPr>
              <a:t>כִּי יִהְיֶה נַעֲרָ </a:t>
            </a:r>
            <a:r>
              <a:rPr lang="he-IL" sz="1400" dirty="0" smtClean="0">
                <a:solidFill>
                  <a:schemeClr val="tx1"/>
                </a:solidFill>
                <a:cs typeface="David" pitchFamily="2" charset="-79"/>
              </a:rPr>
              <a:t>בְתוּלָה </a:t>
            </a:r>
            <a:r>
              <a:rPr lang="he-IL" sz="1400" dirty="0" err="1">
                <a:solidFill>
                  <a:schemeClr val="tx1"/>
                </a:solidFill>
                <a:cs typeface="David" pitchFamily="2" charset="-79"/>
              </a:rPr>
              <a:t>מְאֹרָשָׂה</a:t>
            </a:r>
            <a:r>
              <a:rPr lang="he-IL" sz="1400" dirty="0">
                <a:solidFill>
                  <a:schemeClr val="tx1"/>
                </a:solidFill>
                <a:cs typeface="David" pitchFamily="2" charset="-79"/>
              </a:rPr>
              <a:t> </a:t>
            </a:r>
            <a:r>
              <a:rPr lang="he-IL" sz="1400" dirty="0" smtClean="0">
                <a:solidFill>
                  <a:schemeClr val="tx1"/>
                </a:solidFill>
                <a:cs typeface="David" pitchFamily="2" charset="-79"/>
              </a:rPr>
              <a:t>לְאִישׁ </a:t>
            </a:r>
            <a:r>
              <a:rPr lang="he-IL" sz="1400" dirty="0">
                <a:solidFill>
                  <a:schemeClr val="tx1"/>
                </a:solidFill>
                <a:cs typeface="David" pitchFamily="2" charset="-79"/>
              </a:rPr>
              <a:t>וּמְצָאָהּ אִישׁ </a:t>
            </a:r>
            <a:r>
              <a:rPr lang="he-IL" sz="1400" dirty="0" smtClean="0">
                <a:solidFill>
                  <a:schemeClr val="tx1"/>
                </a:solidFill>
                <a:cs typeface="David" pitchFamily="2" charset="-79"/>
              </a:rPr>
              <a:t>בָּעִיר וְשָׁכַב </a:t>
            </a:r>
            <a:r>
              <a:rPr lang="he-IL" sz="1400" dirty="0">
                <a:solidFill>
                  <a:schemeClr val="tx1"/>
                </a:solidFill>
                <a:cs typeface="David" pitchFamily="2" charset="-79"/>
              </a:rPr>
              <a:t>עִמָּהּ</a:t>
            </a:r>
            <a:r>
              <a:rPr lang="he-IL" sz="1400" dirty="0" smtClean="0">
                <a:solidFill>
                  <a:schemeClr val="tx1"/>
                </a:solidFill>
                <a:cs typeface="David" pitchFamily="2" charset="-79"/>
              </a:rPr>
              <a:t>. </a:t>
            </a:r>
            <a:r>
              <a:rPr lang="he-IL" sz="1400" dirty="0">
                <a:solidFill>
                  <a:schemeClr val="tx1"/>
                </a:solidFill>
                <a:cs typeface="David" pitchFamily="2" charset="-79"/>
              </a:rPr>
              <a:t>וְהוֹצֵאתֶם אֶת-שְׁנֵיהֶם </a:t>
            </a:r>
            <a:r>
              <a:rPr lang="he-IL" sz="1400" b="1" dirty="0">
                <a:solidFill>
                  <a:schemeClr val="tx1"/>
                </a:solidFill>
                <a:cs typeface="David" pitchFamily="2" charset="-79"/>
              </a:rPr>
              <a:t>אֶל-שַׁעַר הָעִיר </a:t>
            </a:r>
            <a:r>
              <a:rPr lang="he-IL" sz="1400" dirty="0" smtClean="0">
                <a:solidFill>
                  <a:schemeClr val="tx1"/>
                </a:solidFill>
                <a:cs typeface="David" pitchFamily="2" charset="-79"/>
              </a:rPr>
              <a:t>הַהִוא </a:t>
            </a:r>
            <a:r>
              <a:rPr lang="he-IL" sz="1400" dirty="0">
                <a:solidFill>
                  <a:schemeClr val="tx1"/>
                </a:solidFill>
                <a:cs typeface="David" pitchFamily="2" charset="-79"/>
              </a:rPr>
              <a:t>וּסְקַלְתֶּם אֹתָם בָּאֲבָנִים וָמֵתוּ</a:t>
            </a:r>
          </a:p>
        </p:txBody>
      </p:sp>
    </p:spTree>
    <p:extLst>
      <p:ext uri="{BB962C8B-B14F-4D97-AF65-F5344CB8AC3E}">
        <p14:creationId xmlns:p14="http://schemas.microsoft.com/office/powerpoint/2010/main" val="341425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5496" y="35332"/>
            <a:ext cx="1512168" cy="369332"/>
          </a:xfrm>
          <a:prstGeom prst="rect">
            <a:avLst/>
          </a:prstGeom>
          <a:noFill/>
        </p:spPr>
        <p:txBody>
          <a:bodyPr wrap="square" rtlCol="1">
            <a:spAutoFit/>
          </a:bodyPr>
          <a:lstStyle/>
          <a:p>
            <a:r>
              <a:rPr lang="he-IL" b="1" dirty="0" smtClean="0">
                <a:solidFill>
                  <a:schemeClr val="bg1">
                    <a:lumMod val="50000"/>
                  </a:schemeClr>
                </a:solidFill>
              </a:rPr>
              <a:t>דף מה עמוד א</a:t>
            </a:r>
            <a:endParaRPr lang="he-IL" b="1" dirty="0">
              <a:solidFill>
                <a:schemeClr val="bg1">
                  <a:lumMod val="50000"/>
                </a:schemeClr>
              </a:solidFill>
            </a:endParaRPr>
          </a:p>
        </p:txBody>
      </p:sp>
      <p:sp>
        <p:nvSpPr>
          <p:cNvPr id="4" name="TextBox 3"/>
          <p:cNvSpPr txBox="1"/>
          <p:nvPr/>
        </p:nvSpPr>
        <p:spPr>
          <a:xfrm>
            <a:off x="251520" y="1214637"/>
            <a:ext cx="8280920" cy="5539978"/>
          </a:xfrm>
          <a:prstGeom prst="rect">
            <a:avLst/>
          </a:prstGeom>
          <a:noFill/>
        </p:spPr>
        <p:txBody>
          <a:bodyPr wrap="square" rtlCol="1">
            <a:spAutoFit/>
          </a:bodyPr>
          <a:lstStyle/>
          <a:p>
            <a:pPr>
              <a:lnSpc>
                <a:spcPct val="120000"/>
              </a:lnSpc>
            </a:pPr>
            <a:r>
              <a:rPr lang="he-IL" sz="2000" dirty="0" err="1" smtClean="0"/>
              <a:t>למימרא</a:t>
            </a:r>
            <a:r>
              <a:rPr lang="he-IL" sz="2000" dirty="0"/>
              <a:t>, </a:t>
            </a:r>
            <a:r>
              <a:rPr lang="he-IL" sz="2000" dirty="0" err="1"/>
              <a:t>דכל</a:t>
            </a:r>
            <a:r>
              <a:rPr lang="he-IL" sz="2000" dirty="0"/>
              <a:t> </a:t>
            </a:r>
            <a:r>
              <a:rPr lang="he-IL" sz="2000" dirty="0" err="1"/>
              <a:t>היכא</a:t>
            </a:r>
            <a:r>
              <a:rPr lang="he-IL" sz="2000" dirty="0"/>
              <a:t> </a:t>
            </a:r>
            <a:r>
              <a:rPr lang="he-IL" sz="2000" dirty="0" err="1"/>
              <a:t>דאישתני</a:t>
            </a:r>
            <a:r>
              <a:rPr lang="he-IL" sz="2000" dirty="0"/>
              <a:t> גופא </a:t>
            </a:r>
            <a:r>
              <a:rPr lang="he-IL" sz="2000" dirty="0" err="1"/>
              <a:t>אישתני</a:t>
            </a:r>
            <a:r>
              <a:rPr lang="he-IL" sz="2000" dirty="0"/>
              <a:t> </a:t>
            </a:r>
            <a:r>
              <a:rPr lang="he-IL" sz="2000" dirty="0" smtClean="0"/>
              <a:t>קטלא</a:t>
            </a:r>
            <a:r>
              <a:rPr lang="he-IL" sz="2000" dirty="0"/>
              <a:t>,</a:t>
            </a:r>
            <a:endParaRPr lang="he-IL" sz="2000" dirty="0" smtClean="0"/>
          </a:p>
          <a:p>
            <a:pPr>
              <a:lnSpc>
                <a:spcPct val="120000"/>
              </a:lnSpc>
            </a:pPr>
            <a:endParaRPr lang="he-IL" sz="600" dirty="0"/>
          </a:p>
          <a:p>
            <a:pPr>
              <a:lnSpc>
                <a:spcPct val="120000"/>
              </a:lnSpc>
            </a:pPr>
            <a:r>
              <a:rPr lang="he-IL" sz="2000" dirty="0" err="1" smtClean="0"/>
              <a:t>ורמינהי</a:t>
            </a:r>
            <a:r>
              <a:rPr lang="he-IL" sz="2000" dirty="0"/>
              <a:t>: </a:t>
            </a:r>
            <a:endParaRPr lang="he-IL" sz="2000" dirty="0" smtClean="0"/>
          </a:p>
          <a:p>
            <a:pPr>
              <a:lnSpc>
                <a:spcPct val="120000"/>
              </a:lnSpc>
            </a:pPr>
            <a:endParaRPr lang="he-IL" sz="600" dirty="0"/>
          </a:p>
          <a:p>
            <a:pPr>
              <a:lnSpc>
                <a:spcPct val="120000"/>
              </a:lnSpc>
            </a:pPr>
            <a:r>
              <a:rPr lang="he-IL" sz="2000" dirty="0">
                <a:solidFill>
                  <a:schemeClr val="accent6">
                    <a:lumMod val="50000"/>
                  </a:schemeClr>
                </a:solidFill>
              </a:rPr>
              <a:t>נערה </a:t>
            </a:r>
            <a:r>
              <a:rPr lang="he-IL" sz="2000" dirty="0" err="1">
                <a:solidFill>
                  <a:schemeClr val="accent6">
                    <a:lumMod val="50000"/>
                  </a:schemeClr>
                </a:solidFill>
              </a:rPr>
              <a:t>המאורסה</a:t>
            </a:r>
            <a:r>
              <a:rPr lang="he-IL" sz="2000" dirty="0">
                <a:solidFill>
                  <a:schemeClr val="accent6">
                    <a:lumMod val="50000"/>
                  </a:schemeClr>
                </a:solidFill>
              </a:rPr>
              <a:t> שזינתה, ומשבגרה הוציא עליה שם רע -</a:t>
            </a:r>
          </a:p>
          <a:p>
            <a:pPr>
              <a:lnSpc>
                <a:spcPct val="120000"/>
              </a:lnSpc>
            </a:pPr>
            <a:r>
              <a:rPr lang="he-IL" sz="2000" dirty="0">
                <a:solidFill>
                  <a:schemeClr val="accent6">
                    <a:lumMod val="50000"/>
                  </a:schemeClr>
                </a:solidFill>
              </a:rPr>
              <a:t>הוא אינו לוקה ואינו נותן מאה סלע, </a:t>
            </a:r>
            <a:endParaRPr lang="he-IL" sz="2000" dirty="0" smtClean="0">
              <a:solidFill>
                <a:schemeClr val="accent6">
                  <a:lumMod val="50000"/>
                </a:schemeClr>
              </a:solidFill>
            </a:endParaRPr>
          </a:p>
          <a:p>
            <a:pPr>
              <a:lnSpc>
                <a:spcPct val="120000"/>
              </a:lnSpc>
            </a:pPr>
            <a:r>
              <a:rPr lang="he-IL" sz="2000" dirty="0"/>
              <a:t>היא </a:t>
            </a:r>
            <a:r>
              <a:rPr lang="he-IL" sz="2000" dirty="0" err="1"/>
              <a:t>וזוממיה</a:t>
            </a:r>
            <a:r>
              <a:rPr lang="he-IL" sz="2000" dirty="0"/>
              <a:t> </a:t>
            </a:r>
            <a:r>
              <a:rPr lang="he-IL" sz="2000" dirty="0" err="1"/>
              <a:t>מקדימין</a:t>
            </a:r>
            <a:r>
              <a:rPr lang="he-IL" sz="2000" dirty="0"/>
              <a:t> לבית הסקילה.</a:t>
            </a:r>
          </a:p>
          <a:p>
            <a:pPr>
              <a:lnSpc>
                <a:spcPct val="120000"/>
              </a:lnSpc>
            </a:pPr>
            <a:r>
              <a:rPr lang="he-IL" sz="2000" dirty="0" smtClean="0"/>
              <a:t>היא </a:t>
            </a:r>
            <a:r>
              <a:rPr lang="he-IL" sz="2000" dirty="0" err="1"/>
              <a:t>וזוממיה</a:t>
            </a:r>
            <a:r>
              <a:rPr lang="he-IL" sz="2000" dirty="0"/>
              <a:t> ס"ד? </a:t>
            </a:r>
            <a:endParaRPr lang="he-IL" sz="2000" dirty="0" smtClean="0"/>
          </a:p>
          <a:p>
            <a:pPr>
              <a:lnSpc>
                <a:spcPct val="120000"/>
              </a:lnSpc>
            </a:pPr>
            <a:r>
              <a:rPr lang="he-IL" sz="2000" dirty="0" smtClean="0"/>
              <a:t>אלא</a:t>
            </a:r>
            <a:r>
              <a:rPr lang="he-IL" sz="2000" dirty="0"/>
              <a:t>, </a:t>
            </a:r>
            <a:r>
              <a:rPr lang="he-IL" sz="2000" dirty="0">
                <a:solidFill>
                  <a:schemeClr val="accent6">
                    <a:lumMod val="50000"/>
                  </a:schemeClr>
                </a:solidFill>
              </a:rPr>
              <a:t>או היא או </a:t>
            </a:r>
            <a:r>
              <a:rPr lang="he-IL" sz="2000" dirty="0" err="1">
                <a:solidFill>
                  <a:schemeClr val="accent6">
                    <a:lumMod val="50000"/>
                  </a:schemeClr>
                </a:solidFill>
              </a:rPr>
              <a:t>זוממיה</a:t>
            </a:r>
            <a:r>
              <a:rPr lang="he-IL" sz="2000" dirty="0">
                <a:solidFill>
                  <a:schemeClr val="accent6">
                    <a:lumMod val="50000"/>
                  </a:schemeClr>
                </a:solidFill>
              </a:rPr>
              <a:t> </a:t>
            </a:r>
            <a:r>
              <a:rPr lang="he-IL" sz="2000" dirty="0" err="1">
                <a:solidFill>
                  <a:schemeClr val="accent6">
                    <a:lumMod val="50000"/>
                  </a:schemeClr>
                </a:solidFill>
              </a:rPr>
              <a:t>מקדימין</a:t>
            </a:r>
            <a:r>
              <a:rPr lang="he-IL" sz="2000" dirty="0">
                <a:solidFill>
                  <a:schemeClr val="accent6">
                    <a:lumMod val="50000"/>
                  </a:schemeClr>
                </a:solidFill>
              </a:rPr>
              <a:t> לבית הסקילה! </a:t>
            </a:r>
          </a:p>
          <a:p>
            <a:pPr>
              <a:lnSpc>
                <a:spcPct val="120000"/>
              </a:lnSpc>
            </a:pPr>
            <a:endParaRPr lang="he-IL" sz="2800" dirty="0"/>
          </a:p>
          <a:p>
            <a:pPr>
              <a:lnSpc>
                <a:spcPct val="120000"/>
              </a:lnSpc>
            </a:pPr>
            <a:r>
              <a:rPr lang="he-IL" sz="2000" dirty="0" smtClean="0"/>
              <a:t>אמר </a:t>
            </a:r>
            <a:r>
              <a:rPr lang="he-IL" sz="2000" dirty="0"/>
              <a:t>רבא: מוציא שם רע </a:t>
            </a:r>
            <a:r>
              <a:rPr lang="he-IL" sz="2000" dirty="0" err="1"/>
              <a:t>קאמרת</a:t>
            </a:r>
            <a:r>
              <a:rPr lang="he-IL" sz="2000" dirty="0"/>
              <a:t>? שאני מוציא שם רע </a:t>
            </a:r>
            <a:r>
              <a:rPr lang="he-IL" sz="2000" dirty="0" err="1"/>
              <a:t>דחידוש</a:t>
            </a:r>
            <a:r>
              <a:rPr lang="he-IL" sz="2000" dirty="0"/>
              <a:t> הוא, </a:t>
            </a:r>
            <a:endParaRPr lang="he-IL" sz="2000" dirty="0" smtClean="0"/>
          </a:p>
          <a:p>
            <a:pPr>
              <a:lnSpc>
                <a:spcPct val="120000"/>
              </a:lnSpc>
            </a:pPr>
            <a:r>
              <a:rPr lang="he-IL" sz="2000" dirty="0" err="1" smtClean="0"/>
              <a:t>דהא</a:t>
            </a:r>
            <a:r>
              <a:rPr lang="he-IL" sz="2000" dirty="0" smtClean="0"/>
              <a:t> </a:t>
            </a:r>
            <a:r>
              <a:rPr lang="he-IL" sz="2000" dirty="0"/>
              <a:t>נכנסה לחופה ולא נבעלה בעלמא וזינתה - בחנק, ואילו מוציא שם רע - בסקילה. </a:t>
            </a:r>
            <a:endParaRPr lang="he-IL" sz="2000" dirty="0" smtClean="0"/>
          </a:p>
          <a:p>
            <a:pPr>
              <a:lnSpc>
                <a:spcPct val="120000"/>
              </a:lnSpc>
            </a:pPr>
            <a:endParaRPr lang="he-IL" dirty="0"/>
          </a:p>
          <a:p>
            <a:pPr>
              <a:lnSpc>
                <a:spcPct val="120000"/>
              </a:lnSpc>
            </a:pPr>
            <a:r>
              <a:rPr lang="he-IL" sz="2000" dirty="0" smtClean="0"/>
              <a:t>אמר </a:t>
            </a:r>
            <a:r>
              <a:rPr lang="he-IL" sz="2000" dirty="0"/>
              <a:t>ליה רב </a:t>
            </a:r>
            <a:r>
              <a:rPr lang="he-IL" sz="2000" dirty="0" err="1"/>
              <a:t>הונא</a:t>
            </a:r>
            <a:r>
              <a:rPr lang="he-IL" sz="2000" dirty="0"/>
              <a:t> בריה </a:t>
            </a:r>
            <a:r>
              <a:rPr lang="he-IL" sz="2000" dirty="0" err="1"/>
              <a:t>דרב</a:t>
            </a:r>
            <a:r>
              <a:rPr lang="he-IL" sz="2000" dirty="0"/>
              <a:t> יהושע </a:t>
            </a:r>
            <a:r>
              <a:rPr lang="he-IL" sz="2000" dirty="0" err="1"/>
              <a:t>לרבא</a:t>
            </a:r>
            <a:r>
              <a:rPr lang="he-IL" sz="2000" dirty="0"/>
              <a:t>: </a:t>
            </a:r>
            <a:r>
              <a:rPr lang="he-IL" sz="2000" dirty="0" err="1" smtClean="0"/>
              <a:t>דלמא</a:t>
            </a:r>
            <a:r>
              <a:rPr lang="he-IL" sz="2000" dirty="0" smtClean="0"/>
              <a:t> </a:t>
            </a:r>
            <a:r>
              <a:rPr lang="he-IL" sz="2000" dirty="0"/>
              <a:t>כי </a:t>
            </a:r>
            <a:r>
              <a:rPr lang="he-IL" sz="2000" dirty="0" err="1"/>
              <a:t>חדית</a:t>
            </a:r>
            <a:r>
              <a:rPr lang="he-IL" sz="2000" dirty="0"/>
              <a:t> רחמנא - </a:t>
            </a:r>
            <a:r>
              <a:rPr lang="he-IL" sz="2000" dirty="0" err="1"/>
              <a:t>היכא</a:t>
            </a:r>
            <a:r>
              <a:rPr lang="he-IL" sz="2000" dirty="0"/>
              <a:t> דלא </a:t>
            </a:r>
            <a:r>
              <a:rPr lang="he-IL" sz="2000" dirty="0" err="1"/>
              <a:t>אישתני</a:t>
            </a:r>
            <a:r>
              <a:rPr lang="he-IL" sz="2000" dirty="0"/>
              <a:t> גופא, אבל </a:t>
            </a:r>
            <a:r>
              <a:rPr lang="he-IL" sz="2000" dirty="0" err="1"/>
              <a:t>היכא</a:t>
            </a:r>
            <a:r>
              <a:rPr lang="he-IL" sz="2000" dirty="0"/>
              <a:t> </a:t>
            </a:r>
            <a:r>
              <a:rPr lang="he-IL" sz="2000" dirty="0" err="1"/>
              <a:t>דאישתני</a:t>
            </a:r>
            <a:r>
              <a:rPr lang="he-IL" sz="2000" dirty="0"/>
              <a:t> גופא לא </a:t>
            </a:r>
            <a:r>
              <a:rPr lang="he-IL" sz="2000" dirty="0" err="1"/>
              <a:t>חדית</a:t>
            </a:r>
            <a:r>
              <a:rPr lang="he-IL" sz="2000" dirty="0"/>
              <a:t> רחמנא! </a:t>
            </a:r>
            <a:endParaRPr lang="he-IL" sz="2000" dirty="0" smtClean="0"/>
          </a:p>
          <a:p>
            <a:pPr>
              <a:lnSpc>
                <a:spcPct val="120000"/>
              </a:lnSpc>
            </a:pPr>
            <a:endParaRPr lang="he-IL" sz="1900" dirty="0"/>
          </a:p>
        </p:txBody>
      </p:sp>
      <p:sp>
        <p:nvSpPr>
          <p:cNvPr id="7" name="הסבר מלבני מעוגל 6"/>
          <p:cNvSpPr/>
          <p:nvPr/>
        </p:nvSpPr>
        <p:spPr>
          <a:xfrm>
            <a:off x="5637832" y="247496"/>
            <a:ext cx="2938040" cy="576064"/>
          </a:xfrm>
          <a:prstGeom prst="wedgeRoundRectCallout">
            <a:avLst>
              <a:gd name="adj1" fmla="val 54648"/>
              <a:gd name="adj2" fmla="val -1106"/>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a:solidFill>
                  <a:schemeClr val="accent6">
                    <a:lumMod val="50000"/>
                  </a:schemeClr>
                </a:solidFill>
              </a:rPr>
              <a:t>סרחה ולבסוף בגרה </a:t>
            </a:r>
            <a:r>
              <a:rPr lang="he-IL" sz="1600" dirty="0" smtClean="0">
                <a:solidFill>
                  <a:schemeClr val="accent6">
                    <a:lumMod val="50000"/>
                  </a:schemeClr>
                </a:solidFill>
              </a:rPr>
              <a:t>- תידון </a:t>
            </a:r>
            <a:r>
              <a:rPr lang="he-IL" sz="1600" dirty="0">
                <a:solidFill>
                  <a:schemeClr val="accent6">
                    <a:lumMod val="50000"/>
                  </a:schemeClr>
                </a:solidFill>
              </a:rPr>
              <a:t>בחנק. </a:t>
            </a:r>
          </a:p>
        </p:txBody>
      </p:sp>
      <p:sp>
        <p:nvSpPr>
          <p:cNvPr id="8" name="TextBox 7"/>
          <p:cNvSpPr txBox="1"/>
          <p:nvPr/>
        </p:nvSpPr>
        <p:spPr>
          <a:xfrm>
            <a:off x="8446712" y="4542692"/>
            <a:ext cx="504056" cy="369332"/>
          </a:xfrm>
          <a:prstGeom prst="rect">
            <a:avLst/>
          </a:prstGeom>
          <a:noFill/>
        </p:spPr>
        <p:txBody>
          <a:bodyPr wrap="square" rtlCol="1">
            <a:spAutoFit/>
          </a:bodyPr>
          <a:lstStyle/>
          <a:p>
            <a:r>
              <a:rPr lang="he-IL" dirty="0" smtClean="0"/>
              <a:t>❶</a:t>
            </a:r>
            <a:endParaRPr lang="he-IL" dirty="0"/>
          </a:p>
        </p:txBody>
      </p:sp>
    </p:spTree>
    <p:extLst>
      <p:ext uri="{BB962C8B-B14F-4D97-AF65-F5344CB8AC3E}">
        <p14:creationId xmlns:p14="http://schemas.microsoft.com/office/powerpoint/2010/main" val="91311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Effect transition="in" filter="wipe(right)">
                                      <p:cBhvr>
                                        <p:cTn id="7" dur="500"/>
                                        <p:tgtEl>
                                          <p:spTgt spid="4">
                                            <p:txEl>
                                              <p:pRg st="10" end="10"/>
                                            </p:tx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right)">
                                      <p:cBhvr>
                                        <p:cTn id="10" dur="500"/>
                                        <p:tgtEl>
                                          <p:spTgt spid="8"/>
                                        </p:tgtEl>
                                      </p:cBhvr>
                                    </p:animEffect>
                                  </p:childTnLst>
                                </p:cTn>
                              </p:par>
                              <p:par>
                                <p:cTn id="11" presetID="22" presetClass="entr" presetSubtype="2" fill="hold" nodeType="withEffect">
                                  <p:stCondLst>
                                    <p:cond delay="0"/>
                                  </p:stCondLst>
                                  <p:childTnLst>
                                    <p:set>
                                      <p:cBhvr>
                                        <p:cTn id="12" dur="1" fill="hold">
                                          <p:stCondLst>
                                            <p:cond delay="0"/>
                                          </p:stCondLst>
                                        </p:cTn>
                                        <p:tgtEl>
                                          <p:spTgt spid="4">
                                            <p:txEl>
                                              <p:pRg st="11" end="11"/>
                                            </p:txEl>
                                          </p:spTgt>
                                        </p:tgtEl>
                                        <p:attrNameLst>
                                          <p:attrName>style.visibility</p:attrName>
                                        </p:attrNameLst>
                                      </p:cBhvr>
                                      <p:to>
                                        <p:strVal val="visible"/>
                                      </p:to>
                                    </p:set>
                                    <p:animEffect transition="in" filter="wipe(right)">
                                      <p:cBhvr>
                                        <p:cTn id="13" dur="500"/>
                                        <p:tgtEl>
                                          <p:spTgt spid="4">
                                            <p:txEl>
                                              <p:pRg st="11" end="11"/>
                                            </p:txEl>
                                          </p:spTgt>
                                        </p:tgtEl>
                                      </p:cBhvr>
                                    </p:animEffect>
                                  </p:childTnLst>
                                </p:cTn>
                              </p:par>
                              <p:par>
                                <p:cTn id="14" presetID="22" presetClass="entr" presetSubtype="2" fill="hold" nodeType="withEffect">
                                  <p:stCondLst>
                                    <p:cond delay="0"/>
                                  </p:stCondLst>
                                  <p:childTnLst>
                                    <p:set>
                                      <p:cBhvr>
                                        <p:cTn id="15" dur="1" fill="hold">
                                          <p:stCondLst>
                                            <p:cond delay="0"/>
                                          </p:stCondLst>
                                        </p:cTn>
                                        <p:tgtEl>
                                          <p:spTgt spid="4">
                                            <p:txEl>
                                              <p:pRg st="13" end="13"/>
                                            </p:txEl>
                                          </p:spTgt>
                                        </p:tgtEl>
                                        <p:attrNameLst>
                                          <p:attrName>style.visibility</p:attrName>
                                        </p:attrNameLst>
                                      </p:cBhvr>
                                      <p:to>
                                        <p:strVal val="visible"/>
                                      </p:to>
                                    </p:set>
                                    <p:animEffect transition="in" filter="wipe(right)">
                                      <p:cBhvr>
                                        <p:cTn id="16"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5496" y="35332"/>
            <a:ext cx="3096344" cy="369332"/>
          </a:xfrm>
          <a:prstGeom prst="rect">
            <a:avLst/>
          </a:prstGeom>
          <a:noFill/>
        </p:spPr>
        <p:txBody>
          <a:bodyPr wrap="square" rtlCol="1">
            <a:spAutoFit/>
          </a:bodyPr>
          <a:lstStyle/>
          <a:p>
            <a:r>
              <a:rPr lang="he-IL" b="1" dirty="0" smtClean="0">
                <a:solidFill>
                  <a:schemeClr val="bg1">
                    <a:lumMod val="50000"/>
                  </a:schemeClr>
                </a:solidFill>
              </a:rPr>
              <a:t>דף מה עמוד </a:t>
            </a:r>
            <a:r>
              <a:rPr lang="he-IL" b="1" dirty="0">
                <a:solidFill>
                  <a:schemeClr val="bg1">
                    <a:lumMod val="50000"/>
                  </a:schemeClr>
                </a:solidFill>
              </a:rPr>
              <a:t>א</a:t>
            </a:r>
            <a:r>
              <a:rPr lang="he-IL" b="1" dirty="0" smtClean="0">
                <a:solidFill>
                  <a:schemeClr val="bg1">
                    <a:lumMod val="50000"/>
                  </a:schemeClr>
                </a:solidFill>
              </a:rPr>
              <a:t> - דף מה עמוד ב</a:t>
            </a:r>
            <a:endParaRPr lang="he-IL" b="1" dirty="0">
              <a:solidFill>
                <a:schemeClr val="bg1">
                  <a:lumMod val="50000"/>
                </a:schemeClr>
              </a:solidFill>
            </a:endParaRPr>
          </a:p>
        </p:txBody>
      </p:sp>
      <p:sp>
        <p:nvSpPr>
          <p:cNvPr id="4" name="TextBox 3"/>
          <p:cNvSpPr txBox="1"/>
          <p:nvPr/>
        </p:nvSpPr>
        <p:spPr>
          <a:xfrm>
            <a:off x="467544" y="3040384"/>
            <a:ext cx="8064896" cy="3046988"/>
          </a:xfrm>
          <a:prstGeom prst="rect">
            <a:avLst/>
          </a:prstGeom>
          <a:noFill/>
        </p:spPr>
        <p:txBody>
          <a:bodyPr wrap="square" rtlCol="1">
            <a:spAutoFit/>
          </a:bodyPr>
          <a:lstStyle/>
          <a:p>
            <a:pPr>
              <a:lnSpc>
                <a:spcPct val="120000"/>
              </a:lnSpc>
            </a:pPr>
            <a:r>
              <a:rPr lang="he-IL" sz="2000" dirty="0" smtClean="0"/>
              <a:t>אלא </a:t>
            </a:r>
            <a:r>
              <a:rPr lang="he-IL" sz="2000" dirty="0"/>
              <a:t>אמר רב נחמן בר יצחק: </a:t>
            </a:r>
            <a:r>
              <a:rPr lang="he-IL" sz="2000" dirty="0" err="1"/>
              <a:t>אישתני</a:t>
            </a:r>
            <a:r>
              <a:rPr lang="he-IL" sz="2000" dirty="0"/>
              <a:t> ולא </a:t>
            </a:r>
            <a:r>
              <a:rPr lang="he-IL" sz="2000" dirty="0" err="1"/>
              <a:t>אישתני</a:t>
            </a:r>
            <a:r>
              <a:rPr lang="he-IL" sz="2000" dirty="0"/>
              <a:t> תנאי </a:t>
            </a:r>
            <a:r>
              <a:rPr lang="he-IL" sz="2000" dirty="0" smtClean="0"/>
              <a:t>היא</a:t>
            </a:r>
            <a:r>
              <a:rPr lang="he-IL" sz="2000" dirty="0"/>
              <a:t>,</a:t>
            </a:r>
            <a:endParaRPr lang="he-IL" sz="2000" dirty="0" smtClean="0"/>
          </a:p>
          <a:p>
            <a:pPr>
              <a:lnSpc>
                <a:spcPct val="120000"/>
              </a:lnSpc>
            </a:pPr>
            <a:r>
              <a:rPr lang="he-IL" sz="2000" dirty="0" err="1" smtClean="0"/>
              <a:t>דתנן</a:t>
            </a:r>
            <a:r>
              <a:rPr lang="he-IL" sz="2000" dirty="0"/>
              <a:t>: </a:t>
            </a:r>
            <a:endParaRPr lang="he-IL" sz="2000" dirty="0" smtClean="0"/>
          </a:p>
          <a:p>
            <a:pPr>
              <a:lnSpc>
                <a:spcPct val="120000"/>
              </a:lnSpc>
            </a:pPr>
            <a:r>
              <a:rPr lang="he-IL" sz="2000" dirty="0">
                <a:solidFill>
                  <a:schemeClr val="accent6">
                    <a:lumMod val="50000"/>
                  </a:schemeClr>
                </a:solidFill>
              </a:rPr>
              <a:t>חטאו עד שלא נתמנו ונתמנו - הרי הן כהדיוטות, </a:t>
            </a:r>
          </a:p>
          <a:p>
            <a:pPr>
              <a:lnSpc>
                <a:spcPct val="120000"/>
              </a:lnSpc>
            </a:pPr>
            <a:r>
              <a:rPr lang="he-IL" sz="2000" dirty="0">
                <a:solidFill>
                  <a:schemeClr val="accent6">
                    <a:lumMod val="50000"/>
                  </a:schemeClr>
                </a:solidFill>
              </a:rPr>
              <a:t>רבי שמעון אומר: אם נודע להם עד שלא נתמנו - חייבים, משנתמנו - פטורים. </a:t>
            </a:r>
          </a:p>
          <a:p>
            <a:pPr>
              <a:lnSpc>
                <a:spcPct val="120000"/>
              </a:lnSpc>
            </a:pPr>
            <a:endParaRPr lang="he-IL" sz="2000" dirty="0" smtClean="0"/>
          </a:p>
          <a:p>
            <a:pPr>
              <a:lnSpc>
                <a:spcPct val="120000"/>
              </a:lnSpc>
            </a:pPr>
            <a:r>
              <a:rPr lang="he-IL" sz="2000" dirty="0" err="1" smtClean="0"/>
              <a:t>אימור</a:t>
            </a:r>
            <a:r>
              <a:rPr lang="he-IL" sz="2000" dirty="0" smtClean="0"/>
              <a:t> </a:t>
            </a:r>
            <a:r>
              <a:rPr lang="he-IL" sz="2000" dirty="0" err="1"/>
              <a:t>דשמעינן</a:t>
            </a:r>
            <a:r>
              <a:rPr lang="he-IL" sz="2000" dirty="0"/>
              <a:t> ליה </a:t>
            </a:r>
            <a:r>
              <a:rPr lang="he-IL" sz="2000" dirty="0" err="1"/>
              <a:t>לר"ש</a:t>
            </a:r>
            <a:r>
              <a:rPr lang="he-IL" sz="2000" dirty="0"/>
              <a:t> - </a:t>
            </a:r>
            <a:r>
              <a:rPr lang="he-IL" sz="2000" dirty="0" err="1"/>
              <a:t>דאזיל</a:t>
            </a:r>
            <a:r>
              <a:rPr lang="he-IL" sz="2000" dirty="0"/>
              <a:t> אף בתר ידיעה, </a:t>
            </a:r>
            <a:endParaRPr lang="he-IL" sz="2000" dirty="0" smtClean="0"/>
          </a:p>
          <a:p>
            <a:pPr>
              <a:lnSpc>
                <a:spcPct val="120000"/>
              </a:lnSpc>
            </a:pPr>
            <a:r>
              <a:rPr lang="he-IL" sz="2000" dirty="0" err="1" smtClean="0"/>
              <a:t>דאזיל</a:t>
            </a:r>
            <a:r>
              <a:rPr lang="he-IL" sz="2000" dirty="0" smtClean="0"/>
              <a:t> </a:t>
            </a:r>
            <a:r>
              <a:rPr lang="he-IL" sz="2000" dirty="0"/>
              <a:t>בתר ידיעה ולא אזיל בתר חטאה מי שמעת ליה? </a:t>
            </a:r>
            <a:endParaRPr lang="he-IL" sz="2000" dirty="0" smtClean="0"/>
          </a:p>
          <a:p>
            <a:pPr>
              <a:lnSpc>
                <a:spcPct val="120000"/>
              </a:lnSpc>
            </a:pPr>
            <a:r>
              <a:rPr lang="he-IL" sz="2000" dirty="0" smtClean="0"/>
              <a:t>א"כ</a:t>
            </a:r>
            <a:r>
              <a:rPr lang="he-IL" sz="2000" dirty="0"/>
              <a:t>, </a:t>
            </a:r>
            <a:r>
              <a:rPr lang="he-IL" sz="2000" dirty="0" err="1"/>
              <a:t>לייתי</a:t>
            </a:r>
            <a:r>
              <a:rPr lang="he-IL" sz="2000" dirty="0"/>
              <a:t> קרבן כי </a:t>
            </a:r>
            <a:r>
              <a:rPr lang="he-IL" sz="2000" dirty="0" err="1"/>
              <a:t>דהשתא</a:t>
            </a:r>
            <a:r>
              <a:rPr lang="he-IL" sz="2000" dirty="0"/>
              <a:t>, משוח - פר, ונשיא - שעיר! </a:t>
            </a:r>
            <a:endParaRPr lang="he-IL" sz="2000" dirty="0" smtClean="0"/>
          </a:p>
        </p:txBody>
      </p:sp>
      <p:sp>
        <p:nvSpPr>
          <p:cNvPr id="6" name="TextBox 5"/>
          <p:cNvSpPr txBox="1"/>
          <p:nvPr/>
        </p:nvSpPr>
        <p:spPr>
          <a:xfrm>
            <a:off x="8418704" y="5000036"/>
            <a:ext cx="576064" cy="215444"/>
          </a:xfrm>
          <a:prstGeom prst="rect">
            <a:avLst/>
          </a:prstGeom>
          <a:noFill/>
        </p:spPr>
        <p:txBody>
          <a:bodyPr wrap="square" rtlCol="1">
            <a:spAutoFit/>
          </a:bodyPr>
          <a:lstStyle/>
          <a:p>
            <a:r>
              <a:rPr lang="he-IL" sz="800" dirty="0" smtClean="0"/>
              <a:t>עמוד </a:t>
            </a:r>
            <a:r>
              <a:rPr lang="he-IL" sz="800" dirty="0"/>
              <a:t>ב</a:t>
            </a:r>
          </a:p>
        </p:txBody>
      </p:sp>
      <p:sp>
        <p:nvSpPr>
          <p:cNvPr id="7" name="TextBox 6"/>
          <p:cNvSpPr txBox="1"/>
          <p:nvPr/>
        </p:nvSpPr>
        <p:spPr>
          <a:xfrm>
            <a:off x="8517584" y="3088812"/>
            <a:ext cx="504056" cy="369332"/>
          </a:xfrm>
          <a:prstGeom prst="rect">
            <a:avLst/>
          </a:prstGeom>
          <a:noFill/>
        </p:spPr>
        <p:txBody>
          <a:bodyPr wrap="square" rtlCol="1">
            <a:spAutoFit/>
          </a:bodyPr>
          <a:lstStyle/>
          <a:p>
            <a:r>
              <a:rPr lang="he-IL" dirty="0" smtClean="0"/>
              <a:t>❷</a:t>
            </a:r>
            <a:endParaRPr lang="he-IL" dirty="0"/>
          </a:p>
        </p:txBody>
      </p:sp>
      <p:sp>
        <p:nvSpPr>
          <p:cNvPr id="8" name="הסבר מלבני מעוגל 7"/>
          <p:cNvSpPr/>
          <p:nvPr/>
        </p:nvSpPr>
        <p:spPr>
          <a:xfrm>
            <a:off x="3851920" y="534960"/>
            <a:ext cx="4723952" cy="1957368"/>
          </a:xfrm>
          <a:prstGeom prst="wedgeRoundRectCallout">
            <a:avLst>
              <a:gd name="adj1" fmla="val 54950"/>
              <a:gd name="adj2" fmla="val -1106"/>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a:solidFill>
                  <a:schemeClr val="accent6">
                    <a:lumMod val="50000"/>
                  </a:schemeClr>
                </a:solidFill>
              </a:rPr>
              <a:t>סרחה ולבסוף בגרה </a:t>
            </a:r>
            <a:r>
              <a:rPr lang="he-IL" sz="1600" dirty="0" smtClean="0">
                <a:solidFill>
                  <a:schemeClr val="accent6">
                    <a:lumMod val="50000"/>
                  </a:schemeClr>
                </a:solidFill>
              </a:rPr>
              <a:t>- תידון </a:t>
            </a:r>
            <a:r>
              <a:rPr lang="he-IL" sz="1600" dirty="0">
                <a:solidFill>
                  <a:schemeClr val="accent6">
                    <a:lumMod val="50000"/>
                  </a:schemeClr>
                </a:solidFill>
              </a:rPr>
              <a:t>בחנק</a:t>
            </a:r>
            <a:r>
              <a:rPr lang="he-IL" sz="1600" dirty="0" smtClean="0">
                <a:solidFill>
                  <a:schemeClr val="accent6">
                    <a:lumMod val="50000"/>
                  </a:schemeClr>
                </a:solidFill>
              </a:rPr>
              <a:t>.</a:t>
            </a:r>
          </a:p>
          <a:p>
            <a:pPr>
              <a:lnSpc>
                <a:spcPct val="120000"/>
              </a:lnSpc>
            </a:pPr>
            <a:r>
              <a:rPr lang="he-IL" sz="1600" dirty="0" err="1">
                <a:solidFill>
                  <a:schemeClr val="tx1"/>
                </a:solidFill>
              </a:rPr>
              <a:t>למימרא</a:t>
            </a:r>
            <a:r>
              <a:rPr lang="he-IL" sz="1600" dirty="0">
                <a:solidFill>
                  <a:schemeClr val="tx1"/>
                </a:solidFill>
              </a:rPr>
              <a:t>, </a:t>
            </a:r>
            <a:r>
              <a:rPr lang="he-IL" sz="1600" dirty="0" err="1">
                <a:solidFill>
                  <a:schemeClr val="tx1"/>
                </a:solidFill>
              </a:rPr>
              <a:t>דכל</a:t>
            </a:r>
            <a:r>
              <a:rPr lang="he-IL" sz="1600" dirty="0">
                <a:solidFill>
                  <a:schemeClr val="tx1"/>
                </a:solidFill>
              </a:rPr>
              <a:t> </a:t>
            </a:r>
            <a:r>
              <a:rPr lang="he-IL" sz="1600" dirty="0" err="1">
                <a:solidFill>
                  <a:schemeClr val="tx1"/>
                </a:solidFill>
              </a:rPr>
              <a:t>היכא</a:t>
            </a:r>
            <a:r>
              <a:rPr lang="he-IL" sz="1600" dirty="0">
                <a:solidFill>
                  <a:schemeClr val="tx1"/>
                </a:solidFill>
              </a:rPr>
              <a:t> </a:t>
            </a:r>
            <a:r>
              <a:rPr lang="he-IL" sz="1600" dirty="0" err="1">
                <a:solidFill>
                  <a:schemeClr val="tx1"/>
                </a:solidFill>
              </a:rPr>
              <a:t>דאישתני</a:t>
            </a:r>
            <a:r>
              <a:rPr lang="he-IL" sz="1600" dirty="0">
                <a:solidFill>
                  <a:schemeClr val="tx1"/>
                </a:solidFill>
              </a:rPr>
              <a:t> גופא </a:t>
            </a:r>
            <a:r>
              <a:rPr lang="he-IL" sz="1600" dirty="0" err="1">
                <a:solidFill>
                  <a:schemeClr val="tx1"/>
                </a:solidFill>
              </a:rPr>
              <a:t>אישתני</a:t>
            </a:r>
            <a:r>
              <a:rPr lang="he-IL" sz="1600" dirty="0">
                <a:solidFill>
                  <a:schemeClr val="tx1"/>
                </a:solidFill>
              </a:rPr>
              <a:t> קטלא</a:t>
            </a:r>
            <a:r>
              <a:rPr lang="he-IL" sz="1600" dirty="0" smtClean="0">
                <a:solidFill>
                  <a:schemeClr val="tx1"/>
                </a:solidFill>
              </a:rPr>
              <a:t>,</a:t>
            </a:r>
            <a:endParaRPr lang="he-IL" sz="1600" dirty="0">
              <a:solidFill>
                <a:schemeClr val="tx1"/>
              </a:solidFill>
            </a:endParaRPr>
          </a:p>
          <a:p>
            <a:pPr>
              <a:lnSpc>
                <a:spcPct val="120000"/>
              </a:lnSpc>
            </a:pPr>
            <a:r>
              <a:rPr lang="he-IL" sz="1600" dirty="0" err="1">
                <a:solidFill>
                  <a:schemeClr val="tx1"/>
                </a:solidFill>
              </a:rPr>
              <a:t>ורמינהי</a:t>
            </a:r>
            <a:r>
              <a:rPr lang="he-IL" sz="1600" dirty="0">
                <a:solidFill>
                  <a:schemeClr val="tx1"/>
                </a:solidFill>
              </a:rPr>
              <a:t>: </a:t>
            </a:r>
          </a:p>
          <a:p>
            <a:pPr>
              <a:lnSpc>
                <a:spcPct val="120000"/>
              </a:lnSpc>
            </a:pPr>
            <a:r>
              <a:rPr lang="he-IL" sz="1600" dirty="0">
                <a:solidFill>
                  <a:schemeClr val="accent6">
                    <a:lumMod val="50000"/>
                  </a:schemeClr>
                </a:solidFill>
              </a:rPr>
              <a:t>נערה </a:t>
            </a:r>
            <a:r>
              <a:rPr lang="he-IL" sz="1600" dirty="0" err="1">
                <a:solidFill>
                  <a:schemeClr val="accent6">
                    <a:lumMod val="50000"/>
                  </a:schemeClr>
                </a:solidFill>
              </a:rPr>
              <a:t>המאורסה</a:t>
            </a:r>
            <a:r>
              <a:rPr lang="he-IL" sz="1600" dirty="0">
                <a:solidFill>
                  <a:schemeClr val="accent6">
                    <a:lumMod val="50000"/>
                  </a:schemeClr>
                </a:solidFill>
              </a:rPr>
              <a:t> שזינתה, ומשבגרה הוציא עליה שם רע -</a:t>
            </a:r>
          </a:p>
          <a:p>
            <a:pPr>
              <a:lnSpc>
                <a:spcPct val="120000"/>
              </a:lnSpc>
            </a:pPr>
            <a:r>
              <a:rPr lang="he-IL" sz="1600" dirty="0">
                <a:solidFill>
                  <a:schemeClr val="accent6">
                    <a:lumMod val="50000"/>
                  </a:schemeClr>
                </a:solidFill>
              </a:rPr>
              <a:t>הוא אינו לוקה ואינו נותן מאה </a:t>
            </a:r>
            <a:r>
              <a:rPr lang="he-IL" sz="1600" dirty="0" smtClean="0">
                <a:solidFill>
                  <a:schemeClr val="accent6">
                    <a:lumMod val="50000"/>
                  </a:schemeClr>
                </a:solidFill>
              </a:rPr>
              <a:t>סלע...</a:t>
            </a:r>
            <a:endParaRPr lang="he-IL" sz="1600" dirty="0">
              <a:solidFill>
                <a:schemeClr val="accent6">
                  <a:lumMod val="50000"/>
                </a:schemeClr>
              </a:solidFill>
            </a:endParaRPr>
          </a:p>
          <a:p>
            <a:pPr>
              <a:lnSpc>
                <a:spcPct val="120000"/>
              </a:lnSpc>
            </a:pPr>
            <a:r>
              <a:rPr lang="he-IL" sz="1600" dirty="0" smtClean="0">
                <a:solidFill>
                  <a:schemeClr val="accent6">
                    <a:lumMod val="50000"/>
                  </a:schemeClr>
                </a:solidFill>
              </a:rPr>
              <a:t>היא </a:t>
            </a:r>
            <a:r>
              <a:rPr lang="he-IL" sz="1600" dirty="0">
                <a:solidFill>
                  <a:schemeClr val="accent6">
                    <a:lumMod val="50000"/>
                  </a:schemeClr>
                </a:solidFill>
              </a:rPr>
              <a:t>או </a:t>
            </a:r>
            <a:r>
              <a:rPr lang="he-IL" sz="1600" dirty="0" err="1">
                <a:solidFill>
                  <a:schemeClr val="accent6">
                    <a:lumMod val="50000"/>
                  </a:schemeClr>
                </a:solidFill>
              </a:rPr>
              <a:t>זוממיה</a:t>
            </a:r>
            <a:r>
              <a:rPr lang="he-IL" sz="1600" dirty="0">
                <a:solidFill>
                  <a:schemeClr val="accent6">
                    <a:lumMod val="50000"/>
                  </a:schemeClr>
                </a:solidFill>
              </a:rPr>
              <a:t> </a:t>
            </a:r>
            <a:r>
              <a:rPr lang="he-IL" sz="1600" dirty="0" err="1">
                <a:solidFill>
                  <a:schemeClr val="accent6">
                    <a:lumMod val="50000"/>
                  </a:schemeClr>
                </a:solidFill>
              </a:rPr>
              <a:t>מקדימין</a:t>
            </a:r>
            <a:r>
              <a:rPr lang="he-IL" sz="1600" dirty="0">
                <a:solidFill>
                  <a:schemeClr val="accent6">
                    <a:lumMod val="50000"/>
                  </a:schemeClr>
                </a:solidFill>
              </a:rPr>
              <a:t> לבית הסקילה! </a:t>
            </a:r>
          </a:p>
        </p:txBody>
      </p:sp>
      <p:graphicFrame>
        <p:nvGraphicFramePr>
          <p:cNvPr id="11" name="טבלה 10"/>
          <p:cNvGraphicFramePr>
            <a:graphicFrameLocks noGrp="1"/>
          </p:cNvGraphicFramePr>
          <p:nvPr>
            <p:extLst>
              <p:ext uri="{D42A27DB-BD31-4B8C-83A1-F6EECF244321}">
                <p14:modId xmlns:p14="http://schemas.microsoft.com/office/powerpoint/2010/main" val="790358538"/>
              </p:ext>
            </p:extLst>
          </p:nvPr>
        </p:nvGraphicFramePr>
        <p:xfrm>
          <a:off x="179512" y="4836760"/>
          <a:ext cx="2171328" cy="1112520"/>
        </p:xfrm>
        <a:graphic>
          <a:graphicData uri="http://schemas.openxmlformats.org/drawingml/2006/table">
            <a:tbl>
              <a:tblPr rtl="1" firstRow="1" bandRow="1">
                <a:tableStyleId>{5C22544A-7EE6-4342-B048-85BDC9FD1C3A}</a:tableStyleId>
              </a:tblPr>
              <a:tblGrid>
                <a:gridCol w="768771"/>
                <a:gridCol w="1402557"/>
              </a:tblGrid>
              <a:tr h="370840">
                <a:tc>
                  <a:txBody>
                    <a:bodyPr/>
                    <a:lstStyle/>
                    <a:p>
                      <a:pPr rtl="1"/>
                      <a:r>
                        <a:rPr lang="he-IL" sz="1400" b="0" dirty="0" smtClean="0">
                          <a:solidFill>
                            <a:schemeClr val="tx1"/>
                          </a:solidFill>
                        </a:rPr>
                        <a:t>הדיוט</a:t>
                      </a:r>
                      <a:endParaRPr lang="he-IL" sz="1400" b="0" dirty="0">
                        <a:solidFill>
                          <a:schemeClr val="tx1"/>
                        </a:solidFill>
                      </a:endParaRPr>
                    </a:p>
                  </a:txBody>
                  <a:tcPr marL="0" marR="72000" marT="36000" marB="36000" anchor="ctr">
                    <a:lnL w="19050" cap="flat" cmpd="sng" algn="ctr">
                      <a:solidFill>
                        <a:schemeClr val="accent2">
                          <a:lumMod val="75000"/>
                        </a:schemeClr>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1"/>
                      <a:r>
                        <a:rPr lang="he-IL" sz="1400" b="0" dirty="0" smtClean="0">
                          <a:solidFill>
                            <a:schemeClr val="tx1"/>
                          </a:solidFill>
                        </a:rPr>
                        <a:t>- כשבה או שעירה</a:t>
                      </a:r>
                      <a:endParaRPr lang="he-IL" sz="1400" b="0" dirty="0">
                        <a:solidFill>
                          <a:schemeClr val="tx1"/>
                        </a:solidFill>
                      </a:endParaRPr>
                    </a:p>
                  </a:txBody>
                  <a:tcPr marL="0" marR="72000" marT="36000" marB="36000" anchor="ctr">
                    <a:lnL w="12700" cap="flat" cmpd="sng" algn="ctr">
                      <a:no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rtl="1"/>
                      <a:r>
                        <a:rPr lang="he-IL" sz="1400" b="0" dirty="0" smtClean="0">
                          <a:solidFill>
                            <a:schemeClr val="tx1"/>
                          </a:solidFill>
                        </a:rPr>
                        <a:t>כהן</a:t>
                      </a:r>
                      <a:r>
                        <a:rPr lang="he-IL" sz="1400" b="0" baseline="0" dirty="0" smtClean="0">
                          <a:solidFill>
                            <a:schemeClr val="tx1"/>
                          </a:solidFill>
                        </a:rPr>
                        <a:t> משוח</a:t>
                      </a:r>
                      <a:endParaRPr lang="he-IL" sz="1400" b="0" dirty="0">
                        <a:solidFill>
                          <a:schemeClr val="tx1"/>
                        </a:solidFill>
                      </a:endParaRPr>
                    </a:p>
                  </a:txBody>
                  <a:tcPr marL="0" marR="72000" marT="36000" marB="36000" anchor="ctr">
                    <a:lnL w="19050" cap="flat" cmpd="sng" algn="ctr">
                      <a:solidFill>
                        <a:schemeClr val="accent2">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rtl="1">
                        <a:buFontTx/>
                        <a:buNone/>
                      </a:pPr>
                      <a:r>
                        <a:rPr lang="he-IL" sz="1400" b="0" dirty="0" smtClean="0">
                          <a:solidFill>
                            <a:schemeClr val="tx1"/>
                          </a:solidFill>
                        </a:rPr>
                        <a:t>-</a:t>
                      </a:r>
                      <a:r>
                        <a:rPr lang="he-IL" sz="1400" b="0" baseline="0" dirty="0" smtClean="0">
                          <a:solidFill>
                            <a:schemeClr val="tx1"/>
                          </a:solidFill>
                        </a:rPr>
                        <a:t> </a:t>
                      </a:r>
                      <a:r>
                        <a:rPr lang="he-IL" sz="1400" b="0" dirty="0" smtClean="0">
                          <a:solidFill>
                            <a:schemeClr val="tx1"/>
                          </a:solidFill>
                        </a:rPr>
                        <a:t>פר</a:t>
                      </a:r>
                      <a:endParaRPr lang="he-IL" sz="1400" b="0" dirty="0">
                        <a:solidFill>
                          <a:schemeClr val="tx1"/>
                        </a:solidFill>
                      </a:endParaRPr>
                    </a:p>
                  </a:txBody>
                  <a:tcPr marL="0" marR="72000" marT="36000" marB="36000" anchor="ctr">
                    <a:lnL w="12700" cap="flat" cmpd="sng" algn="ctr">
                      <a:no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rtl="1"/>
                      <a:r>
                        <a:rPr lang="he-IL" sz="1400" b="0" dirty="0" smtClean="0">
                          <a:solidFill>
                            <a:schemeClr val="tx1"/>
                          </a:solidFill>
                        </a:rPr>
                        <a:t>נשיא</a:t>
                      </a:r>
                      <a:endParaRPr lang="he-IL" sz="1400" b="0" dirty="0">
                        <a:solidFill>
                          <a:schemeClr val="tx1"/>
                        </a:solidFill>
                      </a:endParaRPr>
                    </a:p>
                  </a:txBody>
                  <a:tcPr marL="0" marR="72000" marT="36000" marB="36000" anchor="ctr">
                    <a:lnL w="19050" cap="flat" cmpd="sng" algn="ctr">
                      <a:solidFill>
                        <a:schemeClr val="accent2">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rtl="1">
                        <a:buFontTx/>
                        <a:buNone/>
                      </a:pPr>
                      <a:r>
                        <a:rPr lang="he-IL" sz="1400" b="0" dirty="0" smtClean="0">
                          <a:solidFill>
                            <a:schemeClr val="tx1"/>
                          </a:solidFill>
                        </a:rPr>
                        <a:t>- שעיר</a:t>
                      </a:r>
                      <a:endParaRPr lang="he-IL" sz="1400" b="0" dirty="0">
                        <a:solidFill>
                          <a:schemeClr val="tx1"/>
                        </a:solidFill>
                      </a:endParaRPr>
                    </a:p>
                  </a:txBody>
                  <a:tcPr marL="0" marR="72000" marT="36000" marB="36000" anchor="ctr">
                    <a:lnL w="12700" cap="flat" cmpd="sng" algn="ctr">
                      <a:no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02096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right)">
                                      <p:cBhvr>
                                        <p:cTn id="10" dur="500"/>
                                        <p:tgtEl>
                                          <p:spTgt spid="7"/>
                                        </p:tgtEl>
                                      </p:cBhvr>
                                    </p:animEffect>
                                  </p:childTnLst>
                                </p:cTn>
                              </p:par>
                              <p:par>
                                <p:cTn id="11" presetID="22" presetClass="entr" presetSubtype="2"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wipe(right)">
                                      <p:cBhvr>
                                        <p:cTn id="13" dur="500"/>
                                        <p:tgtEl>
                                          <p:spTgt spid="4">
                                            <p:txEl>
                                              <p:pRg st="1" end="1"/>
                                            </p:txEl>
                                          </p:spTgt>
                                        </p:tgtEl>
                                      </p:cBhvr>
                                    </p:animEffect>
                                  </p:childTnLst>
                                </p:cTn>
                              </p:par>
                              <p:par>
                                <p:cTn id="14" presetID="22" presetClass="entr" presetSubtype="2"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wipe(right)">
                                      <p:cBhvr>
                                        <p:cTn id="16" dur="500"/>
                                        <p:tgtEl>
                                          <p:spTgt spid="4">
                                            <p:txEl>
                                              <p:pRg st="2" end="2"/>
                                            </p:txEl>
                                          </p:spTgt>
                                        </p:tgtEl>
                                      </p:cBhvr>
                                    </p:animEffect>
                                  </p:childTnLst>
                                </p:cTn>
                              </p:par>
                              <p:par>
                                <p:cTn id="17" presetID="22" presetClass="entr" presetSubtype="2"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ipe(right)">
                                      <p:cBhvr>
                                        <p:cTn id="19" dur="500"/>
                                        <p:tgtEl>
                                          <p:spTgt spid="4">
                                            <p:txEl>
                                              <p:pRg st="3" end="3"/>
                                            </p:txEl>
                                          </p:spTgt>
                                        </p:tgtEl>
                                      </p:cBhvr>
                                    </p:animEffect>
                                  </p:childTnLst>
                                </p:cTn>
                              </p:par>
                              <p:par>
                                <p:cTn id="20" presetID="22" presetClass="entr" presetSubtype="2"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righ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right)">
                                      <p:cBhvr>
                                        <p:cTn id="27" dur="500"/>
                                        <p:tgtEl>
                                          <p:spTgt spid="4">
                                            <p:txEl>
                                              <p:pRg st="5" end="5"/>
                                            </p:txEl>
                                          </p:spTgt>
                                        </p:tgtEl>
                                      </p:cBhvr>
                                    </p:animEffect>
                                  </p:childTnLst>
                                </p:cTn>
                              </p:par>
                              <p:par>
                                <p:cTn id="28" presetID="22" presetClass="entr" presetSubtype="2" fill="hold"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wipe(right)">
                                      <p:cBhvr>
                                        <p:cTn id="30" dur="500"/>
                                        <p:tgtEl>
                                          <p:spTgt spid="4">
                                            <p:txEl>
                                              <p:pRg st="6" end="6"/>
                                            </p:txEl>
                                          </p:spTgt>
                                        </p:tgtEl>
                                      </p:cBhvr>
                                    </p:animEffect>
                                  </p:childTnLst>
                                </p:cTn>
                              </p:par>
                              <p:par>
                                <p:cTn id="31" presetID="22" presetClass="entr" presetSubtype="2"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wipe(right)">
                                      <p:cBhvr>
                                        <p:cTn id="33" dur="500"/>
                                        <p:tgtEl>
                                          <p:spTgt spid="4">
                                            <p:txEl>
                                              <p:pRg st="7" end="7"/>
                                            </p:txEl>
                                          </p:spTgt>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right)">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5496" y="35332"/>
            <a:ext cx="1512168" cy="369332"/>
          </a:xfrm>
          <a:prstGeom prst="rect">
            <a:avLst/>
          </a:prstGeom>
          <a:noFill/>
        </p:spPr>
        <p:txBody>
          <a:bodyPr wrap="square" rtlCol="1">
            <a:spAutoFit/>
          </a:bodyPr>
          <a:lstStyle/>
          <a:p>
            <a:r>
              <a:rPr lang="he-IL" b="1" dirty="0" smtClean="0">
                <a:solidFill>
                  <a:schemeClr val="bg1">
                    <a:lumMod val="50000"/>
                  </a:schemeClr>
                </a:solidFill>
              </a:rPr>
              <a:t>דף מה עמוד ב</a:t>
            </a:r>
            <a:endParaRPr lang="he-IL" b="1" dirty="0">
              <a:solidFill>
                <a:schemeClr val="bg1">
                  <a:lumMod val="50000"/>
                </a:schemeClr>
              </a:solidFill>
            </a:endParaRPr>
          </a:p>
        </p:txBody>
      </p:sp>
      <p:sp>
        <p:nvSpPr>
          <p:cNvPr id="4" name="TextBox 3"/>
          <p:cNvSpPr txBox="1"/>
          <p:nvPr/>
        </p:nvSpPr>
        <p:spPr>
          <a:xfrm>
            <a:off x="1115616" y="2939232"/>
            <a:ext cx="7560840" cy="2308324"/>
          </a:xfrm>
          <a:prstGeom prst="rect">
            <a:avLst/>
          </a:prstGeom>
          <a:noFill/>
        </p:spPr>
        <p:txBody>
          <a:bodyPr wrap="square" rtlCol="1">
            <a:spAutoFit/>
          </a:bodyPr>
          <a:lstStyle/>
          <a:p>
            <a:pPr>
              <a:lnSpc>
                <a:spcPct val="120000"/>
              </a:lnSpc>
            </a:pPr>
            <a:r>
              <a:rPr lang="he-IL" sz="2000" dirty="0" smtClean="0"/>
              <a:t>האמר </a:t>
            </a:r>
            <a:r>
              <a:rPr lang="he-IL" sz="2000" dirty="0"/>
              <a:t>ליה ר' יוחנן לתנא, תני: תידון בסקילה. </a:t>
            </a:r>
            <a:endParaRPr lang="he-IL" sz="2000" dirty="0" smtClean="0"/>
          </a:p>
          <a:p>
            <a:pPr>
              <a:lnSpc>
                <a:spcPct val="120000"/>
              </a:lnSpc>
            </a:pPr>
            <a:endParaRPr lang="he-IL" sz="2000" dirty="0" smtClean="0"/>
          </a:p>
          <a:p>
            <a:pPr>
              <a:lnSpc>
                <a:spcPct val="120000"/>
              </a:lnSpc>
            </a:pPr>
            <a:endParaRPr lang="he-IL" sz="2000" dirty="0"/>
          </a:p>
          <a:p>
            <a:pPr>
              <a:lnSpc>
                <a:spcPct val="120000"/>
              </a:lnSpc>
            </a:pPr>
            <a:r>
              <a:rPr lang="he-IL" sz="2000" dirty="0" err="1" smtClean="0"/>
              <a:t>ואמאי</a:t>
            </a:r>
            <a:r>
              <a:rPr lang="he-IL" sz="2000" dirty="0"/>
              <a:t>? נערה </a:t>
            </a:r>
            <a:r>
              <a:rPr lang="he-IL" sz="2000" dirty="0" err="1"/>
              <a:t>המאורסה</a:t>
            </a:r>
            <a:r>
              <a:rPr lang="he-IL" sz="2000" dirty="0"/>
              <a:t> אמר רחמנא, והא בוגרת היא! </a:t>
            </a:r>
            <a:endParaRPr lang="he-IL" sz="2000" dirty="0" smtClean="0"/>
          </a:p>
          <a:p>
            <a:pPr>
              <a:lnSpc>
                <a:spcPct val="120000"/>
              </a:lnSpc>
            </a:pPr>
            <a:endParaRPr lang="he-IL" sz="2000" dirty="0" smtClean="0"/>
          </a:p>
          <a:p>
            <a:pPr>
              <a:lnSpc>
                <a:spcPct val="120000"/>
              </a:lnSpc>
            </a:pPr>
            <a:r>
              <a:rPr lang="he-IL" sz="2000" dirty="0" err="1" smtClean="0"/>
              <a:t>א"ר</a:t>
            </a:r>
            <a:r>
              <a:rPr lang="he-IL" sz="2000" dirty="0" smtClean="0"/>
              <a:t> </a:t>
            </a:r>
            <a:r>
              <a:rPr lang="he-IL" sz="2000" dirty="0" err="1"/>
              <a:t>אילעא</a:t>
            </a:r>
            <a:r>
              <a:rPr lang="he-IL" sz="2000" dirty="0"/>
              <a:t>, אמר קרא: הנערה, הנערה </a:t>
            </a:r>
            <a:r>
              <a:rPr lang="he-IL" sz="2000" dirty="0" err="1"/>
              <a:t>שהיתה</a:t>
            </a:r>
            <a:r>
              <a:rPr lang="he-IL" sz="2000" dirty="0"/>
              <a:t> כבר. </a:t>
            </a:r>
            <a:endParaRPr lang="he-IL" sz="2000" dirty="0" smtClean="0"/>
          </a:p>
        </p:txBody>
      </p:sp>
      <p:sp>
        <p:nvSpPr>
          <p:cNvPr id="8" name="הסבר מלבני מעוגל 7"/>
          <p:cNvSpPr/>
          <p:nvPr/>
        </p:nvSpPr>
        <p:spPr>
          <a:xfrm>
            <a:off x="3953072" y="548680"/>
            <a:ext cx="4723952" cy="1957368"/>
          </a:xfrm>
          <a:prstGeom prst="wedgeRoundRectCallout">
            <a:avLst>
              <a:gd name="adj1" fmla="val 54950"/>
              <a:gd name="adj2" fmla="val -1106"/>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a:solidFill>
                  <a:schemeClr val="accent6">
                    <a:lumMod val="50000"/>
                  </a:schemeClr>
                </a:solidFill>
              </a:rPr>
              <a:t>סרחה ולבסוף בגרה </a:t>
            </a:r>
            <a:r>
              <a:rPr lang="he-IL" sz="1600" dirty="0" smtClean="0">
                <a:solidFill>
                  <a:schemeClr val="accent6">
                    <a:lumMod val="50000"/>
                  </a:schemeClr>
                </a:solidFill>
              </a:rPr>
              <a:t>- תידון </a:t>
            </a:r>
            <a:r>
              <a:rPr lang="he-IL" sz="1600" dirty="0">
                <a:solidFill>
                  <a:schemeClr val="accent6">
                    <a:lumMod val="50000"/>
                  </a:schemeClr>
                </a:solidFill>
              </a:rPr>
              <a:t>בחנק</a:t>
            </a:r>
            <a:r>
              <a:rPr lang="he-IL" sz="1600" dirty="0" smtClean="0">
                <a:solidFill>
                  <a:schemeClr val="accent6">
                    <a:lumMod val="50000"/>
                  </a:schemeClr>
                </a:solidFill>
              </a:rPr>
              <a:t>.</a:t>
            </a:r>
          </a:p>
          <a:p>
            <a:pPr>
              <a:lnSpc>
                <a:spcPct val="120000"/>
              </a:lnSpc>
            </a:pPr>
            <a:r>
              <a:rPr lang="he-IL" sz="1600" dirty="0" err="1">
                <a:solidFill>
                  <a:schemeClr val="tx1"/>
                </a:solidFill>
              </a:rPr>
              <a:t>למימרא</a:t>
            </a:r>
            <a:r>
              <a:rPr lang="he-IL" sz="1600" dirty="0">
                <a:solidFill>
                  <a:schemeClr val="tx1"/>
                </a:solidFill>
              </a:rPr>
              <a:t>, </a:t>
            </a:r>
            <a:r>
              <a:rPr lang="he-IL" sz="1600" dirty="0" err="1">
                <a:solidFill>
                  <a:schemeClr val="tx1"/>
                </a:solidFill>
              </a:rPr>
              <a:t>דכל</a:t>
            </a:r>
            <a:r>
              <a:rPr lang="he-IL" sz="1600" dirty="0">
                <a:solidFill>
                  <a:schemeClr val="tx1"/>
                </a:solidFill>
              </a:rPr>
              <a:t> </a:t>
            </a:r>
            <a:r>
              <a:rPr lang="he-IL" sz="1600" dirty="0" err="1">
                <a:solidFill>
                  <a:schemeClr val="tx1"/>
                </a:solidFill>
              </a:rPr>
              <a:t>היכא</a:t>
            </a:r>
            <a:r>
              <a:rPr lang="he-IL" sz="1600" dirty="0">
                <a:solidFill>
                  <a:schemeClr val="tx1"/>
                </a:solidFill>
              </a:rPr>
              <a:t> </a:t>
            </a:r>
            <a:r>
              <a:rPr lang="he-IL" sz="1600" dirty="0" err="1">
                <a:solidFill>
                  <a:schemeClr val="tx1"/>
                </a:solidFill>
              </a:rPr>
              <a:t>דאישתני</a:t>
            </a:r>
            <a:r>
              <a:rPr lang="he-IL" sz="1600" dirty="0">
                <a:solidFill>
                  <a:schemeClr val="tx1"/>
                </a:solidFill>
              </a:rPr>
              <a:t> גופא </a:t>
            </a:r>
            <a:r>
              <a:rPr lang="he-IL" sz="1600" dirty="0" err="1">
                <a:solidFill>
                  <a:schemeClr val="tx1"/>
                </a:solidFill>
              </a:rPr>
              <a:t>אישתני</a:t>
            </a:r>
            <a:r>
              <a:rPr lang="he-IL" sz="1600" dirty="0">
                <a:solidFill>
                  <a:schemeClr val="tx1"/>
                </a:solidFill>
              </a:rPr>
              <a:t> קטלא</a:t>
            </a:r>
            <a:r>
              <a:rPr lang="he-IL" sz="1600" dirty="0" smtClean="0">
                <a:solidFill>
                  <a:schemeClr val="tx1"/>
                </a:solidFill>
              </a:rPr>
              <a:t>,</a:t>
            </a:r>
            <a:endParaRPr lang="he-IL" sz="1600" dirty="0">
              <a:solidFill>
                <a:schemeClr val="tx1"/>
              </a:solidFill>
            </a:endParaRPr>
          </a:p>
          <a:p>
            <a:pPr>
              <a:lnSpc>
                <a:spcPct val="120000"/>
              </a:lnSpc>
            </a:pPr>
            <a:r>
              <a:rPr lang="he-IL" sz="1600" dirty="0" err="1">
                <a:solidFill>
                  <a:schemeClr val="tx1"/>
                </a:solidFill>
              </a:rPr>
              <a:t>ורמינהי</a:t>
            </a:r>
            <a:r>
              <a:rPr lang="he-IL" sz="1600" dirty="0">
                <a:solidFill>
                  <a:schemeClr val="tx1"/>
                </a:solidFill>
              </a:rPr>
              <a:t>: </a:t>
            </a:r>
          </a:p>
          <a:p>
            <a:pPr>
              <a:lnSpc>
                <a:spcPct val="120000"/>
              </a:lnSpc>
            </a:pPr>
            <a:r>
              <a:rPr lang="he-IL" sz="1600" dirty="0">
                <a:solidFill>
                  <a:schemeClr val="accent6">
                    <a:lumMod val="50000"/>
                  </a:schemeClr>
                </a:solidFill>
              </a:rPr>
              <a:t>נערה </a:t>
            </a:r>
            <a:r>
              <a:rPr lang="he-IL" sz="1600" dirty="0" err="1">
                <a:solidFill>
                  <a:schemeClr val="accent6">
                    <a:lumMod val="50000"/>
                  </a:schemeClr>
                </a:solidFill>
              </a:rPr>
              <a:t>המאורסה</a:t>
            </a:r>
            <a:r>
              <a:rPr lang="he-IL" sz="1600" dirty="0">
                <a:solidFill>
                  <a:schemeClr val="accent6">
                    <a:lumMod val="50000"/>
                  </a:schemeClr>
                </a:solidFill>
              </a:rPr>
              <a:t> שזינתה, ומשבגרה הוציא עליה שם רע -</a:t>
            </a:r>
          </a:p>
          <a:p>
            <a:pPr>
              <a:lnSpc>
                <a:spcPct val="120000"/>
              </a:lnSpc>
            </a:pPr>
            <a:r>
              <a:rPr lang="he-IL" sz="1600" dirty="0">
                <a:solidFill>
                  <a:schemeClr val="accent6">
                    <a:lumMod val="50000"/>
                  </a:schemeClr>
                </a:solidFill>
              </a:rPr>
              <a:t>הוא אינו לוקה ואינו נותן מאה </a:t>
            </a:r>
            <a:r>
              <a:rPr lang="he-IL" sz="1600" dirty="0" smtClean="0">
                <a:solidFill>
                  <a:schemeClr val="accent6">
                    <a:lumMod val="50000"/>
                  </a:schemeClr>
                </a:solidFill>
              </a:rPr>
              <a:t>סלע...</a:t>
            </a:r>
            <a:endParaRPr lang="he-IL" sz="1600" dirty="0">
              <a:solidFill>
                <a:schemeClr val="accent6">
                  <a:lumMod val="50000"/>
                </a:schemeClr>
              </a:solidFill>
            </a:endParaRPr>
          </a:p>
          <a:p>
            <a:pPr>
              <a:lnSpc>
                <a:spcPct val="120000"/>
              </a:lnSpc>
            </a:pPr>
            <a:r>
              <a:rPr lang="he-IL" sz="1600" dirty="0" smtClean="0">
                <a:solidFill>
                  <a:schemeClr val="accent6">
                    <a:lumMod val="50000"/>
                  </a:schemeClr>
                </a:solidFill>
              </a:rPr>
              <a:t>היא </a:t>
            </a:r>
            <a:r>
              <a:rPr lang="he-IL" sz="1600" dirty="0">
                <a:solidFill>
                  <a:schemeClr val="accent6">
                    <a:lumMod val="50000"/>
                  </a:schemeClr>
                </a:solidFill>
              </a:rPr>
              <a:t>או </a:t>
            </a:r>
            <a:r>
              <a:rPr lang="he-IL" sz="1600" dirty="0" err="1">
                <a:solidFill>
                  <a:schemeClr val="accent6">
                    <a:lumMod val="50000"/>
                  </a:schemeClr>
                </a:solidFill>
              </a:rPr>
              <a:t>זוממיה</a:t>
            </a:r>
            <a:r>
              <a:rPr lang="he-IL" sz="1600" dirty="0">
                <a:solidFill>
                  <a:schemeClr val="accent6">
                    <a:lumMod val="50000"/>
                  </a:schemeClr>
                </a:solidFill>
              </a:rPr>
              <a:t> </a:t>
            </a:r>
            <a:r>
              <a:rPr lang="he-IL" sz="1600" dirty="0" err="1">
                <a:solidFill>
                  <a:schemeClr val="accent6">
                    <a:lumMod val="50000"/>
                  </a:schemeClr>
                </a:solidFill>
              </a:rPr>
              <a:t>מקדימין</a:t>
            </a:r>
            <a:r>
              <a:rPr lang="he-IL" sz="1600" dirty="0">
                <a:solidFill>
                  <a:schemeClr val="accent6">
                    <a:lumMod val="50000"/>
                  </a:schemeClr>
                </a:solidFill>
              </a:rPr>
              <a:t> לבית הסקילה! </a:t>
            </a:r>
          </a:p>
        </p:txBody>
      </p:sp>
      <p:sp>
        <p:nvSpPr>
          <p:cNvPr id="9" name="TextBox 8"/>
          <p:cNvSpPr txBox="1"/>
          <p:nvPr/>
        </p:nvSpPr>
        <p:spPr>
          <a:xfrm>
            <a:off x="8575872" y="2996952"/>
            <a:ext cx="504056" cy="369332"/>
          </a:xfrm>
          <a:prstGeom prst="rect">
            <a:avLst/>
          </a:prstGeom>
          <a:noFill/>
        </p:spPr>
        <p:txBody>
          <a:bodyPr wrap="square" rtlCol="1">
            <a:spAutoFit/>
          </a:bodyPr>
          <a:lstStyle/>
          <a:p>
            <a:r>
              <a:rPr lang="he-IL" dirty="0" smtClean="0"/>
              <a:t>❸</a:t>
            </a:r>
            <a:endParaRPr lang="he-IL" dirty="0"/>
          </a:p>
        </p:txBody>
      </p:sp>
      <p:sp>
        <p:nvSpPr>
          <p:cNvPr id="10" name="הסבר מלבני מעוגל 9"/>
          <p:cNvSpPr/>
          <p:nvPr/>
        </p:nvSpPr>
        <p:spPr>
          <a:xfrm>
            <a:off x="208088" y="3271832"/>
            <a:ext cx="2635720" cy="1093272"/>
          </a:xfrm>
          <a:prstGeom prst="wedgeRoundRectCallout">
            <a:avLst>
              <a:gd name="adj1" fmla="val 66448"/>
              <a:gd name="adj2" fmla="val 43326"/>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chemeClr val="tx1"/>
                </a:solidFill>
                <a:cs typeface="David" pitchFamily="2" charset="-79"/>
              </a:rPr>
              <a:t>כִּי יִהְיֶה </a:t>
            </a:r>
            <a:r>
              <a:rPr lang="he-IL" sz="1400" b="1" dirty="0">
                <a:solidFill>
                  <a:schemeClr val="tx1"/>
                </a:solidFill>
                <a:cs typeface="David" pitchFamily="2" charset="-79"/>
              </a:rPr>
              <a:t>נַעֲרָ</a:t>
            </a:r>
            <a:r>
              <a:rPr lang="he-IL" sz="1400" dirty="0">
                <a:solidFill>
                  <a:schemeClr val="tx1"/>
                </a:solidFill>
                <a:cs typeface="David" pitchFamily="2" charset="-79"/>
              </a:rPr>
              <a:t> </a:t>
            </a:r>
            <a:r>
              <a:rPr lang="he-IL" sz="1400" dirty="0" smtClean="0">
                <a:solidFill>
                  <a:schemeClr val="tx1"/>
                </a:solidFill>
                <a:cs typeface="David" pitchFamily="2" charset="-79"/>
              </a:rPr>
              <a:t>בְתוּלָה </a:t>
            </a:r>
            <a:r>
              <a:rPr lang="he-IL" sz="1400" dirty="0" err="1">
                <a:solidFill>
                  <a:schemeClr val="tx1"/>
                </a:solidFill>
                <a:cs typeface="David" pitchFamily="2" charset="-79"/>
              </a:rPr>
              <a:t>מְאֹרָשָׂה</a:t>
            </a:r>
            <a:r>
              <a:rPr lang="he-IL" sz="1400" dirty="0">
                <a:solidFill>
                  <a:schemeClr val="tx1"/>
                </a:solidFill>
                <a:cs typeface="David" pitchFamily="2" charset="-79"/>
              </a:rPr>
              <a:t> </a:t>
            </a:r>
            <a:r>
              <a:rPr lang="he-IL" sz="1400" dirty="0" smtClean="0">
                <a:solidFill>
                  <a:schemeClr val="tx1"/>
                </a:solidFill>
                <a:cs typeface="David" pitchFamily="2" charset="-79"/>
              </a:rPr>
              <a:t>לְאִישׁ </a:t>
            </a:r>
            <a:r>
              <a:rPr lang="he-IL" sz="1400" dirty="0">
                <a:solidFill>
                  <a:schemeClr val="tx1"/>
                </a:solidFill>
                <a:cs typeface="David" pitchFamily="2" charset="-79"/>
              </a:rPr>
              <a:t>וּמְצָאָהּ אִישׁ </a:t>
            </a:r>
            <a:r>
              <a:rPr lang="he-IL" sz="1400" dirty="0" smtClean="0">
                <a:solidFill>
                  <a:schemeClr val="tx1"/>
                </a:solidFill>
                <a:cs typeface="David" pitchFamily="2" charset="-79"/>
              </a:rPr>
              <a:t>בָּעִיר וְשָׁכַב </a:t>
            </a:r>
            <a:r>
              <a:rPr lang="he-IL" sz="1400" dirty="0">
                <a:solidFill>
                  <a:schemeClr val="tx1"/>
                </a:solidFill>
                <a:cs typeface="David" pitchFamily="2" charset="-79"/>
              </a:rPr>
              <a:t>עִמָּהּ</a:t>
            </a:r>
            <a:r>
              <a:rPr lang="he-IL" sz="1400" dirty="0" smtClean="0">
                <a:solidFill>
                  <a:schemeClr val="tx1"/>
                </a:solidFill>
                <a:cs typeface="David" pitchFamily="2" charset="-79"/>
              </a:rPr>
              <a:t>. </a:t>
            </a:r>
            <a:r>
              <a:rPr lang="he-IL" sz="1400" dirty="0">
                <a:solidFill>
                  <a:schemeClr val="tx1"/>
                </a:solidFill>
                <a:cs typeface="David" pitchFamily="2" charset="-79"/>
              </a:rPr>
              <a:t>וְהוֹצֵאתֶם אֶת-שְׁנֵיהֶם אֶל-שַׁעַר הָעִיר </a:t>
            </a:r>
            <a:r>
              <a:rPr lang="he-IL" sz="1400" dirty="0" smtClean="0">
                <a:solidFill>
                  <a:schemeClr val="tx1"/>
                </a:solidFill>
                <a:cs typeface="David" pitchFamily="2" charset="-79"/>
              </a:rPr>
              <a:t>הַהִוא </a:t>
            </a:r>
            <a:r>
              <a:rPr lang="he-IL" sz="1400" dirty="0">
                <a:solidFill>
                  <a:schemeClr val="tx1"/>
                </a:solidFill>
                <a:cs typeface="David" pitchFamily="2" charset="-79"/>
              </a:rPr>
              <a:t>וּסְקַלְתֶּם אֹתָם בָּאֲבָנִים וָמֵתוּ</a:t>
            </a:r>
          </a:p>
        </p:txBody>
      </p:sp>
      <p:sp>
        <p:nvSpPr>
          <p:cNvPr id="11" name="הסבר מלבני מעוגל 10"/>
          <p:cNvSpPr/>
          <p:nvPr/>
        </p:nvSpPr>
        <p:spPr>
          <a:xfrm>
            <a:off x="208088" y="5072032"/>
            <a:ext cx="2635720" cy="877248"/>
          </a:xfrm>
          <a:prstGeom prst="wedgeRoundRectCallout">
            <a:avLst>
              <a:gd name="adj1" fmla="val 73267"/>
              <a:gd name="adj2" fmla="val -49750"/>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chemeClr val="tx1"/>
                </a:solidFill>
                <a:cs typeface="David" pitchFamily="2" charset="-79"/>
              </a:rPr>
              <a:t>וְאִם-אֱמֶת </a:t>
            </a:r>
            <a:r>
              <a:rPr lang="he-IL" sz="1400" dirty="0" smtClean="0">
                <a:solidFill>
                  <a:schemeClr val="tx1"/>
                </a:solidFill>
                <a:cs typeface="David" pitchFamily="2" charset="-79"/>
              </a:rPr>
              <a:t>הָיָה </a:t>
            </a:r>
            <a:r>
              <a:rPr lang="he-IL" sz="1400" dirty="0">
                <a:solidFill>
                  <a:schemeClr val="tx1"/>
                </a:solidFill>
                <a:cs typeface="David" pitchFamily="2" charset="-79"/>
              </a:rPr>
              <a:t>הַדָּבָר </a:t>
            </a:r>
            <a:r>
              <a:rPr lang="he-IL" sz="1400" dirty="0" smtClean="0">
                <a:solidFill>
                  <a:schemeClr val="tx1"/>
                </a:solidFill>
                <a:cs typeface="David" pitchFamily="2" charset="-79"/>
              </a:rPr>
              <a:t>הַזֶּה לֹא-נִמְצְאוּ בְתוּלִים לַנַּעֲרָ. וְהוֹצִיאוּ אֶת-</a:t>
            </a:r>
            <a:r>
              <a:rPr lang="he-IL" sz="1400" b="1" dirty="0" smtClean="0">
                <a:solidFill>
                  <a:schemeClr val="tx1"/>
                </a:solidFill>
                <a:cs typeface="David" pitchFamily="2" charset="-79"/>
              </a:rPr>
              <a:t>הַנַּעֲרָ</a:t>
            </a:r>
            <a:r>
              <a:rPr lang="he-IL" sz="1400" dirty="0" smtClean="0">
                <a:solidFill>
                  <a:schemeClr val="tx1"/>
                </a:solidFill>
                <a:cs typeface="David" pitchFamily="2" charset="-79"/>
              </a:rPr>
              <a:t> </a:t>
            </a:r>
            <a:r>
              <a:rPr lang="he-IL" sz="1400" dirty="0">
                <a:solidFill>
                  <a:schemeClr val="tx1"/>
                </a:solidFill>
                <a:cs typeface="David" pitchFamily="2" charset="-79"/>
              </a:rPr>
              <a:t>אֶל-פֶּתַח </a:t>
            </a:r>
            <a:r>
              <a:rPr lang="he-IL" sz="1400" dirty="0" smtClean="0">
                <a:solidFill>
                  <a:schemeClr val="tx1"/>
                </a:solidFill>
                <a:cs typeface="David" pitchFamily="2" charset="-79"/>
              </a:rPr>
              <a:t>בֵּית-אָבִיהָ וּסְקָלוּהָ...</a:t>
            </a:r>
            <a:endParaRPr lang="he-IL" sz="1400" dirty="0">
              <a:solidFill>
                <a:schemeClr val="tx1"/>
              </a:solidFill>
              <a:cs typeface="David" pitchFamily="2" charset="-79"/>
            </a:endParaRPr>
          </a:p>
        </p:txBody>
      </p:sp>
    </p:spTree>
    <p:extLst>
      <p:ext uri="{BB962C8B-B14F-4D97-AF65-F5344CB8AC3E}">
        <p14:creationId xmlns:p14="http://schemas.microsoft.com/office/powerpoint/2010/main" val="45552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wipe(right)">
                                      <p:cBhvr>
                                        <p:cTn id="15" dur="500"/>
                                        <p:tgtEl>
                                          <p:spTgt spid="4">
                                            <p:txEl>
                                              <p:pRg st="3" end="3"/>
                                            </p:txEl>
                                          </p:spTgt>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right)">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wipe(right)">
                                      <p:cBhvr>
                                        <p:cTn id="23" dur="500"/>
                                        <p:tgtEl>
                                          <p:spTgt spid="4">
                                            <p:txEl>
                                              <p:pRg st="5" end="5"/>
                                            </p:txEl>
                                          </p:spTgt>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right)">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5496" y="35332"/>
            <a:ext cx="1512168" cy="369332"/>
          </a:xfrm>
          <a:prstGeom prst="rect">
            <a:avLst/>
          </a:prstGeom>
          <a:noFill/>
        </p:spPr>
        <p:txBody>
          <a:bodyPr wrap="square" rtlCol="1">
            <a:spAutoFit/>
          </a:bodyPr>
          <a:lstStyle/>
          <a:p>
            <a:r>
              <a:rPr lang="he-IL" b="1" dirty="0" smtClean="0">
                <a:solidFill>
                  <a:schemeClr val="bg1">
                    <a:lumMod val="50000"/>
                  </a:schemeClr>
                </a:solidFill>
              </a:rPr>
              <a:t>דף מה עמוד ב</a:t>
            </a:r>
            <a:endParaRPr lang="he-IL" b="1" dirty="0">
              <a:solidFill>
                <a:schemeClr val="bg1">
                  <a:lumMod val="50000"/>
                </a:schemeClr>
              </a:solidFill>
            </a:endParaRPr>
          </a:p>
        </p:txBody>
      </p:sp>
      <p:sp>
        <p:nvSpPr>
          <p:cNvPr id="4" name="TextBox 3"/>
          <p:cNvSpPr txBox="1"/>
          <p:nvPr/>
        </p:nvSpPr>
        <p:spPr>
          <a:xfrm>
            <a:off x="971600" y="2060848"/>
            <a:ext cx="7560840" cy="4524315"/>
          </a:xfrm>
          <a:prstGeom prst="rect">
            <a:avLst/>
          </a:prstGeom>
          <a:noFill/>
        </p:spPr>
        <p:txBody>
          <a:bodyPr wrap="square" rtlCol="1">
            <a:spAutoFit/>
          </a:bodyPr>
          <a:lstStyle/>
          <a:p>
            <a:pPr>
              <a:lnSpc>
                <a:spcPct val="120000"/>
              </a:lnSpc>
            </a:pPr>
            <a:r>
              <a:rPr lang="he-IL" sz="2000" dirty="0" smtClean="0"/>
              <a:t>א"ל </a:t>
            </a:r>
            <a:r>
              <a:rPr lang="he-IL" sz="2000" dirty="0"/>
              <a:t>רבי </a:t>
            </a:r>
            <a:r>
              <a:rPr lang="he-IL" sz="2000" dirty="0" err="1"/>
              <a:t>חנניא</a:t>
            </a:r>
            <a:r>
              <a:rPr lang="he-IL" sz="2000" dirty="0"/>
              <a:t> לרבי </a:t>
            </a:r>
            <a:r>
              <a:rPr lang="he-IL" sz="2000" dirty="0" err="1"/>
              <a:t>אילעא</a:t>
            </a:r>
            <a:r>
              <a:rPr lang="he-IL" sz="2000" dirty="0"/>
              <a:t>: אי הכי, </a:t>
            </a:r>
            <a:r>
              <a:rPr lang="he-IL" sz="2000" dirty="0" err="1"/>
              <a:t>מילקא</a:t>
            </a:r>
            <a:r>
              <a:rPr lang="he-IL" sz="2000" dirty="0"/>
              <a:t> </a:t>
            </a:r>
            <a:r>
              <a:rPr lang="he-IL" sz="2000" dirty="0" err="1"/>
              <a:t>נמי</a:t>
            </a:r>
            <a:r>
              <a:rPr lang="he-IL" sz="2000" dirty="0"/>
              <a:t> </a:t>
            </a:r>
            <a:r>
              <a:rPr lang="he-IL" sz="2000" dirty="0" err="1"/>
              <a:t>לילקי</a:t>
            </a:r>
            <a:r>
              <a:rPr lang="he-IL" sz="2000" dirty="0"/>
              <a:t>, ומאה סלע </a:t>
            </a:r>
            <a:r>
              <a:rPr lang="he-IL" sz="2000" dirty="0" err="1"/>
              <a:t>נמי</a:t>
            </a:r>
            <a:r>
              <a:rPr lang="he-IL" sz="2000" dirty="0"/>
              <a:t> </a:t>
            </a:r>
            <a:r>
              <a:rPr lang="he-IL" sz="2000" dirty="0" err="1"/>
              <a:t>לישלם</a:t>
            </a:r>
            <a:r>
              <a:rPr lang="he-IL" sz="2000" dirty="0"/>
              <a:t>! </a:t>
            </a:r>
            <a:endParaRPr lang="he-IL" sz="2000" dirty="0" smtClean="0"/>
          </a:p>
          <a:p>
            <a:pPr>
              <a:lnSpc>
                <a:spcPct val="120000"/>
              </a:lnSpc>
            </a:pPr>
            <a:endParaRPr lang="he-IL" sz="2000" dirty="0" smtClean="0"/>
          </a:p>
          <a:p>
            <a:pPr>
              <a:lnSpc>
                <a:spcPct val="120000"/>
              </a:lnSpc>
            </a:pPr>
            <a:r>
              <a:rPr lang="he-IL" sz="2000" dirty="0" smtClean="0"/>
              <a:t>א"ל</a:t>
            </a:r>
            <a:r>
              <a:rPr lang="he-IL" sz="2000" dirty="0"/>
              <a:t>: רחמנא ניצלן מהאי </a:t>
            </a:r>
            <a:r>
              <a:rPr lang="he-IL" sz="2000" dirty="0" err="1"/>
              <a:t>דעתא</a:t>
            </a:r>
            <a:r>
              <a:rPr lang="he-IL" sz="2000" dirty="0"/>
              <a:t>! </a:t>
            </a:r>
            <a:endParaRPr lang="he-IL" sz="2000" dirty="0" smtClean="0"/>
          </a:p>
          <a:p>
            <a:pPr>
              <a:lnSpc>
                <a:spcPct val="120000"/>
              </a:lnSpc>
            </a:pPr>
            <a:endParaRPr lang="he-IL" sz="2000" dirty="0" smtClean="0"/>
          </a:p>
          <a:p>
            <a:pPr>
              <a:lnSpc>
                <a:spcPct val="120000"/>
              </a:lnSpc>
            </a:pPr>
            <a:r>
              <a:rPr lang="he-IL" sz="2000" dirty="0" smtClean="0"/>
              <a:t>אדרבה</a:t>
            </a:r>
            <a:r>
              <a:rPr lang="he-IL" sz="2000" dirty="0"/>
              <a:t>, רחמנא ניצלן </a:t>
            </a:r>
            <a:r>
              <a:rPr lang="he-IL" sz="2000" dirty="0" err="1"/>
              <a:t>מדעתא</a:t>
            </a:r>
            <a:r>
              <a:rPr lang="he-IL" sz="2000" dirty="0"/>
              <a:t> </a:t>
            </a:r>
            <a:r>
              <a:rPr lang="he-IL" sz="2000" dirty="0" err="1"/>
              <a:t>דידך</a:t>
            </a:r>
            <a:r>
              <a:rPr lang="he-IL" sz="2000" dirty="0"/>
              <a:t>. </a:t>
            </a:r>
            <a:endParaRPr lang="he-IL" sz="2000" dirty="0" smtClean="0"/>
          </a:p>
          <a:p>
            <a:pPr>
              <a:lnSpc>
                <a:spcPct val="120000"/>
              </a:lnSpc>
            </a:pPr>
            <a:endParaRPr lang="he-IL" sz="2000" dirty="0" smtClean="0"/>
          </a:p>
          <a:p>
            <a:pPr>
              <a:lnSpc>
                <a:spcPct val="120000"/>
              </a:lnSpc>
            </a:pPr>
            <a:r>
              <a:rPr lang="he-IL" sz="2000" dirty="0" smtClean="0"/>
              <a:t>וטעמא </a:t>
            </a:r>
            <a:r>
              <a:rPr lang="he-IL" sz="2000" dirty="0"/>
              <a:t>מאי? </a:t>
            </a:r>
            <a:endParaRPr lang="he-IL" sz="2000" dirty="0" smtClean="0"/>
          </a:p>
          <a:p>
            <a:pPr>
              <a:lnSpc>
                <a:spcPct val="120000"/>
              </a:lnSpc>
            </a:pPr>
            <a:r>
              <a:rPr lang="he-IL" sz="2000" dirty="0" smtClean="0"/>
              <a:t>אמר </a:t>
            </a:r>
            <a:r>
              <a:rPr lang="he-IL" sz="2000" dirty="0"/>
              <a:t>רבי יצחק בר אבין, </a:t>
            </a:r>
            <a:r>
              <a:rPr lang="he-IL" sz="2000" dirty="0" err="1"/>
              <a:t>ואיתימא</a:t>
            </a:r>
            <a:r>
              <a:rPr lang="he-IL" sz="2000" dirty="0"/>
              <a:t> רבי יצחק בר אבא: </a:t>
            </a:r>
            <a:endParaRPr lang="he-IL" sz="2000" dirty="0" smtClean="0"/>
          </a:p>
          <a:p>
            <a:pPr>
              <a:lnSpc>
                <a:spcPct val="120000"/>
              </a:lnSpc>
            </a:pPr>
            <a:r>
              <a:rPr lang="he-IL" sz="2000" dirty="0" smtClean="0"/>
              <a:t>זו </a:t>
            </a:r>
            <a:r>
              <a:rPr lang="he-IL" sz="2000" dirty="0"/>
              <a:t>מעשיה גרמו לה, וזה עקימת שפתיו גרמו לו; </a:t>
            </a:r>
            <a:endParaRPr lang="he-IL" sz="2000" dirty="0" smtClean="0"/>
          </a:p>
          <a:p>
            <a:pPr>
              <a:lnSpc>
                <a:spcPct val="120000"/>
              </a:lnSpc>
            </a:pPr>
            <a:r>
              <a:rPr lang="he-IL" sz="2000" dirty="0" smtClean="0"/>
              <a:t>זו </a:t>
            </a:r>
            <a:r>
              <a:rPr lang="he-IL" sz="2000" dirty="0"/>
              <a:t>מעשיה גרמו לה, כשהיא זנאי - נערה זנאי; </a:t>
            </a:r>
            <a:endParaRPr lang="he-IL" sz="2000" dirty="0" smtClean="0"/>
          </a:p>
          <a:p>
            <a:pPr>
              <a:lnSpc>
                <a:spcPct val="120000"/>
              </a:lnSpc>
            </a:pPr>
            <a:r>
              <a:rPr lang="he-IL" sz="2000" dirty="0" smtClean="0"/>
              <a:t>וזה </a:t>
            </a:r>
            <a:r>
              <a:rPr lang="he-IL" sz="2000" dirty="0"/>
              <a:t>עקימת שפתיו גרמו לו, אימת </a:t>
            </a:r>
            <a:r>
              <a:rPr lang="he-IL" sz="2000" dirty="0" err="1"/>
              <a:t>קא</a:t>
            </a:r>
            <a:r>
              <a:rPr lang="he-IL" sz="2000" dirty="0"/>
              <a:t> </a:t>
            </a:r>
            <a:r>
              <a:rPr lang="he-IL" sz="2000" dirty="0" err="1"/>
              <a:t>מיחייב</a:t>
            </a:r>
            <a:r>
              <a:rPr lang="he-IL" sz="2000" dirty="0"/>
              <a:t>? ההיא </a:t>
            </a:r>
            <a:r>
              <a:rPr lang="he-IL" sz="2000" dirty="0" err="1"/>
              <a:t>שעתא</a:t>
            </a:r>
            <a:r>
              <a:rPr lang="he-IL" sz="2000" dirty="0"/>
              <a:t>, וההיא </a:t>
            </a:r>
            <a:r>
              <a:rPr lang="he-IL" sz="2000" dirty="0" err="1"/>
              <a:t>שעתא</a:t>
            </a:r>
            <a:r>
              <a:rPr lang="he-IL" sz="2000" dirty="0"/>
              <a:t> בוגרת </a:t>
            </a:r>
            <a:r>
              <a:rPr lang="he-IL" sz="2000" dirty="0" err="1"/>
              <a:t>הואי</a:t>
            </a:r>
            <a:r>
              <a:rPr lang="he-IL" sz="2000" dirty="0" smtClean="0"/>
              <a:t>.</a:t>
            </a:r>
            <a:endParaRPr lang="he-IL" sz="2000" dirty="0"/>
          </a:p>
        </p:txBody>
      </p:sp>
      <p:sp>
        <p:nvSpPr>
          <p:cNvPr id="8" name="הסבר מלבני מעוגל 7"/>
          <p:cNvSpPr/>
          <p:nvPr/>
        </p:nvSpPr>
        <p:spPr>
          <a:xfrm>
            <a:off x="3707904" y="548680"/>
            <a:ext cx="4795960" cy="1152128"/>
          </a:xfrm>
          <a:prstGeom prst="wedgeRoundRectCallout">
            <a:avLst>
              <a:gd name="adj1" fmla="val 55546"/>
              <a:gd name="adj2" fmla="val -2346"/>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smtClean="0">
                <a:solidFill>
                  <a:schemeClr val="accent6">
                    <a:lumMod val="50000"/>
                  </a:schemeClr>
                </a:solidFill>
              </a:rPr>
              <a:t>נערה </a:t>
            </a:r>
            <a:r>
              <a:rPr lang="he-IL" sz="1600" dirty="0" err="1">
                <a:solidFill>
                  <a:schemeClr val="accent6">
                    <a:lumMod val="50000"/>
                  </a:schemeClr>
                </a:solidFill>
              </a:rPr>
              <a:t>המאורסה</a:t>
            </a:r>
            <a:r>
              <a:rPr lang="he-IL" sz="1600" dirty="0">
                <a:solidFill>
                  <a:schemeClr val="accent6">
                    <a:lumMod val="50000"/>
                  </a:schemeClr>
                </a:solidFill>
              </a:rPr>
              <a:t> שזינתה, ומשבגרה הוציא עליה שם רע -</a:t>
            </a:r>
          </a:p>
          <a:p>
            <a:pPr>
              <a:lnSpc>
                <a:spcPct val="120000"/>
              </a:lnSpc>
            </a:pPr>
            <a:r>
              <a:rPr lang="he-IL" sz="1600" dirty="0">
                <a:solidFill>
                  <a:schemeClr val="accent6">
                    <a:lumMod val="50000"/>
                  </a:schemeClr>
                </a:solidFill>
              </a:rPr>
              <a:t>הוא אינו לוקה ואינו נותן מאה </a:t>
            </a:r>
            <a:r>
              <a:rPr lang="he-IL" sz="1600" dirty="0" smtClean="0">
                <a:solidFill>
                  <a:schemeClr val="accent6">
                    <a:lumMod val="50000"/>
                  </a:schemeClr>
                </a:solidFill>
              </a:rPr>
              <a:t>סלע...</a:t>
            </a:r>
            <a:endParaRPr lang="he-IL" sz="1600" dirty="0">
              <a:solidFill>
                <a:schemeClr val="accent6">
                  <a:lumMod val="50000"/>
                </a:schemeClr>
              </a:solidFill>
            </a:endParaRPr>
          </a:p>
          <a:p>
            <a:pPr>
              <a:lnSpc>
                <a:spcPct val="120000"/>
              </a:lnSpc>
            </a:pPr>
            <a:r>
              <a:rPr lang="he-IL" sz="1600" dirty="0" smtClean="0">
                <a:solidFill>
                  <a:schemeClr val="accent6">
                    <a:lumMod val="50000"/>
                  </a:schemeClr>
                </a:solidFill>
              </a:rPr>
              <a:t>היא </a:t>
            </a:r>
            <a:r>
              <a:rPr lang="he-IL" sz="1600" dirty="0">
                <a:solidFill>
                  <a:schemeClr val="accent6">
                    <a:lumMod val="50000"/>
                  </a:schemeClr>
                </a:solidFill>
              </a:rPr>
              <a:t>או </a:t>
            </a:r>
            <a:r>
              <a:rPr lang="he-IL" sz="1600" dirty="0" err="1">
                <a:solidFill>
                  <a:schemeClr val="accent6">
                    <a:lumMod val="50000"/>
                  </a:schemeClr>
                </a:solidFill>
              </a:rPr>
              <a:t>זוממיה</a:t>
            </a:r>
            <a:r>
              <a:rPr lang="he-IL" sz="1600" dirty="0">
                <a:solidFill>
                  <a:schemeClr val="accent6">
                    <a:lumMod val="50000"/>
                  </a:schemeClr>
                </a:solidFill>
              </a:rPr>
              <a:t> </a:t>
            </a:r>
            <a:r>
              <a:rPr lang="he-IL" sz="1600" dirty="0" err="1">
                <a:solidFill>
                  <a:schemeClr val="accent6">
                    <a:lumMod val="50000"/>
                  </a:schemeClr>
                </a:solidFill>
              </a:rPr>
              <a:t>מקדימין</a:t>
            </a:r>
            <a:r>
              <a:rPr lang="he-IL" sz="1600" dirty="0">
                <a:solidFill>
                  <a:schemeClr val="accent6">
                    <a:lumMod val="50000"/>
                  </a:schemeClr>
                </a:solidFill>
              </a:rPr>
              <a:t> לבית הסקילה! </a:t>
            </a:r>
          </a:p>
        </p:txBody>
      </p:sp>
    </p:spTree>
    <p:extLst>
      <p:ext uri="{BB962C8B-B14F-4D97-AF65-F5344CB8AC3E}">
        <p14:creationId xmlns:p14="http://schemas.microsoft.com/office/powerpoint/2010/main" val="64697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wipe(right)">
                                      <p:cBhvr>
                                        <p:cTn id="7" dur="500"/>
                                        <p:tgtEl>
                                          <p:spTgt spid="4">
                                            <p:txEl>
                                              <p:pRg st="6" end="6"/>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wipe(right)">
                                      <p:cBhvr>
                                        <p:cTn id="10" dur="500"/>
                                        <p:tgtEl>
                                          <p:spTgt spid="4">
                                            <p:txEl>
                                              <p:pRg st="7" end="7"/>
                                            </p:txEl>
                                          </p:spTgt>
                                        </p:tgtEl>
                                      </p:cBhvr>
                                    </p:animEffect>
                                  </p:childTnLst>
                                </p:cTn>
                              </p:par>
                              <p:par>
                                <p:cTn id="11" presetID="22" presetClass="entr" presetSubtype="2" fill="hold"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animEffect transition="in" filter="wipe(right)">
                                      <p:cBhvr>
                                        <p:cTn id="13" dur="500"/>
                                        <p:tgtEl>
                                          <p:spTgt spid="4">
                                            <p:txEl>
                                              <p:pRg st="8" end="8"/>
                                            </p:txEl>
                                          </p:spTgt>
                                        </p:tgtEl>
                                      </p:cBhvr>
                                    </p:animEffect>
                                  </p:childTnLst>
                                </p:cTn>
                              </p:par>
                              <p:par>
                                <p:cTn id="14" presetID="22" presetClass="entr" presetSubtype="2" fill="hold" nodeType="withEffect">
                                  <p:stCondLst>
                                    <p:cond delay="0"/>
                                  </p:stCondLst>
                                  <p:childTnLst>
                                    <p:set>
                                      <p:cBhvr>
                                        <p:cTn id="15" dur="1" fill="hold">
                                          <p:stCondLst>
                                            <p:cond delay="0"/>
                                          </p:stCondLst>
                                        </p:cTn>
                                        <p:tgtEl>
                                          <p:spTgt spid="4">
                                            <p:txEl>
                                              <p:pRg st="9" end="9"/>
                                            </p:txEl>
                                          </p:spTgt>
                                        </p:tgtEl>
                                        <p:attrNameLst>
                                          <p:attrName>style.visibility</p:attrName>
                                        </p:attrNameLst>
                                      </p:cBhvr>
                                      <p:to>
                                        <p:strVal val="visible"/>
                                      </p:to>
                                    </p:set>
                                    <p:animEffect transition="in" filter="wipe(right)">
                                      <p:cBhvr>
                                        <p:cTn id="16" dur="500"/>
                                        <p:tgtEl>
                                          <p:spTgt spid="4">
                                            <p:txEl>
                                              <p:pRg st="9" end="9"/>
                                            </p:txEl>
                                          </p:spTgt>
                                        </p:tgtEl>
                                      </p:cBhvr>
                                    </p:animEffect>
                                  </p:childTnLst>
                                </p:cTn>
                              </p:par>
                              <p:par>
                                <p:cTn id="17" presetID="22" presetClass="entr" presetSubtype="2"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Effect transition="in" filter="wipe(right)">
                                      <p:cBhvr>
                                        <p:cTn id="19"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043608" y="44624"/>
            <a:ext cx="7762008" cy="1606594"/>
          </a:xfrm>
          <a:prstGeom prst="rect">
            <a:avLst/>
          </a:prstGeom>
          <a:noFill/>
        </p:spPr>
        <p:txBody>
          <a:bodyPr wrap="square" rtlCol="1">
            <a:spAutoFit/>
          </a:bodyPr>
          <a:lstStyle/>
          <a:p>
            <a:pPr>
              <a:lnSpc>
                <a:spcPct val="120000"/>
              </a:lnSpc>
            </a:pPr>
            <a:r>
              <a:rPr lang="he-IL" dirty="0" smtClean="0"/>
              <a:t>ת"ר</a:t>
            </a:r>
            <a:r>
              <a:rPr lang="he-IL" dirty="0"/>
              <a:t>: </a:t>
            </a:r>
            <a:endParaRPr lang="he-IL" dirty="0" smtClean="0"/>
          </a:p>
          <a:p>
            <a:pPr>
              <a:lnSpc>
                <a:spcPct val="120000"/>
              </a:lnSpc>
            </a:pPr>
            <a:endParaRPr lang="he-IL" sz="400" dirty="0" smtClean="0"/>
          </a:p>
          <a:p>
            <a:pPr>
              <a:lnSpc>
                <a:spcPct val="120000"/>
              </a:lnSpc>
            </a:pPr>
            <a:r>
              <a:rPr lang="he-IL" dirty="0" smtClean="0">
                <a:solidFill>
                  <a:schemeClr val="accent6">
                    <a:lumMod val="50000"/>
                  </a:schemeClr>
                </a:solidFill>
              </a:rPr>
              <a:t>נערה </a:t>
            </a:r>
            <a:r>
              <a:rPr lang="he-IL" dirty="0" err="1" smtClean="0">
                <a:solidFill>
                  <a:schemeClr val="accent6">
                    <a:lumMod val="50000"/>
                  </a:schemeClr>
                </a:solidFill>
              </a:rPr>
              <a:t>המאורסה</a:t>
            </a:r>
            <a:r>
              <a:rPr lang="he-IL" dirty="0" smtClean="0">
                <a:solidFill>
                  <a:schemeClr val="accent6">
                    <a:lumMod val="50000"/>
                  </a:schemeClr>
                </a:solidFill>
              </a:rPr>
              <a:t> שזינתה - </a:t>
            </a:r>
            <a:r>
              <a:rPr lang="he-IL" dirty="0" err="1" smtClean="0">
                <a:solidFill>
                  <a:schemeClr val="accent6">
                    <a:lumMod val="50000"/>
                  </a:schemeClr>
                </a:solidFill>
              </a:rPr>
              <a:t>סוקלין</a:t>
            </a:r>
            <a:r>
              <a:rPr lang="he-IL" dirty="0" smtClean="0">
                <a:solidFill>
                  <a:schemeClr val="accent6">
                    <a:lumMod val="50000"/>
                  </a:schemeClr>
                </a:solidFill>
              </a:rPr>
              <a:t> אותה על פתח בית אביה, </a:t>
            </a:r>
          </a:p>
          <a:p>
            <a:pPr>
              <a:lnSpc>
                <a:spcPct val="120000"/>
              </a:lnSpc>
            </a:pPr>
            <a:r>
              <a:rPr lang="he-IL" dirty="0" smtClean="0">
                <a:solidFill>
                  <a:schemeClr val="accent6">
                    <a:lumMod val="50000"/>
                  </a:schemeClr>
                </a:solidFill>
              </a:rPr>
              <a:t>אין לה פתח בית האב - </a:t>
            </a:r>
            <a:r>
              <a:rPr lang="he-IL" dirty="0" err="1" smtClean="0">
                <a:solidFill>
                  <a:schemeClr val="accent6">
                    <a:lumMod val="50000"/>
                  </a:schemeClr>
                </a:solidFill>
              </a:rPr>
              <a:t>סוקלין</a:t>
            </a:r>
            <a:r>
              <a:rPr lang="he-IL" dirty="0" smtClean="0">
                <a:solidFill>
                  <a:schemeClr val="accent6">
                    <a:lumMod val="50000"/>
                  </a:schemeClr>
                </a:solidFill>
              </a:rPr>
              <a:t> אותה על פתח שער העיר ההיא, </a:t>
            </a:r>
          </a:p>
          <a:p>
            <a:pPr>
              <a:lnSpc>
                <a:spcPct val="120000"/>
              </a:lnSpc>
            </a:pPr>
            <a:r>
              <a:rPr lang="he-IL" dirty="0" smtClean="0">
                <a:solidFill>
                  <a:schemeClr val="accent6">
                    <a:lumMod val="50000"/>
                  </a:schemeClr>
                </a:solidFill>
              </a:rPr>
              <a:t>ובעיר שרובה עובדי כוכבים - </a:t>
            </a:r>
            <a:r>
              <a:rPr lang="he-IL" dirty="0" err="1" smtClean="0">
                <a:solidFill>
                  <a:schemeClr val="accent6">
                    <a:lumMod val="50000"/>
                  </a:schemeClr>
                </a:solidFill>
              </a:rPr>
              <a:t>סוקלין</a:t>
            </a:r>
            <a:r>
              <a:rPr lang="he-IL" dirty="0" smtClean="0">
                <a:solidFill>
                  <a:schemeClr val="accent6">
                    <a:lumMod val="50000"/>
                  </a:schemeClr>
                </a:solidFill>
              </a:rPr>
              <a:t> אותה על פתח בית דין. </a:t>
            </a:r>
          </a:p>
          <a:p>
            <a:pPr>
              <a:lnSpc>
                <a:spcPct val="120000"/>
              </a:lnSpc>
            </a:pPr>
            <a:endParaRPr lang="he-IL" sz="600" dirty="0">
              <a:solidFill>
                <a:schemeClr val="accent6">
                  <a:lumMod val="50000"/>
                </a:schemeClr>
              </a:solidFill>
            </a:endParaRPr>
          </a:p>
        </p:txBody>
      </p:sp>
      <p:sp>
        <p:nvSpPr>
          <p:cNvPr id="5" name="TextBox 4"/>
          <p:cNvSpPr txBox="1"/>
          <p:nvPr/>
        </p:nvSpPr>
        <p:spPr>
          <a:xfrm>
            <a:off x="35496" y="35332"/>
            <a:ext cx="1512168" cy="369332"/>
          </a:xfrm>
          <a:prstGeom prst="rect">
            <a:avLst/>
          </a:prstGeom>
          <a:noFill/>
        </p:spPr>
        <p:txBody>
          <a:bodyPr wrap="square" rtlCol="1">
            <a:spAutoFit/>
          </a:bodyPr>
          <a:lstStyle/>
          <a:p>
            <a:r>
              <a:rPr lang="he-IL" b="1" dirty="0" smtClean="0">
                <a:solidFill>
                  <a:schemeClr val="bg1">
                    <a:lumMod val="50000"/>
                  </a:schemeClr>
                </a:solidFill>
              </a:rPr>
              <a:t>דף מה עמוד ב</a:t>
            </a:r>
            <a:endParaRPr lang="he-IL" b="1" dirty="0">
              <a:solidFill>
                <a:schemeClr val="bg1">
                  <a:lumMod val="50000"/>
                </a:schemeClr>
              </a:solidFill>
            </a:endParaRPr>
          </a:p>
        </p:txBody>
      </p:sp>
      <p:sp>
        <p:nvSpPr>
          <p:cNvPr id="6" name="הסבר מלבני מעוגל 5"/>
          <p:cNvSpPr/>
          <p:nvPr/>
        </p:nvSpPr>
        <p:spPr>
          <a:xfrm>
            <a:off x="351536" y="634976"/>
            <a:ext cx="2448272" cy="1224136"/>
          </a:xfrm>
          <a:prstGeom prst="wedgeRoundRectCallout">
            <a:avLst>
              <a:gd name="adj1" fmla="val 70209"/>
              <a:gd name="adj2" fmla="val -4706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chemeClr val="tx1"/>
                </a:solidFill>
                <a:cs typeface="David" pitchFamily="2" charset="-79"/>
              </a:rPr>
              <a:t>וְאִם-אֱמֶת </a:t>
            </a:r>
            <a:r>
              <a:rPr lang="he-IL" sz="1400" dirty="0" smtClean="0">
                <a:solidFill>
                  <a:schemeClr val="tx1"/>
                </a:solidFill>
                <a:cs typeface="David" pitchFamily="2" charset="-79"/>
              </a:rPr>
              <a:t>הָיָה </a:t>
            </a:r>
            <a:r>
              <a:rPr lang="he-IL" sz="1400" dirty="0">
                <a:solidFill>
                  <a:schemeClr val="tx1"/>
                </a:solidFill>
                <a:cs typeface="David" pitchFamily="2" charset="-79"/>
              </a:rPr>
              <a:t>הַדָּבָר </a:t>
            </a:r>
            <a:r>
              <a:rPr lang="he-IL" sz="1400" dirty="0" smtClean="0">
                <a:solidFill>
                  <a:schemeClr val="tx1"/>
                </a:solidFill>
                <a:cs typeface="David" pitchFamily="2" charset="-79"/>
              </a:rPr>
              <a:t>הַזֶּה לֹא-נִמְצְאוּ בְתוּלִים לַנַּעֲרָ. וְהוֹצִיאוּ </a:t>
            </a:r>
            <a:r>
              <a:rPr lang="he-IL" sz="1400" dirty="0">
                <a:solidFill>
                  <a:schemeClr val="tx1"/>
                </a:solidFill>
                <a:cs typeface="David" pitchFamily="2" charset="-79"/>
              </a:rPr>
              <a:t>אֶת-הַנַּעֲרָ </a:t>
            </a:r>
            <a:r>
              <a:rPr lang="he-IL" sz="1400" b="1" dirty="0">
                <a:solidFill>
                  <a:schemeClr val="tx1"/>
                </a:solidFill>
                <a:cs typeface="David" pitchFamily="2" charset="-79"/>
              </a:rPr>
              <a:t>אֶל-פֶּתַח </a:t>
            </a:r>
            <a:r>
              <a:rPr lang="he-IL" sz="1400" b="1" dirty="0" smtClean="0">
                <a:solidFill>
                  <a:schemeClr val="tx1"/>
                </a:solidFill>
                <a:cs typeface="David" pitchFamily="2" charset="-79"/>
              </a:rPr>
              <a:t>בֵּית-אָבִיהָ </a:t>
            </a:r>
            <a:r>
              <a:rPr lang="he-IL" sz="1400" dirty="0">
                <a:solidFill>
                  <a:schemeClr val="tx1"/>
                </a:solidFill>
                <a:cs typeface="David" pitchFamily="2" charset="-79"/>
              </a:rPr>
              <a:t>וּסְקָלוּהָ אַנְשֵׁי עִירָהּ בָּאֲבָנִים </a:t>
            </a:r>
            <a:r>
              <a:rPr lang="he-IL" sz="1400" dirty="0" smtClean="0">
                <a:solidFill>
                  <a:schemeClr val="tx1"/>
                </a:solidFill>
                <a:cs typeface="David" pitchFamily="2" charset="-79"/>
              </a:rPr>
              <a:t>וָמֵתָה</a:t>
            </a:r>
            <a:endParaRPr lang="he-IL" sz="1400" dirty="0">
              <a:solidFill>
                <a:schemeClr val="tx1"/>
              </a:solidFill>
              <a:cs typeface="David" pitchFamily="2" charset="-79"/>
            </a:endParaRPr>
          </a:p>
        </p:txBody>
      </p:sp>
    </p:spTree>
    <p:extLst>
      <p:ext uri="{BB962C8B-B14F-4D97-AF65-F5344CB8AC3E}">
        <p14:creationId xmlns:p14="http://schemas.microsoft.com/office/powerpoint/2010/main" val="3057990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043608" y="44624"/>
            <a:ext cx="7762008" cy="6924973"/>
          </a:xfrm>
          <a:prstGeom prst="rect">
            <a:avLst/>
          </a:prstGeom>
          <a:noFill/>
        </p:spPr>
        <p:txBody>
          <a:bodyPr wrap="square" rtlCol="1">
            <a:spAutoFit/>
          </a:bodyPr>
          <a:lstStyle/>
          <a:p>
            <a:pPr>
              <a:lnSpc>
                <a:spcPct val="120000"/>
              </a:lnSpc>
            </a:pPr>
            <a:r>
              <a:rPr lang="he-IL" dirty="0" smtClean="0"/>
              <a:t>ת"ר</a:t>
            </a:r>
            <a:r>
              <a:rPr lang="he-IL" dirty="0"/>
              <a:t>: </a:t>
            </a:r>
            <a:endParaRPr lang="he-IL" dirty="0" smtClean="0"/>
          </a:p>
          <a:p>
            <a:pPr>
              <a:lnSpc>
                <a:spcPct val="120000"/>
              </a:lnSpc>
            </a:pPr>
            <a:endParaRPr lang="he-IL" sz="300" dirty="0" smtClean="0"/>
          </a:p>
          <a:p>
            <a:pPr>
              <a:lnSpc>
                <a:spcPct val="120000"/>
              </a:lnSpc>
            </a:pPr>
            <a:r>
              <a:rPr lang="he-IL" dirty="0" smtClean="0">
                <a:solidFill>
                  <a:schemeClr val="accent6">
                    <a:lumMod val="50000"/>
                  </a:schemeClr>
                </a:solidFill>
              </a:rPr>
              <a:t>נערה </a:t>
            </a:r>
            <a:r>
              <a:rPr lang="he-IL" dirty="0" err="1" smtClean="0">
                <a:solidFill>
                  <a:schemeClr val="accent6">
                    <a:lumMod val="50000"/>
                  </a:schemeClr>
                </a:solidFill>
              </a:rPr>
              <a:t>המאורסה</a:t>
            </a:r>
            <a:r>
              <a:rPr lang="he-IL" dirty="0" smtClean="0">
                <a:solidFill>
                  <a:schemeClr val="accent6">
                    <a:lumMod val="50000"/>
                  </a:schemeClr>
                </a:solidFill>
              </a:rPr>
              <a:t> שזינתה - </a:t>
            </a:r>
            <a:r>
              <a:rPr lang="he-IL" dirty="0" err="1" smtClean="0">
                <a:solidFill>
                  <a:schemeClr val="accent6">
                    <a:lumMod val="50000"/>
                  </a:schemeClr>
                </a:solidFill>
              </a:rPr>
              <a:t>סוקלין</a:t>
            </a:r>
            <a:r>
              <a:rPr lang="he-IL" dirty="0" smtClean="0">
                <a:solidFill>
                  <a:schemeClr val="accent6">
                    <a:lumMod val="50000"/>
                  </a:schemeClr>
                </a:solidFill>
              </a:rPr>
              <a:t> אותה על פתח בית אביה, </a:t>
            </a:r>
          </a:p>
          <a:p>
            <a:pPr>
              <a:lnSpc>
                <a:spcPct val="120000"/>
              </a:lnSpc>
            </a:pPr>
            <a:r>
              <a:rPr lang="he-IL" dirty="0" smtClean="0">
                <a:solidFill>
                  <a:schemeClr val="accent6">
                    <a:lumMod val="50000"/>
                  </a:schemeClr>
                </a:solidFill>
              </a:rPr>
              <a:t>אין לה פתח בית האב - </a:t>
            </a:r>
            <a:r>
              <a:rPr lang="he-IL" dirty="0" err="1" smtClean="0">
                <a:solidFill>
                  <a:schemeClr val="accent6">
                    <a:lumMod val="50000"/>
                  </a:schemeClr>
                </a:solidFill>
              </a:rPr>
              <a:t>סוקלין</a:t>
            </a:r>
            <a:r>
              <a:rPr lang="he-IL" dirty="0" smtClean="0">
                <a:solidFill>
                  <a:schemeClr val="accent6">
                    <a:lumMod val="50000"/>
                  </a:schemeClr>
                </a:solidFill>
              </a:rPr>
              <a:t> אותה על פתח שער העיר ההיא, </a:t>
            </a:r>
          </a:p>
          <a:p>
            <a:pPr>
              <a:lnSpc>
                <a:spcPct val="120000"/>
              </a:lnSpc>
            </a:pPr>
            <a:r>
              <a:rPr lang="he-IL" dirty="0" smtClean="0">
                <a:solidFill>
                  <a:schemeClr val="accent6">
                    <a:lumMod val="50000"/>
                  </a:schemeClr>
                </a:solidFill>
              </a:rPr>
              <a:t>ובעיר שרובה עובדי כוכבים - </a:t>
            </a:r>
            <a:r>
              <a:rPr lang="he-IL" dirty="0" err="1" smtClean="0">
                <a:solidFill>
                  <a:schemeClr val="accent6">
                    <a:lumMod val="50000"/>
                  </a:schemeClr>
                </a:solidFill>
              </a:rPr>
              <a:t>סוקלין</a:t>
            </a:r>
            <a:r>
              <a:rPr lang="he-IL" dirty="0" smtClean="0">
                <a:solidFill>
                  <a:schemeClr val="accent6">
                    <a:lumMod val="50000"/>
                  </a:schemeClr>
                </a:solidFill>
              </a:rPr>
              <a:t> אותה על פתח בית דין. </a:t>
            </a:r>
          </a:p>
          <a:p>
            <a:pPr>
              <a:lnSpc>
                <a:spcPct val="120000"/>
              </a:lnSpc>
            </a:pPr>
            <a:endParaRPr lang="he-IL" sz="500" dirty="0">
              <a:solidFill>
                <a:schemeClr val="accent6">
                  <a:lumMod val="50000"/>
                </a:schemeClr>
              </a:solidFill>
            </a:endParaRPr>
          </a:p>
          <a:p>
            <a:pPr>
              <a:lnSpc>
                <a:spcPct val="120000"/>
              </a:lnSpc>
            </a:pPr>
            <a:r>
              <a:rPr lang="he-IL" dirty="0" smtClean="0">
                <a:solidFill>
                  <a:schemeClr val="accent6">
                    <a:lumMod val="50000"/>
                  </a:schemeClr>
                </a:solidFill>
              </a:rPr>
              <a:t>כיוצא בדבר אתה אומר: </a:t>
            </a:r>
          </a:p>
          <a:p>
            <a:pPr>
              <a:lnSpc>
                <a:spcPct val="120000"/>
              </a:lnSpc>
            </a:pPr>
            <a:r>
              <a:rPr lang="he-IL" dirty="0" smtClean="0">
                <a:solidFill>
                  <a:schemeClr val="accent6">
                    <a:lumMod val="50000"/>
                  </a:schemeClr>
                </a:solidFill>
              </a:rPr>
              <a:t>העובד עבודת כוכבים - </a:t>
            </a:r>
            <a:r>
              <a:rPr lang="he-IL" dirty="0" err="1" smtClean="0">
                <a:solidFill>
                  <a:schemeClr val="accent6">
                    <a:lumMod val="50000"/>
                  </a:schemeClr>
                </a:solidFill>
              </a:rPr>
              <a:t>סוקלין</a:t>
            </a:r>
            <a:r>
              <a:rPr lang="he-IL" dirty="0" smtClean="0">
                <a:solidFill>
                  <a:schemeClr val="accent6">
                    <a:lumMod val="50000"/>
                  </a:schemeClr>
                </a:solidFill>
              </a:rPr>
              <a:t> אותו על שער שעבד בו, </a:t>
            </a:r>
          </a:p>
          <a:p>
            <a:pPr>
              <a:lnSpc>
                <a:spcPct val="120000"/>
              </a:lnSpc>
            </a:pPr>
            <a:r>
              <a:rPr lang="he-IL" dirty="0" smtClean="0">
                <a:solidFill>
                  <a:schemeClr val="accent6">
                    <a:lumMod val="50000"/>
                  </a:schemeClr>
                </a:solidFill>
              </a:rPr>
              <a:t>ובעיר שרובה עובדי כוכבים - </a:t>
            </a:r>
            <a:r>
              <a:rPr lang="he-IL" dirty="0" err="1" smtClean="0">
                <a:solidFill>
                  <a:schemeClr val="accent6">
                    <a:lumMod val="50000"/>
                  </a:schemeClr>
                </a:solidFill>
              </a:rPr>
              <a:t>סוקלין</a:t>
            </a:r>
            <a:r>
              <a:rPr lang="he-IL" dirty="0" smtClean="0">
                <a:solidFill>
                  <a:schemeClr val="accent6">
                    <a:lumMod val="50000"/>
                  </a:schemeClr>
                </a:solidFill>
              </a:rPr>
              <a:t> </a:t>
            </a:r>
            <a:r>
              <a:rPr lang="he-IL" dirty="0">
                <a:solidFill>
                  <a:schemeClr val="accent6">
                    <a:lumMod val="50000"/>
                  </a:schemeClr>
                </a:solidFill>
              </a:rPr>
              <a:t>אותו</a:t>
            </a:r>
            <a:r>
              <a:rPr lang="he-IL" dirty="0" smtClean="0"/>
              <a:t> </a:t>
            </a:r>
            <a:r>
              <a:rPr lang="he-IL" dirty="0">
                <a:solidFill>
                  <a:schemeClr val="accent6">
                    <a:lumMod val="50000"/>
                  </a:schemeClr>
                </a:solidFill>
              </a:rPr>
              <a:t>על פתח בית דין. </a:t>
            </a:r>
          </a:p>
          <a:p>
            <a:pPr>
              <a:lnSpc>
                <a:spcPct val="120000"/>
              </a:lnSpc>
            </a:pPr>
            <a:endParaRPr lang="he-IL" sz="1700" dirty="0"/>
          </a:p>
          <a:p>
            <a:pPr>
              <a:lnSpc>
                <a:spcPct val="120000"/>
              </a:lnSpc>
            </a:pPr>
            <a:r>
              <a:rPr lang="he-IL" dirty="0" smtClean="0"/>
              <a:t>מנא </a:t>
            </a:r>
            <a:r>
              <a:rPr lang="he-IL" dirty="0"/>
              <a:t>הני מילי? </a:t>
            </a:r>
            <a:r>
              <a:rPr lang="he-IL" dirty="0" smtClean="0"/>
              <a:t>- דתנו </a:t>
            </a:r>
            <a:r>
              <a:rPr lang="he-IL" dirty="0"/>
              <a:t>רבנן: </a:t>
            </a:r>
            <a:endParaRPr lang="he-IL" dirty="0" smtClean="0"/>
          </a:p>
          <a:p>
            <a:pPr>
              <a:lnSpc>
                <a:spcPct val="120000"/>
              </a:lnSpc>
            </a:pPr>
            <a:r>
              <a:rPr lang="he-IL" dirty="0">
                <a:solidFill>
                  <a:schemeClr val="accent6">
                    <a:lumMod val="50000"/>
                  </a:schemeClr>
                </a:solidFill>
              </a:rPr>
              <a:t>שעריך - זה שער שעבד בו; </a:t>
            </a:r>
          </a:p>
          <a:p>
            <a:pPr>
              <a:lnSpc>
                <a:spcPct val="120000"/>
              </a:lnSpc>
            </a:pPr>
            <a:r>
              <a:rPr lang="he-IL" dirty="0">
                <a:solidFill>
                  <a:schemeClr val="accent6">
                    <a:lumMod val="50000"/>
                  </a:schemeClr>
                </a:solidFill>
              </a:rPr>
              <a:t>אתה אומר: שער שעבד בו, או אינו אלא שער שנידון בו? </a:t>
            </a:r>
          </a:p>
          <a:p>
            <a:pPr>
              <a:lnSpc>
                <a:spcPct val="120000"/>
              </a:lnSpc>
            </a:pPr>
            <a:r>
              <a:rPr lang="he-IL" dirty="0">
                <a:solidFill>
                  <a:schemeClr val="accent6">
                    <a:lumMod val="50000"/>
                  </a:schemeClr>
                </a:solidFill>
              </a:rPr>
              <a:t>נאמר שעריך למטה ונאמר שעריך למעלה, מה שעריך האמור למעלה - שער שעבד בו, אף שעריך האמור למטה - שער שעבד בו. </a:t>
            </a:r>
          </a:p>
          <a:p>
            <a:pPr>
              <a:lnSpc>
                <a:spcPct val="120000"/>
              </a:lnSpc>
            </a:pPr>
            <a:r>
              <a:rPr lang="he-IL" dirty="0">
                <a:solidFill>
                  <a:schemeClr val="accent6">
                    <a:lumMod val="50000"/>
                  </a:schemeClr>
                </a:solidFill>
              </a:rPr>
              <a:t>דבר אחר: שעריך - ולא שערי עובדי כוכבים. </a:t>
            </a:r>
          </a:p>
          <a:p>
            <a:pPr>
              <a:lnSpc>
                <a:spcPct val="120000"/>
              </a:lnSpc>
            </a:pPr>
            <a:endParaRPr lang="he-IL" sz="800" dirty="0"/>
          </a:p>
          <a:p>
            <a:pPr>
              <a:lnSpc>
                <a:spcPct val="120000"/>
              </a:lnSpc>
            </a:pPr>
            <a:r>
              <a:rPr lang="he-IL" dirty="0" smtClean="0"/>
              <a:t>האי "שעריך" </a:t>
            </a:r>
            <a:r>
              <a:rPr lang="he-IL" dirty="0"/>
              <a:t>הא </a:t>
            </a:r>
            <a:r>
              <a:rPr lang="he-IL" dirty="0" err="1"/>
              <a:t>אפיקתיה</a:t>
            </a:r>
            <a:r>
              <a:rPr lang="he-IL" dirty="0"/>
              <a:t>! </a:t>
            </a:r>
            <a:endParaRPr lang="he-IL" dirty="0" smtClean="0"/>
          </a:p>
          <a:p>
            <a:pPr>
              <a:lnSpc>
                <a:spcPct val="120000"/>
              </a:lnSpc>
            </a:pPr>
            <a:r>
              <a:rPr lang="he-IL" dirty="0" smtClean="0"/>
              <a:t>אם </a:t>
            </a:r>
            <a:r>
              <a:rPr lang="he-IL" dirty="0"/>
              <a:t>כן, </a:t>
            </a:r>
            <a:r>
              <a:rPr lang="he-IL" dirty="0" err="1"/>
              <a:t>לימא</a:t>
            </a:r>
            <a:r>
              <a:rPr lang="he-IL" dirty="0"/>
              <a:t> קרא שער, מאי שעריך? שמע מינה תרתי. </a:t>
            </a:r>
            <a:endParaRPr lang="he-IL" dirty="0" smtClean="0"/>
          </a:p>
          <a:p>
            <a:pPr>
              <a:lnSpc>
                <a:spcPct val="120000"/>
              </a:lnSpc>
            </a:pPr>
            <a:endParaRPr lang="he-IL" sz="1700" dirty="0" smtClean="0"/>
          </a:p>
          <a:p>
            <a:pPr>
              <a:lnSpc>
                <a:spcPct val="120000"/>
              </a:lnSpc>
            </a:pPr>
            <a:r>
              <a:rPr lang="he-IL" dirty="0" smtClean="0"/>
              <a:t>אשכחן </a:t>
            </a:r>
            <a:r>
              <a:rPr lang="he-IL" dirty="0"/>
              <a:t>עבודת </a:t>
            </a:r>
            <a:r>
              <a:rPr lang="he-IL" dirty="0" smtClean="0"/>
              <a:t>כוכבים, </a:t>
            </a:r>
            <a:r>
              <a:rPr lang="he-IL" dirty="0"/>
              <a:t>נערה </a:t>
            </a:r>
            <a:r>
              <a:rPr lang="he-IL" dirty="0" err="1"/>
              <a:t>המאורסה</a:t>
            </a:r>
            <a:r>
              <a:rPr lang="he-IL" dirty="0"/>
              <a:t> מנא לן? </a:t>
            </a:r>
            <a:endParaRPr lang="he-IL" dirty="0" smtClean="0"/>
          </a:p>
          <a:p>
            <a:pPr>
              <a:lnSpc>
                <a:spcPct val="120000"/>
              </a:lnSpc>
            </a:pPr>
            <a:r>
              <a:rPr lang="he-IL" dirty="0" err="1" smtClean="0"/>
              <a:t>א"ר</a:t>
            </a:r>
            <a:r>
              <a:rPr lang="he-IL" dirty="0" smtClean="0"/>
              <a:t> </a:t>
            </a:r>
            <a:r>
              <a:rPr lang="he-IL" dirty="0" err="1"/>
              <a:t>אבהו</a:t>
            </a:r>
            <a:r>
              <a:rPr lang="he-IL" dirty="0"/>
              <a:t>: גמר פתח מפתח, ופתח משער, ושער משעריך. </a:t>
            </a:r>
            <a:endParaRPr lang="he-IL" dirty="0" smtClean="0"/>
          </a:p>
        </p:txBody>
      </p:sp>
      <p:sp>
        <p:nvSpPr>
          <p:cNvPr id="5" name="TextBox 4"/>
          <p:cNvSpPr txBox="1"/>
          <p:nvPr/>
        </p:nvSpPr>
        <p:spPr>
          <a:xfrm>
            <a:off x="35496" y="35332"/>
            <a:ext cx="1512168" cy="369332"/>
          </a:xfrm>
          <a:prstGeom prst="rect">
            <a:avLst/>
          </a:prstGeom>
          <a:noFill/>
        </p:spPr>
        <p:txBody>
          <a:bodyPr wrap="square" rtlCol="1">
            <a:spAutoFit/>
          </a:bodyPr>
          <a:lstStyle/>
          <a:p>
            <a:r>
              <a:rPr lang="he-IL" b="1" dirty="0" smtClean="0">
                <a:solidFill>
                  <a:schemeClr val="bg1">
                    <a:lumMod val="50000"/>
                  </a:schemeClr>
                </a:solidFill>
              </a:rPr>
              <a:t>דף מה עמוד ב</a:t>
            </a:r>
            <a:endParaRPr lang="he-IL" b="1" dirty="0">
              <a:solidFill>
                <a:schemeClr val="bg1">
                  <a:lumMod val="50000"/>
                </a:schemeClr>
              </a:solidFill>
            </a:endParaRPr>
          </a:p>
        </p:txBody>
      </p:sp>
      <p:sp>
        <p:nvSpPr>
          <p:cNvPr id="7" name="הסבר מלבני מעוגל 6"/>
          <p:cNvSpPr/>
          <p:nvPr/>
        </p:nvSpPr>
        <p:spPr>
          <a:xfrm>
            <a:off x="250384" y="1700808"/>
            <a:ext cx="3283792" cy="1944216"/>
          </a:xfrm>
          <a:prstGeom prst="wedgeRoundRectCallout">
            <a:avLst>
              <a:gd name="adj1" fmla="val 57311"/>
              <a:gd name="adj2" fmla="val 3891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chemeClr val="tx1"/>
                </a:solidFill>
                <a:cs typeface="David" pitchFamily="2" charset="-79"/>
              </a:rPr>
              <a:t>כִּי יִמָּצֵא בְקִרְבְּךָ בְּאַחַד </a:t>
            </a:r>
            <a:r>
              <a:rPr lang="he-IL" sz="1400" b="1" dirty="0">
                <a:solidFill>
                  <a:schemeClr val="tx1"/>
                </a:solidFill>
                <a:cs typeface="David" pitchFamily="2" charset="-79"/>
              </a:rPr>
              <a:t>שְׁעָרֶיךָ</a:t>
            </a:r>
            <a:r>
              <a:rPr lang="he-IL" sz="1400" dirty="0">
                <a:solidFill>
                  <a:schemeClr val="tx1"/>
                </a:solidFill>
                <a:cs typeface="David" pitchFamily="2" charset="-79"/>
              </a:rPr>
              <a:t> אֲשֶׁר ה' </a:t>
            </a:r>
            <a:r>
              <a:rPr lang="he-IL" sz="1400" dirty="0" err="1">
                <a:solidFill>
                  <a:schemeClr val="tx1"/>
                </a:solidFill>
                <a:cs typeface="David" pitchFamily="2" charset="-79"/>
              </a:rPr>
              <a:t>אֱלֹהֶיך</a:t>
            </a:r>
            <a:r>
              <a:rPr lang="he-IL" sz="1400" dirty="0">
                <a:solidFill>
                  <a:schemeClr val="tx1"/>
                </a:solidFill>
                <a:cs typeface="David" pitchFamily="2" charset="-79"/>
              </a:rPr>
              <a:t>ָ נֹתֵן לָךְ אִישׁ אוֹ </a:t>
            </a:r>
            <a:r>
              <a:rPr lang="he-IL" sz="1400" dirty="0" err="1">
                <a:solidFill>
                  <a:schemeClr val="tx1"/>
                </a:solidFill>
                <a:cs typeface="David" pitchFamily="2" charset="-79"/>
              </a:rPr>
              <a:t>אִשָּׁה</a:t>
            </a:r>
            <a:r>
              <a:rPr lang="he-IL" sz="1400" dirty="0">
                <a:solidFill>
                  <a:schemeClr val="tx1"/>
                </a:solidFill>
                <a:cs typeface="David" pitchFamily="2" charset="-79"/>
              </a:rPr>
              <a:t> אֲשֶׁר יַעֲשֶׂה אֶת הָרַע בְּעֵינֵי ה' </a:t>
            </a:r>
            <a:r>
              <a:rPr lang="he-IL" sz="1400" dirty="0" err="1">
                <a:solidFill>
                  <a:schemeClr val="tx1"/>
                </a:solidFill>
                <a:cs typeface="David" pitchFamily="2" charset="-79"/>
              </a:rPr>
              <a:t>אֱלֹהֶיך</a:t>
            </a:r>
            <a:r>
              <a:rPr lang="he-IL" sz="1400" dirty="0">
                <a:solidFill>
                  <a:schemeClr val="tx1"/>
                </a:solidFill>
                <a:cs typeface="David" pitchFamily="2" charset="-79"/>
              </a:rPr>
              <a:t>ָ לַעֲבֹר בְּרִיתוֹ. וַיֵּלֶךְ וַיַּעֲבֹד </a:t>
            </a:r>
            <a:r>
              <a:rPr lang="he-IL" sz="1400" dirty="0" err="1">
                <a:solidFill>
                  <a:schemeClr val="tx1"/>
                </a:solidFill>
                <a:cs typeface="David" pitchFamily="2" charset="-79"/>
              </a:rPr>
              <a:t>אֱלֹהִים</a:t>
            </a:r>
            <a:r>
              <a:rPr lang="he-IL" sz="1400" dirty="0">
                <a:solidFill>
                  <a:schemeClr val="tx1"/>
                </a:solidFill>
                <a:cs typeface="David" pitchFamily="2" charset="-79"/>
              </a:rPr>
              <a:t> אֲחֵרִים </a:t>
            </a:r>
            <a:r>
              <a:rPr lang="he-IL" sz="1400" dirty="0" err="1">
                <a:solidFill>
                  <a:schemeClr val="tx1"/>
                </a:solidFill>
                <a:cs typeface="David" pitchFamily="2" charset="-79"/>
              </a:rPr>
              <a:t>וַיִּשְׁתַּחו</a:t>
            </a:r>
            <a:r>
              <a:rPr lang="he-IL" sz="1400" dirty="0">
                <a:solidFill>
                  <a:schemeClr val="tx1"/>
                </a:solidFill>
                <a:cs typeface="David" pitchFamily="2" charset="-79"/>
              </a:rPr>
              <a:t>ּ לָהֶם...</a:t>
            </a:r>
          </a:p>
          <a:p>
            <a:pPr>
              <a:lnSpc>
                <a:spcPct val="120000"/>
              </a:lnSpc>
            </a:pPr>
            <a:r>
              <a:rPr lang="he-IL" sz="1400" dirty="0">
                <a:solidFill>
                  <a:schemeClr val="tx1"/>
                </a:solidFill>
                <a:cs typeface="David" pitchFamily="2" charset="-79"/>
              </a:rPr>
              <a:t>וְהוֹצֵאתָ אֶת הָאִישׁ הַהוּא אוֹ אֶת </a:t>
            </a:r>
            <a:r>
              <a:rPr lang="he-IL" sz="1400" dirty="0" err="1">
                <a:solidFill>
                  <a:schemeClr val="tx1"/>
                </a:solidFill>
                <a:cs typeface="David" pitchFamily="2" charset="-79"/>
              </a:rPr>
              <a:t>הָאִשָּׁה</a:t>
            </a:r>
            <a:r>
              <a:rPr lang="he-IL" sz="1400" dirty="0">
                <a:solidFill>
                  <a:schemeClr val="tx1"/>
                </a:solidFill>
                <a:cs typeface="David" pitchFamily="2" charset="-79"/>
              </a:rPr>
              <a:t> הַהִוא אֲשֶׁר עָשׂוּ אֶת הַדָּבָר הָרָע הַזֶּה אֶל </a:t>
            </a:r>
            <a:r>
              <a:rPr lang="he-IL" sz="1400" b="1" dirty="0">
                <a:solidFill>
                  <a:schemeClr val="tx1"/>
                </a:solidFill>
                <a:cs typeface="David" pitchFamily="2" charset="-79"/>
              </a:rPr>
              <a:t>שְׁעָרֶיךָ</a:t>
            </a:r>
            <a:r>
              <a:rPr lang="he-IL" sz="1400" dirty="0">
                <a:solidFill>
                  <a:schemeClr val="tx1"/>
                </a:solidFill>
                <a:cs typeface="David" pitchFamily="2" charset="-79"/>
              </a:rPr>
              <a:t> אֶת הָאִישׁ אוֹ אֶת </a:t>
            </a:r>
            <a:r>
              <a:rPr lang="he-IL" sz="1400" dirty="0" err="1">
                <a:solidFill>
                  <a:schemeClr val="tx1"/>
                </a:solidFill>
                <a:cs typeface="David" pitchFamily="2" charset="-79"/>
              </a:rPr>
              <a:t>הָאִשָּׁה</a:t>
            </a:r>
            <a:r>
              <a:rPr lang="he-IL" sz="1400" dirty="0">
                <a:solidFill>
                  <a:schemeClr val="tx1"/>
                </a:solidFill>
                <a:cs typeface="David" pitchFamily="2" charset="-79"/>
              </a:rPr>
              <a:t> וּסְקַלְתָּם בָּאֲבָנִים וָמֵתוּ. </a:t>
            </a:r>
          </a:p>
        </p:txBody>
      </p:sp>
      <p:sp>
        <p:nvSpPr>
          <p:cNvPr id="8" name="הסבר מלבני מעוגל 7"/>
          <p:cNvSpPr/>
          <p:nvPr/>
        </p:nvSpPr>
        <p:spPr>
          <a:xfrm>
            <a:off x="251520" y="4710856"/>
            <a:ext cx="3283792" cy="1728192"/>
          </a:xfrm>
          <a:prstGeom prst="wedgeRoundRectCallout">
            <a:avLst>
              <a:gd name="adj1" fmla="val 57311"/>
              <a:gd name="adj2" fmla="val 3891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smtClean="0">
                <a:solidFill>
                  <a:schemeClr val="tx1"/>
                </a:solidFill>
                <a:cs typeface="David" pitchFamily="2" charset="-79"/>
              </a:rPr>
              <a:t>וְהוֹצִיאוּ </a:t>
            </a:r>
            <a:r>
              <a:rPr lang="he-IL" sz="1400" dirty="0">
                <a:solidFill>
                  <a:schemeClr val="tx1"/>
                </a:solidFill>
                <a:cs typeface="David" pitchFamily="2" charset="-79"/>
              </a:rPr>
              <a:t>אֶת-הַנַּעֲרָ אֶל-</a:t>
            </a:r>
            <a:r>
              <a:rPr lang="he-IL" sz="1400" b="1" dirty="0">
                <a:solidFill>
                  <a:schemeClr val="tx1"/>
                </a:solidFill>
                <a:cs typeface="David" pitchFamily="2" charset="-79"/>
              </a:rPr>
              <a:t>פֶּתַח</a:t>
            </a:r>
            <a:r>
              <a:rPr lang="he-IL" sz="1400" dirty="0">
                <a:solidFill>
                  <a:schemeClr val="tx1"/>
                </a:solidFill>
                <a:cs typeface="David" pitchFamily="2" charset="-79"/>
              </a:rPr>
              <a:t> בֵּית-אָבִיהָ </a:t>
            </a:r>
            <a:r>
              <a:rPr lang="he-IL" sz="1400" dirty="0" smtClean="0">
                <a:solidFill>
                  <a:schemeClr val="tx1"/>
                </a:solidFill>
                <a:cs typeface="David" pitchFamily="2" charset="-79"/>
              </a:rPr>
              <a:t>וּסְקָלוּהָ אַנְשֵׁי עִירָהּ בָּאֲבָנִים וָמֵתָה...</a:t>
            </a:r>
            <a:endParaRPr lang="he-IL" sz="1400" dirty="0">
              <a:solidFill>
                <a:schemeClr val="tx1"/>
              </a:solidFill>
              <a:cs typeface="David" pitchFamily="2" charset="-79"/>
            </a:endParaRPr>
          </a:p>
          <a:p>
            <a:pPr>
              <a:lnSpc>
                <a:spcPct val="120000"/>
              </a:lnSpc>
            </a:pPr>
            <a:r>
              <a:rPr lang="he-IL" sz="1400" dirty="0">
                <a:solidFill>
                  <a:schemeClr val="tx1"/>
                </a:solidFill>
                <a:cs typeface="David" pitchFamily="2" charset="-79"/>
              </a:rPr>
              <a:t>וְאֵת קַלְעֵי הֶחָצֵר </a:t>
            </a:r>
            <a:r>
              <a:rPr lang="he-IL" sz="1400" dirty="0" smtClean="0">
                <a:solidFill>
                  <a:schemeClr val="tx1"/>
                </a:solidFill>
                <a:cs typeface="David" pitchFamily="2" charset="-79"/>
              </a:rPr>
              <a:t>וְאֶת מָסַךְ </a:t>
            </a:r>
            <a:r>
              <a:rPr lang="he-IL" sz="1400" b="1" dirty="0">
                <a:solidFill>
                  <a:schemeClr val="tx1"/>
                </a:solidFill>
                <a:cs typeface="David" pitchFamily="2" charset="-79"/>
              </a:rPr>
              <a:t>פֶּתַח</a:t>
            </a:r>
            <a:r>
              <a:rPr lang="he-IL" sz="1400" dirty="0">
                <a:solidFill>
                  <a:schemeClr val="tx1"/>
                </a:solidFill>
                <a:cs typeface="David" pitchFamily="2" charset="-79"/>
              </a:rPr>
              <a:t> </a:t>
            </a:r>
            <a:r>
              <a:rPr lang="he-IL" sz="1400" b="1" dirty="0">
                <a:solidFill>
                  <a:schemeClr val="tx1"/>
                </a:solidFill>
                <a:cs typeface="David" pitchFamily="2" charset="-79"/>
              </a:rPr>
              <a:t>שַׁעַר</a:t>
            </a:r>
            <a:r>
              <a:rPr lang="he-IL" sz="1400" dirty="0">
                <a:solidFill>
                  <a:schemeClr val="tx1"/>
                </a:solidFill>
                <a:cs typeface="David" pitchFamily="2" charset="-79"/>
              </a:rPr>
              <a:t> </a:t>
            </a:r>
            <a:r>
              <a:rPr lang="he-IL" sz="1400" dirty="0" smtClean="0">
                <a:solidFill>
                  <a:schemeClr val="tx1"/>
                </a:solidFill>
                <a:cs typeface="David" pitchFamily="2" charset="-79"/>
              </a:rPr>
              <a:t>הֶחָצֵר </a:t>
            </a:r>
            <a:r>
              <a:rPr lang="he-IL" sz="1400" dirty="0">
                <a:solidFill>
                  <a:schemeClr val="tx1"/>
                </a:solidFill>
                <a:cs typeface="David" pitchFamily="2" charset="-79"/>
              </a:rPr>
              <a:t>אֲשֶׁר </a:t>
            </a:r>
            <a:r>
              <a:rPr lang="he-IL" sz="1400" dirty="0" smtClean="0">
                <a:solidFill>
                  <a:schemeClr val="tx1"/>
                </a:solidFill>
                <a:cs typeface="David" pitchFamily="2" charset="-79"/>
              </a:rPr>
              <a:t>עַל הַמִּשְׁכָּן וְעַל הַמִּזְבֵּחַ סָבִיב...</a:t>
            </a:r>
          </a:p>
          <a:p>
            <a:pPr>
              <a:lnSpc>
                <a:spcPct val="120000"/>
              </a:lnSpc>
            </a:pPr>
            <a:r>
              <a:rPr lang="he-IL" sz="1400" dirty="0" smtClean="0">
                <a:solidFill>
                  <a:schemeClr val="tx1"/>
                </a:solidFill>
                <a:cs typeface="David" pitchFamily="2" charset="-79"/>
              </a:rPr>
              <a:t>וְהוֹצֵאתָ </a:t>
            </a:r>
            <a:r>
              <a:rPr lang="he-IL" sz="1400" dirty="0">
                <a:solidFill>
                  <a:schemeClr val="tx1"/>
                </a:solidFill>
                <a:cs typeface="David" pitchFamily="2" charset="-79"/>
              </a:rPr>
              <a:t>אֶת הָאִישׁ הַהוּא אוֹ אֶת </a:t>
            </a:r>
            <a:r>
              <a:rPr lang="he-IL" sz="1400" dirty="0" err="1">
                <a:solidFill>
                  <a:schemeClr val="tx1"/>
                </a:solidFill>
                <a:cs typeface="David" pitchFamily="2" charset="-79"/>
              </a:rPr>
              <a:t>הָאִשָּׁה</a:t>
            </a:r>
            <a:r>
              <a:rPr lang="he-IL" sz="1400" dirty="0">
                <a:solidFill>
                  <a:schemeClr val="tx1"/>
                </a:solidFill>
                <a:cs typeface="David" pitchFamily="2" charset="-79"/>
              </a:rPr>
              <a:t> הַהִוא אֲשֶׁר עָשׂוּ אֶת הַדָּבָר הָרָע הַזֶּה אֶל </a:t>
            </a:r>
            <a:r>
              <a:rPr lang="he-IL" sz="1400" b="1" dirty="0" smtClean="0">
                <a:solidFill>
                  <a:schemeClr val="tx1"/>
                </a:solidFill>
                <a:cs typeface="David" pitchFamily="2" charset="-79"/>
              </a:rPr>
              <a:t>שְׁעָרֶיךָ</a:t>
            </a:r>
            <a:r>
              <a:rPr lang="he-IL" sz="1400" dirty="0" smtClean="0">
                <a:solidFill>
                  <a:schemeClr val="tx1"/>
                </a:solidFill>
                <a:cs typeface="David" pitchFamily="2" charset="-79"/>
              </a:rPr>
              <a:t>...</a:t>
            </a:r>
            <a:endParaRPr lang="he-IL" sz="1400" b="1" dirty="0">
              <a:solidFill>
                <a:schemeClr val="tx1"/>
              </a:solidFill>
              <a:cs typeface="David" pitchFamily="2" charset="-79"/>
            </a:endParaRPr>
          </a:p>
        </p:txBody>
      </p:sp>
    </p:spTree>
    <p:extLst>
      <p:ext uri="{BB962C8B-B14F-4D97-AF65-F5344CB8AC3E}">
        <p14:creationId xmlns:p14="http://schemas.microsoft.com/office/powerpoint/2010/main" val="2201628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Effect transition="in" filter="wipe(right)">
                                      <p:cBhvr>
                                        <p:cTn id="7" dur="500"/>
                                        <p:tgtEl>
                                          <p:spTgt spid="4">
                                            <p:txEl>
                                              <p:pRg st="10" end="10"/>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4">
                                            <p:txEl>
                                              <p:pRg st="11" end="11"/>
                                            </p:txEl>
                                          </p:spTgt>
                                        </p:tgtEl>
                                        <p:attrNameLst>
                                          <p:attrName>style.visibility</p:attrName>
                                        </p:attrNameLst>
                                      </p:cBhvr>
                                      <p:to>
                                        <p:strVal val="visible"/>
                                      </p:to>
                                    </p:set>
                                    <p:animEffect transition="in" filter="wipe(right)">
                                      <p:cBhvr>
                                        <p:cTn id="10" dur="500"/>
                                        <p:tgtEl>
                                          <p:spTgt spid="4">
                                            <p:txEl>
                                              <p:pRg st="11" end="11"/>
                                            </p:txEl>
                                          </p:spTgt>
                                        </p:tgtEl>
                                      </p:cBhvr>
                                    </p:animEffect>
                                  </p:childTnLst>
                                </p:cTn>
                              </p:par>
                              <p:par>
                                <p:cTn id="11" presetID="22" presetClass="entr" presetSubtype="2" fill="hold" nodeType="withEffect">
                                  <p:stCondLst>
                                    <p:cond delay="0"/>
                                  </p:stCondLst>
                                  <p:childTnLst>
                                    <p:set>
                                      <p:cBhvr>
                                        <p:cTn id="12" dur="1" fill="hold">
                                          <p:stCondLst>
                                            <p:cond delay="0"/>
                                          </p:stCondLst>
                                        </p:cTn>
                                        <p:tgtEl>
                                          <p:spTgt spid="4">
                                            <p:txEl>
                                              <p:pRg st="12" end="12"/>
                                            </p:txEl>
                                          </p:spTgt>
                                        </p:tgtEl>
                                        <p:attrNameLst>
                                          <p:attrName>style.visibility</p:attrName>
                                        </p:attrNameLst>
                                      </p:cBhvr>
                                      <p:to>
                                        <p:strVal val="visible"/>
                                      </p:to>
                                    </p:set>
                                    <p:animEffect transition="in" filter="wipe(right)">
                                      <p:cBhvr>
                                        <p:cTn id="13" dur="500"/>
                                        <p:tgtEl>
                                          <p:spTgt spid="4">
                                            <p:txEl>
                                              <p:pRg st="12" end="12"/>
                                            </p:txEl>
                                          </p:spTgt>
                                        </p:tgtEl>
                                      </p:cBhvr>
                                    </p:animEffect>
                                  </p:childTnLst>
                                </p:cTn>
                              </p:par>
                              <p:par>
                                <p:cTn id="14" presetID="22" presetClass="entr" presetSubtype="2" fill="hold" nodeType="withEffect">
                                  <p:stCondLst>
                                    <p:cond delay="0"/>
                                  </p:stCondLst>
                                  <p:childTnLst>
                                    <p:set>
                                      <p:cBhvr>
                                        <p:cTn id="15" dur="1" fill="hold">
                                          <p:stCondLst>
                                            <p:cond delay="0"/>
                                          </p:stCondLst>
                                        </p:cTn>
                                        <p:tgtEl>
                                          <p:spTgt spid="4">
                                            <p:txEl>
                                              <p:pRg st="13" end="13"/>
                                            </p:txEl>
                                          </p:spTgt>
                                        </p:tgtEl>
                                        <p:attrNameLst>
                                          <p:attrName>style.visibility</p:attrName>
                                        </p:attrNameLst>
                                      </p:cBhvr>
                                      <p:to>
                                        <p:strVal val="visible"/>
                                      </p:to>
                                    </p:set>
                                    <p:animEffect transition="in" filter="wipe(right)">
                                      <p:cBhvr>
                                        <p:cTn id="16" dur="500"/>
                                        <p:tgtEl>
                                          <p:spTgt spid="4">
                                            <p:txEl>
                                              <p:pRg st="13" end="13"/>
                                            </p:txEl>
                                          </p:spTgt>
                                        </p:tgtEl>
                                      </p:cBhvr>
                                    </p:animEffect>
                                  </p:childTnLst>
                                </p:cTn>
                              </p:par>
                              <p:par>
                                <p:cTn id="17" presetID="22" presetClass="entr" presetSubtype="2" fill="hold" nodeType="withEffect">
                                  <p:stCondLst>
                                    <p:cond delay="0"/>
                                  </p:stCondLst>
                                  <p:childTnLst>
                                    <p:set>
                                      <p:cBhvr>
                                        <p:cTn id="18" dur="1" fill="hold">
                                          <p:stCondLst>
                                            <p:cond delay="0"/>
                                          </p:stCondLst>
                                        </p:cTn>
                                        <p:tgtEl>
                                          <p:spTgt spid="4">
                                            <p:txEl>
                                              <p:pRg st="14" end="14"/>
                                            </p:txEl>
                                          </p:spTgt>
                                        </p:tgtEl>
                                        <p:attrNameLst>
                                          <p:attrName>style.visibility</p:attrName>
                                        </p:attrNameLst>
                                      </p:cBhvr>
                                      <p:to>
                                        <p:strVal val="visible"/>
                                      </p:to>
                                    </p:set>
                                    <p:animEffect transition="in" filter="wipe(right)">
                                      <p:cBhvr>
                                        <p:cTn id="19" dur="500"/>
                                        <p:tgtEl>
                                          <p:spTgt spid="4">
                                            <p:txEl>
                                              <p:pRg st="14" end="14"/>
                                            </p:txEl>
                                          </p:spTgt>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righ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4">
                                            <p:txEl>
                                              <p:pRg st="16" end="16"/>
                                            </p:txEl>
                                          </p:spTgt>
                                        </p:tgtEl>
                                        <p:attrNameLst>
                                          <p:attrName>style.visibility</p:attrName>
                                        </p:attrNameLst>
                                      </p:cBhvr>
                                      <p:to>
                                        <p:strVal val="visible"/>
                                      </p:to>
                                    </p:set>
                                    <p:animEffect transition="in" filter="wipe(right)">
                                      <p:cBhvr>
                                        <p:cTn id="27" dur="500"/>
                                        <p:tgtEl>
                                          <p:spTgt spid="4">
                                            <p:txEl>
                                              <p:pRg st="16" end="16"/>
                                            </p:txEl>
                                          </p:spTgt>
                                        </p:tgtEl>
                                      </p:cBhvr>
                                    </p:animEffect>
                                  </p:childTnLst>
                                </p:cTn>
                              </p:par>
                              <p:par>
                                <p:cTn id="28" presetID="22" presetClass="entr" presetSubtype="2" fill="hold" nodeType="withEffect">
                                  <p:stCondLst>
                                    <p:cond delay="0"/>
                                  </p:stCondLst>
                                  <p:childTnLst>
                                    <p:set>
                                      <p:cBhvr>
                                        <p:cTn id="29" dur="1" fill="hold">
                                          <p:stCondLst>
                                            <p:cond delay="0"/>
                                          </p:stCondLst>
                                        </p:cTn>
                                        <p:tgtEl>
                                          <p:spTgt spid="4">
                                            <p:txEl>
                                              <p:pRg st="17" end="17"/>
                                            </p:txEl>
                                          </p:spTgt>
                                        </p:tgtEl>
                                        <p:attrNameLst>
                                          <p:attrName>style.visibility</p:attrName>
                                        </p:attrNameLst>
                                      </p:cBhvr>
                                      <p:to>
                                        <p:strVal val="visible"/>
                                      </p:to>
                                    </p:set>
                                    <p:animEffect transition="in" filter="wipe(right)">
                                      <p:cBhvr>
                                        <p:cTn id="30" dur="500"/>
                                        <p:tgtEl>
                                          <p:spTgt spid="4">
                                            <p:txEl>
                                              <p:pRg st="17" end="1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nodeType="clickEffect">
                                  <p:stCondLst>
                                    <p:cond delay="0"/>
                                  </p:stCondLst>
                                  <p:childTnLst>
                                    <p:set>
                                      <p:cBhvr>
                                        <p:cTn id="34" dur="1" fill="hold">
                                          <p:stCondLst>
                                            <p:cond delay="0"/>
                                          </p:stCondLst>
                                        </p:cTn>
                                        <p:tgtEl>
                                          <p:spTgt spid="4">
                                            <p:txEl>
                                              <p:pRg st="19" end="19"/>
                                            </p:txEl>
                                          </p:spTgt>
                                        </p:tgtEl>
                                        <p:attrNameLst>
                                          <p:attrName>style.visibility</p:attrName>
                                        </p:attrNameLst>
                                      </p:cBhvr>
                                      <p:to>
                                        <p:strVal val="visible"/>
                                      </p:to>
                                    </p:set>
                                    <p:animEffect transition="in" filter="wipe(right)">
                                      <p:cBhvr>
                                        <p:cTn id="35" dur="500"/>
                                        <p:tgtEl>
                                          <p:spTgt spid="4">
                                            <p:txEl>
                                              <p:pRg st="19" end="19"/>
                                            </p:txEl>
                                          </p:spTgt>
                                        </p:tgtEl>
                                      </p:cBhvr>
                                    </p:animEffect>
                                  </p:childTnLst>
                                </p:cTn>
                              </p:par>
                              <p:par>
                                <p:cTn id="36" presetID="22" presetClass="entr" presetSubtype="2" fill="hold" nodeType="withEffect">
                                  <p:stCondLst>
                                    <p:cond delay="0"/>
                                  </p:stCondLst>
                                  <p:childTnLst>
                                    <p:set>
                                      <p:cBhvr>
                                        <p:cTn id="37" dur="1" fill="hold">
                                          <p:stCondLst>
                                            <p:cond delay="0"/>
                                          </p:stCondLst>
                                        </p:cTn>
                                        <p:tgtEl>
                                          <p:spTgt spid="4">
                                            <p:txEl>
                                              <p:pRg st="20" end="20"/>
                                            </p:txEl>
                                          </p:spTgt>
                                        </p:tgtEl>
                                        <p:attrNameLst>
                                          <p:attrName>style.visibility</p:attrName>
                                        </p:attrNameLst>
                                      </p:cBhvr>
                                      <p:to>
                                        <p:strVal val="visible"/>
                                      </p:to>
                                    </p:set>
                                    <p:animEffect transition="in" filter="wipe(right)">
                                      <p:cBhvr>
                                        <p:cTn id="38" dur="500"/>
                                        <p:tgtEl>
                                          <p:spTgt spid="4">
                                            <p:txEl>
                                              <p:pRg st="20" end="2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right)">
                                      <p:cBhvr>
                                        <p:cTn id="4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467544" y="1844824"/>
            <a:ext cx="8208912" cy="3896451"/>
          </a:xfrm>
          <a:prstGeom prst="rect">
            <a:avLst/>
          </a:prstGeom>
          <a:noFill/>
        </p:spPr>
        <p:txBody>
          <a:bodyPr wrap="square" rtlCol="1">
            <a:spAutoFit/>
          </a:bodyPr>
          <a:lstStyle/>
          <a:p>
            <a:pPr>
              <a:lnSpc>
                <a:spcPct val="120000"/>
              </a:lnSpc>
            </a:pPr>
            <a:r>
              <a:rPr lang="he-IL" sz="2000" dirty="0" smtClean="0"/>
              <a:t>תנו </a:t>
            </a:r>
            <a:r>
              <a:rPr lang="he-IL" sz="2000" dirty="0"/>
              <a:t>רבנן: </a:t>
            </a:r>
            <a:endParaRPr lang="he-IL" sz="2000" dirty="0" smtClean="0"/>
          </a:p>
          <a:p>
            <a:pPr>
              <a:lnSpc>
                <a:spcPct val="120000"/>
              </a:lnSpc>
            </a:pPr>
            <a:r>
              <a:rPr lang="he-IL" sz="2000" dirty="0">
                <a:solidFill>
                  <a:schemeClr val="accent6">
                    <a:lumMod val="50000"/>
                  </a:schemeClr>
                </a:solidFill>
              </a:rPr>
              <a:t>המוציא שם רע -</a:t>
            </a:r>
            <a:endParaRPr lang="he-IL" sz="2000" dirty="0" smtClean="0">
              <a:solidFill>
                <a:schemeClr val="accent6">
                  <a:lumMod val="50000"/>
                </a:schemeClr>
              </a:solidFill>
            </a:endParaRPr>
          </a:p>
          <a:p>
            <a:pPr>
              <a:lnSpc>
                <a:spcPct val="120000"/>
              </a:lnSpc>
            </a:pPr>
            <a:r>
              <a:rPr lang="he-IL" sz="2000" dirty="0" smtClean="0">
                <a:solidFill>
                  <a:schemeClr val="accent6">
                    <a:lumMod val="50000"/>
                  </a:schemeClr>
                </a:solidFill>
              </a:rPr>
              <a:t>לוקה </a:t>
            </a:r>
            <a:r>
              <a:rPr lang="he-IL" sz="2000" dirty="0">
                <a:solidFill>
                  <a:schemeClr val="accent6">
                    <a:lumMod val="50000"/>
                  </a:schemeClr>
                </a:solidFill>
              </a:rPr>
              <a:t>ונותן מאה </a:t>
            </a:r>
            <a:r>
              <a:rPr lang="he-IL" sz="2000" dirty="0" smtClean="0">
                <a:solidFill>
                  <a:schemeClr val="accent6">
                    <a:lumMod val="50000"/>
                  </a:schemeClr>
                </a:solidFill>
              </a:rPr>
              <a:t>סלע</a:t>
            </a:r>
            <a:r>
              <a:rPr lang="he-IL" sz="2000" dirty="0">
                <a:solidFill>
                  <a:schemeClr val="accent6">
                    <a:lumMod val="50000"/>
                  </a:schemeClr>
                </a:solidFill>
              </a:rPr>
              <a:t>.</a:t>
            </a:r>
          </a:p>
          <a:p>
            <a:pPr>
              <a:lnSpc>
                <a:spcPct val="120000"/>
              </a:lnSpc>
            </a:pPr>
            <a:r>
              <a:rPr lang="he-IL" sz="2000" dirty="0">
                <a:solidFill>
                  <a:schemeClr val="accent6">
                    <a:lumMod val="50000"/>
                  </a:schemeClr>
                </a:solidFill>
              </a:rPr>
              <a:t>רבי יהודה אומר: ללקות לוקה מכל </a:t>
            </a:r>
            <a:r>
              <a:rPr lang="he-IL" sz="2000" dirty="0" smtClean="0">
                <a:solidFill>
                  <a:schemeClr val="accent6">
                    <a:lumMod val="50000"/>
                  </a:schemeClr>
                </a:solidFill>
              </a:rPr>
              <a:t>מקום; מאה סלע, </a:t>
            </a:r>
            <a:r>
              <a:rPr lang="he-IL" sz="2000" dirty="0">
                <a:solidFill>
                  <a:schemeClr val="accent6">
                    <a:lumMod val="50000"/>
                  </a:schemeClr>
                </a:solidFill>
              </a:rPr>
              <a:t>בעל - נותן, לא בעל - אינו נותן. </a:t>
            </a:r>
          </a:p>
          <a:p>
            <a:pPr>
              <a:lnSpc>
                <a:spcPct val="120000"/>
              </a:lnSpc>
            </a:pPr>
            <a:endParaRPr lang="he-IL" sz="2600" dirty="0"/>
          </a:p>
          <a:p>
            <a:pPr>
              <a:lnSpc>
                <a:spcPct val="120000"/>
              </a:lnSpc>
            </a:pPr>
            <a:r>
              <a:rPr lang="he-IL" sz="2000" dirty="0" err="1" smtClean="0"/>
              <a:t>קא</a:t>
            </a:r>
            <a:r>
              <a:rPr lang="he-IL" sz="2000" dirty="0" smtClean="0"/>
              <a:t> </a:t>
            </a:r>
            <a:r>
              <a:rPr lang="he-IL" sz="2000" dirty="0" err="1"/>
              <a:t>מיפלגי</a:t>
            </a:r>
            <a:r>
              <a:rPr lang="he-IL" sz="2000" dirty="0"/>
              <a:t> בפלוגתא דרבי אליעזר בן יעקב ורבנן, </a:t>
            </a:r>
            <a:r>
              <a:rPr lang="he-IL" sz="2000" dirty="0" smtClean="0"/>
              <a:t>והכי </a:t>
            </a:r>
            <a:r>
              <a:rPr lang="he-IL" sz="2000" dirty="0" err="1"/>
              <a:t>קאמר</a:t>
            </a:r>
            <a:r>
              <a:rPr lang="he-IL" sz="2000" dirty="0"/>
              <a:t>: </a:t>
            </a:r>
            <a:endParaRPr lang="he-IL" sz="2000" dirty="0" smtClean="0"/>
          </a:p>
          <a:p>
            <a:pPr>
              <a:lnSpc>
                <a:spcPct val="120000"/>
              </a:lnSpc>
            </a:pPr>
            <a:r>
              <a:rPr lang="he-IL" sz="2000" dirty="0" smtClean="0"/>
              <a:t>המוציא </a:t>
            </a:r>
            <a:r>
              <a:rPr lang="he-IL" sz="2000" dirty="0"/>
              <a:t>שם רע - לוקה ונותן מאה סלע, בין בעל בין שלא בעל, </a:t>
            </a:r>
            <a:r>
              <a:rPr lang="he-IL" sz="2000" dirty="0" err="1" smtClean="0"/>
              <a:t>כרבנן</a:t>
            </a:r>
            <a:r>
              <a:rPr lang="he-IL" sz="2000" dirty="0"/>
              <a:t>.</a:t>
            </a:r>
            <a:endParaRPr lang="he-IL" sz="2000" dirty="0" smtClean="0"/>
          </a:p>
          <a:p>
            <a:pPr>
              <a:lnSpc>
                <a:spcPct val="120000"/>
              </a:lnSpc>
            </a:pPr>
            <a:r>
              <a:rPr lang="he-IL" sz="2000" dirty="0" smtClean="0"/>
              <a:t>ר</a:t>
            </a:r>
            <a:r>
              <a:rPr lang="he-IL" sz="2000" dirty="0"/>
              <a:t>' </a:t>
            </a:r>
            <a:r>
              <a:rPr lang="he-IL" sz="2000" dirty="0" smtClean="0"/>
              <a:t>יהודה </a:t>
            </a:r>
            <a:r>
              <a:rPr lang="he-IL" sz="2000" dirty="0"/>
              <a:t>אומר: ללקות לוקה מ"מ, מאה סלע, בעל - נותן, לא בעל - אינו נותן, </a:t>
            </a:r>
            <a:r>
              <a:rPr lang="he-IL" sz="2000" dirty="0" err="1"/>
              <a:t>כר"א</a:t>
            </a:r>
            <a:r>
              <a:rPr lang="he-IL" sz="2000" dirty="0"/>
              <a:t> בן יעקב. </a:t>
            </a:r>
            <a:endParaRPr lang="he-IL" sz="2000" dirty="0" smtClean="0"/>
          </a:p>
          <a:p>
            <a:pPr>
              <a:lnSpc>
                <a:spcPct val="120000"/>
              </a:lnSpc>
            </a:pPr>
            <a:endParaRPr lang="he-IL" sz="2000" dirty="0"/>
          </a:p>
        </p:txBody>
      </p:sp>
      <p:sp>
        <p:nvSpPr>
          <p:cNvPr id="5" name="TextBox 4"/>
          <p:cNvSpPr txBox="1"/>
          <p:nvPr/>
        </p:nvSpPr>
        <p:spPr>
          <a:xfrm>
            <a:off x="35496" y="35332"/>
            <a:ext cx="1512168" cy="369332"/>
          </a:xfrm>
          <a:prstGeom prst="rect">
            <a:avLst/>
          </a:prstGeom>
          <a:noFill/>
        </p:spPr>
        <p:txBody>
          <a:bodyPr wrap="square" rtlCol="1">
            <a:spAutoFit/>
          </a:bodyPr>
          <a:lstStyle/>
          <a:p>
            <a:r>
              <a:rPr lang="he-IL" b="1" dirty="0" smtClean="0">
                <a:solidFill>
                  <a:schemeClr val="bg1">
                    <a:lumMod val="50000"/>
                  </a:schemeClr>
                </a:solidFill>
              </a:rPr>
              <a:t>דף מה עמוד ב</a:t>
            </a:r>
            <a:endParaRPr lang="he-IL" b="1" dirty="0">
              <a:solidFill>
                <a:schemeClr val="bg1">
                  <a:lumMod val="50000"/>
                </a:schemeClr>
              </a:solidFill>
            </a:endParaRPr>
          </a:p>
        </p:txBody>
      </p:sp>
      <p:sp>
        <p:nvSpPr>
          <p:cNvPr id="6" name="הסבר מלבני מעוגל 5"/>
          <p:cNvSpPr/>
          <p:nvPr/>
        </p:nvSpPr>
        <p:spPr>
          <a:xfrm>
            <a:off x="2267744" y="260648"/>
            <a:ext cx="5156000" cy="1165280"/>
          </a:xfrm>
          <a:prstGeom prst="wedgeRoundRectCallout">
            <a:avLst>
              <a:gd name="adj1" fmla="val 54950"/>
              <a:gd name="adj2" fmla="val -1106"/>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b="1" dirty="0" smtClean="0">
                <a:solidFill>
                  <a:schemeClr val="tx1"/>
                </a:solidFill>
              </a:rPr>
              <a:t>ברייתא - מו עמוד א:</a:t>
            </a:r>
            <a:endParaRPr lang="he-IL" sz="1600" dirty="0" smtClean="0">
              <a:solidFill>
                <a:schemeClr val="accent6">
                  <a:lumMod val="50000"/>
                </a:schemeClr>
              </a:solidFill>
            </a:endParaRPr>
          </a:p>
          <a:p>
            <a:pPr>
              <a:lnSpc>
                <a:spcPct val="120000"/>
              </a:lnSpc>
            </a:pPr>
            <a:r>
              <a:rPr lang="he-IL" sz="1600" dirty="0" smtClean="0">
                <a:solidFill>
                  <a:schemeClr val="accent6">
                    <a:lumMod val="50000"/>
                  </a:schemeClr>
                </a:solidFill>
              </a:rPr>
              <a:t>הוא </a:t>
            </a:r>
            <a:r>
              <a:rPr lang="he-IL" sz="1600" dirty="0">
                <a:solidFill>
                  <a:schemeClr val="accent6">
                    <a:lumMod val="50000"/>
                  </a:schemeClr>
                </a:solidFill>
              </a:rPr>
              <a:t>לוקה ונותן מאה </a:t>
            </a:r>
            <a:r>
              <a:rPr lang="he-IL" sz="1600" dirty="0" smtClean="0">
                <a:solidFill>
                  <a:schemeClr val="accent6">
                    <a:lumMod val="50000"/>
                  </a:schemeClr>
                </a:solidFill>
              </a:rPr>
              <a:t>סלע, </a:t>
            </a:r>
            <a:r>
              <a:rPr lang="he-IL" sz="1600" dirty="0">
                <a:solidFill>
                  <a:schemeClr val="accent6">
                    <a:lumMod val="50000"/>
                  </a:schemeClr>
                </a:solidFill>
              </a:rPr>
              <a:t>בין בעל ובין לא </a:t>
            </a:r>
            <a:r>
              <a:rPr lang="he-IL" sz="1600" dirty="0" smtClean="0">
                <a:solidFill>
                  <a:schemeClr val="accent6">
                    <a:lumMod val="50000"/>
                  </a:schemeClr>
                </a:solidFill>
              </a:rPr>
              <a:t>בעל.</a:t>
            </a:r>
          </a:p>
          <a:p>
            <a:pPr>
              <a:lnSpc>
                <a:spcPct val="120000"/>
              </a:lnSpc>
            </a:pPr>
            <a:r>
              <a:rPr lang="he-IL" sz="1600" dirty="0" smtClean="0">
                <a:solidFill>
                  <a:schemeClr val="accent6">
                    <a:lumMod val="50000"/>
                  </a:schemeClr>
                </a:solidFill>
              </a:rPr>
              <a:t>רבי </a:t>
            </a:r>
            <a:r>
              <a:rPr lang="he-IL" sz="1600" dirty="0">
                <a:solidFill>
                  <a:schemeClr val="accent6">
                    <a:lumMod val="50000"/>
                  </a:schemeClr>
                </a:solidFill>
              </a:rPr>
              <a:t>אליעזר בן יעקב </a:t>
            </a:r>
            <a:r>
              <a:rPr lang="he-IL" sz="1600" dirty="0" smtClean="0">
                <a:solidFill>
                  <a:schemeClr val="accent6">
                    <a:lumMod val="50000"/>
                  </a:schemeClr>
                </a:solidFill>
              </a:rPr>
              <a:t>אומר: </a:t>
            </a:r>
            <a:r>
              <a:rPr lang="he-IL" sz="1600" dirty="0">
                <a:solidFill>
                  <a:schemeClr val="accent6">
                    <a:lumMod val="50000"/>
                  </a:schemeClr>
                </a:solidFill>
              </a:rPr>
              <a:t>לא נאמרו דברים הללו אלא </a:t>
            </a:r>
            <a:r>
              <a:rPr lang="he-IL" sz="1600" dirty="0" smtClean="0">
                <a:solidFill>
                  <a:schemeClr val="accent6">
                    <a:lumMod val="50000"/>
                  </a:schemeClr>
                </a:solidFill>
              </a:rPr>
              <a:t>כשבעל.</a:t>
            </a:r>
            <a:endParaRPr lang="he-IL" sz="1600" dirty="0">
              <a:solidFill>
                <a:schemeClr val="accent6">
                  <a:lumMod val="50000"/>
                </a:schemeClr>
              </a:solidFill>
            </a:endParaRPr>
          </a:p>
        </p:txBody>
      </p:sp>
      <p:sp>
        <p:nvSpPr>
          <p:cNvPr id="7" name="TextBox 6"/>
          <p:cNvSpPr txBox="1"/>
          <p:nvPr/>
        </p:nvSpPr>
        <p:spPr>
          <a:xfrm>
            <a:off x="8532440" y="3861048"/>
            <a:ext cx="504056" cy="369332"/>
          </a:xfrm>
          <a:prstGeom prst="rect">
            <a:avLst/>
          </a:prstGeom>
          <a:noFill/>
        </p:spPr>
        <p:txBody>
          <a:bodyPr wrap="square" rtlCol="1">
            <a:spAutoFit/>
          </a:bodyPr>
          <a:lstStyle/>
          <a:p>
            <a:r>
              <a:rPr lang="he-IL" dirty="0" smtClean="0"/>
              <a:t>❶</a:t>
            </a:r>
            <a:endParaRPr lang="he-IL" dirty="0"/>
          </a:p>
        </p:txBody>
      </p:sp>
      <p:graphicFrame>
        <p:nvGraphicFramePr>
          <p:cNvPr id="3" name="טבלה 2"/>
          <p:cNvGraphicFramePr>
            <a:graphicFrameLocks noGrp="1"/>
          </p:cNvGraphicFramePr>
          <p:nvPr>
            <p:extLst>
              <p:ext uri="{D42A27DB-BD31-4B8C-83A1-F6EECF244321}">
                <p14:modId xmlns:p14="http://schemas.microsoft.com/office/powerpoint/2010/main" val="4283398910"/>
              </p:ext>
            </p:extLst>
          </p:nvPr>
        </p:nvGraphicFramePr>
        <p:xfrm>
          <a:off x="1979712" y="5493704"/>
          <a:ext cx="6096000" cy="1112520"/>
        </p:xfrm>
        <a:graphic>
          <a:graphicData uri="http://schemas.openxmlformats.org/drawingml/2006/table">
            <a:tbl>
              <a:tblPr rtl="1" firstRow="1" bandRow="1">
                <a:tableStyleId>{5C22544A-7EE6-4342-B048-85BDC9FD1C3A}</a:tableStyleId>
              </a:tblPr>
              <a:tblGrid>
                <a:gridCol w="2032000"/>
                <a:gridCol w="2032000"/>
                <a:gridCol w="2032000"/>
              </a:tblGrid>
              <a:tr h="370840">
                <a:tc>
                  <a:txBody>
                    <a:bodyPr/>
                    <a:lstStyle/>
                    <a:p>
                      <a:pPr rtl="1"/>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smtClean="0">
                          <a:solidFill>
                            <a:schemeClr val="tx1"/>
                          </a:solidFill>
                        </a:rPr>
                        <a:t>כשבעל</a:t>
                      </a:r>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smtClean="0">
                          <a:solidFill>
                            <a:schemeClr val="tx1"/>
                          </a:solidFill>
                        </a:rPr>
                        <a:t>כשלא בעל</a:t>
                      </a:r>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he-IL" dirty="0" smtClean="0">
                          <a:solidFill>
                            <a:schemeClr val="tx1"/>
                          </a:solidFill>
                        </a:rPr>
                        <a:t>ת"ק</a:t>
                      </a:r>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smtClean="0">
                          <a:solidFill>
                            <a:schemeClr val="tx1"/>
                          </a:solidFill>
                        </a:rPr>
                        <a:t>לוקה ומשלם</a:t>
                      </a:r>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smtClean="0">
                          <a:solidFill>
                            <a:schemeClr val="tx1"/>
                          </a:solidFill>
                        </a:rPr>
                        <a:t>לוקה ומשלם</a:t>
                      </a:r>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he-IL" dirty="0" smtClean="0">
                          <a:solidFill>
                            <a:schemeClr val="tx1"/>
                          </a:solidFill>
                        </a:rPr>
                        <a:t>ר' יהודה</a:t>
                      </a:r>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smtClean="0">
                          <a:solidFill>
                            <a:schemeClr val="tx1"/>
                          </a:solidFill>
                        </a:rPr>
                        <a:t>לוקה ומשלם</a:t>
                      </a:r>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smtClean="0">
                          <a:solidFill>
                            <a:schemeClr val="tx1"/>
                          </a:solidFill>
                        </a:rPr>
                        <a:t>לוקה ולא משלם</a:t>
                      </a:r>
                      <a:endParaRPr lang="he-I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37134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right)">
                                      <p:cBhvr>
                                        <p:cTn id="10" dur="500"/>
                                        <p:tgtEl>
                                          <p:spTgt spid="4">
                                            <p:txEl>
                                              <p:pRg st="1" end="1"/>
                                            </p:txEl>
                                          </p:spTgt>
                                        </p:tgtEl>
                                      </p:cBhvr>
                                    </p:animEffect>
                                  </p:childTnLst>
                                </p:cTn>
                              </p:par>
                              <p:par>
                                <p:cTn id="11" presetID="22" presetClass="entr" presetSubtype="2"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right)">
                                      <p:cBhvr>
                                        <p:cTn id="13" dur="500"/>
                                        <p:tgtEl>
                                          <p:spTgt spid="4">
                                            <p:txEl>
                                              <p:pRg st="2" end="2"/>
                                            </p:txEl>
                                          </p:spTgt>
                                        </p:tgtEl>
                                      </p:cBhvr>
                                    </p:animEffect>
                                  </p:childTnLst>
                                </p:cTn>
                              </p:par>
                              <p:par>
                                <p:cTn id="14" presetID="22" presetClass="entr" presetSubtype="2"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right)">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wipe(right)">
                                      <p:cBhvr>
                                        <p:cTn id="21" dur="500"/>
                                        <p:tgtEl>
                                          <p:spTgt spid="4">
                                            <p:txEl>
                                              <p:pRg st="5" end="5"/>
                                            </p:txEl>
                                          </p:spTgt>
                                        </p:tgtEl>
                                      </p:cBhvr>
                                    </p:animEffect>
                                  </p:childTnLst>
                                </p:cTn>
                              </p:par>
                              <p:par>
                                <p:cTn id="22" presetID="22" presetClass="entr" presetSubtype="2"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wipe(right)">
                                      <p:cBhvr>
                                        <p:cTn id="24" dur="500"/>
                                        <p:tgtEl>
                                          <p:spTgt spid="4">
                                            <p:txEl>
                                              <p:pRg st="6" end="6"/>
                                            </p:txEl>
                                          </p:spTgt>
                                        </p:tgtEl>
                                      </p:cBhvr>
                                    </p:animEffect>
                                  </p:childTnLst>
                                </p:cTn>
                              </p:par>
                              <p:par>
                                <p:cTn id="25" presetID="22" presetClass="entr" presetSubtype="2"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wipe(right)">
                                      <p:cBhvr>
                                        <p:cTn id="27" dur="500"/>
                                        <p:tgtEl>
                                          <p:spTgt spid="4">
                                            <p:txEl>
                                              <p:pRg st="7" end="7"/>
                                            </p:txEl>
                                          </p:spTgt>
                                        </p:tgtEl>
                                      </p:cBhvr>
                                    </p:animEffect>
                                  </p:childTnLst>
                                </p:cTn>
                              </p:par>
                              <p:par>
                                <p:cTn id="28" presetID="22" presetClass="entr" presetSubtype="2"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right)">
                                      <p:cBhvr>
                                        <p:cTn id="30" dur="500"/>
                                        <p:tgtEl>
                                          <p:spTgt spid="7"/>
                                        </p:tgtEl>
                                      </p:cBhvr>
                                    </p:animEffect>
                                  </p:childTnLst>
                                </p:cTn>
                              </p:par>
                              <p:par>
                                <p:cTn id="31" presetID="22" presetClass="entr" presetSubtype="2" fill="hold"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right)">
                                      <p:cBhvr>
                                        <p:cTn id="3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4927</TotalTime>
  <Words>2075</Words>
  <Application>Microsoft Office PowerPoint</Application>
  <PresentationFormat>‫הצגה על המסך (4:3)</PresentationFormat>
  <Paragraphs>288</Paragraphs>
  <Slides>14</Slides>
  <Notes>11</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14</vt:i4>
      </vt:variant>
    </vt:vector>
  </HeadingPairs>
  <TitlesOfParts>
    <vt:vector size="19" baseType="lpstr">
      <vt:lpstr>Arial</vt:lpstr>
      <vt:lpstr>Calibri</vt:lpstr>
      <vt:lpstr>David</vt:lpstr>
      <vt:lpstr>Times New Roman</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הראל</cp:lastModifiedBy>
  <cp:revision>432</cp:revision>
  <dcterms:created xsi:type="dcterms:W3CDTF">2015-01-28T10:22:53Z</dcterms:created>
  <dcterms:modified xsi:type="dcterms:W3CDTF">2015-03-19T18:22:03Z</dcterms:modified>
</cp:coreProperties>
</file>