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sldIdLst>
    <p:sldId id="276" r:id="rId2"/>
    <p:sldId id="300" r:id="rId3"/>
    <p:sldId id="304" r:id="rId4"/>
    <p:sldId id="305" r:id="rId5"/>
    <p:sldId id="307" r:id="rId6"/>
    <p:sldId id="306" r:id="rId7"/>
    <p:sldId id="301" r:id="rId8"/>
    <p:sldId id="302" r:id="rId9"/>
    <p:sldId id="303" r:id="rId10"/>
    <p:sldId id="293" r:id="rId11"/>
    <p:sldId id="274" r:id="rId1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3849" autoAdjust="0"/>
  </p:normalViewPr>
  <p:slideViewPr>
    <p:cSldViewPr>
      <p:cViewPr varScale="1">
        <p:scale>
          <a:sx n="71" d="100"/>
          <a:sy n="71" d="100"/>
        </p:scale>
        <p:origin x="13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A12E648E-CA2E-4885-8A88-243AF9A8D75E}" type="datetimeFigureOut">
              <a:rPr lang="he-IL" smtClean="0"/>
              <a:t>י"ג/ניסן/תשע"ה</a:t>
            </a:fld>
            <a:endParaRPr lang="he-IL"/>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8125537-8725-4A13-8BEE-395E38D92F7F}" type="slidenum">
              <a:rPr lang="he-IL" smtClean="0"/>
              <a:t>‹#›</a:t>
            </a:fld>
            <a:endParaRPr lang="he-IL"/>
          </a:p>
        </p:txBody>
      </p:sp>
    </p:spTree>
    <p:extLst>
      <p:ext uri="{BB962C8B-B14F-4D97-AF65-F5344CB8AC3E}">
        <p14:creationId xmlns:p14="http://schemas.microsoft.com/office/powerpoint/2010/main" val="35179954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מי אמר שמואל הכי</a:t>
            </a:r>
            <a:r>
              <a:rPr lang="he-IL" dirty="0" smtClean="0"/>
              <a:t>. והאמר שמואל לעיל במותר לאחר מיתה פליגי ועלה </a:t>
            </a:r>
            <a:r>
              <a:rPr lang="he-IL" dirty="0" err="1" smtClean="0"/>
              <a:t>א''ר</a:t>
            </a:r>
            <a:r>
              <a:rPr lang="he-IL" dirty="0" smtClean="0"/>
              <a:t> יוחנן הסנדלר חולין </a:t>
            </a:r>
            <a:r>
              <a:rPr lang="he-IL" dirty="0" err="1" smtClean="0"/>
              <a:t>ואע</a:t>
            </a:r>
            <a:r>
              <a:rPr lang="he-IL" dirty="0" smtClean="0"/>
              <a:t>''פ </a:t>
            </a:r>
            <a:r>
              <a:rPr lang="he-IL" dirty="0" err="1" smtClean="0"/>
              <a:t>דהשתא</a:t>
            </a:r>
            <a:r>
              <a:rPr lang="he-IL" dirty="0" smtClean="0"/>
              <a:t> </a:t>
            </a:r>
            <a:r>
              <a:rPr lang="he-IL" dirty="0" err="1" smtClean="0"/>
              <a:t>דידיה</a:t>
            </a:r>
            <a:r>
              <a:rPr lang="he-IL" dirty="0" smtClean="0"/>
              <a:t> הוא </a:t>
            </a:r>
            <a:r>
              <a:rPr lang="he-IL" dirty="0" err="1" smtClean="0"/>
              <a:t>אלמא</a:t>
            </a:r>
            <a:r>
              <a:rPr lang="he-IL" dirty="0" smtClean="0"/>
              <a:t> טעמא דר' יוחנן משום דבר שלא בא לעולם הוא שעדיין לא מתה ואין לו רשות במותר הואיל ואינו מעלה לה מעה כסף ובהא אמר שמואל הלכה:</a:t>
            </a:r>
            <a:r>
              <a:rPr lang="he-IL" b="1" dirty="0" smtClean="0"/>
              <a:t> </a:t>
            </a:r>
            <a:r>
              <a:rPr lang="he-IL" b="1" dirty="0" err="1" smtClean="0"/>
              <a:t>והתנן</a:t>
            </a:r>
            <a:r>
              <a:rPr lang="he-IL" b="1" dirty="0" smtClean="0"/>
              <a:t> קונם שאני עושה לפיך</a:t>
            </a:r>
            <a:r>
              <a:rPr lang="he-IL" dirty="0" smtClean="0"/>
              <a:t>. מה שאני עושה יהיה קונם לפיך יהי עליך כהקדש </a:t>
            </a:r>
            <a:r>
              <a:rPr lang="he-IL" dirty="0" err="1" smtClean="0"/>
              <a:t>מליהנות</a:t>
            </a:r>
            <a:r>
              <a:rPr lang="he-IL" dirty="0" smtClean="0"/>
              <a:t> לו:</a:t>
            </a:r>
            <a:r>
              <a:rPr lang="he-IL" b="1" dirty="0" smtClean="0"/>
              <a:t> אינו צריך להפר</a:t>
            </a:r>
            <a:r>
              <a:rPr lang="he-IL" dirty="0" smtClean="0"/>
              <a:t>. נדר זה שאין בה </a:t>
            </a:r>
            <a:r>
              <a:rPr lang="he-IL" dirty="0" err="1" smtClean="0"/>
              <a:t>כח</a:t>
            </a:r>
            <a:r>
              <a:rPr lang="he-IL" dirty="0" smtClean="0"/>
              <a:t> להקדישו לפי שהוא שלו:</a:t>
            </a:r>
            <a:r>
              <a:rPr lang="he-IL" b="1" dirty="0" smtClean="0"/>
              <a:t> שמא תעדיף עליו</a:t>
            </a:r>
            <a:r>
              <a:rPr lang="he-IL" dirty="0" smtClean="0"/>
              <a:t>. יותר ממה שפסקו לה חכמים משקל חמש סלעים </a:t>
            </a:r>
            <a:r>
              <a:rPr lang="he-IL" dirty="0" err="1" smtClean="0"/>
              <a:t>דמותר</a:t>
            </a:r>
            <a:r>
              <a:rPr lang="he-IL" dirty="0" smtClean="0"/>
              <a:t> זה אינו שלו ויכולה להקדישו:</a:t>
            </a:r>
            <a:r>
              <a:rPr lang="he-IL" b="1" dirty="0" smtClean="0"/>
              <a:t> ר' יוחנן בן </a:t>
            </a:r>
            <a:r>
              <a:rPr lang="he-IL" b="1" dirty="0" err="1" smtClean="0"/>
              <a:t>נורי</a:t>
            </a:r>
            <a:r>
              <a:rPr lang="he-IL" b="1" dirty="0" smtClean="0"/>
              <a:t> אומר</a:t>
            </a:r>
            <a:r>
              <a:rPr lang="he-IL" dirty="0" smtClean="0"/>
              <a:t>. אף עיקר מעשה ידיה צריך הפרה:</a:t>
            </a:r>
            <a:r>
              <a:rPr lang="he-IL" b="1" dirty="0" smtClean="0"/>
              <a:t> שמא </a:t>
            </a:r>
            <a:r>
              <a:rPr lang="he-IL" b="1" dirty="0" err="1" smtClean="0"/>
              <a:t>יגרשנה</a:t>
            </a:r>
            <a:r>
              <a:rPr lang="he-IL" dirty="0" smtClean="0"/>
              <a:t>. ויהא הנדר חל </a:t>
            </a:r>
            <a:r>
              <a:rPr lang="he-IL" dirty="0" err="1" smtClean="0"/>
              <a:t>שמשגרשה</a:t>
            </a:r>
            <a:r>
              <a:rPr lang="he-IL" dirty="0" smtClean="0"/>
              <a:t> אינה משועבדת לו למעשה ידיה:</a:t>
            </a:r>
            <a:r>
              <a:rPr lang="he-IL" b="1" dirty="0" smtClean="0"/>
              <a:t> ותהא אסורה לחזור לו</a:t>
            </a:r>
            <a:r>
              <a:rPr lang="he-IL" dirty="0" smtClean="0"/>
              <a:t>. לפי שנאסר מעשה ידיה עליו ואי אפשר לו ליזהר שלא </a:t>
            </a:r>
            <a:r>
              <a:rPr lang="he-IL" dirty="0" err="1" smtClean="0"/>
              <a:t>תטחון</a:t>
            </a:r>
            <a:r>
              <a:rPr lang="he-IL" dirty="0" smtClean="0"/>
              <a:t> ולא תאפה וכל שאר מלאכות השנויות במשנתנו </a:t>
            </a:r>
            <a:r>
              <a:rPr lang="he-IL" dirty="0" err="1" smtClean="0"/>
              <a:t>שהאשה</a:t>
            </a:r>
            <a:r>
              <a:rPr lang="he-IL" dirty="0" smtClean="0"/>
              <a:t> עושה לבעלה:</a:t>
            </a:r>
            <a:r>
              <a:rPr lang="he-IL" b="1" dirty="0" smtClean="0"/>
              <a:t> ואמר שמואל הלכה </a:t>
            </a:r>
            <a:r>
              <a:rPr lang="he-IL" b="1" dirty="0" err="1" smtClean="0"/>
              <a:t>כו</a:t>
            </a:r>
            <a:r>
              <a:rPr lang="he-IL" b="1" dirty="0" smtClean="0"/>
              <a:t>'</a:t>
            </a:r>
            <a:r>
              <a:rPr lang="he-IL" dirty="0" smtClean="0"/>
              <a:t>. </a:t>
            </a:r>
            <a:r>
              <a:rPr lang="he-IL" dirty="0" err="1" smtClean="0"/>
              <a:t>אלמא</a:t>
            </a:r>
            <a:r>
              <a:rPr lang="he-IL" dirty="0" smtClean="0"/>
              <a:t> </a:t>
            </a:r>
            <a:r>
              <a:rPr lang="he-IL" dirty="0" err="1" smtClean="0"/>
              <a:t>לכשיגרשנה</a:t>
            </a:r>
            <a:r>
              <a:rPr lang="he-IL" dirty="0" smtClean="0"/>
              <a:t> חל הנדר </a:t>
            </a:r>
            <a:r>
              <a:rPr lang="he-IL" dirty="0" err="1" smtClean="0"/>
              <a:t>אלמא</a:t>
            </a:r>
            <a:r>
              <a:rPr lang="he-IL" dirty="0" smtClean="0"/>
              <a:t> אדם מקדיש דבר שלא בא לעולם שעדיין לא גירשה:</a:t>
            </a:r>
            <a:r>
              <a:rPr lang="he-IL" b="1" dirty="0" smtClean="0"/>
              <a:t> כי אמר שמואל הלכה כר' יוחנן בן </a:t>
            </a:r>
            <a:r>
              <a:rPr lang="he-IL" b="1" dirty="0" err="1" smtClean="0"/>
              <a:t>נורי</a:t>
            </a:r>
            <a:r>
              <a:rPr lang="he-IL" b="1" dirty="0" smtClean="0"/>
              <a:t> להעדפה</a:t>
            </a:r>
            <a:r>
              <a:rPr lang="he-IL" dirty="0" smtClean="0"/>
              <a:t>. </a:t>
            </a:r>
            <a:r>
              <a:rPr lang="he-IL" dirty="0" err="1" smtClean="0"/>
              <a:t>קאמר</a:t>
            </a:r>
            <a:r>
              <a:rPr lang="he-IL" dirty="0" smtClean="0"/>
              <a:t> כלומר הלכה </a:t>
            </a:r>
            <a:r>
              <a:rPr lang="he-IL" dirty="0" err="1" smtClean="0"/>
              <a:t>דיפר</a:t>
            </a:r>
            <a:r>
              <a:rPr lang="he-IL" dirty="0" smtClean="0"/>
              <a:t> ולאו מטעמיה </a:t>
            </a:r>
            <a:r>
              <a:rPr lang="he-IL" dirty="0" err="1" smtClean="0"/>
              <a:t>דאילו</a:t>
            </a:r>
            <a:r>
              <a:rPr lang="he-IL" dirty="0" smtClean="0"/>
              <a:t> </a:t>
            </a:r>
            <a:r>
              <a:rPr lang="he-IL" dirty="0" err="1" smtClean="0"/>
              <a:t>לר</a:t>
            </a:r>
            <a:r>
              <a:rPr lang="he-IL" dirty="0" smtClean="0"/>
              <a:t>' יוחנן עיקר מעשה ידיה צריך הפרה ולשמואל משום העדפה שמא תעדיף על הראוי הוא </a:t>
            </a:r>
            <a:r>
              <a:rPr lang="he-IL" dirty="0" err="1" smtClean="0"/>
              <a:t>דאמר</a:t>
            </a:r>
            <a:r>
              <a:rPr lang="he-IL" dirty="0" smtClean="0"/>
              <a:t> יפר </a:t>
            </a:r>
            <a:r>
              <a:rPr lang="he-IL" dirty="0" err="1" smtClean="0"/>
              <a:t>והשתא</a:t>
            </a:r>
            <a:r>
              <a:rPr lang="he-IL" dirty="0" smtClean="0"/>
              <a:t> </a:t>
            </a:r>
            <a:r>
              <a:rPr lang="he-IL" dirty="0" err="1" smtClean="0"/>
              <a:t>נמי</a:t>
            </a:r>
            <a:r>
              <a:rPr lang="he-IL" dirty="0" smtClean="0"/>
              <a:t> </a:t>
            </a:r>
            <a:r>
              <a:rPr lang="he-IL" dirty="0" err="1" smtClean="0"/>
              <a:t>הוה</a:t>
            </a:r>
            <a:r>
              <a:rPr lang="he-IL" dirty="0" smtClean="0"/>
              <a:t> מצי </a:t>
            </a:r>
            <a:r>
              <a:rPr lang="he-IL" dirty="0" err="1" smtClean="0"/>
              <a:t>לאקשויי</a:t>
            </a:r>
            <a:r>
              <a:rPr lang="he-IL" dirty="0" smtClean="0"/>
              <a:t> סוף סוף לא בא לעולם </a:t>
            </a:r>
            <a:r>
              <a:rPr lang="he-IL" dirty="0" err="1" smtClean="0"/>
              <a:t>דהא</a:t>
            </a:r>
            <a:r>
              <a:rPr lang="he-IL" dirty="0" smtClean="0"/>
              <a:t> לא נעשה אלא </a:t>
            </a:r>
            <a:r>
              <a:rPr lang="he-IL" dirty="0" err="1" smtClean="0"/>
              <a:t>אקשי</a:t>
            </a:r>
            <a:r>
              <a:rPr lang="he-IL" dirty="0" smtClean="0"/>
              <a:t> ליה קושיא </a:t>
            </a:r>
            <a:r>
              <a:rPr lang="he-IL" dirty="0" err="1" smtClean="0"/>
              <a:t>אחריתא</a:t>
            </a:r>
            <a:r>
              <a:rPr lang="he-IL" dirty="0" smtClean="0"/>
              <a:t>:</a:t>
            </a:r>
            <a:r>
              <a:rPr lang="he-IL" b="1" dirty="0" smtClean="0"/>
              <a:t> אין הלכה </a:t>
            </a:r>
            <a:r>
              <a:rPr lang="he-IL" b="1" dirty="0" err="1" smtClean="0"/>
              <a:t>כת''ק</a:t>
            </a:r>
            <a:r>
              <a:rPr lang="he-IL" dirty="0" smtClean="0"/>
              <a:t>. </a:t>
            </a:r>
            <a:r>
              <a:rPr lang="he-IL" dirty="0" err="1" smtClean="0"/>
              <a:t>דאמר</a:t>
            </a:r>
            <a:r>
              <a:rPr lang="he-IL" dirty="0" smtClean="0"/>
              <a:t> אין צריך להפר אלא יפר:</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err="1" smtClean="0">
                <a:solidFill>
                  <a:schemeClr val="tx1"/>
                </a:solidFill>
                <a:effectLst/>
                <a:latin typeface="+mn-lt"/>
                <a:ea typeface="+mn-ea"/>
                <a:cs typeface="+mn-cs"/>
              </a:rPr>
              <a:t>תוס</a:t>
            </a:r>
            <a:r>
              <a:rPr lang="he-IL" sz="1200" kern="1200" dirty="0" smtClean="0">
                <a:solidFill>
                  <a:schemeClr val="tx1"/>
                </a:solidFill>
                <a:effectLst/>
                <a:latin typeface="+mn-lt"/>
                <a:ea typeface="+mn-ea"/>
                <a:cs typeface="+mn-cs"/>
              </a:rPr>
              <a:t>': </a:t>
            </a:r>
            <a:r>
              <a:rPr lang="he-IL" b="1" dirty="0" smtClean="0"/>
              <a:t>אינו</a:t>
            </a:r>
            <a:r>
              <a:rPr lang="he-IL" dirty="0" smtClean="0"/>
              <a:t> צריך להפר. במעלה לה מזונות ומעה כסף איירי ולכך אינו צריך להפר שהמותר </a:t>
            </a:r>
            <a:r>
              <a:rPr lang="he-IL" dirty="0" err="1" smtClean="0"/>
              <a:t>הכל</a:t>
            </a:r>
            <a:r>
              <a:rPr lang="he-IL" dirty="0" smtClean="0"/>
              <a:t> שלו ואם משום העדפה שעל ידי הדחק גם היא שלו ...</a:t>
            </a:r>
            <a:r>
              <a:rPr lang="he-IL" sz="1200" kern="1200" dirty="0" smtClean="0">
                <a:solidFill>
                  <a:schemeClr val="tx1"/>
                </a:solidFill>
                <a:effectLst/>
                <a:latin typeface="+mn-lt"/>
                <a:ea typeface="+mn-ea"/>
                <a:cs typeface="+mn-cs"/>
              </a:rPr>
              <a:t> </a:t>
            </a:r>
            <a:r>
              <a:rPr lang="he-IL" b="1" dirty="0" smtClean="0"/>
              <a:t>רבי</a:t>
            </a:r>
            <a:r>
              <a:rPr lang="he-IL" dirty="0" smtClean="0"/>
              <a:t> עקיבא אומר יפר. </a:t>
            </a:r>
            <a:r>
              <a:rPr lang="he-IL" dirty="0" err="1" smtClean="0"/>
              <a:t>דקסבר</a:t>
            </a:r>
            <a:r>
              <a:rPr lang="he-IL" dirty="0" smtClean="0"/>
              <a:t> </a:t>
            </a:r>
            <a:r>
              <a:rPr lang="he-IL" dirty="0" err="1" smtClean="0"/>
              <a:t>דהעדפה</a:t>
            </a:r>
            <a:r>
              <a:rPr lang="he-IL" dirty="0" smtClean="0"/>
              <a:t> שעל ידי הדחק הוי לאשה.</a:t>
            </a:r>
            <a:endParaRPr lang="en-US" sz="1200" kern="120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2</a:t>
            </a:fld>
            <a:endParaRPr lang="he-IL"/>
          </a:p>
        </p:txBody>
      </p:sp>
    </p:spTree>
    <p:extLst>
      <p:ext uri="{BB962C8B-B14F-4D97-AF65-F5344CB8AC3E}">
        <p14:creationId xmlns:p14="http://schemas.microsoft.com/office/powerpoint/2010/main" val="387115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ושאני קונמות</a:t>
            </a:r>
            <a:r>
              <a:rPr lang="he-IL" dirty="0" smtClean="0"/>
              <a:t>. הקדש שאינו הקדש לכל אלא על אדם אחד בלשון קונם:</a:t>
            </a:r>
            <a:r>
              <a:rPr lang="he-IL" b="1" dirty="0" smtClean="0"/>
              <a:t> מתוך</a:t>
            </a:r>
            <a:r>
              <a:rPr lang="he-IL" dirty="0" smtClean="0"/>
              <a:t>. שהוא תופס במקום שאין סתם הקדש תופס שאדם אוסר פירות </a:t>
            </a:r>
            <a:r>
              <a:rPr lang="he-IL" dirty="0" err="1" smtClean="0"/>
              <a:t>חבירו</a:t>
            </a:r>
            <a:r>
              <a:rPr lang="he-IL" dirty="0" smtClean="0"/>
              <a:t> עליו ואומר קונם פירות פלוני עלי ובסתם הקדש אין אדם מקדיש דבר שאינו שלו הלכך אדם אוסר עליו </a:t>
            </a:r>
            <a:r>
              <a:rPr lang="he-IL" dirty="0" err="1" smtClean="0"/>
              <a:t>נמי</a:t>
            </a:r>
            <a:r>
              <a:rPr lang="he-IL" dirty="0" smtClean="0"/>
              <a:t> דבר שלא בא לעולם אבל מתני' במקדיש הקדש גמור איירי ואינו ממהר לתפוס כקונם:</a:t>
            </a:r>
            <a:endParaRPr lang="en-US" sz="1200" kern="120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3</a:t>
            </a:fld>
            <a:endParaRPr lang="he-IL"/>
          </a:p>
        </p:txBody>
      </p:sp>
    </p:spTree>
    <p:extLst>
      <p:ext uri="{BB962C8B-B14F-4D97-AF65-F5344CB8AC3E}">
        <p14:creationId xmlns:p14="http://schemas.microsoft.com/office/powerpoint/2010/main" val="2040119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באומרת יקדשו ידי </a:t>
            </a:r>
            <a:r>
              <a:rPr lang="he-IL" b="1" dirty="0" err="1" smtClean="0"/>
              <a:t>כו</a:t>
            </a:r>
            <a:r>
              <a:rPr lang="he-IL" b="1" dirty="0" smtClean="0"/>
              <a:t>'</a:t>
            </a:r>
            <a:r>
              <a:rPr lang="he-IL" dirty="0" smtClean="0"/>
              <a:t>. שהמלאכה כמי שבאת לעולם ועל הגירושין שלא באו </a:t>
            </a:r>
            <a:r>
              <a:rPr lang="he-IL" dirty="0" err="1" smtClean="0"/>
              <a:t>קא</a:t>
            </a:r>
            <a:r>
              <a:rPr lang="he-IL" dirty="0" smtClean="0"/>
              <a:t> מסיק ואזיל </a:t>
            </a:r>
            <a:r>
              <a:rPr lang="he-IL" dirty="0" err="1" smtClean="0"/>
              <a:t>ומתניתין</a:t>
            </a:r>
            <a:r>
              <a:rPr lang="he-IL" dirty="0" smtClean="0"/>
              <a:t> באומר מעשה ידיך הקדש:</a:t>
            </a:r>
            <a:r>
              <a:rPr lang="he-IL" b="1" dirty="0" smtClean="0"/>
              <a:t> ומי איכא מידי </a:t>
            </a:r>
            <a:r>
              <a:rPr lang="he-IL" b="1" dirty="0" err="1" smtClean="0"/>
              <a:t>כו</a:t>
            </a:r>
            <a:r>
              <a:rPr lang="he-IL" b="1" dirty="0" smtClean="0"/>
              <a:t>'</a:t>
            </a:r>
            <a:r>
              <a:rPr lang="he-IL" dirty="0" smtClean="0"/>
              <a:t>. כלומר תירצת לא בא לעולם </a:t>
            </a:r>
            <a:r>
              <a:rPr lang="he-IL" dirty="0" err="1" smtClean="0"/>
              <a:t>דמלאכה</a:t>
            </a:r>
            <a:r>
              <a:rPr lang="he-IL" dirty="0" smtClean="0"/>
              <a:t> לא בא לעולם </a:t>
            </a:r>
            <a:r>
              <a:rPr lang="he-IL" dirty="0" err="1" smtClean="0"/>
              <a:t>דגירושין</a:t>
            </a:r>
            <a:r>
              <a:rPr lang="he-IL" dirty="0" smtClean="0"/>
              <a:t> לא תירצת </a:t>
            </a:r>
            <a:r>
              <a:rPr lang="he-IL" dirty="0" err="1" smtClean="0"/>
              <a:t>דאילו</a:t>
            </a:r>
            <a:r>
              <a:rPr lang="he-IL" dirty="0" smtClean="0"/>
              <a:t> השתא לית לה </a:t>
            </a:r>
            <a:r>
              <a:rPr lang="he-IL" dirty="0" err="1" smtClean="0"/>
              <a:t>רשותא</a:t>
            </a:r>
            <a:r>
              <a:rPr lang="he-IL" dirty="0" smtClean="0"/>
              <a:t> </a:t>
            </a:r>
            <a:r>
              <a:rPr lang="he-IL" dirty="0" err="1" smtClean="0"/>
              <a:t>לאקדושיה</a:t>
            </a:r>
            <a:r>
              <a:rPr lang="he-IL" dirty="0" smtClean="0"/>
              <a:t> </a:t>
            </a:r>
            <a:r>
              <a:rPr lang="he-IL" dirty="0" err="1" smtClean="0"/>
              <a:t>והיכי</a:t>
            </a:r>
            <a:r>
              <a:rPr lang="he-IL" dirty="0" smtClean="0"/>
              <a:t> קדיש </a:t>
            </a:r>
            <a:r>
              <a:rPr lang="he-IL" dirty="0" err="1" smtClean="0"/>
              <a:t>לקמיה</a:t>
            </a:r>
            <a:r>
              <a:rPr lang="he-IL" dirty="0" smtClean="0"/>
              <a:t>:</a:t>
            </a:r>
            <a:r>
              <a:rPr lang="he-IL" b="1" dirty="0" smtClean="0"/>
              <a:t> אלמה לא</a:t>
            </a:r>
            <a:r>
              <a:rPr lang="he-IL" dirty="0" smtClean="0"/>
              <a:t>. </a:t>
            </a:r>
            <a:r>
              <a:rPr lang="he-IL" dirty="0" err="1" smtClean="0"/>
              <a:t>בתמיה</a:t>
            </a:r>
            <a:r>
              <a:rPr lang="he-IL" dirty="0" smtClean="0"/>
              <a:t>:</a:t>
            </a:r>
            <a:r>
              <a:rPr lang="he-IL" b="1" dirty="0" smtClean="0"/>
              <a:t> מי לא קדשה</a:t>
            </a:r>
            <a:r>
              <a:rPr lang="he-IL" dirty="0" smtClean="0"/>
              <a:t>. אם מכרה וחזר ולקחה</a:t>
            </a:r>
            <a:r>
              <a:rPr lang="he-IL" dirty="0" smtClean="0"/>
              <a:t>:</a:t>
            </a:r>
            <a:endParaRPr lang="en-US" sz="1200" kern="120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4</a:t>
            </a:fld>
            <a:endParaRPr lang="he-IL"/>
          </a:p>
        </p:txBody>
      </p:sp>
    </p:spTree>
    <p:extLst>
      <p:ext uri="{BB962C8B-B14F-4D97-AF65-F5344CB8AC3E}">
        <p14:creationId xmlns:p14="http://schemas.microsoft.com/office/powerpoint/2010/main" val="127986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בידו </a:t>
            </a:r>
            <a:r>
              <a:rPr lang="he-IL" b="1" dirty="0" smtClean="0"/>
              <a:t>להקדישה</a:t>
            </a:r>
            <a:r>
              <a:rPr lang="he-IL" dirty="0" smtClean="0"/>
              <a:t>. שהרי עכשיו שלו וכי </a:t>
            </a:r>
            <a:r>
              <a:rPr lang="he-IL" dirty="0" err="1" smtClean="0"/>
              <a:t>היכי</a:t>
            </a:r>
            <a:r>
              <a:rPr lang="he-IL" dirty="0" smtClean="0"/>
              <a:t> </a:t>
            </a:r>
            <a:r>
              <a:rPr lang="he-IL" dirty="0" err="1" smtClean="0"/>
              <a:t>דאילו</a:t>
            </a:r>
            <a:r>
              <a:rPr lang="he-IL" dirty="0" smtClean="0"/>
              <a:t> אקדשה השתא קדשה כי אמר </a:t>
            </a:r>
            <a:r>
              <a:rPr lang="he-IL" dirty="0" err="1" smtClean="0"/>
              <a:t>נמי</a:t>
            </a:r>
            <a:r>
              <a:rPr lang="he-IL" dirty="0" smtClean="0"/>
              <a:t> </a:t>
            </a:r>
            <a:r>
              <a:rPr lang="he-IL" dirty="0" err="1" smtClean="0"/>
              <a:t>תיקדוש</a:t>
            </a:r>
            <a:r>
              <a:rPr lang="he-IL" dirty="0" smtClean="0"/>
              <a:t> </a:t>
            </a:r>
            <a:r>
              <a:rPr lang="he-IL" dirty="0" err="1" smtClean="0"/>
              <a:t>לקמיה</a:t>
            </a:r>
            <a:r>
              <a:rPr lang="he-IL" dirty="0" smtClean="0"/>
              <a:t> קדשה:</a:t>
            </a:r>
            <a:r>
              <a:rPr lang="he-IL" b="1" dirty="0" smtClean="0"/>
              <a:t> הא לא דמיא</a:t>
            </a:r>
            <a:r>
              <a:rPr lang="he-IL" dirty="0" smtClean="0"/>
              <a:t>. </a:t>
            </a:r>
            <a:r>
              <a:rPr lang="he-IL" dirty="0" err="1" smtClean="0"/>
              <a:t>מסקנא</a:t>
            </a:r>
            <a:r>
              <a:rPr lang="he-IL" dirty="0" smtClean="0"/>
              <a:t> </a:t>
            </a:r>
            <a:r>
              <a:rPr lang="he-IL" dirty="0" err="1" smtClean="0"/>
              <a:t>דקושיא</a:t>
            </a:r>
            <a:r>
              <a:rPr lang="he-IL" dirty="0" smtClean="0"/>
              <a:t> היא:</a:t>
            </a:r>
            <a:r>
              <a:rPr lang="he-IL" b="1" dirty="0" smtClean="0"/>
              <a:t> התם</a:t>
            </a:r>
            <a:r>
              <a:rPr lang="he-IL" dirty="0" smtClean="0"/>
              <a:t>. גבי מכרתי לך אין לו עכשיו בה לא גוף ולא פירות ואין אדם מקדיש דבר שאינו שלו:</a:t>
            </a:r>
            <a:r>
              <a:rPr lang="he-IL" b="1" dirty="0" smtClean="0"/>
              <a:t> הכא גופה בידה הוא</a:t>
            </a:r>
            <a:r>
              <a:rPr lang="he-IL" dirty="0" smtClean="0"/>
              <a:t>. והרי יקדשו ידי אמרה:</a:t>
            </a:r>
            <a:r>
              <a:rPr lang="he-IL" b="1" dirty="0" smtClean="0"/>
              <a:t> הא לא דמיא</a:t>
            </a:r>
            <a:r>
              <a:rPr lang="he-IL" dirty="0" smtClean="0"/>
              <a:t>. </a:t>
            </a:r>
            <a:r>
              <a:rPr lang="he-IL" dirty="0" err="1" smtClean="0"/>
              <a:t>מסקנא</a:t>
            </a:r>
            <a:r>
              <a:rPr lang="he-IL" dirty="0" smtClean="0"/>
              <a:t> </a:t>
            </a:r>
            <a:r>
              <a:rPr lang="he-IL" dirty="0" err="1" smtClean="0"/>
              <a:t>דאתקפתיה</a:t>
            </a:r>
            <a:r>
              <a:rPr lang="he-IL" dirty="0" smtClean="0"/>
              <a:t> היא: </a:t>
            </a:r>
            <a:r>
              <a:rPr lang="he-IL" b="1" dirty="0" smtClean="0"/>
              <a:t>לא דמיא אלא להא</a:t>
            </a:r>
            <a:r>
              <a:rPr lang="he-IL" dirty="0" smtClean="0"/>
              <a:t>. לא דמי לשדה זו שמשכנתי לך סתם אלא לאומר שדה זו שמשכנתי לעשר שנים </a:t>
            </a:r>
            <a:r>
              <a:rPr lang="he-IL" dirty="0" err="1" smtClean="0"/>
              <a:t>דאין</a:t>
            </a:r>
            <a:r>
              <a:rPr lang="he-IL" dirty="0" smtClean="0"/>
              <a:t> בידו לפדותה ולהקדישה עכשיו:</a:t>
            </a:r>
            <a:r>
              <a:rPr lang="he-IL" b="1" dirty="0" smtClean="0"/>
              <a:t> </a:t>
            </a:r>
            <a:r>
              <a:rPr lang="he-IL" b="1" dirty="0" err="1" smtClean="0"/>
              <a:t>דקדשה</a:t>
            </a:r>
            <a:r>
              <a:rPr lang="he-IL" dirty="0" smtClean="0"/>
              <a:t>. </a:t>
            </a:r>
            <a:r>
              <a:rPr lang="he-IL" dirty="0" err="1" smtClean="0"/>
              <a:t>דהא</a:t>
            </a:r>
            <a:r>
              <a:rPr lang="he-IL" dirty="0" smtClean="0"/>
              <a:t> שלו היא:</a:t>
            </a:r>
            <a:endParaRPr lang="en-US" sz="1200" kern="120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5</a:t>
            </a:fld>
            <a:endParaRPr lang="he-IL"/>
          </a:p>
        </p:txBody>
      </p:sp>
    </p:spTree>
    <p:extLst>
      <p:ext uri="{BB962C8B-B14F-4D97-AF65-F5344CB8AC3E}">
        <p14:creationId xmlns:p14="http://schemas.microsoft.com/office/powerpoint/2010/main" val="2664572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ביאור:</a:t>
            </a:r>
            <a:r>
              <a:rPr lang="he-IL" b="0" dirty="0" smtClean="0"/>
              <a:t> קונמות</a:t>
            </a:r>
            <a:r>
              <a:rPr lang="he-IL" b="0" baseline="0" dirty="0" smtClean="0"/>
              <a:t> לא דומה להקדש דמים אלא זה כקדושת הגוף, ומפקיע שעבוד בעלה כבר עתה ונמצא שזהו כדבר שבא לעולם ואילו במשנה מדובר על בעל שמקדיש את מותר מעשי ידי אשתו בקדושת דמים בלבד וחל רק לאחר מיתה וזה כמקדיש דבר שלא בא לעולם שאינו חל... </a:t>
            </a:r>
            <a:r>
              <a:rPr lang="he-IL" b="0" baseline="0" dirty="0" err="1" smtClean="0"/>
              <a:t>כדרבא</a:t>
            </a:r>
            <a:r>
              <a:rPr lang="he-IL" b="0" baseline="0" dirty="0" smtClean="0"/>
              <a:t> </a:t>
            </a:r>
            <a:r>
              <a:rPr lang="he-IL" b="0" baseline="0" dirty="0" err="1" smtClean="0"/>
              <a:t>דאמר</a:t>
            </a:r>
            <a:r>
              <a:rPr lang="he-IL" b="0" baseline="0" dirty="0" smtClean="0"/>
              <a:t> רבא הקדש היינו קדושת הגוף...</a:t>
            </a: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err="1" smtClean="0"/>
              <a:t>דקדושת</a:t>
            </a:r>
            <a:r>
              <a:rPr lang="he-IL" b="1" dirty="0" smtClean="0"/>
              <a:t> הגוף </a:t>
            </a:r>
            <a:r>
              <a:rPr lang="he-IL" b="1" dirty="0" err="1" smtClean="0"/>
              <a:t>נינהו</a:t>
            </a:r>
            <a:r>
              <a:rPr lang="he-IL" dirty="0" smtClean="0"/>
              <a:t>. כקדושת מזבח שאין להן פדיון כך אין פדיון לקונם להיות ניתר למי שנאסר עליו שהרי אינו הקדש גמור לתפוס פדיונו אלא אסור על אדם אחד וכיון </a:t>
            </a:r>
            <a:r>
              <a:rPr lang="he-IL" dirty="0" err="1" smtClean="0"/>
              <a:t>דקדושת</a:t>
            </a:r>
            <a:r>
              <a:rPr lang="he-IL" dirty="0" smtClean="0"/>
              <a:t> הגוף הוא מפקיע מידי שעבוד שהיא משועבדת לבעלה וחייל ולקמן פריך </a:t>
            </a:r>
            <a:r>
              <a:rPr lang="he-IL" dirty="0" err="1" smtClean="0"/>
              <a:t>א''כ</a:t>
            </a:r>
            <a:r>
              <a:rPr lang="he-IL" dirty="0" smtClean="0"/>
              <a:t> מאי איריא שמא </a:t>
            </a:r>
            <a:r>
              <a:rPr lang="he-IL" dirty="0" err="1" smtClean="0"/>
              <a:t>יגרשנה</a:t>
            </a:r>
            <a:r>
              <a:rPr lang="he-IL" dirty="0" smtClean="0"/>
              <a:t> </a:t>
            </a:r>
            <a:r>
              <a:rPr lang="he-IL" dirty="0" err="1" smtClean="0"/>
              <a:t>מהשתא</a:t>
            </a:r>
            <a:r>
              <a:rPr lang="he-IL" dirty="0" smtClean="0"/>
              <a:t> חייל:</a:t>
            </a:r>
            <a:r>
              <a:rPr lang="he-IL" b="1" dirty="0" smtClean="0"/>
              <a:t> הקדש</a:t>
            </a:r>
            <a:r>
              <a:rPr lang="he-IL" dirty="0" smtClean="0"/>
              <a:t>. כגון </a:t>
            </a:r>
            <a:r>
              <a:rPr lang="he-IL" dirty="0" err="1" smtClean="0"/>
              <a:t>ששיעבד</a:t>
            </a:r>
            <a:r>
              <a:rPr lang="he-IL" dirty="0" smtClean="0"/>
              <a:t> שורו לבעל חוב וחזר והקדישו מפקיע שעבוד </a:t>
            </a:r>
            <a:r>
              <a:rPr lang="he-IL" dirty="0" err="1" smtClean="0"/>
              <a:t>המלוה</a:t>
            </a:r>
            <a:r>
              <a:rPr lang="he-IL" dirty="0" smtClean="0"/>
              <a:t> וגובה חובו ממקום אחר וזה כשר לקרבן ואינו גזול דלא </a:t>
            </a:r>
            <a:r>
              <a:rPr lang="he-IL" dirty="0" err="1" smtClean="0"/>
              <a:t>הוה</a:t>
            </a:r>
            <a:r>
              <a:rPr lang="he-IL" dirty="0" smtClean="0"/>
              <a:t> קני ליה אלא לגוביינא בעלמא </a:t>
            </a:r>
            <a:r>
              <a:rPr lang="he-IL" dirty="0" err="1" smtClean="0"/>
              <a:t>ודוקא</a:t>
            </a:r>
            <a:r>
              <a:rPr lang="he-IL" dirty="0" smtClean="0"/>
              <a:t> קדושת הגוף אבל קדושת דמים </a:t>
            </a:r>
            <a:r>
              <a:rPr lang="he-IL" dirty="0" err="1" smtClean="0"/>
              <a:t>דבדק</a:t>
            </a:r>
            <a:r>
              <a:rPr lang="he-IL" dirty="0" smtClean="0"/>
              <a:t> הבית לא מפקיע שעבוד </a:t>
            </a:r>
            <a:r>
              <a:rPr lang="he-IL" dirty="0" err="1" smtClean="0"/>
              <a:t>כדתנן</a:t>
            </a:r>
            <a:r>
              <a:rPr lang="he-IL" dirty="0" smtClean="0"/>
              <a:t> </a:t>
            </a:r>
            <a:r>
              <a:rPr lang="he-IL" dirty="0" err="1" smtClean="0"/>
              <a:t>בערכין</a:t>
            </a:r>
            <a:r>
              <a:rPr lang="he-IL" dirty="0" smtClean="0"/>
              <a:t> (דף </a:t>
            </a:r>
            <a:r>
              <a:rPr lang="he-IL" dirty="0" err="1" smtClean="0"/>
              <a:t>כג</a:t>
            </a:r>
            <a:r>
              <a:rPr lang="he-IL" dirty="0" smtClean="0"/>
              <a:t>:) מוסיף עוד דינר ופודה את הנכסים הללו </a:t>
            </a:r>
            <a:r>
              <a:rPr lang="he-IL" dirty="0" err="1" smtClean="0"/>
              <a:t>כו</a:t>
            </a:r>
            <a:r>
              <a:rPr lang="he-IL" dirty="0" smtClean="0"/>
              <a:t>':</a:t>
            </a:r>
            <a:r>
              <a:rPr lang="he-IL" b="1" dirty="0" smtClean="0"/>
              <a:t> חמץ</a:t>
            </a:r>
            <a:r>
              <a:rPr lang="he-IL" dirty="0" smtClean="0"/>
              <a:t>. עשה חמצו </a:t>
            </a:r>
            <a:r>
              <a:rPr lang="he-IL" dirty="0" err="1" smtClean="0"/>
              <a:t>אפותיקי</a:t>
            </a:r>
            <a:r>
              <a:rPr lang="he-IL" dirty="0" smtClean="0"/>
              <a:t> לעובד כוכבים והגיע הפסח איסור חמץ מפקיעו משעבוד העובד כוכבים ונאסר בהנאה והא </a:t>
            </a:r>
            <a:r>
              <a:rPr lang="he-IL" dirty="0" err="1" smtClean="0"/>
              <a:t>דתנן</a:t>
            </a:r>
            <a:r>
              <a:rPr lang="he-IL" dirty="0" smtClean="0"/>
              <a:t> (פסחים דף ל:) עובד כוכבים </a:t>
            </a:r>
            <a:r>
              <a:rPr lang="he-IL" dirty="0" err="1" smtClean="0"/>
              <a:t>שהלוה</a:t>
            </a:r>
            <a:r>
              <a:rPr lang="he-IL" dirty="0" smtClean="0"/>
              <a:t> לישראל על חמצו אחר הפסח מותר בהנאה </a:t>
            </a:r>
            <a:r>
              <a:rPr lang="he-IL" dirty="0" err="1" smtClean="0"/>
              <a:t>אוקמינן</a:t>
            </a:r>
            <a:r>
              <a:rPr lang="he-IL" dirty="0" smtClean="0"/>
              <a:t> לה התם </a:t>
            </a:r>
            <a:r>
              <a:rPr lang="he-IL" dirty="0" err="1" smtClean="0"/>
              <a:t>כשהרהינו</a:t>
            </a:r>
            <a:r>
              <a:rPr lang="he-IL" dirty="0" smtClean="0"/>
              <a:t> אצלו שמסרו בידו משכון:</a:t>
            </a:r>
            <a:r>
              <a:rPr lang="he-IL" b="1" dirty="0" smtClean="0"/>
              <a:t> ושחרור</a:t>
            </a:r>
            <a:r>
              <a:rPr lang="he-IL" dirty="0" smtClean="0"/>
              <a:t>. עשה עבדו </a:t>
            </a:r>
            <a:r>
              <a:rPr lang="he-IL" dirty="0" err="1" smtClean="0"/>
              <a:t>אפותיקי</a:t>
            </a:r>
            <a:r>
              <a:rPr lang="he-IL" dirty="0" smtClean="0"/>
              <a:t> ושחררו </a:t>
            </a:r>
            <a:r>
              <a:rPr lang="he-IL" dirty="0" err="1" smtClean="0"/>
              <a:t>הלוה</a:t>
            </a:r>
            <a:r>
              <a:rPr lang="he-IL" dirty="0" smtClean="0"/>
              <a:t> משוחרר וזה גובה חובו ממקום אחר:</a:t>
            </a:r>
            <a:r>
              <a:rPr lang="he-IL" b="1" dirty="0" smtClean="0"/>
              <a:t> </a:t>
            </a:r>
            <a:r>
              <a:rPr lang="he-IL" b="1" dirty="0" err="1" smtClean="0"/>
              <a:t>ונקדשו</a:t>
            </a:r>
            <a:r>
              <a:rPr lang="he-IL" b="1" dirty="0" smtClean="0"/>
              <a:t> </a:t>
            </a:r>
            <a:r>
              <a:rPr lang="he-IL" b="1" dirty="0" err="1" smtClean="0"/>
              <a:t>מהשתא</a:t>
            </a:r>
            <a:r>
              <a:rPr lang="he-IL" dirty="0" smtClean="0"/>
              <a:t>. מאי איריא </a:t>
            </a:r>
            <a:r>
              <a:rPr lang="he-IL" dirty="0" err="1" smtClean="0"/>
              <a:t>דקתני</a:t>
            </a:r>
            <a:r>
              <a:rPr lang="he-IL" dirty="0" smtClean="0"/>
              <a:t> שמא </a:t>
            </a:r>
            <a:r>
              <a:rPr lang="he-IL" dirty="0" err="1" smtClean="0"/>
              <a:t>יגרשנה</a:t>
            </a:r>
            <a:r>
              <a:rPr lang="he-IL" dirty="0" smtClean="0"/>
              <a:t> </a:t>
            </a:r>
            <a:r>
              <a:rPr lang="he-IL" dirty="0" err="1" smtClean="0"/>
              <a:t>מהשתא</a:t>
            </a:r>
            <a:r>
              <a:rPr lang="he-IL" dirty="0" smtClean="0"/>
              <a:t> </a:t>
            </a:r>
            <a:r>
              <a:rPr lang="he-IL" dirty="0" err="1" smtClean="0"/>
              <a:t>נמי</a:t>
            </a:r>
            <a:r>
              <a:rPr lang="he-IL" dirty="0" smtClean="0"/>
              <a:t> קדיש:</a:t>
            </a:r>
            <a:r>
              <a:rPr lang="he-IL" b="1" dirty="0" smtClean="0"/>
              <a:t> </a:t>
            </a:r>
            <a:r>
              <a:rPr lang="he-IL" b="1" dirty="0" err="1" smtClean="0"/>
              <a:t>אלמוה</a:t>
            </a:r>
            <a:r>
              <a:rPr lang="he-IL" b="1" dirty="0" smtClean="0"/>
              <a:t> רבנן לשעבודיה </a:t>
            </a:r>
            <a:r>
              <a:rPr lang="he-IL" b="1" dirty="0" err="1" smtClean="0"/>
              <a:t>דבעל</a:t>
            </a:r>
            <a:r>
              <a:rPr lang="he-IL" dirty="0" smtClean="0"/>
              <a:t>. בעודה תחתיו </a:t>
            </a:r>
            <a:r>
              <a:rPr lang="he-IL" dirty="0" err="1" smtClean="0"/>
              <a:t>דשויוהו</a:t>
            </a:r>
            <a:r>
              <a:rPr lang="he-IL" dirty="0" smtClean="0"/>
              <a:t> רבנן כלוקח גמור ולא </a:t>
            </a:r>
            <a:r>
              <a:rPr lang="he-IL" dirty="0" err="1" smtClean="0"/>
              <a:t>כמלוה</a:t>
            </a:r>
            <a:r>
              <a:rPr lang="he-IL" dirty="0" smtClean="0"/>
              <a:t>:</a:t>
            </a:r>
            <a:r>
              <a:rPr lang="he-IL" b="1" dirty="0" smtClean="0"/>
              <a:t> </a:t>
            </a:r>
            <a:endParaRPr lang="en-US" sz="1200" kern="120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6</a:t>
            </a:fld>
            <a:endParaRPr lang="he-IL"/>
          </a:p>
        </p:txBody>
      </p:sp>
    </p:spTree>
    <p:extLst>
      <p:ext uri="{BB962C8B-B14F-4D97-AF65-F5344CB8AC3E}">
        <p14:creationId xmlns:p14="http://schemas.microsoft.com/office/powerpoint/2010/main" val="2641724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קתדרה = </a:t>
            </a:r>
            <a:r>
              <a:rPr lang="he-IL" dirty="0" smtClean="0"/>
              <a:t>כיסא, מושב.</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err="1" smtClean="0">
                <a:solidFill>
                  <a:schemeClr val="tx1"/>
                </a:solidFill>
                <a:effectLst/>
                <a:latin typeface="+mn-lt"/>
                <a:ea typeface="+mn-ea"/>
                <a:cs typeface="+mn-cs"/>
              </a:rPr>
              <a:t>תוס</a:t>
            </a:r>
            <a:r>
              <a:rPr lang="he-IL" sz="1200" kern="1200" dirty="0" smtClean="0">
                <a:solidFill>
                  <a:schemeClr val="tx1"/>
                </a:solidFill>
                <a:effectLst/>
                <a:latin typeface="+mn-lt"/>
                <a:ea typeface="+mn-ea"/>
                <a:cs typeface="+mn-cs"/>
              </a:rPr>
              <a:t>':</a:t>
            </a:r>
            <a:r>
              <a:rPr lang="he-IL" sz="1200" kern="1200" baseline="0" dirty="0" smtClean="0">
                <a:solidFill>
                  <a:schemeClr val="tx1"/>
                </a:solidFill>
                <a:effectLst/>
                <a:latin typeface="+mn-lt"/>
                <a:ea typeface="+mn-ea"/>
                <a:cs typeface="+mn-cs"/>
              </a:rPr>
              <a:t> </a:t>
            </a:r>
            <a:r>
              <a:rPr lang="he-IL" b="1" dirty="0" smtClean="0"/>
              <a:t>ארבע</a:t>
            </a:r>
            <a:r>
              <a:rPr lang="he-IL" dirty="0" smtClean="0"/>
              <a:t> יושבת </a:t>
            </a:r>
            <a:r>
              <a:rPr lang="he-IL" dirty="0" err="1" smtClean="0"/>
              <a:t>בקתדרא</a:t>
            </a:r>
            <a:r>
              <a:rPr lang="he-IL" dirty="0" smtClean="0"/>
              <a:t>. </a:t>
            </a:r>
            <a:r>
              <a:rPr lang="he-IL" dirty="0" err="1" smtClean="0"/>
              <a:t>אע</a:t>
            </a:r>
            <a:r>
              <a:rPr lang="he-IL" dirty="0" smtClean="0"/>
              <a:t>''ג </a:t>
            </a:r>
            <a:r>
              <a:rPr lang="he-IL" dirty="0" err="1" smtClean="0"/>
              <a:t>דבשלש</a:t>
            </a:r>
            <a:r>
              <a:rPr lang="he-IL" dirty="0" smtClean="0"/>
              <a:t> </a:t>
            </a:r>
            <a:r>
              <a:rPr lang="he-IL" dirty="0" err="1" smtClean="0"/>
              <a:t>נמי</a:t>
            </a:r>
            <a:r>
              <a:rPr lang="he-IL" dirty="0" smtClean="0"/>
              <a:t> אינה עושה מכל מלאכות שהוזכרו במשנה מכל מקום עושה מלאכות קטנות שבבית שלא הוזכרו במשנה ואיכא </a:t>
            </a:r>
            <a:r>
              <a:rPr lang="he-IL" dirty="0" err="1" smtClean="0"/>
              <a:t>נמי</a:t>
            </a:r>
            <a:r>
              <a:rPr lang="he-IL" dirty="0" smtClean="0"/>
              <a:t> ארחי ופרחי </a:t>
            </a:r>
            <a:r>
              <a:rPr lang="he-IL" dirty="0" err="1" smtClean="0"/>
              <a:t>דבגמרא</a:t>
            </a:r>
            <a:r>
              <a:rPr lang="he-IL" dirty="0" smtClean="0"/>
              <a:t> וכי הכניסה לו ד' אינה עושה כלום:</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רש"י: </a:t>
            </a:r>
            <a:r>
              <a:rPr lang="he-IL" sz="1200" b="1" kern="1200" dirty="0" smtClean="0">
                <a:solidFill>
                  <a:schemeClr val="tx1"/>
                </a:solidFill>
                <a:effectLst/>
                <a:latin typeface="+mn-lt"/>
                <a:ea typeface="+mn-ea"/>
                <a:cs typeface="+mn-cs"/>
              </a:rPr>
              <a:t>שעמום</a:t>
            </a:r>
            <a:r>
              <a:rPr lang="he-IL" sz="1200" kern="1200" dirty="0" smtClean="0">
                <a:solidFill>
                  <a:schemeClr val="tx1"/>
                </a:solidFill>
                <a:effectLst/>
                <a:latin typeface="+mn-lt"/>
                <a:ea typeface="+mn-ea"/>
                <a:cs typeface="+mn-cs"/>
              </a:rPr>
              <a:t>. שיגעון:</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טוחנת </a:t>
            </a:r>
            <a:r>
              <a:rPr lang="he-IL" b="1" dirty="0" err="1" smtClean="0"/>
              <a:t>ס''ד</a:t>
            </a:r>
            <a:r>
              <a:rPr lang="he-IL" dirty="0" smtClean="0"/>
              <a:t>. המים </a:t>
            </a:r>
            <a:r>
              <a:rPr lang="he-IL" dirty="0" err="1" smtClean="0"/>
              <a:t>מגלגלין</a:t>
            </a:r>
            <a:r>
              <a:rPr lang="he-IL" dirty="0" smtClean="0"/>
              <a:t> האופן וטוחן:</a:t>
            </a:r>
            <a:r>
              <a:rPr lang="he-IL" b="1" dirty="0" smtClean="0"/>
              <a:t> מטחנת</a:t>
            </a:r>
            <a:r>
              <a:rPr lang="he-IL" dirty="0" smtClean="0"/>
              <a:t>. מכינה צורכי טחינה </a:t>
            </a:r>
            <a:r>
              <a:rPr lang="he-IL" dirty="0" err="1" smtClean="0"/>
              <a:t>נותנתו</a:t>
            </a:r>
            <a:r>
              <a:rPr lang="he-IL" dirty="0" smtClean="0"/>
              <a:t> באפרכסת וקולטת הקמח:</a:t>
            </a:r>
            <a:r>
              <a:rPr lang="he-IL" b="1" dirty="0" smtClean="0"/>
              <a:t> </a:t>
            </a:r>
            <a:r>
              <a:rPr lang="he-IL" b="1" dirty="0" err="1" smtClean="0"/>
              <a:t>ואיבעית</a:t>
            </a:r>
            <a:r>
              <a:rPr lang="he-IL" b="1" dirty="0" smtClean="0"/>
              <a:t> אימא</a:t>
            </a:r>
            <a:r>
              <a:rPr lang="he-IL" dirty="0" smtClean="0"/>
              <a:t>. לעולם טוחנת היא עצמה:</a:t>
            </a:r>
            <a:r>
              <a:rPr lang="he-IL" b="1" dirty="0" smtClean="0"/>
              <a:t> </a:t>
            </a:r>
            <a:r>
              <a:rPr lang="he-IL" b="1" dirty="0" err="1" smtClean="0"/>
              <a:t>דידא</a:t>
            </a:r>
            <a:r>
              <a:rPr lang="he-IL" dirty="0" smtClean="0"/>
              <a:t>. רחיים של יד:</a:t>
            </a:r>
            <a:r>
              <a:rPr lang="he-IL" b="1" dirty="0" smtClean="0"/>
              <a:t> </a:t>
            </a:r>
            <a:endParaRPr lang="he-IL" sz="1200" kern="120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7</a:t>
            </a:fld>
            <a:endParaRPr lang="he-IL"/>
          </a:p>
        </p:txBody>
      </p:sp>
    </p:spTree>
    <p:extLst>
      <p:ext uri="{BB962C8B-B14F-4D97-AF65-F5344CB8AC3E}">
        <p14:creationId xmlns:p14="http://schemas.microsoft.com/office/powerpoint/2010/main" val="3450980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b="1" dirty="0" err="1" smtClean="0"/>
              <a:t>תוס</a:t>
            </a:r>
            <a:r>
              <a:rPr lang="he-IL" b="1" dirty="0" smtClean="0"/>
              <a:t>': תני</a:t>
            </a:r>
            <a:r>
              <a:rPr lang="he-IL" dirty="0" smtClean="0"/>
              <a:t> רבי </a:t>
            </a:r>
            <a:r>
              <a:rPr lang="he-IL" dirty="0" err="1" smtClean="0"/>
              <a:t>חייא</a:t>
            </a:r>
            <a:r>
              <a:rPr lang="he-IL" dirty="0" smtClean="0"/>
              <a:t> אין </a:t>
            </a:r>
            <a:r>
              <a:rPr lang="he-IL" dirty="0" err="1" smtClean="0"/>
              <a:t>אשה</a:t>
            </a:r>
            <a:r>
              <a:rPr lang="he-IL" dirty="0" smtClean="0"/>
              <a:t> אלא ליופי. לא פליג אלא </a:t>
            </a:r>
            <a:r>
              <a:rPr lang="he-IL" dirty="0" err="1" smtClean="0"/>
              <a:t>אטוחנת</a:t>
            </a:r>
            <a:r>
              <a:rPr lang="he-IL" dirty="0" smtClean="0"/>
              <a:t> ואופה ומניקה את בנה וכיוצא בהן שמכחישות </a:t>
            </a:r>
            <a:r>
              <a:rPr lang="he-IL" dirty="0" err="1" smtClean="0"/>
              <a:t>יופיה</a:t>
            </a:r>
            <a:r>
              <a:rPr lang="he-IL" dirty="0" smtClean="0"/>
              <a:t> אבל </a:t>
            </a:r>
            <a:r>
              <a:rPr lang="he-IL" dirty="0" err="1" smtClean="0"/>
              <a:t>אעושה</a:t>
            </a:r>
            <a:r>
              <a:rPr lang="he-IL" dirty="0" smtClean="0"/>
              <a:t> בצמר לא פליג </a:t>
            </a:r>
            <a:r>
              <a:rPr lang="he-IL" dirty="0" err="1" smtClean="0"/>
              <a:t>דמעשה</a:t>
            </a:r>
            <a:r>
              <a:rPr lang="he-IL" dirty="0" smtClean="0"/>
              <a:t> ידיה תחת מזונות:</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err="1" smtClean="0"/>
              <a:t>מהר"ם</a:t>
            </a:r>
            <a:r>
              <a:rPr lang="he-IL" b="1" dirty="0" smtClean="0"/>
              <a:t> </a:t>
            </a:r>
            <a:r>
              <a:rPr lang="he-IL" b="1" dirty="0" err="1" smtClean="0"/>
              <a:t>שיף</a:t>
            </a:r>
            <a:r>
              <a:rPr lang="he-IL" b="1" dirty="0" smtClean="0"/>
              <a:t>: </a:t>
            </a:r>
            <a:r>
              <a:rPr lang="he-IL" b="0" dirty="0" smtClean="0"/>
              <a:t>אע"פ שאין </a:t>
            </a:r>
            <a:r>
              <a:rPr lang="he-IL" b="0" dirty="0" err="1" smtClean="0"/>
              <a:t>אשה</a:t>
            </a:r>
            <a:r>
              <a:rPr lang="he-IL" b="0" dirty="0" smtClean="0"/>
              <a:t> אלא ליופי </a:t>
            </a:r>
            <a:r>
              <a:rPr lang="he-IL" b="0" dirty="0" err="1" smtClean="0"/>
              <a:t>אפ"ה</a:t>
            </a:r>
            <a:r>
              <a:rPr lang="he-IL" b="0" dirty="0" smtClean="0"/>
              <a:t> אין </a:t>
            </a:r>
            <a:r>
              <a:rPr lang="he-IL" b="0" dirty="0" err="1" smtClean="0"/>
              <a:t>אשה</a:t>
            </a:r>
            <a:r>
              <a:rPr lang="he-IL" b="0" dirty="0" smtClean="0"/>
              <a:t> אלא לבנים (ולכן לא יכול למנוע</a:t>
            </a:r>
            <a:r>
              <a:rPr lang="he-IL" b="0" baseline="0" dirty="0" smtClean="0"/>
              <a:t> ממנה להיכנס להריון).</a:t>
            </a:r>
            <a:endParaRPr lang="he-IL" b="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רש"י: לתכשיטי </a:t>
            </a:r>
            <a:r>
              <a:rPr lang="he-IL" b="1" dirty="0" err="1" smtClean="0"/>
              <a:t>אשה</a:t>
            </a:r>
            <a:r>
              <a:rPr lang="he-IL" dirty="0" smtClean="0"/>
              <a:t>. שיקנו לה </a:t>
            </a:r>
            <a:r>
              <a:rPr lang="he-IL" dirty="0" err="1" smtClean="0"/>
              <a:t>תכשיטין</a:t>
            </a:r>
            <a:r>
              <a:rPr lang="he-IL" dirty="0" smtClean="0"/>
              <a:t> להתנאות בהן:</a:t>
            </a:r>
            <a:r>
              <a:rPr lang="he-IL" b="1" dirty="0" smtClean="0"/>
              <a:t> שיעדן</a:t>
            </a:r>
            <a:r>
              <a:rPr lang="he-IL" dirty="0" smtClean="0"/>
              <a:t>. את זיוה </a:t>
            </a:r>
            <a:r>
              <a:rPr lang="he-IL" dirty="0" err="1" smtClean="0"/>
              <a:t>אישקלויי</a:t>
            </a:r>
            <a:r>
              <a:rPr lang="he-IL" dirty="0" smtClean="0"/>
              <a:t>''ר בלעז:</a:t>
            </a:r>
            <a:r>
              <a:rPr lang="he-IL" b="1" dirty="0" smtClean="0"/>
              <a:t> </a:t>
            </a:r>
            <a:r>
              <a:rPr lang="he-IL" b="1" dirty="0" err="1" smtClean="0"/>
              <a:t>לפירקה</a:t>
            </a:r>
            <a:r>
              <a:rPr lang="he-IL" dirty="0" smtClean="0"/>
              <a:t>. ימי הנעורים:</a:t>
            </a:r>
            <a:endParaRPr lang="en-US" sz="1200" kern="120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8</a:t>
            </a:fld>
            <a:endParaRPr lang="he-IL"/>
          </a:p>
        </p:txBody>
      </p:sp>
    </p:spTree>
    <p:extLst>
      <p:ext uri="{BB962C8B-B14F-4D97-AF65-F5344CB8AC3E}">
        <p14:creationId xmlns:p14="http://schemas.microsoft.com/office/powerpoint/2010/main" val="2004092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שומטת דד מפיו</a:t>
            </a:r>
            <a:r>
              <a:rPr lang="he-IL" dirty="0" smtClean="0"/>
              <a:t>. לא תניקנו שחל הנדר </a:t>
            </a:r>
            <a:r>
              <a:rPr lang="he-IL" dirty="0" err="1" smtClean="0"/>
              <a:t>אלמא</a:t>
            </a:r>
            <a:r>
              <a:rPr lang="he-IL" dirty="0" smtClean="0"/>
              <a:t> לא </a:t>
            </a:r>
            <a:r>
              <a:rPr lang="he-IL" dirty="0" err="1" smtClean="0"/>
              <a:t>משעבדא</a:t>
            </a:r>
            <a:r>
              <a:rPr lang="he-IL" dirty="0" smtClean="0"/>
              <a:t> ליה:</a:t>
            </a:r>
            <a:r>
              <a:rPr lang="he-IL" b="1" dirty="0" smtClean="0"/>
              <a:t> כופה ומניקה</a:t>
            </a:r>
            <a:r>
              <a:rPr lang="he-IL" dirty="0" smtClean="0"/>
              <a:t>. </a:t>
            </a:r>
            <a:r>
              <a:rPr lang="he-IL" dirty="0" err="1" smtClean="0"/>
              <a:t>דמשעבדא</a:t>
            </a:r>
            <a:r>
              <a:rPr lang="he-IL" dirty="0" smtClean="0"/>
              <a:t> ליה ולא חל הנדר:</a:t>
            </a:r>
            <a:r>
              <a:rPr lang="he-IL" b="1" dirty="0" smtClean="0"/>
              <a:t> אם היה מכירה</a:t>
            </a:r>
            <a:r>
              <a:rPr lang="he-IL" dirty="0" smtClean="0"/>
              <a:t>. שאינו רוצה לינק מאחרת:</a:t>
            </a:r>
            <a:r>
              <a:rPr lang="he-IL" b="1" dirty="0" smtClean="0"/>
              <a:t> הכא במאי עסקינן</a:t>
            </a:r>
            <a:r>
              <a:rPr lang="he-IL" dirty="0" smtClean="0"/>
              <a:t>. ברייתא:</a:t>
            </a:r>
            <a:r>
              <a:rPr lang="he-IL" b="1" dirty="0" smtClean="0"/>
              <a:t> ונפלגו בכתובה בעלמא</a:t>
            </a:r>
            <a:r>
              <a:rPr lang="he-IL" dirty="0" smtClean="0"/>
              <a:t>. נדרה </a:t>
            </a:r>
            <a:r>
              <a:rPr lang="he-IL" dirty="0" err="1" smtClean="0"/>
              <a:t>מליהנות</a:t>
            </a:r>
            <a:r>
              <a:rPr lang="he-IL" dirty="0" smtClean="0"/>
              <a:t> לו וקיים לה </a:t>
            </a:r>
            <a:r>
              <a:rPr lang="he-IL" dirty="0" err="1" smtClean="0"/>
              <a:t>בש</a:t>
            </a:r>
            <a:r>
              <a:rPr lang="he-IL" dirty="0" smtClean="0"/>
              <a:t>''א תצא </a:t>
            </a:r>
            <a:r>
              <a:rPr lang="he-IL" dirty="0" err="1" smtClean="0"/>
              <a:t>ותטול</a:t>
            </a:r>
            <a:r>
              <a:rPr lang="he-IL" dirty="0" smtClean="0"/>
              <a:t> כתובה </a:t>
            </a:r>
            <a:r>
              <a:rPr lang="he-IL" dirty="0" err="1" smtClean="0"/>
              <a:t>ובה''א</a:t>
            </a:r>
            <a:r>
              <a:rPr lang="he-IL" dirty="0" smtClean="0"/>
              <a:t> תצא בלא כתובה:</a:t>
            </a:r>
            <a:r>
              <a:rPr lang="he-IL" b="1" dirty="0" smtClean="0"/>
              <a:t> ועוד תניא</a:t>
            </a:r>
            <a:r>
              <a:rPr lang="he-IL" dirty="0" smtClean="0"/>
              <a:t>. גבי כל הנשים ואפילו בלא נדר:</a:t>
            </a:r>
            <a:r>
              <a:rPr lang="he-IL" b="1" dirty="0" smtClean="0"/>
              <a:t> אינה מניקה</a:t>
            </a:r>
            <a:r>
              <a:rPr lang="he-IL" dirty="0" smtClean="0"/>
              <a:t>. אם אינה רוצה:</a:t>
            </a:r>
            <a:endParaRPr lang="en-US" sz="1200" kern="120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9</a:t>
            </a:fld>
            <a:endParaRPr lang="he-IL"/>
          </a:p>
        </p:txBody>
      </p:sp>
    </p:spTree>
    <p:extLst>
      <p:ext uri="{BB962C8B-B14F-4D97-AF65-F5344CB8AC3E}">
        <p14:creationId xmlns:p14="http://schemas.microsoft.com/office/powerpoint/2010/main" val="798322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20111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87944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2700311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53016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37334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63354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70247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99167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213139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096772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י"ג/ניסן/תשע"ה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005683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BEC2D9F-8966-4E40-B24B-F4D66135C1D0}" type="datetimeFigureOut">
              <a:rPr lang="he-IL" smtClean="0"/>
              <a:t>י"ג/ניסן/תשע"ה</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8519CE8-638D-4695-9CFF-D273E3DA2D53}" type="slidenum">
              <a:rPr lang="he-IL" smtClean="0"/>
              <a:t>‹#›</a:t>
            </a:fld>
            <a:endParaRPr lang="he-IL"/>
          </a:p>
        </p:txBody>
      </p:sp>
    </p:spTree>
    <p:extLst>
      <p:ext uri="{BB962C8B-B14F-4D97-AF65-F5344CB8AC3E}">
        <p14:creationId xmlns:p14="http://schemas.microsoft.com/office/powerpoint/2010/main" val="2161164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daf-yomi@daf-yomi.com"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daf-yomi@daf-yomi.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675" y="116632"/>
            <a:ext cx="4438650" cy="1038225"/>
          </a:xfrm>
          <a:prstGeom prst="rect">
            <a:avLst/>
          </a:prstGeom>
        </p:spPr>
      </p:pic>
      <p:sp>
        <p:nvSpPr>
          <p:cNvPr id="5" name="TextBox 4"/>
          <p:cNvSpPr txBox="1"/>
          <p:nvPr/>
        </p:nvSpPr>
        <p:spPr>
          <a:xfrm>
            <a:off x="395536" y="1282828"/>
            <a:ext cx="8424936" cy="5078313"/>
          </a:xfrm>
          <a:prstGeom prst="rect">
            <a:avLst/>
          </a:prstGeom>
          <a:noFill/>
        </p:spPr>
        <p:txBody>
          <a:bodyPr wrap="square" rtlCol="1">
            <a:spAutoFit/>
          </a:bodyPr>
          <a:lstStyle/>
          <a:p>
            <a:pPr algn="ctr"/>
            <a:r>
              <a:rPr lang="he-IL" sz="2800" b="1" dirty="0">
                <a:solidFill>
                  <a:srgbClr val="EEECE1">
                    <a:lumMod val="50000"/>
                  </a:srgbClr>
                </a:solidFill>
              </a:rPr>
              <a:t>ברוכים </a:t>
            </a:r>
            <a:r>
              <a:rPr lang="he-IL" sz="2800" b="1" dirty="0" smtClean="0">
                <a:solidFill>
                  <a:srgbClr val="EEECE1">
                    <a:lumMod val="50000"/>
                  </a:srgbClr>
                </a:solidFill>
              </a:rPr>
              <a:t>הבאים ל</a:t>
            </a:r>
            <a:endParaRPr lang="he-IL" sz="2800" b="1" dirty="0">
              <a:solidFill>
                <a:srgbClr val="EEECE1">
                  <a:lumMod val="50000"/>
                </a:srgbClr>
              </a:solidFill>
            </a:endParaRPr>
          </a:p>
          <a:p>
            <a:pPr algn="ctr"/>
            <a:r>
              <a:rPr lang="he-IL" sz="4000" b="1" dirty="0" smtClean="0">
                <a:solidFill>
                  <a:srgbClr val="C0504D">
                    <a:lumMod val="75000"/>
                  </a:srgbClr>
                </a:solidFill>
              </a:rPr>
              <a:t>שיעור דף יומי אונליין</a:t>
            </a:r>
          </a:p>
          <a:p>
            <a:pPr algn="ctr"/>
            <a:endParaRPr lang="he-IL" sz="2400" b="1" dirty="0">
              <a:solidFill>
                <a:srgbClr val="C0504D">
                  <a:lumMod val="75000"/>
                </a:srgbClr>
              </a:solidFill>
            </a:endParaRPr>
          </a:p>
          <a:p>
            <a:pPr algn="ctr"/>
            <a:r>
              <a:rPr lang="he-IL" sz="2400" b="1" dirty="0" smtClean="0">
                <a:solidFill>
                  <a:srgbClr val="C0504D">
                    <a:lumMod val="75000"/>
                  </a:srgbClr>
                </a:solidFill>
              </a:rPr>
              <a:t>יום חמישי י"ג ניסן</a:t>
            </a:r>
          </a:p>
          <a:p>
            <a:pPr algn="ctr"/>
            <a:endParaRPr lang="he-IL" sz="2400" b="1" dirty="0" smtClean="0">
              <a:solidFill>
                <a:srgbClr val="C0504D">
                  <a:lumMod val="75000"/>
                </a:srgbClr>
              </a:solidFill>
            </a:endParaRPr>
          </a:p>
          <a:p>
            <a:pPr algn="ctr"/>
            <a:r>
              <a:rPr lang="he-IL" sz="2400" b="1" dirty="0" smtClean="0">
                <a:solidFill>
                  <a:srgbClr val="C0504D">
                    <a:lumMod val="75000"/>
                  </a:srgbClr>
                </a:solidFill>
              </a:rPr>
              <a:t>השיעור יתחיל בשעה 21:00</a:t>
            </a:r>
          </a:p>
          <a:p>
            <a:pPr algn="ctr"/>
            <a:endParaRPr lang="he-IL" sz="2400" b="1" dirty="0">
              <a:solidFill>
                <a:srgbClr val="C0504D">
                  <a:lumMod val="75000"/>
                </a:srgbClr>
              </a:solidFill>
            </a:endParaRPr>
          </a:p>
          <a:p>
            <a:pPr algn="ctr"/>
            <a:r>
              <a:rPr lang="he-IL" sz="2400" b="1" dirty="0">
                <a:solidFill>
                  <a:srgbClr val="C0504D">
                    <a:lumMod val="75000"/>
                  </a:srgbClr>
                </a:solidFill>
              </a:rPr>
              <a:t>מסכת כתובות נט ע"א (שורה 16) - נט ע"ב (שורה </a:t>
            </a:r>
            <a:r>
              <a:rPr lang="he-IL" sz="2400" b="1" dirty="0" smtClean="0">
                <a:solidFill>
                  <a:srgbClr val="C0504D">
                    <a:lumMod val="75000"/>
                  </a:srgbClr>
                </a:solidFill>
              </a:rPr>
              <a:t>אחרונה)</a:t>
            </a:r>
          </a:p>
          <a:p>
            <a:pPr algn="ctr"/>
            <a:endParaRPr lang="he-IL" sz="2400" b="1" dirty="0">
              <a:solidFill>
                <a:srgbClr val="C0504D">
                  <a:lumMod val="75000"/>
                </a:srgbClr>
              </a:solidFill>
            </a:endParaRPr>
          </a:p>
          <a:p>
            <a:pPr algn="ctr"/>
            <a:r>
              <a:rPr lang="he-IL" sz="2400" b="1" dirty="0" smtClean="0">
                <a:solidFill>
                  <a:srgbClr val="C0504D">
                    <a:lumMod val="75000"/>
                  </a:srgbClr>
                </a:solidFill>
              </a:rPr>
              <a:t>מגיד השיעור: הראל שפירא</a:t>
            </a:r>
          </a:p>
          <a:p>
            <a:pPr algn="ctr"/>
            <a:endParaRPr lang="he-IL" sz="4000" b="1" dirty="0">
              <a:solidFill>
                <a:srgbClr val="C0504D">
                  <a:lumMod val="75000"/>
                </a:srgbClr>
              </a:solidFill>
            </a:endParaRPr>
          </a:p>
          <a:p>
            <a:pPr lvl="0" algn="ctr"/>
            <a:r>
              <a:rPr lang="he-IL" sz="2400" b="1" dirty="0">
                <a:solidFill>
                  <a:srgbClr val="EEECE1">
                    <a:lumMod val="50000"/>
                  </a:srgbClr>
                </a:solidFill>
              </a:rPr>
              <a:t>השיעור היום מוקדש </a:t>
            </a:r>
            <a:r>
              <a:rPr lang="he-IL" sz="2400" b="1" dirty="0" smtClean="0">
                <a:solidFill>
                  <a:srgbClr val="EEECE1">
                    <a:lumMod val="50000"/>
                  </a:srgbClr>
                </a:solidFill>
              </a:rPr>
              <a:t>לרפואת אלעד צפריר בן דנה</a:t>
            </a:r>
            <a:endParaRPr lang="he-IL" sz="2400" dirty="0">
              <a:solidFill>
                <a:prstClr val="black"/>
              </a:solidFill>
            </a:endParaRPr>
          </a:p>
        </p:txBody>
      </p:sp>
    </p:spTree>
    <p:extLst>
      <p:ext uri="{BB962C8B-B14F-4D97-AF65-F5344CB8AC3E}">
        <p14:creationId xmlns:p14="http://schemas.microsoft.com/office/powerpoint/2010/main" val="3101671575"/>
      </p:ext>
    </p:extLst>
  </p:cSld>
  <p:clrMapOvr>
    <a:masterClrMapping/>
  </p:clrMapOvr>
  <p:transition spd="slow" advClick="0" advTm="4000">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675" y="116632"/>
            <a:ext cx="4438650" cy="1038225"/>
          </a:xfrm>
          <a:prstGeom prst="rect">
            <a:avLst/>
          </a:prstGeom>
        </p:spPr>
      </p:pic>
      <p:sp>
        <p:nvSpPr>
          <p:cNvPr id="5" name="TextBox 4"/>
          <p:cNvSpPr txBox="1"/>
          <p:nvPr/>
        </p:nvSpPr>
        <p:spPr>
          <a:xfrm>
            <a:off x="264772" y="1282828"/>
            <a:ext cx="8568952" cy="5216813"/>
          </a:xfrm>
          <a:prstGeom prst="rect">
            <a:avLst/>
          </a:prstGeom>
          <a:noFill/>
        </p:spPr>
        <p:txBody>
          <a:bodyPr wrap="square" rtlCol="1">
            <a:spAutoFit/>
          </a:bodyPr>
          <a:lstStyle/>
          <a:p>
            <a:pPr algn="ctr"/>
            <a:r>
              <a:rPr lang="he-IL" sz="3600" b="1" dirty="0" smtClean="0">
                <a:solidFill>
                  <a:schemeClr val="accent2">
                    <a:lumMod val="75000"/>
                  </a:schemeClr>
                </a:solidFill>
              </a:rPr>
              <a:t>שיעור דף יומי אונליין</a:t>
            </a:r>
          </a:p>
          <a:p>
            <a:pPr algn="ctr"/>
            <a:endParaRPr lang="he-IL" sz="2000" b="1" dirty="0">
              <a:solidFill>
                <a:schemeClr val="accent2">
                  <a:lumMod val="75000"/>
                </a:schemeClr>
              </a:solidFill>
            </a:endParaRPr>
          </a:p>
          <a:p>
            <a:pPr lvl="0" algn="ctr"/>
            <a:r>
              <a:rPr lang="he-IL" sz="2400" b="1" dirty="0">
                <a:solidFill>
                  <a:srgbClr val="C0504D">
                    <a:lumMod val="75000"/>
                  </a:srgbClr>
                </a:solidFill>
              </a:rPr>
              <a:t>מתקיים בשעה </a:t>
            </a:r>
            <a:r>
              <a:rPr lang="he-IL" sz="2400" b="1" dirty="0" smtClean="0">
                <a:solidFill>
                  <a:srgbClr val="C0504D">
                    <a:lumMod val="75000"/>
                  </a:srgbClr>
                </a:solidFill>
              </a:rPr>
              <a:t>21:00-21:50 </a:t>
            </a:r>
            <a:r>
              <a:rPr lang="he-IL" sz="2400" b="1" dirty="0">
                <a:solidFill>
                  <a:srgbClr val="C0504D">
                    <a:lumMod val="75000"/>
                  </a:srgbClr>
                </a:solidFill>
              </a:rPr>
              <a:t>בימים א-ה</a:t>
            </a:r>
          </a:p>
          <a:p>
            <a:pPr lvl="0"/>
            <a:endParaRPr lang="he-IL" dirty="0">
              <a:solidFill>
                <a:prstClr val="black"/>
              </a:solidFill>
            </a:endParaRPr>
          </a:p>
          <a:p>
            <a:pPr lvl="0"/>
            <a:endParaRPr lang="he-IL" sz="800"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a:solidFill>
                <a:prstClr val="black"/>
              </a:solidFill>
            </a:endParaRPr>
          </a:p>
          <a:p>
            <a:pPr lvl="0"/>
            <a:endParaRPr lang="he-IL" sz="1100" dirty="0">
              <a:solidFill>
                <a:prstClr val="black"/>
              </a:solidFill>
            </a:endParaRPr>
          </a:p>
          <a:p>
            <a:pPr lvl="0" algn="ctr"/>
            <a:r>
              <a:rPr lang="he-IL" dirty="0" smtClean="0">
                <a:solidFill>
                  <a:prstClr val="black"/>
                </a:solidFill>
              </a:rPr>
              <a:t>לסיוע טכני ולהקדשת </a:t>
            </a:r>
            <a:r>
              <a:rPr lang="he-IL" dirty="0">
                <a:solidFill>
                  <a:prstClr val="black"/>
                </a:solidFill>
              </a:rPr>
              <a:t>שיעורים:</a:t>
            </a:r>
            <a:r>
              <a:rPr lang="en-US" dirty="0">
                <a:solidFill>
                  <a:prstClr val="black"/>
                </a:solidFill>
                <a:hlinkClick r:id="rId3"/>
              </a:rPr>
              <a:t>daf-yomi@daf-yomi.com</a:t>
            </a:r>
            <a:r>
              <a:rPr lang="en-US" dirty="0">
                <a:solidFill>
                  <a:prstClr val="black"/>
                </a:solidFill>
              </a:rPr>
              <a:t> </a:t>
            </a:r>
            <a:endParaRPr lang="he-IL" dirty="0">
              <a:solidFill>
                <a:prstClr val="black"/>
              </a:solidFill>
            </a:endParaRPr>
          </a:p>
        </p:txBody>
      </p:sp>
      <p:graphicFrame>
        <p:nvGraphicFramePr>
          <p:cNvPr id="8" name="טבלה 7"/>
          <p:cNvGraphicFramePr>
            <a:graphicFrameLocks noGrp="1"/>
          </p:cNvGraphicFramePr>
          <p:nvPr>
            <p:extLst>
              <p:ext uri="{D42A27DB-BD31-4B8C-83A1-F6EECF244321}">
                <p14:modId xmlns:p14="http://schemas.microsoft.com/office/powerpoint/2010/main" val="2701703828"/>
              </p:ext>
            </p:extLst>
          </p:nvPr>
        </p:nvGraphicFramePr>
        <p:xfrm>
          <a:off x="1115615" y="2996952"/>
          <a:ext cx="6912769" cy="2879208"/>
        </p:xfrm>
        <a:graphic>
          <a:graphicData uri="http://schemas.openxmlformats.org/drawingml/2006/table">
            <a:tbl>
              <a:tblPr rtl="1" firstRow="1" firstCol="1" bandRow="1"/>
              <a:tblGrid>
                <a:gridCol w="1420354"/>
                <a:gridCol w="3909827"/>
                <a:gridCol w="1582588"/>
              </a:tblGrid>
              <a:tr h="308349">
                <a:tc>
                  <a:txBody>
                    <a:bodyPr/>
                    <a:lstStyle/>
                    <a:p>
                      <a:pPr algn="ctr" rtl="1">
                        <a:lnSpc>
                          <a:spcPct val="115000"/>
                        </a:lnSpc>
                        <a:spcAft>
                          <a:spcPts val="0"/>
                        </a:spcAft>
                      </a:pPr>
                      <a:r>
                        <a:rPr lang="he-IL" sz="1500" b="1" dirty="0">
                          <a:effectLst/>
                          <a:latin typeface="Calibri"/>
                          <a:ea typeface="Calibri"/>
                          <a:cs typeface="Arial"/>
                        </a:rPr>
                        <a:t>יום</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he-IL" sz="1500" b="1" dirty="0">
                          <a:effectLst/>
                          <a:latin typeface="Calibri"/>
                          <a:ea typeface="Calibri"/>
                          <a:cs typeface="Arial"/>
                        </a:rPr>
                        <a:t>תוכן השיעור</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he-IL" sz="1500" b="1" dirty="0">
                          <a:effectLst/>
                          <a:latin typeface="Calibri"/>
                          <a:ea typeface="Calibri"/>
                          <a:cs typeface="Arial"/>
                        </a:rPr>
                        <a:t>מגיד השיעור</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r>
              <a:tr h="531902">
                <a:tc>
                  <a:txBody>
                    <a:bodyPr/>
                    <a:lstStyle/>
                    <a:p>
                      <a:pPr algn="just" rtl="1">
                        <a:lnSpc>
                          <a:spcPct val="115000"/>
                        </a:lnSpc>
                        <a:spcAft>
                          <a:spcPts val="0"/>
                        </a:spcAft>
                      </a:pPr>
                      <a:r>
                        <a:rPr lang="he-IL" sz="1500" dirty="0">
                          <a:effectLst/>
                          <a:latin typeface="Calibri"/>
                          <a:ea typeface="Calibri"/>
                          <a:cs typeface="Arial"/>
                        </a:rPr>
                        <a:t>יום א </a:t>
                      </a:r>
                      <a:r>
                        <a:rPr lang="he-IL" sz="1500" dirty="0" smtClean="0">
                          <a:effectLst/>
                          <a:latin typeface="Calibri"/>
                          <a:ea typeface="Calibri"/>
                          <a:cs typeface="Arial"/>
                        </a:rPr>
                        <a:t>(ט' ניסן)</a:t>
                      </a:r>
                      <a:endParaRPr lang="en-US" sz="1500" dirty="0">
                        <a:effectLst/>
                        <a:latin typeface="Calibri"/>
                        <a:ea typeface="Calibri"/>
                        <a:cs typeface="Arial"/>
                      </a:endParaRPr>
                    </a:p>
                    <a:p>
                      <a:pPr algn="just" rtl="1">
                        <a:lnSpc>
                          <a:spcPct val="115000"/>
                        </a:lnSpc>
                        <a:spcAft>
                          <a:spcPts val="0"/>
                        </a:spcAft>
                      </a:pPr>
                      <a:r>
                        <a:rPr lang="he-IL" sz="1500" dirty="0">
                          <a:effectLst/>
                          <a:latin typeface="Calibri"/>
                          <a:ea typeface="Calibri"/>
                          <a:cs typeface="Arial"/>
                        </a:rPr>
                        <a:t> </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dirty="0" smtClean="0">
                          <a:effectLst/>
                          <a:latin typeface="+mn-lt"/>
                          <a:ea typeface="Calibri"/>
                          <a:cs typeface="Arial"/>
                        </a:rPr>
                        <a:t>נד ע"ב (תחילת הפרק) - נו ע"א (שורה</a:t>
                      </a:r>
                      <a:r>
                        <a:rPr lang="he-IL" sz="1500" baseline="0" dirty="0" smtClean="0">
                          <a:effectLst/>
                          <a:latin typeface="+mn-lt"/>
                          <a:ea typeface="Calibri"/>
                          <a:cs typeface="Arial"/>
                        </a:rPr>
                        <a:t> 17</a:t>
                      </a:r>
                      <a:r>
                        <a:rPr lang="he-IL" sz="1500" dirty="0" smtClean="0">
                          <a:effectLst/>
                          <a:latin typeface="+mn-lt"/>
                          <a:ea typeface="Calibri"/>
                          <a:cs typeface="Arial"/>
                        </a:rPr>
                        <a:t>)</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dirty="0">
                          <a:effectLst/>
                          <a:latin typeface="Calibri"/>
                          <a:ea typeface="Calibri"/>
                          <a:cs typeface="Arial"/>
                        </a:rPr>
                        <a:t>אברהם סתיו</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a:effectLst/>
                          <a:latin typeface="Calibri"/>
                          <a:ea typeface="Calibri"/>
                          <a:cs typeface="Arial"/>
                        </a:rPr>
                        <a:t>יום ב </a:t>
                      </a:r>
                      <a:r>
                        <a:rPr lang="he-IL" sz="1500" dirty="0" smtClean="0">
                          <a:effectLst/>
                          <a:latin typeface="Calibri"/>
                          <a:ea typeface="Calibri"/>
                          <a:cs typeface="Arial"/>
                        </a:rPr>
                        <a:t>(י'</a:t>
                      </a:r>
                      <a:r>
                        <a:rPr lang="he-IL" sz="1500" baseline="0" dirty="0" smtClean="0">
                          <a:effectLst/>
                          <a:latin typeface="Calibri"/>
                          <a:ea typeface="Calibri"/>
                          <a:cs typeface="Arial"/>
                        </a:rPr>
                        <a:t> ניסן)</a:t>
                      </a:r>
                      <a:endParaRPr lang="en-US" sz="1500" dirty="0">
                        <a:effectLst/>
                        <a:latin typeface="Calibri"/>
                        <a:ea typeface="Calibri"/>
                        <a:cs typeface="Arial"/>
                      </a:endParaRPr>
                    </a:p>
                    <a:p>
                      <a:pPr algn="just" rtl="1">
                        <a:lnSpc>
                          <a:spcPct val="115000"/>
                        </a:lnSpc>
                        <a:spcAft>
                          <a:spcPts val="0"/>
                        </a:spcAft>
                      </a:pPr>
                      <a:r>
                        <a:rPr lang="he-IL" sz="1500" dirty="0">
                          <a:effectLst/>
                          <a:latin typeface="Calibri"/>
                          <a:ea typeface="Calibri"/>
                          <a:cs typeface="Arial"/>
                        </a:rPr>
                        <a:t> </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dirty="0" smtClean="0">
                          <a:effectLst/>
                          <a:latin typeface="+mn-lt"/>
                          <a:ea typeface="Calibri"/>
                          <a:cs typeface="Arial"/>
                        </a:rPr>
                        <a:t>נו ע"א (שורה 17) - </a:t>
                      </a:r>
                      <a:r>
                        <a:rPr lang="he-IL" sz="1500" dirty="0" err="1" smtClean="0">
                          <a:effectLst/>
                          <a:latin typeface="+mn-lt"/>
                          <a:ea typeface="Calibri"/>
                          <a:cs typeface="Arial"/>
                        </a:rPr>
                        <a:t>נז</a:t>
                      </a:r>
                      <a:r>
                        <a:rPr lang="he-IL" sz="1500" dirty="0" smtClean="0">
                          <a:effectLst/>
                          <a:latin typeface="+mn-lt"/>
                          <a:ea typeface="Calibri"/>
                          <a:cs typeface="Arial"/>
                        </a:rPr>
                        <a:t> ע"א (שורה</a:t>
                      </a:r>
                      <a:r>
                        <a:rPr lang="he-IL" sz="1500" baseline="0" dirty="0" smtClean="0">
                          <a:effectLst/>
                          <a:latin typeface="+mn-lt"/>
                          <a:ea typeface="Calibri"/>
                          <a:cs typeface="Arial"/>
                        </a:rPr>
                        <a:t> 7</a:t>
                      </a:r>
                      <a:r>
                        <a:rPr lang="he-IL" sz="1500" dirty="0" smtClean="0">
                          <a:effectLst/>
                          <a:latin typeface="+mn-lt"/>
                          <a:ea typeface="Calibri"/>
                          <a:cs typeface="Arial"/>
                        </a:rPr>
                        <a:t>)</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dirty="0" smtClean="0">
                          <a:effectLst/>
                          <a:latin typeface="Calibri"/>
                          <a:ea typeface="Calibri"/>
                          <a:cs typeface="Arial"/>
                        </a:rPr>
                        <a:t>דובי</a:t>
                      </a:r>
                      <a:r>
                        <a:rPr lang="he-IL" sz="1500" baseline="0" dirty="0" smtClean="0">
                          <a:effectLst/>
                          <a:latin typeface="Calibri"/>
                          <a:ea typeface="Calibri"/>
                          <a:cs typeface="Arial"/>
                        </a:rPr>
                        <a:t> שחור</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a:effectLst/>
                          <a:latin typeface="Calibri"/>
                          <a:ea typeface="Calibri"/>
                          <a:cs typeface="Arial"/>
                        </a:rPr>
                        <a:t>יום ג </a:t>
                      </a:r>
                      <a:r>
                        <a:rPr lang="he-IL" sz="1500" dirty="0" smtClean="0">
                          <a:effectLst/>
                          <a:latin typeface="Calibri"/>
                          <a:ea typeface="Calibri"/>
                          <a:cs typeface="Arial"/>
                        </a:rPr>
                        <a:t>(י"א</a:t>
                      </a:r>
                      <a:r>
                        <a:rPr lang="he-IL" sz="1500" baseline="0" dirty="0" smtClean="0">
                          <a:effectLst/>
                          <a:latin typeface="Calibri"/>
                          <a:ea typeface="Calibri"/>
                          <a:cs typeface="Arial"/>
                        </a:rPr>
                        <a:t> ניסן</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dirty="0" err="1" smtClean="0">
                          <a:effectLst/>
                          <a:latin typeface="+mn-lt"/>
                          <a:ea typeface="Calibri"/>
                          <a:cs typeface="Arial"/>
                        </a:rPr>
                        <a:t>נז</a:t>
                      </a:r>
                      <a:r>
                        <a:rPr lang="he-IL" sz="1500" dirty="0" smtClean="0">
                          <a:effectLst/>
                          <a:latin typeface="+mn-lt"/>
                          <a:ea typeface="Calibri"/>
                          <a:cs typeface="Arial"/>
                        </a:rPr>
                        <a:t> ע"א (שורה 7</a:t>
                      </a:r>
                      <a:r>
                        <a:rPr lang="he-IL" sz="1500" smtClean="0">
                          <a:effectLst/>
                          <a:latin typeface="+mn-lt"/>
                          <a:ea typeface="Calibri"/>
                          <a:cs typeface="Arial"/>
                        </a:rPr>
                        <a:t>) - נח </a:t>
                      </a:r>
                      <a:r>
                        <a:rPr lang="he-IL" sz="1500" dirty="0" smtClean="0">
                          <a:effectLst/>
                          <a:latin typeface="+mn-lt"/>
                          <a:ea typeface="Calibri"/>
                          <a:cs typeface="Arial"/>
                        </a:rPr>
                        <a:t>ע"א (שורה 4)</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dirty="0">
                          <a:effectLst/>
                          <a:latin typeface="Calibri"/>
                          <a:ea typeface="Calibri"/>
                          <a:cs typeface="Arial"/>
                        </a:rPr>
                        <a:t>אבי ליפשיץ</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smtClean="0">
                          <a:effectLst/>
                          <a:latin typeface="Calibri"/>
                          <a:ea typeface="Calibri"/>
                          <a:cs typeface="Arial"/>
                        </a:rPr>
                        <a:t>יום ד (י"ב</a:t>
                      </a:r>
                      <a:r>
                        <a:rPr lang="he-IL" sz="1500" baseline="0" dirty="0" smtClean="0">
                          <a:effectLst/>
                          <a:latin typeface="Calibri"/>
                          <a:ea typeface="Calibri"/>
                          <a:cs typeface="Arial"/>
                        </a:rPr>
                        <a:t> ניסן</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dirty="0" smtClean="0">
                          <a:effectLst/>
                          <a:latin typeface="+mn-lt"/>
                          <a:ea typeface="Calibri"/>
                          <a:cs typeface="Arial"/>
                        </a:rPr>
                        <a:t>נח ע"א (שורה 4) - נט ע"א (שורה 16)</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dirty="0" smtClean="0">
                          <a:effectLst/>
                          <a:latin typeface="Calibri"/>
                          <a:ea typeface="Calibri"/>
                          <a:cs typeface="Arial"/>
                        </a:rPr>
                        <a:t>הראל שפירא</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443251">
                <a:tc>
                  <a:txBody>
                    <a:bodyPr/>
                    <a:lstStyle/>
                    <a:p>
                      <a:pPr algn="just" rtl="1">
                        <a:lnSpc>
                          <a:spcPct val="115000"/>
                        </a:lnSpc>
                        <a:spcAft>
                          <a:spcPts val="0"/>
                        </a:spcAft>
                      </a:pPr>
                      <a:r>
                        <a:rPr lang="he-IL" sz="1500" dirty="0" smtClean="0">
                          <a:effectLst/>
                          <a:latin typeface="Calibri"/>
                          <a:ea typeface="Calibri"/>
                          <a:cs typeface="Arial"/>
                        </a:rPr>
                        <a:t>יום ה (י"ג</a:t>
                      </a:r>
                      <a:r>
                        <a:rPr lang="he-IL" sz="1500" baseline="0" dirty="0" smtClean="0">
                          <a:effectLst/>
                          <a:latin typeface="Calibri"/>
                          <a:ea typeface="Calibri"/>
                          <a:cs typeface="Arial"/>
                        </a:rPr>
                        <a:t> ניסן</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נט ע"א (שורה 16) - נט ע"ב (שורה אחרונה)</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dirty="0" smtClean="0">
                          <a:effectLst/>
                          <a:latin typeface="Calibri"/>
                          <a:ea typeface="Calibri"/>
                          <a:cs typeface="Arial"/>
                        </a:rPr>
                        <a:t>הראל</a:t>
                      </a:r>
                      <a:r>
                        <a:rPr lang="he-IL" sz="1500" baseline="0" dirty="0" smtClean="0">
                          <a:effectLst/>
                          <a:latin typeface="Calibri"/>
                          <a:ea typeface="Calibri"/>
                          <a:cs typeface="Arial"/>
                        </a:rPr>
                        <a:t> שפירא</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bl>
          </a:graphicData>
        </a:graphic>
      </p:graphicFrame>
      <p:sp>
        <p:nvSpPr>
          <p:cNvPr id="6" name="TextBox 5"/>
          <p:cNvSpPr txBox="1"/>
          <p:nvPr/>
        </p:nvSpPr>
        <p:spPr>
          <a:xfrm>
            <a:off x="8244408" y="3313692"/>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
        <p:nvSpPr>
          <p:cNvPr id="7" name="TextBox 6"/>
          <p:cNvSpPr txBox="1"/>
          <p:nvPr/>
        </p:nvSpPr>
        <p:spPr>
          <a:xfrm>
            <a:off x="8244408" y="3841884"/>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
        <p:nvSpPr>
          <p:cNvPr id="9" name="TextBox 8"/>
          <p:cNvSpPr txBox="1"/>
          <p:nvPr/>
        </p:nvSpPr>
        <p:spPr>
          <a:xfrm>
            <a:off x="8244408" y="4393812"/>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
        <p:nvSpPr>
          <p:cNvPr id="10" name="TextBox 9"/>
          <p:cNvSpPr txBox="1"/>
          <p:nvPr/>
        </p:nvSpPr>
        <p:spPr>
          <a:xfrm>
            <a:off x="8244408" y="4922004"/>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
        <p:nvSpPr>
          <p:cNvPr id="11" name="TextBox 10"/>
          <p:cNvSpPr txBox="1"/>
          <p:nvPr/>
        </p:nvSpPr>
        <p:spPr>
          <a:xfrm>
            <a:off x="8244408" y="5354052"/>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Tree>
    <p:extLst>
      <p:ext uri="{BB962C8B-B14F-4D97-AF65-F5344CB8AC3E}">
        <p14:creationId xmlns:p14="http://schemas.microsoft.com/office/powerpoint/2010/main" val="2632612845"/>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4772" y="116632"/>
            <a:ext cx="8568952" cy="6226320"/>
          </a:xfrm>
          <a:prstGeom prst="rect">
            <a:avLst/>
          </a:prstGeom>
          <a:noFill/>
        </p:spPr>
        <p:txBody>
          <a:bodyPr wrap="square" rtlCol="1">
            <a:spAutoFit/>
          </a:bodyPr>
          <a:lstStyle/>
          <a:p>
            <a:pPr lvl="0">
              <a:lnSpc>
                <a:spcPct val="130000"/>
              </a:lnSpc>
            </a:pPr>
            <a:endParaRPr lang="he-IL" sz="1400" b="1" dirty="0" smtClean="0">
              <a:solidFill>
                <a:schemeClr val="accent2"/>
              </a:solidFill>
            </a:endParaRPr>
          </a:p>
          <a:p>
            <a:pPr lvl="0">
              <a:lnSpc>
                <a:spcPct val="130000"/>
              </a:lnSpc>
            </a:pPr>
            <a:r>
              <a:rPr lang="he-IL" sz="2800" b="1" dirty="0" smtClean="0">
                <a:solidFill>
                  <a:schemeClr val="accent2"/>
                </a:solidFill>
              </a:rPr>
              <a:t>להתראות ביום ראשון בשיעור הבא</a:t>
            </a:r>
            <a:endParaRPr lang="he-IL" sz="2000" dirty="0">
              <a:solidFill>
                <a:prstClr val="black"/>
              </a:solidFill>
            </a:endParaRPr>
          </a:p>
          <a:p>
            <a:pPr lvl="0">
              <a:lnSpc>
                <a:spcPct val="130000"/>
              </a:lnSpc>
            </a:pPr>
            <a:endParaRPr lang="he-IL" sz="2000" dirty="0" smtClean="0">
              <a:solidFill>
                <a:prstClr val="black"/>
              </a:solidFill>
            </a:endParaRPr>
          </a:p>
          <a:p>
            <a:pPr lvl="0">
              <a:lnSpc>
                <a:spcPct val="130000"/>
              </a:lnSpc>
            </a:pPr>
            <a:r>
              <a:rPr lang="he-IL" sz="2000" dirty="0" smtClean="0">
                <a:solidFill>
                  <a:prstClr val="black"/>
                </a:solidFill>
              </a:rPr>
              <a:t>לידיעתכם</a:t>
            </a:r>
            <a:r>
              <a:rPr lang="he-IL" sz="2000" dirty="0">
                <a:solidFill>
                  <a:prstClr val="black"/>
                </a:solidFill>
              </a:rPr>
              <a:t>:</a:t>
            </a:r>
          </a:p>
          <a:p>
            <a:pPr lvl="0">
              <a:lnSpc>
                <a:spcPct val="130000"/>
              </a:lnSpc>
            </a:pPr>
            <a:r>
              <a:rPr lang="he-IL" sz="2000" dirty="0">
                <a:solidFill>
                  <a:prstClr val="black"/>
                </a:solidFill>
              </a:rPr>
              <a:t>שיעורי האונליין מוקלטים וזמינים </a:t>
            </a:r>
            <a:r>
              <a:rPr lang="he-IL" sz="2000" dirty="0" err="1">
                <a:solidFill>
                  <a:prstClr val="black"/>
                </a:solidFill>
              </a:rPr>
              <a:t>לצפיה</a:t>
            </a:r>
            <a:r>
              <a:rPr lang="he-IL" sz="2000" dirty="0">
                <a:solidFill>
                  <a:prstClr val="black"/>
                </a:solidFill>
              </a:rPr>
              <a:t> חוזרת [החל מעוד </a:t>
            </a:r>
            <a:r>
              <a:rPr lang="he-IL" sz="2000" dirty="0" smtClean="0">
                <a:solidFill>
                  <a:prstClr val="black"/>
                </a:solidFill>
              </a:rPr>
              <a:t>שעה] </a:t>
            </a:r>
            <a:r>
              <a:rPr lang="he-IL" sz="2000" dirty="0">
                <a:solidFill>
                  <a:prstClr val="black"/>
                </a:solidFill>
              </a:rPr>
              <a:t>בפורטל הדף היומי (בספריית שיעורי שמע/וידאו</a:t>
            </a:r>
            <a:r>
              <a:rPr lang="he-IL" sz="2000" dirty="0" smtClean="0">
                <a:solidFill>
                  <a:prstClr val="black"/>
                </a:solidFill>
              </a:rPr>
              <a:t>).</a:t>
            </a:r>
          </a:p>
          <a:p>
            <a:pPr lvl="0">
              <a:lnSpc>
                <a:spcPct val="130000"/>
              </a:lnSpc>
            </a:pPr>
            <a:endParaRPr lang="he-IL" sz="2000" dirty="0">
              <a:solidFill>
                <a:prstClr val="black"/>
              </a:solidFill>
            </a:endParaRPr>
          </a:p>
          <a:p>
            <a:pPr algn="ctr"/>
            <a:endParaRPr lang="he-IL" sz="3600" b="1" dirty="0" smtClean="0">
              <a:solidFill>
                <a:schemeClr val="accent2">
                  <a:lumMod val="75000"/>
                </a:schemeClr>
              </a:solidFill>
            </a:endParaRPr>
          </a:p>
          <a:p>
            <a:pPr lvl="0"/>
            <a:endParaRPr lang="he-IL" dirty="0" smtClean="0">
              <a:solidFill>
                <a:prstClr val="black"/>
              </a:solidFill>
            </a:endParaRPr>
          </a:p>
          <a:p>
            <a:pPr lvl="0"/>
            <a:endParaRPr lang="he-IL" dirty="0">
              <a:solidFill>
                <a:prstClr val="black"/>
              </a:solidFill>
            </a:endParaRPr>
          </a:p>
          <a:p>
            <a:pPr lvl="0"/>
            <a:endParaRPr lang="he-IL" dirty="0">
              <a:solidFill>
                <a:prstClr val="black"/>
              </a:solidFill>
            </a:endParaRPr>
          </a:p>
          <a:p>
            <a:pPr lvl="0"/>
            <a:endParaRPr lang="he-IL" sz="1100" dirty="0">
              <a:solidFill>
                <a:prstClr val="black"/>
              </a:solidFill>
            </a:endParaRPr>
          </a:p>
          <a:p>
            <a:pPr lvl="0" algn="ctr"/>
            <a:endParaRPr lang="he-IL" dirty="0" smtClean="0">
              <a:solidFill>
                <a:prstClr val="black"/>
              </a:solidFill>
            </a:endParaRPr>
          </a:p>
          <a:p>
            <a:pPr lvl="0" algn="ctr"/>
            <a:endParaRPr lang="he-IL" sz="2000" dirty="0">
              <a:solidFill>
                <a:prstClr val="black"/>
              </a:solidFill>
            </a:endParaRPr>
          </a:p>
          <a:p>
            <a:pPr lvl="0" algn="ctr"/>
            <a:endParaRPr lang="he-IL" dirty="0" smtClean="0">
              <a:solidFill>
                <a:prstClr val="black"/>
              </a:solidFill>
            </a:endParaRPr>
          </a:p>
          <a:p>
            <a:pPr lvl="0" algn="ctr"/>
            <a:r>
              <a:rPr lang="he-IL" sz="2300" b="1" dirty="0">
                <a:solidFill>
                  <a:srgbClr val="EEECE1">
                    <a:lumMod val="50000"/>
                  </a:srgbClr>
                </a:solidFill>
              </a:rPr>
              <a:t>השיעור היום </a:t>
            </a:r>
            <a:r>
              <a:rPr lang="he-IL" sz="2300" b="1" dirty="0" smtClean="0">
                <a:solidFill>
                  <a:srgbClr val="EEECE1">
                    <a:lumMod val="50000"/>
                  </a:srgbClr>
                </a:solidFill>
              </a:rPr>
              <a:t>הוקדש לרפואת אלעד צפריר בן דנה</a:t>
            </a:r>
            <a:endParaRPr lang="he-IL" sz="2300" dirty="0" smtClean="0">
              <a:solidFill>
                <a:prstClr val="black"/>
              </a:solidFill>
            </a:endParaRPr>
          </a:p>
          <a:p>
            <a:pPr lvl="0" algn="ctr"/>
            <a:endParaRPr lang="he-IL" sz="1600" dirty="0">
              <a:solidFill>
                <a:prstClr val="black"/>
              </a:solidFill>
            </a:endParaRPr>
          </a:p>
          <a:p>
            <a:pPr lvl="0" algn="ctr"/>
            <a:r>
              <a:rPr lang="he-IL" dirty="0" smtClean="0">
                <a:solidFill>
                  <a:prstClr val="black"/>
                </a:solidFill>
              </a:rPr>
              <a:t>לסיוע טכני ולהקדשת </a:t>
            </a:r>
            <a:r>
              <a:rPr lang="he-IL" dirty="0">
                <a:solidFill>
                  <a:prstClr val="black"/>
                </a:solidFill>
              </a:rPr>
              <a:t>שיעורים:</a:t>
            </a:r>
            <a:r>
              <a:rPr lang="en-US" dirty="0">
                <a:solidFill>
                  <a:prstClr val="black"/>
                </a:solidFill>
                <a:hlinkClick r:id="rId2"/>
              </a:rPr>
              <a:t>daf-yomi@daf-yomi.com</a:t>
            </a:r>
            <a:r>
              <a:rPr lang="en-US" dirty="0">
                <a:solidFill>
                  <a:prstClr val="black"/>
                </a:solidFill>
              </a:rPr>
              <a:t> </a:t>
            </a:r>
            <a:endParaRPr lang="he-IL" dirty="0">
              <a:solidFill>
                <a:prstClr val="black"/>
              </a:solidFill>
            </a:endParaRPr>
          </a:p>
        </p:txBody>
      </p:sp>
      <p:pic>
        <p:nvPicPr>
          <p:cNvPr id="2" name="תמונה 1"/>
          <p:cNvPicPr>
            <a:picLocks noChangeAspect="1"/>
          </p:cNvPicPr>
          <p:nvPr/>
        </p:nvPicPr>
        <p:blipFill>
          <a:blip r:embed="rId3"/>
          <a:stretch>
            <a:fillRect/>
          </a:stretch>
        </p:blipFill>
        <p:spPr>
          <a:xfrm>
            <a:off x="1691680" y="2760794"/>
            <a:ext cx="6624736" cy="1964350"/>
          </a:xfrm>
          <a:prstGeom prst="rect">
            <a:avLst/>
          </a:prstGeom>
        </p:spPr>
      </p:pic>
      <p:cxnSp>
        <p:nvCxnSpPr>
          <p:cNvPr id="6" name="מחבר חץ ישר 5"/>
          <p:cNvCxnSpPr/>
          <p:nvPr/>
        </p:nvCxnSpPr>
        <p:spPr>
          <a:xfrm flipH="1">
            <a:off x="6444208" y="2492896"/>
            <a:ext cx="648072" cy="1728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063310"/>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4524" y="35332"/>
            <a:ext cx="1512168" cy="369332"/>
          </a:xfrm>
          <a:prstGeom prst="rect">
            <a:avLst/>
          </a:prstGeom>
          <a:noFill/>
        </p:spPr>
        <p:txBody>
          <a:bodyPr wrap="square" rtlCol="1">
            <a:spAutoFit/>
          </a:bodyPr>
          <a:lstStyle/>
          <a:p>
            <a:r>
              <a:rPr lang="he-IL" b="1" dirty="0" smtClean="0">
                <a:solidFill>
                  <a:schemeClr val="bg1">
                    <a:lumMod val="50000"/>
                  </a:schemeClr>
                </a:solidFill>
              </a:rPr>
              <a:t>דף נט עמוד </a:t>
            </a:r>
            <a:r>
              <a:rPr lang="he-IL" b="1" dirty="0">
                <a:solidFill>
                  <a:schemeClr val="bg1">
                    <a:lumMod val="50000"/>
                  </a:schemeClr>
                </a:solidFill>
              </a:rPr>
              <a:t>א</a:t>
            </a:r>
          </a:p>
        </p:txBody>
      </p:sp>
      <p:sp>
        <p:nvSpPr>
          <p:cNvPr id="4" name="TextBox 3"/>
          <p:cNvSpPr txBox="1"/>
          <p:nvPr/>
        </p:nvSpPr>
        <p:spPr>
          <a:xfrm>
            <a:off x="1763688" y="1721733"/>
            <a:ext cx="6808733" cy="5004447"/>
          </a:xfrm>
          <a:prstGeom prst="rect">
            <a:avLst/>
          </a:prstGeom>
          <a:noFill/>
        </p:spPr>
        <p:txBody>
          <a:bodyPr wrap="square" rtlCol="1">
            <a:spAutoFit/>
          </a:bodyPr>
          <a:lstStyle/>
          <a:p>
            <a:pPr>
              <a:lnSpc>
                <a:spcPct val="120000"/>
              </a:lnSpc>
            </a:pPr>
            <a:r>
              <a:rPr lang="he-IL" sz="2000" dirty="0"/>
              <a:t>אמר </a:t>
            </a:r>
            <a:r>
              <a:rPr lang="he-IL" sz="2000" dirty="0" smtClean="0"/>
              <a:t>שמואל: </a:t>
            </a:r>
            <a:r>
              <a:rPr lang="he-IL" sz="2000" dirty="0"/>
              <a:t>הלכה כרבי יוחנן </a:t>
            </a:r>
            <a:r>
              <a:rPr lang="he-IL" sz="2000" dirty="0" smtClean="0"/>
              <a:t>הסנדלר.</a:t>
            </a:r>
          </a:p>
          <a:p>
            <a:pPr>
              <a:lnSpc>
                <a:spcPct val="120000"/>
              </a:lnSpc>
            </a:pPr>
            <a:endParaRPr lang="he-IL" sz="1600" dirty="0"/>
          </a:p>
          <a:p>
            <a:pPr>
              <a:lnSpc>
                <a:spcPct val="120000"/>
              </a:lnSpc>
            </a:pPr>
            <a:r>
              <a:rPr lang="he-IL" sz="2000" dirty="0" smtClean="0"/>
              <a:t>ומי </a:t>
            </a:r>
            <a:r>
              <a:rPr lang="he-IL" sz="2000" dirty="0"/>
              <a:t>אמר שמואל </a:t>
            </a:r>
            <a:r>
              <a:rPr lang="he-IL" sz="2000" dirty="0" smtClean="0"/>
              <a:t>הכי? </a:t>
            </a:r>
            <a:r>
              <a:rPr lang="he-IL" sz="2000" dirty="0" err="1" smtClean="0"/>
              <a:t>והתנן</a:t>
            </a:r>
            <a:r>
              <a:rPr lang="he-IL" sz="2000" dirty="0" smtClean="0"/>
              <a:t>: </a:t>
            </a:r>
          </a:p>
          <a:p>
            <a:pPr>
              <a:lnSpc>
                <a:spcPct val="120000"/>
              </a:lnSpc>
            </a:pPr>
            <a:r>
              <a:rPr lang="he-IL" sz="2000" dirty="0">
                <a:solidFill>
                  <a:schemeClr val="accent6">
                    <a:lumMod val="50000"/>
                  </a:schemeClr>
                </a:solidFill>
              </a:rPr>
              <a:t>קונם שאני עושה </a:t>
            </a:r>
            <a:r>
              <a:rPr lang="he-IL" sz="2000" dirty="0" smtClean="0">
                <a:solidFill>
                  <a:schemeClr val="accent6">
                    <a:lumMod val="50000"/>
                  </a:schemeClr>
                </a:solidFill>
              </a:rPr>
              <a:t>לפיך - </a:t>
            </a:r>
          </a:p>
          <a:p>
            <a:pPr>
              <a:lnSpc>
                <a:spcPct val="120000"/>
              </a:lnSpc>
            </a:pPr>
            <a:r>
              <a:rPr lang="he-IL" sz="2000" dirty="0" smtClean="0">
                <a:solidFill>
                  <a:schemeClr val="accent6">
                    <a:lumMod val="50000"/>
                  </a:schemeClr>
                </a:solidFill>
              </a:rPr>
              <a:t>אינו </a:t>
            </a:r>
            <a:r>
              <a:rPr lang="he-IL" sz="2000" dirty="0">
                <a:solidFill>
                  <a:schemeClr val="accent6">
                    <a:lumMod val="50000"/>
                  </a:schemeClr>
                </a:solidFill>
              </a:rPr>
              <a:t>צריך </a:t>
            </a:r>
            <a:r>
              <a:rPr lang="he-IL" sz="2000" dirty="0" smtClean="0">
                <a:solidFill>
                  <a:schemeClr val="accent6">
                    <a:lumMod val="50000"/>
                  </a:schemeClr>
                </a:solidFill>
              </a:rPr>
              <a:t>להפר.</a:t>
            </a:r>
            <a:endParaRPr lang="he-IL" sz="2000" dirty="0">
              <a:solidFill>
                <a:schemeClr val="accent6">
                  <a:lumMod val="50000"/>
                </a:schemeClr>
              </a:solidFill>
            </a:endParaRPr>
          </a:p>
          <a:p>
            <a:pPr>
              <a:lnSpc>
                <a:spcPct val="120000"/>
              </a:lnSpc>
            </a:pPr>
            <a:r>
              <a:rPr lang="he-IL" sz="2000" dirty="0">
                <a:solidFill>
                  <a:schemeClr val="accent6">
                    <a:lumMod val="50000"/>
                  </a:schemeClr>
                </a:solidFill>
              </a:rPr>
              <a:t>רבי עקיבא </a:t>
            </a:r>
            <a:r>
              <a:rPr lang="he-IL" sz="2000" dirty="0" smtClean="0">
                <a:solidFill>
                  <a:schemeClr val="accent6">
                    <a:lumMod val="50000"/>
                  </a:schemeClr>
                </a:solidFill>
              </a:rPr>
              <a:t>אומר: יפר, </a:t>
            </a:r>
            <a:r>
              <a:rPr lang="he-IL" sz="2000" dirty="0">
                <a:solidFill>
                  <a:schemeClr val="accent6">
                    <a:lumMod val="50000"/>
                  </a:schemeClr>
                </a:solidFill>
              </a:rPr>
              <a:t>שמא תעדיף עליו יתר מן הראוי </a:t>
            </a:r>
            <a:r>
              <a:rPr lang="he-IL" sz="2000" dirty="0" smtClean="0">
                <a:solidFill>
                  <a:schemeClr val="accent6">
                    <a:lumMod val="50000"/>
                  </a:schemeClr>
                </a:solidFill>
              </a:rPr>
              <a:t>לו.</a:t>
            </a:r>
            <a:endParaRPr lang="he-IL" sz="2000" dirty="0">
              <a:solidFill>
                <a:schemeClr val="accent6">
                  <a:lumMod val="50000"/>
                </a:schemeClr>
              </a:solidFill>
            </a:endParaRPr>
          </a:p>
          <a:p>
            <a:pPr>
              <a:lnSpc>
                <a:spcPct val="120000"/>
              </a:lnSpc>
            </a:pPr>
            <a:r>
              <a:rPr lang="he-IL" sz="2000" dirty="0">
                <a:solidFill>
                  <a:schemeClr val="accent6">
                    <a:lumMod val="50000"/>
                  </a:schemeClr>
                </a:solidFill>
              </a:rPr>
              <a:t>רבי יוחנן בן </a:t>
            </a:r>
            <a:r>
              <a:rPr lang="he-IL" sz="2000" dirty="0" err="1">
                <a:solidFill>
                  <a:schemeClr val="accent6">
                    <a:lumMod val="50000"/>
                  </a:schemeClr>
                </a:solidFill>
              </a:rPr>
              <a:t>נורי</a:t>
            </a:r>
            <a:r>
              <a:rPr lang="he-IL" sz="2000" dirty="0">
                <a:solidFill>
                  <a:schemeClr val="accent6">
                    <a:lumMod val="50000"/>
                  </a:schemeClr>
                </a:solidFill>
              </a:rPr>
              <a:t> </a:t>
            </a:r>
            <a:r>
              <a:rPr lang="he-IL" sz="2000" dirty="0" smtClean="0">
                <a:solidFill>
                  <a:schemeClr val="accent6">
                    <a:lumMod val="50000"/>
                  </a:schemeClr>
                </a:solidFill>
              </a:rPr>
              <a:t>אמר: יפר, </a:t>
            </a:r>
            <a:r>
              <a:rPr lang="he-IL" sz="2000" dirty="0">
                <a:solidFill>
                  <a:schemeClr val="accent6">
                    <a:lumMod val="50000"/>
                  </a:schemeClr>
                </a:solidFill>
              </a:rPr>
              <a:t>שמא </a:t>
            </a:r>
            <a:r>
              <a:rPr lang="he-IL" sz="2000" dirty="0" err="1">
                <a:solidFill>
                  <a:schemeClr val="accent6">
                    <a:lumMod val="50000"/>
                  </a:schemeClr>
                </a:solidFill>
              </a:rPr>
              <a:t>יגרשנה</a:t>
            </a:r>
            <a:r>
              <a:rPr lang="he-IL" sz="2000" dirty="0">
                <a:solidFill>
                  <a:schemeClr val="accent6">
                    <a:lumMod val="50000"/>
                  </a:schemeClr>
                </a:solidFill>
              </a:rPr>
              <a:t> ותהא אסורה </a:t>
            </a:r>
            <a:r>
              <a:rPr lang="he-IL" sz="2000" dirty="0" smtClean="0">
                <a:solidFill>
                  <a:schemeClr val="accent6">
                    <a:lumMod val="50000"/>
                  </a:schemeClr>
                </a:solidFill>
              </a:rPr>
              <a:t>לחזור.</a:t>
            </a:r>
            <a:endParaRPr lang="he-IL" sz="2000" dirty="0">
              <a:solidFill>
                <a:schemeClr val="accent6">
                  <a:lumMod val="50000"/>
                </a:schemeClr>
              </a:solidFill>
            </a:endParaRPr>
          </a:p>
          <a:p>
            <a:pPr>
              <a:lnSpc>
                <a:spcPct val="120000"/>
              </a:lnSpc>
            </a:pPr>
            <a:r>
              <a:rPr lang="he-IL" sz="2000" dirty="0" smtClean="0"/>
              <a:t>ואמר שמואל: </a:t>
            </a:r>
            <a:r>
              <a:rPr lang="he-IL" sz="2000" dirty="0"/>
              <a:t>הלכה כרבי יוחנן בן </a:t>
            </a:r>
            <a:r>
              <a:rPr lang="he-IL" sz="2000" dirty="0" err="1" smtClean="0"/>
              <a:t>נורי</a:t>
            </a:r>
            <a:r>
              <a:rPr lang="he-IL" sz="2000" dirty="0"/>
              <a:t>.</a:t>
            </a:r>
            <a:endParaRPr lang="he-IL" sz="2000" dirty="0" smtClean="0"/>
          </a:p>
          <a:p>
            <a:pPr>
              <a:lnSpc>
                <a:spcPct val="120000"/>
              </a:lnSpc>
            </a:pPr>
            <a:endParaRPr lang="he-IL" sz="1600" dirty="0"/>
          </a:p>
          <a:p>
            <a:pPr>
              <a:lnSpc>
                <a:spcPct val="120000"/>
              </a:lnSpc>
            </a:pPr>
            <a:r>
              <a:rPr lang="he-IL" sz="2000" dirty="0" smtClean="0"/>
              <a:t>כי </a:t>
            </a:r>
            <a:r>
              <a:rPr lang="he-IL" sz="2000" dirty="0"/>
              <a:t>אמר שמואל הלכה כרבי יוחנן בן </a:t>
            </a:r>
            <a:r>
              <a:rPr lang="he-IL" sz="2000" dirty="0" err="1"/>
              <a:t>נורי</a:t>
            </a:r>
            <a:r>
              <a:rPr lang="he-IL" sz="2000" dirty="0"/>
              <a:t> </a:t>
            </a:r>
            <a:r>
              <a:rPr lang="he-IL" sz="2000" dirty="0" smtClean="0"/>
              <a:t>- להעדפה.</a:t>
            </a:r>
          </a:p>
          <a:p>
            <a:pPr>
              <a:lnSpc>
                <a:spcPct val="120000"/>
              </a:lnSpc>
            </a:pPr>
            <a:endParaRPr lang="he-IL" sz="1400" dirty="0" smtClean="0"/>
          </a:p>
          <a:p>
            <a:pPr>
              <a:lnSpc>
                <a:spcPct val="120000"/>
              </a:lnSpc>
            </a:pPr>
            <a:r>
              <a:rPr lang="he-IL" sz="2000" dirty="0" err="1" smtClean="0"/>
              <a:t>ולימא</a:t>
            </a:r>
            <a:r>
              <a:rPr lang="he-IL" sz="2000" dirty="0" smtClean="0"/>
              <a:t> </a:t>
            </a:r>
            <a:r>
              <a:rPr lang="he-IL" sz="2000" dirty="0"/>
              <a:t>הלכה כרבי יוחנן בן </a:t>
            </a:r>
            <a:r>
              <a:rPr lang="he-IL" sz="2000" dirty="0" err="1"/>
              <a:t>נורי</a:t>
            </a:r>
            <a:r>
              <a:rPr lang="he-IL" sz="2000" dirty="0"/>
              <a:t> </a:t>
            </a:r>
            <a:r>
              <a:rPr lang="he-IL" sz="2000" dirty="0" smtClean="0"/>
              <a:t>להעדפה, </a:t>
            </a:r>
          </a:p>
          <a:p>
            <a:pPr>
              <a:lnSpc>
                <a:spcPct val="120000"/>
              </a:lnSpc>
            </a:pPr>
            <a:r>
              <a:rPr lang="he-IL" sz="2000" dirty="0"/>
              <a:t> </a:t>
            </a:r>
            <a:r>
              <a:rPr lang="he-IL" sz="2000" dirty="0" smtClean="0"/>
              <a:t>        אי </a:t>
            </a:r>
            <a:r>
              <a:rPr lang="he-IL" sz="2000" dirty="0" err="1"/>
              <a:t>נמי</a:t>
            </a:r>
            <a:r>
              <a:rPr lang="he-IL" sz="2000" dirty="0"/>
              <a:t> אין הלכה כתנא </a:t>
            </a:r>
            <a:r>
              <a:rPr lang="he-IL" sz="2000" dirty="0" smtClean="0"/>
              <a:t>קמא,  </a:t>
            </a:r>
          </a:p>
          <a:p>
            <a:pPr>
              <a:lnSpc>
                <a:spcPct val="120000"/>
              </a:lnSpc>
            </a:pPr>
            <a:r>
              <a:rPr lang="he-IL" sz="2000" dirty="0"/>
              <a:t> </a:t>
            </a:r>
            <a:r>
              <a:rPr lang="he-IL" sz="2000" dirty="0" smtClean="0"/>
              <a:t>        אי </a:t>
            </a:r>
            <a:r>
              <a:rPr lang="he-IL" sz="2000" dirty="0" err="1"/>
              <a:t>נמי</a:t>
            </a:r>
            <a:r>
              <a:rPr lang="he-IL" sz="2000" dirty="0"/>
              <a:t> הלכה כרבי </a:t>
            </a:r>
            <a:r>
              <a:rPr lang="he-IL" sz="2000" dirty="0" smtClean="0"/>
              <a:t>עקיבא!</a:t>
            </a:r>
          </a:p>
        </p:txBody>
      </p:sp>
      <p:sp>
        <p:nvSpPr>
          <p:cNvPr id="5" name="הסבר מלבני מעוגל 4"/>
          <p:cNvSpPr/>
          <p:nvPr/>
        </p:nvSpPr>
        <p:spPr>
          <a:xfrm>
            <a:off x="3131840" y="319992"/>
            <a:ext cx="5544616" cy="1134640"/>
          </a:xfrm>
          <a:prstGeom prst="wedgeRoundRectCallout">
            <a:avLst>
              <a:gd name="adj1" fmla="val 53661"/>
              <a:gd name="adj2" fmla="val -2385"/>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700" dirty="0" smtClean="0">
                <a:solidFill>
                  <a:schemeClr val="tx1"/>
                </a:solidFill>
              </a:rPr>
              <a:t>משנה דף נח עמוד ב:</a:t>
            </a:r>
          </a:p>
          <a:p>
            <a:pPr>
              <a:lnSpc>
                <a:spcPct val="120000"/>
              </a:lnSpc>
            </a:pPr>
            <a:r>
              <a:rPr lang="he-IL" sz="1700" dirty="0">
                <a:solidFill>
                  <a:schemeClr val="accent6">
                    <a:lumMod val="50000"/>
                  </a:schemeClr>
                </a:solidFill>
              </a:rPr>
              <a:t>המקדיש מעשה ידי אשתו - הרי זו עושה ואוכלת.</a:t>
            </a:r>
          </a:p>
          <a:p>
            <a:pPr>
              <a:lnSpc>
                <a:spcPct val="120000"/>
              </a:lnSpc>
            </a:pPr>
            <a:r>
              <a:rPr lang="he-IL" sz="1700" dirty="0">
                <a:solidFill>
                  <a:schemeClr val="accent6">
                    <a:lumMod val="50000"/>
                  </a:schemeClr>
                </a:solidFill>
              </a:rPr>
              <a:t>המותר - רבי מאיר אומר: הקדש, רבי יוחנן הסנדלר אומר: </a:t>
            </a:r>
            <a:r>
              <a:rPr lang="he-IL" sz="1700" dirty="0" smtClean="0">
                <a:solidFill>
                  <a:schemeClr val="accent6">
                    <a:lumMod val="50000"/>
                  </a:schemeClr>
                </a:solidFill>
              </a:rPr>
              <a:t>חולין.</a:t>
            </a:r>
            <a:endParaRPr lang="he-IL" sz="1700" dirty="0">
              <a:solidFill>
                <a:schemeClr val="accent6">
                  <a:lumMod val="50000"/>
                </a:schemeClr>
              </a:solidFill>
            </a:endParaRPr>
          </a:p>
        </p:txBody>
      </p:sp>
      <p:sp>
        <p:nvSpPr>
          <p:cNvPr id="6" name="TextBox 5"/>
          <p:cNvSpPr txBox="1"/>
          <p:nvPr/>
        </p:nvSpPr>
        <p:spPr>
          <a:xfrm>
            <a:off x="8532440" y="4886022"/>
            <a:ext cx="504056" cy="400110"/>
          </a:xfrm>
          <a:prstGeom prst="rect">
            <a:avLst/>
          </a:prstGeom>
          <a:noFill/>
        </p:spPr>
        <p:txBody>
          <a:bodyPr wrap="square" rtlCol="1">
            <a:spAutoFit/>
          </a:bodyPr>
          <a:lstStyle/>
          <a:p>
            <a:r>
              <a:rPr lang="he-IL" sz="2000" dirty="0" smtClean="0"/>
              <a:t>❶</a:t>
            </a:r>
            <a:endParaRPr lang="he-IL" sz="2000" dirty="0"/>
          </a:p>
        </p:txBody>
      </p:sp>
    </p:spTree>
    <p:extLst>
      <p:ext uri="{BB962C8B-B14F-4D97-AF65-F5344CB8AC3E}">
        <p14:creationId xmlns:p14="http://schemas.microsoft.com/office/powerpoint/2010/main" val="70399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Effect transition="in" filter="wipe(right)">
                                      <p:cBhvr>
                                        <p:cTn id="7" dur="500"/>
                                        <p:tgtEl>
                                          <p:spTgt spid="4">
                                            <p:txEl>
                                              <p:pRg st="9" end="9"/>
                                            </p:txEl>
                                          </p:spTgt>
                                        </p:tgtEl>
                                      </p:cBhvr>
                                    </p:animEffect>
                                  </p:childTnLst>
                                </p:cTn>
                              </p:par>
                              <p:par>
                                <p:cTn id="8" presetID="22" presetClass="entr" presetSubtype="2" fill="hold" nodeType="withEffect">
                                  <p:stCondLst>
                                    <p:cond delay="0"/>
                                  </p:stCondLst>
                                  <p:childTnLst>
                                    <p:set>
                                      <p:cBhvr>
                                        <p:cTn id="9" dur="1" fill="hold">
                                          <p:stCondLst>
                                            <p:cond delay="0"/>
                                          </p:stCondLst>
                                        </p:cTn>
                                        <p:tgtEl>
                                          <p:spTgt spid="4">
                                            <p:txEl>
                                              <p:pRg st="11" end="11"/>
                                            </p:txEl>
                                          </p:spTgt>
                                        </p:tgtEl>
                                        <p:attrNameLst>
                                          <p:attrName>style.visibility</p:attrName>
                                        </p:attrNameLst>
                                      </p:cBhvr>
                                      <p:to>
                                        <p:strVal val="visible"/>
                                      </p:to>
                                    </p:set>
                                    <p:animEffect transition="in" filter="wipe(right)">
                                      <p:cBhvr>
                                        <p:cTn id="10" dur="500"/>
                                        <p:tgtEl>
                                          <p:spTgt spid="4">
                                            <p:txEl>
                                              <p:pRg st="11" end="11"/>
                                            </p:txEl>
                                          </p:spTgt>
                                        </p:tgtEl>
                                      </p:cBhvr>
                                    </p:animEffect>
                                  </p:childTnLst>
                                </p:cTn>
                              </p:par>
                              <p:par>
                                <p:cTn id="11" presetID="22" presetClass="entr" presetSubtype="2" fill="hold" nodeType="withEffect">
                                  <p:stCondLst>
                                    <p:cond delay="0"/>
                                  </p:stCondLst>
                                  <p:childTnLst>
                                    <p:set>
                                      <p:cBhvr>
                                        <p:cTn id="12" dur="1" fill="hold">
                                          <p:stCondLst>
                                            <p:cond delay="0"/>
                                          </p:stCondLst>
                                        </p:cTn>
                                        <p:tgtEl>
                                          <p:spTgt spid="4">
                                            <p:txEl>
                                              <p:pRg st="12" end="12"/>
                                            </p:txEl>
                                          </p:spTgt>
                                        </p:tgtEl>
                                        <p:attrNameLst>
                                          <p:attrName>style.visibility</p:attrName>
                                        </p:attrNameLst>
                                      </p:cBhvr>
                                      <p:to>
                                        <p:strVal val="visible"/>
                                      </p:to>
                                    </p:set>
                                    <p:animEffect transition="in" filter="wipe(right)">
                                      <p:cBhvr>
                                        <p:cTn id="13" dur="500"/>
                                        <p:tgtEl>
                                          <p:spTgt spid="4">
                                            <p:txEl>
                                              <p:pRg st="12" end="12"/>
                                            </p:txEl>
                                          </p:spTgt>
                                        </p:tgtEl>
                                      </p:cBhvr>
                                    </p:animEffect>
                                  </p:childTnLst>
                                </p:cTn>
                              </p:par>
                              <p:par>
                                <p:cTn id="14" presetID="22" presetClass="entr" presetSubtype="2" fill="hold" nodeType="withEffect">
                                  <p:stCondLst>
                                    <p:cond delay="0"/>
                                  </p:stCondLst>
                                  <p:childTnLst>
                                    <p:set>
                                      <p:cBhvr>
                                        <p:cTn id="15" dur="1" fill="hold">
                                          <p:stCondLst>
                                            <p:cond delay="0"/>
                                          </p:stCondLst>
                                        </p:cTn>
                                        <p:tgtEl>
                                          <p:spTgt spid="4">
                                            <p:txEl>
                                              <p:pRg st="13" end="13"/>
                                            </p:txEl>
                                          </p:spTgt>
                                        </p:tgtEl>
                                        <p:attrNameLst>
                                          <p:attrName>style.visibility</p:attrName>
                                        </p:attrNameLst>
                                      </p:cBhvr>
                                      <p:to>
                                        <p:strVal val="visible"/>
                                      </p:to>
                                    </p:set>
                                    <p:animEffect transition="in" filter="wipe(right)">
                                      <p:cBhvr>
                                        <p:cTn id="16" dur="500"/>
                                        <p:tgtEl>
                                          <p:spTgt spid="4">
                                            <p:txEl>
                                              <p:pRg st="13" end="13"/>
                                            </p:txEl>
                                          </p:spTgt>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4524" y="35332"/>
            <a:ext cx="1512168" cy="369332"/>
          </a:xfrm>
          <a:prstGeom prst="rect">
            <a:avLst/>
          </a:prstGeom>
          <a:noFill/>
        </p:spPr>
        <p:txBody>
          <a:bodyPr wrap="square" rtlCol="1">
            <a:spAutoFit/>
          </a:bodyPr>
          <a:lstStyle/>
          <a:p>
            <a:r>
              <a:rPr lang="he-IL" b="1" dirty="0" smtClean="0">
                <a:solidFill>
                  <a:schemeClr val="bg1">
                    <a:lumMod val="50000"/>
                  </a:schemeClr>
                </a:solidFill>
              </a:rPr>
              <a:t>דף נט עמוד </a:t>
            </a:r>
            <a:r>
              <a:rPr lang="he-IL" b="1" dirty="0">
                <a:solidFill>
                  <a:schemeClr val="bg1">
                    <a:lumMod val="50000"/>
                  </a:schemeClr>
                </a:solidFill>
              </a:rPr>
              <a:t>א</a:t>
            </a:r>
          </a:p>
        </p:txBody>
      </p:sp>
      <p:sp>
        <p:nvSpPr>
          <p:cNvPr id="4" name="TextBox 3"/>
          <p:cNvSpPr txBox="1"/>
          <p:nvPr/>
        </p:nvSpPr>
        <p:spPr>
          <a:xfrm>
            <a:off x="64524" y="2911584"/>
            <a:ext cx="8507897" cy="2677656"/>
          </a:xfrm>
          <a:prstGeom prst="rect">
            <a:avLst/>
          </a:prstGeom>
          <a:noFill/>
        </p:spPr>
        <p:txBody>
          <a:bodyPr wrap="square" rtlCol="1">
            <a:spAutoFit/>
          </a:bodyPr>
          <a:lstStyle/>
          <a:p>
            <a:pPr>
              <a:lnSpc>
                <a:spcPct val="120000"/>
              </a:lnSpc>
            </a:pPr>
            <a:r>
              <a:rPr lang="he-IL" sz="2000" dirty="0" smtClean="0"/>
              <a:t>אלא </a:t>
            </a:r>
            <a:r>
              <a:rPr lang="he-IL" sz="2000" dirty="0"/>
              <a:t>אמר רב </a:t>
            </a:r>
            <a:r>
              <a:rPr lang="he-IL" sz="2000" dirty="0" smtClean="0"/>
              <a:t>יוסף: </a:t>
            </a:r>
          </a:p>
          <a:p>
            <a:pPr>
              <a:lnSpc>
                <a:spcPct val="120000"/>
              </a:lnSpc>
            </a:pPr>
            <a:r>
              <a:rPr lang="he-IL" sz="2000" dirty="0" smtClean="0"/>
              <a:t>קונמות </a:t>
            </a:r>
            <a:r>
              <a:rPr lang="he-IL" sz="2000" dirty="0" err="1" smtClean="0"/>
              <a:t>קאמרת</a:t>
            </a:r>
            <a:r>
              <a:rPr lang="he-IL" sz="2000" dirty="0" smtClean="0"/>
              <a:t>? </a:t>
            </a:r>
          </a:p>
          <a:p>
            <a:pPr>
              <a:lnSpc>
                <a:spcPct val="120000"/>
              </a:lnSpc>
            </a:pPr>
            <a:r>
              <a:rPr lang="he-IL" sz="2000" dirty="0" smtClean="0"/>
              <a:t>שאני קונמות, </a:t>
            </a:r>
            <a:r>
              <a:rPr lang="he-IL" sz="2000" dirty="0"/>
              <a:t>מתוך שאדם אוסר פירות </a:t>
            </a:r>
            <a:r>
              <a:rPr lang="he-IL" sz="2000" dirty="0" err="1"/>
              <a:t>חבירו</a:t>
            </a:r>
            <a:r>
              <a:rPr lang="he-IL" sz="2000" dirty="0"/>
              <a:t> עליו </a:t>
            </a:r>
            <a:r>
              <a:rPr lang="he-IL" sz="2000" dirty="0" smtClean="0"/>
              <a:t>- אדם </a:t>
            </a:r>
            <a:r>
              <a:rPr lang="he-IL" sz="2000" dirty="0"/>
              <a:t>מקדיש דבר שלא בא </a:t>
            </a:r>
            <a:r>
              <a:rPr lang="he-IL" sz="2000" dirty="0" smtClean="0"/>
              <a:t>לעולם. </a:t>
            </a:r>
          </a:p>
          <a:p>
            <a:pPr>
              <a:lnSpc>
                <a:spcPct val="120000"/>
              </a:lnSpc>
            </a:pPr>
            <a:endParaRPr lang="he-IL" sz="2000" dirty="0" smtClean="0"/>
          </a:p>
          <a:p>
            <a:pPr>
              <a:lnSpc>
                <a:spcPct val="120000"/>
              </a:lnSpc>
            </a:pPr>
            <a:r>
              <a:rPr lang="he-IL" sz="2000" dirty="0" smtClean="0"/>
              <a:t>אמר </a:t>
            </a:r>
            <a:r>
              <a:rPr lang="he-IL" sz="2000" dirty="0"/>
              <a:t>ליה </a:t>
            </a:r>
            <a:r>
              <a:rPr lang="he-IL" sz="2000" dirty="0" err="1" smtClean="0"/>
              <a:t>אביי</a:t>
            </a:r>
            <a:r>
              <a:rPr lang="he-IL" sz="2000" dirty="0" smtClean="0"/>
              <a:t>: </a:t>
            </a:r>
          </a:p>
          <a:p>
            <a:pPr>
              <a:lnSpc>
                <a:spcPct val="120000"/>
              </a:lnSpc>
            </a:pPr>
            <a:r>
              <a:rPr lang="he-IL" sz="2000" dirty="0" err="1" smtClean="0"/>
              <a:t>בשלמא</a:t>
            </a:r>
            <a:r>
              <a:rPr lang="he-IL" sz="2000" dirty="0" smtClean="0"/>
              <a:t> </a:t>
            </a:r>
            <a:r>
              <a:rPr lang="he-IL" sz="2000" dirty="0"/>
              <a:t>אדם אוסר פירות </a:t>
            </a:r>
            <a:r>
              <a:rPr lang="he-IL" sz="2000" dirty="0" err="1"/>
              <a:t>חבירו</a:t>
            </a:r>
            <a:r>
              <a:rPr lang="he-IL" sz="2000" dirty="0"/>
              <a:t> </a:t>
            </a:r>
            <a:r>
              <a:rPr lang="he-IL" sz="2000" dirty="0" smtClean="0"/>
              <a:t>עליו - שכן </a:t>
            </a:r>
            <a:r>
              <a:rPr lang="he-IL" sz="2000" dirty="0"/>
              <a:t>אדם אוסר פירותיו על </a:t>
            </a:r>
            <a:r>
              <a:rPr lang="he-IL" sz="2000" dirty="0" err="1" smtClean="0"/>
              <a:t>חבירו</a:t>
            </a:r>
            <a:r>
              <a:rPr lang="he-IL" sz="2000" dirty="0" smtClean="0"/>
              <a:t>, </a:t>
            </a:r>
          </a:p>
          <a:p>
            <a:pPr>
              <a:lnSpc>
                <a:spcPct val="120000"/>
              </a:lnSpc>
            </a:pPr>
            <a:r>
              <a:rPr lang="he-IL" sz="2000" dirty="0" smtClean="0"/>
              <a:t>יאסר </a:t>
            </a:r>
            <a:r>
              <a:rPr lang="he-IL" sz="2000" dirty="0"/>
              <a:t>דבר שלא בא לעולם על </a:t>
            </a:r>
            <a:r>
              <a:rPr lang="he-IL" sz="2000" dirty="0" err="1"/>
              <a:t>חבירו</a:t>
            </a:r>
            <a:r>
              <a:rPr lang="he-IL" sz="2000" dirty="0"/>
              <a:t> </a:t>
            </a:r>
            <a:r>
              <a:rPr lang="he-IL" sz="2000" dirty="0" smtClean="0"/>
              <a:t>- שכן </a:t>
            </a:r>
            <a:r>
              <a:rPr lang="he-IL" sz="2000" dirty="0"/>
              <a:t>אין אדם אוסר פירות </a:t>
            </a:r>
            <a:r>
              <a:rPr lang="he-IL" sz="2000" dirty="0" err="1"/>
              <a:t>חבירו</a:t>
            </a:r>
            <a:r>
              <a:rPr lang="he-IL" sz="2000" dirty="0"/>
              <a:t> על </a:t>
            </a:r>
            <a:r>
              <a:rPr lang="he-IL" sz="2000" dirty="0" err="1" smtClean="0"/>
              <a:t>חבירו</a:t>
            </a:r>
            <a:r>
              <a:rPr lang="he-IL" sz="2000" dirty="0" smtClean="0"/>
              <a:t>?</a:t>
            </a:r>
          </a:p>
        </p:txBody>
      </p:sp>
      <p:sp>
        <p:nvSpPr>
          <p:cNvPr id="5" name="הסבר מלבני מעוגל 4"/>
          <p:cNvSpPr/>
          <p:nvPr/>
        </p:nvSpPr>
        <p:spPr>
          <a:xfrm>
            <a:off x="539552" y="752040"/>
            <a:ext cx="8136904" cy="1596840"/>
          </a:xfrm>
          <a:prstGeom prst="wedgeRoundRectCallout">
            <a:avLst>
              <a:gd name="adj1" fmla="val 53661"/>
              <a:gd name="adj2" fmla="val -2385"/>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500" dirty="0" smtClean="0">
                <a:solidFill>
                  <a:schemeClr val="tx1"/>
                </a:solidFill>
              </a:rPr>
              <a:t>משנה דף נח עמוד ב:</a:t>
            </a:r>
          </a:p>
          <a:p>
            <a:pPr>
              <a:lnSpc>
                <a:spcPct val="120000"/>
              </a:lnSpc>
            </a:pPr>
            <a:r>
              <a:rPr lang="he-IL" sz="1500" dirty="0">
                <a:solidFill>
                  <a:schemeClr val="accent6">
                    <a:lumMod val="50000"/>
                  </a:schemeClr>
                </a:solidFill>
              </a:rPr>
              <a:t>המקדיש מעשה ידי </a:t>
            </a:r>
            <a:r>
              <a:rPr lang="he-IL" sz="1500" dirty="0" smtClean="0">
                <a:solidFill>
                  <a:schemeClr val="accent6">
                    <a:lumMod val="50000"/>
                  </a:schemeClr>
                </a:solidFill>
              </a:rPr>
              <a:t>אשתו... המותר...רבי </a:t>
            </a:r>
            <a:r>
              <a:rPr lang="he-IL" sz="1500" dirty="0">
                <a:solidFill>
                  <a:schemeClr val="accent6">
                    <a:lumMod val="50000"/>
                  </a:schemeClr>
                </a:solidFill>
              </a:rPr>
              <a:t>יוחנן הסנדלר אומר: </a:t>
            </a:r>
            <a:r>
              <a:rPr lang="he-IL" sz="1500" dirty="0" smtClean="0">
                <a:solidFill>
                  <a:schemeClr val="accent6">
                    <a:lumMod val="50000"/>
                  </a:schemeClr>
                </a:solidFill>
              </a:rPr>
              <a:t>חולין. אמר </a:t>
            </a:r>
            <a:r>
              <a:rPr lang="he-IL" sz="1500" dirty="0">
                <a:solidFill>
                  <a:schemeClr val="accent6">
                    <a:lumMod val="50000"/>
                  </a:schemeClr>
                </a:solidFill>
              </a:rPr>
              <a:t>שמואל: הלכה כרבי יוחנן הסנדלר.</a:t>
            </a:r>
          </a:p>
          <a:p>
            <a:pPr>
              <a:lnSpc>
                <a:spcPct val="120000"/>
              </a:lnSpc>
            </a:pPr>
            <a:r>
              <a:rPr lang="he-IL" sz="1500" dirty="0">
                <a:solidFill>
                  <a:schemeClr val="tx1"/>
                </a:solidFill>
              </a:rPr>
              <a:t>גמרא דף נט עמוד א:</a:t>
            </a:r>
          </a:p>
          <a:p>
            <a:pPr>
              <a:lnSpc>
                <a:spcPct val="120000"/>
              </a:lnSpc>
            </a:pPr>
            <a:r>
              <a:rPr lang="he-IL" sz="1500" dirty="0">
                <a:solidFill>
                  <a:schemeClr val="accent6">
                    <a:lumMod val="50000"/>
                  </a:schemeClr>
                </a:solidFill>
              </a:rPr>
              <a:t>ומי אמר שמואל הכי? </a:t>
            </a:r>
            <a:r>
              <a:rPr lang="he-IL" sz="1500" dirty="0" err="1">
                <a:solidFill>
                  <a:schemeClr val="accent6">
                    <a:lumMod val="50000"/>
                  </a:schemeClr>
                </a:solidFill>
              </a:rPr>
              <a:t>והתנן</a:t>
            </a:r>
            <a:r>
              <a:rPr lang="he-IL" sz="1500" dirty="0" smtClean="0">
                <a:solidFill>
                  <a:schemeClr val="accent6">
                    <a:lumMod val="50000"/>
                  </a:schemeClr>
                </a:solidFill>
              </a:rPr>
              <a:t>: קונם </a:t>
            </a:r>
            <a:r>
              <a:rPr lang="he-IL" sz="1500" dirty="0">
                <a:solidFill>
                  <a:schemeClr val="accent6">
                    <a:lumMod val="50000"/>
                  </a:schemeClr>
                </a:solidFill>
              </a:rPr>
              <a:t>שאני עושה </a:t>
            </a:r>
            <a:r>
              <a:rPr lang="he-IL" sz="1500" dirty="0" smtClean="0">
                <a:solidFill>
                  <a:schemeClr val="accent6">
                    <a:lumMod val="50000"/>
                  </a:schemeClr>
                </a:solidFill>
              </a:rPr>
              <a:t>לפיך</a:t>
            </a:r>
            <a:r>
              <a:rPr lang="he-IL" sz="1500" dirty="0" smtClean="0">
                <a:solidFill>
                  <a:schemeClr val="accent6">
                    <a:lumMod val="50000"/>
                  </a:schemeClr>
                </a:solidFill>
              </a:rPr>
              <a:t>... רבי </a:t>
            </a:r>
            <a:r>
              <a:rPr lang="he-IL" sz="1500" dirty="0">
                <a:solidFill>
                  <a:schemeClr val="accent6">
                    <a:lumMod val="50000"/>
                  </a:schemeClr>
                </a:solidFill>
              </a:rPr>
              <a:t>יוחנן בן </a:t>
            </a:r>
            <a:r>
              <a:rPr lang="he-IL" sz="1500" dirty="0" err="1">
                <a:solidFill>
                  <a:schemeClr val="accent6">
                    <a:lumMod val="50000"/>
                  </a:schemeClr>
                </a:solidFill>
              </a:rPr>
              <a:t>נורי</a:t>
            </a:r>
            <a:r>
              <a:rPr lang="he-IL" sz="1500" dirty="0">
                <a:solidFill>
                  <a:schemeClr val="accent6">
                    <a:lumMod val="50000"/>
                  </a:schemeClr>
                </a:solidFill>
              </a:rPr>
              <a:t> אמר: יפר שמא </a:t>
            </a:r>
            <a:r>
              <a:rPr lang="he-IL" sz="1500" dirty="0" err="1">
                <a:solidFill>
                  <a:schemeClr val="accent6">
                    <a:lumMod val="50000"/>
                  </a:schemeClr>
                </a:solidFill>
              </a:rPr>
              <a:t>יגרשנה</a:t>
            </a:r>
            <a:r>
              <a:rPr lang="he-IL" sz="1500" dirty="0">
                <a:solidFill>
                  <a:schemeClr val="accent6">
                    <a:lumMod val="50000"/>
                  </a:schemeClr>
                </a:solidFill>
              </a:rPr>
              <a:t> ותהא אסורה </a:t>
            </a:r>
            <a:r>
              <a:rPr lang="he-IL" sz="1500" dirty="0" smtClean="0">
                <a:solidFill>
                  <a:schemeClr val="accent6">
                    <a:lumMod val="50000"/>
                  </a:schemeClr>
                </a:solidFill>
              </a:rPr>
              <a:t>לחזור. ואמר </a:t>
            </a:r>
            <a:r>
              <a:rPr lang="he-IL" sz="1500" dirty="0">
                <a:solidFill>
                  <a:schemeClr val="accent6">
                    <a:lumMod val="50000"/>
                  </a:schemeClr>
                </a:solidFill>
              </a:rPr>
              <a:t>שמואל: הלכה כרבי יוחנן בן </a:t>
            </a:r>
            <a:r>
              <a:rPr lang="he-IL" sz="1500" dirty="0" err="1">
                <a:solidFill>
                  <a:schemeClr val="accent6">
                    <a:lumMod val="50000"/>
                  </a:schemeClr>
                </a:solidFill>
              </a:rPr>
              <a:t>נורי</a:t>
            </a:r>
            <a:r>
              <a:rPr lang="he-IL" sz="1500" dirty="0" smtClean="0">
                <a:solidFill>
                  <a:schemeClr val="accent6">
                    <a:lumMod val="50000"/>
                  </a:schemeClr>
                </a:solidFill>
              </a:rPr>
              <a:t>.</a:t>
            </a:r>
            <a:endParaRPr lang="he-IL" sz="1500" dirty="0">
              <a:solidFill>
                <a:schemeClr val="accent6">
                  <a:lumMod val="50000"/>
                </a:schemeClr>
              </a:solidFill>
            </a:endParaRPr>
          </a:p>
        </p:txBody>
      </p:sp>
      <p:sp>
        <p:nvSpPr>
          <p:cNvPr id="6" name="TextBox 5"/>
          <p:cNvSpPr txBox="1"/>
          <p:nvPr/>
        </p:nvSpPr>
        <p:spPr>
          <a:xfrm>
            <a:off x="8532440" y="2956882"/>
            <a:ext cx="504056" cy="400110"/>
          </a:xfrm>
          <a:prstGeom prst="rect">
            <a:avLst/>
          </a:prstGeom>
          <a:noFill/>
        </p:spPr>
        <p:txBody>
          <a:bodyPr wrap="square" rtlCol="1">
            <a:spAutoFit/>
          </a:bodyPr>
          <a:lstStyle/>
          <a:p>
            <a:r>
              <a:rPr lang="he-IL" sz="2000" dirty="0" smtClean="0"/>
              <a:t>❷</a:t>
            </a:r>
            <a:endParaRPr lang="he-IL" sz="2000" dirty="0"/>
          </a:p>
        </p:txBody>
      </p:sp>
    </p:spTree>
    <p:extLst>
      <p:ext uri="{BB962C8B-B14F-4D97-AF65-F5344CB8AC3E}">
        <p14:creationId xmlns:p14="http://schemas.microsoft.com/office/powerpoint/2010/main" val="859880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4524" y="35332"/>
            <a:ext cx="1512168" cy="369332"/>
          </a:xfrm>
          <a:prstGeom prst="rect">
            <a:avLst/>
          </a:prstGeom>
          <a:noFill/>
        </p:spPr>
        <p:txBody>
          <a:bodyPr wrap="square" rtlCol="1">
            <a:spAutoFit/>
          </a:bodyPr>
          <a:lstStyle/>
          <a:p>
            <a:r>
              <a:rPr lang="he-IL" b="1" dirty="0" smtClean="0">
                <a:solidFill>
                  <a:schemeClr val="bg1">
                    <a:lumMod val="50000"/>
                  </a:schemeClr>
                </a:solidFill>
              </a:rPr>
              <a:t>דף נט עמוד </a:t>
            </a:r>
            <a:r>
              <a:rPr lang="he-IL" b="1" dirty="0">
                <a:solidFill>
                  <a:schemeClr val="bg1">
                    <a:lumMod val="50000"/>
                  </a:schemeClr>
                </a:solidFill>
              </a:rPr>
              <a:t>א</a:t>
            </a:r>
          </a:p>
        </p:txBody>
      </p:sp>
      <p:sp>
        <p:nvSpPr>
          <p:cNvPr id="4" name="TextBox 3"/>
          <p:cNvSpPr txBox="1"/>
          <p:nvPr/>
        </p:nvSpPr>
        <p:spPr>
          <a:xfrm>
            <a:off x="64524" y="2521341"/>
            <a:ext cx="8507897" cy="3748719"/>
          </a:xfrm>
          <a:prstGeom prst="rect">
            <a:avLst/>
          </a:prstGeom>
          <a:noFill/>
        </p:spPr>
        <p:txBody>
          <a:bodyPr wrap="square" rtlCol="1">
            <a:spAutoFit/>
          </a:bodyPr>
          <a:lstStyle/>
          <a:p>
            <a:pPr>
              <a:lnSpc>
                <a:spcPct val="120000"/>
              </a:lnSpc>
            </a:pPr>
            <a:r>
              <a:rPr lang="he-IL" dirty="0" smtClean="0"/>
              <a:t>אלא </a:t>
            </a:r>
            <a:r>
              <a:rPr lang="he-IL" dirty="0"/>
              <a:t>אמר רב </a:t>
            </a:r>
            <a:r>
              <a:rPr lang="he-IL" dirty="0" err="1"/>
              <a:t>הונא</a:t>
            </a:r>
            <a:r>
              <a:rPr lang="he-IL" dirty="0"/>
              <a:t> בריה </a:t>
            </a:r>
            <a:r>
              <a:rPr lang="he-IL" dirty="0" err="1"/>
              <a:t>דרב</a:t>
            </a:r>
            <a:r>
              <a:rPr lang="he-IL" dirty="0"/>
              <a:t> </a:t>
            </a:r>
            <a:r>
              <a:rPr lang="he-IL" dirty="0" smtClean="0"/>
              <a:t>יהושע: </a:t>
            </a:r>
          </a:p>
          <a:p>
            <a:pPr>
              <a:lnSpc>
                <a:spcPct val="120000"/>
              </a:lnSpc>
            </a:pPr>
            <a:r>
              <a:rPr lang="he-IL" dirty="0" smtClean="0"/>
              <a:t>באומרת </a:t>
            </a:r>
            <a:r>
              <a:rPr lang="he-IL" dirty="0"/>
              <a:t>יקדשו ידי לעושיהם </a:t>
            </a:r>
            <a:r>
              <a:rPr lang="he-IL" dirty="0" err="1"/>
              <a:t>דידים</a:t>
            </a:r>
            <a:r>
              <a:rPr lang="he-IL" dirty="0"/>
              <a:t> </a:t>
            </a:r>
            <a:r>
              <a:rPr lang="he-IL" dirty="0" err="1"/>
              <a:t>איתנהו</a:t>
            </a:r>
            <a:r>
              <a:rPr lang="he-IL" dirty="0"/>
              <a:t> </a:t>
            </a:r>
            <a:r>
              <a:rPr lang="he-IL" dirty="0" smtClean="0"/>
              <a:t>בעולם.</a:t>
            </a:r>
          </a:p>
          <a:p>
            <a:pPr>
              <a:lnSpc>
                <a:spcPct val="120000"/>
              </a:lnSpc>
            </a:pPr>
            <a:endParaRPr lang="he-IL" dirty="0" smtClean="0"/>
          </a:p>
          <a:p>
            <a:pPr>
              <a:lnSpc>
                <a:spcPct val="120000"/>
              </a:lnSpc>
            </a:pPr>
            <a:r>
              <a:rPr lang="he-IL" dirty="0" smtClean="0"/>
              <a:t>וכי </a:t>
            </a:r>
            <a:r>
              <a:rPr lang="he-IL" dirty="0" err="1"/>
              <a:t>קאמרה</a:t>
            </a:r>
            <a:r>
              <a:rPr lang="he-IL" dirty="0"/>
              <a:t> הכי מי מקדש</a:t>
            </a:r>
            <a:r>
              <a:rPr lang="he-IL" dirty="0" smtClean="0"/>
              <a:t>'? </a:t>
            </a:r>
            <a:r>
              <a:rPr lang="he-IL" dirty="0"/>
              <a:t>הא </a:t>
            </a:r>
            <a:r>
              <a:rPr lang="he-IL" dirty="0" err="1"/>
              <a:t>משעבדא</a:t>
            </a:r>
            <a:r>
              <a:rPr lang="he-IL" dirty="0"/>
              <a:t> </a:t>
            </a:r>
            <a:r>
              <a:rPr lang="he-IL" dirty="0" smtClean="0"/>
              <a:t>ליה!</a:t>
            </a:r>
          </a:p>
          <a:p>
            <a:pPr>
              <a:lnSpc>
                <a:spcPct val="120000"/>
              </a:lnSpc>
            </a:pPr>
            <a:endParaRPr lang="he-IL" dirty="0" smtClean="0"/>
          </a:p>
          <a:p>
            <a:pPr>
              <a:lnSpc>
                <a:spcPct val="120000"/>
              </a:lnSpc>
            </a:pPr>
            <a:r>
              <a:rPr lang="he-IL" dirty="0" err="1" smtClean="0"/>
              <a:t>דאמרה</a:t>
            </a:r>
            <a:r>
              <a:rPr lang="he-IL" dirty="0" smtClean="0"/>
              <a:t> </a:t>
            </a:r>
            <a:r>
              <a:rPr lang="he-IL" dirty="0"/>
              <a:t>לכי </a:t>
            </a:r>
            <a:r>
              <a:rPr lang="he-IL" dirty="0" err="1" smtClean="0"/>
              <a:t>מיגרשה</a:t>
            </a:r>
            <a:r>
              <a:rPr lang="he-IL" dirty="0" smtClean="0"/>
              <a:t>.</a:t>
            </a:r>
          </a:p>
          <a:p>
            <a:pPr>
              <a:lnSpc>
                <a:spcPct val="120000"/>
              </a:lnSpc>
            </a:pPr>
            <a:endParaRPr lang="he-IL" dirty="0" smtClean="0"/>
          </a:p>
          <a:p>
            <a:pPr>
              <a:lnSpc>
                <a:spcPct val="120000"/>
              </a:lnSpc>
            </a:pPr>
            <a:r>
              <a:rPr lang="he-IL" dirty="0" smtClean="0"/>
              <a:t>ומי </a:t>
            </a:r>
            <a:r>
              <a:rPr lang="he-IL" dirty="0"/>
              <a:t>איכא מידי </a:t>
            </a:r>
            <a:r>
              <a:rPr lang="he-IL" dirty="0" err="1"/>
              <a:t>דאילו</a:t>
            </a:r>
            <a:r>
              <a:rPr lang="he-IL" dirty="0"/>
              <a:t> השתא לא קדיש </a:t>
            </a:r>
            <a:r>
              <a:rPr lang="he-IL" dirty="0" err="1"/>
              <a:t>ולקמיה</a:t>
            </a:r>
            <a:r>
              <a:rPr lang="he-IL" dirty="0"/>
              <a:t> </a:t>
            </a:r>
            <a:r>
              <a:rPr lang="he-IL" dirty="0" smtClean="0"/>
              <a:t>קדיש? </a:t>
            </a:r>
          </a:p>
          <a:p>
            <a:pPr>
              <a:lnSpc>
                <a:spcPct val="120000"/>
              </a:lnSpc>
            </a:pPr>
            <a:endParaRPr lang="he-IL" dirty="0" smtClean="0"/>
          </a:p>
          <a:p>
            <a:pPr>
              <a:lnSpc>
                <a:spcPct val="120000"/>
              </a:lnSpc>
            </a:pPr>
            <a:r>
              <a:rPr lang="he-IL" dirty="0" smtClean="0"/>
              <a:t>אמר </a:t>
            </a:r>
            <a:r>
              <a:rPr lang="he-IL" dirty="0"/>
              <a:t>רבי </a:t>
            </a:r>
            <a:r>
              <a:rPr lang="he-IL" dirty="0" err="1" smtClean="0"/>
              <a:t>אלעאי</a:t>
            </a:r>
            <a:r>
              <a:rPr lang="he-IL" dirty="0" smtClean="0"/>
              <a:t>: </a:t>
            </a:r>
            <a:r>
              <a:rPr lang="he-IL" dirty="0"/>
              <a:t>אלמה </a:t>
            </a:r>
            <a:r>
              <a:rPr lang="he-IL" dirty="0" smtClean="0"/>
              <a:t>לא? </a:t>
            </a:r>
            <a:r>
              <a:rPr lang="he-IL" dirty="0"/>
              <a:t>אילו האומר </a:t>
            </a:r>
            <a:r>
              <a:rPr lang="he-IL" dirty="0" err="1"/>
              <a:t>לחבירו</a:t>
            </a:r>
            <a:r>
              <a:rPr lang="he-IL" dirty="0"/>
              <a:t> </a:t>
            </a:r>
            <a:r>
              <a:rPr lang="he-IL" dirty="0" smtClean="0"/>
              <a:t>"שדה </a:t>
            </a:r>
            <a:r>
              <a:rPr lang="he-IL" dirty="0"/>
              <a:t>זו שאני מוכר לך </a:t>
            </a:r>
            <a:r>
              <a:rPr lang="he-IL" dirty="0" err="1"/>
              <a:t>לכשאקחנה</a:t>
            </a:r>
            <a:r>
              <a:rPr lang="he-IL" dirty="0"/>
              <a:t> ממך </a:t>
            </a:r>
            <a:r>
              <a:rPr lang="he-IL" dirty="0" err="1" smtClean="0"/>
              <a:t>תיקדש</a:t>
            </a:r>
            <a:r>
              <a:rPr lang="he-IL" dirty="0" smtClean="0"/>
              <a:t>" </a:t>
            </a:r>
            <a:r>
              <a:rPr lang="he-IL" dirty="0"/>
              <a:t>מי לא </a:t>
            </a:r>
            <a:r>
              <a:rPr lang="he-IL" dirty="0" smtClean="0"/>
              <a:t>קדשה</a:t>
            </a:r>
            <a:r>
              <a:rPr lang="he-IL" dirty="0" smtClean="0"/>
              <a:t>?</a:t>
            </a:r>
            <a:endParaRPr lang="he-IL" dirty="0" smtClean="0"/>
          </a:p>
        </p:txBody>
      </p:sp>
      <p:sp>
        <p:nvSpPr>
          <p:cNvPr id="5" name="הסבר מלבני מעוגל 4"/>
          <p:cNvSpPr/>
          <p:nvPr/>
        </p:nvSpPr>
        <p:spPr>
          <a:xfrm>
            <a:off x="539552" y="494160"/>
            <a:ext cx="8136904" cy="1596840"/>
          </a:xfrm>
          <a:prstGeom prst="wedgeRoundRectCallout">
            <a:avLst>
              <a:gd name="adj1" fmla="val 53661"/>
              <a:gd name="adj2" fmla="val -2385"/>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500" dirty="0" smtClean="0">
                <a:solidFill>
                  <a:schemeClr val="tx1"/>
                </a:solidFill>
              </a:rPr>
              <a:t>משנה דף נח עמוד ב:</a:t>
            </a:r>
          </a:p>
          <a:p>
            <a:pPr>
              <a:lnSpc>
                <a:spcPct val="120000"/>
              </a:lnSpc>
            </a:pPr>
            <a:r>
              <a:rPr lang="he-IL" sz="1500" dirty="0">
                <a:solidFill>
                  <a:schemeClr val="accent6">
                    <a:lumMod val="50000"/>
                  </a:schemeClr>
                </a:solidFill>
              </a:rPr>
              <a:t>המקדיש מעשה ידי </a:t>
            </a:r>
            <a:r>
              <a:rPr lang="he-IL" sz="1500" dirty="0" smtClean="0">
                <a:solidFill>
                  <a:schemeClr val="accent6">
                    <a:lumMod val="50000"/>
                  </a:schemeClr>
                </a:solidFill>
              </a:rPr>
              <a:t>אשתו... המותר...רבי </a:t>
            </a:r>
            <a:r>
              <a:rPr lang="he-IL" sz="1500" dirty="0">
                <a:solidFill>
                  <a:schemeClr val="accent6">
                    <a:lumMod val="50000"/>
                  </a:schemeClr>
                </a:solidFill>
              </a:rPr>
              <a:t>יוחנן הסנדלר אומר: </a:t>
            </a:r>
            <a:r>
              <a:rPr lang="he-IL" sz="1500" dirty="0" smtClean="0">
                <a:solidFill>
                  <a:schemeClr val="accent6">
                    <a:lumMod val="50000"/>
                  </a:schemeClr>
                </a:solidFill>
              </a:rPr>
              <a:t>חולין. אמר </a:t>
            </a:r>
            <a:r>
              <a:rPr lang="he-IL" sz="1500" dirty="0">
                <a:solidFill>
                  <a:schemeClr val="accent6">
                    <a:lumMod val="50000"/>
                  </a:schemeClr>
                </a:solidFill>
              </a:rPr>
              <a:t>שמואל: הלכה כרבי יוחנן הסנדלר.</a:t>
            </a:r>
          </a:p>
          <a:p>
            <a:pPr>
              <a:lnSpc>
                <a:spcPct val="120000"/>
              </a:lnSpc>
            </a:pPr>
            <a:r>
              <a:rPr lang="he-IL" sz="1500" dirty="0">
                <a:solidFill>
                  <a:schemeClr val="tx1"/>
                </a:solidFill>
              </a:rPr>
              <a:t>גמרא דף נט עמוד א:</a:t>
            </a:r>
          </a:p>
          <a:p>
            <a:pPr>
              <a:lnSpc>
                <a:spcPct val="120000"/>
              </a:lnSpc>
            </a:pPr>
            <a:r>
              <a:rPr lang="he-IL" sz="1500" dirty="0">
                <a:solidFill>
                  <a:schemeClr val="accent6">
                    <a:lumMod val="50000"/>
                  </a:schemeClr>
                </a:solidFill>
              </a:rPr>
              <a:t>ומי אמר שמואל הכי? </a:t>
            </a:r>
            <a:r>
              <a:rPr lang="he-IL" sz="1500" dirty="0" err="1">
                <a:solidFill>
                  <a:schemeClr val="accent6">
                    <a:lumMod val="50000"/>
                  </a:schemeClr>
                </a:solidFill>
              </a:rPr>
              <a:t>והתנן</a:t>
            </a:r>
            <a:r>
              <a:rPr lang="he-IL" sz="1500" dirty="0" smtClean="0">
                <a:solidFill>
                  <a:schemeClr val="accent6">
                    <a:lumMod val="50000"/>
                  </a:schemeClr>
                </a:solidFill>
              </a:rPr>
              <a:t>: קונם </a:t>
            </a:r>
            <a:r>
              <a:rPr lang="he-IL" sz="1500" dirty="0">
                <a:solidFill>
                  <a:schemeClr val="accent6">
                    <a:lumMod val="50000"/>
                  </a:schemeClr>
                </a:solidFill>
              </a:rPr>
              <a:t>שאני עושה </a:t>
            </a:r>
            <a:r>
              <a:rPr lang="he-IL" sz="1500" dirty="0" smtClean="0">
                <a:solidFill>
                  <a:schemeClr val="accent6">
                    <a:lumMod val="50000"/>
                  </a:schemeClr>
                </a:solidFill>
              </a:rPr>
              <a:t>לפיך</a:t>
            </a:r>
            <a:r>
              <a:rPr lang="he-IL" sz="1500" dirty="0" smtClean="0">
                <a:solidFill>
                  <a:schemeClr val="accent6">
                    <a:lumMod val="50000"/>
                  </a:schemeClr>
                </a:solidFill>
              </a:rPr>
              <a:t>... רבי </a:t>
            </a:r>
            <a:r>
              <a:rPr lang="he-IL" sz="1500" dirty="0">
                <a:solidFill>
                  <a:schemeClr val="accent6">
                    <a:lumMod val="50000"/>
                  </a:schemeClr>
                </a:solidFill>
              </a:rPr>
              <a:t>יוחנן בן </a:t>
            </a:r>
            <a:r>
              <a:rPr lang="he-IL" sz="1500" dirty="0" err="1">
                <a:solidFill>
                  <a:schemeClr val="accent6">
                    <a:lumMod val="50000"/>
                  </a:schemeClr>
                </a:solidFill>
              </a:rPr>
              <a:t>נורי</a:t>
            </a:r>
            <a:r>
              <a:rPr lang="he-IL" sz="1500" dirty="0">
                <a:solidFill>
                  <a:schemeClr val="accent6">
                    <a:lumMod val="50000"/>
                  </a:schemeClr>
                </a:solidFill>
              </a:rPr>
              <a:t> אמר: יפר שמא </a:t>
            </a:r>
            <a:r>
              <a:rPr lang="he-IL" sz="1500" dirty="0" err="1">
                <a:solidFill>
                  <a:schemeClr val="accent6">
                    <a:lumMod val="50000"/>
                  </a:schemeClr>
                </a:solidFill>
              </a:rPr>
              <a:t>יגרשנה</a:t>
            </a:r>
            <a:r>
              <a:rPr lang="he-IL" sz="1500" dirty="0">
                <a:solidFill>
                  <a:schemeClr val="accent6">
                    <a:lumMod val="50000"/>
                  </a:schemeClr>
                </a:solidFill>
              </a:rPr>
              <a:t> ותהא אסורה </a:t>
            </a:r>
            <a:r>
              <a:rPr lang="he-IL" sz="1500" dirty="0" smtClean="0">
                <a:solidFill>
                  <a:schemeClr val="accent6">
                    <a:lumMod val="50000"/>
                  </a:schemeClr>
                </a:solidFill>
              </a:rPr>
              <a:t>לחזור. ואמר </a:t>
            </a:r>
            <a:r>
              <a:rPr lang="he-IL" sz="1500" dirty="0">
                <a:solidFill>
                  <a:schemeClr val="accent6">
                    <a:lumMod val="50000"/>
                  </a:schemeClr>
                </a:solidFill>
              </a:rPr>
              <a:t>שמואל: הלכה כרבי יוחנן בן </a:t>
            </a:r>
            <a:r>
              <a:rPr lang="he-IL" sz="1500" dirty="0" err="1">
                <a:solidFill>
                  <a:schemeClr val="accent6">
                    <a:lumMod val="50000"/>
                  </a:schemeClr>
                </a:solidFill>
              </a:rPr>
              <a:t>נורי</a:t>
            </a:r>
            <a:r>
              <a:rPr lang="he-IL" sz="1500" dirty="0" smtClean="0">
                <a:solidFill>
                  <a:schemeClr val="accent6">
                    <a:lumMod val="50000"/>
                  </a:schemeClr>
                </a:solidFill>
              </a:rPr>
              <a:t>.</a:t>
            </a:r>
            <a:endParaRPr lang="he-IL" sz="1500" dirty="0">
              <a:solidFill>
                <a:schemeClr val="accent6">
                  <a:lumMod val="50000"/>
                </a:schemeClr>
              </a:solidFill>
            </a:endParaRPr>
          </a:p>
        </p:txBody>
      </p:sp>
      <p:sp>
        <p:nvSpPr>
          <p:cNvPr id="6" name="TextBox 5"/>
          <p:cNvSpPr txBox="1"/>
          <p:nvPr/>
        </p:nvSpPr>
        <p:spPr>
          <a:xfrm>
            <a:off x="8532440" y="2492896"/>
            <a:ext cx="504056" cy="400110"/>
          </a:xfrm>
          <a:prstGeom prst="rect">
            <a:avLst/>
          </a:prstGeom>
          <a:noFill/>
        </p:spPr>
        <p:txBody>
          <a:bodyPr wrap="square" rtlCol="1">
            <a:spAutoFit/>
          </a:bodyPr>
          <a:lstStyle/>
          <a:p>
            <a:r>
              <a:rPr lang="he-IL" sz="2000" dirty="0" smtClean="0"/>
              <a:t>❸</a:t>
            </a:r>
            <a:endParaRPr lang="he-IL" sz="2000" dirty="0"/>
          </a:p>
        </p:txBody>
      </p:sp>
      <p:sp>
        <p:nvSpPr>
          <p:cNvPr id="7" name="חץ שמאלה 6"/>
          <p:cNvSpPr/>
          <p:nvPr/>
        </p:nvSpPr>
        <p:spPr>
          <a:xfrm>
            <a:off x="813296" y="6021288"/>
            <a:ext cx="907076"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585620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4524" y="35332"/>
            <a:ext cx="3067316" cy="369332"/>
          </a:xfrm>
          <a:prstGeom prst="rect">
            <a:avLst/>
          </a:prstGeom>
          <a:noFill/>
        </p:spPr>
        <p:txBody>
          <a:bodyPr wrap="square" rtlCol="1">
            <a:spAutoFit/>
          </a:bodyPr>
          <a:lstStyle/>
          <a:p>
            <a:r>
              <a:rPr lang="he-IL" b="1" dirty="0" smtClean="0">
                <a:solidFill>
                  <a:schemeClr val="bg1">
                    <a:lumMod val="50000"/>
                  </a:schemeClr>
                </a:solidFill>
              </a:rPr>
              <a:t>דף נט עמוד </a:t>
            </a:r>
            <a:r>
              <a:rPr lang="he-IL" b="1" dirty="0" smtClean="0">
                <a:solidFill>
                  <a:schemeClr val="bg1">
                    <a:lumMod val="50000"/>
                  </a:schemeClr>
                </a:solidFill>
              </a:rPr>
              <a:t>א - דף נט עמוד ב</a:t>
            </a:r>
            <a:endParaRPr lang="he-IL" b="1" dirty="0">
              <a:solidFill>
                <a:schemeClr val="bg1">
                  <a:lumMod val="50000"/>
                </a:schemeClr>
              </a:solidFill>
            </a:endParaRPr>
          </a:p>
        </p:txBody>
      </p:sp>
      <p:sp>
        <p:nvSpPr>
          <p:cNvPr id="4" name="TextBox 3"/>
          <p:cNvSpPr txBox="1"/>
          <p:nvPr/>
        </p:nvSpPr>
        <p:spPr>
          <a:xfrm>
            <a:off x="35496" y="1735063"/>
            <a:ext cx="8507897" cy="4856714"/>
          </a:xfrm>
          <a:prstGeom prst="rect">
            <a:avLst/>
          </a:prstGeom>
          <a:noFill/>
        </p:spPr>
        <p:txBody>
          <a:bodyPr wrap="square" rtlCol="1">
            <a:spAutoFit/>
          </a:bodyPr>
          <a:lstStyle/>
          <a:p>
            <a:pPr>
              <a:lnSpc>
                <a:spcPct val="120000"/>
              </a:lnSpc>
            </a:pPr>
            <a:r>
              <a:rPr lang="he-IL" dirty="0" smtClean="0"/>
              <a:t>מתקיף </a:t>
            </a:r>
            <a:r>
              <a:rPr lang="he-IL" dirty="0"/>
              <a:t>לה רבי </a:t>
            </a:r>
            <a:r>
              <a:rPr lang="he-IL" dirty="0" smtClean="0"/>
              <a:t>ירמיה:</a:t>
            </a:r>
          </a:p>
          <a:p>
            <a:pPr>
              <a:lnSpc>
                <a:spcPct val="120000"/>
              </a:lnSpc>
            </a:pPr>
            <a:r>
              <a:rPr lang="he-IL" dirty="0" smtClean="0"/>
              <a:t>מי דמי? </a:t>
            </a:r>
            <a:r>
              <a:rPr lang="he-IL" dirty="0"/>
              <a:t>התם בידו </a:t>
            </a:r>
            <a:r>
              <a:rPr lang="he-IL" dirty="0" smtClean="0"/>
              <a:t>להקדישה, </a:t>
            </a:r>
            <a:r>
              <a:rPr lang="he-IL" dirty="0"/>
              <a:t>הכא אין בידה לגרש את </a:t>
            </a:r>
            <a:r>
              <a:rPr lang="he-IL" dirty="0" smtClean="0"/>
              <a:t>עצמה, </a:t>
            </a:r>
          </a:p>
          <a:p>
            <a:pPr>
              <a:lnSpc>
                <a:spcPct val="120000"/>
              </a:lnSpc>
            </a:pPr>
            <a:r>
              <a:rPr lang="he-IL" dirty="0" smtClean="0"/>
              <a:t>הא </a:t>
            </a:r>
            <a:r>
              <a:rPr lang="he-IL" dirty="0"/>
              <a:t>לא דמיא אלא לאומר </a:t>
            </a:r>
            <a:r>
              <a:rPr lang="he-IL" dirty="0" err="1"/>
              <a:t>לחבירו</a:t>
            </a:r>
            <a:r>
              <a:rPr lang="he-IL" dirty="0"/>
              <a:t> </a:t>
            </a:r>
            <a:r>
              <a:rPr lang="he-IL" dirty="0" smtClean="0"/>
              <a:t>"שדה </a:t>
            </a:r>
            <a:r>
              <a:rPr lang="he-IL" dirty="0"/>
              <a:t>זו שמכרתי לך </a:t>
            </a:r>
            <a:r>
              <a:rPr lang="he-IL" dirty="0" err="1"/>
              <a:t>לכשאקחנה</a:t>
            </a:r>
            <a:r>
              <a:rPr lang="he-IL" dirty="0"/>
              <a:t> ממך </a:t>
            </a:r>
            <a:r>
              <a:rPr lang="he-IL" dirty="0" err="1" smtClean="0"/>
              <a:t>תיקדש</a:t>
            </a:r>
            <a:r>
              <a:rPr lang="he-IL" dirty="0" smtClean="0"/>
              <a:t>" </a:t>
            </a:r>
            <a:r>
              <a:rPr lang="he-IL" dirty="0"/>
              <a:t>דלא </a:t>
            </a:r>
            <a:r>
              <a:rPr lang="he-IL" dirty="0" smtClean="0"/>
              <a:t>קדשה.</a:t>
            </a:r>
          </a:p>
          <a:p>
            <a:pPr>
              <a:lnSpc>
                <a:spcPct val="120000"/>
              </a:lnSpc>
            </a:pPr>
            <a:endParaRPr lang="he-IL" sz="1400" dirty="0" smtClean="0"/>
          </a:p>
          <a:p>
            <a:pPr>
              <a:lnSpc>
                <a:spcPct val="120000"/>
              </a:lnSpc>
            </a:pPr>
            <a:r>
              <a:rPr lang="he-IL" dirty="0" smtClean="0"/>
              <a:t>מתקיף </a:t>
            </a:r>
            <a:r>
              <a:rPr lang="he-IL" dirty="0"/>
              <a:t>לה רב </a:t>
            </a:r>
            <a:r>
              <a:rPr lang="he-IL" dirty="0" err="1" smtClean="0"/>
              <a:t>פפא</a:t>
            </a:r>
            <a:r>
              <a:rPr lang="he-IL" dirty="0" smtClean="0"/>
              <a:t>:</a:t>
            </a:r>
          </a:p>
          <a:p>
            <a:pPr>
              <a:lnSpc>
                <a:spcPct val="120000"/>
              </a:lnSpc>
            </a:pPr>
            <a:r>
              <a:rPr lang="he-IL" dirty="0" smtClean="0"/>
              <a:t>מי דמי? </a:t>
            </a:r>
            <a:r>
              <a:rPr lang="he-IL" dirty="0"/>
              <a:t>התם גופא ופירות </a:t>
            </a:r>
            <a:r>
              <a:rPr lang="he-IL" dirty="0" err="1"/>
              <a:t>בידא</a:t>
            </a:r>
            <a:r>
              <a:rPr lang="he-IL" dirty="0"/>
              <a:t> </a:t>
            </a:r>
            <a:r>
              <a:rPr lang="he-IL" dirty="0" err="1" smtClean="0"/>
              <a:t>דלוקח</a:t>
            </a:r>
            <a:r>
              <a:rPr lang="he-IL" dirty="0" smtClean="0"/>
              <a:t>, </a:t>
            </a:r>
            <a:r>
              <a:rPr lang="he-IL" dirty="0"/>
              <a:t>הכא גופה בידה </a:t>
            </a:r>
            <a:r>
              <a:rPr lang="he-IL" dirty="0" smtClean="0"/>
              <a:t>הוא, </a:t>
            </a:r>
          </a:p>
          <a:p>
            <a:pPr>
              <a:lnSpc>
                <a:spcPct val="120000"/>
              </a:lnSpc>
            </a:pPr>
            <a:r>
              <a:rPr lang="he-IL" dirty="0" smtClean="0"/>
              <a:t>הא </a:t>
            </a:r>
            <a:r>
              <a:rPr lang="he-IL" dirty="0"/>
              <a:t>לא דמיא אלא לאומר </a:t>
            </a:r>
            <a:r>
              <a:rPr lang="he-IL" dirty="0" err="1"/>
              <a:t>לחבירו</a:t>
            </a:r>
            <a:r>
              <a:rPr lang="he-IL" dirty="0"/>
              <a:t> </a:t>
            </a:r>
            <a:r>
              <a:rPr lang="he-IL" dirty="0" smtClean="0"/>
              <a:t>"שדה </a:t>
            </a:r>
            <a:r>
              <a:rPr lang="he-IL" dirty="0"/>
              <a:t>זו שמשכנתי לך </a:t>
            </a:r>
            <a:r>
              <a:rPr lang="he-IL" dirty="0" err="1"/>
              <a:t>לכשאפדנה</a:t>
            </a:r>
            <a:r>
              <a:rPr lang="he-IL" dirty="0"/>
              <a:t> ממך </a:t>
            </a:r>
            <a:r>
              <a:rPr lang="he-IL" dirty="0" err="1" smtClean="0"/>
              <a:t>תיקדש</a:t>
            </a:r>
            <a:r>
              <a:rPr lang="he-IL" dirty="0" smtClean="0"/>
              <a:t>" </a:t>
            </a:r>
            <a:r>
              <a:rPr lang="he-IL" dirty="0" err="1" smtClean="0"/>
              <a:t>דקדשה</a:t>
            </a:r>
            <a:r>
              <a:rPr lang="he-IL" dirty="0" smtClean="0"/>
              <a:t>.</a:t>
            </a:r>
          </a:p>
          <a:p>
            <a:pPr>
              <a:lnSpc>
                <a:spcPct val="120000"/>
              </a:lnSpc>
            </a:pPr>
            <a:endParaRPr lang="he-IL" sz="1400" dirty="0"/>
          </a:p>
          <a:p>
            <a:pPr>
              <a:lnSpc>
                <a:spcPct val="120000"/>
              </a:lnSpc>
            </a:pPr>
            <a:r>
              <a:rPr lang="he-IL" dirty="0" smtClean="0"/>
              <a:t>מתקיף </a:t>
            </a:r>
            <a:r>
              <a:rPr lang="he-IL" dirty="0"/>
              <a:t>לה רב </a:t>
            </a:r>
            <a:r>
              <a:rPr lang="he-IL" dirty="0" err="1"/>
              <a:t>שישא</a:t>
            </a:r>
            <a:r>
              <a:rPr lang="he-IL" dirty="0"/>
              <a:t> בריה </a:t>
            </a:r>
            <a:r>
              <a:rPr lang="he-IL" dirty="0" err="1"/>
              <a:t>דרב</a:t>
            </a:r>
            <a:r>
              <a:rPr lang="he-IL" dirty="0"/>
              <a:t> </a:t>
            </a:r>
            <a:r>
              <a:rPr lang="he-IL" dirty="0" err="1" smtClean="0"/>
              <a:t>אידי</a:t>
            </a:r>
            <a:r>
              <a:rPr lang="he-IL" dirty="0" smtClean="0"/>
              <a:t>: </a:t>
            </a:r>
          </a:p>
          <a:p>
            <a:pPr>
              <a:lnSpc>
                <a:spcPct val="120000"/>
              </a:lnSpc>
            </a:pPr>
            <a:r>
              <a:rPr lang="he-IL" dirty="0" smtClean="0"/>
              <a:t>מי דמי? </a:t>
            </a:r>
            <a:r>
              <a:rPr lang="he-IL" dirty="0"/>
              <a:t>התם בידו </a:t>
            </a:r>
            <a:r>
              <a:rPr lang="he-IL" dirty="0" smtClean="0"/>
              <a:t>לפדותה, </a:t>
            </a:r>
            <a:r>
              <a:rPr lang="he-IL" dirty="0"/>
              <a:t>הכא אין בידה לגרש </a:t>
            </a:r>
            <a:r>
              <a:rPr lang="he-IL" dirty="0" smtClean="0"/>
              <a:t>עצמה.</a:t>
            </a:r>
          </a:p>
          <a:p>
            <a:pPr>
              <a:lnSpc>
                <a:spcPct val="120000"/>
              </a:lnSpc>
            </a:pPr>
            <a:r>
              <a:rPr lang="he-IL" dirty="0" smtClean="0"/>
              <a:t>הא </a:t>
            </a:r>
            <a:r>
              <a:rPr lang="he-IL" dirty="0"/>
              <a:t>לא דמיא אלא לאומר </a:t>
            </a:r>
            <a:r>
              <a:rPr lang="he-IL" dirty="0" err="1"/>
              <a:t>לחבירו</a:t>
            </a:r>
            <a:r>
              <a:rPr lang="he-IL" dirty="0"/>
              <a:t> </a:t>
            </a:r>
            <a:r>
              <a:rPr lang="he-IL" dirty="0" smtClean="0"/>
              <a:t>"שדה </a:t>
            </a:r>
            <a:r>
              <a:rPr lang="he-IL" dirty="0"/>
              <a:t>זו שמשכנתי לך לעשר שנים </a:t>
            </a:r>
            <a:r>
              <a:rPr lang="he-IL" dirty="0" err="1"/>
              <a:t>לכשאפדנה</a:t>
            </a:r>
            <a:r>
              <a:rPr lang="he-IL" dirty="0"/>
              <a:t> ממך </a:t>
            </a:r>
            <a:r>
              <a:rPr lang="he-IL" dirty="0" err="1" smtClean="0"/>
              <a:t>תיקדש</a:t>
            </a:r>
            <a:r>
              <a:rPr lang="he-IL" dirty="0" smtClean="0"/>
              <a:t>" </a:t>
            </a:r>
            <a:r>
              <a:rPr lang="he-IL" dirty="0" err="1" smtClean="0"/>
              <a:t>דקדשה</a:t>
            </a:r>
            <a:r>
              <a:rPr lang="he-IL" dirty="0"/>
              <a:t>.</a:t>
            </a:r>
            <a:endParaRPr lang="he-IL" dirty="0" smtClean="0"/>
          </a:p>
          <a:p>
            <a:pPr>
              <a:lnSpc>
                <a:spcPct val="120000"/>
              </a:lnSpc>
            </a:pPr>
            <a:endParaRPr lang="he-IL" sz="1400" dirty="0"/>
          </a:p>
          <a:p>
            <a:pPr>
              <a:lnSpc>
                <a:spcPct val="120000"/>
              </a:lnSpc>
            </a:pPr>
            <a:r>
              <a:rPr lang="he-IL" dirty="0" smtClean="0"/>
              <a:t>מתקיף </a:t>
            </a:r>
            <a:r>
              <a:rPr lang="he-IL" dirty="0"/>
              <a:t>לה רב </a:t>
            </a:r>
            <a:r>
              <a:rPr lang="he-IL" dirty="0" smtClean="0"/>
              <a:t>אשי: </a:t>
            </a:r>
          </a:p>
          <a:p>
            <a:pPr>
              <a:lnSpc>
                <a:spcPct val="120000"/>
              </a:lnSpc>
            </a:pPr>
            <a:r>
              <a:rPr lang="he-IL" dirty="0" smtClean="0"/>
              <a:t>מי דמי? התם </a:t>
            </a:r>
            <a:r>
              <a:rPr lang="he-IL" dirty="0"/>
              <a:t>לעשר שנים </a:t>
            </a:r>
            <a:r>
              <a:rPr lang="he-IL" dirty="0" err="1"/>
              <a:t>מיהא</a:t>
            </a:r>
            <a:r>
              <a:rPr lang="he-IL" dirty="0"/>
              <a:t> בידו </a:t>
            </a:r>
            <a:r>
              <a:rPr lang="he-IL" dirty="0" smtClean="0"/>
              <a:t>לפדותה, </a:t>
            </a:r>
            <a:r>
              <a:rPr lang="he-IL" dirty="0"/>
              <a:t>הכא אין בידה לגרש עצמה </a:t>
            </a:r>
            <a:r>
              <a:rPr lang="he-IL" dirty="0" smtClean="0"/>
              <a:t>לעולם.</a:t>
            </a:r>
          </a:p>
        </p:txBody>
      </p:sp>
      <p:sp>
        <p:nvSpPr>
          <p:cNvPr id="7" name="TextBox 6"/>
          <p:cNvSpPr txBox="1"/>
          <p:nvPr/>
        </p:nvSpPr>
        <p:spPr>
          <a:xfrm>
            <a:off x="8476336" y="3746188"/>
            <a:ext cx="576064" cy="215444"/>
          </a:xfrm>
          <a:prstGeom prst="rect">
            <a:avLst/>
          </a:prstGeom>
          <a:noFill/>
        </p:spPr>
        <p:txBody>
          <a:bodyPr wrap="square" rtlCol="1">
            <a:spAutoFit/>
          </a:bodyPr>
          <a:lstStyle/>
          <a:p>
            <a:r>
              <a:rPr lang="he-IL" sz="800" dirty="0" smtClean="0"/>
              <a:t>עמוד </a:t>
            </a:r>
            <a:r>
              <a:rPr lang="he-IL" sz="800" dirty="0"/>
              <a:t>ב</a:t>
            </a:r>
          </a:p>
        </p:txBody>
      </p:sp>
      <p:sp>
        <p:nvSpPr>
          <p:cNvPr id="8" name="הסבר מלבני מעוגל 7"/>
          <p:cNvSpPr/>
          <p:nvPr/>
        </p:nvSpPr>
        <p:spPr>
          <a:xfrm>
            <a:off x="323528" y="494160"/>
            <a:ext cx="8352928" cy="990624"/>
          </a:xfrm>
          <a:prstGeom prst="wedgeRoundRectCallout">
            <a:avLst>
              <a:gd name="adj1" fmla="val 53661"/>
              <a:gd name="adj2" fmla="val -2385"/>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500" dirty="0" smtClean="0">
                <a:solidFill>
                  <a:schemeClr val="accent6">
                    <a:lumMod val="50000"/>
                  </a:schemeClr>
                </a:solidFill>
              </a:rPr>
              <a:t>ומי </a:t>
            </a:r>
            <a:r>
              <a:rPr lang="he-IL" sz="1500" dirty="0">
                <a:solidFill>
                  <a:schemeClr val="accent6">
                    <a:lumMod val="50000"/>
                  </a:schemeClr>
                </a:solidFill>
              </a:rPr>
              <a:t>אמר שמואל הכי? </a:t>
            </a:r>
            <a:r>
              <a:rPr lang="he-IL" sz="1500" dirty="0" err="1">
                <a:solidFill>
                  <a:schemeClr val="accent6">
                    <a:lumMod val="50000"/>
                  </a:schemeClr>
                </a:solidFill>
              </a:rPr>
              <a:t>והתנן</a:t>
            </a:r>
            <a:r>
              <a:rPr lang="he-IL" sz="1500" dirty="0" smtClean="0">
                <a:solidFill>
                  <a:schemeClr val="accent6">
                    <a:lumMod val="50000"/>
                  </a:schemeClr>
                </a:solidFill>
              </a:rPr>
              <a:t>: קונם </a:t>
            </a:r>
            <a:r>
              <a:rPr lang="he-IL" sz="1500" dirty="0">
                <a:solidFill>
                  <a:schemeClr val="accent6">
                    <a:lumMod val="50000"/>
                  </a:schemeClr>
                </a:solidFill>
              </a:rPr>
              <a:t>שאני עושה </a:t>
            </a:r>
            <a:r>
              <a:rPr lang="he-IL" sz="1500" dirty="0" smtClean="0">
                <a:solidFill>
                  <a:schemeClr val="accent6">
                    <a:lumMod val="50000"/>
                  </a:schemeClr>
                </a:solidFill>
              </a:rPr>
              <a:t>לפיך</a:t>
            </a:r>
            <a:r>
              <a:rPr lang="he-IL" sz="1500" dirty="0" smtClean="0">
                <a:solidFill>
                  <a:schemeClr val="accent6">
                    <a:lumMod val="50000"/>
                  </a:schemeClr>
                </a:solidFill>
              </a:rPr>
              <a:t>... רבי </a:t>
            </a:r>
            <a:r>
              <a:rPr lang="he-IL" sz="1500" dirty="0">
                <a:solidFill>
                  <a:schemeClr val="accent6">
                    <a:lumMod val="50000"/>
                  </a:schemeClr>
                </a:solidFill>
              </a:rPr>
              <a:t>יוחנן בן </a:t>
            </a:r>
            <a:r>
              <a:rPr lang="he-IL" sz="1500" dirty="0" err="1">
                <a:solidFill>
                  <a:schemeClr val="accent6">
                    <a:lumMod val="50000"/>
                  </a:schemeClr>
                </a:solidFill>
              </a:rPr>
              <a:t>נורי</a:t>
            </a:r>
            <a:r>
              <a:rPr lang="he-IL" sz="1500" dirty="0">
                <a:solidFill>
                  <a:schemeClr val="accent6">
                    <a:lumMod val="50000"/>
                  </a:schemeClr>
                </a:solidFill>
              </a:rPr>
              <a:t> אמר: יפר שמא </a:t>
            </a:r>
            <a:r>
              <a:rPr lang="he-IL" sz="1500" dirty="0" err="1">
                <a:solidFill>
                  <a:schemeClr val="accent6">
                    <a:lumMod val="50000"/>
                  </a:schemeClr>
                </a:solidFill>
              </a:rPr>
              <a:t>יגרשנה</a:t>
            </a:r>
            <a:r>
              <a:rPr lang="he-IL" sz="1500" dirty="0">
                <a:solidFill>
                  <a:schemeClr val="accent6">
                    <a:lumMod val="50000"/>
                  </a:schemeClr>
                </a:solidFill>
              </a:rPr>
              <a:t> ותהא אסורה </a:t>
            </a:r>
            <a:r>
              <a:rPr lang="he-IL" sz="1500" dirty="0" smtClean="0">
                <a:solidFill>
                  <a:schemeClr val="accent6">
                    <a:lumMod val="50000"/>
                  </a:schemeClr>
                </a:solidFill>
              </a:rPr>
              <a:t>לחזור. ואמר </a:t>
            </a:r>
            <a:r>
              <a:rPr lang="he-IL" sz="1500" dirty="0">
                <a:solidFill>
                  <a:schemeClr val="accent6">
                    <a:lumMod val="50000"/>
                  </a:schemeClr>
                </a:solidFill>
              </a:rPr>
              <a:t>שמואל: הלכה כרבי יוחנן בן </a:t>
            </a:r>
            <a:r>
              <a:rPr lang="he-IL" sz="1500" dirty="0" err="1" smtClean="0">
                <a:solidFill>
                  <a:schemeClr val="accent6">
                    <a:lumMod val="50000"/>
                  </a:schemeClr>
                </a:solidFill>
              </a:rPr>
              <a:t>נורי</a:t>
            </a:r>
            <a:r>
              <a:rPr lang="he-IL" sz="1500" dirty="0" smtClean="0">
                <a:solidFill>
                  <a:schemeClr val="accent6">
                    <a:lumMod val="50000"/>
                  </a:schemeClr>
                </a:solidFill>
              </a:rPr>
              <a:t>...</a:t>
            </a:r>
          </a:p>
          <a:p>
            <a:pPr>
              <a:lnSpc>
                <a:spcPct val="120000"/>
              </a:lnSpc>
            </a:pPr>
            <a:r>
              <a:rPr lang="he-IL" sz="1500" dirty="0">
                <a:solidFill>
                  <a:schemeClr val="accent6">
                    <a:lumMod val="50000"/>
                  </a:schemeClr>
                </a:solidFill>
              </a:rPr>
              <a:t>אמר רבי </a:t>
            </a:r>
            <a:r>
              <a:rPr lang="he-IL" sz="1500" dirty="0" err="1">
                <a:solidFill>
                  <a:schemeClr val="accent6">
                    <a:lumMod val="50000"/>
                  </a:schemeClr>
                </a:solidFill>
              </a:rPr>
              <a:t>אלעאי</a:t>
            </a:r>
            <a:r>
              <a:rPr lang="he-IL" sz="1500" dirty="0">
                <a:solidFill>
                  <a:schemeClr val="accent6">
                    <a:lumMod val="50000"/>
                  </a:schemeClr>
                </a:solidFill>
              </a:rPr>
              <a:t>: אלמה לא? אילו האומר </a:t>
            </a:r>
            <a:r>
              <a:rPr lang="he-IL" sz="1500" dirty="0" err="1">
                <a:solidFill>
                  <a:schemeClr val="accent6">
                    <a:lumMod val="50000"/>
                  </a:schemeClr>
                </a:solidFill>
              </a:rPr>
              <a:t>לחבירו</a:t>
            </a:r>
            <a:r>
              <a:rPr lang="he-IL" sz="1500" dirty="0">
                <a:solidFill>
                  <a:schemeClr val="accent6">
                    <a:lumMod val="50000"/>
                  </a:schemeClr>
                </a:solidFill>
              </a:rPr>
              <a:t> "שדה זו שאני מוכר לך </a:t>
            </a:r>
            <a:r>
              <a:rPr lang="he-IL" sz="1500" dirty="0" err="1">
                <a:solidFill>
                  <a:schemeClr val="accent6">
                    <a:lumMod val="50000"/>
                  </a:schemeClr>
                </a:solidFill>
              </a:rPr>
              <a:t>לכשאקחנה</a:t>
            </a:r>
            <a:r>
              <a:rPr lang="he-IL" sz="1500" dirty="0">
                <a:solidFill>
                  <a:schemeClr val="accent6">
                    <a:lumMod val="50000"/>
                  </a:schemeClr>
                </a:solidFill>
              </a:rPr>
              <a:t> ממך </a:t>
            </a:r>
            <a:r>
              <a:rPr lang="he-IL" sz="1500" dirty="0" err="1">
                <a:solidFill>
                  <a:schemeClr val="accent6">
                    <a:lumMod val="50000"/>
                  </a:schemeClr>
                </a:solidFill>
              </a:rPr>
              <a:t>תיקדש</a:t>
            </a:r>
            <a:r>
              <a:rPr lang="he-IL" sz="1500" dirty="0">
                <a:solidFill>
                  <a:schemeClr val="accent6">
                    <a:lumMod val="50000"/>
                  </a:schemeClr>
                </a:solidFill>
              </a:rPr>
              <a:t>" מי לא קדשה</a:t>
            </a:r>
            <a:r>
              <a:rPr lang="he-IL" sz="1500" dirty="0" smtClean="0">
                <a:solidFill>
                  <a:schemeClr val="accent6">
                    <a:lumMod val="50000"/>
                  </a:schemeClr>
                </a:solidFill>
              </a:rPr>
              <a:t>?</a:t>
            </a:r>
            <a:endParaRPr lang="he-IL" sz="1500" dirty="0">
              <a:solidFill>
                <a:schemeClr val="accent6">
                  <a:lumMod val="50000"/>
                </a:schemeClr>
              </a:solidFill>
            </a:endParaRPr>
          </a:p>
        </p:txBody>
      </p:sp>
    </p:spTree>
    <p:extLst>
      <p:ext uri="{BB962C8B-B14F-4D97-AF65-F5344CB8AC3E}">
        <p14:creationId xmlns:p14="http://schemas.microsoft.com/office/powerpoint/2010/main" val="5934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right)">
                                      <p:cBhvr>
                                        <p:cTn id="7" dur="500"/>
                                        <p:tgtEl>
                                          <p:spTgt spid="4">
                                            <p:txEl>
                                              <p:pRg st="0" end="0"/>
                                            </p:txEl>
                                          </p:spTgt>
                                        </p:tgtEl>
                                      </p:cBhvr>
                                    </p:animEffect>
                                  </p:childTnLst>
                                </p:cTn>
                              </p:par>
                              <p:par>
                                <p:cTn id="8" presetID="22" presetClass="entr" presetSubtype="2"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right)">
                                      <p:cBhvr>
                                        <p:cTn id="10" dur="500"/>
                                        <p:tgtEl>
                                          <p:spTgt spid="4">
                                            <p:txEl>
                                              <p:pRg st="1" end="1"/>
                                            </p:txEl>
                                          </p:spTgt>
                                        </p:tgtEl>
                                      </p:cBhvr>
                                    </p:animEffect>
                                  </p:childTnLst>
                                </p:cTn>
                              </p:par>
                              <p:par>
                                <p:cTn id="11" presetID="22" presetClass="entr" presetSubtype="2"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right)">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wipe(right)">
                                      <p:cBhvr>
                                        <p:cTn id="18" dur="500"/>
                                        <p:tgtEl>
                                          <p:spTgt spid="4">
                                            <p:txEl>
                                              <p:pRg st="4" end="4"/>
                                            </p:txEl>
                                          </p:spTgt>
                                        </p:tgtEl>
                                      </p:cBhvr>
                                    </p:animEffect>
                                  </p:childTnLst>
                                </p:cTn>
                              </p:par>
                              <p:par>
                                <p:cTn id="19" presetID="22" presetClass="entr" presetSubtype="2"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wipe(right)">
                                      <p:cBhvr>
                                        <p:cTn id="21" dur="500"/>
                                        <p:tgtEl>
                                          <p:spTgt spid="4">
                                            <p:txEl>
                                              <p:pRg st="5" end="5"/>
                                            </p:txEl>
                                          </p:spTgt>
                                        </p:tgtEl>
                                      </p:cBhvr>
                                    </p:animEffect>
                                  </p:childTnLst>
                                </p:cTn>
                              </p:par>
                              <p:par>
                                <p:cTn id="22" presetID="22" presetClass="entr" presetSubtype="2"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wipe(right)">
                                      <p:cBhvr>
                                        <p:cTn id="24" dur="500"/>
                                        <p:tgtEl>
                                          <p:spTgt spid="4">
                                            <p:txEl>
                                              <p:pRg st="6" end="6"/>
                                            </p:txEl>
                                          </p:spTgt>
                                        </p:tgtEl>
                                      </p:cBhvr>
                                    </p:animEffect>
                                  </p:childTnLst>
                                </p:cTn>
                              </p:par>
                              <p:par>
                                <p:cTn id="25" presetID="22" presetClass="entr" presetSubtype="2"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righ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wipe(right)">
                                      <p:cBhvr>
                                        <p:cTn id="32" dur="500"/>
                                        <p:tgtEl>
                                          <p:spTgt spid="4">
                                            <p:txEl>
                                              <p:pRg st="8" end="8"/>
                                            </p:txEl>
                                          </p:spTgt>
                                        </p:tgtEl>
                                      </p:cBhvr>
                                    </p:animEffect>
                                  </p:childTnLst>
                                </p:cTn>
                              </p:par>
                              <p:par>
                                <p:cTn id="33" presetID="22" presetClass="entr" presetSubtype="2"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Effect transition="in" filter="wipe(right)">
                                      <p:cBhvr>
                                        <p:cTn id="35" dur="500"/>
                                        <p:tgtEl>
                                          <p:spTgt spid="4">
                                            <p:txEl>
                                              <p:pRg st="9" end="9"/>
                                            </p:txEl>
                                          </p:spTgt>
                                        </p:tgtEl>
                                      </p:cBhvr>
                                    </p:animEffect>
                                  </p:childTnLst>
                                </p:cTn>
                              </p:par>
                              <p:par>
                                <p:cTn id="36" presetID="22" presetClass="entr" presetSubtype="2" fill="hold" nodeType="withEffect">
                                  <p:stCondLst>
                                    <p:cond delay="0"/>
                                  </p:stCondLst>
                                  <p:childTnLst>
                                    <p:set>
                                      <p:cBhvr>
                                        <p:cTn id="37" dur="1" fill="hold">
                                          <p:stCondLst>
                                            <p:cond delay="0"/>
                                          </p:stCondLst>
                                        </p:cTn>
                                        <p:tgtEl>
                                          <p:spTgt spid="4">
                                            <p:txEl>
                                              <p:pRg st="10" end="10"/>
                                            </p:txEl>
                                          </p:spTgt>
                                        </p:tgtEl>
                                        <p:attrNameLst>
                                          <p:attrName>style.visibility</p:attrName>
                                        </p:attrNameLst>
                                      </p:cBhvr>
                                      <p:to>
                                        <p:strVal val="visible"/>
                                      </p:to>
                                    </p:set>
                                    <p:animEffect transition="in" filter="wipe(right)">
                                      <p:cBhvr>
                                        <p:cTn id="38" dur="500"/>
                                        <p:tgtEl>
                                          <p:spTgt spid="4">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nodeType="click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wipe(right)">
                                      <p:cBhvr>
                                        <p:cTn id="43" dur="500"/>
                                        <p:tgtEl>
                                          <p:spTgt spid="4">
                                            <p:txEl>
                                              <p:pRg st="12" end="12"/>
                                            </p:txEl>
                                          </p:spTgt>
                                        </p:tgtEl>
                                      </p:cBhvr>
                                    </p:animEffect>
                                  </p:childTnLst>
                                </p:cTn>
                              </p:par>
                              <p:par>
                                <p:cTn id="44" presetID="22" presetClass="entr" presetSubtype="2"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wipe(right)">
                                      <p:cBhvr>
                                        <p:cTn id="46"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4524" y="35332"/>
            <a:ext cx="1512168" cy="369332"/>
          </a:xfrm>
          <a:prstGeom prst="rect">
            <a:avLst/>
          </a:prstGeom>
          <a:noFill/>
        </p:spPr>
        <p:txBody>
          <a:bodyPr wrap="square" rtlCol="1">
            <a:spAutoFit/>
          </a:bodyPr>
          <a:lstStyle/>
          <a:p>
            <a:r>
              <a:rPr lang="he-IL" b="1" dirty="0" smtClean="0">
                <a:solidFill>
                  <a:schemeClr val="bg1">
                    <a:lumMod val="50000"/>
                  </a:schemeClr>
                </a:solidFill>
              </a:rPr>
              <a:t>דף נט עמוד </a:t>
            </a:r>
            <a:r>
              <a:rPr lang="he-IL" b="1" dirty="0">
                <a:solidFill>
                  <a:schemeClr val="bg1">
                    <a:lumMod val="50000"/>
                  </a:schemeClr>
                </a:solidFill>
              </a:rPr>
              <a:t>ב</a:t>
            </a:r>
          </a:p>
        </p:txBody>
      </p:sp>
      <p:sp>
        <p:nvSpPr>
          <p:cNvPr id="4" name="TextBox 3"/>
          <p:cNvSpPr txBox="1"/>
          <p:nvPr/>
        </p:nvSpPr>
        <p:spPr>
          <a:xfrm>
            <a:off x="64524" y="2911584"/>
            <a:ext cx="8507897" cy="3213187"/>
          </a:xfrm>
          <a:prstGeom prst="rect">
            <a:avLst/>
          </a:prstGeom>
          <a:noFill/>
        </p:spPr>
        <p:txBody>
          <a:bodyPr wrap="square" rtlCol="1">
            <a:spAutoFit/>
          </a:bodyPr>
          <a:lstStyle/>
          <a:p>
            <a:pPr>
              <a:lnSpc>
                <a:spcPct val="120000"/>
              </a:lnSpc>
            </a:pPr>
            <a:r>
              <a:rPr lang="he-IL" sz="2000" dirty="0"/>
              <a:t>אלא אמר רב </a:t>
            </a:r>
            <a:r>
              <a:rPr lang="he-IL" sz="2000" dirty="0" smtClean="0"/>
              <a:t>אשי:</a:t>
            </a:r>
          </a:p>
          <a:p>
            <a:pPr>
              <a:lnSpc>
                <a:spcPct val="120000"/>
              </a:lnSpc>
            </a:pPr>
            <a:r>
              <a:rPr lang="he-IL" sz="2000" dirty="0" smtClean="0"/>
              <a:t>קונמות </a:t>
            </a:r>
            <a:r>
              <a:rPr lang="he-IL" sz="2000" dirty="0" err="1"/>
              <a:t>קא</a:t>
            </a:r>
            <a:r>
              <a:rPr lang="he-IL" sz="2000" dirty="0"/>
              <a:t> </a:t>
            </a:r>
            <a:r>
              <a:rPr lang="he-IL" sz="2000" dirty="0" smtClean="0"/>
              <a:t>אמרת? </a:t>
            </a:r>
          </a:p>
          <a:p>
            <a:pPr>
              <a:lnSpc>
                <a:spcPct val="120000"/>
              </a:lnSpc>
            </a:pPr>
            <a:r>
              <a:rPr lang="he-IL" sz="2000" dirty="0" smtClean="0"/>
              <a:t>שאני </a:t>
            </a:r>
            <a:r>
              <a:rPr lang="he-IL" sz="2000" dirty="0"/>
              <a:t>קונמות </a:t>
            </a:r>
            <a:r>
              <a:rPr lang="he-IL" sz="2000" dirty="0" err="1"/>
              <a:t>דקדושת</a:t>
            </a:r>
            <a:r>
              <a:rPr lang="he-IL" sz="2000" dirty="0"/>
              <a:t> הגוף </a:t>
            </a:r>
            <a:r>
              <a:rPr lang="he-IL" sz="2000" dirty="0" err="1" smtClean="0"/>
              <a:t>נינהו</a:t>
            </a:r>
            <a:r>
              <a:rPr lang="he-IL" sz="2000" dirty="0" smtClean="0"/>
              <a:t>,</a:t>
            </a:r>
          </a:p>
          <a:p>
            <a:pPr>
              <a:lnSpc>
                <a:spcPct val="120000"/>
              </a:lnSpc>
            </a:pPr>
            <a:r>
              <a:rPr lang="he-IL" sz="2000" dirty="0" err="1" smtClean="0"/>
              <a:t>וכדרבא</a:t>
            </a:r>
            <a:r>
              <a:rPr lang="he-IL" sz="2000" dirty="0" smtClean="0"/>
              <a:t> </a:t>
            </a:r>
            <a:r>
              <a:rPr lang="he-IL" sz="2000" dirty="0" err="1"/>
              <a:t>דאמר</a:t>
            </a:r>
            <a:r>
              <a:rPr lang="he-IL" sz="2000" dirty="0"/>
              <a:t> </a:t>
            </a:r>
            <a:r>
              <a:rPr lang="he-IL" sz="2000" dirty="0" smtClean="0"/>
              <a:t>רבא:</a:t>
            </a:r>
          </a:p>
          <a:p>
            <a:pPr>
              <a:lnSpc>
                <a:spcPct val="120000"/>
              </a:lnSpc>
            </a:pPr>
            <a:r>
              <a:rPr lang="he-IL" sz="2000" dirty="0" smtClean="0"/>
              <a:t>הקדש </a:t>
            </a:r>
            <a:r>
              <a:rPr lang="he-IL" sz="2000" dirty="0"/>
              <a:t>חמץ ושחרור </a:t>
            </a:r>
            <a:r>
              <a:rPr lang="he-IL" sz="2000" dirty="0" smtClean="0"/>
              <a:t>- מפקיעין </a:t>
            </a:r>
            <a:r>
              <a:rPr lang="he-IL" sz="2000" dirty="0"/>
              <a:t>מידי </a:t>
            </a:r>
            <a:r>
              <a:rPr lang="he-IL" sz="2000" dirty="0" smtClean="0"/>
              <a:t>שיעבוד.</a:t>
            </a:r>
          </a:p>
          <a:p>
            <a:pPr>
              <a:lnSpc>
                <a:spcPct val="120000"/>
              </a:lnSpc>
            </a:pPr>
            <a:endParaRPr lang="he-IL" dirty="0"/>
          </a:p>
          <a:p>
            <a:pPr>
              <a:lnSpc>
                <a:spcPct val="120000"/>
              </a:lnSpc>
            </a:pPr>
            <a:r>
              <a:rPr lang="he-IL" sz="2000" dirty="0" err="1" smtClean="0"/>
              <a:t>ונקדשו</a:t>
            </a:r>
            <a:r>
              <a:rPr lang="he-IL" sz="2000" dirty="0" smtClean="0"/>
              <a:t> </a:t>
            </a:r>
            <a:r>
              <a:rPr lang="he-IL" sz="2000" dirty="0" err="1" smtClean="0"/>
              <a:t>מהשתא</a:t>
            </a:r>
            <a:r>
              <a:rPr lang="he-IL" sz="2000" dirty="0" smtClean="0"/>
              <a:t>!</a:t>
            </a:r>
          </a:p>
          <a:p>
            <a:pPr>
              <a:lnSpc>
                <a:spcPct val="120000"/>
              </a:lnSpc>
            </a:pPr>
            <a:endParaRPr lang="he-IL" sz="1000" dirty="0" smtClean="0"/>
          </a:p>
          <a:p>
            <a:pPr>
              <a:lnSpc>
                <a:spcPct val="120000"/>
              </a:lnSpc>
            </a:pPr>
            <a:r>
              <a:rPr lang="he-IL" sz="2000" dirty="0" err="1" smtClean="0"/>
              <a:t>אלמוה</a:t>
            </a:r>
            <a:r>
              <a:rPr lang="he-IL" sz="2000" dirty="0" smtClean="0"/>
              <a:t> </a:t>
            </a:r>
            <a:r>
              <a:rPr lang="he-IL" sz="2000" dirty="0"/>
              <a:t>רבנן </a:t>
            </a:r>
            <a:r>
              <a:rPr lang="he-IL" sz="2000" dirty="0" err="1"/>
              <a:t>לשיעבודיה</a:t>
            </a:r>
            <a:r>
              <a:rPr lang="he-IL" sz="2000" dirty="0"/>
              <a:t> </a:t>
            </a:r>
            <a:r>
              <a:rPr lang="he-IL" sz="2000" dirty="0" err="1" smtClean="0"/>
              <a:t>דבעל</a:t>
            </a:r>
            <a:r>
              <a:rPr lang="he-IL" sz="2000" dirty="0" smtClean="0"/>
              <a:t>, </a:t>
            </a:r>
            <a:r>
              <a:rPr lang="he-IL" sz="2000" dirty="0"/>
              <a:t>כי </a:t>
            </a:r>
            <a:r>
              <a:rPr lang="he-IL" sz="2000" dirty="0" err="1"/>
              <a:t>היכי</a:t>
            </a:r>
            <a:r>
              <a:rPr lang="he-IL" sz="2000" dirty="0"/>
              <a:t> דלא </a:t>
            </a:r>
            <a:r>
              <a:rPr lang="he-IL" sz="2000" dirty="0" err="1"/>
              <a:t>תיקדש</a:t>
            </a:r>
            <a:r>
              <a:rPr lang="he-IL" sz="2000" dirty="0"/>
              <a:t> </a:t>
            </a:r>
            <a:r>
              <a:rPr lang="he-IL" sz="2000" dirty="0" err="1" smtClean="0"/>
              <a:t>מהשתא</a:t>
            </a:r>
            <a:r>
              <a:rPr lang="he-IL" sz="2000" dirty="0" smtClean="0"/>
              <a:t>.</a:t>
            </a:r>
            <a:endParaRPr lang="he-IL" sz="2000" dirty="0"/>
          </a:p>
        </p:txBody>
      </p:sp>
      <p:sp>
        <p:nvSpPr>
          <p:cNvPr id="5" name="הסבר מלבני מעוגל 4"/>
          <p:cNvSpPr/>
          <p:nvPr/>
        </p:nvSpPr>
        <p:spPr>
          <a:xfrm>
            <a:off x="539552" y="752040"/>
            <a:ext cx="8136904" cy="1596840"/>
          </a:xfrm>
          <a:prstGeom prst="wedgeRoundRectCallout">
            <a:avLst>
              <a:gd name="adj1" fmla="val 53661"/>
              <a:gd name="adj2" fmla="val -2385"/>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500" dirty="0" smtClean="0">
                <a:solidFill>
                  <a:schemeClr val="tx1"/>
                </a:solidFill>
              </a:rPr>
              <a:t>משנה דף נח עמוד ב:</a:t>
            </a:r>
          </a:p>
          <a:p>
            <a:pPr>
              <a:lnSpc>
                <a:spcPct val="120000"/>
              </a:lnSpc>
            </a:pPr>
            <a:r>
              <a:rPr lang="he-IL" sz="1500" dirty="0">
                <a:solidFill>
                  <a:schemeClr val="accent6">
                    <a:lumMod val="50000"/>
                  </a:schemeClr>
                </a:solidFill>
              </a:rPr>
              <a:t>המקדיש מעשה ידי </a:t>
            </a:r>
            <a:r>
              <a:rPr lang="he-IL" sz="1500" dirty="0" smtClean="0">
                <a:solidFill>
                  <a:schemeClr val="accent6">
                    <a:lumMod val="50000"/>
                  </a:schemeClr>
                </a:solidFill>
              </a:rPr>
              <a:t>אשתו... המותר...רבי </a:t>
            </a:r>
            <a:r>
              <a:rPr lang="he-IL" sz="1500" dirty="0">
                <a:solidFill>
                  <a:schemeClr val="accent6">
                    <a:lumMod val="50000"/>
                  </a:schemeClr>
                </a:solidFill>
              </a:rPr>
              <a:t>יוחנן הסנדלר אומר: </a:t>
            </a:r>
            <a:r>
              <a:rPr lang="he-IL" sz="1500" dirty="0" smtClean="0">
                <a:solidFill>
                  <a:schemeClr val="accent6">
                    <a:lumMod val="50000"/>
                  </a:schemeClr>
                </a:solidFill>
              </a:rPr>
              <a:t>חולין. אמר </a:t>
            </a:r>
            <a:r>
              <a:rPr lang="he-IL" sz="1500" dirty="0">
                <a:solidFill>
                  <a:schemeClr val="accent6">
                    <a:lumMod val="50000"/>
                  </a:schemeClr>
                </a:solidFill>
              </a:rPr>
              <a:t>שמואל: הלכה כרבי יוחנן הסנדלר.</a:t>
            </a:r>
          </a:p>
          <a:p>
            <a:pPr>
              <a:lnSpc>
                <a:spcPct val="120000"/>
              </a:lnSpc>
            </a:pPr>
            <a:r>
              <a:rPr lang="he-IL" sz="1500" dirty="0">
                <a:solidFill>
                  <a:schemeClr val="tx1"/>
                </a:solidFill>
              </a:rPr>
              <a:t>גמרא דף נט עמוד א:</a:t>
            </a:r>
          </a:p>
          <a:p>
            <a:pPr>
              <a:lnSpc>
                <a:spcPct val="120000"/>
              </a:lnSpc>
            </a:pPr>
            <a:r>
              <a:rPr lang="he-IL" sz="1500" dirty="0">
                <a:solidFill>
                  <a:schemeClr val="accent6">
                    <a:lumMod val="50000"/>
                  </a:schemeClr>
                </a:solidFill>
              </a:rPr>
              <a:t>ומי אמר שמואל הכי? </a:t>
            </a:r>
            <a:r>
              <a:rPr lang="he-IL" sz="1500" dirty="0" err="1">
                <a:solidFill>
                  <a:schemeClr val="accent6">
                    <a:lumMod val="50000"/>
                  </a:schemeClr>
                </a:solidFill>
              </a:rPr>
              <a:t>והתנן</a:t>
            </a:r>
            <a:r>
              <a:rPr lang="he-IL" sz="1500" dirty="0" smtClean="0">
                <a:solidFill>
                  <a:schemeClr val="accent6">
                    <a:lumMod val="50000"/>
                  </a:schemeClr>
                </a:solidFill>
              </a:rPr>
              <a:t>: קונם </a:t>
            </a:r>
            <a:r>
              <a:rPr lang="he-IL" sz="1500" dirty="0">
                <a:solidFill>
                  <a:schemeClr val="accent6">
                    <a:lumMod val="50000"/>
                  </a:schemeClr>
                </a:solidFill>
              </a:rPr>
              <a:t>שאני עושה </a:t>
            </a:r>
            <a:r>
              <a:rPr lang="he-IL" sz="1500" dirty="0" smtClean="0">
                <a:solidFill>
                  <a:schemeClr val="accent6">
                    <a:lumMod val="50000"/>
                  </a:schemeClr>
                </a:solidFill>
              </a:rPr>
              <a:t>לפיך</a:t>
            </a:r>
            <a:r>
              <a:rPr lang="he-IL" sz="1500" dirty="0" smtClean="0">
                <a:solidFill>
                  <a:schemeClr val="accent6">
                    <a:lumMod val="50000"/>
                  </a:schemeClr>
                </a:solidFill>
              </a:rPr>
              <a:t>... רבי </a:t>
            </a:r>
            <a:r>
              <a:rPr lang="he-IL" sz="1500" dirty="0">
                <a:solidFill>
                  <a:schemeClr val="accent6">
                    <a:lumMod val="50000"/>
                  </a:schemeClr>
                </a:solidFill>
              </a:rPr>
              <a:t>יוחנן בן </a:t>
            </a:r>
            <a:r>
              <a:rPr lang="he-IL" sz="1500" dirty="0" err="1">
                <a:solidFill>
                  <a:schemeClr val="accent6">
                    <a:lumMod val="50000"/>
                  </a:schemeClr>
                </a:solidFill>
              </a:rPr>
              <a:t>נורי</a:t>
            </a:r>
            <a:r>
              <a:rPr lang="he-IL" sz="1500" dirty="0">
                <a:solidFill>
                  <a:schemeClr val="accent6">
                    <a:lumMod val="50000"/>
                  </a:schemeClr>
                </a:solidFill>
              </a:rPr>
              <a:t> אמר: יפר שמא </a:t>
            </a:r>
            <a:r>
              <a:rPr lang="he-IL" sz="1500" dirty="0" err="1">
                <a:solidFill>
                  <a:schemeClr val="accent6">
                    <a:lumMod val="50000"/>
                  </a:schemeClr>
                </a:solidFill>
              </a:rPr>
              <a:t>יגרשנה</a:t>
            </a:r>
            <a:r>
              <a:rPr lang="he-IL" sz="1500" dirty="0">
                <a:solidFill>
                  <a:schemeClr val="accent6">
                    <a:lumMod val="50000"/>
                  </a:schemeClr>
                </a:solidFill>
              </a:rPr>
              <a:t> ותהא אסורה </a:t>
            </a:r>
            <a:r>
              <a:rPr lang="he-IL" sz="1500" dirty="0" smtClean="0">
                <a:solidFill>
                  <a:schemeClr val="accent6">
                    <a:lumMod val="50000"/>
                  </a:schemeClr>
                </a:solidFill>
              </a:rPr>
              <a:t>לחזור. ואמר </a:t>
            </a:r>
            <a:r>
              <a:rPr lang="he-IL" sz="1500" dirty="0">
                <a:solidFill>
                  <a:schemeClr val="accent6">
                    <a:lumMod val="50000"/>
                  </a:schemeClr>
                </a:solidFill>
              </a:rPr>
              <a:t>שמואל: הלכה כרבי יוחנן בן </a:t>
            </a:r>
            <a:r>
              <a:rPr lang="he-IL" sz="1500" dirty="0" err="1">
                <a:solidFill>
                  <a:schemeClr val="accent6">
                    <a:lumMod val="50000"/>
                  </a:schemeClr>
                </a:solidFill>
              </a:rPr>
              <a:t>נורי</a:t>
            </a:r>
            <a:r>
              <a:rPr lang="he-IL" sz="1500" dirty="0" smtClean="0">
                <a:solidFill>
                  <a:schemeClr val="accent6">
                    <a:lumMod val="50000"/>
                  </a:schemeClr>
                </a:solidFill>
              </a:rPr>
              <a:t>.</a:t>
            </a:r>
            <a:endParaRPr lang="he-IL" sz="1500" dirty="0">
              <a:solidFill>
                <a:schemeClr val="accent6">
                  <a:lumMod val="50000"/>
                </a:schemeClr>
              </a:solidFill>
            </a:endParaRPr>
          </a:p>
        </p:txBody>
      </p:sp>
      <p:sp>
        <p:nvSpPr>
          <p:cNvPr id="6" name="TextBox 5"/>
          <p:cNvSpPr txBox="1"/>
          <p:nvPr/>
        </p:nvSpPr>
        <p:spPr>
          <a:xfrm>
            <a:off x="8532440" y="2939458"/>
            <a:ext cx="504056" cy="400110"/>
          </a:xfrm>
          <a:prstGeom prst="rect">
            <a:avLst/>
          </a:prstGeom>
          <a:noFill/>
        </p:spPr>
        <p:txBody>
          <a:bodyPr wrap="square" rtlCol="1">
            <a:spAutoFit/>
          </a:bodyPr>
          <a:lstStyle/>
          <a:p>
            <a:r>
              <a:rPr lang="he-IL" sz="2000" dirty="0" smtClean="0"/>
              <a:t>❹</a:t>
            </a:r>
            <a:endParaRPr lang="he-IL" sz="2000" dirty="0"/>
          </a:p>
        </p:txBody>
      </p:sp>
    </p:spTree>
    <p:extLst>
      <p:ext uri="{BB962C8B-B14F-4D97-AF65-F5344CB8AC3E}">
        <p14:creationId xmlns:p14="http://schemas.microsoft.com/office/powerpoint/2010/main" val="3880817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4524" y="35332"/>
            <a:ext cx="1512168" cy="369332"/>
          </a:xfrm>
          <a:prstGeom prst="rect">
            <a:avLst/>
          </a:prstGeom>
          <a:noFill/>
        </p:spPr>
        <p:txBody>
          <a:bodyPr wrap="square" rtlCol="1">
            <a:spAutoFit/>
          </a:bodyPr>
          <a:lstStyle/>
          <a:p>
            <a:r>
              <a:rPr lang="he-IL" b="1" dirty="0" smtClean="0">
                <a:solidFill>
                  <a:schemeClr val="bg1">
                    <a:lumMod val="50000"/>
                  </a:schemeClr>
                </a:solidFill>
              </a:rPr>
              <a:t>דף נט עמוד ב</a:t>
            </a:r>
            <a:endParaRPr lang="he-IL" b="1" dirty="0">
              <a:solidFill>
                <a:schemeClr val="bg1">
                  <a:lumMod val="50000"/>
                </a:schemeClr>
              </a:solidFill>
            </a:endParaRPr>
          </a:p>
        </p:txBody>
      </p:sp>
      <p:sp>
        <p:nvSpPr>
          <p:cNvPr id="4" name="TextBox 3"/>
          <p:cNvSpPr txBox="1"/>
          <p:nvPr/>
        </p:nvSpPr>
        <p:spPr>
          <a:xfrm>
            <a:off x="1331640" y="227024"/>
            <a:ext cx="7039271" cy="6481774"/>
          </a:xfrm>
          <a:prstGeom prst="rect">
            <a:avLst/>
          </a:prstGeom>
          <a:noFill/>
        </p:spPr>
        <p:txBody>
          <a:bodyPr wrap="square" rtlCol="1">
            <a:spAutoFit/>
          </a:bodyPr>
          <a:lstStyle/>
          <a:p>
            <a:pPr>
              <a:lnSpc>
                <a:spcPct val="120000"/>
              </a:lnSpc>
            </a:pPr>
            <a:r>
              <a:rPr lang="he-IL" sz="1900" b="1" dirty="0" smtClean="0"/>
              <a:t>משנה</a:t>
            </a:r>
          </a:p>
          <a:p>
            <a:pPr>
              <a:lnSpc>
                <a:spcPct val="120000"/>
              </a:lnSpc>
            </a:pPr>
            <a:endParaRPr lang="he-IL" sz="200" dirty="0" smtClean="0"/>
          </a:p>
          <a:p>
            <a:pPr>
              <a:lnSpc>
                <a:spcPct val="120000"/>
              </a:lnSpc>
            </a:pPr>
            <a:r>
              <a:rPr lang="he-IL" sz="1900" dirty="0">
                <a:solidFill>
                  <a:schemeClr val="accent6">
                    <a:lumMod val="50000"/>
                  </a:schemeClr>
                </a:solidFill>
              </a:rPr>
              <a:t>ואלו מלאכות </a:t>
            </a:r>
            <a:r>
              <a:rPr lang="he-IL" sz="1900" dirty="0" err="1">
                <a:solidFill>
                  <a:schemeClr val="accent6">
                    <a:lumMod val="50000"/>
                  </a:schemeClr>
                </a:solidFill>
              </a:rPr>
              <a:t>שהאשה</a:t>
            </a:r>
            <a:r>
              <a:rPr lang="he-IL" sz="1900" dirty="0">
                <a:solidFill>
                  <a:schemeClr val="accent6">
                    <a:lumMod val="50000"/>
                  </a:schemeClr>
                </a:solidFill>
              </a:rPr>
              <a:t> עושה לבעלה:</a:t>
            </a:r>
          </a:p>
          <a:p>
            <a:pPr>
              <a:lnSpc>
                <a:spcPct val="120000"/>
              </a:lnSpc>
            </a:pPr>
            <a:r>
              <a:rPr lang="he-IL" sz="1900" dirty="0">
                <a:solidFill>
                  <a:schemeClr val="accent6">
                    <a:lumMod val="50000"/>
                  </a:schemeClr>
                </a:solidFill>
              </a:rPr>
              <a:t>טוחנת ואופה ומכבסת, </a:t>
            </a:r>
          </a:p>
          <a:p>
            <a:pPr>
              <a:lnSpc>
                <a:spcPct val="120000"/>
              </a:lnSpc>
            </a:pPr>
            <a:r>
              <a:rPr lang="he-IL" sz="1900" dirty="0">
                <a:solidFill>
                  <a:schemeClr val="accent6">
                    <a:lumMod val="50000"/>
                  </a:schemeClr>
                </a:solidFill>
              </a:rPr>
              <a:t>מבשלת ומניקה את בנה, </a:t>
            </a:r>
          </a:p>
          <a:p>
            <a:pPr>
              <a:lnSpc>
                <a:spcPct val="120000"/>
              </a:lnSpc>
            </a:pPr>
            <a:r>
              <a:rPr lang="he-IL" sz="1900" dirty="0" err="1">
                <a:solidFill>
                  <a:schemeClr val="accent6">
                    <a:lumMod val="50000"/>
                  </a:schemeClr>
                </a:solidFill>
              </a:rPr>
              <a:t>מצעת</a:t>
            </a:r>
            <a:r>
              <a:rPr lang="he-IL" sz="1900" dirty="0">
                <a:solidFill>
                  <a:schemeClr val="accent6">
                    <a:lumMod val="50000"/>
                  </a:schemeClr>
                </a:solidFill>
              </a:rPr>
              <a:t> לו המטה ועושה בצמר. </a:t>
            </a:r>
          </a:p>
          <a:p>
            <a:pPr>
              <a:lnSpc>
                <a:spcPct val="120000"/>
              </a:lnSpc>
            </a:pPr>
            <a:endParaRPr lang="he-IL" sz="400" dirty="0">
              <a:solidFill>
                <a:schemeClr val="accent6">
                  <a:lumMod val="50000"/>
                </a:schemeClr>
              </a:solidFill>
            </a:endParaRPr>
          </a:p>
          <a:p>
            <a:pPr>
              <a:lnSpc>
                <a:spcPct val="120000"/>
              </a:lnSpc>
            </a:pPr>
            <a:r>
              <a:rPr lang="he-IL" sz="1900" dirty="0">
                <a:solidFill>
                  <a:schemeClr val="accent6">
                    <a:lumMod val="50000"/>
                  </a:schemeClr>
                </a:solidFill>
              </a:rPr>
              <a:t>הכניסה לו שפחה אחת - לא טוחנת ולא אופה ולא מכבסת.</a:t>
            </a:r>
          </a:p>
          <a:p>
            <a:pPr>
              <a:lnSpc>
                <a:spcPct val="120000"/>
              </a:lnSpc>
            </a:pPr>
            <a:r>
              <a:rPr lang="he-IL" sz="1900" dirty="0">
                <a:solidFill>
                  <a:schemeClr val="accent6">
                    <a:lumMod val="50000"/>
                  </a:schemeClr>
                </a:solidFill>
              </a:rPr>
              <a:t>שתים - אין מבשלת ואין מניקה את בנה.</a:t>
            </a:r>
          </a:p>
          <a:p>
            <a:pPr>
              <a:lnSpc>
                <a:spcPct val="120000"/>
              </a:lnSpc>
            </a:pPr>
            <a:r>
              <a:rPr lang="he-IL" sz="1900" dirty="0">
                <a:solidFill>
                  <a:schemeClr val="accent6">
                    <a:lumMod val="50000"/>
                  </a:schemeClr>
                </a:solidFill>
              </a:rPr>
              <a:t>שלש - אין </a:t>
            </a:r>
            <a:r>
              <a:rPr lang="he-IL" sz="1900" dirty="0" err="1">
                <a:solidFill>
                  <a:schemeClr val="accent6">
                    <a:lumMod val="50000"/>
                  </a:schemeClr>
                </a:solidFill>
              </a:rPr>
              <a:t>מצעת</a:t>
            </a:r>
            <a:r>
              <a:rPr lang="he-IL" sz="1900" dirty="0">
                <a:solidFill>
                  <a:schemeClr val="accent6">
                    <a:lumMod val="50000"/>
                  </a:schemeClr>
                </a:solidFill>
              </a:rPr>
              <a:t> לו המטה ואין עושה בצמר.</a:t>
            </a:r>
          </a:p>
          <a:p>
            <a:pPr>
              <a:lnSpc>
                <a:spcPct val="120000"/>
              </a:lnSpc>
            </a:pPr>
            <a:r>
              <a:rPr lang="he-IL" sz="1900" dirty="0">
                <a:solidFill>
                  <a:schemeClr val="accent6">
                    <a:lumMod val="50000"/>
                  </a:schemeClr>
                </a:solidFill>
              </a:rPr>
              <a:t>ארבע - יושבת </a:t>
            </a:r>
            <a:r>
              <a:rPr lang="he-IL" sz="1900" dirty="0" err="1">
                <a:solidFill>
                  <a:schemeClr val="accent6">
                    <a:lumMod val="50000"/>
                  </a:schemeClr>
                </a:solidFill>
              </a:rPr>
              <a:t>בקתדרא</a:t>
            </a:r>
            <a:r>
              <a:rPr lang="he-IL" sz="1900" dirty="0">
                <a:solidFill>
                  <a:schemeClr val="accent6">
                    <a:lumMod val="50000"/>
                  </a:schemeClr>
                </a:solidFill>
              </a:rPr>
              <a:t>. </a:t>
            </a:r>
          </a:p>
          <a:p>
            <a:pPr>
              <a:lnSpc>
                <a:spcPct val="120000"/>
              </a:lnSpc>
            </a:pPr>
            <a:r>
              <a:rPr lang="he-IL" sz="1900" dirty="0">
                <a:solidFill>
                  <a:schemeClr val="accent6">
                    <a:lumMod val="50000"/>
                  </a:schemeClr>
                </a:solidFill>
              </a:rPr>
              <a:t>רבי אליעזר אומר: אפי' הכניסה לו מאה שפחות - כופה לעשות בצמר, שהבטלה מביאה לידי זימה.</a:t>
            </a:r>
          </a:p>
          <a:p>
            <a:pPr>
              <a:lnSpc>
                <a:spcPct val="120000"/>
              </a:lnSpc>
            </a:pPr>
            <a:r>
              <a:rPr lang="he-IL" sz="1900" dirty="0" err="1">
                <a:solidFill>
                  <a:schemeClr val="accent6">
                    <a:lumMod val="50000"/>
                  </a:schemeClr>
                </a:solidFill>
              </a:rPr>
              <a:t>רשב</a:t>
            </a:r>
            <a:r>
              <a:rPr lang="he-IL" sz="1900" dirty="0">
                <a:solidFill>
                  <a:schemeClr val="accent6">
                    <a:lumMod val="50000"/>
                  </a:schemeClr>
                </a:solidFill>
              </a:rPr>
              <a:t>''ג אומר: אף המדיר את אשתו מלעשות מלאכה - יוציא </a:t>
            </a:r>
            <a:r>
              <a:rPr lang="he-IL" sz="1900" dirty="0" err="1">
                <a:solidFill>
                  <a:schemeClr val="accent6">
                    <a:lumMod val="50000"/>
                  </a:schemeClr>
                </a:solidFill>
              </a:rPr>
              <a:t>ויתן</a:t>
            </a:r>
            <a:r>
              <a:rPr lang="he-IL" sz="1900" dirty="0">
                <a:solidFill>
                  <a:schemeClr val="accent6">
                    <a:lumMod val="50000"/>
                  </a:schemeClr>
                </a:solidFill>
              </a:rPr>
              <a:t> כתובה, שהבטלה מביאה לידי </a:t>
            </a:r>
            <a:r>
              <a:rPr lang="he-IL" sz="1900" dirty="0" err="1">
                <a:solidFill>
                  <a:schemeClr val="accent6">
                    <a:lumMod val="50000"/>
                  </a:schemeClr>
                </a:solidFill>
              </a:rPr>
              <a:t>שיעמום</a:t>
            </a:r>
            <a:r>
              <a:rPr lang="he-IL" sz="1900" dirty="0">
                <a:solidFill>
                  <a:schemeClr val="accent6">
                    <a:lumMod val="50000"/>
                  </a:schemeClr>
                </a:solidFill>
              </a:rPr>
              <a:t>.</a:t>
            </a:r>
            <a:r>
              <a:rPr lang="he-IL" sz="1900" dirty="0"/>
              <a:t/>
            </a:r>
            <a:br>
              <a:rPr lang="he-IL" sz="1900" dirty="0"/>
            </a:br>
            <a:endParaRPr lang="he-IL" sz="1600" dirty="0" smtClean="0"/>
          </a:p>
          <a:p>
            <a:pPr>
              <a:lnSpc>
                <a:spcPct val="120000"/>
              </a:lnSpc>
            </a:pPr>
            <a:r>
              <a:rPr lang="he-IL" sz="1900" b="1" dirty="0" smtClean="0"/>
              <a:t>גמרא </a:t>
            </a:r>
          </a:p>
          <a:p>
            <a:pPr>
              <a:lnSpc>
                <a:spcPct val="120000"/>
              </a:lnSpc>
            </a:pPr>
            <a:endParaRPr lang="he-IL" sz="200" dirty="0" smtClean="0"/>
          </a:p>
          <a:p>
            <a:pPr>
              <a:lnSpc>
                <a:spcPct val="120000"/>
              </a:lnSpc>
            </a:pPr>
            <a:r>
              <a:rPr lang="he-IL" sz="1900" dirty="0" smtClean="0"/>
              <a:t>טוחנת </a:t>
            </a:r>
            <a:r>
              <a:rPr lang="he-IL" sz="1900" dirty="0" err="1"/>
              <a:t>ס'</a:t>
            </a:r>
            <a:r>
              <a:rPr lang="he-IL" sz="1900" dirty="0" err="1" smtClean="0"/>
              <a:t>'ד</a:t>
            </a:r>
            <a:r>
              <a:rPr lang="he-IL" sz="1900" dirty="0" smtClean="0"/>
              <a:t>? </a:t>
            </a:r>
          </a:p>
          <a:p>
            <a:pPr>
              <a:lnSpc>
                <a:spcPct val="120000"/>
              </a:lnSpc>
            </a:pPr>
            <a:r>
              <a:rPr lang="he-IL" sz="1900" dirty="0" smtClean="0"/>
              <a:t>אלא אימא: מטחנת.</a:t>
            </a:r>
          </a:p>
          <a:p>
            <a:pPr>
              <a:lnSpc>
                <a:spcPct val="120000"/>
              </a:lnSpc>
            </a:pPr>
            <a:r>
              <a:rPr lang="he-IL" sz="1900" dirty="0" err="1" smtClean="0"/>
              <a:t>ואיבעית</a:t>
            </a:r>
            <a:r>
              <a:rPr lang="he-IL" sz="1900" dirty="0" smtClean="0"/>
              <a:t> </a:t>
            </a:r>
            <a:r>
              <a:rPr lang="he-IL" sz="1900" dirty="0"/>
              <a:t>אימא </a:t>
            </a:r>
            <a:r>
              <a:rPr lang="he-IL" sz="1900" dirty="0" err="1"/>
              <a:t>בריחיא</a:t>
            </a:r>
            <a:r>
              <a:rPr lang="he-IL" sz="1900" dirty="0"/>
              <a:t> </a:t>
            </a:r>
            <a:r>
              <a:rPr lang="he-IL" sz="1900" dirty="0" err="1" smtClean="0"/>
              <a:t>דידא</a:t>
            </a:r>
            <a:r>
              <a:rPr lang="he-IL" sz="1900" dirty="0" smtClean="0"/>
              <a:t>.</a:t>
            </a:r>
          </a:p>
        </p:txBody>
      </p:sp>
    </p:spTree>
    <p:extLst>
      <p:ext uri="{BB962C8B-B14F-4D97-AF65-F5344CB8AC3E}">
        <p14:creationId xmlns:p14="http://schemas.microsoft.com/office/powerpoint/2010/main" val="1260904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4524" y="35332"/>
            <a:ext cx="1512168" cy="369332"/>
          </a:xfrm>
          <a:prstGeom prst="rect">
            <a:avLst/>
          </a:prstGeom>
          <a:noFill/>
        </p:spPr>
        <p:txBody>
          <a:bodyPr wrap="square" rtlCol="1">
            <a:spAutoFit/>
          </a:bodyPr>
          <a:lstStyle/>
          <a:p>
            <a:r>
              <a:rPr lang="he-IL" b="1" dirty="0" smtClean="0">
                <a:solidFill>
                  <a:schemeClr val="bg1">
                    <a:lumMod val="50000"/>
                  </a:schemeClr>
                </a:solidFill>
              </a:rPr>
              <a:t>דף נט עמוד ב</a:t>
            </a:r>
            <a:endParaRPr lang="he-IL" b="1" dirty="0">
              <a:solidFill>
                <a:schemeClr val="bg1">
                  <a:lumMod val="50000"/>
                </a:schemeClr>
              </a:solidFill>
            </a:endParaRPr>
          </a:p>
        </p:txBody>
      </p:sp>
      <p:sp>
        <p:nvSpPr>
          <p:cNvPr id="4" name="TextBox 3"/>
          <p:cNvSpPr txBox="1"/>
          <p:nvPr/>
        </p:nvSpPr>
        <p:spPr>
          <a:xfrm>
            <a:off x="1331640" y="852479"/>
            <a:ext cx="7039271" cy="3728649"/>
          </a:xfrm>
          <a:prstGeom prst="rect">
            <a:avLst/>
          </a:prstGeom>
          <a:noFill/>
        </p:spPr>
        <p:txBody>
          <a:bodyPr wrap="square" rtlCol="1">
            <a:spAutoFit/>
          </a:bodyPr>
          <a:lstStyle/>
          <a:p>
            <a:pPr>
              <a:lnSpc>
                <a:spcPct val="150000"/>
              </a:lnSpc>
            </a:pPr>
            <a:r>
              <a:rPr lang="he-IL" sz="2000" dirty="0" smtClean="0"/>
              <a:t>מתני</a:t>
            </a:r>
            <a:r>
              <a:rPr lang="he-IL" sz="2000" dirty="0"/>
              <a:t>' דלא כר' </a:t>
            </a:r>
            <a:r>
              <a:rPr lang="he-IL" sz="2000" dirty="0" err="1" smtClean="0"/>
              <a:t>חייא</a:t>
            </a:r>
            <a:r>
              <a:rPr lang="he-IL" sz="2000" dirty="0" smtClean="0"/>
              <a:t>, </a:t>
            </a:r>
          </a:p>
          <a:p>
            <a:pPr>
              <a:lnSpc>
                <a:spcPct val="150000"/>
              </a:lnSpc>
            </a:pPr>
            <a:r>
              <a:rPr lang="he-IL" sz="2000" dirty="0" err="1" smtClean="0"/>
              <a:t>דתני</a:t>
            </a:r>
            <a:r>
              <a:rPr lang="he-IL" sz="2000" dirty="0" smtClean="0"/>
              <a:t> </a:t>
            </a:r>
            <a:r>
              <a:rPr lang="he-IL" sz="2000" dirty="0"/>
              <a:t>ר' </a:t>
            </a:r>
            <a:r>
              <a:rPr lang="he-IL" sz="2000" dirty="0" err="1" smtClean="0"/>
              <a:t>חייא</a:t>
            </a:r>
            <a:r>
              <a:rPr lang="he-IL" sz="2000" dirty="0" smtClean="0"/>
              <a:t>:</a:t>
            </a:r>
          </a:p>
          <a:p>
            <a:pPr>
              <a:lnSpc>
                <a:spcPct val="150000"/>
              </a:lnSpc>
            </a:pPr>
            <a:r>
              <a:rPr lang="he-IL" sz="2000" dirty="0">
                <a:solidFill>
                  <a:schemeClr val="accent6">
                    <a:lumMod val="50000"/>
                  </a:schemeClr>
                </a:solidFill>
              </a:rPr>
              <a:t>אין </a:t>
            </a:r>
            <a:r>
              <a:rPr lang="he-IL" sz="2000" dirty="0" err="1">
                <a:solidFill>
                  <a:schemeClr val="accent6">
                    <a:lumMod val="50000"/>
                  </a:schemeClr>
                </a:solidFill>
              </a:rPr>
              <a:t>אשה</a:t>
            </a:r>
            <a:r>
              <a:rPr lang="he-IL" sz="2000" dirty="0">
                <a:solidFill>
                  <a:schemeClr val="accent6">
                    <a:lumMod val="50000"/>
                  </a:schemeClr>
                </a:solidFill>
              </a:rPr>
              <a:t> אלא ליופי, אין </a:t>
            </a:r>
            <a:r>
              <a:rPr lang="he-IL" sz="2000" dirty="0" err="1">
                <a:solidFill>
                  <a:schemeClr val="accent6">
                    <a:lumMod val="50000"/>
                  </a:schemeClr>
                </a:solidFill>
              </a:rPr>
              <a:t>אשה</a:t>
            </a:r>
            <a:r>
              <a:rPr lang="he-IL" sz="2000" dirty="0">
                <a:solidFill>
                  <a:schemeClr val="accent6">
                    <a:lumMod val="50000"/>
                  </a:schemeClr>
                </a:solidFill>
              </a:rPr>
              <a:t> אלא לבנים.</a:t>
            </a:r>
          </a:p>
          <a:p>
            <a:pPr>
              <a:lnSpc>
                <a:spcPct val="150000"/>
              </a:lnSpc>
            </a:pPr>
            <a:r>
              <a:rPr lang="he-IL" sz="2000" dirty="0" smtClean="0"/>
              <a:t>ותני </a:t>
            </a:r>
            <a:r>
              <a:rPr lang="he-IL" sz="2000" dirty="0"/>
              <a:t>ר' </a:t>
            </a:r>
            <a:r>
              <a:rPr lang="he-IL" sz="2000" dirty="0" err="1" smtClean="0"/>
              <a:t>חייא</a:t>
            </a:r>
            <a:r>
              <a:rPr lang="he-IL" sz="2000" dirty="0" smtClean="0"/>
              <a:t>:</a:t>
            </a:r>
          </a:p>
          <a:p>
            <a:pPr>
              <a:lnSpc>
                <a:spcPct val="150000"/>
              </a:lnSpc>
            </a:pPr>
            <a:r>
              <a:rPr lang="he-IL" sz="2000" dirty="0">
                <a:solidFill>
                  <a:schemeClr val="accent6">
                    <a:lumMod val="50000"/>
                  </a:schemeClr>
                </a:solidFill>
              </a:rPr>
              <a:t>אין </a:t>
            </a:r>
            <a:r>
              <a:rPr lang="he-IL" sz="2000" dirty="0" err="1">
                <a:solidFill>
                  <a:schemeClr val="accent6">
                    <a:lumMod val="50000"/>
                  </a:schemeClr>
                </a:solidFill>
              </a:rPr>
              <a:t>אשה</a:t>
            </a:r>
            <a:r>
              <a:rPr lang="he-IL" sz="2000" dirty="0">
                <a:solidFill>
                  <a:schemeClr val="accent6">
                    <a:lumMod val="50000"/>
                  </a:schemeClr>
                </a:solidFill>
              </a:rPr>
              <a:t> אלא לתכשיטי </a:t>
            </a:r>
            <a:r>
              <a:rPr lang="he-IL" sz="2000" dirty="0" err="1">
                <a:solidFill>
                  <a:schemeClr val="accent6">
                    <a:lumMod val="50000"/>
                  </a:schemeClr>
                </a:solidFill>
              </a:rPr>
              <a:t>אשה</a:t>
            </a:r>
            <a:r>
              <a:rPr lang="he-IL" sz="2000" dirty="0">
                <a:solidFill>
                  <a:schemeClr val="accent6">
                    <a:lumMod val="50000"/>
                  </a:schemeClr>
                </a:solidFill>
              </a:rPr>
              <a:t>. </a:t>
            </a:r>
          </a:p>
          <a:p>
            <a:pPr>
              <a:lnSpc>
                <a:spcPct val="150000"/>
              </a:lnSpc>
            </a:pPr>
            <a:r>
              <a:rPr lang="he-IL" sz="2000" dirty="0" smtClean="0"/>
              <a:t>ותני </a:t>
            </a:r>
            <a:r>
              <a:rPr lang="he-IL" sz="2000" dirty="0"/>
              <a:t>ר' </a:t>
            </a:r>
            <a:r>
              <a:rPr lang="he-IL" sz="2000" dirty="0" err="1" smtClean="0"/>
              <a:t>חייא</a:t>
            </a:r>
            <a:r>
              <a:rPr lang="he-IL" sz="2000" dirty="0" smtClean="0"/>
              <a:t>: </a:t>
            </a:r>
          </a:p>
          <a:p>
            <a:pPr>
              <a:lnSpc>
                <a:spcPct val="150000"/>
              </a:lnSpc>
            </a:pPr>
            <a:r>
              <a:rPr lang="he-IL" sz="2000" dirty="0" smtClean="0">
                <a:solidFill>
                  <a:schemeClr val="accent6">
                    <a:lumMod val="50000"/>
                  </a:schemeClr>
                </a:solidFill>
              </a:rPr>
              <a:t>הרוצה </a:t>
            </a:r>
            <a:r>
              <a:rPr lang="he-IL" sz="2000" dirty="0">
                <a:solidFill>
                  <a:schemeClr val="accent6">
                    <a:lumMod val="50000"/>
                  </a:schemeClr>
                </a:solidFill>
              </a:rPr>
              <a:t>שיעדן את אשתו </a:t>
            </a:r>
            <a:r>
              <a:rPr lang="he-IL" sz="2000" dirty="0" smtClean="0">
                <a:solidFill>
                  <a:schemeClr val="accent6">
                    <a:lumMod val="50000"/>
                  </a:schemeClr>
                </a:solidFill>
              </a:rPr>
              <a:t>- </a:t>
            </a:r>
            <a:r>
              <a:rPr lang="he-IL" sz="2000" dirty="0" err="1" smtClean="0">
                <a:solidFill>
                  <a:schemeClr val="accent6">
                    <a:lumMod val="50000"/>
                  </a:schemeClr>
                </a:solidFill>
              </a:rPr>
              <a:t>ילבישנה</a:t>
            </a:r>
            <a:r>
              <a:rPr lang="he-IL" sz="2000" dirty="0" smtClean="0">
                <a:solidFill>
                  <a:schemeClr val="accent6">
                    <a:lumMod val="50000"/>
                  </a:schemeClr>
                </a:solidFill>
              </a:rPr>
              <a:t> </a:t>
            </a:r>
            <a:r>
              <a:rPr lang="he-IL" sz="2000" dirty="0">
                <a:solidFill>
                  <a:schemeClr val="accent6">
                    <a:lumMod val="50000"/>
                  </a:schemeClr>
                </a:solidFill>
              </a:rPr>
              <a:t>כלי פשתן, </a:t>
            </a:r>
            <a:endParaRPr lang="he-IL" sz="2000" dirty="0" smtClean="0">
              <a:solidFill>
                <a:schemeClr val="accent6">
                  <a:lumMod val="50000"/>
                </a:schemeClr>
              </a:solidFill>
            </a:endParaRPr>
          </a:p>
          <a:p>
            <a:pPr>
              <a:lnSpc>
                <a:spcPct val="150000"/>
              </a:lnSpc>
            </a:pPr>
            <a:r>
              <a:rPr lang="he-IL" sz="2000" dirty="0" smtClean="0">
                <a:solidFill>
                  <a:schemeClr val="accent6">
                    <a:lumMod val="50000"/>
                  </a:schemeClr>
                </a:solidFill>
              </a:rPr>
              <a:t>הרוצה </a:t>
            </a:r>
            <a:r>
              <a:rPr lang="he-IL" sz="2000" dirty="0">
                <a:solidFill>
                  <a:schemeClr val="accent6">
                    <a:lumMod val="50000"/>
                  </a:schemeClr>
                </a:solidFill>
              </a:rPr>
              <a:t>שילבין את בתו </a:t>
            </a:r>
            <a:r>
              <a:rPr lang="he-IL" sz="2000" dirty="0" smtClean="0">
                <a:solidFill>
                  <a:schemeClr val="accent6">
                    <a:lumMod val="50000"/>
                  </a:schemeClr>
                </a:solidFill>
              </a:rPr>
              <a:t>- </a:t>
            </a:r>
            <a:r>
              <a:rPr lang="he-IL" sz="2000" dirty="0" err="1" smtClean="0">
                <a:solidFill>
                  <a:schemeClr val="accent6">
                    <a:lumMod val="50000"/>
                  </a:schemeClr>
                </a:solidFill>
              </a:rPr>
              <a:t>יאכילנה</a:t>
            </a:r>
            <a:r>
              <a:rPr lang="he-IL" sz="2000" dirty="0" smtClean="0">
                <a:solidFill>
                  <a:schemeClr val="accent6">
                    <a:lumMod val="50000"/>
                  </a:schemeClr>
                </a:solidFill>
              </a:rPr>
              <a:t> </a:t>
            </a:r>
            <a:r>
              <a:rPr lang="he-IL" sz="2000" dirty="0">
                <a:solidFill>
                  <a:schemeClr val="accent6">
                    <a:lumMod val="50000"/>
                  </a:schemeClr>
                </a:solidFill>
              </a:rPr>
              <a:t>אפרוחים </a:t>
            </a:r>
            <a:r>
              <a:rPr lang="he-IL" sz="2000" dirty="0" err="1">
                <a:solidFill>
                  <a:schemeClr val="accent6">
                    <a:lumMod val="50000"/>
                  </a:schemeClr>
                </a:solidFill>
              </a:rPr>
              <a:t>וישקנה</a:t>
            </a:r>
            <a:r>
              <a:rPr lang="he-IL" sz="2000" dirty="0">
                <a:solidFill>
                  <a:schemeClr val="accent6">
                    <a:lumMod val="50000"/>
                  </a:schemeClr>
                </a:solidFill>
              </a:rPr>
              <a:t> חלב סמוך </a:t>
            </a:r>
            <a:r>
              <a:rPr lang="he-IL" sz="2000" dirty="0" err="1" smtClean="0">
                <a:solidFill>
                  <a:schemeClr val="accent6">
                    <a:lumMod val="50000"/>
                  </a:schemeClr>
                </a:solidFill>
              </a:rPr>
              <a:t>לפירקה</a:t>
            </a:r>
            <a:r>
              <a:rPr lang="he-IL" sz="2000" dirty="0" smtClean="0">
                <a:solidFill>
                  <a:schemeClr val="accent6">
                    <a:lumMod val="50000"/>
                  </a:schemeClr>
                </a:solidFill>
              </a:rPr>
              <a:t>.</a:t>
            </a:r>
            <a:endParaRPr lang="he-IL" sz="2000" dirty="0">
              <a:solidFill>
                <a:schemeClr val="accent6">
                  <a:lumMod val="50000"/>
                </a:schemeClr>
              </a:solidFill>
            </a:endParaRPr>
          </a:p>
        </p:txBody>
      </p:sp>
    </p:spTree>
    <p:extLst>
      <p:ext uri="{BB962C8B-B14F-4D97-AF65-F5344CB8AC3E}">
        <p14:creationId xmlns:p14="http://schemas.microsoft.com/office/powerpoint/2010/main" val="472960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4524" y="35332"/>
            <a:ext cx="1512168" cy="369332"/>
          </a:xfrm>
          <a:prstGeom prst="rect">
            <a:avLst/>
          </a:prstGeom>
          <a:noFill/>
        </p:spPr>
        <p:txBody>
          <a:bodyPr wrap="square" rtlCol="1">
            <a:spAutoFit/>
          </a:bodyPr>
          <a:lstStyle/>
          <a:p>
            <a:r>
              <a:rPr lang="he-IL" b="1" dirty="0" smtClean="0">
                <a:solidFill>
                  <a:schemeClr val="bg1">
                    <a:lumMod val="50000"/>
                  </a:schemeClr>
                </a:solidFill>
              </a:rPr>
              <a:t>דף נט עמוד ב</a:t>
            </a:r>
            <a:endParaRPr lang="he-IL" b="1" dirty="0">
              <a:solidFill>
                <a:schemeClr val="bg1">
                  <a:lumMod val="50000"/>
                </a:schemeClr>
              </a:solidFill>
            </a:endParaRPr>
          </a:p>
        </p:txBody>
      </p:sp>
      <p:sp>
        <p:nvSpPr>
          <p:cNvPr id="4" name="TextBox 3"/>
          <p:cNvSpPr txBox="1"/>
          <p:nvPr/>
        </p:nvSpPr>
        <p:spPr>
          <a:xfrm>
            <a:off x="1331640" y="502790"/>
            <a:ext cx="7039271" cy="5410712"/>
          </a:xfrm>
          <a:prstGeom prst="rect">
            <a:avLst/>
          </a:prstGeom>
          <a:noFill/>
        </p:spPr>
        <p:txBody>
          <a:bodyPr wrap="square" rtlCol="1">
            <a:spAutoFit/>
          </a:bodyPr>
          <a:lstStyle/>
          <a:p>
            <a:pPr>
              <a:lnSpc>
                <a:spcPct val="120000"/>
              </a:lnSpc>
            </a:pPr>
            <a:r>
              <a:rPr lang="he-IL" sz="2000" dirty="0" smtClean="0"/>
              <a:t>ומניקה </a:t>
            </a:r>
            <a:r>
              <a:rPr lang="he-IL" sz="2000" dirty="0"/>
              <a:t>את בנה: </a:t>
            </a:r>
            <a:endParaRPr lang="he-IL" sz="2000" dirty="0" smtClean="0"/>
          </a:p>
          <a:p>
            <a:pPr>
              <a:lnSpc>
                <a:spcPct val="120000"/>
              </a:lnSpc>
            </a:pPr>
            <a:r>
              <a:rPr lang="he-IL" sz="2000" dirty="0" err="1" smtClean="0"/>
              <a:t>לימא</a:t>
            </a:r>
            <a:r>
              <a:rPr lang="he-IL" sz="2000" dirty="0" smtClean="0"/>
              <a:t> </a:t>
            </a:r>
            <a:r>
              <a:rPr lang="he-IL" sz="2000" dirty="0" err="1"/>
              <a:t>מתניתין</a:t>
            </a:r>
            <a:r>
              <a:rPr lang="he-IL" sz="2000" dirty="0"/>
              <a:t> דלא כבית </a:t>
            </a:r>
            <a:r>
              <a:rPr lang="he-IL" sz="2000" dirty="0" smtClean="0"/>
              <a:t>שמאי, </a:t>
            </a:r>
            <a:r>
              <a:rPr lang="he-IL" sz="2000" dirty="0" err="1" smtClean="0"/>
              <a:t>דתניא</a:t>
            </a:r>
            <a:r>
              <a:rPr lang="he-IL" sz="2000" dirty="0" smtClean="0"/>
              <a:t>:</a:t>
            </a:r>
          </a:p>
          <a:p>
            <a:pPr>
              <a:lnSpc>
                <a:spcPct val="120000"/>
              </a:lnSpc>
            </a:pPr>
            <a:r>
              <a:rPr lang="he-IL" sz="2000" dirty="0">
                <a:solidFill>
                  <a:schemeClr val="accent6">
                    <a:lumMod val="50000"/>
                  </a:schemeClr>
                </a:solidFill>
              </a:rPr>
              <a:t>נדרה שלא להניק את בנה - </a:t>
            </a:r>
          </a:p>
          <a:p>
            <a:pPr>
              <a:lnSpc>
                <a:spcPct val="120000"/>
              </a:lnSpc>
            </a:pPr>
            <a:r>
              <a:rPr lang="he-IL" sz="2000" dirty="0" err="1">
                <a:solidFill>
                  <a:schemeClr val="accent6">
                    <a:lumMod val="50000"/>
                  </a:schemeClr>
                </a:solidFill>
              </a:rPr>
              <a:t>בש</a:t>
            </a:r>
            <a:r>
              <a:rPr lang="he-IL" sz="2000" dirty="0">
                <a:solidFill>
                  <a:schemeClr val="accent6">
                    <a:lumMod val="50000"/>
                  </a:schemeClr>
                </a:solidFill>
              </a:rPr>
              <a:t>''א: שומטת דד מפיו. </a:t>
            </a:r>
          </a:p>
          <a:p>
            <a:pPr>
              <a:lnSpc>
                <a:spcPct val="120000"/>
              </a:lnSpc>
            </a:pPr>
            <a:r>
              <a:rPr lang="he-IL" sz="2000" dirty="0" err="1">
                <a:solidFill>
                  <a:schemeClr val="accent6">
                    <a:lumMod val="50000"/>
                  </a:schemeClr>
                </a:solidFill>
              </a:rPr>
              <a:t>בה''א</a:t>
            </a:r>
            <a:r>
              <a:rPr lang="he-IL" sz="2000" dirty="0">
                <a:solidFill>
                  <a:schemeClr val="accent6">
                    <a:lumMod val="50000"/>
                  </a:schemeClr>
                </a:solidFill>
              </a:rPr>
              <a:t>: כופה </a:t>
            </a:r>
            <a:r>
              <a:rPr lang="he-IL" sz="2000" dirty="0" err="1">
                <a:solidFill>
                  <a:schemeClr val="accent6">
                    <a:lumMod val="50000"/>
                  </a:schemeClr>
                </a:solidFill>
              </a:rPr>
              <a:t>ומניקתו</a:t>
            </a:r>
            <a:r>
              <a:rPr lang="he-IL" sz="2000" dirty="0">
                <a:solidFill>
                  <a:schemeClr val="accent6">
                    <a:lumMod val="50000"/>
                  </a:schemeClr>
                </a:solidFill>
              </a:rPr>
              <a:t>. </a:t>
            </a:r>
            <a:r>
              <a:rPr lang="he-IL" sz="2000" dirty="0" err="1">
                <a:solidFill>
                  <a:schemeClr val="accent6">
                    <a:lumMod val="50000"/>
                  </a:schemeClr>
                </a:solidFill>
              </a:rPr>
              <a:t>נתגרשה</a:t>
            </a:r>
            <a:r>
              <a:rPr lang="he-IL" sz="2000" dirty="0">
                <a:solidFill>
                  <a:schemeClr val="accent6">
                    <a:lumMod val="50000"/>
                  </a:schemeClr>
                </a:solidFill>
              </a:rPr>
              <a:t> אינו כופה. ואם היה מכירה נותן לה שכרה וכופה </a:t>
            </a:r>
            <a:r>
              <a:rPr lang="he-IL" sz="2000" dirty="0" err="1">
                <a:solidFill>
                  <a:schemeClr val="accent6">
                    <a:lumMod val="50000"/>
                  </a:schemeClr>
                </a:solidFill>
              </a:rPr>
              <a:t>ומניקתו</a:t>
            </a:r>
            <a:r>
              <a:rPr lang="he-IL" sz="2000" dirty="0">
                <a:solidFill>
                  <a:schemeClr val="accent6">
                    <a:lumMod val="50000"/>
                  </a:schemeClr>
                </a:solidFill>
              </a:rPr>
              <a:t> מפני הסכנה.</a:t>
            </a:r>
          </a:p>
          <a:p>
            <a:pPr>
              <a:lnSpc>
                <a:spcPct val="120000"/>
              </a:lnSpc>
            </a:pPr>
            <a:endParaRPr lang="he-IL" sz="2800" dirty="0"/>
          </a:p>
          <a:p>
            <a:pPr>
              <a:lnSpc>
                <a:spcPct val="120000"/>
              </a:lnSpc>
            </a:pPr>
            <a:r>
              <a:rPr lang="he-IL" sz="2000" dirty="0" smtClean="0"/>
              <a:t>אפי</a:t>
            </a:r>
            <a:r>
              <a:rPr lang="he-IL" sz="2000" dirty="0"/>
              <a:t>' </a:t>
            </a:r>
            <a:r>
              <a:rPr lang="he-IL" sz="2000" dirty="0" err="1"/>
              <a:t>תימא</a:t>
            </a:r>
            <a:r>
              <a:rPr lang="he-IL" sz="2000" dirty="0"/>
              <a:t> </a:t>
            </a:r>
            <a:r>
              <a:rPr lang="he-IL" sz="2000" dirty="0" err="1"/>
              <a:t>ב'</a:t>
            </a:r>
            <a:r>
              <a:rPr lang="he-IL" sz="2000" dirty="0" err="1" smtClean="0"/>
              <a:t>'ש</a:t>
            </a:r>
            <a:r>
              <a:rPr lang="he-IL" sz="2000" dirty="0" smtClean="0"/>
              <a:t>, </a:t>
            </a:r>
            <a:r>
              <a:rPr lang="he-IL" sz="2000" dirty="0"/>
              <a:t>הכא במאי עסקינן כגון שנדרה היא וקיים לה הוא -</a:t>
            </a:r>
            <a:endParaRPr lang="he-IL" sz="2000" dirty="0" smtClean="0"/>
          </a:p>
          <a:p>
            <a:pPr>
              <a:lnSpc>
                <a:spcPct val="120000"/>
              </a:lnSpc>
            </a:pPr>
            <a:r>
              <a:rPr lang="he-IL" sz="2000" dirty="0" err="1" smtClean="0"/>
              <a:t>וקסברי</a:t>
            </a:r>
            <a:r>
              <a:rPr lang="he-IL" sz="2000" dirty="0" smtClean="0"/>
              <a:t> </a:t>
            </a:r>
            <a:r>
              <a:rPr lang="he-IL" sz="2000" dirty="0" err="1"/>
              <a:t>ב''ש</a:t>
            </a:r>
            <a:r>
              <a:rPr lang="he-IL" sz="2000" dirty="0"/>
              <a:t> הוא נותן אצבע בין </a:t>
            </a:r>
            <a:r>
              <a:rPr lang="he-IL" sz="2000" dirty="0" smtClean="0"/>
              <a:t>שיניה,</a:t>
            </a:r>
          </a:p>
          <a:p>
            <a:pPr>
              <a:lnSpc>
                <a:spcPct val="120000"/>
              </a:lnSpc>
            </a:pPr>
            <a:r>
              <a:rPr lang="he-IL" sz="2000" dirty="0" err="1" smtClean="0"/>
              <a:t>וב</a:t>
            </a:r>
            <a:r>
              <a:rPr lang="he-IL" sz="2000" dirty="0"/>
              <a:t>''ה סברי היא נתנה אצבע בין </a:t>
            </a:r>
            <a:r>
              <a:rPr lang="he-IL" sz="2000" dirty="0" smtClean="0"/>
              <a:t>שיניה.</a:t>
            </a:r>
          </a:p>
          <a:p>
            <a:pPr>
              <a:lnSpc>
                <a:spcPct val="120000"/>
              </a:lnSpc>
            </a:pPr>
            <a:endParaRPr lang="he-IL" sz="1000" dirty="0"/>
          </a:p>
          <a:p>
            <a:pPr>
              <a:lnSpc>
                <a:spcPct val="120000"/>
              </a:lnSpc>
            </a:pPr>
            <a:r>
              <a:rPr lang="he-IL" sz="2000" dirty="0" smtClean="0"/>
              <a:t>ונפלגו </a:t>
            </a:r>
            <a:r>
              <a:rPr lang="he-IL" sz="2000" dirty="0"/>
              <a:t>בכתובה </a:t>
            </a:r>
            <a:r>
              <a:rPr lang="he-IL" sz="2000" dirty="0" smtClean="0"/>
              <a:t>בעלמא! </a:t>
            </a:r>
          </a:p>
          <a:p>
            <a:pPr>
              <a:lnSpc>
                <a:spcPct val="120000"/>
              </a:lnSpc>
            </a:pPr>
            <a:r>
              <a:rPr lang="he-IL" sz="2000" dirty="0" smtClean="0"/>
              <a:t>ועוד תניא: </a:t>
            </a:r>
            <a:r>
              <a:rPr lang="he-IL" sz="2000" dirty="0" err="1">
                <a:solidFill>
                  <a:schemeClr val="accent6">
                    <a:lumMod val="50000"/>
                  </a:schemeClr>
                </a:solidFill>
              </a:rPr>
              <a:t>בש</a:t>
            </a:r>
            <a:r>
              <a:rPr lang="he-IL" sz="2000" dirty="0">
                <a:solidFill>
                  <a:schemeClr val="accent6">
                    <a:lumMod val="50000"/>
                  </a:schemeClr>
                </a:solidFill>
              </a:rPr>
              <a:t>'</a:t>
            </a:r>
            <a:r>
              <a:rPr lang="he-IL" sz="2000" dirty="0" smtClean="0">
                <a:solidFill>
                  <a:schemeClr val="accent6">
                    <a:lumMod val="50000"/>
                  </a:schemeClr>
                </a:solidFill>
              </a:rPr>
              <a:t>'א: </a:t>
            </a:r>
            <a:r>
              <a:rPr lang="he-IL" sz="2000" dirty="0">
                <a:solidFill>
                  <a:schemeClr val="accent6">
                    <a:lumMod val="50000"/>
                  </a:schemeClr>
                </a:solidFill>
              </a:rPr>
              <a:t>אינה מניקה</a:t>
            </a:r>
            <a:r>
              <a:rPr lang="he-IL" sz="2000" dirty="0" smtClean="0"/>
              <a:t>!</a:t>
            </a:r>
          </a:p>
          <a:p>
            <a:pPr>
              <a:lnSpc>
                <a:spcPct val="120000"/>
              </a:lnSpc>
            </a:pPr>
            <a:endParaRPr lang="he-IL" sz="1000" dirty="0" smtClean="0"/>
          </a:p>
          <a:p>
            <a:pPr>
              <a:lnSpc>
                <a:spcPct val="120000"/>
              </a:lnSpc>
            </a:pPr>
            <a:r>
              <a:rPr lang="he-IL" sz="2000" dirty="0" smtClean="0"/>
              <a:t>אלא </a:t>
            </a:r>
            <a:r>
              <a:rPr lang="he-IL" sz="2000" dirty="0" err="1"/>
              <a:t>מחוורתא</a:t>
            </a:r>
            <a:r>
              <a:rPr lang="he-IL" sz="2000" dirty="0"/>
              <a:t> </a:t>
            </a:r>
            <a:r>
              <a:rPr lang="he-IL" sz="2000" dirty="0" err="1"/>
              <a:t>מתניתין</a:t>
            </a:r>
            <a:r>
              <a:rPr lang="he-IL" sz="2000" dirty="0"/>
              <a:t> דלא </a:t>
            </a:r>
            <a:r>
              <a:rPr lang="he-IL" sz="2000" dirty="0" err="1"/>
              <a:t>כב</a:t>
            </a:r>
            <a:r>
              <a:rPr lang="he-IL" sz="2000" dirty="0"/>
              <a:t>'</a:t>
            </a:r>
            <a:r>
              <a:rPr lang="he-IL" sz="2000" dirty="0" smtClean="0"/>
              <a:t>'ש.</a:t>
            </a:r>
          </a:p>
        </p:txBody>
      </p:sp>
    </p:spTree>
    <p:extLst>
      <p:ext uri="{BB962C8B-B14F-4D97-AF65-F5344CB8AC3E}">
        <p14:creationId xmlns:p14="http://schemas.microsoft.com/office/powerpoint/2010/main" val="370170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right)">
                                      <p:cBhvr>
                                        <p:cTn id="7" dur="500"/>
                                        <p:tgtEl>
                                          <p:spTgt spid="4">
                                            <p:txEl>
                                              <p:pRg st="6" end="6"/>
                                            </p:txEl>
                                          </p:spTgt>
                                        </p:tgtEl>
                                      </p:cBhvr>
                                    </p:animEffect>
                                  </p:childTnLst>
                                </p:cTn>
                              </p:par>
                              <p:par>
                                <p:cTn id="8" presetID="22" presetClass="entr" presetSubtype="2"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wipe(right)">
                                      <p:cBhvr>
                                        <p:cTn id="10" dur="500"/>
                                        <p:tgtEl>
                                          <p:spTgt spid="4">
                                            <p:txEl>
                                              <p:pRg st="7" end="7"/>
                                            </p:txEl>
                                          </p:spTgt>
                                        </p:tgtEl>
                                      </p:cBhvr>
                                    </p:animEffect>
                                  </p:childTnLst>
                                </p:cTn>
                              </p:par>
                              <p:par>
                                <p:cTn id="11" presetID="22" presetClass="entr" presetSubtype="2"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wipe(right)">
                                      <p:cBhvr>
                                        <p:cTn id="13" dur="500"/>
                                        <p:tgtEl>
                                          <p:spTgt spid="4">
                                            <p:txEl>
                                              <p:pRg st="8" end="8"/>
                                            </p:txEl>
                                          </p:spTgt>
                                        </p:tgtEl>
                                      </p:cBhvr>
                                    </p:animEffect>
                                  </p:childTnLst>
                                </p:cTn>
                              </p:par>
                              <p:par>
                                <p:cTn id="14" presetID="22" presetClass="entr" presetSubtype="2" fill="hold" nodeType="withEffect">
                                  <p:stCondLst>
                                    <p:cond delay="0"/>
                                  </p:stCondLst>
                                  <p:childTnLst>
                                    <p:set>
                                      <p:cBhvr>
                                        <p:cTn id="15" dur="1" fill="hold">
                                          <p:stCondLst>
                                            <p:cond delay="0"/>
                                          </p:stCondLst>
                                        </p:cTn>
                                        <p:tgtEl>
                                          <p:spTgt spid="4">
                                            <p:txEl>
                                              <p:pRg st="10" end="10"/>
                                            </p:txEl>
                                          </p:spTgt>
                                        </p:tgtEl>
                                        <p:attrNameLst>
                                          <p:attrName>style.visibility</p:attrName>
                                        </p:attrNameLst>
                                      </p:cBhvr>
                                      <p:to>
                                        <p:strVal val="visible"/>
                                      </p:to>
                                    </p:set>
                                    <p:animEffect transition="in" filter="wipe(right)">
                                      <p:cBhvr>
                                        <p:cTn id="16" dur="500"/>
                                        <p:tgtEl>
                                          <p:spTgt spid="4">
                                            <p:txEl>
                                              <p:pRg st="10" end="10"/>
                                            </p:txEl>
                                          </p:spTgt>
                                        </p:tgtEl>
                                      </p:cBhvr>
                                    </p:animEffect>
                                  </p:childTnLst>
                                </p:cTn>
                              </p:par>
                              <p:par>
                                <p:cTn id="17" presetID="22" presetClass="entr" presetSubtype="2" fill="hold" nodeType="with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Effect transition="in" filter="wipe(right)">
                                      <p:cBhvr>
                                        <p:cTn id="19" dur="500"/>
                                        <p:tgtEl>
                                          <p:spTgt spid="4">
                                            <p:txEl>
                                              <p:pRg st="11" end="11"/>
                                            </p:txEl>
                                          </p:spTgt>
                                        </p:tgtEl>
                                      </p:cBhvr>
                                    </p:animEffect>
                                  </p:childTnLst>
                                </p:cTn>
                              </p:par>
                              <p:par>
                                <p:cTn id="20" presetID="22" presetClass="entr" presetSubtype="2" fill="hold" nodeType="withEffect">
                                  <p:stCondLst>
                                    <p:cond delay="0"/>
                                  </p:stCondLst>
                                  <p:childTnLst>
                                    <p:set>
                                      <p:cBhvr>
                                        <p:cTn id="21" dur="1" fill="hold">
                                          <p:stCondLst>
                                            <p:cond delay="0"/>
                                          </p:stCondLst>
                                        </p:cTn>
                                        <p:tgtEl>
                                          <p:spTgt spid="4">
                                            <p:txEl>
                                              <p:pRg st="13" end="13"/>
                                            </p:txEl>
                                          </p:spTgt>
                                        </p:tgtEl>
                                        <p:attrNameLst>
                                          <p:attrName>style.visibility</p:attrName>
                                        </p:attrNameLst>
                                      </p:cBhvr>
                                      <p:to>
                                        <p:strVal val="visible"/>
                                      </p:to>
                                    </p:set>
                                    <p:animEffect transition="in" filter="wipe(right)">
                                      <p:cBhvr>
                                        <p:cTn id="2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5953</TotalTime>
  <Words>2214</Words>
  <Application>Microsoft Office PowerPoint</Application>
  <PresentationFormat>‫הצגה על המסך (4:3)</PresentationFormat>
  <Paragraphs>220</Paragraphs>
  <Slides>11</Slides>
  <Notes>8</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11</vt:i4>
      </vt:variant>
    </vt:vector>
  </HeadingPairs>
  <TitlesOfParts>
    <vt:vector size="15" baseType="lpstr">
      <vt:lpstr>Arial</vt:lpstr>
      <vt:lpstr>Calibri</vt:lpstr>
      <vt:lpstr>Times New Roman</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הראל</dc:creator>
  <cp:lastModifiedBy>הראל</cp:lastModifiedBy>
  <cp:revision>512</cp:revision>
  <dcterms:created xsi:type="dcterms:W3CDTF">2015-01-28T10:22:53Z</dcterms:created>
  <dcterms:modified xsi:type="dcterms:W3CDTF">2015-04-02T17:50:17Z</dcterms:modified>
</cp:coreProperties>
</file>