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94" r:id="rId3"/>
    <p:sldId id="293" r:id="rId4"/>
    <p:sldId id="283" r:id="rId5"/>
    <p:sldId id="271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90" r:id="rId15"/>
    <p:sldId id="286" r:id="rId16"/>
    <p:sldId id="287" r:id="rId17"/>
    <p:sldId id="288" r:id="rId18"/>
    <p:sldId id="289" r:id="rId19"/>
    <p:sldId id="291" r:id="rId20"/>
    <p:sldId id="292" r:id="rId21"/>
    <p:sldId id="275" r:id="rId22"/>
    <p:sldId id="274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00" autoAdjust="0"/>
    <p:restoredTop sz="94660"/>
  </p:normalViewPr>
  <p:slideViewPr>
    <p:cSldViewPr>
      <p:cViewPr>
        <p:scale>
          <a:sx n="66" d="100"/>
          <a:sy n="66" d="100"/>
        </p:scale>
        <p:origin x="-322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11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3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1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3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54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47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16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7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6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2D9F-8966-4E40-B24B-F4D66135C1D0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11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f-yomi@daf-yomi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daf-yomi@daf-yomi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355278"/>
            <a:ext cx="8424936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ברוכים </a:t>
            </a:r>
            <a:r>
              <a:rPr lang="he-IL" sz="2800" b="1" dirty="0" smtClean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הבאים ל</a:t>
            </a:r>
            <a:endParaRPr lang="he-IL" sz="2800" b="1" dirty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40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שיעור דף יומי אונליין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2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כ' שבט</a:t>
            </a:r>
          </a:p>
          <a:p>
            <a:pPr algn="ctr"/>
            <a:endParaRPr lang="he-IL" sz="2400" b="1" dirty="0" smtClean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36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יתחיל אי"ה בשעה 21:00</a:t>
            </a:r>
            <a:endParaRPr lang="he-IL" sz="2400" b="1" dirty="0" smtClean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מסכת כתובות ז ע"א (שורה 2) 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ז ע"ב (2 שורות מהסוף)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מגיד השיעור:</a:t>
            </a:r>
            <a:r>
              <a:rPr lang="he-IL" sz="2400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דוֹבִי שחור</a:t>
            </a:r>
          </a:p>
          <a:p>
            <a:pPr algn="ctr"/>
            <a:endParaRPr lang="he-IL" sz="3600" b="1" dirty="0">
              <a:solidFill>
                <a:srgbClr val="C0504D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b="1" dirty="0" smtClean="0">
                <a:solidFill>
                  <a:srgbClr val="EEECE1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היום מוקדש לרפואת יאיר בן אסתר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1671575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1340768"/>
            <a:ext cx="6696744" cy="628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cap="all" dirty="0" err="1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4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שנייה: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/>
            </a:r>
            <a:b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</a:b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הברכות סביב האירוסין והנישואין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e-IL" sz="5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הברכות בנישואי אלמנה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הצורך במניין בשבע ברכות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ג. מתי מברכים ברכת חתנים?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ד. מהו הנוסח של ברכת חתנים?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he-IL" sz="24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he-IL" sz="24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מעוגל 11"/>
          <p:cNvSpPr/>
          <p:nvPr/>
        </p:nvSpPr>
        <p:spPr>
          <a:xfrm>
            <a:off x="539552" y="980728"/>
            <a:ext cx="8424936" cy="504056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39552" y="2924944"/>
            <a:ext cx="8424936" cy="1800200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539552" y="1628800"/>
            <a:ext cx="8424936" cy="1152128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64704"/>
            <a:ext cx="864096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 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אמר רבי חלבו אמר רב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הונא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א''ר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אבא בר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זבדא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אמר רב: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אחת בתולה ואחת אלמנה טעונה ברכה.</a:t>
            </a:r>
            <a:br>
              <a:rPr lang="he-IL" dirty="0" smtClean="0">
                <a:latin typeface="David" pitchFamily="34" charset="-79"/>
                <a:cs typeface="David" pitchFamily="34" charset="-79"/>
              </a:rPr>
            </a:b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 א: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ומי אמר רב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הונא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הכי?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והאמר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רב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הונא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: אלמנה אינה טעונה ברכה.</a:t>
            </a:r>
            <a:br>
              <a:rPr lang="he-IL" dirty="0" smtClean="0">
                <a:latin typeface="David" pitchFamily="34" charset="-79"/>
                <a:cs typeface="David" pitchFamily="34" charset="-79"/>
              </a:rPr>
            </a:b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לא קשיא - כאן בבחור שנשא אלמנה, כאן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באלמון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שנשא אלמנה.</a:t>
            </a:r>
            <a:br>
              <a:rPr lang="he-IL" dirty="0" smtClean="0">
                <a:latin typeface="David" pitchFamily="34" charset="-79"/>
                <a:cs typeface="David" pitchFamily="34" charset="-79"/>
              </a:rPr>
            </a:b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 ב:</a:t>
            </a:r>
          </a:p>
          <a:p>
            <a:r>
              <a:rPr lang="he-IL" dirty="0" err="1" smtClean="0">
                <a:latin typeface="David" pitchFamily="34" charset="-79"/>
                <a:cs typeface="David" pitchFamily="34" charset="-79"/>
              </a:rPr>
              <a:t>ואלמון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שנשא אלמנה לא?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והאמר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רב נחמן אמר לי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הונא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בר נתן: תנא מנין לברכת חתנים בעשרה? שנאמר: "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ויקח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עשרה אנשים מזקני העיר ויאמר שבו פה וישבו" (רות ד-ב) ובועז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אלמון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שנשא אלמנה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הוה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!</a:t>
            </a:r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 - הבנה חדשה: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dirty="0" smtClean="0">
                <a:latin typeface="David" pitchFamily="34" charset="-79"/>
                <a:cs typeface="David" pitchFamily="34" charset="-79"/>
              </a:rPr>
            </a:br>
            <a:r>
              <a:rPr lang="he-IL" dirty="0" smtClean="0">
                <a:latin typeface="David" pitchFamily="34" charset="-79"/>
                <a:cs typeface="David" pitchFamily="34" charset="-79"/>
              </a:rPr>
              <a:t>מאי אינה טעונה ברכה,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דאמר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רב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הונא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אינה טעונה ברכה כל ז', אבל יום אחד טעונה ברכה.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85184"/>
            <a:ext cx="780545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/>
          <p:nvPr/>
        </p:nvSpPr>
        <p:spPr>
          <a:xfrm>
            <a:off x="4067944" y="5085184"/>
            <a:ext cx="312215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/>
          <p:nvPr/>
        </p:nvSpPr>
        <p:spPr>
          <a:xfrm>
            <a:off x="8100392" y="5301208"/>
            <a:ext cx="601872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6"/>
          <p:cNvSpPr/>
          <p:nvPr/>
        </p:nvSpPr>
        <p:spPr>
          <a:xfrm>
            <a:off x="3923928" y="332656"/>
            <a:ext cx="490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הברכות בנישואי אלמנה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2276872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002060"/>
                </a:solidFill>
              </a:rPr>
              <a:t>אם החתן רווק יש שבע ברכות, אבל אם שניהם אלמנים אין ברכות כלל</a:t>
            </a:r>
            <a:endParaRPr lang="he-IL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3861048"/>
            <a:ext cx="11521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solidFill>
                  <a:srgbClr val="002060"/>
                </a:solidFill>
              </a:rPr>
              <a:t>גם כששניהם אלמנים יש שבע ברכות ביום הראשון</a:t>
            </a:r>
            <a:endParaRPr lang="he-IL" sz="11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1844824"/>
            <a:ext cx="23762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smtClean="0">
                <a:solidFill>
                  <a:srgbClr val="002060"/>
                </a:solidFill>
              </a:rPr>
              <a:t>לאלמנה אין בכלל ברכות!</a:t>
            </a:r>
            <a:endParaRPr lang="he-I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39552" y="764704"/>
            <a:ext cx="8424936" cy="2304256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764704"/>
            <a:ext cx="7848872" cy="2477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 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 ג: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אלא הא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דתניא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: שקדו חכמים על תקנת בנות ישראל שיהא שמח עמה ג' ימים.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dirty="0" smtClean="0">
                <a:latin typeface="David" pitchFamily="34" charset="-79"/>
                <a:cs typeface="David" pitchFamily="34" charset="-79"/>
              </a:rPr>
            </a:br>
            <a:r>
              <a:rPr lang="he-IL" dirty="0" smtClean="0">
                <a:latin typeface="David" pitchFamily="34" charset="-79"/>
                <a:cs typeface="David" pitchFamily="34" charset="-79"/>
              </a:rPr>
              <a:t>במאי? אי בבחור האמרת שבעה! אי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באלמון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? האמרת יום אחד!</a:t>
            </a:r>
          </a:p>
          <a:p>
            <a:endParaRPr lang="he-IL" sz="1100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 1: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איבעית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אימא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באלמון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יום אחד לברכה ושלשה לשמחה</a:t>
            </a: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 2: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ואיבעית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אימא בבחור שבעה לברכה ושלשה לשמחה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 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0" y="4365104"/>
            <a:ext cx="91320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7624" y="2060848"/>
            <a:ext cx="20882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solidFill>
                  <a:srgbClr val="002060"/>
                </a:solidFill>
              </a:rPr>
              <a:t>גם אלמן ואלמנה שנישאו חייב החתן לשמח את אשתו 3 ימים</a:t>
            </a:r>
            <a:endParaRPr lang="he-IL" sz="11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564904"/>
            <a:ext cx="30963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solidFill>
                  <a:srgbClr val="002060"/>
                </a:solidFill>
              </a:rPr>
              <a:t>גם רווק ואלמנה שנישאו יש שבעה ימים ברכות ובנוסף חייב החתן לשמח את אשתו 3 ימים</a:t>
            </a:r>
            <a:endParaRPr lang="he-IL" sz="1100" b="1" dirty="0">
              <a:solidFill>
                <a:srgbClr val="002060"/>
              </a:solidFill>
            </a:endParaRPr>
          </a:p>
        </p:txBody>
      </p:sp>
      <p:sp>
        <p:nvSpPr>
          <p:cNvPr id="13" name="חץ ימינה 12"/>
          <p:cNvSpPr/>
          <p:nvPr/>
        </p:nvSpPr>
        <p:spPr>
          <a:xfrm>
            <a:off x="3203848" y="2204864"/>
            <a:ext cx="1008112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חץ ימינה 14"/>
          <p:cNvSpPr/>
          <p:nvPr/>
        </p:nvSpPr>
        <p:spPr>
          <a:xfrm>
            <a:off x="3707904" y="2708920"/>
            <a:ext cx="792088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611560" y="1124744"/>
            <a:ext cx="1800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solidFill>
                  <a:srgbClr val="002060"/>
                </a:solidFill>
              </a:rPr>
              <a:t>מתי בא לידי ביטוי 3 ימים?</a:t>
            </a:r>
            <a:endParaRPr lang="he-IL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724442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39552" y="980728"/>
            <a:ext cx="8424936" cy="3240360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ב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052736"/>
            <a:ext cx="784887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 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 ד:</a:t>
            </a:r>
          </a:p>
          <a:p>
            <a:r>
              <a:rPr lang="he-IL" dirty="0" err="1" smtClean="0">
                <a:latin typeface="David" pitchFamily="34" charset="-79"/>
                <a:cs typeface="David" pitchFamily="34" charset="-79"/>
              </a:rPr>
              <a:t>מיתיבי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: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מברכין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לבתולה שבעה ולאלמנה יום אחד.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מאי לאו? אפילו אלמנה שנשאת לבחור!</a:t>
            </a:r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לא.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לאלמון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 ה: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אבל לבחור מאי שבעה? אי הכי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ליתני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- 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מברכין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לבתולה שבעה ולאלמנה שנשאת לבחור שבעה ולאלמנה יום אחד.</a:t>
            </a: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תירוץ: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מילתא פסיקתא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קתני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דליכא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בתולה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דבצרה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משבעה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וליכא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אלמנה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דבצרה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מיום אחד: </a:t>
            </a:r>
          </a:p>
        </p:txBody>
      </p:sp>
      <p:sp>
        <p:nvSpPr>
          <p:cNvPr id="7" name="מלבן 6"/>
          <p:cNvSpPr/>
          <p:nvPr/>
        </p:nvSpPr>
        <p:spPr>
          <a:xfrm>
            <a:off x="3923928" y="332656"/>
            <a:ext cx="490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עמוד ב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1412776"/>
            <a:ext cx="30963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err="1" smtClean="0">
                <a:solidFill>
                  <a:srgbClr val="002060"/>
                </a:solidFill>
              </a:rPr>
              <a:t>מהבריתא</a:t>
            </a:r>
            <a:r>
              <a:rPr lang="he-IL" sz="1100" b="1" dirty="0" smtClean="0">
                <a:solidFill>
                  <a:srgbClr val="002060"/>
                </a:solidFill>
              </a:rPr>
              <a:t> משמע שגם רווק שנשא אלמנה מברכים רק יום אחד ולא כפי שאמרנו</a:t>
            </a:r>
            <a:endParaRPr lang="he-IL" sz="11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060848"/>
            <a:ext cx="3096344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solidFill>
                  <a:srgbClr val="002060"/>
                </a:solidFill>
              </a:rPr>
              <a:t>מתרצת הגמרא: לא. הדיוק שלך לא נכון, </a:t>
            </a:r>
            <a:r>
              <a:rPr lang="he-IL" sz="1100" b="1" dirty="0" err="1" smtClean="0">
                <a:solidFill>
                  <a:srgbClr val="002060"/>
                </a:solidFill>
              </a:rPr>
              <a:t>הבריתא</a:t>
            </a:r>
            <a:r>
              <a:rPr lang="he-IL" sz="1100" b="1" dirty="0" smtClean="0">
                <a:solidFill>
                  <a:srgbClr val="002060"/>
                </a:solidFill>
              </a:rPr>
              <a:t> מדברת רק אלמן שנשא אלמנה – ולהם יש רק יום אחד כפי שאמרנו.</a:t>
            </a:r>
            <a:endParaRPr lang="he-IL" sz="1100" b="1" dirty="0">
              <a:solidFill>
                <a:srgbClr val="002060"/>
              </a:solidFill>
            </a:endParaRPr>
          </a:p>
        </p:txBody>
      </p:sp>
      <p:sp>
        <p:nvSpPr>
          <p:cNvPr id="11" name="חץ ימינה 10"/>
          <p:cNvSpPr/>
          <p:nvPr/>
        </p:nvSpPr>
        <p:spPr>
          <a:xfrm>
            <a:off x="4139952" y="1628800"/>
            <a:ext cx="504056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ימינה 12"/>
          <p:cNvSpPr/>
          <p:nvPr/>
        </p:nvSpPr>
        <p:spPr>
          <a:xfrm>
            <a:off x="4139952" y="2276872"/>
            <a:ext cx="504056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ב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707904" y="980728"/>
            <a:ext cx="490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סיכום </a:t>
            </a:r>
            <a:r>
              <a:rPr lang="he-IL" sz="28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הדיעות</a:t>
            </a:r>
            <a:endParaRPr lang="he-IL" sz="2800" dirty="0"/>
          </a:p>
        </p:txBody>
      </p:sp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1115616" y="2060848"/>
          <a:ext cx="7152456" cy="3400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4258"/>
                <a:gridCol w="2644046"/>
                <a:gridCol w="2384152"/>
              </a:tblGrid>
              <a:tr h="68003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החתן והכלה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כמה ימים שבע ברכות?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כמה ימי שמחה?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</a:tr>
              <a:tr h="68003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רווק ורווקה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</a:tr>
              <a:tr h="68003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אלמן ורווקה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</a:tr>
              <a:tr h="68003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רווק ואלמנה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3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</a:tr>
              <a:tr h="68003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אלמן ואלמנה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1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latin typeface="David" pitchFamily="34" charset="-79"/>
                          <a:cs typeface="David" pitchFamily="34" charset="-79"/>
                        </a:rPr>
                        <a:t>3</a:t>
                      </a:r>
                      <a:endParaRPr lang="he-IL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ב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23928" y="332656"/>
            <a:ext cx="4909202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הצורך במניין בשבע ברכות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1259632" y="1124744"/>
            <a:ext cx="7272808" cy="2304256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גופא: 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אמר רב נחמן אמר לי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הונא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בר נתן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תנא:</a:t>
            </a:r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קושיא:</a:t>
            </a:r>
          </a:p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מנין לברכת חתנים בעשרה?</a:t>
            </a: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 א:</a:t>
            </a:r>
          </a:p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שנאמר: "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ויקח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עשרה אנשים מזקני העיר ויאמר שבו פה"  (רות ד-ב)</a:t>
            </a: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תירוץ ב: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ורבי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אבהו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אמר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מהכא: "במקהלות ברכו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אלהים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ה' ממקור ישראל" (תהילים סח-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כז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).</a:t>
            </a:r>
            <a:endParaRPr lang="he-IL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85063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0"/>
          <p:cNvSpPr/>
          <p:nvPr/>
        </p:nvSpPr>
        <p:spPr>
          <a:xfrm>
            <a:off x="4572000" y="4365104"/>
            <a:ext cx="1440160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/>
          <p:cNvSpPr/>
          <p:nvPr/>
        </p:nvSpPr>
        <p:spPr>
          <a:xfrm>
            <a:off x="3347864" y="4221088"/>
            <a:ext cx="1440160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755576" y="764704"/>
            <a:ext cx="8208912" cy="1512168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מה ידרוש רב נחמן על הפסוק של רבי </a:t>
            </a:r>
            <a:r>
              <a:rPr lang="he-IL" b="1" dirty="0" err="1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אבהו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?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ורב נחמן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בהאי קרא דרבי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אבהו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מאי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דריש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ביה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?</a:t>
            </a:r>
          </a:p>
          <a:p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מיבעי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ליה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לכדתניא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: היה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ר''מ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אומר מנין שאפילו עוברים שבמעי אמן אמרו שירה על הים שנאמר: "במקהלות ברכו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אלהים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ה' ממקור ישראל".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ואידך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אם כן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לימא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קרא מבטן מאי ממקור על עסקי מקור.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ב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260648"/>
            <a:ext cx="16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מאמר מוסגר</a:t>
            </a:r>
            <a:endParaRPr lang="en-US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116632"/>
            <a:ext cx="522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כל אמורא יעשה עם הפסוק של חברו? </a:t>
            </a:r>
            <a:endParaRPr lang="en-US" sz="24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55576" y="2348880"/>
            <a:ext cx="8208912" cy="2304256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מה ידרוש רבי </a:t>
            </a:r>
            <a:r>
              <a:rPr lang="he-IL" b="1" dirty="0" err="1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אבהו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על הפסוק של רב נחמן?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ורבי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אבהו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בהאי קרא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דרב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נחמן מאי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דריש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ביה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?</a:t>
            </a:r>
          </a:p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ההוא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מיבעי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ליה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למידרש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: עמוני ולא עמונית מואבי ולא מואבית.</a:t>
            </a:r>
          </a:p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דאי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סלקא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דעתך לברכה לא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סגיא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דלאו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זקנים.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ואידך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אי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סלקא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דעתך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למידרש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, לא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סגיא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דלאו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עשרה!</a:t>
            </a:r>
            <a:r>
              <a:rPr lang="en-US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אין. לפרסומי מילתא .</a:t>
            </a:r>
          </a:p>
          <a:p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וכדאמר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ליה שמואל לרב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חנא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בגדתאה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פוק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ואייתי לי בי עשרה ואימא לך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באנפייהו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המזכה לעובר קנה. 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והלכתא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המזכה לעובר לא קנה:</a:t>
            </a:r>
            <a:endParaRPr lang="he-IL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25144"/>
            <a:ext cx="601802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/>
          <p:nvPr/>
        </p:nvSpPr>
        <p:spPr>
          <a:xfrm>
            <a:off x="3707904" y="4725144"/>
            <a:ext cx="1080120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683568" y="1052736"/>
            <a:ext cx="8208912" cy="2592288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דעות התנאים: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תנו רבנן: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מברכין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ברכת חתנים בבית חתנים.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ר' יהודה אומר: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אף בבית האירוסין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מברכין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אותה.</a:t>
            </a:r>
          </a:p>
          <a:p>
            <a:endParaRPr lang="he-IL" dirty="0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הפרשנות </a:t>
            </a:r>
            <a:r>
              <a:rPr lang="he-IL" b="1" dirty="0" err="1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האמוראית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: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אמר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אביי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: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וביהודה שנו, מפני שמתייחד עמה.</a:t>
            </a:r>
            <a:r>
              <a:rPr lang="en-US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ראייה </a:t>
            </a:r>
            <a:r>
              <a:rPr lang="he-IL" b="1" dirty="0" err="1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תנאית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לפרשנות: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תניא אידך: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מברכין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ברכת חתנים בבית חתנים וברכת אירוסין בבית האירוסין.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ב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267744" y="188640"/>
            <a:ext cx="6713879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ג. מתי מברכים ברכת חתנים?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83797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47864" y="4221088"/>
            <a:ext cx="28803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5580112" y="4437112"/>
            <a:ext cx="28803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13176"/>
            <a:ext cx="84456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683568" y="1052736"/>
            <a:ext cx="8208912" cy="3744416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קושיא:</a:t>
            </a:r>
          </a:p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מאי מברך?</a:t>
            </a:r>
          </a:p>
          <a:p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דעה א: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רבין בר רב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אדא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ורבה בר רב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אדא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תרוייהו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משמיה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דרב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יהודה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אמרי:</a:t>
            </a:r>
          </a:p>
          <a:p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בא''י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אמ''ה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אשר קדשנו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במצותיו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וצונו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על העריות ואסר לנו את הארוסות והתיר לנו את הנשואות על ידי חופה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וקדושין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דעה ב: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רב אחא בריה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דרבא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מסיים בה משמיה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דרב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יהודה: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בא''י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מקדש ישראל על ידי חופה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וקדושין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הסבר ההבדל בין </a:t>
            </a:r>
            <a:r>
              <a:rPr lang="he-IL" b="1" dirty="0" err="1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הדיעות</a:t>
            </a:r>
            <a:r>
              <a:rPr lang="he-IL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:</a:t>
            </a:r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</a:p>
          <a:p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מאן דלא חתים מידי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דהוה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אברכת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פירות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ואברכת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מצות. ומאן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דחתים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מידי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דהוה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אקידושא</a:t>
            </a:r>
            <a:r>
              <a:rPr lang="en-US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:</a:t>
            </a:r>
            <a:endParaRPr lang="en-US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ב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267744" y="188640"/>
            <a:ext cx="6713879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ד. מהו הנוסח של ברכת חתנים?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0032" y="5013176"/>
            <a:ext cx="648072" cy="216024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מחבר חץ ישר 12"/>
          <p:cNvCxnSpPr/>
          <p:nvPr/>
        </p:nvCxnSpPr>
        <p:spPr>
          <a:xfrm flipV="1">
            <a:off x="4788024" y="2924944"/>
            <a:ext cx="9361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491880" y="3861048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0"/>
            <a:ext cx="8280920" cy="658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סיכום </a:t>
            </a:r>
            <a:r>
              <a:rPr lang="he-IL" sz="40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שנייה: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הברכות סביב האירוסין והנישואין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א. הברכות בנישואי אלמנה.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בנישואי אלמנה ורווק שבעה ימים, ובנישואי אלמנה ואלמן יום אחד + 3 ימי שמחה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ב. הצורך במניין בשבע ברכות.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רב נחמן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לומדים  מבועז - "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ויקח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עשרה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אנשים מזקני העיר".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ר' </a:t>
            </a:r>
            <a:r>
              <a:rPr lang="he-IL" dirty="0" err="1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אבהו</a:t>
            </a:r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: 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"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במקהלות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ברכו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אלקים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ה'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ממקור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ישראל"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ג. מתי מברכים ברכת חתנים?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חכמים</a:t>
            </a:r>
            <a:r>
              <a:rPr lang="he-IL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: </a:t>
            </a:r>
            <a:r>
              <a:rPr lang="he-IL" smtClean="0">
                <a:latin typeface="David" pitchFamily="34" charset="-79"/>
                <a:cs typeface="David" pitchFamily="34" charset="-79"/>
              </a:rPr>
              <a:t>מברכין ברכת חתנים בבית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חתנים.</a:t>
            </a:r>
          </a:p>
          <a:p>
            <a:r>
              <a:rPr lang="he-IL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ר' יהודה :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אף בבית האירוסין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מברכין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אותה.</a:t>
            </a:r>
            <a:endParaRPr lang="he-IL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ד. מהו הנוסח של ברכת חתנים?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"אשר קדשנו וציוונו על העריות ואסר לנו את הארוסות והתיר לנו את הנשואות על ידי חופה וקידושין..."  מחלוקת האם יש חתימה.</a:t>
            </a:r>
            <a:endParaRPr lang="he-IL" sz="24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603447"/>
            <a:ext cx="9196990" cy="130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897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0"/>
            <a:ext cx="8280920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סיכום </a:t>
            </a:r>
            <a:r>
              <a:rPr lang="he-IL" sz="40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ראשונה: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האם מותר לבעול בתולה בפעם הראשונה בשבת וביו"ט?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2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32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המתירים </a:t>
            </a:r>
            <a:r>
              <a:rPr lang="he-IL" sz="3200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sz="32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 וביו"ט</a:t>
            </a:r>
            <a:r>
              <a:rPr lang="he-IL" sz="32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– רבי אמי, רב </a:t>
            </a:r>
            <a:r>
              <a:rPr lang="he-IL" sz="3200" b="1" dirty="0" err="1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זביד</a:t>
            </a:r>
            <a:r>
              <a:rPr lang="he-IL" sz="32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,רב יהודה.</a:t>
            </a:r>
            <a:endParaRPr lang="en-US" sz="3200" dirty="0" smtClean="0">
              <a:noFill/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32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המתיר</a:t>
            </a:r>
            <a:r>
              <a:rPr lang="he-IL" sz="32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sz="32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רק ביו"ט 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ולא בשבת</a:t>
            </a:r>
            <a:r>
              <a:rPr lang="he-IL" sz="32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- רבא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האוסר</a:t>
            </a:r>
            <a:r>
              <a:rPr lang="he-IL" sz="32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 וביו"ט</a:t>
            </a:r>
            <a:r>
              <a:rPr lang="he-IL" sz="3200" b="1" dirty="0" smtClean="0">
                <a:noFill/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  <a:r>
              <a:rPr lang="he-IL" sz="32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רבי יוחנן</a:t>
            </a:r>
            <a:endParaRPr lang="en-US" sz="3200" dirty="0" smtClean="0">
              <a:solidFill>
                <a:srgbClr val="7030A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3200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פסיקת ההלכה – </a:t>
            </a:r>
            <a:r>
              <a:rPr lang="he-IL" sz="32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מותר.</a:t>
            </a:r>
            <a:endParaRPr lang="en-US" sz="3200" dirty="0">
              <a:solidFill>
                <a:srgbClr val="00B05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772" y="1282828"/>
            <a:ext cx="8568952" cy="52168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accent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דף יומי אונליין</a:t>
            </a:r>
          </a:p>
          <a:p>
            <a:pPr algn="ctr"/>
            <a:endParaRPr lang="he-IL" sz="2000" b="1" dirty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מתקיים בשעה </a:t>
            </a:r>
            <a:r>
              <a:rPr lang="he-IL" sz="2400" b="1" dirty="0" smtClean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21:00-21:45 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בימים א-ה</a:t>
            </a: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8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11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לסיוע טכני ולהקדשת </a:t>
            </a:r>
            <a:r>
              <a: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שיעורים: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daf-yomi@daf-yomi.com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31847"/>
              </p:ext>
            </p:extLst>
          </p:nvPr>
        </p:nvGraphicFramePr>
        <p:xfrm>
          <a:off x="1115615" y="2996952"/>
          <a:ext cx="6912769" cy="2879208"/>
        </p:xfrm>
        <a:graphic>
          <a:graphicData uri="http://schemas.openxmlformats.org/drawingml/2006/table">
            <a:tbl>
              <a:tblPr rtl="1" firstRow="1" firstCol="1" bandRow="1"/>
              <a:tblGrid>
                <a:gridCol w="1420354"/>
                <a:gridCol w="3909827"/>
                <a:gridCol w="1582588"/>
              </a:tblGrid>
              <a:tr h="3083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יום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תוכן השיעור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מגיד השיעור</a:t>
                      </a:r>
                      <a:endParaRPr lang="en-US" sz="150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יום א (י"ט שבט)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 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ו ע"א (שורה 4) - ז ע"א  (שורה 1)  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אברהם סתיו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יום ב (כ' שבט)</a:t>
                      </a:r>
                      <a:endParaRPr lang="en-US" sz="150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 </a:t>
                      </a:r>
                      <a:endParaRPr lang="en-US" sz="150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ז ע"א (שורה </a:t>
                      </a: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2) </a:t>
                      </a: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- ז ע"ב (2 שורות מלמטה)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דובי שחור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יום ג (כ"א שבט)</a:t>
                      </a:r>
                      <a:endParaRPr lang="en-US" sz="150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ז ע"ב (2 שורות מלמטה) - ח ע"ב (שורה אחרונה)  </a:t>
                      </a:r>
                      <a:endParaRPr lang="en-US" sz="150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אבי ליפשיץ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02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יום ד (כ"ב שבט)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ח ע"ב (שורה אחרונה) - ט ע"ב (סוף העמוד)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הראל שפירא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5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יום ה (כ"ג שבט)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 ע"א (תחילת העמוד) - יא ע"א (משנה)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הראל שפירא</a:t>
                      </a:r>
                      <a:endParaRPr lang="en-US" sz="15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00392" y="3789040"/>
            <a:ext cx="3012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chemeClr val="accent2"/>
                </a:solidFill>
              </a:rPr>
              <a:t>√</a:t>
            </a:r>
            <a:endParaRPr lang="he-IL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772" y="116632"/>
            <a:ext cx="8568952" cy="6426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30000"/>
              </a:lnSpc>
            </a:pPr>
            <a:endParaRPr lang="he-IL" sz="1400" b="1" dirty="0" smtClean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30000"/>
              </a:lnSpc>
            </a:pPr>
            <a:r>
              <a:rPr lang="he-IL" sz="28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להתראות מחר בשעה 21:00 בשיעור הבא</a:t>
            </a: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30000"/>
              </a:lnSpc>
            </a:pPr>
            <a:endParaRPr lang="he-IL" sz="20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30000"/>
              </a:lnSpc>
            </a:pPr>
            <a:r>
              <a:rPr lang="he-IL" sz="2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לידיעתכם</a:t>
            </a: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>
              <a:lnSpc>
                <a:spcPct val="130000"/>
              </a:lnSpc>
            </a:pP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 האונליין מוקלטים וזמינים </a:t>
            </a:r>
            <a:r>
              <a:rPr lang="he-IL" sz="20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לצפיה</a:t>
            </a: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חוזרת [החל מעוד </a:t>
            </a:r>
            <a:r>
              <a:rPr lang="he-IL" sz="2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שעה] </a:t>
            </a:r>
            <a:r>
              <a:rPr lang="he-IL" sz="20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בפורטל הדף היומי (בספריית שיעורי שמע/וידאו</a:t>
            </a:r>
            <a:r>
              <a:rPr lang="he-IL" sz="2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0">
              <a:lnSpc>
                <a:spcPct val="130000"/>
              </a:lnSpc>
            </a:pPr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3600" b="1" dirty="0" smtClean="0">
              <a:solidFill>
                <a:schemeClr val="accent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endParaRPr lang="he-IL" sz="11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0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20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b="1" dirty="0">
                <a:solidFill>
                  <a:srgbClr val="EEECE1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היום </a:t>
            </a:r>
            <a:r>
              <a:rPr lang="he-IL" b="1" dirty="0" smtClean="0">
                <a:solidFill>
                  <a:srgbClr val="EEECE1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הוקדש לרפואת יאיר בן אסתר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16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endParaRPr lang="he-IL" sz="16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/>
            <a:r>
              <a:rPr lang="he-IL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לסיוע טכני ולהקדשת </a:t>
            </a:r>
            <a:r>
              <a:rPr lang="he-IL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שיעורים: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daf-yomi@daf-yomi.com</a:t>
            </a:r>
            <a:r>
              <a:rPr lang="en-US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760794"/>
            <a:ext cx="6624736" cy="196435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6444208" y="2564904"/>
            <a:ext cx="504056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0072"/>
            <a:ext cx="9324528" cy="13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897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68560" y="0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1340768"/>
            <a:ext cx="6696744" cy="514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5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כתובות דף 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he-IL" sz="5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rgbClr val="002060"/>
              </a:soli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36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ראשונה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האם </a:t>
            </a:r>
            <a: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מותר לבעול בתולה בפעם הראשונה בשבת וביו"ט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he-IL" sz="1600" b="1" cap="all" dirty="0" smtClean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solidFill>
                <a:srgbClr val="002060"/>
              </a:solidFill>
              <a:effectLst>
                <a:reflection blurRad="12700" stA="28000" endPos="45000" dist="1003" dir="5400000" sy="-100000" algn="bl"/>
              </a:effectLst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600" b="1" cap="all" dirty="0" err="1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</a:t>
            </a:r>
            <a:r>
              <a:rPr lang="he-IL" sz="3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שנייה: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הברכות סביב האירוסין והנישואין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24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1340768"/>
            <a:ext cx="669674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4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סוגיא ראשונה</a:t>
            </a:r>
            <a:r>
              <a:rPr lang="he-IL" sz="4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/>
            </a:r>
            <a:b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</a:br>
            <a:r>
              <a:rPr lang="he-IL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האם מותר לבעול בתולה בפעם הראשונה בשבת וביו"ט</a:t>
            </a:r>
            <a:r>
              <a:rPr lang="he-IL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המתירים </a:t>
            </a:r>
            <a:r>
              <a:rPr lang="he-IL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 וביו"ט</a:t>
            </a:r>
            <a:r>
              <a:rPr lang="he-IL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  <a:endParaRPr lang="en-US" sz="1400" dirty="0" smtClean="0">
              <a:noFill/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המתיר</a:t>
            </a:r>
            <a:r>
              <a:rPr lang="he-IL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רק ביו"ט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ולא בשבת</a:t>
            </a:r>
            <a:r>
              <a:rPr lang="he-IL" b="1" dirty="0" smtClean="0">
                <a:noFill/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  <a:endParaRPr lang="en-US" sz="1400" dirty="0" smtClean="0">
              <a:noFill/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האוסר</a:t>
            </a:r>
            <a:r>
              <a:rPr lang="he-IL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 וביו"ט</a:t>
            </a:r>
            <a:r>
              <a:rPr lang="he-IL" b="1" dirty="0" smtClean="0">
                <a:noFill/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  <a:endParaRPr lang="en-US" sz="1400" dirty="0" smtClean="0">
              <a:noFill/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פסיקת ההלכה.</a:t>
            </a:r>
            <a:endParaRPr lang="en-US" sz="1400" dirty="0" smtClean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14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5" y="68310"/>
            <a:ext cx="4438650" cy="1038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4" y="3742524"/>
            <a:ext cx="8063178" cy="29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135" y="-171400"/>
            <a:ext cx="83889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 המתירים </a:t>
            </a:r>
            <a:r>
              <a:rPr lang="he-IL" sz="20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לבעול בתולה בשבת וביו"ט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/>
            <a:endParaRPr lang="en-US" sz="20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רבי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אמי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שרא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למיבעל בתחלה בשבת.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אמרי ליה רבנן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והא לא כתיבא כתובתה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  <a:b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להו</a:t>
            </a:r>
            <a:r>
              <a:rPr lang="en-US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אתפסוה מטלטלין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2. רב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זביד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שרא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למיבעל בתחלה בשבת.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איכא </a:t>
            </a: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דאמרי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רב זביד גופיה בעל בתחלה בשבת.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3. רב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יהודה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שרא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למיבעל בתחלה ביו''ט.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רב פפי משמיה דרבא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לא תימא ביו''ט דשרי, הא בשבת אסור. דהוא הדין דאפילו בשבת נמי שרי. ומעשה שהיה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כך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היה.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3192" y="5169938"/>
            <a:ext cx="601872" cy="21172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63888" y="5522921"/>
            <a:ext cx="601872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52120" y="6034785"/>
            <a:ext cx="372944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63888" y="5862736"/>
            <a:ext cx="236564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438" y="43248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65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188640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ב. המתיר </a:t>
            </a:r>
            <a:r>
              <a:rPr lang="he-IL" sz="20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לבעול בתולה רק ביו"ט ולא בשבת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/>
            <a:endParaRPr lang="en-US" sz="20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 פפא משמיה</a:t>
            </a:r>
            <a:r>
              <a:rPr lang="he-IL" sz="2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רבא</a:t>
            </a: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אמר </a:t>
            </a:r>
            <a:r>
              <a:rPr lang="he-IL" sz="20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ביו''ט שרי, </a:t>
            </a: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בשבת אסור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א''ל רב פפי לרב פפא: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מאי דעתיך? מתוך שהותרה חבורה לצורך הותרה נמי שלא לצורך? אלא מעתה מותר לעשות מוגמר ביו''ט, דמתוך שהותרה הבערה לצורך הותרה נמי שלא לצורך!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ליה: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עליך אמר קרא: "אך אשר יאכל לכל נפש" (שמות יב-טז) -  דבר השוה לכל נפש.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ליה רב אחא בריה דרבא לרב אשי: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אלא מעתה נזדמן לו צבי ביו''ט הואיל ואינו שוה לכל נפש ה''נ דאסור למשחטיה?!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ליה: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אנא דבר הצורך לכל נפש קאמינא צבי צריך לכל נפש הוא.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340768"/>
            <a:ext cx="8496944" cy="252028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83644" y="802104"/>
            <a:ext cx="884100" cy="4666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91" y="617438"/>
            <a:ext cx="13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בירור הדעה</a:t>
            </a:r>
            <a:endParaRPr lang="en-US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7" y="4221088"/>
            <a:ext cx="8604058" cy="238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90986" y="4271555"/>
            <a:ext cx="601872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" y="3533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70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772816"/>
            <a:ext cx="8669120" cy="1584176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35332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74" y="554444"/>
            <a:ext cx="87261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ג. האוסר </a:t>
            </a:r>
            <a:r>
              <a:rPr lang="he-IL" sz="20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לבעול בתולה בשבת וביו"ט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/>
            <a:endParaRPr lang="he-IL" sz="2000" b="1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</a:t>
            </a:r>
            <a:r>
              <a:rPr lang="he-IL" sz="20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אמר </a:t>
            </a: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רבי יעקב בר אידי הורה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רבי יוחנן </a:t>
            </a: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בציידן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אסור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לבעול בתחלה בשבת.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ומי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איכא הוראה לאיסור? 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אין.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והתנן הורוה בית הלל שתהא נזירה עוד שבע שנים אחרות.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ואי נמי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כי הא דתניא חוט השדרה שנפסק ברובו דברי רבי, ר' יעקב אומר אפי' ניקב.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הורה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רבי כר' יעקב אמר רב הונא אין הלכה כר' יעקב.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sz="11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2.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 </a:t>
            </a:r>
            <a:r>
              <a:rPr lang="he-IL" sz="20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נחמן בר יצחק מתני הכי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אמר ר' אבהו שאל ר' ישמעאל בן יעקב דמן צור את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רבי יוחנן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בציידן ואנא שמעי: מהו לבעול בתחלה בשבת?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ואמר ליה </a:t>
            </a: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אסור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5146" y="978836"/>
            <a:ext cx="634486" cy="57795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5542" y="609504"/>
            <a:ext cx="13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מאמר מוסגר</a:t>
            </a:r>
            <a:endParaRPr lang="en-US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8214"/>
            <a:ext cx="9113319" cy="21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6056" y="4670994"/>
            <a:ext cx="1296144" cy="194922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pic>
        <p:nvPicPr>
          <p:cNvPr id="1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895"/>
            <a:ext cx="4438650" cy="103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108617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4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ד. פסיקת </a:t>
            </a:r>
            <a:r>
              <a:rPr lang="he-IL" sz="2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ההלכה:</a:t>
            </a:r>
            <a:endParaRPr lang="en-US" sz="2400" dirty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והלכתא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מותר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לבעול בתחלה בשבת: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071" y="3092373"/>
            <a:ext cx="8028892" cy="379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20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סיכום:</a:t>
            </a:r>
            <a:r>
              <a:rPr lang="he-IL" sz="2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/>
            </a:r>
            <a:br>
              <a:rPr lang="he-IL" sz="2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</a:br>
            <a:r>
              <a:rPr lang="he-IL" sz="28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האם מותר לבעול בתולה בפעם הראשונה בשבת וביו"ט</a:t>
            </a:r>
            <a:r>
              <a:rPr lang="he-IL" sz="28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המתירים </a:t>
            </a:r>
            <a:r>
              <a:rPr lang="he-IL" sz="20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 </a:t>
            </a:r>
            <a:r>
              <a:rPr lang="he-IL" sz="20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וביו"ט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– רבי אמי, רב זביד,רב יהודה.</a:t>
            </a:r>
            <a:endParaRPr lang="en-US" sz="2000" dirty="0">
              <a:noFill/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המתיר</a:t>
            </a:r>
            <a:r>
              <a:rPr lang="he-IL" sz="2000" b="1" dirty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sz="2000" b="1" dirty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רק ביו"ט </a:t>
            </a:r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ולא </a:t>
            </a:r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- רבא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האוסר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לבעול בתולה </a:t>
            </a:r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בשבת וביו"ט</a:t>
            </a:r>
            <a:r>
              <a:rPr lang="he-IL" sz="2000" b="1" dirty="0" smtClean="0">
                <a:noFill/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  <a:r>
              <a:rPr lang="he-IL" sz="20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רבי </a:t>
            </a:r>
            <a:r>
              <a:rPr lang="he-IL" sz="2000" b="1" dirty="0" smtClean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יוחנן</a:t>
            </a:r>
            <a:endParaRPr lang="en-US" sz="2000" dirty="0">
              <a:solidFill>
                <a:srgbClr val="7030A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cs"/>
              <a:buAutoNum type="hebrew2Minus"/>
            </a:pPr>
            <a:r>
              <a:rPr lang="he-IL" sz="20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פסיקת </a:t>
            </a:r>
            <a:r>
              <a:rPr lang="he-IL" sz="2000" b="1" dirty="0" smtClean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ההלכה – </a:t>
            </a:r>
            <a:r>
              <a:rPr lang="he-IL" sz="2000" b="1" dirty="0" smtClean="0">
                <a:solidFill>
                  <a:srgbClr val="00B05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מותר.</a:t>
            </a:r>
            <a:endParaRPr lang="en-US" sz="2000" dirty="0">
              <a:solidFill>
                <a:srgbClr val="00B05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000" b="1" dirty="0">
                <a:solidFill>
                  <a:srgbClr val="7030A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 </a:t>
            </a:r>
            <a:endParaRPr lang="en-US" sz="2000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625953" cy="4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95936" y="2276872"/>
            <a:ext cx="982268" cy="194922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92280" y="2492896"/>
            <a:ext cx="1440160" cy="213119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96" y="3533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כתובות דף ז עמוד א</a:t>
            </a:r>
            <a:endParaRPr lang="he-IL" b="1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64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989</Words>
  <Application>Microsoft Office PowerPoint</Application>
  <PresentationFormat>On-screen Show (4:3)</PresentationFormat>
  <Paragraphs>250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הראל</dc:creator>
  <cp:lastModifiedBy>Dovi Shachor</cp:lastModifiedBy>
  <cp:revision>111</cp:revision>
  <dcterms:created xsi:type="dcterms:W3CDTF">2015-01-28T10:22:53Z</dcterms:created>
  <dcterms:modified xsi:type="dcterms:W3CDTF">2015-02-09T08:17:18Z</dcterms:modified>
</cp:coreProperties>
</file>