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76" r:id="rId2"/>
    <p:sldId id="306" r:id="rId3"/>
    <p:sldId id="318" r:id="rId4"/>
    <p:sldId id="319" r:id="rId5"/>
    <p:sldId id="320" r:id="rId6"/>
    <p:sldId id="321" r:id="rId7"/>
    <p:sldId id="324" r:id="rId8"/>
    <p:sldId id="325" r:id="rId9"/>
    <p:sldId id="326" r:id="rId10"/>
    <p:sldId id="322" r:id="rId11"/>
    <p:sldId id="327" r:id="rId12"/>
    <p:sldId id="328" r:id="rId13"/>
    <p:sldId id="293" r:id="rId14"/>
    <p:sldId id="274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76977" autoAdjust="0"/>
  </p:normalViewPr>
  <p:slideViewPr>
    <p:cSldViewPr>
      <p:cViewPr varScale="1">
        <p:scale>
          <a:sx n="58" d="100"/>
          <a:sy n="58" d="100"/>
        </p:scale>
        <p:origin x="17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לא </a:t>
            </a:r>
            <a:r>
              <a:rPr lang="he-IL" b="1" dirty="0" err="1" smtClean="0"/>
              <a:t>תימא</a:t>
            </a:r>
            <a:r>
              <a:rPr lang="he-IL" dirty="0" smtClean="0"/>
              <a:t>. </a:t>
            </a:r>
            <a:r>
              <a:rPr lang="he-IL" dirty="0" err="1" smtClean="0"/>
              <a:t>קסבר</a:t>
            </a:r>
            <a:r>
              <a:rPr lang="he-IL" dirty="0" smtClean="0"/>
              <a:t> רב </a:t>
            </a:r>
            <a:r>
              <a:rPr lang="he-IL" dirty="0" err="1" smtClean="0"/>
              <a:t>אחולי</a:t>
            </a:r>
            <a:r>
              <a:rPr lang="he-IL" dirty="0" smtClean="0"/>
              <a:t> לתנאיה וכתובה בעי </a:t>
            </a:r>
            <a:r>
              <a:rPr lang="he-IL" dirty="0" err="1" smtClean="0"/>
              <a:t>למיתב</a:t>
            </a:r>
            <a:r>
              <a:rPr lang="he-IL" dirty="0" smtClean="0"/>
              <a:t> לה אם מגרשה:</a:t>
            </a:r>
            <a:r>
              <a:rPr lang="he-IL" b="1" dirty="0" smtClean="0"/>
              <a:t> אלא טעמא </a:t>
            </a:r>
            <a:r>
              <a:rPr lang="he-IL" b="1" dirty="0" err="1" smtClean="0"/>
              <a:t>דרב</a:t>
            </a:r>
            <a:r>
              <a:rPr lang="he-IL" dirty="0" smtClean="0"/>
              <a:t>. </a:t>
            </a:r>
            <a:r>
              <a:rPr lang="he-IL" dirty="0" err="1" smtClean="0"/>
              <a:t>לענין</a:t>
            </a:r>
            <a:r>
              <a:rPr lang="he-IL" dirty="0" smtClean="0"/>
              <a:t> גט </a:t>
            </a:r>
            <a:r>
              <a:rPr lang="he-IL" dirty="0" err="1" smtClean="0"/>
              <a:t>דקסבר</a:t>
            </a:r>
            <a:r>
              <a:rPr lang="he-IL" dirty="0" smtClean="0"/>
              <a:t> אין אדם עושה בעילתו בעילת זנות ובעל לשם קידושין ואפי' ימצא עליה נדרים אבל </a:t>
            </a:r>
            <a:r>
              <a:rPr lang="he-IL" dirty="0" err="1" smtClean="0"/>
              <a:t>לענין</a:t>
            </a:r>
            <a:r>
              <a:rPr lang="he-IL" dirty="0" smtClean="0"/>
              <a:t> </a:t>
            </a:r>
            <a:r>
              <a:rPr lang="he-IL" dirty="0" err="1" smtClean="0"/>
              <a:t>ממונא</a:t>
            </a:r>
            <a:r>
              <a:rPr lang="he-IL" dirty="0" smtClean="0"/>
              <a:t> בתנאיה </a:t>
            </a:r>
            <a:r>
              <a:rPr lang="he-IL" dirty="0" err="1" smtClean="0"/>
              <a:t>קאי</a:t>
            </a:r>
            <a:r>
              <a:rPr lang="he-IL" dirty="0" smtClean="0"/>
              <a:t> שאם ימצא עליה נדרים תצא בלא כתובה: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7517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והא הכא </a:t>
            </a:r>
            <a:r>
              <a:rPr lang="he-IL" b="1" dirty="0" err="1" smtClean="0"/>
              <a:t>דכי</a:t>
            </a:r>
            <a:r>
              <a:rPr lang="he-IL" b="1" dirty="0" smtClean="0"/>
              <a:t> טעות </a:t>
            </a:r>
            <a:r>
              <a:rPr lang="he-IL" b="1" dirty="0" err="1" smtClean="0"/>
              <a:t>אשה</a:t>
            </a:r>
            <a:r>
              <a:rPr lang="he-IL" b="1" dirty="0" smtClean="0"/>
              <a:t> אחת דמי</a:t>
            </a:r>
            <a:r>
              <a:rPr lang="he-IL" dirty="0" smtClean="0"/>
              <a:t>. </a:t>
            </a:r>
            <a:r>
              <a:rPr lang="he-IL" dirty="0" err="1" smtClean="0"/>
              <a:t>דזו</a:t>
            </a:r>
            <a:r>
              <a:rPr lang="he-IL" dirty="0" smtClean="0"/>
              <a:t> </a:t>
            </a:r>
            <a:r>
              <a:rPr lang="he-IL" dirty="0" err="1" smtClean="0"/>
              <a:t>שהטעתו</a:t>
            </a:r>
            <a:r>
              <a:rPr lang="he-IL" dirty="0" smtClean="0"/>
              <a:t> היא </a:t>
            </a:r>
            <a:r>
              <a:rPr lang="he-IL" dirty="0" err="1" smtClean="0"/>
              <a:t>שהתנת</a:t>
            </a:r>
            <a:r>
              <a:rPr lang="he-IL" dirty="0" smtClean="0"/>
              <a:t> עמו ולא גרשה בינתיים ואיכא </a:t>
            </a:r>
            <a:r>
              <a:rPr lang="he-IL" dirty="0" err="1" smtClean="0"/>
              <a:t>למ</a:t>
            </a:r>
            <a:r>
              <a:rPr lang="he-IL" dirty="0" smtClean="0"/>
              <a:t>''ד מקודשת וטעמא מאי לפי שאין אדם עושה בעילתו זנות וגמר ובעל בלא שום תנאי: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024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מודים חכמים לרבי אליעזר</a:t>
            </a:r>
            <a:r>
              <a:rPr lang="he-IL" dirty="0" smtClean="0"/>
              <a:t>. ביבמות תנן המגרש את </a:t>
            </a:r>
            <a:r>
              <a:rPr lang="he-IL" dirty="0" err="1" smtClean="0"/>
              <a:t>האשה</a:t>
            </a:r>
            <a:r>
              <a:rPr lang="he-IL" dirty="0" smtClean="0"/>
              <a:t> והחזירה ומת מותרת ליבם </a:t>
            </a:r>
            <a:r>
              <a:rPr lang="he-IL" dirty="0" err="1" smtClean="0"/>
              <a:t>ור</a:t>
            </a:r>
            <a:r>
              <a:rPr lang="he-IL" dirty="0" smtClean="0"/>
              <a:t>''א אוסר והתם מפרש טעמא </a:t>
            </a:r>
            <a:r>
              <a:rPr lang="he-IL" dirty="0" err="1" smtClean="0"/>
              <a:t>דר''א</a:t>
            </a:r>
            <a:r>
              <a:rPr lang="he-IL" dirty="0" smtClean="0"/>
              <a:t> </a:t>
            </a:r>
            <a:r>
              <a:rPr lang="he-IL" dirty="0" err="1" smtClean="0"/>
              <a:t>דגזר</a:t>
            </a:r>
            <a:r>
              <a:rPr lang="he-IL" dirty="0" smtClean="0"/>
              <a:t> משום יתומה בחיי האב והיא המפורשת כאן שהודו לו חכמים בה:</a:t>
            </a:r>
          </a:p>
          <a:p>
            <a:r>
              <a:rPr lang="he-IL" b="1" dirty="0" err="1" smtClean="0"/>
              <a:t>ונתגרשה</a:t>
            </a:r>
            <a:r>
              <a:rPr lang="he-IL" dirty="0" smtClean="0"/>
              <a:t>. וקבל אביה </a:t>
            </a:r>
            <a:r>
              <a:rPr lang="he-IL" dirty="0" err="1" smtClean="0"/>
              <a:t>גיטה</a:t>
            </a:r>
            <a:r>
              <a:rPr lang="he-IL" dirty="0" smtClean="0"/>
              <a:t>:</a:t>
            </a:r>
            <a:r>
              <a:rPr lang="he-IL" b="1" dirty="0" smtClean="0"/>
              <a:t> והיא יתומה בחיי האב</a:t>
            </a:r>
            <a:r>
              <a:rPr lang="he-IL" dirty="0" smtClean="0"/>
              <a:t>. אף בחיי אביה היא כיתומה לפי שיצאה מרשותו </a:t>
            </a:r>
            <a:r>
              <a:rPr lang="he-IL" dirty="0" err="1" smtClean="0"/>
              <a:t>מנשואין</a:t>
            </a:r>
            <a:r>
              <a:rPr lang="he-IL" dirty="0" smtClean="0"/>
              <a:t> הראשונים ושוב אין לו זכות בה לקבל קידושיה:</a:t>
            </a:r>
            <a:r>
              <a:rPr lang="he-IL" b="1" dirty="0" smtClean="0"/>
              <a:t> והחזירה</a:t>
            </a:r>
            <a:r>
              <a:rPr lang="he-IL" dirty="0" smtClean="0"/>
              <a:t>. בקטנותה ומעשה קטנה אינו כלום</a:t>
            </a:r>
          </a:p>
          <a:p>
            <a:r>
              <a:rPr lang="he-IL" b="1" dirty="0" smtClean="0"/>
              <a:t>משום רבי אליעזר אמרו חולצת ולא </a:t>
            </a:r>
            <a:r>
              <a:rPr lang="he-IL" b="1" dirty="0" err="1" smtClean="0"/>
              <a:t>מתייבמת</a:t>
            </a:r>
            <a:r>
              <a:rPr lang="he-IL" dirty="0" smtClean="0"/>
              <a:t>. אף </a:t>
            </a:r>
            <a:r>
              <a:rPr lang="he-IL" dirty="0" err="1" smtClean="0"/>
              <a:t>בשהחזירה</a:t>
            </a:r>
            <a:r>
              <a:rPr lang="he-IL" dirty="0" smtClean="0"/>
              <a:t> כשהיא גדולה פליג ואף במגרש גדולה והחזירה וטעמיה משום </a:t>
            </a:r>
            <a:r>
              <a:rPr lang="he-IL" dirty="0" err="1" smtClean="0"/>
              <a:t>דגזור</a:t>
            </a:r>
            <a:r>
              <a:rPr lang="he-IL" dirty="0" smtClean="0"/>
              <a:t> בה משום יתומה בחיי האב:</a:t>
            </a:r>
          </a:p>
          <a:p>
            <a:r>
              <a:rPr lang="he-IL" b="1" dirty="0" smtClean="0"/>
              <a:t>והא הכא</a:t>
            </a:r>
            <a:r>
              <a:rPr lang="he-IL" dirty="0" smtClean="0"/>
              <a:t>. גבי החזירה כשהיא קטנה וגדלה אצלו:</a:t>
            </a:r>
            <a:r>
              <a:rPr lang="he-IL" b="1" dirty="0" smtClean="0"/>
              <a:t> </a:t>
            </a:r>
            <a:r>
              <a:rPr lang="he-IL" b="1" dirty="0" err="1" smtClean="0"/>
              <a:t>דטעות</a:t>
            </a:r>
            <a:r>
              <a:rPr lang="he-IL" b="1" dirty="0" smtClean="0"/>
              <a:t> </a:t>
            </a:r>
            <a:r>
              <a:rPr lang="he-IL" b="1" dirty="0" err="1" smtClean="0"/>
              <a:t>אשה</a:t>
            </a:r>
            <a:r>
              <a:rPr lang="he-IL" b="1" dirty="0" smtClean="0"/>
              <a:t> אחת היא</a:t>
            </a:r>
            <a:r>
              <a:rPr lang="he-IL" dirty="0" smtClean="0"/>
              <a:t>. טעות קידושי קטנה:</a:t>
            </a:r>
            <a:r>
              <a:rPr lang="he-IL" b="1" dirty="0" smtClean="0"/>
              <a:t> ופליגי</a:t>
            </a:r>
            <a:r>
              <a:rPr lang="he-IL" dirty="0" smtClean="0"/>
              <a:t>. </a:t>
            </a:r>
            <a:r>
              <a:rPr lang="he-IL" dirty="0" err="1" smtClean="0"/>
              <a:t>דקאמרי</a:t>
            </a:r>
            <a:r>
              <a:rPr lang="he-IL" dirty="0" smtClean="0"/>
              <a:t> רבנן </a:t>
            </a:r>
            <a:r>
              <a:rPr lang="he-IL" dirty="0" err="1" smtClean="0"/>
              <a:t>מתייבמת</a:t>
            </a:r>
            <a:r>
              <a:rPr lang="he-IL" dirty="0" smtClean="0"/>
              <a:t> </a:t>
            </a:r>
            <a:r>
              <a:rPr lang="he-IL" dirty="0" err="1" smtClean="0"/>
              <a:t>אלמא</a:t>
            </a:r>
            <a:r>
              <a:rPr lang="he-IL" dirty="0" smtClean="0"/>
              <a:t> כי בעל משגדלה לשם </a:t>
            </a:r>
            <a:r>
              <a:rPr lang="he-IL" dirty="0" err="1" smtClean="0"/>
              <a:t>קדושין</a:t>
            </a:r>
            <a:r>
              <a:rPr lang="he-IL" dirty="0" smtClean="0"/>
              <a:t> בעל </a:t>
            </a:r>
            <a:r>
              <a:rPr lang="he-IL" dirty="0" err="1" smtClean="0"/>
              <a:t>וקס''ד</a:t>
            </a:r>
            <a:r>
              <a:rPr lang="he-IL" dirty="0" smtClean="0"/>
              <a:t> הוא הדין לטעות נדרים.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975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קטנה</a:t>
            </a:r>
            <a:r>
              <a:rPr lang="he-IL" dirty="0" smtClean="0"/>
              <a:t>. יתומה:</a:t>
            </a:r>
            <a:r>
              <a:rPr lang="he-IL" b="1" dirty="0" smtClean="0"/>
              <a:t> שלא מיאנה</a:t>
            </a:r>
            <a:r>
              <a:rPr lang="he-IL" dirty="0" smtClean="0"/>
              <a:t>. בקטנותה:</a:t>
            </a:r>
            <a:r>
              <a:rPr lang="he-IL" b="1" dirty="0" smtClean="0"/>
              <a:t> והגדילה</a:t>
            </a:r>
            <a:r>
              <a:rPr lang="he-IL" dirty="0" smtClean="0"/>
              <a:t>. ובא עליה </a:t>
            </a:r>
            <a:r>
              <a:rPr lang="he-IL" dirty="0" err="1" smtClean="0"/>
              <a:t>ואח''כ</a:t>
            </a:r>
            <a:r>
              <a:rPr lang="he-IL" dirty="0" smtClean="0"/>
              <a:t> מיאנה ועמדה וניסת:</a:t>
            </a:r>
          </a:p>
          <a:p>
            <a:r>
              <a:rPr lang="he-IL" b="1" dirty="0" smtClean="0"/>
              <a:t>אין צריכה גט משני</a:t>
            </a:r>
            <a:r>
              <a:rPr lang="he-IL" dirty="0" smtClean="0"/>
              <a:t>. </a:t>
            </a:r>
            <a:r>
              <a:rPr lang="he-IL" dirty="0" err="1" smtClean="0"/>
              <a:t>דכי</a:t>
            </a:r>
            <a:r>
              <a:rPr lang="he-IL" dirty="0" smtClean="0"/>
              <a:t> גדלה בא עליה לשם </a:t>
            </a:r>
            <a:r>
              <a:rPr lang="he-IL" dirty="0" err="1" smtClean="0"/>
              <a:t>קדושין</a:t>
            </a:r>
            <a:r>
              <a:rPr lang="he-IL" dirty="0" smtClean="0"/>
              <a:t> </a:t>
            </a:r>
            <a:r>
              <a:rPr lang="he-IL" dirty="0" err="1" smtClean="0"/>
              <a:t>דיודע</a:t>
            </a:r>
            <a:r>
              <a:rPr lang="he-IL" dirty="0" smtClean="0"/>
              <a:t> הוא שאין קידושי קטנה כלום:</a:t>
            </a:r>
            <a:r>
              <a:rPr lang="he-IL" b="1" dirty="0" smtClean="0"/>
              <a:t> צריכה גט משני</a:t>
            </a:r>
            <a:r>
              <a:rPr lang="he-IL" dirty="0" smtClean="0"/>
              <a:t>. </a:t>
            </a:r>
            <a:r>
              <a:rPr lang="he-IL" dirty="0" err="1" smtClean="0"/>
              <a:t>דכל</a:t>
            </a:r>
            <a:r>
              <a:rPr lang="he-IL" dirty="0" smtClean="0"/>
              <a:t> הבועל על דעת </a:t>
            </a:r>
            <a:r>
              <a:rPr lang="he-IL" dirty="0" err="1" smtClean="0"/>
              <a:t>קדושין</a:t>
            </a:r>
            <a:r>
              <a:rPr lang="he-IL" dirty="0" smtClean="0"/>
              <a:t> הראשונים בועל </a:t>
            </a:r>
            <a:r>
              <a:rPr lang="he-IL" dirty="0" err="1" smtClean="0"/>
              <a:t>ואע</a:t>
            </a:r>
            <a:r>
              <a:rPr lang="he-IL" dirty="0" smtClean="0"/>
              <a:t>''ג </a:t>
            </a:r>
            <a:r>
              <a:rPr lang="he-IL" dirty="0" err="1" smtClean="0"/>
              <a:t>דמודה</a:t>
            </a:r>
            <a:r>
              <a:rPr lang="he-IL" dirty="0" smtClean="0"/>
              <a:t> שמואל שאסורה לשני </a:t>
            </a:r>
            <a:r>
              <a:rPr lang="he-IL" dirty="0" err="1" smtClean="0"/>
              <a:t>דמשנה</a:t>
            </a:r>
            <a:r>
              <a:rPr lang="he-IL" dirty="0" smtClean="0"/>
              <a:t> שלמה היא (נדה דף נב.) </a:t>
            </a:r>
            <a:r>
              <a:rPr lang="he-IL" dirty="0" err="1" smtClean="0"/>
              <a:t>דאין</a:t>
            </a:r>
            <a:r>
              <a:rPr lang="he-IL" dirty="0" smtClean="0"/>
              <a:t> הבת ממאנת משהביאה שתי שערות גט </a:t>
            </a:r>
            <a:r>
              <a:rPr lang="he-IL" dirty="0" err="1" smtClean="0"/>
              <a:t>מיהא</a:t>
            </a:r>
            <a:r>
              <a:rPr lang="he-IL" dirty="0" smtClean="0"/>
              <a:t> </a:t>
            </a:r>
            <a:r>
              <a:rPr lang="he-IL" dirty="0" err="1" smtClean="0"/>
              <a:t>בעיא</a:t>
            </a:r>
            <a:r>
              <a:rPr lang="he-IL" dirty="0" smtClean="0"/>
              <a:t> מיניה </a:t>
            </a:r>
            <a:r>
              <a:rPr lang="he-IL" dirty="0" err="1" smtClean="0"/>
              <a:t>דהא</a:t>
            </a:r>
            <a:r>
              <a:rPr lang="he-IL" dirty="0" smtClean="0"/>
              <a:t> </a:t>
            </a:r>
            <a:r>
              <a:rPr lang="he-IL" dirty="0" err="1" smtClean="0"/>
              <a:t>דאמרי</a:t>
            </a:r>
            <a:r>
              <a:rPr lang="he-IL" dirty="0" smtClean="0"/>
              <a:t> רבנן גדולה לא ממאנת מדרבנן הוא ורב סבר דאורייתא היא משום </a:t>
            </a:r>
            <a:r>
              <a:rPr lang="he-IL" dirty="0" err="1" smtClean="0"/>
              <a:t>דכי</a:t>
            </a:r>
            <a:r>
              <a:rPr lang="he-IL" dirty="0" smtClean="0"/>
              <a:t> </a:t>
            </a:r>
            <a:r>
              <a:rPr lang="he-IL" dirty="0" err="1" smtClean="0"/>
              <a:t>בעיל</a:t>
            </a:r>
            <a:r>
              <a:rPr lang="he-IL" dirty="0" smtClean="0"/>
              <a:t> </a:t>
            </a:r>
            <a:r>
              <a:rPr lang="he-IL" dirty="0" err="1" smtClean="0"/>
              <a:t>משתגדיל</a:t>
            </a:r>
            <a:r>
              <a:rPr lang="he-IL" dirty="0" smtClean="0"/>
              <a:t> לשם </a:t>
            </a:r>
            <a:r>
              <a:rPr lang="he-IL" dirty="0" err="1" smtClean="0"/>
              <a:t>קדושין</a:t>
            </a:r>
            <a:r>
              <a:rPr lang="he-IL" dirty="0" smtClean="0"/>
              <a:t> </a:t>
            </a:r>
            <a:r>
              <a:rPr lang="he-IL" dirty="0" err="1" smtClean="0"/>
              <a:t>בעיל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395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3693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1400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9944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874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1887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וכי </a:t>
            </a:r>
            <a:r>
              <a:rPr lang="he-IL" dirty="0" err="1" smtClean="0"/>
              <a:t>אותבינן</a:t>
            </a:r>
            <a:r>
              <a:rPr lang="he-IL" dirty="0" smtClean="0"/>
              <a:t> לעיל ממתני' הכי </a:t>
            </a:r>
            <a:r>
              <a:rPr lang="he-IL" dirty="0" err="1" smtClean="0"/>
              <a:t>אותבינן</a:t>
            </a:r>
            <a:r>
              <a:rPr lang="he-IL" dirty="0" smtClean="0"/>
              <a:t> מאי לאו קידשה על תנאי וכנסה סתם משגירשה </a:t>
            </a:r>
            <a:r>
              <a:rPr lang="he-IL" dirty="0" err="1" smtClean="0"/>
              <a:t>דבלא</a:t>
            </a:r>
            <a:r>
              <a:rPr lang="he-IL" dirty="0" smtClean="0"/>
              <a:t> גירשה </a:t>
            </a:r>
            <a:r>
              <a:rPr lang="he-IL" dirty="0" err="1" smtClean="0"/>
              <a:t>ליכא</a:t>
            </a:r>
            <a:r>
              <a:rPr lang="he-IL" dirty="0" smtClean="0"/>
              <a:t> למאן </a:t>
            </a: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 err="1" smtClean="0"/>
              <a:t>והיכא</a:t>
            </a:r>
            <a:r>
              <a:rPr lang="he-IL" dirty="0" smtClean="0"/>
              <a:t> </a:t>
            </a:r>
            <a:r>
              <a:rPr lang="he-IL" dirty="0" err="1" smtClean="0"/>
              <a:t>דגירשה</a:t>
            </a:r>
            <a:r>
              <a:rPr lang="he-IL" dirty="0" smtClean="0"/>
              <a:t> </a:t>
            </a:r>
            <a:r>
              <a:rPr lang="he-IL" dirty="0" err="1" smtClean="0"/>
              <a:t>מיהא</a:t>
            </a:r>
            <a:r>
              <a:rPr lang="he-IL" dirty="0" smtClean="0"/>
              <a:t> </a:t>
            </a:r>
            <a:r>
              <a:rPr lang="he-IL" dirty="0" err="1" smtClean="0"/>
              <a:t>קתני</a:t>
            </a:r>
            <a:r>
              <a:rPr lang="he-IL" dirty="0" smtClean="0"/>
              <a:t> כתובה לא </a:t>
            </a:r>
            <a:r>
              <a:rPr lang="he-IL" dirty="0" err="1" smtClean="0"/>
              <a:t>בעיא</a:t>
            </a:r>
            <a:r>
              <a:rPr lang="he-IL" dirty="0" smtClean="0"/>
              <a:t> הא </a:t>
            </a:r>
            <a:r>
              <a:rPr lang="he-IL" dirty="0" err="1" smtClean="0"/>
              <a:t>גיטא</a:t>
            </a:r>
            <a:r>
              <a:rPr lang="he-IL" dirty="0" smtClean="0"/>
              <a:t> </a:t>
            </a:r>
            <a:r>
              <a:rPr lang="he-IL" dirty="0" err="1" smtClean="0"/>
              <a:t>בעיא</a:t>
            </a: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6545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345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282828"/>
            <a:ext cx="8424936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חמישי כ"ז ניסן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כתובות עב ע"ב (2 שורות מלמטה) - עד ע"א (שורה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7)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40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לעילוי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נשמת קדושי השואה הי"ד</a:t>
            </a:r>
            <a:endParaRPr lang="he-IL" sz="2400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7112"/>
            <a:ext cx="4386128" cy="82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עג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216" y="1718224"/>
            <a:ext cx="8496944" cy="50229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 smtClean="0"/>
              <a:t>איתיביה</a:t>
            </a:r>
            <a:r>
              <a:rPr lang="he-IL" dirty="0" smtClean="0"/>
              <a:t> </a:t>
            </a:r>
            <a:r>
              <a:rPr lang="he-IL" dirty="0" err="1" smtClean="0"/>
              <a:t>אביי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קידשה בטעות, ופחות משוה פרוטה, וכן קטן שקידש,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אע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''פ ששלח סבלונות לאחר מיכן - אינה מקודשת, שמחמת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קדושין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הראשונים שלח.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ואם בעלו - קנו.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ר' שמעון בן יהודה משום ר' ישמעאל אמר: אם בעלו - לא קנו.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dirty="0" smtClean="0"/>
              <a:t>והא </a:t>
            </a:r>
            <a:r>
              <a:rPr lang="he-IL" dirty="0"/>
              <a:t>הכא </a:t>
            </a:r>
            <a:r>
              <a:rPr lang="he-IL" dirty="0" err="1"/>
              <a:t>דטעות</a:t>
            </a:r>
            <a:r>
              <a:rPr lang="he-IL" dirty="0"/>
              <a:t> </a:t>
            </a:r>
            <a:r>
              <a:rPr lang="he-IL" dirty="0" err="1"/>
              <a:t>אשה</a:t>
            </a:r>
            <a:r>
              <a:rPr lang="he-IL" dirty="0"/>
              <a:t> אחת היא </a:t>
            </a:r>
            <a:r>
              <a:rPr lang="he-IL" dirty="0" smtClean="0"/>
              <a:t>ופליגי, מאי </a:t>
            </a:r>
            <a:r>
              <a:rPr lang="he-IL" dirty="0"/>
              <a:t>לאו טעות </a:t>
            </a:r>
            <a:r>
              <a:rPr lang="he-IL" dirty="0" smtClean="0"/>
              <a:t>נדרים?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לא, </a:t>
            </a:r>
            <a:r>
              <a:rPr lang="he-IL" dirty="0"/>
              <a:t>טעות פחות משוה </a:t>
            </a:r>
            <a:r>
              <a:rPr lang="he-IL" dirty="0" smtClean="0"/>
              <a:t>פרוטה.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פחות </a:t>
            </a:r>
            <a:r>
              <a:rPr lang="he-IL" dirty="0"/>
              <a:t>משוה פרוטה </a:t>
            </a:r>
            <a:r>
              <a:rPr lang="he-IL" dirty="0" err="1"/>
              <a:t>בהדיא</a:t>
            </a:r>
            <a:r>
              <a:rPr lang="he-IL" dirty="0"/>
              <a:t> </a:t>
            </a:r>
            <a:r>
              <a:rPr lang="he-IL" dirty="0" err="1"/>
              <a:t>קתני</a:t>
            </a:r>
            <a:r>
              <a:rPr lang="he-IL" dirty="0"/>
              <a:t> </a:t>
            </a:r>
            <a:r>
              <a:rPr lang="he-IL" dirty="0" smtClean="0"/>
              <a:t>לה: "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קידשה בטעות ופחות משוה פרוטה</a:t>
            </a:r>
            <a:r>
              <a:rPr lang="he-IL" dirty="0" smtClean="0"/>
              <a:t>"!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פרושי </a:t>
            </a:r>
            <a:r>
              <a:rPr lang="he-IL" dirty="0" err="1"/>
              <a:t>קא</a:t>
            </a:r>
            <a:r>
              <a:rPr lang="he-IL" dirty="0"/>
              <a:t> </a:t>
            </a:r>
            <a:r>
              <a:rPr lang="he-IL" dirty="0" smtClean="0"/>
              <a:t>מפרש: "קידשה בטעות, כיצד? </a:t>
            </a:r>
            <a:r>
              <a:rPr lang="he-IL" dirty="0"/>
              <a:t>כגון שקידשה בפחות משוה </a:t>
            </a:r>
            <a:r>
              <a:rPr lang="he-IL" dirty="0" smtClean="0"/>
              <a:t>פרוטה".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smtClean="0"/>
              <a:t>במאי </a:t>
            </a:r>
            <a:r>
              <a:rPr lang="he-IL" dirty="0" err="1"/>
              <a:t>קא</a:t>
            </a:r>
            <a:r>
              <a:rPr lang="he-IL" dirty="0"/>
              <a:t> </a:t>
            </a:r>
            <a:r>
              <a:rPr lang="he-IL" dirty="0" err="1" smtClean="0"/>
              <a:t>מיפלגי</a:t>
            </a:r>
            <a:r>
              <a:rPr lang="he-IL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מר סבר: </a:t>
            </a:r>
            <a:r>
              <a:rPr lang="he-IL" dirty="0"/>
              <a:t>אדם יודע שאין </a:t>
            </a:r>
            <a:r>
              <a:rPr lang="he-IL" dirty="0" err="1"/>
              <a:t>קדושין</a:t>
            </a:r>
            <a:r>
              <a:rPr lang="he-IL" dirty="0"/>
              <a:t> </a:t>
            </a:r>
            <a:r>
              <a:rPr lang="he-IL" dirty="0" err="1"/>
              <a:t>תופסין</a:t>
            </a:r>
            <a:r>
              <a:rPr lang="he-IL" dirty="0"/>
              <a:t> בפחות משוה פרוטה וגמר ובעל לשם </a:t>
            </a:r>
            <a:r>
              <a:rPr lang="he-IL" dirty="0" err="1" smtClean="0"/>
              <a:t>קדושין</a:t>
            </a:r>
            <a:r>
              <a:rPr lang="he-IL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ומר סבר: </a:t>
            </a:r>
            <a:r>
              <a:rPr lang="he-IL" dirty="0"/>
              <a:t>אין אדם יודע שאין </a:t>
            </a:r>
            <a:r>
              <a:rPr lang="he-IL" dirty="0" err="1"/>
              <a:t>קדושין</a:t>
            </a:r>
            <a:r>
              <a:rPr lang="he-IL" dirty="0"/>
              <a:t> </a:t>
            </a:r>
            <a:r>
              <a:rPr lang="he-IL" dirty="0" err="1"/>
              <a:t>תופסין</a:t>
            </a:r>
            <a:r>
              <a:rPr lang="he-IL" dirty="0"/>
              <a:t> בפחות משוה פרוטה וכי </a:t>
            </a:r>
            <a:r>
              <a:rPr lang="he-IL" dirty="0" err="1"/>
              <a:t>קא</a:t>
            </a:r>
            <a:r>
              <a:rPr lang="he-IL" dirty="0"/>
              <a:t> בעל </a:t>
            </a:r>
            <a:r>
              <a:rPr lang="he-IL" dirty="0" err="1"/>
              <a:t>אדעתא</a:t>
            </a:r>
            <a:r>
              <a:rPr lang="he-IL" dirty="0"/>
              <a:t>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/>
              <a:t> </a:t>
            </a:r>
            <a:r>
              <a:rPr lang="he-IL" dirty="0" smtClean="0"/>
              <a:t>             </a:t>
            </a:r>
            <a:r>
              <a:rPr lang="he-IL" dirty="0" err="1" smtClean="0"/>
              <a:t>דקדושין</a:t>
            </a:r>
            <a:r>
              <a:rPr lang="he-IL" dirty="0" smtClean="0"/>
              <a:t> </a:t>
            </a:r>
            <a:r>
              <a:rPr lang="he-IL" dirty="0"/>
              <a:t>הראשונים </a:t>
            </a:r>
            <a:r>
              <a:rPr lang="he-IL" dirty="0" smtClean="0"/>
              <a:t>בעל.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3851920" y="192408"/>
            <a:ext cx="4721464" cy="1364384"/>
          </a:xfrm>
          <a:prstGeom prst="wedgeRoundRectCallout">
            <a:avLst>
              <a:gd name="adj1" fmla="val 55350"/>
              <a:gd name="adj2" fmla="val -32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קידשה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על תנאי וכנסה סתם -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רב אמר: צריכה הימנו גט.  ושמואל אמר: אינה צריכה הימנו גט...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אמר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רבה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מחלוקת בטעות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אשה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אחת כעין שתי נשים, 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אבל </a:t>
            </a:r>
            <a:r>
              <a:rPr lang="he-IL" sz="1400" dirty="0" smtClean="0">
                <a:solidFill>
                  <a:srgbClr val="002060"/>
                </a:solidFill>
              </a:rPr>
              <a:t>בטעות </a:t>
            </a:r>
            <a:r>
              <a:rPr lang="he-IL" sz="1400" dirty="0" err="1" smtClean="0">
                <a:solidFill>
                  <a:srgbClr val="002060"/>
                </a:solidFill>
              </a:rPr>
              <a:t>אשה</a:t>
            </a:r>
            <a:r>
              <a:rPr lang="he-IL" sz="1400" dirty="0" smtClean="0">
                <a:solidFill>
                  <a:srgbClr val="002060"/>
                </a:solidFill>
              </a:rPr>
              <a:t> אחת </a:t>
            </a:r>
            <a:r>
              <a:rPr lang="he-IL" sz="1400" dirty="0" err="1" smtClean="0">
                <a:solidFill>
                  <a:srgbClr val="002060"/>
                </a:solidFill>
              </a:rPr>
              <a:t>גרידתא</a:t>
            </a:r>
            <a:r>
              <a:rPr lang="he-IL" sz="1400" dirty="0" smtClean="0">
                <a:solidFill>
                  <a:srgbClr val="002060"/>
                </a:solidFill>
              </a:rPr>
              <a:t> - דברי </a:t>
            </a:r>
            <a:r>
              <a:rPr lang="he-IL" sz="1400" dirty="0" err="1" smtClean="0">
                <a:solidFill>
                  <a:srgbClr val="002060"/>
                </a:solidFill>
              </a:rPr>
              <a:t>הכל</a:t>
            </a:r>
            <a:r>
              <a:rPr lang="he-IL" sz="1400" dirty="0" smtClean="0">
                <a:solidFill>
                  <a:srgbClr val="002060"/>
                </a:solidFill>
              </a:rPr>
              <a:t> אינה צריכה הימנו גט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0472" y="1762936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❶</a:t>
            </a:r>
            <a:endParaRPr lang="he-IL" dirty="0"/>
          </a:p>
        </p:txBody>
      </p:sp>
      <p:cxnSp>
        <p:nvCxnSpPr>
          <p:cNvPr id="9" name="מחבר חץ ישר 8"/>
          <p:cNvCxnSpPr/>
          <p:nvPr/>
        </p:nvCxnSpPr>
        <p:spPr>
          <a:xfrm flipH="1">
            <a:off x="3366319" y="1412776"/>
            <a:ext cx="62961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0704" y="1249000"/>
            <a:ext cx="194421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>
                <a:solidFill>
                  <a:srgbClr val="FF0000"/>
                </a:solidFill>
              </a:rPr>
              <a:t>משום </a:t>
            </a:r>
            <a:r>
              <a:rPr lang="he-IL" sz="1400" dirty="0" err="1" smtClean="0">
                <a:solidFill>
                  <a:srgbClr val="FF0000"/>
                </a:solidFill>
              </a:rPr>
              <a:t>דדעתו</a:t>
            </a:r>
            <a:r>
              <a:rPr lang="he-IL" sz="1400" dirty="0" smtClean="0">
                <a:solidFill>
                  <a:srgbClr val="FF0000"/>
                </a:solidFill>
              </a:rPr>
              <a:t> על התנאי</a:t>
            </a:r>
            <a:endParaRPr lang="he-IL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67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עג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028201"/>
            <a:ext cx="8496944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 smtClean="0"/>
              <a:t>איתיביה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הריני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בועליך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על מנת שירצה אבא -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אע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''פ שלא רצה האב מקודשת.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ר' שמעון בן יהודה אומר משום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ר''ש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: רצה האב - מקודשת, לא רצה האב - אינה מקודשת.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dirty="0" smtClean="0"/>
              <a:t>והא </a:t>
            </a:r>
            <a:r>
              <a:rPr lang="he-IL" dirty="0"/>
              <a:t>הכא </a:t>
            </a:r>
            <a:r>
              <a:rPr lang="he-IL" dirty="0" err="1"/>
              <a:t>דכי</a:t>
            </a:r>
            <a:r>
              <a:rPr lang="he-IL" dirty="0"/>
              <a:t> טעות </a:t>
            </a:r>
            <a:r>
              <a:rPr lang="he-IL" dirty="0" err="1"/>
              <a:t>אשה</a:t>
            </a:r>
            <a:r>
              <a:rPr lang="he-IL" dirty="0"/>
              <a:t> אחת דמי </a:t>
            </a:r>
            <a:r>
              <a:rPr lang="he-IL" dirty="0" smtClean="0"/>
              <a:t>ופליגי!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התם </a:t>
            </a:r>
            <a:r>
              <a:rPr lang="he-IL" dirty="0"/>
              <a:t>בהא </a:t>
            </a:r>
            <a:r>
              <a:rPr lang="he-IL" dirty="0" err="1" smtClean="0"/>
              <a:t>קמיפלגי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מ</a:t>
            </a:r>
            <a:r>
              <a:rPr lang="he-IL" dirty="0" err="1"/>
              <a:t>'</a:t>
            </a:r>
            <a:r>
              <a:rPr lang="he-IL" dirty="0" err="1" smtClean="0"/>
              <a:t>'ס</a:t>
            </a:r>
            <a:r>
              <a:rPr lang="he-IL" dirty="0" smtClean="0"/>
              <a:t>: </a:t>
            </a:r>
            <a:r>
              <a:rPr lang="he-IL" dirty="0"/>
              <a:t>על מנת שירצה האב </a:t>
            </a:r>
            <a:r>
              <a:rPr lang="he-IL" dirty="0" smtClean="0"/>
              <a:t>- </a:t>
            </a:r>
            <a:r>
              <a:rPr lang="he-IL" dirty="0" err="1" smtClean="0"/>
              <a:t>ע</a:t>
            </a:r>
            <a:r>
              <a:rPr lang="he-IL" dirty="0" err="1"/>
              <a:t>''מ</a:t>
            </a:r>
            <a:r>
              <a:rPr lang="he-IL" dirty="0"/>
              <a:t> שישתוק האב </a:t>
            </a:r>
            <a:r>
              <a:rPr lang="he-IL" dirty="0" smtClean="0"/>
              <a:t>- והא </a:t>
            </a:r>
            <a:r>
              <a:rPr lang="he-IL" dirty="0"/>
              <a:t>שתיק </a:t>
            </a:r>
            <a:r>
              <a:rPr lang="he-IL" dirty="0" smtClean="0"/>
              <a:t>ליה.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ומ</a:t>
            </a:r>
            <a:r>
              <a:rPr lang="he-IL" dirty="0"/>
              <a:t>'</a:t>
            </a:r>
            <a:r>
              <a:rPr lang="he-IL" dirty="0" smtClean="0"/>
              <a:t>'ס: </a:t>
            </a:r>
            <a:r>
              <a:rPr lang="he-IL" dirty="0" err="1"/>
              <a:t>ע''מ</a:t>
            </a:r>
            <a:r>
              <a:rPr lang="he-IL" dirty="0"/>
              <a:t> שיאמר אבא הן </a:t>
            </a:r>
            <a:r>
              <a:rPr lang="he-IL" dirty="0" smtClean="0"/>
              <a:t>- והא </a:t>
            </a:r>
            <a:r>
              <a:rPr lang="he-IL" dirty="0"/>
              <a:t>לא אמר אבא </a:t>
            </a:r>
            <a:r>
              <a:rPr lang="he-IL" dirty="0" smtClean="0"/>
              <a:t>הן.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3851920" y="274296"/>
            <a:ext cx="4721464" cy="1364384"/>
          </a:xfrm>
          <a:prstGeom prst="wedgeRoundRectCallout">
            <a:avLst>
              <a:gd name="adj1" fmla="val 55350"/>
              <a:gd name="adj2" fmla="val -32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קידשה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על תנאי וכנסה סתם -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רב אמר: צריכה הימנו גט.  ושמואל אמר: אינה צריכה הימנו גט...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אמר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רבה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מחלוקת בטעות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אשה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אחת כעין שתי נשים, 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אבל </a:t>
            </a:r>
            <a:r>
              <a:rPr lang="he-IL" sz="1400" dirty="0" smtClean="0">
                <a:solidFill>
                  <a:srgbClr val="002060"/>
                </a:solidFill>
              </a:rPr>
              <a:t>בטעות </a:t>
            </a:r>
            <a:r>
              <a:rPr lang="he-IL" sz="1400" dirty="0" err="1" smtClean="0">
                <a:solidFill>
                  <a:srgbClr val="002060"/>
                </a:solidFill>
              </a:rPr>
              <a:t>אשה</a:t>
            </a:r>
            <a:r>
              <a:rPr lang="he-IL" sz="1400" dirty="0" smtClean="0">
                <a:solidFill>
                  <a:srgbClr val="002060"/>
                </a:solidFill>
              </a:rPr>
              <a:t> אחת </a:t>
            </a:r>
            <a:r>
              <a:rPr lang="he-IL" sz="1400" dirty="0" err="1" smtClean="0">
                <a:solidFill>
                  <a:srgbClr val="002060"/>
                </a:solidFill>
              </a:rPr>
              <a:t>גרידתא</a:t>
            </a:r>
            <a:r>
              <a:rPr lang="he-IL" sz="1400" dirty="0" smtClean="0">
                <a:solidFill>
                  <a:srgbClr val="002060"/>
                </a:solidFill>
              </a:rPr>
              <a:t> - דברי </a:t>
            </a:r>
            <a:r>
              <a:rPr lang="he-IL" sz="1400" dirty="0" err="1" smtClean="0">
                <a:solidFill>
                  <a:srgbClr val="002060"/>
                </a:solidFill>
              </a:rPr>
              <a:t>הכל</a:t>
            </a:r>
            <a:r>
              <a:rPr lang="he-IL" sz="1400" dirty="0" smtClean="0">
                <a:solidFill>
                  <a:srgbClr val="002060"/>
                </a:solidFill>
              </a:rPr>
              <a:t> אינה צריכה הימנו גט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75760" y="2072913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❷</a:t>
            </a:r>
            <a:endParaRPr lang="he-IL" dirty="0"/>
          </a:p>
        </p:txBody>
      </p:sp>
      <p:cxnSp>
        <p:nvCxnSpPr>
          <p:cNvPr id="8" name="מחבר חץ ישר 7"/>
          <p:cNvCxnSpPr/>
          <p:nvPr/>
        </p:nvCxnSpPr>
        <p:spPr>
          <a:xfrm flipH="1">
            <a:off x="3366319" y="1471151"/>
            <a:ext cx="62961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50704" y="1307375"/>
            <a:ext cx="194421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>
                <a:solidFill>
                  <a:srgbClr val="FF0000"/>
                </a:solidFill>
              </a:rPr>
              <a:t>משום </a:t>
            </a:r>
            <a:r>
              <a:rPr lang="he-IL" sz="1400" dirty="0" err="1" smtClean="0">
                <a:solidFill>
                  <a:srgbClr val="FF0000"/>
                </a:solidFill>
              </a:rPr>
              <a:t>דדעתו</a:t>
            </a:r>
            <a:r>
              <a:rPr lang="he-IL" sz="1400" dirty="0" smtClean="0">
                <a:solidFill>
                  <a:srgbClr val="FF0000"/>
                </a:solidFill>
              </a:rPr>
              <a:t> על התנאי</a:t>
            </a:r>
            <a:endParaRPr lang="he-IL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4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עג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772816"/>
            <a:ext cx="8496944" cy="45612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 smtClean="0"/>
              <a:t>איתיביה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מודים חכמים לרבי אליעזר בקטנה שהשיאה אביה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ונתגרשה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והיא יתומה בחיי האב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והחזירה -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שחולצת ולא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מתיבמת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מפני שגירושיה גירושין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גמורין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ואין חזרתה חזרה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גמורה. 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במה דברים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אמורים?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שגירשה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כשהיא קטנה והחזירה כשהיא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קטנה,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אבל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גירשה כשהיא קטנה והחזירה כשהיא גדולה או שהחזירה כשהיא קטנה וגדלה אצלו ומת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חולצת או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מתיבמת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משום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רבי אליעזר אמרו חולצת ולא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מתייבמת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dirty="0" smtClean="0"/>
              <a:t>והא </a:t>
            </a:r>
            <a:r>
              <a:rPr lang="he-IL" dirty="0"/>
              <a:t>הכא </a:t>
            </a:r>
            <a:r>
              <a:rPr lang="he-IL" dirty="0" err="1"/>
              <a:t>דכטעות</a:t>
            </a:r>
            <a:r>
              <a:rPr lang="he-IL" dirty="0"/>
              <a:t> </a:t>
            </a:r>
            <a:r>
              <a:rPr lang="he-IL" dirty="0" err="1"/>
              <a:t>אשה</a:t>
            </a:r>
            <a:r>
              <a:rPr lang="he-IL" dirty="0"/>
              <a:t> אחת דמי </a:t>
            </a:r>
            <a:r>
              <a:rPr lang="he-IL" dirty="0" smtClean="0"/>
              <a:t>ופליגי!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התם </a:t>
            </a:r>
            <a:r>
              <a:rPr lang="he-IL" dirty="0" err="1"/>
              <a:t>נמי</a:t>
            </a:r>
            <a:r>
              <a:rPr lang="he-IL" dirty="0"/>
              <a:t> בהא </a:t>
            </a:r>
            <a:r>
              <a:rPr lang="he-IL" dirty="0" err="1" smtClean="0"/>
              <a:t>קמיפלגי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מר סבר: </a:t>
            </a:r>
            <a:r>
              <a:rPr lang="he-IL" dirty="0"/>
              <a:t>אדם יודע שאין קידושי קטנה כלום וגמר ובעל לשם </a:t>
            </a:r>
            <a:r>
              <a:rPr lang="he-IL" dirty="0" smtClean="0"/>
              <a:t>קידושין.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ומ</a:t>
            </a:r>
            <a:r>
              <a:rPr lang="he-IL" dirty="0"/>
              <a:t>'</a:t>
            </a:r>
            <a:r>
              <a:rPr lang="he-IL" dirty="0" smtClean="0"/>
              <a:t>'ס: </a:t>
            </a:r>
            <a:r>
              <a:rPr lang="he-IL" dirty="0"/>
              <a:t>אין אדם יודע שאין קידושי קטנה כלום וכי </a:t>
            </a:r>
            <a:r>
              <a:rPr lang="he-IL" dirty="0" err="1"/>
              <a:t>קא</a:t>
            </a:r>
            <a:r>
              <a:rPr lang="he-IL" dirty="0"/>
              <a:t> בעל </a:t>
            </a:r>
            <a:r>
              <a:rPr lang="he-IL" dirty="0" err="1"/>
              <a:t>אדעתא</a:t>
            </a:r>
            <a:r>
              <a:rPr lang="he-IL" dirty="0"/>
              <a:t> </a:t>
            </a:r>
            <a:r>
              <a:rPr lang="he-IL" dirty="0" err="1"/>
              <a:t>דקידושין</a:t>
            </a:r>
            <a:r>
              <a:rPr lang="he-IL" dirty="0"/>
              <a:t> הראשונים </a:t>
            </a:r>
            <a:r>
              <a:rPr lang="he-IL" dirty="0" err="1"/>
              <a:t>קא</a:t>
            </a:r>
            <a:r>
              <a:rPr lang="he-IL" dirty="0"/>
              <a:t> </a:t>
            </a:r>
            <a:r>
              <a:rPr lang="he-IL" dirty="0" smtClean="0"/>
              <a:t>בעל.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3851920" y="147696"/>
            <a:ext cx="4721464" cy="1364384"/>
          </a:xfrm>
          <a:prstGeom prst="wedgeRoundRectCallout">
            <a:avLst>
              <a:gd name="adj1" fmla="val 55350"/>
              <a:gd name="adj2" fmla="val -32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קידשה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על תנאי וכנסה סתם -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רב אמר: צריכה הימנו גט.  ושמואל אמר: אינה צריכה הימנו גט...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אמר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רבה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מחלוקת בטעות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אשה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אחת כעין שתי נשים, 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אבל </a:t>
            </a:r>
            <a:r>
              <a:rPr lang="he-IL" sz="1400" dirty="0" smtClean="0">
                <a:solidFill>
                  <a:srgbClr val="002060"/>
                </a:solidFill>
              </a:rPr>
              <a:t>בטעות </a:t>
            </a:r>
            <a:r>
              <a:rPr lang="he-IL" sz="1400" dirty="0" err="1" smtClean="0">
                <a:solidFill>
                  <a:srgbClr val="002060"/>
                </a:solidFill>
              </a:rPr>
              <a:t>אשה</a:t>
            </a:r>
            <a:r>
              <a:rPr lang="he-IL" sz="1400" dirty="0" smtClean="0">
                <a:solidFill>
                  <a:srgbClr val="002060"/>
                </a:solidFill>
              </a:rPr>
              <a:t> אחת </a:t>
            </a:r>
            <a:r>
              <a:rPr lang="he-IL" sz="1400" dirty="0" err="1" smtClean="0">
                <a:solidFill>
                  <a:srgbClr val="002060"/>
                </a:solidFill>
              </a:rPr>
              <a:t>גרידתא</a:t>
            </a:r>
            <a:r>
              <a:rPr lang="he-IL" sz="1400" dirty="0" smtClean="0">
                <a:solidFill>
                  <a:srgbClr val="002060"/>
                </a:solidFill>
              </a:rPr>
              <a:t> - דברי </a:t>
            </a:r>
            <a:r>
              <a:rPr lang="he-IL" sz="1400" dirty="0" err="1" smtClean="0">
                <a:solidFill>
                  <a:srgbClr val="002060"/>
                </a:solidFill>
              </a:rPr>
              <a:t>הכל</a:t>
            </a:r>
            <a:r>
              <a:rPr lang="he-IL" sz="1400" dirty="0" smtClean="0">
                <a:solidFill>
                  <a:srgbClr val="002060"/>
                </a:solidFill>
              </a:rPr>
              <a:t> אינה צריכה הימנו גט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75760" y="1817528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❸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8496544" y="4180724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</a:p>
        </p:txBody>
      </p:sp>
      <p:cxnSp>
        <p:nvCxnSpPr>
          <p:cNvPr id="9" name="מחבר חץ ישר 8"/>
          <p:cNvCxnSpPr/>
          <p:nvPr/>
        </p:nvCxnSpPr>
        <p:spPr>
          <a:xfrm flipH="1">
            <a:off x="3352671" y="1346880"/>
            <a:ext cx="62961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37056" y="1183104"/>
            <a:ext cx="194421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>
                <a:solidFill>
                  <a:srgbClr val="FF0000"/>
                </a:solidFill>
              </a:rPr>
              <a:t>משום </a:t>
            </a:r>
            <a:r>
              <a:rPr lang="he-IL" sz="1400" dirty="0" err="1" smtClean="0">
                <a:solidFill>
                  <a:srgbClr val="FF0000"/>
                </a:solidFill>
              </a:rPr>
              <a:t>דדעתו</a:t>
            </a:r>
            <a:r>
              <a:rPr lang="he-IL" sz="1400" dirty="0" smtClean="0">
                <a:solidFill>
                  <a:srgbClr val="FF0000"/>
                </a:solidFill>
              </a:rPr>
              <a:t> על התנאי</a:t>
            </a:r>
            <a:endParaRPr lang="he-IL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2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9381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44408" y="492200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348324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(כ"ג ניסן)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סט ע"א (שורה 1) - ע ע"א (סוף הפרק)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אברהם סתיו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(כ"ד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ניסן)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ע ע"א (תחילת הפרק) -</a:t>
                      </a:r>
                      <a:r>
                        <a:rPr lang="he-IL" sz="1500" dirty="0" err="1" smtClean="0">
                          <a:effectLst/>
                          <a:latin typeface="+mn-lt"/>
                          <a:ea typeface="Calibri"/>
                          <a:cs typeface="Arial"/>
                        </a:rPr>
                        <a:t>עא</a:t>
                      </a: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ע"א (שורה 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דובי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שחור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(כ"ה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ניסן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>
                          <a:effectLst/>
                          <a:latin typeface="+mn-lt"/>
                          <a:ea typeface="Calibri"/>
                          <a:cs typeface="Arial"/>
                        </a:rPr>
                        <a:t>עא</a:t>
                      </a: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ע"א (שורה 1) -</a:t>
                      </a:r>
                      <a:r>
                        <a:rPr lang="he-IL" sz="1500" dirty="0" err="1" smtClean="0">
                          <a:effectLst/>
                          <a:latin typeface="+mn-lt"/>
                          <a:ea typeface="Calibri"/>
                          <a:cs typeface="Arial"/>
                        </a:rPr>
                        <a:t>עא</a:t>
                      </a: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ע"ב (שורה אחרונה)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אבי ליפשיץ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(כ"ו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ניסן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err="1" smtClean="0">
                          <a:effectLst/>
                          <a:latin typeface="+mn-lt"/>
                          <a:ea typeface="Calibri"/>
                          <a:cs typeface="Arial"/>
                        </a:rPr>
                        <a:t>עא</a:t>
                      </a:r>
                      <a:r>
                        <a:rPr lang="he-IL" sz="1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ע"ב (שורה אחרונה) - עב ע"ב (2 שורות מלמטה)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(כ"ז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ניסן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עב ע"ב (2 שורות מלמטה)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- עד ע"א (שורה 7)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תמונה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7112"/>
            <a:ext cx="4386128" cy="82562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231156" y="53974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1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ביום ראשון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2000" dirty="0">
              <a:solidFill>
                <a:prstClr val="black"/>
              </a:solidFill>
            </a:endParaRPr>
          </a:p>
          <a:p>
            <a:pPr lvl="0" algn="ctr"/>
            <a:endParaRPr lang="he-IL" sz="24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הוקדש </a:t>
            </a:r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לעילוי נשמת קדושי השואה הי"ד</a:t>
            </a: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עב עמוד ב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עג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392" y="2277324"/>
            <a:ext cx="8352928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איתמר: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קידשה </a:t>
            </a:r>
            <a:r>
              <a:rPr lang="he-IL" sz="2000" dirty="0"/>
              <a:t>על תנאי וכנסה </a:t>
            </a:r>
            <a:r>
              <a:rPr lang="he-IL" sz="2000" dirty="0" smtClean="0"/>
              <a:t>סתם -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רב אמר: </a:t>
            </a:r>
            <a:r>
              <a:rPr lang="he-IL" sz="2000" dirty="0"/>
              <a:t>צריכה הימנו </a:t>
            </a:r>
            <a:r>
              <a:rPr lang="he-IL" sz="2000" dirty="0" smtClean="0"/>
              <a:t>גט.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ושמואל אמר: </a:t>
            </a:r>
            <a:r>
              <a:rPr lang="he-IL" sz="2000" dirty="0"/>
              <a:t>אינה צריכה הימנו </a:t>
            </a:r>
            <a:r>
              <a:rPr lang="he-IL" sz="2000" dirty="0" smtClean="0"/>
              <a:t>גט.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 err="1" smtClean="0"/>
              <a:t>אביי</a:t>
            </a:r>
            <a:r>
              <a:rPr lang="he-IL" sz="20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לא </a:t>
            </a:r>
            <a:r>
              <a:rPr lang="he-IL" sz="2000" dirty="0" err="1"/>
              <a:t>תימא</a:t>
            </a:r>
            <a:r>
              <a:rPr lang="he-IL" sz="2000" dirty="0"/>
              <a:t> טעמיה </a:t>
            </a:r>
            <a:r>
              <a:rPr lang="he-IL" sz="2000" dirty="0" err="1"/>
              <a:t>דרב</a:t>
            </a:r>
            <a:r>
              <a:rPr lang="he-IL" sz="2000" dirty="0"/>
              <a:t> כיון שכנסה סתם </a:t>
            </a:r>
            <a:r>
              <a:rPr lang="he-IL" sz="2000" dirty="0" err="1"/>
              <a:t>אחולי</a:t>
            </a:r>
            <a:r>
              <a:rPr lang="he-IL" sz="2000" dirty="0"/>
              <a:t> אחליה </a:t>
            </a:r>
            <a:r>
              <a:rPr lang="he-IL" sz="2000" dirty="0" smtClean="0"/>
              <a:t>לתנאיה,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אלא </a:t>
            </a:r>
            <a:r>
              <a:rPr lang="he-IL" sz="2000" dirty="0"/>
              <a:t>טעמא </a:t>
            </a:r>
            <a:r>
              <a:rPr lang="he-IL" sz="2000" dirty="0" err="1"/>
              <a:t>דרב</a:t>
            </a:r>
            <a:r>
              <a:rPr lang="he-IL" sz="2000" dirty="0"/>
              <a:t> לפי שאין אדם עושה בעילתו בעילת </a:t>
            </a:r>
            <a:r>
              <a:rPr lang="he-IL" sz="2000" dirty="0" smtClean="0"/>
              <a:t>זנות.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2051720" y="808136"/>
            <a:ext cx="6624736" cy="1108696"/>
          </a:xfrm>
          <a:prstGeom prst="wedgeRoundRectCallout">
            <a:avLst>
              <a:gd name="adj1" fmla="val 52355"/>
              <a:gd name="adj2" fmla="val -32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tx1"/>
                </a:solidFill>
              </a:rPr>
              <a:t>משנה דף עב עמוד ב: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המקדש את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האשה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על מנת שאין עליה נדרים ונמצאו עליה נדרים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- אינה מקודשת. כנסה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סתם ונמצאו עליה נדרים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- תצא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שלא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בכתובה.</a:t>
            </a:r>
            <a:endParaRPr lang="he-IL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8551136" y="459541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</a:p>
        </p:txBody>
      </p:sp>
      <p:cxnSp>
        <p:nvCxnSpPr>
          <p:cNvPr id="7" name="מחבר חץ ישר 6"/>
          <p:cNvCxnSpPr/>
          <p:nvPr/>
        </p:nvCxnSpPr>
        <p:spPr>
          <a:xfrm flipH="1" flipV="1">
            <a:off x="1950568" y="4206800"/>
            <a:ext cx="792088" cy="4463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6120" y="4012262"/>
            <a:ext cx="1440160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 smtClean="0">
                <a:solidFill>
                  <a:srgbClr val="FF0000"/>
                </a:solidFill>
              </a:rPr>
              <a:t>וצריך גם כתובה אם יגרשה</a:t>
            </a:r>
            <a:endParaRPr lang="he-IL" sz="1500" dirty="0">
              <a:solidFill>
                <a:srgbClr val="FF0000"/>
              </a:solidFill>
            </a:endParaRPr>
          </a:p>
        </p:txBody>
      </p:sp>
      <p:cxnSp>
        <p:nvCxnSpPr>
          <p:cNvPr id="11" name="מחבר חץ ישר 10"/>
          <p:cNvCxnSpPr/>
          <p:nvPr/>
        </p:nvCxnSpPr>
        <p:spPr>
          <a:xfrm flipH="1">
            <a:off x="1936280" y="5085184"/>
            <a:ext cx="1094408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0368" y="5178678"/>
            <a:ext cx="1800200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 smtClean="0">
                <a:solidFill>
                  <a:srgbClr val="FF0000"/>
                </a:solidFill>
              </a:rPr>
              <a:t>ותצא שלא בכתובה</a:t>
            </a:r>
          </a:p>
          <a:p>
            <a:r>
              <a:rPr lang="he-IL" sz="1500" dirty="0" smtClean="0">
                <a:solidFill>
                  <a:srgbClr val="FF0000"/>
                </a:solidFill>
              </a:rPr>
              <a:t>אם התנאי לא התקיים</a:t>
            </a:r>
            <a:endParaRPr lang="he-IL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1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עג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277324"/>
            <a:ext cx="8352928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הא </a:t>
            </a:r>
            <a:r>
              <a:rPr lang="he-IL" sz="2000" dirty="0"/>
              <a:t>פליגי בה </a:t>
            </a:r>
            <a:r>
              <a:rPr lang="he-IL" sz="2000" dirty="0" err="1"/>
              <a:t>חדא</a:t>
            </a:r>
            <a:r>
              <a:rPr lang="he-IL" sz="2000" dirty="0"/>
              <a:t> </a:t>
            </a:r>
            <a:r>
              <a:rPr lang="he-IL" sz="2000" dirty="0" err="1" smtClean="0"/>
              <a:t>זימנא</a:t>
            </a:r>
            <a:r>
              <a:rPr lang="he-IL" sz="2000" dirty="0" smtClean="0"/>
              <a:t>, </a:t>
            </a:r>
            <a:r>
              <a:rPr lang="he-IL" sz="2000" dirty="0" err="1" smtClean="0"/>
              <a:t>דאתמר</a:t>
            </a:r>
            <a:r>
              <a:rPr lang="he-IL" sz="20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קטנה </a:t>
            </a:r>
            <a:r>
              <a:rPr lang="he-IL" sz="2000" dirty="0"/>
              <a:t>שלא מיאנה והגדילה עמדה </a:t>
            </a:r>
            <a:r>
              <a:rPr lang="he-IL" sz="2000" dirty="0" smtClean="0"/>
              <a:t>ונישאת -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רב אמר: </a:t>
            </a:r>
            <a:r>
              <a:rPr lang="he-IL" sz="2000" dirty="0"/>
              <a:t>אין צריכה גט </a:t>
            </a:r>
            <a:r>
              <a:rPr lang="he-IL" sz="2000" dirty="0" smtClean="0"/>
              <a:t>משני.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ושמואל אמר: </a:t>
            </a:r>
            <a:r>
              <a:rPr lang="he-IL" sz="2000" dirty="0"/>
              <a:t>צריכה גט </a:t>
            </a:r>
            <a:r>
              <a:rPr lang="he-IL" sz="2000" dirty="0" smtClean="0"/>
              <a:t>משני.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צריכא</a:t>
            </a:r>
            <a:r>
              <a:rPr lang="he-IL" sz="20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דאי </a:t>
            </a:r>
            <a:r>
              <a:rPr lang="he-IL" sz="2000" dirty="0" err="1"/>
              <a:t>אתמר</a:t>
            </a:r>
            <a:r>
              <a:rPr lang="he-IL" sz="2000" dirty="0"/>
              <a:t> </a:t>
            </a:r>
            <a:r>
              <a:rPr lang="he-IL" sz="2000" dirty="0" err="1" smtClean="0"/>
              <a:t>בההיא</a:t>
            </a:r>
            <a:r>
              <a:rPr lang="he-IL" sz="2000" dirty="0" smtClean="0"/>
              <a:t>, </a:t>
            </a:r>
            <a:r>
              <a:rPr lang="he-IL" sz="2000" dirty="0" err="1"/>
              <a:t>בההיא</a:t>
            </a:r>
            <a:r>
              <a:rPr lang="he-IL" sz="2000" dirty="0"/>
              <a:t> </a:t>
            </a:r>
            <a:r>
              <a:rPr lang="he-IL" sz="2000" dirty="0" err="1"/>
              <a:t>קאמר</a:t>
            </a:r>
            <a:r>
              <a:rPr lang="he-IL" sz="2000" dirty="0"/>
              <a:t> רב משום </a:t>
            </a:r>
            <a:r>
              <a:rPr lang="he-IL" sz="2000" dirty="0" err="1"/>
              <a:t>דליכא</a:t>
            </a:r>
            <a:r>
              <a:rPr lang="he-IL" sz="2000" dirty="0"/>
              <a:t> </a:t>
            </a:r>
            <a:r>
              <a:rPr lang="he-IL" sz="2000" dirty="0" smtClean="0"/>
              <a:t>תנאה, </a:t>
            </a:r>
            <a:r>
              <a:rPr lang="he-IL" sz="2000" dirty="0"/>
              <a:t>אבל בהא </a:t>
            </a:r>
            <a:r>
              <a:rPr lang="he-IL" sz="2000" dirty="0" err="1"/>
              <a:t>דאיכא</a:t>
            </a:r>
            <a:r>
              <a:rPr lang="he-IL" sz="2000" dirty="0"/>
              <a:t> תנאה אימא מודי ליה </a:t>
            </a:r>
            <a:r>
              <a:rPr lang="he-IL" sz="2000" dirty="0" smtClean="0"/>
              <a:t>לשמואל.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ואי </a:t>
            </a:r>
            <a:r>
              <a:rPr lang="he-IL" sz="2000" dirty="0" err="1"/>
              <a:t>אתמר</a:t>
            </a:r>
            <a:r>
              <a:rPr lang="he-IL" sz="2000" dirty="0"/>
              <a:t> </a:t>
            </a:r>
            <a:r>
              <a:rPr lang="he-IL" sz="2000" dirty="0" smtClean="0"/>
              <a:t>בהא, </a:t>
            </a:r>
            <a:r>
              <a:rPr lang="he-IL" sz="2000" dirty="0"/>
              <a:t>בהא </a:t>
            </a:r>
            <a:r>
              <a:rPr lang="he-IL" sz="2000" dirty="0" err="1"/>
              <a:t>קאמר</a:t>
            </a:r>
            <a:r>
              <a:rPr lang="he-IL" sz="2000" dirty="0"/>
              <a:t> </a:t>
            </a:r>
            <a:r>
              <a:rPr lang="he-IL" sz="2000" dirty="0" smtClean="0"/>
              <a:t>שמואל, </a:t>
            </a:r>
            <a:r>
              <a:rPr lang="he-IL" sz="2000" dirty="0"/>
              <a:t>אבל </a:t>
            </a:r>
            <a:r>
              <a:rPr lang="he-IL" sz="2000" dirty="0" err="1"/>
              <a:t>בהך</a:t>
            </a:r>
            <a:r>
              <a:rPr lang="he-IL" sz="2000" dirty="0"/>
              <a:t> אימא מודי ליה לרב </a:t>
            </a:r>
            <a:r>
              <a:rPr lang="he-IL" sz="2000" dirty="0" err="1" smtClean="0"/>
              <a:t>צריכא</a:t>
            </a:r>
            <a:r>
              <a:rPr lang="he-IL" sz="2000" dirty="0" smtClean="0"/>
              <a:t>.</a:t>
            </a:r>
            <a:endParaRPr lang="he-IL" sz="1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4860032" y="304080"/>
            <a:ext cx="3816424" cy="1612752"/>
          </a:xfrm>
          <a:prstGeom prst="wedgeRoundRectCallout">
            <a:avLst>
              <a:gd name="adj1" fmla="val 55350"/>
              <a:gd name="adj2" fmla="val -32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איתמר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קידשה על תנאי וכנסה סתם - 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רב אמר: צריכה הימנו גט.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ושמואל אמר: אינה צריכה הימנו גט.</a:t>
            </a:r>
          </a:p>
        </p:txBody>
      </p:sp>
      <p:cxnSp>
        <p:nvCxnSpPr>
          <p:cNvPr id="7" name="מחבר חץ ישר 6"/>
          <p:cNvCxnSpPr/>
          <p:nvPr/>
        </p:nvCxnSpPr>
        <p:spPr>
          <a:xfrm flipH="1">
            <a:off x="4427984" y="1268760"/>
            <a:ext cx="6480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0547" y="1101723"/>
            <a:ext cx="367240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solidFill>
                  <a:srgbClr val="FF0000"/>
                </a:solidFill>
              </a:rPr>
              <a:t>הנישואין הם </a:t>
            </a:r>
            <a:r>
              <a:rPr lang="he-IL" sz="1600" b="1" dirty="0" smtClean="0">
                <a:solidFill>
                  <a:srgbClr val="0070C0"/>
                </a:solidFill>
              </a:rPr>
              <a:t>לא</a:t>
            </a:r>
            <a:r>
              <a:rPr lang="he-IL" sz="1600" dirty="0" smtClean="0">
                <a:solidFill>
                  <a:srgbClr val="0070C0"/>
                </a:solidFill>
              </a:rPr>
              <a:t> </a:t>
            </a:r>
            <a:r>
              <a:rPr lang="he-IL" sz="1600" dirty="0" smtClean="0">
                <a:solidFill>
                  <a:srgbClr val="FF0000"/>
                </a:solidFill>
              </a:rPr>
              <a:t>על דעת הקידושין הראשונים</a:t>
            </a:r>
            <a:endParaRPr lang="he-IL" sz="1600" dirty="0">
              <a:solidFill>
                <a:srgbClr val="FF0000"/>
              </a:solidFill>
            </a:endParaRPr>
          </a:p>
        </p:txBody>
      </p:sp>
      <p:cxnSp>
        <p:nvCxnSpPr>
          <p:cNvPr id="11" name="מחבר חץ ישר 10"/>
          <p:cNvCxnSpPr/>
          <p:nvPr/>
        </p:nvCxnSpPr>
        <p:spPr>
          <a:xfrm flipH="1">
            <a:off x="5076056" y="3229305"/>
            <a:ext cx="6480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520" y="3051096"/>
            <a:ext cx="47755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solidFill>
                  <a:srgbClr val="FF0000"/>
                </a:solidFill>
              </a:rPr>
              <a:t>כשגדלה בא עליה הראשון כעת לשם קידושין</a:t>
            </a:r>
            <a:endParaRPr lang="he-IL" sz="1600" dirty="0">
              <a:solidFill>
                <a:srgbClr val="FF0000"/>
              </a:solidFill>
            </a:endParaRPr>
          </a:p>
        </p:txBody>
      </p:sp>
      <p:cxnSp>
        <p:nvCxnSpPr>
          <p:cNvPr id="13" name="מחבר חץ ישר 12"/>
          <p:cNvCxnSpPr/>
          <p:nvPr/>
        </p:nvCxnSpPr>
        <p:spPr>
          <a:xfrm flipH="1">
            <a:off x="4434676" y="1640649"/>
            <a:ext cx="6480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7239" y="1473612"/>
            <a:ext cx="367240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solidFill>
                  <a:srgbClr val="FF0000"/>
                </a:solidFill>
              </a:rPr>
              <a:t>הנישואין הם </a:t>
            </a:r>
            <a:r>
              <a:rPr lang="he-IL" sz="1600" b="1" dirty="0" smtClean="0">
                <a:solidFill>
                  <a:srgbClr val="0070C0"/>
                </a:solidFill>
              </a:rPr>
              <a:t>כן</a:t>
            </a:r>
            <a:r>
              <a:rPr lang="he-IL" sz="1600" dirty="0" smtClean="0">
                <a:solidFill>
                  <a:srgbClr val="0070C0"/>
                </a:solidFill>
              </a:rPr>
              <a:t> </a:t>
            </a:r>
            <a:r>
              <a:rPr lang="he-IL" sz="1600" dirty="0" smtClean="0">
                <a:solidFill>
                  <a:srgbClr val="FF0000"/>
                </a:solidFill>
              </a:rPr>
              <a:t>על דעת הקידושין הראשונים</a:t>
            </a:r>
            <a:endParaRPr lang="he-IL" sz="1600" dirty="0">
              <a:solidFill>
                <a:srgbClr val="FF0000"/>
              </a:solidFill>
            </a:endParaRPr>
          </a:p>
        </p:txBody>
      </p:sp>
      <p:cxnSp>
        <p:nvCxnSpPr>
          <p:cNvPr id="15" name="מחבר חץ ישר 14"/>
          <p:cNvCxnSpPr/>
          <p:nvPr/>
        </p:nvCxnSpPr>
        <p:spPr>
          <a:xfrm flipH="1">
            <a:off x="5059727" y="3612366"/>
            <a:ext cx="6480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5191" y="3434157"/>
            <a:ext cx="47755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err="1" smtClean="0">
                <a:solidFill>
                  <a:srgbClr val="FF0000"/>
                </a:solidFill>
              </a:rPr>
              <a:t>דכל</a:t>
            </a:r>
            <a:r>
              <a:rPr lang="he-IL" sz="1600" dirty="0" smtClean="0">
                <a:solidFill>
                  <a:srgbClr val="FF0000"/>
                </a:solidFill>
              </a:rPr>
              <a:t> הבועל על דעת </a:t>
            </a:r>
            <a:r>
              <a:rPr lang="he-IL" sz="1600" dirty="0" err="1" smtClean="0">
                <a:solidFill>
                  <a:srgbClr val="FF0000"/>
                </a:solidFill>
              </a:rPr>
              <a:t>קדושין</a:t>
            </a:r>
            <a:r>
              <a:rPr lang="he-IL" sz="1600" dirty="0" smtClean="0">
                <a:solidFill>
                  <a:srgbClr val="FF0000"/>
                </a:solidFill>
              </a:rPr>
              <a:t> הראשונים בועל</a:t>
            </a:r>
            <a:endParaRPr lang="he-I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7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עג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עג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140844"/>
            <a:ext cx="8496944" cy="44135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תנן: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כנסה סתם ונמצאו עליה נדרים - תצא שלא בכתובה.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כתובה הוא דלא </a:t>
            </a:r>
            <a:r>
              <a:rPr lang="he-IL" dirty="0" err="1" smtClean="0"/>
              <a:t>בעיא</a:t>
            </a:r>
            <a:r>
              <a:rPr lang="he-IL" dirty="0" smtClean="0"/>
              <a:t> הא </a:t>
            </a:r>
            <a:r>
              <a:rPr lang="he-IL" dirty="0" err="1" smtClean="0"/>
              <a:t>גיטא</a:t>
            </a:r>
            <a:r>
              <a:rPr lang="he-IL" dirty="0" smtClean="0"/>
              <a:t> </a:t>
            </a:r>
            <a:r>
              <a:rPr lang="he-IL" dirty="0" err="1" smtClean="0"/>
              <a:t>בעיא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מאי לאו קידשה על תנאי וכנסה סתם, </a:t>
            </a:r>
            <a:r>
              <a:rPr lang="he-IL" dirty="0" err="1" smtClean="0"/>
              <a:t>תיובתא</a:t>
            </a:r>
            <a:r>
              <a:rPr lang="he-IL" dirty="0" smtClean="0"/>
              <a:t> </a:t>
            </a:r>
            <a:r>
              <a:rPr lang="he-IL" dirty="0" err="1" smtClean="0"/>
              <a:t>דשמואל</a:t>
            </a:r>
            <a:r>
              <a:rPr lang="he-IL" dirty="0"/>
              <a:t>!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/>
              <a:t>לא קידשה סתם וכנסה </a:t>
            </a:r>
            <a:r>
              <a:rPr lang="he-IL" dirty="0" smtClean="0"/>
              <a:t>סתם,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אבל </a:t>
            </a:r>
            <a:r>
              <a:rPr lang="he-IL" dirty="0"/>
              <a:t>קידשה על תנאי וכנסה סתם הכי </a:t>
            </a:r>
            <a:r>
              <a:rPr lang="he-IL" dirty="0" err="1"/>
              <a:t>נמי</a:t>
            </a:r>
            <a:r>
              <a:rPr lang="he-IL" dirty="0"/>
              <a:t> דלא </a:t>
            </a:r>
            <a:r>
              <a:rPr lang="he-IL" dirty="0" err="1"/>
              <a:t>בעיא</a:t>
            </a:r>
            <a:r>
              <a:rPr lang="he-IL" dirty="0"/>
              <a:t> </a:t>
            </a:r>
            <a:r>
              <a:rPr lang="he-IL" dirty="0" err="1" smtClean="0"/>
              <a:t>גיטא</a:t>
            </a:r>
            <a:r>
              <a:rPr lang="he-IL" dirty="0" smtClean="0"/>
              <a:t>?!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אדתני</a:t>
            </a:r>
            <a:r>
              <a:rPr lang="he-IL" dirty="0" smtClean="0"/>
              <a:t> "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המקדש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את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האשה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על מנת שאין עליה נדרים ונמצאו עליה נדרים אינה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מקודשת</a:t>
            </a:r>
            <a:r>
              <a:rPr lang="he-IL" dirty="0" smtClean="0"/>
              <a:t>" -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ליתני</a:t>
            </a:r>
            <a:r>
              <a:rPr lang="he-IL" dirty="0" smtClean="0"/>
              <a:t> "כנסה </a:t>
            </a:r>
            <a:r>
              <a:rPr lang="he-IL" dirty="0"/>
              <a:t>סתם ונמצאו עליה נדרים אינה </a:t>
            </a:r>
            <a:r>
              <a:rPr lang="he-IL" dirty="0" smtClean="0"/>
              <a:t>מקודשת" </a:t>
            </a:r>
            <a:r>
              <a:rPr lang="he-IL" dirty="0"/>
              <a:t>וכל שכן </a:t>
            </a:r>
            <a:r>
              <a:rPr lang="he-IL" dirty="0" smtClean="0"/>
              <a:t>הא!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smtClean="0"/>
              <a:t>הכי </a:t>
            </a:r>
            <a:r>
              <a:rPr lang="he-IL" dirty="0" err="1"/>
              <a:t>נמי</a:t>
            </a:r>
            <a:r>
              <a:rPr lang="he-IL" dirty="0"/>
              <a:t> </a:t>
            </a:r>
            <a:r>
              <a:rPr lang="he-IL" dirty="0" err="1" smtClean="0"/>
              <a:t>קאמר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"המקדש </a:t>
            </a:r>
            <a:r>
              <a:rPr lang="he-IL" dirty="0"/>
              <a:t>את </a:t>
            </a:r>
            <a:r>
              <a:rPr lang="he-IL" dirty="0" err="1"/>
              <a:t>האשה</a:t>
            </a:r>
            <a:r>
              <a:rPr lang="he-IL" dirty="0"/>
              <a:t> על מנת שאין עליה נדרים וכנסה סתם ונמצאו עליה נדרים </a:t>
            </a:r>
            <a:r>
              <a:rPr lang="he-IL" dirty="0" smtClean="0"/>
              <a:t>- אינה מקודשת".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"קידשה </a:t>
            </a:r>
            <a:r>
              <a:rPr lang="he-IL" dirty="0"/>
              <a:t>סתם וכנסה סתם תצא שלא </a:t>
            </a:r>
            <a:r>
              <a:rPr lang="he-IL" dirty="0" smtClean="0"/>
              <a:t>בכתובה" - כתובה </a:t>
            </a:r>
            <a:r>
              <a:rPr lang="he-IL" dirty="0"/>
              <a:t>הוא דלא </a:t>
            </a:r>
            <a:r>
              <a:rPr lang="he-IL" dirty="0" err="1"/>
              <a:t>בעיא</a:t>
            </a:r>
            <a:r>
              <a:rPr lang="he-IL" dirty="0"/>
              <a:t> הא </a:t>
            </a:r>
            <a:r>
              <a:rPr lang="he-IL" dirty="0" err="1"/>
              <a:t>גיטא</a:t>
            </a:r>
            <a:r>
              <a:rPr lang="he-IL" dirty="0"/>
              <a:t> </a:t>
            </a:r>
            <a:r>
              <a:rPr lang="he-IL" dirty="0" err="1" smtClean="0"/>
              <a:t>בעיא</a:t>
            </a:r>
            <a:r>
              <a:rPr lang="he-IL" dirty="0" smtClean="0"/>
              <a:t>.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5549048" y="566096"/>
            <a:ext cx="3096344" cy="1368152"/>
          </a:xfrm>
          <a:prstGeom prst="wedgeRoundRectCallout">
            <a:avLst>
              <a:gd name="adj1" fmla="val 55350"/>
              <a:gd name="adj2" fmla="val -32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איתמר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קידשה על תנאי וכנסה סתם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רב אמר: צריכה הימנו גט.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ושמואל אמר: אינה צריכה הימנו גט.</a:t>
            </a:r>
          </a:p>
        </p:txBody>
      </p:sp>
      <p:sp>
        <p:nvSpPr>
          <p:cNvPr id="7" name="הסבר מלבני מעוגל 6"/>
          <p:cNvSpPr/>
          <p:nvPr/>
        </p:nvSpPr>
        <p:spPr>
          <a:xfrm>
            <a:off x="508488" y="566096"/>
            <a:ext cx="4680520" cy="1368152"/>
          </a:xfrm>
          <a:prstGeom prst="wedgeRoundRectCallout">
            <a:avLst>
              <a:gd name="adj1" fmla="val -53285"/>
              <a:gd name="adj2" fmla="val -310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tx1"/>
                </a:solidFill>
              </a:rPr>
              <a:t>משנה דף עב עמוד ב: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1 - המקדש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את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האשה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על מנת שאין עליה נדרים ונמצאו עליה נדרים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- אינה מקודשת. 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2 - כנסה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סתם ונמצאו עליה נדרים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- תצא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שלא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בכתובה.</a:t>
            </a:r>
            <a:endParaRPr lang="he-IL" sz="1600" dirty="0"/>
          </a:p>
        </p:txBody>
      </p:sp>
      <p:sp>
        <p:nvSpPr>
          <p:cNvPr id="5" name="חץ שמאלה 4"/>
          <p:cNvSpPr/>
          <p:nvPr/>
        </p:nvSpPr>
        <p:spPr>
          <a:xfrm>
            <a:off x="522136" y="6210016"/>
            <a:ext cx="60712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8551136" y="378904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89769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עג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068960"/>
            <a:ext cx="8496944" cy="26314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he-IL" dirty="0" smtClean="0"/>
              <a:t>ומאי </a:t>
            </a:r>
            <a:r>
              <a:rPr lang="he-IL" dirty="0"/>
              <a:t>שנא כתובה דלא </a:t>
            </a:r>
            <a:r>
              <a:rPr lang="he-IL" dirty="0" err="1"/>
              <a:t>בעיא</a:t>
            </a:r>
            <a:r>
              <a:rPr lang="he-IL" dirty="0"/>
              <a:t> </a:t>
            </a:r>
            <a:r>
              <a:rPr lang="he-IL" dirty="0" err="1"/>
              <a:t>דאמר</a:t>
            </a:r>
            <a:r>
              <a:rPr lang="he-IL" dirty="0"/>
              <a:t> אי אפשי באשה </a:t>
            </a:r>
            <a:r>
              <a:rPr lang="he-IL" dirty="0" err="1" smtClean="0"/>
              <a:t>נדרנית</a:t>
            </a:r>
            <a:r>
              <a:rPr lang="he-IL" dirty="0" smtClean="0"/>
              <a:t>, </a:t>
            </a:r>
          </a:p>
          <a:p>
            <a:pPr>
              <a:lnSpc>
                <a:spcPct val="200000"/>
              </a:lnSpc>
            </a:pPr>
            <a:r>
              <a:rPr lang="he-IL" dirty="0" smtClean="0"/>
              <a:t>אי </a:t>
            </a:r>
            <a:r>
              <a:rPr lang="he-IL" dirty="0"/>
              <a:t>הכי גט </a:t>
            </a:r>
            <a:r>
              <a:rPr lang="he-IL" dirty="0" err="1"/>
              <a:t>נמי</a:t>
            </a:r>
            <a:r>
              <a:rPr lang="he-IL" dirty="0"/>
              <a:t> לא </a:t>
            </a:r>
            <a:r>
              <a:rPr lang="he-IL" dirty="0" err="1" smtClean="0"/>
              <a:t>תיבעי</a:t>
            </a:r>
            <a:r>
              <a:rPr lang="he-IL" dirty="0" smtClean="0"/>
              <a:t>!</a:t>
            </a:r>
          </a:p>
          <a:p>
            <a:pPr>
              <a:lnSpc>
                <a:spcPct val="200000"/>
              </a:lnSpc>
            </a:pPr>
            <a:endParaRPr lang="he-IL" sz="900" dirty="0" smtClean="0"/>
          </a:p>
          <a:p>
            <a:pPr>
              <a:lnSpc>
                <a:spcPct val="200000"/>
              </a:lnSpc>
            </a:pPr>
            <a:r>
              <a:rPr lang="he-IL" dirty="0" smtClean="0"/>
              <a:t>אמר רבה: </a:t>
            </a:r>
            <a:r>
              <a:rPr lang="he-IL" dirty="0"/>
              <a:t>צריכה גט </a:t>
            </a:r>
            <a:r>
              <a:rPr lang="he-IL" dirty="0" smtClean="0"/>
              <a:t>מדבריהם,  וכן </a:t>
            </a:r>
            <a:r>
              <a:rPr lang="he-IL" dirty="0"/>
              <a:t>אמר רב </a:t>
            </a:r>
            <a:r>
              <a:rPr lang="he-IL" dirty="0" err="1" smtClean="0"/>
              <a:t>חסדא</a:t>
            </a:r>
            <a:r>
              <a:rPr lang="he-IL" dirty="0" smtClean="0"/>
              <a:t>: </a:t>
            </a:r>
            <a:r>
              <a:rPr lang="he-IL" dirty="0"/>
              <a:t>צריכה גט </a:t>
            </a:r>
            <a:r>
              <a:rPr lang="he-IL" dirty="0" smtClean="0"/>
              <a:t>מדבריהם.</a:t>
            </a:r>
          </a:p>
          <a:p>
            <a:pPr>
              <a:lnSpc>
                <a:spcPct val="200000"/>
              </a:lnSpc>
            </a:pPr>
            <a:r>
              <a:rPr lang="he-IL" dirty="0" smtClean="0"/>
              <a:t>רבא אמר: </a:t>
            </a:r>
            <a:r>
              <a:rPr lang="he-IL" dirty="0"/>
              <a:t>תנא </a:t>
            </a:r>
            <a:r>
              <a:rPr lang="he-IL" dirty="0" err="1"/>
              <a:t>ספוקי</a:t>
            </a:r>
            <a:r>
              <a:rPr lang="he-IL" dirty="0"/>
              <a:t> מספקא </a:t>
            </a:r>
            <a:r>
              <a:rPr lang="he-IL" dirty="0" smtClean="0"/>
              <a:t>ליה, </a:t>
            </a:r>
            <a:r>
              <a:rPr lang="he-IL" dirty="0"/>
              <a:t>גבי </a:t>
            </a:r>
            <a:r>
              <a:rPr lang="he-IL" dirty="0" err="1"/>
              <a:t>ממונא</a:t>
            </a:r>
            <a:r>
              <a:rPr lang="he-IL" dirty="0"/>
              <a:t> </a:t>
            </a:r>
            <a:r>
              <a:rPr lang="he-IL" dirty="0" err="1"/>
              <a:t>לקולא</a:t>
            </a:r>
            <a:r>
              <a:rPr lang="he-IL" dirty="0"/>
              <a:t> גבי </a:t>
            </a:r>
            <a:r>
              <a:rPr lang="he-IL" dirty="0" err="1"/>
              <a:t>איסורא</a:t>
            </a:r>
            <a:r>
              <a:rPr lang="he-IL" dirty="0"/>
              <a:t> </a:t>
            </a:r>
            <a:r>
              <a:rPr lang="he-IL" dirty="0" err="1" smtClean="0"/>
              <a:t>לחומרא</a:t>
            </a:r>
            <a:r>
              <a:rPr lang="he-IL" dirty="0" smtClean="0"/>
              <a:t>.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498608" y="764704"/>
            <a:ext cx="8177848" cy="1728192"/>
          </a:xfrm>
          <a:prstGeom prst="wedgeRoundRectCallout">
            <a:avLst>
              <a:gd name="adj1" fmla="val 54182"/>
              <a:gd name="adj2" fmla="val 5155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200000"/>
              </a:lnSpc>
            </a:pPr>
            <a:r>
              <a:rPr lang="he-IL" sz="1700" dirty="0">
                <a:solidFill>
                  <a:schemeClr val="tx1"/>
                </a:solidFill>
              </a:rPr>
              <a:t>הכי </a:t>
            </a:r>
            <a:r>
              <a:rPr lang="he-IL" sz="1700" dirty="0" err="1">
                <a:solidFill>
                  <a:schemeClr val="tx1"/>
                </a:solidFill>
              </a:rPr>
              <a:t>נמי</a:t>
            </a:r>
            <a:r>
              <a:rPr lang="he-IL" sz="1700" dirty="0">
                <a:solidFill>
                  <a:schemeClr val="tx1"/>
                </a:solidFill>
              </a:rPr>
              <a:t> </a:t>
            </a:r>
            <a:r>
              <a:rPr lang="he-IL" sz="1700" dirty="0" err="1">
                <a:solidFill>
                  <a:schemeClr val="tx1"/>
                </a:solidFill>
              </a:rPr>
              <a:t>קאמר</a:t>
            </a:r>
            <a:r>
              <a:rPr lang="he-IL" sz="1700" dirty="0">
                <a:solidFill>
                  <a:schemeClr val="tx1"/>
                </a:solidFill>
              </a:rPr>
              <a:t>: </a:t>
            </a:r>
          </a:p>
          <a:p>
            <a:pPr>
              <a:lnSpc>
                <a:spcPct val="200000"/>
              </a:lnSpc>
            </a:pPr>
            <a:r>
              <a:rPr lang="he-IL" sz="1700" dirty="0">
                <a:solidFill>
                  <a:schemeClr val="tx1"/>
                </a:solidFill>
              </a:rPr>
              <a:t>"המקדש את </a:t>
            </a:r>
            <a:r>
              <a:rPr lang="he-IL" sz="1700" dirty="0" err="1">
                <a:solidFill>
                  <a:schemeClr val="tx1"/>
                </a:solidFill>
              </a:rPr>
              <a:t>האשה</a:t>
            </a:r>
            <a:r>
              <a:rPr lang="he-IL" sz="1700" dirty="0">
                <a:solidFill>
                  <a:schemeClr val="tx1"/>
                </a:solidFill>
              </a:rPr>
              <a:t> על מנת שאין עליה נדרים וכנסה סתם ונמצאו עליה נדרים - אינה מקודשת".</a:t>
            </a:r>
          </a:p>
          <a:p>
            <a:pPr>
              <a:lnSpc>
                <a:spcPct val="200000"/>
              </a:lnSpc>
            </a:pPr>
            <a:r>
              <a:rPr lang="he-IL" sz="1700" dirty="0">
                <a:solidFill>
                  <a:schemeClr val="tx1"/>
                </a:solidFill>
              </a:rPr>
              <a:t>"קידשה סתם וכנסה סתם תצא שלא בכתובה" - כתובה הוא דלא </a:t>
            </a:r>
            <a:r>
              <a:rPr lang="he-IL" sz="1700" dirty="0" err="1">
                <a:solidFill>
                  <a:schemeClr val="tx1"/>
                </a:solidFill>
              </a:rPr>
              <a:t>בעיא</a:t>
            </a:r>
            <a:r>
              <a:rPr lang="he-IL" sz="1700" dirty="0">
                <a:solidFill>
                  <a:schemeClr val="tx1"/>
                </a:solidFill>
              </a:rPr>
              <a:t> הא </a:t>
            </a:r>
            <a:r>
              <a:rPr lang="he-IL" sz="1700" dirty="0" err="1">
                <a:solidFill>
                  <a:schemeClr val="tx1"/>
                </a:solidFill>
              </a:rPr>
              <a:t>גיטא</a:t>
            </a:r>
            <a:r>
              <a:rPr lang="he-IL" sz="1700" dirty="0">
                <a:solidFill>
                  <a:schemeClr val="tx1"/>
                </a:solidFill>
              </a:rPr>
              <a:t> </a:t>
            </a:r>
            <a:r>
              <a:rPr lang="he-IL" sz="1700" dirty="0" err="1">
                <a:solidFill>
                  <a:schemeClr val="tx1"/>
                </a:solidFill>
              </a:rPr>
              <a:t>בעיא</a:t>
            </a:r>
            <a:r>
              <a:rPr lang="he-IL" sz="1700" dirty="0" smtClean="0">
                <a:solidFill>
                  <a:schemeClr val="tx1"/>
                </a:solidFill>
              </a:rPr>
              <a:t>.</a:t>
            </a:r>
            <a:endParaRPr lang="he-IL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0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עג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640989"/>
            <a:ext cx="8496944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/>
              <a:t>אמר </a:t>
            </a:r>
            <a:r>
              <a:rPr lang="he-IL" sz="2000" dirty="0" smtClean="0"/>
              <a:t>רבה: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מחלוקת </a:t>
            </a:r>
            <a:r>
              <a:rPr lang="he-IL" sz="2000" dirty="0"/>
              <a:t>בטעות שתי </a:t>
            </a:r>
            <a:r>
              <a:rPr lang="he-IL" sz="2000" dirty="0" smtClean="0"/>
              <a:t>נשים,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אבל </a:t>
            </a:r>
            <a:r>
              <a:rPr lang="he-IL" sz="2000" dirty="0"/>
              <a:t>בטעות </a:t>
            </a:r>
            <a:r>
              <a:rPr lang="he-IL" sz="2000" dirty="0" err="1"/>
              <a:t>אשה</a:t>
            </a:r>
            <a:r>
              <a:rPr lang="he-IL" sz="2000" dirty="0"/>
              <a:t> אחת </a:t>
            </a:r>
            <a:r>
              <a:rPr lang="he-IL" sz="2000" dirty="0" smtClean="0"/>
              <a:t>- דברי </a:t>
            </a:r>
            <a:r>
              <a:rPr lang="he-IL" sz="2000" dirty="0" err="1"/>
              <a:t>הכל</a:t>
            </a:r>
            <a:r>
              <a:rPr lang="he-IL" sz="2000" dirty="0"/>
              <a:t> אין צריכה הימנו </a:t>
            </a:r>
            <a:r>
              <a:rPr lang="he-IL" sz="2000" dirty="0" smtClean="0"/>
              <a:t>גט.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(ליה) </a:t>
            </a:r>
            <a:r>
              <a:rPr lang="he-IL" sz="2000" dirty="0" err="1" smtClean="0"/>
              <a:t>אביי</a:t>
            </a:r>
            <a:r>
              <a:rPr lang="he-IL" sz="20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והא </a:t>
            </a:r>
            <a:r>
              <a:rPr lang="he-IL" sz="2000" dirty="0" err="1"/>
              <a:t>מתניתין</a:t>
            </a:r>
            <a:r>
              <a:rPr lang="he-IL" sz="2000" dirty="0"/>
              <a:t> </a:t>
            </a:r>
            <a:r>
              <a:rPr lang="he-IL" sz="2000" dirty="0" err="1"/>
              <a:t>דטעות</a:t>
            </a:r>
            <a:r>
              <a:rPr lang="he-IL" sz="2000" dirty="0"/>
              <a:t> </a:t>
            </a:r>
            <a:r>
              <a:rPr lang="he-IL" sz="2000" dirty="0" err="1"/>
              <a:t>אשה</a:t>
            </a:r>
            <a:r>
              <a:rPr lang="he-IL" sz="2000" dirty="0"/>
              <a:t> אחת היא </a:t>
            </a:r>
            <a:r>
              <a:rPr lang="he-IL" sz="2000" dirty="0" err="1"/>
              <a:t>וקמותבינן</a:t>
            </a:r>
            <a:r>
              <a:rPr lang="he-IL" sz="2000" dirty="0"/>
              <a:t> </a:t>
            </a:r>
            <a:r>
              <a:rPr lang="he-IL" sz="2000" dirty="0" err="1"/>
              <a:t>תיובתא</a:t>
            </a:r>
            <a:r>
              <a:rPr lang="he-IL" sz="2000" dirty="0"/>
              <a:t> </a:t>
            </a:r>
            <a:r>
              <a:rPr lang="he-IL" sz="2000" dirty="0" smtClean="0"/>
              <a:t>מיניה! 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3491880" y="414908"/>
            <a:ext cx="5153512" cy="781844"/>
          </a:xfrm>
          <a:prstGeom prst="wedgeRoundRectCallout">
            <a:avLst>
              <a:gd name="adj1" fmla="val 55350"/>
              <a:gd name="adj2" fmla="val -32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קידשה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על תנאי וכנסה סתם -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רב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אמר: צריכה הימנו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גט.  ושמואל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אמר: אינה צריכה הימנו גט.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239914"/>
              </p:ext>
            </p:extLst>
          </p:nvPr>
        </p:nvGraphicFramePr>
        <p:xfrm>
          <a:off x="1043608" y="3090928"/>
          <a:ext cx="7560840" cy="1490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92682"/>
                <a:gridCol w="1976462"/>
                <a:gridCol w="189169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רב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שמואל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טעות שתי נשים</a:t>
                      </a:r>
                    </a:p>
                    <a:p>
                      <a:pPr algn="ctr" rtl="1"/>
                      <a:r>
                        <a:rPr lang="he-IL" sz="1400" dirty="0" smtClean="0"/>
                        <a:t>[קידש את לאה על תנאי ואח"כ כנס את רחל סתם]</a:t>
                      </a:r>
                      <a:endParaRPr lang="he-IL" sz="1400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צריכה גט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לא צריכה גט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טעות </a:t>
                      </a:r>
                      <a:r>
                        <a:rPr lang="he-IL" dirty="0" err="1" smtClean="0"/>
                        <a:t>אשה</a:t>
                      </a:r>
                      <a:r>
                        <a:rPr lang="he-IL" dirty="0" smtClean="0"/>
                        <a:t> אחת</a:t>
                      </a:r>
                    </a:p>
                    <a:p>
                      <a:pPr algn="ctr" rtl="1"/>
                      <a:r>
                        <a:rPr lang="he-IL" sz="1400" dirty="0" smtClean="0"/>
                        <a:t>[קידש את לאה על תנאי ואח"כ כנס את לאה סתם]</a:t>
                      </a:r>
                      <a:endParaRPr lang="he-IL" sz="1400" dirty="0"/>
                    </a:p>
                  </a:txBody>
                  <a:tcPr marL="72000" marR="72000" marT="36000" marB="36000"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לא צריכה</a:t>
                      </a:r>
                      <a:r>
                        <a:rPr lang="he-IL" baseline="0" dirty="0" smtClean="0"/>
                        <a:t> גט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79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2937601"/>
            <a:ext cx="8496944" cy="16435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תנן: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כנסה סתם ונמצאו עליה נדרים - תצא שלא בכתובה.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כתובה הוא דלא </a:t>
            </a:r>
            <a:r>
              <a:rPr lang="he-IL" dirty="0" err="1" smtClean="0"/>
              <a:t>בעיא</a:t>
            </a:r>
            <a:r>
              <a:rPr lang="he-IL" dirty="0" smtClean="0"/>
              <a:t> הא </a:t>
            </a:r>
            <a:r>
              <a:rPr lang="he-IL" dirty="0" err="1" smtClean="0"/>
              <a:t>גיטא</a:t>
            </a:r>
            <a:r>
              <a:rPr lang="he-IL" dirty="0" smtClean="0"/>
              <a:t> </a:t>
            </a:r>
            <a:r>
              <a:rPr lang="he-IL" dirty="0" err="1" smtClean="0"/>
              <a:t>בעיא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מאי לאו קידשה על תנאי וכנסה סתם, </a:t>
            </a:r>
            <a:r>
              <a:rPr lang="he-IL" dirty="0" err="1" smtClean="0"/>
              <a:t>תיובתא</a:t>
            </a:r>
            <a:r>
              <a:rPr lang="he-IL" dirty="0" smtClean="0"/>
              <a:t> </a:t>
            </a:r>
            <a:r>
              <a:rPr lang="he-IL" dirty="0" err="1" smtClean="0"/>
              <a:t>דשמואל</a:t>
            </a:r>
            <a:r>
              <a:rPr lang="he-IL" dirty="0"/>
              <a:t>!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1200" dirty="0"/>
          </a:p>
        </p:txBody>
      </p:sp>
      <p:sp>
        <p:nvSpPr>
          <p:cNvPr id="6" name="הסבר מלבני מעוגל 5"/>
          <p:cNvSpPr/>
          <p:nvPr/>
        </p:nvSpPr>
        <p:spPr>
          <a:xfrm>
            <a:off x="5549048" y="1362853"/>
            <a:ext cx="3096344" cy="1368152"/>
          </a:xfrm>
          <a:prstGeom prst="wedgeRoundRectCallout">
            <a:avLst>
              <a:gd name="adj1" fmla="val 55350"/>
              <a:gd name="adj2" fmla="val -32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איתמר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קידשה על תנאי וכנסה סתם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רב אמר: צריכה הימנו גט.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ושמואל אמר: אינה צריכה הימנו גט.</a:t>
            </a:r>
          </a:p>
        </p:txBody>
      </p:sp>
      <p:sp>
        <p:nvSpPr>
          <p:cNvPr id="7" name="הסבר מלבני מעוגל 6"/>
          <p:cNvSpPr/>
          <p:nvPr/>
        </p:nvSpPr>
        <p:spPr>
          <a:xfrm>
            <a:off x="508488" y="1362853"/>
            <a:ext cx="4680520" cy="1368152"/>
          </a:xfrm>
          <a:prstGeom prst="wedgeRoundRectCallout">
            <a:avLst>
              <a:gd name="adj1" fmla="val -53285"/>
              <a:gd name="adj2" fmla="val -310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tx1"/>
                </a:solidFill>
              </a:rPr>
              <a:t>משנה דף עב עמוד ב: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1 - המקדש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את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האשה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על מנת שאין עליה נדרים ונמצאו עליה נדרים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- אינה מקודשת. 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2 - כנסה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סתם ונמצאו עליה נדרים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- תצא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שלא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בכתובה.</a:t>
            </a:r>
            <a:endParaRPr lang="he-IL" sz="1600" dirty="0"/>
          </a:p>
        </p:txBody>
      </p:sp>
      <p:sp>
        <p:nvSpPr>
          <p:cNvPr id="9" name="הסבר מלבני מעוגל 8"/>
          <p:cNvSpPr/>
          <p:nvPr/>
        </p:nvSpPr>
        <p:spPr>
          <a:xfrm>
            <a:off x="251520" y="692696"/>
            <a:ext cx="8712968" cy="3888432"/>
          </a:xfrm>
          <a:prstGeom prst="wedgeRoundRectCallout">
            <a:avLst>
              <a:gd name="adj1" fmla="val 46981"/>
              <a:gd name="adj2" fmla="val 352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endParaRPr lang="he-IL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עג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640989"/>
            <a:ext cx="8496944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/>
              <a:t>אמר </a:t>
            </a:r>
            <a:r>
              <a:rPr lang="he-IL" sz="2000" dirty="0" smtClean="0"/>
              <a:t>רבה: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מחלוקת </a:t>
            </a:r>
            <a:r>
              <a:rPr lang="he-IL" sz="2000" dirty="0"/>
              <a:t>בטעות שתי </a:t>
            </a:r>
            <a:r>
              <a:rPr lang="he-IL" sz="2000" dirty="0" smtClean="0"/>
              <a:t>נשים,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אבל </a:t>
            </a:r>
            <a:r>
              <a:rPr lang="he-IL" sz="2000" dirty="0"/>
              <a:t>בטעות </a:t>
            </a:r>
            <a:r>
              <a:rPr lang="he-IL" sz="2000" dirty="0" err="1"/>
              <a:t>אשה</a:t>
            </a:r>
            <a:r>
              <a:rPr lang="he-IL" sz="2000" dirty="0"/>
              <a:t> אחת </a:t>
            </a:r>
            <a:r>
              <a:rPr lang="he-IL" sz="2000" dirty="0" smtClean="0"/>
              <a:t>- דברי </a:t>
            </a:r>
            <a:r>
              <a:rPr lang="he-IL" sz="2000" dirty="0" err="1"/>
              <a:t>הכל</a:t>
            </a:r>
            <a:r>
              <a:rPr lang="he-IL" sz="2000" dirty="0"/>
              <a:t> אין צריכה הימנו </a:t>
            </a:r>
            <a:r>
              <a:rPr lang="he-IL" sz="2000" dirty="0" smtClean="0"/>
              <a:t>גט.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(ליה) </a:t>
            </a:r>
            <a:r>
              <a:rPr lang="he-IL" sz="2000" dirty="0" err="1" smtClean="0"/>
              <a:t>אביי</a:t>
            </a:r>
            <a:r>
              <a:rPr lang="he-IL" sz="20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והא </a:t>
            </a:r>
            <a:r>
              <a:rPr lang="he-IL" sz="2000" dirty="0" err="1"/>
              <a:t>מתניתין</a:t>
            </a:r>
            <a:r>
              <a:rPr lang="he-IL" sz="2000" dirty="0"/>
              <a:t> </a:t>
            </a:r>
            <a:r>
              <a:rPr lang="he-IL" sz="2000" dirty="0" err="1"/>
              <a:t>דטעות</a:t>
            </a:r>
            <a:r>
              <a:rPr lang="he-IL" sz="2000" dirty="0"/>
              <a:t> </a:t>
            </a:r>
            <a:r>
              <a:rPr lang="he-IL" sz="2000" dirty="0" err="1"/>
              <a:t>אשה</a:t>
            </a:r>
            <a:r>
              <a:rPr lang="he-IL" sz="2000" dirty="0"/>
              <a:t> אחת היא </a:t>
            </a:r>
            <a:r>
              <a:rPr lang="he-IL" sz="2000" dirty="0" err="1"/>
              <a:t>וקמותבינן</a:t>
            </a:r>
            <a:r>
              <a:rPr lang="he-IL" sz="2000" dirty="0"/>
              <a:t> </a:t>
            </a:r>
            <a:r>
              <a:rPr lang="he-IL" sz="2000" dirty="0" err="1"/>
              <a:t>תיובתא</a:t>
            </a:r>
            <a:r>
              <a:rPr lang="he-IL" sz="2000" dirty="0"/>
              <a:t> </a:t>
            </a:r>
            <a:r>
              <a:rPr lang="he-IL" sz="2000" dirty="0" smtClean="0"/>
              <a:t>מיניה! 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3491880" y="414908"/>
            <a:ext cx="5153512" cy="781844"/>
          </a:xfrm>
          <a:prstGeom prst="wedgeRoundRectCallout">
            <a:avLst>
              <a:gd name="adj1" fmla="val 55350"/>
              <a:gd name="adj2" fmla="val -32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קידשה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על תנאי וכנסה סתם -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רב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אמר: צריכה הימנו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גט.  ושמואל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אמר: אינה צריכה הימנו גט.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239914"/>
              </p:ext>
            </p:extLst>
          </p:nvPr>
        </p:nvGraphicFramePr>
        <p:xfrm>
          <a:off x="1043608" y="3090928"/>
          <a:ext cx="7560840" cy="1490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92682"/>
                <a:gridCol w="1976462"/>
                <a:gridCol w="189169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רב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שמואל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טעות שתי נשים</a:t>
                      </a:r>
                    </a:p>
                    <a:p>
                      <a:pPr algn="ctr" rtl="1"/>
                      <a:r>
                        <a:rPr lang="he-IL" sz="1400" dirty="0" smtClean="0"/>
                        <a:t>[קידש את לאה על תנאי ואח"כ כנס את רחל סתם]</a:t>
                      </a:r>
                      <a:endParaRPr lang="he-IL" sz="1400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צריכה גט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לא צריכה גט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טעות </a:t>
                      </a:r>
                      <a:r>
                        <a:rPr lang="he-IL" dirty="0" err="1" smtClean="0"/>
                        <a:t>אשה</a:t>
                      </a:r>
                      <a:r>
                        <a:rPr lang="he-IL" dirty="0" smtClean="0"/>
                        <a:t> אחת</a:t>
                      </a:r>
                    </a:p>
                    <a:p>
                      <a:pPr algn="ctr" rtl="1"/>
                      <a:r>
                        <a:rPr lang="he-IL" sz="1400" dirty="0" smtClean="0"/>
                        <a:t>[קידש את לאה על תנאי ואח"כ כנס את לאה סתם]</a:t>
                      </a:r>
                      <a:endParaRPr lang="he-IL" sz="1400" dirty="0"/>
                    </a:p>
                  </a:txBody>
                  <a:tcPr marL="72000" marR="72000" marT="36000" marB="36000"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לא צריכה</a:t>
                      </a:r>
                      <a:r>
                        <a:rPr lang="he-IL" baseline="0" dirty="0" smtClean="0"/>
                        <a:t> גט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2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עג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640989"/>
            <a:ext cx="8496944" cy="40072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/>
              <a:t>אלא [אי </a:t>
            </a:r>
            <a:r>
              <a:rPr lang="he-IL" sz="2000" dirty="0" err="1"/>
              <a:t>אתמר</a:t>
            </a:r>
            <a:r>
              <a:rPr lang="he-IL" sz="2000" dirty="0"/>
              <a:t> הכי </a:t>
            </a:r>
            <a:r>
              <a:rPr lang="he-IL" sz="2000" dirty="0" err="1"/>
              <a:t>אתמר</a:t>
            </a:r>
            <a:r>
              <a:rPr lang="he-IL" sz="2000" dirty="0"/>
              <a:t>]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רבה:</a:t>
            </a:r>
          </a:p>
          <a:p>
            <a:pPr>
              <a:lnSpc>
                <a:spcPct val="120000"/>
              </a:lnSpc>
            </a:pPr>
            <a:r>
              <a:rPr lang="he-IL" sz="2000" dirty="0"/>
              <a:t>מחלוקת בטעות </a:t>
            </a:r>
            <a:r>
              <a:rPr lang="he-IL" sz="2000" dirty="0" err="1"/>
              <a:t>אשה</a:t>
            </a:r>
            <a:r>
              <a:rPr lang="he-IL" sz="2000" dirty="0"/>
              <a:t> אחת כעין שתי נשים, </a:t>
            </a:r>
          </a:p>
          <a:p>
            <a:pPr>
              <a:lnSpc>
                <a:spcPct val="120000"/>
              </a:lnSpc>
            </a:pPr>
            <a:r>
              <a:rPr lang="he-IL" sz="2000" dirty="0"/>
              <a:t>אבל בטעות </a:t>
            </a:r>
            <a:r>
              <a:rPr lang="he-IL" sz="2000" dirty="0" err="1"/>
              <a:t>אשה</a:t>
            </a:r>
            <a:r>
              <a:rPr lang="he-IL" sz="2000" dirty="0"/>
              <a:t> אחת </a:t>
            </a:r>
            <a:r>
              <a:rPr lang="he-IL" sz="2000" dirty="0" err="1"/>
              <a:t>גרידתא</a:t>
            </a:r>
            <a:r>
              <a:rPr lang="he-IL" sz="2000" dirty="0"/>
              <a:t> - דברי </a:t>
            </a:r>
            <a:r>
              <a:rPr lang="he-IL" sz="2000" dirty="0" err="1"/>
              <a:t>הכל</a:t>
            </a:r>
            <a:r>
              <a:rPr lang="he-IL" sz="2000" dirty="0"/>
              <a:t> אינה צריכה הימנו גט.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1200" dirty="0"/>
          </a:p>
        </p:txBody>
      </p:sp>
      <p:sp>
        <p:nvSpPr>
          <p:cNvPr id="5" name="הסבר מלבני מעוגל 4"/>
          <p:cNvSpPr/>
          <p:nvPr/>
        </p:nvSpPr>
        <p:spPr>
          <a:xfrm>
            <a:off x="3491880" y="414908"/>
            <a:ext cx="5153512" cy="781844"/>
          </a:xfrm>
          <a:prstGeom prst="wedgeRoundRectCallout">
            <a:avLst>
              <a:gd name="adj1" fmla="val 55350"/>
              <a:gd name="adj2" fmla="val -32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קידשה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על תנאי וכנסה סתם -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רב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אמר: צריכה הימנו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גט.  ושמואל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אמר: אינה צריכה הימנו גט.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681145"/>
              </p:ext>
            </p:extLst>
          </p:nvPr>
        </p:nvGraphicFramePr>
        <p:xfrm>
          <a:off x="1043608" y="3597648"/>
          <a:ext cx="7560840" cy="1703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92682"/>
                <a:gridCol w="1976462"/>
                <a:gridCol w="189169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רב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שמואל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טעות </a:t>
                      </a:r>
                      <a:r>
                        <a:rPr lang="he-IL" dirty="0" err="1" smtClean="0"/>
                        <a:t>אשה</a:t>
                      </a:r>
                      <a:r>
                        <a:rPr lang="he-IL" dirty="0" smtClean="0"/>
                        <a:t> אחת כעין שתי נשים</a:t>
                      </a:r>
                    </a:p>
                    <a:p>
                      <a:pPr algn="ctr" rtl="1"/>
                      <a:r>
                        <a:rPr lang="he-IL" sz="1400" dirty="0" smtClean="0"/>
                        <a:t>[קידש את לאה על תנאי וגירשה מן האירוסין </a:t>
                      </a:r>
                    </a:p>
                    <a:p>
                      <a:pPr algn="ctr" rtl="1"/>
                      <a:r>
                        <a:rPr lang="he-IL" sz="1400" dirty="0" smtClean="0"/>
                        <a:t>וחזר וכנס את לאה סתם]</a:t>
                      </a:r>
                      <a:endParaRPr lang="he-IL" sz="1400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צריכה גט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לא צריכה גט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טעות </a:t>
                      </a:r>
                      <a:r>
                        <a:rPr lang="he-IL" dirty="0" err="1" smtClean="0"/>
                        <a:t>אשה</a:t>
                      </a:r>
                      <a:r>
                        <a:rPr lang="he-IL" dirty="0" smtClean="0"/>
                        <a:t> אחת</a:t>
                      </a:r>
                    </a:p>
                    <a:p>
                      <a:pPr algn="ctr" rtl="1"/>
                      <a:r>
                        <a:rPr lang="he-IL" sz="1400" dirty="0" smtClean="0"/>
                        <a:t>[קידש את לאה על תנאי ואח"כ כנס את לאה סתם]</a:t>
                      </a:r>
                      <a:endParaRPr lang="he-IL" sz="1400" dirty="0"/>
                    </a:p>
                  </a:txBody>
                  <a:tcPr marL="72000" marR="72000" marT="36000" marB="36000"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לא צריכה</a:t>
                      </a:r>
                      <a:r>
                        <a:rPr lang="he-IL" baseline="0" dirty="0" smtClean="0"/>
                        <a:t> גט</a:t>
                      </a:r>
                      <a:endParaRPr lang="he-IL" dirty="0"/>
                    </a:p>
                  </a:txBody>
                  <a:tcPr marL="72000" marR="72000" marT="36000" marB="3600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5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4315</TotalTime>
  <Words>1981</Words>
  <Application>Microsoft Office PowerPoint</Application>
  <PresentationFormat>‫הצגה על המסך (4:3)</PresentationFormat>
  <Paragraphs>302</Paragraphs>
  <Slides>14</Slides>
  <Notes>11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</cp:lastModifiedBy>
  <cp:revision>392</cp:revision>
  <dcterms:created xsi:type="dcterms:W3CDTF">2015-01-28T10:22:53Z</dcterms:created>
  <dcterms:modified xsi:type="dcterms:W3CDTF">2015-04-16T17:29:43Z</dcterms:modified>
</cp:coreProperties>
</file>