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76" r:id="rId2"/>
    <p:sldId id="306" r:id="rId3"/>
    <p:sldId id="309" r:id="rId4"/>
    <p:sldId id="308" r:id="rId5"/>
    <p:sldId id="310" r:id="rId6"/>
    <p:sldId id="312" r:id="rId7"/>
    <p:sldId id="311" r:id="rId8"/>
    <p:sldId id="307" r:id="rId9"/>
    <p:sldId id="319" r:id="rId10"/>
    <p:sldId id="318" r:id="rId11"/>
    <p:sldId id="314" r:id="rId12"/>
    <p:sldId id="315" r:id="rId13"/>
    <p:sldId id="313" r:id="rId14"/>
    <p:sldId id="316" r:id="rId15"/>
    <p:sldId id="317" r:id="rId16"/>
    <p:sldId id="293" r:id="rId17"/>
    <p:sldId id="274"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88225" autoAdjust="0"/>
  </p:normalViewPr>
  <p:slideViewPr>
    <p:cSldViewPr>
      <p:cViewPr varScale="1">
        <p:scale>
          <a:sx n="67" d="100"/>
          <a:sy n="67" d="100"/>
        </p:scale>
        <p:origin x="15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י'/אייר/תשע"ה</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וחזר ומחלו</a:t>
            </a:r>
            <a:r>
              <a:rPr lang="he-IL" dirty="0" smtClean="0"/>
              <a:t>. המוכר שהוא </a:t>
            </a:r>
            <a:r>
              <a:rPr lang="he-IL" dirty="0" err="1" smtClean="0"/>
              <a:t>מלוה</a:t>
            </a:r>
            <a:r>
              <a:rPr lang="he-IL" dirty="0" smtClean="0"/>
              <a:t> מחלו </a:t>
            </a:r>
            <a:r>
              <a:rPr lang="he-IL" dirty="0" err="1" smtClean="0"/>
              <a:t>ללוה</a:t>
            </a:r>
            <a:r>
              <a:rPr lang="he-IL" dirty="0" smtClean="0"/>
              <a:t>:</a:t>
            </a:r>
            <a:r>
              <a:rPr lang="he-IL" b="1" dirty="0" smtClean="0"/>
              <a:t> מחול</a:t>
            </a:r>
            <a:r>
              <a:rPr lang="he-IL" dirty="0" smtClean="0"/>
              <a:t>. </a:t>
            </a:r>
            <a:r>
              <a:rPr lang="he-IL" dirty="0" err="1" smtClean="0"/>
              <a:t>דאמר</a:t>
            </a:r>
            <a:r>
              <a:rPr lang="he-IL" dirty="0" smtClean="0"/>
              <a:t> ליה </a:t>
            </a:r>
            <a:r>
              <a:rPr lang="he-IL" dirty="0" err="1" smtClean="0"/>
              <a:t>לוה</a:t>
            </a:r>
            <a:r>
              <a:rPr lang="he-IL" dirty="0" smtClean="0"/>
              <a:t> ללוקח לאו בעל דברים </a:t>
            </a:r>
            <a:r>
              <a:rPr lang="he-IL" dirty="0" err="1" smtClean="0"/>
              <a:t>דידי</a:t>
            </a:r>
            <a:r>
              <a:rPr lang="he-IL" dirty="0" smtClean="0"/>
              <a:t> את:</a:t>
            </a:r>
            <a:r>
              <a:rPr lang="he-IL" b="1" dirty="0" smtClean="0"/>
              <a:t> ואפי' יורש</a:t>
            </a:r>
            <a:r>
              <a:rPr lang="he-IL" dirty="0" smtClean="0"/>
              <a:t>. של </a:t>
            </a:r>
            <a:r>
              <a:rPr lang="he-IL" dirty="0" err="1" smtClean="0"/>
              <a:t>מלוה</a:t>
            </a:r>
            <a:r>
              <a:rPr lang="he-IL" dirty="0" smtClean="0"/>
              <a:t> מוחל</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2657517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11</a:t>
            </a:fld>
            <a:endParaRPr lang="he-IL"/>
          </a:p>
        </p:txBody>
      </p:sp>
    </p:spTree>
    <p:extLst>
      <p:ext uri="{BB962C8B-B14F-4D97-AF65-F5344CB8AC3E}">
        <p14:creationId xmlns:p14="http://schemas.microsoft.com/office/powerpoint/2010/main" val="3094967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12</a:t>
            </a:fld>
            <a:endParaRPr lang="he-IL"/>
          </a:p>
        </p:txBody>
      </p:sp>
    </p:spTree>
    <p:extLst>
      <p:ext uri="{BB962C8B-B14F-4D97-AF65-F5344CB8AC3E}">
        <p14:creationId xmlns:p14="http://schemas.microsoft.com/office/powerpoint/2010/main" val="3539198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משביע אותה שבועה מדרבנן שלא עיכבה בידה כלום.</a:t>
            </a:r>
          </a:p>
          <a:p>
            <a:r>
              <a:rPr lang="he-IL" dirty="0" err="1" smtClean="0"/>
              <a:t>פילכה</a:t>
            </a:r>
            <a:r>
              <a:rPr lang="he-IL" dirty="0" smtClean="0"/>
              <a:t> = הצמר שטווה עבורו.</a:t>
            </a:r>
          </a:p>
          <a:p>
            <a:r>
              <a:rPr lang="he-IL" b="1" dirty="0" smtClean="0"/>
              <a:t>חנוונית</a:t>
            </a:r>
            <a:r>
              <a:rPr lang="he-IL" dirty="0" smtClean="0"/>
              <a:t>. למכור יינו ופירותיו בחנות:</a:t>
            </a:r>
            <a:r>
              <a:rPr lang="he-IL" b="1" dirty="0" smtClean="0"/>
              <a:t> משביעה</a:t>
            </a:r>
            <a:r>
              <a:rPr lang="he-IL" dirty="0" smtClean="0"/>
              <a:t>. שלא עיכבה בידה כלום:</a:t>
            </a:r>
            <a:r>
              <a:rPr lang="he-IL" b="1" dirty="0" smtClean="0"/>
              <a:t> </a:t>
            </a:r>
            <a:r>
              <a:rPr lang="he-IL" b="1" dirty="0" err="1" smtClean="0"/>
              <a:t>אפוטרופיא</a:t>
            </a:r>
            <a:r>
              <a:rPr lang="he-IL" dirty="0" smtClean="0"/>
              <a:t>. להכניס ולהוציא פירותיו ולשכור פועלים </a:t>
            </a:r>
            <a:r>
              <a:rPr lang="he-IL" dirty="0" err="1" smtClean="0"/>
              <a:t>ולישא</a:t>
            </a:r>
            <a:r>
              <a:rPr lang="he-IL" dirty="0" smtClean="0"/>
              <a:t> </a:t>
            </a:r>
            <a:r>
              <a:rPr lang="he-IL" dirty="0" err="1" smtClean="0"/>
              <a:t>וליתן</a:t>
            </a:r>
            <a:r>
              <a:rPr lang="he-IL" dirty="0" smtClean="0"/>
              <a:t>:</a:t>
            </a:r>
            <a:r>
              <a:rPr lang="he-IL" b="1" dirty="0" smtClean="0"/>
              <a:t> גמ' </a:t>
            </a:r>
            <a:r>
              <a:rPr lang="he-IL" b="1" dirty="0" err="1" smtClean="0"/>
              <a:t>ע''י</a:t>
            </a:r>
            <a:r>
              <a:rPr lang="he-IL" b="1" dirty="0" smtClean="0"/>
              <a:t> גלגול </a:t>
            </a:r>
            <a:r>
              <a:rPr lang="he-IL" b="1" dirty="0" err="1" smtClean="0"/>
              <a:t>קאמר</a:t>
            </a:r>
            <a:r>
              <a:rPr lang="he-IL" dirty="0" smtClean="0"/>
              <a:t>. </a:t>
            </a:r>
            <a:r>
              <a:rPr lang="he-IL" dirty="0" err="1" smtClean="0"/>
              <a:t>דשמעיה</a:t>
            </a:r>
            <a:r>
              <a:rPr lang="he-IL" dirty="0" smtClean="0"/>
              <a:t> </a:t>
            </a:r>
            <a:r>
              <a:rPr lang="he-IL" dirty="0" err="1" smtClean="0"/>
              <a:t>לת</a:t>
            </a:r>
            <a:r>
              <a:rPr lang="he-IL" dirty="0" smtClean="0"/>
              <a:t>''ק </a:t>
            </a:r>
            <a:r>
              <a:rPr lang="he-IL" dirty="0" err="1" smtClean="0"/>
              <a:t>דאמר</a:t>
            </a:r>
            <a:r>
              <a:rPr lang="he-IL" dirty="0" smtClean="0"/>
              <a:t> משביעה על </a:t>
            </a:r>
            <a:r>
              <a:rPr lang="he-IL" dirty="0" err="1" smtClean="0"/>
              <a:t>האפטרופסות</a:t>
            </a:r>
            <a:r>
              <a:rPr lang="he-IL" dirty="0" smtClean="0"/>
              <a:t> ולא על </a:t>
            </a:r>
            <a:r>
              <a:rPr lang="he-IL" dirty="0" err="1" smtClean="0"/>
              <a:t>פילכה</a:t>
            </a:r>
            <a:r>
              <a:rPr lang="he-IL" dirty="0" smtClean="0"/>
              <a:t> ועיסתה ואפילו </a:t>
            </a:r>
            <a:r>
              <a:rPr lang="he-IL" dirty="0" err="1" smtClean="0"/>
              <a:t>ע''י</a:t>
            </a:r>
            <a:r>
              <a:rPr lang="he-IL" dirty="0" smtClean="0"/>
              <a:t> גלגול שבועת </a:t>
            </a:r>
            <a:r>
              <a:rPr lang="he-IL" dirty="0" err="1" smtClean="0"/>
              <a:t>אפטרופסות</a:t>
            </a:r>
            <a:r>
              <a:rPr lang="he-IL" dirty="0" smtClean="0"/>
              <a:t> </a:t>
            </a:r>
            <a:r>
              <a:rPr lang="he-IL" dirty="0" err="1" smtClean="0"/>
              <a:t>דכיון</a:t>
            </a:r>
            <a:r>
              <a:rPr lang="he-IL" dirty="0" smtClean="0"/>
              <a:t> </a:t>
            </a:r>
            <a:r>
              <a:rPr lang="he-IL" dirty="0" err="1" smtClean="0"/>
              <a:t>דשבועת</a:t>
            </a:r>
            <a:r>
              <a:rPr lang="he-IL" dirty="0" smtClean="0"/>
              <a:t> </a:t>
            </a:r>
            <a:r>
              <a:rPr lang="he-IL" dirty="0" err="1" smtClean="0"/>
              <a:t>אפטרופסות</a:t>
            </a:r>
            <a:r>
              <a:rPr lang="he-IL" dirty="0" smtClean="0"/>
              <a:t> דרבנן [</a:t>
            </a:r>
            <a:r>
              <a:rPr lang="he-IL" dirty="0" err="1" smtClean="0"/>
              <a:t>דהא</a:t>
            </a:r>
            <a:r>
              <a:rPr lang="he-IL" dirty="0" smtClean="0"/>
              <a:t> לא קטען ליה תובע טענת ברי אלא רצוני שתשבע לי לא </a:t>
            </a:r>
            <a:r>
              <a:rPr lang="he-IL" dirty="0" err="1" smtClean="0"/>
              <a:t>מגלגלין</a:t>
            </a:r>
            <a:r>
              <a:rPr lang="he-IL" dirty="0" smtClean="0"/>
              <a:t> על ידה] שבועה אחריתי ואתא ר' אליעזר </a:t>
            </a:r>
            <a:r>
              <a:rPr lang="he-IL" dirty="0" err="1" smtClean="0"/>
              <a:t>למימר</a:t>
            </a:r>
            <a:r>
              <a:rPr lang="he-IL" dirty="0" smtClean="0"/>
              <a:t> </a:t>
            </a:r>
            <a:r>
              <a:rPr lang="he-IL" dirty="0" err="1" smtClean="0"/>
              <a:t>היכא</a:t>
            </a:r>
            <a:r>
              <a:rPr lang="he-IL" dirty="0" smtClean="0"/>
              <a:t> </a:t>
            </a:r>
            <a:r>
              <a:rPr lang="he-IL" dirty="0" err="1" smtClean="0"/>
              <a:t>דהושיבה</a:t>
            </a:r>
            <a:r>
              <a:rPr lang="he-IL" dirty="0" smtClean="0"/>
              <a:t> חנונית </a:t>
            </a:r>
            <a:r>
              <a:rPr lang="he-IL" dirty="0" err="1" smtClean="0"/>
              <a:t>מיגו</a:t>
            </a:r>
            <a:r>
              <a:rPr lang="he-IL" dirty="0" smtClean="0"/>
              <a:t> </a:t>
            </a:r>
            <a:r>
              <a:rPr lang="he-IL" dirty="0" err="1" smtClean="0"/>
              <a:t>דמישתבעה</a:t>
            </a:r>
            <a:r>
              <a:rPr lang="he-IL" dirty="0" smtClean="0"/>
              <a:t> </a:t>
            </a:r>
            <a:r>
              <a:rPr lang="he-IL" dirty="0" err="1" smtClean="0"/>
              <a:t>אאפטרופסות</a:t>
            </a:r>
            <a:r>
              <a:rPr lang="he-IL" dirty="0" smtClean="0"/>
              <a:t> משתבעה </a:t>
            </a:r>
            <a:r>
              <a:rPr lang="he-IL" dirty="0" err="1" smtClean="0"/>
              <a:t>נמי</a:t>
            </a:r>
            <a:r>
              <a:rPr lang="he-IL" dirty="0" smtClean="0"/>
              <a:t> על ידי גלגול על </a:t>
            </a:r>
            <a:r>
              <a:rPr lang="he-IL" dirty="0" err="1" smtClean="0"/>
              <a:t>פילכה</a:t>
            </a:r>
            <a:r>
              <a:rPr lang="he-IL" dirty="0" smtClean="0"/>
              <a:t> ועיסתה </a:t>
            </a:r>
            <a:r>
              <a:rPr lang="he-IL" dirty="0" err="1" smtClean="0"/>
              <a:t>דמגלגלין</a:t>
            </a:r>
            <a:r>
              <a:rPr lang="he-IL" dirty="0" smtClean="0"/>
              <a:t> מדרבנן:</a:t>
            </a:r>
            <a:r>
              <a:rPr lang="he-IL" b="1" dirty="0" smtClean="0"/>
              <a:t> או </a:t>
            </a:r>
            <a:r>
              <a:rPr lang="he-IL" b="1" dirty="0" err="1" smtClean="0"/>
              <a:t>לכתחלה</a:t>
            </a:r>
            <a:r>
              <a:rPr lang="he-IL" b="1" dirty="0" smtClean="0"/>
              <a:t> </a:t>
            </a:r>
            <a:r>
              <a:rPr lang="he-IL" b="1" dirty="0" err="1" smtClean="0"/>
              <a:t>קאמר</a:t>
            </a:r>
            <a:r>
              <a:rPr lang="he-IL" dirty="0" smtClean="0"/>
              <a:t>. </a:t>
            </a:r>
            <a:r>
              <a:rPr lang="he-IL" dirty="0" err="1" smtClean="0"/>
              <a:t>דאפי</a:t>
            </a:r>
            <a:r>
              <a:rPr lang="he-IL" dirty="0" smtClean="0"/>
              <a:t>' לא מינה </a:t>
            </a:r>
            <a:r>
              <a:rPr lang="he-IL" dirty="0" err="1" smtClean="0"/>
              <a:t>אפוטרופיא</a:t>
            </a:r>
            <a:r>
              <a:rPr lang="he-IL" dirty="0" smtClean="0"/>
              <a:t> משביעה על פלכה שהרי </a:t>
            </a:r>
            <a:r>
              <a:rPr lang="he-IL" dirty="0" err="1" smtClean="0"/>
              <a:t>אפוטרופסת</a:t>
            </a:r>
            <a:r>
              <a:rPr lang="he-IL" dirty="0" smtClean="0"/>
              <a:t> היא:</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13</a:t>
            </a:fld>
            <a:endParaRPr lang="he-IL"/>
          </a:p>
        </p:txBody>
      </p:sp>
    </p:spTree>
    <p:extLst>
      <p:ext uri="{BB962C8B-B14F-4D97-AF65-F5344CB8AC3E}">
        <p14:creationId xmlns:p14="http://schemas.microsoft.com/office/powerpoint/2010/main" val="1631847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בכפיפה</a:t>
            </a:r>
            <a:r>
              <a:rPr lang="he-IL" dirty="0" smtClean="0"/>
              <a:t>. בתוך קופה אחת:</a:t>
            </a:r>
            <a:r>
              <a:rPr lang="he-IL" b="1" dirty="0" smtClean="0"/>
              <a:t> שפיר</a:t>
            </a:r>
            <a:r>
              <a:rPr lang="he-IL" dirty="0" smtClean="0"/>
              <a:t>. </a:t>
            </a:r>
            <a:r>
              <a:rPr lang="he-IL" dirty="0" err="1" smtClean="0"/>
              <a:t>דאמרה</a:t>
            </a:r>
            <a:r>
              <a:rPr lang="he-IL" dirty="0" smtClean="0"/>
              <a:t> ליה הואיל ומשבעת לי על </a:t>
            </a:r>
            <a:r>
              <a:rPr lang="he-IL" dirty="0" err="1" smtClean="0"/>
              <a:t>פילכי</a:t>
            </a:r>
            <a:r>
              <a:rPr lang="he-IL" dirty="0" smtClean="0"/>
              <a:t> איני יכול לסבול קפדנותך:</a:t>
            </a:r>
            <a:r>
              <a:rPr lang="he-IL" b="1" dirty="0" smtClean="0"/>
              <a:t> מאי נפקא לה מינה</a:t>
            </a:r>
            <a:r>
              <a:rPr lang="he-IL" dirty="0" smtClean="0"/>
              <a:t>. הרי </a:t>
            </a:r>
            <a:r>
              <a:rPr lang="he-IL" dirty="0" err="1" smtClean="0"/>
              <a:t>נתחייבת</a:t>
            </a:r>
            <a:r>
              <a:rPr lang="he-IL" dirty="0" smtClean="0"/>
              <a:t> לו שבועה ומה יקשה לה גלגול זה אם לא עיכבה כלום:</a:t>
            </a:r>
            <a:r>
              <a:rPr lang="he-IL" b="1" dirty="0" smtClean="0"/>
              <a:t> הואיל </a:t>
            </a:r>
            <a:r>
              <a:rPr lang="he-IL" b="1" dirty="0" err="1" smtClean="0"/>
              <a:t>וקא</a:t>
            </a:r>
            <a:r>
              <a:rPr lang="he-IL" b="1" dirty="0" smtClean="0"/>
              <a:t> דייקת </a:t>
            </a:r>
            <a:r>
              <a:rPr lang="he-IL" b="1" dirty="0" err="1" smtClean="0"/>
              <a:t>בתראי</a:t>
            </a:r>
            <a:r>
              <a:rPr lang="he-IL" dirty="0" smtClean="0"/>
              <a:t>. אינך אוהב ומאמין אותי ולא </a:t>
            </a:r>
            <a:r>
              <a:rPr lang="he-IL" dirty="0" err="1" smtClean="0"/>
              <a:t>מצינא</a:t>
            </a:r>
            <a:r>
              <a:rPr lang="he-IL" dirty="0" smtClean="0"/>
              <a:t> </a:t>
            </a:r>
            <a:r>
              <a:rPr lang="he-IL" dirty="0" err="1" smtClean="0"/>
              <a:t>דאידור</a:t>
            </a:r>
            <a:r>
              <a:rPr lang="he-IL" dirty="0" smtClean="0"/>
              <a:t> בהדך:</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14</a:t>
            </a:fld>
            <a:endParaRPr lang="he-IL"/>
          </a:p>
        </p:txBody>
      </p:sp>
    </p:spTree>
    <p:extLst>
      <p:ext uri="{BB962C8B-B14F-4D97-AF65-F5344CB8AC3E}">
        <p14:creationId xmlns:p14="http://schemas.microsoft.com/office/powerpoint/2010/main" val="4099701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הרי שלא פטר</a:t>
            </a:r>
            <a:r>
              <a:rPr lang="he-IL" dirty="0" smtClean="0"/>
              <a:t>. שלא כתב לה נדר ושבועה אין לי עליך:</a:t>
            </a:r>
            <a:r>
              <a:rPr lang="he-IL" b="1" dirty="0" smtClean="0"/>
              <a:t> נדר</a:t>
            </a:r>
            <a:r>
              <a:rPr lang="he-IL" dirty="0" smtClean="0"/>
              <a:t>. שנודרת לו יאסרו עלי כל פירות שבעולם אם עיכבתי משלך כלום </a:t>
            </a:r>
            <a:r>
              <a:rPr lang="he-IL" dirty="0" err="1" smtClean="0"/>
              <a:t>כדאמר</a:t>
            </a:r>
            <a:r>
              <a:rPr lang="he-IL" dirty="0" smtClean="0"/>
              <a:t> במסכת גיטין (דף לד:) נמנעו </a:t>
            </a:r>
            <a:r>
              <a:rPr lang="he-IL" dirty="0" err="1" smtClean="0"/>
              <a:t>מלהשביעה</a:t>
            </a:r>
            <a:r>
              <a:rPr lang="he-IL" dirty="0" smtClean="0"/>
              <a:t> התקין </a:t>
            </a:r>
            <a:r>
              <a:rPr lang="he-IL" dirty="0" err="1" smtClean="0"/>
              <a:t>ר''ג</a:t>
            </a:r>
            <a:r>
              <a:rPr lang="he-IL" dirty="0" smtClean="0"/>
              <a:t> הזקן שתהא נודרת ליתומים כל מה שירצו וגובה כתובתה:</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15</a:t>
            </a:fld>
            <a:endParaRPr lang="he-IL"/>
          </a:p>
        </p:txBody>
      </p:sp>
    </p:spTree>
    <p:extLst>
      <p:ext uri="{BB962C8B-B14F-4D97-AF65-F5344CB8AC3E}">
        <p14:creationId xmlns:p14="http://schemas.microsoft.com/office/powerpoint/2010/main" val="517061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err="1" smtClean="0"/>
              <a:t>זבינתה</a:t>
            </a:r>
            <a:r>
              <a:rPr lang="he-IL" b="1" dirty="0" smtClean="0"/>
              <a:t> לכתובתה</a:t>
            </a:r>
            <a:r>
              <a:rPr lang="he-IL" dirty="0" smtClean="0"/>
              <a:t>. מכרה שעבוד כתובתה לאחרים בעודה תחת בעלה:</a:t>
            </a:r>
            <a:r>
              <a:rPr lang="he-IL" b="1" dirty="0" smtClean="0"/>
              <a:t> בטובת הנאה</a:t>
            </a:r>
            <a:r>
              <a:rPr lang="he-IL" dirty="0" smtClean="0"/>
              <a:t>. דבר מועט שאינו אלא כחיזוק טובה שקורין </a:t>
            </a:r>
            <a:r>
              <a:rPr lang="he-IL" dirty="0" err="1" smtClean="0"/>
              <a:t>גרי''ד</a:t>
            </a:r>
            <a:r>
              <a:rPr lang="he-IL" dirty="0" smtClean="0"/>
              <a:t> מפיק רצון ולפי שהלוקח מטיל מעותיו בספק שמא תמות היא בחיי בעלה מפחד ואינו לוקחה אלא בדמי' </a:t>
            </a:r>
            <a:r>
              <a:rPr lang="he-IL" dirty="0" err="1" smtClean="0"/>
              <a:t>מועטי</a:t>
            </a:r>
            <a:r>
              <a:rPr lang="he-IL" dirty="0" smtClean="0"/>
              <a:t>':</a:t>
            </a:r>
            <a:r>
              <a:rPr lang="he-IL" b="1" dirty="0" smtClean="0"/>
              <a:t> </a:t>
            </a:r>
            <a:r>
              <a:rPr lang="he-IL" b="1" dirty="0" err="1" smtClean="0"/>
              <a:t>ה''ג</a:t>
            </a:r>
            <a:r>
              <a:rPr lang="he-IL" b="1" dirty="0" smtClean="0"/>
              <a:t> אתו תבעי לה </a:t>
            </a:r>
            <a:r>
              <a:rPr lang="he-IL" b="1" dirty="0" err="1" smtClean="0"/>
              <a:t>לברתה</a:t>
            </a:r>
            <a:r>
              <a:rPr lang="he-IL" dirty="0" smtClean="0"/>
              <a:t>. אתו לקוחות </a:t>
            </a:r>
            <a:r>
              <a:rPr lang="he-IL" dirty="0" err="1" smtClean="0"/>
              <a:t>וקא</a:t>
            </a:r>
            <a:r>
              <a:rPr lang="he-IL" dirty="0" smtClean="0"/>
              <a:t> תבעי לה </a:t>
            </a:r>
            <a:r>
              <a:rPr lang="he-IL" dirty="0" err="1" smtClean="0"/>
              <a:t>לברתה</a:t>
            </a:r>
            <a:r>
              <a:rPr lang="he-IL" dirty="0" smtClean="0"/>
              <a:t> הבאה לגבות כתובת אמה מאביה </a:t>
            </a:r>
            <a:r>
              <a:rPr lang="he-IL" dirty="0" err="1" smtClean="0"/>
              <a:t>ולירש</a:t>
            </a:r>
            <a:r>
              <a:rPr lang="he-IL" dirty="0" smtClean="0"/>
              <a:t> הכתובה </a:t>
            </a:r>
            <a:r>
              <a:rPr lang="he-IL" dirty="0" err="1" smtClean="0"/>
              <a:t>מכח</a:t>
            </a:r>
            <a:r>
              <a:rPr lang="he-IL" dirty="0" smtClean="0"/>
              <a:t> אמה ואלו באין ליטול אותה הימנה לומר אמך מכרה לנו: </a:t>
            </a:r>
            <a:r>
              <a:rPr lang="he-IL" b="1" dirty="0" err="1" smtClean="0"/>
              <a:t>תיזיל</a:t>
            </a:r>
            <a:r>
              <a:rPr lang="he-IL" b="1" dirty="0" smtClean="0"/>
              <a:t> </a:t>
            </a:r>
            <a:r>
              <a:rPr lang="he-IL" b="1" dirty="0" err="1" smtClean="0"/>
              <a:t>ותיחלה</a:t>
            </a:r>
            <a:r>
              <a:rPr lang="he-IL" b="1" dirty="0" smtClean="0"/>
              <a:t> </a:t>
            </a:r>
            <a:r>
              <a:rPr lang="he-IL" b="1" dirty="0" err="1" smtClean="0"/>
              <a:t>כו</a:t>
            </a:r>
            <a:r>
              <a:rPr lang="he-IL" b="1" dirty="0" smtClean="0"/>
              <a:t>'</a:t>
            </a:r>
            <a:r>
              <a:rPr lang="he-IL" dirty="0" smtClean="0"/>
              <a:t>. </a:t>
            </a:r>
            <a:r>
              <a:rPr lang="he-IL" dirty="0" err="1" smtClean="0"/>
              <a:t>דאמרינן</a:t>
            </a:r>
            <a:r>
              <a:rPr lang="he-IL" dirty="0" smtClean="0"/>
              <a:t> אפי' יורש מוחל ואמה של זו מכרה להן שטר חוב שהיה לה על בעלה:</a:t>
            </a:r>
            <a:r>
              <a:rPr lang="he-IL" b="1" dirty="0" smtClean="0"/>
              <a:t> עשינו עצמינו</a:t>
            </a:r>
            <a:r>
              <a:rPr lang="he-IL" dirty="0" smtClean="0"/>
              <a:t>. כקרוב של בעל דין או אוהבו הבא אצל </a:t>
            </a:r>
            <a:r>
              <a:rPr lang="he-IL" dirty="0" err="1" smtClean="0"/>
              <a:t>דיינין</a:t>
            </a:r>
            <a:r>
              <a:rPr lang="he-IL" dirty="0" smtClean="0"/>
              <a:t> ועורכו בראיות אחר זכות אוהבו או קרובו כך למדתי עצה לזו להפסיד שכנגדה:</a:t>
            </a:r>
            <a:r>
              <a:rPr lang="he-IL" b="1" dirty="0" smtClean="0"/>
              <a:t> מעיקרא</a:t>
            </a:r>
            <a:r>
              <a:rPr lang="he-IL" dirty="0" smtClean="0"/>
              <a:t>. כשאמר כן:</a:t>
            </a:r>
            <a:r>
              <a:rPr lang="he-IL" b="1" dirty="0" smtClean="0"/>
              <a:t> לבסוף</a:t>
            </a:r>
            <a:r>
              <a:rPr lang="he-IL" dirty="0" smtClean="0"/>
              <a:t>. כשנתחרט:</a:t>
            </a:r>
            <a:r>
              <a:rPr lang="he-IL" b="1" dirty="0" smtClean="0"/>
              <a:t> אדם חשוב שאני</a:t>
            </a:r>
            <a:r>
              <a:rPr lang="he-IL" dirty="0" smtClean="0"/>
              <a:t>. לפי שלמדין הימנו ויש שיעשו אף שלא לקרובים: [מאירי נב ע"ב</a:t>
            </a:r>
            <a:r>
              <a:rPr lang="he-IL" baseline="0" dirty="0" smtClean="0"/>
              <a:t> כתב שיש בדבר ענין מוסרי שלא </a:t>
            </a:r>
            <a:r>
              <a:rPr lang="he-IL" baseline="0" dirty="0" err="1" smtClean="0"/>
              <a:t>ליעץ</a:t>
            </a:r>
            <a:r>
              <a:rPr lang="he-IL" baseline="0" dirty="0" smtClean="0"/>
              <a:t> לאדם עצה ולהפסיד ע"י כך אחרים אפילו בעצה </a:t>
            </a:r>
            <a:r>
              <a:rPr lang="he-IL" baseline="0" dirty="0" err="1" smtClean="0"/>
              <a:t>אמיתית</a:t>
            </a:r>
            <a:r>
              <a:rPr lang="he-IL" baseline="0" dirty="0" smtClean="0"/>
              <a:t> ורק לקרובו מותר מחמת הפסוק ומבשרך וכו' ובאדם חשוב אסרו גם לקרובו]</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264038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ואי פקח הוא</a:t>
            </a:r>
            <a:r>
              <a:rPr lang="he-IL" dirty="0" smtClean="0"/>
              <a:t>. הלוקח:</a:t>
            </a:r>
            <a:r>
              <a:rPr lang="he-IL" b="1" dirty="0" smtClean="0"/>
              <a:t> מקרקש ליה זוזי</a:t>
            </a:r>
            <a:r>
              <a:rPr lang="he-IL" dirty="0" smtClean="0"/>
              <a:t>. </a:t>
            </a:r>
            <a:r>
              <a:rPr lang="he-IL" dirty="0" err="1" smtClean="0"/>
              <a:t>ללוה</a:t>
            </a:r>
            <a:r>
              <a:rPr lang="he-IL" dirty="0" smtClean="0"/>
              <a:t> ושוכרו בהן לכתוב לו </a:t>
            </a:r>
            <a:r>
              <a:rPr lang="he-IL" dirty="0" err="1" smtClean="0"/>
              <a:t>שט''ח</a:t>
            </a:r>
            <a:r>
              <a:rPr lang="he-IL" dirty="0" smtClean="0"/>
              <a:t> בשמו קודם שיעשו </a:t>
            </a:r>
            <a:r>
              <a:rPr lang="he-IL" dirty="0" err="1" smtClean="0"/>
              <a:t>קנוניא</a:t>
            </a:r>
            <a:r>
              <a:rPr lang="he-IL" dirty="0" smtClean="0"/>
              <a:t> בין שניהם:</a:t>
            </a:r>
          </a:p>
          <a:p>
            <a:r>
              <a:rPr lang="he-IL" b="1" dirty="0" smtClean="0"/>
              <a:t>מאן </a:t>
            </a:r>
            <a:r>
              <a:rPr lang="he-IL" b="1" dirty="0" err="1" smtClean="0"/>
              <a:t>דדאין</a:t>
            </a:r>
            <a:r>
              <a:rPr lang="he-IL" b="1" dirty="0" smtClean="0"/>
              <a:t> </a:t>
            </a:r>
            <a:r>
              <a:rPr lang="he-IL" b="1" dirty="0" err="1" smtClean="0"/>
              <a:t>דינא</a:t>
            </a:r>
            <a:r>
              <a:rPr lang="he-IL" b="1" dirty="0" smtClean="0"/>
              <a:t> </a:t>
            </a:r>
            <a:r>
              <a:rPr lang="he-IL" b="1" dirty="0" err="1" smtClean="0"/>
              <a:t>דגרמי</a:t>
            </a:r>
            <a:r>
              <a:rPr lang="he-IL" dirty="0" smtClean="0"/>
              <a:t>. המחייב את הגורם הפסד </a:t>
            </a:r>
            <a:r>
              <a:rPr lang="he-IL" dirty="0" err="1" smtClean="0"/>
              <a:t>לחבירו</a:t>
            </a:r>
            <a:r>
              <a:rPr lang="he-IL" dirty="0" smtClean="0"/>
              <a:t>:</a:t>
            </a:r>
            <a:r>
              <a:rPr lang="he-IL" b="1" dirty="0" smtClean="0"/>
              <a:t> מגבי ביה</a:t>
            </a:r>
            <a:r>
              <a:rPr lang="he-IL" dirty="0" smtClean="0"/>
              <a:t>. בהאי </a:t>
            </a:r>
            <a:r>
              <a:rPr lang="he-IL" dirty="0" err="1" smtClean="0"/>
              <a:t>שטרא</a:t>
            </a:r>
            <a:r>
              <a:rPr lang="he-IL" dirty="0" smtClean="0"/>
              <a:t> מן </a:t>
            </a:r>
            <a:r>
              <a:rPr lang="he-IL" dirty="0" err="1" smtClean="0"/>
              <a:t>המוחלו</a:t>
            </a:r>
            <a:r>
              <a:rPr lang="he-IL" dirty="0" smtClean="0"/>
              <a:t>:</a:t>
            </a:r>
            <a:r>
              <a:rPr lang="he-IL" b="1" dirty="0" smtClean="0"/>
              <a:t> דמי </a:t>
            </a:r>
            <a:r>
              <a:rPr lang="he-IL" b="1" dirty="0" err="1" smtClean="0"/>
              <a:t>שטרא</a:t>
            </a:r>
            <a:r>
              <a:rPr lang="he-IL" b="1" dirty="0" smtClean="0"/>
              <a:t> </a:t>
            </a:r>
            <a:r>
              <a:rPr lang="he-IL" b="1" dirty="0" err="1" smtClean="0"/>
              <a:t>מעליא</a:t>
            </a:r>
            <a:r>
              <a:rPr lang="he-IL" dirty="0" smtClean="0"/>
              <a:t>. כל החוב שבתוכו:</a:t>
            </a:r>
            <a:r>
              <a:rPr lang="he-IL" b="1" dirty="0" smtClean="0"/>
              <a:t> ומאן דלא </a:t>
            </a:r>
            <a:r>
              <a:rPr lang="he-IL" b="1" dirty="0" err="1" smtClean="0"/>
              <a:t>דאין</a:t>
            </a:r>
            <a:r>
              <a:rPr lang="he-IL" b="1" dirty="0" smtClean="0"/>
              <a:t> </a:t>
            </a:r>
            <a:r>
              <a:rPr lang="he-IL" b="1" dirty="0" err="1" smtClean="0"/>
              <a:t>כו</a:t>
            </a:r>
            <a:r>
              <a:rPr lang="he-IL" b="1" dirty="0" smtClean="0"/>
              <a:t>'</a:t>
            </a:r>
            <a:r>
              <a:rPr lang="he-IL" dirty="0" smtClean="0"/>
              <a:t>. </a:t>
            </a:r>
            <a:r>
              <a:rPr lang="he-IL" dirty="0" err="1" smtClean="0"/>
              <a:t>פלוגתייהו</a:t>
            </a:r>
            <a:r>
              <a:rPr lang="he-IL" dirty="0" smtClean="0"/>
              <a:t> </a:t>
            </a:r>
            <a:r>
              <a:rPr lang="he-IL" dirty="0" err="1" smtClean="0"/>
              <a:t>בבבא</a:t>
            </a:r>
            <a:r>
              <a:rPr lang="he-IL" dirty="0" smtClean="0"/>
              <a:t> קמא בפרק </a:t>
            </a:r>
            <a:r>
              <a:rPr lang="he-IL" dirty="0" err="1" smtClean="0"/>
              <a:t>בתרא</a:t>
            </a:r>
            <a:r>
              <a:rPr lang="he-IL" dirty="0" smtClean="0"/>
              <a:t> (דף </a:t>
            </a:r>
            <a:r>
              <a:rPr lang="he-IL" dirty="0" err="1" smtClean="0"/>
              <a:t>קטז</a:t>
            </a:r>
            <a:r>
              <a:rPr lang="he-IL" dirty="0" smtClean="0"/>
              <a:t>:) ורבי מאיר </a:t>
            </a:r>
            <a:r>
              <a:rPr lang="he-IL" dirty="0" err="1" smtClean="0"/>
              <a:t>אית</a:t>
            </a:r>
            <a:r>
              <a:rPr lang="he-IL" dirty="0" smtClean="0"/>
              <a:t> ליה </a:t>
            </a:r>
            <a:r>
              <a:rPr lang="he-IL" dirty="0" err="1" smtClean="0"/>
              <a:t>דינא</a:t>
            </a:r>
            <a:r>
              <a:rPr lang="he-IL" dirty="0" smtClean="0"/>
              <a:t> </a:t>
            </a:r>
            <a:r>
              <a:rPr lang="he-IL" dirty="0" err="1" smtClean="0"/>
              <a:t>דגרמי</a:t>
            </a:r>
            <a:r>
              <a:rPr lang="he-IL" dirty="0" smtClean="0"/>
              <a:t> </a:t>
            </a:r>
            <a:r>
              <a:rPr lang="he-IL" dirty="0" err="1" smtClean="0"/>
              <a:t>כדתניא</a:t>
            </a:r>
            <a:r>
              <a:rPr lang="he-IL" dirty="0" smtClean="0"/>
              <a:t> (שם דף ק:) נתייאש הימנה ולא גדרה הרי זה קידש וחייב באחריותו גבי כלאים </a:t>
            </a:r>
            <a:r>
              <a:rPr lang="he-IL" dirty="0" err="1" smtClean="0"/>
              <a:t>וקיי''ל</a:t>
            </a:r>
            <a:r>
              <a:rPr lang="he-IL" dirty="0" smtClean="0"/>
              <a:t> כוותיה:</a:t>
            </a:r>
            <a:r>
              <a:rPr lang="he-IL" b="1" dirty="0" smtClean="0"/>
              <a:t> מגבי ביה דמי </a:t>
            </a:r>
            <a:r>
              <a:rPr lang="he-IL" b="1" dirty="0" err="1" smtClean="0"/>
              <a:t>ניירא</a:t>
            </a:r>
            <a:r>
              <a:rPr lang="he-IL" b="1" dirty="0" smtClean="0"/>
              <a:t> בעלמא</a:t>
            </a:r>
            <a:r>
              <a:rPr lang="he-IL" dirty="0" smtClean="0"/>
              <a:t>. כלומר אומר שלא מכר לו אלא הנייר והרי הוא בידך:</a:t>
            </a:r>
            <a:r>
              <a:rPr lang="he-IL" b="1" dirty="0" smtClean="0"/>
              <a:t> כפייה </a:t>
            </a:r>
            <a:r>
              <a:rPr lang="he-IL" b="1" dirty="0" err="1" smtClean="0"/>
              <a:t>רפרם</a:t>
            </a:r>
            <a:r>
              <a:rPr lang="he-IL" b="1" dirty="0" smtClean="0"/>
              <a:t> לרב אשי</a:t>
            </a:r>
            <a:r>
              <a:rPr lang="he-IL" dirty="0" smtClean="0"/>
              <a:t>. שבא הדין לפני רב אשי וסיבבו והקיפו בראיות ואגבי </a:t>
            </a:r>
            <a:r>
              <a:rPr lang="he-IL" dirty="0" err="1" smtClean="0"/>
              <a:t>מדינא</a:t>
            </a:r>
            <a:r>
              <a:rPr lang="he-IL" dirty="0" smtClean="0"/>
              <a:t> </a:t>
            </a:r>
            <a:r>
              <a:rPr lang="he-IL" dirty="0" err="1" smtClean="0"/>
              <a:t>דגרמי</a:t>
            </a:r>
            <a:r>
              <a:rPr lang="he-IL" dirty="0" smtClean="0"/>
              <a:t>:</a:t>
            </a:r>
            <a:r>
              <a:rPr lang="he-IL" b="1" dirty="0" smtClean="0"/>
              <a:t> כי </a:t>
            </a:r>
            <a:r>
              <a:rPr lang="he-IL" b="1" dirty="0" err="1" smtClean="0"/>
              <a:t>כשורא</a:t>
            </a:r>
            <a:r>
              <a:rPr lang="he-IL" dirty="0" smtClean="0"/>
              <a:t> </a:t>
            </a:r>
            <a:r>
              <a:rPr lang="he-IL" b="1" dirty="0" smtClean="0"/>
              <a:t>לצלמי</a:t>
            </a:r>
            <a:r>
              <a:rPr lang="he-IL" dirty="0" smtClean="0"/>
              <a:t>. כלומר גיבוי גמור כל ההפסד דקדק בו כאשר ידקדק הלוקח קורה לצור בה צורות שלוקח ישרה וחלקה:</a:t>
            </a:r>
          </a:p>
          <a:p>
            <a:r>
              <a:rPr lang="he-IL" b="1" dirty="0" err="1" smtClean="0"/>
              <a:t>דינא</a:t>
            </a:r>
            <a:r>
              <a:rPr lang="he-IL" b="1" dirty="0" smtClean="0"/>
              <a:t> </a:t>
            </a:r>
            <a:r>
              <a:rPr lang="he-IL" b="1" dirty="0" err="1" smtClean="0"/>
              <a:t>דגרמי</a:t>
            </a:r>
            <a:r>
              <a:rPr lang="he-IL" b="1" dirty="0" smtClean="0"/>
              <a:t> </a:t>
            </a:r>
            <a:r>
              <a:rPr lang="he-IL" dirty="0" smtClean="0"/>
              <a:t>– לדעת </a:t>
            </a:r>
            <a:r>
              <a:rPr lang="he-IL" dirty="0" err="1" smtClean="0"/>
              <a:t>הרא"ש</a:t>
            </a:r>
            <a:r>
              <a:rPr lang="he-IL" dirty="0" smtClean="0"/>
              <a:t>, זה שונה </a:t>
            </a:r>
            <a:r>
              <a:rPr lang="he-IL" dirty="0" err="1" smtClean="0"/>
              <a:t>מגרמא</a:t>
            </a:r>
            <a:r>
              <a:rPr lang="he-IL" dirty="0" smtClean="0"/>
              <a:t> ב-3 דברים: </a:t>
            </a:r>
            <a:r>
              <a:rPr lang="he-IL" dirty="0" err="1" smtClean="0"/>
              <a:t>בגרמא</a:t>
            </a:r>
            <a:r>
              <a:rPr lang="he-IL" dirty="0" smtClean="0"/>
              <a:t> ספק הדבר אם יבוא נזק, וגם המזיק לא עושה פעולה </a:t>
            </a:r>
            <a:r>
              <a:rPr lang="he-IL" dirty="0" err="1" smtClean="0"/>
              <a:t>בידים</a:t>
            </a:r>
            <a:r>
              <a:rPr lang="he-IL" dirty="0" smtClean="0"/>
              <a:t> בחפץ הניזוק וגם הנזק לא מיד.</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3675788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האי כי דיניה</a:t>
            </a:r>
            <a:r>
              <a:rPr lang="he-IL" dirty="0" smtClean="0"/>
              <a:t>. זה </a:t>
            </a:r>
            <a:r>
              <a:rPr lang="he-IL" dirty="0" err="1" smtClean="0"/>
              <a:t>הלוה</a:t>
            </a:r>
            <a:r>
              <a:rPr lang="he-IL" dirty="0" smtClean="0"/>
              <a:t> מעות וזו סמכה על שיעבוד הקרקע והיא לא נתנה כלום...</a:t>
            </a:r>
          </a:p>
          <a:p>
            <a:r>
              <a:rPr lang="he-IL" b="1" dirty="0" smtClean="0"/>
              <a:t>ולא </a:t>
            </a:r>
            <a:r>
              <a:rPr lang="he-IL" b="1" dirty="0" err="1" smtClean="0"/>
              <a:t>חזיא</a:t>
            </a:r>
            <a:r>
              <a:rPr lang="he-IL" b="1" dirty="0" smtClean="0"/>
              <a:t> אלא לחד</a:t>
            </a:r>
            <a:r>
              <a:rPr lang="he-IL" dirty="0" smtClean="0"/>
              <a:t>. אין בה אלא כדי לאחד מהן:</a:t>
            </a:r>
            <a:r>
              <a:rPr lang="he-IL" b="1" dirty="0" smtClean="0"/>
              <a:t> לבעל חוב </a:t>
            </a:r>
            <a:r>
              <a:rPr lang="he-IL" b="1" dirty="0" err="1" smtClean="0"/>
              <a:t>יהבינן</a:t>
            </a:r>
            <a:r>
              <a:rPr lang="he-IL" dirty="0" smtClean="0"/>
              <a:t>. שלא </a:t>
            </a:r>
            <a:r>
              <a:rPr lang="he-IL" dirty="0" err="1" smtClean="0"/>
              <a:t>תנעול</a:t>
            </a:r>
            <a:r>
              <a:rPr lang="he-IL" dirty="0" smtClean="0"/>
              <a:t> דלת:</a:t>
            </a:r>
            <a:r>
              <a:rPr lang="he-IL" b="1" dirty="0" smtClean="0"/>
              <a:t> יותר משהאיש רוצה </a:t>
            </a:r>
            <a:r>
              <a:rPr lang="he-IL" b="1" dirty="0" err="1" smtClean="0"/>
              <a:t>כו</a:t>
            </a:r>
            <a:r>
              <a:rPr lang="he-IL" b="1" dirty="0" smtClean="0"/>
              <a:t>'</a:t>
            </a:r>
            <a:r>
              <a:rPr lang="he-IL" dirty="0" smtClean="0"/>
              <a:t>. ולא </a:t>
            </a:r>
            <a:r>
              <a:rPr lang="he-IL" dirty="0" err="1" smtClean="0"/>
              <a:t>חיישינן</a:t>
            </a:r>
            <a:r>
              <a:rPr lang="he-IL" dirty="0" smtClean="0"/>
              <a:t> לומר משום </a:t>
            </a:r>
            <a:r>
              <a:rPr lang="he-IL" dirty="0" err="1" smtClean="0"/>
              <a:t>חינא</a:t>
            </a:r>
            <a:r>
              <a:rPr lang="he-IL" dirty="0" smtClean="0"/>
              <a:t>...</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3288739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ודאי </a:t>
            </a:r>
            <a:r>
              <a:rPr lang="he-IL" b="1" dirty="0" err="1" smtClean="0"/>
              <a:t>דאמריתו</a:t>
            </a:r>
            <a:r>
              <a:rPr lang="he-IL" b="1" dirty="0" smtClean="0"/>
              <a:t> </a:t>
            </a:r>
            <a:r>
              <a:rPr lang="he-IL" b="1" dirty="0" err="1" smtClean="0"/>
              <a:t>כו</a:t>
            </a:r>
            <a:r>
              <a:rPr lang="he-IL" b="1" dirty="0" smtClean="0"/>
              <a:t>'</a:t>
            </a:r>
            <a:r>
              <a:rPr lang="he-IL" dirty="0" smtClean="0"/>
              <a:t>. לשון שאלה הוא אמת הוא ששמעתי שאתם אומרים דבר זה של </a:t>
            </a:r>
            <a:r>
              <a:rPr lang="he-IL" dirty="0" err="1" smtClean="0"/>
              <a:t>תימה</a:t>
            </a:r>
            <a:r>
              <a:rPr lang="he-IL" dirty="0" smtClean="0"/>
              <a:t> </a:t>
            </a:r>
            <a:r>
              <a:rPr lang="he-IL" dirty="0" err="1" smtClean="0"/>
              <a:t>דמטרחינן</a:t>
            </a:r>
            <a:r>
              <a:rPr lang="he-IL" dirty="0" smtClean="0"/>
              <a:t> ליה </a:t>
            </a:r>
            <a:r>
              <a:rPr lang="he-IL" dirty="0" err="1" smtClean="0"/>
              <a:t>ללוה</a:t>
            </a:r>
            <a:r>
              <a:rPr lang="he-IL" dirty="0" smtClean="0"/>
              <a:t> למכרה והלא </a:t>
            </a:r>
            <a:r>
              <a:rPr lang="he-IL" dirty="0" err="1" smtClean="0"/>
              <a:t>המלוה</a:t>
            </a:r>
            <a:r>
              <a:rPr lang="he-IL" dirty="0" smtClean="0"/>
              <a:t> עיקר סמך שלו על הקרקע:</a:t>
            </a:r>
            <a:r>
              <a:rPr lang="he-IL" b="1" dirty="0" smtClean="0"/>
              <a:t> תולה מעותיו בעובד כוכבים </a:t>
            </a:r>
            <a:r>
              <a:rPr lang="he-IL" b="1" dirty="0" err="1" smtClean="0"/>
              <a:t>הוה</a:t>
            </a:r>
            <a:r>
              <a:rPr lang="he-IL" dirty="0" smtClean="0"/>
              <a:t>. מעות היה לו לפרוע ואומר של עובד כוכבים הם: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effectLst/>
              </a:rPr>
              <a:t>מַסְּקִי בֵיהּ זוּזֵי</a:t>
            </a:r>
            <a:r>
              <a:rPr lang="he-IL" b="0" baseline="0" dirty="0" smtClean="0">
                <a:effectLst/>
              </a:rPr>
              <a:t> = </a:t>
            </a:r>
            <a:r>
              <a:rPr lang="he-IL" dirty="0" smtClean="0">
                <a:effectLst/>
              </a:rPr>
              <a:t>נוֹשִׁים בּוֹ מָעוֹת (=הוא חייב להם מעות) </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1146254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לדידך </a:t>
            </a:r>
            <a:r>
              <a:rPr lang="he-IL" b="1" dirty="0" err="1" smtClean="0"/>
              <a:t>דאמרת</a:t>
            </a:r>
            <a:r>
              <a:rPr lang="he-IL" b="1" dirty="0" smtClean="0"/>
              <a:t> </a:t>
            </a:r>
            <a:r>
              <a:rPr lang="he-IL" b="1" dirty="0" err="1" smtClean="0"/>
              <a:t>כו</a:t>
            </a:r>
            <a:r>
              <a:rPr lang="he-IL" b="1" dirty="0" smtClean="0"/>
              <a:t>'</a:t>
            </a:r>
            <a:r>
              <a:rPr lang="he-IL" dirty="0" smtClean="0"/>
              <a:t>. במסכת ערכין </a:t>
            </a:r>
            <a:r>
              <a:rPr lang="he-IL" dirty="0" err="1" smtClean="0"/>
              <a:t>בפ</a:t>
            </a:r>
            <a:r>
              <a:rPr lang="he-IL" dirty="0" smtClean="0"/>
              <a:t>' שום </a:t>
            </a:r>
            <a:r>
              <a:rPr lang="he-IL" dirty="0" err="1" smtClean="0"/>
              <a:t>היתומין</a:t>
            </a:r>
            <a:r>
              <a:rPr lang="he-IL" dirty="0" smtClean="0"/>
              <a:t> (דף </a:t>
            </a:r>
            <a:r>
              <a:rPr lang="he-IL" dirty="0" err="1" smtClean="0"/>
              <a:t>כב</a:t>
            </a:r>
            <a:r>
              <a:rPr lang="he-IL" dirty="0" smtClean="0"/>
              <a:t>.):</a:t>
            </a:r>
            <a:r>
              <a:rPr lang="he-IL" b="1" dirty="0" smtClean="0"/>
              <a:t> פריעת </a:t>
            </a:r>
            <a:r>
              <a:rPr lang="he-IL" b="1" dirty="0" err="1" smtClean="0"/>
              <a:t>בע</a:t>
            </a:r>
            <a:r>
              <a:rPr lang="he-IL" b="1" dirty="0" smtClean="0"/>
              <a:t>''ח מצוה</a:t>
            </a:r>
            <a:r>
              <a:rPr lang="he-IL" dirty="0" smtClean="0"/>
              <a:t>. מצוה עליו לפרוע חובו ולאמת דבריו...</a:t>
            </a:r>
          </a:p>
          <a:p>
            <a:r>
              <a:rPr lang="he-IL" b="1" dirty="0" smtClean="0"/>
              <a:t>במה דברים אמורים</a:t>
            </a:r>
            <a:r>
              <a:rPr lang="he-IL" dirty="0" smtClean="0"/>
              <a:t>. דלוקה ארבעים</a:t>
            </a:r>
          </a:p>
          <a:p>
            <a:r>
              <a:rPr lang="he-IL" dirty="0" smtClean="0"/>
              <a:t>מרדכי מבאר שהשאלה היא לא בלווה שאינו רוצה לשלם, שהרי מחויב לשלם ולא לגזול, אלא השאלה היא ביתומים גדולים שירשו מטלטלים מאביהם שאי אפשר להוציאם מהיתומים כיון שאין שעבוד על המטלטלים אבל מצוה</a:t>
            </a:r>
            <a:r>
              <a:rPr lang="he-IL" baseline="0" dirty="0" smtClean="0"/>
              <a:t> עליהם לפרוע את חוב אביהם</a:t>
            </a:r>
          </a:p>
          <a:p>
            <a:r>
              <a:rPr lang="he-IL" baseline="0" dirty="0" smtClean="0"/>
              <a:t>לדעת רב </a:t>
            </a:r>
            <a:r>
              <a:rPr lang="he-IL" baseline="0" dirty="0" err="1" smtClean="0"/>
              <a:t>פפא</a:t>
            </a:r>
            <a:r>
              <a:rPr lang="he-IL" baseline="0" dirty="0" smtClean="0"/>
              <a:t> </a:t>
            </a:r>
            <a:r>
              <a:rPr lang="he-IL" baseline="0" dirty="0" err="1" smtClean="0"/>
              <a:t>שיעבודא</a:t>
            </a:r>
            <a:r>
              <a:rPr lang="he-IL" baseline="0" dirty="0" smtClean="0"/>
              <a:t> לאו דאורייתא לפי רוב הראשונים</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3113368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והלכה </a:t>
            </a:r>
            <a:r>
              <a:rPr lang="he-IL" b="1" dirty="0" err="1" smtClean="0"/>
              <a:t>והניחתו</a:t>
            </a:r>
            <a:r>
              <a:rPr lang="he-IL" b="1" dirty="0" smtClean="0"/>
              <a:t> </a:t>
            </a:r>
            <a:r>
              <a:rPr lang="he-IL" b="1" dirty="0" err="1" smtClean="0"/>
              <a:t>כו</a:t>
            </a:r>
            <a:r>
              <a:rPr lang="he-IL" b="1" dirty="0" smtClean="0"/>
              <a:t>'</a:t>
            </a:r>
            <a:r>
              <a:rPr lang="he-IL" dirty="0" smtClean="0"/>
              <a:t>. ועודנו שם לאחר שלשים:</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1610464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והוא </a:t>
            </a:r>
            <a:r>
              <a:rPr lang="he-IL" b="1" dirty="0" err="1" smtClean="0"/>
              <a:t>שצבורין</a:t>
            </a:r>
            <a:r>
              <a:rPr lang="he-IL" dirty="0" smtClean="0"/>
              <a:t>. גבי </a:t>
            </a:r>
            <a:r>
              <a:rPr lang="he-IL" dirty="0" err="1" smtClean="0"/>
              <a:t>מתניתין</a:t>
            </a:r>
            <a:r>
              <a:rPr lang="he-IL" dirty="0" smtClean="0"/>
              <a:t> </a:t>
            </a:r>
            <a:r>
              <a:rPr lang="he-IL" dirty="0" err="1" smtClean="0"/>
              <a:t>דקתני</a:t>
            </a:r>
            <a:r>
              <a:rPr lang="he-IL" dirty="0" smtClean="0"/>
              <a:t> הקודם זכה </a:t>
            </a:r>
            <a:r>
              <a:rPr lang="he-IL" dirty="0" err="1" smtClean="0"/>
              <a:t>אלמא</a:t>
            </a:r>
            <a:r>
              <a:rPr lang="he-IL" dirty="0" smtClean="0"/>
              <a:t> </a:t>
            </a:r>
            <a:r>
              <a:rPr lang="he-IL" dirty="0" err="1" smtClean="0"/>
              <a:t>רה''ר</a:t>
            </a:r>
            <a:r>
              <a:rPr lang="he-IL" dirty="0" smtClean="0"/>
              <a:t> לא קני ליה לבעלים מידי אלא </a:t>
            </a:r>
            <a:r>
              <a:rPr lang="he-IL" dirty="0" err="1" smtClean="0"/>
              <a:t>א''כ</a:t>
            </a:r>
            <a:r>
              <a:rPr lang="he-IL" dirty="0" smtClean="0"/>
              <a:t> מגביהו </a:t>
            </a:r>
            <a:r>
              <a:rPr lang="he-IL" dirty="0" err="1" smtClean="0"/>
              <a:t>הילכך</a:t>
            </a:r>
            <a:r>
              <a:rPr lang="he-IL" dirty="0" smtClean="0"/>
              <a:t> לאחר שלשים לאו ברשותה הוא </a:t>
            </a:r>
            <a:r>
              <a:rPr lang="he-IL" dirty="0" err="1" smtClean="0"/>
              <a:t>דליהוי</a:t>
            </a:r>
            <a:r>
              <a:rPr lang="he-IL" dirty="0" smtClean="0"/>
              <a:t> גירושין חיילי:</a:t>
            </a:r>
            <a:r>
              <a:rPr lang="he-IL" b="1" dirty="0" smtClean="0"/>
              <a:t> </a:t>
            </a:r>
            <a:r>
              <a:rPr lang="he-IL" b="1" dirty="0" err="1" smtClean="0"/>
              <a:t>צידי</a:t>
            </a:r>
            <a:r>
              <a:rPr lang="he-IL" b="1" dirty="0" smtClean="0"/>
              <a:t> </a:t>
            </a:r>
            <a:r>
              <a:rPr lang="he-IL" b="1" dirty="0" err="1" smtClean="0"/>
              <a:t>רה''ר</a:t>
            </a:r>
            <a:r>
              <a:rPr lang="he-IL" dirty="0" smtClean="0"/>
              <a:t>. סמוך לכתלים שאין דרך בני אדם לעבור שם ולהתחכך </a:t>
            </a:r>
            <a:r>
              <a:rPr lang="he-IL" dirty="0" err="1" smtClean="0"/>
              <a:t>בכותלים</a:t>
            </a:r>
            <a:r>
              <a:rPr lang="he-IL" dirty="0" smtClean="0"/>
              <a:t>:</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1274515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והלכה </a:t>
            </a:r>
            <a:r>
              <a:rPr lang="he-IL" b="1" dirty="0" err="1" smtClean="0"/>
              <a:t>והניחתו</a:t>
            </a:r>
            <a:r>
              <a:rPr lang="he-IL" b="1" dirty="0" smtClean="0"/>
              <a:t> </a:t>
            </a:r>
            <a:r>
              <a:rPr lang="he-IL" b="1" dirty="0" err="1" smtClean="0"/>
              <a:t>כו</a:t>
            </a:r>
            <a:r>
              <a:rPr lang="he-IL" b="1" dirty="0" smtClean="0"/>
              <a:t>'</a:t>
            </a:r>
            <a:r>
              <a:rPr lang="he-IL" dirty="0" smtClean="0"/>
              <a:t>. ועודנו שם לאחר שלשים:</a:t>
            </a:r>
            <a:r>
              <a:rPr lang="he-IL" b="1" dirty="0" smtClean="0"/>
              <a:t> והוא </a:t>
            </a:r>
            <a:r>
              <a:rPr lang="he-IL" b="1" dirty="0" err="1" smtClean="0"/>
              <a:t>שצבורין</a:t>
            </a:r>
            <a:r>
              <a:rPr lang="he-IL" dirty="0" smtClean="0"/>
              <a:t>. גבי </a:t>
            </a:r>
            <a:r>
              <a:rPr lang="he-IL" dirty="0" err="1" smtClean="0"/>
              <a:t>מתניתין</a:t>
            </a:r>
            <a:r>
              <a:rPr lang="he-IL" dirty="0" smtClean="0"/>
              <a:t> </a:t>
            </a:r>
            <a:r>
              <a:rPr lang="he-IL" dirty="0" err="1" smtClean="0"/>
              <a:t>דקתני</a:t>
            </a:r>
            <a:r>
              <a:rPr lang="he-IL" dirty="0" smtClean="0"/>
              <a:t> הקודם זכה </a:t>
            </a:r>
            <a:r>
              <a:rPr lang="he-IL" dirty="0" err="1" smtClean="0"/>
              <a:t>אלמא</a:t>
            </a:r>
            <a:r>
              <a:rPr lang="he-IL" dirty="0" smtClean="0"/>
              <a:t> </a:t>
            </a:r>
            <a:r>
              <a:rPr lang="he-IL" dirty="0" err="1" smtClean="0"/>
              <a:t>רה''ר</a:t>
            </a:r>
            <a:r>
              <a:rPr lang="he-IL" dirty="0" smtClean="0"/>
              <a:t> לא קני ליה לבעלים מידי אלא </a:t>
            </a:r>
            <a:r>
              <a:rPr lang="he-IL" dirty="0" err="1" smtClean="0"/>
              <a:t>א''כ</a:t>
            </a:r>
            <a:r>
              <a:rPr lang="he-IL" dirty="0" smtClean="0"/>
              <a:t> מגביהו </a:t>
            </a:r>
            <a:r>
              <a:rPr lang="he-IL" dirty="0" err="1" smtClean="0"/>
              <a:t>הילכך</a:t>
            </a:r>
            <a:r>
              <a:rPr lang="he-IL" dirty="0" smtClean="0"/>
              <a:t> לאחר שלשים לאו ברשותה הוא </a:t>
            </a:r>
            <a:r>
              <a:rPr lang="he-IL" dirty="0" err="1" smtClean="0"/>
              <a:t>דליהוי</a:t>
            </a:r>
            <a:r>
              <a:rPr lang="he-IL" dirty="0" smtClean="0"/>
              <a:t> גירושין חיילי:</a:t>
            </a:r>
            <a:r>
              <a:rPr lang="he-IL" b="1" dirty="0" smtClean="0"/>
              <a:t> </a:t>
            </a:r>
            <a:r>
              <a:rPr lang="he-IL" b="1" dirty="0" err="1" smtClean="0"/>
              <a:t>צידי</a:t>
            </a:r>
            <a:r>
              <a:rPr lang="he-IL" b="1" dirty="0" smtClean="0"/>
              <a:t> </a:t>
            </a:r>
            <a:r>
              <a:rPr lang="he-IL" b="1" dirty="0" err="1" smtClean="0"/>
              <a:t>רה''ר</a:t>
            </a:r>
            <a:r>
              <a:rPr lang="he-IL" dirty="0" smtClean="0"/>
              <a:t>. סמוך לכתלים שאין דרך בני אדם לעבור שם ולהתחכך </a:t>
            </a:r>
            <a:r>
              <a:rPr lang="he-IL" dirty="0" err="1" smtClean="0"/>
              <a:t>בכותלים</a:t>
            </a:r>
            <a:r>
              <a:rPr lang="he-IL" dirty="0" smtClean="0"/>
              <a:t>:</a:t>
            </a: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3808428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י'/אייר/תשע"ה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י'/אייר/תשע"ה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324535"/>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רביעי י' אייר</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כתובות פה ע"ב (7 שורות מלמטה) - פו ע"ב (משנה </a:t>
            </a:r>
            <a:r>
              <a:rPr lang="he-IL" sz="2400" b="1" dirty="0" smtClean="0">
                <a:solidFill>
                  <a:srgbClr val="C0504D">
                    <a:lumMod val="75000"/>
                  </a:srgbClr>
                </a:solidFill>
              </a:rPr>
              <a:t>שניה)</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200" b="1" dirty="0">
              <a:solidFill>
                <a:srgbClr val="C0504D">
                  <a:lumMod val="75000"/>
                </a:srgbClr>
              </a:solidFill>
            </a:endParaRPr>
          </a:p>
          <a:p>
            <a:pPr lvl="0" algn="ctr"/>
            <a:r>
              <a:rPr lang="he-IL" sz="2400" b="1" dirty="0">
                <a:solidFill>
                  <a:srgbClr val="EEECE1">
                    <a:lumMod val="50000"/>
                  </a:srgbClr>
                </a:solidFill>
              </a:rPr>
              <a:t>השיעור היום מוקדש לעילוי נשמת</a:t>
            </a:r>
          </a:p>
          <a:p>
            <a:pPr lvl="0" algn="ctr"/>
            <a:r>
              <a:rPr lang="he-IL" sz="2400" b="1" dirty="0">
                <a:solidFill>
                  <a:srgbClr val="EEECE1">
                    <a:lumMod val="50000"/>
                  </a:srgbClr>
                </a:solidFill>
              </a:rPr>
              <a:t>רחל </a:t>
            </a:r>
            <a:r>
              <a:rPr lang="he-IL" sz="2400" b="1" dirty="0" err="1" smtClean="0">
                <a:solidFill>
                  <a:srgbClr val="EEECE1">
                    <a:lumMod val="50000"/>
                  </a:srgbClr>
                </a:solidFill>
              </a:rPr>
              <a:t>גֶּלְבְּפִיש</a:t>
            </a:r>
            <a:r>
              <a:rPr lang="he-IL" sz="2400" b="1" dirty="0" smtClean="0">
                <a:solidFill>
                  <a:srgbClr val="EEECE1">
                    <a:lumMod val="50000"/>
                  </a:srgbClr>
                </a:solidFill>
              </a:rPr>
              <a:t> </a:t>
            </a:r>
            <a:r>
              <a:rPr lang="he-IL" sz="2400" b="1" dirty="0" err="1" smtClean="0">
                <a:solidFill>
                  <a:srgbClr val="EEECE1">
                    <a:lumMod val="50000"/>
                  </a:srgbClr>
                </a:solidFill>
              </a:rPr>
              <a:t>ב"ר</a:t>
            </a:r>
            <a:r>
              <a:rPr lang="he-IL" sz="2400" b="1" dirty="0" smtClean="0">
                <a:solidFill>
                  <a:srgbClr val="EEECE1">
                    <a:lumMod val="50000"/>
                  </a:srgbClr>
                </a:solidFill>
              </a:rPr>
              <a:t> </a:t>
            </a:r>
            <a:r>
              <a:rPr lang="he-IL" sz="2400" b="1" dirty="0">
                <a:solidFill>
                  <a:srgbClr val="EEECE1">
                    <a:lumMod val="50000"/>
                  </a:srgbClr>
                </a:solidFill>
              </a:rPr>
              <a:t>יהושע השל </a:t>
            </a:r>
            <a:r>
              <a:rPr lang="he-IL" sz="2400" b="1" dirty="0" smtClean="0">
                <a:solidFill>
                  <a:srgbClr val="EEECE1">
                    <a:lumMod val="50000"/>
                  </a:srgbClr>
                </a:solidFill>
              </a:rPr>
              <a:t>ע"ה</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251520" y="275504"/>
            <a:ext cx="8496944" cy="3933384"/>
          </a:xfrm>
          <a:prstGeom prst="rect">
            <a:avLst/>
          </a:prstGeom>
          <a:noFill/>
        </p:spPr>
        <p:txBody>
          <a:bodyPr wrap="square" rtlCol="1">
            <a:spAutoFit/>
          </a:bodyPr>
          <a:lstStyle/>
          <a:p>
            <a:pPr>
              <a:lnSpc>
                <a:spcPct val="120000"/>
              </a:lnSpc>
            </a:pPr>
            <a:r>
              <a:rPr lang="he-IL" sz="1600" dirty="0" err="1" smtClean="0"/>
              <a:t>בעא</a:t>
            </a:r>
            <a:r>
              <a:rPr lang="he-IL" sz="1600" dirty="0" smtClean="0"/>
              <a:t> </a:t>
            </a:r>
            <a:r>
              <a:rPr lang="he-IL" sz="1600" dirty="0"/>
              <a:t>מיניה רמי בר </a:t>
            </a:r>
            <a:r>
              <a:rPr lang="he-IL" sz="1600" dirty="0" err="1"/>
              <a:t>חמא</a:t>
            </a:r>
            <a:r>
              <a:rPr lang="he-IL" sz="1600" dirty="0"/>
              <a:t> מרב </a:t>
            </a:r>
            <a:r>
              <a:rPr lang="he-IL" sz="1600" dirty="0" err="1" smtClean="0"/>
              <a:t>חסדא</a:t>
            </a:r>
            <a:r>
              <a:rPr lang="he-IL" sz="1600" dirty="0" smtClean="0"/>
              <a:t>:</a:t>
            </a:r>
          </a:p>
          <a:p>
            <a:pPr>
              <a:lnSpc>
                <a:spcPct val="120000"/>
              </a:lnSpc>
            </a:pPr>
            <a:r>
              <a:rPr lang="he-IL" sz="1600" dirty="0" smtClean="0"/>
              <a:t>הרי </a:t>
            </a:r>
            <a:r>
              <a:rPr lang="he-IL" sz="1600" dirty="0"/>
              <a:t>זה </a:t>
            </a:r>
            <a:r>
              <a:rPr lang="he-IL" sz="1600" dirty="0" err="1"/>
              <a:t>גיטיך</a:t>
            </a:r>
            <a:r>
              <a:rPr lang="he-IL" sz="1600" dirty="0"/>
              <a:t> ולא תתגרשי בו אלא לאחר שלשים יום והלכה </a:t>
            </a:r>
            <a:r>
              <a:rPr lang="he-IL" sz="1600" dirty="0" err="1"/>
              <a:t>והניחתו</a:t>
            </a:r>
            <a:r>
              <a:rPr lang="he-IL" sz="1600" dirty="0"/>
              <a:t> </a:t>
            </a:r>
            <a:r>
              <a:rPr lang="he-IL" sz="1600" dirty="0" err="1"/>
              <a:t>בצידי</a:t>
            </a:r>
            <a:r>
              <a:rPr lang="he-IL" sz="1600" dirty="0"/>
              <a:t> רשות הרבים </a:t>
            </a:r>
            <a:r>
              <a:rPr lang="he-IL" sz="1600" dirty="0" smtClean="0"/>
              <a:t>- מהו?</a:t>
            </a:r>
          </a:p>
          <a:p>
            <a:pPr>
              <a:lnSpc>
                <a:spcPct val="120000"/>
              </a:lnSpc>
            </a:pPr>
            <a:endParaRPr lang="he-IL" sz="1600" dirty="0" smtClean="0"/>
          </a:p>
          <a:p>
            <a:pPr>
              <a:lnSpc>
                <a:spcPct val="120000"/>
              </a:lnSpc>
            </a:pPr>
            <a:r>
              <a:rPr lang="he-IL" sz="1600" dirty="0" smtClean="0"/>
              <a:t>אמר ליה: </a:t>
            </a:r>
          </a:p>
          <a:p>
            <a:pPr>
              <a:lnSpc>
                <a:spcPct val="120000"/>
              </a:lnSpc>
            </a:pPr>
            <a:r>
              <a:rPr lang="he-IL" sz="1600" dirty="0" smtClean="0"/>
              <a:t>אינה מגורשת, </a:t>
            </a:r>
          </a:p>
          <a:p>
            <a:pPr>
              <a:lnSpc>
                <a:spcPct val="120000"/>
              </a:lnSpc>
            </a:pPr>
            <a:r>
              <a:rPr lang="he-IL" sz="1600" dirty="0" err="1" smtClean="0"/>
              <a:t>מדרב</a:t>
            </a:r>
            <a:r>
              <a:rPr lang="he-IL" sz="1600" dirty="0" smtClean="0"/>
              <a:t> ושמואל, </a:t>
            </a:r>
            <a:r>
              <a:rPr lang="he-IL" sz="1600" dirty="0" err="1" smtClean="0"/>
              <a:t>דרב</a:t>
            </a:r>
            <a:r>
              <a:rPr lang="he-IL" sz="1600" dirty="0" smtClean="0"/>
              <a:t> </a:t>
            </a:r>
            <a:r>
              <a:rPr lang="he-IL" sz="1600" dirty="0"/>
              <a:t>ושמואל </a:t>
            </a:r>
            <a:r>
              <a:rPr lang="he-IL" sz="1600" dirty="0" err="1"/>
              <a:t>דאמרי</a:t>
            </a:r>
            <a:r>
              <a:rPr lang="he-IL" sz="1600" dirty="0"/>
              <a:t> </a:t>
            </a:r>
            <a:r>
              <a:rPr lang="he-IL" sz="1600" dirty="0" err="1" smtClean="0"/>
              <a:t>תרוייהו</a:t>
            </a:r>
            <a:r>
              <a:rPr lang="he-IL" sz="1600" dirty="0" smtClean="0"/>
              <a:t>: "והוא </a:t>
            </a:r>
            <a:r>
              <a:rPr lang="he-IL" sz="1600" dirty="0" err="1"/>
              <a:t>שצבורין</a:t>
            </a:r>
            <a:r>
              <a:rPr lang="he-IL" sz="1600" dirty="0"/>
              <a:t> </a:t>
            </a:r>
            <a:r>
              <a:rPr lang="he-IL" sz="1600" dirty="0" err="1"/>
              <a:t>ומונחין</a:t>
            </a:r>
            <a:r>
              <a:rPr lang="he-IL" sz="1600" dirty="0"/>
              <a:t> ברשות </a:t>
            </a:r>
            <a:r>
              <a:rPr lang="he-IL" sz="1600" dirty="0" smtClean="0"/>
              <a:t>הרבים" - </a:t>
            </a:r>
            <a:r>
              <a:rPr lang="he-IL" sz="1600" dirty="0" err="1" smtClean="0"/>
              <a:t>וצידי</a:t>
            </a:r>
            <a:r>
              <a:rPr lang="he-IL" sz="1600" dirty="0" smtClean="0"/>
              <a:t> </a:t>
            </a:r>
            <a:r>
              <a:rPr lang="he-IL" sz="1600" dirty="0"/>
              <a:t>רשות הרבים כרשות הרבים </a:t>
            </a:r>
            <a:r>
              <a:rPr lang="he-IL" sz="1600" dirty="0" smtClean="0"/>
              <a:t>דמו. </a:t>
            </a:r>
          </a:p>
          <a:p>
            <a:pPr>
              <a:lnSpc>
                <a:spcPct val="120000"/>
              </a:lnSpc>
            </a:pPr>
            <a:endParaRPr lang="he-IL" sz="800" dirty="0" smtClean="0"/>
          </a:p>
          <a:p>
            <a:pPr>
              <a:lnSpc>
                <a:spcPct val="120000"/>
              </a:lnSpc>
            </a:pPr>
            <a:r>
              <a:rPr lang="he-IL" sz="1600" dirty="0" smtClean="0"/>
              <a:t>אדרבה! מגורשת, </a:t>
            </a:r>
          </a:p>
          <a:p>
            <a:pPr>
              <a:lnSpc>
                <a:spcPct val="120000"/>
              </a:lnSpc>
            </a:pPr>
            <a:r>
              <a:rPr lang="he-IL" sz="1600" dirty="0" err="1" smtClean="0"/>
              <a:t>מדרב</a:t>
            </a:r>
            <a:r>
              <a:rPr lang="he-IL" sz="1600" dirty="0" smtClean="0"/>
              <a:t> נחמן, </a:t>
            </a:r>
            <a:r>
              <a:rPr lang="he-IL" sz="1600" dirty="0" err="1"/>
              <a:t>דאמר</a:t>
            </a:r>
            <a:r>
              <a:rPr lang="he-IL" sz="1600" dirty="0"/>
              <a:t> רב נחמן אמר רבה בר </a:t>
            </a:r>
            <a:r>
              <a:rPr lang="he-IL" sz="1600" dirty="0" err="1" smtClean="0"/>
              <a:t>אבוה</a:t>
            </a:r>
            <a:r>
              <a:rPr lang="he-IL" sz="1600" dirty="0" smtClean="0"/>
              <a:t>: "האומר </a:t>
            </a:r>
            <a:r>
              <a:rPr lang="he-IL" sz="1600" dirty="0" err="1"/>
              <a:t>לחבירו</a:t>
            </a:r>
            <a:r>
              <a:rPr lang="he-IL" sz="1600" dirty="0"/>
              <a:t> משוך פרה זו ולא תהיה קנויה לך עד לאחר שלשים יום קנה ואפילו עומדת </a:t>
            </a:r>
            <a:r>
              <a:rPr lang="he-IL" sz="1600" dirty="0" smtClean="0"/>
              <a:t>באגם" - מאי </a:t>
            </a:r>
            <a:r>
              <a:rPr lang="he-IL" sz="1600" dirty="0"/>
              <a:t>לאו היינו אגם והיינו </a:t>
            </a:r>
            <a:r>
              <a:rPr lang="he-IL" sz="1600" dirty="0" err="1"/>
              <a:t>צידי</a:t>
            </a:r>
            <a:r>
              <a:rPr lang="he-IL" sz="1600" dirty="0"/>
              <a:t> רשות </a:t>
            </a:r>
            <a:r>
              <a:rPr lang="he-IL" sz="1600" dirty="0" smtClean="0"/>
              <a:t>הרבים? </a:t>
            </a:r>
          </a:p>
          <a:p>
            <a:pPr>
              <a:lnSpc>
                <a:spcPct val="120000"/>
              </a:lnSpc>
            </a:pPr>
            <a:endParaRPr lang="he-IL" sz="800" dirty="0" smtClean="0"/>
          </a:p>
          <a:p>
            <a:pPr>
              <a:lnSpc>
                <a:spcPct val="120000"/>
              </a:lnSpc>
            </a:pPr>
            <a:r>
              <a:rPr lang="he-IL" sz="1600" dirty="0" smtClean="0"/>
              <a:t>לא, </a:t>
            </a:r>
            <a:r>
              <a:rPr lang="he-IL" sz="1600" dirty="0"/>
              <a:t>אגם לחוד </a:t>
            </a:r>
            <a:r>
              <a:rPr lang="he-IL" sz="1600" dirty="0" err="1"/>
              <a:t>וצידי</a:t>
            </a:r>
            <a:r>
              <a:rPr lang="he-IL" sz="1600" dirty="0"/>
              <a:t> רשות הרבים </a:t>
            </a:r>
            <a:r>
              <a:rPr lang="he-IL" sz="1600" dirty="0" smtClean="0"/>
              <a:t>לחוד.</a:t>
            </a:r>
          </a:p>
          <a:p>
            <a:pPr>
              <a:lnSpc>
                <a:spcPct val="120000"/>
              </a:lnSpc>
            </a:pPr>
            <a:endParaRPr lang="he-IL" sz="1600" dirty="0"/>
          </a:p>
        </p:txBody>
      </p:sp>
      <p:sp>
        <p:nvSpPr>
          <p:cNvPr id="5" name="TextBox 4"/>
          <p:cNvSpPr txBox="1"/>
          <p:nvPr/>
        </p:nvSpPr>
        <p:spPr>
          <a:xfrm>
            <a:off x="8748464" y="1168744"/>
            <a:ext cx="395536" cy="369332"/>
          </a:xfrm>
          <a:prstGeom prst="rect">
            <a:avLst/>
          </a:prstGeom>
          <a:noFill/>
        </p:spPr>
        <p:txBody>
          <a:bodyPr wrap="square" rtlCol="1">
            <a:spAutoFit/>
          </a:bodyPr>
          <a:lstStyle/>
          <a:p>
            <a:r>
              <a:rPr lang="he-IL" dirty="0" smtClean="0"/>
              <a:t>①</a:t>
            </a:r>
            <a:endParaRPr lang="he-IL" dirty="0"/>
          </a:p>
        </p:txBody>
      </p:sp>
      <p:sp>
        <p:nvSpPr>
          <p:cNvPr id="9" name="הסבר מלבני מעוגל 8"/>
          <p:cNvSpPr/>
          <p:nvPr/>
        </p:nvSpPr>
        <p:spPr>
          <a:xfrm>
            <a:off x="683568" y="4149080"/>
            <a:ext cx="4176464" cy="1800200"/>
          </a:xfrm>
          <a:prstGeom prst="wedgeRoundRectCallout">
            <a:avLst>
              <a:gd name="adj1" fmla="val -52554"/>
              <a:gd name="adj2" fmla="val 3942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smtClean="0">
                <a:solidFill>
                  <a:schemeClr val="tx1"/>
                </a:solidFill>
              </a:rPr>
              <a:t>משנה פד ע"א:</a:t>
            </a:r>
          </a:p>
          <a:p>
            <a:pPr>
              <a:lnSpc>
                <a:spcPct val="120000"/>
              </a:lnSpc>
            </a:pPr>
            <a:r>
              <a:rPr lang="he-IL" sz="1400" dirty="0">
                <a:solidFill>
                  <a:schemeClr val="accent6">
                    <a:lumMod val="50000"/>
                  </a:schemeClr>
                </a:solidFill>
              </a:rPr>
              <a:t>מי שמת והניח </a:t>
            </a:r>
            <a:r>
              <a:rPr lang="he-IL" sz="1400" dirty="0" err="1">
                <a:solidFill>
                  <a:schemeClr val="accent6">
                    <a:lumMod val="50000"/>
                  </a:schemeClr>
                </a:solidFill>
              </a:rPr>
              <a:t>אשה</a:t>
            </a:r>
            <a:r>
              <a:rPr lang="he-IL" sz="1400" dirty="0">
                <a:solidFill>
                  <a:schemeClr val="accent6">
                    <a:lumMod val="50000"/>
                  </a:schemeClr>
                </a:solidFill>
              </a:rPr>
              <a:t> ובעל חוב </a:t>
            </a:r>
            <a:r>
              <a:rPr lang="he-IL" sz="1400" dirty="0" err="1">
                <a:solidFill>
                  <a:schemeClr val="accent6">
                    <a:lumMod val="50000"/>
                  </a:schemeClr>
                </a:solidFill>
              </a:rPr>
              <a:t>ויורשין</a:t>
            </a:r>
            <a:r>
              <a:rPr lang="he-IL" sz="1400" dirty="0">
                <a:solidFill>
                  <a:schemeClr val="accent6">
                    <a:lumMod val="50000"/>
                  </a:schemeClr>
                </a:solidFill>
              </a:rPr>
              <a:t> ... הניח פירות </a:t>
            </a:r>
            <a:r>
              <a:rPr lang="he-IL" sz="1400" dirty="0" err="1">
                <a:solidFill>
                  <a:schemeClr val="accent6">
                    <a:lumMod val="50000"/>
                  </a:schemeClr>
                </a:solidFill>
              </a:rPr>
              <a:t>תלושין</a:t>
            </a:r>
            <a:r>
              <a:rPr lang="he-IL" sz="1400" dirty="0">
                <a:solidFill>
                  <a:schemeClr val="accent6">
                    <a:lumMod val="50000"/>
                  </a:schemeClr>
                </a:solidFill>
              </a:rPr>
              <a:t> מן הקרקע כל הקודם בהן זכה בהן. </a:t>
            </a:r>
          </a:p>
          <a:p>
            <a:pPr>
              <a:lnSpc>
                <a:spcPct val="120000"/>
              </a:lnSpc>
            </a:pPr>
            <a:endParaRPr lang="he-IL" sz="500" dirty="0" smtClean="0">
              <a:solidFill>
                <a:schemeClr val="tx1"/>
              </a:solidFill>
            </a:endParaRPr>
          </a:p>
          <a:p>
            <a:pPr>
              <a:lnSpc>
                <a:spcPct val="120000"/>
              </a:lnSpc>
            </a:pPr>
            <a:r>
              <a:rPr lang="he-IL" sz="1400" dirty="0" smtClean="0">
                <a:solidFill>
                  <a:schemeClr val="tx1"/>
                </a:solidFill>
              </a:rPr>
              <a:t>גמרא פד ע"ב:</a:t>
            </a:r>
            <a:endParaRPr lang="he-IL" sz="1400" dirty="0">
              <a:solidFill>
                <a:schemeClr val="tx1"/>
              </a:solidFill>
            </a:endParaRPr>
          </a:p>
          <a:p>
            <a:pPr>
              <a:lnSpc>
                <a:spcPct val="120000"/>
              </a:lnSpc>
            </a:pPr>
            <a:r>
              <a:rPr lang="he-IL" sz="1400" dirty="0">
                <a:solidFill>
                  <a:schemeClr val="accent6">
                    <a:lumMod val="50000"/>
                  </a:schemeClr>
                </a:solidFill>
              </a:rPr>
              <a:t>ולרבי טרפון </a:t>
            </a:r>
            <a:r>
              <a:rPr lang="he-IL" sz="1400" dirty="0" err="1">
                <a:solidFill>
                  <a:schemeClr val="accent6">
                    <a:lumMod val="50000"/>
                  </a:schemeClr>
                </a:solidFill>
              </a:rPr>
              <a:t>דמנחי</a:t>
            </a:r>
            <a:r>
              <a:rPr lang="he-IL" sz="1400" dirty="0">
                <a:solidFill>
                  <a:schemeClr val="accent6">
                    <a:lumMod val="50000"/>
                  </a:schemeClr>
                </a:solidFill>
              </a:rPr>
              <a:t> </a:t>
            </a:r>
            <a:r>
              <a:rPr lang="he-IL" sz="1400" dirty="0" err="1">
                <a:solidFill>
                  <a:schemeClr val="accent6">
                    <a:lumMod val="50000"/>
                  </a:schemeClr>
                </a:solidFill>
              </a:rPr>
              <a:t>היכא</a:t>
            </a:r>
            <a:r>
              <a:rPr lang="he-IL" sz="1400" dirty="0">
                <a:solidFill>
                  <a:schemeClr val="accent6">
                    <a:lumMod val="50000"/>
                  </a:schemeClr>
                </a:solidFill>
              </a:rPr>
              <a:t> רב ושמואל </a:t>
            </a:r>
            <a:r>
              <a:rPr lang="he-IL" sz="1400" dirty="0" err="1">
                <a:solidFill>
                  <a:schemeClr val="accent6">
                    <a:lumMod val="50000"/>
                  </a:schemeClr>
                </a:solidFill>
              </a:rPr>
              <a:t>דאמרי</a:t>
            </a:r>
            <a:r>
              <a:rPr lang="he-IL" sz="1400" dirty="0">
                <a:solidFill>
                  <a:schemeClr val="accent6">
                    <a:lumMod val="50000"/>
                  </a:schemeClr>
                </a:solidFill>
              </a:rPr>
              <a:t> </a:t>
            </a:r>
            <a:r>
              <a:rPr lang="he-IL" sz="1400" dirty="0" err="1">
                <a:solidFill>
                  <a:schemeClr val="accent6">
                    <a:lumMod val="50000"/>
                  </a:schemeClr>
                </a:solidFill>
              </a:rPr>
              <a:t>תרוייהו</a:t>
            </a:r>
            <a:r>
              <a:rPr lang="he-IL" sz="1400" dirty="0">
                <a:solidFill>
                  <a:schemeClr val="accent6">
                    <a:lumMod val="50000"/>
                  </a:schemeClr>
                </a:solidFill>
              </a:rPr>
              <a:t> והוא </a:t>
            </a:r>
            <a:r>
              <a:rPr lang="he-IL" sz="1400" dirty="0" err="1">
                <a:solidFill>
                  <a:schemeClr val="accent6">
                    <a:lumMod val="50000"/>
                  </a:schemeClr>
                </a:solidFill>
              </a:rPr>
              <a:t>שצבורין</a:t>
            </a:r>
            <a:r>
              <a:rPr lang="he-IL" sz="1400" dirty="0">
                <a:solidFill>
                  <a:schemeClr val="accent6">
                    <a:lumMod val="50000"/>
                  </a:schemeClr>
                </a:solidFill>
              </a:rPr>
              <a:t> </a:t>
            </a:r>
            <a:r>
              <a:rPr lang="he-IL" sz="1400" dirty="0" err="1">
                <a:solidFill>
                  <a:schemeClr val="accent6">
                    <a:lumMod val="50000"/>
                  </a:schemeClr>
                </a:solidFill>
              </a:rPr>
              <a:t>ומונחין</a:t>
            </a:r>
            <a:r>
              <a:rPr lang="he-IL" sz="1400" dirty="0">
                <a:solidFill>
                  <a:schemeClr val="accent6">
                    <a:lumMod val="50000"/>
                  </a:schemeClr>
                </a:solidFill>
              </a:rPr>
              <a:t> ברשות הרבים אבל </a:t>
            </a:r>
            <a:r>
              <a:rPr lang="he-IL" sz="1400" dirty="0" err="1">
                <a:solidFill>
                  <a:schemeClr val="accent6">
                    <a:lumMod val="50000"/>
                  </a:schemeClr>
                </a:solidFill>
              </a:rPr>
              <a:t>בסימטא</a:t>
            </a:r>
            <a:r>
              <a:rPr lang="he-IL" sz="1400" dirty="0">
                <a:solidFill>
                  <a:schemeClr val="accent6">
                    <a:lumMod val="50000"/>
                  </a:schemeClr>
                </a:solidFill>
              </a:rPr>
              <a:t> לא.</a:t>
            </a:r>
          </a:p>
        </p:txBody>
      </p:sp>
    </p:spTree>
    <p:extLst>
      <p:ext uri="{BB962C8B-B14F-4D97-AF65-F5344CB8AC3E}">
        <p14:creationId xmlns:p14="http://schemas.microsoft.com/office/powerpoint/2010/main" val="2262997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251520" y="275504"/>
            <a:ext cx="8496944" cy="6444841"/>
          </a:xfrm>
          <a:prstGeom prst="rect">
            <a:avLst/>
          </a:prstGeom>
          <a:noFill/>
        </p:spPr>
        <p:txBody>
          <a:bodyPr wrap="square" rtlCol="1">
            <a:spAutoFit/>
          </a:bodyPr>
          <a:lstStyle/>
          <a:p>
            <a:pPr>
              <a:lnSpc>
                <a:spcPct val="120000"/>
              </a:lnSpc>
            </a:pPr>
            <a:r>
              <a:rPr lang="he-IL" sz="1600" dirty="0" err="1" smtClean="0"/>
              <a:t>בעא</a:t>
            </a:r>
            <a:r>
              <a:rPr lang="he-IL" sz="1600" dirty="0" smtClean="0"/>
              <a:t> </a:t>
            </a:r>
            <a:r>
              <a:rPr lang="he-IL" sz="1600" dirty="0"/>
              <a:t>מיניה רמי בר </a:t>
            </a:r>
            <a:r>
              <a:rPr lang="he-IL" sz="1600" dirty="0" err="1"/>
              <a:t>חמא</a:t>
            </a:r>
            <a:r>
              <a:rPr lang="he-IL" sz="1600" dirty="0"/>
              <a:t> מרב </a:t>
            </a:r>
            <a:r>
              <a:rPr lang="he-IL" sz="1600" dirty="0" err="1" smtClean="0"/>
              <a:t>חסדא</a:t>
            </a:r>
            <a:r>
              <a:rPr lang="he-IL" sz="1600" dirty="0" smtClean="0"/>
              <a:t>:</a:t>
            </a:r>
          </a:p>
          <a:p>
            <a:pPr>
              <a:lnSpc>
                <a:spcPct val="120000"/>
              </a:lnSpc>
            </a:pPr>
            <a:r>
              <a:rPr lang="he-IL" sz="1600" dirty="0" smtClean="0"/>
              <a:t>הרי </a:t>
            </a:r>
            <a:r>
              <a:rPr lang="he-IL" sz="1600" dirty="0"/>
              <a:t>זה </a:t>
            </a:r>
            <a:r>
              <a:rPr lang="he-IL" sz="1600" dirty="0" err="1"/>
              <a:t>גיטיך</a:t>
            </a:r>
            <a:r>
              <a:rPr lang="he-IL" sz="1600" dirty="0"/>
              <a:t> ולא תתגרשי בו אלא לאחר שלשים יום והלכה </a:t>
            </a:r>
            <a:r>
              <a:rPr lang="he-IL" sz="1600" dirty="0" err="1"/>
              <a:t>והניחתו</a:t>
            </a:r>
            <a:r>
              <a:rPr lang="he-IL" sz="1600" dirty="0"/>
              <a:t> </a:t>
            </a:r>
            <a:r>
              <a:rPr lang="he-IL" sz="1600" dirty="0" err="1"/>
              <a:t>בצידי</a:t>
            </a:r>
            <a:r>
              <a:rPr lang="he-IL" sz="1600" dirty="0"/>
              <a:t> רשות הרבים </a:t>
            </a:r>
            <a:r>
              <a:rPr lang="he-IL" sz="1600" dirty="0" smtClean="0"/>
              <a:t>- מהו?</a:t>
            </a:r>
          </a:p>
          <a:p>
            <a:pPr>
              <a:lnSpc>
                <a:spcPct val="120000"/>
              </a:lnSpc>
            </a:pPr>
            <a:endParaRPr lang="he-IL" sz="1600" dirty="0" smtClean="0"/>
          </a:p>
          <a:p>
            <a:pPr>
              <a:lnSpc>
                <a:spcPct val="120000"/>
              </a:lnSpc>
            </a:pPr>
            <a:r>
              <a:rPr lang="he-IL" sz="1600" dirty="0" smtClean="0"/>
              <a:t>אמר ליה: </a:t>
            </a:r>
          </a:p>
          <a:p>
            <a:pPr>
              <a:lnSpc>
                <a:spcPct val="120000"/>
              </a:lnSpc>
            </a:pPr>
            <a:r>
              <a:rPr lang="he-IL" sz="1600" dirty="0" smtClean="0"/>
              <a:t>אינה מגורשת, </a:t>
            </a:r>
          </a:p>
          <a:p>
            <a:pPr>
              <a:lnSpc>
                <a:spcPct val="120000"/>
              </a:lnSpc>
            </a:pPr>
            <a:r>
              <a:rPr lang="he-IL" sz="1600" dirty="0" err="1" smtClean="0"/>
              <a:t>מדרב</a:t>
            </a:r>
            <a:r>
              <a:rPr lang="he-IL" sz="1600" dirty="0" smtClean="0"/>
              <a:t> ושמואל, </a:t>
            </a:r>
            <a:r>
              <a:rPr lang="he-IL" sz="1600" dirty="0" err="1" smtClean="0"/>
              <a:t>דרב</a:t>
            </a:r>
            <a:r>
              <a:rPr lang="he-IL" sz="1600" dirty="0" smtClean="0"/>
              <a:t> </a:t>
            </a:r>
            <a:r>
              <a:rPr lang="he-IL" sz="1600" dirty="0"/>
              <a:t>ושמואל </a:t>
            </a:r>
            <a:r>
              <a:rPr lang="he-IL" sz="1600" dirty="0" err="1"/>
              <a:t>דאמרי</a:t>
            </a:r>
            <a:r>
              <a:rPr lang="he-IL" sz="1600" dirty="0"/>
              <a:t> </a:t>
            </a:r>
            <a:r>
              <a:rPr lang="he-IL" sz="1600" dirty="0" err="1" smtClean="0"/>
              <a:t>תרוייהו</a:t>
            </a:r>
            <a:r>
              <a:rPr lang="he-IL" sz="1600" dirty="0" smtClean="0"/>
              <a:t>: "והוא </a:t>
            </a:r>
            <a:r>
              <a:rPr lang="he-IL" sz="1600" dirty="0" err="1"/>
              <a:t>שצבורין</a:t>
            </a:r>
            <a:r>
              <a:rPr lang="he-IL" sz="1600" dirty="0"/>
              <a:t> </a:t>
            </a:r>
            <a:r>
              <a:rPr lang="he-IL" sz="1600" dirty="0" err="1"/>
              <a:t>ומונחין</a:t>
            </a:r>
            <a:r>
              <a:rPr lang="he-IL" sz="1600" dirty="0"/>
              <a:t> ברשות </a:t>
            </a:r>
            <a:r>
              <a:rPr lang="he-IL" sz="1600" dirty="0" smtClean="0"/>
              <a:t>הרבים" - </a:t>
            </a:r>
            <a:r>
              <a:rPr lang="he-IL" sz="1600" dirty="0" err="1" smtClean="0"/>
              <a:t>וצידי</a:t>
            </a:r>
            <a:r>
              <a:rPr lang="he-IL" sz="1600" dirty="0" smtClean="0"/>
              <a:t> </a:t>
            </a:r>
            <a:r>
              <a:rPr lang="he-IL" sz="1600" dirty="0"/>
              <a:t>רשות הרבים כרשות הרבים </a:t>
            </a:r>
            <a:r>
              <a:rPr lang="he-IL" sz="1600" dirty="0" smtClean="0"/>
              <a:t>דמו. </a:t>
            </a:r>
          </a:p>
          <a:p>
            <a:pPr>
              <a:lnSpc>
                <a:spcPct val="120000"/>
              </a:lnSpc>
            </a:pPr>
            <a:endParaRPr lang="he-IL" sz="800" dirty="0" smtClean="0"/>
          </a:p>
          <a:p>
            <a:pPr>
              <a:lnSpc>
                <a:spcPct val="120000"/>
              </a:lnSpc>
            </a:pPr>
            <a:r>
              <a:rPr lang="he-IL" sz="1600" dirty="0" smtClean="0"/>
              <a:t>אדרבה! מגורשת, </a:t>
            </a:r>
          </a:p>
          <a:p>
            <a:pPr>
              <a:lnSpc>
                <a:spcPct val="120000"/>
              </a:lnSpc>
            </a:pPr>
            <a:r>
              <a:rPr lang="he-IL" sz="1600" dirty="0" err="1" smtClean="0"/>
              <a:t>מדרב</a:t>
            </a:r>
            <a:r>
              <a:rPr lang="he-IL" sz="1600" dirty="0" smtClean="0"/>
              <a:t> נחמן, </a:t>
            </a:r>
            <a:r>
              <a:rPr lang="he-IL" sz="1600" dirty="0" err="1"/>
              <a:t>דאמר</a:t>
            </a:r>
            <a:r>
              <a:rPr lang="he-IL" sz="1600" dirty="0"/>
              <a:t> רב נחמן אמר רבה בר </a:t>
            </a:r>
            <a:r>
              <a:rPr lang="he-IL" sz="1600" dirty="0" err="1" smtClean="0"/>
              <a:t>אבוה</a:t>
            </a:r>
            <a:r>
              <a:rPr lang="he-IL" sz="1600" dirty="0" smtClean="0"/>
              <a:t>: "האומר </a:t>
            </a:r>
            <a:r>
              <a:rPr lang="he-IL" sz="1600" dirty="0" err="1"/>
              <a:t>לחבירו</a:t>
            </a:r>
            <a:r>
              <a:rPr lang="he-IL" sz="1600" dirty="0"/>
              <a:t> משוך פרה זו ולא תהיה קנויה לך עד לאחר שלשים יום קנה ואפילו עומדת </a:t>
            </a:r>
            <a:r>
              <a:rPr lang="he-IL" sz="1600" dirty="0" smtClean="0"/>
              <a:t>באגם" - מאי </a:t>
            </a:r>
            <a:r>
              <a:rPr lang="he-IL" sz="1600" dirty="0"/>
              <a:t>לאו היינו אגם והיינו </a:t>
            </a:r>
            <a:r>
              <a:rPr lang="he-IL" sz="1600" dirty="0" err="1"/>
              <a:t>צידי</a:t>
            </a:r>
            <a:r>
              <a:rPr lang="he-IL" sz="1600" dirty="0"/>
              <a:t> רשות </a:t>
            </a:r>
            <a:r>
              <a:rPr lang="he-IL" sz="1600" dirty="0" smtClean="0"/>
              <a:t>הרבים? </a:t>
            </a:r>
          </a:p>
          <a:p>
            <a:pPr>
              <a:lnSpc>
                <a:spcPct val="120000"/>
              </a:lnSpc>
            </a:pPr>
            <a:endParaRPr lang="he-IL" sz="800" dirty="0" smtClean="0"/>
          </a:p>
          <a:p>
            <a:pPr>
              <a:lnSpc>
                <a:spcPct val="120000"/>
              </a:lnSpc>
            </a:pPr>
            <a:r>
              <a:rPr lang="he-IL" sz="1600" dirty="0" smtClean="0"/>
              <a:t>לא, </a:t>
            </a:r>
            <a:r>
              <a:rPr lang="he-IL" sz="1600" dirty="0"/>
              <a:t>אגם לחוד </a:t>
            </a:r>
            <a:r>
              <a:rPr lang="he-IL" sz="1600" dirty="0" err="1"/>
              <a:t>וצידי</a:t>
            </a:r>
            <a:r>
              <a:rPr lang="he-IL" sz="1600" dirty="0"/>
              <a:t> רשות הרבים </a:t>
            </a:r>
            <a:r>
              <a:rPr lang="he-IL" sz="1600" dirty="0" smtClean="0"/>
              <a:t>לחוד.</a:t>
            </a:r>
          </a:p>
          <a:p>
            <a:pPr>
              <a:lnSpc>
                <a:spcPct val="120000"/>
              </a:lnSpc>
            </a:pPr>
            <a:endParaRPr lang="he-IL" sz="1600" dirty="0"/>
          </a:p>
          <a:p>
            <a:pPr>
              <a:lnSpc>
                <a:spcPct val="120000"/>
              </a:lnSpc>
            </a:pPr>
            <a:r>
              <a:rPr lang="he-IL" sz="1600" dirty="0" smtClean="0"/>
              <a:t>איכא </a:t>
            </a:r>
            <a:r>
              <a:rPr lang="he-IL" sz="1600" dirty="0" err="1" smtClean="0"/>
              <a:t>דאמרי</a:t>
            </a:r>
            <a:r>
              <a:rPr lang="he-IL" sz="1600" dirty="0" smtClean="0"/>
              <a:t> - </a:t>
            </a:r>
          </a:p>
          <a:p>
            <a:pPr>
              <a:lnSpc>
                <a:spcPct val="120000"/>
              </a:lnSpc>
            </a:pPr>
            <a:endParaRPr lang="he-IL" sz="800" dirty="0" smtClean="0"/>
          </a:p>
          <a:p>
            <a:pPr>
              <a:lnSpc>
                <a:spcPct val="120000"/>
              </a:lnSpc>
            </a:pPr>
            <a:r>
              <a:rPr lang="he-IL" sz="1600" dirty="0" smtClean="0"/>
              <a:t>אמר ליה: </a:t>
            </a:r>
          </a:p>
          <a:p>
            <a:pPr>
              <a:lnSpc>
                <a:spcPct val="120000"/>
              </a:lnSpc>
            </a:pPr>
            <a:r>
              <a:rPr lang="he-IL" sz="1600" dirty="0" smtClean="0"/>
              <a:t>מגורשת, </a:t>
            </a:r>
          </a:p>
          <a:p>
            <a:pPr>
              <a:lnSpc>
                <a:spcPct val="120000"/>
              </a:lnSpc>
            </a:pPr>
            <a:r>
              <a:rPr lang="he-IL" sz="1600" dirty="0" err="1" smtClean="0"/>
              <a:t>מדרב</a:t>
            </a:r>
            <a:r>
              <a:rPr lang="he-IL" sz="1600" dirty="0" smtClean="0"/>
              <a:t> נחמן, </a:t>
            </a:r>
            <a:r>
              <a:rPr lang="he-IL" sz="1600" dirty="0" err="1"/>
              <a:t>וצידי</a:t>
            </a:r>
            <a:r>
              <a:rPr lang="he-IL" sz="1600" dirty="0"/>
              <a:t> רשות הרבים כאגם </a:t>
            </a:r>
            <a:r>
              <a:rPr lang="he-IL" sz="1600" dirty="0" smtClean="0"/>
              <a:t>דמי.</a:t>
            </a:r>
          </a:p>
          <a:p>
            <a:pPr>
              <a:lnSpc>
                <a:spcPct val="120000"/>
              </a:lnSpc>
            </a:pPr>
            <a:endParaRPr lang="he-IL" sz="800" dirty="0" smtClean="0"/>
          </a:p>
          <a:p>
            <a:pPr>
              <a:lnSpc>
                <a:spcPct val="120000"/>
              </a:lnSpc>
            </a:pPr>
            <a:r>
              <a:rPr lang="he-IL" sz="1600" dirty="0" smtClean="0"/>
              <a:t>אדרבה! </a:t>
            </a:r>
            <a:r>
              <a:rPr lang="he-IL" sz="1600" dirty="0"/>
              <a:t>אינה </a:t>
            </a:r>
            <a:r>
              <a:rPr lang="he-IL" sz="1600" dirty="0" smtClean="0"/>
              <a:t>מגורשת, </a:t>
            </a:r>
          </a:p>
          <a:p>
            <a:pPr>
              <a:lnSpc>
                <a:spcPct val="120000"/>
              </a:lnSpc>
            </a:pPr>
            <a:r>
              <a:rPr lang="he-IL" sz="1600" dirty="0" err="1" smtClean="0"/>
              <a:t>מדרב</a:t>
            </a:r>
            <a:r>
              <a:rPr lang="he-IL" sz="1600" dirty="0" smtClean="0"/>
              <a:t> ושמואל, </a:t>
            </a:r>
            <a:r>
              <a:rPr lang="he-IL" sz="1600" dirty="0"/>
              <a:t>מאי לאו היינו רשות הרבים והיינו </a:t>
            </a:r>
            <a:r>
              <a:rPr lang="he-IL" sz="1600" dirty="0" err="1"/>
              <a:t>צידי</a:t>
            </a:r>
            <a:r>
              <a:rPr lang="he-IL" sz="1600" dirty="0"/>
              <a:t> רשות </a:t>
            </a:r>
            <a:r>
              <a:rPr lang="he-IL" sz="1600" dirty="0" smtClean="0"/>
              <a:t>הרבים?</a:t>
            </a:r>
          </a:p>
          <a:p>
            <a:pPr>
              <a:lnSpc>
                <a:spcPct val="120000"/>
              </a:lnSpc>
            </a:pPr>
            <a:endParaRPr lang="he-IL" sz="800" dirty="0" smtClean="0"/>
          </a:p>
          <a:p>
            <a:pPr>
              <a:lnSpc>
                <a:spcPct val="120000"/>
              </a:lnSpc>
            </a:pPr>
            <a:r>
              <a:rPr lang="he-IL" sz="1600" dirty="0" smtClean="0"/>
              <a:t>לא, </a:t>
            </a:r>
            <a:r>
              <a:rPr lang="he-IL" sz="1600" dirty="0"/>
              <a:t>רשות הרבים לחוד </a:t>
            </a:r>
            <a:r>
              <a:rPr lang="he-IL" sz="1600" dirty="0" err="1"/>
              <a:t>וצידי</a:t>
            </a:r>
            <a:r>
              <a:rPr lang="he-IL" sz="1600" dirty="0"/>
              <a:t> רשות הרבים </a:t>
            </a:r>
            <a:r>
              <a:rPr lang="he-IL" sz="1600" dirty="0" smtClean="0"/>
              <a:t>לחוד</a:t>
            </a:r>
            <a:r>
              <a:rPr lang="he-IL" sz="1600" dirty="0"/>
              <a:t>.</a:t>
            </a:r>
          </a:p>
        </p:txBody>
      </p:sp>
      <p:sp>
        <p:nvSpPr>
          <p:cNvPr id="5" name="TextBox 4"/>
          <p:cNvSpPr txBox="1"/>
          <p:nvPr/>
        </p:nvSpPr>
        <p:spPr>
          <a:xfrm>
            <a:off x="8748464" y="1168744"/>
            <a:ext cx="395536" cy="369332"/>
          </a:xfrm>
          <a:prstGeom prst="rect">
            <a:avLst/>
          </a:prstGeom>
          <a:noFill/>
        </p:spPr>
        <p:txBody>
          <a:bodyPr wrap="square" rtlCol="1">
            <a:spAutoFit/>
          </a:bodyPr>
          <a:lstStyle/>
          <a:p>
            <a:r>
              <a:rPr lang="he-IL" dirty="0" smtClean="0"/>
              <a:t>①</a:t>
            </a:r>
            <a:endParaRPr lang="he-IL" dirty="0"/>
          </a:p>
        </p:txBody>
      </p:sp>
      <p:sp>
        <p:nvSpPr>
          <p:cNvPr id="8" name="TextBox 7"/>
          <p:cNvSpPr txBox="1"/>
          <p:nvPr/>
        </p:nvSpPr>
        <p:spPr>
          <a:xfrm>
            <a:off x="8748464" y="4077072"/>
            <a:ext cx="395536" cy="369332"/>
          </a:xfrm>
          <a:prstGeom prst="rect">
            <a:avLst/>
          </a:prstGeom>
          <a:noFill/>
        </p:spPr>
        <p:txBody>
          <a:bodyPr wrap="square" rtlCol="1">
            <a:spAutoFit/>
          </a:bodyPr>
          <a:lstStyle/>
          <a:p>
            <a:r>
              <a:rPr lang="he-IL" dirty="0" smtClean="0"/>
              <a:t>②</a:t>
            </a:r>
            <a:endParaRPr lang="he-IL" dirty="0"/>
          </a:p>
        </p:txBody>
      </p:sp>
    </p:spTree>
    <p:extLst>
      <p:ext uri="{BB962C8B-B14F-4D97-AF65-F5344CB8AC3E}">
        <p14:creationId xmlns:p14="http://schemas.microsoft.com/office/powerpoint/2010/main" val="93017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251520" y="275504"/>
            <a:ext cx="8496944" cy="6444841"/>
          </a:xfrm>
          <a:prstGeom prst="rect">
            <a:avLst/>
          </a:prstGeom>
          <a:noFill/>
        </p:spPr>
        <p:txBody>
          <a:bodyPr wrap="square" rtlCol="1">
            <a:spAutoFit/>
          </a:bodyPr>
          <a:lstStyle/>
          <a:p>
            <a:pPr>
              <a:lnSpc>
                <a:spcPct val="120000"/>
              </a:lnSpc>
            </a:pPr>
            <a:r>
              <a:rPr lang="he-IL" sz="1600" b="1" dirty="0" err="1" smtClean="0"/>
              <a:t>בעא</a:t>
            </a:r>
            <a:r>
              <a:rPr lang="he-IL" sz="1600" b="1" dirty="0" smtClean="0"/>
              <a:t> </a:t>
            </a:r>
            <a:r>
              <a:rPr lang="he-IL" sz="1600" b="1" dirty="0"/>
              <a:t>מיניה רמי בר </a:t>
            </a:r>
            <a:r>
              <a:rPr lang="he-IL" sz="1600" b="1" dirty="0" err="1"/>
              <a:t>חמא</a:t>
            </a:r>
            <a:r>
              <a:rPr lang="he-IL" sz="1600" b="1" dirty="0"/>
              <a:t> מרב </a:t>
            </a:r>
            <a:r>
              <a:rPr lang="he-IL" sz="1600" b="1" dirty="0" err="1" smtClean="0"/>
              <a:t>חסדא</a:t>
            </a:r>
            <a:r>
              <a:rPr lang="he-IL" sz="1600" b="1" dirty="0" smtClean="0"/>
              <a:t>:</a:t>
            </a:r>
          </a:p>
          <a:p>
            <a:pPr>
              <a:lnSpc>
                <a:spcPct val="120000"/>
              </a:lnSpc>
            </a:pPr>
            <a:r>
              <a:rPr lang="he-IL" sz="1600" b="1" dirty="0" smtClean="0"/>
              <a:t>הרי </a:t>
            </a:r>
            <a:r>
              <a:rPr lang="he-IL" sz="1600" b="1" dirty="0"/>
              <a:t>זה </a:t>
            </a:r>
            <a:r>
              <a:rPr lang="he-IL" sz="1600" b="1" dirty="0" err="1"/>
              <a:t>גיטיך</a:t>
            </a:r>
            <a:r>
              <a:rPr lang="he-IL" sz="1600" b="1" dirty="0"/>
              <a:t> ולא תתגרשי בו אלא לאחר שלשים יום והלכה </a:t>
            </a:r>
            <a:r>
              <a:rPr lang="he-IL" sz="1600" b="1" dirty="0" err="1"/>
              <a:t>והניחתו</a:t>
            </a:r>
            <a:r>
              <a:rPr lang="he-IL" sz="1600" b="1" dirty="0"/>
              <a:t> </a:t>
            </a:r>
            <a:r>
              <a:rPr lang="he-IL" sz="1600" b="1" dirty="0" err="1"/>
              <a:t>בצידי</a:t>
            </a:r>
            <a:r>
              <a:rPr lang="he-IL" sz="1600" b="1" dirty="0"/>
              <a:t> רשות הרבים </a:t>
            </a:r>
            <a:r>
              <a:rPr lang="he-IL" sz="1600" b="1" dirty="0" smtClean="0"/>
              <a:t>- מהו?</a:t>
            </a:r>
          </a:p>
          <a:p>
            <a:pPr>
              <a:lnSpc>
                <a:spcPct val="120000"/>
              </a:lnSpc>
            </a:pPr>
            <a:endParaRPr lang="he-IL" sz="1600" dirty="0" smtClean="0"/>
          </a:p>
          <a:p>
            <a:pPr>
              <a:lnSpc>
                <a:spcPct val="120000"/>
              </a:lnSpc>
            </a:pPr>
            <a:r>
              <a:rPr lang="he-IL" sz="1600" dirty="0" smtClean="0">
                <a:solidFill>
                  <a:srgbClr val="FF0000"/>
                </a:solidFill>
              </a:rPr>
              <a:t>אמר ליה: </a:t>
            </a:r>
          </a:p>
          <a:p>
            <a:pPr>
              <a:lnSpc>
                <a:spcPct val="120000"/>
              </a:lnSpc>
            </a:pPr>
            <a:r>
              <a:rPr lang="he-IL" sz="1600" dirty="0" smtClean="0">
                <a:solidFill>
                  <a:srgbClr val="FF0000"/>
                </a:solidFill>
              </a:rPr>
              <a:t>אינה מגורשת, </a:t>
            </a:r>
          </a:p>
          <a:p>
            <a:pPr>
              <a:lnSpc>
                <a:spcPct val="120000"/>
              </a:lnSpc>
            </a:pPr>
            <a:r>
              <a:rPr lang="he-IL" sz="1600" dirty="0" err="1" smtClean="0">
                <a:solidFill>
                  <a:srgbClr val="FF0000"/>
                </a:solidFill>
              </a:rPr>
              <a:t>מדרב</a:t>
            </a:r>
            <a:r>
              <a:rPr lang="he-IL" sz="1600" dirty="0" smtClean="0">
                <a:solidFill>
                  <a:srgbClr val="FF0000"/>
                </a:solidFill>
              </a:rPr>
              <a:t> ושמואל, </a:t>
            </a:r>
            <a:r>
              <a:rPr lang="he-IL" sz="1600" dirty="0" err="1" smtClean="0">
                <a:solidFill>
                  <a:srgbClr val="FF0000"/>
                </a:solidFill>
              </a:rPr>
              <a:t>דרב</a:t>
            </a:r>
            <a:r>
              <a:rPr lang="he-IL" sz="1600" dirty="0" smtClean="0">
                <a:solidFill>
                  <a:srgbClr val="FF0000"/>
                </a:solidFill>
              </a:rPr>
              <a:t> </a:t>
            </a:r>
            <a:r>
              <a:rPr lang="he-IL" sz="1600" dirty="0">
                <a:solidFill>
                  <a:srgbClr val="FF0000"/>
                </a:solidFill>
              </a:rPr>
              <a:t>ושמואל </a:t>
            </a:r>
            <a:r>
              <a:rPr lang="he-IL" sz="1600" dirty="0" err="1">
                <a:solidFill>
                  <a:srgbClr val="FF0000"/>
                </a:solidFill>
              </a:rPr>
              <a:t>דאמרי</a:t>
            </a:r>
            <a:r>
              <a:rPr lang="he-IL" sz="1600" dirty="0">
                <a:solidFill>
                  <a:srgbClr val="FF0000"/>
                </a:solidFill>
              </a:rPr>
              <a:t> </a:t>
            </a:r>
            <a:r>
              <a:rPr lang="he-IL" sz="1600" dirty="0" err="1" smtClean="0">
                <a:solidFill>
                  <a:srgbClr val="FF0000"/>
                </a:solidFill>
              </a:rPr>
              <a:t>תרוייהו</a:t>
            </a:r>
            <a:r>
              <a:rPr lang="he-IL" sz="1600" dirty="0" smtClean="0">
                <a:solidFill>
                  <a:srgbClr val="FF0000"/>
                </a:solidFill>
              </a:rPr>
              <a:t>: "והוא </a:t>
            </a:r>
            <a:r>
              <a:rPr lang="he-IL" sz="1600" dirty="0" err="1">
                <a:solidFill>
                  <a:srgbClr val="FF0000"/>
                </a:solidFill>
              </a:rPr>
              <a:t>שצבורין</a:t>
            </a:r>
            <a:r>
              <a:rPr lang="he-IL" sz="1600" dirty="0">
                <a:solidFill>
                  <a:srgbClr val="FF0000"/>
                </a:solidFill>
              </a:rPr>
              <a:t> </a:t>
            </a:r>
            <a:r>
              <a:rPr lang="he-IL" sz="1600" dirty="0" err="1">
                <a:solidFill>
                  <a:srgbClr val="FF0000"/>
                </a:solidFill>
              </a:rPr>
              <a:t>ומונחין</a:t>
            </a:r>
            <a:r>
              <a:rPr lang="he-IL" sz="1600" dirty="0">
                <a:solidFill>
                  <a:srgbClr val="FF0000"/>
                </a:solidFill>
              </a:rPr>
              <a:t> ברשות </a:t>
            </a:r>
            <a:r>
              <a:rPr lang="he-IL" sz="1600" dirty="0" smtClean="0">
                <a:solidFill>
                  <a:srgbClr val="FF0000"/>
                </a:solidFill>
              </a:rPr>
              <a:t>הרבים" - </a:t>
            </a:r>
            <a:r>
              <a:rPr lang="he-IL" sz="1600" dirty="0" err="1" smtClean="0">
                <a:solidFill>
                  <a:srgbClr val="FF0000"/>
                </a:solidFill>
              </a:rPr>
              <a:t>וצידי</a:t>
            </a:r>
            <a:r>
              <a:rPr lang="he-IL" sz="1600" dirty="0" smtClean="0">
                <a:solidFill>
                  <a:srgbClr val="FF0000"/>
                </a:solidFill>
              </a:rPr>
              <a:t> </a:t>
            </a:r>
            <a:r>
              <a:rPr lang="he-IL" sz="1600" dirty="0">
                <a:solidFill>
                  <a:srgbClr val="FF0000"/>
                </a:solidFill>
              </a:rPr>
              <a:t>רשות הרבים כרשות הרבים </a:t>
            </a:r>
            <a:r>
              <a:rPr lang="he-IL" sz="1600" dirty="0" smtClean="0">
                <a:solidFill>
                  <a:srgbClr val="FF0000"/>
                </a:solidFill>
              </a:rPr>
              <a:t>דמו. </a:t>
            </a:r>
          </a:p>
          <a:p>
            <a:pPr>
              <a:lnSpc>
                <a:spcPct val="120000"/>
              </a:lnSpc>
            </a:pPr>
            <a:endParaRPr lang="he-IL" sz="800" dirty="0" smtClean="0"/>
          </a:p>
          <a:p>
            <a:pPr>
              <a:lnSpc>
                <a:spcPct val="120000"/>
              </a:lnSpc>
            </a:pPr>
            <a:r>
              <a:rPr lang="he-IL" sz="1600" dirty="0" smtClean="0">
                <a:solidFill>
                  <a:srgbClr val="0070C0"/>
                </a:solidFill>
              </a:rPr>
              <a:t>אדרבה! מגורשת, </a:t>
            </a:r>
          </a:p>
          <a:p>
            <a:pPr>
              <a:lnSpc>
                <a:spcPct val="120000"/>
              </a:lnSpc>
            </a:pPr>
            <a:r>
              <a:rPr lang="he-IL" sz="1600" dirty="0" err="1" smtClean="0">
                <a:solidFill>
                  <a:srgbClr val="0070C0"/>
                </a:solidFill>
              </a:rPr>
              <a:t>מדרב</a:t>
            </a:r>
            <a:r>
              <a:rPr lang="he-IL" sz="1600" dirty="0" smtClean="0">
                <a:solidFill>
                  <a:srgbClr val="0070C0"/>
                </a:solidFill>
              </a:rPr>
              <a:t> נחמן, </a:t>
            </a:r>
            <a:r>
              <a:rPr lang="he-IL" sz="1600" dirty="0" err="1">
                <a:solidFill>
                  <a:srgbClr val="0070C0"/>
                </a:solidFill>
              </a:rPr>
              <a:t>דאמר</a:t>
            </a:r>
            <a:r>
              <a:rPr lang="he-IL" sz="1600" dirty="0">
                <a:solidFill>
                  <a:srgbClr val="0070C0"/>
                </a:solidFill>
              </a:rPr>
              <a:t> רב נחמן אמר רבה בר </a:t>
            </a:r>
            <a:r>
              <a:rPr lang="he-IL" sz="1600" dirty="0" err="1" smtClean="0">
                <a:solidFill>
                  <a:srgbClr val="0070C0"/>
                </a:solidFill>
              </a:rPr>
              <a:t>אבוה</a:t>
            </a:r>
            <a:r>
              <a:rPr lang="he-IL" sz="1600" dirty="0" smtClean="0">
                <a:solidFill>
                  <a:srgbClr val="0070C0"/>
                </a:solidFill>
              </a:rPr>
              <a:t>: "האומר </a:t>
            </a:r>
            <a:r>
              <a:rPr lang="he-IL" sz="1600" dirty="0" err="1">
                <a:solidFill>
                  <a:srgbClr val="0070C0"/>
                </a:solidFill>
              </a:rPr>
              <a:t>לחבירו</a:t>
            </a:r>
            <a:r>
              <a:rPr lang="he-IL" sz="1600" dirty="0">
                <a:solidFill>
                  <a:srgbClr val="0070C0"/>
                </a:solidFill>
              </a:rPr>
              <a:t> משוך פרה זו ולא תהיה קנויה לך עד לאחר שלשים יום קנה ואפילו עומדת </a:t>
            </a:r>
            <a:r>
              <a:rPr lang="he-IL" sz="1600" dirty="0" smtClean="0">
                <a:solidFill>
                  <a:srgbClr val="0070C0"/>
                </a:solidFill>
              </a:rPr>
              <a:t>באגם" - מאי </a:t>
            </a:r>
            <a:r>
              <a:rPr lang="he-IL" sz="1600" dirty="0">
                <a:solidFill>
                  <a:srgbClr val="0070C0"/>
                </a:solidFill>
              </a:rPr>
              <a:t>לאו היינו אגם והיינו </a:t>
            </a:r>
            <a:r>
              <a:rPr lang="he-IL" sz="1600" dirty="0" err="1">
                <a:solidFill>
                  <a:srgbClr val="0070C0"/>
                </a:solidFill>
              </a:rPr>
              <a:t>צידי</a:t>
            </a:r>
            <a:r>
              <a:rPr lang="he-IL" sz="1600" dirty="0">
                <a:solidFill>
                  <a:srgbClr val="0070C0"/>
                </a:solidFill>
              </a:rPr>
              <a:t> רשות </a:t>
            </a:r>
            <a:r>
              <a:rPr lang="he-IL" sz="1600" dirty="0" smtClean="0">
                <a:solidFill>
                  <a:srgbClr val="0070C0"/>
                </a:solidFill>
              </a:rPr>
              <a:t>הרבים? </a:t>
            </a:r>
          </a:p>
          <a:p>
            <a:pPr>
              <a:lnSpc>
                <a:spcPct val="120000"/>
              </a:lnSpc>
            </a:pPr>
            <a:endParaRPr lang="he-IL" sz="800" dirty="0" smtClean="0"/>
          </a:p>
          <a:p>
            <a:pPr>
              <a:lnSpc>
                <a:spcPct val="120000"/>
              </a:lnSpc>
            </a:pPr>
            <a:r>
              <a:rPr lang="he-IL" sz="1600" dirty="0" smtClean="0">
                <a:solidFill>
                  <a:srgbClr val="FF0000"/>
                </a:solidFill>
              </a:rPr>
              <a:t>לא, </a:t>
            </a:r>
            <a:r>
              <a:rPr lang="he-IL" sz="1600" dirty="0">
                <a:solidFill>
                  <a:srgbClr val="FF0000"/>
                </a:solidFill>
              </a:rPr>
              <a:t>אגם לחוד </a:t>
            </a:r>
            <a:r>
              <a:rPr lang="he-IL" sz="1600" dirty="0" err="1">
                <a:solidFill>
                  <a:srgbClr val="FF0000"/>
                </a:solidFill>
              </a:rPr>
              <a:t>וצידי</a:t>
            </a:r>
            <a:r>
              <a:rPr lang="he-IL" sz="1600" dirty="0">
                <a:solidFill>
                  <a:srgbClr val="FF0000"/>
                </a:solidFill>
              </a:rPr>
              <a:t> רשות הרבים </a:t>
            </a:r>
            <a:r>
              <a:rPr lang="he-IL" sz="1600" dirty="0" smtClean="0">
                <a:solidFill>
                  <a:srgbClr val="FF0000"/>
                </a:solidFill>
              </a:rPr>
              <a:t>לחוד.</a:t>
            </a:r>
          </a:p>
          <a:p>
            <a:pPr>
              <a:lnSpc>
                <a:spcPct val="120000"/>
              </a:lnSpc>
            </a:pPr>
            <a:endParaRPr lang="he-IL" sz="1600" dirty="0"/>
          </a:p>
          <a:p>
            <a:pPr>
              <a:lnSpc>
                <a:spcPct val="120000"/>
              </a:lnSpc>
            </a:pPr>
            <a:r>
              <a:rPr lang="he-IL" sz="1600" dirty="0" smtClean="0"/>
              <a:t>איכא </a:t>
            </a:r>
            <a:r>
              <a:rPr lang="he-IL" sz="1600" dirty="0" err="1" smtClean="0"/>
              <a:t>דאמרי</a:t>
            </a:r>
            <a:r>
              <a:rPr lang="he-IL" sz="1600" dirty="0" smtClean="0"/>
              <a:t> - </a:t>
            </a:r>
          </a:p>
          <a:p>
            <a:pPr>
              <a:lnSpc>
                <a:spcPct val="120000"/>
              </a:lnSpc>
            </a:pPr>
            <a:endParaRPr lang="he-IL" sz="800" dirty="0" smtClean="0"/>
          </a:p>
          <a:p>
            <a:pPr>
              <a:lnSpc>
                <a:spcPct val="120000"/>
              </a:lnSpc>
            </a:pPr>
            <a:r>
              <a:rPr lang="he-IL" sz="1600" dirty="0" smtClean="0">
                <a:solidFill>
                  <a:srgbClr val="0070C0"/>
                </a:solidFill>
              </a:rPr>
              <a:t>אמר ליה: </a:t>
            </a:r>
          </a:p>
          <a:p>
            <a:pPr>
              <a:lnSpc>
                <a:spcPct val="120000"/>
              </a:lnSpc>
            </a:pPr>
            <a:r>
              <a:rPr lang="he-IL" sz="1600" dirty="0" smtClean="0">
                <a:solidFill>
                  <a:srgbClr val="0070C0"/>
                </a:solidFill>
              </a:rPr>
              <a:t>מגורשת, </a:t>
            </a:r>
          </a:p>
          <a:p>
            <a:pPr>
              <a:lnSpc>
                <a:spcPct val="120000"/>
              </a:lnSpc>
            </a:pPr>
            <a:r>
              <a:rPr lang="he-IL" sz="1600" dirty="0" err="1" smtClean="0">
                <a:solidFill>
                  <a:srgbClr val="0070C0"/>
                </a:solidFill>
              </a:rPr>
              <a:t>מדרב</a:t>
            </a:r>
            <a:r>
              <a:rPr lang="he-IL" sz="1600" dirty="0" smtClean="0">
                <a:solidFill>
                  <a:srgbClr val="0070C0"/>
                </a:solidFill>
              </a:rPr>
              <a:t> נחמן, </a:t>
            </a:r>
            <a:r>
              <a:rPr lang="he-IL" sz="1600" dirty="0" err="1">
                <a:solidFill>
                  <a:srgbClr val="0070C0"/>
                </a:solidFill>
              </a:rPr>
              <a:t>וצידי</a:t>
            </a:r>
            <a:r>
              <a:rPr lang="he-IL" sz="1600" dirty="0">
                <a:solidFill>
                  <a:srgbClr val="0070C0"/>
                </a:solidFill>
              </a:rPr>
              <a:t> רשות הרבים כאגם </a:t>
            </a:r>
            <a:r>
              <a:rPr lang="he-IL" sz="1600" dirty="0" smtClean="0">
                <a:solidFill>
                  <a:srgbClr val="0070C0"/>
                </a:solidFill>
              </a:rPr>
              <a:t>דמי.</a:t>
            </a:r>
          </a:p>
          <a:p>
            <a:pPr>
              <a:lnSpc>
                <a:spcPct val="120000"/>
              </a:lnSpc>
            </a:pPr>
            <a:endParaRPr lang="he-IL" sz="800" dirty="0" smtClean="0"/>
          </a:p>
          <a:p>
            <a:pPr>
              <a:lnSpc>
                <a:spcPct val="120000"/>
              </a:lnSpc>
            </a:pPr>
            <a:r>
              <a:rPr lang="he-IL" sz="1600" dirty="0" smtClean="0">
                <a:solidFill>
                  <a:srgbClr val="FF0000"/>
                </a:solidFill>
              </a:rPr>
              <a:t>אדרבה! </a:t>
            </a:r>
            <a:r>
              <a:rPr lang="he-IL" sz="1600" dirty="0">
                <a:solidFill>
                  <a:srgbClr val="FF0000"/>
                </a:solidFill>
              </a:rPr>
              <a:t>אינה </a:t>
            </a:r>
            <a:r>
              <a:rPr lang="he-IL" sz="1600" dirty="0" smtClean="0">
                <a:solidFill>
                  <a:srgbClr val="FF0000"/>
                </a:solidFill>
              </a:rPr>
              <a:t>מגורשת, </a:t>
            </a:r>
          </a:p>
          <a:p>
            <a:pPr>
              <a:lnSpc>
                <a:spcPct val="120000"/>
              </a:lnSpc>
            </a:pPr>
            <a:r>
              <a:rPr lang="he-IL" sz="1600" dirty="0" err="1" smtClean="0">
                <a:solidFill>
                  <a:srgbClr val="FF0000"/>
                </a:solidFill>
              </a:rPr>
              <a:t>מדרב</a:t>
            </a:r>
            <a:r>
              <a:rPr lang="he-IL" sz="1600" dirty="0" smtClean="0">
                <a:solidFill>
                  <a:srgbClr val="FF0000"/>
                </a:solidFill>
              </a:rPr>
              <a:t> ושמואל, </a:t>
            </a:r>
            <a:r>
              <a:rPr lang="he-IL" sz="1600" dirty="0">
                <a:solidFill>
                  <a:srgbClr val="FF0000"/>
                </a:solidFill>
              </a:rPr>
              <a:t>מאי לאו היינו רשות הרבים והיינו </a:t>
            </a:r>
            <a:r>
              <a:rPr lang="he-IL" sz="1600" dirty="0" err="1">
                <a:solidFill>
                  <a:srgbClr val="FF0000"/>
                </a:solidFill>
              </a:rPr>
              <a:t>צידי</a:t>
            </a:r>
            <a:r>
              <a:rPr lang="he-IL" sz="1600" dirty="0">
                <a:solidFill>
                  <a:srgbClr val="FF0000"/>
                </a:solidFill>
              </a:rPr>
              <a:t> רשות </a:t>
            </a:r>
            <a:r>
              <a:rPr lang="he-IL" sz="1600" dirty="0" smtClean="0">
                <a:solidFill>
                  <a:srgbClr val="FF0000"/>
                </a:solidFill>
              </a:rPr>
              <a:t>הרבים?</a:t>
            </a:r>
          </a:p>
          <a:p>
            <a:pPr>
              <a:lnSpc>
                <a:spcPct val="120000"/>
              </a:lnSpc>
            </a:pPr>
            <a:endParaRPr lang="he-IL" sz="800" dirty="0" smtClean="0">
              <a:solidFill>
                <a:srgbClr val="0070C0"/>
              </a:solidFill>
            </a:endParaRPr>
          </a:p>
          <a:p>
            <a:pPr>
              <a:lnSpc>
                <a:spcPct val="120000"/>
              </a:lnSpc>
            </a:pPr>
            <a:r>
              <a:rPr lang="he-IL" sz="1600" dirty="0" smtClean="0">
                <a:solidFill>
                  <a:srgbClr val="0070C0"/>
                </a:solidFill>
              </a:rPr>
              <a:t>לא, </a:t>
            </a:r>
            <a:r>
              <a:rPr lang="he-IL" sz="1600" dirty="0">
                <a:solidFill>
                  <a:srgbClr val="0070C0"/>
                </a:solidFill>
              </a:rPr>
              <a:t>רשות הרבים לחוד </a:t>
            </a:r>
            <a:r>
              <a:rPr lang="he-IL" sz="1600" dirty="0" err="1">
                <a:solidFill>
                  <a:srgbClr val="0070C0"/>
                </a:solidFill>
              </a:rPr>
              <a:t>וצידי</a:t>
            </a:r>
            <a:r>
              <a:rPr lang="he-IL" sz="1600" dirty="0">
                <a:solidFill>
                  <a:srgbClr val="0070C0"/>
                </a:solidFill>
              </a:rPr>
              <a:t> רשות הרבים </a:t>
            </a:r>
            <a:r>
              <a:rPr lang="he-IL" sz="1600" dirty="0" smtClean="0">
                <a:solidFill>
                  <a:srgbClr val="0070C0"/>
                </a:solidFill>
              </a:rPr>
              <a:t>לחוד</a:t>
            </a:r>
            <a:r>
              <a:rPr lang="he-IL" sz="1600" dirty="0">
                <a:solidFill>
                  <a:srgbClr val="0070C0"/>
                </a:solidFill>
              </a:rPr>
              <a:t>.</a:t>
            </a:r>
          </a:p>
        </p:txBody>
      </p:sp>
      <p:sp>
        <p:nvSpPr>
          <p:cNvPr id="5" name="TextBox 4"/>
          <p:cNvSpPr txBox="1"/>
          <p:nvPr/>
        </p:nvSpPr>
        <p:spPr>
          <a:xfrm>
            <a:off x="8748464" y="1168744"/>
            <a:ext cx="395536" cy="369332"/>
          </a:xfrm>
          <a:prstGeom prst="rect">
            <a:avLst/>
          </a:prstGeom>
          <a:noFill/>
        </p:spPr>
        <p:txBody>
          <a:bodyPr wrap="square" rtlCol="1">
            <a:spAutoFit/>
          </a:bodyPr>
          <a:lstStyle/>
          <a:p>
            <a:r>
              <a:rPr lang="he-IL" dirty="0" smtClean="0"/>
              <a:t>①</a:t>
            </a:r>
            <a:endParaRPr lang="he-IL" dirty="0"/>
          </a:p>
        </p:txBody>
      </p:sp>
      <p:sp>
        <p:nvSpPr>
          <p:cNvPr id="8" name="TextBox 7"/>
          <p:cNvSpPr txBox="1"/>
          <p:nvPr/>
        </p:nvSpPr>
        <p:spPr>
          <a:xfrm>
            <a:off x="8748464" y="4077072"/>
            <a:ext cx="395536" cy="369332"/>
          </a:xfrm>
          <a:prstGeom prst="rect">
            <a:avLst/>
          </a:prstGeom>
          <a:noFill/>
        </p:spPr>
        <p:txBody>
          <a:bodyPr wrap="square" rtlCol="1">
            <a:spAutoFit/>
          </a:bodyPr>
          <a:lstStyle/>
          <a:p>
            <a:r>
              <a:rPr lang="he-IL" dirty="0" smtClean="0"/>
              <a:t>②</a:t>
            </a:r>
            <a:endParaRPr lang="he-IL" dirty="0"/>
          </a:p>
        </p:txBody>
      </p:sp>
    </p:spTree>
    <p:extLst>
      <p:ext uri="{BB962C8B-B14F-4D97-AF65-F5344CB8AC3E}">
        <p14:creationId xmlns:p14="http://schemas.microsoft.com/office/powerpoint/2010/main" val="550768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395536" y="146912"/>
            <a:ext cx="8352928" cy="2419124"/>
          </a:xfrm>
          <a:prstGeom prst="rect">
            <a:avLst/>
          </a:prstGeom>
          <a:noFill/>
        </p:spPr>
        <p:txBody>
          <a:bodyPr wrap="square" rtlCol="1">
            <a:spAutoFit/>
          </a:bodyPr>
          <a:lstStyle/>
          <a:p>
            <a:pPr>
              <a:lnSpc>
                <a:spcPct val="120000"/>
              </a:lnSpc>
            </a:pPr>
            <a:r>
              <a:rPr lang="he-IL" sz="1700" b="1" dirty="0" smtClean="0"/>
              <a:t>משנה</a:t>
            </a:r>
          </a:p>
          <a:p>
            <a:pPr>
              <a:lnSpc>
                <a:spcPct val="120000"/>
              </a:lnSpc>
            </a:pPr>
            <a:r>
              <a:rPr lang="he-IL" sz="1700" dirty="0">
                <a:solidFill>
                  <a:schemeClr val="accent6">
                    <a:lumMod val="50000"/>
                  </a:schemeClr>
                </a:solidFill>
              </a:rPr>
              <a:t>המושיב את אשתו חנוונית או שמינה </a:t>
            </a:r>
            <a:r>
              <a:rPr lang="he-IL" sz="1700" dirty="0" err="1">
                <a:solidFill>
                  <a:schemeClr val="accent6">
                    <a:lumMod val="50000"/>
                  </a:schemeClr>
                </a:solidFill>
              </a:rPr>
              <a:t>אפוטרופיא</a:t>
            </a:r>
            <a:r>
              <a:rPr lang="he-IL" sz="1700" dirty="0">
                <a:solidFill>
                  <a:schemeClr val="accent6">
                    <a:lumMod val="50000"/>
                  </a:schemeClr>
                </a:solidFill>
              </a:rPr>
              <a:t> </a:t>
            </a:r>
            <a:r>
              <a:rPr lang="he-IL" sz="1700" dirty="0" smtClean="0">
                <a:solidFill>
                  <a:schemeClr val="accent6">
                    <a:lumMod val="50000"/>
                  </a:schemeClr>
                </a:solidFill>
              </a:rPr>
              <a:t>- הרי </a:t>
            </a:r>
            <a:r>
              <a:rPr lang="he-IL" sz="1700" dirty="0">
                <a:solidFill>
                  <a:schemeClr val="accent6">
                    <a:lumMod val="50000"/>
                  </a:schemeClr>
                </a:solidFill>
              </a:rPr>
              <a:t>זה משביעה כל זמן </a:t>
            </a:r>
            <a:r>
              <a:rPr lang="he-IL" sz="1700" dirty="0" smtClean="0">
                <a:solidFill>
                  <a:schemeClr val="accent6">
                    <a:lumMod val="50000"/>
                  </a:schemeClr>
                </a:solidFill>
              </a:rPr>
              <a:t>שירצה.</a:t>
            </a:r>
          </a:p>
          <a:p>
            <a:pPr>
              <a:lnSpc>
                <a:spcPct val="120000"/>
              </a:lnSpc>
            </a:pPr>
            <a:r>
              <a:rPr lang="he-IL" sz="1700" dirty="0" smtClean="0">
                <a:solidFill>
                  <a:schemeClr val="accent6">
                    <a:lumMod val="50000"/>
                  </a:schemeClr>
                </a:solidFill>
              </a:rPr>
              <a:t>ר</a:t>
            </a:r>
            <a:r>
              <a:rPr lang="he-IL" sz="1700" dirty="0">
                <a:solidFill>
                  <a:schemeClr val="accent6">
                    <a:lumMod val="50000"/>
                  </a:schemeClr>
                </a:solidFill>
              </a:rPr>
              <a:t>' אליעזר </a:t>
            </a:r>
            <a:r>
              <a:rPr lang="he-IL" sz="1700" dirty="0" smtClean="0">
                <a:solidFill>
                  <a:schemeClr val="accent6">
                    <a:lumMod val="50000"/>
                  </a:schemeClr>
                </a:solidFill>
              </a:rPr>
              <a:t>אומר: </a:t>
            </a:r>
            <a:r>
              <a:rPr lang="he-IL" sz="1700" dirty="0">
                <a:solidFill>
                  <a:schemeClr val="accent6">
                    <a:lumMod val="50000"/>
                  </a:schemeClr>
                </a:solidFill>
              </a:rPr>
              <a:t>אפילו על </a:t>
            </a:r>
            <a:r>
              <a:rPr lang="he-IL" sz="1700" dirty="0" err="1">
                <a:solidFill>
                  <a:schemeClr val="accent6">
                    <a:lumMod val="50000"/>
                  </a:schemeClr>
                </a:solidFill>
              </a:rPr>
              <a:t>פילכה</a:t>
            </a:r>
            <a:r>
              <a:rPr lang="he-IL" sz="1700" dirty="0">
                <a:solidFill>
                  <a:schemeClr val="accent6">
                    <a:lumMod val="50000"/>
                  </a:schemeClr>
                </a:solidFill>
              </a:rPr>
              <a:t> ועל </a:t>
            </a:r>
            <a:r>
              <a:rPr lang="he-IL" sz="1700" dirty="0" smtClean="0">
                <a:solidFill>
                  <a:schemeClr val="accent6">
                    <a:lumMod val="50000"/>
                  </a:schemeClr>
                </a:solidFill>
              </a:rPr>
              <a:t>עיסתה.</a:t>
            </a:r>
            <a:r>
              <a:rPr lang="he-IL" sz="1700" dirty="0"/>
              <a:t/>
            </a:r>
            <a:br>
              <a:rPr lang="he-IL" sz="1700" dirty="0"/>
            </a:br>
            <a:endParaRPr lang="he-IL" sz="1200" dirty="0" smtClean="0"/>
          </a:p>
          <a:p>
            <a:pPr>
              <a:lnSpc>
                <a:spcPct val="120000"/>
              </a:lnSpc>
            </a:pPr>
            <a:r>
              <a:rPr lang="he-IL" sz="1700" b="1" dirty="0" smtClean="0"/>
              <a:t>גמרא </a:t>
            </a:r>
          </a:p>
          <a:p>
            <a:pPr>
              <a:lnSpc>
                <a:spcPct val="120000"/>
              </a:lnSpc>
            </a:pPr>
            <a:r>
              <a:rPr lang="he-IL" sz="1700" dirty="0" err="1" smtClean="0"/>
              <a:t>איבעיא</a:t>
            </a:r>
            <a:r>
              <a:rPr lang="he-IL" sz="1700" dirty="0" smtClean="0"/>
              <a:t> להו:</a:t>
            </a:r>
          </a:p>
          <a:p>
            <a:pPr>
              <a:lnSpc>
                <a:spcPct val="120000"/>
              </a:lnSpc>
            </a:pPr>
            <a:r>
              <a:rPr lang="he-IL" sz="1700" dirty="0" smtClean="0"/>
              <a:t>ר</a:t>
            </a:r>
            <a:r>
              <a:rPr lang="he-IL" sz="1700" dirty="0"/>
              <a:t>' אליעזר על ידי גלגול </a:t>
            </a:r>
            <a:r>
              <a:rPr lang="he-IL" sz="1700" dirty="0" err="1"/>
              <a:t>קאמר</a:t>
            </a:r>
            <a:r>
              <a:rPr lang="he-IL" sz="1700" dirty="0"/>
              <a:t> או </a:t>
            </a:r>
            <a:r>
              <a:rPr lang="he-IL" sz="1700" dirty="0" err="1"/>
              <a:t>לכתחלה</a:t>
            </a:r>
            <a:r>
              <a:rPr lang="he-IL" sz="1700" dirty="0"/>
              <a:t> </a:t>
            </a:r>
            <a:r>
              <a:rPr lang="he-IL" sz="1700" dirty="0" err="1" smtClean="0"/>
              <a:t>קאמר</a:t>
            </a:r>
            <a:r>
              <a:rPr lang="he-IL" sz="1700" dirty="0" smtClean="0"/>
              <a:t>?</a:t>
            </a:r>
          </a:p>
          <a:p>
            <a:pPr>
              <a:lnSpc>
                <a:spcPct val="120000"/>
              </a:lnSpc>
            </a:pPr>
            <a:endParaRPr lang="he-IL" sz="1200" dirty="0" smtClean="0"/>
          </a:p>
        </p:txBody>
      </p:sp>
    </p:spTree>
    <p:extLst>
      <p:ext uri="{BB962C8B-B14F-4D97-AF65-F5344CB8AC3E}">
        <p14:creationId xmlns:p14="http://schemas.microsoft.com/office/powerpoint/2010/main" val="3247944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395536" y="146912"/>
            <a:ext cx="8352928" cy="3951851"/>
          </a:xfrm>
          <a:prstGeom prst="rect">
            <a:avLst/>
          </a:prstGeom>
          <a:noFill/>
        </p:spPr>
        <p:txBody>
          <a:bodyPr wrap="square" rtlCol="1">
            <a:spAutoFit/>
          </a:bodyPr>
          <a:lstStyle/>
          <a:p>
            <a:pPr>
              <a:lnSpc>
                <a:spcPct val="120000"/>
              </a:lnSpc>
            </a:pPr>
            <a:r>
              <a:rPr lang="he-IL" sz="1700" b="1" dirty="0" smtClean="0"/>
              <a:t>משנה</a:t>
            </a:r>
          </a:p>
          <a:p>
            <a:pPr>
              <a:lnSpc>
                <a:spcPct val="120000"/>
              </a:lnSpc>
            </a:pPr>
            <a:r>
              <a:rPr lang="he-IL" sz="1700" dirty="0">
                <a:solidFill>
                  <a:schemeClr val="accent6">
                    <a:lumMod val="50000"/>
                  </a:schemeClr>
                </a:solidFill>
              </a:rPr>
              <a:t>המושיב את אשתו חנוונית או שמינה </a:t>
            </a:r>
            <a:r>
              <a:rPr lang="he-IL" sz="1700" dirty="0" err="1">
                <a:solidFill>
                  <a:schemeClr val="accent6">
                    <a:lumMod val="50000"/>
                  </a:schemeClr>
                </a:solidFill>
              </a:rPr>
              <a:t>אפוטרופיא</a:t>
            </a:r>
            <a:r>
              <a:rPr lang="he-IL" sz="1700" dirty="0">
                <a:solidFill>
                  <a:schemeClr val="accent6">
                    <a:lumMod val="50000"/>
                  </a:schemeClr>
                </a:solidFill>
              </a:rPr>
              <a:t> </a:t>
            </a:r>
            <a:r>
              <a:rPr lang="he-IL" sz="1700" dirty="0" smtClean="0">
                <a:solidFill>
                  <a:schemeClr val="accent6">
                    <a:lumMod val="50000"/>
                  </a:schemeClr>
                </a:solidFill>
              </a:rPr>
              <a:t>- הרי </a:t>
            </a:r>
            <a:r>
              <a:rPr lang="he-IL" sz="1700" dirty="0">
                <a:solidFill>
                  <a:schemeClr val="accent6">
                    <a:lumMod val="50000"/>
                  </a:schemeClr>
                </a:solidFill>
              </a:rPr>
              <a:t>זה משביעה כל זמן </a:t>
            </a:r>
            <a:r>
              <a:rPr lang="he-IL" sz="1700" dirty="0" smtClean="0">
                <a:solidFill>
                  <a:schemeClr val="accent6">
                    <a:lumMod val="50000"/>
                  </a:schemeClr>
                </a:solidFill>
              </a:rPr>
              <a:t>שירצה.</a:t>
            </a:r>
          </a:p>
          <a:p>
            <a:pPr>
              <a:lnSpc>
                <a:spcPct val="120000"/>
              </a:lnSpc>
            </a:pPr>
            <a:r>
              <a:rPr lang="he-IL" sz="1700" dirty="0" smtClean="0">
                <a:solidFill>
                  <a:schemeClr val="accent6">
                    <a:lumMod val="50000"/>
                  </a:schemeClr>
                </a:solidFill>
              </a:rPr>
              <a:t>ר</a:t>
            </a:r>
            <a:r>
              <a:rPr lang="he-IL" sz="1700" dirty="0">
                <a:solidFill>
                  <a:schemeClr val="accent6">
                    <a:lumMod val="50000"/>
                  </a:schemeClr>
                </a:solidFill>
              </a:rPr>
              <a:t>' אליעזר </a:t>
            </a:r>
            <a:r>
              <a:rPr lang="he-IL" sz="1700" dirty="0" smtClean="0">
                <a:solidFill>
                  <a:schemeClr val="accent6">
                    <a:lumMod val="50000"/>
                  </a:schemeClr>
                </a:solidFill>
              </a:rPr>
              <a:t>אומר: </a:t>
            </a:r>
            <a:r>
              <a:rPr lang="he-IL" sz="1700" dirty="0">
                <a:solidFill>
                  <a:schemeClr val="accent6">
                    <a:lumMod val="50000"/>
                  </a:schemeClr>
                </a:solidFill>
              </a:rPr>
              <a:t>אפילו על </a:t>
            </a:r>
            <a:r>
              <a:rPr lang="he-IL" sz="1700" dirty="0" err="1">
                <a:solidFill>
                  <a:schemeClr val="accent6">
                    <a:lumMod val="50000"/>
                  </a:schemeClr>
                </a:solidFill>
              </a:rPr>
              <a:t>פילכה</a:t>
            </a:r>
            <a:r>
              <a:rPr lang="he-IL" sz="1700" dirty="0">
                <a:solidFill>
                  <a:schemeClr val="accent6">
                    <a:lumMod val="50000"/>
                  </a:schemeClr>
                </a:solidFill>
              </a:rPr>
              <a:t> ועל </a:t>
            </a:r>
            <a:r>
              <a:rPr lang="he-IL" sz="1700" dirty="0" smtClean="0">
                <a:solidFill>
                  <a:schemeClr val="accent6">
                    <a:lumMod val="50000"/>
                  </a:schemeClr>
                </a:solidFill>
              </a:rPr>
              <a:t>עיסתה.</a:t>
            </a:r>
            <a:r>
              <a:rPr lang="he-IL" sz="1700" dirty="0"/>
              <a:t/>
            </a:r>
            <a:br>
              <a:rPr lang="he-IL" sz="1700" dirty="0"/>
            </a:br>
            <a:endParaRPr lang="he-IL" sz="1200" dirty="0" smtClean="0"/>
          </a:p>
          <a:p>
            <a:pPr>
              <a:lnSpc>
                <a:spcPct val="120000"/>
              </a:lnSpc>
            </a:pPr>
            <a:r>
              <a:rPr lang="he-IL" sz="1700" b="1" dirty="0" smtClean="0"/>
              <a:t>גמרא </a:t>
            </a:r>
          </a:p>
          <a:p>
            <a:pPr>
              <a:lnSpc>
                <a:spcPct val="120000"/>
              </a:lnSpc>
            </a:pPr>
            <a:r>
              <a:rPr lang="he-IL" sz="1700" dirty="0" err="1" smtClean="0"/>
              <a:t>איבעיא</a:t>
            </a:r>
            <a:r>
              <a:rPr lang="he-IL" sz="1700" dirty="0" smtClean="0"/>
              <a:t> להו:</a:t>
            </a:r>
          </a:p>
          <a:p>
            <a:pPr>
              <a:lnSpc>
                <a:spcPct val="120000"/>
              </a:lnSpc>
            </a:pPr>
            <a:r>
              <a:rPr lang="he-IL" sz="1700" dirty="0" smtClean="0"/>
              <a:t>ר</a:t>
            </a:r>
            <a:r>
              <a:rPr lang="he-IL" sz="1700" dirty="0"/>
              <a:t>' אליעזר על ידי גלגול </a:t>
            </a:r>
            <a:r>
              <a:rPr lang="he-IL" sz="1700" dirty="0" err="1"/>
              <a:t>קאמר</a:t>
            </a:r>
            <a:r>
              <a:rPr lang="he-IL" sz="1700" dirty="0"/>
              <a:t> או </a:t>
            </a:r>
            <a:r>
              <a:rPr lang="he-IL" sz="1700" dirty="0" err="1"/>
              <a:t>לכתחלה</a:t>
            </a:r>
            <a:r>
              <a:rPr lang="he-IL" sz="1700" dirty="0"/>
              <a:t> </a:t>
            </a:r>
            <a:r>
              <a:rPr lang="he-IL" sz="1700" dirty="0" err="1" smtClean="0"/>
              <a:t>קאמר</a:t>
            </a:r>
            <a:r>
              <a:rPr lang="he-IL" sz="1700" dirty="0" smtClean="0"/>
              <a:t>?</a:t>
            </a:r>
          </a:p>
          <a:p>
            <a:pPr>
              <a:lnSpc>
                <a:spcPct val="120000"/>
              </a:lnSpc>
            </a:pPr>
            <a:endParaRPr lang="he-IL" sz="1200" dirty="0" smtClean="0"/>
          </a:p>
          <a:p>
            <a:pPr>
              <a:lnSpc>
                <a:spcPct val="120000"/>
              </a:lnSpc>
            </a:pPr>
            <a:r>
              <a:rPr lang="he-IL" sz="1700" dirty="0" err="1" smtClean="0"/>
              <a:t>ת</a:t>
            </a:r>
            <a:r>
              <a:rPr lang="he-IL" sz="1700" dirty="0" err="1"/>
              <a:t>'</a:t>
            </a:r>
            <a:r>
              <a:rPr lang="he-IL" sz="1700" dirty="0" err="1" smtClean="0"/>
              <a:t>'ש</a:t>
            </a:r>
            <a:r>
              <a:rPr lang="he-IL" sz="1700" dirty="0" smtClean="0"/>
              <a:t>: </a:t>
            </a:r>
          </a:p>
          <a:p>
            <a:pPr>
              <a:lnSpc>
                <a:spcPct val="120000"/>
              </a:lnSpc>
            </a:pPr>
            <a:r>
              <a:rPr lang="he-IL" sz="1700" dirty="0" smtClean="0">
                <a:solidFill>
                  <a:schemeClr val="accent6">
                    <a:lumMod val="50000"/>
                  </a:schemeClr>
                </a:solidFill>
              </a:rPr>
              <a:t>אמרו </a:t>
            </a:r>
            <a:r>
              <a:rPr lang="he-IL" sz="1700" dirty="0">
                <a:solidFill>
                  <a:schemeClr val="accent6">
                    <a:lumMod val="50000"/>
                  </a:schemeClr>
                </a:solidFill>
              </a:rPr>
              <a:t>לו לרבי </a:t>
            </a:r>
            <a:r>
              <a:rPr lang="he-IL" sz="1700" dirty="0" smtClean="0">
                <a:solidFill>
                  <a:schemeClr val="accent6">
                    <a:lumMod val="50000"/>
                  </a:schemeClr>
                </a:solidFill>
              </a:rPr>
              <a:t>אליעזר: </a:t>
            </a:r>
            <a:r>
              <a:rPr lang="he-IL" sz="1700" dirty="0">
                <a:solidFill>
                  <a:schemeClr val="accent6">
                    <a:lumMod val="50000"/>
                  </a:schemeClr>
                </a:solidFill>
              </a:rPr>
              <a:t>אין אדם דר עם נחש בכפיפה </a:t>
            </a:r>
            <a:r>
              <a:rPr lang="he-IL" sz="1700" dirty="0"/>
              <a:t>-</a:t>
            </a:r>
            <a:endParaRPr lang="he-IL" sz="1700" dirty="0">
              <a:solidFill>
                <a:schemeClr val="accent6">
                  <a:lumMod val="50000"/>
                </a:schemeClr>
              </a:solidFill>
            </a:endParaRPr>
          </a:p>
          <a:p>
            <a:pPr>
              <a:lnSpc>
                <a:spcPct val="120000"/>
              </a:lnSpc>
            </a:pPr>
            <a:r>
              <a:rPr lang="he-IL" sz="1700" dirty="0" smtClean="0"/>
              <a:t>אי </a:t>
            </a:r>
            <a:r>
              <a:rPr lang="he-IL" sz="1700" dirty="0"/>
              <a:t>אמרת </a:t>
            </a:r>
            <a:r>
              <a:rPr lang="he-IL" sz="1700" dirty="0" err="1"/>
              <a:t>בשלמא</a:t>
            </a:r>
            <a:r>
              <a:rPr lang="he-IL" sz="1700" dirty="0"/>
              <a:t> </a:t>
            </a:r>
            <a:r>
              <a:rPr lang="he-IL" sz="1700" dirty="0" err="1"/>
              <a:t>לכתחלה</a:t>
            </a:r>
            <a:r>
              <a:rPr lang="he-IL" sz="1700" dirty="0"/>
              <a:t> </a:t>
            </a:r>
            <a:r>
              <a:rPr lang="he-IL" sz="1700" dirty="0" smtClean="0"/>
              <a:t>- שפיר, אלא </a:t>
            </a:r>
            <a:r>
              <a:rPr lang="he-IL" sz="1700" dirty="0"/>
              <a:t>אי אמרת </a:t>
            </a:r>
            <a:r>
              <a:rPr lang="he-IL" sz="1700" dirty="0" err="1"/>
              <a:t>ע''י</a:t>
            </a:r>
            <a:r>
              <a:rPr lang="he-IL" sz="1700" dirty="0"/>
              <a:t> גלגול </a:t>
            </a:r>
            <a:r>
              <a:rPr lang="he-IL" sz="1700" dirty="0" smtClean="0"/>
              <a:t>- מאי </a:t>
            </a:r>
            <a:r>
              <a:rPr lang="he-IL" sz="1700" dirty="0"/>
              <a:t>נפקא לה </a:t>
            </a:r>
            <a:r>
              <a:rPr lang="he-IL" sz="1700" dirty="0" smtClean="0"/>
              <a:t>מינה?</a:t>
            </a:r>
          </a:p>
          <a:p>
            <a:pPr>
              <a:lnSpc>
                <a:spcPct val="120000"/>
              </a:lnSpc>
            </a:pPr>
            <a:endParaRPr lang="he-IL" sz="300" dirty="0" smtClean="0"/>
          </a:p>
          <a:p>
            <a:pPr>
              <a:lnSpc>
                <a:spcPct val="120000"/>
              </a:lnSpc>
            </a:pPr>
            <a:r>
              <a:rPr lang="he-IL" sz="1700" dirty="0" err="1" smtClean="0"/>
              <a:t>דאמרה</a:t>
            </a:r>
            <a:r>
              <a:rPr lang="he-IL" sz="1700" dirty="0" smtClean="0"/>
              <a:t> </a:t>
            </a:r>
            <a:r>
              <a:rPr lang="he-IL" sz="1700" dirty="0"/>
              <a:t>ליה כיון </a:t>
            </a:r>
            <a:r>
              <a:rPr lang="he-IL" sz="1700" dirty="0" err="1"/>
              <a:t>דקדייקת</a:t>
            </a:r>
            <a:r>
              <a:rPr lang="he-IL" sz="1700" dirty="0"/>
              <a:t> </a:t>
            </a:r>
            <a:r>
              <a:rPr lang="he-IL" sz="1700" dirty="0" err="1"/>
              <a:t>בתראי</a:t>
            </a:r>
            <a:r>
              <a:rPr lang="he-IL" sz="1700" dirty="0"/>
              <a:t> כולי האי לא </a:t>
            </a:r>
            <a:r>
              <a:rPr lang="he-IL" sz="1700" dirty="0" err="1"/>
              <a:t>מצינא</a:t>
            </a:r>
            <a:r>
              <a:rPr lang="he-IL" sz="1700" dirty="0"/>
              <a:t> </a:t>
            </a:r>
            <a:r>
              <a:rPr lang="he-IL" sz="1700" dirty="0" err="1"/>
              <a:t>דאדור</a:t>
            </a:r>
            <a:r>
              <a:rPr lang="he-IL" sz="1700" dirty="0"/>
              <a:t> </a:t>
            </a:r>
            <a:r>
              <a:rPr lang="he-IL" sz="1700" dirty="0" smtClean="0"/>
              <a:t>בהדך.</a:t>
            </a:r>
          </a:p>
          <a:p>
            <a:pPr>
              <a:lnSpc>
                <a:spcPct val="120000"/>
              </a:lnSpc>
            </a:pPr>
            <a:endParaRPr lang="he-IL" sz="1200" dirty="0" smtClean="0"/>
          </a:p>
        </p:txBody>
      </p:sp>
      <p:sp>
        <p:nvSpPr>
          <p:cNvPr id="5" name="TextBox 4"/>
          <p:cNvSpPr txBox="1"/>
          <p:nvPr/>
        </p:nvSpPr>
        <p:spPr>
          <a:xfrm>
            <a:off x="8748464" y="2464320"/>
            <a:ext cx="395536" cy="369332"/>
          </a:xfrm>
          <a:prstGeom prst="rect">
            <a:avLst/>
          </a:prstGeom>
          <a:noFill/>
        </p:spPr>
        <p:txBody>
          <a:bodyPr wrap="square" rtlCol="1">
            <a:spAutoFit/>
          </a:bodyPr>
          <a:lstStyle/>
          <a:p>
            <a:r>
              <a:rPr lang="he-IL" dirty="0" smtClean="0"/>
              <a:t>①</a:t>
            </a:r>
            <a:endParaRPr lang="he-IL" dirty="0"/>
          </a:p>
        </p:txBody>
      </p:sp>
    </p:spTree>
    <p:extLst>
      <p:ext uri="{BB962C8B-B14F-4D97-AF65-F5344CB8AC3E}">
        <p14:creationId xmlns:p14="http://schemas.microsoft.com/office/powerpoint/2010/main" val="1246533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395536" y="146912"/>
            <a:ext cx="8352928" cy="6656053"/>
          </a:xfrm>
          <a:prstGeom prst="rect">
            <a:avLst/>
          </a:prstGeom>
          <a:noFill/>
        </p:spPr>
        <p:txBody>
          <a:bodyPr wrap="square" rtlCol="1">
            <a:spAutoFit/>
          </a:bodyPr>
          <a:lstStyle/>
          <a:p>
            <a:pPr>
              <a:lnSpc>
                <a:spcPct val="120000"/>
              </a:lnSpc>
            </a:pPr>
            <a:r>
              <a:rPr lang="he-IL" sz="1700" b="1" dirty="0" smtClean="0"/>
              <a:t>משנה</a:t>
            </a:r>
          </a:p>
          <a:p>
            <a:pPr>
              <a:lnSpc>
                <a:spcPct val="120000"/>
              </a:lnSpc>
            </a:pPr>
            <a:r>
              <a:rPr lang="he-IL" sz="1700" dirty="0">
                <a:solidFill>
                  <a:schemeClr val="accent6">
                    <a:lumMod val="50000"/>
                  </a:schemeClr>
                </a:solidFill>
              </a:rPr>
              <a:t>המושיב את אשתו חנוונית או שמינה </a:t>
            </a:r>
            <a:r>
              <a:rPr lang="he-IL" sz="1700" dirty="0" err="1">
                <a:solidFill>
                  <a:schemeClr val="accent6">
                    <a:lumMod val="50000"/>
                  </a:schemeClr>
                </a:solidFill>
              </a:rPr>
              <a:t>אפוטרופיא</a:t>
            </a:r>
            <a:r>
              <a:rPr lang="he-IL" sz="1700" dirty="0">
                <a:solidFill>
                  <a:schemeClr val="accent6">
                    <a:lumMod val="50000"/>
                  </a:schemeClr>
                </a:solidFill>
              </a:rPr>
              <a:t> </a:t>
            </a:r>
            <a:r>
              <a:rPr lang="he-IL" sz="1700" dirty="0" smtClean="0">
                <a:solidFill>
                  <a:schemeClr val="accent6">
                    <a:lumMod val="50000"/>
                  </a:schemeClr>
                </a:solidFill>
              </a:rPr>
              <a:t>- הרי </a:t>
            </a:r>
            <a:r>
              <a:rPr lang="he-IL" sz="1700" dirty="0">
                <a:solidFill>
                  <a:schemeClr val="accent6">
                    <a:lumMod val="50000"/>
                  </a:schemeClr>
                </a:solidFill>
              </a:rPr>
              <a:t>זה משביעה כל זמן </a:t>
            </a:r>
            <a:r>
              <a:rPr lang="he-IL" sz="1700" dirty="0" smtClean="0">
                <a:solidFill>
                  <a:schemeClr val="accent6">
                    <a:lumMod val="50000"/>
                  </a:schemeClr>
                </a:solidFill>
              </a:rPr>
              <a:t>שירצה.</a:t>
            </a:r>
          </a:p>
          <a:p>
            <a:pPr>
              <a:lnSpc>
                <a:spcPct val="120000"/>
              </a:lnSpc>
            </a:pPr>
            <a:r>
              <a:rPr lang="he-IL" sz="1700" dirty="0" smtClean="0">
                <a:solidFill>
                  <a:schemeClr val="accent6">
                    <a:lumMod val="50000"/>
                  </a:schemeClr>
                </a:solidFill>
              </a:rPr>
              <a:t>ר</a:t>
            </a:r>
            <a:r>
              <a:rPr lang="he-IL" sz="1700" dirty="0">
                <a:solidFill>
                  <a:schemeClr val="accent6">
                    <a:lumMod val="50000"/>
                  </a:schemeClr>
                </a:solidFill>
              </a:rPr>
              <a:t>' אליעזר </a:t>
            </a:r>
            <a:r>
              <a:rPr lang="he-IL" sz="1700" dirty="0" smtClean="0">
                <a:solidFill>
                  <a:schemeClr val="accent6">
                    <a:lumMod val="50000"/>
                  </a:schemeClr>
                </a:solidFill>
              </a:rPr>
              <a:t>אומר: </a:t>
            </a:r>
            <a:r>
              <a:rPr lang="he-IL" sz="1700" dirty="0">
                <a:solidFill>
                  <a:schemeClr val="accent6">
                    <a:lumMod val="50000"/>
                  </a:schemeClr>
                </a:solidFill>
              </a:rPr>
              <a:t>אפילו על </a:t>
            </a:r>
            <a:r>
              <a:rPr lang="he-IL" sz="1700" dirty="0" err="1">
                <a:solidFill>
                  <a:schemeClr val="accent6">
                    <a:lumMod val="50000"/>
                  </a:schemeClr>
                </a:solidFill>
              </a:rPr>
              <a:t>פילכה</a:t>
            </a:r>
            <a:r>
              <a:rPr lang="he-IL" sz="1700" dirty="0">
                <a:solidFill>
                  <a:schemeClr val="accent6">
                    <a:lumMod val="50000"/>
                  </a:schemeClr>
                </a:solidFill>
              </a:rPr>
              <a:t> ועל </a:t>
            </a:r>
            <a:r>
              <a:rPr lang="he-IL" sz="1700" dirty="0" smtClean="0">
                <a:solidFill>
                  <a:schemeClr val="accent6">
                    <a:lumMod val="50000"/>
                  </a:schemeClr>
                </a:solidFill>
              </a:rPr>
              <a:t>עיסתה.</a:t>
            </a:r>
            <a:r>
              <a:rPr lang="he-IL" sz="1700" dirty="0"/>
              <a:t/>
            </a:r>
            <a:br>
              <a:rPr lang="he-IL" sz="1700" dirty="0"/>
            </a:br>
            <a:endParaRPr lang="he-IL" sz="1200" dirty="0" smtClean="0"/>
          </a:p>
          <a:p>
            <a:pPr>
              <a:lnSpc>
                <a:spcPct val="120000"/>
              </a:lnSpc>
            </a:pPr>
            <a:r>
              <a:rPr lang="he-IL" sz="1700" b="1" dirty="0" smtClean="0"/>
              <a:t>גמרא </a:t>
            </a:r>
          </a:p>
          <a:p>
            <a:pPr>
              <a:lnSpc>
                <a:spcPct val="120000"/>
              </a:lnSpc>
            </a:pPr>
            <a:r>
              <a:rPr lang="he-IL" sz="1700" dirty="0" err="1" smtClean="0"/>
              <a:t>איבעיא</a:t>
            </a:r>
            <a:r>
              <a:rPr lang="he-IL" sz="1700" dirty="0" smtClean="0"/>
              <a:t> להו:</a:t>
            </a:r>
          </a:p>
          <a:p>
            <a:pPr>
              <a:lnSpc>
                <a:spcPct val="120000"/>
              </a:lnSpc>
            </a:pPr>
            <a:r>
              <a:rPr lang="he-IL" sz="1700" dirty="0" smtClean="0"/>
              <a:t>ר</a:t>
            </a:r>
            <a:r>
              <a:rPr lang="he-IL" sz="1700" dirty="0"/>
              <a:t>' אליעזר על ידי גלגול </a:t>
            </a:r>
            <a:r>
              <a:rPr lang="he-IL" sz="1700" dirty="0" err="1"/>
              <a:t>קאמר</a:t>
            </a:r>
            <a:r>
              <a:rPr lang="he-IL" sz="1700" dirty="0"/>
              <a:t> או </a:t>
            </a:r>
            <a:r>
              <a:rPr lang="he-IL" sz="1700" dirty="0" err="1"/>
              <a:t>לכתחלה</a:t>
            </a:r>
            <a:r>
              <a:rPr lang="he-IL" sz="1700" dirty="0"/>
              <a:t> </a:t>
            </a:r>
            <a:r>
              <a:rPr lang="he-IL" sz="1700" dirty="0" err="1" smtClean="0"/>
              <a:t>קאמר</a:t>
            </a:r>
            <a:r>
              <a:rPr lang="he-IL" sz="1700" dirty="0" smtClean="0"/>
              <a:t>?</a:t>
            </a:r>
          </a:p>
          <a:p>
            <a:pPr>
              <a:lnSpc>
                <a:spcPct val="120000"/>
              </a:lnSpc>
            </a:pPr>
            <a:endParaRPr lang="he-IL" sz="1200" dirty="0" smtClean="0"/>
          </a:p>
          <a:p>
            <a:pPr>
              <a:lnSpc>
                <a:spcPct val="120000"/>
              </a:lnSpc>
            </a:pPr>
            <a:r>
              <a:rPr lang="he-IL" sz="1700" dirty="0" err="1" smtClean="0"/>
              <a:t>ת</a:t>
            </a:r>
            <a:r>
              <a:rPr lang="he-IL" sz="1700" dirty="0" err="1"/>
              <a:t>'</a:t>
            </a:r>
            <a:r>
              <a:rPr lang="he-IL" sz="1700" dirty="0" err="1" smtClean="0"/>
              <a:t>'ש</a:t>
            </a:r>
            <a:r>
              <a:rPr lang="he-IL" sz="1700" dirty="0" smtClean="0"/>
              <a:t>: </a:t>
            </a:r>
          </a:p>
          <a:p>
            <a:pPr>
              <a:lnSpc>
                <a:spcPct val="120000"/>
              </a:lnSpc>
            </a:pPr>
            <a:r>
              <a:rPr lang="he-IL" sz="1700" dirty="0" smtClean="0">
                <a:solidFill>
                  <a:schemeClr val="accent6">
                    <a:lumMod val="50000"/>
                  </a:schemeClr>
                </a:solidFill>
              </a:rPr>
              <a:t>אמרו </a:t>
            </a:r>
            <a:r>
              <a:rPr lang="he-IL" sz="1700" dirty="0">
                <a:solidFill>
                  <a:schemeClr val="accent6">
                    <a:lumMod val="50000"/>
                  </a:schemeClr>
                </a:solidFill>
              </a:rPr>
              <a:t>לו לרבי אליעזר אין אדם דר עם נחש בכפיפה </a:t>
            </a:r>
            <a:r>
              <a:rPr lang="he-IL" sz="1700" dirty="0"/>
              <a:t>-</a:t>
            </a:r>
            <a:endParaRPr lang="he-IL" sz="1700" dirty="0">
              <a:solidFill>
                <a:schemeClr val="accent6">
                  <a:lumMod val="50000"/>
                </a:schemeClr>
              </a:solidFill>
            </a:endParaRPr>
          </a:p>
          <a:p>
            <a:pPr>
              <a:lnSpc>
                <a:spcPct val="120000"/>
              </a:lnSpc>
            </a:pPr>
            <a:r>
              <a:rPr lang="he-IL" sz="1700" dirty="0" smtClean="0"/>
              <a:t>אי </a:t>
            </a:r>
            <a:r>
              <a:rPr lang="he-IL" sz="1700" dirty="0"/>
              <a:t>אמרת </a:t>
            </a:r>
            <a:r>
              <a:rPr lang="he-IL" sz="1700" dirty="0" err="1"/>
              <a:t>בשלמא</a:t>
            </a:r>
            <a:r>
              <a:rPr lang="he-IL" sz="1700" dirty="0"/>
              <a:t> </a:t>
            </a:r>
            <a:r>
              <a:rPr lang="he-IL" sz="1700" dirty="0" err="1"/>
              <a:t>לכתחלה</a:t>
            </a:r>
            <a:r>
              <a:rPr lang="he-IL" sz="1700" dirty="0"/>
              <a:t> </a:t>
            </a:r>
            <a:r>
              <a:rPr lang="he-IL" sz="1700" dirty="0" smtClean="0"/>
              <a:t>- שפיר, אלא </a:t>
            </a:r>
            <a:r>
              <a:rPr lang="he-IL" sz="1700" dirty="0"/>
              <a:t>אי אמרת </a:t>
            </a:r>
            <a:r>
              <a:rPr lang="he-IL" sz="1700" dirty="0" err="1"/>
              <a:t>ע''י</a:t>
            </a:r>
            <a:r>
              <a:rPr lang="he-IL" sz="1700" dirty="0"/>
              <a:t> גלגול </a:t>
            </a:r>
            <a:r>
              <a:rPr lang="he-IL" sz="1700" dirty="0" smtClean="0"/>
              <a:t>- מאי </a:t>
            </a:r>
            <a:r>
              <a:rPr lang="he-IL" sz="1700" dirty="0"/>
              <a:t>נפקא לה </a:t>
            </a:r>
            <a:r>
              <a:rPr lang="he-IL" sz="1700" dirty="0" smtClean="0"/>
              <a:t>מינה?</a:t>
            </a:r>
          </a:p>
          <a:p>
            <a:pPr>
              <a:lnSpc>
                <a:spcPct val="120000"/>
              </a:lnSpc>
            </a:pPr>
            <a:endParaRPr lang="he-IL" sz="300" dirty="0" smtClean="0"/>
          </a:p>
          <a:p>
            <a:pPr>
              <a:lnSpc>
                <a:spcPct val="120000"/>
              </a:lnSpc>
            </a:pPr>
            <a:r>
              <a:rPr lang="he-IL" sz="1700" dirty="0" err="1" smtClean="0"/>
              <a:t>דאמרה</a:t>
            </a:r>
            <a:r>
              <a:rPr lang="he-IL" sz="1700" dirty="0" smtClean="0"/>
              <a:t> </a:t>
            </a:r>
            <a:r>
              <a:rPr lang="he-IL" sz="1700" dirty="0"/>
              <a:t>ליה כיון </a:t>
            </a:r>
            <a:r>
              <a:rPr lang="he-IL" sz="1700" dirty="0" err="1"/>
              <a:t>דקדייקת</a:t>
            </a:r>
            <a:r>
              <a:rPr lang="he-IL" sz="1700" dirty="0"/>
              <a:t> </a:t>
            </a:r>
            <a:r>
              <a:rPr lang="he-IL" sz="1700" dirty="0" err="1"/>
              <a:t>בתראי</a:t>
            </a:r>
            <a:r>
              <a:rPr lang="he-IL" sz="1700" dirty="0"/>
              <a:t> כולי האי לא </a:t>
            </a:r>
            <a:r>
              <a:rPr lang="he-IL" sz="1700" dirty="0" err="1"/>
              <a:t>מצינא</a:t>
            </a:r>
            <a:r>
              <a:rPr lang="he-IL" sz="1700" dirty="0"/>
              <a:t> </a:t>
            </a:r>
            <a:r>
              <a:rPr lang="he-IL" sz="1700" dirty="0" err="1"/>
              <a:t>דאדור</a:t>
            </a:r>
            <a:r>
              <a:rPr lang="he-IL" sz="1700" dirty="0"/>
              <a:t> </a:t>
            </a:r>
            <a:r>
              <a:rPr lang="he-IL" sz="1700" dirty="0" smtClean="0"/>
              <a:t>בהדך.</a:t>
            </a:r>
          </a:p>
          <a:p>
            <a:pPr>
              <a:lnSpc>
                <a:spcPct val="120000"/>
              </a:lnSpc>
            </a:pPr>
            <a:endParaRPr lang="he-IL" sz="1200" dirty="0" smtClean="0"/>
          </a:p>
          <a:p>
            <a:pPr>
              <a:lnSpc>
                <a:spcPct val="120000"/>
              </a:lnSpc>
            </a:pPr>
            <a:r>
              <a:rPr lang="he-IL" sz="1700" dirty="0" err="1" smtClean="0"/>
              <a:t>ת</a:t>
            </a:r>
            <a:r>
              <a:rPr lang="he-IL" sz="1700" dirty="0" err="1"/>
              <a:t>'</a:t>
            </a:r>
            <a:r>
              <a:rPr lang="he-IL" sz="1700" dirty="0" err="1" smtClean="0"/>
              <a:t>'ש</a:t>
            </a:r>
            <a:r>
              <a:rPr lang="he-IL" sz="1700" dirty="0" smtClean="0"/>
              <a:t>: </a:t>
            </a:r>
          </a:p>
          <a:p>
            <a:pPr>
              <a:lnSpc>
                <a:spcPct val="120000"/>
              </a:lnSpc>
            </a:pPr>
            <a:r>
              <a:rPr lang="he-IL" sz="1700" dirty="0" smtClean="0">
                <a:solidFill>
                  <a:schemeClr val="accent6">
                    <a:lumMod val="50000"/>
                  </a:schemeClr>
                </a:solidFill>
              </a:rPr>
              <a:t>הרי </a:t>
            </a:r>
            <a:r>
              <a:rPr lang="he-IL" sz="1700" dirty="0">
                <a:solidFill>
                  <a:schemeClr val="accent6">
                    <a:lumMod val="50000"/>
                  </a:schemeClr>
                </a:solidFill>
              </a:rPr>
              <a:t>שלא פטר את אשתו מן הנדר ומן השבועה </a:t>
            </a:r>
            <a:endParaRPr lang="he-IL" sz="1700" dirty="0" smtClean="0">
              <a:solidFill>
                <a:schemeClr val="accent6">
                  <a:lumMod val="50000"/>
                </a:schemeClr>
              </a:solidFill>
            </a:endParaRPr>
          </a:p>
          <a:p>
            <a:pPr>
              <a:lnSpc>
                <a:spcPct val="120000"/>
              </a:lnSpc>
            </a:pPr>
            <a:r>
              <a:rPr lang="he-IL" sz="1700" dirty="0" smtClean="0">
                <a:solidFill>
                  <a:schemeClr val="accent6">
                    <a:lumMod val="50000"/>
                  </a:schemeClr>
                </a:solidFill>
              </a:rPr>
              <a:t>והושיבה </a:t>
            </a:r>
            <a:r>
              <a:rPr lang="he-IL" sz="1700" dirty="0">
                <a:solidFill>
                  <a:schemeClr val="accent6">
                    <a:lumMod val="50000"/>
                  </a:schemeClr>
                </a:solidFill>
              </a:rPr>
              <a:t>חנוונית או שמינה </a:t>
            </a:r>
            <a:r>
              <a:rPr lang="he-IL" sz="1700" dirty="0" err="1">
                <a:solidFill>
                  <a:schemeClr val="accent6">
                    <a:lumMod val="50000"/>
                  </a:schemeClr>
                </a:solidFill>
              </a:rPr>
              <a:t>אפוטרופיא</a:t>
            </a:r>
            <a:r>
              <a:rPr lang="he-IL" sz="1700" dirty="0">
                <a:solidFill>
                  <a:schemeClr val="accent6">
                    <a:lumMod val="50000"/>
                  </a:schemeClr>
                </a:solidFill>
              </a:rPr>
              <a:t> </a:t>
            </a:r>
            <a:r>
              <a:rPr lang="he-IL" sz="1700" dirty="0" smtClean="0">
                <a:solidFill>
                  <a:schemeClr val="accent6">
                    <a:lumMod val="50000"/>
                  </a:schemeClr>
                </a:solidFill>
              </a:rPr>
              <a:t>- הרי </a:t>
            </a:r>
            <a:r>
              <a:rPr lang="he-IL" sz="1700" dirty="0">
                <a:solidFill>
                  <a:schemeClr val="accent6">
                    <a:lumMod val="50000"/>
                  </a:schemeClr>
                </a:solidFill>
              </a:rPr>
              <a:t>זה משביעה כל זמן </a:t>
            </a:r>
            <a:r>
              <a:rPr lang="he-IL" sz="1700" dirty="0" smtClean="0">
                <a:solidFill>
                  <a:schemeClr val="accent6">
                    <a:lumMod val="50000"/>
                  </a:schemeClr>
                </a:solidFill>
              </a:rPr>
              <a:t>שירצה.</a:t>
            </a:r>
          </a:p>
          <a:p>
            <a:pPr>
              <a:lnSpc>
                <a:spcPct val="120000"/>
              </a:lnSpc>
            </a:pPr>
            <a:r>
              <a:rPr lang="he-IL" sz="1700" dirty="0" smtClean="0">
                <a:solidFill>
                  <a:schemeClr val="accent6">
                    <a:lumMod val="50000"/>
                  </a:schemeClr>
                </a:solidFill>
              </a:rPr>
              <a:t>לא </a:t>
            </a:r>
            <a:r>
              <a:rPr lang="he-IL" sz="1700" dirty="0">
                <a:solidFill>
                  <a:schemeClr val="accent6">
                    <a:lumMod val="50000"/>
                  </a:schemeClr>
                </a:solidFill>
              </a:rPr>
              <a:t>הושיבה חנוונית ולא מינה </a:t>
            </a:r>
            <a:r>
              <a:rPr lang="he-IL" sz="1700" dirty="0" err="1">
                <a:solidFill>
                  <a:schemeClr val="accent6">
                    <a:lumMod val="50000"/>
                  </a:schemeClr>
                </a:solidFill>
              </a:rPr>
              <a:t>אפוטרופיא</a:t>
            </a:r>
            <a:r>
              <a:rPr lang="he-IL" sz="1700" dirty="0">
                <a:solidFill>
                  <a:schemeClr val="accent6">
                    <a:lumMod val="50000"/>
                  </a:schemeClr>
                </a:solidFill>
              </a:rPr>
              <a:t> </a:t>
            </a:r>
            <a:r>
              <a:rPr lang="he-IL" sz="1700" dirty="0" smtClean="0">
                <a:solidFill>
                  <a:schemeClr val="accent6">
                    <a:lumMod val="50000"/>
                  </a:schemeClr>
                </a:solidFill>
              </a:rPr>
              <a:t>- אינו </a:t>
            </a:r>
            <a:r>
              <a:rPr lang="he-IL" sz="1700" dirty="0">
                <a:solidFill>
                  <a:schemeClr val="accent6">
                    <a:lumMod val="50000"/>
                  </a:schemeClr>
                </a:solidFill>
              </a:rPr>
              <a:t>יכול </a:t>
            </a:r>
            <a:r>
              <a:rPr lang="he-IL" sz="1700" dirty="0" smtClean="0">
                <a:solidFill>
                  <a:schemeClr val="accent6">
                    <a:lumMod val="50000"/>
                  </a:schemeClr>
                </a:solidFill>
              </a:rPr>
              <a:t>להשביעה.</a:t>
            </a:r>
          </a:p>
          <a:p>
            <a:pPr>
              <a:lnSpc>
                <a:spcPct val="120000"/>
              </a:lnSpc>
            </a:pPr>
            <a:r>
              <a:rPr lang="he-IL" sz="1700" dirty="0" smtClean="0">
                <a:solidFill>
                  <a:schemeClr val="accent6">
                    <a:lumMod val="50000"/>
                  </a:schemeClr>
                </a:solidFill>
              </a:rPr>
              <a:t>רבי </a:t>
            </a:r>
            <a:r>
              <a:rPr lang="he-IL" sz="1700" dirty="0">
                <a:solidFill>
                  <a:schemeClr val="accent6">
                    <a:lumMod val="50000"/>
                  </a:schemeClr>
                </a:solidFill>
              </a:rPr>
              <a:t>אליעזר </a:t>
            </a:r>
            <a:r>
              <a:rPr lang="he-IL" sz="1700" dirty="0" smtClean="0">
                <a:solidFill>
                  <a:schemeClr val="accent6">
                    <a:lumMod val="50000"/>
                  </a:schemeClr>
                </a:solidFill>
              </a:rPr>
              <a:t>אומר: </a:t>
            </a:r>
            <a:r>
              <a:rPr lang="he-IL" sz="1700" b="1" dirty="0" err="1">
                <a:solidFill>
                  <a:schemeClr val="accent6">
                    <a:lumMod val="50000"/>
                  </a:schemeClr>
                </a:solidFill>
              </a:rPr>
              <a:t>אע</a:t>
            </a:r>
            <a:r>
              <a:rPr lang="he-IL" sz="1700" b="1" dirty="0">
                <a:solidFill>
                  <a:schemeClr val="accent6">
                    <a:lumMod val="50000"/>
                  </a:schemeClr>
                </a:solidFill>
              </a:rPr>
              <a:t>''פ שלא הושיבה חנוונית ולא מינה </a:t>
            </a:r>
            <a:r>
              <a:rPr lang="he-IL" sz="1700" b="1" dirty="0" err="1">
                <a:solidFill>
                  <a:schemeClr val="accent6">
                    <a:lumMod val="50000"/>
                  </a:schemeClr>
                </a:solidFill>
              </a:rPr>
              <a:t>אפוטרופיא</a:t>
            </a:r>
            <a:r>
              <a:rPr lang="he-IL" sz="1700" b="1" dirty="0">
                <a:solidFill>
                  <a:schemeClr val="accent6">
                    <a:lumMod val="50000"/>
                  </a:schemeClr>
                </a:solidFill>
              </a:rPr>
              <a:t> </a:t>
            </a:r>
            <a:r>
              <a:rPr lang="he-IL" sz="1700" dirty="0" smtClean="0">
                <a:solidFill>
                  <a:schemeClr val="accent6">
                    <a:lumMod val="50000"/>
                  </a:schemeClr>
                </a:solidFill>
              </a:rPr>
              <a:t>- הרי </a:t>
            </a:r>
            <a:r>
              <a:rPr lang="he-IL" sz="1700" dirty="0">
                <a:solidFill>
                  <a:schemeClr val="accent6">
                    <a:lumMod val="50000"/>
                  </a:schemeClr>
                </a:solidFill>
              </a:rPr>
              <a:t>זה משביעה כל זמן </a:t>
            </a:r>
            <a:r>
              <a:rPr lang="he-IL" sz="1700" dirty="0" smtClean="0">
                <a:solidFill>
                  <a:schemeClr val="accent6">
                    <a:lumMod val="50000"/>
                  </a:schemeClr>
                </a:solidFill>
              </a:rPr>
              <a:t>שירצה, </a:t>
            </a:r>
            <a:r>
              <a:rPr lang="he-IL" sz="1700" dirty="0">
                <a:solidFill>
                  <a:schemeClr val="accent6">
                    <a:lumMod val="50000"/>
                  </a:schemeClr>
                </a:solidFill>
              </a:rPr>
              <a:t>שאין לך </a:t>
            </a:r>
            <a:r>
              <a:rPr lang="he-IL" sz="1700" dirty="0" err="1">
                <a:solidFill>
                  <a:schemeClr val="accent6">
                    <a:lumMod val="50000"/>
                  </a:schemeClr>
                </a:solidFill>
              </a:rPr>
              <a:t>אשה</a:t>
            </a:r>
            <a:r>
              <a:rPr lang="he-IL" sz="1700" dirty="0">
                <a:solidFill>
                  <a:schemeClr val="accent6">
                    <a:lumMod val="50000"/>
                  </a:schemeClr>
                </a:solidFill>
              </a:rPr>
              <a:t> שלא נעשית </a:t>
            </a:r>
            <a:r>
              <a:rPr lang="he-IL" sz="1700" dirty="0" err="1">
                <a:solidFill>
                  <a:schemeClr val="accent6">
                    <a:lumMod val="50000"/>
                  </a:schemeClr>
                </a:solidFill>
              </a:rPr>
              <a:t>אפוטרופיא</a:t>
            </a:r>
            <a:r>
              <a:rPr lang="he-IL" sz="1700" dirty="0">
                <a:solidFill>
                  <a:schemeClr val="accent6">
                    <a:lumMod val="50000"/>
                  </a:schemeClr>
                </a:solidFill>
              </a:rPr>
              <a:t> שעה אחת בחיי בעלה על </a:t>
            </a:r>
            <a:r>
              <a:rPr lang="he-IL" sz="1700" dirty="0" err="1">
                <a:solidFill>
                  <a:schemeClr val="accent6">
                    <a:lumMod val="50000"/>
                  </a:schemeClr>
                </a:solidFill>
              </a:rPr>
              <a:t>פילכה</a:t>
            </a:r>
            <a:r>
              <a:rPr lang="he-IL" sz="1700" dirty="0">
                <a:solidFill>
                  <a:schemeClr val="accent6">
                    <a:lumMod val="50000"/>
                  </a:schemeClr>
                </a:solidFill>
              </a:rPr>
              <a:t> ועל </a:t>
            </a:r>
            <a:r>
              <a:rPr lang="he-IL" sz="1700" dirty="0" smtClean="0">
                <a:solidFill>
                  <a:schemeClr val="accent6">
                    <a:lumMod val="50000"/>
                  </a:schemeClr>
                </a:solidFill>
              </a:rPr>
              <a:t>עיסתה.</a:t>
            </a:r>
          </a:p>
          <a:p>
            <a:pPr>
              <a:lnSpc>
                <a:spcPct val="120000"/>
              </a:lnSpc>
            </a:pPr>
            <a:r>
              <a:rPr lang="he-IL" sz="1700" dirty="0" smtClean="0">
                <a:solidFill>
                  <a:schemeClr val="accent6">
                    <a:lumMod val="50000"/>
                  </a:schemeClr>
                </a:solidFill>
              </a:rPr>
              <a:t>אמרו לו: </a:t>
            </a:r>
            <a:r>
              <a:rPr lang="he-IL" sz="1700" dirty="0">
                <a:solidFill>
                  <a:schemeClr val="accent6">
                    <a:lumMod val="50000"/>
                  </a:schemeClr>
                </a:solidFill>
              </a:rPr>
              <a:t>אין אדם דר עם נחש </a:t>
            </a:r>
            <a:r>
              <a:rPr lang="he-IL" sz="1700" dirty="0" smtClean="0">
                <a:solidFill>
                  <a:schemeClr val="accent6">
                    <a:lumMod val="50000"/>
                  </a:schemeClr>
                </a:solidFill>
              </a:rPr>
              <a:t>בכפיפה.</a:t>
            </a:r>
            <a:endParaRPr lang="he-IL" sz="1700" dirty="0" smtClean="0"/>
          </a:p>
          <a:p>
            <a:pPr>
              <a:lnSpc>
                <a:spcPct val="120000"/>
              </a:lnSpc>
            </a:pPr>
            <a:r>
              <a:rPr lang="he-IL" sz="1700" dirty="0" smtClean="0"/>
              <a:t>- שמע </a:t>
            </a:r>
            <a:r>
              <a:rPr lang="he-IL" sz="1700" dirty="0"/>
              <a:t>מינה </a:t>
            </a:r>
            <a:r>
              <a:rPr lang="he-IL" sz="1700" dirty="0" err="1"/>
              <a:t>לכתחלה</a:t>
            </a:r>
            <a:r>
              <a:rPr lang="he-IL" sz="1700" dirty="0"/>
              <a:t> שמע </a:t>
            </a:r>
            <a:r>
              <a:rPr lang="he-IL" sz="1700" dirty="0" smtClean="0"/>
              <a:t>מינה</a:t>
            </a:r>
            <a:r>
              <a:rPr lang="he-IL" sz="1700" dirty="0"/>
              <a:t>.</a:t>
            </a:r>
          </a:p>
        </p:txBody>
      </p:sp>
      <p:sp>
        <p:nvSpPr>
          <p:cNvPr id="5" name="TextBox 4"/>
          <p:cNvSpPr txBox="1"/>
          <p:nvPr/>
        </p:nvSpPr>
        <p:spPr>
          <a:xfrm>
            <a:off x="8748464" y="2464320"/>
            <a:ext cx="395536" cy="369332"/>
          </a:xfrm>
          <a:prstGeom prst="rect">
            <a:avLst/>
          </a:prstGeom>
          <a:noFill/>
        </p:spPr>
        <p:txBody>
          <a:bodyPr wrap="square" rtlCol="1">
            <a:spAutoFit/>
          </a:bodyPr>
          <a:lstStyle/>
          <a:p>
            <a:r>
              <a:rPr lang="he-IL" dirty="0" smtClean="0"/>
              <a:t>①</a:t>
            </a:r>
            <a:endParaRPr lang="he-IL" dirty="0"/>
          </a:p>
        </p:txBody>
      </p:sp>
      <p:sp>
        <p:nvSpPr>
          <p:cNvPr id="6" name="TextBox 5"/>
          <p:cNvSpPr txBox="1"/>
          <p:nvPr/>
        </p:nvSpPr>
        <p:spPr>
          <a:xfrm>
            <a:off x="8748464" y="3986767"/>
            <a:ext cx="395536" cy="369332"/>
          </a:xfrm>
          <a:prstGeom prst="rect">
            <a:avLst/>
          </a:prstGeom>
          <a:noFill/>
        </p:spPr>
        <p:txBody>
          <a:bodyPr wrap="square" rtlCol="1">
            <a:spAutoFit/>
          </a:bodyPr>
          <a:lstStyle/>
          <a:p>
            <a:r>
              <a:rPr lang="he-IL" dirty="0" smtClean="0"/>
              <a:t>②</a:t>
            </a:r>
            <a:endParaRPr lang="he-IL" dirty="0"/>
          </a:p>
        </p:txBody>
      </p:sp>
    </p:spTree>
    <p:extLst>
      <p:ext uri="{BB962C8B-B14F-4D97-AF65-F5344CB8AC3E}">
        <p14:creationId xmlns:p14="http://schemas.microsoft.com/office/powerpoint/2010/main" val="391167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21:00-21:45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10" name="TextBox 9"/>
          <p:cNvSpPr txBox="1"/>
          <p:nvPr/>
        </p:nvSpPr>
        <p:spPr>
          <a:xfrm>
            <a:off x="8244408" y="492200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11" name="טבלה 10"/>
          <p:cNvGraphicFramePr>
            <a:graphicFrameLocks noGrp="1"/>
          </p:cNvGraphicFramePr>
          <p:nvPr>
            <p:extLst>
              <p:ext uri="{D42A27DB-BD31-4B8C-83A1-F6EECF244321}">
                <p14:modId xmlns:p14="http://schemas.microsoft.com/office/powerpoint/2010/main" val="1421688695"/>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(ז'</a:t>
                      </a:r>
                      <a:r>
                        <a:rPr lang="he-IL" sz="1500" baseline="0" dirty="0" smtClean="0">
                          <a:effectLst/>
                          <a:latin typeface="Calibri"/>
                          <a:ea typeface="Calibri"/>
                          <a:cs typeface="Arial"/>
                        </a:rPr>
                        <a:t> אייר</a:t>
                      </a:r>
                      <a:r>
                        <a:rPr lang="he-IL" sz="1500" dirty="0" smtClean="0">
                          <a:effectLst/>
                          <a:latin typeface="Calibri"/>
                          <a:ea typeface="Calibri"/>
                          <a:cs typeface="Arial"/>
                        </a:rPr>
                        <a:t>)</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effectLst/>
                          <a:latin typeface="+mn-lt"/>
                          <a:ea typeface="Calibri"/>
                          <a:cs typeface="Arial"/>
                        </a:rPr>
                        <a:t>פג</a:t>
                      </a:r>
                      <a:r>
                        <a:rPr lang="he-IL" sz="1500" baseline="0" dirty="0" smtClean="0">
                          <a:effectLst/>
                          <a:latin typeface="+mn-lt"/>
                          <a:ea typeface="Calibri"/>
                          <a:cs typeface="Arial"/>
                        </a:rPr>
                        <a:t> </a:t>
                      </a:r>
                      <a:r>
                        <a:rPr lang="he-IL" sz="1500" dirty="0" smtClean="0">
                          <a:effectLst/>
                          <a:latin typeface="+mn-lt"/>
                          <a:ea typeface="Calibri"/>
                          <a:cs typeface="Arial"/>
                        </a:rPr>
                        <a:t>ע"א (תחילת</a:t>
                      </a:r>
                      <a:r>
                        <a:rPr lang="he-IL" sz="1500" baseline="0" dirty="0" smtClean="0">
                          <a:effectLst/>
                          <a:latin typeface="+mn-lt"/>
                          <a:ea typeface="Calibri"/>
                          <a:cs typeface="Arial"/>
                        </a:rPr>
                        <a:t> הפרק</a:t>
                      </a:r>
                      <a:r>
                        <a:rPr lang="he-IL" sz="1500" dirty="0" smtClean="0">
                          <a:effectLst/>
                          <a:latin typeface="+mn-lt"/>
                          <a:ea typeface="Calibri"/>
                          <a:cs typeface="Arial"/>
                        </a:rPr>
                        <a:t>) - פג ע"ב </a:t>
                      </a:r>
                      <a:r>
                        <a:rPr lang="he-IL" sz="1400" dirty="0" smtClean="0">
                          <a:effectLst/>
                          <a:latin typeface="+mn-lt"/>
                          <a:ea typeface="Calibri"/>
                          <a:cs typeface="Arial"/>
                        </a:rPr>
                        <a:t>(6 שורות מלמטה)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אברהם</a:t>
                      </a:r>
                      <a:r>
                        <a:rPr lang="he-IL" sz="1500" baseline="0" dirty="0" smtClean="0">
                          <a:effectLst/>
                          <a:latin typeface="Calibri"/>
                          <a:ea typeface="Calibri"/>
                          <a:cs typeface="Arial"/>
                        </a:rPr>
                        <a:t> סתיו</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(ח'</a:t>
                      </a:r>
                      <a:r>
                        <a:rPr lang="he-IL" sz="1500" baseline="0" dirty="0" smtClean="0">
                          <a:effectLst/>
                          <a:latin typeface="Calibri"/>
                          <a:ea typeface="Calibri"/>
                          <a:cs typeface="Arial"/>
                        </a:rPr>
                        <a:t> אייר)</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פג ע"ב (6 שורות מלמטה) -פה ע"א (שורה 10)</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דובי</a:t>
                      </a:r>
                      <a:r>
                        <a:rPr lang="he-IL" sz="1500" baseline="0" dirty="0" smtClean="0">
                          <a:effectLst/>
                          <a:latin typeface="Calibri"/>
                          <a:ea typeface="Calibri"/>
                          <a:cs typeface="Arial"/>
                        </a:rPr>
                        <a:t> שחור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(ט' אייר)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פה ע"א (שורה 10) -פה ע"ב (7 שורות מלמטה)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אבי ליפשיץ</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(י'</a:t>
                      </a:r>
                      <a:r>
                        <a:rPr lang="he-IL" sz="1500" baseline="0" dirty="0" smtClean="0">
                          <a:effectLst/>
                          <a:latin typeface="Calibri"/>
                          <a:ea typeface="Calibri"/>
                          <a:cs typeface="Arial"/>
                        </a:rPr>
                        <a:t> אייר</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פה ע"ב (7 שורות מלמטה) - פו ע"ב (משנה שניה)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הראל שפירא</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(י"א</a:t>
                      </a:r>
                      <a:r>
                        <a:rPr lang="he-IL" sz="1500" baseline="0" dirty="0" smtClean="0">
                          <a:effectLst/>
                          <a:latin typeface="Calibri"/>
                          <a:ea typeface="Calibri"/>
                          <a:cs typeface="Arial"/>
                        </a:rPr>
                        <a:t> אייר</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effectLst/>
                          <a:latin typeface="+mn-lt"/>
                          <a:ea typeface="Calibri"/>
                          <a:cs typeface="Arial"/>
                        </a:rPr>
                        <a:t>פו ע"ב (משנה שניה)</a:t>
                      </a:r>
                      <a:r>
                        <a:rPr lang="he-IL" sz="1500" baseline="0" dirty="0" smtClean="0">
                          <a:effectLst/>
                          <a:latin typeface="+mn-lt"/>
                          <a:ea typeface="Calibri"/>
                          <a:cs typeface="Arial"/>
                        </a:rPr>
                        <a:t> </a:t>
                      </a:r>
                      <a:r>
                        <a:rPr lang="he-IL" sz="1500" dirty="0" smtClean="0">
                          <a:effectLst/>
                          <a:latin typeface="+mn-lt"/>
                          <a:ea typeface="Calibri"/>
                          <a:cs typeface="Arial"/>
                        </a:rPr>
                        <a:t>- פח ע"א (שורה 11)</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dirty="0" smtClean="0">
                          <a:effectLst/>
                          <a:latin typeface="Calibri"/>
                          <a:ea typeface="Calibri"/>
                          <a:cs typeface="Arial"/>
                        </a:rPr>
                        <a:t>הראל</a:t>
                      </a:r>
                      <a:r>
                        <a:rPr lang="he-IL" sz="1500" baseline="0" dirty="0" smtClean="0">
                          <a:effectLst/>
                          <a:latin typeface="Calibri"/>
                          <a:ea typeface="Calibri"/>
                          <a:cs typeface="Arial"/>
                        </a:rPr>
                        <a:t> שפירא</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534096"/>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בשיעור 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20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a:t>
            </a:r>
            <a:r>
              <a:rPr lang="he-IL" sz="2300" b="1" dirty="0" smtClean="0">
                <a:solidFill>
                  <a:srgbClr val="EEECE1">
                    <a:lumMod val="50000"/>
                  </a:srgbClr>
                </a:solidFill>
              </a:rPr>
              <a:t>הוקדש </a:t>
            </a:r>
            <a:r>
              <a:rPr lang="he-IL" sz="2000" b="1" dirty="0">
                <a:solidFill>
                  <a:srgbClr val="EEECE1">
                    <a:lumMod val="50000"/>
                  </a:srgbClr>
                </a:solidFill>
              </a:rPr>
              <a:t>לעילוי נשמת</a:t>
            </a:r>
          </a:p>
          <a:p>
            <a:pPr lvl="0" algn="ctr"/>
            <a:r>
              <a:rPr lang="he-IL" sz="2000" b="1" dirty="0">
                <a:solidFill>
                  <a:srgbClr val="EEECE1">
                    <a:lumMod val="50000"/>
                  </a:srgbClr>
                </a:solidFill>
              </a:rPr>
              <a:t>רחל </a:t>
            </a:r>
            <a:r>
              <a:rPr lang="he-IL" sz="2000" b="1" dirty="0" err="1" smtClean="0">
                <a:solidFill>
                  <a:srgbClr val="EEECE1">
                    <a:lumMod val="50000"/>
                  </a:srgbClr>
                </a:solidFill>
              </a:rPr>
              <a:t>גֶּלְבְּפִיש</a:t>
            </a:r>
            <a:r>
              <a:rPr lang="he-IL" sz="2000" b="1" smtClean="0">
                <a:solidFill>
                  <a:srgbClr val="EEECE1">
                    <a:lumMod val="50000"/>
                  </a:srgbClr>
                </a:solidFill>
              </a:rPr>
              <a:t> ב"ר</a:t>
            </a:r>
            <a:r>
              <a:rPr lang="he-IL" sz="2000" b="1" dirty="0" smtClean="0">
                <a:solidFill>
                  <a:srgbClr val="EEECE1">
                    <a:lumMod val="50000"/>
                  </a:srgbClr>
                </a:solidFill>
              </a:rPr>
              <a:t> </a:t>
            </a:r>
            <a:r>
              <a:rPr lang="he-IL" sz="2000" b="1" dirty="0">
                <a:solidFill>
                  <a:srgbClr val="EEECE1">
                    <a:lumMod val="50000"/>
                  </a:srgbClr>
                </a:solidFill>
              </a:rPr>
              <a:t>יהושע השל </a:t>
            </a:r>
            <a:r>
              <a:rPr lang="he-IL" sz="2000" b="1" dirty="0" smtClean="0">
                <a:solidFill>
                  <a:srgbClr val="EEECE1">
                    <a:lumMod val="50000"/>
                  </a:srgbClr>
                </a:solidFill>
              </a:rPr>
              <a:t>ע"ה</a:t>
            </a:r>
            <a:endParaRPr lang="he-IL" sz="2300" dirty="0" smtClean="0">
              <a:solidFill>
                <a:prstClr val="black"/>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656184" cy="369332"/>
          </a:xfrm>
          <a:prstGeom prst="rect">
            <a:avLst/>
          </a:prstGeom>
          <a:noFill/>
        </p:spPr>
        <p:txBody>
          <a:bodyPr wrap="square" rtlCol="1">
            <a:spAutoFit/>
          </a:bodyPr>
          <a:lstStyle/>
          <a:p>
            <a:r>
              <a:rPr lang="he-IL" b="1" dirty="0" smtClean="0">
                <a:solidFill>
                  <a:schemeClr val="bg1">
                    <a:lumMod val="50000"/>
                  </a:schemeClr>
                </a:solidFill>
              </a:rPr>
              <a:t>דף פה עמוד ב</a:t>
            </a:r>
            <a:endParaRPr lang="he-IL" b="1" dirty="0">
              <a:solidFill>
                <a:schemeClr val="bg1">
                  <a:lumMod val="50000"/>
                </a:schemeClr>
              </a:solidFill>
            </a:endParaRPr>
          </a:p>
        </p:txBody>
      </p:sp>
      <p:sp>
        <p:nvSpPr>
          <p:cNvPr id="4" name="TextBox 3"/>
          <p:cNvSpPr txBox="1"/>
          <p:nvPr/>
        </p:nvSpPr>
        <p:spPr>
          <a:xfrm>
            <a:off x="280664" y="620688"/>
            <a:ext cx="8352928" cy="2566857"/>
          </a:xfrm>
          <a:prstGeom prst="rect">
            <a:avLst/>
          </a:prstGeom>
          <a:noFill/>
        </p:spPr>
        <p:txBody>
          <a:bodyPr wrap="square" rtlCol="1">
            <a:spAutoFit/>
          </a:bodyPr>
          <a:lstStyle/>
          <a:p>
            <a:pPr>
              <a:lnSpc>
                <a:spcPct val="120000"/>
              </a:lnSpc>
            </a:pPr>
            <a:r>
              <a:rPr lang="he-IL" sz="2000" dirty="0" err="1"/>
              <a:t>א''ל</a:t>
            </a:r>
            <a:r>
              <a:rPr lang="he-IL" sz="2000" dirty="0"/>
              <a:t> רבא לבריה </a:t>
            </a:r>
            <a:r>
              <a:rPr lang="he-IL" sz="2000" dirty="0" err="1"/>
              <a:t>דרב</a:t>
            </a:r>
            <a:r>
              <a:rPr lang="he-IL" sz="2000" dirty="0"/>
              <a:t> </a:t>
            </a:r>
            <a:r>
              <a:rPr lang="he-IL" sz="2000" dirty="0" err="1"/>
              <a:t>חייא</a:t>
            </a:r>
            <a:r>
              <a:rPr lang="he-IL" sz="2000" dirty="0"/>
              <a:t> בר </a:t>
            </a:r>
            <a:r>
              <a:rPr lang="he-IL" sz="2000" dirty="0" smtClean="0"/>
              <a:t>אבין:</a:t>
            </a:r>
          </a:p>
          <a:p>
            <a:pPr>
              <a:lnSpc>
                <a:spcPct val="120000"/>
              </a:lnSpc>
            </a:pPr>
            <a:r>
              <a:rPr lang="he-IL" sz="2000" dirty="0" smtClean="0"/>
              <a:t>תא </a:t>
            </a:r>
            <a:r>
              <a:rPr lang="he-IL" sz="2000" dirty="0"/>
              <a:t>אימא לך מילתא </a:t>
            </a:r>
            <a:r>
              <a:rPr lang="he-IL" sz="2000" dirty="0" err="1"/>
              <a:t>מעליותא</a:t>
            </a:r>
            <a:r>
              <a:rPr lang="he-IL" sz="2000" dirty="0"/>
              <a:t> דהוה אמר </a:t>
            </a:r>
            <a:r>
              <a:rPr lang="he-IL" sz="2000" dirty="0" smtClean="0"/>
              <a:t>אבוך - </a:t>
            </a:r>
          </a:p>
          <a:p>
            <a:pPr>
              <a:lnSpc>
                <a:spcPct val="120000"/>
              </a:lnSpc>
            </a:pPr>
            <a:r>
              <a:rPr lang="he-IL" sz="2000" dirty="0" smtClean="0"/>
              <a:t>הא </a:t>
            </a:r>
            <a:r>
              <a:rPr lang="he-IL" sz="2000" dirty="0" err="1"/>
              <a:t>דאמר</a:t>
            </a:r>
            <a:r>
              <a:rPr lang="he-IL" sz="2000" dirty="0"/>
              <a:t> שמואל </a:t>
            </a:r>
            <a:r>
              <a:rPr lang="he-IL" sz="2000" dirty="0" smtClean="0"/>
              <a:t>"המוכר </a:t>
            </a:r>
            <a:r>
              <a:rPr lang="he-IL" sz="2000" dirty="0"/>
              <a:t>שטר חוב </a:t>
            </a:r>
            <a:r>
              <a:rPr lang="he-IL" sz="2000" dirty="0" err="1"/>
              <a:t>לחבירו</a:t>
            </a:r>
            <a:r>
              <a:rPr lang="he-IL" sz="2000" dirty="0"/>
              <a:t> וחזר ומחלו </a:t>
            </a:r>
            <a:r>
              <a:rPr lang="he-IL" sz="2000" dirty="0" smtClean="0"/>
              <a:t>מחול, </a:t>
            </a:r>
            <a:r>
              <a:rPr lang="he-IL" sz="2000" dirty="0"/>
              <a:t>ואפילו יורש </a:t>
            </a:r>
            <a:r>
              <a:rPr lang="he-IL" sz="2000" dirty="0" smtClean="0"/>
              <a:t>מוחל" -</a:t>
            </a:r>
          </a:p>
          <a:p>
            <a:pPr>
              <a:lnSpc>
                <a:spcPct val="120000"/>
              </a:lnSpc>
            </a:pPr>
            <a:r>
              <a:rPr lang="he-IL" sz="2000" dirty="0" smtClean="0"/>
              <a:t>מודה </a:t>
            </a:r>
            <a:r>
              <a:rPr lang="he-IL" sz="2000" dirty="0"/>
              <a:t>שמואל במכנסת שטר חוב לבעלה וחזרה ומחלתו שאינו </a:t>
            </a:r>
            <a:r>
              <a:rPr lang="he-IL" sz="2000" dirty="0" smtClean="0"/>
              <a:t>מחול, </a:t>
            </a:r>
            <a:r>
              <a:rPr lang="he-IL" sz="2000" dirty="0"/>
              <a:t>מפני שידו </a:t>
            </a:r>
            <a:r>
              <a:rPr lang="he-IL" sz="2000" dirty="0" smtClean="0"/>
              <a:t>כידה.</a:t>
            </a:r>
          </a:p>
          <a:p>
            <a:pPr>
              <a:lnSpc>
                <a:spcPct val="120000"/>
              </a:lnSpc>
            </a:pPr>
            <a:endParaRPr lang="he-IL" dirty="0" smtClean="0"/>
          </a:p>
          <a:p>
            <a:pPr>
              <a:lnSpc>
                <a:spcPct val="120000"/>
              </a:lnSpc>
            </a:pPr>
            <a:endParaRPr lang="he-IL" dirty="0" smtClean="0"/>
          </a:p>
          <a:p>
            <a:pPr>
              <a:lnSpc>
                <a:spcPct val="120000"/>
              </a:lnSpc>
            </a:pPr>
            <a:endParaRPr lang="he-IL" dirty="0"/>
          </a:p>
        </p:txBody>
      </p:sp>
    </p:spTree>
    <p:extLst>
      <p:ext uri="{BB962C8B-B14F-4D97-AF65-F5344CB8AC3E}">
        <p14:creationId xmlns:p14="http://schemas.microsoft.com/office/powerpoint/2010/main" val="198012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3024336" cy="369332"/>
          </a:xfrm>
          <a:prstGeom prst="rect">
            <a:avLst/>
          </a:prstGeom>
          <a:noFill/>
        </p:spPr>
        <p:txBody>
          <a:bodyPr wrap="square" rtlCol="1">
            <a:spAutoFit/>
          </a:bodyPr>
          <a:lstStyle/>
          <a:p>
            <a:r>
              <a:rPr lang="he-IL" b="1" dirty="0" smtClean="0">
                <a:solidFill>
                  <a:schemeClr val="bg1">
                    <a:lumMod val="50000"/>
                  </a:schemeClr>
                </a:solidFill>
              </a:rPr>
              <a:t>דף פה עמוד ב - דף פו עמוד א</a:t>
            </a:r>
            <a:endParaRPr lang="he-IL" b="1" dirty="0">
              <a:solidFill>
                <a:schemeClr val="bg1">
                  <a:lumMod val="50000"/>
                </a:schemeClr>
              </a:solidFill>
            </a:endParaRPr>
          </a:p>
        </p:txBody>
      </p:sp>
      <p:sp>
        <p:nvSpPr>
          <p:cNvPr id="4" name="TextBox 3"/>
          <p:cNvSpPr txBox="1"/>
          <p:nvPr/>
        </p:nvSpPr>
        <p:spPr>
          <a:xfrm>
            <a:off x="280664" y="620688"/>
            <a:ext cx="8352928" cy="5484578"/>
          </a:xfrm>
          <a:prstGeom prst="rect">
            <a:avLst/>
          </a:prstGeom>
          <a:noFill/>
        </p:spPr>
        <p:txBody>
          <a:bodyPr wrap="square" rtlCol="1">
            <a:spAutoFit/>
          </a:bodyPr>
          <a:lstStyle/>
          <a:p>
            <a:pPr>
              <a:lnSpc>
                <a:spcPct val="120000"/>
              </a:lnSpc>
            </a:pPr>
            <a:r>
              <a:rPr lang="he-IL" sz="2000" dirty="0" err="1"/>
              <a:t>א''ל</a:t>
            </a:r>
            <a:r>
              <a:rPr lang="he-IL" sz="2000" dirty="0"/>
              <a:t> רבא לבריה </a:t>
            </a:r>
            <a:r>
              <a:rPr lang="he-IL" sz="2000" dirty="0" err="1"/>
              <a:t>דרב</a:t>
            </a:r>
            <a:r>
              <a:rPr lang="he-IL" sz="2000" dirty="0"/>
              <a:t> </a:t>
            </a:r>
            <a:r>
              <a:rPr lang="he-IL" sz="2000" dirty="0" err="1"/>
              <a:t>חייא</a:t>
            </a:r>
            <a:r>
              <a:rPr lang="he-IL" sz="2000" dirty="0"/>
              <a:t> בר </a:t>
            </a:r>
            <a:r>
              <a:rPr lang="he-IL" sz="2000" dirty="0" smtClean="0"/>
              <a:t>אבין:</a:t>
            </a:r>
          </a:p>
          <a:p>
            <a:pPr>
              <a:lnSpc>
                <a:spcPct val="120000"/>
              </a:lnSpc>
            </a:pPr>
            <a:r>
              <a:rPr lang="he-IL" sz="2000" dirty="0" smtClean="0"/>
              <a:t>תא </a:t>
            </a:r>
            <a:r>
              <a:rPr lang="he-IL" sz="2000" dirty="0"/>
              <a:t>אימא לך מילתא </a:t>
            </a:r>
            <a:r>
              <a:rPr lang="he-IL" sz="2000" dirty="0" err="1"/>
              <a:t>מעליותא</a:t>
            </a:r>
            <a:r>
              <a:rPr lang="he-IL" sz="2000" dirty="0"/>
              <a:t> דהוה אמר </a:t>
            </a:r>
            <a:r>
              <a:rPr lang="he-IL" sz="2000" dirty="0" smtClean="0"/>
              <a:t>אבוך - </a:t>
            </a:r>
          </a:p>
          <a:p>
            <a:pPr>
              <a:lnSpc>
                <a:spcPct val="120000"/>
              </a:lnSpc>
            </a:pPr>
            <a:r>
              <a:rPr lang="he-IL" sz="2000" dirty="0" smtClean="0"/>
              <a:t>הא </a:t>
            </a:r>
            <a:r>
              <a:rPr lang="he-IL" sz="2000" dirty="0" err="1"/>
              <a:t>דאמר</a:t>
            </a:r>
            <a:r>
              <a:rPr lang="he-IL" sz="2000" dirty="0"/>
              <a:t> שמואל </a:t>
            </a:r>
            <a:r>
              <a:rPr lang="he-IL" sz="2000" dirty="0" smtClean="0"/>
              <a:t>"המוכר </a:t>
            </a:r>
            <a:r>
              <a:rPr lang="he-IL" sz="2000" dirty="0"/>
              <a:t>שטר חוב </a:t>
            </a:r>
            <a:r>
              <a:rPr lang="he-IL" sz="2000" dirty="0" err="1"/>
              <a:t>לחבירו</a:t>
            </a:r>
            <a:r>
              <a:rPr lang="he-IL" sz="2000" dirty="0"/>
              <a:t> וחזר ומחלו </a:t>
            </a:r>
            <a:r>
              <a:rPr lang="he-IL" sz="2000" dirty="0" smtClean="0"/>
              <a:t>מחול, </a:t>
            </a:r>
            <a:r>
              <a:rPr lang="he-IL" sz="2000" dirty="0"/>
              <a:t>ואפילו יורש </a:t>
            </a:r>
            <a:r>
              <a:rPr lang="he-IL" sz="2000" dirty="0" smtClean="0"/>
              <a:t>מוחל" -</a:t>
            </a:r>
          </a:p>
          <a:p>
            <a:pPr>
              <a:lnSpc>
                <a:spcPct val="120000"/>
              </a:lnSpc>
            </a:pPr>
            <a:r>
              <a:rPr lang="he-IL" sz="2000" dirty="0" smtClean="0"/>
              <a:t>מודה </a:t>
            </a:r>
            <a:r>
              <a:rPr lang="he-IL" sz="2000" dirty="0"/>
              <a:t>שמואל במכנסת שטר חוב לבעלה וחזרה ומחלתו שאינו </a:t>
            </a:r>
            <a:r>
              <a:rPr lang="he-IL" sz="2000" dirty="0" smtClean="0"/>
              <a:t>מחול, </a:t>
            </a:r>
            <a:r>
              <a:rPr lang="he-IL" sz="2000" dirty="0"/>
              <a:t>מפני שידו </a:t>
            </a:r>
            <a:r>
              <a:rPr lang="he-IL" sz="2000" dirty="0" smtClean="0"/>
              <a:t>כידה.</a:t>
            </a:r>
          </a:p>
          <a:p>
            <a:pPr>
              <a:lnSpc>
                <a:spcPct val="120000"/>
              </a:lnSpc>
            </a:pPr>
            <a:endParaRPr lang="he-IL" dirty="0" smtClean="0"/>
          </a:p>
          <a:p>
            <a:pPr>
              <a:lnSpc>
                <a:spcPct val="120000"/>
              </a:lnSpc>
            </a:pPr>
            <a:endParaRPr lang="he-IL" sz="2400" dirty="0" smtClean="0"/>
          </a:p>
          <a:p>
            <a:pPr>
              <a:lnSpc>
                <a:spcPct val="120000"/>
              </a:lnSpc>
            </a:pPr>
            <a:r>
              <a:rPr lang="he-IL" sz="2000" dirty="0" err="1" smtClean="0"/>
              <a:t>קריבתיה</a:t>
            </a:r>
            <a:r>
              <a:rPr lang="he-IL" sz="2000" dirty="0" smtClean="0"/>
              <a:t> </a:t>
            </a:r>
            <a:r>
              <a:rPr lang="he-IL" sz="2000" dirty="0" err="1"/>
              <a:t>דרב</a:t>
            </a:r>
            <a:r>
              <a:rPr lang="he-IL" sz="2000" dirty="0"/>
              <a:t> נחמן </a:t>
            </a:r>
            <a:r>
              <a:rPr lang="he-IL" sz="2000" dirty="0" err="1"/>
              <a:t>זבינתה</a:t>
            </a:r>
            <a:r>
              <a:rPr lang="he-IL" sz="2000" dirty="0"/>
              <a:t> לכתובתה בטובת </a:t>
            </a:r>
            <a:r>
              <a:rPr lang="he-IL" sz="2000" dirty="0" smtClean="0"/>
              <a:t>הנאה, </a:t>
            </a:r>
            <a:r>
              <a:rPr lang="he-IL" sz="2000" dirty="0" err="1"/>
              <a:t>איגרשה</a:t>
            </a:r>
            <a:r>
              <a:rPr lang="he-IL" sz="2000" dirty="0"/>
              <a:t> </a:t>
            </a:r>
            <a:r>
              <a:rPr lang="he-IL" sz="2000" dirty="0" smtClean="0"/>
              <a:t>ושכיבה. </a:t>
            </a:r>
          </a:p>
          <a:p>
            <a:pPr>
              <a:lnSpc>
                <a:spcPct val="120000"/>
              </a:lnSpc>
            </a:pPr>
            <a:r>
              <a:rPr lang="he-IL" sz="2000" dirty="0" smtClean="0"/>
              <a:t>אתו </a:t>
            </a:r>
            <a:r>
              <a:rPr lang="he-IL" sz="2000" dirty="0" err="1"/>
              <a:t>קא</a:t>
            </a:r>
            <a:r>
              <a:rPr lang="he-IL" sz="2000" dirty="0"/>
              <a:t> תבעי לה </a:t>
            </a:r>
            <a:r>
              <a:rPr lang="he-IL" sz="2000" dirty="0" err="1" smtClean="0"/>
              <a:t>לברתה</a:t>
            </a:r>
            <a:r>
              <a:rPr lang="he-IL" sz="2000" dirty="0" smtClean="0"/>
              <a:t>. </a:t>
            </a:r>
          </a:p>
          <a:p>
            <a:pPr>
              <a:lnSpc>
                <a:spcPct val="120000"/>
              </a:lnSpc>
            </a:pPr>
            <a:r>
              <a:rPr lang="he-IL" sz="2000" dirty="0" smtClean="0"/>
              <a:t>אמר </a:t>
            </a:r>
            <a:r>
              <a:rPr lang="he-IL" sz="2000" dirty="0"/>
              <a:t>להו רב </a:t>
            </a:r>
            <a:r>
              <a:rPr lang="he-IL" sz="2000" dirty="0" smtClean="0"/>
              <a:t>נחמן: </a:t>
            </a:r>
          </a:p>
          <a:p>
            <a:pPr>
              <a:lnSpc>
                <a:spcPct val="120000"/>
              </a:lnSpc>
            </a:pPr>
            <a:r>
              <a:rPr lang="he-IL" sz="2000" dirty="0" err="1" smtClean="0"/>
              <a:t>ליכא</a:t>
            </a:r>
            <a:r>
              <a:rPr lang="he-IL" sz="2000" dirty="0" smtClean="0"/>
              <a:t> </a:t>
            </a:r>
            <a:r>
              <a:rPr lang="he-IL" sz="2000" dirty="0" err="1"/>
              <a:t>דליסבא</a:t>
            </a:r>
            <a:r>
              <a:rPr lang="he-IL" sz="2000" dirty="0"/>
              <a:t> לה </a:t>
            </a:r>
            <a:r>
              <a:rPr lang="he-IL" sz="2000" dirty="0" smtClean="0"/>
              <a:t>עצה, </a:t>
            </a:r>
            <a:r>
              <a:rPr lang="he-IL" sz="2000" dirty="0" err="1" smtClean="0"/>
              <a:t>תיזיל</a:t>
            </a:r>
            <a:r>
              <a:rPr lang="he-IL" sz="2000" dirty="0" smtClean="0"/>
              <a:t> </a:t>
            </a:r>
            <a:r>
              <a:rPr lang="he-IL" sz="2000" dirty="0" err="1"/>
              <a:t>ותיחלה</a:t>
            </a:r>
            <a:r>
              <a:rPr lang="he-IL" sz="2000" dirty="0"/>
              <a:t> לכתובתה </a:t>
            </a:r>
            <a:r>
              <a:rPr lang="he-IL" sz="2000" dirty="0" err="1"/>
              <a:t>דאמה</a:t>
            </a:r>
            <a:r>
              <a:rPr lang="he-IL" sz="2000" dirty="0"/>
              <a:t> לגבי </a:t>
            </a:r>
            <a:r>
              <a:rPr lang="he-IL" sz="2000" dirty="0" err="1"/>
              <a:t>אבוה</a:t>
            </a:r>
            <a:r>
              <a:rPr lang="he-IL" sz="2000" dirty="0"/>
              <a:t> </a:t>
            </a:r>
            <a:r>
              <a:rPr lang="he-IL" sz="2000" dirty="0" err="1"/>
              <a:t>ותירתה</a:t>
            </a:r>
            <a:r>
              <a:rPr lang="he-IL" sz="2000" dirty="0"/>
              <a:t> </a:t>
            </a:r>
            <a:r>
              <a:rPr lang="he-IL" sz="2000" dirty="0" smtClean="0"/>
              <a:t>מיניה. </a:t>
            </a:r>
          </a:p>
          <a:p>
            <a:pPr>
              <a:lnSpc>
                <a:spcPct val="120000"/>
              </a:lnSpc>
            </a:pPr>
            <a:r>
              <a:rPr lang="he-IL" sz="2000" dirty="0" smtClean="0"/>
              <a:t>שמעה, </a:t>
            </a:r>
            <a:r>
              <a:rPr lang="he-IL" sz="2000" dirty="0"/>
              <a:t>אזלה </a:t>
            </a:r>
            <a:r>
              <a:rPr lang="he-IL" sz="2000" dirty="0" err="1" smtClean="0"/>
              <a:t>אחילתה</a:t>
            </a:r>
            <a:r>
              <a:rPr lang="he-IL" sz="2000" dirty="0"/>
              <a:t>.</a:t>
            </a:r>
            <a:endParaRPr lang="he-IL" sz="2000" dirty="0" smtClean="0"/>
          </a:p>
          <a:p>
            <a:pPr>
              <a:lnSpc>
                <a:spcPct val="120000"/>
              </a:lnSpc>
            </a:pPr>
            <a:r>
              <a:rPr lang="he-IL" sz="2000" dirty="0" smtClean="0"/>
              <a:t>אמר </a:t>
            </a:r>
            <a:r>
              <a:rPr lang="he-IL" sz="2000" dirty="0"/>
              <a:t>רב </a:t>
            </a:r>
            <a:r>
              <a:rPr lang="he-IL" sz="2000" dirty="0" smtClean="0"/>
              <a:t>נחמן: </a:t>
            </a:r>
            <a:r>
              <a:rPr lang="he-IL" sz="2000" dirty="0"/>
              <a:t>עשינו עצמינו כעורכי </a:t>
            </a:r>
            <a:r>
              <a:rPr lang="he-IL" sz="2000" dirty="0" err="1" smtClean="0"/>
              <a:t>הדיינין</a:t>
            </a:r>
            <a:r>
              <a:rPr lang="he-IL" sz="2000" dirty="0"/>
              <a:t>.</a:t>
            </a:r>
            <a:endParaRPr lang="he-IL" sz="2000" dirty="0" smtClean="0"/>
          </a:p>
          <a:p>
            <a:pPr>
              <a:lnSpc>
                <a:spcPct val="120000"/>
              </a:lnSpc>
            </a:pPr>
            <a:endParaRPr lang="he-IL" sz="1000" dirty="0" smtClean="0"/>
          </a:p>
          <a:p>
            <a:pPr>
              <a:lnSpc>
                <a:spcPct val="120000"/>
              </a:lnSpc>
            </a:pPr>
            <a:r>
              <a:rPr lang="he-IL" sz="2000" dirty="0" smtClean="0"/>
              <a:t>מעיקרא </a:t>
            </a:r>
            <a:r>
              <a:rPr lang="he-IL" sz="2000" dirty="0"/>
              <a:t>מאי </a:t>
            </a:r>
            <a:r>
              <a:rPr lang="he-IL" sz="2000" dirty="0" smtClean="0"/>
              <a:t>סבר, </a:t>
            </a:r>
            <a:r>
              <a:rPr lang="he-IL" sz="2000" dirty="0"/>
              <a:t>ולבסוף מאי </a:t>
            </a:r>
            <a:r>
              <a:rPr lang="he-IL" sz="2000" dirty="0" smtClean="0"/>
              <a:t>סבר?</a:t>
            </a:r>
          </a:p>
          <a:p>
            <a:pPr>
              <a:lnSpc>
                <a:spcPct val="120000"/>
              </a:lnSpc>
            </a:pPr>
            <a:r>
              <a:rPr lang="he-IL" sz="2000" dirty="0" smtClean="0"/>
              <a:t>מעיקרא סבר "ומבשרך </a:t>
            </a:r>
            <a:r>
              <a:rPr lang="he-IL" sz="2000" dirty="0"/>
              <a:t>לא </a:t>
            </a:r>
            <a:r>
              <a:rPr lang="he-IL" sz="2000" dirty="0" smtClean="0"/>
              <a:t>תתעלם", </a:t>
            </a:r>
            <a:r>
              <a:rPr lang="he-IL" sz="2000" dirty="0"/>
              <a:t>ולבסוף סבר אדם חשוב </a:t>
            </a:r>
            <a:r>
              <a:rPr lang="he-IL" sz="2000" dirty="0" smtClean="0"/>
              <a:t>שאני.</a:t>
            </a:r>
          </a:p>
        </p:txBody>
      </p:sp>
      <p:sp>
        <p:nvSpPr>
          <p:cNvPr id="7" name="TextBox 6"/>
          <p:cNvSpPr txBox="1"/>
          <p:nvPr/>
        </p:nvSpPr>
        <p:spPr>
          <a:xfrm>
            <a:off x="8475288" y="4077652"/>
            <a:ext cx="576064" cy="215444"/>
          </a:xfrm>
          <a:prstGeom prst="rect">
            <a:avLst/>
          </a:prstGeom>
          <a:noFill/>
        </p:spPr>
        <p:txBody>
          <a:bodyPr wrap="square" rtlCol="1">
            <a:spAutoFit/>
          </a:bodyPr>
          <a:lstStyle/>
          <a:p>
            <a:r>
              <a:rPr lang="he-IL" sz="800" dirty="0" smtClean="0"/>
              <a:t>עמוד א</a:t>
            </a:r>
            <a:endParaRPr lang="he-IL" sz="800" dirty="0"/>
          </a:p>
        </p:txBody>
      </p:sp>
    </p:spTree>
    <p:extLst>
      <p:ext uri="{BB962C8B-B14F-4D97-AF65-F5344CB8AC3E}">
        <p14:creationId xmlns:p14="http://schemas.microsoft.com/office/powerpoint/2010/main" val="179361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א</a:t>
            </a:r>
            <a:endParaRPr lang="he-IL" b="1" dirty="0">
              <a:solidFill>
                <a:schemeClr val="bg1">
                  <a:lumMod val="50000"/>
                </a:schemeClr>
              </a:solidFill>
            </a:endParaRPr>
          </a:p>
        </p:txBody>
      </p:sp>
      <p:sp>
        <p:nvSpPr>
          <p:cNvPr id="4" name="TextBox 3"/>
          <p:cNvSpPr txBox="1"/>
          <p:nvPr/>
        </p:nvSpPr>
        <p:spPr>
          <a:xfrm>
            <a:off x="323528" y="620688"/>
            <a:ext cx="8352928" cy="4782848"/>
          </a:xfrm>
          <a:prstGeom prst="rect">
            <a:avLst/>
          </a:prstGeom>
          <a:noFill/>
        </p:spPr>
        <p:txBody>
          <a:bodyPr wrap="square" rtlCol="1">
            <a:spAutoFit/>
          </a:bodyPr>
          <a:lstStyle/>
          <a:p>
            <a:pPr>
              <a:lnSpc>
                <a:spcPct val="120000"/>
              </a:lnSpc>
            </a:pPr>
            <a:r>
              <a:rPr lang="he-IL" sz="2000" dirty="0" smtClean="0"/>
              <a:t>גופא -</a:t>
            </a:r>
          </a:p>
          <a:p>
            <a:pPr>
              <a:lnSpc>
                <a:spcPct val="120000"/>
              </a:lnSpc>
            </a:pPr>
            <a:r>
              <a:rPr lang="he-IL" sz="2000" dirty="0" smtClean="0"/>
              <a:t>אמר שמואל: </a:t>
            </a:r>
            <a:r>
              <a:rPr lang="he-IL" sz="2000" dirty="0"/>
              <a:t>המוכר שטר חוב </a:t>
            </a:r>
            <a:r>
              <a:rPr lang="he-IL" sz="2000" dirty="0" err="1"/>
              <a:t>לחבירו</a:t>
            </a:r>
            <a:r>
              <a:rPr lang="he-IL" sz="2000" dirty="0"/>
              <a:t> וחזר ומחלו </a:t>
            </a:r>
            <a:r>
              <a:rPr lang="he-IL" sz="2000" dirty="0" smtClean="0"/>
              <a:t>- מחול, </a:t>
            </a:r>
            <a:r>
              <a:rPr lang="he-IL" sz="2000" dirty="0"/>
              <a:t>ואפי' יורש </a:t>
            </a:r>
            <a:r>
              <a:rPr lang="he-IL" sz="2000" dirty="0" smtClean="0"/>
              <a:t>מוחל.</a:t>
            </a:r>
            <a:endParaRPr lang="he-IL" sz="1600" dirty="0" smtClean="0"/>
          </a:p>
          <a:p>
            <a:pPr>
              <a:lnSpc>
                <a:spcPct val="120000"/>
              </a:lnSpc>
            </a:pPr>
            <a:endParaRPr lang="he-IL" sz="2000" dirty="0" smtClean="0"/>
          </a:p>
          <a:p>
            <a:pPr>
              <a:lnSpc>
                <a:spcPct val="120000"/>
              </a:lnSpc>
            </a:pPr>
            <a:endParaRPr lang="he-IL" sz="2000" dirty="0"/>
          </a:p>
          <a:p>
            <a:pPr>
              <a:lnSpc>
                <a:spcPct val="120000"/>
              </a:lnSpc>
            </a:pPr>
            <a:r>
              <a:rPr lang="he-IL" sz="2000" dirty="0" smtClean="0"/>
              <a:t>אמר </a:t>
            </a:r>
            <a:r>
              <a:rPr lang="he-IL" sz="2000" dirty="0"/>
              <a:t>רב </a:t>
            </a:r>
            <a:r>
              <a:rPr lang="he-IL" sz="2000" dirty="0" err="1"/>
              <a:t>הונא</a:t>
            </a:r>
            <a:r>
              <a:rPr lang="he-IL" sz="2000" dirty="0"/>
              <a:t> בריה </a:t>
            </a:r>
            <a:r>
              <a:rPr lang="he-IL" sz="2000" dirty="0" err="1"/>
              <a:t>דרב</a:t>
            </a:r>
            <a:r>
              <a:rPr lang="he-IL" sz="2000" dirty="0"/>
              <a:t> </a:t>
            </a:r>
            <a:r>
              <a:rPr lang="he-IL" sz="2000" dirty="0" smtClean="0"/>
              <a:t>יהושע: </a:t>
            </a:r>
          </a:p>
          <a:p>
            <a:pPr>
              <a:lnSpc>
                <a:spcPct val="120000"/>
              </a:lnSpc>
            </a:pPr>
            <a:r>
              <a:rPr lang="he-IL" sz="2000" dirty="0" smtClean="0"/>
              <a:t>ואי </a:t>
            </a:r>
            <a:r>
              <a:rPr lang="he-IL" sz="2000" dirty="0"/>
              <a:t>פקח </a:t>
            </a:r>
            <a:r>
              <a:rPr lang="he-IL" sz="2000" dirty="0" smtClean="0"/>
              <a:t>הוא, </a:t>
            </a:r>
            <a:r>
              <a:rPr lang="he-IL" sz="2000" dirty="0"/>
              <a:t>מקרקש ליה זוזי וכתב ליה </a:t>
            </a:r>
            <a:r>
              <a:rPr lang="he-IL" sz="2000" dirty="0" err="1"/>
              <a:t>שטרא</a:t>
            </a:r>
            <a:r>
              <a:rPr lang="he-IL" sz="2000" dirty="0"/>
              <a:t> </a:t>
            </a:r>
            <a:r>
              <a:rPr lang="he-IL" sz="2000" dirty="0" smtClean="0"/>
              <a:t>בשמיה.</a:t>
            </a:r>
            <a:endParaRPr lang="he-IL" sz="2000" dirty="0"/>
          </a:p>
          <a:p>
            <a:pPr>
              <a:lnSpc>
                <a:spcPct val="120000"/>
              </a:lnSpc>
            </a:pPr>
            <a:endParaRPr lang="he-IL" sz="2000" dirty="0" smtClean="0"/>
          </a:p>
          <a:p>
            <a:pPr>
              <a:lnSpc>
                <a:spcPct val="120000"/>
              </a:lnSpc>
            </a:pPr>
            <a:endParaRPr lang="he-IL" sz="2000" dirty="0"/>
          </a:p>
          <a:p>
            <a:pPr>
              <a:lnSpc>
                <a:spcPct val="120000"/>
              </a:lnSpc>
            </a:pPr>
            <a:r>
              <a:rPr lang="he-IL" sz="2000" dirty="0" smtClean="0"/>
              <a:t>אמר </a:t>
            </a:r>
            <a:r>
              <a:rPr lang="he-IL" sz="2000" dirty="0" err="1" smtClean="0"/>
              <a:t>אמימר</a:t>
            </a:r>
            <a:r>
              <a:rPr lang="he-IL" sz="2000" dirty="0" smtClean="0"/>
              <a:t>: </a:t>
            </a:r>
          </a:p>
          <a:p>
            <a:pPr>
              <a:lnSpc>
                <a:spcPct val="120000"/>
              </a:lnSpc>
            </a:pPr>
            <a:r>
              <a:rPr lang="he-IL" sz="2000" dirty="0" smtClean="0"/>
              <a:t>מאן </a:t>
            </a:r>
            <a:r>
              <a:rPr lang="he-IL" sz="2000" dirty="0" err="1"/>
              <a:t>דדאין</a:t>
            </a:r>
            <a:r>
              <a:rPr lang="he-IL" sz="2000" dirty="0"/>
              <a:t> </a:t>
            </a:r>
            <a:r>
              <a:rPr lang="he-IL" sz="2000" dirty="0" err="1"/>
              <a:t>דינא</a:t>
            </a:r>
            <a:r>
              <a:rPr lang="he-IL" sz="2000" dirty="0"/>
              <a:t> </a:t>
            </a:r>
            <a:r>
              <a:rPr lang="he-IL" sz="2000" dirty="0" err="1"/>
              <a:t>דגרמי</a:t>
            </a:r>
            <a:r>
              <a:rPr lang="he-IL" sz="2000" dirty="0"/>
              <a:t> </a:t>
            </a:r>
            <a:r>
              <a:rPr lang="he-IL" sz="2000" dirty="0" smtClean="0"/>
              <a:t>- מגבי </a:t>
            </a:r>
            <a:r>
              <a:rPr lang="he-IL" sz="2000" dirty="0"/>
              <a:t>ביה דמי </a:t>
            </a:r>
            <a:r>
              <a:rPr lang="he-IL" sz="2000" dirty="0" err="1"/>
              <a:t>שטרא</a:t>
            </a:r>
            <a:r>
              <a:rPr lang="he-IL" sz="2000" dirty="0"/>
              <a:t> </a:t>
            </a:r>
            <a:r>
              <a:rPr lang="he-IL" sz="2000" dirty="0" err="1" smtClean="0"/>
              <a:t>מעליא</a:t>
            </a:r>
            <a:r>
              <a:rPr lang="he-IL" sz="2000" dirty="0"/>
              <a:t>.</a:t>
            </a:r>
            <a:endParaRPr lang="he-IL" sz="2000" dirty="0" smtClean="0"/>
          </a:p>
          <a:p>
            <a:pPr>
              <a:lnSpc>
                <a:spcPct val="120000"/>
              </a:lnSpc>
            </a:pPr>
            <a:r>
              <a:rPr lang="he-IL" sz="2000" dirty="0" smtClean="0"/>
              <a:t>מאן </a:t>
            </a:r>
            <a:r>
              <a:rPr lang="he-IL" sz="2000" dirty="0"/>
              <a:t>דלא </a:t>
            </a:r>
            <a:r>
              <a:rPr lang="he-IL" sz="2000" dirty="0" err="1"/>
              <a:t>דאין</a:t>
            </a:r>
            <a:r>
              <a:rPr lang="he-IL" sz="2000" dirty="0"/>
              <a:t> </a:t>
            </a:r>
            <a:r>
              <a:rPr lang="he-IL" sz="2000" dirty="0" err="1"/>
              <a:t>דינא</a:t>
            </a:r>
            <a:r>
              <a:rPr lang="he-IL" sz="2000" dirty="0"/>
              <a:t> </a:t>
            </a:r>
            <a:r>
              <a:rPr lang="he-IL" sz="2000" dirty="0" err="1"/>
              <a:t>דגרמי</a:t>
            </a:r>
            <a:r>
              <a:rPr lang="he-IL" sz="2000" dirty="0"/>
              <a:t> </a:t>
            </a:r>
            <a:r>
              <a:rPr lang="he-IL" sz="2000" dirty="0" smtClean="0"/>
              <a:t>- מגבי </a:t>
            </a:r>
            <a:r>
              <a:rPr lang="he-IL" sz="2000" dirty="0"/>
              <a:t>ביה דמי </a:t>
            </a:r>
            <a:r>
              <a:rPr lang="he-IL" sz="2000" dirty="0" err="1"/>
              <a:t>ניירא</a:t>
            </a:r>
            <a:r>
              <a:rPr lang="he-IL" sz="2000" dirty="0"/>
              <a:t> </a:t>
            </a:r>
            <a:r>
              <a:rPr lang="he-IL" sz="2000" dirty="0" smtClean="0"/>
              <a:t>בעלמא.</a:t>
            </a:r>
          </a:p>
          <a:p>
            <a:pPr>
              <a:lnSpc>
                <a:spcPct val="120000"/>
              </a:lnSpc>
            </a:pPr>
            <a:endParaRPr lang="he-IL" sz="1400" dirty="0" smtClean="0"/>
          </a:p>
          <a:p>
            <a:pPr>
              <a:lnSpc>
                <a:spcPct val="120000"/>
              </a:lnSpc>
            </a:pPr>
            <a:r>
              <a:rPr lang="he-IL" sz="2000" dirty="0" err="1" smtClean="0"/>
              <a:t>הוה</a:t>
            </a:r>
            <a:r>
              <a:rPr lang="he-IL" sz="2000" dirty="0" smtClean="0"/>
              <a:t> </a:t>
            </a:r>
            <a:r>
              <a:rPr lang="he-IL" sz="2000" dirty="0" err="1"/>
              <a:t>עובדא</a:t>
            </a:r>
            <a:r>
              <a:rPr lang="he-IL" sz="2000" dirty="0"/>
              <a:t> וכפייה </a:t>
            </a:r>
            <a:r>
              <a:rPr lang="he-IL" sz="2000" dirty="0" err="1"/>
              <a:t>רפרם</a:t>
            </a:r>
            <a:r>
              <a:rPr lang="he-IL" sz="2000" dirty="0"/>
              <a:t> לרב אשי ואגבי ביה כי </a:t>
            </a:r>
            <a:r>
              <a:rPr lang="he-IL" sz="2000" dirty="0" err="1"/>
              <a:t>כשורא</a:t>
            </a:r>
            <a:r>
              <a:rPr lang="he-IL" sz="2000" dirty="0"/>
              <a:t> </a:t>
            </a:r>
            <a:r>
              <a:rPr lang="he-IL" sz="2000" dirty="0" smtClean="0"/>
              <a:t>לצלמי.</a:t>
            </a:r>
          </a:p>
        </p:txBody>
      </p:sp>
      <p:sp>
        <p:nvSpPr>
          <p:cNvPr id="5" name="TextBox 4"/>
          <p:cNvSpPr txBox="1"/>
          <p:nvPr/>
        </p:nvSpPr>
        <p:spPr>
          <a:xfrm>
            <a:off x="8676456" y="2132856"/>
            <a:ext cx="395536" cy="369332"/>
          </a:xfrm>
          <a:prstGeom prst="rect">
            <a:avLst/>
          </a:prstGeom>
          <a:noFill/>
        </p:spPr>
        <p:txBody>
          <a:bodyPr wrap="square" rtlCol="1">
            <a:spAutoFit/>
          </a:bodyPr>
          <a:lstStyle/>
          <a:p>
            <a:r>
              <a:rPr lang="he-IL" dirty="0" smtClean="0"/>
              <a:t>①</a:t>
            </a:r>
            <a:endParaRPr lang="he-IL" dirty="0"/>
          </a:p>
        </p:txBody>
      </p:sp>
      <p:sp>
        <p:nvSpPr>
          <p:cNvPr id="6" name="TextBox 5"/>
          <p:cNvSpPr txBox="1"/>
          <p:nvPr/>
        </p:nvSpPr>
        <p:spPr>
          <a:xfrm>
            <a:off x="8676456" y="3587304"/>
            <a:ext cx="395536" cy="369332"/>
          </a:xfrm>
          <a:prstGeom prst="rect">
            <a:avLst/>
          </a:prstGeom>
          <a:noFill/>
        </p:spPr>
        <p:txBody>
          <a:bodyPr wrap="square" rtlCol="1">
            <a:spAutoFit/>
          </a:bodyPr>
          <a:lstStyle/>
          <a:p>
            <a:r>
              <a:rPr lang="he-IL" dirty="0" smtClean="0"/>
              <a:t>②</a:t>
            </a:r>
            <a:endParaRPr lang="he-IL" dirty="0"/>
          </a:p>
        </p:txBody>
      </p:sp>
    </p:spTree>
    <p:extLst>
      <p:ext uri="{BB962C8B-B14F-4D97-AF65-F5344CB8AC3E}">
        <p14:creationId xmlns:p14="http://schemas.microsoft.com/office/powerpoint/2010/main" val="3525857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א</a:t>
            </a:r>
            <a:endParaRPr lang="he-IL" b="1" dirty="0">
              <a:solidFill>
                <a:schemeClr val="bg1">
                  <a:lumMod val="50000"/>
                </a:schemeClr>
              </a:solidFill>
            </a:endParaRPr>
          </a:p>
        </p:txBody>
      </p:sp>
      <p:sp>
        <p:nvSpPr>
          <p:cNvPr id="4" name="TextBox 3"/>
          <p:cNvSpPr txBox="1"/>
          <p:nvPr/>
        </p:nvSpPr>
        <p:spPr>
          <a:xfrm>
            <a:off x="827584" y="154632"/>
            <a:ext cx="7704856" cy="3804118"/>
          </a:xfrm>
          <a:prstGeom prst="rect">
            <a:avLst/>
          </a:prstGeom>
          <a:noFill/>
        </p:spPr>
        <p:txBody>
          <a:bodyPr wrap="square" rtlCol="1">
            <a:spAutoFit/>
          </a:bodyPr>
          <a:lstStyle/>
          <a:p>
            <a:pPr>
              <a:lnSpc>
                <a:spcPct val="120000"/>
              </a:lnSpc>
            </a:pPr>
            <a:r>
              <a:rPr lang="he-IL" dirty="0" smtClean="0"/>
              <a:t>אמר </a:t>
            </a:r>
            <a:r>
              <a:rPr lang="he-IL" dirty="0" err="1"/>
              <a:t>אמימר</a:t>
            </a:r>
            <a:r>
              <a:rPr lang="he-IL" dirty="0"/>
              <a:t> משמיה </a:t>
            </a:r>
            <a:r>
              <a:rPr lang="he-IL" dirty="0" err="1"/>
              <a:t>דרב</a:t>
            </a:r>
            <a:r>
              <a:rPr lang="he-IL" dirty="0"/>
              <a:t> </a:t>
            </a:r>
            <a:r>
              <a:rPr lang="he-IL" dirty="0" err="1" smtClean="0"/>
              <a:t>חמא</a:t>
            </a:r>
            <a:r>
              <a:rPr lang="he-IL" dirty="0" smtClean="0"/>
              <a:t>:</a:t>
            </a:r>
          </a:p>
          <a:p>
            <a:pPr>
              <a:lnSpc>
                <a:spcPct val="120000"/>
              </a:lnSpc>
            </a:pPr>
            <a:endParaRPr lang="he-IL" sz="900" dirty="0" smtClean="0"/>
          </a:p>
          <a:p>
            <a:pPr>
              <a:lnSpc>
                <a:spcPct val="120000"/>
              </a:lnSpc>
            </a:pPr>
            <a:r>
              <a:rPr lang="he-IL" dirty="0" smtClean="0">
                <a:solidFill>
                  <a:srgbClr val="7030A0"/>
                </a:solidFill>
              </a:rPr>
              <a:t>האי </a:t>
            </a:r>
            <a:r>
              <a:rPr lang="he-IL" dirty="0">
                <a:solidFill>
                  <a:srgbClr val="7030A0"/>
                </a:solidFill>
              </a:rPr>
              <a:t>מאן </a:t>
            </a:r>
            <a:r>
              <a:rPr lang="he-IL" dirty="0" err="1">
                <a:solidFill>
                  <a:srgbClr val="7030A0"/>
                </a:solidFill>
              </a:rPr>
              <a:t>דאיכא</a:t>
            </a:r>
            <a:r>
              <a:rPr lang="he-IL" dirty="0">
                <a:solidFill>
                  <a:srgbClr val="7030A0"/>
                </a:solidFill>
              </a:rPr>
              <a:t> עליה כתובת </a:t>
            </a:r>
            <a:r>
              <a:rPr lang="he-IL" dirty="0" err="1">
                <a:solidFill>
                  <a:srgbClr val="7030A0"/>
                </a:solidFill>
              </a:rPr>
              <a:t>אשה</a:t>
            </a:r>
            <a:r>
              <a:rPr lang="he-IL" dirty="0">
                <a:solidFill>
                  <a:srgbClr val="7030A0"/>
                </a:solidFill>
              </a:rPr>
              <a:t> </a:t>
            </a:r>
            <a:r>
              <a:rPr lang="he-IL" dirty="0" err="1">
                <a:solidFill>
                  <a:srgbClr val="7030A0"/>
                </a:solidFill>
              </a:rPr>
              <a:t>ובע</a:t>
            </a:r>
            <a:r>
              <a:rPr lang="he-IL" dirty="0">
                <a:solidFill>
                  <a:srgbClr val="7030A0"/>
                </a:solidFill>
              </a:rPr>
              <a:t>''ח </a:t>
            </a:r>
            <a:endParaRPr lang="he-IL" dirty="0" smtClean="0">
              <a:solidFill>
                <a:srgbClr val="7030A0"/>
              </a:solidFill>
            </a:endParaRPr>
          </a:p>
          <a:p>
            <a:pPr>
              <a:lnSpc>
                <a:spcPct val="120000"/>
              </a:lnSpc>
            </a:pPr>
            <a:endParaRPr lang="he-IL" sz="900" dirty="0"/>
          </a:p>
          <a:p>
            <a:pPr>
              <a:lnSpc>
                <a:spcPct val="120000"/>
              </a:lnSpc>
            </a:pPr>
            <a:r>
              <a:rPr lang="he-IL" dirty="0" err="1" smtClean="0">
                <a:solidFill>
                  <a:srgbClr val="002060"/>
                </a:solidFill>
              </a:rPr>
              <a:t>ואית</a:t>
            </a:r>
            <a:r>
              <a:rPr lang="he-IL" dirty="0" smtClean="0">
                <a:solidFill>
                  <a:srgbClr val="002060"/>
                </a:solidFill>
              </a:rPr>
              <a:t> </a:t>
            </a:r>
            <a:r>
              <a:rPr lang="he-IL" dirty="0">
                <a:solidFill>
                  <a:srgbClr val="002060"/>
                </a:solidFill>
              </a:rPr>
              <a:t>ליה ארעא </a:t>
            </a:r>
            <a:r>
              <a:rPr lang="he-IL" dirty="0" err="1">
                <a:solidFill>
                  <a:srgbClr val="002060"/>
                </a:solidFill>
              </a:rPr>
              <a:t>ואית</a:t>
            </a:r>
            <a:r>
              <a:rPr lang="he-IL" dirty="0">
                <a:solidFill>
                  <a:srgbClr val="002060"/>
                </a:solidFill>
              </a:rPr>
              <a:t> ליה זוזי </a:t>
            </a:r>
            <a:r>
              <a:rPr lang="he-IL" dirty="0" smtClean="0">
                <a:solidFill>
                  <a:srgbClr val="002060"/>
                </a:solidFill>
              </a:rPr>
              <a:t>-</a:t>
            </a:r>
          </a:p>
          <a:p>
            <a:pPr>
              <a:lnSpc>
                <a:spcPct val="120000"/>
              </a:lnSpc>
            </a:pPr>
            <a:r>
              <a:rPr lang="he-IL" dirty="0" smtClean="0"/>
              <a:t>לבעל </a:t>
            </a:r>
            <a:r>
              <a:rPr lang="he-IL" dirty="0"/>
              <a:t>חוב </a:t>
            </a:r>
            <a:r>
              <a:rPr lang="he-IL" dirty="0" err="1"/>
              <a:t>מסלקינן</a:t>
            </a:r>
            <a:r>
              <a:rPr lang="he-IL" dirty="0"/>
              <a:t> ליה </a:t>
            </a:r>
            <a:r>
              <a:rPr lang="he-IL" dirty="0" smtClean="0"/>
              <a:t>בזוזי,</a:t>
            </a:r>
          </a:p>
          <a:p>
            <a:pPr>
              <a:lnSpc>
                <a:spcPct val="120000"/>
              </a:lnSpc>
            </a:pPr>
            <a:r>
              <a:rPr lang="he-IL" dirty="0" smtClean="0"/>
              <a:t>לאשה </a:t>
            </a:r>
            <a:r>
              <a:rPr lang="he-IL" dirty="0" err="1"/>
              <a:t>מסלקינן</a:t>
            </a:r>
            <a:r>
              <a:rPr lang="he-IL" dirty="0"/>
              <a:t> לה </a:t>
            </a:r>
            <a:r>
              <a:rPr lang="he-IL" dirty="0" err="1" smtClean="0"/>
              <a:t>בארעא</a:t>
            </a:r>
            <a:r>
              <a:rPr lang="he-IL" dirty="0"/>
              <a:t>.</a:t>
            </a:r>
            <a:endParaRPr lang="he-IL" dirty="0" smtClean="0"/>
          </a:p>
          <a:p>
            <a:pPr>
              <a:lnSpc>
                <a:spcPct val="120000"/>
              </a:lnSpc>
            </a:pPr>
            <a:r>
              <a:rPr lang="he-IL" dirty="0" smtClean="0"/>
              <a:t>האי </a:t>
            </a:r>
            <a:r>
              <a:rPr lang="he-IL" dirty="0"/>
              <a:t>כי דיניה והאי כי </a:t>
            </a:r>
            <a:r>
              <a:rPr lang="he-IL" dirty="0" smtClean="0"/>
              <a:t>דיניה.</a:t>
            </a:r>
          </a:p>
          <a:p>
            <a:pPr>
              <a:lnSpc>
                <a:spcPct val="120000"/>
              </a:lnSpc>
            </a:pPr>
            <a:endParaRPr lang="he-IL" sz="900" dirty="0" smtClean="0"/>
          </a:p>
          <a:p>
            <a:pPr>
              <a:lnSpc>
                <a:spcPct val="120000"/>
              </a:lnSpc>
            </a:pPr>
            <a:r>
              <a:rPr lang="he-IL" dirty="0" smtClean="0">
                <a:solidFill>
                  <a:srgbClr val="002060"/>
                </a:solidFill>
              </a:rPr>
              <a:t>ואי </a:t>
            </a:r>
            <a:r>
              <a:rPr lang="he-IL" dirty="0">
                <a:solidFill>
                  <a:srgbClr val="002060"/>
                </a:solidFill>
              </a:rPr>
              <a:t>לא איכא אלא חד ארעא ולא </a:t>
            </a:r>
            <a:r>
              <a:rPr lang="he-IL" dirty="0" err="1">
                <a:solidFill>
                  <a:srgbClr val="002060"/>
                </a:solidFill>
              </a:rPr>
              <a:t>חזיא</a:t>
            </a:r>
            <a:r>
              <a:rPr lang="he-IL" dirty="0">
                <a:solidFill>
                  <a:srgbClr val="002060"/>
                </a:solidFill>
              </a:rPr>
              <a:t> אלא לחד -</a:t>
            </a:r>
            <a:r>
              <a:rPr lang="he-IL" dirty="0" smtClean="0">
                <a:solidFill>
                  <a:srgbClr val="002060"/>
                </a:solidFill>
              </a:rPr>
              <a:t> </a:t>
            </a:r>
          </a:p>
          <a:p>
            <a:pPr>
              <a:lnSpc>
                <a:spcPct val="120000"/>
              </a:lnSpc>
            </a:pPr>
            <a:r>
              <a:rPr lang="he-IL" dirty="0" smtClean="0"/>
              <a:t>לבעל </a:t>
            </a:r>
            <a:r>
              <a:rPr lang="he-IL" dirty="0"/>
              <a:t>חוב </a:t>
            </a:r>
            <a:r>
              <a:rPr lang="he-IL" dirty="0" err="1"/>
              <a:t>יהבינן</a:t>
            </a:r>
            <a:r>
              <a:rPr lang="he-IL" dirty="0"/>
              <a:t> </a:t>
            </a:r>
            <a:r>
              <a:rPr lang="he-IL" dirty="0" smtClean="0"/>
              <a:t>ליה, </a:t>
            </a:r>
            <a:r>
              <a:rPr lang="he-IL" dirty="0"/>
              <a:t>לאשה לא </a:t>
            </a:r>
            <a:r>
              <a:rPr lang="he-IL" dirty="0" err="1"/>
              <a:t>יהבינן</a:t>
            </a:r>
            <a:r>
              <a:rPr lang="he-IL" dirty="0"/>
              <a:t> </a:t>
            </a:r>
            <a:r>
              <a:rPr lang="he-IL" dirty="0" smtClean="0"/>
              <a:t>לה.</a:t>
            </a:r>
          </a:p>
          <a:p>
            <a:pPr>
              <a:lnSpc>
                <a:spcPct val="120000"/>
              </a:lnSpc>
            </a:pPr>
            <a:r>
              <a:rPr lang="he-IL" dirty="0" smtClean="0"/>
              <a:t>מאי טעמא? </a:t>
            </a:r>
            <a:r>
              <a:rPr lang="he-IL" dirty="0"/>
              <a:t>יותר ממה שהאיש רוצה </a:t>
            </a:r>
            <a:r>
              <a:rPr lang="he-IL" dirty="0" err="1"/>
              <a:t>לישא</a:t>
            </a:r>
            <a:r>
              <a:rPr lang="he-IL" dirty="0"/>
              <a:t> </a:t>
            </a:r>
            <a:r>
              <a:rPr lang="he-IL" dirty="0" err="1"/>
              <a:t>אשה</a:t>
            </a:r>
            <a:r>
              <a:rPr lang="he-IL" dirty="0"/>
              <a:t> רוצה </a:t>
            </a:r>
            <a:r>
              <a:rPr lang="he-IL" dirty="0" err="1" smtClean="0"/>
              <a:t>להנשא</a:t>
            </a:r>
            <a:r>
              <a:rPr lang="he-IL" dirty="0"/>
              <a:t>.</a:t>
            </a:r>
            <a:endParaRPr lang="he-IL" dirty="0" smtClean="0"/>
          </a:p>
          <a:p>
            <a:pPr>
              <a:lnSpc>
                <a:spcPct val="120000"/>
              </a:lnSpc>
            </a:pPr>
            <a:endParaRPr lang="he-IL" sz="1200" dirty="0" smtClean="0"/>
          </a:p>
        </p:txBody>
      </p:sp>
      <p:sp>
        <p:nvSpPr>
          <p:cNvPr id="5" name="הסבר מלבני מעוגל 4"/>
          <p:cNvSpPr/>
          <p:nvPr/>
        </p:nvSpPr>
        <p:spPr>
          <a:xfrm>
            <a:off x="395536" y="2551752"/>
            <a:ext cx="2952328" cy="661224"/>
          </a:xfrm>
          <a:prstGeom prst="wedgeRoundRectCallout">
            <a:avLst>
              <a:gd name="adj1" fmla="val 73033"/>
              <a:gd name="adj2" fmla="val 4268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smtClean="0">
                <a:solidFill>
                  <a:schemeClr val="tx1"/>
                </a:solidFill>
                <a:cs typeface="David" pitchFamily="2" charset="-79"/>
              </a:rPr>
              <a:t>רש"י</a:t>
            </a:r>
            <a:r>
              <a:rPr lang="he-IL" sz="1400" dirty="0">
                <a:solidFill>
                  <a:schemeClr val="tx1"/>
                </a:solidFill>
                <a:cs typeface="David" pitchFamily="2" charset="-79"/>
              </a:rPr>
              <a:t>: </a:t>
            </a:r>
            <a:r>
              <a:rPr lang="he-IL" sz="1400" dirty="0" err="1">
                <a:solidFill>
                  <a:schemeClr val="tx1"/>
                </a:solidFill>
                <a:cs typeface="David" pitchFamily="2" charset="-79"/>
              </a:rPr>
              <a:t>ודוקא</a:t>
            </a:r>
            <a:r>
              <a:rPr lang="he-IL" sz="1400" dirty="0">
                <a:solidFill>
                  <a:schemeClr val="tx1"/>
                </a:solidFill>
                <a:cs typeface="David" pitchFamily="2" charset="-79"/>
              </a:rPr>
              <a:t> שהשטרות נכתבו ביום אחד </a:t>
            </a:r>
          </a:p>
          <a:p>
            <a:pPr>
              <a:lnSpc>
                <a:spcPct val="120000"/>
              </a:lnSpc>
            </a:pPr>
            <a:r>
              <a:rPr lang="he-IL" sz="1400" dirty="0" smtClean="0">
                <a:solidFill>
                  <a:schemeClr val="tx1"/>
                </a:solidFill>
                <a:cs typeface="David" pitchFamily="2" charset="-79"/>
              </a:rPr>
              <a:t>אבל </a:t>
            </a:r>
            <a:r>
              <a:rPr lang="he-IL" sz="1400" dirty="0">
                <a:solidFill>
                  <a:schemeClr val="tx1"/>
                </a:solidFill>
                <a:cs typeface="David" pitchFamily="2" charset="-79"/>
              </a:rPr>
              <a:t>אם קדמה זמן הכתובה </a:t>
            </a:r>
            <a:r>
              <a:rPr lang="he-IL" sz="1400" dirty="0" smtClean="0">
                <a:solidFill>
                  <a:schemeClr val="tx1"/>
                </a:solidFill>
                <a:cs typeface="David" pitchFamily="2" charset="-79"/>
              </a:rPr>
              <a:t>- היא </a:t>
            </a:r>
            <a:r>
              <a:rPr lang="he-IL" sz="1400" dirty="0">
                <a:solidFill>
                  <a:schemeClr val="tx1"/>
                </a:solidFill>
                <a:cs typeface="David" pitchFamily="2" charset="-79"/>
              </a:rPr>
              <a:t>גובה:</a:t>
            </a:r>
          </a:p>
        </p:txBody>
      </p:sp>
      <p:sp>
        <p:nvSpPr>
          <p:cNvPr id="6" name="TextBox 5"/>
          <p:cNvSpPr txBox="1"/>
          <p:nvPr/>
        </p:nvSpPr>
        <p:spPr>
          <a:xfrm>
            <a:off x="8604448" y="1153320"/>
            <a:ext cx="395536" cy="369332"/>
          </a:xfrm>
          <a:prstGeom prst="rect">
            <a:avLst/>
          </a:prstGeom>
          <a:noFill/>
        </p:spPr>
        <p:txBody>
          <a:bodyPr wrap="square" rtlCol="1">
            <a:spAutoFit/>
          </a:bodyPr>
          <a:lstStyle/>
          <a:p>
            <a:r>
              <a:rPr lang="he-IL" dirty="0" smtClean="0"/>
              <a:t>①</a:t>
            </a:r>
            <a:endParaRPr lang="he-IL" dirty="0"/>
          </a:p>
        </p:txBody>
      </p:sp>
      <p:sp>
        <p:nvSpPr>
          <p:cNvPr id="7" name="TextBox 6"/>
          <p:cNvSpPr txBox="1"/>
          <p:nvPr/>
        </p:nvSpPr>
        <p:spPr>
          <a:xfrm>
            <a:off x="8604448" y="2651200"/>
            <a:ext cx="395536" cy="369332"/>
          </a:xfrm>
          <a:prstGeom prst="rect">
            <a:avLst/>
          </a:prstGeom>
          <a:noFill/>
        </p:spPr>
        <p:txBody>
          <a:bodyPr wrap="square" rtlCol="1">
            <a:spAutoFit/>
          </a:bodyPr>
          <a:lstStyle/>
          <a:p>
            <a:r>
              <a:rPr lang="he-IL" dirty="0" smtClean="0"/>
              <a:t>②</a:t>
            </a:r>
            <a:endParaRPr lang="he-IL" dirty="0"/>
          </a:p>
        </p:txBody>
      </p:sp>
    </p:spTree>
    <p:extLst>
      <p:ext uri="{BB962C8B-B14F-4D97-AF65-F5344CB8AC3E}">
        <p14:creationId xmlns:p14="http://schemas.microsoft.com/office/powerpoint/2010/main" val="25730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א</a:t>
            </a:r>
            <a:endParaRPr lang="he-IL" b="1" dirty="0">
              <a:solidFill>
                <a:schemeClr val="bg1">
                  <a:lumMod val="50000"/>
                </a:schemeClr>
              </a:solidFill>
            </a:endParaRPr>
          </a:p>
        </p:txBody>
      </p:sp>
      <p:sp>
        <p:nvSpPr>
          <p:cNvPr id="4" name="TextBox 3"/>
          <p:cNvSpPr txBox="1"/>
          <p:nvPr/>
        </p:nvSpPr>
        <p:spPr>
          <a:xfrm>
            <a:off x="827584" y="154632"/>
            <a:ext cx="7704856" cy="6241709"/>
          </a:xfrm>
          <a:prstGeom prst="rect">
            <a:avLst/>
          </a:prstGeom>
          <a:noFill/>
        </p:spPr>
        <p:txBody>
          <a:bodyPr wrap="square" rtlCol="1">
            <a:spAutoFit/>
          </a:bodyPr>
          <a:lstStyle/>
          <a:p>
            <a:pPr>
              <a:lnSpc>
                <a:spcPct val="120000"/>
              </a:lnSpc>
            </a:pPr>
            <a:r>
              <a:rPr lang="he-IL" dirty="0" smtClean="0"/>
              <a:t>אמר </a:t>
            </a:r>
            <a:r>
              <a:rPr lang="he-IL" dirty="0" err="1"/>
              <a:t>אמימר</a:t>
            </a:r>
            <a:r>
              <a:rPr lang="he-IL" dirty="0"/>
              <a:t> משמיה </a:t>
            </a:r>
            <a:r>
              <a:rPr lang="he-IL" dirty="0" err="1"/>
              <a:t>דרב</a:t>
            </a:r>
            <a:r>
              <a:rPr lang="he-IL" dirty="0"/>
              <a:t> </a:t>
            </a:r>
            <a:r>
              <a:rPr lang="he-IL" dirty="0" err="1" smtClean="0"/>
              <a:t>חמא</a:t>
            </a:r>
            <a:r>
              <a:rPr lang="he-IL" dirty="0" smtClean="0"/>
              <a:t>:</a:t>
            </a:r>
          </a:p>
          <a:p>
            <a:pPr>
              <a:lnSpc>
                <a:spcPct val="120000"/>
              </a:lnSpc>
            </a:pPr>
            <a:endParaRPr lang="he-IL" sz="900" dirty="0" smtClean="0"/>
          </a:p>
          <a:p>
            <a:pPr>
              <a:lnSpc>
                <a:spcPct val="120000"/>
              </a:lnSpc>
            </a:pPr>
            <a:r>
              <a:rPr lang="he-IL" dirty="0" smtClean="0">
                <a:solidFill>
                  <a:srgbClr val="7030A0"/>
                </a:solidFill>
              </a:rPr>
              <a:t>האי </a:t>
            </a:r>
            <a:r>
              <a:rPr lang="he-IL" dirty="0">
                <a:solidFill>
                  <a:srgbClr val="7030A0"/>
                </a:solidFill>
              </a:rPr>
              <a:t>מאן </a:t>
            </a:r>
            <a:r>
              <a:rPr lang="he-IL" dirty="0" err="1">
                <a:solidFill>
                  <a:srgbClr val="7030A0"/>
                </a:solidFill>
              </a:rPr>
              <a:t>דאיכא</a:t>
            </a:r>
            <a:r>
              <a:rPr lang="he-IL" dirty="0">
                <a:solidFill>
                  <a:srgbClr val="7030A0"/>
                </a:solidFill>
              </a:rPr>
              <a:t> עליה כתובת </a:t>
            </a:r>
            <a:r>
              <a:rPr lang="he-IL" dirty="0" err="1">
                <a:solidFill>
                  <a:srgbClr val="7030A0"/>
                </a:solidFill>
              </a:rPr>
              <a:t>אשה</a:t>
            </a:r>
            <a:r>
              <a:rPr lang="he-IL" dirty="0">
                <a:solidFill>
                  <a:srgbClr val="7030A0"/>
                </a:solidFill>
              </a:rPr>
              <a:t> </a:t>
            </a:r>
            <a:r>
              <a:rPr lang="he-IL" dirty="0" err="1">
                <a:solidFill>
                  <a:srgbClr val="7030A0"/>
                </a:solidFill>
              </a:rPr>
              <a:t>ובע</a:t>
            </a:r>
            <a:r>
              <a:rPr lang="he-IL" dirty="0">
                <a:solidFill>
                  <a:srgbClr val="7030A0"/>
                </a:solidFill>
              </a:rPr>
              <a:t>''ח </a:t>
            </a:r>
            <a:endParaRPr lang="he-IL" dirty="0" smtClean="0">
              <a:solidFill>
                <a:srgbClr val="7030A0"/>
              </a:solidFill>
            </a:endParaRPr>
          </a:p>
          <a:p>
            <a:pPr>
              <a:lnSpc>
                <a:spcPct val="120000"/>
              </a:lnSpc>
            </a:pPr>
            <a:endParaRPr lang="he-IL" sz="900" dirty="0"/>
          </a:p>
          <a:p>
            <a:pPr>
              <a:lnSpc>
                <a:spcPct val="120000"/>
              </a:lnSpc>
            </a:pPr>
            <a:r>
              <a:rPr lang="he-IL" dirty="0" err="1" smtClean="0">
                <a:solidFill>
                  <a:srgbClr val="002060"/>
                </a:solidFill>
              </a:rPr>
              <a:t>ואית</a:t>
            </a:r>
            <a:r>
              <a:rPr lang="he-IL" dirty="0" smtClean="0">
                <a:solidFill>
                  <a:srgbClr val="002060"/>
                </a:solidFill>
              </a:rPr>
              <a:t> </a:t>
            </a:r>
            <a:r>
              <a:rPr lang="he-IL" dirty="0">
                <a:solidFill>
                  <a:srgbClr val="002060"/>
                </a:solidFill>
              </a:rPr>
              <a:t>ליה ארעא </a:t>
            </a:r>
            <a:r>
              <a:rPr lang="he-IL" dirty="0" err="1">
                <a:solidFill>
                  <a:srgbClr val="002060"/>
                </a:solidFill>
              </a:rPr>
              <a:t>ואית</a:t>
            </a:r>
            <a:r>
              <a:rPr lang="he-IL" dirty="0">
                <a:solidFill>
                  <a:srgbClr val="002060"/>
                </a:solidFill>
              </a:rPr>
              <a:t> ליה זוזי </a:t>
            </a:r>
            <a:r>
              <a:rPr lang="he-IL" dirty="0" smtClean="0">
                <a:solidFill>
                  <a:srgbClr val="002060"/>
                </a:solidFill>
              </a:rPr>
              <a:t>-</a:t>
            </a:r>
          </a:p>
          <a:p>
            <a:pPr>
              <a:lnSpc>
                <a:spcPct val="120000"/>
              </a:lnSpc>
            </a:pPr>
            <a:r>
              <a:rPr lang="he-IL" dirty="0" smtClean="0"/>
              <a:t>לבעל </a:t>
            </a:r>
            <a:r>
              <a:rPr lang="he-IL" dirty="0"/>
              <a:t>חוב </a:t>
            </a:r>
            <a:r>
              <a:rPr lang="he-IL" dirty="0" err="1"/>
              <a:t>מסלקינן</a:t>
            </a:r>
            <a:r>
              <a:rPr lang="he-IL" dirty="0"/>
              <a:t> ליה </a:t>
            </a:r>
            <a:r>
              <a:rPr lang="he-IL" dirty="0" smtClean="0"/>
              <a:t>בזוזי,</a:t>
            </a:r>
          </a:p>
          <a:p>
            <a:pPr>
              <a:lnSpc>
                <a:spcPct val="120000"/>
              </a:lnSpc>
            </a:pPr>
            <a:r>
              <a:rPr lang="he-IL" dirty="0" smtClean="0"/>
              <a:t>לאשה </a:t>
            </a:r>
            <a:r>
              <a:rPr lang="he-IL" dirty="0" err="1"/>
              <a:t>מסלקינן</a:t>
            </a:r>
            <a:r>
              <a:rPr lang="he-IL" dirty="0"/>
              <a:t> לה </a:t>
            </a:r>
            <a:r>
              <a:rPr lang="he-IL" dirty="0" err="1" smtClean="0"/>
              <a:t>בארעא</a:t>
            </a:r>
            <a:r>
              <a:rPr lang="he-IL" dirty="0"/>
              <a:t>.</a:t>
            </a:r>
            <a:endParaRPr lang="he-IL" dirty="0" smtClean="0"/>
          </a:p>
          <a:p>
            <a:pPr>
              <a:lnSpc>
                <a:spcPct val="120000"/>
              </a:lnSpc>
            </a:pPr>
            <a:r>
              <a:rPr lang="he-IL" dirty="0" smtClean="0"/>
              <a:t>האי </a:t>
            </a:r>
            <a:r>
              <a:rPr lang="he-IL" dirty="0"/>
              <a:t>כי דיניה והאי כי </a:t>
            </a:r>
            <a:r>
              <a:rPr lang="he-IL" dirty="0" smtClean="0"/>
              <a:t>דיניה.</a:t>
            </a:r>
          </a:p>
          <a:p>
            <a:pPr>
              <a:lnSpc>
                <a:spcPct val="120000"/>
              </a:lnSpc>
            </a:pPr>
            <a:endParaRPr lang="he-IL" sz="900" dirty="0" smtClean="0"/>
          </a:p>
          <a:p>
            <a:pPr>
              <a:lnSpc>
                <a:spcPct val="120000"/>
              </a:lnSpc>
            </a:pPr>
            <a:r>
              <a:rPr lang="he-IL" dirty="0" smtClean="0">
                <a:solidFill>
                  <a:srgbClr val="002060"/>
                </a:solidFill>
              </a:rPr>
              <a:t>ואי </a:t>
            </a:r>
            <a:r>
              <a:rPr lang="he-IL" dirty="0">
                <a:solidFill>
                  <a:srgbClr val="002060"/>
                </a:solidFill>
              </a:rPr>
              <a:t>לא איכא אלא חד ארעא ולא </a:t>
            </a:r>
            <a:r>
              <a:rPr lang="he-IL" dirty="0" err="1">
                <a:solidFill>
                  <a:srgbClr val="002060"/>
                </a:solidFill>
              </a:rPr>
              <a:t>חזיא</a:t>
            </a:r>
            <a:r>
              <a:rPr lang="he-IL" dirty="0">
                <a:solidFill>
                  <a:srgbClr val="002060"/>
                </a:solidFill>
              </a:rPr>
              <a:t> אלא לחד -</a:t>
            </a:r>
            <a:r>
              <a:rPr lang="he-IL" dirty="0" smtClean="0">
                <a:solidFill>
                  <a:srgbClr val="002060"/>
                </a:solidFill>
              </a:rPr>
              <a:t> </a:t>
            </a:r>
          </a:p>
          <a:p>
            <a:pPr>
              <a:lnSpc>
                <a:spcPct val="120000"/>
              </a:lnSpc>
            </a:pPr>
            <a:r>
              <a:rPr lang="he-IL" dirty="0" smtClean="0"/>
              <a:t>לבעל </a:t>
            </a:r>
            <a:r>
              <a:rPr lang="he-IL" dirty="0"/>
              <a:t>חוב </a:t>
            </a:r>
            <a:r>
              <a:rPr lang="he-IL" dirty="0" err="1"/>
              <a:t>יהבינן</a:t>
            </a:r>
            <a:r>
              <a:rPr lang="he-IL" dirty="0"/>
              <a:t> </a:t>
            </a:r>
            <a:r>
              <a:rPr lang="he-IL" dirty="0" smtClean="0"/>
              <a:t>ליה, </a:t>
            </a:r>
            <a:r>
              <a:rPr lang="he-IL" dirty="0"/>
              <a:t>לאשה לא </a:t>
            </a:r>
            <a:r>
              <a:rPr lang="he-IL" dirty="0" err="1"/>
              <a:t>יהבינן</a:t>
            </a:r>
            <a:r>
              <a:rPr lang="he-IL" dirty="0"/>
              <a:t> </a:t>
            </a:r>
            <a:r>
              <a:rPr lang="he-IL" dirty="0" smtClean="0"/>
              <a:t>לה.</a:t>
            </a:r>
          </a:p>
          <a:p>
            <a:pPr>
              <a:lnSpc>
                <a:spcPct val="120000"/>
              </a:lnSpc>
            </a:pPr>
            <a:r>
              <a:rPr lang="he-IL" dirty="0" smtClean="0"/>
              <a:t>מאי טעמא? </a:t>
            </a:r>
            <a:r>
              <a:rPr lang="he-IL" dirty="0"/>
              <a:t>יותר ממה שהאיש רוצה </a:t>
            </a:r>
            <a:r>
              <a:rPr lang="he-IL" dirty="0" err="1"/>
              <a:t>לישא</a:t>
            </a:r>
            <a:r>
              <a:rPr lang="he-IL" dirty="0"/>
              <a:t> </a:t>
            </a:r>
            <a:r>
              <a:rPr lang="he-IL" dirty="0" err="1"/>
              <a:t>אשה</a:t>
            </a:r>
            <a:r>
              <a:rPr lang="he-IL" dirty="0"/>
              <a:t> רוצה </a:t>
            </a:r>
            <a:r>
              <a:rPr lang="he-IL" dirty="0" err="1" smtClean="0"/>
              <a:t>להנשא</a:t>
            </a:r>
            <a:r>
              <a:rPr lang="he-IL" dirty="0"/>
              <a:t>.</a:t>
            </a:r>
            <a:endParaRPr lang="he-IL" dirty="0" smtClean="0"/>
          </a:p>
          <a:p>
            <a:pPr>
              <a:lnSpc>
                <a:spcPct val="120000"/>
              </a:lnSpc>
            </a:pPr>
            <a:endParaRPr lang="he-IL" sz="1200" dirty="0" smtClean="0"/>
          </a:p>
          <a:p>
            <a:pPr algn="ctr">
              <a:lnSpc>
                <a:spcPct val="120000"/>
              </a:lnSpc>
            </a:pPr>
            <a:r>
              <a:rPr lang="he-IL" sz="1200" dirty="0" smtClean="0">
                <a:solidFill>
                  <a:schemeClr val="accent6">
                    <a:lumMod val="50000"/>
                  </a:schemeClr>
                </a:solidFill>
              </a:rPr>
              <a:t>-----------------------------------------------------------------------------------------</a:t>
            </a:r>
          </a:p>
          <a:p>
            <a:pPr>
              <a:lnSpc>
                <a:spcPct val="120000"/>
              </a:lnSpc>
            </a:pPr>
            <a:endParaRPr lang="he-IL" sz="1200" dirty="0"/>
          </a:p>
          <a:p>
            <a:pPr>
              <a:lnSpc>
                <a:spcPct val="120000"/>
              </a:lnSpc>
            </a:pPr>
            <a:r>
              <a:rPr lang="he-IL" dirty="0" smtClean="0"/>
              <a:t>אמר </a:t>
            </a:r>
            <a:r>
              <a:rPr lang="he-IL" dirty="0"/>
              <a:t>ליה רב </a:t>
            </a:r>
            <a:r>
              <a:rPr lang="he-IL" dirty="0" err="1"/>
              <a:t>פפא</a:t>
            </a:r>
            <a:r>
              <a:rPr lang="he-IL" dirty="0"/>
              <a:t> לרב </a:t>
            </a:r>
            <a:r>
              <a:rPr lang="he-IL" dirty="0" err="1" smtClean="0"/>
              <a:t>חמא</a:t>
            </a:r>
            <a:r>
              <a:rPr lang="he-IL" dirty="0" smtClean="0"/>
              <a:t>: ודאי </a:t>
            </a:r>
            <a:r>
              <a:rPr lang="he-IL" dirty="0" err="1"/>
              <a:t>דאמריתו</a:t>
            </a:r>
            <a:r>
              <a:rPr lang="he-IL" dirty="0"/>
              <a:t> משמיה </a:t>
            </a:r>
            <a:r>
              <a:rPr lang="he-IL" dirty="0" err="1" smtClean="0"/>
              <a:t>דרבא</a:t>
            </a:r>
            <a:r>
              <a:rPr lang="he-IL" dirty="0" smtClean="0"/>
              <a:t> - </a:t>
            </a:r>
            <a:r>
              <a:rPr lang="he-IL" dirty="0"/>
              <a:t>האי מאן </a:t>
            </a:r>
            <a:r>
              <a:rPr lang="he-IL" dirty="0" err="1"/>
              <a:t>דמסקי</a:t>
            </a:r>
            <a:r>
              <a:rPr lang="he-IL" dirty="0"/>
              <a:t> ביה זוזי </a:t>
            </a:r>
            <a:r>
              <a:rPr lang="he-IL" dirty="0" err="1"/>
              <a:t>ואית</a:t>
            </a:r>
            <a:r>
              <a:rPr lang="he-IL" dirty="0"/>
              <a:t> ליה ארעא ואתא בעל חוב </a:t>
            </a:r>
            <a:r>
              <a:rPr lang="he-IL" dirty="0" err="1"/>
              <a:t>וקא</a:t>
            </a:r>
            <a:r>
              <a:rPr lang="he-IL" dirty="0"/>
              <a:t> תבע מיניה ואמר ליה </a:t>
            </a:r>
            <a:r>
              <a:rPr lang="he-IL" dirty="0" err="1"/>
              <a:t>זיל</a:t>
            </a:r>
            <a:r>
              <a:rPr lang="he-IL" dirty="0"/>
              <a:t> שקול </a:t>
            </a:r>
            <a:r>
              <a:rPr lang="he-IL" dirty="0" err="1" smtClean="0"/>
              <a:t>מארעא</a:t>
            </a:r>
            <a:r>
              <a:rPr lang="he-IL" dirty="0" smtClean="0"/>
              <a:t>, </a:t>
            </a:r>
            <a:r>
              <a:rPr lang="he-IL" dirty="0" err="1"/>
              <a:t>אמרינן</a:t>
            </a:r>
            <a:r>
              <a:rPr lang="he-IL" dirty="0"/>
              <a:t> ליה </a:t>
            </a:r>
            <a:r>
              <a:rPr lang="he-IL" dirty="0" err="1"/>
              <a:t>זיל</a:t>
            </a:r>
            <a:r>
              <a:rPr lang="he-IL" dirty="0"/>
              <a:t> </a:t>
            </a:r>
            <a:r>
              <a:rPr lang="he-IL" dirty="0" err="1"/>
              <a:t>זבין</a:t>
            </a:r>
            <a:r>
              <a:rPr lang="he-IL" dirty="0"/>
              <a:t> את ואייתי הב </a:t>
            </a:r>
            <a:r>
              <a:rPr lang="he-IL" dirty="0" smtClean="0"/>
              <a:t>ליה? </a:t>
            </a:r>
          </a:p>
          <a:p>
            <a:pPr>
              <a:lnSpc>
                <a:spcPct val="120000"/>
              </a:lnSpc>
            </a:pPr>
            <a:r>
              <a:rPr lang="he-IL" dirty="0" err="1" smtClean="0"/>
              <a:t>א</a:t>
            </a:r>
            <a:r>
              <a:rPr lang="he-IL" dirty="0" err="1"/>
              <a:t>'</a:t>
            </a:r>
            <a:r>
              <a:rPr lang="he-IL" dirty="0" err="1" smtClean="0"/>
              <a:t>'ל</a:t>
            </a:r>
            <a:r>
              <a:rPr lang="he-IL" dirty="0" smtClean="0"/>
              <a:t>: לא, </a:t>
            </a:r>
          </a:p>
          <a:p>
            <a:pPr>
              <a:lnSpc>
                <a:spcPct val="120000"/>
              </a:lnSpc>
            </a:pPr>
            <a:r>
              <a:rPr lang="he-IL" dirty="0" smtClean="0"/>
              <a:t>אימא </a:t>
            </a:r>
            <a:r>
              <a:rPr lang="he-IL" dirty="0"/>
              <a:t>לי גופא </a:t>
            </a:r>
            <a:r>
              <a:rPr lang="he-IL" dirty="0" err="1"/>
              <a:t>דעובדא</a:t>
            </a:r>
            <a:r>
              <a:rPr lang="he-IL" dirty="0"/>
              <a:t> </a:t>
            </a:r>
            <a:r>
              <a:rPr lang="he-IL" dirty="0" err="1"/>
              <a:t>היכי</a:t>
            </a:r>
            <a:r>
              <a:rPr lang="he-IL" dirty="0"/>
              <a:t> </a:t>
            </a:r>
            <a:r>
              <a:rPr lang="he-IL" dirty="0" err="1" smtClean="0"/>
              <a:t>הוה</a:t>
            </a:r>
            <a:r>
              <a:rPr lang="he-IL" dirty="0"/>
              <a:t>?</a:t>
            </a:r>
            <a:endParaRPr lang="he-IL" dirty="0" smtClean="0"/>
          </a:p>
          <a:p>
            <a:pPr>
              <a:lnSpc>
                <a:spcPct val="120000"/>
              </a:lnSpc>
            </a:pPr>
            <a:r>
              <a:rPr lang="he-IL" dirty="0" err="1" smtClean="0"/>
              <a:t>א</a:t>
            </a:r>
            <a:r>
              <a:rPr lang="he-IL" dirty="0" err="1"/>
              <a:t>'</a:t>
            </a:r>
            <a:r>
              <a:rPr lang="he-IL" dirty="0" err="1" smtClean="0"/>
              <a:t>'ל</a:t>
            </a:r>
            <a:r>
              <a:rPr lang="he-IL" dirty="0" smtClean="0"/>
              <a:t>: </a:t>
            </a:r>
            <a:r>
              <a:rPr lang="he-IL" dirty="0"/>
              <a:t>תולה מעותיו בעובד כוכבים </a:t>
            </a:r>
            <a:r>
              <a:rPr lang="he-IL" dirty="0" err="1" smtClean="0"/>
              <a:t>הוה</a:t>
            </a:r>
            <a:r>
              <a:rPr lang="he-IL" dirty="0" smtClean="0"/>
              <a:t>, </a:t>
            </a:r>
            <a:r>
              <a:rPr lang="he-IL" dirty="0"/>
              <a:t>הוא עשה שלא כהוגן לפיכך עשו בו שלא </a:t>
            </a:r>
            <a:r>
              <a:rPr lang="he-IL" dirty="0" smtClean="0"/>
              <a:t>כהוגן.</a:t>
            </a:r>
          </a:p>
        </p:txBody>
      </p:sp>
    </p:spTree>
    <p:extLst>
      <p:ext uri="{BB962C8B-B14F-4D97-AF65-F5344CB8AC3E}">
        <p14:creationId xmlns:p14="http://schemas.microsoft.com/office/powerpoint/2010/main" val="11800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2952328" cy="369332"/>
          </a:xfrm>
          <a:prstGeom prst="rect">
            <a:avLst/>
          </a:prstGeom>
          <a:noFill/>
        </p:spPr>
        <p:txBody>
          <a:bodyPr wrap="square" rtlCol="1">
            <a:spAutoFit/>
          </a:bodyPr>
          <a:lstStyle/>
          <a:p>
            <a:r>
              <a:rPr lang="he-IL" b="1" dirty="0" smtClean="0">
                <a:solidFill>
                  <a:schemeClr val="bg1">
                    <a:lumMod val="50000"/>
                  </a:schemeClr>
                </a:solidFill>
              </a:rPr>
              <a:t>דף פו עמוד א - דף פו עמוד ב</a:t>
            </a:r>
            <a:endParaRPr lang="he-IL" b="1" dirty="0">
              <a:solidFill>
                <a:schemeClr val="bg1">
                  <a:lumMod val="50000"/>
                </a:schemeClr>
              </a:solidFill>
            </a:endParaRPr>
          </a:p>
        </p:txBody>
      </p:sp>
      <p:sp>
        <p:nvSpPr>
          <p:cNvPr id="4" name="TextBox 3"/>
          <p:cNvSpPr txBox="1"/>
          <p:nvPr/>
        </p:nvSpPr>
        <p:spPr>
          <a:xfrm>
            <a:off x="827584" y="782702"/>
            <a:ext cx="7704856" cy="3600986"/>
          </a:xfrm>
          <a:prstGeom prst="rect">
            <a:avLst/>
          </a:prstGeom>
          <a:noFill/>
        </p:spPr>
        <p:txBody>
          <a:bodyPr wrap="square" rtlCol="1">
            <a:spAutoFit/>
          </a:bodyPr>
          <a:lstStyle/>
          <a:p>
            <a:pPr>
              <a:lnSpc>
                <a:spcPct val="120000"/>
              </a:lnSpc>
            </a:pPr>
            <a:r>
              <a:rPr lang="he-IL" sz="2000" dirty="0" err="1" smtClean="0"/>
              <a:t>א</a:t>
            </a:r>
            <a:r>
              <a:rPr lang="he-IL" sz="2000" dirty="0" err="1"/>
              <a:t>''ל</a:t>
            </a:r>
            <a:r>
              <a:rPr lang="he-IL" sz="2000" dirty="0"/>
              <a:t> רב כהנא לרב </a:t>
            </a:r>
            <a:r>
              <a:rPr lang="he-IL" sz="2000" dirty="0" err="1" smtClean="0"/>
              <a:t>פפא</a:t>
            </a:r>
            <a:r>
              <a:rPr lang="he-IL" sz="2000" dirty="0" smtClean="0"/>
              <a:t>: </a:t>
            </a:r>
          </a:p>
          <a:p>
            <a:pPr>
              <a:lnSpc>
                <a:spcPct val="120000"/>
              </a:lnSpc>
            </a:pPr>
            <a:endParaRPr lang="he-IL" sz="500" dirty="0" smtClean="0"/>
          </a:p>
          <a:p>
            <a:pPr>
              <a:lnSpc>
                <a:spcPct val="120000"/>
              </a:lnSpc>
            </a:pPr>
            <a:r>
              <a:rPr lang="he-IL" sz="2000" dirty="0" smtClean="0"/>
              <a:t>לדידך </a:t>
            </a:r>
            <a:r>
              <a:rPr lang="he-IL" sz="2000" dirty="0" err="1"/>
              <a:t>דאמרת</a:t>
            </a:r>
            <a:r>
              <a:rPr lang="he-IL" sz="2000" dirty="0"/>
              <a:t> </a:t>
            </a:r>
            <a:r>
              <a:rPr lang="he-IL" sz="2000" dirty="0" smtClean="0"/>
              <a:t>'פריעת </a:t>
            </a:r>
            <a:r>
              <a:rPr lang="he-IL" sz="2000" dirty="0"/>
              <a:t>בעל חוב </a:t>
            </a:r>
            <a:r>
              <a:rPr lang="he-IL" sz="2000" dirty="0" smtClean="0"/>
              <a:t>מצוה',</a:t>
            </a:r>
          </a:p>
          <a:p>
            <a:pPr>
              <a:lnSpc>
                <a:spcPct val="120000"/>
              </a:lnSpc>
            </a:pPr>
            <a:r>
              <a:rPr lang="he-IL" sz="2000" dirty="0" smtClean="0"/>
              <a:t>אמר 'לא </a:t>
            </a:r>
            <a:r>
              <a:rPr lang="he-IL" sz="2000" dirty="0"/>
              <a:t>ניחא לי </a:t>
            </a:r>
            <a:r>
              <a:rPr lang="he-IL" sz="2000" dirty="0" err="1"/>
              <a:t>דאיעביד</a:t>
            </a:r>
            <a:r>
              <a:rPr lang="he-IL" sz="2000" dirty="0"/>
              <a:t> </a:t>
            </a:r>
            <a:r>
              <a:rPr lang="he-IL" sz="2000" dirty="0" smtClean="0"/>
              <a:t>מצוה' </a:t>
            </a:r>
            <a:r>
              <a:rPr lang="he-IL" sz="2000" dirty="0"/>
              <a:t>-</a:t>
            </a:r>
            <a:r>
              <a:rPr lang="he-IL" sz="2000" dirty="0" smtClean="0"/>
              <a:t> מאי?</a:t>
            </a:r>
          </a:p>
          <a:p>
            <a:pPr>
              <a:lnSpc>
                <a:spcPct val="120000"/>
              </a:lnSpc>
            </a:pPr>
            <a:endParaRPr lang="he-IL" sz="2000" dirty="0" smtClean="0"/>
          </a:p>
          <a:p>
            <a:pPr>
              <a:lnSpc>
                <a:spcPct val="120000"/>
              </a:lnSpc>
            </a:pPr>
            <a:r>
              <a:rPr lang="he-IL" sz="2000" dirty="0" err="1" smtClean="0"/>
              <a:t>א</a:t>
            </a:r>
            <a:r>
              <a:rPr lang="he-IL" sz="2000" dirty="0" err="1"/>
              <a:t>'</a:t>
            </a:r>
            <a:r>
              <a:rPr lang="he-IL" sz="2000" dirty="0" err="1" smtClean="0"/>
              <a:t>'ל</a:t>
            </a:r>
            <a:r>
              <a:rPr lang="he-IL" sz="2000" dirty="0" smtClean="0"/>
              <a:t>: </a:t>
            </a:r>
          </a:p>
          <a:p>
            <a:pPr>
              <a:lnSpc>
                <a:spcPct val="120000"/>
              </a:lnSpc>
            </a:pPr>
            <a:endParaRPr lang="he-IL" sz="500" dirty="0" smtClean="0"/>
          </a:p>
          <a:p>
            <a:pPr>
              <a:lnSpc>
                <a:spcPct val="120000"/>
              </a:lnSpc>
            </a:pPr>
            <a:r>
              <a:rPr lang="he-IL" sz="2000" dirty="0" err="1" smtClean="0"/>
              <a:t>תנינא</a:t>
            </a:r>
            <a:r>
              <a:rPr lang="he-IL" sz="2000" dirty="0" smtClean="0"/>
              <a:t> - </a:t>
            </a:r>
          </a:p>
          <a:p>
            <a:pPr>
              <a:lnSpc>
                <a:spcPct val="120000"/>
              </a:lnSpc>
            </a:pPr>
            <a:r>
              <a:rPr lang="he-IL" sz="2000" dirty="0" smtClean="0">
                <a:solidFill>
                  <a:schemeClr val="accent6">
                    <a:lumMod val="50000"/>
                  </a:schemeClr>
                </a:solidFill>
              </a:rPr>
              <a:t>במה </a:t>
            </a:r>
            <a:r>
              <a:rPr lang="he-IL" sz="2000" dirty="0">
                <a:solidFill>
                  <a:schemeClr val="accent6">
                    <a:lumMod val="50000"/>
                  </a:schemeClr>
                </a:solidFill>
              </a:rPr>
              <a:t>דברים אמורים? במצות לא תעשה, </a:t>
            </a:r>
          </a:p>
          <a:p>
            <a:pPr>
              <a:lnSpc>
                <a:spcPct val="120000"/>
              </a:lnSpc>
            </a:pPr>
            <a:r>
              <a:rPr lang="he-IL" sz="2000" dirty="0">
                <a:solidFill>
                  <a:schemeClr val="accent6">
                    <a:lumMod val="50000"/>
                  </a:schemeClr>
                </a:solidFill>
              </a:rPr>
              <a:t>אבל במצות עשה, כגון </a:t>
            </a:r>
            <a:r>
              <a:rPr lang="he-IL" sz="2000" dirty="0" err="1">
                <a:solidFill>
                  <a:schemeClr val="accent6">
                    <a:lumMod val="50000"/>
                  </a:schemeClr>
                </a:solidFill>
              </a:rPr>
              <a:t>שאומרין</a:t>
            </a:r>
            <a:r>
              <a:rPr lang="he-IL" sz="2000" dirty="0">
                <a:solidFill>
                  <a:schemeClr val="accent6">
                    <a:lumMod val="50000"/>
                  </a:schemeClr>
                </a:solidFill>
              </a:rPr>
              <a:t> לו עשה סוכה ואינו עושה לולב ואינו עושה - מכין אותו עד שתצא </a:t>
            </a:r>
            <a:r>
              <a:rPr lang="he-IL" sz="2000" dirty="0" smtClean="0">
                <a:solidFill>
                  <a:schemeClr val="accent6">
                    <a:lumMod val="50000"/>
                  </a:schemeClr>
                </a:solidFill>
              </a:rPr>
              <a:t>נפשו</a:t>
            </a:r>
            <a:r>
              <a:rPr lang="he-IL" sz="2000" dirty="0" smtClean="0"/>
              <a:t>.</a:t>
            </a:r>
            <a:endParaRPr lang="he-IL" sz="2000" dirty="0"/>
          </a:p>
        </p:txBody>
      </p:sp>
      <p:sp>
        <p:nvSpPr>
          <p:cNvPr id="5" name="TextBox 4"/>
          <p:cNvSpPr txBox="1"/>
          <p:nvPr/>
        </p:nvSpPr>
        <p:spPr>
          <a:xfrm>
            <a:off x="8432424" y="4020500"/>
            <a:ext cx="576064" cy="215444"/>
          </a:xfrm>
          <a:prstGeom prst="rect">
            <a:avLst/>
          </a:prstGeom>
          <a:noFill/>
        </p:spPr>
        <p:txBody>
          <a:bodyPr wrap="square" rtlCol="1">
            <a:spAutoFit/>
          </a:bodyPr>
          <a:lstStyle/>
          <a:p>
            <a:r>
              <a:rPr lang="he-IL" sz="800" dirty="0" smtClean="0"/>
              <a:t>עמוד ב</a:t>
            </a:r>
            <a:endParaRPr lang="he-IL" sz="800" dirty="0"/>
          </a:p>
        </p:txBody>
      </p:sp>
    </p:spTree>
    <p:extLst>
      <p:ext uri="{BB962C8B-B14F-4D97-AF65-F5344CB8AC3E}">
        <p14:creationId xmlns:p14="http://schemas.microsoft.com/office/powerpoint/2010/main" val="3444830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251520" y="275504"/>
            <a:ext cx="8496944" cy="1274195"/>
          </a:xfrm>
          <a:prstGeom prst="rect">
            <a:avLst/>
          </a:prstGeom>
          <a:noFill/>
        </p:spPr>
        <p:txBody>
          <a:bodyPr wrap="square" rtlCol="1">
            <a:spAutoFit/>
          </a:bodyPr>
          <a:lstStyle/>
          <a:p>
            <a:pPr>
              <a:lnSpc>
                <a:spcPct val="120000"/>
              </a:lnSpc>
            </a:pPr>
            <a:r>
              <a:rPr lang="he-IL" sz="1600" dirty="0" err="1" smtClean="0"/>
              <a:t>בעא</a:t>
            </a:r>
            <a:r>
              <a:rPr lang="he-IL" sz="1600" dirty="0" smtClean="0"/>
              <a:t> </a:t>
            </a:r>
            <a:r>
              <a:rPr lang="he-IL" sz="1600" dirty="0"/>
              <a:t>מיניה רמי בר </a:t>
            </a:r>
            <a:r>
              <a:rPr lang="he-IL" sz="1600" dirty="0" err="1"/>
              <a:t>חמא</a:t>
            </a:r>
            <a:r>
              <a:rPr lang="he-IL" sz="1600" dirty="0"/>
              <a:t> מרב </a:t>
            </a:r>
            <a:r>
              <a:rPr lang="he-IL" sz="1600" dirty="0" err="1" smtClean="0"/>
              <a:t>חסדא</a:t>
            </a:r>
            <a:r>
              <a:rPr lang="he-IL" sz="1600" dirty="0" smtClean="0"/>
              <a:t>:</a:t>
            </a:r>
          </a:p>
          <a:p>
            <a:pPr>
              <a:lnSpc>
                <a:spcPct val="120000"/>
              </a:lnSpc>
            </a:pPr>
            <a:r>
              <a:rPr lang="he-IL" sz="1600" dirty="0" smtClean="0"/>
              <a:t>הרי </a:t>
            </a:r>
            <a:r>
              <a:rPr lang="he-IL" sz="1600" dirty="0"/>
              <a:t>זה </a:t>
            </a:r>
            <a:r>
              <a:rPr lang="he-IL" sz="1600" dirty="0" err="1"/>
              <a:t>גיטיך</a:t>
            </a:r>
            <a:r>
              <a:rPr lang="he-IL" sz="1600" dirty="0"/>
              <a:t> ולא תתגרשי בו אלא לאחר שלשים יום והלכה </a:t>
            </a:r>
            <a:r>
              <a:rPr lang="he-IL" sz="1600" dirty="0" err="1"/>
              <a:t>והניחתו</a:t>
            </a:r>
            <a:r>
              <a:rPr lang="he-IL" sz="1600" dirty="0"/>
              <a:t> </a:t>
            </a:r>
            <a:r>
              <a:rPr lang="he-IL" sz="1600" dirty="0" err="1"/>
              <a:t>בצידי</a:t>
            </a:r>
            <a:r>
              <a:rPr lang="he-IL" sz="1600" dirty="0"/>
              <a:t> רשות הרבים </a:t>
            </a:r>
            <a:r>
              <a:rPr lang="he-IL" sz="1600" dirty="0" smtClean="0"/>
              <a:t>- מהו?</a:t>
            </a:r>
          </a:p>
          <a:p>
            <a:pPr>
              <a:lnSpc>
                <a:spcPct val="120000"/>
              </a:lnSpc>
            </a:pPr>
            <a:endParaRPr lang="he-IL" sz="1600" dirty="0" smtClean="0"/>
          </a:p>
          <a:p>
            <a:pPr>
              <a:lnSpc>
                <a:spcPct val="120000"/>
              </a:lnSpc>
            </a:pPr>
            <a:endParaRPr lang="he-IL" sz="1600" dirty="0"/>
          </a:p>
        </p:txBody>
      </p:sp>
    </p:spTree>
    <p:extLst>
      <p:ext uri="{BB962C8B-B14F-4D97-AF65-F5344CB8AC3E}">
        <p14:creationId xmlns:p14="http://schemas.microsoft.com/office/powerpoint/2010/main" val="3005250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0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251520" y="275504"/>
            <a:ext cx="8496944" cy="3933384"/>
          </a:xfrm>
          <a:prstGeom prst="rect">
            <a:avLst/>
          </a:prstGeom>
          <a:noFill/>
        </p:spPr>
        <p:txBody>
          <a:bodyPr wrap="square" rtlCol="1">
            <a:spAutoFit/>
          </a:bodyPr>
          <a:lstStyle/>
          <a:p>
            <a:pPr>
              <a:lnSpc>
                <a:spcPct val="120000"/>
              </a:lnSpc>
            </a:pPr>
            <a:r>
              <a:rPr lang="he-IL" sz="1600" dirty="0" err="1" smtClean="0"/>
              <a:t>בעא</a:t>
            </a:r>
            <a:r>
              <a:rPr lang="he-IL" sz="1600" dirty="0" smtClean="0"/>
              <a:t> </a:t>
            </a:r>
            <a:r>
              <a:rPr lang="he-IL" sz="1600" dirty="0"/>
              <a:t>מיניה רמי בר </a:t>
            </a:r>
            <a:r>
              <a:rPr lang="he-IL" sz="1600" dirty="0" err="1"/>
              <a:t>חמא</a:t>
            </a:r>
            <a:r>
              <a:rPr lang="he-IL" sz="1600" dirty="0"/>
              <a:t> מרב </a:t>
            </a:r>
            <a:r>
              <a:rPr lang="he-IL" sz="1600" dirty="0" err="1" smtClean="0"/>
              <a:t>חסדא</a:t>
            </a:r>
            <a:r>
              <a:rPr lang="he-IL" sz="1600" dirty="0" smtClean="0"/>
              <a:t>:</a:t>
            </a:r>
          </a:p>
          <a:p>
            <a:pPr>
              <a:lnSpc>
                <a:spcPct val="120000"/>
              </a:lnSpc>
            </a:pPr>
            <a:r>
              <a:rPr lang="he-IL" sz="1600" dirty="0" smtClean="0"/>
              <a:t>הרי </a:t>
            </a:r>
            <a:r>
              <a:rPr lang="he-IL" sz="1600" dirty="0"/>
              <a:t>זה </a:t>
            </a:r>
            <a:r>
              <a:rPr lang="he-IL" sz="1600" dirty="0" err="1"/>
              <a:t>גיטיך</a:t>
            </a:r>
            <a:r>
              <a:rPr lang="he-IL" sz="1600" dirty="0"/>
              <a:t> ולא תתגרשי בו אלא לאחר שלשים יום והלכה </a:t>
            </a:r>
            <a:r>
              <a:rPr lang="he-IL" sz="1600" dirty="0" err="1"/>
              <a:t>והניחתו</a:t>
            </a:r>
            <a:r>
              <a:rPr lang="he-IL" sz="1600" dirty="0"/>
              <a:t> </a:t>
            </a:r>
            <a:r>
              <a:rPr lang="he-IL" sz="1600" dirty="0" err="1"/>
              <a:t>בצידי</a:t>
            </a:r>
            <a:r>
              <a:rPr lang="he-IL" sz="1600" dirty="0"/>
              <a:t> רשות הרבים </a:t>
            </a:r>
            <a:r>
              <a:rPr lang="he-IL" sz="1600" dirty="0" smtClean="0"/>
              <a:t>- מהו?</a:t>
            </a:r>
          </a:p>
          <a:p>
            <a:pPr>
              <a:lnSpc>
                <a:spcPct val="120000"/>
              </a:lnSpc>
            </a:pPr>
            <a:endParaRPr lang="he-IL" sz="1600" dirty="0" smtClean="0"/>
          </a:p>
          <a:p>
            <a:pPr>
              <a:lnSpc>
                <a:spcPct val="120000"/>
              </a:lnSpc>
            </a:pPr>
            <a:r>
              <a:rPr lang="he-IL" sz="1600" dirty="0" smtClean="0"/>
              <a:t>אמר ליה: </a:t>
            </a:r>
          </a:p>
          <a:p>
            <a:pPr>
              <a:lnSpc>
                <a:spcPct val="120000"/>
              </a:lnSpc>
            </a:pPr>
            <a:r>
              <a:rPr lang="he-IL" sz="1600" dirty="0" smtClean="0"/>
              <a:t>אינה מגורשת, </a:t>
            </a:r>
          </a:p>
          <a:p>
            <a:pPr>
              <a:lnSpc>
                <a:spcPct val="120000"/>
              </a:lnSpc>
            </a:pPr>
            <a:r>
              <a:rPr lang="he-IL" sz="1600" dirty="0" err="1" smtClean="0"/>
              <a:t>מדרב</a:t>
            </a:r>
            <a:r>
              <a:rPr lang="he-IL" sz="1600" dirty="0" smtClean="0"/>
              <a:t> ושמואל, </a:t>
            </a:r>
            <a:r>
              <a:rPr lang="he-IL" sz="1600" dirty="0" err="1" smtClean="0"/>
              <a:t>דרב</a:t>
            </a:r>
            <a:r>
              <a:rPr lang="he-IL" sz="1600" dirty="0" smtClean="0"/>
              <a:t> </a:t>
            </a:r>
            <a:r>
              <a:rPr lang="he-IL" sz="1600" dirty="0"/>
              <a:t>ושמואל </a:t>
            </a:r>
            <a:r>
              <a:rPr lang="he-IL" sz="1600" dirty="0" err="1"/>
              <a:t>דאמרי</a:t>
            </a:r>
            <a:r>
              <a:rPr lang="he-IL" sz="1600" dirty="0"/>
              <a:t> </a:t>
            </a:r>
            <a:r>
              <a:rPr lang="he-IL" sz="1600" dirty="0" err="1" smtClean="0"/>
              <a:t>תרוייהו</a:t>
            </a:r>
            <a:r>
              <a:rPr lang="he-IL" sz="1600" dirty="0" smtClean="0"/>
              <a:t>: "והוא </a:t>
            </a:r>
            <a:r>
              <a:rPr lang="he-IL" sz="1600" dirty="0" err="1"/>
              <a:t>שצבורין</a:t>
            </a:r>
            <a:r>
              <a:rPr lang="he-IL" sz="1600" dirty="0"/>
              <a:t> </a:t>
            </a:r>
            <a:r>
              <a:rPr lang="he-IL" sz="1600" dirty="0" err="1"/>
              <a:t>ומונחין</a:t>
            </a:r>
            <a:r>
              <a:rPr lang="he-IL" sz="1600" dirty="0"/>
              <a:t> ברשות </a:t>
            </a:r>
            <a:r>
              <a:rPr lang="he-IL" sz="1600" dirty="0" smtClean="0"/>
              <a:t>הרבים" - </a:t>
            </a:r>
            <a:r>
              <a:rPr lang="he-IL" sz="1600" dirty="0" err="1" smtClean="0"/>
              <a:t>וצידי</a:t>
            </a:r>
            <a:r>
              <a:rPr lang="he-IL" sz="1600" dirty="0" smtClean="0"/>
              <a:t> </a:t>
            </a:r>
            <a:r>
              <a:rPr lang="he-IL" sz="1600" dirty="0"/>
              <a:t>רשות הרבים כרשות הרבים </a:t>
            </a:r>
            <a:r>
              <a:rPr lang="he-IL" sz="1600" dirty="0" smtClean="0"/>
              <a:t>דמו. </a:t>
            </a:r>
          </a:p>
          <a:p>
            <a:pPr>
              <a:lnSpc>
                <a:spcPct val="120000"/>
              </a:lnSpc>
            </a:pPr>
            <a:endParaRPr lang="he-IL" sz="800" dirty="0" smtClean="0"/>
          </a:p>
          <a:p>
            <a:pPr>
              <a:lnSpc>
                <a:spcPct val="120000"/>
              </a:lnSpc>
            </a:pPr>
            <a:r>
              <a:rPr lang="he-IL" sz="1600" dirty="0" smtClean="0"/>
              <a:t>אדרבה! מגורשת, </a:t>
            </a:r>
          </a:p>
          <a:p>
            <a:pPr>
              <a:lnSpc>
                <a:spcPct val="120000"/>
              </a:lnSpc>
            </a:pPr>
            <a:r>
              <a:rPr lang="he-IL" sz="1600" dirty="0" err="1" smtClean="0"/>
              <a:t>מדרב</a:t>
            </a:r>
            <a:r>
              <a:rPr lang="he-IL" sz="1600" dirty="0" smtClean="0"/>
              <a:t> נחמן, </a:t>
            </a:r>
            <a:r>
              <a:rPr lang="he-IL" sz="1600" dirty="0" err="1"/>
              <a:t>דאמר</a:t>
            </a:r>
            <a:r>
              <a:rPr lang="he-IL" sz="1600" dirty="0"/>
              <a:t> רב נחמן אמר רבה בר </a:t>
            </a:r>
            <a:r>
              <a:rPr lang="he-IL" sz="1600" dirty="0" err="1" smtClean="0"/>
              <a:t>אבוה</a:t>
            </a:r>
            <a:r>
              <a:rPr lang="he-IL" sz="1600" dirty="0" smtClean="0"/>
              <a:t>: "האומר </a:t>
            </a:r>
            <a:r>
              <a:rPr lang="he-IL" sz="1600" dirty="0" err="1"/>
              <a:t>לחבירו</a:t>
            </a:r>
            <a:r>
              <a:rPr lang="he-IL" sz="1600" dirty="0"/>
              <a:t> משוך פרה זו ולא תהיה קנויה לך עד לאחר שלשים יום קנה ואפילו עומדת </a:t>
            </a:r>
            <a:r>
              <a:rPr lang="he-IL" sz="1600" dirty="0" smtClean="0"/>
              <a:t>באגם" - מאי </a:t>
            </a:r>
            <a:r>
              <a:rPr lang="he-IL" sz="1600" dirty="0"/>
              <a:t>לאו היינו אגם והיינו </a:t>
            </a:r>
            <a:r>
              <a:rPr lang="he-IL" sz="1600" dirty="0" err="1"/>
              <a:t>צידי</a:t>
            </a:r>
            <a:r>
              <a:rPr lang="he-IL" sz="1600" dirty="0"/>
              <a:t> רשות </a:t>
            </a:r>
            <a:r>
              <a:rPr lang="he-IL" sz="1600" dirty="0" smtClean="0"/>
              <a:t>הרבים? </a:t>
            </a:r>
          </a:p>
          <a:p>
            <a:pPr>
              <a:lnSpc>
                <a:spcPct val="120000"/>
              </a:lnSpc>
            </a:pPr>
            <a:endParaRPr lang="he-IL" sz="800" dirty="0" smtClean="0"/>
          </a:p>
          <a:p>
            <a:pPr>
              <a:lnSpc>
                <a:spcPct val="120000"/>
              </a:lnSpc>
            </a:pPr>
            <a:r>
              <a:rPr lang="he-IL" sz="1600" dirty="0" smtClean="0"/>
              <a:t>לא, </a:t>
            </a:r>
            <a:r>
              <a:rPr lang="he-IL" sz="1600" dirty="0"/>
              <a:t>אגם לחוד </a:t>
            </a:r>
            <a:r>
              <a:rPr lang="he-IL" sz="1600" dirty="0" err="1"/>
              <a:t>וצידי</a:t>
            </a:r>
            <a:r>
              <a:rPr lang="he-IL" sz="1600" dirty="0"/>
              <a:t> רשות הרבים </a:t>
            </a:r>
            <a:r>
              <a:rPr lang="he-IL" sz="1600" dirty="0" smtClean="0"/>
              <a:t>לחוד.</a:t>
            </a:r>
          </a:p>
          <a:p>
            <a:pPr>
              <a:lnSpc>
                <a:spcPct val="120000"/>
              </a:lnSpc>
            </a:pPr>
            <a:endParaRPr lang="he-IL" sz="1600" dirty="0"/>
          </a:p>
        </p:txBody>
      </p:sp>
      <p:sp>
        <p:nvSpPr>
          <p:cNvPr id="5" name="TextBox 4"/>
          <p:cNvSpPr txBox="1"/>
          <p:nvPr/>
        </p:nvSpPr>
        <p:spPr>
          <a:xfrm>
            <a:off x="8748464" y="1168744"/>
            <a:ext cx="395536" cy="369332"/>
          </a:xfrm>
          <a:prstGeom prst="rect">
            <a:avLst/>
          </a:prstGeom>
          <a:noFill/>
        </p:spPr>
        <p:txBody>
          <a:bodyPr wrap="square" rtlCol="1">
            <a:spAutoFit/>
          </a:bodyPr>
          <a:lstStyle/>
          <a:p>
            <a:r>
              <a:rPr lang="he-IL" dirty="0" smtClean="0"/>
              <a:t>①</a:t>
            </a:r>
            <a:endParaRPr lang="he-IL" dirty="0"/>
          </a:p>
        </p:txBody>
      </p:sp>
    </p:spTree>
    <p:extLst>
      <p:ext uri="{BB962C8B-B14F-4D97-AF65-F5344CB8AC3E}">
        <p14:creationId xmlns:p14="http://schemas.microsoft.com/office/powerpoint/2010/main" val="1852342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4178</TotalTime>
  <Words>2461</Words>
  <Application>Microsoft Office PowerPoint</Application>
  <PresentationFormat>‫הצגה על המסך (4:3)</PresentationFormat>
  <Paragraphs>324</Paragraphs>
  <Slides>17</Slides>
  <Notes>14</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17</vt:i4>
      </vt:variant>
    </vt:vector>
  </HeadingPairs>
  <TitlesOfParts>
    <vt:vector size="22" baseType="lpstr">
      <vt:lpstr>Arial</vt:lpstr>
      <vt:lpstr>Calibri</vt:lpstr>
      <vt:lpstr>David</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הראל</cp:lastModifiedBy>
  <cp:revision>346</cp:revision>
  <dcterms:created xsi:type="dcterms:W3CDTF">2015-01-28T10:22:53Z</dcterms:created>
  <dcterms:modified xsi:type="dcterms:W3CDTF">2015-04-29T19:13:27Z</dcterms:modified>
</cp:coreProperties>
</file>