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76" r:id="rId2"/>
    <p:sldId id="328" r:id="rId3"/>
    <p:sldId id="342" r:id="rId4"/>
    <p:sldId id="333" r:id="rId5"/>
    <p:sldId id="329" r:id="rId6"/>
    <p:sldId id="341" r:id="rId7"/>
    <p:sldId id="340" r:id="rId8"/>
    <p:sldId id="332" r:id="rId9"/>
    <p:sldId id="331" r:id="rId10"/>
    <p:sldId id="330" r:id="rId11"/>
    <p:sldId id="336" r:id="rId12"/>
    <p:sldId id="335" r:id="rId13"/>
    <p:sldId id="334" r:id="rId14"/>
    <p:sldId id="337" r:id="rId15"/>
    <p:sldId id="339" r:id="rId16"/>
    <p:sldId id="338" r:id="rId17"/>
    <p:sldId id="274" r:id="rId18"/>
    <p:sldId id="293"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הראל" initials="ה" lastIdx="1" clrIdx="0">
    <p:extLst>
      <p:ext uri="{19B8F6BF-5375-455C-9EA6-DF929625EA0E}">
        <p15:presenceInfo xmlns:p15="http://schemas.microsoft.com/office/powerpoint/2012/main" xmlns="" userId="הרא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68750" autoAdjust="0"/>
  </p:normalViewPr>
  <p:slideViewPr>
    <p:cSldViewPr>
      <p:cViewPr varScale="1">
        <p:scale>
          <a:sx n="47" d="100"/>
          <a:sy n="47" d="100"/>
        </p:scale>
        <p:origin x="-1840" y="-56"/>
      </p:cViewPr>
      <p:guideLst>
        <p:guide orient="horz" pos="2160"/>
        <p:guide pos="2880"/>
      </p:guideLst>
    </p:cSldViewPr>
  </p:slideViewPr>
  <p:notesTextViewPr>
    <p:cViewPr>
      <p:scale>
        <a:sx n="1" d="1"/>
        <a:sy n="1" d="1"/>
      </p:scale>
      <p:origin x="0" y="64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12E648E-CA2E-4885-8A88-243AF9A8D75E}" type="datetimeFigureOut">
              <a:rPr lang="he-IL" smtClean="0"/>
              <a:t>י"ח/אלול/תשע"ה</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8125537-8725-4A13-8BEE-395E38D92F7F}" type="slidenum">
              <a:rPr lang="he-IL" smtClean="0"/>
              <a:t>‹#›</a:t>
            </a:fld>
            <a:endParaRPr lang="he-IL"/>
          </a:p>
        </p:txBody>
      </p:sp>
    </p:spTree>
    <p:extLst>
      <p:ext uri="{BB962C8B-B14F-4D97-AF65-F5344CB8AC3E}">
        <p14:creationId xmlns:p14="http://schemas.microsoft.com/office/powerpoint/2010/main" val="35179954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err="1" smtClean="0"/>
              <a:t>רא"ש</a:t>
            </a:r>
            <a:r>
              <a:rPr lang="he-IL" b="0" baseline="0" dirty="0" smtClean="0"/>
              <a:t>: מזגו לו את הכוס... הרי זה נזיר. ואפילו </a:t>
            </a:r>
            <a:r>
              <a:rPr lang="he-IL" b="0" baseline="0" dirty="0" err="1" smtClean="0"/>
              <a:t>לר"ש</a:t>
            </a:r>
            <a:r>
              <a:rPr lang="he-IL" b="0" baseline="0" dirty="0" smtClean="0"/>
              <a:t> </a:t>
            </a:r>
            <a:r>
              <a:rPr lang="he-IL" b="0" baseline="0" dirty="0" err="1" smtClean="0"/>
              <a:t>דאמר</a:t>
            </a:r>
            <a:r>
              <a:rPr lang="he-IL" b="0" baseline="0" dirty="0" smtClean="0"/>
              <a:t> עד </a:t>
            </a:r>
            <a:r>
              <a:rPr lang="he-IL" b="0" baseline="0" dirty="0" err="1" smtClean="0"/>
              <a:t>שיזיר</a:t>
            </a:r>
            <a:r>
              <a:rPr lang="he-IL" b="0" baseline="0" dirty="0" smtClean="0"/>
              <a:t> מכולן הכא מודה כיון דלא הזכיר </a:t>
            </a:r>
            <a:r>
              <a:rPr lang="he-IL" b="0" baseline="0" dirty="0" err="1" smtClean="0"/>
              <a:t>בהדיא</a:t>
            </a:r>
            <a:r>
              <a:rPr lang="he-IL" b="0" baseline="0" dirty="0" smtClean="0"/>
              <a:t> יין דלא גרע מידות נזירות.</a:t>
            </a:r>
          </a:p>
          <a:p>
            <a:endParaRPr lang="he-IL" b="0" baseline="0" dirty="0" smtClean="0"/>
          </a:p>
          <a:p>
            <a:r>
              <a:rPr lang="he-IL" b="0" baseline="0" dirty="0" smtClean="0"/>
              <a:t>אך </a:t>
            </a:r>
            <a:r>
              <a:rPr lang="he-IL" b="0" baseline="0" dirty="0" err="1" smtClean="0"/>
              <a:t>תיו"ט</a:t>
            </a:r>
            <a:r>
              <a:rPr lang="he-IL" b="0" baseline="0" dirty="0" smtClean="0"/>
              <a:t> סובר שהמשנה </a:t>
            </a:r>
            <a:r>
              <a:rPr lang="he-IL" b="0" baseline="0" dirty="0" err="1" smtClean="0"/>
              <a:t>כרבנן</a:t>
            </a:r>
            <a:r>
              <a:rPr lang="he-IL" b="0" baseline="0" dirty="0" smtClean="0"/>
              <a:t> ולא </a:t>
            </a:r>
            <a:r>
              <a:rPr lang="he-IL" b="0" baseline="0" smtClean="0"/>
              <a:t>כר"ש</a:t>
            </a:r>
            <a:r>
              <a:rPr lang="he-IL" b="0" baseline="0" dirty="0" smtClean="0"/>
              <a:t>.</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2</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11</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ואסור – צ"ל אסור (</a:t>
            </a:r>
            <a:r>
              <a:rPr lang="he-IL" b="0" baseline="0" dirty="0" err="1" smtClean="0"/>
              <a:t>כתי"מ</a:t>
            </a:r>
            <a:r>
              <a:rPr lang="he-IL" b="0" baseline="0" dirty="0" smtClean="0"/>
              <a:t>)</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12</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נדרי </a:t>
            </a:r>
            <a:r>
              <a:rPr lang="he-IL" b="0" baseline="0" dirty="0" err="1" smtClean="0"/>
              <a:t>זירוזין</a:t>
            </a:r>
            <a:r>
              <a:rPr lang="he-IL" b="0" baseline="0" dirty="0" smtClean="0"/>
              <a:t> – נדר כדי לזרז את </a:t>
            </a:r>
            <a:r>
              <a:rPr lang="he-IL" b="0" baseline="0" dirty="0" err="1" smtClean="0"/>
              <a:t>חבירו</a:t>
            </a:r>
            <a:endParaRPr lang="he-IL" b="0" baseline="0" dirty="0" smtClean="0"/>
          </a:p>
          <a:p>
            <a:r>
              <a:rPr lang="he-IL" b="0" baseline="0" dirty="0" smtClean="0"/>
              <a:t>נדרי הבאי – שהנודר מתנה את קיומם בתנאי שהוא דבר גוזמא</a:t>
            </a:r>
          </a:p>
          <a:p>
            <a:r>
              <a:rPr lang="he-IL" b="0" baseline="0" dirty="0" smtClean="0"/>
              <a:t>נדרי שגגות – נדר בתנאי שאירע דבר מה ושכח שבאמת אירע כן ונמצא שנדר בשוגג</a:t>
            </a:r>
          </a:p>
          <a:p>
            <a:r>
              <a:rPr lang="he-IL" b="0" baseline="0" dirty="0" smtClean="0"/>
              <a:t>נדרי </a:t>
            </a:r>
            <a:r>
              <a:rPr lang="he-IL" b="0" baseline="0" dirty="0" err="1" smtClean="0"/>
              <a:t>אונסין</a:t>
            </a:r>
            <a:r>
              <a:rPr lang="he-IL" b="0" baseline="0" dirty="0" smtClean="0"/>
              <a:t> – שתלה הנודר את חלות הנדר בתנאי ונתקיים התנאי באונס</a:t>
            </a:r>
          </a:p>
          <a:p>
            <a:endParaRPr lang="he-IL" b="0" baseline="0" dirty="0" smtClean="0"/>
          </a:p>
          <a:p>
            <a:r>
              <a:rPr lang="he-IL" b="1" dirty="0" smtClean="0"/>
              <a:t>בנדרי </a:t>
            </a:r>
            <a:r>
              <a:rPr lang="he-IL" b="1" dirty="0" err="1" smtClean="0"/>
              <a:t>אונסין</a:t>
            </a:r>
            <a:r>
              <a:rPr lang="he-IL" b="1" dirty="0" smtClean="0"/>
              <a:t> </a:t>
            </a:r>
            <a:r>
              <a:rPr lang="he-IL" b="1" dirty="0" err="1" smtClean="0"/>
              <a:t>קא</a:t>
            </a:r>
            <a:r>
              <a:rPr lang="he-IL" b="1" dirty="0" smtClean="0"/>
              <a:t> </a:t>
            </a:r>
            <a:r>
              <a:rPr lang="he-IL" b="1" dirty="0" err="1" smtClean="0"/>
              <a:t>מיפלגי</a:t>
            </a:r>
            <a:r>
              <a:rPr lang="he-IL" dirty="0" smtClean="0"/>
              <a:t>. </a:t>
            </a:r>
            <a:r>
              <a:rPr lang="he-IL" dirty="0" err="1" smtClean="0"/>
              <a:t>במתניתין</a:t>
            </a:r>
            <a:r>
              <a:rPr lang="he-IL" dirty="0" smtClean="0"/>
              <a:t> </a:t>
            </a:r>
            <a:r>
              <a:rPr lang="he-IL" dirty="0" err="1" smtClean="0"/>
              <a:t>דנדרי</a:t>
            </a:r>
            <a:r>
              <a:rPr lang="he-IL" dirty="0" smtClean="0"/>
              <a:t> </a:t>
            </a:r>
            <a:r>
              <a:rPr lang="he-IL" dirty="0" err="1" smtClean="0"/>
              <a:t>אונסין</a:t>
            </a:r>
            <a:r>
              <a:rPr lang="he-IL" dirty="0" smtClean="0"/>
              <a:t> הן הואיל </a:t>
            </a:r>
            <a:r>
              <a:rPr lang="he-IL" dirty="0" err="1" smtClean="0"/>
              <a:t>דאין</a:t>
            </a:r>
            <a:r>
              <a:rPr lang="he-IL" dirty="0" smtClean="0"/>
              <a:t> יכול לחיות בלא יין או שאין </a:t>
            </a:r>
            <a:r>
              <a:rPr lang="he-IL" dirty="0" err="1" smtClean="0"/>
              <a:t>קוברין</a:t>
            </a:r>
            <a:r>
              <a:rPr lang="he-IL" dirty="0" smtClean="0"/>
              <a:t> באותו מקום אלא זה </a:t>
            </a:r>
            <a:r>
              <a:rPr lang="he-IL" dirty="0" err="1" smtClean="0"/>
              <a:t>ל''א</a:t>
            </a:r>
            <a:r>
              <a:rPr lang="he-IL" dirty="0" smtClean="0"/>
              <a:t> </a:t>
            </a:r>
            <a:r>
              <a:rPr lang="he-IL" dirty="0" err="1" smtClean="0"/>
              <a:t>דבמתני</a:t>
            </a:r>
            <a:r>
              <a:rPr lang="he-IL" dirty="0" smtClean="0"/>
              <a:t>' להכי קרי להו </a:t>
            </a:r>
            <a:r>
              <a:rPr lang="he-IL" dirty="0" err="1" smtClean="0"/>
              <a:t>אונסין</a:t>
            </a:r>
            <a:r>
              <a:rPr lang="he-IL" dirty="0" smtClean="0"/>
              <a:t> </a:t>
            </a:r>
            <a:r>
              <a:rPr lang="he-IL" dirty="0" err="1" smtClean="0"/>
              <a:t>דלבו</a:t>
            </a:r>
            <a:r>
              <a:rPr lang="he-IL" dirty="0" smtClean="0"/>
              <a:t> אונסו שהוא סבור שיתירו לו חכמים </a:t>
            </a:r>
            <a:endParaRPr lang="he-IL" b="0" baseline="0" dirty="0" smtClean="0"/>
          </a:p>
          <a:p>
            <a:endParaRPr lang="he-IL" b="0" baseline="0" dirty="0" smtClean="0"/>
          </a:p>
          <a:p>
            <a:r>
              <a:rPr lang="he-IL" b="0" baseline="0" dirty="0" err="1" smtClean="0"/>
              <a:t>תוס</a:t>
            </a:r>
            <a:r>
              <a:rPr lang="he-IL" b="0" baseline="0" dirty="0" smtClean="0"/>
              <a:t>': </a:t>
            </a:r>
            <a:r>
              <a:rPr lang="he-IL" b="1" dirty="0" smtClean="0"/>
              <a:t>נדרי</a:t>
            </a:r>
            <a:r>
              <a:rPr lang="he-IL" dirty="0" smtClean="0"/>
              <a:t> אונסים. מפרש בנדרים (דף </a:t>
            </a:r>
            <a:r>
              <a:rPr lang="he-IL" dirty="0" err="1" smtClean="0"/>
              <a:t>כז</a:t>
            </a:r>
            <a:r>
              <a:rPr lang="he-IL" dirty="0" smtClean="0"/>
              <a:t>.) כגון שהדירו </a:t>
            </a:r>
            <a:r>
              <a:rPr lang="he-IL" dirty="0" err="1" smtClean="0"/>
              <a:t>חבירו</a:t>
            </a:r>
            <a:r>
              <a:rPr lang="he-IL" dirty="0" smtClean="0"/>
              <a:t> שיאכל אצלו ביום פלוני ואירע לו אונס שלא יכול לבא אצלו... </a:t>
            </a:r>
            <a:r>
              <a:rPr lang="he-IL" dirty="0" err="1" smtClean="0"/>
              <a:t>וא</a:t>
            </a:r>
            <a:r>
              <a:rPr lang="he-IL" dirty="0" smtClean="0"/>
              <a:t>''ת ומי דמי התם בשעת הנדר לא ידע האונס </a:t>
            </a:r>
            <a:r>
              <a:rPr lang="he-IL" dirty="0" err="1" smtClean="0"/>
              <a:t>דהא</a:t>
            </a:r>
            <a:r>
              <a:rPr lang="he-IL" dirty="0" smtClean="0"/>
              <a:t> סבור לילך ולאכול וגמר ונדר ולהכי צריך לשאול מדרבנן </a:t>
            </a:r>
            <a:r>
              <a:rPr lang="he-IL" dirty="0" err="1" smtClean="0"/>
              <a:t>למ</a:t>
            </a:r>
            <a:r>
              <a:rPr lang="he-IL" dirty="0" smtClean="0"/>
              <a:t>''ד אבל הכא בשעת הנדר ידע האונס ומסתמא לא גמר ונדר ואיכא </a:t>
            </a:r>
            <a:r>
              <a:rPr lang="he-IL" dirty="0" err="1" smtClean="0"/>
              <a:t>למימר</a:t>
            </a:r>
            <a:r>
              <a:rPr lang="he-IL" dirty="0" smtClean="0"/>
              <a:t> </a:t>
            </a:r>
            <a:r>
              <a:rPr lang="he-IL" dirty="0" err="1" smtClean="0"/>
              <a:t>דלכ</a:t>
            </a:r>
            <a:r>
              <a:rPr lang="he-IL" dirty="0" smtClean="0"/>
              <a:t>''ע לא בעי שאלה ומפ' </a:t>
            </a:r>
            <a:r>
              <a:rPr lang="he-IL" dirty="0" err="1" smtClean="0"/>
              <a:t>ר''ת</a:t>
            </a:r>
            <a:r>
              <a:rPr lang="he-IL" dirty="0" smtClean="0"/>
              <a:t> </a:t>
            </a:r>
            <a:r>
              <a:rPr lang="he-IL" dirty="0" err="1" smtClean="0"/>
              <a:t>דמתניתין</a:t>
            </a:r>
            <a:r>
              <a:rPr lang="he-IL" dirty="0" smtClean="0"/>
              <a:t> </a:t>
            </a:r>
            <a:r>
              <a:rPr lang="he-IL" dirty="0" err="1" smtClean="0"/>
              <a:t>נמי</a:t>
            </a:r>
            <a:r>
              <a:rPr lang="he-IL" smtClean="0"/>
              <a:t> </a:t>
            </a:r>
            <a:r>
              <a:rPr lang="he-IL" smtClean="0"/>
              <a:t>איירי </a:t>
            </a:r>
            <a:r>
              <a:rPr lang="he-IL" dirty="0" smtClean="0"/>
              <a:t>שהאונס בא אחרי כן כגון </a:t>
            </a:r>
            <a:r>
              <a:rPr lang="he-IL" dirty="0" err="1" smtClean="0"/>
              <a:t>דבשעת</a:t>
            </a:r>
            <a:r>
              <a:rPr lang="he-IL" dirty="0" smtClean="0"/>
              <a:t> הנדר היה בריא וחזק ויכול לחיות בלא יין ולבסוף החליש או תחלה היה עשיר ולא היה צריך </a:t>
            </a:r>
            <a:r>
              <a:rPr lang="he-IL" dirty="0" err="1" smtClean="0"/>
              <a:t>ליטפל</a:t>
            </a:r>
            <a:r>
              <a:rPr lang="he-IL" dirty="0" smtClean="0"/>
              <a:t> למתים ולבסוף העני </a:t>
            </a:r>
            <a:endParaRPr lang="he-IL" b="0" baseline="0" dirty="0" smtClean="0"/>
          </a:p>
          <a:p>
            <a:endParaRPr lang="he-IL" b="0" baseline="0" dirty="0" smtClean="0"/>
          </a:p>
          <a:p>
            <a:r>
              <a:rPr lang="he-IL" b="0" baseline="0" dirty="0" err="1" smtClean="0"/>
              <a:t>רא"ש</a:t>
            </a:r>
            <a:r>
              <a:rPr lang="he-IL" b="0" baseline="0" dirty="0" smtClean="0"/>
              <a:t>: צריכים שאלה לחכם ולא בפתח חרטה </a:t>
            </a:r>
            <a:r>
              <a:rPr lang="he-IL" b="0" baseline="0" dirty="0" err="1" smtClean="0"/>
              <a:t>דכל</a:t>
            </a:r>
            <a:r>
              <a:rPr lang="he-IL" b="0" baseline="0" dirty="0" smtClean="0"/>
              <a:t> נדר </a:t>
            </a:r>
            <a:r>
              <a:rPr lang="he-IL" b="0" baseline="0" dirty="0" err="1" smtClean="0"/>
              <a:t>נמי</a:t>
            </a:r>
            <a:r>
              <a:rPr lang="he-IL" b="0" baseline="0" dirty="0" smtClean="0"/>
              <a:t> ניתר ע"י חרטה אלא אע"ג דלא נדרים </a:t>
            </a:r>
            <a:r>
              <a:rPr lang="he-IL" b="0" baseline="0" dirty="0" err="1" smtClean="0"/>
              <a:t>נינהו</a:t>
            </a:r>
            <a:r>
              <a:rPr lang="he-IL" b="0" baseline="0" dirty="0" smtClean="0"/>
              <a:t> צריך לילך לחכם ויתיר לו שלא יקל ראשו בנדרים</a:t>
            </a:r>
          </a:p>
          <a:p>
            <a:r>
              <a:rPr lang="he-IL" b="0" baseline="0" dirty="0" smtClean="0"/>
              <a:t>לחכמים – צ"ל לחכם (כך בראשונים ובכ"י)</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13</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אמר הריני נזיר ועלי לגלח נזיר</a:t>
            </a:r>
            <a:r>
              <a:rPr lang="he-IL" dirty="0" smtClean="0"/>
              <a:t>. כלומר ואני במקומו של נזיר אחר להביא קרבנותיו ביום תגלחתו</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14</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15</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רש"י: </a:t>
            </a:r>
            <a:r>
              <a:rPr lang="he-IL" dirty="0" smtClean="0"/>
              <a:t>ואי אמרת לי כיון </a:t>
            </a:r>
            <a:r>
              <a:rPr lang="he-IL" dirty="0" err="1" smtClean="0"/>
              <a:t>דאני</a:t>
            </a:r>
            <a:r>
              <a:rPr lang="he-IL" dirty="0" smtClean="0"/>
              <a:t> </a:t>
            </a:r>
            <a:r>
              <a:rPr lang="he-IL" dirty="0" err="1" smtClean="0"/>
              <a:t>אכוליה</a:t>
            </a:r>
            <a:r>
              <a:rPr lang="he-IL" dirty="0" smtClean="0"/>
              <a:t> דיבוריה משמע עלי למה לי </a:t>
            </a:r>
            <a:r>
              <a:rPr lang="he-IL" dirty="0" err="1" smtClean="0"/>
              <a:t>איהו</a:t>
            </a:r>
            <a:r>
              <a:rPr lang="he-IL" dirty="0" smtClean="0"/>
              <a:t> ודאי לא </a:t>
            </a:r>
            <a:r>
              <a:rPr lang="he-IL" dirty="0" err="1" smtClean="0"/>
              <a:t>מיצטריך</a:t>
            </a:r>
            <a:r>
              <a:rPr lang="he-IL" dirty="0" smtClean="0"/>
              <a:t> אלא פירושי </a:t>
            </a:r>
            <a:r>
              <a:rPr lang="he-IL" dirty="0" err="1" smtClean="0"/>
              <a:t>קמפרש</a:t>
            </a:r>
            <a:r>
              <a:rPr lang="he-IL" dirty="0" smtClean="0"/>
              <a:t> למילתא </a:t>
            </a:r>
            <a:r>
              <a:rPr lang="he-IL" dirty="0" err="1" smtClean="0"/>
              <a:t>דמשמע</a:t>
            </a:r>
            <a:r>
              <a:rPr lang="he-IL" dirty="0" smtClean="0"/>
              <a:t> כמו </a:t>
            </a:r>
            <a:r>
              <a:rPr lang="he-IL" dirty="0" err="1" smtClean="0"/>
              <a:t>דאמר</a:t>
            </a:r>
            <a:r>
              <a:rPr lang="he-IL" dirty="0" smtClean="0"/>
              <a:t> עלי בהא מילתא</a:t>
            </a:r>
          </a:p>
          <a:p>
            <a:r>
              <a:rPr lang="he-IL" b="0" baseline="0" dirty="0" err="1" smtClean="0"/>
              <a:t>תוס</a:t>
            </a:r>
            <a:r>
              <a:rPr lang="he-IL" b="0" baseline="0" smtClean="0"/>
              <a:t>': </a:t>
            </a:r>
            <a:r>
              <a:rPr lang="he-IL" smtClean="0"/>
              <a:t>כמו דרך בני אדם לכפול (על) לשונן </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16</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3</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err="1" smtClean="0"/>
              <a:t>תוס</a:t>
            </a:r>
            <a:r>
              <a:rPr lang="he-IL" b="0" baseline="0" dirty="0" smtClean="0"/>
              <a:t>': </a:t>
            </a:r>
            <a:r>
              <a:rPr lang="he-IL" b="1" dirty="0" smtClean="0"/>
              <a:t>ואם</a:t>
            </a:r>
            <a:r>
              <a:rPr lang="he-IL" dirty="0" smtClean="0"/>
              <a:t> שכור הוא </a:t>
            </a:r>
            <a:r>
              <a:rPr lang="he-IL" dirty="0" err="1" smtClean="0"/>
              <a:t>הוה</a:t>
            </a:r>
            <a:r>
              <a:rPr lang="he-IL" dirty="0" smtClean="0"/>
              <a:t> כאומר עלי בקרבן. פי' שדרך בני אדם להפציר בשכור שישתה ועתה אינו רוצה לשתות ואומר נזיר הוא לסלקם מעליו שאם לא יאמר נזיר הוא ירא שיביאו לו כוס אחר לכך אומר נזיר לסלקם לגמרי מעליו אבל כשאינו שכור אין דרך </a:t>
            </a:r>
            <a:r>
              <a:rPr lang="he-IL" dirty="0" err="1" smtClean="0"/>
              <a:t>להפצירו</a:t>
            </a:r>
            <a:r>
              <a:rPr lang="he-IL" dirty="0" smtClean="0"/>
              <a:t> ולכך אומר </a:t>
            </a:r>
            <a:r>
              <a:rPr lang="he-IL" dirty="0" err="1" smtClean="0"/>
              <a:t>דנזיר</a:t>
            </a:r>
            <a:r>
              <a:rPr lang="he-IL" dirty="0" smtClean="0"/>
              <a:t> </a:t>
            </a:r>
            <a:r>
              <a:rPr lang="he-IL" dirty="0" err="1" smtClean="0"/>
              <a:t>מכולהו</a:t>
            </a:r>
            <a:r>
              <a:rPr lang="he-IL" dirty="0" smtClean="0"/>
              <a:t> ומעשה </a:t>
            </a:r>
            <a:r>
              <a:rPr lang="he-IL" dirty="0" err="1" smtClean="0"/>
              <a:t>נמי</a:t>
            </a:r>
            <a:r>
              <a:rPr lang="he-IL" dirty="0" smtClean="0"/>
              <a:t> באשה אחת וכו'</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4</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1 – הריני נזיר על מנת שאהיה שותה יין וקבל עליו שאר דקדוקי נזירות או ע"מ שאטמא למתים וקבל עליו את השאר.</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5</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1 – הריני נזיר על מנת שאהיה שותה יין וקבל עליו שאר דקדוקי נזירות או ע"מ שאטמא למתים וקבל עליו את השאר.</a:t>
            </a:r>
          </a:p>
          <a:p>
            <a:r>
              <a:rPr lang="he-IL" b="0" baseline="0" dirty="0" smtClean="0"/>
              <a:t>2 – חכמים לשיטתם ג עמוד ב שאפילו לא נזר אלא מחד </a:t>
            </a:r>
            <a:r>
              <a:rPr lang="he-IL" b="0" baseline="0" dirty="0" err="1" smtClean="0"/>
              <a:t>מינייהו</a:t>
            </a:r>
            <a:r>
              <a:rPr lang="he-IL" b="0" baseline="0" dirty="0" smtClean="0"/>
              <a:t> הוי נזיר בכולם, ורבי שמעון לטעמו שאינו אסור עד </a:t>
            </a:r>
            <a:r>
              <a:rPr lang="he-IL" b="0" baseline="0" dirty="0" err="1" smtClean="0"/>
              <a:t>שיזיר</a:t>
            </a:r>
            <a:r>
              <a:rPr lang="he-IL" b="0" baseline="0" dirty="0" smtClean="0"/>
              <a:t> מכולן.</a:t>
            </a:r>
          </a:p>
          <a:p>
            <a:r>
              <a:rPr lang="he-IL" b="0" baseline="0" dirty="0" smtClean="0"/>
              <a:t>3 – </a:t>
            </a:r>
            <a:r>
              <a:rPr lang="he-IL" b="0" baseline="0" dirty="0" err="1" smtClean="0"/>
              <a:t>רא"ש</a:t>
            </a:r>
            <a:r>
              <a:rPr lang="he-IL" b="0" baseline="0" dirty="0" smtClean="0"/>
              <a:t>: ס"ד </a:t>
            </a:r>
            <a:r>
              <a:rPr lang="he-IL" b="0" baseline="0" dirty="0" err="1" smtClean="0"/>
              <a:t>דה"ק</a:t>
            </a:r>
            <a:r>
              <a:rPr lang="he-IL" b="0" baseline="0" dirty="0" smtClean="0"/>
              <a:t> סבור הייתי שחכמים מתירים לי אף אם הייתי מקבלו ולכך אינו מקבלו עליה ||| לדעת חכמים מותר בכל ולא חלה עליו נזירות ורבי שמעון אוסר וסובר שחלים עליו כל איסורי נזירות.</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6</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1 – הריני נזיר על מנת שאהיה שותה יין וקבל עליו שאר דקדוקי נזירות או ע"מ שאטמא למתים וקבל עליו את השאר.</a:t>
            </a:r>
          </a:p>
          <a:p>
            <a:r>
              <a:rPr lang="he-IL" b="0" baseline="0" dirty="0" smtClean="0"/>
              <a:t>2 – חכמים לשיטתם ג עמוד ב שאפילו לא נזר אלא מחד </a:t>
            </a:r>
            <a:r>
              <a:rPr lang="he-IL" b="0" baseline="0" dirty="0" err="1" smtClean="0"/>
              <a:t>מינייהו</a:t>
            </a:r>
            <a:r>
              <a:rPr lang="he-IL" b="0" baseline="0" dirty="0" smtClean="0"/>
              <a:t> הוי נזיר בכולם, ורבי שמעון לטעמו שאינו אסור עד </a:t>
            </a:r>
            <a:r>
              <a:rPr lang="he-IL" b="0" baseline="0" dirty="0" err="1" smtClean="0"/>
              <a:t>שיזיר</a:t>
            </a:r>
            <a:r>
              <a:rPr lang="he-IL" b="0" baseline="0" dirty="0" smtClean="0"/>
              <a:t> מכולן.</a:t>
            </a:r>
          </a:p>
          <a:p>
            <a:r>
              <a:rPr lang="he-IL" b="0" baseline="0" dirty="0" smtClean="0"/>
              <a:t>3 – </a:t>
            </a:r>
            <a:r>
              <a:rPr lang="he-IL" b="0" baseline="0" dirty="0" err="1" smtClean="0"/>
              <a:t>רא"ש</a:t>
            </a:r>
            <a:r>
              <a:rPr lang="he-IL" b="0" baseline="0" dirty="0" smtClean="0"/>
              <a:t>: ס"ד </a:t>
            </a:r>
            <a:r>
              <a:rPr lang="he-IL" b="0" baseline="0" dirty="0" err="1" smtClean="0"/>
              <a:t>דה"ק</a:t>
            </a:r>
            <a:r>
              <a:rPr lang="he-IL" b="0" baseline="0" dirty="0" smtClean="0"/>
              <a:t> סבור הייתי שחכמים מתירים לי אף אם הייתי מקבלו ולכך אינו מקבלו עליה ||| לדעת חכמים מותר בכל ולא חלה עליו נזירות ורבי שמעון אוסר וסובר שחלים עליו כל איסורי נזירות.</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7</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err="1" smtClean="0"/>
              <a:t>תוס</a:t>
            </a:r>
            <a:r>
              <a:rPr lang="he-IL" b="0" baseline="0" dirty="0" smtClean="0"/>
              <a:t>': </a:t>
            </a:r>
            <a:r>
              <a:rPr lang="he-IL" b="1" dirty="0" smtClean="0"/>
              <a:t>אף</a:t>
            </a:r>
            <a:r>
              <a:rPr lang="he-IL" dirty="0" smtClean="0"/>
              <a:t> בראשונה. והא </a:t>
            </a:r>
            <a:r>
              <a:rPr lang="he-IL" dirty="0" err="1" smtClean="0"/>
              <a:t>דקתני</a:t>
            </a:r>
            <a:r>
              <a:rPr lang="he-IL" dirty="0" smtClean="0"/>
              <a:t> </a:t>
            </a:r>
            <a:r>
              <a:rPr lang="he-IL" dirty="0" err="1" smtClean="0"/>
              <a:t>ר''ש</a:t>
            </a:r>
            <a:r>
              <a:rPr lang="he-IL" dirty="0" smtClean="0"/>
              <a:t> [מתיר] </a:t>
            </a:r>
            <a:r>
              <a:rPr lang="he-IL" dirty="0" err="1" smtClean="0"/>
              <a:t>קאי</a:t>
            </a:r>
            <a:r>
              <a:rPr lang="he-IL" dirty="0" smtClean="0"/>
              <a:t> </a:t>
            </a:r>
            <a:r>
              <a:rPr lang="he-IL" dirty="0" err="1" smtClean="0"/>
              <a:t>אתרווייהו</a:t>
            </a:r>
            <a:endParaRPr lang="he-IL" dirty="0" smtClean="0"/>
          </a:p>
          <a:p>
            <a:endParaRPr lang="he-IL" dirty="0" smtClean="0"/>
          </a:p>
          <a:p>
            <a:r>
              <a:rPr lang="he-IL" b="0" baseline="0" dirty="0" err="1" smtClean="0"/>
              <a:t>תוס</a:t>
            </a:r>
            <a:r>
              <a:rPr lang="he-IL" b="0" baseline="0" dirty="0" smtClean="0"/>
              <a:t>': </a:t>
            </a:r>
            <a:r>
              <a:rPr lang="he-IL" b="1" dirty="0" smtClean="0"/>
              <a:t>דהוי</a:t>
            </a:r>
            <a:r>
              <a:rPr lang="he-IL" dirty="0" smtClean="0"/>
              <a:t> מתנה על מה שכתוב בתורה. </a:t>
            </a:r>
            <a:r>
              <a:rPr lang="he-IL" dirty="0" err="1" smtClean="0"/>
              <a:t>דכשאמר</a:t>
            </a:r>
            <a:r>
              <a:rPr lang="he-IL" dirty="0" smtClean="0"/>
              <a:t> הריני נזיר חייל עליו נזירות לכל מילי וכי אמר </a:t>
            </a:r>
            <a:r>
              <a:rPr lang="he-IL" dirty="0" err="1" smtClean="0"/>
              <a:t>ע''מ</a:t>
            </a:r>
            <a:r>
              <a:rPr lang="he-IL" dirty="0" smtClean="0"/>
              <a:t> מטיל התנאי על מה שכתוב בתורה ובטל התנאי </a:t>
            </a:r>
          </a:p>
          <a:p>
            <a:endParaRPr lang="he-IL" b="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0" baseline="0" dirty="0" err="1" smtClean="0"/>
              <a:t>תוס</a:t>
            </a:r>
            <a:r>
              <a:rPr lang="he-IL" b="0" baseline="0" dirty="0" smtClean="0"/>
              <a:t>': </a:t>
            </a:r>
            <a:r>
              <a:rPr lang="he-IL" b="1" dirty="0" smtClean="0"/>
              <a:t>האי</a:t>
            </a:r>
            <a:r>
              <a:rPr lang="he-IL" dirty="0" smtClean="0"/>
              <a:t> </a:t>
            </a:r>
            <a:r>
              <a:rPr lang="he-IL" dirty="0" err="1" smtClean="0"/>
              <a:t>ע''מ</a:t>
            </a:r>
            <a:r>
              <a:rPr lang="he-IL" dirty="0" smtClean="0"/>
              <a:t> כחוץ דמי. כאילו אמר הריני נזיר מכל </a:t>
            </a:r>
            <a:r>
              <a:rPr lang="he-IL" dirty="0" err="1" smtClean="0"/>
              <a:t>מלתא</a:t>
            </a:r>
            <a:r>
              <a:rPr lang="he-IL" dirty="0" smtClean="0"/>
              <a:t> חוץ מן היין דלא הוי נזיר </a:t>
            </a:r>
            <a:r>
              <a:rPr lang="he-IL" dirty="0" err="1" smtClean="0"/>
              <a:t>לר</a:t>
            </a:r>
            <a:r>
              <a:rPr lang="he-IL" dirty="0" smtClean="0"/>
              <a:t>''ש </a:t>
            </a:r>
            <a:r>
              <a:rPr lang="he-IL" dirty="0" err="1" smtClean="0"/>
              <a:t>דבעינן</a:t>
            </a:r>
            <a:r>
              <a:rPr lang="he-IL" dirty="0" smtClean="0"/>
              <a:t> עד שידור מכולן </a:t>
            </a:r>
            <a:r>
              <a:rPr lang="he-IL" dirty="0" err="1" smtClean="0"/>
              <a:t>וא</a:t>
            </a:r>
            <a:r>
              <a:rPr lang="he-IL" dirty="0" smtClean="0"/>
              <a:t>''ת והא מקדש את </a:t>
            </a:r>
            <a:r>
              <a:rPr lang="he-IL" dirty="0" err="1" smtClean="0"/>
              <a:t>האשה</a:t>
            </a:r>
            <a:r>
              <a:rPr lang="he-IL" dirty="0" smtClean="0"/>
              <a:t> </a:t>
            </a:r>
            <a:r>
              <a:rPr lang="he-IL" dirty="0" err="1" smtClean="0"/>
              <a:t>ע''מ</a:t>
            </a:r>
            <a:r>
              <a:rPr lang="he-IL" dirty="0" smtClean="0"/>
              <a:t> שאין לה עליו שאר כסות ועונה </a:t>
            </a:r>
            <a:r>
              <a:rPr lang="he-IL" dirty="0" err="1" smtClean="0"/>
              <a:t>הויא</a:t>
            </a:r>
            <a:r>
              <a:rPr lang="he-IL" dirty="0" smtClean="0"/>
              <a:t> מקודשת והתנאי בטל (</a:t>
            </a:r>
            <a:r>
              <a:rPr lang="he-IL" dirty="0" err="1" smtClean="0"/>
              <a:t>קדושין</a:t>
            </a:r>
            <a:r>
              <a:rPr lang="he-IL" dirty="0" smtClean="0"/>
              <a:t> דף </a:t>
            </a:r>
            <a:r>
              <a:rPr lang="he-IL" dirty="0" err="1" smtClean="0"/>
              <a:t>יט</a:t>
            </a:r>
            <a:r>
              <a:rPr lang="he-IL" dirty="0" smtClean="0"/>
              <a:t>:) ולא אמר כחוץ דמי </a:t>
            </a:r>
            <a:r>
              <a:rPr lang="he-IL" dirty="0" err="1" smtClean="0"/>
              <a:t>וי''ל</a:t>
            </a:r>
            <a:r>
              <a:rPr lang="he-IL" dirty="0" smtClean="0"/>
              <a:t> </a:t>
            </a:r>
            <a:r>
              <a:rPr lang="he-IL" dirty="0" err="1" smtClean="0"/>
              <a:t>דגבי</a:t>
            </a:r>
            <a:r>
              <a:rPr lang="he-IL" dirty="0" smtClean="0"/>
              <a:t> </a:t>
            </a:r>
            <a:r>
              <a:rPr lang="he-IL" dirty="0" err="1" smtClean="0"/>
              <a:t>קדושין</a:t>
            </a:r>
            <a:r>
              <a:rPr lang="he-IL" dirty="0" smtClean="0"/>
              <a:t> שאני </a:t>
            </a:r>
            <a:r>
              <a:rPr lang="he-IL" dirty="0" err="1" smtClean="0"/>
              <a:t>דאפילו</a:t>
            </a:r>
            <a:r>
              <a:rPr lang="he-IL" dirty="0" smtClean="0"/>
              <a:t> אמר בפירוש חוץ משאר לא מהניא ליה דבורו </a:t>
            </a:r>
            <a:r>
              <a:rPr lang="he-IL" dirty="0" err="1" smtClean="0"/>
              <a:t>דאין</a:t>
            </a:r>
            <a:r>
              <a:rPr lang="he-IL" dirty="0" smtClean="0"/>
              <a:t> </a:t>
            </a:r>
            <a:r>
              <a:rPr lang="he-IL" dirty="0" err="1" smtClean="0"/>
              <a:t>קדושין</a:t>
            </a:r>
            <a:r>
              <a:rPr lang="he-IL" dirty="0" smtClean="0"/>
              <a:t> </a:t>
            </a:r>
            <a:r>
              <a:rPr lang="he-IL" dirty="0" err="1" smtClean="0"/>
              <a:t>לחצאין</a:t>
            </a:r>
            <a:r>
              <a:rPr lang="he-IL" dirty="0" smtClean="0"/>
              <a:t> וכי אמר הרי את מקודשת [מקודשת] וכי אמר חוץ משאר לאו מידי </a:t>
            </a:r>
            <a:r>
              <a:rPr lang="he-IL" dirty="0" err="1" smtClean="0"/>
              <a:t>קאמר</a:t>
            </a:r>
            <a:r>
              <a:rPr lang="he-IL" dirty="0" smtClean="0"/>
              <a:t> ולכך חייב בכולן אבל גבי נזיר</a:t>
            </a:r>
            <a:r>
              <a:rPr lang="he-IL" baseline="0" dirty="0" smtClean="0"/>
              <a:t> </a:t>
            </a:r>
            <a:r>
              <a:rPr lang="he-IL" dirty="0" err="1" smtClean="0"/>
              <a:t>ילפינן</a:t>
            </a:r>
            <a:r>
              <a:rPr lang="he-IL" dirty="0" smtClean="0"/>
              <a:t> לעיל (דף ג:) מקראי </a:t>
            </a:r>
            <a:r>
              <a:rPr lang="he-IL" dirty="0" err="1" smtClean="0"/>
              <a:t>דצריך</a:t>
            </a:r>
            <a:r>
              <a:rPr lang="he-IL" dirty="0" smtClean="0"/>
              <a:t> </a:t>
            </a:r>
            <a:r>
              <a:rPr lang="he-IL" dirty="0" err="1" smtClean="0"/>
              <a:t>שיזיר</a:t>
            </a:r>
            <a:r>
              <a:rPr lang="he-IL" dirty="0" smtClean="0"/>
              <a:t> מכולן </a:t>
            </a:r>
            <a:r>
              <a:rPr lang="he-IL" dirty="0" err="1" smtClean="0"/>
              <a:t>דאם</a:t>
            </a:r>
            <a:r>
              <a:rPr lang="he-IL" dirty="0" smtClean="0"/>
              <a:t> נדר מאחד מהם לא הוי נזיר</a:t>
            </a:r>
          </a:p>
          <a:p>
            <a:pPr marL="0" marR="0" indent="0" algn="r" defTabSz="914400" rtl="1" eaLnBrk="1" fontAlgn="auto" latinLnBrk="0" hangingPunct="1">
              <a:lnSpc>
                <a:spcPct val="100000"/>
              </a:lnSpc>
              <a:spcBef>
                <a:spcPts val="0"/>
              </a:spcBef>
              <a:spcAft>
                <a:spcPts val="0"/>
              </a:spcAft>
              <a:buClrTx/>
              <a:buSzTx/>
              <a:buFontTx/>
              <a:buNone/>
              <a:tabLst/>
              <a:defRPr/>
            </a:pPr>
            <a:endParaRPr lang="he-IL" b="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0" baseline="0" dirty="0" smtClean="0"/>
              <a:t>=האומר כן אינו מתנה לבטל את דין התורה, אלא מתחילה קיבל על עצמו רק מקצת מדיני נזירות, ולשיטת ר' שמעון אינו נזיר.</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8</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err="1" smtClean="0"/>
              <a:t>רא"ש</a:t>
            </a:r>
            <a:r>
              <a:rPr lang="he-IL" b="0" baseline="0" dirty="0" smtClean="0"/>
              <a:t>: תניא כוותיה... והיינו </a:t>
            </a:r>
            <a:r>
              <a:rPr lang="he-IL" b="0" baseline="0" dirty="0" err="1" smtClean="0"/>
              <a:t>כר"ש</a:t>
            </a:r>
            <a:r>
              <a:rPr lang="he-IL" b="0" baseline="0" dirty="0" smtClean="0"/>
              <a:t> דאי </a:t>
            </a:r>
            <a:r>
              <a:rPr lang="he-IL" b="0" baseline="0" dirty="0" err="1" smtClean="0"/>
              <a:t>לרבנן</a:t>
            </a:r>
            <a:r>
              <a:rPr lang="he-IL" b="0" baseline="0" dirty="0" smtClean="0"/>
              <a:t> אפילו אמר חוץ מן היין הוי נזיר.</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9</a:t>
            </a:fld>
            <a:endParaRPr lang="he-IL"/>
          </a:p>
        </p:txBody>
      </p:sp>
    </p:spTree>
    <p:extLst>
      <p:ext uri="{BB962C8B-B14F-4D97-AF65-F5344CB8AC3E}">
        <p14:creationId xmlns:p14="http://schemas.microsoft.com/office/powerpoint/2010/main" val="2431134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1 – הריני נזיר על מנת שאהיה שותה יין וקבל עליו שאר דקדוקי נזירות או ע"מ שאטמא למתים וקבל עליו את השאר.</a:t>
            </a:r>
          </a:p>
          <a:p>
            <a:r>
              <a:rPr lang="he-IL" b="0" baseline="0" dirty="0" smtClean="0"/>
              <a:t>2 – חכמים לשיטתם ג עמוד ב שאפילו לא נזר אלא מחד </a:t>
            </a:r>
            <a:r>
              <a:rPr lang="he-IL" b="0" baseline="0" dirty="0" err="1" smtClean="0"/>
              <a:t>מינייהו</a:t>
            </a:r>
            <a:r>
              <a:rPr lang="he-IL" b="0" baseline="0" dirty="0" smtClean="0"/>
              <a:t> הוי נזיר בכולם, ורבי שמעון לטעמו שאינו אסור עד </a:t>
            </a:r>
            <a:r>
              <a:rPr lang="he-IL" b="0" baseline="0" dirty="0" err="1" smtClean="0"/>
              <a:t>שיזיר</a:t>
            </a:r>
            <a:r>
              <a:rPr lang="he-IL" b="0" baseline="0" dirty="0" smtClean="0"/>
              <a:t> מכולן.</a:t>
            </a:r>
          </a:p>
          <a:p>
            <a:r>
              <a:rPr lang="he-IL" b="0" baseline="0" dirty="0" smtClean="0"/>
              <a:t>3 – </a:t>
            </a:r>
            <a:r>
              <a:rPr lang="he-IL" b="0" baseline="0" dirty="0" err="1" smtClean="0"/>
              <a:t>רא"ש</a:t>
            </a:r>
            <a:r>
              <a:rPr lang="he-IL" b="0" baseline="0" dirty="0" smtClean="0"/>
              <a:t>: ס"ד </a:t>
            </a:r>
            <a:r>
              <a:rPr lang="he-IL" b="0" baseline="0" dirty="0" err="1" smtClean="0"/>
              <a:t>דה"ק</a:t>
            </a:r>
            <a:r>
              <a:rPr lang="he-IL" b="0" baseline="0" dirty="0" smtClean="0"/>
              <a:t> סבור הייתי שחכמים מתירים לי אף אם הייתי מקבלו ולכך אינו מקבלו עליה ||| לדעת חכמים מותר בכל ולא חלה עליו נזירות ורבי שמעון אוסר וסובר שחלים עליו כל איסורי נזירות.</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10</a:t>
            </a:fld>
            <a:endParaRPr lang="he-IL"/>
          </a:p>
        </p:txBody>
      </p:sp>
    </p:spTree>
    <p:extLst>
      <p:ext uri="{BB962C8B-B14F-4D97-AF65-F5344CB8AC3E}">
        <p14:creationId xmlns:p14="http://schemas.microsoft.com/office/powerpoint/2010/main" val="2431134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20111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87944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70031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53016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3733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63354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70247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99167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1313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9677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י"ח/אלול/תשע"ה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0568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BEC2D9F-8966-4E40-B24B-F4D66135C1D0}" type="datetimeFigureOut">
              <a:rPr lang="he-IL" smtClean="0"/>
              <a:t>י"ח/אלול/תשע"ה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519CE8-638D-4695-9CFF-D273E3DA2D53}" type="slidenum">
              <a:rPr lang="he-IL" smtClean="0"/>
              <a:t>‹#›</a:t>
            </a:fld>
            <a:endParaRPr lang="he-IL"/>
          </a:p>
        </p:txBody>
      </p:sp>
    </p:spTree>
    <p:extLst>
      <p:ext uri="{BB962C8B-B14F-4D97-AF65-F5344CB8AC3E}">
        <p14:creationId xmlns:p14="http://schemas.microsoft.com/office/powerpoint/2010/main" val="2161164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af-yomi@daf-yomi.com"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daf-yomi@daf-yomi.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395536" y="1282828"/>
            <a:ext cx="8424936" cy="5016758"/>
          </a:xfrm>
          <a:prstGeom prst="rect">
            <a:avLst/>
          </a:prstGeom>
          <a:noFill/>
        </p:spPr>
        <p:txBody>
          <a:bodyPr wrap="square" rtlCol="1">
            <a:spAutoFit/>
          </a:bodyPr>
          <a:lstStyle/>
          <a:p>
            <a:pPr algn="ctr"/>
            <a:r>
              <a:rPr lang="he-IL" sz="2800" b="1" dirty="0">
                <a:solidFill>
                  <a:srgbClr val="EEECE1">
                    <a:lumMod val="50000"/>
                  </a:srgbClr>
                </a:solidFill>
              </a:rPr>
              <a:t>ברוכים </a:t>
            </a:r>
            <a:r>
              <a:rPr lang="he-IL" sz="2800" b="1" dirty="0" smtClean="0">
                <a:solidFill>
                  <a:srgbClr val="EEECE1">
                    <a:lumMod val="50000"/>
                  </a:srgbClr>
                </a:solidFill>
              </a:rPr>
              <a:t>הבאים ל</a:t>
            </a:r>
            <a:endParaRPr lang="he-IL" sz="2800" b="1" dirty="0">
              <a:solidFill>
                <a:srgbClr val="EEECE1">
                  <a:lumMod val="50000"/>
                </a:srgbClr>
              </a:solidFill>
            </a:endParaRPr>
          </a:p>
          <a:p>
            <a:pPr algn="ctr"/>
            <a:r>
              <a:rPr lang="he-IL" sz="4000" b="1" dirty="0" smtClean="0">
                <a:solidFill>
                  <a:srgbClr val="C0504D">
                    <a:lumMod val="75000"/>
                  </a:srgbClr>
                </a:solidFill>
              </a:rPr>
              <a:t>שיעור דף יומי אונליין</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יום רביעי י"ח באלול</a:t>
            </a:r>
          </a:p>
          <a:p>
            <a:pPr algn="ctr"/>
            <a:endParaRPr lang="he-IL" sz="2400" b="1" dirty="0" smtClean="0">
              <a:solidFill>
                <a:srgbClr val="C0504D">
                  <a:lumMod val="75000"/>
                </a:srgbClr>
              </a:solidFill>
            </a:endParaRPr>
          </a:p>
          <a:p>
            <a:pPr algn="ctr"/>
            <a:r>
              <a:rPr lang="he-IL" sz="2400" b="1" dirty="0" smtClean="0">
                <a:solidFill>
                  <a:srgbClr val="C0504D">
                    <a:lumMod val="75000"/>
                  </a:srgbClr>
                </a:solidFill>
              </a:rPr>
              <a:t>השיעור יתחיל בשעה 21:00</a:t>
            </a:r>
          </a:p>
          <a:p>
            <a:pPr algn="ctr"/>
            <a:endParaRPr lang="he-IL" sz="2400" b="1" dirty="0">
              <a:solidFill>
                <a:srgbClr val="C0504D">
                  <a:lumMod val="75000"/>
                </a:srgbClr>
              </a:solidFill>
            </a:endParaRPr>
          </a:p>
          <a:p>
            <a:pPr algn="ctr"/>
            <a:r>
              <a:rPr lang="he-IL" sz="2400" b="1" dirty="0">
                <a:solidFill>
                  <a:srgbClr val="C0504D">
                    <a:lumMod val="75000"/>
                  </a:srgbClr>
                </a:solidFill>
              </a:rPr>
              <a:t>מסכת נזיר יא ע"א (משנה) - יא ע"ב (2 שורות </a:t>
            </a:r>
            <a:r>
              <a:rPr lang="he-IL" sz="2400" b="1" dirty="0" smtClean="0">
                <a:solidFill>
                  <a:srgbClr val="C0504D">
                    <a:lumMod val="75000"/>
                  </a:srgbClr>
                </a:solidFill>
              </a:rPr>
              <a:t>מלמטה)</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מגיד השיעור: הראל שפירא</a:t>
            </a:r>
          </a:p>
          <a:p>
            <a:pPr algn="ctr"/>
            <a:endParaRPr lang="he-IL" sz="3600" b="1" dirty="0">
              <a:solidFill>
                <a:srgbClr val="C0504D">
                  <a:lumMod val="75000"/>
                </a:srgbClr>
              </a:solidFill>
            </a:endParaRPr>
          </a:p>
          <a:p>
            <a:pPr lvl="0" algn="ctr"/>
            <a:r>
              <a:rPr lang="he-IL" sz="2400" b="1" dirty="0">
                <a:solidFill>
                  <a:srgbClr val="EEECE1">
                    <a:lumMod val="50000"/>
                  </a:srgbClr>
                </a:solidFill>
              </a:rPr>
              <a:t>השיעור היום מוקדש </a:t>
            </a:r>
            <a:r>
              <a:rPr lang="he-IL" sz="2400" b="1" dirty="0" smtClean="0">
                <a:solidFill>
                  <a:srgbClr val="EEECE1">
                    <a:lumMod val="50000"/>
                  </a:srgbClr>
                </a:solidFill>
              </a:rPr>
              <a:t>לרפואת גיתית לאה בת רות</a:t>
            </a:r>
            <a:endParaRPr lang="he-IL" sz="2400" dirty="0">
              <a:solidFill>
                <a:prstClr val="black"/>
              </a:solidFill>
            </a:endParaRPr>
          </a:p>
        </p:txBody>
      </p:sp>
    </p:spTree>
    <p:extLst>
      <p:ext uri="{BB962C8B-B14F-4D97-AF65-F5344CB8AC3E}">
        <p14:creationId xmlns:p14="http://schemas.microsoft.com/office/powerpoint/2010/main" val="3101671575"/>
      </p:ext>
    </p:extLst>
  </p:cSld>
  <p:clrMapOvr>
    <a:masterClrMapping/>
  </p:clrMapOvr>
  <p:transition spd="slow" advClick="0" advTm="400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א</a:t>
            </a:r>
          </a:p>
        </p:txBody>
      </p:sp>
      <p:sp>
        <p:nvSpPr>
          <p:cNvPr id="4" name="TextBox 3"/>
          <p:cNvSpPr txBox="1"/>
          <p:nvPr/>
        </p:nvSpPr>
        <p:spPr>
          <a:xfrm>
            <a:off x="-36512" y="2122582"/>
            <a:ext cx="8496944" cy="1107996"/>
          </a:xfrm>
          <a:prstGeom prst="rect">
            <a:avLst/>
          </a:prstGeom>
          <a:noFill/>
        </p:spPr>
        <p:txBody>
          <a:bodyPr wrap="square" rtlCol="1">
            <a:spAutoFit/>
          </a:bodyPr>
          <a:lstStyle/>
          <a:p>
            <a:pPr>
              <a:lnSpc>
                <a:spcPct val="120000"/>
              </a:lnSpc>
            </a:pPr>
            <a:r>
              <a:rPr lang="he-IL" sz="1750" dirty="0" smtClean="0"/>
              <a:t>יודע </a:t>
            </a:r>
            <a:r>
              <a:rPr lang="he-IL" sz="1750" dirty="0"/>
              <a:t>אני שהנזיר אסור ביין: </a:t>
            </a:r>
            <a:endParaRPr lang="he-IL" sz="1750" dirty="0" smtClean="0"/>
          </a:p>
          <a:p>
            <a:pPr>
              <a:lnSpc>
                <a:spcPct val="120000"/>
              </a:lnSpc>
            </a:pPr>
            <a:endParaRPr lang="he-IL" sz="1000" dirty="0" smtClean="0"/>
          </a:p>
          <a:p>
            <a:pPr>
              <a:lnSpc>
                <a:spcPct val="120000"/>
              </a:lnSpc>
            </a:pPr>
            <a:r>
              <a:rPr lang="he-IL" sz="1750" dirty="0" smtClean="0"/>
              <a:t>והאמרת </a:t>
            </a:r>
            <a:r>
              <a:rPr lang="he-IL" sz="1750" dirty="0"/>
              <a:t>רישא </a:t>
            </a:r>
            <a:r>
              <a:rPr lang="he-IL" sz="1750" dirty="0" smtClean="0"/>
              <a:t>'אסור </a:t>
            </a:r>
            <a:r>
              <a:rPr lang="he-IL" sz="1750" dirty="0"/>
              <a:t>ורבי שמעון </a:t>
            </a:r>
            <a:r>
              <a:rPr lang="he-IL" sz="1750" dirty="0" smtClean="0"/>
              <a:t>מתיר'!</a:t>
            </a:r>
          </a:p>
          <a:p>
            <a:pPr>
              <a:lnSpc>
                <a:spcPct val="120000"/>
              </a:lnSpc>
            </a:pPr>
            <a:endParaRPr lang="he-IL" sz="1000" dirty="0" smtClean="0"/>
          </a:p>
        </p:txBody>
      </p:sp>
      <p:sp>
        <p:nvSpPr>
          <p:cNvPr id="5" name="הסבר מלבני מעוגל 4"/>
          <p:cNvSpPr/>
          <p:nvPr/>
        </p:nvSpPr>
        <p:spPr>
          <a:xfrm>
            <a:off x="2483768" y="188640"/>
            <a:ext cx="6244148" cy="1700482"/>
          </a:xfrm>
          <a:prstGeom prst="wedgeRoundRectCallout">
            <a:avLst>
              <a:gd name="adj1" fmla="val 52131"/>
              <a:gd name="adj2" fmla="val 42190"/>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400" b="1" dirty="0" smtClean="0">
                <a:solidFill>
                  <a:schemeClr val="tx1"/>
                </a:solidFill>
              </a:rPr>
              <a:t>משנה</a:t>
            </a:r>
            <a:endParaRPr lang="he-IL" sz="1400" b="1" dirty="0">
              <a:solidFill>
                <a:schemeClr val="tx1"/>
              </a:solidFill>
            </a:endParaRPr>
          </a:p>
          <a:p>
            <a:pPr>
              <a:lnSpc>
                <a:spcPct val="120000"/>
              </a:lnSpc>
            </a:pPr>
            <a:r>
              <a:rPr lang="he-IL" sz="1400" dirty="0" smtClean="0">
                <a:solidFill>
                  <a:srgbClr val="F79646">
                    <a:lumMod val="50000"/>
                  </a:srgbClr>
                </a:solidFill>
              </a:rPr>
              <a:t>    הריני </a:t>
            </a:r>
            <a:r>
              <a:rPr lang="he-IL" sz="1400" dirty="0">
                <a:solidFill>
                  <a:srgbClr val="F79646">
                    <a:lumMod val="50000"/>
                  </a:srgbClr>
                </a:solidFill>
              </a:rPr>
              <a:t>נזיר על מנת </a:t>
            </a:r>
            <a:r>
              <a:rPr lang="he-IL" sz="1400" dirty="0" err="1">
                <a:solidFill>
                  <a:srgbClr val="F79646">
                    <a:lumMod val="50000"/>
                  </a:srgbClr>
                </a:solidFill>
              </a:rPr>
              <a:t>שאהא</a:t>
            </a:r>
            <a:r>
              <a:rPr lang="he-IL" sz="1400" dirty="0">
                <a:solidFill>
                  <a:srgbClr val="F79646">
                    <a:lumMod val="50000"/>
                  </a:srgbClr>
                </a:solidFill>
              </a:rPr>
              <a:t> שותה יין ומיטמא למתים - הרי זה נזיר ואסור בכולן.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שיש נזירות אבל איני יודע שהנזיר אסור ביין - הרי זה אסור, ור' שמעון מתיר.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שהנזיר אסור ביין אבל סבור הייתי שחכמים </a:t>
            </a:r>
            <a:r>
              <a:rPr lang="he-IL" sz="1400" dirty="0" err="1">
                <a:solidFill>
                  <a:srgbClr val="F79646">
                    <a:lumMod val="50000"/>
                  </a:srgbClr>
                </a:solidFill>
              </a:rPr>
              <a:t>מתירין</a:t>
            </a:r>
            <a:r>
              <a:rPr lang="he-IL" sz="1400" dirty="0">
                <a:solidFill>
                  <a:srgbClr val="F79646">
                    <a:lumMod val="50000"/>
                  </a:srgbClr>
                </a:solidFill>
              </a:rPr>
              <a:t> לי מפני שאין אני יכול </a:t>
            </a:r>
            <a:endParaRPr lang="he-IL" sz="1400" dirty="0" smtClean="0">
              <a:solidFill>
                <a:srgbClr val="F79646">
                  <a:lumMod val="50000"/>
                </a:srgbClr>
              </a:solidFill>
            </a:endParaRPr>
          </a:p>
          <a:p>
            <a:pPr>
              <a:lnSpc>
                <a:spcPct val="120000"/>
              </a:lnSpc>
            </a:pPr>
            <a:r>
              <a:rPr lang="he-IL" sz="1400" dirty="0">
                <a:solidFill>
                  <a:srgbClr val="F79646">
                    <a:lumMod val="50000"/>
                  </a:srgbClr>
                </a:solidFill>
              </a:rPr>
              <a:t> </a:t>
            </a:r>
            <a:r>
              <a:rPr lang="he-IL" sz="1400" dirty="0" smtClean="0">
                <a:solidFill>
                  <a:srgbClr val="F79646">
                    <a:lumMod val="50000"/>
                  </a:srgbClr>
                </a:solidFill>
              </a:rPr>
              <a:t>   לחיות </a:t>
            </a:r>
            <a:r>
              <a:rPr lang="he-IL" sz="1400" dirty="0">
                <a:solidFill>
                  <a:srgbClr val="F79646">
                    <a:lumMod val="50000"/>
                  </a:srgbClr>
                </a:solidFill>
              </a:rPr>
              <a:t>אלא ביין או מפני שאני קובר את המתים - הרי זה מותר, ור' שמעון אוסר.</a:t>
            </a:r>
            <a:endParaRPr lang="he-IL" sz="700" dirty="0">
              <a:solidFill>
                <a:srgbClr val="F79646">
                  <a:lumMod val="50000"/>
                </a:srgbClr>
              </a:solidFill>
            </a:endParaRPr>
          </a:p>
        </p:txBody>
      </p:sp>
      <p:sp>
        <p:nvSpPr>
          <p:cNvPr id="7" name="TextBox 6"/>
          <p:cNvSpPr txBox="1"/>
          <p:nvPr/>
        </p:nvSpPr>
        <p:spPr>
          <a:xfrm>
            <a:off x="8388424" y="575599"/>
            <a:ext cx="370224" cy="1000274"/>
          </a:xfrm>
          <a:prstGeom prst="rect">
            <a:avLst/>
          </a:prstGeom>
          <a:noFill/>
        </p:spPr>
        <p:txBody>
          <a:bodyPr wrap="square" rtlCol="1">
            <a:spAutoFit/>
          </a:bodyPr>
          <a:lstStyle/>
          <a:p>
            <a:r>
              <a:rPr lang="he-IL" sz="1400" dirty="0" smtClean="0"/>
              <a:t>①</a:t>
            </a:r>
          </a:p>
          <a:p>
            <a:endParaRPr lang="he-IL" sz="800" dirty="0"/>
          </a:p>
          <a:p>
            <a:r>
              <a:rPr lang="he-IL" sz="1400" dirty="0" smtClean="0"/>
              <a:t>②</a:t>
            </a:r>
          </a:p>
          <a:p>
            <a:endParaRPr lang="he-IL" sz="800" dirty="0"/>
          </a:p>
          <a:p>
            <a:r>
              <a:rPr lang="he-IL" sz="1400" dirty="0" smtClean="0"/>
              <a:t>③</a:t>
            </a:r>
            <a:endParaRPr lang="he-IL" sz="1400" dirty="0"/>
          </a:p>
        </p:txBody>
      </p:sp>
    </p:spTree>
    <p:extLst>
      <p:ext uri="{BB962C8B-B14F-4D97-AF65-F5344CB8AC3E}">
        <p14:creationId xmlns:p14="http://schemas.microsoft.com/office/powerpoint/2010/main" val="1123790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א</a:t>
            </a:r>
          </a:p>
        </p:txBody>
      </p:sp>
      <p:sp>
        <p:nvSpPr>
          <p:cNvPr id="4" name="TextBox 3"/>
          <p:cNvSpPr txBox="1"/>
          <p:nvPr/>
        </p:nvSpPr>
        <p:spPr>
          <a:xfrm>
            <a:off x="-36512" y="2122582"/>
            <a:ext cx="8496944" cy="1431161"/>
          </a:xfrm>
          <a:prstGeom prst="rect">
            <a:avLst/>
          </a:prstGeom>
          <a:noFill/>
        </p:spPr>
        <p:txBody>
          <a:bodyPr wrap="square" rtlCol="1">
            <a:spAutoFit/>
          </a:bodyPr>
          <a:lstStyle/>
          <a:p>
            <a:pPr>
              <a:lnSpc>
                <a:spcPct val="120000"/>
              </a:lnSpc>
            </a:pPr>
            <a:r>
              <a:rPr lang="he-IL" sz="1750" dirty="0" smtClean="0"/>
              <a:t>יודע </a:t>
            </a:r>
            <a:r>
              <a:rPr lang="he-IL" sz="1750" dirty="0"/>
              <a:t>אני שהנזיר אסור ביין: </a:t>
            </a:r>
            <a:endParaRPr lang="he-IL" sz="1750" dirty="0" smtClean="0"/>
          </a:p>
          <a:p>
            <a:pPr>
              <a:lnSpc>
                <a:spcPct val="120000"/>
              </a:lnSpc>
            </a:pPr>
            <a:endParaRPr lang="he-IL" sz="1000" dirty="0" smtClean="0"/>
          </a:p>
          <a:p>
            <a:pPr>
              <a:lnSpc>
                <a:spcPct val="120000"/>
              </a:lnSpc>
            </a:pPr>
            <a:r>
              <a:rPr lang="he-IL" sz="1750" dirty="0" smtClean="0"/>
              <a:t>והאמרת </a:t>
            </a:r>
            <a:r>
              <a:rPr lang="he-IL" sz="1750" dirty="0"/>
              <a:t>רישא </a:t>
            </a:r>
            <a:r>
              <a:rPr lang="he-IL" sz="1750" dirty="0" smtClean="0"/>
              <a:t>'אסור </a:t>
            </a:r>
            <a:r>
              <a:rPr lang="he-IL" sz="1750" dirty="0"/>
              <a:t>ורבי שמעון </a:t>
            </a:r>
            <a:r>
              <a:rPr lang="he-IL" sz="1750" dirty="0" smtClean="0"/>
              <a:t>מתיר'!</a:t>
            </a:r>
          </a:p>
          <a:p>
            <a:pPr>
              <a:lnSpc>
                <a:spcPct val="120000"/>
              </a:lnSpc>
            </a:pPr>
            <a:endParaRPr lang="he-IL" sz="1000" dirty="0" smtClean="0"/>
          </a:p>
          <a:p>
            <a:pPr>
              <a:lnSpc>
                <a:spcPct val="120000"/>
              </a:lnSpc>
            </a:pPr>
            <a:r>
              <a:rPr lang="he-IL" sz="1750" dirty="0" smtClean="0"/>
              <a:t>אימא </a:t>
            </a:r>
            <a:r>
              <a:rPr lang="he-IL" sz="1750" dirty="0" err="1" smtClean="0"/>
              <a:t>נמי</a:t>
            </a:r>
            <a:r>
              <a:rPr lang="he-IL" sz="1750" dirty="0" smtClean="0"/>
              <a:t>: </a:t>
            </a:r>
            <a:r>
              <a:rPr lang="he-IL" sz="1750" dirty="0"/>
              <a:t>הרי זה </a:t>
            </a:r>
            <a:r>
              <a:rPr lang="he-IL" sz="1750" dirty="0" smtClean="0"/>
              <a:t>אסור, </a:t>
            </a:r>
            <a:r>
              <a:rPr lang="he-IL" sz="1750" dirty="0" err="1"/>
              <a:t>ור</a:t>
            </a:r>
            <a:r>
              <a:rPr lang="he-IL" sz="1750" dirty="0"/>
              <a:t>''ש </a:t>
            </a:r>
            <a:r>
              <a:rPr lang="he-IL" sz="1750" dirty="0" smtClean="0"/>
              <a:t>מתיר. </a:t>
            </a:r>
          </a:p>
        </p:txBody>
      </p:sp>
      <p:sp>
        <p:nvSpPr>
          <p:cNvPr id="5" name="הסבר מלבני מעוגל 4"/>
          <p:cNvSpPr/>
          <p:nvPr/>
        </p:nvSpPr>
        <p:spPr>
          <a:xfrm>
            <a:off x="2483768" y="188640"/>
            <a:ext cx="6244148" cy="1700482"/>
          </a:xfrm>
          <a:prstGeom prst="wedgeRoundRectCallout">
            <a:avLst>
              <a:gd name="adj1" fmla="val 52131"/>
              <a:gd name="adj2" fmla="val 42190"/>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400" b="1" dirty="0" smtClean="0">
                <a:solidFill>
                  <a:schemeClr val="tx1"/>
                </a:solidFill>
              </a:rPr>
              <a:t>משנה</a:t>
            </a:r>
            <a:endParaRPr lang="he-IL" sz="1400" b="1" dirty="0">
              <a:solidFill>
                <a:schemeClr val="tx1"/>
              </a:solidFill>
            </a:endParaRPr>
          </a:p>
          <a:p>
            <a:pPr>
              <a:lnSpc>
                <a:spcPct val="120000"/>
              </a:lnSpc>
            </a:pPr>
            <a:r>
              <a:rPr lang="he-IL" sz="1400" dirty="0" smtClean="0">
                <a:solidFill>
                  <a:srgbClr val="F79646">
                    <a:lumMod val="50000"/>
                  </a:srgbClr>
                </a:solidFill>
              </a:rPr>
              <a:t>    הריני </a:t>
            </a:r>
            <a:r>
              <a:rPr lang="he-IL" sz="1400" dirty="0">
                <a:solidFill>
                  <a:srgbClr val="F79646">
                    <a:lumMod val="50000"/>
                  </a:srgbClr>
                </a:solidFill>
              </a:rPr>
              <a:t>נזיר על מנת </a:t>
            </a:r>
            <a:r>
              <a:rPr lang="he-IL" sz="1400" dirty="0" err="1">
                <a:solidFill>
                  <a:srgbClr val="F79646">
                    <a:lumMod val="50000"/>
                  </a:srgbClr>
                </a:solidFill>
              </a:rPr>
              <a:t>שאהא</a:t>
            </a:r>
            <a:r>
              <a:rPr lang="he-IL" sz="1400" dirty="0">
                <a:solidFill>
                  <a:srgbClr val="F79646">
                    <a:lumMod val="50000"/>
                  </a:srgbClr>
                </a:solidFill>
              </a:rPr>
              <a:t> שותה יין ומיטמא למתים - הרי זה נזיר ואסור בכולן.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שיש נזירות אבל איני יודע שהנזיר אסור ביין - הרי זה אסור, ור' שמעון מתיר.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שהנזיר אסור ביין אבל סבור הייתי שחכמים </a:t>
            </a:r>
            <a:r>
              <a:rPr lang="he-IL" sz="1400" dirty="0" err="1">
                <a:solidFill>
                  <a:srgbClr val="F79646">
                    <a:lumMod val="50000"/>
                  </a:srgbClr>
                </a:solidFill>
              </a:rPr>
              <a:t>מתירין</a:t>
            </a:r>
            <a:r>
              <a:rPr lang="he-IL" sz="1400" dirty="0">
                <a:solidFill>
                  <a:srgbClr val="F79646">
                    <a:lumMod val="50000"/>
                  </a:srgbClr>
                </a:solidFill>
              </a:rPr>
              <a:t> לי מפני שאין אני יכול </a:t>
            </a:r>
            <a:endParaRPr lang="he-IL" sz="1400" dirty="0" smtClean="0">
              <a:solidFill>
                <a:srgbClr val="F79646">
                  <a:lumMod val="50000"/>
                </a:srgbClr>
              </a:solidFill>
            </a:endParaRPr>
          </a:p>
          <a:p>
            <a:pPr>
              <a:lnSpc>
                <a:spcPct val="120000"/>
              </a:lnSpc>
            </a:pPr>
            <a:r>
              <a:rPr lang="he-IL" sz="1400" dirty="0">
                <a:solidFill>
                  <a:srgbClr val="F79646">
                    <a:lumMod val="50000"/>
                  </a:srgbClr>
                </a:solidFill>
              </a:rPr>
              <a:t> </a:t>
            </a:r>
            <a:r>
              <a:rPr lang="he-IL" sz="1400" dirty="0" smtClean="0">
                <a:solidFill>
                  <a:srgbClr val="F79646">
                    <a:lumMod val="50000"/>
                  </a:srgbClr>
                </a:solidFill>
              </a:rPr>
              <a:t>   לחיות </a:t>
            </a:r>
            <a:r>
              <a:rPr lang="he-IL" sz="1400" dirty="0">
                <a:solidFill>
                  <a:srgbClr val="F79646">
                    <a:lumMod val="50000"/>
                  </a:srgbClr>
                </a:solidFill>
              </a:rPr>
              <a:t>אלא ביין או מפני שאני קובר את המתים - הרי זה מותר, ור' שמעון אוסר.</a:t>
            </a:r>
            <a:endParaRPr lang="he-IL" sz="700" dirty="0">
              <a:solidFill>
                <a:srgbClr val="F79646">
                  <a:lumMod val="50000"/>
                </a:srgbClr>
              </a:solidFill>
            </a:endParaRPr>
          </a:p>
        </p:txBody>
      </p:sp>
      <p:sp>
        <p:nvSpPr>
          <p:cNvPr id="7" name="TextBox 6"/>
          <p:cNvSpPr txBox="1"/>
          <p:nvPr/>
        </p:nvSpPr>
        <p:spPr>
          <a:xfrm>
            <a:off x="8388424" y="575599"/>
            <a:ext cx="370224" cy="1000274"/>
          </a:xfrm>
          <a:prstGeom prst="rect">
            <a:avLst/>
          </a:prstGeom>
          <a:noFill/>
        </p:spPr>
        <p:txBody>
          <a:bodyPr wrap="square" rtlCol="1">
            <a:spAutoFit/>
          </a:bodyPr>
          <a:lstStyle/>
          <a:p>
            <a:r>
              <a:rPr lang="he-IL" sz="1400" dirty="0" smtClean="0"/>
              <a:t>①</a:t>
            </a:r>
          </a:p>
          <a:p>
            <a:endParaRPr lang="he-IL" sz="800" dirty="0"/>
          </a:p>
          <a:p>
            <a:r>
              <a:rPr lang="he-IL" sz="1400" dirty="0" smtClean="0"/>
              <a:t>②</a:t>
            </a:r>
          </a:p>
          <a:p>
            <a:endParaRPr lang="he-IL" sz="800" dirty="0"/>
          </a:p>
          <a:p>
            <a:r>
              <a:rPr lang="he-IL" sz="1400" dirty="0" smtClean="0"/>
              <a:t>③</a:t>
            </a:r>
            <a:endParaRPr lang="he-IL" sz="1400" dirty="0"/>
          </a:p>
        </p:txBody>
      </p:sp>
      <p:sp>
        <p:nvSpPr>
          <p:cNvPr id="8" name="TextBox 7"/>
          <p:cNvSpPr txBox="1"/>
          <p:nvPr/>
        </p:nvSpPr>
        <p:spPr>
          <a:xfrm>
            <a:off x="8460432" y="3161516"/>
            <a:ext cx="390952" cy="369332"/>
          </a:xfrm>
          <a:prstGeom prst="rect">
            <a:avLst/>
          </a:prstGeom>
          <a:noFill/>
        </p:spPr>
        <p:txBody>
          <a:bodyPr wrap="square" rtlCol="1">
            <a:spAutoFit/>
          </a:bodyPr>
          <a:lstStyle/>
          <a:p>
            <a:r>
              <a:rPr lang="he-IL" dirty="0" smtClean="0"/>
              <a:t>①</a:t>
            </a:r>
            <a:endParaRPr lang="he-IL" dirty="0"/>
          </a:p>
        </p:txBody>
      </p:sp>
    </p:spTree>
    <p:extLst>
      <p:ext uri="{BB962C8B-B14F-4D97-AF65-F5344CB8AC3E}">
        <p14:creationId xmlns:p14="http://schemas.microsoft.com/office/powerpoint/2010/main" val="3225994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0" y="35332"/>
            <a:ext cx="1691680" cy="646331"/>
          </a:xfrm>
          <a:prstGeom prst="rect">
            <a:avLst/>
          </a:prstGeom>
          <a:noFill/>
        </p:spPr>
        <p:txBody>
          <a:bodyPr wrap="square" rtlCol="1">
            <a:spAutoFit/>
          </a:bodyPr>
          <a:lstStyle/>
          <a:p>
            <a:r>
              <a:rPr lang="he-IL" b="1" dirty="0" smtClean="0">
                <a:solidFill>
                  <a:schemeClr val="bg1">
                    <a:lumMod val="50000"/>
                  </a:schemeClr>
                </a:solidFill>
              </a:rPr>
              <a:t>דף יא עמוד א - </a:t>
            </a:r>
          </a:p>
          <a:p>
            <a:r>
              <a:rPr lang="he-IL" b="1" dirty="0" smtClean="0">
                <a:solidFill>
                  <a:schemeClr val="bg1">
                    <a:lumMod val="50000"/>
                  </a:schemeClr>
                </a:solidFill>
              </a:rPr>
              <a:t>דף יא עמוד ב</a:t>
            </a:r>
            <a:endParaRPr lang="he-IL" b="1" dirty="0">
              <a:solidFill>
                <a:schemeClr val="bg1">
                  <a:lumMod val="50000"/>
                </a:schemeClr>
              </a:solidFill>
            </a:endParaRPr>
          </a:p>
        </p:txBody>
      </p:sp>
      <p:sp>
        <p:nvSpPr>
          <p:cNvPr id="4" name="TextBox 3"/>
          <p:cNvSpPr txBox="1"/>
          <p:nvPr/>
        </p:nvSpPr>
        <p:spPr>
          <a:xfrm>
            <a:off x="-36512" y="2122582"/>
            <a:ext cx="8496944" cy="4524315"/>
          </a:xfrm>
          <a:prstGeom prst="rect">
            <a:avLst/>
          </a:prstGeom>
          <a:noFill/>
        </p:spPr>
        <p:txBody>
          <a:bodyPr wrap="square" rtlCol="1">
            <a:spAutoFit/>
          </a:bodyPr>
          <a:lstStyle/>
          <a:p>
            <a:pPr>
              <a:lnSpc>
                <a:spcPct val="120000"/>
              </a:lnSpc>
            </a:pPr>
            <a:r>
              <a:rPr lang="he-IL" sz="1750" dirty="0" smtClean="0"/>
              <a:t>יודע </a:t>
            </a:r>
            <a:r>
              <a:rPr lang="he-IL" sz="1750" dirty="0"/>
              <a:t>אני שהנזיר אסור ביין: </a:t>
            </a:r>
            <a:endParaRPr lang="he-IL" sz="1750" dirty="0" smtClean="0"/>
          </a:p>
          <a:p>
            <a:pPr>
              <a:lnSpc>
                <a:spcPct val="120000"/>
              </a:lnSpc>
            </a:pPr>
            <a:endParaRPr lang="he-IL" sz="1000" dirty="0" smtClean="0"/>
          </a:p>
          <a:p>
            <a:pPr>
              <a:lnSpc>
                <a:spcPct val="120000"/>
              </a:lnSpc>
            </a:pPr>
            <a:r>
              <a:rPr lang="he-IL" sz="1750" dirty="0" smtClean="0"/>
              <a:t>והאמרת </a:t>
            </a:r>
            <a:r>
              <a:rPr lang="he-IL" sz="1750" dirty="0"/>
              <a:t>רישא </a:t>
            </a:r>
            <a:r>
              <a:rPr lang="he-IL" sz="1750" dirty="0" smtClean="0"/>
              <a:t>'אסור </a:t>
            </a:r>
            <a:r>
              <a:rPr lang="he-IL" sz="1750" dirty="0"/>
              <a:t>ורבי שמעון </a:t>
            </a:r>
            <a:r>
              <a:rPr lang="he-IL" sz="1750" dirty="0" smtClean="0"/>
              <a:t>מתיר'!</a:t>
            </a:r>
          </a:p>
          <a:p>
            <a:pPr>
              <a:lnSpc>
                <a:spcPct val="120000"/>
              </a:lnSpc>
            </a:pPr>
            <a:endParaRPr lang="he-IL" sz="1000" dirty="0" smtClean="0"/>
          </a:p>
          <a:p>
            <a:pPr>
              <a:lnSpc>
                <a:spcPct val="120000"/>
              </a:lnSpc>
            </a:pPr>
            <a:r>
              <a:rPr lang="he-IL" sz="1750" dirty="0" smtClean="0"/>
              <a:t>אימא </a:t>
            </a:r>
            <a:r>
              <a:rPr lang="he-IL" sz="1750" dirty="0" err="1" smtClean="0"/>
              <a:t>נמי</a:t>
            </a:r>
            <a:r>
              <a:rPr lang="he-IL" sz="1750" dirty="0" smtClean="0"/>
              <a:t>: </a:t>
            </a:r>
            <a:r>
              <a:rPr lang="he-IL" sz="1750" dirty="0"/>
              <a:t>הרי זה </a:t>
            </a:r>
            <a:r>
              <a:rPr lang="he-IL" sz="1750" dirty="0" smtClean="0"/>
              <a:t>אסור, </a:t>
            </a:r>
            <a:r>
              <a:rPr lang="he-IL" sz="1750" dirty="0" err="1"/>
              <a:t>ור</a:t>
            </a:r>
            <a:r>
              <a:rPr lang="he-IL" sz="1750" dirty="0"/>
              <a:t>''ש </a:t>
            </a:r>
            <a:r>
              <a:rPr lang="he-IL" sz="1750" dirty="0" smtClean="0"/>
              <a:t>מתיר. </a:t>
            </a:r>
          </a:p>
          <a:p>
            <a:pPr>
              <a:lnSpc>
                <a:spcPct val="120000"/>
              </a:lnSpc>
            </a:pPr>
            <a:endParaRPr lang="he-IL" sz="1000" dirty="0"/>
          </a:p>
          <a:p>
            <a:pPr>
              <a:lnSpc>
                <a:spcPct val="120000"/>
              </a:lnSpc>
            </a:pPr>
            <a:r>
              <a:rPr lang="he-IL" sz="1750" dirty="0" err="1" smtClean="0"/>
              <a:t>ואיבעית</a:t>
            </a:r>
            <a:r>
              <a:rPr lang="he-IL" sz="1750" dirty="0" smtClean="0"/>
              <a:t> אימא: </a:t>
            </a:r>
          </a:p>
          <a:p>
            <a:pPr>
              <a:lnSpc>
                <a:spcPct val="120000"/>
              </a:lnSpc>
            </a:pPr>
            <a:r>
              <a:rPr lang="he-IL" sz="1750" dirty="0" smtClean="0"/>
              <a:t>לעולם </a:t>
            </a:r>
            <a:r>
              <a:rPr lang="he-IL" sz="1750" dirty="0"/>
              <a:t>לא </a:t>
            </a:r>
            <a:r>
              <a:rPr lang="he-IL" sz="1750" dirty="0" err="1" smtClean="0"/>
              <a:t>תיפוך</a:t>
            </a:r>
            <a:r>
              <a:rPr lang="he-IL" sz="1750" dirty="0" smtClean="0"/>
              <a:t>, </a:t>
            </a:r>
          </a:p>
          <a:p>
            <a:pPr>
              <a:lnSpc>
                <a:spcPct val="120000"/>
              </a:lnSpc>
            </a:pPr>
            <a:r>
              <a:rPr lang="he-IL" sz="1750" dirty="0" smtClean="0"/>
              <a:t>התם </a:t>
            </a:r>
            <a:r>
              <a:rPr lang="he-IL" sz="1750" dirty="0"/>
              <a:t>רישא כגון </a:t>
            </a:r>
            <a:r>
              <a:rPr lang="he-IL" sz="1750" dirty="0" err="1"/>
              <a:t>דנזר</a:t>
            </a:r>
            <a:r>
              <a:rPr lang="he-IL" sz="1750" dirty="0"/>
              <a:t> </a:t>
            </a:r>
            <a:r>
              <a:rPr lang="he-IL" sz="1750" dirty="0" err="1"/>
              <a:t>מחדא</a:t>
            </a:r>
            <a:r>
              <a:rPr lang="he-IL" sz="1750" dirty="0"/>
              <a:t> -</a:t>
            </a:r>
            <a:endParaRPr lang="he-IL" sz="1750" dirty="0" smtClean="0"/>
          </a:p>
          <a:p>
            <a:pPr>
              <a:lnSpc>
                <a:spcPct val="120000"/>
              </a:lnSpc>
            </a:pPr>
            <a:r>
              <a:rPr lang="he-IL" sz="1750" dirty="0" err="1" smtClean="0"/>
              <a:t>לרבנן</a:t>
            </a:r>
            <a:r>
              <a:rPr lang="he-IL" sz="1750" dirty="0" smtClean="0"/>
              <a:t> </a:t>
            </a:r>
            <a:r>
              <a:rPr lang="he-IL" sz="1750" dirty="0" err="1"/>
              <a:t>דאמרי</a:t>
            </a:r>
            <a:r>
              <a:rPr lang="he-IL" sz="1750" dirty="0"/>
              <a:t> </a:t>
            </a:r>
            <a:r>
              <a:rPr lang="he-IL" sz="1750" dirty="0" err="1"/>
              <a:t>דאפי</a:t>
            </a:r>
            <a:r>
              <a:rPr lang="he-IL" sz="1750" dirty="0"/>
              <a:t>' לא נזר אלא מאחת </a:t>
            </a:r>
            <a:r>
              <a:rPr lang="he-IL" sz="1750" dirty="0" smtClean="0"/>
              <a:t>מהן </a:t>
            </a:r>
            <a:r>
              <a:rPr lang="he-IL" sz="1750" dirty="0"/>
              <a:t>הוי </a:t>
            </a:r>
            <a:r>
              <a:rPr lang="he-IL" sz="1750" dirty="0" smtClean="0"/>
              <a:t>נזיר, ואסור. </a:t>
            </a:r>
          </a:p>
          <a:p>
            <a:pPr>
              <a:lnSpc>
                <a:spcPct val="120000"/>
              </a:lnSpc>
            </a:pPr>
            <a:r>
              <a:rPr lang="he-IL" sz="1750" dirty="0" err="1" smtClean="0"/>
              <a:t>לר</a:t>
            </a:r>
            <a:r>
              <a:rPr lang="he-IL" sz="1750" dirty="0"/>
              <a:t>' שמעון </a:t>
            </a:r>
            <a:r>
              <a:rPr lang="he-IL" sz="1750" dirty="0" err="1"/>
              <a:t>דאמר</a:t>
            </a:r>
            <a:r>
              <a:rPr lang="he-IL" sz="1750" dirty="0"/>
              <a:t> עד </a:t>
            </a:r>
            <a:r>
              <a:rPr lang="he-IL" sz="1750" dirty="0" err="1"/>
              <a:t>שיזיר</a:t>
            </a:r>
            <a:r>
              <a:rPr lang="he-IL" sz="1750" dirty="0"/>
              <a:t> </a:t>
            </a:r>
            <a:r>
              <a:rPr lang="he-IL" sz="1750" dirty="0" smtClean="0"/>
              <a:t>מכולם, מותר. </a:t>
            </a:r>
          </a:p>
          <a:p>
            <a:pPr>
              <a:lnSpc>
                <a:spcPct val="120000"/>
              </a:lnSpc>
            </a:pPr>
            <a:r>
              <a:rPr lang="he-IL" sz="1750" dirty="0" smtClean="0"/>
              <a:t>סיפא </a:t>
            </a:r>
            <a:r>
              <a:rPr lang="he-IL" sz="1750" dirty="0" err="1"/>
              <a:t>דנדר</a:t>
            </a:r>
            <a:r>
              <a:rPr lang="he-IL" sz="1750" dirty="0"/>
              <a:t> </a:t>
            </a:r>
            <a:r>
              <a:rPr lang="he-IL" sz="1750" dirty="0" err="1"/>
              <a:t>מכולהו</a:t>
            </a:r>
            <a:r>
              <a:rPr lang="he-IL" sz="1750" dirty="0"/>
              <a:t> </a:t>
            </a:r>
            <a:r>
              <a:rPr lang="he-IL" sz="1750" dirty="0" err="1"/>
              <a:t>ואיתשיל</a:t>
            </a:r>
            <a:r>
              <a:rPr lang="he-IL" sz="1750" dirty="0"/>
              <a:t> </a:t>
            </a:r>
            <a:r>
              <a:rPr lang="he-IL" sz="1750" dirty="0" err="1"/>
              <a:t>מחדא</a:t>
            </a:r>
            <a:r>
              <a:rPr lang="he-IL" sz="1750" dirty="0"/>
              <a:t> </a:t>
            </a:r>
            <a:r>
              <a:rPr lang="he-IL" sz="1750" dirty="0" smtClean="0"/>
              <a:t>-</a:t>
            </a:r>
          </a:p>
          <a:p>
            <a:pPr>
              <a:lnSpc>
                <a:spcPct val="120000"/>
              </a:lnSpc>
            </a:pPr>
            <a:r>
              <a:rPr lang="he-IL" sz="1750" dirty="0" err="1" smtClean="0"/>
              <a:t>לרבנן</a:t>
            </a:r>
            <a:r>
              <a:rPr lang="he-IL" sz="1750" dirty="0" smtClean="0"/>
              <a:t> </a:t>
            </a:r>
            <a:r>
              <a:rPr lang="he-IL" sz="1750" dirty="0" err="1"/>
              <a:t>דאמרי</a:t>
            </a:r>
            <a:r>
              <a:rPr lang="he-IL" sz="1750" dirty="0"/>
              <a:t> אפילו לא נזר אלא מאחת מהן הוי </a:t>
            </a:r>
            <a:r>
              <a:rPr lang="he-IL" sz="1750" dirty="0" smtClean="0"/>
              <a:t>נזיר, </a:t>
            </a:r>
            <a:r>
              <a:rPr lang="he-IL" sz="1750" dirty="0"/>
              <a:t>כי </a:t>
            </a:r>
            <a:r>
              <a:rPr lang="he-IL" sz="1750" dirty="0" err="1"/>
              <a:t>מתשיל</a:t>
            </a:r>
            <a:r>
              <a:rPr lang="he-IL" sz="1750" dirty="0"/>
              <a:t> </a:t>
            </a:r>
            <a:r>
              <a:rPr lang="he-IL" sz="1750" dirty="0" err="1"/>
              <a:t>מחדא</a:t>
            </a:r>
            <a:r>
              <a:rPr lang="he-IL" sz="1750" dirty="0"/>
              <a:t> </a:t>
            </a:r>
            <a:r>
              <a:rPr lang="he-IL" sz="1750" dirty="0" err="1"/>
              <a:t>מינייהו</a:t>
            </a:r>
            <a:r>
              <a:rPr lang="he-IL" sz="1750" dirty="0"/>
              <a:t> </a:t>
            </a:r>
            <a:r>
              <a:rPr lang="he-IL" sz="1750" dirty="0" err="1" smtClean="0"/>
              <a:t>אישתרי</a:t>
            </a:r>
            <a:r>
              <a:rPr lang="he-IL" sz="1750" dirty="0" smtClean="0"/>
              <a:t>. </a:t>
            </a:r>
          </a:p>
          <a:p>
            <a:pPr>
              <a:lnSpc>
                <a:spcPct val="120000"/>
              </a:lnSpc>
            </a:pPr>
            <a:r>
              <a:rPr lang="he-IL" sz="1750" dirty="0" smtClean="0"/>
              <a:t>לרבי </a:t>
            </a:r>
            <a:r>
              <a:rPr lang="he-IL" sz="1750" dirty="0"/>
              <a:t>שמעון </a:t>
            </a:r>
            <a:r>
              <a:rPr lang="he-IL" sz="1750" dirty="0" err="1"/>
              <a:t>דאמר</a:t>
            </a:r>
            <a:r>
              <a:rPr lang="he-IL" sz="1750" dirty="0"/>
              <a:t> עד </a:t>
            </a:r>
            <a:r>
              <a:rPr lang="he-IL" sz="1750" dirty="0" err="1"/>
              <a:t>שיזיר</a:t>
            </a:r>
            <a:r>
              <a:rPr lang="he-IL" sz="1750" dirty="0"/>
              <a:t> </a:t>
            </a:r>
            <a:r>
              <a:rPr lang="he-IL" sz="1750" dirty="0" smtClean="0"/>
              <a:t>מכולם, </a:t>
            </a:r>
            <a:r>
              <a:rPr lang="he-IL" sz="1750" dirty="0"/>
              <a:t>כי </a:t>
            </a:r>
            <a:r>
              <a:rPr lang="he-IL" sz="1750" dirty="0" err="1"/>
              <a:t>מתשיל</a:t>
            </a:r>
            <a:r>
              <a:rPr lang="he-IL" sz="1750" dirty="0"/>
              <a:t> </a:t>
            </a:r>
            <a:r>
              <a:rPr lang="he-IL" sz="1750" dirty="0" err="1"/>
              <a:t>נמי</a:t>
            </a:r>
            <a:r>
              <a:rPr lang="he-IL" sz="1750" dirty="0"/>
              <a:t> </a:t>
            </a:r>
            <a:r>
              <a:rPr lang="he-IL" sz="1750" dirty="0" err="1"/>
              <a:t>מההוא</a:t>
            </a:r>
            <a:r>
              <a:rPr lang="he-IL" sz="1750" dirty="0"/>
              <a:t> עד </a:t>
            </a:r>
            <a:r>
              <a:rPr lang="he-IL" sz="1750" dirty="0" err="1"/>
              <a:t>דמתשיל</a:t>
            </a:r>
            <a:r>
              <a:rPr lang="he-IL" sz="1750" dirty="0"/>
              <a:t> </a:t>
            </a:r>
            <a:r>
              <a:rPr lang="he-IL" sz="1750" dirty="0" err="1" smtClean="0"/>
              <a:t>מכולהו</a:t>
            </a:r>
            <a:r>
              <a:rPr lang="he-IL" sz="1750" dirty="0"/>
              <a:t>.</a:t>
            </a:r>
            <a:endParaRPr lang="he-IL" sz="1750" dirty="0" smtClean="0"/>
          </a:p>
          <a:p>
            <a:pPr>
              <a:lnSpc>
                <a:spcPct val="120000"/>
              </a:lnSpc>
            </a:pPr>
            <a:r>
              <a:rPr lang="he-IL" sz="1750" dirty="0" smtClean="0"/>
              <a:t>משום </a:t>
            </a:r>
            <a:r>
              <a:rPr lang="he-IL" sz="1750" dirty="0"/>
              <a:t>הכי </a:t>
            </a:r>
            <a:r>
              <a:rPr lang="he-IL" sz="1750" dirty="0" err="1"/>
              <a:t>קתני</a:t>
            </a:r>
            <a:r>
              <a:rPr lang="he-IL" sz="1750" dirty="0"/>
              <a:t> </a:t>
            </a:r>
            <a:r>
              <a:rPr lang="he-IL" sz="1750" dirty="0" err="1"/>
              <a:t>ור</a:t>
            </a:r>
            <a:r>
              <a:rPr lang="he-IL" sz="1750" dirty="0"/>
              <a:t>''ש </a:t>
            </a:r>
            <a:r>
              <a:rPr lang="he-IL" sz="1750" dirty="0" smtClean="0"/>
              <a:t>אוסר.</a:t>
            </a:r>
          </a:p>
        </p:txBody>
      </p:sp>
      <p:sp>
        <p:nvSpPr>
          <p:cNvPr id="5" name="הסבר מלבני מעוגל 4"/>
          <p:cNvSpPr/>
          <p:nvPr/>
        </p:nvSpPr>
        <p:spPr>
          <a:xfrm>
            <a:off x="2483768" y="188640"/>
            <a:ext cx="6244148" cy="1700482"/>
          </a:xfrm>
          <a:prstGeom prst="wedgeRoundRectCallout">
            <a:avLst>
              <a:gd name="adj1" fmla="val 52131"/>
              <a:gd name="adj2" fmla="val 42190"/>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400" b="1" dirty="0" smtClean="0">
                <a:solidFill>
                  <a:schemeClr val="tx1"/>
                </a:solidFill>
              </a:rPr>
              <a:t>משנה</a:t>
            </a:r>
            <a:endParaRPr lang="he-IL" sz="1400" b="1" dirty="0">
              <a:solidFill>
                <a:schemeClr val="tx1"/>
              </a:solidFill>
            </a:endParaRPr>
          </a:p>
          <a:p>
            <a:pPr>
              <a:lnSpc>
                <a:spcPct val="120000"/>
              </a:lnSpc>
            </a:pPr>
            <a:r>
              <a:rPr lang="he-IL" sz="1400" dirty="0" smtClean="0">
                <a:solidFill>
                  <a:srgbClr val="F79646">
                    <a:lumMod val="50000"/>
                  </a:srgbClr>
                </a:solidFill>
              </a:rPr>
              <a:t>    הריני </a:t>
            </a:r>
            <a:r>
              <a:rPr lang="he-IL" sz="1400" dirty="0">
                <a:solidFill>
                  <a:srgbClr val="F79646">
                    <a:lumMod val="50000"/>
                  </a:srgbClr>
                </a:solidFill>
              </a:rPr>
              <a:t>נזיר על מנת </a:t>
            </a:r>
            <a:r>
              <a:rPr lang="he-IL" sz="1400" dirty="0" err="1">
                <a:solidFill>
                  <a:srgbClr val="F79646">
                    <a:lumMod val="50000"/>
                  </a:srgbClr>
                </a:solidFill>
              </a:rPr>
              <a:t>שאהא</a:t>
            </a:r>
            <a:r>
              <a:rPr lang="he-IL" sz="1400" dirty="0">
                <a:solidFill>
                  <a:srgbClr val="F79646">
                    <a:lumMod val="50000"/>
                  </a:srgbClr>
                </a:solidFill>
              </a:rPr>
              <a:t> שותה יין ומיטמא למתים - הרי זה נזיר ואסור בכולן.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שיש נזירות אבל איני יודע שהנזיר אסור ביין - הרי זה אסור, ור' שמעון מתיר.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שהנזיר אסור ביין אבל סבור הייתי שחכמים </a:t>
            </a:r>
            <a:r>
              <a:rPr lang="he-IL" sz="1400" dirty="0" err="1">
                <a:solidFill>
                  <a:srgbClr val="F79646">
                    <a:lumMod val="50000"/>
                  </a:srgbClr>
                </a:solidFill>
              </a:rPr>
              <a:t>מתירין</a:t>
            </a:r>
            <a:r>
              <a:rPr lang="he-IL" sz="1400" dirty="0">
                <a:solidFill>
                  <a:srgbClr val="F79646">
                    <a:lumMod val="50000"/>
                  </a:srgbClr>
                </a:solidFill>
              </a:rPr>
              <a:t> לי מפני שאין אני יכול </a:t>
            </a:r>
            <a:endParaRPr lang="he-IL" sz="1400" dirty="0" smtClean="0">
              <a:solidFill>
                <a:srgbClr val="F79646">
                  <a:lumMod val="50000"/>
                </a:srgbClr>
              </a:solidFill>
            </a:endParaRPr>
          </a:p>
          <a:p>
            <a:pPr>
              <a:lnSpc>
                <a:spcPct val="120000"/>
              </a:lnSpc>
            </a:pPr>
            <a:r>
              <a:rPr lang="he-IL" sz="1400" dirty="0">
                <a:solidFill>
                  <a:srgbClr val="F79646">
                    <a:lumMod val="50000"/>
                  </a:srgbClr>
                </a:solidFill>
              </a:rPr>
              <a:t> </a:t>
            </a:r>
            <a:r>
              <a:rPr lang="he-IL" sz="1400" dirty="0" smtClean="0">
                <a:solidFill>
                  <a:srgbClr val="F79646">
                    <a:lumMod val="50000"/>
                  </a:srgbClr>
                </a:solidFill>
              </a:rPr>
              <a:t>   לחיות </a:t>
            </a:r>
            <a:r>
              <a:rPr lang="he-IL" sz="1400" dirty="0">
                <a:solidFill>
                  <a:srgbClr val="F79646">
                    <a:lumMod val="50000"/>
                  </a:srgbClr>
                </a:solidFill>
              </a:rPr>
              <a:t>אלא ביין או מפני שאני קובר את המתים - הרי זה מותר, ור' שמעון אוסר.</a:t>
            </a:r>
            <a:endParaRPr lang="he-IL" sz="700" dirty="0">
              <a:solidFill>
                <a:srgbClr val="F79646">
                  <a:lumMod val="50000"/>
                </a:srgbClr>
              </a:solidFill>
            </a:endParaRPr>
          </a:p>
        </p:txBody>
      </p:sp>
      <p:sp>
        <p:nvSpPr>
          <p:cNvPr id="6" name="TextBox 5"/>
          <p:cNvSpPr txBox="1"/>
          <p:nvPr/>
        </p:nvSpPr>
        <p:spPr>
          <a:xfrm>
            <a:off x="8336492" y="4386322"/>
            <a:ext cx="576064" cy="215444"/>
          </a:xfrm>
          <a:prstGeom prst="rect">
            <a:avLst/>
          </a:prstGeom>
          <a:noFill/>
        </p:spPr>
        <p:txBody>
          <a:bodyPr wrap="square" rtlCol="1">
            <a:spAutoFit/>
          </a:bodyPr>
          <a:lstStyle/>
          <a:p>
            <a:r>
              <a:rPr lang="he-IL" sz="800" dirty="0" smtClean="0"/>
              <a:t>עמוד ב</a:t>
            </a:r>
            <a:endParaRPr lang="he-IL" sz="800" dirty="0"/>
          </a:p>
        </p:txBody>
      </p:sp>
      <p:sp>
        <p:nvSpPr>
          <p:cNvPr id="7" name="TextBox 6"/>
          <p:cNvSpPr txBox="1"/>
          <p:nvPr/>
        </p:nvSpPr>
        <p:spPr>
          <a:xfrm>
            <a:off x="8388424" y="575599"/>
            <a:ext cx="370224" cy="1000274"/>
          </a:xfrm>
          <a:prstGeom prst="rect">
            <a:avLst/>
          </a:prstGeom>
          <a:noFill/>
        </p:spPr>
        <p:txBody>
          <a:bodyPr wrap="square" rtlCol="1">
            <a:spAutoFit/>
          </a:bodyPr>
          <a:lstStyle/>
          <a:p>
            <a:r>
              <a:rPr lang="he-IL" sz="1400" dirty="0" smtClean="0"/>
              <a:t>①</a:t>
            </a:r>
          </a:p>
          <a:p>
            <a:endParaRPr lang="he-IL" sz="800" dirty="0"/>
          </a:p>
          <a:p>
            <a:r>
              <a:rPr lang="he-IL" sz="1400" dirty="0" smtClean="0"/>
              <a:t>②</a:t>
            </a:r>
          </a:p>
          <a:p>
            <a:endParaRPr lang="he-IL" sz="800" dirty="0"/>
          </a:p>
          <a:p>
            <a:r>
              <a:rPr lang="he-IL" sz="1400" dirty="0" smtClean="0"/>
              <a:t>③</a:t>
            </a:r>
            <a:endParaRPr lang="he-IL" sz="1400" dirty="0"/>
          </a:p>
        </p:txBody>
      </p:sp>
      <p:sp>
        <p:nvSpPr>
          <p:cNvPr id="8" name="TextBox 7"/>
          <p:cNvSpPr txBox="1"/>
          <p:nvPr/>
        </p:nvSpPr>
        <p:spPr>
          <a:xfrm>
            <a:off x="8460432" y="3161516"/>
            <a:ext cx="390952" cy="369332"/>
          </a:xfrm>
          <a:prstGeom prst="rect">
            <a:avLst/>
          </a:prstGeom>
          <a:noFill/>
        </p:spPr>
        <p:txBody>
          <a:bodyPr wrap="square" rtlCol="1">
            <a:spAutoFit/>
          </a:bodyPr>
          <a:lstStyle/>
          <a:p>
            <a:r>
              <a:rPr lang="he-IL" dirty="0" smtClean="0"/>
              <a:t>①</a:t>
            </a:r>
            <a:endParaRPr lang="he-IL" dirty="0"/>
          </a:p>
        </p:txBody>
      </p:sp>
      <p:sp>
        <p:nvSpPr>
          <p:cNvPr id="9" name="TextBox 8"/>
          <p:cNvSpPr txBox="1"/>
          <p:nvPr/>
        </p:nvSpPr>
        <p:spPr>
          <a:xfrm>
            <a:off x="8460432" y="3676918"/>
            <a:ext cx="390952" cy="369332"/>
          </a:xfrm>
          <a:prstGeom prst="rect">
            <a:avLst/>
          </a:prstGeom>
          <a:noFill/>
        </p:spPr>
        <p:txBody>
          <a:bodyPr wrap="square" rtlCol="1">
            <a:spAutoFit/>
          </a:bodyPr>
          <a:lstStyle/>
          <a:p>
            <a:r>
              <a:rPr lang="he-IL" dirty="0" smtClean="0"/>
              <a:t>②</a:t>
            </a:r>
            <a:endParaRPr lang="he-IL" dirty="0"/>
          </a:p>
        </p:txBody>
      </p:sp>
      <p:sp>
        <p:nvSpPr>
          <p:cNvPr id="10" name="הסבר מלבני מעוגל 9"/>
          <p:cNvSpPr/>
          <p:nvPr/>
        </p:nvSpPr>
        <p:spPr>
          <a:xfrm>
            <a:off x="251520" y="2931436"/>
            <a:ext cx="3491880" cy="1577684"/>
          </a:xfrm>
          <a:prstGeom prst="wedgeRoundRectCallout">
            <a:avLst>
              <a:gd name="adj1" fmla="val 51837"/>
              <a:gd name="adj2" fmla="val 46097"/>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300" dirty="0" smtClean="0">
                <a:solidFill>
                  <a:schemeClr val="tx1"/>
                </a:solidFill>
              </a:rPr>
              <a:t>משנה דף ג עמוד ב:</a:t>
            </a:r>
          </a:p>
          <a:p>
            <a:pPr>
              <a:lnSpc>
                <a:spcPct val="120000"/>
              </a:lnSpc>
            </a:pPr>
            <a:r>
              <a:rPr lang="he-IL" sz="1300" dirty="0" smtClean="0">
                <a:solidFill>
                  <a:srgbClr val="F79646">
                    <a:lumMod val="50000"/>
                  </a:srgbClr>
                </a:solidFill>
              </a:rPr>
              <a:t>הריני </a:t>
            </a:r>
            <a:r>
              <a:rPr lang="he-IL" sz="1300" dirty="0">
                <a:solidFill>
                  <a:srgbClr val="F79646">
                    <a:lumMod val="50000"/>
                  </a:srgbClr>
                </a:solidFill>
              </a:rPr>
              <a:t>נזיר מן החרצנים ומן הזגים ומן התגלחת ומן הטומאה הרי זה נזיר וכל דקדוקי נזירות עליו:</a:t>
            </a:r>
          </a:p>
          <a:p>
            <a:pPr>
              <a:lnSpc>
                <a:spcPct val="120000"/>
              </a:lnSpc>
            </a:pPr>
            <a:r>
              <a:rPr lang="he-IL" sz="1300" dirty="0" smtClean="0">
                <a:solidFill>
                  <a:schemeClr val="tx1"/>
                </a:solidFill>
              </a:rPr>
              <a:t>גמרא:</a:t>
            </a:r>
          </a:p>
          <a:p>
            <a:pPr>
              <a:lnSpc>
                <a:spcPct val="120000"/>
              </a:lnSpc>
            </a:pPr>
            <a:r>
              <a:rPr lang="he-IL" sz="1300" dirty="0" smtClean="0">
                <a:solidFill>
                  <a:schemeClr val="tx1"/>
                </a:solidFill>
              </a:rPr>
              <a:t>מתני</a:t>
            </a:r>
            <a:r>
              <a:rPr lang="he-IL" sz="1300" dirty="0">
                <a:solidFill>
                  <a:schemeClr val="tx1"/>
                </a:solidFill>
              </a:rPr>
              <a:t>' דלא כר' שמעון </a:t>
            </a:r>
            <a:r>
              <a:rPr lang="he-IL" sz="1300" dirty="0" err="1" smtClean="0">
                <a:solidFill>
                  <a:schemeClr val="tx1"/>
                </a:solidFill>
              </a:rPr>
              <a:t>דתניא</a:t>
            </a:r>
            <a:r>
              <a:rPr lang="he-IL" sz="1300" dirty="0" smtClean="0">
                <a:solidFill>
                  <a:schemeClr val="tx1"/>
                </a:solidFill>
              </a:rPr>
              <a:t>: </a:t>
            </a:r>
          </a:p>
          <a:p>
            <a:pPr>
              <a:lnSpc>
                <a:spcPct val="120000"/>
              </a:lnSpc>
            </a:pPr>
            <a:r>
              <a:rPr lang="he-IL" sz="1300" dirty="0" err="1" smtClean="0">
                <a:solidFill>
                  <a:srgbClr val="F79646">
                    <a:lumMod val="50000"/>
                  </a:srgbClr>
                </a:solidFill>
              </a:rPr>
              <a:t>ר</a:t>
            </a:r>
            <a:r>
              <a:rPr lang="he-IL" sz="1300" dirty="0" err="1">
                <a:solidFill>
                  <a:srgbClr val="F79646">
                    <a:lumMod val="50000"/>
                  </a:srgbClr>
                </a:solidFill>
              </a:rPr>
              <a:t>''ש</a:t>
            </a:r>
            <a:r>
              <a:rPr lang="he-IL" sz="1300" dirty="0">
                <a:solidFill>
                  <a:srgbClr val="F79646">
                    <a:lumMod val="50000"/>
                  </a:srgbClr>
                </a:solidFill>
              </a:rPr>
              <a:t> אומר אינו חייב עד שידור מכולם</a:t>
            </a:r>
          </a:p>
        </p:txBody>
      </p:sp>
    </p:spTree>
    <p:extLst>
      <p:ext uri="{BB962C8B-B14F-4D97-AF65-F5344CB8AC3E}">
        <p14:creationId xmlns:p14="http://schemas.microsoft.com/office/powerpoint/2010/main" val="1692428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10852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ב</a:t>
            </a:r>
            <a:endParaRPr lang="he-IL" b="1" dirty="0">
              <a:solidFill>
                <a:schemeClr val="bg1">
                  <a:lumMod val="50000"/>
                </a:schemeClr>
              </a:solidFill>
            </a:endParaRPr>
          </a:p>
        </p:txBody>
      </p:sp>
      <p:sp>
        <p:nvSpPr>
          <p:cNvPr id="4" name="TextBox 3"/>
          <p:cNvSpPr txBox="1"/>
          <p:nvPr/>
        </p:nvSpPr>
        <p:spPr>
          <a:xfrm>
            <a:off x="179512" y="2294870"/>
            <a:ext cx="8496944" cy="3055708"/>
          </a:xfrm>
          <a:prstGeom prst="rect">
            <a:avLst/>
          </a:prstGeom>
          <a:noFill/>
        </p:spPr>
        <p:txBody>
          <a:bodyPr wrap="square" rtlCol="1">
            <a:spAutoFit/>
          </a:bodyPr>
          <a:lstStyle/>
          <a:p>
            <a:pPr>
              <a:lnSpc>
                <a:spcPct val="130000"/>
              </a:lnSpc>
            </a:pPr>
            <a:r>
              <a:rPr lang="he-IL" dirty="0" err="1" smtClean="0"/>
              <a:t>ואב''א</a:t>
            </a:r>
            <a:r>
              <a:rPr lang="he-IL" dirty="0" smtClean="0"/>
              <a:t>:</a:t>
            </a:r>
          </a:p>
          <a:p>
            <a:pPr>
              <a:lnSpc>
                <a:spcPct val="130000"/>
              </a:lnSpc>
            </a:pPr>
            <a:r>
              <a:rPr lang="he-IL" dirty="0" smtClean="0"/>
              <a:t>בנדרי </a:t>
            </a:r>
            <a:r>
              <a:rPr lang="he-IL" dirty="0" err="1" smtClean="0"/>
              <a:t>אונסין</a:t>
            </a:r>
            <a:r>
              <a:rPr lang="he-IL" dirty="0" smtClean="0"/>
              <a:t> </a:t>
            </a:r>
            <a:r>
              <a:rPr lang="he-IL" dirty="0" err="1" smtClean="0"/>
              <a:t>קא</a:t>
            </a:r>
            <a:r>
              <a:rPr lang="he-IL" dirty="0" smtClean="0"/>
              <a:t> </a:t>
            </a:r>
            <a:r>
              <a:rPr lang="he-IL" dirty="0" err="1" smtClean="0"/>
              <a:t>מיפלגי</a:t>
            </a:r>
            <a:r>
              <a:rPr lang="he-IL" dirty="0" smtClean="0"/>
              <a:t>,</a:t>
            </a:r>
          </a:p>
          <a:p>
            <a:pPr>
              <a:lnSpc>
                <a:spcPct val="130000"/>
              </a:lnSpc>
            </a:pPr>
            <a:r>
              <a:rPr lang="he-IL" dirty="0" smtClean="0"/>
              <a:t>ובפלוגתא </a:t>
            </a:r>
            <a:r>
              <a:rPr lang="he-IL" dirty="0" err="1" smtClean="0"/>
              <a:t>דשמואל</a:t>
            </a:r>
            <a:r>
              <a:rPr lang="he-IL" dirty="0" smtClean="0"/>
              <a:t> ורב אסי, </a:t>
            </a:r>
          </a:p>
          <a:p>
            <a:pPr>
              <a:lnSpc>
                <a:spcPct val="130000"/>
              </a:lnSpc>
            </a:pPr>
            <a:r>
              <a:rPr lang="he-IL" dirty="0" err="1" smtClean="0"/>
              <a:t>דתנן</a:t>
            </a:r>
            <a:r>
              <a:rPr lang="he-IL" dirty="0" smtClean="0"/>
              <a:t>: </a:t>
            </a:r>
          </a:p>
          <a:p>
            <a:pPr>
              <a:lnSpc>
                <a:spcPct val="130000"/>
              </a:lnSpc>
            </a:pPr>
            <a:r>
              <a:rPr lang="he-IL" dirty="0">
                <a:solidFill>
                  <a:srgbClr val="F79646">
                    <a:lumMod val="50000"/>
                  </a:srgbClr>
                </a:solidFill>
              </a:rPr>
              <a:t>ארבעה נדרים התירו חכמים: נדרי </a:t>
            </a:r>
            <a:r>
              <a:rPr lang="he-IL" dirty="0" err="1">
                <a:solidFill>
                  <a:srgbClr val="F79646">
                    <a:lumMod val="50000"/>
                  </a:srgbClr>
                </a:solidFill>
              </a:rPr>
              <a:t>זירוזין</a:t>
            </a:r>
            <a:r>
              <a:rPr lang="he-IL" dirty="0">
                <a:solidFill>
                  <a:srgbClr val="F79646">
                    <a:lumMod val="50000"/>
                  </a:srgbClr>
                </a:solidFill>
              </a:rPr>
              <a:t>, נדרי הבאי, נדרי שגגות, נדרי </a:t>
            </a:r>
            <a:r>
              <a:rPr lang="he-IL" dirty="0" err="1">
                <a:solidFill>
                  <a:srgbClr val="F79646">
                    <a:lumMod val="50000"/>
                  </a:srgbClr>
                </a:solidFill>
              </a:rPr>
              <a:t>אונסין</a:t>
            </a:r>
            <a:r>
              <a:rPr lang="he-IL" dirty="0">
                <a:solidFill>
                  <a:srgbClr val="F79646">
                    <a:lumMod val="50000"/>
                  </a:srgbClr>
                </a:solidFill>
              </a:rPr>
              <a:t>.</a:t>
            </a:r>
          </a:p>
          <a:p>
            <a:pPr>
              <a:lnSpc>
                <a:spcPct val="130000"/>
              </a:lnSpc>
            </a:pPr>
            <a:r>
              <a:rPr lang="he-IL" dirty="0" smtClean="0"/>
              <a:t>ואמר רב יהודה אמר רב אסי: ארבעה נדרים הללו </a:t>
            </a:r>
            <a:r>
              <a:rPr lang="he-IL" dirty="0" err="1" smtClean="0"/>
              <a:t>צריכין</a:t>
            </a:r>
            <a:r>
              <a:rPr lang="he-IL" dirty="0" smtClean="0"/>
              <a:t> שאלה לחכמים,</a:t>
            </a:r>
          </a:p>
          <a:p>
            <a:pPr>
              <a:lnSpc>
                <a:spcPct val="130000"/>
              </a:lnSpc>
            </a:pPr>
            <a:r>
              <a:rPr lang="he-IL" dirty="0" smtClean="0"/>
              <a:t>כי </a:t>
            </a:r>
            <a:r>
              <a:rPr lang="he-IL" dirty="0" err="1" smtClean="0"/>
              <a:t>אמריתה</a:t>
            </a:r>
            <a:r>
              <a:rPr lang="he-IL" dirty="0" smtClean="0"/>
              <a:t> </a:t>
            </a:r>
            <a:r>
              <a:rPr lang="he-IL" dirty="0" err="1" smtClean="0"/>
              <a:t>קמיה</a:t>
            </a:r>
            <a:r>
              <a:rPr lang="he-IL" dirty="0" smtClean="0"/>
              <a:t> </a:t>
            </a:r>
            <a:r>
              <a:rPr lang="he-IL" dirty="0" err="1" smtClean="0"/>
              <a:t>דשמואל</a:t>
            </a:r>
            <a:r>
              <a:rPr lang="he-IL" dirty="0" smtClean="0"/>
              <a:t>, אמר לי: תנא </a:t>
            </a:r>
            <a:r>
              <a:rPr lang="he-IL" dirty="0" err="1" smtClean="0"/>
              <a:t>קתני</a:t>
            </a:r>
            <a:r>
              <a:rPr lang="he-IL" dirty="0" smtClean="0"/>
              <a:t> 'התירו חכמים' ואת אמרת </a:t>
            </a:r>
            <a:r>
              <a:rPr lang="he-IL" dirty="0" err="1" smtClean="0"/>
              <a:t>צריכין</a:t>
            </a:r>
            <a:r>
              <a:rPr lang="he-IL" dirty="0" smtClean="0"/>
              <a:t> שאלה לחכמים? </a:t>
            </a:r>
          </a:p>
          <a:p>
            <a:pPr>
              <a:lnSpc>
                <a:spcPct val="130000"/>
              </a:lnSpc>
            </a:pPr>
            <a:endParaRPr lang="he-IL" sz="600" dirty="0" smtClean="0"/>
          </a:p>
          <a:p>
            <a:pPr>
              <a:lnSpc>
                <a:spcPct val="130000"/>
              </a:lnSpc>
            </a:pPr>
            <a:r>
              <a:rPr lang="he-IL" dirty="0" smtClean="0"/>
              <a:t>רבנן סברי כשמואל, </a:t>
            </a:r>
            <a:r>
              <a:rPr lang="he-IL" dirty="0" err="1" smtClean="0"/>
              <a:t>ור</a:t>
            </a:r>
            <a:r>
              <a:rPr lang="he-IL" dirty="0" smtClean="0"/>
              <a:t>''ש כרב אסי.</a:t>
            </a:r>
            <a:endParaRPr lang="he-IL" dirty="0">
              <a:solidFill>
                <a:srgbClr val="F79646">
                  <a:lumMod val="50000"/>
                </a:srgbClr>
              </a:solidFill>
            </a:endParaRPr>
          </a:p>
        </p:txBody>
      </p:sp>
      <p:sp>
        <p:nvSpPr>
          <p:cNvPr id="5" name="הסבר מלבני מעוגל 4"/>
          <p:cNvSpPr/>
          <p:nvPr/>
        </p:nvSpPr>
        <p:spPr>
          <a:xfrm>
            <a:off x="2483768" y="188640"/>
            <a:ext cx="6244148" cy="1700482"/>
          </a:xfrm>
          <a:prstGeom prst="wedgeRoundRectCallout">
            <a:avLst>
              <a:gd name="adj1" fmla="val 52131"/>
              <a:gd name="adj2" fmla="val 42190"/>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400" b="1" dirty="0" smtClean="0">
                <a:solidFill>
                  <a:schemeClr val="tx1"/>
                </a:solidFill>
              </a:rPr>
              <a:t>משנה</a:t>
            </a:r>
            <a:endParaRPr lang="he-IL" sz="1400" b="1" dirty="0">
              <a:solidFill>
                <a:schemeClr val="tx1"/>
              </a:solidFill>
            </a:endParaRPr>
          </a:p>
          <a:p>
            <a:pPr>
              <a:lnSpc>
                <a:spcPct val="120000"/>
              </a:lnSpc>
            </a:pPr>
            <a:r>
              <a:rPr lang="he-IL" sz="1400" dirty="0" smtClean="0">
                <a:solidFill>
                  <a:srgbClr val="F79646">
                    <a:lumMod val="50000"/>
                  </a:srgbClr>
                </a:solidFill>
              </a:rPr>
              <a:t>    הריני </a:t>
            </a:r>
            <a:r>
              <a:rPr lang="he-IL" sz="1400" dirty="0">
                <a:solidFill>
                  <a:srgbClr val="F79646">
                    <a:lumMod val="50000"/>
                  </a:srgbClr>
                </a:solidFill>
              </a:rPr>
              <a:t>נזיר על מנת </a:t>
            </a:r>
            <a:r>
              <a:rPr lang="he-IL" sz="1400" dirty="0" err="1">
                <a:solidFill>
                  <a:srgbClr val="F79646">
                    <a:lumMod val="50000"/>
                  </a:srgbClr>
                </a:solidFill>
              </a:rPr>
              <a:t>שאהא</a:t>
            </a:r>
            <a:r>
              <a:rPr lang="he-IL" sz="1400" dirty="0">
                <a:solidFill>
                  <a:srgbClr val="F79646">
                    <a:lumMod val="50000"/>
                  </a:srgbClr>
                </a:solidFill>
              </a:rPr>
              <a:t> שותה יין ומיטמא למתים - הרי זה נזיר ואסור בכולן.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שיש נזירות אבל איני יודע שהנזיר אסור ביין - הרי זה אסור, ור' שמעון מתיר. </a:t>
            </a:r>
          </a:p>
          <a:p>
            <a:pPr>
              <a:lnSpc>
                <a:spcPct val="120000"/>
              </a:lnSpc>
            </a:pPr>
            <a:endParaRPr lang="he-IL" sz="500" dirty="0">
              <a:solidFill>
                <a:srgbClr val="F79646">
                  <a:lumMod val="50000"/>
                </a:srgbClr>
              </a:solidFill>
            </a:endParaRPr>
          </a:p>
          <a:p>
            <a:pPr>
              <a:lnSpc>
                <a:spcPct val="120000"/>
              </a:lnSpc>
            </a:pPr>
            <a:r>
              <a:rPr lang="he-IL" sz="1400" dirty="0" smtClean="0">
                <a:solidFill>
                  <a:srgbClr val="F79646">
                    <a:lumMod val="50000"/>
                  </a:srgbClr>
                </a:solidFill>
              </a:rPr>
              <a:t>    יודע </a:t>
            </a:r>
            <a:r>
              <a:rPr lang="he-IL" sz="1400" dirty="0">
                <a:solidFill>
                  <a:srgbClr val="F79646">
                    <a:lumMod val="50000"/>
                  </a:srgbClr>
                </a:solidFill>
              </a:rPr>
              <a:t>אני שהנזיר אסור ביין אבל סבור הייתי שחכמים </a:t>
            </a:r>
            <a:r>
              <a:rPr lang="he-IL" sz="1400" dirty="0" err="1">
                <a:solidFill>
                  <a:srgbClr val="F79646">
                    <a:lumMod val="50000"/>
                  </a:srgbClr>
                </a:solidFill>
              </a:rPr>
              <a:t>מתירין</a:t>
            </a:r>
            <a:r>
              <a:rPr lang="he-IL" sz="1400" dirty="0">
                <a:solidFill>
                  <a:srgbClr val="F79646">
                    <a:lumMod val="50000"/>
                  </a:srgbClr>
                </a:solidFill>
              </a:rPr>
              <a:t> לי מפני שאין אני יכול </a:t>
            </a:r>
            <a:endParaRPr lang="he-IL" sz="1400" dirty="0" smtClean="0">
              <a:solidFill>
                <a:srgbClr val="F79646">
                  <a:lumMod val="50000"/>
                </a:srgbClr>
              </a:solidFill>
            </a:endParaRPr>
          </a:p>
          <a:p>
            <a:pPr>
              <a:lnSpc>
                <a:spcPct val="120000"/>
              </a:lnSpc>
            </a:pPr>
            <a:r>
              <a:rPr lang="he-IL" sz="1400" dirty="0">
                <a:solidFill>
                  <a:srgbClr val="F79646">
                    <a:lumMod val="50000"/>
                  </a:srgbClr>
                </a:solidFill>
              </a:rPr>
              <a:t> </a:t>
            </a:r>
            <a:r>
              <a:rPr lang="he-IL" sz="1400" dirty="0" smtClean="0">
                <a:solidFill>
                  <a:srgbClr val="F79646">
                    <a:lumMod val="50000"/>
                  </a:srgbClr>
                </a:solidFill>
              </a:rPr>
              <a:t>   לחיות </a:t>
            </a:r>
            <a:r>
              <a:rPr lang="he-IL" sz="1400" dirty="0">
                <a:solidFill>
                  <a:srgbClr val="F79646">
                    <a:lumMod val="50000"/>
                  </a:srgbClr>
                </a:solidFill>
              </a:rPr>
              <a:t>אלא ביין או מפני שאני קובר את המתים - הרי זה מותר, ור' שמעון אוסר.</a:t>
            </a:r>
            <a:endParaRPr lang="he-IL" sz="700" dirty="0">
              <a:solidFill>
                <a:srgbClr val="F79646">
                  <a:lumMod val="50000"/>
                </a:srgbClr>
              </a:solidFill>
            </a:endParaRPr>
          </a:p>
        </p:txBody>
      </p:sp>
      <p:sp>
        <p:nvSpPr>
          <p:cNvPr id="7" name="TextBox 6"/>
          <p:cNvSpPr txBox="1"/>
          <p:nvPr/>
        </p:nvSpPr>
        <p:spPr>
          <a:xfrm>
            <a:off x="8388424" y="575599"/>
            <a:ext cx="370224" cy="1000274"/>
          </a:xfrm>
          <a:prstGeom prst="rect">
            <a:avLst/>
          </a:prstGeom>
          <a:noFill/>
        </p:spPr>
        <p:txBody>
          <a:bodyPr wrap="square" rtlCol="1">
            <a:spAutoFit/>
          </a:bodyPr>
          <a:lstStyle/>
          <a:p>
            <a:r>
              <a:rPr lang="he-IL" sz="1400" dirty="0" smtClean="0"/>
              <a:t>①</a:t>
            </a:r>
          </a:p>
          <a:p>
            <a:endParaRPr lang="he-IL" sz="800" dirty="0"/>
          </a:p>
          <a:p>
            <a:r>
              <a:rPr lang="he-IL" sz="1400" dirty="0" smtClean="0"/>
              <a:t>②</a:t>
            </a:r>
          </a:p>
          <a:p>
            <a:endParaRPr lang="he-IL" sz="800" dirty="0"/>
          </a:p>
          <a:p>
            <a:r>
              <a:rPr lang="he-IL" sz="1400" dirty="0" smtClean="0"/>
              <a:t>③</a:t>
            </a:r>
            <a:endParaRPr lang="he-IL" sz="1400" dirty="0"/>
          </a:p>
        </p:txBody>
      </p:sp>
      <p:sp>
        <p:nvSpPr>
          <p:cNvPr id="8" name="TextBox 7"/>
          <p:cNvSpPr txBox="1"/>
          <p:nvPr/>
        </p:nvSpPr>
        <p:spPr>
          <a:xfrm>
            <a:off x="8655908" y="2335966"/>
            <a:ext cx="390952" cy="369332"/>
          </a:xfrm>
          <a:prstGeom prst="rect">
            <a:avLst/>
          </a:prstGeom>
          <a:noFill/>
        </p:spPr>
        <p:txBody>
          <a:bodyPr wrap="square" rtlCol="1">
            <a:spAutoFit/>
          </a:bodyPr>
          <a:lstStyle/>
          <a:p>
            <a:r>
              <a:rPr lang="he-IL" dirty="0" smtClean="0"/>
              <a:t>③</a:t>
            </a:r>
            <a:endParaRPr lang="he-IL" dirty="0"/>
          </a:p>
        </p:txBody>
      </p:sp>
    </p:spTree>
    <p:extLst>
      <p:ext uri="{BB962C8B-B14F-4D97-AF65-F5344CB8AC3E}">
        <p14:creationId xmlns:p14="http://schemas.microsoft.com/office/powerpoint/2010/main" val="1799766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4" name="TextBox 3"/>
          <p:cNvSpPr txBox="1"/>
          <p:nvPr/>
        </p:nvSpPr>
        <p:spPr>
          <a:xfrm>
            <a:off x="251520" y="240370"/>
            <a:ext cx="8496944" cy="3490186"/>
          </a:xfrm>
          <a:prstGeom prst="rect">
            <a:avLst/>
          </a:prstGeom>
          <a:noFill/>
        </p:spPr>
        <p:txBody>
          <a:bodyPr wrap="square" rtlCol="1">
            <a:spAutoFit/>
          </a:bodyPr>
          <a:lstStyle/>
          <a:p>
            <a:pPr>
              <a:lnSpc>
                <a:spcPct val="120000"/>
              </a:lnSpc>
            </a:pPr>
            <a:r>
              <a:rPr lang="he-IL" b="1" dirty="0" smtClean="0"/>
              <a:t>משנה</a:t>
            </a:r>
            <a:endParaRPr lang="he-IL" dirty="0"/>
          </a:p>
          <a:p>
            <a:pPr>
              <a:lnSpc>
                <a:spcPct val="120000"/>
              </a:lnSpc>
            </a:pPr>
            <a:endParaRPr lang="he-IL" sz="200" dirty="0" smtClean="0">
              <a:solidFill>
                <a:srgbClr val="F79646">
                  <a:lumMod val="50000"/>
                </a:srgbClr>
              </a:solidFill>
            </a:endParaRPr>
          </a:p>
          <a:p>
            <a:pPr>
              <a:lnSpc>
                <a:spcPct val="120000"/>
              </a:lnSpc>
            </a:pPr>
            <a:r>
              <a:rPr lang="he-IL" dirty="0" smtClean="0">
                <a:solidFill>
                  <a:srgbClr val="F79646">
                    <a:lumMod val="50000"/>
                  </a:srgbClr>
                </a:solidFill>
              </a:rPr>
              <a:t>'הריני </a:t>
            </a:r>
            <a:r>
              <a:rPr lang="he-IL" dirty="0">
                <a:solidFill>
                  <a:srgbClr val="F79646">
                    <a:lumMod val="50000"/>
                  </a:srgbClr>
                </a:solidFill>
              </a:rPr>
              <a:t>נזיר ועלי לגלח </a:t>
            </a:r>
            <a:r>
              <a:rPr lang="he-IL" dirty="0" smtClean="0">
                <a:solidFill>
                  <a:srgbClr val="F79646">
                    <a:lumMod val="50000"/>
                  </a:srgbClr>
                </a:solidFill>
              </a:rPr>
              <a:t>נזיר', </a:t>
            </a:r>
          </a:p>
          <a:p>
            <a:pPr>
              <a:lnSpc>
                <a:spcPct val="120000"/>
              </a:lnSpc>
            </a:pPr>
            <a:r>
              <a:rPr lang="he-IL" dirty="0" smtClean="0">
                <a:solidFill>
                  <a:srgbClr val="F79646">
                    <a:lumMod val="50000"/>
                  </a:srgbClr>
                </a:solidFill>
              </a:rPr>
              <a:t>ושמע </a:t>
            </a:r>
            <a:r>
              <a:rPr lang="he-IL" dirty="0" err="1">
                <a:solidFill>
                  <a:srgbClr val="F79646">
                    <a:lumMod val="50000"/>
                  </a:srgbClr>
                </a:solidFill>
              </a:rPr>
              <a:t>חבירו</a:t>
            </a:r>
            <a:r>
              <a:rPr lang="he-IL" dirty="0">
                <a:solidFill>
                  <a:srgbClr val="F79646">
                    <a:lumMod val="50000"/>
                  </a:srgbClr>
                </a:solidFill>
              </a:rPr>
              <a:t> ואמר </a:t>
            </a:r>
            <a:r>
              <a:rPr lang="he-IL" dirty="0" smtClean="0">
                <a:solidFill>
                  <a:srgbClr val="F79646">
                    <a:lumMod val="50000"/>
                  </a:srgbClr>
                </a:solidFill>
              </a:rPr>
              <a:t>'ואני </a:t>
            </a:r>
            <a:r>
              <a:rPr lang="he-IL" dirty="0">
                <a:solidFill>
                  <a:srgbClr val="F79646">
                    <a:lumMod val="50000"/>
                  </a:srgbClr>
                </a:solidFill>
              </a:rPr>
              <a:t>ועלי לגלח </a:t>
            </a:r>
            <a:r>
              <a:rPr lang="he-IL" dirty="0" smtClean="0">
                <a:solidFill>
                  <a:srgbClr val="F79646">
                    <a:lumMod val="50000"/>
                  </a:srgbClr>
                </a:solidFill>
              </a:rPr>
              <a:t>נזיר' - </a:t>
            </a:r>
          </a:p>
          <a:p>
            <a:pPr>
              <a:lnSpc>
                <a:spcPct val="120000"/>
              </a:lnSpc>
            </a:pPr>
            <a:r>
              <a:rPr lang="he-IL" dirty="0" smtClean="0">
                <a:solidFill>
                  <a:srgbClr val="F79646">
                    <a:lumMod val="50000"/>
                  </a:srgbClr>
                </a:solidFill>
              </a:rPr>
              <a:t>אם </a:t>
            </a:r>
            <a:r>
              <a:rPr lang="he-IL" dirty="0">
                <a:solidFill>
                  <a:srgbClr val="F79646">
                    <a:lumMod val="50000"/>
                  </a:srgbClr>
                </a:solidFill>
              </a:rPr>
              <a:t>היו </a:t>
            </a:r>
            <a:r>
              <a:rPr lang="he-IL" dirty="0" smtClean="0">
                <a:solidFill>
                  <a:srgbClr val="F79646">
                    <a:lumMod val="50000"/>
                  </a:srgbClr>
                </a:solidFill>
              </a:rPr>
              <a:t>פקחים, </a:t>
            </a:r>
            <a:r>
              <a:rPr lang="he-IL" dirty="0" err="1">
                <a:solidFill>
                  <a:srgbClr val="F79646">
                    <a:lumMod val="50000"/>
                  </a:srgbClr>
                </a:solidFill>
              </a:rPr>
              <a:t>מגלחין</a:t>
            </a:r>
            <a:r>
              <a:rPr lang="he-IL" dirty="0">
                <a:solidFill>
                  <a:srgbClr val="F79646">
                    <a:lumMod val="50000"/>
                  </a:srgbClr>
                </a:solidFill>
              </a:rPr>
              <a:t> זה את </a:t>
            </a:r>
            <a:r>
              <a:rPr lang="he-IL" dirty="0" smtClean="0">
                <a:solidFill>
                  <a:srgbClr val="F79646">
                    <a:lumMod val="50000"/>
                  </a:srgbClr>
                </a:solidFill>
              </a:rPr>
              <a:t>זה, ואם לאו, </a:t>
            </a:r>
            <a:r>
              <a:rPr lang="he-IL" dirty="0" err="1">
                <a:solidFill>
                  <a:srgbClr val="F79646">
                    <a:lumMod val="50000"/>
                  </a:srgbClr>
                </a:solidFill>
              </a:rPr>
              <a:t>מגלחין</a:t>
            </a:r>
            <a:r>
              <a:rPr lang="he-IL" dirty="0">
                <a:solidFill>
                  <a:srgbClr val="F79646">
                    <a:lumMod val="50000"/>
                  </a:srgbClr>
                </a:solidFill>
              </a:rPr>
              <a:t> נזירים אחרים.</a:t>
            </a:r>
            <a:r>
              <a:rPr lang="he-IL" dirty="0" smtClean="0"/>
              <a:t/>
            </a:r>
            <a:br>
              <a:rPr lang="he-IL" dirty="0" smtClean="0"/>
            </a:br>
            <a:endParaRPr lang="he-IL" dirty="0" smtClean="0"/>
          </a:p>
          <a:p>
            <a:pPr>
              <a:lnSpc>
                <a:spcPct val="120000"/>
              </a:lnSpc>
            </a:pPr>
            <a:r>
              <a:rPr lang="he-IL" b="1" dirty="0" smtClean="0"/>
              <a:t>גמרא</a:t>
            </a:r>
          </a:p>
          <a:p>
            <a:pPr>
              <a:lnSpc>
                <a:spcPct val="120000"/>
              </a:lnSpc>
            </a:pPr>
            <a:endParaRPr lang="he-IL" sz="200" dirty="0" smtClean="0"/>
          </a:p>
          <a:p>
            <a:pPr>
              <a:lnSpc>
                <a:spcPct val="120000"/>
              </a:lnSpc>
            </a:pPr>
            <a:r>
              <a:rPr lang="he-IL" dirty="0" err="1"/>
              <a:t>איבעיא</a:t>
            </a:r>
            <a:r>
              <a:rPr lang="he-IL" dirty="0"/>
              <a:t> </a:t>
            </a:r>
            <a:r>
              <a:rPr lang="he-IL" dirty="0" smtClean="0"/>
              <a:t>להו: </a:t>
            </a:r>
          </a:p>
          <a:p>
            <a:pPr>
              <a:lnSpc>
                <a:spcPct val="120000"/>
              </a:lnSpc>
            </a:pPr>
            <a:r>
              <a:rPr lang="he-IL" dirty="0" smtClean="0"/>
              <a:t>שמע </a:t>
            </a:r>
            <a:r>
              <a:rPr lang="he-IL" dirty="0" err="1"/>
              <a:t>חבירו</a:t>
            </a:r>
            <a:r>
              <a:rPr lang="he-IL" dirty="0"/>
              <a:t> ואמר </a:t>
            </a:r>
            <a:r>
              <a:rPr lang="he-IL" dirty="0" smtClean="0"/>
              <a:t>'ואני' מהו? </a:t>
            </a:r>
          </a:p>
          <a:p>
            <a:pPr>
              <a:lnSpc>
                <a:spcPct val="120000"/>
              </a:lnSpc>
            </a:pPr>
            <a:r>
              <a:rPr lang="he-IL" dirty="0" smtClean="0"/>
              <a:t>'ואני' </a:t>
            </a:r>
            <a:r>
              <a:rPr lang="he-IL" dirty="0" err="1"/>
              <a:t>אכוליה</a:t>
            </a:r>
            <a:r>
              <a:rPr lang="he-IL" dirty="0"/>
              <a:t> </a:t>
            </a:r>
            <a:r>
              <a:rPr lang="he-IL" dirty="0" err="1"/>
              <a:t>דיבורא</a:t>
            </a:r>
            <a:r>
              <a:rPr lang="he-IL" dirty="0"/>
              <a:t> </a:t>
            </a:r>
            <a:r>
              <a:rPr lang="he-IL" dirty="0" smtClean="0"/>
              <a:t>משמע, </a:t>
            </a:r>
            <a:r>
              <a:rPr lang="he-IL" dirty="0"/>
              <a:t>או </a:t>
            </a:r>
            <a:r>
              <a:rPr lang="he-IL" dirty="0" err="1"/>
              <a:t>דלמא</a:t>
            </a:r>
            <a:r>
              <a:rPr lang="he-IL" dirty="0"/>
              <a:t> </a:t>
            </a:r>
            <a:r>
              <a:rPr lang="he-IL" dirty="0" err="1"/>
              <a:t>אפלגיה</a:t>
            </a:r>
            <a:r>
              <a:rPr lang="he-IL" dirty="0"/>
              <a:t> </a:t>
            </a:r>
            <a:r>
              <a:rPr lang="he-IL" dirty="0" err="1"/>
              <a:t>דדיבורא</a:t>
            </a:r>
            <a:r>
              <a:rPr lang="he-IL" dirty="0"/>
              <a:t> </a:t>
            </a:r>
            <a:r>
              <a:rPr lang="he-IL" dirty="0" smtClean="0"/>
              <a:t>משמע? </a:t>
            </a:r>
          </a:p>
          <a:p>
            <a:pPr>
              <a:lnSpc>
                <a:spcPct val="120000"/>
              </a:lnSpc>
            </a:pPr>
            <a:r>
              <a:rPr lang="he-IL" dirty="0" err="1" smtClean="0"/>
              <a:t>את</a:t>
            </a:r>
            <a:r>
              <a:rPr lang="he-IL" dirty="0" err="1"/>
              <a:t>''ל</a:t>
            </a:r>
            <a:r>
              <a:rPr lang="he-IL" dirty="0"/>
              <a:t> </a:t>
            </a:r>
            <a:r>
              <a:rPr lang="he-IL" dirty="0" err="1"/>
              <a:t>אפלגיה</a:t>
            </a:r>
            <a:r>
              <a:rPr lang="he-IL" dirty="0"/>
              <a:t> </a:t>
            </a:r>
            <a:r>
              <a:rPr lang="he-IL" dirty="0" err="1"/>
              <a:t>דדיבורא</a:t>
            </a:r>
            <a:r>
              <a:rPr lang="he-IL" dirty="0"/>
              <a:t> משמע </a:t>
            </a:r>
            <a:r>
              <a:rPr lang="he-IL" dirty="0" smtClean="0"/>
              <a:t>- </a:t>
            </a:r>
            <a:r>
              <a:rPr lang="he-IL" dirty="0" err="1" smtClean="0"/>
              <a:t>ארישא</a:t>
            </a:r>
            <a:r>
              <a:rPr lang="he-IL" dirty="0" smtClean="0"/>
              <a:t> </a:t>
            </a:r>
            <a:r>
              <a:rPr lang="he-IL" dirty="0"/>
              <a:t>או </a:t>
            </a:r>
            <a:r>
              <a:rPr lang="he-IL" dirty="0" err="1" smtClean="0"/>
              <a:t>אסיפא</a:t>
            </a:r>
            <a:r>
              <a:rPr lang="he-IL" dirty="0" smtClean="0"/>
              <a:t>? </a:t>
            </a:r>
          </a:p>
        </p:txBody>
      </p:sp>
      <p:sp>
        <p:nvSpPr>
          <p:cNvPr id="5" name="TextBox 4"/>
          <p:cNvSpPr txBox="1"/>
          <p:nvPr/>
        </p:nvSpPr>
        <p:spPr>
          <a:xfrm>
            <a:off x="-10852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ב</a:t>
            </a:r>
            <a:endParaRPr lang="he-IL" b="1" dirty="0">
              <a:solidFill>
                <a:schemeClr val="bg1">
                  <a:lumMod val="50000"/>
                </a:schemeClr>
              </a:solidFill>
            </a:endParaRPr>
          </a:p>
        </p:txBody>
      </p:sp>
    </p:spTree>
    <p:extLst>
      <p:ext uri="{BB962C8B-B14F-4D97-AF65-F5344CB8AC3E}">
        <p14:creationId xmlns:p14="http://schemas.microsoft.com/office/powerpoint/2010/main" val="636381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4" name="TextBox 3"/>
          <p:cNvSpPr txBox="1"/>
          <p:nvPr/>
        </p:nvSpPr>
        <p:spPr>
          <a:xfrm>
            <a:off x="251520" y="240370"/>
            <a:ext cx="8496944" cy="6149376"/>
          </a:xfrm>
          <a:prstGeom prst="rect">
            <a:avLst/>
          </a:prstGeom>
          <a:noFill/>
        </p:spPr>
        <p:txBody>
          <a:bodyPr wrap="square" rtlCol="1">
            <a:spAutoFit/>
          </a:bodyPr>
          <a:lstStyle/>
          <a:p>
            <a:pPr>
              <a:lnSpc>
                <a:spcPct val="120000"/>
              </a:lnSpc>
            </a:pPr>
            <a:r>
              <a:rPr lang="he-IL" b="1" dirty="0" smtClean="0"/>
              <a:t>משנה</a:t>
            </a:r>
            <a:endParaRPr lang="he-IL" dirty="0"/>
          </a:p>
          <a:p>
            <a:pPr>
              <a:lnSpc>
                <a:spcPct val="120000"/>
              </a:lnSpc>
            </a:pPr>
            <a:endParaRPr lang="he-IL" sz="200" dirty="0" smtClean="0">
              <a:solidFill>
                <a:srgbClr val="F79646">
                  <a:lumMod val="50000"/>
                </a:srgbClr>
              </a:solidFill>
            </a:endParaRPr>
          </a:p>
          <a:p>
            <a:pPr>
              <a:lnSpc>
                <a:spcPct val="120000"/>
              </a:lnSpc>
            </a:pPr>
            <a:r>
              <a:rPr lang="he-IL" dirty="0" smtClean="0">
                <a:solidFill>
                  <a:srgbClr val="F79646">
                    <a:lumMod val="50000"/>
                  </a:srgbClr>
                </a:solidFill>
              </a:rPr>
              <a:t>'הריני </a:t>
            </a:r>
            <a:r>
              <a:rPr lang="he-IL" dirty="0">
                <a:solidFill>
                  <a:srgbClr val="F79646">
                    <a:lumMod val="50000"/>
                  </a:srgbClr>
                </a:solidFill>
              </a:rPr>
              <a:t>נזיר ועלי לגלח </a:t>
            </a:r>
            <a:r>
              <a:rPr lang="he-IL" dirty="0" smtClean="0">
                <a:solidFill>
                  <a:srgbClr val="F79646">
                    <a:lumMod val="50000"/>
                  </a:srgbClr>
                </a:solidFill>
              </a:rPr>
              <a:t>נזיר', </a:t>
            </a:r>
          </a:p>
          <a:p>
            <a:pPr>
              <a:lnSpc>
                <a:spcPct val="120000"/>
              </a:lnSpc>
            </a:pPr>
            <a:r>
              <a:rPr lang="he-IL" dirty="0" smtClean="0">
                <a:solidFill>
                  <a:srgbClr val="F79646">
                    <a:lumMod val="50000"/>
                  </a:srgbClr>
                </a:solidFill>
              </a:rPr>
              <a:t>ושמע </a:t>
            </a:r>
            <a:r>
              <a:rPr lang="he-IL" dirty="0" err="1">
                <a:solidFill>
                  <a:srgbClr val="F79646">
                    <a:lumMod val="50000"/>
                  </a:srgbClr>
                </a:solidFill>
              </a:rPr>
              <a:t>חבירו</a:t>
            </a:r>
            <a:r>
              <a:rPr lang="he-IL" dirty="0">
                <a:solidFill>
                  <a:srgbClr val="F79646">
                    <a:lumMod val="50000"/>
                  </a:srgbClr>
                </a:solidFill>
              </a:rPr>
              <a:t> ואמר </a:t>
            </a:r>
            <a:r>
              <a:rPr lang="he-IL" dirty="0" smtClean="0">
                <a:solidFill>
                  <a:srgbClr val="F79646">
                    <a:lumMod val="50000"/>
                  </a:srgbClr>
                </a:solidFill>
              </a:rPr>
              <a:t>'ואני </a:t>
            </a:r>
            <a:r>
              <a:rPr lang="he-IL" dirty="0">
                <a:solidFill>
                  <a:srgbClr val="F79646">
                    <a:lumMod val="50000"/>
                  </a:srgbClr>
                </a:solidFill>
              </a:rPr>
              <a:t>ועלי לגלח </a:t>
            </a:r>
            <a:r>
              <a:rPr lang="he-IL" dirty="0" smtClean="0">
                <a:solidFill>
                  <a:srgbClr val="F79646">
                    <a:lumMod val="50000"/>
                  </a:srgbClr>
                </a:solidFill>
              </a:rPr>
              <a:t>נזיר' - </a:t>
            </a:r>
          </a:p>
          <a:p>
            <a:pPr>
              <a:lnSpc>
                <a:spcPct val="120000"/>
              </a:lnSpc>
            </a:pPr>
            <a:r>
              <a:rPr lang="he-IL" dirty="0" smtClean="0">
                <a:solidFill>
                  <a:srgbClr val="F79646">
                    <a:lumMod val="50000"/>
                  </a:srgbClr>
                </a:solidFill>
              </a:rPr>
              <a:t>אם </a:t>
            </a:r>
            <a:r>
              <a:rPr lang="he-IL" dirty="0">
                <a:solidFill>
                  <a:srgbClr val="F79646">
                    <a:lumMod val="50000"/>
                  </a:srgbClr>
                </a:solidFill>
              </a:rPr>
              <a:t>היו </a:t>
            </a:r>
            <a:r>
              <a:rPr lang="he-IL" dirty="0" smtClean="0">
                <a:solidFill>
                  <a:srgbClr val="F79646">
                    <a:lumMod val="50000"/>
                  </a:srgbClr>
                </a:solidFill>
              </a:rPr>
              <a:t>פקחים, </a:t>
            </a:r>
            <a:r>
              <a:rPr lang="he-IL" dirty="0" err="1">
                <a:solidFill>
                  <a:srgbClr val="F79646">
                    <a:lumMod val="50000"/>
                  </a:srgbClr>
                </a:solidFill>
              </a:rPr>
              <a:t>מגלחין</a:t>
            </a:r>
            <a:r>
              <a:rPr lang="he-IL" dirty="0">
                <a:solidFill>
                  <a:srgbClr val="F79646">
                    <a:lumMod val="50000"/>
                  </a:srgbClr>
                </a:solidFill>
              </a:rPr>
              <a:t> זה את </a:t>
            </a:r>
            <a:r>
              <a:rPr lang="he-IL" dirty="0" smtClean="0">
                <a:solidFill>
                  <a:srgbClr val="F79646">
                    <a:lumMod val="50000"/>
                  </a:srgbClr>
                </a:solidFill>
              </a:rPr>
              <a:t>זה, ואם לאו, </a:t>
            </a:r>
            <a:r>
              <a:rPr lang="he-IL" dirty="0" err="1">
                <a:solidFill>
                  <a:srgbClr val="F79646">
                    <a:lumMod val="50000"/>
                  </a:srgbClr>
                </a:solidFill>
              </a:rPr>
              <a:t>מגלחין</a:t>
            </a:r>
            <a:r>
              <a:rPr lang="he-IL" dirty="0">
                <a:solidFill>
                  <a:srgbClr val="F79646">
                    <a:lumMod val="50000"/>
                  </a:srgbClr>
                </a:solidFill>
              </a:rPr>
              <a:t> נזירים אחרים.</a:t>
            </a:r>
            <a:r>
              <a:rPr lang="he-IL" dirty="0" smtClean="0"/>
              <a:t/>
            </a:r>
            <a:br>
              <a:rPr lang="he-IL" dirty="0" smtClean="0"/>
            </a:br>
            <a:endParaRPr lang="he-IL" dirty="0" smtClean="0"/>
          </a:p>
          <a:p>
            <a:pPr>
              <a:lnSpc>
                <a:spcPct val="120000"/>
              </a:lnSpc>
            </a:pPr>
            <a:r>
              <a:rPr lang="he-IL" b="1" dirty="0" smtClean="0"/>
              <a:t>גמרא</a:t>
            </a:r>
          </a:p>
          <a:p>
            <a:pPr>
              <a:lnSpc>
                <a:spcPct val="120000"/>
              </a:lnSpc>
            </a:pPr>
            <a:endParaRPr lang="he-IL" sz="200" dirty="0" smtClean="0"/>
          </a:p>
          <a:p>
            <a:pPr>
              <a:lnSpc>
                <a:spcPct val="120000"/>
              </a:lnSpc>
            </a:pPr>
            <a:r>
              <a:rPr lang="he-IL" dirty="0" err="1"/>
              <a:t>איבעיא</a:t>
            </a:r>
            <a:r>
              <a:rPr lang="he-IL" dirty="0"/>
              <a:t> </a:t>
            </a:r>
            <a:r>
              <a:rPr lang="he-IL" dirty="0" smtClean="0"/>
              <a:t>להו: </a:t>
            </a:r>
          </a:p>
          <a:p>
            <a:pPr>
              <a:lnSpc>
                <a:spcPct val="120000"/>
              </a:lnSpc>
            </a:pPr>
            <a:r>
              <a:rPr lang="he-IL" dirty="0" smtClean="0"/>
              <a:t>שמע </a:t>
            </a:r>
            <a:r>
              <a:rPr lang="he-IL" dirty="0" err="1"/>
              <a:t>חבירו</a:t>
            </a:r>
            <a:r>
              <a:rPr lang="he-IL" dirty="0"/>
              <a:t> ואמר </a:t>
            </a:r>
            <a:r>
              <a:rPr lang="he-IL" dirty="0" smtClean="0"/>
              <a:t>'ואני' מהו? </a:t>
            </a:r>
          </a:p>
          <a:p>
            <a:pPr>
              <a:lnSpc>
                <a:spcPct val="120000"/>
              </a:lnSpc>
            </a:pPr>
            <a:r>
              <a:rPr lang="he-IL" dirty="0" smtClean="0"/>
              <a:t>'ואני' </a:t>
            </a:r>
            <a:r>
              <a:rPr lang="he-IL" dirty="0" err="1"/>
              <a:t>אכוליה</a:t>
            </a:r>
            <a:r>
              <a:rPr lang="he-IL" dirty="0"/>
              <a:t> </a:t>
            </a:r>
            <a:r>
              <a:rPr lang="he-IL" dirty="0" err="1"/>
              <a:t>דיבורא</a:t>
            </a:r>
            <a:r>
              <a:rPr lang="he-IL" dirty="0"/>
              <a:t> </a:t>
            </a:r>
            <a:r>
              <a:rPr lang="he-IL" dirty="0" smtClean="0"/>
              <a:t>משמע, </a:t>
            </a:r>
            <a:r>
              <a:rPr lang="he-IL" dirty="0"/>
              <a:t>או </a:t>
            </a:r>
            <a:r>
              <a:rPr lang="he-IL" dirty="0" err="1"/>
              <a:t>דלמא</a:t>
            </a:r>
            <a:r>
              <a:rPr lang="he-IL" dirty="0"/>
              <a:t> </a:t>
            </a:r>
            <a:r>
              <a:rPr lang="he-IL" dirty="0" err="1"/>
              <a:t>אפלגיה</a:t>
            </a:r>
            <a:r>
              <a:rPr lang="he-IL" dirty="0"/>
              <a:t> </a:t>
            </a:r>
            <a:r>
              <a:rPr lang="he-IL" dirty="0" err="1"/>
              <a:t>דדיבורא</a:t>
            </a:r>
            <a:r>
              <a:rPr lang="he-IL" dirty="0"/>
              <a:t> </a:t>
            </a:r>
            <a:r>
              <a:rPr lang="he-IL" dirty="0" smtClean="0"/>
              <a:t>משמע? </a:t>
            </a:r>
          </a:p>
          <a:p>
            <a:pPr>
              <a:lnSpc>
                <a:spcPct val="120000"/>
              </a:lnSpc>
            </a:pPr>
            <a:r>
              <a:rPr lang="he-IL" dirty="0" err="1" smtClean="0"/>
              <a:t>את</a:t>
            </a:r>
            <a:r>
              <a:rPr lang="he-IL" dirty="0" err="1"/>
              <a:t>''ל</a:t>
            </a:r>
            <a:r>
              <a:rPr lang="he-IL" dirty="0"/>
              <a:t> </a:t>
            </a:r>
            <a:r>
              <a:rPr lang="he-IL" dirty="0" err="1"/>
              <a:t>אפלגיה</a:t>
            </a:r>
            <a:r>
              <a:rPr lang="he-IL" dirty="0"/>
              <a:t> </a:t>
            </a:r>
            <a:r>
              <a:rPr lang="he-IL" dirty="0" err="1"/>
              <a:t>דדיבורא</a:t>
            </a:r>
            <a:r>
              <a:rPr lang="he-IL" dirty="0"/>
              <a:t> משמע </a:t>
            </a:r>
            <a:r>
              <a:rPr lang="he-IL" dirty="0" smtClean="0"/>
              <a:t>- </a:t>
            </a:r>
            <a:r>
              <a:rPr lang="he-IL" dirty="0" err="1" smtClean="0"/>
              <a:t>ארישא</a:t>
            </a:r>
            <a:r>
              <a:rPr lang="he-IL" dirty="0" smtClean="0"/>
              <a:t> </a:t>
            </a:r>
            <a:r>
              <a:rPr lang="he-IL" dirty="0"/>
              <a:t>או </a:t>
            </a:r>
            <a:r>
              <a:rPr lang="he-IL" dirty="0" err="1" smtClean="0"/>
              <a:t>אסיפא</a:t>
            </a:r>
            <a:r>
              <a:rPr lang="he-IL" dirty="0" smtClean="0"/>
              <a:t>? </a:t>
            </a:r>
          </a:p>
          <a:p>
            <a:pPr>
              <a:lnSpc>
                <a:spcPct val="120000"/>
              </a:lnSpc>
            </a:pPr>
            <a:endParaRPr lang="he-IL" sz="1600" dirty="0"/>
          </a:p>
          <a:p>
            <a:pPr>
              <a:lnSpc>
                <a:spcPct val="120000"/>
              </a:lnSpc>
            </a:pPr>
            <a:r>
              <a:rPr lang="he-IL" dirty="0" smtClean="0"/>
              <a:t>תא שמע: </a:t>
            </a:r>
          </a:p>
          <a:p>
            <a:pPr>
              <a:lnSpc>
                <a:spcPct val="120000"/>
              </a:lnSpc>
            </a:pPr>
            <a:r>
              <a:rPr lang="he-IL" dirty="0">
                <a:solidFill>
                  <a:srgbClr val="F79646">
                    <a:lumMod val="50000"/>
                  </a:srgbClr>
                </a:solidFill>
              </a:rPr>
              <a:t>'ואני ועלי לגלח נזיר' - אם היו </a:t>
            </a:r>
            <a:r>
              <a:rPr lang="he-IL" dirty="0" smtClean="0">
                <a:solidFill>
                  <a:srgbClr val="F79646">
                    <a:lumMod val="50000"/>
                  </a:srgbClr>
                </a:solidFill>
              </a:rPr>
              <a:t>פקחים, </a:t>
            </a:r>
            <a:r>
              <a:rPr lang="he-IL" dirty="0" err="1">
                <a:solidFill>
                  <a:srgbClr val="F79646">
                    <a:lumMod val="50000"/>
                  </a:srgbClr>
                </a:solidFill>
              </a:rPr>
              <a:t>מגלחין</a:t>
            </a:r>
            <a:r>
              <a:rPr lang="he-IL" dirty="0">
                <a:solidFill>
                  <a:srgbClr val="F79646">
                    <a:lumMod val="50000"/>
                  </a:srgbClr>
                </a:solidFill>
              </a:rPr>
              <a:t> זה את </a:t>
            </a:r>
            <a:r>
              <a:rPr lang="he-IL" dirty="0" smtClean="0">
                <a:solidFill>
                  <a:srgbClr val="F79646">
                    <a:lumMod val="50000"/>
                  </a:srgbClr>
                </a:solidFill>
              </a:rPr>
              <a:t>זה. </a:t>
            </a:r>
            <a:endParaRPr lang="he-IL" dirty="0">
              <a:solidFill>
                <a:srgbClr val="F79646">
                  <a:lumMod val="50000"/>
                </a:srgbClr>
              </a:solidFill>
            </a:endParaRPr>
          </a:p>
          <a:p>
            <a:pPr>
              <a:lnSpc>
                <a:spcPct val="120000"/>
              </a:lnSpc>
            </a:pPr>
            <a:r>
              <a:rPr lang="he-IL" dirty="0" err="1" smtClean="0"/>
              <a:t>מדקאמר</a:t>
            </a:r>
            <a:r>
              <a:rPr lang="he-IL" dirty="0" smtClean="0"/>
              <a:t> 'ואני ועלי', </a:t>
            </a:r>
            <a:r>
              <a:rPr lang="he-IL" dirty="0" err="1"/>
              <a:t>ש''מ</a:t>
            </a:r>
            <a:r>
              <a:rPr lang="he-IL" dirty="0"/>
              <a:t> </a:t>
            </a:r>
            <a:r>
              <a:rPr lang="he-IL" dirty="0" smtClean="0"/>
              <a:t>'ואני' </a:t>
            </a:r>
            <a:r>
              <a:rPr lang="he-IL" dirty="0" err="1"/>
              <a:t>אפלגיה</a:t>
            </a:r>
            <a:r>
              <a:rPr lang="he-IL" dirty="0"/>
              <a:t> </a:t>
            </a:r>
            <a:r>
              <a:rPr lang="he-IL" dirty="0" err="1" smtClean="0"/>
              <a:t>דדיבורא</a:t>
            </a:r>
            <a:r>
              <a:rPr lang="he-IL" dirty="0" smtClean="0"/>
              <a:t>. </a:t>
            </a:r>
          </a:p>
          <a:p>
            <a:pPr>
              <a:lnSpc>
                <a:spcPct val="120000"/>
              </a:lnSpc>
            </a:pPr>
            <a:endParaRPr lang="he-IL" sz="1600" dirty="0"/>
          </a:p>
          <a:p>
            <a:pPr>
              <a:lnSpc>
                <a:spcPct val="120000"/>
              </a:lnSpc>
            </a:pPr>
            <a:r>
              <a:rPr lang="he-IL" dirty="0" smtClean="0"/>
              <a:t>אמרי: אין, </a:t>
            </a:r>
            <a:r>
              <a:rPr lang="he-IL" dirty="0" err="1"/>
              <a:t>אפלגיה</a:t>
            </a:r>
            <a:r>
              <a:rPr lang="he-IL" dirty="0"/>
              <a:t> </a:t>
            </a:r>
            <a:r>
              <a:rPr lang="he-IL" dirty="0" err="1"/>
              <a:t>דדיבורא</a:t>
            </a:r>
            <a:r>
              <a:rPr lang="he-IL" dirty="0"/>
              <a:t> </a:t>
            </a:r>
            <a:r>
              <a:rPr lang="he-IL" dirty="0" smtClean="0"/>
              <a:t>משמע, </a:t>
            </a:r>
            <a:r>
              <a:rPr lang="he-IL" dirty="0"/>
              <a:t>מיהו </a:t>
            </a:r>
            <a:r>
              <a:rPr lang="he-IL" dirty="0" err="1"/>
              <a:t>ארישא</a:t>
            </a:r>
            <a:r>
              <a:rPr lang="he-IL" dirty="0"/>
              <a:t> או </a:t>
            </a:r>
            <a:r>
              <a:rPr lang="he-IL" dirty="0" err="1" smtClean="0"/>
              <a:t>אסיפא</a:t>
            </a:r>
            <a:r>
              <a:rPr lang="he-IL" dirty="0" smtClean="0"/>
              <a:t>? </a:t>
            </a:r>
          </a:p>
          <a:p>
            <a:pPr>
              <a:lnSpc>
                <a:spcPct val="120000"/>
              </a:lnSpc>
            </a:pPr>
            <a:endParaRPr lang="he-IL" sz="1600" dirty="0" smtClean="0"/>
          </a:p>
          <a:p>
            <a:pPr>
              <a:lnSpc>
                <a:spcPct val="120000"/>
              </a:lnSpc>
            </a:pPr>
            <a:r>
              <a:rPr lang="he-IL" dirty="0" smtClean="0"/>
              <a:t>מינה - </a:t>
            </a:r>
            <a:r>
              <a:rPr lang="he-IL" dirty="0" err="1" smtClean="0"/>
              <a:t>מדקאמר</a:t>
            </a:r>
            <a:r>
              <a:rPr lang="he-IL" dirty="0" smtClean="0"/>
              <a:t> 'ועלי לגלח', </a:t>
            </a:r>
            <a:r>
              <a:rPr lang="he-IL" dirty="0" err="1"/>
              <a:t>ש''מ</a:t>
            </a:r>
            <a:r>
              <a:rPr lang="he-IL" dirty="0"/>
              <a:t> </a:t>
            </a:r>
            <a:r>
              <a:rPr lang="he-IL" dirty="0" smtClean="0"/>
              <a:t>'ואני' </a:t>
            </a:r>
            <a:r>
              <a:rPr lang="he-IL" dirty="0"/>
              <a:t>על תחילת </a:t>
            </a:r>
            <a:r>
              <a:rPr lang="he-IL" dirty="0" err="1"/>
              <a:t>דיבורא</a:t>
            </a:r>
            <a:r>
              <a:rPr lang="he-IL" dirty="0"/>
              <a:t> </a:t>
            </a:r>
            <a:r>
              <a:rPr lang="he-IL" dirty="0" smtClean="0"/>
              <a:t>משמע.</a:t>
            </a:r>
          </a:p>
        </p:txBody>
      </p:sp>
      <p:sp>
        <p:nvSpPr>
          <p:cNvPr id="5" name="TextBox 4"/>
          <p:cNvSpPr txBox="1"/>
          <p:nvPr/>
        </p:nvSpPr>
        <p:spPr>
          <a:xfrm>
            <a:off x="-10852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ב</a:t>
            </a:r>
            <a:endParaRPr lang="he-IL" b="1" dirty="0">
              <a:solidFill>
                <a:schemeClr val="bg1">
                  <a:lumMod val="50000"/>
                </a:schemeClr>
              </a:solidFill>
            </a:endParaRPr>
          </a:p>
        </p:txBody>
      </p:sp>
    </p:spTree>
    <p:extLst>
      <p:ext uri="{BB962C8B-B14F-4D97-AF65-F5344CB8AC3E}">
        <p14:creationId xmlns:p14="http://schemas.microsoft.com/office/powerpoint/2010/main" val="3340713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4" name="TextBox 3"/>
          <p:cNvSpPr txBox="1"/>
          <p:nvPr/>
        </p:nvSpPr>
        <p:spPr>
          <a:xfrm>
            <a:off x="179512" y="1628800"/>
            <a:ext cx="8496944" cy="4801314"/>
          </a:xfrm>
          <a:prstGeom prst="rect">
            <a:avLst/>
          </a:prstGeom>
          <a:noFill/>
        </p:spPr>
        <p:txBody>
          <a:bodyPr wrap="square" rtlCol="1">
            <a:spAutoFit/>
          </a:bodyPr>
          <a:lstStyle/>
          <a:p>
            <a:pPr>
              <a:lnSpc>
                <a:spcPct val="120000"/>
              </a:lnSpc>
            </a:pPr>
            <a:r>
              <a:rPr lang="he-IL" sz="1700" dirty="0" err="1" smtClean="0"/>
              <a:t>א</a:t>
            </a:r>
            <a:r>
              <a:rPr lang="he-IL" sz="1700" dirty="0" err="1"/>
              <a:t>''ל</a:t>
            </a:r>
            <a:r>
              <a:rPr lang="he-IL" sz="1700" dirty="0"/>
              <a:t> רב </a:t>
            </a:r>
            <a:r>
              <a:rPr lang="he-IL" sz="1700" dirty="0" err="1"/>
              <a:t>הונא</a:t>
            </a:r>
            <a:r>
              <a:rPr lang="he-IL" sz="1700" dirty="0"/>
              <a:t> בריה </a:t>
            </a:r>
            <a:r>
              <a:rPr lang="he-IL" sz="1700" dirty="0" err="1"/>
              <a:t>דרב</a:t>
            </a:r>
            <a:r>
              <a:rPr lang="he-IL" sz="1700" dirty="0"/>
              <a:t> יהושע </a:t>
            </a:r>
            <a:r>
              <a:rPr lang="he-IL" sz="1700" dirty="0" err="1" smtClean="0"/>
              <a:t>לרבא</a:t>
            </a:r>
            <a:r>
              <a:rPr lang="he-IL" sz="1700" dirty="0" smtClean="0"/>
              <a:t>: </a:t>
            </a:r>
          </a:p>
          <a:p>
            <a:pPr>
              <a:lnSpc>
                <a:spcPct val="120000"/>
              </a:lnSpc>
            </a:pPr>
            <a:r>
              <a:rPr lang="he-IL" sz="1700" dirty="0" smtClean="0"/>
              <a:t>ממאי </a:t>
            </a:r>
            <a:r>
              <a:rPr lang="he-IL" sz="1700" dirty="0" err="1" smtClean="0"/>
              <a:t>דהכי</a:t>
            </a:r>
            <a:r>
              <a:rPr lang="he-IL" sz="1700" dirty="0" smtClean="0"/>
              <a:t>? </a:t>
            </a:r>
          </a:p>
          <a:p>
            <a:pPr>
              <a:lnSpc>
                <a:spcPct val="120000"/>
              </a:lnSpc>
            </a:pPr>
            <a:r>
              <a:rPr lang="he-IL" sz="1700" dirty="0" smtClean="0"/>
              <a:t>לעולם </a:t>
            </a:r>
            <a:r>
              <a:rPr lang="he-IL" sz="1700" dirty="0"/>
              <a:t>אימא לך </a:t>
            </a:r>
            <a:r>
              <a:rPr lang="he-IL" sz="1700" dirty="0" smtClean="0"/>
              <a:t>'ואני' </a:t>
            </a:r>
            <a:r>
              <a:rPr lang="he-IL" sz="1700" dirty="0" err="1"/>
              <a:t>אכוליה</a:t>
            </a:r>
            <a:r>
              <a:rPr lang="he-IL" sz="1700" dirty="0"/>
              <a:t> </a:t>
            </a:r>
            <a:r>
              <a:rPr lang="he-IL" sz="1700" dirty="0" err="1" smtClean="0"/>
              <a:t>דדיבורא</a:t>
            </a:r>
            <a:r>
              <a:rPr lang="he-IL" sz="1700" dirty="0" smtClean="0"/>
              <a:t>,</a:t>
            </a:r>
          </a:p>
          <a:p>
            <a:pPr>
              <a:lnSpc>
                <a:spcPct val="120000"/>
              </a:lnSpc>
            </a:pPr>
            <a:r>
              <a:rPr lang="he-IL" sz="1700" dirty="0" smtClean="0"/>
              <a:t>ואי </a:t>
            </a:r>
            <a:r>
              <a:rPr lang="he-IL" sz="1700" dirty="0"/>
              <a:t>משום </a:t>
            </a:r>
            <a:r>
              <a:rPr lang="he-IL" sz="1700" dirty="0" smtClean="0"/>
              <a:t>'ועלי' </a:t>
            </a:r>
            <a:r>
              <a:rPr lang="he-IL" sz="1700" dirty="0"/>
              <a:t>מאי </a:t>
            </a:r>
            <a:r>
              <a:rPr lang="he-IL" sz="1700" dirty="0" err="1" smtClean="0"/>
              <a:t>קאמר</a:t>
            </a:r>
            <a:r>
              <a:rPr lang="he-IL" sz="1700" dirty="0" smtClean="0"/>
              <a:t> 'ועלי' </a:t>
            </a:r>
            <a:r>
              <a:rPr lang="he-IL" sz="1700" dirty="0"/>
              <a:t>בהא </a:t>
            </a:r>
            <a:r>
              <a:rPr lang="he-IL" sz="1700" dirty="0" smtClean="0"/>
              <a:t>מילתא.</a:t>
            </a:r>
          </a:p>
          <a:p>
            <a:pPr>
              <a:lnSpc>
                <a:spcPct val="120000"/>
              </a:lnSpc>
            </a:pPr>
            <a:endParaRPr lang="he-IL" sz="1500" dirty="0" smtClean="0"/>
          </a:p>
          <a:p>
            <a:pPr>
              <a:lnSpc>
                <a:spcPct val="120000"/>
              </a:lnSpc>
            </a:pPr>
            <a:r>
              <a:rPr lang="he-IL" sz="1700" dirty="0" smtClean="0"/>
              <a:t>דאי </a:t>
            </a:r>
            <a:r>
              <a:rPr lang="he-IL" sz="1700" dirty="0"/>
              <a:t>לא </a:t>
            </a:r>
            <a:r>
              <a:rPr lang="he-IL" sz="1700" dirty="0" err="1"/>
              <a:t>תימא</a:t>
            </a:r>
            <a:r>
              <a:rPr lang="he-IL" sz="1700" dirty="0"/>
              <a:t> </a:t>
            </a:r>
            <a:r>
              <a:rPr lang="he-IL" sz="1700" dirty="0" smtClean="0"/>
              <a:t>הכי, </a:t>
            </a:r>
            <a:r>
              <a:rPr lang="he-IL" sz="1700" dirty="0" err="1"/>
              <a:t>דקתני</a:t>
            </a:r>
            <a:r>
              <a:rPr lang="he-IL" sz="1700" dirty="0"/>
              <a:t> </a:t>
            </a:r>
            <a:r>
              <a:rPr lang="he-IL" sz="1700" dirty="0" smtClean="0"/>
              <a:t>סיפא: </a:t>
            </a:r>
          </a:p>
          <a:p>
            <a:pPr>
              <a:lnSpc>
                <a:spcPct val="120000"/>
              </a:lnSpc>
            </a:pPr>
            <a:r>
              <a:rPr lang="he-IL" sz="1700" dirty="0" smtClean="0">
                <a:solidFill>
                  <a:srgbClr val="F79646">
                    <a:lumMod val="50000"/>
                  </a:srgbClr>
                </a:solidFill>
              </a:rPr>
              <a:t>'הרי </a:t>
            </a:r>
            <a:r>
              <a:rPr lang="he-IL" sz="1700" dirty="0">
                <a:solidFill>
                  <a:srgbClr val="F79646">
                    <a:lumMod val="50000"/>
                  </a:srgbClr>
                </a:solidFill>
              </a:rPr>
              <a:t>עלי לגלח חצי </a:t>
            </a:r>
            <a:r>
              <a:rPr lang="he-IL" sz="1700" dirty="0" smtClean="0">
                <a:solidFill>
                  <a:srgbClr val="F79646">
                    <a:lumMod val="50000"/>
                  </a:srgbClr>
                </a:solidFill>
              </a:rPr>
              <a:t>נזיר', </a:t>
            </a:r>
            <a:r>
              <a:rPr lang="he-IL" sz="1700" dirty="0">
                <a:solidFill>
                  <a:srgbClr val="F79646">
                    <a:lumMod val="50000"/>
                  </a:srgbClr>
                </a:solidFill>
              </a:rPr>
              <a:t>ושמע </a:t>
            </a:r>
            <a:r>
              <a:rPr lang="he-IL" sz="1700" dirty="0" err="1">
                <a:solidFill>
                  <a:srgbClr val="F79646">
                    <a:lumMod val="50000"/>
                  </a:srgbClr>
                </a:solidFill>
              </a:rPr>
              <a:t>חבירו</a:t>
            </a:r>
            <a:r>
              <a:rPr lang="he-IL" sz="1700" dirty="0">
                <a:solidFill>
                  <a:srgbClr val="F79646">
                    <a:lumMod val="50000"/>
                  </a:srgbClr>
                </a:solidFill>
              </a:rPr>
              <a:t> ואמר </a:t>
            </a:r>
            <a:r>
              <a:rPr lang="he-IL" sz="1700" dirty="0" smtClean="0">
                <a:solidFill>
                  <a:srgbClr val="F79646">
                    <a:lumMod val="50000"/>
                  </a:srgbClr>
                </a:solidFill>
              </a:rPr>
              <a:t>'ואני </a:t>
            </a:r>
            <a:r>
              <a:rPr lang="he-IL" sz="1700" dirty="0">
                <a:solidFill>
                  <a:srgbClr val="F79646">
                    <a:lumMod val="50000"/>
                  </a:srgbClr>
                </a:solidFill>
              </a:rPr>
              <a:t>עלי לגלח חצי </a:t>
            </a:r>
            <a:r>
              <a:rPr lang="he-IL" sz="1700" dirty="0" smtClean="0">
                <a:solidFill>
                  <a:srgbClr val="F79646">
                    <a:lumMod val="50000"/>
                  </a:srgbClr>
                </a:solidFill>
              </a:rPr>
              <a:t>נזיר' </a:t>
            </a:r>
            <a:r>
              <a:rPr lang="he-IL" sz="1700" dirty="0"/>
              <a:t>-</a:t>
            </a:r>
            <a:endParaRPr lang="he-IL" sz="1700" dirty="0" smtClean="0">
              <a:solidFill>
                <a:srgbClr val="F79646">
                  <a:lumMod val="50000"/>
                </a:srgbClr>
              </a:solidFill>
            </a:endParaRPr>
          </a:p>
          <a:p>
            <a:pPr>
              <a:lnSpc>
                <a:spcPct val="120000"/>
              </a:lnSpc>
            </a:pPr>
            <a:r>
              <a:rPr lang="he-IL" sz="1700" dirty="0" smtClean="0"/>
              <a:t>התם </a:t>
            </a:r>
            <a:r>
              <a:rPr lang="he-IL" sz="1700" dirty="0"/>
              <a:t>מי איכא </a:t>
            </a:r>
            <a:r>
              <a:rPr lang="he-IL" sz="1700" dirty="0" err="1"/>
              <a:t>תרתין</a:t>
            </a:r>
            <a:r>
              <a:rPr lang="he-IL" sz="1700" dirty="0"/>
              <a:t> </a:t>
            </a:r>
            <a:r>
              <a:rPr lang="he-IL" sz="1700" dirty="0" smtClean="0"/>
              <a:t>מילי? </a:t>
            </a:r>
          </a:p>
          <a:p>
            <a:pPr>
              <a:lnSpc>
                <a:spcPct val="120000"/>
              </a:lnSpc>
            </a:pPr>
            <a:r>
              <a:rPr lang="he-IL" sz="1700" dirty="0" smtClean="0"/>
              <a:t>אלא </a:t>
            </a:r>
            <a:r>
              <a:rPr lang="he-IL" sz="1700" dirty="0"/>
              <a:t>מאי </a:t>
            </a:r>
            <a:r>
              <a:rPr lang="he-IL" sz="1700" dirty="0" err="1"/>
              <a:t>קאמר</a:t>
            </a:r>
            <a:r>
              <a:rPr lang="he-IL" sz="1700" dirty="0"/>
              <a:t> </a:t>
            </a:r>
            <a:r>
              <a:rPr lang="he-IL" sz="1700" dirty="0" smtClean="0"/>
              <a:t>'עלי' </a:t>
            </a:r>
            <a:r>
              <a:rPr lang="he-IL" sz="1700" dirty="0"/>
              <a:t>בהא </a:t>
            </a:r>
            <a:r>
              <a:rPr lang="he-IL" sz="1700" dirty="0" smtClean="0"/>
              <a:t>מילתא, </a:t>
            </a:r>
          </a:p>
          <a:p>
            <a:pPr>
              <a:lnSpc>
                <a:spcPct val="120000"/>
              </a:lnSpc>
            </a:pPr>
            <a:r>
              <a:rPr lang="he-IL" sz="1700" dirty="0" smtClean="0"/>
              <a:t>הכא </a:t>
            </a:r>
            <a:r>
              <a:rPr lang="he-IL" sz="1700" dirty="0" err="1"/>
              <a:t>נמי</a:t>
            </a:r>
            <a:r>
              <a:rPr lang="he-IL" sz="1700" dirty="0"/>
              <a:t> כי </a:t>
            </a:r>
            <a:r>
              <a:rPr lang="he-IL" sz="1700" dirty="0" err="1"/>
              <a:t>קאמר</a:t>
            </a:r>
            <a:r>
              <a:rPr lang="he-IL" sz="1700" dirty="0"/>
              <a:t> </a:t>
            </a:r>
            <a:r>
              <a:rPr lang="he-IL" sz="1700" dirty="0" smtClean="0"/>
              <a:t>'עלי' </a:t>
            </a:r>
            <a:r>
              <a:rPr lang="he-IL" sz="1700" dirty="0"/>
              <a:t>בהא </a:t>
            </a:r>
            <a:r>
              <a:rPr lang="he-IL" sz="1700" dirty="0" smtClean="0"/>
              <a:t>מילתא. </a:t>
            </a:r>
          </a:p>
          <a:p>
            <a:pPr>
              <a:lnSpc>
                <a:spcPct val="120000"/>
              </a:lnSpc>
            </a:pPr>
            <a:endParaRPr lang="he-IL" sz="1500" dirty="0"/>
          </a:p>
          <a:p>
            <a:pPr>
              <a:lnSpc>
                <a:spcPct val="120000"/>
              </a:lnSpc>
            </a:pPr>
            <a:r>
              <a:rPr lang="he-IL" sz="1700" dirty="0" err="1" smtClean="0"/>
              <a:t>א</a:t>
            </a:r>
            <a:r>
              <a:rPr lang="he-IL" sz="1700" dirty="0" err="1"/>
              <a:t>''ל</a:t>
            </a:r>
            <a:r>
              <a:rPr lang="he-IL" sz="1700" dirty="0"/>
              <a:t> </a:t>
            </a:r>
            <a:r>
              <a:rPr lang="he-IL" sz="1700" dirty="0" smtClean="0"/>
              <a:t>רבא: </a:t>
            </a:r>
          </a:p>
          <a:p>
            <a:pPr>
              <a:lnSpc>
                <a:spcPct val="120000"/>
              </a:lnSpc>
            </a:pPr>
            <a:r>
              <a:rPr lang="he-IL" sz="1700" dirty="0" smtClean="0"/>
              <a:t>הכי השתא? </a:t>
            </a:r>
          </a:p>
          <a:p>
            <a:pPr>
              <a:lnSpc>
                <a:spcPct val="120000"/>
              </a:lnSpc>
            </a:pPr>
            <a:r>
              <a:rPr lang="he-IL" sz="1700" dirty="0" smtClean="0"/>
              <a:t>אי </a:t>
            </a:r>
            <a:r>
              <a:rPr lang="he-IL" sz="1700" dirty="0"/>
              <a:t>אמרת </a:t>
            </a:r>
            <a:r>
              <a:rPr lang="he-IL" sz="1700" dirty="0" err="1"/>
              <a:t>בשלמא</a:t>
            </a:r>
            <a:r>
              <a:rPr lang="he-IL" sz="1700" dirty="0"/>
              <a:t> רישא </a:t>
            </a:r>
            <a:r>
              <a:rPr lang="he-IL" sz="1700" dirty="0" err="1" smtClean="0"/>
              <a:t>צריכא</a:t>
            </a:r>
            <a:r>
              <a:rPr lang="he-IL" sz="1700" dirty="0" smtClean="0"/>
              <a:t>, </a:t>
            </a:r>
            <a:r>
              <a:rPr lang="he-IL" sz="1700" dirty="0"/>
              <a:t>סיפא לא </a:t>
            </a:r>
            <a:r>
              <a:rPr lang="he-IL" sz="1700" dirty="0" err="1" smtClean="0"/>
              <a:t>צריכא</a:t>
            </a:r>
            <a:r>
              <a:rPr lang="he-IL" sz="1700" dirty="0" smtClean="0"/>
              <a:t>, </a:t>
            </a:r>
            <a:r>
              <a:rPr lang="he-IL" sz="1700" dirty="0"/>
              <a:t>תני סיפא דלא </a:t>
            </a:r>
            <a:r>
              <a:rPr lang="he-IL" sz="1700" dirty="0" err="1"/>
              <a:t>צריכא</a:t>
            </a:r>
            <a:r>
              <a:rPr lang="he-IL" sz="1700" dirty="0"/>
              <a:t> משום רישא </a:t>
            </a:r>
            <a:r>
              <a:rPr lang="he-IL" sz="1700" dirty="0" err="1" smtClean="0"/>
              <a:t>דצריכא</a:t>
            </a:r>
            <a:r>
              <a:rPr lang="he-IL" sz="1700" dirty="0" smtClean="0"/>
              <a:t>. </a:t>
            </a:r>
          </a:p>
          <a:p>
            <a:pPr>
              <a:lnSpc>
                <a:spcPct val="120000"/>
              </a:lnSpc>
            </a:pPr>
            <a:r>
              <a:rPr lang="he-IL" sz="1700" dirty="0" smtClean="0"/>
              <a:t>אלא </a:t>
            </a:r>
            <a:r>
              <a:rPr lang="he-IL" sz="1700" dirty="0"/>
              <a:t>אי אמרת רישא לא </a:t>
            </a:r>
            <a:r>
              <a:rPr lang="he-IL" sz="1700" dirty="0" err="1" smtClean="0"/>
              <a:t>צריכא</a:t>
            </a:r>
            <a:r>
              <a:rPr lang="he-IL" sz="1700" dirty="0" smtClean="0"/>
              <a:t>, </a:t>
            </a:r>
            <a:r>
              <a:rPr lang="he-IL" sz="1700" dirty="0"/>
              <a:t>סיפא לא </a:t>
            </a:r>
            <a:r>
              <a:rPr lang="he-IL" sz="1700" dirty="0" err="1" smtClean="0"/>
              <a:t>צריכא</a:t>
            </a:r>
            <a:r>
              <a:rPr lang="he-IL" sz="1700" dirty="0" smtClean="0"/>
              <a:t>, </a:t>
            </a:r>
            <a:r>
              <a:rPr lang="he-IL" sz="1700" dirty="0"/>
              <a:t>תני רישא דלא </a:t>
            </a:r>
            <a:r>
              <a:rPr lang="he-IL" sz="1700" dirty="0" err="1"/>
              <a:t>צריכא</a:t>
            </a:r>
            <a:r>
              <a:rPr lang="he-IL" sz="1700" dirty="0"/>
              <a:t> ותני סיפא דלא </a:t>
            </a:r>
            <a:r>
              <a:rPr lang="he-IL" sz="1700" dirty="0" err="1" smtClean="0"/>
              <a:t>צריכא</a:t>
            </a:r>
            <a:r>
              <a:rPr lang="he-IL" sz="1700" dirty="0" smtClean="0"/>
              <a:t>?</a:t>
            </a:r>
          </a:p>
        </p:txBody>
      </p:sp>
      <p:sp>
        <p:nvSpPr>
          <p:cNvPr id="5" name="TextBox 4"/>
          <p:cNvSpPr txBox="1"/>
          <p:nvPr/>
        </p:nvSpPr>
        <p:spPr>
          <a:xfrm>
            <a:off x="-108520" y="35332"/>
            <a:ext cx="1691680" cy="369332"/>
          </a:xfrm>
          <a:prstGeom prst="rect">
            <a:avLst/>
          </a:prstGeom>
          <a:noFill/>
        </p:spPr>
        <p:txBody>
          <a:bodyPr wrap="square" rtlCol="1">
            <a:spAutoFit/>
          </a:bodyPr>
          <a:lstStyle/>
          <a:p>
            <a:r>
              <a:rPr lang="he-IL" b="1" dirty="0" smtClean="0">
                <a:solidFill>
                  <a:schemeClr val="bg1">
                    <a:lumMod val="50000"/>
                  </a:schemeClr>
                </a:solidFill>
              </a:rPr>
              <a:t>דף יא עמוד ב</a:t>
            </a:r>
            <a:endParaRPr lang="he-IL" b="1" dirty="0">
              <a:solidFill>
                <a:schemeClr val="bg1">
                  <a:lumMod val="50000"/>
                </a:schemeClr>
              </a:solidFill>
            </a:endParaRPr>
          </a:p>
        </p:txBody>
      </p:sp>
      <p:sp>
        <p:nvSpPr>
          <p:cNvPr id="6" name="הסבר מלבני מעוגל 5"/>
          <p:cNvSpPr/>
          <p:nvPr/>
        </p:nvSpPr>
        <p:spPr>
          <a:xfrm>
            <a:off x="3923838" y="188640"/>
            <a:ext cx="4803988" cy="1152128"/>
          </a:xfrm>
          <a:prstGeom prst="wedgeRoundRectCallout">
            <a:avLst>
              <a:gd name="adj1" fmla="val 53200"/>
              <a:gd name="adj2" fmla="val 38623"/>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nSpc>
                <a:spcPct val="120000"/>
              </a:lnSpc>
            </a:pPr>
            <a:r>
              <a:rPr lang="he-IL" sz="1400" dirty="0" err="1">
                <a:solidFill>
                  <a:prstClr val="black"/>
                </a:solidFill>
              </a:rPr>
              <a:t>איבעיא</a:t>
            </a:r>
            <a:r>
              <a:rPr lang="he-IL" sz="1400" dirty="0">
                <a:solidFill>
                  <a:prstClr val="black"/>
                </a:solidFill>
              </a:rPr>
              <a:t> להו: </a:t>
            </a:r>
            <a:r>
              <a:rPr lang="he-IL" sz="1400" dirty="0" smtClean="0">
                <a:solidFill>
                  <a:prstClr val="black"/>
                </a:solidFill>
              </a:rPr>
              <a:t>שמע </a:t>
            </a:r>
            <a:r>
              <a:rPr lang="he-IL" sz="1400" dirty="0" err="1">
                <a:solidFill>
                  <a:prstClr val="black"/>
                </a:solidFill>
              </a:rPr>
              <a:t>חבירו</a:t>
            </a:r>
            <a:r>
              <a:rPr lang="he-IL" sz="1400" dirty="0">
                <a:solidFill>
                  <a:prstClr val="black"/>
                </a:solidFill>
              </a:rPr>
              <a:t> ואמר 'ואני' מהו? ...</a:t>
            </a:r>
          </a:p>
          <a:p>
            <a:pPr lvl="0">
              <a:lnSpc>
                <a:spcPct val="120000"/>
              </a:lnSpc>
            </a:pPr>
            <a:endParaRPr lang="he-IL" sz="900" dirty="0">
              <a:solidFill>
                <a:prstClr val="black"/>
              </a:solidFill>
            </a:endParaRPr>
          </a:p>
          <a:p>
            <a:pPr lvl="0">
              <a:lnSpc>
                <a:spcPct val="120000"/>
              </a:lnSpc>
            </a:pPr>
            <a:r>
              <a:rPr lang="he-IL" sz="1400" dirty="0">
                <a:solidFill>
                  <a:prstClr val="black"/>
                </a:solidFill>
              </a:rPr>
              <a:t>תא שמע: </a:t>
            </a:r>
            <a:r>
              <a:rPr lang="he-IL" sz="1400" dirty="0" smtClean="0">
                <a:solidFill>
                  <a:srgbClr val="F79646">
                    <a:lumMod val="50000"/>
                  </a:srgbClr>
                </a:solidFill>
              </a:rPr>
              <a:t>'ואני </a:t>
            </a:r>
            <a:r>
              <a:rPr lang="he-IL" sz="1400" dirty="0">
                <a:solidFill>
                  <a:srgbClr val="F79646">
                    <a:lumMod val="50000"/>
                  </a:srgbClr>
                </a:solidFill>
              </a:rPr>
              <a:t>ועלי לגלח נזיר' - אם היו פקחים, </a:t>
            </a:r>
            <a:r>
              <a:rPr lang="he-IL" sz="1400" dirty="0" err="1">
                <a:solidFill>
                  <a:srgbClr val="F79646">
                    <a:lumMod val="50000"/>
                  </a:srgbClr>
                </a:solidFill>
              </a:rPr>
              <a:t>מגלחין</a:t>
            </a:r>
            <a:r>
              <a:rPr lang="he-IL" sz="1400" dirty="0">
                <a:solidFill>
                  <a:srgbClr val="F79646">
                    <a:lumMod val="50000"/>
                  </a:srgbClr>
                </a:solidFill>
              </a:rPr>
              <a:t> זה את </a:t>
            </a:r>
            <a:r>
              <a:rPr lang="he-IL" sz="1400" dirty="0" smtClean="0">
                <a:solidFill>
                  <a:srgbClr val="F79646">
                    <a:lumMod val="50000"/>
                  </a:srgbClr>
                </a:solidFill>
              </a:rPr>
              <a:t>זה.</a:t>
            </a:r>
          </a:p>
          <a:p>
            <a:pPr lvl="0">
              <a:lnSpc>
                <a:spcPct val="120000"/>
              </a:lnSpc>
            </a:pPr>
            <a:r>
              <a:rPr lang="he-IL" sz="1400" dirty="0" err="1" smtClean="0">
                <a:solidFill>
                  <a:prstClr val="black"/>
                </a:solidFill>
              </a:rPr>
              <a:t>מדקאמר</a:t>
            </a:r>
            <a:r>
              <a:rPr lang="he-IL" sz="1400" dirty="0" smtClean="0">
                <a:solidFill>
                  <a:prstClr val="black"/>
                </a:solidFill>
              </a:rPr>
              <a:t> </a:t>
            </a:r>
            <a:r>
              <a:rPr lang="he-IL" sz="1400" dirty="0">
                <a:solidFill>
                  <a:prstClr val="black"/>
                </a:solidFill>
              </a:rPr>
              <a:t>'ואני ועלי', </a:t>
            </a:r>
            <a:r>
              <a:rPr lang="he-IL" sz="1400" dirty="0" err="1">
                <a:solidFill>
                  <a:prstClr val="black"/>
                </a:solidFill>
              </a:rPr>
              <a:t>ש''מ</a:t>
            </a:r>
            <a:r>
              <a:rPr lang="he-IL" sz="1400" dirty="0">
                <a:solidFill>
                  <a:prstClr val="black"/>
                </a:solidFill>
              </a:rPr>
              <a:t> 'ואני' </a:t>
            </a:r>
            <a:r>
              <a:rPr lang="he-IL" sz="1400" dirty="0" err="1">
                <a:solidFill>
                  <a:prstClr val="black"/>
                </a:solidFill>
              </a:rPr>
              <a:t>אפלגיה</a:t>
            </a:r>
            <a:r>
              <a:rPr lang="he-IL" sz="1400" dirty="0">
                <a:solidFill>
                  <a:prstClr val="black"/>
                </a:solidFill>
              </a:rPr>
              <a:t> </a:t>
            </a:r>
            <a:r>
              <a:rPr lang="he-IL" sz="1400" dirty="0" err="1">
                <a:solidFill>
                  <a:prstClr val="black"/>
                </a:solidFill>
              </a:rPr>
              <a:t>דדיבורא</a:t>
            </a:r>
            <a:r>
              <a:rPr lang="he-IL" sz="1400" dirty="0">
                <a:solidFill>
                  <a:prstClr val="black"/>
                </a:solidFill>
              </a:rPr>
              <a:t>... </a:t>
            </a:r>
          </a:p>
        </p:txBody>
      </p:sp>
    </p:spTree>
    <p:extLst>
      <p:ext uri="{BB962C8B-B14F-4D97-AF65-F5344CB8AC3E}">
        <p14:creationId xmlns:p14="http://schemas.microsoft.com/office/powerpoint/2010/main" val="3421218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4772" y="116632"/>
            <a:ext cx="8568952" cy="6380208"/>
          </a:xfrm>
          <a:prstGeom prst="rect">
            <a:avLst/>
          </a:prstGeom>
          <a:noFill/>
        </p:spPr>
        <p:txBody>
          <a:bodyPr wrap="square" rtlCol="1">
            <a:spAutoFit/>
          </a:bodyPr>
          <a:lstStyle/>
          <a:p>
            <a:pPr lvl="0">
              <a:lnSpc>
                <a:spcPct val="130000"/>
              </a:lnSpc>
            </a:pPr>
            <a:endParaRPr lang="he-IL" sz="1400" b="1" dirty="0" smtClean="0">
              <a:solidFill>
                <a:schemeClr val="accent2"/>
              </a:solidFill>
            </a:endParaRPr>
          </a:p>
          <a:p>
            <a:pPr lvl="0">
              <a:lnSpc>
                <a:spcPct val="130000"/>
              </a:lnSpc>
            </a:pPr>
            <a:r>
              <a:rPr lang="he-IL" sz="2800" b="1" dirty="0" smtClean="0">
                <a:solidFill>
                  <a:schemeClr val="accent2"/>
                </a:solidFill>
              </a:rPr>
              <a:t>להתראות מחר </a:t>
            </a:r>
            <a:r>
              <a:rPr lang="he-IL" sz="2800" b="1" dirty="0">
                <a:solidFill>
                  <a:schemeClr val="accent2"/>
                </a:solidFill>
              </a:rPr>
              <a:t>בשיעור </a:t>
            </a:r>
            <a:r>
              <a:rPr lang="he-IL" sz="2800" b="1" dirty="0" smtClean="0">
                <a:solidFill>
                  <a:schemeClr val="accent2"/>
                </a:solidFill>
              </a:rPr>
              <a:t>הבא</a:t>
            </a:r>
            <a:endParaRPr lang="he-IL" sz="2000" dirty="0">
              <a:solidFill>
                <a:prstClr val="black"/>
              </a:solidFill>
            </a:endParaRPr>
          </a:p>
          <a:p>
            <a:pPr lvl="0">
              <a:lnSpc>
                <a:spcPct val="130000"/>
              </a:lnSpc>
            </a:pPr>
            <a:endParaRPr lang="he-IL" sz="2000" dirty="0" smtClean="0">
              <a:solidFill>
                <a:prstClr val="black"/>
              </a:solidFill>
            </a:endParaRPr>
          </a:p>
          <a:p>
            <a:pPr lvl="0">
              <a:lnSpc>
                <a:spcPct val="130000"/>
              </a:lnSpc>
            </a:pPr>
            <a:r>
              <a:rPr lang="he-IL" sz="2000" dirty="0" smtClean="0">
                <a:solidFill>
                  <a:prstClr val="black"/>
                </a:solidFill>
              </a:rPr>
              <a:t>לידיעתכם</a:t>
            </a:r>
            <a:r>
              <a:rPr lang="he-IL" sz="2000" dirty="0">
                <a:solidFill>
                  <a:prstClr val="black"/>
                </a:solidFill>
              </a:rPr>
              <a:t>:</a:t>
            </a:r>
          </a:p>
          <a:p>
            <a:pPr lvl="0">
              <a:lnSpc>
                <a:spcPct val="130000"/>
              </a:lnSpc>
            </a:pPr>
            <a:r>
              <a:rPr lang="he-IL" sz="2000" dirty="0">
                <a:solidFill>
                  <a:prstClr val="black"/>
                </a:solidFill>
              </a:rPr>
              <a:t>שיעורי האונליין מוקלטים וזמינים </a:t>
            </a:r>
            <a:r>
              <a:rPr lang="he-IL" sz="2000" dirty="0" err="1">
                <a:solidFill>
                  <a:prstClr val="black"/>
                </a:solidFill>
              </a:rPr>
              <a:t>לצפיה</a:t>
            </a:r>
            <a:r>
              <a:rPr lang="he-IL" sz="2000" dirty="0">
                <a:solidFill>
                  <a:prstClr val="black"/>
                </a:solidFill>
              </a:rPr>
              <a:t> חוזרת [החל מעוד </a:t>
            </a:r>
            <a:r>
              <a:rPr lang="he-IL" sz="2000" dirty="0" smtClean="0">
                <a:solidFill>
                  <a:prstClr val="black"/>
                </a:solidFill>
              </a:rPr>
              <a:t>שעה] </a:t>
            </a:r>
            <a:r>
              <a:rPr lang="he-IL" sz="2000" dirty="0">
                <a:solidFill>
                  <a:prstClr val="black"/>
                </a:solidFill>
              </a:rPr>
              <a:t>בפורטל הדף היומי (בספריית שיעורי שמע/וידאו</a:t>
            </a:r>
            <a:r>
              <a:rPr lang="he-IL" sz="2000" dirty="0" smtClean="0">
                <a:solidFill>
                  <a:prstClr val="black"/>
                </a:solidFill>
              </a:rPr>
              <a:t>) ובאפליקציה.</a:t>
            </a:r>
          </a:p>
          <a:p>
            <a:pPr lvl="0">
              <a:lnSpc>
                <a:spcPct val="130000"/>
              </a:lnSpc>
            </a:pPr>
            <a:endParaRPr lang="he-IL" sz="2000" dirty="0">
              <a:solidFill>
                <a:prstClr val="black"/>
              </a:solidFill>
            </a:endParaRPr>
          </a:p>
          <a:p>
            <a:pPr algn="ctr"/>
            <a:endParaRPr lang="he-IL" sz="3600" b="1" dirty="0" smtClean="0">
              <a:solidFill>
                <a:schemeClr val="accent2">
                  <a:lumMod val="75000"/>
                </a:schemeClr>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endParaRPr lang="he-IL" dirty="0" smtClean="0">
              <a:solidFill>
                <a:prstClr val="black"/>
              </a:solidFill>
            </a:endParaRPr>
          </a:p>
          <a:p>
            <a:pPr lvl="0" algn="ctr"/>
            <a:endParaRPr lang="he-IL" sz="3200" dirty="0">
              <a:solidFill>
                <a:prstClr val="black"/>
              </a:solidFill>
            </a:endParaRPr>
          </a:p>
          <a:p>
            <a:pPr lvl="0" algn="ctr"/>
            <a:endParaRPr lang="he-IL" sz="1600" dirty="0" smtClean="0">
              <a:solidFill>
                <a:prstClr val="black"/>
              </a:solidFill>
            </a:endParaRPr>
          </a:p>
          <a:p>
            <a:pPr lvl="0" algn="ctr"/>
            <a:r>
              <a:rPr lang="he-IL" sz="2300" b="1" dirty="0">
                <a:solidFill>
                  <a:srgbClr val="EEECE1">
                    <a:lumMod val="50000"/>
                  </a:srgbClr>
                </a:solidFill>
              </a:rPr>
              <a:t>השיעור היום הוקדש לרפואת גיתית לאה </a:t>
            </a:r>
            <a:r>
              <a:rPr lang="he-IL" sz="2300" b="1">
                <a:solidFill>
                  <a:srgbClr val="EEECE1">
                    <a:lumMod val="50000"/>
                  </a:srgbClr>
                </a:solidFill>
              </a:rPr>
              <a:t>בת </a:t>
            </a:r>
            <a:r>
              <a:rPr lang="he-IL" sz="2300" b="1" smtClean="0">
                <a:solidFill>
                  <a:srgbClr val="EEECE1">
                    <a:lumMod val="50000"/>
                  </a:srgbClr>
                </a:solidFill>
              </a:rPr>
              <a:t>רות</a:t>
            </a:r>
            <a:endParaRPr lang="he-IL" sz="2300" b="1" dirty="0" smtClean="0">
              <a:solidFill>
                <a:srgbClr val="EEECE1">
                  <a:lumMod val="50000"/>
                </a:srgbClr>
              </a:solidFill>
            </a:endParaRPr>
          </a:p>
          <a:p>
            <a:pPr lvl="0" algn="ctr"/>
            <a:endParaRPr lang="he-IL" sz="1600" dirty="0" smtClean="0">
              <a:solidFill>
                <a:prstClr val="black"/>
              </a:solidFill>
            </a:endParaRPr>
          </a:p>
          <a:p>
            <a:pPr lvl="0" algn="ctr"/>
            <a:r>
              <a:rPr lang="he-IL" dirty="0" smtClean="0">
                <a:solidFill>
                  <a:prstClr val="black"/>
                </a:solidFill>
              </a:rPr>
              <a:t>לסיוע טכני ולהקדשת שיעורים:</a:t>
            </a:r>
            <a:r>
              <a:rPr lang="en-US" dirty="0" smtClean="0">
                <a:solidFill>
                  <a:prstClr val="black"/>
                </a:solidFill>
                <a:hlinkClick r:id="rId2"/>
              </a:rPr>
              <a:t>daf-yomi@daf-yomi.com</a:t>
            </a:r>
            <a:r>
              <a:rPr lang="en-US" dirty="0" smtClean="0">
                <a:solidFill>
                  <a:prstClr val="black"/>
                </a:solidFill>
              </a:rPr>
              <a:t> </a:t>
            </a:r>
            <a:endParaRPr lang="he-IL" dirty="0">
              <a:solidFill>
                <a:prstClr val="black"/>
              </a:solidFill>
            </a:endParaRPr>
          </a:p>
        </p:txBody>
      </p:sp>
      <p:pic>
        <p:nvPicPr>
          <p:cNvPr id="2" name="תמונה 1"/>
          <p:cNvPicPr>
            <a:picLocks noChangeAspect="1"/>
          </p:cNvPicPr>
          <p:nvPr/>
        </p:nvPicPr>
        <p:blipFill>
          <a:blip r:embed="rId3"/>
          <a:stretch>
            <a:fillRect/>
          </a:stretch>
        </p:blipFill>
        <p:spPr>
          <a:xfrm>
            <a:off x="1691680" y="2760794"/>
            <a:ext cx="6624736" cy="1964350"/>
          </a:xfrm>
          <a:prstGeom prst="rect">
            <a:avLst/>
          </a:prstGeom>
        </p:spPr>
      </p:pic>
      <p:cxnSp>
        <p:nvCxnSpPr>
          <p:cNvPr id="6" name="מחבר חץ ישר 5"/>
          <p:cNvCxnSpPr/>
          <p:nvPr/>
        </p:nvCxnSpPr>
        <p:spPr>
          <a:xfrm flipH="1">
            <a:off x="6444208" y="2492896"/>
            <a:ext cx="648072" cy="1728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063310"/>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264772" y="1282828"/>
            <a:ext cx="8568952" cy="5216813"/>
          </a:xfrm>
          <a:prstGeom prst="rect">
            <a:avLst/>
          </a:prstGeom>
          <a:noFill/>
        </p:spPr>
        <p:txBody>
          <a:bodyPr wrap="square" rtlCol="1">
            <a:spAutoFit/>
          </a:bodyPr>
          <a:lstStyle/>
          <a:p>
            <a:pPr algn="ctr"/>
            <a:r>
              <a:rPr lang="he-IL" sz="3600" b="1" dirty="0" smtClean="0">
                <a:solidFill>
                  <a:schemeClr val="accent2">
                    <a:lumMod val="75000"/>
                  </a:schemeClr>
                </a:solidFill>
              </a:rPr>
              <a:t>שיעור דף יומי אונליין</a:t>
            </a:r>
          </a:p>
          <a:p>
            <a:pPr algn="ctr"/>
            <a:endParaRPr lang="he-IL" sz="2000" b="1" dirty="0">
              <a:solidFill>
                <a:schemeClr val="accent2">
                  <a:lumMod val="75000"/>
                </a:schemeClr>
              </a:solidFill>
            </a:endParaRPr>
          </a:p>
          <a:p>
            <a:pPr lvl="0" algn="ctr"/>
            <a:r>
              <a:rPr lang="he-IL" sz="2400" b="1" dirty="0">
                <a:solidFill>
                  <a:srgbClr val="C0504D">
                    <a:lumMod val="75000"/>
                  </a:srgbClr>
                </a:solidFill>
              </a:rPr>
              <a:t>מתקיים בשעה </a:t>
            </a:r>
            <a:r>
              <a:rPr lang="he-IL" sz="2400" b="1" dirty="0" smtClean="0">
                <a:solidFill>
                  <a:srgbClr val="C0504D">
                    <a:lumMod val="75000"/>
                  </a:srgbClr>
                </a:solidFill>
              </a:rPr>
              <a:t>21:00-21:40 </a:t>
            </a:r>
            <a:r>
              <a:rPr lang="he-IL" sz="2400" b="1" dirty="0">
                <a:solidFill>
                  <a:srgbClr val="C0504D">
                    <a:lumMod val="75000"/>
                  </a:srgbClr>
                </a:solidFill>
              </a:rPr>
              <a:t>בימים א-ה</a:t>
            </a:r>
          </a:p>
          <a:p>
            <a:pPr lvl="0"/>
            <a:endParaRPr lang="he-IL" dirty="0">
              <a:solidFill>
                <a:prstClr val="black"/>
              </a:solidFill>
            </a:endParaRPr>
          </a:p>
          <a:p>
            <a:pPr lvl="0"/>
            <a:endParaRPr lang="he-IL" sz="800"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r>
              <a:rPr lang="he-IL" dirty="0" smtClean="0">
                <a:solidFill>
                  <a:prstClr val="black"/>
                </a:solidFill>
              </a:rPr>
              <a:t>לסיוע טכני ולהקדשת </a:t>
            </a:r>
            <a:r>
              <a:rPr lang="he-IL" dirty="0">
                <a:solidFill>
                  <a:prstClr val="black"/>
                </a:solidFill>
              </a:rPr>
              <a:t>שיעורים:</a:t>
            </a:r>
            <a:r>
              <a:rPr lang="en-US" dirty="0">
                <a:solidFill>
                  <a:prstClr val="black"/>
                </a:solidFill>
                <a:hlinkClick r:id="rId3"/>
              </a:rPr>
              <a:t>daf-yomi@daf-yomi.com</a:t>
            </a:r>
            <a:r>
              <a:rPr lang="en-US" dirty="0">
                <a:solidFill>
                  <a:prstClr val="black"/>
                </a:solidFill>
              </a:rPr>
              <a:t> </a:t>
            </a:r>
            <a:endParaRPr lang="he-IL" dirty="0">
              <a:solidFill>
                <a:prstClr val="black"/>
              </a:solidFill>
            </a:endParaRPr>
          </a:p>
        </p:txBody>
      </p:sp>
      <p:sp>
        <p:nvSpPr>
          <p:cNvPr id="6" name="TextBox 5"/>
          <p:cNvSpPr txBox="1"/>
          <p:nvPr/>
        </p:nvSpPr>
        <p:spPr>
          <a:xfrm>
            <a:off x="8244408" y="331369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7" name="TextBox 6"/>
          <p:cNvSpPr txBox="1"/>
          <p:nvPr/>
        </p:nvSpPr>
        <p:spPr>
          <a:xfrm>
            <a:off x="8244408" y="3841884"/>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9" name="TextBox 8"/>
          <p:cNvSpPr txBox="1"/>
          <p:nvPr/>
        </p:nvSpPr>
        <p:spPr>
          <a:xfrm>
            <a:off x="8244408" y="439381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graphicFrame>
        <p:nvGraphicFramePr>
          <p:cNvPr id="2" name="טבלה 1"/>
          <p:cNvGraphicFramePr>
            <a:graphicFrameLocks noGrp="1"/>
          </p:cNvGraphicFramePr>
          <p:nvPr>
            <p:extLst>
              <p:ext uri="{D42A27DB-BD31-4B8C-83A1-F6EECF244321}">
                <p14:modId xmlns:p14="http://schemas.microsoft.com/office/powerpoint/2010/main" val="88706806"/>
              </p:ext>
            </p:extLst>
          </p:nvPr>
        </p:nvGraphicFramePr>
        <p:xfrm>
          <a:off x="1187624" y="2958714"/>
          <a:ext cx="6912769" cy="2879208"/>
        </p:xfrm>
        <a:graphic>
          <a:graphicData uri="http://schemas.openxmlformats.org/drawingml/2006/table">
            <a:tbl>
              <a:tblPr rtl="1" firstRow="1" firstCol="1" bandRow="1"/>
              <a:tblGrid>
                <a:gridCol w="1420354"/>
                <a:gridCol w="3909827"/>
                <a:gridCol w="1582588"/>
              </a:tblGrid>
              <a:tr h="308349">
                <a:tc>
                  <a:txBody>
                    <a:bodyPr/>
                    <a:lstStyle/>
                    <a:p>
                      <a:pPr algn="ctr" rtl="1">
                        <a:lnSpc>
                          <a:spcPct val="115000"/>
                        </a:lnSpc>
                        <a:spcAft>
                          <a:spcPts val="0"/>
                        </a:spcAft>
                      </a:pPr>
                      <a:r>
                        <a:rPr lang="he-IL" sz="1500" b="1" dirty="0">
                          <a:effectLst/>
                          <a:latin typeface="Calibri"/>
                          <a:ea typeface="Calibri"/>
                          <a:cs typeface="Arial"/>
                        </a:rPr>
                        <a:t>יום</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תוכן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מגיד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r>
              <a:tr h="531902">
                <a:tc>
                  <a:txBody>
                    <a:bodyPr/>
                    <a:lstStyle/>
                    <a:p>
                      <a:pPr algn="just" rtl="1">
                        <a:lnSpc>
                          <a:spcPct val="115000"/>
                        </a:lnSpc>
                        <a:spcAft>
                          <a:spcPts val="0"/>
                        </a:spcAft>
                      </a:pPr>
                      <a:r>
                        <a:rPr lang="he-IL" sz="1500" dirty="0">
                          <a:effectLst/>
                          <a:latin typeface="Calibri"/>
                          <a:ea typeface="Calibri"/>
                          <a:cs typeface="Arial"/>
                        </a:rPr>
                        <a:t>יום א </a:t>
                      </a:r>
                      <a:r>
                        <a:rPr lang="he-IL" sz="1500" dirty="0" smtClean="0">
                          <a:effectLst/>
                          <a:latin typeface="Calibri"/>
                          <a:ea typeface="Calibri"/>
                          <a:cs typeface="Arial"/>
                        </a:rPr>
                        <a:t>(ט"ו</a:t>
                      </a:r>
                      <a:r>
                        <a:rPr lang="he-IL" sz="1500" baseline="0" dirty="0" smtClean="0">
                          <a:effectLst/>
                          <a:latin typeface="Calibri"/>
                          <a:ea typeface="Calibri"/>
                          <a:cs typeface="Arial"/>
                        </a:rPr>
                        <a:t> אלול</a:t>
                      </a:r>
                      <a:r>
                        <a:rPr lang="he-IL" sz="1500" dirty="0" smtClean="0">
                          <a:effectLst/>
                          <a:latin typeface="Calibri"/>
                          <a:ea typeface="Calibri"/>
                          <a:cs typeface="Arial"/>
                        </a:rPr>
                        <a:t>)</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ח ע"א (משנה) - ח ע"ב (סוף הפרק)</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שמואל נבון</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ב </a:t>
                      </a:r>
                      <a:r>
                        <a:rPr lang="he-IL" sz="1500" dirty="0" smtClean="0">
                          <a:effectLst/>
                          <a:latin typeface="Calibri"/>
                          <a:ea typeface="Calibri"/>
                          <a:cs typeface="Arial"/>
                        </a:rPr>
                        <a:t>(ט"ז</a:t>
                      </a:r>
                      <a:r>
                        <a:rPr lang="he-IL" sz="1500" baseline="0" dirty="0" smtClean="0">
                          <a:effectLst/>
                          <a:latin typeface="Calibri"/>
                          <a:ea typeface="Calibri"/>
                          <a:cs typeface="Arial"/>
                        </a:rPr>
                        <a:t> </a:t>
                      </a:r>
                      <a:r>
                        <a:rPr lang="he-IL" sz="1500" baseline="0" dirty="0" smtClean="0">
                          <a:effectLst/>
                          <a:latin typeface="+mn-lt"/>
                          <a:ea typeface="Calibri"/>
                          <a:cs typeface="Arial"/>
                        </a:rPr>
                        <a:t>אלול)</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ט ע"א (משנה) - י ע"א (משנה)</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דובי שחור</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ג </a:t>
                      </a:r>
                      <a:r>
                        <a:rPr lang="he-IL" sz="1500" dirty="0" smtClean="0">
                          <a:effectLst/>
                          <a:latin typeface="Calibri"/>
                          <a:ea typeface="Calibri"/>
                          <a:cs typeface="Arial"/>
                        </a:rPr>
                        <a:t>(י"ז</a:t>
                      </a:r>
                      <a:r>
                        <a:rPr lang="he-IL" sz="1500" baseline="0" dirty="0" smtClean="0">
                          <a:effectLst/>
                          <a:latin typeface="Calibri"/>
                          <a:ea typeface="Calibri"/>
                          <a:cs typeface="Arial"/>
                        </a:rPr>
                        <a:t> </a:t>
                      </a:r>
                      <a:r>
                        <a:rPr lang="he-IL" sz="1500" baseline="0" dirty="0" smtClean="0">
                          <a:effectLst/>
                          <a:latin typeface="+mn-lt"/>
                          <a:ea typeface="Calibri"/>
                          <a:cs typeface="Arial"/>
                        </a:rPr>
                        <a:t>אלול</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י ע"א (משנה) - י ע"ב (סוף העמוד)</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הראל שפירא</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smtClean="0">
                          <a:effectLst/>
                          <a:latin typeface="Calibri"/>
                          <a:ea typeface="Calibri"/>
                          <a:cs typeface="Arial"/>
                        </a:rPr>
                        <a:t>יום ד (י"ח</a:t>
                      </a:r>
                      <a:r>
                        <a:rPr lang="he-IL" sz="1500" baseline="0" dirty="0" smtClean="0">
                          <a:effectLst/>
                          <a:latin typeface="Calibri"/>
                          <a:ea typeface="Calibri"/>
                          <a:cs typeface="Arial"/>
                        </a:rPr>
                        <a:t> </a:t>
                      </a:r>
                      <a:r>
                        <a:rPr lang="he-IL" sz="1500" baseline="0" dirty="0" smtClean="0">
                          <a:effectLst/>
                          <a:latin typeface="+mn-lt"/>
                          <a:ea typeface="Calibri"/>
                          <a:cs typeface="Arial"/>
                        </a:rPr>
                        <a:t>אלול</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יא ע"א (משנה) - יא ע"ב (2 שורות מלמטה)</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הראל שפירא</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443251">
                <a:tc>
                  <a:txBody>
                    <a:bodyPr/>
                    <a:lstStyle/>
                    <a:p>
                      <a:pPr algn="just" rtl="1">
                        <a:lnSpc>
                          <a:spcPct val="115000"/>
                        </a:lnSpc>
                        <a:spcAft>
                          <a:spcPts val="0"/>
                        </a:spcAft>
                      </a:pPr>
                      <a:r>
                        <a:rPr lang="he-IL" sz="1500" dirty="0" smtClean="0">
                          <a:effectLst/>
                          <a:latin typeface="Calibri"/>
                          <a:ea typeface="Calibri"/>
                          <a:cs typeface="Arial"/>
                        </a:rPr>
                        <a:t>יום ה (י"ט</a:t>
                      </a:r>
                      <a:r>
                        <a:rPr lang="he-IL" sz="1500" baseline="0" dirty="0" smtClean="0">
                          <a:effectLst/>
                          <a:latin typeface="Calibri"/>
                          <a:ea typeface="Calibri"/>
                          <a:cs typeface="Arial"/>
                        </a:rPr>
                        <a:t> </a:t>
                      </a:r>
                      <a:r>
                        <a:rPr lang="he-IL" sz="1500" baseline="0" dirty="0" smtClean="0">
                          <a:effectLst/>
                          <a:latin typeface="+mn-lt"/>
                          <a:ea typeface="Calibri"/>
                          <a:cs typeface="Arial"/>
                        </a:rPr>
                        <a:t>אלול</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יא ע"ב (2 שורות מלמטה) - </a:t>
                      </a:r>
                      <a:r>
                        <a:rPr lang="he-IL" sz="1500" kern="1200" dirty="0" err="1" smtClean="0">
                          <a:solidFill>
                            <a:schemeClr val="tx1"/>
                          </a:solidFill>
                          <a:effectLst/>
                          <a:latin typeface="+mn-lt"/>
                          <a:ea typeface="Calibri"/>
                          <a:cs typeface="Arial"/>
                        </a:rPr>
                        <a:t>יב</a:t>
                      </a:r>
                      <a:r>
                        <a:rPr lang="he-IL" sz="1500" kern="1200" dirty="0" smtClean="0">
                          <a:solidFill>
                            <a:schemeClr val="tx1"/>
                          </a:solidFill>
                          <a:effectLst/>
                          <a:latin typeface="+mn-lt"/>
                          <a:ea typeface="Calibri"/>
                          <a:cs typeface="Arial"/>
                        </a:rPr>
                        <a:t> ע"ב (משנה שניה)</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שמואל נבון</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bl>
          </a:graphicData>
        </a:graphic>
      </p:graphicFrame>
      <p:sp>
        <p:nvSpPr>
          <p:cNvPr id="8" name="TextBox 7"/>
          <p:cNvSpPr txBox="1"/>
          <p:nvPr/>
        </p:nvSpPr>
        <p:spPr>
          <a:xfrm>
            <a:off x="8244408" y="4849996"/>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Tree>
    <p:extLst>
      <p:ext uri="{BB962C8B-B14F-4D97-AF65-F5344CB8AC3E}">
        <p14:creationId xmlns:p14="http://schemas.microsoft.com/office/powerpoint/2010/main" val="2632612845"/>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251520" y="281466"/>
            <a:ext cx="8496944" cy="2252924"/>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300" dirty="0" smtClean="0">
              <a:solidFill>
                <a:srgbClr val="F79646">
                  <a:lumMod val="50000"/>
                </a:srgbClr>
              </a:solidFill>
            </a:endParaRPr>
          </a:p>
          <a:p>
            <a:pPr>
              <a:lnSpc>
                <a:spcPct val="120000"/>
              </a:lnSpc>
            </a:pPr>
            <a:r>
              <a:rPr lang="he-IL" sz="1900" dirty="0">
                <a:solidFill>
                  <a:srgbClr val="F79646">
                    <a:lumMod val="50000"/>
                  </a:srgbClr>
                </a:solidFill>
              </a:rPr>
              <a:t>מזגו לו את הכוס ואמר </a:t>
            </a:r>
            <a:r>
              <a:rPr lang="he-IL" sz="1900" dirty="0" smtClean="0">
                <a:solidFill>
                  <a:srgbClr val="F79646">
                    <a:lumMod val="50000"/>
                  </a:srgbClr>
                </a:solidFill>
              </a:rPr>
              <a:t>'הריני </a:t>
            </a:r>
            <a:r>
              <a:rPr lang="he-IL" sz="1900" dirty="0">
                <a:solidFill>
                  <a:srgbClr val="F79646">
                    <a:lumMod val="50000"/>
                  </a:srgbClr>
                </a:solidFill>
              </a:rPr>
              <a:t>נזיר </a:t>
            </a:r>
            <a:r>
              <a:rPr lang="he-IL" sz="1900" dirty="0" smtClean="0">
                <a:solidFill>
                  <a:srgbClr val="F79646">
                    <a:lumMod val="50000"/>
                  </a:srgbClr>
                </a:solidFill>
              </a:rPr>
              <a:t>ממנו' - </a:t>
            </a:r>
            <a:r>
              <a:rPr lang="he-IL" sz="1900" dirty="0" err="1" smtClean="0">
                <a:solidFill>
                  <a:srgbClr val="F79646">
                    <a:lumMod val="50000"/>
                  </a:srgbClr>
                </a:solidFill>
              </a:rPr>
              <a:t>ה</a:t>
            </a:r>
            <a:r>
              <a:rPr lang="he-IL" sz="1900" dirty="0" err="1">
                <a:solidFill>
                  <a:srgbClr val="F79646">
                    <a:lumMod val="50000"/>
                  </a:srgbClr>
                </a:solidFill>
              </a:rPr>
              <a:t>''ז</a:t>
            </a:r>
            <a:r>
              <a:rPr lang="he-IL" sz="1900" dirty="0">
                <a:solidFill>
                  <a:srgbClr val="F79646">
                    <a:lumMod val="50000"/>
                  </a:srgbClr>
                </a:solidFill>
              </a:rPr>
              <a:t> </a:t>
            </a:r>
            <a:r>
              <a:rPr lang="he-IL" sz="1900" dirty="0" smtClean="0">
                <a:solidFill>
                  <a:srgbClr val="F79646">
                    <a:lumMod val="50000"/>
                  </a:srgbClr>
                </a:solidFill>
              </a:rPr>
              <a:t>נזיר. </a:t>
            </a:r>
          </a:p>
          <a:p>
            <a:pPr>
              <a:lnSpc>
                <a:spcPct val="120000"/>
              </a:lnSpc>
            </a:pPr>
            <a:endParaRPr lang="he-IL" sz="600" dirty="0" smtClean="0">
              <a:solidFill>
                <a:srgbClr val="F79646">
                  <a:lumMod val="50000"/>
                </a:srgbClr>
              </a:solidFill>
            </a:endParaRPr>
          </a:p>
          <a:p>
            <a:pPr>
              <a:lnSpc>
                <a:spcPct val="120000"/>
              </a:lnSpc>
            </a:pPr>
            <a:r>
              <a:rPr lang="he-IL" sz="1900" dirty="0" smtClean="0">
                <a:solidFill>
                  <a:srgbClr val="F79646">
                    <a:lumMod val="50000"/>
                  </a:srgbClr>
                </a:solidFill>
              </a:rPr>
              <a:t>מעשה </a:t>
            </a:r>
            <a:r>
              <a:rPr lang="he-IL" sz="1900" dirty="0">
                <a:solidFill>
                  <a:srgbClr val="F79646">
                    <a:lumMod val="50000"/>
                  </a:srgbClr>
                </a:solidFill>
              </a:rPr>
              <a:t>באשה אחת </a:t>
            </a:r>
            <a:r>
              <a:rPr lang="he-IL" sz="1900" dirty="0" err="1">
                <a:solidFill>
                  <a:srgbClr val="F79646">
                    <a:lumMod val="50000"/>
                  </a:srgbClr>
                </a:solidFill>
              </a:rPr>
              <a:t>שהיתה</a:t>
            </a:r>
            <a:r>
              <a:rPr lang="he-IL" sz="1900" dirty="0">
                <a:solidFill>
                  <a:srgbClr val="F79646">
                    <a:lumMod val="50000"/>
                  </a:srgbClr>
                </a:solidFill>
              </a:rPr>
              <a:t> שיכורה ומזגו לה את הכוס ואמרה </a:t>
            </a:r>
            <a:r>
              <a:rPr lang="he-IL" sz="1900" dirty="0" smtClean="0">
                <a:solidFill>
                  <a:srgbClr val="F79646">
                    <a:lumMod val="50000"/>
                  </a:srgbClr>
                </a:solidFill>
              </a:rPr>
              <a:t>'הריני </a:t>
            </a:r>
            <a:r>
              <a:rPr lang="he-IL" sz="1900" dirty="0">
                <a:solidFill>
                  <a:srgbClr val="F79646">
                    <a:lumMod val="50000"/>
                  </a:srgbClr>
                </a:solidFill>
              </a:rPr>
              <a:t>נזירה </a:t>
            </a:r>
            <a:r>
              <a:rPr lang="he-IL" sz="1900" dirty="0" smtClean="0">
                <a:solidFill>
                  <a:srgbClr val="F79646">
                    <a:lumMod val="50000"/>
                  </a:srgbClr>
                </a:solidFill>
              </a:rPr>
              <a:t>ממנו' - </a:t>
            </a:r>
          </a:p>
          <a:p>
            <a:pPr>
              <a:lnSpc>
                <a:spcPct val="120000"/>
              </a:lnSpc>
            </a:pPr>
            <a:r>
              <a:rPr lang="he-IL" sz="1900" dirty="0" smtClean="0">
                <a:solidFill>
                  <a:srgbClr val="F79646">
                    <a:lumMod val="50000"/>
                  </a:srgbClr>
                </a:solidFill>
              </a:rPr>
              <a:t>אמרו חכמים: </a:t>
            </a:r>
            <a:r>
              <a:rPr lang="he-IL" sz="1900" dirty="0">
                <a:solidFill>
                  <a:srgbClr val="F79646">
                    <a:lumMod val="50000"/>
                  </a:srgbClr>
                </a:solidFill>
              </a:rPr>
              <a:t>לא </a:t>
            </a:r>
            <a:r>
              <a:rPr lang="he-IL" sz="1900" dirty="0" err="1">
                <a:solidFill>
                  <a:srgbClr val="F79646">
                    <a:lumMod val="50000"/>
                  </a:srgbClr>
                </a:solidFill>
              </a:rPr>
              <a:t>נתכוונה</a:t>
            </a:r>
            <a:r>
              <a:rPr lang="he-IL" sz="1900" dirty="0">
                <a:solidFill>
                  <a:srgbClr val="F79646">
                    <a:lumMod val="50000"/>
                  </a:srgbClr>
                </a:solidFill>
              </a:rPr>
              <a:t> זו אלא לומר הרי הוא עלי </a:t>
            </a:r>
            <a:r>
              <a:rPr lang="he-IL" sz="1900" dirty="0" smtClean="0">
                <a:solidFill>
                  <a:srgbClr val="F79646">
                    <a:lumMod val="50000"/>
                  </a:srgbClr>
                </a:solidFill>
              </a:rPr>
              <a:t>קרבן.</a:t>
            </a:r>
            <a:r>
              <a:rPr lang="he-IL" sz="1900" dirty="0" smtClean="0"/>
              <a:t/>
            </a:r>
            <a:br>
              <a:rPr lang="he-IL" sz="1900" dirty="0" smtClean="0"/>
            </a:br>
            <a:endParaRPr lang="he-IL" sz="2000" dirty="0" smtClean="0"/>
          </a:p>
          <a:p>
            <a:pPr>
              <a:lnSpc>
                <a:spcPct val="120000"/>
              </a:lnSpc>
            </a:pPr>
            <a:endParaRPr lang="he-IL" sz="1200" dirty="0" smtClean="0"/>
          </a:p>
        </p:txBody>
      </p:sp>
      <p:sp>
        <p:nvSpPr>
          <p:cNvPr id="5" name="הסבר מלבני מעוגל 4"/>
          <p:cNvSpPr/>
          <p:nvPr/>
        </p:nvSpPr>
        <p:spPr>
          <a:xfrm>
            <a:off x="432048" y="4299588"/>
            <a:ext cx="3491880" cy="1577684"/>
          </a:xfrm>
          <a:prstGeom prst="wedgeRoundRectCallout">
            <a:avLst>
              <a:gd name="adj1" fmla="val 51837"/>
              <a:gd name="adj2" fmla="val 46097"/>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300" dirty="0" smtClean="0">
                <a:solidFill>
                  <a:schemeClr val="tx1"/>
                </a:solidFill>
              </a:rPr>
              <a:t>משנה דף ג עמוד ב:</a:t>
            </a:r>
          </a:p>
          <a:p>
            <a:pPr>
              <a:lnSpc>
                <a:spcPct val="120000"/>
              </a:lnSpc>
            </a:pPr>
            <a:r>
              <a:rPr lang="he-IL" sz="1300" dirty="0" smtClean="0">
                <a:solidFill>
                  <a:srgbClr val="F79646">
                    <a:lumMod val="50000"/>
                  </a:srgbClr>
                </a:solidFill>
              </a:rPr>
              <a:t>הריני </a:t>
            </a:r>
            <a:r>
              <a:rPr lang="he-IL" sz="1300" dirty="0">
                <a:solidFill>
                  <a:srgbClr val="F79646">
                    <a:lumMod val="50000"/>
                  </a:srgbClr>
                </a:solidFill>
              </a:rPr>
              <a:t>נזיר מן החרצנים ומן הזגים ומן התגלחת ומן הטומאה הרי זה נזיר וכל דקדוקי נזירות עליו:</a:t>
            </a:r>
          </a:p>
          <a:p>
            <a:pPr>
              <a:lnSpc>
                <a:spcPct val="120000"/>
              </a:lnSpc>
            </a:pPr>
            <a:r>
              <a:rPr lang="he-IL" sz="1300" dirty="0" smtClean="0">
                <a:solidFill>
                  <a:schemeClr val="tx1"/>
                </a:solidFill>
              </a:rPr>
              <a:t>גמרא:</a:t>
            </a:r>
          </a:p>
          <a:p>
            <a:pPr>
              <a:lnSpc>
                <a:spcPct val="120000"/>
              </a:lnSpc>
            </a:pPr>
            <a:r>
              <a:rPr lang="he-IL" sz="1300" dirty="0" smtClean="0">
                <a:solidFill>
                  <a:schemeClr val="tx1"/>
                </a:solidFill>
              </a:rPr>
              <a:t>מתני</a:t>
            </a:r>
            <a:r>
              <a:rPr lang="he-IL" sz="1300" dirty="0">
                <a:solidFill>
                  <a:schemeClr val="tx1"/>
                </a:solidFill>
              </a:rPr>
              <a:t>' דלא כר' שמעון </a:t>
            </a:r>
            <a:r>
              <a:rPr lang="he-IL" sz="1300" dirty="0" err="1" smtClean="0">
                <a:solidFill>
                  <a:schemeClr val="tx1"/>
                </a:solidFill>
              </a:rPr>
              <a:t>דתניא</a:t>
            </a:r>
            <a:r>
              <a:rPr lang="he-IL" sz="1300" dirty="0" smtClean="0">
                <a:solidFill>
                  <a:schemeClr val="tx1"/>
                </a:solidFill>
              </a:rPr>
              <a:t>: </a:t>
            </a:r>
          </a:p>
          <a:p>
            <a:pPr>
              <a:lnSpc>
                <a:spcPct val="120000"/>
              </a:lnSpc>
            </a:pPr>
            <a:r>
              <a:rPr lang="he-IL" sz="1300" dirty="0" err="1" smtClean="0">
                <a:solidFill>
                  <a:srgbClr val="F79646">
                    <a:lumMod val="50000"/>
                  </a:srgbClr>
                </a:solidFill>
              </a:rPr>
              <a:t>ר</a:t>
            </a:r>
            <a:r>
              <a:rPr lang="he-IL" sz="1300" dirty="0" err="1">
                <a:solidFill>
                  <a:srgbClr val="F79646">
                    <a:lumMod val="50000"/>
                  </a:srgbClr>
                </a:solidFill>
              </a:rPr>
              <a:t>''ש</a:t>
            </a:r>
            <a:r>
              <a:rPr lang="he-IL" sz="1300" dirty="0">
                <a:solidFill>
                  <a:srgbClr val="F79646">
                    <a:lumMod val="50000"/>
                  </a:srgbClr>
                </a:solidFill>
              </a:rPr>
              <a:t> אומר אינו חייב עד שידור מכולם</a:t>
            </a:r>
          </a:p>
        </p:txBody>
      </p:sp>
    </p:spTree>
    <p:extLst>
      <p:ext uri="{BB962C8B-B14F-4D97-AF65-F5344CB8AC3E}">
        <p14:creationId xmlns:p14="http://schemas.microsoft.com/office/powerpoint/2010/main" val="219316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251520" y="281466"/>
            <a:ext cx="8496944" cy="3711785"/>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300" dirty="0" smtClean="0">
              <a:solidFill>
                <a:srgbClr val="F79646">
                  <a:lumMod val="50000"/>
                </a:srgbClr>
              </a:solidFill>
            </a:endParaRPr>
          </a:p>
          <a:p>
            <a:pPr>
              <a:lnSpc>
                <a:spcPct val="120000"/>
              </a:lnSpc>
            </a:pPr>
            <a:r>
              <a:rPr lang="he-IL" sz="1900" dirty="0">
                <a:solidFill>
                  <a:srgbClr val="F79646">
                    <a:lumMod val="50000"/>
                  </a:srgbClr>
                </a:solidFill>
              </a:rPr>
              <a:t>מזגו לו את הכוס ואמר </a:t>
            </a:r>
            <a:r>
              <a:rPr lang="he-IL" sz="1900" dirty="0" smtClean="0">
                <a:solidFill>
                  <a:srgbClr val="F79646">
                    <a:lumMod val="50000"/>
                  </a:srgbClr>
                </a:solidFill>
              </a:rPr>
              <a:t>'הריני </a:t>
            </a:r>
            <a:r>
              <a:rPr lang="he-IL" sz="1900" dirty="0">
                <a:solidFill>
                  <a:srgbClr val="F79646">
                    <a:lumMod val="50000"/>
                  </a:srgbClr>
                </a:solidFill>
              </a:rPr>
              <a:t>נזיר </a:t>
            </a:r>
            <a:r>
              <a:rPr lang="he-IL" sz="1900" dirty="0" smtClean="0">
                <a:solidFill>
                  <a:srgbClr val="F79646">
                    <a:lumMod val="50000"/>
                  </a:srgbClr>
                </a:solidFill>
              </a:rPr>
              <a:t>ממנו' - </a:t>
            </a:r>
            <a:r>
              <a:rPr lang="he-IL" sz="1900" dirty="0" err="1" smtClean="0">
                <a:solidFill>
                  <a:srgbClr val="F79646">
                    <a:lumMod val="50000"/>
                  </a:srgbClr>
                </a:solidFill>
              </a:rPr>
              <a:t>ה</a:t>
            </a:r>
            <a:r>
              <a:rPr lang="he-IL" sz="1900" dirty="0" err="1">
                <a:solidFill>
                  <a:srgbClr val="F79646">
                    <a:lumMod val="50000"/>
                  </a:srgbClr>
                </a:solidFill>
              </a:rPr>
              <a:t>''ז</a:t>
            </a:r>
            <a:r>
              <a:rPr lang="he-IL" sz="1900" dirty="0">
                <a:solidFill>
                  <a:srgbClr val="F79646">
                    <a:lumMod val="50000"/>
                  </a:srgbClr>
                </a:solidFill>
              </a:rPr>
              <a:t> </a:t>
            </a:r>
            <a:r>
              <a:rPr lang="he-IL" sz="1900" dirty="0" smtClean="0">
                <a:solidFill>
                  <a:srgbClr val="F79646">
                    <a:lumMod val="50000"/>
                  </a:srgbClr>
                </a:solidFill>
              </a:rPr>
              <a:t>נזיר. </a:t>
            </a:r>
          </a:p>
          <a:p>
            <a:pPr>
              <a:lnSpc>
                <a:spcPct val="120000"/>
              </a:lnSpc>
            </a:pPr>
            <a:endParaRPr lang="he-IL" sz="600" dirty="0" smtClean="0">
              <a:solidFill>
                <a:srgbClr val="F79646">
                  <a:lumMod val="50000"/>
                </a:srgbClr>
              </a:solidFill>
            </a:endParaRPr>
          </a:p>
          <a:p>
            <a:pPr>
              <a:lnSpc>
                <a:spcPct val="120000"/>
              </a:lnSpc>
            </a:pPr>
            <a:r>
              <a:rPr lang="he-IL" sz="1900" dirty="0" smtClean="0">
                <a:solidFill>
                  <a:srgbClr val="F79646">
                    <a:lumMod val="50000"/>
                  </a:srgbClr>
                </a:solidFill>
              </a:rPr>
              <a:t>מעשה </a:t>
            </a:r>
            <a:r>
              <a:rPr lang="he-IL" sz="1900" dirty="0">
                <a:solidFill>
                  <a:srgbClr val="F79646">
                    <a:lumMod val="50000"/>
                  </a:srgbClr>
                </a:solidFill>
              </a:rPr>
              <a:t>באשה אחת </a:t>
            </a:r>
            <a:r>
              <a:rPr lang="he-IL" sz="1900" dirty="0" err="1">
                <a:solidFill>
                  <a:srgbClr val="F79646">
                    <a:lumMod val="50000"/>
                  </a:srgbClr>
                </a:solidFill>
              </a:rPr>
              <a:t>שהיתה</a:t>
            </a:r>
            <a:r>
              <a:rPr lang="he-IL" sz="1900" dirty="0">
                <a:solidFill>
                  <a:srgbClr val="F79646">
                    <a:lumMod val="50000"/>
                  </a:srgbClr>
                </a:solidFill>
              </a:rPr>
              <a:t> שיכורה ומזגו לה את הכוס ואמרה </a:t>
            </a:r>
            <a:r>
              <a:rPr lang="he-IL" sz="1900" dirty="0" smtClean="0">
                <a:solidFill>
                  <a:srgbClr val="F79646">
                    <a:lumMod val="50000"/>
                  </a:srgbClr>
                </a:solidFill>
              </a:rPr>
              <a:t>'הריני </a:t>
            </a:r>
            <a:r>
              <a:rPr lang="he-IL" sz="1900" dirty="0">
                <a:solidFill>
                  <a:srgbClr val="F79646">
                    <a:lumMod val="50000"/>
                  </a:srgbClr>
                </a:solidFill>
              </a:rPr>
              <a:t>נזירה </a:t>
            </a:r>
            <a:r>
              <a:rPr lang="he-IL" sz="1900" dirty="0" smtClean="0">
                <a:solidFill>
                  <a:srgbClr val="F79646">
                    <a:lumMod val="50000"/>
                  </a:srgbClr>
                </a:solidFill>
              </a:rPr>
              <a:t>ממנו' - </a:t>
            </a:r>
          </a:p>
          <a:p>
            <a:pPr>
              <a:lnSpc>
                <a:spcPct val="120000"/>
              </a:lnSpc>
            </a:pPr>
            <a:r>
              <a:rPr lang="he-IL" sz="1900" dirty="0" smtClean="0">
                <a:solidFill>
                  <a:srgbClr val="F79646">
                    <a:lumMod val="50000"/>
                  </a:srgbClr>
                </a:solidFill>
              </a:rPr>
              <a:t>אמרו חכמים: </a:t>
            </a:r>
            <a:r>
              <a:rPr lang="he-IL" sz="1900" dirty="0">
                <a:solidFill>
                  <a:srgbClr val="F79646">
                    <a:lumMod val="50000"/>
                  </a:srgbClr>
                </a:solidFill>
              </a:rPr>
              <a:t>לא </a:t>
            </a:r>
            <a:r>
              <a:rPr lang="he-IL" sz="1900" dirty="0" err="1">
                <a:solidFill>
                  <a:srgbClr val="F79646">
                    <a:lumMod val="50000"/>
                  </a:srgbClr>
                </a:solidFill>
              </a:rPr>
              <a:t>נתכוונה</a:t>
            </a:r>
            <a:r>
              <a:rPr lang="he-IL" sz="1900" dirty="0">
                <a:solidFill>
                  <a:srgbClr val="F79646">
                    <a:lumMod val="50000"/>
                  </a:srgbClr>
                </a:solidFill>
              </a:rPr>
              <a:t> זו אלא לומר הרי הוא עלי </a:t>
            </a:r>
            <a:r>
              <a:rPr lang="he-IL" sz="1900" dirty="0" smtClean="0">
                <a:solidFill>
                  <a:srgbClr val="F79646">
                    <a:lumMod val="50000"/>
                  </a:srgbClr>
                </a:solidFill>
              </a:rPr>
              <a:t>קרבן.</a:t>
            </a:r>
            <a:r>
              <a:rPr lang="he-IL" sz="1900" dirty="0" smtClean="0"/>
              <a:t/>
            </a:r>
            <a:br>
              <a:rPr lang="he-IL" sz="1900" dirty="0" smtClean="0"/>
            </a:br>
            <a:endParaRPr lang="he-IL" sz="2000" dirty="0" smtClean="0"/>
          </a:p>
          <a:p>
            <a:pPr>
              <a:lnSpc>
                <a:spcPct val="120000"/>
              </a:lnSpc>
            </a:pPr>
            <a:r>
              <a:rPr lang="he-IL" sz="1900" b="1" dirty="0" smtClean="0"/>
              <a:t>גמרא</a:t>
            </a:r>
          </a:p>
          <a:p>
            <a:pPr>
              <a:lnSpc>
                <a:spcPct val="120000"/>
              </a:lnSpc>
            </a:pPr>
            <a:endParaRPr lang="he-IL" sz="300" dirty="0" smtClean="0"/>
          </a:p>
          <a:p>
            <a:pPr>
              <a:lnSpc>
                <a:spcPct val="120000"/>
              </a:lnSpc>
            </a:pPr>
            <a:r>
              <a:rPr lang="he-IL" sz="1900" dirty="0"/>
              <a:t>מעשה </a:t>
            </a:r>
            <a:r>
              <a:rPr lang="he-IL" sz="1900" dirty="0" smtClean="0"/>
              <a:t>לסתור? </a:t>
            </a:r>
          </a:p>
          <a:p>
            <a:pPr>
              <a:lnSpc>
                <a:spcPct val="120000"/>
              </a:lnSpc>
            </a:pPr>
            <a:r>
              <a:rPr lang="he-IL" sz="1900" dirty="0" smtClean="0"/>
              <a:t>אמרת </a:t>
            </a:r>
            <a:r>
              <a:rPr lang="he-IL" sz="1900" dirty="0"/>
              <a:t>רישא </a:t>
            </a:r>
            <a:r>
              <a:rPr lang="he-IL" sz="1900" dirty="0" smtClean="0"/>
              <a:t>"הרי </a:t>
            </a:r>
            <a:r>
              <a:rPr lang="he-IL" sz="1900" dirty="0"/>
              <a:t>זה </a:t>
            </a:r>
            <a:r>
              <a:rPr lang="he-IL" sz="1900" dirty="0" smtClean="0"/>
              <a:t>נזיר",</a:t>
            </a:r>
          </a:p>
          <a:p>
            <a:pPr>
              <a:lnSpc>
                <a:spcPct val="120000"/>
              </a:lnSpc>
            </a:pPr>
            <a:r>
              <a:rPr lang="he-IL" sz="1900" dirty="0" smtClean="0"/>
              <a:t>והדר </a:t>
            </a:r>
            <a:r>
              <a:rPr lang="he-IL" sz="1900" dirty="0"/>
              <a:t>תני </a:t>
            </a:r>
            <a:r>
              <a:rPr lang="he-IL" sz="1900" dirty="0" smtClean="0"/>
              <a:t>"מעשה </a:t>
            </a:r>
            <a:r>
              <a:rPr lang="he-IL" sz="1900" dirty="0"/>
              <a:t>באשה </a:t>
            </a:r>
            <a:r>
              <a:rPr lang="he-IL" sz="1900" dirty="0" smtClean="0"/>
              <a:t>אחת", </a:t>
            </a:r>
            <a:r>
              <a:rPr lang="he-IL" sz="1900" dirty="0" err="1" smtClean="0"/>
              <a:t>אלמא</a:t>
            </a:r>
            <a:r>
              <a:rPr lang="he-IL" sz="1900" dirty="0" smtClean="0"/>
              <a:t> </a:t>
            </a:r>
            <a:r>
              <a:rPr lang="he-IL" sz="1900" dirty="0"/>
              <a:t>בהאי הוא </a:t>
            </a:r>
            <a:r>
              <a:rPr lang="he-IL" sz="1900" dirty="0" err="1"/>
              <a:t>דאסור</a:t>
            </a:r>
            <a:r>
              <a:rPr lang="he-IL" sz="1900" dirty="0"/>
              <a:t> הא </a:t>
            </a:r>
            <a:r>
              <a:rPr lang="he-IL" sz="1900" dirty="0" err="1"/>
              <a:t>יינא</a:t>
            </a:r>
            <a:r>
              <a:rPr lang="he-IL" sz="1900" dirty="0"/>
              <a:t> </a:t>
            </a:r>
            <a:r>
              <a:rPr lang="he-IL" sz="1900" dirty="0" err="1"/>
              <a:t>אחרינא</a:t>
            </a:r>
            <a:r>
              <a:rPr lang="he-IL" sz="1900" dirty="0"/>
              <a:t> </a:t>
            </a:r>
            <a:r>
              <a:rPr lang="he-IL" sz="1900" dirty="0" smtClean="0"/>
              <a:t>שרי!</a:t>
            </a:r>
          </a:p>
          <a:p>
            <a:pPr>
              <a:lnSpc>
                <a:spcPct val="120000"/>
              </a:lnSpc>
            </a:pPr>
            <a:endParaRPr lang="he-IL" sz="1200" dirty="0" smtClean="0"/>
          </a:p>
        </p:txBody>
      </p:sp>
    </p:spTree>
    <p:extLst>
      <p:ext uri="{BB962C8B-B14F-4D97-AF65-F5344CB8AC3E}">
        <p14:creationId xmlns:p14="http://schemas.microsoft.com/office/powerpoint/2010/main" val="1970038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251520" y="281466"/>
            <a:ext cx="8496944" cy="6167842"/>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300" dirty="0" smtClean="0">
              <a:solidFill>
                <a:srgbClr val="F79646">
                  <a:lumMod val="50000"/>
                </a:srgbClr>
              </a:solidFill>
            </a:endParaRPr>
          </a:p>
          <a:p>
            <a:pPr>
              <a:lnSpc>
                <a:spcPct val="120000"/>
              </a:lnSpc>
            </a:pPr>
            <a:r>
              <a:rPr lang="he-IL" sz="1900" dirty="0">
                <a:solidFill>
                  <a:srgbClr val="F79646">
                    <a:lumMod val="50000"/>
                  </a:srgbClr>
                </a:solidFill>
              </a:rPr>
              <a:t>מזגו לו את הכוס ואמר </a:t>
            </a:r>
            <a:r>
              <a:rPr lang="he-IL" sz="1900" dirty="0" smtClean="0">
                <a:solidFill>
                  <a:srgbClr val="F79646">
                    <a:lumMod val="50000"/>
                  </a:srgbClr>
                </a:solidFill>
              </a:rPr>
              <a:t>'הריני </a:t>
            </a:r>
            <a:r>
              <a:rPr lang="he-IL" sz="1900" dirty="0">
                <a:solidFill>
                  <a:srgbClr val="F79646">
                    <a:lumMod val="50000"/>
                  </a:srgbClr>
                </a:solidFill>
              </a:rPr>
              <a:t>נזיר </a:t>
            </a:r>
            <a:r>
              <a:rPr lang="he-IL" sz="1900" dirty="0" smtClean="0">
                <a:solidFill>
                  <a:srgbClr val="F79646">
                    <a:lumMod val="50000"/>
                  </a:srgbClr>
                </a:solidFill>
              </a:rPr>
              <a:t>ממנו' - </a:t>
            </a:r>
            <a:r>
              <a:rPr lang="he-IL" sz="1900" dirty="0" err="1" smtClean="0">
                <a:solidFill>
                  <a:srgbClr val="F79646">
                    <a:lumMod val="50000"/>
                  </a:srgbClr>
                </a:solidFill>
              </a:rPr>
              <a:t>ה</a:t>
            </a:r>
            <a:r>
              <a:rPr lang="he-IL" sz="1900" dirty="0" err="1">
                <a:solidFill>
                  <a:srgbClr val="F79646">
                    <a:lumMod val="50000"/>
                  </a:srgbClr>
                </a:solidFill>
              </a:rPr>
              <a:t>''ז</a:t>
            </a:r>
            <a:r>
              <a:rPr lang="he-IL" sz="1900" dirty="0">
                <a:solidFill>
                  <a:srgbClr val="F79646">
                    <a:lumMod val="50000"/>
                  </a:srgbClr>
                </a:solidFill>
              </a:rPr>
              <a:t> </a:t>
            </a:r>
            <a:r>
              <a:rPr lang="he-IL" sz="1900" dirty="0" smtClean="0">
                <a:solidFill>
                  <a:srgbClr val="F79646">
                    <a:lumMod val="50000"/>
                  </a:srgbClr>
                </a:solidFill>
              </a:rPr>
              <a:t>נזיר. </a:t>
            </a:r>
          </a:p>
          <a:p>
            <a:pPr>
              <a:lnSpc>
                <a:spcPct val="120000"/>
              </a:lnSpc>
            </a:pPr>
            <a:endParaRPr lang="he-IL" sz="600" dirty="0" smtClean="0">
              <a:solidFill>
                <a:srgbClr val="F79646">
                  <a:lumMod val="50000"/>
                </a:srgbClr>
              </a:solidFill>
            </a:endParaRPr>
          </a:p>
          <a:p>
            <a:pPr>
              <a:lnSpc>
                <a:spcPct val="120000"/>
              </a:lnSpc>
            </a:pPr>
            <a:r>
              <a:rPr lang="he-IL" sz="1900" dirty="0" smtClean="0">
                <a:solidFill>
                  <a:srgbClr val="F79646">
                    <a:lumMod val="50000"/>
                  </a:srgbClr>
                </a:solidFill>
              </a:rPr>
              <a:t>מעשה </a:t>
            </a:r>
            <a:r>
              <a:rPr lang="he-IL" sz="1900" dirty="0">
                <a:solidFill>
                  <a:srgbClr val="F79646">
                    <a:lumMod val="50000"/>
                  </a:srgbClr>
                </a:solidFill>
              </a:rPr>
              <a:t>באשה אחת </a:t>
            </a:r>
            <a:r>
              <a:rPr lang="he-IL" sz="1900" dirty="0" err="1">
                <a:solidFill>
                  <a:srgbClr val="F79646">
                    <a:lumMod val="50000"/>
                  </a:srgbClr>
                </a:solidFill>
              </a:rPr>
              <a:t>שהיתה</a:t>
            </a:r>
            <a:r>
              <a:rPr lang="he-IL" sz="1900" dirty="0">
                <a:solidFill>
                  <a:srgbClr val="F79646">
                    <a:lumMod val="50000"/>
                  </a:srgbClr>
                </a:solidFill>
              </a:rPr>
              <a:t> שיכורה ומזגו לה את הכוס ואמרה </a:t>
            </a:r>
            <a:r>
              <a:rPr lang="he-IL" sz="1900" dirty="0" smtClean="0">
                <a:solidFill>
                  <a:srgbClr val="F79646">
                    <a:lumMod val="50000"/>
                  </a:srgbClr>
                </a:solidFill>
              </a:rPr>
              <a:t>'הריני </a:t>
            </a:r>
            <a:r>
              <a:rPr lang="he-IL" sz="1900" dirty="0">
                <a:solidFill>
                  <a:srgbClr val="F79646">
                    <a:lumMod val="50000"/>
                  </a:srgbClr>
                </a:solidFill>
              </a:rPr>
              <a:t>נזירה </a:t>
            </a:r>
            <a:r>
              <a:rPr lang="he-IL" sz="1900" dirty="0" smtClean="0">
                <a:solidFill>
                  <a:srgbClr val="F79646">
                    <a:lumMod val="50000"/>
                  </a:srgbClr>
                </a:solidFill>
              </a:rPr>
              <a:t>ממנו' - </a:t>
            </a:r>
          </a:p>
          <a:p>
            <a:pPr>
              <a:lnSpc>
                <a:spcPct val="120000"/>
              </a:lnSpc>
            </a:pPr>
            <a:r>
              <a:rPr lang="he-IL" sz="1900" dirty="0" smtClean="0">
                <a:solidFill>
                  <a:srgbClr val="F79646">
                    <a:lumMod val="50000"/>
                  </a:srgbClr>
                </a:solidFill>
              </a:rPr>
              <a:t>אמרו חכמים: </a:t>
            </a:r>
            <a:r>
              <a:rPr lang="he-IL" sz="1900" dirty="0">
                <a:solidFill>
                  <a:srgbClr val="F79646">
                    <a:lumMod val="50000"/>
                  </a:srgbClr>
                </a:solidFill>
              </a:rPr>
              <a:t>לא </a:t>
            </a:r>
            <a:r>
              <a:rPr lang="he-IL" sz="1900" dirty="0" err="1">
                <a:solidFill>
                  <a:srgbClr val="F79646">
                    <a:lumMod val="50000"/>
                  </a:srgbClr>
                </a:solidFill>
              </a:rPr>
              <a:t>נתכוונה</a:t>
            </a:r>
            <a:r>
              <a:rPr lang="he-IL" sz="1900" dirty="0">
                <a:solidFill>
                  <a:srgbClr val="F79646">
                    <a:lumMod val="50000"/>
                  </a:srgbClr>
                </a:solidFill>
              </a:rPr>
              <a:t> זו אלא לומר הרי הוא עלי </a:t>
            </a:r>
            <a:r>
              <a:rPr lang="he-IL" sz="1900" dirty="0" smtClean="0">
                <a:solidFill>
                  <a:srgbClr val="F79646">
                    <a:lumMod val="50000"/>
                  </a:srgbClr>
                </a:solidFill>
              </a:rPr>
              <a:t>קרבן.</a:t>
            </a:r>
            <a:r>
              <a:rPr lang="he-IL" sz="1900" dirty="0" smtClean="0"/>
              <a:t/>
            </a:r>
            <a:br>
              <a:rPr lang="he-IL" sz="1900" dirty="0" smtClean="0"/>
            </a:br>
            <a:endParaRPr lang="he-IL" sz="2000" dirty="0" smtClean="0"/>
          </a:p>
          <a:p>
            <a:pPr>
              <a:lnSpc>
                <a:spcPct val="120000"/>
              </a:lnSpc>
            </a:pPr>
            <a:r>
              <a:rPr lang="he-IL" sz="1900" b="1" dirty="0" smtClean="0"/>
              <a:t>גמרא</a:t>
            </a:r>
          </a:p>
          <a:p>
            <a:pPr>
              <a:lnSpc>
                <a:spcPct val="120000"/>
              </a:lnSpc>
            </a:pPr>
            <a:endParaRPr lang="he-IL" sz="300" dirty="0" smtClean="0"/>
          </a:p>
          <a:p>
            <a:pPr>
              <a:lnSpc>
                <a:spcPct val="120000"/>
              </a:lnSpc>
            </a:pPr>
            <a:r>
              <a:rPr lang="he-IL" sz="1900" dirty="0"/>
              <a:t>מעשה </a:t>
            </a:r>
            <a:r>
              <a:rPr lang="he-IL" sz="1900" dirty="0" smtClean="0"/>
              <a:t>לסתור? </a:t>
            </a:r>
          </a:p>
          <a:p>
            <a:pPr>
              <a:lnSpc>
                <a:spcPct val="120000"/>
              </a:lnSpc>
            </a:pPr>
            <a:r>
              <a:rPr lang="he-IL" sz="1900" dirty="0" smtClean="0"/>
              <a:t>אמרת </a:t>
            </a:r>
            <a:r>
              <a:rPr lang="he-IL" sz="1900" dirty="0"/>
              <a:t>רישא </a:t>
            </a:r>
            <a:r>
              <a:rPr lang="he-IL" sz="1900" dirty="0" smtClean="0"/>
              <a:t>"הרי </a:t>
            </a:r>
            <a:r>
              <a:rPr lang="he-IL" sz="1900" dirty="0"/>
              <a:t>זה </a:t>
            </a:r>
            <a:r>
              <a:rPr lang="he-IL" sz="1900" dirty="0" smtClean="0"/>
              <a:t>נזיר",</a:t>
            </a:r>
          </a:p>
          <a:p>
            <a:pPr>
              <a:lnSpc>
                <a:spcPct val="120000"/>
              </a:lnSpc>
            </a:pPr>
            <a:r>
              <a:rPr lang="he-IL" sz="1900" dirty="0" smtClean="0"/>
              <a:t>והדר </a:t>
            </a:r>
            <a:r>
              <a:rPr lang="he-IL" sz="1900" dirty="0"/>
              <a:t>תני </a:t>
            </a:r>
            <a:r>
              <a:rPr lang="he-IL" sz="1900" dirty="0" smtClean="0"/>
              <a:t>"מעשה </a:t>
            </a:r>
            <a:r>
              <a:rPr lang="he-IL" sz="1900" dirty="0"/>
              <a:t>באשה </a:t>
            </a:r>
            <a:r>
              <a:rPr lang="he-IL" sz="1900" dirty="0" smtClean="0"/>
              <a:t>אחת", </a:t>
            </a:r>
            <a:r>
              <a:rPr lang="he-IL" sz="1900" dirty="0" err="1" smtClean="0"/>
              <a:t>אלמא</a:t>
            </a:r>
            <a:r>
              <a:rPr lang="he-IL" sz="1900" dirty="0" smtClean="0"/>
              <a:t> </a:t>
            </a:r>
            <a:r>
              <a:rPr lang="he-IL" sz="1900" dirty="0"/>
              <a:t>בהאי הוא </a:t>
            </a:r>
            <a:r>
              <a:rPr lang="he-IL" sz="1900" dirty="0" err="1"/>
              <a:t>דאסור</a:t>
            </a:r>
            <a:r>
              <a:rPr lang="he-IL" sz="1900" dirty="0"/>
              <a:t> הא </a:t>
            </a:r>
            <a:r>
              <a:rPr lang="he-IL" sz="1900" dirty="0" err="1"/>
              <a:t>יינא</a:t>
            </a:r>
            <a:r>
              <a:rPr lang="he-IL" sz="1900" dirty="0"/>
              <a:t> </a:t>
            </a:r>
            <a:r>
              <a:rPr lang="he-IL" sz="1900" dirty="0" err="1"/>
              <a:t>אחרינא</a:t>
            </a:r>
            <a:r>
              <a:rPr lang="he-IL" sz="1900" dirty="0"/>
              <a:t> </a:t>
            </a:r>
            <a:r>
              <a:rPr lang="he-IL" sz="1900" dirty="0" smtClean="0"/>
              <a:t>שרי!</a:t>
            </a:r>
          </a:p>
          <a:p>
            <a:pPr>
              <a:lnSpc>
                <a:spcPct val="120000"/>
              </a:lnSpc>
            </a:pPr>
            <a:r>
              <a:rPr lang="he-IL" sz="1200" dirty="0" smtClean="0"/>
              <a:t> </a:t>
            </a:r>
          </a:p>
          <a:p>
            <a:pPr>
              <a:lnSpc>
                <a:spcPct val="120000"/>
              </a:lnSpc>
            </a:pPr>
            <a:r>
              <a:rPr lang="he-IL" sz="1900" dirty="0" err="1" smtClean="0"/>
              <a:t>חסורי</a:t>
            </a:r>
            <a:r>
              <a:rPr lang="he-IL" sz="1900" dirty="0" smtClean="0"/>
              <a:t> </a:t>
            </a:r>
            <a:r>
              <a:rPr lang="he-IL" sz="1900" dirty="0" err="1"/>
              <a:t>מיחסרא</a:t>
            </a:r>
            <a:r>
              <a:rPr lang="he-IL" sz="1900" dirty="0"/>
              <a:t> והכי </a:t>
            </a:r>
            <a:r>
              <a:rPr lang="he-IL" sz="1900" dirty="0" err="1" smtClean="0"/>
              <a:t>קתני</a:t>
            </a:r>
            <a:r>
              <a:rPr lang="he-IL" sz="1900" dirty="0" smtClean="0"/>
              <a:t>: </a:t>
            </a:r>
          </a:p>
          <a:p>
            <a:pPr>
              <a:lnSpc>
                <a:spcPct val="120000"/>
              </a:lnSpc>
            </a:pPr>
            <a:r>
              <a:rPr lang="he-IL" sz="1900" dirty="0">
                <a:solidFill>
                  <a:srgbClr val="F79646">
                    <a:lumMod val="50000"/>
                  </a:srgbClr>
                </a:solidFill>
              </a:rPr>
              <a:t>מזגו לו את הכוס ואמר </a:t>
            </a:r>
            <a:r>
              <a:rPr lang="he-IL" sz="1900" dirty="0" smtClean="0">
                <a:solidFill>
                  <a:srgbClr val="F79646">
                    <a:lumMod val="50000"/>
                  </a:srgbClr>
                </a:solidFill>
              </a:rPr>
              <a:t>'הריני </a:t>
            </a:r>
            <a:r>
              <a:rPr lang="he-IL" sz="1900" dirty="0">
                <a:solidFill>
                  <a:srgbClr val="F79646">
                    <a:lumMod val="50000"/>
                  </a:srgbClr>
                </a:solidFill>
              </a:rPr>
              <a:t>נזיר </a:t>
            </a:r>
            <a:r>
              <a:rPr lang="he-IL" sz="1900" dirty="0" smtClean="0">
                <a:solidFill>
                  <a:srgbClr val="F79646">
                    <a:lumMod val="50000"/>
                  </a:srgbClr>
                </a:solidFill>
              </a:rPr>
              <a:t>ממנו' - הרי </a:t>
            </a:r>
            <a:r>
              <a:rPr lang="he-IL" sz="1900" dirty="0">
                <a:solidFill>
                  <a:srgbClr val="F79646">
                    <a:lumMod val="50000"/>
                  </a:srgbClr>
                </a:solidFill>
              </a:rPr>
              <a:t>זה </a:t>
            </a:r>
            <a:r>
              <a:rPr lang="he-IL" sz="1900" dirty="0" smtClean="0">
                <a:solidFill>
                  <a:srgbClr val="F79646">
                    <a:lumMod val="50000"/>
                  </a:srgbClr>
                </a:solidFill>
              </a:rPr>
              <a:t>נזיר. </a:t>
            </a:r>
            <a:endParaRPr lang="he-IL" sz="1900" dirty="0">
              <a:solidFill>
                <a:srgbClr val="F79646">
                  <a:lumMod val="50000"/>
                </a:srgbClr>
              </a:solidFill>
            </a:endParaRPr>
          </a:p>
          <a:p>
            <a:pPr>
              <a:lnSpc>
                <a:spcPct val="120000"/>
              </a:lnSpc>
            </a:pPr>
            <a:r>
              <a:rPr lang="he-IL" sz="1900" dirty="0">
                <a:solidFill>
                  <a:srgbClr val="F79646">
                    <a:lumMod val="50000"/>
                  </a:srgbClr>
                </a:solidFill>
              </a:rPr>
              <a:t>ואם שיכור הוא ואמר </a:t>
            </a:r>
            <a:r>
              <a:rPr lang="he-IL" sz="1900" dirty="0" smtClean="0">
                <a:solidFill>
                  <a:srgbClr val="F79646">
                    <a:lumMod val="50000"/>
                  </a:srgbClr>
                </a:solidFill>
              </a:rPr>
              <a:t>'הריני </a:t>
            </a:r>
            <a:r>
              <a:rPr lang="he-IL" sz="1900" dirty="0">
                <a:solidFill>
                  <a:srgbClr val="F79646">
                    <a:lumMod val="50000"/>
                  </a:srgbClr>
                </a:solidFill>
              </a:rPr>
              <a:t>נזיר </a:t>
            </a:r>
            <a:r>
              <a:rPr lang="he-IL" sz="1900" dirty="0" smtClean="0">
                <a:solidFill>
                  <a:srgbClr val="F79646">
                    <a:lumMod val="50000"/>
                  </a:srgbClr>
                </a:solidFill>
              </a:rPr>
              <a:t>ממנו' - אינו נזיר. </a:t>
            </a:r>
            <a:endParaRPr lang="he-IL" sz="1900" dirty="0">
              <a:solidFill>
                <a:srgbClr val="F79646">
                  <a:lumMod val="50000"/>
                </a:srgbClr>
              </a:solidFill>
            </a:endParaRPr>
          </a:p>
          <a:p>
            <a:pPr>
              <a:lnSpc>
                <a:spcPct val="120000"/>
              </a:lnSpc>
            </a:pPr>
            <a:r>
              <a:rPr lang="he-IL" sz="1900" dirty="0" err="1" smtClean="0"/>
              <a:t>מ</a:t>
            </a:r>
            <a:r>
              <a:rPr lang="he-IL" sz="1900" dirty="0" err="1"/>
              <a:t>'</a:t>
            </a:r>
            <a:r>
              <a:rPr lang="he-IL" sz="1900" dirty="0" err="1" smtClean="0"/>
              <a:t>'ט</a:t>
            </a:r>
            <a:r>
              <a:rPr lang="he-IL" sz="1900" dirty="0" smtClean="0"/>
              <a:t>? </a:t>
            </a:r>
            <a:r>
              <a:rPr lang="he-IL" sz="1900" dirty="0"/>
              <a:t>כמאן </a:t>
            </a:r>
            <a:r>
              <a:rPr lang="he-IL" sz="1900" dirty="0" err="1"/>
              <a:t>דאמר</a:t>
            </a:r>
            <a:r>
              <a:rPr lang="he-IL" sz="1900" dirty="0"/>
              <a:t> הרי עלי קרבן </a:t>
            </a:r>
            <a:r>
              <a:rPr lang="he-IL" sz="1900" dirty="0" smtClean="0"/>
              <a:t>הוא. </a:t>
            </a:r>
          </a:p>
          <a:p>
            <a:pPr>
              <a:lnSpc>
                <a:spcPct val="120000"/>
              </a:lnSpc>
            </a:pPr>
            <a:r>
              <a:rPr lang="he-IL" sz="1900" dirty="0" err="1" smtClean="0"/>
              <a:t>וכ</a:t>
            </a:r>
            <a:r>
              <a:rPr lang="he-IL" sz="1900" dirty="0"/>
              <a:t>''ת </a:t>
            </a:r>
            <a:r>
              <a:rPr lang="he-IL" sz="1900" dirty="0" err="1"/>
              <a:t>לימא</a:t>
            </a:r>
            <a:r>
              <a:rPr lang="he-IL" sz="1900" dirty="0"/>
              <a:t> </a:t>
            </a:r>
            <a:r>
              <a:rPr lang="he-IL" sz="1900" dirty="0" smtClean="0"/>
              <a:t>הכי!</a:t>
            </a:r>
          </a:p>
          <a:p>
            <a:pPr>
              <a:lnSpc>
                <a:spcPct val="120000"/>
              </a:lnSpc>
            </a:pPr>
            <a:r>
              <a:rPr lang="he-IL" sz="1900" dirty="0" smtClean="0"/>
              <a:t>סבר: </a:t>
            </a:r>
            <a:r>
              <a:rPr lang="he-IL" sz="1900" dirty="0" err="1"/>
              <a:t>מייתין</a:t>
            </a:r>
            <a:r>
              <a:rPr lang="he-IL" sz="1900" dirty="0"/>
              <a:t> לי </a:t>
            </a:r>
            <a:r>
              <a:rPr lang="he-IL" sz="1900" dirty="0" err="1"/>
              <a:t>אחרינא</a:t>
            </a:r>
            <a:r>
              <a:rPr lang="he-IL" sz="1900" dirty="0"/>
              <a:t> ומצערן </a:t>
            </a:r>
            <a:r>
              <a:rPr lang="he-IL" sz="1900" dirty="0" smtClean="0"/>
              <a:t>לי, </a:t>
            </a:r>
            <a:r>
              <a:rPr lang="he-IL" sz="1900" dirty="0"/>
              <a:t>אימא להו הא מילתא </a:t>
            </a:r>
            <a:r>
              <a:rPr lang="he-IL" sz="1900" dirty="0" err="1"/>
              <a:t>דפסיקא</a:t>
            </a:r>
            <a:r>
              <a:rPr lang="he-IL" sz="1900" dirty="0"/>
              <a:t> </a:t>
            </a:r>
            <a:r>
              <a:rPr lang="he-IL" sz="1900" dirty="0" smtClean="0"/>
              <a:t>להו. </a:t>
            </a:r>
          </a:p>
          <a:p>
            <a:pPr>
              <a:lnSpc>
                <a:spcPct val="120000"/>
              </a:lnSpc>
            </a:pPr>
            <a:r>
              <a:rPr lang="he-IL" sz="1900" dirty="0">
                <a:solidFill>
                  <a:srgbClr val="F79646">
                    <a:lumMod val="50000"/>
                  </a:srgbClr>
                </a:solidFill>
              </a:rPr>
              <a:t>ומעשה </a:t>
            </a:r>
            <a:r>
              <a:rPr lang="he-IL" sz="1900" dirty="0" err="1">
                <a:solidFill>
                  <a:srgbClr val="F79646">
                    <a:lumMod val="50000"/>
                  </a:srgbClr>
                </a:solidFill>
              </a:rPr>
              <a:t>נמי</a:t>
            </a:r>
            <a:r>
              <a:rPr lang="he-IL" sz="1900" dirty="0">
                <a:solidFill>
                  <a:srgbClr val="F79646">
                    <a:lumMod val="50000"/>
                  </a:srgbClr>
                </a:solidFill>
              </a:rPr>
              <a:t> באשה </a:t>
            </a:r>
            <a:r>
              <a:rPr lang="he-IL" sz="1900" dirty="0" smtClean="0">
                <a:solidFill>
                  <a:srgbClr val="F79646">
                    <a:lumMod val="50000"/>
                  </a:srgbClr>
                </a:solidFill>
              </a:rPr>
              <a:t>אחת.</a:t>
            </a:r>
            <a:endParaRPr lang="he-IL" sz="1900" dirty="0">
              <a:solidFill>
                <a:srgbClr val="F79646">
                  <a:lumMod val="50000"/>
                </a:srgbClr>
              </a:solidFill>
            </a:endParaRPr>
          </a:p>
        </p:txBody>
      </p:sp>
    </p:spTree>
    <p:extLst>
      <p:ext uri="{BB962C8B-B14F-4D97-AF65-F5344CB8AC3E}">
        <p14:creationId xmlns:p14="http://schemas.microsoft.com/office/powerpoint/2010/main" val="1903720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169328" y="96534"/>
            <a:ext cx="8496944" cy="2806922"/>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600" dirty="0" smtClean="0">
              <a:solidFill>
                <a:srgbClr val="F79646">
                  <a:lumMod val="50000"/>
                </a:srgbClr>
              </a:solidFill>
            </a:endParaRPr>
          </a:p>
          <a:p>
            <a:pPr>
              <a:lnSpc>
                <a:spcPct val="120000"/>
              </a:lnSpc>
            </a:pPr>
            <a:r>
              <a:rPr lang="he-IL" sz="1900" dirty="0">
                <a:solidFill>
                  <a:srgbClr val="F79646">
                    <a:lumMod val="50000"/>
                  </a:srgbClr>
                </a:solidFill>
              </a:rPr>
              <a:t>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הרי </a:t>
            </a:r>
            <a:r>
              <a:rPr lang="he-IL" sz="1900" dirty="0">
                <a:solidFill>
                  <a:srgbClr val="F79646">
                    <a:lumMod val="50000"/>
                  </a:srgbClr>
                </a:solidFill>
              </a:rPr>
              <a:t>זה נזיר ואסור </a:t>
            </a:r>
            <a:r>
              <a:rPr lang="he-IL" sz="1900" dirty="0" smtClean="0">
                <a:solidFill>
                  <a:srgbClr val="F79646">
                    <a:lumMod val="50000"/>
                  </a:srgbClr>
                </a:solidFill>
              </a:rPr>
              <a:t>בכולן.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שיש נזירות אבל איני יודע שהנזיר אסור ביין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אסור, </a:t>
            </a:r>
            <a:r>
              <a:rPr lang="he-IL" sz="1900" dirty="0">
                <a:solidFill>
                  <a:srgbClr val="F79646">
                    <a:lumMod val="50000"/>
                  </a:srgbClr>
                </a:solidFill>
              </a:rPr>
              <a:t>ור' שמעון </a:t>
            </a:r>
            <a:r>
              <a:rPr lang="he-IL" sz="1900" dirty="0" smtClean="0">
                <a:solidFill>
                  <a:srgbClr val="F79646">
                    <a:lumMod val="50000"/>
                  </a:srgbClr>
                </a:solidFill>
              </a:rPr>
              <a:t>מתיר.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שהנזיר אסור ביין אבל סבור הייתי שחכמים </a:t>
            </a:r>
            <a:r>
              <a:rPr lang="he-IL" sz="1900" dirty="0" err="1">
                <a:solidFill>
                  <a:srgbClr val="F79646">
                    <a:lumMod val="50000"/>
                  </a:srgbClr>
                </a:solidFill>
              </a:rPr>
              <a:t>מתירין</a:t>
            </a:r>
            <a:r>
              <a:rPr lang="he-IL" sz="1900" dirty="0">
                <a:solidFill>
                  <a:srgbClr val="F79646">
                    <a:lumMod val="50000"/>
                  </a:srgbClr>
                </a:solidFill>
              </a:rPr>
              <a:t> לי מפני שאין אני יכול לחיות אלא ביין או מפני שאני קובר את המתים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מותר, </a:t>
            </a:r>
            <a:r>
              <a:rPr lang="he-IL" sz="1900" dirty="0">
                <a:solidFill>
                  <a:srgbClr val="F79646">
                    <a:lumMod val="50000"/>
                  </a:srgbClr>
                </a:solidFill>
              </a:rPr>
              <a:t>ור' שמעון אוסר.</a:t>
            </a:r>
            <a:r>
              <a:rPr lang="he-IL" sz="1900" dirty="0" smtClean="0"/>
              <a:t/>
            </a:r>
            <a:br>
              <a:rPr lang="he-IL" sz="1900" dirty="0" smtClean="0"/>
            </a:br>
            <a:endParaRPr lang="he-IL" dirty="0" smtClean="0"/>
          </a:p>
          <a:p>
            <a:pPr>
              <a:lnSpc>
                <a:spcPct val="120000"/>
              </a:lnSpc>
            </a:pPr>
            <a:endParaRPr lang="he-IL" sz="1200" dirty="0" smtClean="0"/>
          </a:p>
        </p:txBody>
      </p:sp>
      <p:sp>
        <p:nvSpPr>
          <p:cNvPr id="5" name="TextBox 4"/>
          <p:cNvSpPr txBox="1"/>
          <p:nvPr/>
        </p:nvSpPr>
        <p:spPr>
          <a:xfrm>
            <a:off x="8686820" y="579502"/>
            <a:ext cx="370224" cy="1400383"/>
          </a:xfrm>
          <a:prstGeom prst="rect">
            <a:avLst/>
          </a:prstGeom>
          <a:noFill/>
        </p:spPr>
        <p:txBody>
          <a:bodyPr wrap="square" rtlCol="1">
            <a:spAutoFit/>
          </a:bodyPr>
          <a:lstStyle/>
          <a:p>
            <a:r>
              <a:rPr lang="he-IL" sz="1900" dirty="0" smtClean="0"/>
              <a:t>①</a:t>
            </a:r>
          </a:p>
          <a:p>
            <a:endParaRPr lang="he-IL" sz="1400" dirty="0"/>
          </a:p>
          <a:p>
            <a:r>
              <a:rPr lang="he-IL" sz="1900" dirty="0" smtClean="0"/>
              <a:t>②</a:t>
            </a:r>
          </a:p>
          <a:p>
            <a:endParaRPr lang="he-IL" sz="1400" dirty="0"/>
          </a:p>
          <a:p>
            <a:r>
              <a:rPr lang="he-IL" sz="1900" dirty="0" smtClean="0"/>
              <a:t>③</a:t>
            </a:r>
            <a:endParaRPr lang="he-IL" sz="1900" dirty="0"/>
          </a:p>
        </p:txBody>
      </p:sp>
    </p:spTree>
    <p:extLst>
      <p:ext uri="{BB962C8B-B14F-4D97-AF65-F5344CB8AC3E}">
        <p14:creationId xmlns:p14="http://schemas.microsoft.com/office/powerpoint/2010/main" val="2527302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169328" y="96534"/>
            <a:ext cx="8496944" cy="2806922"/>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600" dirty="0" smtClean="0">
              <a:solidFill>
                <a:srgbClr val="F79646">
                  <a:lumMod val="50000"/>
                </a:srgbClr>
              </a:solidFill>
            </a:endParaRPr>
          </a:p>
          <a:p>
            <a:pPr>
              <a:lnSpc>
                <a:spcPct val="120000"/>
              </a:lnSpc>
            </a:pPr>
            <a:r>
              <a:rPr lang="he-IL" sz="1900" dirty="0">
                <a:solidFill>
                  <a:srgbClr val="F79646">
                    <a:lumMod val="50000"/>
                  </a:srgbClr>
                </a:solidFill>
              </a:rPr>
              <a:t>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הרי </a:t>
            </a:r>
            <a:r>
              <a:rPr lang="he-IL" sz="1900" dirty="0">
                <a:solidFill>
                  <a:srgbClr val="F79646">
                    <a:lumMod val="50000"/>
                  </a:srgbClr>
                </a:solidFill>
              </a:rPr>
              <a:t>זה נזיר ואסור </a:t>
            </a:r>
            <a:r>
              <a:rPr lang="he-IL" sz="1900" dirty="0" smtClean="0">
                <a:solidFill>
                  <a:srgbClr val="F79646">
                    <a:lumMod val="50000"/>
                  </a:srgbClr>
                </a:solidFill>
              </a:rPr>
              <a:t>בכולן.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שיש נזירות אבל איני יודע שהנזיר אסור ביין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אסור, </a:t>
            </a:r>
            <a:r>
              <a:rPr lang="he-IL" sz="1900" dirty="0">
                <a:solidFill>
                  <a:srgbClr val="F79646">
                    <a:lumMod val="50000"/>
                  </a:srgbClr>
                </a:solidFill>
              </a:rPr>
              <a:t>ור' שמעון </a:t>
            </a:r>
            <a:r>
              <a:rPr lang="he-IL" sz="1900" dirty="0" smtClean="0">
                <a:solidFill>
                  <a:srgbClr val="F79646">
                    <a:lumMod val="50000"/>
                  </a:srgbClr>
                </a:solidFill>
              </a:rPr>
              <a:t>מתיר.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שהנזיר אסור ביין אבל סבור הייתי שחכמים </a:t>
            </a:r>
            <a:r>
              <a:rPr lang="he-IL" sz="1900" dirty="0" err="1">
                <a:solidFill>
                  <a:srgbClr val="F79646">
                    <a:lumMod val="50000"/>
                  </a:srgbClr>
                </a:solidFill>
              </a:rPr>
              <a:t>מתירין</a:t>
            </a:r>
            <a:r>
              <a:rPr lang="he-IL" sz="1900" dirty="0">
                <a:solidFill>
                  <a:srgbClr val="F79646">
                    <a:lumMod val="50000"/>
                  </a:srgbClr>
                </a:solidFill>
              </a:rPr>
              <a:t> לי מפני שאין אני יכול לחיות אלא ביין או מפני שאני קובר את המתים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מותר, </a:t>
            </a:r>
            <a:r>
              <a:rPr lang="he-IL" sz="1900" dirty="0">
                <a:solidFill>
                  <a:srgbClr val="F79646">
                    <a:lumMod val="50000"/>
                  </a:srgbClr>
                </a:solidFill>
              </a:rPr>
              <a:t>ור' שמעון אוסר.</a:t>
            </a:r>
            <a:r>
              <a:rPr lang="he-IL" sz="1900" dirty="0" smtClean="0"/>
              <a:t/>
            </a:r>
            <a:br>
              <a:rPr lang="he-IL" sz="1900" dirty="0" smtClean="0"/>
            </a:br>
            <a:endParaRPr lang="he-IL" dirty="0" smtClean="0"/>
          </a:p>
          <a:p>
            <a:pPr>
              <a:lnSpc>
                <a:spcPct val="120000"/>
              </a:lnSpc>
            </a:pPr>
            <a:endParaRPr lang="he-IL" sz="1200" dirty="0" smtClean="0"/>
          </a:p>
        </p:txBody>
      </p:sp>
      <p:sp>
        <p:nvSpPr>
          <p:cNvPr id="5" name="TextBox 4"/>
          <p:cNvSpPr txBox="1"/>
          <p:nvPr/>
        </p:nvSpPr>
        <p:spPr>
          <a:xfrm>
            <a:off x="8686820" y="579502"/>
            <a:ext cx="370224" cy="1400383"/>
          </a:xfrm>
          <a:prstGeom prst="rect">
            <a:avLst/>
          </a:prstGeom>
          <a:noFill/>
        </p:spPr>
        <p:txBody>
          <a:bodyPr wrap="square" rtlCol="1">
            <a:spAutoFit/>
          </a:bodyPr>
          <a:lstStyle/>
          <a:p>
            <a:r>
              <a:rPr lang="he-IL" sz="1900" dirty="0" smtClean="0"/>
              <a:t>①</a:t>
            </a:r>
          </a:p>
          <a:p>
            <a:endParaRPr lang="he-IL" sz="1400" dirty="0"/>
          </a:p>
          <a:p>
            <a:r>
              <a:rPr lang="he-IL" sz="1900" dirty="0" smtClean="0"/>
              <a:t>②</a:t>
            </a:r>
          </a:p>
          <a:p>
            <a:endParaRPr lang="he-IL" sz="1400" dirty="0"/>
          </a:p>
          <a:p>
            <a:r>
              <a:rPr lang="he-IL" sz="1900" dirty="0" smtClean="0"/>
              <a:t>③</a:t>
            </a:r>
            <a:endParaRPr lang="he-IL" sz="1900" dirty="0"/>
          </a:p>
        </p:txBody>
      </p:sp>
      <p:sp>
        <p:nvSpPr>
          <p:cNvPr id="6" name="הסבר מלבני מעוגל 5"/>
          <p:cNvSpPr/>
          <p:nvPr/>
        </p:nvSpPr>
        <p:spPr>
          <a:xfrm>
            <a:off x="432048" y="4299588"/>
            <a:ext cx="3491880" cy="1577684"/>
          </a:xfrm>
          <a:prstGeom prst="wedgeRoundRectCallout">
            <a:avLst>
              <a:gd name="adj1" fmla="val 51837"/>
              <a:gd name="adj2" fmla="val 46097"/>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300" dirty="0" smtClean="0">
                <a:solidFill>
                  <a:schemeClr val="tx1"/>
                </a:solidFill>
              </a:rPr>
              <a:t>משנה דף ג עמוד ב:</a:t>
            </a:r>
          </a:p>
          <a:p>
            <a:pPr>
              <a:lnSpc>
                <a:spcPct val="120000"/>
              </a:lnSpc>
            </a:pPr>
            <a:r>
              <a:rPr lang="he-IL" sz="1300" dirty="0" smtClean="0">
                <a:solidFill>
                  <a:srgbClr val="F79646">
                    <a:lumMod val="50000"/>
                  </a:srgbClr>
                </a:solidFill>
              </a:rPr>
              <a:t>הריני </a:t>
            </a:r>
            <a:r>
              <a:rPr lang="he-IL" sz="1300" dirty="0">
                <a:solidFill>
                  <a:srgbClr val="F79646">
                    <a:lumMod val="50000"/>
                  </a:srgbClr>
                </a:solidFill>
              </a:rPr>
              <a:t>נזיר מן החרצנים ומן הזגים ומן התגלחת ומן הטומאה הרי זה נזיר וכל דקדוקי נזירות עליו:</a:t>
            </a:r>
          </a:p>
          <a:p>
            <a:pPr>
              <a:lnSpc>
                <a:spcPct val="120000"/>
              </a:lnSpc>
            </a:pPr>
            <a:r>
              <a:rPr lang="he-IL" sz="1300" dirty="0" smtClean="0">
                <a:solidFill>
                  <a:schemeClr val="tx1"/>
                </a:solidFill>
              </a:rPr>
              <a:t>גמרא:</a:t>
            </a:r>
          </a:p>
          <a:p>
            <a:pPr>
              <a:lnSpc>
                <a:spcPct val="120000"/>
              </a:lnSpc>
            </a:pPr>
            <a:r>
              <a:rPr lang="he-IL" sz="1300" dirty="0" smtClean="0">
                <a:solidFill>
                  <a:schemeClr val="tx1"/>
                </a:solidFill>
              </a:rPr>
              <a:t>מתני</a:t>
            </a:r>
            <a:r>
              <a:rPr lang="he-IL" sz="1300" dirty="0">
                <a:solidFill>
                  <a:schemeClr val="tx1"/>
                </a:solidFill>
              </a:rPr>
              <a:t>' דלא כר' שמעון </a:t>
            </a:r>
            <a:r>
              <a:rPr lang="he-IL" sz="1300" dirty="0" err="1" smtClean="0">
                <a:solidFill>
                  <a:schemeClr val="tx1"/>
                </a:solidFill>
              </a:rPr>
              <a:t>דתניא</a:t>
            </a:r>
            <a:r>
              <a:rPr lang="he-IL" sz="1300" dirty="0" smtClean="0">
                <a:solidFill>
                  <a:schemeClr val="tx1"/>
                </a:solidFill>
              </a:rPr>
              <a:t>: </a:t>
            </a:r>
          </a:p>
          <a:p>
            <a:pPr>
              <a:lnSpc>
                <a:spcPct val="120000"/>
              </a:lnSpc>
            </a:pPr>
            <a:r>
              <a:rPr lang="he-IL" sz="1300" dirty="0" err="1" smtClean="0">
                <a:solidFill>
                  <a:srgbClr val="F79646">
                    <a:lumMod val="50000"/>
                  </a:srgbClr>
                </a:solidFill>
              </a:rPr>
              <a:t>ר</a:t>
            </a:r>
            <a:r>
              <a:rPr lang="he-IL" sz="1300" dirty="0" err="1">
                <a:solidFill>
                  <a:srgbClr val="F79646">
                    <a:lumMod val="50000"/>
                  </a:srgbClr>
                </a:solidFill>
              </a:rPr>
              <a:t>''ש</a:t>
            </a:r>
            <a:r>
              <a:rPr lang="he-IL" sz="1300" dirty="0">
                <a:solidFill>
                  <a:srgbClr val="F79646">
                    <a:lumMod val="50000"/>
                  </a:srgbClr>
                </a:solidFill>
              </a:rPr>
              <a:t> אומר אינו חייב עד שידור מכולם</a:t>
            </a:r>
          </a:p>
        </p:txBody>
      </p:sp>
    </p:spTree>
    <p:extLst>
      <p:ext uri="{BB962C8B-B14F-4D97-AF65-F5344CB8AC3E}">
        <p14:creationId xmlns:p14="http://schemas.microsoft.com/office/powerpoint/2010/main" val="2086044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169328" y="96534"/>
            <a:ext cx="8496944" cy="3545586"/>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600" dirty="0" smtClean="0">
              <a:solidFill>
                <a:srgbClr val="F79646">
                  <a:lumMod val="50000"/>
                </a:srgbClr>
              </a:solidFill>
            </a:endParaRPr>
          </a:p>
          <a:p>
            <a:pPr>
              <a:lnSpc>
                <a:spcPct val="120000"/>
              </a:lnSpc>
            </a:pPr>
            <a:r>
              <a:rPr lang="he-IL" sz="1900" dirty="0">
                <a:solidFill>
                  <a:srgbClr val="F79646">
                    <a:lumMod val="50000"/>
                  </a:srgbClr>
                </a:solidFill>
              </a:rPr>
              <a:t>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הרי </a:t>
            </a:r>
            <a:r>
              <a:rPr lang="he-IL" sz="1900" dirty="0">
                <a:solidFill>
                  <a:srgbClr val="F79646">
                    <a:lumMod val="50000"/>
                  </a:srgbClr>
                </a:solidFill>
              </a:rPr>
              <a:t>זה נזיר ואסור </a:t>
            </a:r>
            <a:r>
              <a:rPr lang="he-IL" sz="1900" dirty="0" smtClean="0">
                <a:solidFill>
                  <a:srgbClr val="F79646">
                    <a:lumMod val="50000"/>
                  </a:srgbClr>
                </a:solidFill>
              </a:rPr>
              <a:t>בכולן.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שיש נזירות אבל איני יודע שהנזיר אסור ביין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אסור, </a:t>
            </a:r>
            <a:r>
              <a:rPr lang="he-IL" sz="1900" dirty="0">
                <a:solidFill>
                  <a:srgbClr val="F79646">
                    <a:lumMod val="50000"/>
                  </a:srgbClr>
                </a:solidFill>
              </a:rPr>
              <a:t>ור' שמעון </a:t>
            </a:r>
            <a:r>
              <a:rPr lang="he-IL" sz="1900" dirty="0" smtClean="0">
                <a:solidFill>
                  <a:srgbClr val="F79646">
                    <a:lumMod val="50000"/>
                  </a:srgbClr>
                </a:solidFill>
              </a:rPr>
              <a:t>מתיר.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שהנזיר אסור ביין אבל סבור הייתי שחכמים </a:t>
            </a:r>
            <a:r>
              <a:rPr lang="he-IL" sz="1900" dirty="0" err="1">
                <a:solidFill>
                  <a:srgbClr val="F79646">
                    <a:lumMod val="50000"/>
                  </a:srgbClr>
                </a:solidFill>
              </a:rPr>
              <a:t>מתירין</a:t>
            </a:r>
            <a:r>
              <a:rPr lang="he-IL" sz="1900" dirty="0">
                <a:solidFill>
                  <a:srgbClr val="F79646">
                    <a:lumMod val="50000"/>
                  </a:srgbClr>
                </a:solidFill>
              </a:rPr>
              <a:t> לי מפני שאין אני יכול לחיות אלא ביין או מפני שאני קובר את המתים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מותר, </a:t>
            </a:r>
            <a:r>
              <a:rPr lang="he-IL" sz="1900" dirty="0">
                <a:solidFill>
                  <a:srgbClr val="F79646">
                    <a:lumMod val="50000"/>
                  </a:srgbClr>
                </a:solidFill>
              </a:rPr>
              <a:t>ור' שמעון אוסר.</a:t>
            </a:r>
            <a:r>
              <a:rPr lang="he-IL" sz="1900" dirty="0" smtClean="0"/>
              <a:t/>
            </a:r>
            <a:br>
              <a:rPr lang="he-IL" sz="1900" dirty="0" smtClean="0"/>
            </a:br>
            <a:endParaRPr lang="he-IL" dirty="0" smtClean="0"/>
          </a:p>
          <a:p>
            <a:pPr>
              <a:lnSpc>
                <a:spcPct val="120000"/>
              </a:lnSpc>
            </a:pPr>
            <a:r>
              <a:rPr lang="he-IL" sz="1900" b="1" dirty="0" smtClean="0"/>
              <a:t>גמרא</a:t>
            </a:r>
          </a:p>
          <a:p>
            <a:pPr>
              <a:lnSpc>
                <a:spcPct val="120000"/>
              </a:lnSpc>
            </a:pPr>
            <a:endParaRPr lang="he-IL" sz="200" dirty="0" smtClean="0"/>
          </a:p>
          <a:p>
            <a:pPr>
              <a:lnSpc>
                <a:spcPct val="120000"/>
              </a:lnSpc>
            </a:pPr>
            <a:r>
              <a:rPr lang="he-IL" sz="1900" dirty="0" err="1"/>
              <a:t>ולפלוג</a:t>
            </a:r>
            <a:r>
              <a:rPr lang="he-IL" sz="1900" dirty="0"/>
              <a:t> </a:t>
            </a:r>
            <a:r>
              <a:rPr lang="he-IL" sz="1900" dirty="0" err="1"/>
              <a:t>נמי</a:t>
            </a:r>
            <a:r>
              <a:rPr lang="he-IL" sz="1900" dirty="0"/>
              <a:t> רבי שמעון </a:t>
            </a:r>
            <a:r>
              <a:rPr lang="he-IL" sz="1900" dirty="0" smtClean="0"/>
              <a:t>ברישא! </a:t>
            </a:r>
          </a:p>
          <a:p>
            <a:pPr>
              <a:lnSpc>
                <a:spcPct val="120000"/>
              </a:lnSpc>
            </a:pPr>
            <a:endParaRPr lang="he-IL" sz="1200" dirty="0" smtClean="0"/>
          </a:p>
        </p:txBody>
      </p:sp>
      <p:sp>
        <p:nvSpPr>
          <p:cNvPr id="5" name="TextBox 4"/>
          <p:cNvSpPr txBox="1"/>
          <p:nvPr/>
        </p:nvSpPr>
        <p:spPr>
          <a:xfrm>
            <a:off x="8686820" y="579502"/>
            <a:ext cx="370224" cy="1400383"/>
          </a:xfrm>
          <a:prstGeom prst="rect">
            <a:avLst/>
          </a:prstGeom>
          <a:noFill/>
        </p:spPr>
        <p:txBody>
          <a:bodyPr wrap="square" rtlCol="1">
            <a:spAutoFit/>
          </a:bodyPr>
          <a:lstStyle/>
          <a:p>
            <a:r>
              <a:rPr lang="he-IL" sz="1900" dirty="0" smtClean="0"/>
              <a:t>①</a:t>
            </a:r>
          </a:p>
          <a:p>
            <a:endParaRPr lang="he-IL" sz="1400" dirty="0"/>
          </a:p>
          <a:p>
            <a:r>
              <a:rPr lang="he-IL" sz="1900" dirty="0" smtClean="0"/>
              <a:t>②</a:t>
            </a:r>
          </a:p>
          <a:p>
            <a:endParaRPr lang="he-IL" sz="1400" dirty="0"/>
          </a:p>
          <a:p>
            <a:r>
              <a:rPr lang="he-IL" sz="1900" dirty="0" smtClean="0"/>
              <a:t>③</a:t>
            </a:r>
            <a:endParaRPr lang="he-IL" sz="1900" dirty="0"/>
          </a:p>
        </p:txBody>
      </p:sp>
      <p:sp>
        <p:nvSpPr>
          <p:cNvPr id="6" name="הסבר מלבני מעוגל 5"/>
          <p:cNvSpPr/>
          <p:nvPr/>
        </p:nvSpPr>
        <p:spPr>
          <a:xfrm>
            <a:off x="432048" y="4299588"/>
            <a:ext cx="3491880" cy="1577684"/>
          </a:xfrm>
          <a:prstGeom prst="wedgeRoundRectCallout">
            <a:avLst>
              <a:gd name="adj1" fmla="val 51837"/>
              <a:gd name="adj2" fmla="val 46097"/>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300" dirty="0" smtClean="0">
                <a:solidFill>
                  <a:schemeClr val="tx1"/>
                </a:solidFill>
              </a:rPr>
              <a:t>משנה דף ג עמוד ב:</a:t>
            </a:r>
          </a:p>
          <a:p>
            <a:pPr>
              <a:lnSpc>
                <a:spcPct val="120000"/>
              </a:lnSpc>
            </a:pPr>
            <a:r>
              <a:rPr lang="he-IL" sz="1300" dirty="0" smtClean="0">
                <a:solidFill>
                  <a:srgbClr val="F79646">
                    <a:lumMod val="50000"/>
                  </a:srgbClr>
                </a:solidFill>
              </a:rPr>
              <a:t>הריני </a:t>
            </a:r>
            <a:r>
              <a:rPr lang="he-IL" sz="1300" dirty="0">
                <a:solidFill>
                  <a:srgbClr val="F79646">
                    <a:lumMod val="50000"/>
                  </a:srgbClr>
                </a:solidFill>
              </a:rPr>
              <a:t>נזיר מן החרצנים ומן הזגים ומן התגלחת ומן הטומאה הרי זה נזיר וכל דקדוקי נזירות עליו:</a:t>
            </a:r>
          </a:p>
          <a:p>
            <a:pPr>
              <a:lnSpc>
                <a:spcPct val="120000"/>
              </a:lnSpc>
            </a:pPr>
            <a:r>
              <a:rPr lang="he-IL" sz="1300" dirty="0" smtClean="0">
                <a:solidFill>
                  <a:schemeClr val="tx1"/>
                </a:solidFill>
              </a:rPr>
              <a:t>גמרא:</a:t>
            </a:r>
          </a:p>
          <a:p>
            <a:pPr>
              <a:lnSpc>
                <a:spcPct val="120000"/>
              </a:lnSpc>
            </a:pPr>
            <a:r>
              <a:rPr lang="he-IL" sz="1300" dirty="0" smtClean="0">
                <a:solidFill>
                  <a:schemeClr val="tx1"/>
                </a:solidFill>
              </a:rPr>
              <a:t>מתני</a:t>
            </a:r>
            <a:r>
              <a:rPr lang="he-IL" sz="1300" dirty="0">
                <a:solidFill>
                  <a:schemeClr val="tx1"/>
                </a:solidFill>
              </a:rPr>
              <a:t>' דלא כר' שמעון </a:t>
            </a:r>
            <a:r>
              <a:rPr lang="he-IL" sz="1300" dirty="0" err="1" smtClean="0">
                <a:solidFill>
                  <a:schemeClr val="tx1"/>
                </a:solidFill>
              </a:rPr>
              <a:t>דתניא</a:t>
            </a:r>
            <a:r>
              <a:rPr lang="he-IL" sz="1300" dirty="0" smtClean="0">
                <a:solidFill>
                  <a:schemeClr val="tx1"/>
                </a:solidFill>
              </a:rPr>
              <a:t>: </a:t>
            </a:r>
          </a:p>
          <a:p>
            <a:pPr>
              <a:lnSpc>
                <a:spcPct val="120000"/>
              </a:lnSpc>
            </a:pPr>
            <a:r>
              <a:rPr lang="he-IL" sz="1300" dirty="0" err="1" smtClean="0">
                <a:solidFill>
                  <a:srgbClr val="F79646">
                    <a:lumMod val="50000"/>
                  </a:srgbClr>
                </a:solidFill>
              </a:rPr>
              <a:t>ר</a:t>
            </a:r>
            <a:r>
              <a:rPr lang="he-IL" sz="1300" dirty="0" err="1">
                <a:solidFill>
                  <a:srgbClr val="F79646">
                    <a:lumMod val="50000"/>
                  </a:srgbClr>
                </a:solidFill>
              </a:rPr>
              <a:t>''ש</a:t>
            </a:r>
            <a:r>
              <a:rPr lang="he-IL" sz="1300" dirty="0">
                <a:solidFill>
                  <a:srgbClr val="F79646">
                    <a:lumMod val="50000"/>
                  </a:srgbClr>
                </a:solidFill>
              </a:rPr>
              <a:t> אומר אינו חייב עד שידור מכולם</a:t>
            </a:r>
          </a:p>
        </p:txBody>
      </p:sp>
    </p:spTree>
    <p:extLst>
      <p:ext uri="{BB962C8B-B14F-4D97-AF65-F5344CB8AC3E}">
        <p14:creationId xmlns:p14="http://schemas.microsoft.com/office/powerpoint/2010/main" val="3122939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169328" y="96534"/>
            <a:ext cx="8496944" cy="5447645"/>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600" dirty="0" smtClean="0">
              <a:solidFill>
                <a:srgbClr val="F79646">
                  <a:lumMod val="50000"/>
                </a:srgbClr>
              </a:solidFill>
            </a:endParaRPr>
          </a:p>
          <a:p>
            <a:pPr>
              <a:lnSpc>
                <a:spcPct val="120000"/>
              </a:lnSpc>
            </a:pPr>
            <a:r>
              <a:rPr lang="he-IL" sz="1900" dirty="0">
                <a:solidFill>
                  <a:srgbClr val="F79646">
                    <a:lumMod val="50000"/>
                  </a:srgbClr>
                </a:solidFill>
              </a:rPr>
              <a:t>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הרי </a:t>
            </a:r>
            <a:r>
              <a:rPr lang="he-IL" sz="1900" dirty="0">
                <a:solidFill>
                  <a:srgbClr val="F79646">
                    <a:lumMod val="50000"/>
                  </a:srgbClr>
                </a:solidFill>
              </a:rPr>
              <a:t>זה נזיר ואסור </a:t>
            </a:r>
            <a:r>
              <a:rPr lang="he-IL" sz="1900" dirty="0" smtClean="0">
                <a:solidFill>
                  <a:srgbClr val="F79646">
                    <a:lumMod val="50000"/>
                  </a:srgbClr>
                </a:solidFill>
              </a:rPr>
              <a:t>בכולן.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שיש נזירות אבל איני יודע שהנזיר אסור ביין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אסור, </a:t>
            </a:r>
            <a:r>
              <a:rPr lang="he-IL" sz="1900" dirty="0">
                <a:solidFill>
                  <a:srgbClr val="F79646">
                    <a:lumMod val="50000"/>
                  </a:srgbClr>
                </a:solidFill>
              </a:rPr>
              <a:t>ור' שמעון </a:t>
            </a:r>
            <a:r>
              <a:rPr lang="he-IL" sz="1900" dirty="0" smtClean="0">
                <a:solidFill>
                  <a:srgbClr val="F79646">
                    <a:lumMod val="50000"/>
                  </a:srgbClr>
                </a:solidFill>
              </a:rPr>
              <a:t>מתיר.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שהנזיר אסור ביין אבל סבור הייתי שחכמים </a:t>
            </a:r>
            <a:r>
              <a:rPr lang="he-IL" sz="1900" dirty="0" err="1">
                <a:solidFill>
                  <a:srgbClr val="F79646">
                    <a:lumMod val="50000"/>
                  </a:srgbClr>
                </a:solidFill>
              </a:rPr>
              <a:t>מתירין</a:t>
            </a:r>
            <a:r>
              <a:rPr lang="he-IL" sz="1900" dirty="0">
                <a:solidFill>
                  <a:srgbClr val="F79646">
                    <a:lumMod val="50000"/>
                  </a:srgbClr>
                </a:solidFill>
              </a:rPr>
              <a:t> לי מפני שאין אני יכול לחיות אלא ביין או מפני שאני קובר את המתים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מותר, </a:t>
            </a:r>
            <a:r>
              <a:rPr lang="he-IL" sz="1900" dirty="0">
                <a:solidFill>
                  <a:srgbClr val="F79646">
                    <a:lumMod val="50000"/>
                  </a:srgbClr>
                </a:solidFill>
              </a:rPr>
              <a:t>ור' שמעון אוסר.</a:t>
            </a:r>
            <a:r>
              <a:rPr lang="he-IL" sz="1900" dirty="0" smtClean="0"/>
              <a:t/>
            </a:r>
            <a:br>
              <a:rPr lang="he-IL" sz="1900" dirty="0" smtClean="0"/>
            </a:br>
            <a:endParaRPr lang="he-IL" dirty="0" smtClean="0"/>
          </a:p>
          <a:p>
            <a:pPr>
              <a:lnSpc>
                <a:spcPct val="120000"/>
              </a:lnSpc>
            </a:pPr>
            <a:r>
              <a:rPr lang="he-IL" sz="1900" b="1" dirty="0" smtClean="0"/>
              <a:t>גמרא</a:t>
            </a:r>
          </a:p>
          <a:p>
            <a:pPr>
              <a:lnSpc>
                <a:spcPct val="120000"/>
              </a:lnSpc>
            </a:pPr>
            <a:endParaRPr lang="he-IL" sz="200" dirty="0" smtClean="0"/>
          </a:p>
          <a:p>
            <a:pPr>
              <a:lnSpc>
                <a:spcPct val="120000"/>
              </a:lnSpc>
            </a:pPr>
            <a:r>
              <a:rPr lang="he-IL" sz="1900" dirty="0" err="1"/>
              <a:t>ולפלוג</a:t>
            </a:r>
            <a:r>
              <a:rPr lang="he-IL" sz="1900" dirty="0"/>
              <a:t> </a:t>
            </a:r>
            <a:r>
              <a:rPr lang="he-IL" sz="1900" dirty="0" err="1"/>
              <a:t>נמי</a:t>
            </a:r>
            <a:r>
              <a:rPr lang="he-IL" sz="1900" dirty="0"/>
              <a:t> רבי שמעון </a:t>
            </a:r>
            <a:r>
              <a:rPr lang="he-IL" sz="1900" dirty="0" smtClean="0"/>
              <a:t>ברישא! </a:t>
            </a:r>
          </a:p>
          <a:p>
            <a:pPr>
              <a:lnSpc>
                <a:spcPct val="120000"/>
              </a:lnSpc>
            </a:pPr>
            <a:endParaRPr lang="he-IL" sz="1200" dirty="0" smtClean="0"/>
          </a:p>
          <a:p>
            <a:pPr>
              <a:lnSpc>
                <a:spcPct val="120000"/>
              </a:lnSpc>
            </a:pPr>
            <a:r>
              <a:rPr lang="he-IL" sz="1900" dirty="0" err="1" smtClean="0"/>
              <a:t>אריב</a:t>
            </a:r>
            <a:r>
              <a:rPr lang="he-IL" sz="1900" dirty="0" err="1"/>
              <a:t>'</a:t>
            </a:r>
            <a:r>
              <a:rPr lang="he-IL" sz="1900" dirty="0" err="1" smtClean="0"/>
              <a:t>'ל</a:t>
            </a:r>
            <a:r>
              <a:rPr lang="he-IL" sz="1900" dirty="0" smtClean="0"/>
              <a:t>: </a:t>
            </a:r>
            <a:r>
              <a:rPr lang="he-IL" sz="1900" dirty="0"/>
              <a:t>חלוק היה </a:t>
            </a:r>
            <a:r>
              <a:rPr lang="he-IL" sz="1900" dirty="0" err="1"/>
              <a:t>ר''ש</a:t>
            </a:r>
            <a:r>
              <a:rPr lang="he-IL" sz="1900" dirty="0"/>
              <a:t> אף </a:t>
            </a:r>
            <a:r>
              <a:rPr lang="he-IL" sz="1900" dirty="0" smtClean="0"/>
              <a:t>ברישא. </a:t>
            </a:r>
          </a:p>
          <a:p>
            <a:pPr>
              <a:lnSpc>
                <a:spcPct val="120000"/>
              </a:lnSpc>
            </a:pPr>
            <a:endParaRPr lang="he-IL" sz="800" dirty="0" smtClean="0"/>
          </a:p>
          <a:p>
            <a:pPr>
              <a:lnSpc>
                <a:spcPct val="120000"/>
              </a:lnSpc>
            </a:pPr>
            <a:r>
              <a:rPr lang="he-IL" sz="1900" dirty="0" err="1" smtClean="0"/>
              <a:t>רבינא</a:t>
            </a:r>
            <a:r>
              <a:rPr lang="he-IL" sz="1900" dirty="0" smtClean="0"/>
              <a:t> אמר: </a:t>
            </a:r>
            <a:r>
              <a:rPr lang="he-IL" sz="1900" dirty="0"/>
              <a:t>ברישא לא פליג </a:t>
            </a:r>
            <a:r>
              <a:rPr lang="he-IL" sz="1900" dirty="0" err="1"/>
              <a:t>ר'</a:t>
            </a:r>
            <a:r>
              <a:rPr lang="he-IL" sz="1900" dirty="0" err="1" smtClean="0"/>
              <a:t>'ש</a:t>
            </a:r>
            <a:r>
              <a:rPr lang="he-IL" sz="1900" dirty="0" smtClean="0"/>
              <a:t>, </a:t>
            </a:r>
            <a:r>
              <a:rPr lang="he-IL" sz="1900" dirty="0"/>
              <a:t>מאי </a:t>
            </a:r>
            <a:r>
              <a:rPr lang="he-IL" sz="1900" dirty="0" smtClean="0"/>
              <a:t>טעמא? </a:t>
            </a:r>
            <a:r>
              <a:rPr lang="he-IL" sz="1900" dirty="0"/>
              <a:t>משום דהוה ליה מתנה על מה שכתוב </a:t>
            </a:r>
            <a:r>
              <a:rPr lang="he-IL" sz="1900" dirty="0" smtClean="0"/>
              <a:t>בתורה, </a:t>
            </a:r>
            <a:r>
              <a:rPr lang="he-IL" sz="1900" dirty="0"/>
              <a:t>וכל המתנה על מה שכתוב בתורה תנאו </a:t>
            </a:r>
            <a:r>
              <a:rPr lang="he-IL" sz="1900" dirty="0" smtClean="0"/>
              <a:t>בטל. </a:t>
            </a:r>
          </a:p>
          <a:p>
            <a:pPr>
              <a:lnSpc>
                <a:spcPct val="120000"/>
              </a:lnSpc>
            </a:pPr>
            <a:endParaRPr lang="he-IL" sz="500" dirty="0" smtClean="0"/>
          </a:p>
          <a:p>
            <a:pPr>
              <a:lnSpc>
                <a:spcPct val="120000"/>
              </a:lnSpc>
            </a:pPr>
            <a:r>
              <a:rPr lang="he-IL" sz="1900" dirty="0" smtClean="0"/>
              <a:t>ור</a:t>
            </a:r>
            <a:r>
              <a:rPr lang="he-IL" sz="1900" dirty="0"/>
              <a:t>' יהושע בן לוי אמר </a:t>
            </a:r>
            <a:r>
              <a:rPr lang="he-IL" sz="1900" dirty="0" smtClean="0"/>
              <a:t>לך: </a:t>
            </a:r>
            <a:r>
              <a:rPr lang="he-IL" sz="1900" dirty="0"/>
              <a:t>[האי] על מנת כחוץ </a:t>
            </a:r>
            <a:r>
              <a:rPr lang="he-IL" sz="1900" dirty="0" smtClean="0"/>
              <a:t>דמי.</a:t>
            </a:r>
          </a:p>
          <a:p>
            <a:pPr>
              <a:lnSpc>
                <a:spcPct val="120000"/>
              </a:lnSpc>
            </a:pPr>
            <a:endParaRPr lang="he-IL" sz="1400" dirty="0"/>
          </a:p>
        </p:txBody>
      </p:sp>
      <p:sp>
        <p:nvSpPr>
          <p:cNvPr id="5" name="TextBox 4"/>
          <p:cNvSpPr txBox="1"/>
          <p:nvPr/>
        </p:nvSpPr>
        <p:spPr>
          <a:xfrm>
            <a:off x="8686820" y="579502"/>
            <a:ext cx="370224" cy="1400383"/>
          </a:xfrm>
          <a:prstGeom prst="rect">
            <a:avLst/>
          </a:prstGeom>
          <a:noFill/>
        </p:spPr>
        <p:txBody>
          <a:bodyPr wrap="square" rtlCol="1">
            <a:spAutoFit/>
          </a:bodyPr>
          <a:lstStyle/>
          <a:p>
            <a:r>
              <a:rPr lang="he-IL" sz="1900" dirty="0" smtClean="0"/>
              <a:t>①</a:t>
            </a:r>
          </a:p>
          <a:p>
            <a:endParaRPr lang="he-IL" sz="1400" dirty="0"/>
          </a:p>
          <a:p>
            <a:r>
              <a:rPr lang="he-IL" sz="1900" dirty="0" smtClean="0"/>
              <a:t>②</a:t>
            </a:r>
          </a:p>
          <a:p>
            <a:endParaRPr lang="he-IL" sz="1400" dirty="0"/>
          </a:p>
          <a:p>
            <a:r>
              <a:rPr lang="he-IL" sz="1900" dirty="0" smtClean="0"/>
              <a:t>③</a:t>
            </a:r>
            <a:endParaRPr lang="he-IL" sz="1900" dirty="0"/>
          </a:p>
        </p:txBody>
      </p:sp>
      <p:sp>
        <p:nvSpPr>
          <p:cNvPr id="6" name="TextBox 5"/>
          <p:cNvSpPr txBox="1"/>
          <p:nvPr/>
        </p:nvSpPr>
        <p:spPr>
          <a:xfrm>
            <a:off x="8676456" y="3573016"/>
            <a:ext cx="370224" cy="892552"/>
          </a:xfrm>
          <a:prstGeom prst="rect">
            <a:avLst/>
          </a:prstGeom>
          <a:noFill/>
        </p:spPr>
        <p:txBody>
          <a:bodyPr wrap="square" rtlCol="1">
            <a:spAutoFit/>
          </a:bodyPr>
          <a:lstStyle/>
          <a:p>
            <a:r>
              <a:rPr lang="he-IL" sz="1900" dirty="0" smtClean="0"/>
              <a:t>①</a:t>
            </a:r>
          </a:p>
          <a:p>
            <a:endParaRPr lang="he-IL" sz="1400" dirty="0"/>
          </a:p>
          <a:p>
            <a:r>
              <a:rPr lang="he-IL" sz="1900" dirty="0" smtClean="0"/>
              <a:t>②</a:t>
            </a:r>
          </a:p>
        </p:txBody>
      </p:sp>
    </p:spTree>
    <p:extLst>
      <p:ext uri="{BB962C8B-B14F-4D97-AF65-F5344CB8AC3E}">
        <p14:creationId xmlns:p14="http://schemas.microsoft.com/office/powerpoint/2010/main" val="2522131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36512" y="35332"/>
            <a:ext cx="1584176" cy="369332"/>
          </a:xfrm>
          <a:prstGeom prst="rect">
            <a:avLst/>
          </a:prstGeom>
          <a:noFill/>
        </p:spPr>
        <p:txBody>
          <a:bodyPr wrap="square" rtlCol="1">
            <a:spAutoFit/>
          </a:bodyPr>
          <a:lstStyle/>
          <a:p>
            <a:r>
              <a:rPr lang="he-IL" b="1" dirty="0" smtClean="0">
                <a:solidFill>
                  <a:schemeClr val="bg1">
                    <a:lumMod val="50000"/>
                  </a:schemeClr>
                </a:solidFill>
              </a:rPr>
              <a:t>דף יא עמוד א</a:t>
            </a:r>
            <a:endParaRPr lang="he-IL" b="1" dirty="0">
              <a:solidFill>
                <a:schemeClr val="bg1">
                  <a:lumMod val="50000"/>
                </a:schemeClr>
              </a:solidFill>
            </a:endParaRPr>
          </a:p>
        </p:txBody>
      </p:sp>
      <p:sp>
        <p:nvSpPr>
          <p:cNvPr id="4" name="TextBox 3"/>
          <p:cNvSpPr txBox="1"/>
          <p:nvPr/>
        </p:nvSpPr>
        <p:spPr>
          <a:xfrm>
            <a:off x="169328" y="96534"/>
            <a:ext cx="8496944" cy="6611041"/>
          </a:xfrm>
          <a:prstGeom prst="rect">
            <a:avLst/>
          </a:prstGeom>
          <a:noFill/>
        </p:spPr>
        <p:txBody>
          <a:bodyPr wrap="square" rtlCol="1">
            <a:spAutoFit/>
          </a:bodyPr>
          <a:lstStyle/>
          <a:p>
            <a:pPr>
              <a:lnSpc>
                <a:spcPct val="120000"/>
              </a:lnSpc>
            </a:pPr>
            <a:r>
              <a:rPr lang="he-IL" sz="1900" b="1" dirty="0" smtClean="0"/>
              <a:t>משנה</a:t>
            </a:r>
            <a:endParaRPr lang="he-IL" sz="1900" dirty="0"/>
          </a:p>
          <a:p>
            <a:pPr>
              <a:lnSpc>
                <a:spcPct val="120000"/>
              </a:lnSpc>
            </a:pPr>
            <a:endParaRPr lang="he-IL" sz="600" dirty="0" smtClean="0">
              <a:solidFill>
                <a:srgbClr val="F79646">
                  <a:lumMod val="50000"/>
                </a:srgbClr>
              </a:solidFill>
            </a:endParaRPr>
          </a:p>
          <a:p>
            <a:pPr>
              <a:lnSpc>
                <a:spcPct val="120000"/>
              </a:lnSpc>
            </a:pPr>
            <a:r>
              <a:rPr lang="he-IL" sz="1900" dirty="0">
                <a:solidFill>
                  <a:srgbClr val="F79646">
                    <a:lumMod val="50000"/>
                  </a:srgbClr>
                </a:solidFill>
              </a:rPr>
              <a:t>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הרי </a:t>
            </a:r>
            <a:r>
              <a:rPr lang="he-IL" sz="1900" dirty="0">
                <a:solidFill>
                  <a:srgbClr val="F79646">
                    <a:lumMod val="50000"/>
                  </a:srgbClr>
                </a:solidFill>
              </a:rPr>
              <a:t>זה נזיר ואסור </a:t>
            </a:r>
            <a:r>
              <a:rPr lang="he-IL" sz="1900" dirty="0" smtClean="0">
                <a:solidFill>
                  <a:srgbClr val="F79646">
                    <a:lumMod val="50000"/>
                  </a:srgbClr>
                </a:solidFill>
              </a:rPr>
              <a:t>בכולן.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שיש נזירות אבל איני יודע שהנזיר אסור ביין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אסור, </a:t>
            </a:r>
            <a:r>
              <a:rPr lang="he-IL" sz="1900" dirty="0">
                <a:solidFill>
                  <a:srgbClr val="F79646">
                    <a:lumMod val="50000"/>
                  </a:srgbClr>
                </a:solidFill>
              </a:rPr>
              <a:t>ור' שמעון </a:t>
            </a:r>
            <a:r>
              <a:rPr lang="he-IL" sz="1900" dirty="0" smtClean="0">
                <a:solidFill>
                  <a:srgbClr val="F79646">
                    <a:lumMod val="50000"/>
                  </a:srgbClr>
                </a:solidFill>
              </a:rPr>
              <a:t>מתיר. </a:t>
            </a:r>
          </a:p>
          <a:p>
            <a:pPr>
              <a:lnSpc>
                <a:spcPct val="120000"/>
              </a:lnSpc>
            </a:pPr>
            <a:endParaRPr lang="he-IL" sz="800" dirty="0" smtClean="0">
              <a:solidFill>
                <a:srgbClr val="F79646">
                  <a:lumMod val="50000"/>
                </a:srgbClr>
              </a:solidFill>
            </a:endParaRPr>
          </a:p>
          <a:p>
            <a:pPr>
              <a:lnSpc>
                <a:spcPct val="120000"/>
              </a:lnSpc>
            </a:pPr>
            <a:r>
              <a:rPr lang="he-IL" sz="1900" dirty="0" smtClean="0">
                <a:solidFill>
                  <a:srgbClr val="F79646">
                    <a:lumMod val="50000"/>
                  </a:srgbClr>
                </a:solidFill>
              </a:rPr>
              <a:t>יודע </a:t>
            </a:r>
            <a:r>
              <a:rPr lang="he-IL" sz="1900" dirty="0">
                <a:solidFill>
                  <a:srgbClr val="F79646">
                    <a:lumMod val="50000"/>
                  </a:srgbClr>
                </a:solidFill>
              </a:rPr>
              <a:t>אני שהנזיר אסור ביין אבל סבור הייתי שחכמים </a:t>
            </a:r>
            <a:r>
              <a:rPr lang="he-IL" sz="1900" dirty="0" err="1">
                <a:solidFill>
                  <a:srgbClr val="F79646">
                    <a:lumMod val="50000"/>
                  </a:srgbClr>
                </a:solidFill>
              </a:rPr>
              <a:t>מתירין</a:t>
            </a:r>
            <a:r>
              <a:rPr lang="he-IL" sz="1900" dirty="0">
                <a:solidFill>
                  <a:srgbClr val="F79646">
                    <a:lumMod val="50000"/>
                  </a:srgbClr>
                </a:solidFill>
              </a:rPr>
              <a:t> לי מפני שאין אני יכול לחיות אלא ביין או מפני שאני קובר את המתים </a:t>
            </a:r>
            <a:r>
              <a:rPr lang="he-IL" sz="1900" dirty="0" smtClean="0">
                <a:solidFill>
                  <a:srgbClr val="F79646">
                    <a:lumMod val="50000"/>
                  </a:srgbClr>
                </a:solidFill>
              </a:rPr>
              <a:t>- הרי </a:t>
            </a:r>
            <a:r>
              <a:rPr lang="he-IL" sz="1900" dirty="0">
                <a:solidFill>
                  <a:srgbClr val="F79646">
                    <a:lumMod val="50000"/>
                  </a:srgbClr>
                </a:solidFill>
              </a:rPr>
              <a:t>זה </a:t>
            </a:r>
            <a:r>
              <a:rPr lang="he-IL" sz="1900" dirty="0" smtClean="0">
                <a:solidFill>
                  <a:srgbClr val="F79646">
                    <a:lumMod val="50000"/>
                  </a:srgbClr>
                </a:solidFill>
              </a:rPr>
              <a:t>מותר, </a:t>
            </a:r>
            <a:r>
              <a:rPr lang="he-IL" sz="1900" dirty="0">
                <a:solidFill>
                  <a:srgbClr val="F79646">
                    <a:lumMod val="50000"/>
                  </a:srgbClr>
                </a:solidFill>
              </a:rPr>
              <a:t>ור' שמעון אוסר.</a:t>
            </a:r>
            <a:r>
              <a:rPr lang="he-IL" sz="1900" dirty="0" smtClean="0"/>
              <a:t/>
            </a:r>
            <a:br>
              <a:rPr lang="he-IL" sz="1900" dirty="0" smtClean="0"/>
            </a:br>
            <a:endParaRPr lang="he-IL" dirty="0" smtClean="0"/>
          </a:p>
          <a:p>
            <a:pPr>
              <a:lnSpc>
                <a:spcPct val="120000"/>
              </a:lnSpc>
            </a:pPr>
            <a:r>
              <a:rPr lang="he-IL" sz="1900" b="1" dirty="0" smtClean="0"/>
              <a:t>גמרא</a:t>
            </a:r>
          </a:p>
          <a:p>
            <a:pPr>
              <a:lnSpc>
                <a:spcPct val="120000"/>
              </a:lnSpc>
            </a:pPr>
            <a:endParaRPr lang="he-IL" sz="200" dirty="0" smtClean="0"/>
          </a:p>
          <a:p>
            <a:pPr>
              <a:lnSpc>
                <a:spcPct val="120000"/>
              </a:lnSpc>
            </a:pPr>
            <a:r>
              <a:rPr lang="he-IL" sz="1900" dirty="0" err="1"/>
              <a:t>ולפלוג</a:t>
            </a:r>
            <a:r>
              <a:rPr lang="he-IL" sz="1900" dirty="0"/>
              <a:t> </a:t>
            </a:r>
            <a:r>
              <a:rPr lang="he-IL" sz="1900" dirty="0" err="1"/>
              <a:t>נמי</a:t>
            </a:r>
            <a:r>
              <a:rPr lang="he-IL" sz="1900" dirty="0"/>
              <a:t> רבי שמעון </a:t>
            </a:r>
            <a:r>
              <a:rPr lang="he-IL" sz="1900" dirty="0" smtClean="0"/>
              <a:t>ברישא! </a:t>
            </a:r>
          </a:p>
          <a:p>
            <a:pPr>
              <a:lnSpc>
                <a:spcPct val="120000"/>
              </a:lnSpc>
            </a:pPr>
            <a:endParaRPr lang="he-IL" sz="1200" dirty="0" smtClean="0"/>
          </a:p>
          <a:p>
            <a:pPr>
              <a:lnSpc>
                <a:spcPct val="120000"/>
              </a:lnSpc>
            </a:pPr>
            <a:r>
              <a:rPr lang="he-IL" sz="1900" dirty="0" err="1" smtClean="0"/>
              <a:t>אריב</a:t>
            </a:r>
            <a:r>
              <a:rPr lang="he-IL" sz="1900" dirty="0" err="1"/>
              <a:t>'</a:t>
            </a:r>
            <a:r>
              <a:rPr lang="he-IL" sz="1900" dirty="0" err="1" smtClean="0"/>
              <a:t>'ל</a:t>
            </a:r>
            <a:r>
              <a:rPr lang="he-IL" sz="1900" dirty="0" smtClean="0"/>
              <a:t>: </a:t>
            </a:r>
            <a:r>
              <a:rPr lang="he-IL" sz="1900" dirty="0"/>
              <a:t>חלוק היה </a:t>
            </a:r>
            <a:r>
              <a:rPr lang="he-IL" sz="1900" dirty="0" err="1"/>
              <a:t>ר''ש</a:t>
            </a:r>
            <a:r>
              <a:rPr lang="he-IL" sz="1900" dirty="0"/>
              <a:t> אף </a:t>
            </a:r>
            <a:r>
              <a:rPr lang="he-IL" sz="1900" dirty="0" smtClean="0"/>
              <a:t>ברישא. </a:t>
            </a:r>
          </a:p>
          <a:p>
            <a:pPr>
              <a:lnSpc>
                <a:spcPct val="120000"/>
              </a:lnSpc>
            </a:pPr>
            <a:endParaRPr lang="he-IL" sz="800" dirty="0" smtClean="0"/>
          </a:p>
          <a:p>
            <a:pPr>
              <a:lnSpc>
                <a:spcPct val="120000"/>
              </a:lnSpc>
            </a:pPr>
            <a:r>
              <a:rPr lang="he-IL" sz="1900" dirty="0" err="1" smtClean="0"/>
              <a:t>רבינא</a:t>
            </a:r>
            <a:r>
              <a:rPr lang="he-IL" sz="1900" dirty="0" smtClean="0"/>
              <a:t> אמר: </a:t>
            </a:r>
            <a:r>
              <a:rPr lang="he-IL" sz="1900" dirty="0"/>
              <a:t>ברישא לא פליג </a:t>
            </a:r>
            <a:r>
              <a:rPr lang="he-IL" sz="1900" dirty="0" err="1"/>
              <a:t>ר'</a:t>
            </a:r>
            <a:r>
              <a:rPr lang="he-IL" sz="1900" dirty="0" err="1" smtClean="0"/>
              <a:t>'ש</a:t>
            </a:r>
            <a:r>
              <a:rPr lang="he-IL" sz="1900" dirty="0" smtClean="0"/>
              <a:t>, </a:t>
            </a:r>
            <a:r>
              <a:rPr lang="he-IL" sz="1900" dirty="0"/>
              <a:t>מאי </a:t>
            </a:r>
            <a:r>
              <a:rPr lang="he-IL" sz="1900" dirty="0" smtClean="0"/>
              <a:t>טעמא? </a:t>
            </a:r>
            <a:r>
              <a:rPr lang="he-IL" sz="1900" dirty="0"/>
              <a:t>משום דהוה ליה מתנה על מה שכתוב </a:t>
            </a:r>
            <a:r>
              <a:rPr lang="he-IL" sz="1900" dirty="0" smtClean="0"/>
              <a:t>בתורה, </a:t>
            </a:r>
            <a:r>
              <a:rPr lang="he-IL" sz="1900" dirty="0"/>
              <a:t>וכל המתנה על מה שכתוב בתורה תנאו </a:t>
            </a:r>
            <a:r>
              <a:rPr lang="he-IL" sz="1900" dirty="0" smtClean="0"/>
              <a:t>בטל. </a:t>
            </a:r>
          </a:p>
          <a:p>
            <a:pPr>
              <a:lnSpc>
                <a:spcPct val="120000"/>
              </a:lnSpc>
            </a:pPr>
            <a:endParaRPr lang="he-IL" sz="500" dirty="0" smtClean="0"/>
          </a:p>
          <a:p>
            <a:pPr>
              <a:lnSpc>
                <a:spcPct val="120000"/>
              </a:lnSpc>
            </a:pPr>
            <a:r>
              <a:rPr lang="he-IL" sz="1900" dirty="0" smtClean="0"/>
              <a:t>ור</a:t>
            </a:r>
            <a:r>
              <a:rPr lang="he-IL" sz="1900" dirty="0"/>
              <a:t>' יהושע בן לוי אמר </a:t>
            </a:r>
            <a:r>
              <a:rPr lang="he-IL" sz="1900" dirty="0" smtClean="0"/>
              <a:t>לך: </a:t>
            </a:r>
            <a:r>
              <a:rPr lang="he-IL" sz="1900" dirty="0"/>
              <a:t>[האי] על מנת כחוץ </a:t>
            </a:r>
            <a:r>
              <a:rPr lang="he-IL" sz="1900" dirty="0" smtClean="0"/>
              <a:t>דמי.</a:t>
            </a:r>
          </a:p>
          <a:p>
            <a:pPr>
              <a:lnSpc>
                <a:spcPct val="120000"/>
              </a:lnSpc>
            </a:pPr>
            <a:endParaRPr lang="he-IL" sz="1400" dirty="0"/>
          </a:p>
          <a:p>
            <a:pPr>
              <a:lnSpc>
                <a:spcPct val="120000"/>
              </a:lnSpc>
            </a:pPr>
            <a:r>
              <a:rPr lang="he-IL" sz="1900" dirty="0" smtClean="0"/>
              <a:t>תניא </a:t>
            </a:r>
            <a:r>
              <a:rPr lang="he-IL" sz="1900" dirty="0"/>
              <a:t>כוותיה </a:t>
            </a:r>
            <a:r>
              <a:rPr lang="he-IL" sz="1900" dirty="0" err="1" smtClean="0"/>
              <a:t>דרבינא</a:t>
            </a:r>
            <a:r>
              <a:rPr lang="he-IL" sz="1900" dirty="0" smtClean="0"/>
              <a:t>:</a:t>
            </a:r>
          </a:p>
          <a:p>
            <a:pPr>
              <a:lnSpc>
                <a:spcPct val="120000"/>
              </a:lnSpc>
            </a:pPr>
            <a:r>
              <a:rPr lang="he-IL" sz="1900" dirty="0">
                <a:solidFill>
                  <a:srgbClr val="F79646">
                    <a:lumMod val="50000"/>
                  </a:srgbClr>
                </a:solidFill>
              </a:rPr>
              <a:t>אמר הריני נזיר על מנת </a:t>
            </a:r>
            <a:r>
              <a:rPr lang="he-IL" sz="1900" dirty="0" err="1">
                <a:solidFill>
                  <a:srgbClr val="F79646">
                    <a:lumMod val="50000"/>
                  </a:srgbClr>
                </a:solidFill>
              </a:rPr>
              <a:t>שאהא</a:t>
            </a:r>
            <a:r>
              <a:rPr lang="he-IL" sz="1900" dirty="0">
                <a:solidFill>
                  <a:srgbClr val="F79646">
                    <a:lumMod val="50000"/>
                  </a:srgbClr>
                </a:solidFill>
              </a:rPr>
              <a:t> שותה יין ומיטמא למתים -</a:t>
            </a:r>
            <a:r>
              <a:rPr lang="he-IL" sz="1900" dirty="0" smtClean="0">
                <a:solidFill>
                  <a:srgbClr val="F79646">
                    <a:lumMod val="50000"/>
                  </a:srgbClr>
                </a:solidFill>
              </a:rPr>
              <a:t> </a:t>
            </a:r>
            <a:r>
              <a:rPr lang="he-IL" sz="1900" dirty="0" err="1" smtClean="0">
                <a:solidFill>
                  <a:srgbClr val="F79646">
                    <a:lumMod val="50000"/>
                  </a:srgbClr>
                </a:solidFill>
              </a:rPr>
              <a:t>ה</a:t>
            </a:r>
            <a:r>
              <a:rPr lang="he-IL" sz="1900" dirty="0" err="1">
                <a:solidFill>
                  <a:srgbClr val="F79646">
                    <a:lumMod val="50000"/>
                  </a:srgbClr>
                </a:solidFill>
              </a:rPr>
              <a:t>''ז</a:t>
            </a:r>
            <a:r>
              <a:rPr lang="he-IL" sz="1900" dirty="0">
                <a:solidFill>
                  <a:srgbClr val="F79646">
                    <a:lumMod val="50000"/>
                  </a:srgbClr>
                </a:solidFill>
              </a:rPr>
              <a:t> נזיר ואסור </a:t>
            </a:r>
            <a:r>
              <a:rPr lang="he-IL" sz="1900" dirty="0" smtClean="0">
                <a:solidFill>
                  <a:srgbClr val="F79646">
                    <a:lumMod val="50000"/>
                  </a:srgbClr>
                </a:solidFill>
              </a:rPr>
              <a:t>בכולן, </a:t>
            </a:r>
          </a:p>
          <a:p>
            <a:pPr>
              <a:lnSpc>
                <a:spcPct val="120000"/>
              </a:lnSpc>
            </a:pPr>
            <a:r>
              <a:rPr lang="he-IL" sz="1900" dirty="0" smtClean="0">
                <a:solidFill>
                  <a:srgbClr val="F79646">
                    <a:lumMod val="50000"/>
                  </a:srgbClr>
                </a:solidFill>
              </a:rPr>
              <a:t>מפני </a:t>
            </a:r>
            <a:r>
              <a:rPr lang="he-IL" sz="1900" dirty="0">
                <a:solidFill>
                  <a:srgbClr val="F79646">
                    <a:lumMod val="50000"/>
                  </a:srgbClr>
                </a:solidFill>
              </a:rPr>
              <a:t>שהוא מתנה על מה שכתוב בתורה וכל המתנה על מה שכתוב בתורה תנאו בטל.</a:t>
            </a:r>
          </a:p>
        </p:txBody>
      </p:sp>
      <p:sp>
        <p:nvSpPr>
          <p:cNvPr id="5" name="TextBox 4"/>
          <p:cNvSpPr txBox="1"/>
          <p:nvPr/>
        </p:nvSpPr>
        <p:spPr>
          <a:xfrm>
            <a:off x="8686820" y="579502"/>
            <a:ext cx="370224" cy="1400383"/>
          </a:xfrm>
          <a:prstGeom prst="rect">
            <a:avLst/>
          </a:prstGeom>
          <a:noFill/>
        </p:spPr>
        <p:txBody>
          <a:bodyPr wrap="square" rtlCol="1">
            <a:spAutoFit/>
          </a:bodyPr>
          <a:lstStyle/>
          <a:p>
            <a:r>
              <a:rPr lang="he-IL" sz="1900" dirty="0" smtClean="0"/>
              <a:t>①</a:t>
            </a:r>
          </a:p>
          <a:p>
            <a:endParaRPr lang="he-IL" sz="1400" dirty="0"/>
          </a:p>
          <a:p>
            <a:r>
              <a:rPr lang="he-IL" sz="1900" dirty="0" smtClean="0"/>
              <a:t>②</a:t>
            </a:r>
          </a:p>
          <a:p>
            <a:endParaRPr lang="he-IL" sz="1400" dirty="0"/>
          </a:p>
          <a:p>
            <a:r>
              <a:rPr lang="he-IL" sz="1900" dirty="0" smtClean="0"/>
              <a:t>③</a:t>
            </a:r>
            <a:endParaRPr lang="he-IL" sz="1900" dirty="0"/>
          </a:p>
        </p:txBody>
      </p:sp>
      <p:sp>
        <p:nvSpPr>
          <p:cNvPr id="6" name="TextBox 5"/>
          <p:cNvSpPr txBox="1"/>
          <p:nvPr/>
        </p:nvSpPr>
        <p:spPr>
          <a:xfrm>
            <a:off x="8676456" y="3573016"/>
            <a:ext cx="370224" cy="892552"/>
          </a:xfrm>
          <a:prstGeom prst="rect">
            <a:avLst/>
          </a:prstGeom>
          <a:noFill/>
        </p:spPr>
        <p:txBody>
          <a:bodyPr wrap="square" rtlCol="1">
            <a:spAutoFit/>
          </a:bodyPr>
          <a:lstStyle/>
          <a:p>
            <a:r>
              <a:rPr lang="he-IL" sz="1900" dirty="0" smtClean="0"/>
              <a:t>①</a:t>
            </a:r>
          </a:p>
          <a:p>
            <a:endParaRPr lang="he-IL" sz="1400" dirty="0"/>
          </a:p>
          <a:p>
            <a:r>
              <a:rPr lang="he-IL" sz="1900" dirty="0" smtClean="0"/>
              <a:t>②</a:t>
            </a:r>
          </a:p>
        </p:txBody>
      </p:sp>
    </p:spTree>
    <p:extLst>
      <p:ext uri="{BB962C8B-B14F-4D97-AF65-F5344CB8AC3E}">
        <p14:creationId xmlns:p14="http://schemas.microsoft.com/office/powerpoint/2010/main" val="2009503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8059</TotalTime>
  <Words>2604</Words>
  <Application>Microsoft Office PowerPoint</Application>
  <PresentationFormat>‫הצגה על המסך (4:3)</PresentationFormat>
  <Paragraphs>420</Paragraphs>
  <Slides>18</Slides>
  <Notes>15</Notes>
  <HiddenSlides>0</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הראל</dc:creator>
  <cp:lastModifiedBy>משפחה</cp:lastModifiedBy>
  <cp:revision>787</cp:revision>
  <dcterms:created xsi:type="dcterms:W3CDTF">2015-01-28T10:22:53Z</dcterms:created>
  <dcterms:modified xsi:type="dcterms:W3CDTF">2015-09-02T19:08:37Z</dcterms:modified>
</cp:coreProperties>
</file>