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76" r:id="rId2"/>
    <p:sldId id="341" r:id="rId3"/>
    <p:sldId id="330" r:id="rId4"/>
    <p:sldId id="331" r:id="rId5"/>
    <p:sldId id="332" r:id="rId6"/>
    <p:sldId id="333" r:id="rId7"/>
    <p:sldId id="334" r:id="rId8"/>
    <p:sldId id="343" r:id="rId9"/>
    <p:sldId id="335" r:id="rId10"/>
    <p:sldId id="336" r:id="rId11"/>
    <p:sldId id="339" r:id="rId12"/>
    <p:sldId id="338" r:id="rId13"/>
    <p:sldId id="337" r:id="rId14"/>
    <p:sldId id="342" r:id="rId15"/>
    <p:sldId id="340" r:id="rId16"/>
    <p:sldId id="274" r:id="rId17"/>
    <p:sldId id="293" r:id="rId1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xmlns=""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77806" autoAdjust="0"/>
  </p:normalViewPr>
  <p:slideViewPr>
    <p:cSldViewPr>
      <p:cViewPr varScale="1">
        <p:scale>
          <a:sx n="50" d="100"/>
          <a:sy n="50" d="100"/>
        </p:scale>
        <p:origin x="-1688" y="-68"/>
      </p:cViewPr>
      <p:guideLst>
        <p:guide orient="horz" pos="2160"/>
        <p:guide pos="2880"/>
      </p:guideLst>
    </p:cSldViewPr>
  </p:slideViewPr>
  <p:notesTextViewPr>
    <p:cViewPr>
      <p:scale>
        <a:sx n="1" d="1"/>
        <a:sy n="1" d="1"/>
      </p:scale>
      <p:origin x="0" y="23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כ"ד/אלול/תשע"ה</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לדעת </a:t>
            </a:r>
            <a:r>
              <a:rPr lang="he-IL" dirty="0" err="1" smtClean="0">
                <a:effectLst/>
              </a:rPr>
              <a:t>תוס</a:t>
            </a:r>
            <a:r>
              <a:rPr lang="he-IL" dirty="0" smtClean="0">
                <a:effectLst/>
              </a:rPr>
              <a:t>' </a:t>
            </a:r>
            <a:r>
              <a:rPr lang="he-IL" dirty="0" err="1" smtClean="0">
                <a:effectLst/>
              </a:rPr>
              <a:t>ורא"ש</a:t>
            </a:r>
            <a:r>
              <a:rPr lang="he-IL" dirty="0" smtClean="0">
                <a:effectLst/>
              </a:rPr>
              <a:t> ר' יוחנן סובר שהנזירות חלה עליו מיד לכל דבר, ולכן הוא נאסר מיד ביין ובתגלחת, ולוקה על הטומאה בעודו שם אם התרו בו לצאת ואינו יוצא, וכשיצא מבית הקברות ונטהר</a:t>
            </a:r>
            <a:r>
              <a:rPr lang="he-IL" baseline="0" dirty="0" smtClean="0">
                <a:effectLst/>
              </a:rPr>
              <a:t> הנזירות חלה מאליה בלי קבלת נזירות נוספת. וכתב </a:t>
            </a:r>
            <a:r>
              <a:rPr lang="he-IL" baseline="0" dirty="0" err="1" smtClean="0">
                <a:effectLst/>
              </a:rPr>
              <a:t>תוס</a:t>
            </a:r>
            <a:r>
              <a:rPr lang="he-IL" baseline="0" dirty="0" smtClean="0">
                <a:effectLst/>
              </a:rPr>
              <a:t>' שבקיצור </a:t>
            </a:r>
            <a:r>
              <a:rPr lang="he-IL" baseline="0" dirty="0" err="1" smtClean="0">
                <a:effectLst/>
              </a:rPr>
              <a:t>הוה</a:t>
            </a:r>
            <a:r>
              <a:rPr lang="he-IL" baseline="0" dirty="0" smtClean="0">
                <a:effectLst/>
              </a:rPr>
              <a:t> מצי </a:t>
            </a:r>
            <a:r>
              <a:rPr lang="he-IL" baseline="0" dirty="0" err="1" smtClean="0">
                <a:effectLst/>
              </a:rPr>
              <a:t>למימר</a:t>
            </a:r>
            <a:r>
              <a:rPr lang="he-IL" baseline="0" dirty="0" smtClean="0">
                <a:effectLst/>
              </a:rPr>
              <a:t> </a:t>
            </a:r>
            <a:r>
              <a:rPr lang="he-IL" baseline="0" dirty="0" err="1" smtClean="0">
                <a:effectLst/>
              </a:rPr>
              <a:t>דחייל</a:t>
            </a:r>
            <a:r>
              <a:rPr lang="he-IL" baseline="0" dirty="0" smtClean="0">
                <a:effectLst/>
              </a:rPr>
              <a:t> עליה נזירות </a:t>
            </a:r>
            <a:r>
              <a:rPr lang="he-IL" baseline="0" dirty="0" err="1" smtClean="0">
                <a:effectLst/>
              </a:rPr>
              <a:t>מהשתא</a:t>
            </a:r>
            <a:r>
              <a:rPr lang="he-IL" baseline="0" dirty="0" smtClean="0">
                <a:effectLst/>
              </a:rPr>
              <a:t> ולקי על תגלחת </a:t>
            </a:r>
            <a:r>
              <a:rPr lang="he-IL" baseline="0" dirty="0" err="1" smtClean="0">
                <a:effectLst/>
              </a:rPr>
              <a:t>וייו</a:t>
            </a:r>
            <a:r>
              <a:rPr lang="he-IL" baseline="0" dirty="0" smtClean="0">
                <a:effectLst/>
              </a:rPr>
              <a:t> וטומאה.</a:t>
            </a:r>
            <a:endParaRPr lang="he-IL" dirty="0" smtClean="0">
              <a:effectLst/>
            </a:endParaRPr>
          </a:p>
          <a:p>
            <a:endParaRPr lang="he-IL" dirty="0" smtClean="0">
              <a:effectLst/>
            </a:endParaRPr>
          </a:p>
          <a:p>
            <a:r>
              <a:rPr lang="he-IL" dirty="0" smtClean="0">
                <a:effectLst/>
              </a:rPr>
              <a:t>לדעת רש"י גם לרבי יוחנן אין הנזירות חלה עליו עד שיטהר, ומחלוקת ר' יוחנן וריש לקיש היא, שלרבי יוחנן כשיטהר חלה עליו הנזירות ממילא, </a:t>
            </a:r>
            <a:r>
              <a:rPr lang="he-IL" dirty="0" err="1" smtClean="0">
                <a:effectLst/>
              </a:rPr>
              <a:t>משא"כ</a:t>
            </a:r>
            <a:r>
              <a:rPr lang="he-IL" dirty="0" smtClean="0">
                <a:effectLst/>
              </a:rPr>
              <a:t> לריש לקיש גם כשיטהר לא תחול עליו הנזירות עד שיקבל עליו שוב נזירות.</a:t>
            </a:r>
          </a:p>
          <a:p>
            <a:endParaRPr lang="he-IL" dirty="0" smtClean="0">
              <a:effectLst/>
            </a:endParaRPr>
          </a:p>
          <a:p>
            <a:r>
              <a:rPr lang="he-IL" dirty="0" smtClean="0">
                <a:effectLst/>
              </a:rPr>
              <a:t>ר' יוחנן הקשה 3 קושיות על ריש לקיש (ממשנה וברייתות), וריש לקיש תירץ את 2 הקושיות הראשונות. </a:t>
            </a:r>
          </a:p>
          <a:p>
            <a:r>
              <a:rPr lang="he-IL" dirty="0" smtClean="0">
                <a:effectLst/>
              </a:rPr>
              <a:t>2 הקושיות הראשונות בדף </a:t>
            </a:r>
            <a:r>
              <a:rPr lang="he-IL" dirty="0" err="1" smtClean="0">
                <a:effectLst/>
              </a:rPr>
              <a:t>טז</a:t>
            </a:r>
            <a:r>
              <a:rPr lang="he-IL" dirty="0" smtClean="0">
                <a:effectLst/>
              </a:rPr>
              <a:t> עמוד ב</a:t>
            </a:r>
          </a:p>
          <a:p>
            <a:r>
              <a:rPr lang="he-IL" dirty="0" smtClean="0">
                <a:effectLst/>
              </a:rPr>
              <a:t>הקושיה השלישית בתחילת דף </a:t>
            </a:r>
            <a:r>
              <a:rPr lang="he-IL" dirty="0" err="1" smtClean="0">
                <a:effectLst/>
              </a:rPr>
              <a:t>יז</a:t>
            </a:r>
            <a:r>
              <a:rPr lang="he-IL" dirty="0" smtClean="0">
                <a:effectLst/>
              </a:rPr>
              <a:t> עמוד א</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טמא שנזר שביעי</a:t>
            </a:r>
            <a:r>
              <a:rPr lang="he-IL" baseline="0" dirty="0" smtClean="0">
                <a:effectLst/>
              </a:rPr>
              <a:t> שלו עולה לו מן </a:t>
            </a:r>
            <a:r>
              <a:rPr lang="he-IL" baseline="0" dirty="0" err="1" smtClean="0">
                <a:effectLst/>
              </a:rPr>
              <a:t>המנין</a:t>
            </a:r>
            <a:r>
              <a:rPr lang="he-IL" baseline="0" dirty="0" smtClean="0">
                <a:effectLst/>
              </a:rPr>
              <a:t> כיון שאינו צריך להביא קרבנות טומאה למחרת ולכן יכול להתחיל בו ביום למנות את נזירותו, אך נזיר טהור שנטמא מביא את קרבנות הטומאה ביום השמיני.</a:t>
            </a:r>
          </a:p>
          <a:p>
            <a:endParaRPr lang="he-IL" baseline="0" dirty="0" smtClean="0">
              <a:effectLst/>
            </a:endParaRPr>
          </a:p>
          <a:p>
            <a:r>
              <a:rPr lang="he-IL" baseline="0" dirty="0" smtClean="0">
                <a:effectLst/>
              </a:rPr>
              <a:t>לתגלחת זה וזה </a:t>
            </a:r>
            <a:r>
              <a:rPr lang="he-IL" baseline="0" dirty="0" err="1" smtClean="0">
                <a:effectLst/>
              </a:rPr>
              <a:t>שוין</a:t>
            </a:r>
            <a:r>
              <a:rPr lang="he-IL" baseline="0" dirty="0" smtClean="0">
                <a:effectLst/>
              </a:rPr>
              <a:t> – שגם טמא שנזר מגלח שערו ביום השביעי לטהרתו ככל נזיר טהור שנטמא.</a:t>
            </a:r>
          </a:p>
          <a:p>
            <a:endParaRPr lang="he-IL" baseline="0" dirty="0" smtClean="0">
              <a:effectLst/>
            </a:endParaRPr>
          </a:p>
          <a:p>
            <a:r>
              <a:rPr lang="he-IL" baseline="0" dirty="0" smtClean="0">
                <a:effectLst/>
              </a:rPr>
              <a:t>רש"י:</a:t>
            </a:r>
          </a:p>
          <a:p>
            <a:r>
              <a:rPr lang="he-IL" b="1" dirty="0" smtClean="0"/>
              <a:t>לא למלקות זה וזה </a:t>
            </a:r>
            <a:r>
              <a:rPr lang="he-IL" b="1" dirty="0" err="1" smtClean="0"/>
              <a:t>שוין</a:t>
            </a:r>
            <a:r>
              <a:rPr lang="he-IL" dirty="0" smtClean="0"/>
              <a:t>. וכדר' יוחנן לעיל:</a:t>
            </a:r>
            <a:r>
              <a:rPr lang="he-IL" b="1" dirty="0" smtClean="0"/>
              <a:t> </a:t>
            </a:r>
          </a:p>
          <a:p>
            <a:r>
              <a:rPr lang="he-IL" b="1" dirty="0" smtClean="0"/>
              <a:t>תנא שביעי שלו וכל מילי</a:t>
            </a:r>
            <a:r>
              <a:rPr lang="he-IL" dirty="0" smtClean="0"/>
              <a:t>. </a:t>
            </a:r>
            <a:r>
              <a:rPr lang="he-IL" dirty="0" err="1" smtClean="0"/>
              <a:t>דהכי</a:t>
            </a:r>
            <a:r>
              <a:rPr lang="he-IL" dirty="0" smtClean="0"/>
              <a:t> משמע שביעי שלו עולה לו מן </a:t>
            </a:r>
            <a:r>
              <a:rPr lang="he-IL" dirty="0" err="1" smtClean="0"/>
              <a:t>המנין</a:t>
            </a:r>
            <a:r>
              <a:rPr lang="he-IL" dirty="0" smtClean="0"/>
              <a:t> לפי שאינו מביא קרבן ומה טעם אינו מביא קרבן לפי שאינו טעון גילוח טומאה בז',    וזה אין שביעי שלו עולה לפי שיש לו לגלח בשביעי ולהקריב קרבן בשמיני ומאותו יום שמקריב קרבן חל עליו נזירות </a:t>
            </a:r>
            <a:r>
              <a:rPr lang="he-IL" dirty="0" err="1" smtClean="0"/>
              <a:t>כדכתיב</a:t>
            </a:r>
            <a:r>
              <a:rPr lang="he-IL" dirty="0" smtClean="0"/>
              <a:t> (במדבר ו) וכפר עליו מאשר חטא על הנפש וקדש את ראשו ביום ההוא </a:t>
            </a:r>
            <a:r>
              <a:rPr lang="he-IL" dirty="0" err="1" smtClean="0"/>
              <a:t>דמשמע</a:t>
            </a:r>
            <a:r>
              <a:rPr lang="he-IL" dirty="0" smtClean="0"/>
              <a:t> מאותו יום ואילך נזירות </a:t>
            </a:r>
            <a:r>
              <a:rPr lang="he-IL" dirty="0" err="1" smtClean="0"/>
              <a:t>דטהרה</a:t>
            </a:r>
            <a:r>
              <a:rPr lang="he-IL" dirty="0" smtClean="0"/>
              <a:t>:</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12</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נזיר שבתוך ימי נזירותו נהיה מצורע מוחלט אינו סותר את הימים הקודמים שמנה קודם שנהיה מצורע – להלן דף נו עמוד ב</a:t>
            </a:r>
          </a:p>
          <a:p>
            <a:endParaRPr lang="he-IL" dirty="0" smtClean="0">
              <a:effectLst/>
            </a:endParaRPr>
          </a:p>
          <a:p>
            <a:r>
              <a:rPr lang="he-IL" dirty="0" smtClean="0">
                <a:effectLst/>
              </a:rPr>
              <a:t>אף ימי </a:t>
            </a:r>
            <a:r>
              <a:rPr lang="he-IL" dirty="0" err="1" smtClean="0">
                <a:effectLst/>
              </a:rPr>
              <a:t>חלוטו</a:t>
            </a:r>
            <a:r>
              <a:rPr lang="he-IL" dirty="0" smtClean="0">
                <a:effectLst/>
              </a:rPr>
              <a:t> של מצורע כך הם שמגלח לצרעתו (לאחר שנרפא</a:t>
            </a:r>
            <a:r>
              <a:rPr lang="he-IL" baseline="0" dirty="0" smtClean="0">
                <a:effectLst/>
              </a:rPr>
              <a:t> מצרעתו) </a:t>
            </a:r>
            <a:r>
              <a:rPr lang="he-IL" dirty="0" smtClean="0">
                <a:effectLst/>
              </a:rPr>
              <a:t>ביום הראשון וביום השביעי ומביא קרבן מצורע ביום השמיני</a:t>
            </a:r>
          </a:p>
          <a:p>
            <a:endParaRPr lang="he-IL" dirty="0" smtClean="0">
              <a:effectLst/>
            </a:endParaRPr>
          </a:p>
          <a:p>
            <a:endParaRPr lang="he-IL" dirty="0" smtClean="0">
              <a:effectLst/>
            </a:endParaRPr>
          </a:p>
          <a:p>
            <a:r>
              <a:rPr lang="he-IL" dirty="0" smtClean="0">
                <a:effectLst/>
              </a:rPr>
              <a:t>ימי </a:t>
            </a:r>
            <a:r>
              <a:rPr lang="he-IL" dirty="0" err="1" smtClean="0">
                <a:effectLst/>
              </a:rPr>
              <a:t>חלוטו</a:t>
            </a:r>
            <a:r>
              <a:rPr lang="he-IL" dirty="0" smtClean="0">
                <a:effectLst/>
              </a:rPr>
              <a:t> שאין שערו ראוי ועומד למצות תגלחת נזירות אלא לתגלחת מצורע...</a:t>
            </a:r>
          </a:p>
          <a:p>
            <a:endParaRPr lang="he-IL" dirty="0" smtClean="0">
              <a:effectLst/>
            </a:endParaRPr>
          </a:p>
          <a:p>
            <a:r>
              <a:rPr lang="he-IL" dirty="0" smtClean="0">
                <a:effectLst/>
              </a:rPr>
              <a:t>רש"י:</a:t>
            </a:r>
          </a:p>
          <a:p>
            <a:r>
              <a:rPr lang="he-IL" b="1" dirty="0" smtClean="0"/>
              <a:t>מאי לאו תגלחת </a:t>
            </a:r>
            <a:r>
              <a:rPr lang="he-IL" b="1" dirty="0" err="1" smtClean="0"/>
              <a:t>דטומאה</a:t>
            </a:r>
            <a:r>
              <a:rPr lang="he-IL" dirty="0" smtClean="0"/>
              <a:t>. </a:t>
            </a:r>
            <a:r>
              <a:rPr lang="he-IL" dirty="0" err="1" smtClean="0"/>
              <a:t>דכיון</a:t>
            </a:r>
            <a:r>
              <a:rPr lang="he-IL" dirty="0" smtClean="0"/>
              <a:t> שהזה ושנה וטבל </a:t>
            </a:r>
            <a:r>
              <a:rPr lang="he-IL" dirty="0" err="1" smtClean="0"/>
              <a:t>מגלחין</a:t>
            </a:r>
            <a:r>
              <a:rPr lang="he-IL" dirty="0" smtClean="0"/>
              <a:t> אותו </a:t>
            </a:r>
            <a:r>
              <a:rPr lang="he-IL" dirty="0" err="1" smtClean="0"/>
              <a:t>וש</a:t>
            </a:r>
            <a:r>
              <a:rPr lang="he-IL" dirty="0" smtClean="0"/>
              <a:t>''מ </a:t>
            </a:r>
            <a:r>
              <a:rPr lang="he-IL" dirty="0" err="1" smtClean="0"/>
              <a:t>דטעון</a:t>
            </a:r>
            <a:r>
              <a:rPr lang="he-IL" dirty="0" smtClean="0"/>
              <a:t> גילוח והכי משמע מה נזיר בקבר ששערו ראוי </a:t>
            </a:r>
            <a:r>
              <a:rPr lang="he-IL" dirty="0" smtClean="0"/>
              <a:t>לתגלחת טומאה לסוף </a:t>
            </a:r>
            <a:r>
              <a:rPr lang="he-IL" dirty="0" smtClean="0"/>
              <a:t>ז' אין </a:t>
            </a:r>
            <a:r>
              <a:rPr lang="he-IL" dirty="0" err="1" smtClean="0"/>
              <a:t>עולין</a:t>
            </a:r>
            <a:r>
              <a:rPr lang="he-IL" dirty="0" smtClean="0"/>
              <a:t> לו מן </a:t>
            </a:r>
            <a:r>
              <a:rPr lang="he-IL" dirty="0" err="1" smtClean="0"/>
              <a:t>המנין</a:t>
            </a:r>
            <a:r>
              <a:rPr lang="he-IL" dirty="0" smtClean="0"/>
              <a:t> ימי </a:t>
            </a:r>
            <a:r>
              <a:rPr lang="he-IL" dirty="0" err="1" smtClean="0"/>
              <a:t>חלוטו</a:t>
            </a:r>
            <a:r>
              <a:rPr lang="he-IL" dirty="0" smtClean="0"/>
              <a:t> שאין שערו ראוי לתגלחת טומאה אלא לתגלחת צרעת לא כל שכן </a:t>
            </a:r>
            <a:r>
              <a:rPr lang="he-IL" dirty="0" err="1" smtClean="0"/>
              <a:t>דאין</a:t>
            </a:r>
            <a:r>
              <a:rPr lang="he-IL" dirty="0" smtClean="0"/>
              <a:t> עולה לו</a:t>
            </a:r>
            <a:r>
              <a:rPr lang="he-IL" dirty="0" smtClean="0"/>
              <a:t>:</a:t>
            </a:r>
          </a:p>
          <a:p>
            <a:r>
              <a:rPr lang="he-IL" b="1" dirty="0" smtClean="0"/>
              <a:t> </a:t>
            </a:r>
            <a:endParaRPr lang="he-IL" b="1" dirty="0" smtClean="0"/>
          </a:p>
          <a:p>
            <a:r>
              <a:rPr lang="he-IL" b="1" dirty="0" smtClean="0"/>
              <a:t>לא תגלחת </a:t>
            </a:r>
            <a:r>
              <a:rPr lang="he-IL" b="1" dirty="0" err="1" smtClean="0"/>
              <a:t>דטהרה</a:t>
            </a:r>
            <a:r>
              <a:rPr lang="he-IL" dirty="0" smtClean="0"/>
              <a:t>. שאם לא נכנס לקבר </a:t>
            </a:r>
            <a:r>
              <a:rPr lang="he-IL" dirty="0" err="1" smtClean="0"/>
              <a:t>א''נ</a:t>
            </a:r>
            <a:r>
              <a:rPr lang="he-IL" dirty="0" smtClean="0"/>
              <a:t> נכנס לקבר ונטהר </a:t>
            </a:r>
            <a:r>
              <a:rPr lang="he-IL" dirty="0" err="1" smtClean="0"/>
              <a:t>ואח''כ</a:t>
            </a:r>
            <a:r>
              <a:rPr lang="he-IL" dirty="0" smtClean="0"/>
              <a:t> השלים ימי נזרו שהוא טעון גילוח לסוף שלשים </a:t>
            </a:r>
            <a:r>
              <a:rPr lang="he-IL" dirty="0" err="1" smtClean="0"/>
              <a:t>דהכי</a:t>
            </a:r>
            <a:r>
              <a:rPr lang="he-IL" dirty="0" smtClean="0"/>
              <a:t> משמע ששערו ראוי לתגלחת טהרה שאין מגלח תגלחת טומאה אלא תגלחת לסוף </a:t>
            </a:r>
            <a:r>
              <a:rPr lang="he-IL" dirty="0" smtClean="0"/>
              <a:t>ל' </a:t>
            </a:r>
            <a:r>
              <a:rPr lang="he-IL" dirty="0" err="1" smtClean="0"/>
              <a:t>מיירי</a:t>
            </a:r>
            <a:r>
              <a:rPr lang="he-IL" dirty="0" smtClean="0"/>
              <a:t> תאמר </a:t>
            </a:r>
            <a:r>
              <a:rPr lang="he-IL" dirty="0" smtClean="0"/>
              <a:t>בימי </a:t>
            </a:r>
            <a:r>
              <a:rPr lang="he-IL" dirty="0" err="1" smtClean="0"/>
              <a:t>חלוטו</a:t>
            </a:r>
            <a:r>
              <a:rPr lang="he-IL" dirty="0" smtClean="0"/>
              <a:t> </a:t>
            </a:r>
            <a:r>
              <a:rPr lang="he-IL" dirty="0" smtClean="0"/>
              <a:t>שאינו </a:t>
            </a:r>
            <a:r>
              <a:rPr lang="he-IL" dirty="0" smtClean="0"/>
              <a:t>מגלח תגלחת טהרה אלא תגלחת צרעת לסוף ז': </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13</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ימי </a:t>
            </a:r>
            <a:r>
              <a:rPr lang="he-IL" dirty="0" err="1" smtClean="0">
                <a:effectLst/>
              </a:rPr>
              <a:t>חלוטו</a:t>
            </a:r>
            <a:r>
              <a:rPr lang="he-IL" dirty="0" smtClean="0">
                <a:effectLst/>
              </a:rPr>
              <a:t> מי לא בעי תגלחת וכי אינו טעון תגלחת טומאה מחמת הצרעת, ואיך אומרת הברייתא על ימי חילוטו שאין שערו ראוי לתגלחת, אלא על </a:t>
            </a:r>
            <a:r>
              <a:rPr lang="he-IL" dirty="0" err="1" smtClean="0">
                <a:effectLst/>
              </a:rPr>
              <a:t>כרחך</a:t>
            </a:r>
            <a:r>
              <a:rPr lang="he-IL" dirty="0" smtClean="0">
                <a:effectLst/>
              </a:rPr>
              <a:t> שכוונת הברייתא שבימי חילוטו אין שערו ראוי לתגלחת טהרה, כיון שכל תגלחותיו של המצורע הם מתוך טומאה.</a:t>
            </a:r>
          </a:p>
          <a:p>
            <a:endParaRPr lang="he-IL" dirty="0" smtClean="0">
              <a:effectLst/>
            </a:endParaRPr>
          </a:p>
          <a:p>
            <a:r>
              <a:rPr lang="he-IL" dirty="0" smtClean="0">
                <a:effectLst/>
              </a:rPr>
              <a:t>דוחה הגמרא שאין</a:t>
            </a:r>
            <a:r>
              <a:rPr lang="he-IL" baseline="0" dirty="0" smtClean="0">
                <a:effectLst/>
              </a:rPr>
              <a:t> הכרח שכוונת הברייתא על תגלחת טהרה, שיתכן שכוונת </a:t>
            </a:r>
            <a:r>
              <a:rPr lang="he-IL" baseline="0" dirty="0" smtClean="0">
                <a:effectLst/>
              </a:rPr>
              <a:t>הברייתא </a:t>
            </a:r>
            <a:r>
              <a:rPr lang="he-IL" baseline="0" dirty="0" smtClean="0">
                <a:effectLst/>
              </a:rPr>
              <a:t>לתגלחת טומאה, ומה שאמרה הברייתא על ימי חילוטו שאין שערו ראוי לתגלחת, תגלחת נזירות </a:t>
            </a:r>
            <a:r>
              <a:rPr lang="he-IL" baseline="0" dirty="0" err="1" smtClean="0">
                <a:effectLst/>
              </a:rPr>
              <a:t>קתני</a:t>
            </a:r>
            <a:r>
              <a:rPr lang="he-IL" baseline="0" dirty="0" smtClean="0">
                <a:effectLst/>
              </a:rPr>
              <a:t>, כלומר נזיר בקבר שערו טעון תגלחת מדין נזירות, מה שאין כן מצורע שאינו טעון תגלחת מדין נזירות אלא רק מדין תגלחת מצורע.</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14</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ע"פ </a:t>
            </a:r>
            <a:r>
              <a:rPr lang="he-IL" dirty="0" err="1" smtClean="0">
                <a:effectLst/>
              </a:rPr>
              <a:t>תוס</a:t>
            </a:r>
            <a:r>
              <a:rPr lang="he-IL" dirty="0" smtClean="0">
                <a:effectLst/>
              </a:rPr>
              <a:t>': המילים וטמא ראש נזרו מיותרים ודורשים מכך לומר שהוא תנאי, שחייב בתגלחת וקרבן רק אם כבר חלה עליו נזירות טהרה וטימא</a:t>
            </a:r>
            <a:r>
              <a:rPr lang="he-IL" baseline="0" dirty="0" smtClean="0">
                <a:effectLst/>
              </a:rPr>
              <a:t> אותה.</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15</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err="1" smtClean="0">
                <a:effectLst/>
              </a:rPr>
              <a:t>בלישנא</a:t>
            </a:r>
            <a:r>
              <a:rPr lang="he-IL" dirty="0" smtClean="0">
                <a:effectLst/>
              </a:rPr>
              <a:t> הראשונה כאמור:</a:t>
            </a:r>
          </a:p>
          <a:p>
            <a:r>
              <a:rPr lang="he-IL" dirty="0" smtClean="0">
                <a:effectLst/>
              </a:rPr>
              <a:t>לדעת </a:t>
            </a:r>
            <a:r>
              <a:rPr lang="he-IL" dirty="0" err="1" smtClean="0">
                <a:effectLst/>
              </a:rPr>
              <a:t>תוס</a:t>
            </a:r>
            <a:r>
              <a:rPr lang="he-IL" dirty="0" smtClean="0">
                <a:effectLst/>
              </a:rPr>
              <a:t>' </a:t>
            </a:r>
            <a:r>
              <a:rPr lang="he-IL" dirty="0" err="1" smtClean="0">
                <a:effectLst/>
              </a:rPr>
              <a:t>ורא"ש</a:t>
            </a:r>
            <a:r>
              <a:rPr lang="he-IL" dirty="0" smtClean="0">
                <a:effectLst/>
              </a:rPr>
              <a:t> ר' יוחנן סובר שהנזירות חלה עליו מיד לכל דבר, ולכן הוא נאסר מיד ביין ובתגלחת, ולוקה על הטומאה בעודו שם אם התרו בו לצאת ואינו יוצא, וכשיצא מבית הקברות ונטהר</a:t>
            </a:r>
            <a:r>
              <a:rPr lang="he-IL" baseline="0" dirty="0" smtClean="0">
                <a:effectLst/>
              </a:rPr>
              <a:t> הנזירות חלה מאליה בלי קבלת נזירות נוספת. וכתב </a:t>
            </a:r>
            <a:r>
              <a:rPr lang="he-IL" baseline="0" dirty="0" err="1" smtClean="0">
                <a:effectLst/>
              </a:rPr>
              <a:t>תוס</a:t>
            </a:r>
            <a:r>
              <a:rPr lang="he-IL" baseline="0" dirty="0" smtClean="0">
                <a:effectLst/>
              </a:rPr>
              <a:t>' שבקיצור </a:t>
            </a:r>
            <a:r>
              <a:rPr lang="he-IL" baseline="0" dirty="0" err="1" smtClean="0">
                <a:effectLst/>
              </a:rPr>
              <a:t>הוה</a:t>
            </a:r>
            <a:r>
              <a:rPr lang="he-IL" baseline="0" dirty="0" smtClean="0">
                <a:effectLst/>
              </a:rPr>
              <a:t> מצי </a:t>
            </a:r>
            <a:r>
              <a:rPr lang="he-IL" baseline="0" dirty="0" err="1" smtClean="0">
                <a:effectLst/>
              </a:rPr>
              <a:t>למימר</a:t>
            </a:r>
            <a:r>
              <a:rPr lang="he-IL" baseline="0" dirty="0" smtClean="0">
                <a:effectLst/>
              </a:rPr>
              <a:t> </a:t>
            </a:r>
            <a:r>
              <a:rPr lang="he-IL" baseline="0" dirty="0" err="1" smtClean="0">
                <a:effectLst/>
              </a:rPr>
              <a:t>דחייל</a:t>
            </a:r>
            <a:r>
              <a:rPr lang="he-IL" baseline="0" dirty="0" smtClean="0">
                <a:effectLst/>
              </a:rPr>
              <a:t> עליה נזירות </a:t>
            </a:r>
            <a:r>
              <a:rPr lang="he-IL" baseline="0" dirty="0" err="1" smtClean="0">
                <a:effectLst/>
              </a:rPr>
              <a:t>מהשתא</a:t>
            </a:r>
            <a:r>
              <a:rPr lang="he-IL" baseline="0" dirty="0" smtClean="0">
                <a:effectLst/>
              </a:rPr>
              <a:t> ולקי על תגלחת </a:t>
            </a:r>
            <a:r>
              <a:rPr lang="he-IL" baseline="0" dirty="0" err="1" smtClean="0">
                <a:effectLst/>
              </a:rPr>
              <a:t>וייו</a:t>
            </a:r>
            <a:r>
              <a:rPr lang="he-IL" baseline="0" dirty="0" smtClean="0">
                <a:effectLst/>
              </a:rPr>
              <a:t> וטומאה.</a:t>
            </a:r>
            <a:endParaRPr lang="he-IL" dirty="0" smtClean="0">
              <a:effectLst/>
            </a:endParaRPr>
          </a:p>
          <a:p>
            <a:r>
              <a:rPr lang="he-IL" dirty="0" smtClean="0">
                <a:effectLst/>
              </a:rPr>
              <a:t>לדעת רש"י גם לרבי יוחנן אין הנזירות חלה עליו עד שיטהר, ומחלוקת ר' יוחנן וריש לקיש היא, שלרבי יוחנן כשיטהר חלה עליו הנזירות ממילא, </a:t>
            </a:r>
            <a:r>
              <a:rPr lang="he-IL" dirty="0" err="1" smtClean="0">
                <a:effectLst/>
              </a:rPr>
              <a:t>משא"כ</a:t>
            </a:r>
            <a:r>
              <a:rPr lang="he-IL" dirty="0" smtClean="0">
                <a:effectLst/>
              </a:rPr>
              <a:t> לריש לקיש גם כשיטהר לא תחול עליו הנזירות עד שיקבל עליו שוב נזירות.</a:t>
            </a:r>
          </a:p>
          <a:p>
            <a:endParaRPr lang="he-IL" dirty="0" smtClean="0">
              <a:effectLst/>
            </a:endParaRPr>
          </a:p>
          <a:p>
            <a:r>
              <a:rPr lang="he-IL" dirty="0" err="1" smtClean="0">
                <a:effectLst/>
              </a:rPr>
              <a:t>בלישנא</a:t>
            </a:r>
            <a:r>
              <a:rPr lang="he-IL" dirty="0" smtClean="0">
                <a:effectLst/>
              </a:rPr>
              <a:t> של מר בר רב אשי:</a:t>
            </a:r>
          </a:p>
          <a:p>
            <a:r>
              <a:rPr lang="he-IL" dirty="0" smtClean="0">
                <a:effectLst/>
              </a:rPr>
              <a:t>לפי </a:t>
            </a:r>
            <a:r>
              <a:rPr lang="he-IL" dirty="0" err="1" smtClean="0">
                <a:effectLst/>
              </a:rPr>
              <a:t>תוס</a:t>
            </a:r>
            <a:r>
              <a:rPr lang="he-IL" dirty="0" smtClean="0">
                <a:effectLst/>
              </a:rPr>
              <a:t>' ד"ה </a:t>
            </a:r>
            <a:r>
              <a:rPr lang="he-IL" dirty="0" err="1" smtClean="0">
                <a:effectLst/>
              </a:rPr>
              <a:t>הגה"ה</a:t>
            </a:r>
            <a:r>
              <a:rPr lang="he-IL" dirty="0" smtClean="0">
                <a:effectLst/>
              </a:rPr>
              <a:t> </a:t>
            </a:r>
            <a:r>
              <a:rPr lang="he-IL" dirty="0" err="1" smtClean="0">
                <a:effectLst/>
              </a:rPr>
              <a:t>ורא"ש</a:t>
            </a:r>
            <a:r>
              <a:rPr lang="he-IL" dirty="0" smtClean="0">
                <a:effectLst/>
              </a:rPr>
              <a:t> כולם מודים שחלה הנזירות מיד ולוקה על יין ותגלחת ונחלקו אם חייב מלקות על טומאה אם התרו בו לצאת ולא יצא.</a:t>
            </a:r>
          </a:p>
          <a:p>
            <a:endParaRPr lang="he-IL" dirty="0" smtClean="0">
              <a:effectLst/>
            </a:endParaRPr>
          </a:p>
          <a:p>
            <a:r>
              <a:rPr lang="he-IL" dirty="0" err="1" smtClean="0">
                <a:effectLst/>
              </a:rPr>
              <a:t>תוס</a:t>
            </a:r>
            <a:r>
              <a:rPr lang="he-IL" dirty="0" smtClean="0">
                <a:effectLst/>
              </a:rPr>
              <a:t>': </a:t>
            </a:r>
            <a:r>
              <a:rPr lang="he-IL" dirty="0" smtClean="0"/>
              <a:t>ר' יוחנן סבר כיון </a:t>
            </a:r>
            <a:r>
              <a:rPr lang="he-IL" dirty="0" err="1" smtClean="0"/>
              <a:t>דחיילא</a:t>
            </a:r>
            <a:r>
              <a:rPr lang="he-IL" dirty="0" smtClean="0"/>
              <a:t> נזירות [לשאר] מילי </a:t>
            </a:r>
            <a:r>
              <a:rPr lang="he-IL" dirty="0" err="1" smtClean="0"/>
              <a:t>אשתיית</a:t>
            </a:r>
            <a:r>
              <a:rPr lang="he-IL" dirty="0" smtClean="0"/>
              <a:t> יין </a:t>
            </a:r>
            <a:r>
              <a:rPr lang="he-IL" dirty="0" err="1" smtClean="0"/>
              <a:t>ואתגלחת</a:t>
            </a:r>
            <a:r>
              <a:rPr lang="he-IL" dirty="0" smtClean="0"/>
              <a:t> [</a:t>
            </a:r>
            <a:r>
              <a:rPr lang="he-IL" dirty="0" err="1" smtClean="0"/>
              <a:t>חיילא</a:t>
            </a:r>
            <a:r>
              <a:rPr lang="he-IL" dirty="0" smtClean="0"/>
              <a:t>] </a:t>
            </a:r>
            <a:r>
              <a:rPr lang="he-IL" dirty="0" err="1" smtClean="0"/>
              <a:t>נמי</a:t>
            </a:r>
            <a:r>
              <a:rPr lang="he-IL" dirty="0" smtClean="0"/>
              <a:t> </a:t>
            </a:r>
            <a:r>
              <a:rPr lang="he-IL" dirty="0" err="1" smtClean="0"/>
              <a:t>אטומאה</a:t>
            </a:r>
            <a:r>
              <a:rPr lang="he-IL" dirty="0" smtClean="0"/>
              <a:t> אם התרו בו לצאת ולא יצא </a:t>
            </a:r>
            <a:r>
              <a:rPr lang="he-IL" dirty="0" err="1" smtClean="0"/>
              <a:t>דרחמנא</a:t>
            </a:r>
            <a:r>
              <a:rPr lang="he-IL" dirty="0" smtClean="0"/>
              <a:t> לא מעטיה אלא מקרבן לחודיה לקמן ולא ממלקות </a:t>
            </a:r>
            <a:r>
              <a:rPr lang="he-IL" dirty="0" err="1" smtClean="0"/>
              <a:t>דטומאה</a:t>
            </a:r>
            <a:r>
              <a:rPr lang="he-IL" dirty="0" smtClean="0"/>
              <a:t> </a:t>
            </a:r>
            <a:r>
              <a:rPr lang="he-IL" dirty="0" err="1" smtClean="0"/>
              <a:t>ור</a:t>
            </a:r>
            <a:r>
              <a:rPr lang="he-IL" dirty="0" smtClean="0"/>
              <a:t>''ש בן לקיש סבר </a:t>
            </a:r>
            <a:r>
              <a:rPr lang="he-IL" dirty="0" err="1" smtClean="0"/>
              <a:t>אע</a:t>
            </a:r>
            <a:r>
              <a:rPr lang="he-IL" dirty="0" smtClean="0"/>
              <a:t>''ג </a:t>
            </a:r>
            <a:r>
              <a:rPr lang="he-IL" dirty="0" err="1" smtClean="0"/>
              <a:t>דחיילא</a:t>
            </a:r>
            <a:r>
              <a:rPr lang="he-IL" dirty="0" smtClean="0"/>
              <a:t> לשאר מילי ליין ולתגלחת לא לקי </a:t>
            </a:r>
            <a:r>
              <a:rPr lang="he-IL" dirty="0" err="1" smtClean="0"/>
              <a:t>אטומאה</a:t>
            </a:r>
            <a:r>
              <a:rPr lang="he-IL" dirty="0" smtClean="0"/>
              <a:t> </a:t>
            </a:r>
            <a:r>
              <a:rPr lang="he-IL" dirty="0" err="1" smtClean="0"/>
              <a:t>דכיון</a:t>
            </a:r>
            <a:r>
              <a:rPr lang="he-IL" dirty="0" smtClean="0"/>
              <a:t> </a:t>
            </a:r>
            <a:r>
              <a:rPr lang="he-IL" dirty="0" err="1" smtClean="0"/>
              <a:t>דמיעטיה</a:t>
            </a:r>
            <a:r>
              <a:rPr lang="he-IL" dirty="0" smtClean="0"/>
              <a:t> רחמנא מקרבן טומאה </a:t>
            </a:r>
            <a:r>
              <a:rPr lang="he-IL" dirty="0" err="1" smtClean="0"/>
              <a:t>מיעטיה</a:t>
            </a:r>
            <a:r>
              <a:rPr lang="he-IL" dirty="0" smtClean="0"/>
              <a:t> מכל דין טומאה אף ממלקות</a:t>
            </a:r>
          </a:p>
          <a:p>
            <a:endParaRPr lang="he-IL" dirty="0" smtClean="0">
              <a:effectLst/>
            </a:endParaRPr>
          </a:p>
          <a:p>
            <a:r>
              <a:rPr lang="he-IL" dirty="0" smtClean="0">
                <a:effectLst/>
              </a:rPr>
              <a:t>ולפי רש"י: </a:t>
            </a:r>
            <a:r>
              <a:rPr lang="he-IL" b="1" dirty="0" err="1" smtClean="0"/>
              <a:t>מיחל</a:t>
            </a:r>
            <a:r>
              <a:rPr lang="he-IL" b="1" dirty="0" smtClean="0"/>
              <a:t> דכולי עלמא לא פליגי</a:t>
            </a:r>
            <a:r>
              <a:rPr lang="he-IL" dirty="0" smtClean="0"/>
              <a:t>. </a:t>
            </a:r>
            <a:r>
              <a:rPr lang="he-IL" dirty="0" err="1" smtClean="0"/>
              <a:t>דכיון</a:t>
            </a:r>
            <a:r>
              <a:rPr lang="he-IL" dirty="0" smtClean="0"/>
              <a:t> </a:t>
            </a:r>
            <a:r>
              <a:rPr lang="he-IL" dirty="0" err="1" smtClean="0"/>
              <a:t>דמשכחת</a:t>
            </a:r>
            <a:r>
              <a:rPr lang="he-IL" dirty="0" smtClean="0"/>
              <a:t> טהרה </a:t>
            </a:r>
            <a:r>
              <a:rPr lang="he-IL" dirty="0" err="1" smtClean="0"/>
              <a:t>חיילא</a:t>
            </a:r>
            <a:r>
              <a:rPr lang="he-IL" dirty="0" smtClean="0"/>
              <a:t> ממילא:</a:t>
            </a:r>
            <a:r>
              <a:rPr lang="he-IL" b="1" dirty="0" smtClean="0"/>
              <a:t> אלא כי פליגי למילקי </a:t>
            </a:r>
            <a:r>
              <a:rPr lang="he-IL" b="1" dirty="0" err="1" smtClean="0"/>
              <a:t>ר''י</a:t>
            </a:r>
            <a:r>
              <a:rPr lang="he-IL" b="1" dirty="0" smtClean="0"/>
              <a:t> סבר כיון </a:t>
            </a:r>
            <a:r>
              <a:rPr lang="he-IL" b="1" dirty="0" err="1" smtClean="0"/>
              <a:t>דחיילא</a:t>
            </a:r>
            <a:r>
              <a:rPr lang="he-IL" b="1" dirty="0" smtClean="0"/>
              <a:t> לקי</a:t>
            </a:r>
            <a:r>
              <a:rPr lang="he-IL" dirty="0" smtClean="0"/>
              <a:t>. אפילו </a:t>
            </a:r>
            <a:r>
              <a:rPr lang="he-IL" dirty="0" err="1" smtClean="0"/>
              <a:t>אטומאה</a:t>
            </a:r>
            <a:r>
              <a:rPr lang="he-IL" dirty="0" smtClean="0"/>
              <a:t> </a:t>
            </a:r>
            <a:r>
              <a:rPr lang="he-IL" dirty="0" err="1" smtClean="0"/>
              <a:t>דמעיקרא</a:t>
            </a:r>
            <a:r>
              <a:rPr lang="he-IL" dirty="0" smtClean="0"/>
              <a:t> </a:t>
            </a:r>
            <a:r>
              <a:rPr lang="he-IL" dirty="0" err="1" smtClean="0"/>
              <a:t>דנזר</a:t>
            </a:r>
            <a:r>
              <a:rPr lang="he-IL" dirty="0" smtClean="0"/>
              <a:t> בבית הקברות </a:t>
            </a:r>
            <a:r>
              <a:rPr lang="he-IL" dirty="0" err="1" smtClean="0"/>
              <a:t>ור</a:t>
            </a:r>
            <a:r>
              <a:rPr lang="he-IL" dirty="0" smtClean="0"/>
              <a:t>''ל סבר </a:t>
            </a:r>
            <a:r>
              <a:rPr lang="he-IL" dirty="0" err="1" smtClean="0"/>
              <a:t>אע</a:t>
            </a:r>
            <a:r>
              <a:rPr lang="he-IL" dirty="0" smtClean="0"/>
              <a:t>''ג </a:t>
            </a:r>
            <a:r>
              <a:rPr lang="he-IL" dirty="0" err="1" smtClean="0"/>
              <a:t>דחיילא</a:t>
            </a:r>
            <a:r>
              <a:rPr lang="he-IL" dirty="0" smtClean="0"/>
              <a:t> שהוא צריך לשמור מכל דקדוקי נזירות לא לקי אפילו </a:t>
            </a:r>
            <a:r>
              <a:rPr lang="he-IL" dirty="0" err="1" smtClean="0"/>
              <a:t>אטומאה</a:t>
            </a:r>
            <a:r>
              <a:rPr lang="he-IL" dirty="0" smtClean="0"/>
              <a:t> </a:t>
            </a:r>
            <a:r>
              <a:rPr lang="he-IL" dirty="0" err="1" smtClean="0"/>
              <a:t>דבסוף</a:t>
            </a:r>
            <a:r>
              <a:rPr lang="he-IL" dirty="0" smtClean="0"/>
              <a:t> אי לא הדר ואמר:</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הדין שאינו לוקה הוא חידוש גדול יותר מהדין שאינו מביא קרבן טומאה – </a:t>
            </a:r>
            <a:r>
              <a:rPr lang="he-IL" dirty="0" err="1" smtClean="0">
                <a:effectLst/>
              </a:rPr>
              <a:t>שטמ"ק</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טמא שנזר שביעי</a:t>
            </a:r>
            <a:r>
              <a:rPr lang="he-IL" baseline="0" dirty="0" smtClean="0">
                <a:effectLst/>
              </a:rPr>
              <a:t> שלו עולה לו מן </a:t>
            </a:r>
            <a:r>
              <a:rPr lang="he-IL" baseline="0" dirty="0" err="1" smtClean="0">
                <a:effectLst/>
              </a:rPr>
              <a:t>המנין</a:t>
            </a:r>
            <a:r>
              <a:rPr lang="he-IL" baseline="0" dirty="0" smtClean="0">
                <a:effectLst/>
              </a:rPr>
              <a:t> כיון שאינו צריך להביא קרבנות טומאה למחרת ולכן יכול להתחיל בו ביום למנות את נזירותו, אך נזיר טהור שנטמא מביא את קרבנות הטומאה ביום השמיני.</a:t>
            </a:r>
          </a:p>
          <a:p>
            <a:endParaRPr lang="he-IL" baseline="0" dirty="0" smtClean="0">
              <a:effectLst/>
            </a:endParaRPr>
          </a:p>
          <a:p>
            <a:r>
              <a:rPr lang="he-IL" baseline="0" dirty="0" smtClean="0">
                <a:effectLst/>
              </a:rPr>
              <a:t>לא, לתגלחת זה וזה </a:t>
            </a:r>
            <a:r>
              <a:rPr lang="he-IL" baseline="0" dirty="0" err="1" smtClean="0">
                <a:effectLst/>
              </a:rPr>
              <a:t>שוין</a:t>
            </a:r>
            <a:r>
              <a:rPr lang="he-IL" baseline="0" dirty="0" smtClean="0">
                <a:effectLst/>
              </a:rPr>
              <a:t> – שגם טמא שנזר מגלח שערו ביום השביעי לטהרתו ככל נזיר טהור שנטמא.</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בעי רבא</a:t>
            </a:r>
            <a:r>
              <a:rPr lang="he-IL" dirty="0" smtClean="0"/>
              <a:t>. הואיל </a:t>
            </a:r>
            <a:r>
              <a:rPr lang="he-IL" dirty="0" err="1" smtClean="0"/>
              <a:t>דאמר</a:t>
            </a:r>
            <a:r>
              <a:rPr lang="he-IL" dirty="0" smtClean="0"/>
              <a:t> ר' יוחנן דלוקה ותניא </a:t>
            </a:r>
            <a:r>
              <a:rPr lang="he-IL" dirty="0" err="1" smtClean="0"/>
              <a:t>במתניתא</a:t>
            </a:r>
            <a:r>
              <a:rPr lang="he-IL" dirty="0" smtClean="0"/>
              <a:t> כוותיה  [כך מסתדר עם ההוא </a:t>
            </a:r>
            <a:r>
              <a:rPr lang="he-IL" dirty="0" err="1" smtClean="0"/>
              <a:t>אמינא</a:t>
            </a:r>
            <a:r>
              <a:rPr lang="he-IL" dirty="0" smtClean="0"/>
              <a:t> של הגמרא להלן]</a:t>
            </a:r>
          </a:p>
          <a:p>
            <a:endParaRPr lang="he-IL" dirty="0" smtClean="0">
              <a:effectLst/>
            </a:endParaRPr>
          </a:p>
          <a:p>
            <a:r>
              <a:rPr lang="he-IL" dirty="0" smtClean="0">
                <a:effectLst/>
              </a:rPr>
              <a:t>טהור שנכנס למקדש ונטמא שם באונס אסור לו לשהות שם אלא עליו</a:t>
            </a:r>
            <a:r>
              <a:rPr lang="he-IL" baseline="0" dirty="0" smtClean="0">
                <a:effectLst/>
              </a:rPr>
              <a:t> לצאת מיד בדרך הקצרה ביותר, ואם שהה חייב כרת אלא שהלכה למשה מסיני שאינו חייב כרת על שהייתו אלא אם שהה שיעור 'כדי </a:t>
            </a:r>
            <a:r>
              <a:rPr lang="he-IL" baseline="0" dirty="0" err="1" smtClean="0">
                <a:effectLst/>
              </a:rPr>
              <a:t>השתחואה</a:t>
            </a:r>
            <a:r>
              <a:rPr lang="he-IL" baseline="0" dirty="0" smtClean="0">
                <a:effectLst/>
              </a:rPr>
              <a:t>'.</a:t>
            </a:r>
          </a:p>
          <a:p>
            <a:endParaRPr lang="he-IL" baseline="0" dirty="0" smtClean="0">
              <a:effectLst/>
            </a:endParaRPr>
          </a:p>
          <a:p>
            <a:r>
              <a:rPr lang="he-IL" baseline="0" dirty="0" smtClean="0">
                <a:effectLst/>
              </a:rPr>
              <a:t>רש"י: </a:t>
            </a:r>
            <a:r>
              <a:rPr lang="he-IL" b="1" dirty="0" smtClean="0"/>
              <a:t>נזיר</a:t>
            </a:r>
            <a:r>
              <a:rPr lang="he-IL" dirty="0" smtClean="0"/>
              <a:t>. טהור הנכנס בבית הקברות </a:t>
            </a:r>
            <a:r>
              <a:rPr lang="he-IL" dirty="0" err="1" smtClean="0"/>
              <a:t>מ''ט</a:t>
            </a:r>
            <a:r>
              <a:rPr lang="he-IL" dirty="0" smtClean="0"/>
              <a:t> לא בעי שהייה </a:t>
            </a:r>
            <a:r>
              <a:rPr lang="he-IL" dirty="0" err="1" smtClean="0"/>
              <a:t>דקא</a:t>
            </a:r>
            <a:r>
              <a:rPr lang="he-IL" dirty="0" smtClean="0"/>
              <a:t> </a:t>
            </a:r>
            <a:r>
              <a:rPr lang="he-IL" dirty="0" err="1" smtClean="0"/>
              <a:t>מתרו</a:t>
            </a:r>
            <a:r>
              <a:rPr lang="he-IL" dirty="0" smtClean="0"/>
              <a:t> ביה אל תכנס לבית הקברות הכא </a:t>
            </a:r>
            <a:r>
              <a:rPr lang="he-IL" dirty="0" err="1" smtClean="0"/>
              <a:t>נמי</a:t>
            </a:r>
            <a:r>
              <a:rPr lang="he-IL" dirty="0" smtClean="0"/>
              <a:t> </a:t>
            </a:r>
            <a:r>
              <a:rPr lang="he-IL" dirty="0" err="1" smtClean="0"/>
              <a:t>מתרו</a:t>
            </a:r>
            <a:r>
              <a:rPr lang="he-IL" dirty="0" smtClean="0"/>
              <a:t> ביה לא </a:t>
            </a:r>
            <a:r>
              <a:rPr lang="he-IL" dirty="0" err="1" smtClean="0"/>
              <a:t>תינזור</a:t>
            </a:r>
            <a:r>
              <a:rPr lang="he-IL" dirty="0" smtClean="0"/>
              <a:t> ושהייה למה לי</a:t>
            </a:r>
          </a:p>
          <a:p>
            <a:endParaRPr lang="he-IL" dirty="0" smtClean="0">
              <a:effectLst/>
            </a:endParaRPr>
          </a:p>
          <a:p>
            <a:r>
              <a:rPr lang="he-IL" dirty="0" smtClean="0">
                <a:effectLst/>
              </a:rPr>
              <a:t>שהרי כל הספק של הגמרא שיצטרכו שיעור שהייה הוא רק במקום שהאיסור הוא משום השהייה, שהתרו בו שלא ישהה ושהה מלצאת, אבל אם האיסור הוא משום </a:t>
            </a:r>
            <a:r>
              <a:rPr lang="he-IL" dirty="0" err="1" smtClean="0">
                <a:effectLst/>
              </a:rPr>
              <a:t>שנוזר</a:t>
            </a:r>
            <a:r>
              <a:rPr lang="he-IL" dirty="0" smtClean="0">
                <a:effectLst/>
              </a:rPr>
              <a:t>, כיון שהתרו בו שלא </a:t>
            </a:r>
            <a:r>
              <a:rPr lang="he-IL" dirty="0" err="1" smtClean="0">
                <a:effectLst/>
              </a:rPr>
              <a:t>ינזור</a:t>
            </a:r>
            <a:r>
              <a:rPr lang="he-IL" dirty="0" smtClean="0">
                <a:effectLst/>
              </a:rPr>
              <a:t> ונזר עבר על ההתראה וצריך ללקות.</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effectLst/>
              </a:rPr>
              <a:t>נזיר טהור שנטמא במת עליו להיטהר מטומאת המת על ידי הזאת שלישי ושביעי</a:t>
            </a:r>
            <a:r>
              <a:rPr lang="he-IL" baseline="0" dirty="0" smtClean="0">
                <a:effectLst/>
              </a:rPr>
              <a:t> וטבילה ביום השביעי, וכן עליו לגלח את שערו ביום השביעי והיא הנקראת תגלחת טומאה ולהביא ביום השמיני קרבן טומאה דהיינו כבש לאשם ושתי תורים או שני בני יונה אחד לעולה ואחד לחטאת.</a:t>
            </a:r>
          </a:p>
          <a:p>
            <a:endParaRPr lang="he-IL" baseline="0" dirty="0" smtClean="0">
              <a:effectLst/>
            </a:endParaRPr>
          </a:p>
          <a:p>
            <a:r>
              <a:rPr lang="he-IL" baseline="0" dirty="0" err="1" smtClean="0">
                <a:effectLst/>
              </a:rPr>
              <a:t>תוס</a:t>
            </a:r>
            <a:r>
              <a:rPr lang="he-IL" baseline="0" dirty="0" smtClean="0">
                <a:effectLst/>
              </a:rPr>
              <a:t>':</a:t>
            </a:r>
          </a:p>
          <a:p>
            <a:r>
              <a:rPr lang="he-IL" b="1" dirty="0" err="1" smtClean="0"/>
              <a:t>הגה''ה</a:t>
            </a:r>
            <a:r>
              <a:rPr lang="he-IL" dirty="0" smtClean="0"/>
              <a:t> טעון גילוח או אין טעון גילוח. פי' תגלחת </a:t>
            </a:r>
            <a:r>
              <a:rPr lang="he-IL" dirty="0" err="1" smtClean="0"/>
              <a:t>דטומאה</a:t>
            </a:r>
            <a:r>
              <a:rPr lang="he-IL" dirty="0" smtClean="0"/>
              <a:t> ביום שיוצא ויטהר מטומאה </a:t>
            </a:r>
            <a:r>
              <a:rPr lang="he-IL" dirty="0" err="1" smtClean="0"/>
              <a:t>דקרבן</a:t>
            </a:r>
            <a:r>
              <a:rPr lang="he-IL" dirty="0" smtClean="0"/>
              <a:t> ודאי לא בעי </a:t>
            </a:r>
            <a:r>
              <a:rPr lang="he-IL" dirty="0" err="1" smtClean="0"/>
              <a:t>כדתנן</a:t>
            </a:r>
            <a:r>
              <a:rPr lang="he-IL" dirty="0" smtClean="0"/>
              <a:t> במתני' </a:t>
            </a:r>
            <a:r>
              <a:rPr lang="he-IL" dirty="0" err="1" smtClean="0"/>
              <a:t>דמיעטיה</a:t>
            </a:r>
            <a:r>
              <a:rPr lang="he-IL" dirty="0" smtClean="0"/>
              <a:t> קרא לקמן (</a:t>
            </a:r>
            <a:r>
              <a:rPr lang="he-IL" dirty="0" err="1" smtClean="0"/>
              <a:t>יח</a:t>
            </a:r>
            <a:r>
              <a:rPr lang="he-IL" baseline="0" dirty="0" smtClean="0"/>
              <a:t> עמוד א)</a:t>
            </a:r>
            <a:r>
              <a:rPr lang="he-IL" dirty="0" smtClean="0"/>
              <a:t> אבל בתגלחת מספקא ליה אי בעי לגלח בלא קרבן טומאה או לא דלא בעי גילוח בלא קרבן: </a:t>
            </a:r>
            <a:r>
              <a:rPr lang="he-IL" dirty="0" err="1" smtClean="0"/>
              <a:t>הגה''ה</a:t>
            </a:r>
            <a:r>
              <a:rPr lang="he-IL" dirty="0" smtClean="0"/>
              <a:t> אבל תגלחת של טהרה ודאי בעי כשימנה נזירות של טהרה יגלח ויביא קרבנות טהרה כדין נזיר טהור:</a:t>
            </a:r>
            <a:endParaRPr lang="he-IL" dirty="0" smtClean="0">
              <a:effectLst/>
            </a:endParaRP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2431134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כ"ד/אלול/תשע"ה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כ"ד/אלול/תשע"ה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שלישי כ"ד באלול</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נזיר </a:t>
            </a:r>
            <a:r>
              <a:rPr lang="he-IL" sz="2400" b="1" dirty="0" err="1">
                <a:solidFill>
                  <a:srgbClr val="C0504D">
                    <a:lumMod val="75000"/>
                  </a:srgbClr>
                </a:solidFill>
              </a:rPr>
              <a:t>יז</a:t>
            </a:r>
            <a:r>
              <a:rPr lang="he-IL" sz="2400" b="1" dirty="0">
                <a:solidFill>
                  <a:srgbClr val="C0504D">
                    <a:lumMod val="75000"/>
                  </a:srgbClr>
                </a:solidFill>
              </a:rPr>
              <a:t> ע"א (שורה 6) - </a:t>
            </a:r>
            <a:r>
              <a:rPr lang="he-IL" sz="2400" b="1" dirty="0" err="1">
                <a:solidFill>
                  <a:srgbClr val="C0504D">
                    <a:lumMod val="75000"/>
                  </a:srgbClr>
                </a:solidFill>
              </a:rPr>
              <a:t>יח</a:t>
            </a:r>
            <a:r>
              <a:rPr lang="he-IL" sz="2400" b="1" dirty="0">
                <a:solidFill>
                  <a:srgbClr val="C0504D">
                    <a:lumMod val="75000"/>
                  </a:srgbClr>
                </a:solidFill>
              </a:rPr>
              <a:t> ע"א (שורה </a:t>
            </a:r>
            <a:r>
              <a:rPr lang="he-IL" sz="2400" b="1" dirty="0" smtClean="0">
                <a:solidFill>
                  <a:srgbClr val="C0504D">
                    <a:lumMod val="75000"/>
                  </a:srgbClr>
                </a:solidFill>
              </a:rPr>
              <a:t>12)</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err="1" smtClean="0">
                <a:solidFill>
                  <a:srgbClr val="EEECE1">
                    <a:lumMod val="50000"/>
                  </a:srgbClr>
                </a:solidFill>
              </a:rPr>
              <a:t>לע"נ</a:t>
            </a:r>
            <a:r>
              <a:rPr lang="he-IL" sz="2400" b="1" dirty="0" smtClean="0">
                <a:solidFill>
                  <a:srgbClr val="EEECE1">
                    <a:lumMod val="50000"/>
                  </a:srgbClr>
                </a:solidFill>
              </a:rPr>
              <a:t> הרב אלימלך בן הרב ישעיהו שפירא</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ב</a:t>
            </a:r>
          </a:p>
        </p:txBody>
      </p:sp>
      <p:sp>
        <p:nvSpPr>
          <p:cNvPr id="4" name="TextBox 3"/>
          <p:cNvSpPr txBox="1"/>
          <p:nvPr/>
        </p:nvSpPr>
        <p:spPr>
          <a:xfrm>
            <a:off x="355802" y="77762"/>
            <a:ext cx="8136904" cy="1366528"/>
          </a:xfrm>
          <a:prstGeom prst="rect">
            <a:avLst/>
          </a:prstGeom>
          <a:noFill/>
        </p:spPr>
        <p:txBody>
          <a:bodyPr wrap="square" rtlCol="1">
            <a:spAutoFit/>
          </a:bodyPr>
          <a:lstStyle/>
          <a:p>
            <a:pPr>
              <a:lnSpc>
                <a:spcPct val="120000"/>
              </a:lnSpc>
            </a:pPr>
            <a:r>
              <a:rPr lang="he-IL" dirty="0" smtClean="0"/>
              <a:t>בעי </a:t>
            </a:r>
            <a:r>
              <a:rPr lang="he-IL" dirty="0"/>
              <a:t>רב </a:t>
            </a:r>
            <a:r>
              <a:rPr lang="he-IL" dirty="0" smtClean="0"/>
              <a:t>אשי: </a:t>
            </a:r>
          </a:p>
          <a:p>
            <a:pPr>
              <a:lnSpc>
                <a:spcPct val="120000"/>
              </a:lnSpc>
            </a:pPr>
            <a:r>
              <a:rPr lang="he-IL" dirty="0" smtClean="0"/>
              <a:t>נזר </a:t>
            </a:r>
            <a:r>
              <a:rPr lang="he-IL" dirty="0"/>
              <a:t>והוא בבית הקברות </a:t>
            </a:r>
            <a:r>
              <a:rPr lang="he-IL" dirty="0" smtClean="0"/>
              <a:t>- טעון </a:t>
            </a:r>
            <a:r>
              <a:rPr lang="he-IL" dirty="0"/>
              <a:t>גילוח או </a:t>
            </a:r>
            <a:r>
              <a:rPr lang="he-IL" dirty="0" smtClean="0"/>
              <a:t>לא? </a:t>
            </a:r>
          </a:p>
          <a:p>
            <a:pPr>
              <a:lnSpc>
                <a:spcPct val="120000"/>
              </a:lnSpc>
            </a:pPr>
            <a:r>
              <a:rPr lang="he-IL" dirty="0" smtClean="0"/>
              <a:t>כי </a:t>
            </a:r>
            <a:r>
              <a:rPr lang="he-IL" dirty="0"/>
              <a:t>בעי </a:t>
            </a:r>
            <a:r>
              <a:rPr lang="he-IL" dirty="0" smtClean="0"/>
              <a:t>תגלחת, </a:t>
            </a:r>
            <a:r>
              <a:rPr lang="he-IL" dirty="0"/>
              <a:t>טהור שנטמא </a:t>
            </a:r>
            <a:r>
              <a:rPr lang="he-IL" dirty="0" err="1"/>
              <a:t>דקא</a:t>
            </a:r>
            <a:r>
              <a:rPr lang="he-IL" dirty="0"/>
              <a:t> מטמא </a:t>
            </a:r>
            <a:r>
              <a:rPr lang="he-IL" dirty="0" smtClean="0"/>
              <a:t>לנזירותיה, </a:t>
            </a:r>
            <a:r>
              <a:rPr lang="he-IL" dirty="0"/>
              <a:t>אבל טמא שנזר </a:t>
            </a:r>
            <a:r>
              <a:rPr lang="he-IL" dirty="0" smtClean="0"/>
              <a:t>לא, </a:t>
            </a:r>
            <a:r>
              <a:rPr lang="he-IL" dirty="0"/>
              <a:t>או </a:t>
            </a:r>
            <a:r>
              <a:rPr lang="he-IL" dirty="0" err="1"/>
              <a:t>דלמא</a:t>
            </a:r>
            <a:r>
              <a:rPr lang="he-IL" dirty="0"/>
              <a:t> לא </a:t>
            </a:r>
            <a:r>
              <a:rPr lang="he-IL" dirty="0" smtClean="0"/>
              <a:t>שנא?</a:t>
            </a:r>
          </a:p>
          <a:p>
            <a:pPr>
              <a:lnSpc>
                <a:spcPct val="120000"/>
              </a:lnSpc>
            </a:pPr>
            <a:endParaRPr lang="he-IL" sz="1500" dirty="0"/>
          </a:p>
        </p:txBody>
      </p:sp>
      <p:sp>
        <p:nvSpPr>
          <p:cNvPr id="9" name="הסבר מלבני מעוגל 8"/>
          <p:cNvSpPr/>
          <p:nvPr/>
        </p:nvSpPr>
        <p:spPr>
          <a:xfrm>
            <a:off x="611560" y="1916832"/>
            <a:ext cx="5904656" cy="1475329"/>
          </a:xfrm>
          <a:prstGeom prst="wedgeRoundRectCallout">
            <a:avLst>
              <a:gd name="adj1" fmla="val 56114"/>
              <a:gd name="adj2" fmla="val -4317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1" dirty="0" smtClean="0">
                <a:solidFill>
                  <a:schemeClr val="tx1"/>
                </a:solidFill>
              </a:rPr>
              <a:t>משנה דף </a:t>
            </a:r>
            <a:r>
              <a:rPr lang="he-IL" sz="1600" b="1" dirty="0" err="1" smtClean="0">
                <a:solidFill>
                  <a:schemeClr val="tx1"/>
                </a:solidFill>
              </a:rPr>
              <a:t>טז</a:t>
            </a:r>
            <a:r>
              <a:rPr lang="he-IL" sz="1600" b="1" dirty="0" smtClean="0">
                <a:solidFill>
                  <a:schemeClr val="tx1"/>
                </a:solidFill>
              </a:rPr>
              <a:t> עמוד ב:</a:t>
            </a:r>
            <a:endParaRPr lang="he-IL" sz="1600" dirty="0" smtClean="0">
              <a:solidFill>
                <a:schemeClr val="tx1"/>
              </a:solidFill>
            </a:endParaRPr>
          </a:p>
          <a:p>
            <a:pPr>
              <a:lnSpc>
                <a:spcPct val="120000"/>
              </a:lnSpc>
            </a:pPr>
            <a:r>
              <a:rPr lang="he-IL" sz="1600" dirty="0">
                <a:solidFill>
                  <a:srgbClr val="F79646">
                    <a:lumMod val="50000"/>
                  </a:srgbClr>
                </a:solidFill>
              </a:rPr>
              <a:t>מי שנזר והוא בבית הקברות:</a:t>
            </a:r>
          </a:p>
          <a:p>
            <a:pPr>
              <a:lnSpc>
                <a:spcPct val="120000"/>
              </a:lnSpc>
            </a:pPr>
            <a:r>
              <a:rPr lang="he-IL" sz="1600" dirty="0">
                <a:solidFill>
                  <a:srgbClr val="F79646">
                    <a:lumMod val="50000"/>
                  </a:srgbClr>
                </a:solidFill>
              </a:rPr>
              <a:t>אפילו היה שם שלשים יום, אין </a:t>
            </a:r>
            <a:r>
              <a:rPr lang="he-IL" sz="1600" dirty="0" err="1">
                <a:solidFill>
                  <a:srgbClr val="F79646">
                    <a:lumMod val="50000"/>
                  </a:srgbClr>
                </a:solidFill>
              </a:rPr>
              <a:t>עולין</a:t>
            </a:r>
            <a:r>
              <a:rPr lang="he-IL" sz="1600" dirty="0">
                <a:solidFill>
                  <a:srgbClr val="F79646">
                    <a:lumMod val="50000"/>
                  </a:srgbClr>
                </a:solidFill>
              </a:rPr>
              <a:t> לו מן </a:t>
            </a:r>
            <a:r>
              <a:rPr lang="he-IL" sz="1600" dirty="0" err="1">
                <a:solidFill>
                  <a:srgbClr val="F79646">
                    <a:lumMod val="50000"/>
                  </a:srgbClr>
                </a:solidFill>
              </a:rPr>
              <a:t>המנין</a:t>
            </a:r>
            <a:r>
              <a:rPr lang="he-IL" sz="1600" dirty="0">
                <a:solidFill>
                  <a:srgbClr val="F79646">
                    <a:lumMod val="50000"/>
                  </a:srgbClr>
                </a:solidFill>
              </a:rPr>
              <a:t> ואינו מביא קרבן </a:t>
            </a:r>
            <a:r>
              <a:rPr lang="he-IL" sz="1600" dirty="0" smtClean="0">
                <a:solidFill>
                  <a:srgbClr val="F79646">
                    <a:lumMod val="50000"/>
                  </a:srgbClr>
                </a:solidFill>
              </a:rPr>
              <a:t>טומאה.</a:t>
            </a:r>
          </a:p>
          <a:p>
            <a:pPr>
              <a:lnSpc>
                <a:spcPct val="120000"/>
              </a:lnSpc>
            </a:pPr>
            <a:r>
              <a:rPr lang="he-IL" sz="1600" dirty="0">
                <a:solidFill>
                  <a:srgbClr val="F79646">
                    <a:lumMod val="50000"/>
                  </a:srgbClr>
                </a:solidFill>
              </a:rPr>
              <a:t>יצא ונכנס </a:t>
            </a:r>
            <a:r>
              <a:rPr lang="he-IL" sz="1600" dirty="0" err="1" smtClean="0">
                <a:solidFill>
                  <a:srgbClr val="F79646">
                    <a:lumMod val="50000"/>
                  </a:srgbClr>
                </a:solidFill>
              </a:rPr>
              <a:t>עולין</a:t>
            </a:r>
            <a:r>
              <a:rPr lang="he-IL" sz="1600" dirty="0" smtClean="0">
                <a:solidFill>
                  <a:srgbClr val="F79646">
                    <a:lumMod val="50000"/>
                  </a:srgbClr>
                </a:solidFill>
              </a:rPr>
              <a:t> </a:t>
            </a:r>
            <a:r>
              <a:rPr lang="he-IL" sz="1600" dirty="0">
                <a:solidFill>
                  <a:srgbClr val="F79646">
                    <a:lumMod val="50000"/>
                  </a:srgbClr>
                </a:solidFill>
              </a:rPr>
              <a:t>לו מן </a:t>
            </a:r>
            <a:r>
              <a:rPr lang="he-IL" sz="1600" dirty="0" err="1">
                <a:solidFill>
                  <a:srgbClr val="F79646">
                    <a:lumMod val="50000"/>
                  </a:srgbClr>
                </a:solidFill>
              </a:rPr>
              <a:t>המנין</a:t>
            </a:r>
            <a:r>
              <a:rPr lang="he-IL" sz="1600" dirty="0">
                <a:solidFill>
                  <a:srgbClr val="F79646">
                    <a:lumMod val="50000"/>
                  </a:srgbClr>
                </a:solidFill>
              </a:rPr>
              <a:t> ומביא קרבן </a:t>
            </a:r>
            <a:r>
              <a:rPr lang="he-IL" sz="1600" dirty="0" smtClean="0">
                <a:solidFill>
                  <a:srgbClr val="F79646">
                    <a:lumMod val="50000"/>
                  </a:srgbClr>
                </a:solidFill>
              </a:rPr>
              <a:t>טומאה.</a:t>
            </a:r>
            <a:endParaRPr lang="he-IL" sz="1600" dirty="0" smtClean="0">
              <a:solidFill>
                <a:schemeClr val="tx1"/>
              </a:solidFill>
            </a:endParaRPr>
          </a:p>
        </p:txBody>
      </p:sp>
    </p:spTree>
    <p:extLst>
      <p:ext uri="{BB962C8B-B14F-4D97-AF65-F5344CB8AC3E}">
        <p14:creationId xmlns:p14="http://schemas.microsoft.com/office/powerpoint/2010/main" val="3763637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ב</a:t>
            </a:r>
          </a:p>
        </p:txBody>
      </p:sp>
      <p:sp>
        <p:nvSpPr>
          <p:cNvPr id="4" name="TextBox 3"/>
          <p:cNvSpPr txBox="1"/>
          <p:nvPr/>
        </p:nvSpPr>
        <p:spPr>
          <a:xfrm>
            <a:off x="355802" y="77762"/>
            <a:ext cx="8136904" cy="3194721"/>
          </a:xfrm>
          <a:prstGeom prst="rect">
            <a:avLst/>
          </a:prstGeom>
          <a:noFill/>
        </p:spPr>
        <p:txBody>
          <a:bodyPr wrap="square" rtlCol="1">
            <a:spAutoFit/>
          </a:bodyPr>
          <a:lstStyle/>
          <a:p>
            <a:pPr>
              <a:lnSpc>
                <a:spcPct val="120000"/>
              </a:lnSpc>
            </a:pPr>
            <a:r>
              <a:rPr lang="he-IL" dirty="0" smtClean="0"/>
              <a:t>בעי </a:t>
            </a:r>
            <a:r>
              <a:rPr lang="he-IL" dirty="0"/>
              <a:t>רב </a:t>
            </a:r>
            <a:r>
              <a:rPr lang="he-IL" dirty="0" smtClean="0"/>
              <a:t>אשי: </a:t>
            </a:r>
          </a:p>
          <a:p>
            <a:pPr>
              <a:lnSpc>
                <a:spcPct val="120000"/>
              </a:lnSpc>
            </a:pPr>
            <a:r>
              <a:rPr lang="he-IL" dirty="0" smtClean="0"/>
              <a:t>נזר </a:t>
            </a:r>
            <a:r>
              <a:rPr lang="he-IL" dirty="0"/>
              <a:t>והוא בבית הקברות </a:t>
            </a:r>
            <a:r>
              <a:rPr lang="he-IL" dirty="0" smtClean="0"/>
              <a:t>- טעון </a:t>
            </a:r>
            <a:r>
              <a:rPr lang="he-IL" dirty="0"/>
              <a:t>גילוח או </a:t>
            </a:r>
            <a:r>
              <a:rPr lang="he-IL" dirty="0" smtClean="0"/>
              <a:t>לא? </a:t>
            </a:r>
          </a:p>
          <a:p>
            <a:pPr>
              <a:lnSpc>
                <a:spcPct val="120000"/>
              </a:lnSpc>
            </a:pPr>
            <a:r>
              <a:rPr lang="he-IL" dirty="0" smtClean="0"/>
              <a:t>כי </a:t>
            </a:r>
            <a:r>
              <a:rPr lang="he-IL" dirty="0"/>
              <a:t>בעי </a:t>
            </a:r>
            <a:r>
              <a:rPr lang="he-IL" dirty="0" smtClean="0"/>
              <a:t>תגלחת, </a:t>
            </a:r>
            <a:r>
              <a:rPr lang="he-IL" dirty="0"/>
              <a:t>טהור שנטמא </a:t>
            </a:r>
            <a:r>
              <a:rPr lang="he-IL" dirty="0" err="1"/>
              <a:t>דקא</a:t>
            </a:r>
            <a:r>
              <a:rPr lang="he-IL" dirty="0"/>
              <a:t> מטמא </a:t>
            </a:r>
            <a:r>
              <a:rPr lang="he-IL" dirty="0" smtClean="0"/>
              <a:t>לנזירותיה, </a:t>
            </a:r>
            <a:r>
              <a:rPr lang="he-IL" dirty="0"/>
              <a:t>אבל טמא שנזר </a:t>
            </a:r>
            <a:r>
              <a:rPr lang="he-IL" dirty="0" smtClean="0"/>
              <a:t>לא, </a:t>
            </a:r>
            <a:r>
              <a:rPr lang="he-IL" dirty="0"/>
              <a:t>או </a:t>
            </a:r>
            <a:r>
              <a:rPr lang="he-IL" dirty="0" err="1"/>
              <a:t>דלמא</a:t>
            </a:r>
            <a:r>
              <a:rPr lang="he-IL" dirty="0"/>
              <a:t> לא </a:t>
            </a:r>
            <a:r>
              <a:rPr lang="he-IL" dirty="0" smtClean="0"/>
              <a:t>שנא?</a:t>
            </a:r>
          </a:p>
          <a:p>
            <a:pPr>
              <a:lnSpc>
                <a:spcPct val="120000"/>
              </a:lnSpc>
            </a:pPr>
            <a:endParaRPr lang="he-IL" sz="1500" dirty="0"/>
          </a:p>
          <a:p>
            <a:pPr>
              <a:lnSpc>
                <a:spcPct val="120000"/>
              </a:lnSpc>
            </a:pPr>
            <a:r>
              <a:rPr lang="he-IL" dirty="0" err="1" smtClean="0"/>
              <a:t>ת</a:t>
            </a:r>
            <a:r>
              <a:rPr lang="he-IL" dirty="0" err="1"/>
              <a:t>'</a:t>
            </a:r>
            <a:r>
              <a:rPr lang="he-IL" dirty="0" err="1" smtClean="0"/>
              <a:t>'ש</a:t>
            </a:r>
            <a:r>
              <a:rPr lang="he-IL" dirty="0" smtClean="0"/>
              <a:t>: </a:t>
            </a:r>
          </a:p>
          <a:p>
            <a:pPr>
              <a:lnSpc>
                <a:spcPct val="120000"/>
              </a:lnSpc>
            </a:pPr>
            <a:r>
              <a:rPr lang="he-IL" dirty="0">
                <a:solidFill>
                  <a:srgbClr val="F79646">
                    <a:lumMod val="50000"/>
                  </a:srgbClr>
                </a:solidFill>
              </a:rPr>
              <a:t>מי שנזר והוא בבית </a:t>
            </a:r>
            <a:r>
              <a:rPr lang="he-IL" dirty="0" smtClean="0">
                <a:solidFill>
                  <a:srgbClr val="F79646">
                    <a:lumMod val="50000"/>
                  </a:srgbClr>
                </a:solidFill>
              </a:rPr>
              <a:t>הקברות:</a:t>
            </a:r>
            <a:endParaRPr lang="he-IL" dirty="0">
              <a:solidFill>
                <a:srgbClr val="F79646">
                  <a:lumMod val="50000"/>
                </a:srgbClr>
              </a:solidFill>
            </a:endParaRPr>
          </a:p>
          <a:p>
            <a:pPr>
              <a:lnSpc>
                <a:spcPct val="120000"/>
              </a:lnSpc>
            </a:pPr>
            <a:r>
              <a:rPr lang="he-IL" dirty="0">
                <a:solidFill>
                  <a:srgbClr val="F79646">
                    <a:lumMod val="50000"/>
                  </a:srgbClr>
                </a:solidFill>
              </a:rPr>
              <a:t>אפילו היה שם שלשים יום, </a:t>
            </a:r>
            <a:r>
              <a:rPr lang="he-IL" dirty="0" smtClean="0">
                <a:solidFill>
                  <a:srgbClr val="F79646">
                    <a:lumMod val="50000"/>
                  </a:srgbClr>
                </a:solidFill>
              </a:rPr>
              <a:t>אינו עולה </a:t>
            </a:r>
            <a:r>
              <a:rPr lang="he-IL" dirty="0">
                <a:solidFill>
                  <a:srgbClr val="F79646">
                    <a:lumMod val="50000"/>
                  </a:srgbClr>
                </a:solidFill>
              </a:rPr>
              <a:t>לו מן </a:t>
            </a:r>
            <a:r>
              <a:rPr lang="he-IL" dirty="0" err="1">
                <a:solidFill>
                  <a:srgbClr val="F79646">
                    <a:lumMod val="50000"/>
                  </a:srgbClr>
                </a:solidFill>
              </a:rPr>
              <a:t>המנין</a:t>
            </a:r>
            <a:r>
              <a:rPr lang="he-IL" dirty="0">
                <a:solidFill>
                  <a:srgbClr val="F79646">
                    <a:lumMod val="50000"/>
                  </a:srgbClr>
                </a:solidFill>
              </a:rPr>
              <a:t> ואינו מביא </a:t>
            </a:r>
            <a:r>
              <a:rPr lang="he-IL" dirty="0" smtClean="0">
                <a:solidFill>
                  <a:srgbClr val="F79646">
                    <a:lumMod val="50000"/>
                  </a:srgbClr>
                </a:solidFill>
              </a:rPr>
              <a:t>קרבן טומאה.</a:t>
            </a:r>
            <a:endParaRPr lang="he-IL" dirty="0"/>
          </a:p>
          <a:p>
            <a:pPr>
              <a:lnSpc>
                <a:spcPct val="120000"/>
              </a:lnSpc>
            </a:pPr>
            <a:r>
              <a:rPr lang="he-IL" dirty="0" smtClean="0"/>
              <a:t>- קרבן </a:t>
            </a:r>
            <a:r>
              <a:rPr lang="he-IL" dirty="0"/>
              <a:t>טומאה הוא דלא </a:t>
            </a:r>
            <a:r>
              <a:rPr lang="he-IL" dirty="0" err="1" smtClean="0"/>
              <a:t>מייתי</a:t>
            </a:r>
            <a:r>
              <a:rPr lang="he-IL" dirty="0" smtClean="0"/>
              <a:t>, אבל </a:t>
            </a:r>
            <a:r>
              <a:rPr lang="he-IL" dirty="0"/>
              <a:t>גלוחי </a:t>
            </a:r>
            <a:r>
              <a:rPr lang="he-IL" dirty="0" smtClean="0"/>
              <a:t>בעי!</a:t>
            </a:r>
          </a:p>
          <a:p>
            <a:pPr>
              <a:lnSpc>
                <a:spcPct val="120000"/>
              </a:lnSpc>
            </a:pPr>
            <a:endParaRPr lang="he-IL" sz="900" dirty="0"/>
          </a:p>
          <a:p>
            <a:pPr>
              <a:lnSpc>
                <a:spcPct val="120000"/>
              </a:lnSpc>
            </a:pPr>
            <a:r>
              <a:rPr lang="he-IL" dirty="0" smtClean="0"/>
              <a:t>מה </a:t>
            </a:r>
            <a:r>
              <a:rPr lang="he-IL" dirty="0"/>
              <a:t>טעם </a:t>
            </a:r>
            <a:r>
              <a:rPr lang="he-IL" dirty="0" err="1" smtClean="0"/>
              <a:t>קאמר</a:t>
            </a:r>
            <a:r>
              <a:rPr lang="he-IL" dirty="0" smtClean="0"/>
              <a:t>, </a:t>
            </a:r>
            <a:r>
              <a:rPr lang="he-IL" dirty="0"/>
              <a:t>מה טעם אינו מביא קרבן </a:t>
            </a:r>
            <a:r>
              <a:rPr lang="he-IL" dirty="0" smtClean="0"/>
              <a:t>טומאה? </a:t>
            </a:r>
            <a:r>
              <a:rPr lang="he-IL" dirty="0"/>
              <a:t>משום דלא בעי </a:t>
            </a:r>
            <a:r>
              <a:rPr lang="he-IL" dirty="0" smtClean="0"/>
              <a:t>גלוחי. </a:t>
            </a:r>
          </a:p>
        </p:txBody>
      </p:sp>
      <p:sp>
        <p:nvSpPr>
          <p:cNvPr id="6" name="TextBox 5"/>
          <p:cNvSpPr txBox="1"/>
          <p:nvPr/>
        </p:nvSpPr>
        <p:spPr>
          <a:xfrm>
            <a:off x="8316416" y="1380502"/>
            <a:ext cx="564341" cy="369332"/>
          </a:xfrm>
          <a:prstGeom prst="rect">
            <a:avLst/>
          </a:prstGeom>
          <a:noFill/>
        </p:spPr>
        <p:txBody>
          <a:bodyPr wrap="square" rtlCol="1">
            <a:spAutoFit/>
          </a:bodyPr>
          <a:lstStyle/>
          <a:p>
            <a:r>
              <a:rPr lang="he-IL" dirty="0" smtClean="0">
                <a:sym typeface="Wingdings"/>
              </a:rPr>
              <a:t></a:t>
            </a:r>
            <a:endParaRPr lang="he-IL" dirty="0"/>
          </a:p>
        </p:txBody>
      </p:sp>
    </p:spTree>
    <p:extLst>
      <p:ext uri="{BB962C8B-B14F-4D97-AF65-F5344CB8AC3E}">
        <p14:creationId xmlns:p14="http://schemas.microsoft.com/office/powerpoint/2010/main" val="37086157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ב</a:t>
            </a:r>
          </a:p>
        </p:txBody>
      </p:sp>
      <p:sp>
        <p:nvSpPr>
          <p:cNvPr id="4" name="TextBox 3"/>
          <p:cNvSpPr txBox="1"/>
          <p:nvPr/>
        </p:nvSpPr>
        <p:spPr>
          <a:xfrm>
            <a:off x="355802" y="77762"/>
            <a:ext cx="8136904" cy="6629507"/>
          </a:xfrm>
          <a:prstGeom prst="rect">
            <a:avLst/>
          </a:prstGeom>
          <a:noFill/>
        </p:spPr>
        <p:txBody>
          <a:bodyPr wrap="square" rtlCol="1">
            <a:spAutoFit/>
          </a:bodyPr>
          <a:lstStyle/>
          <a:p>
            <a:pPr>
              <a:lnSpc>
                <a:spcPct val="120000"/>
              </a:lnSpc>
            </a:pPr>
            <a:r>
              <a:rPr lang="he-IL" dirty="0" smtClean="0"/>
              <a:t>בעי </a:t>
            </a:r>
            <a:r>
              <a:rPr lang="he-IL" dirty="0"/>
              <a:t>רב </a:t>
            </a:r>
            <a:r>
              <a:rPr lang="he-IL" dirty="0" smtClean="0"/>
              <a:t>אשי: </a:t>
            </a:r>
          </a:p>
          <a:p>
            <a:pPr>
              <a:lnSpc>
                <a:spcPct val="120000"/>
              </a:lnSpc>
            </a:pPr>
            <a:r>
              <a:rPr lang="he-IL" dirty="0" smtClean="0"/>
              <a:t>נזר </a:t>
            </a:r>
            <a:r>
              <a:rPr lang="he-IL" dirty="0"/>
              <a:t>והוא בבית הקברות </a:t>
            </a:r>
            <a:r>
              <a:rPr lang="he-IL" dirty="0" smtClean="0"/>
              <a:t>- טעון </a:t>
            </a:r>
            <a:r>
              <a:rPr lang="he-IL" dirty="0"/>
              <a:t>גילוח או </a:t>
            </a:r>
            <a:r>
              <a:rPr lang="he-IL" dirty="0" smtClean="0"/>
              <a:t>לא? </a:t>
            </a:r>
          </a:p>
          <a:p>
            <a:pPr>
              <a:lnSpc>
                <a:spcPct val="120000"/>
              </a:lnSpc>
            </a:pPr>
            <a:r>
              <a:rPr lang="he-IL" dirty="0" smtClean="0"/>
              <a:t>כי </a:t>
            </a:r>
            <a:r>
              <a:rPr lang="he-IL" dirty="0"/>
              <a:t>בעי </a:t>
            </a:r>
            <a:r>
              <a:rPr lang="he-IL" dirty="0" smtClean="0"/>
              <a:t>תגלחת, </a:t>
            </a:r>
            <a:r>
              <a:rPr lang="he-IL" dirty="0"/>
              <a:t>טהור שנטמא </a:t>
            </a:r>
            <a:r>
              <a:rPr lang="he-IL" dirty="0" err="1"/>
              <a:t>דקא</a:t>
            </a:r>
            <a:r>
              <a:rPr lang="he-IL" dirty="0"/>
              <a:t> מטמא </a:t>
            </a:r>
            <a:r>
              <a:rPr lang="he-IL" dirty="0" smtClean="0"/>
              <a:t>לנזירותיה, </a:t>
            </a:r>
            <a:r>
              <a:rPr lang="he-IL" dirty="0"/>
              <a:t>אבל טמא שנזר </a:t>
            </a:r>
            <a:r>
              <a:rPr lang="he-IL" dirty="0" smtClean="0"/>
              <a:t>לא, </a:t>
            </a:r>
            <a:r>
              <a:rPr lang="he-IL" dirty="0"/>
              <a:t>או </a:t>
            </a:r>
            <a:r>
              <a:rPr lang="he-IL" dirty="0" err="1"/>
              <a:t>דלמא</a:t>
            </a:r>
            <a:r>
              <a:rPr lang="he-IL" dirty="0"/>
              <a:t> לא </a:t>
            </a:r>
            <a:r>
              <a:rPr lang="he-IL" dirty="0" smtClean="0"/>
              <a:t>שנא?</a:t>
            </a:r>
          </a:p>
          <a:p>
            <a:pPr>
              <a:lnSpc>
                <a:spcPct val="120000"/>
              </a:lnSpc>
            </a:pPr>
            <a:endParaRPr lang="he-IL" sz="1500" dirty="0"/>
          </a:p>
          <a:p>
            <a:pPr>
              <a:lnSpc>
                <a:spcPct val="120000"/>
              </a:lnSpc>
            </a:pPr>
            <a:r>
              <a:rPr lang="he-IL" dirty="0" err="1" smtClean="0"/>
              <a:t>ת</a:t>
            </a:r>
            <a:r>
              <a:rPr lang="he-IL" dirty="0" err="1"/>
              <a:t>'</a:t>
            </a:r>
            <a:r>
              <a:rPr lang="he-IL" dirty="0" err="1" smtClean="0"/>
              <a:t>'ש</a:t>
            </a:r>
            <a:r>
              <a:rPr lang="he-IL" dirty="0" smtClean="0"/>
              <a:t>: </a:t>
            </a:r>
          </a:p>
          <a:p>
            <a:pPr>
              <a:lnSpc>
                <a:spcPct val="120000"/>
              </a:lnSpc>
            </a:pPr>
            <a:r>
              <a:rPr lang="he-IL" dirty="0">
                <a:solidFill>
                  <a:srgbClr val="F79646">
                    <a:lumMod val="50000"/>
                  </a:srgbClr>
                </a:solidFill>
              </a:rPr>
              <a:t>מי שנזר והוא בבית הקברות :</a:t>
            </a:r>
          </a:p>
          <a:p>
            <a:pPr>
              <a:lnSpc>
                <a:spcPct val="120000"/>
              </a:lnSpc>
            </a:pPr>
            <a:r>
              <a:rPr lang="he-IL" dirty="0">
                <a:solidFill>
                  <a:srgbClr val="F79646">
                    <a:lumMod val="50000"/>
                  </a:srgbClr>
                </a:solidFill>
              </a:rPr>
              <a:t>אפילו היה שם שלשים יום, </a:t>
            </a:r>
            <a:r>
              <a:rPr lang="he-IL" dirty="0" smtClean="0">
                <a:solidFill>
                  <a:srgbClr val="F79646">
                    <a:lumMod val="50000"/>
                  </a:srgbClr>
                </a:solidFill>
              </a:rPr>
              <a:t>אינו עולה </a:t>
            </a:r>
            <a:r>
              <a:rPr lang="he-IL" dirty="0">
                <a:solidFill>
                  <a:srgbClr val="F79646">
                    <a:lumMod val="50000"/>
                  </a:srgbClr>
                </a:solidFill>
              </a:rPr>
              <a:t>לו מן </a:t>
            </a:r>
            <a:r>
              <a:rPr lang="he-IL" dirty="0" err="1">
                <a:solidFill>
                  <a:srgbClr val="F79646">
                    <a:lumMod val="50000"/>
                  </a:srgbClr>
                </a:solidFill>
              </a:rPr>
              <a:t>המנין</a:t>
            </a:r>
            <a:r>
              <a:rPr lang="he-IL" dirty="0">
                <a:solidFill>
                  <a:srgbClr val="F79646">
                    <a:lumMod val="50000"/>
                  </a:srgbClr>
                </a:solidFill>
              </a:rPr>
              <a:t> ואינו מביא </a:t>
            </a:r>
            <a:r>
              <a:rPr lang="he-IL" dirty="0" smtClean="0">
                <a:solidFill>
                  <a:srgbClr val="F79646">
                    <a:lumMod val="50000"/>
                  </a:srgbClr>
                </a:solidFill>
              </a:rPr>
              <a:t>קרבן טומאה.</a:t>
            </a:r>
            <a:endParaRPr lang="he-IL" dirty="0"/>
          </a:p>
          <a:p>
            <a:pPr>
              <a:lnSpc>
                <a:spcPct val="120000"/>
              </a:lnSpc>
            </a:pPr>
            <a:r>
              <a:rPr lang="he-IL" dirty="0" smtClean="0"/>
              <a:t>- קרבן </a:t>
            </a:r>
            <a:r>
              <a:rPr lang="he-IL" dirty="0"/>
              <a:t>טומאה הוא דלא </a:t>
            </a:r>
            <a:r>
              <a:rPr lang="he-IL" dirty="0" err="1" smtClean="0"/>
              <a:t>מייתי</a:t>
            </a:r>
            <a:r>
              <a:rPr lang="he-IL" dirty="0" smtClean="0"/>
              <a:t>, אבל </a:t>
            </a:r>
            <a:r>
              <a:rPr lang="he-IL" dirty="0"/>
              <a:t>גלוחי </a:t>
            </a:r>
            <a:r>
              <a:rPr lang="he-IL" dirty="0" smtClean="0"/>
              <a:t>בעי!</a:t>
            </a:r>
          </a:p>
          <a:p>
            <a:pPr>
              <a:lnSpc>
                <a:spcPct val="120000"/>
              </a:lnSpc>
            </a:pPr>
            <a:endParaRPr lang="he-IL" sz="900" dirty="0"/>
          </a:p>
          <a:p>
            <a:pPr>
              <a:lnSpc>
                <a:spcPct val="120000"/>
              </a:lnSpc>
            </a:pPr>
            <a:r>
              <a:rPr lang="he-IL" dirty="0" smtClean="0"/>
              <a:t>מה </a:t>
            </a:r>
            <a:r>
              <a:rPr lang="he-IL" dirty="0"/>
              <a:t>טעם </a:t>
            </a:r>
            <a:r>
              <a:rPr lang="he-IL" dirty="0" err="1" smtClean="0"/>
              <a:t>קאמר</a:t>
            </a:r>
            <a:r>
              <a:rPr lang="he-IL" dirty="0" smtClean="0"/>
              <a:t>, </a:t>
            </a:r>
            <a:r>
              <a:rPr lang="he-IL" dirty="0"/>
              <a:t>מה טעם אינו מביא קרבן </a:t>
            </a:r>
            <a:r>
              <a:rPr lang="he-IL" dirty="0" smtClean="0"/>
              <a:t>טומאה? </a:t>
            </a:r>
            <a:r>
              <a:rPr lang="he-IL" dirty="0"/>
              <a:t>משום דלא בעי </a:t>
            </a:r>
            <a:r>
              <a:rPr lang="he-IL" dirty="0" smtClean="0"/>
              <a:t>גלוחי. </a:t>
            </a:r>
          </a:p>
          <a:p>
            <a:pPr>
              <a:lnSpc>
                <a:spcPct val="120000"/>
              </a:lnSpc>
            </a:pPr>
            <a:endParaRPr lang="he-IL" sz="1500" dirty="0"/>
          </a:p>
          <a:p>
            <a:pPr>
              <a:lnSpc>
                <a:spcPct val="120000"/>
              </a:lnSpc>
            </a:pPr>
            <a:r>
              <a:rPr lang="he-IL" dirty="0" err="1" smtClean="0"/>
              <a:t>ת</a:t>
            </a:r>
            <a:r>
              <a:rPr lang="he-IL" dirty="0" err="1"/>
              <a:t>'</a:t>
            </a:r>
            <a:r>
              <a:rPr lang="he-IL" dirty="0" err="1" smtClean="0"/>
              <a:t>'ש</a:t>
            </a:r>
            <a:r>
              <a:rPr lang="he-IL" dirty="0" smtClean="0"/>
              <a:t>: </a:t>
            </a:r>
          </a:p>
          <a:p>
            <a:pPr>
              <a:lnSpc>
                <a:spcPct val="120000"/>
              </a:lnSpc>
            </a:pPr>
            <a:r>
              <a:rPr lang="he-IL" dirty="0">
                <a:solidFill>
                  <a:srgbClr val="F79646">
                    <a:lumMod val="50000"/>
                  </a:srgbClr>
                </a:solidFill>
              </a:rPr>
              <a:t>אין בין טמא שנזר לנזיר טהור שנטמא </a:t>
            </a:r>
          </a:p>
          <a:p>
            <a:pPr>
              <a:lnSpc>
                <a:spcPct val="120000"/>
              </a:lnSpc>
            </a:pPr>
            <a:r>
              <a:rPr lang="he-IL" dirty="0">
                <a:solidFill>
                  <a:srgbClr val="F79646">
                    <a:lumMod val="50000"/>
                  </a:srgbClr>
                </a:solidFill>
              </a:rPr>
              <a:t>אלא שטמא שנזר - שביעי שלו עולה לו מן </a:t>
            </a:r>
            <a:r>
              <a:rPr lang="he-IL" dirty="0" err="1">
                <a:solidFill>
                  <a:srgbClr val="F79646">
                    <a:lumMod val="50000"/>
                  </a:srgbClr>
                </a:solidFill>
              </a:rPr>
              <a:t>המנין</a:t>
            </a:r>
            <a:r>
              <a:rPr lang="he-IL" dirty="0">
                <a:solidFill>
                  <a:srgbClr val="F79646">
                    <a:lumMod val="50000"/>
                  </a:srgbClr>
                </a:solidFill>
              </a:rPr>
              <a:t>,</a:t>
            </a:r>
          </a:p>
          <a:p>
            <a:pPr>
              <a:lnSpc>
                <a:spcPct val="120000"/>
              </a:lnSpc>
            </a:pPr>
            <a:r>
              <a:rPr lang="he-IL" dirty="0">
                <a:solidFill>
                  <a:srgbClr val="F79646">
                    <a:lumMod val="50000"/>
                  </a:srgbClr>
                </a:solidFill>
              </a:rPr>
              <a:t>ונזיר טהור שנטמא - אין שביעי שלו עולה לו מן </a:t>
            </a:r>
            <a:r>
              <a:rPr lang="he-IL" dirty="0" err="1">
                <a:solidFill>
                  <a:srgbClr val="F79646">
                    <a:lumMod val="50000"/>
                  </a:srgbClr>
                </a:solidFill>
              </a:rPr>
              <a:t>המנין</a:t>
            </a:r>
            <a:r>
              <a:rPr lang="he-IL" dirty="0">
                <a:solidFill>
                  <a:srgbClr val="F79646">
                    <a:lumMod val="50000"/>
                  </a:srgbClr>
                </a:solidFill>
              </a:rPr>
              <a:t>. </a:t>
            </a:r>
          </a:p>
          <a:p>
            <a:pPr>
              <a:lnSpc>
                <a:spcPct val="120000"/>
              </a:lnSpc>
            </a:pPr>
            <a:r>
              <a:rPr lang="he-IL" dirty="0" smtClean="0"/>
              <a:t>- מאי </a:t>
            </a:r>
            <a:r>
              <a:rPr lang="he-IL" dirty="0"/>
              <a:t>לאו הא לתגלחת זה וזה </a:t>
            </a:r>
            <a:r>
              <a:rPr lang="he-IL" dirty="0" err="1" smtClean="0"/>
              <a:t>שוין</a:t>
            </a:r>
            <a:r>
              <a:rPr lang="he-IL" dirty="0" smtClean="0"/>
              <a:t>?</a:t>
            </a:r>
          </a:p>
          <a:p>
            <a:pPr>
              <a:lnSpc>
                <a:spcPct val="120000"/>
              </a:lnSpc>
            </a:pPr>
            <a:endParaRPr lang="he-IL" sz="900" dirty="0" smtClean="0"/>
          </a:p>
          <a:p>
            <a:pPr>
              <a:lnSpc>
                <a:spcPct val="120000"/>
              </a:lnSpc>
            </a:pPr>
            <a:r>
              <a:rPr lang="he-IL" dirty="0" smtClean="0"/>
              <a:t>לא, </a:t>
            </a:r>
            <a:r>
              <a:rPr lang="he-IL" dirty="0"/>
              <a:t>הא למלקות זה וזה </a:t>
            </a:r>
            <a:r>
              <a:rPr lang="he-IL" dirty="0" err="1" smtClean="0"/>
              <a:t>שוין</a:t>
            </a:r>
            <a:r>
              <a:rPr lang="he-IL" dirty="0" smtClean="0"/>
              <a:t>.</a:t>
            </a:r>
          </a:p>
          <a:p>
            <a:pPr>
              <a:lnSpc>
                <a:spcPct val="120000"/>
              </a:lnSpc>
            </a:pPr>
            <a:endParaRPr lang="he-IL" sz="900" dirty="0" smtClean="0"/>
          </a:p>
          <a:p>
            <a:pPr>
              <a:lnSpc>
                <a:spcPct val="120000"/>
              </a:lnSpc>
            </a:pPr>
            <a:r>
              <a:rPr lang="he-IL" dirty="0" smtClean="0"/>
              <a:t>אבל </a:t>
            </a:r>
            <a:r>
              <a:rPr lang="he-IL" dirty="0"/>
              <a:t>תגלחת </a:t>
            </a:r>
            <a:r>
              <a:rPr lang="he-IL" dirty="0" smtClean="0"/>
              <a:t>מאי? </a:t>
            </a:r>
            <a:r>
              <a:rPr lang="he-IL" dirty="0"/>
              <a:t>זה מגלח וזה אינו </a:t>
            </a:r>
            <a:r>
              <a:rPr lang="he-IL" dirty="0" smtClean="0"/>
              <a:t>מגלח? </a:t>
            </a:r>
            <a:r>
              <a:rPr lang="he-IL" dirty="0" err="1" smtClean="0"/>
              <a:t>ליתנייה</a:t>
            </a:r>
            <a:r>
              <a:rPr lang="he-IL" dirty="0" smtClean="0"/>
              <a:t>! </a:t>
            </a:r>
          </a:p>
          <a:p>
            <a:pPr>
              <a:lnSpc>
                <a:spcPct val="120000"/>
              </a:lnSpc>
            </a:pPr>
            <a:endParaRPr lang="he-IL" sz="900" dirty="0" smtClean="0"/>
          </a:p>
          <a:p>
            <a:pPr>
              <a:lnSpc>
                <a:spcPct val="120000"/>
              </a:lnSpc>
            </a:pPr>
            <a:r>
              <a:rPr lang="he-IL" dirty="0" smtClean="0"/>
              <a:t>תנא </a:t>
            </a:r>
            <a:r>
              <a:rPr lang="he-IL" dirty="0"/>
              <a:t>שביעי שלו וכל </a:t>
            </a:r>
            <a:r>
              <a:rPr lang="he-IL" dirty="0" smtClean="0"/>
              <a:t>מילי.</a:t>
            </a:r>
          </a:p>
        </p:txBody>
      </p:sp>
      <p:sp>
        <p:nvSpPr>
          <p:cNvPr id="6" name="TextBox 5"/>
          <p:cNvSpPr txBox="1"/>
          <p:nvPr/>
        </p:nvSpPr>
        <p:spPr>
          <a:xfrm>
            <a:off x="8316416" y="1380502"/>
            <a:ext cx="564341" cy="369332"/>
          </a:xfrm>
          <a:prstGeom prst="rect">
            <a:avLst/>
          </a:prstGeom>
          <a:noFill/>
        </p:spPr>
        <p:txBody>
          <a:bodyPr wrap="square" rtlCol="1">
            <a:spAutoFit/>
          </a:bodyPr>
          <a:lstStyle/>
          <a:p>
            <a:r>
              <a:rPr lang="he-IL" dirty="0" smtClean="0">
                <a:sym typeface="Wingdings"/>
              </a:rPr>
              <a:t></a:t>
            </a:r>
            <a:endParaRPr lang="he-IL" dirty="0"/>
          </a:p>
        </p:txBody>
      </p:sp>
      <p:sp>
        <p:nvSpPr>
          <p:cNvPr id="8" name="TextBox 7"/>
          <p:cNvSpPr txBox="1"/>
          <p:nvPr/>
        </p:nvSpPr>
        <p:spPr>
          <a:xfrm>
            <a:off x="8316416" y="3459442"/>
            <a:ext cx="564341" cy="369332"/>
          </a:xfrm>
          <a:prstGeom prst="rect">
            <a:avLst/>
          </a:prstGeom>
          <a:noFill/>
        </p:spPr>
        <p:txBody>
          <a:bodyPr wrap="square" rtlCol="1">
            <a:spAutoFit/>
          </a:bodyPr>
          <a:lstStyle/>
          <a:p>
            <a:r>
              <a:rPr lang="he-IL" dirty="0" smtClean="0">
                <a:sym typeface="Wingdings"/>
              </a:rPr>
              <a:t></a:t>
            </a:r>
            <a:endParaRPr lang="he-IL" dirty="0"/>
          </a:p>
        </p:txBody>
      </p:sp>
    </p:spTree>
    <p:extLst>
      <p:ext uri="{BB962C8B-B14F-4D97-AF65-F5344CB8AC3E}">
        <p14:creationId xmlns:p14="http://schemas.microsoft.com/office/powerpoint/2010/main" val="4099229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80528" y="35332"/>
            <a:ext cx="1180164"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ב</a:t>
            </a:r>
          </a:p>
        </p:txBody>
      </p:sp>
      <p:sp>
        <p:nvSpPr>
          <p:cNvPr id="4" name="TextBox 3"/>
          <p:cNvSpPr txBox="1"/>
          <p:nvPr/>
        </p:nvSpPr>
        <p:spPr>
          <a:xfrm>
            <a:off x="345044" y="1363148"/>
            <a:ext cx="8136904" cy="4782848"/>
          </a:xfrm>
          <a:prstGeom prst="rect">
            <a:avLst/>
          </a:prstGeom>
          <a:noFill/>
        </p:spPr>
        <p:txBody>
          <a:bodyPr wrap="square" rtlCol="1">
            <a:spAutoFit/>
          </a:bodyPr>
          <a:lstStyle/>
          <a:p>
            <a:pPr>
              <a:lnSpc>
                <a:spcPct val="120000"/>
              </a:lnSpc>
            </a:pPr>
            <a:r>
              <a:rPr lang="he-IL" sz="1700" dirty="0" err="1" smtClean="0"/>
              <a:t>ת</a:t>
            </a:r>
            <a:r>
              <a:rPr lang="he-IL" sz="1700" dirty="0" err="1"/>
              <a:t>'</a:t>
            </a:r>
            <a:r>
              <a:rPr lang="he-IL" sz="1700" dirty="0" err="1" smtClean="0"/>
              <a:t>'ש</a:t>
            </a:r>
            <a:r>
              <a:rPr lang="he-IL" sz="1700" dirty="0" smtClean="0"/>
              <a:t>: </a:t>
            </a:r>
          </a:p>
          <a:p>
            <a:pPr>
              <a:lnSpc>
                <a:spcPct val="120000"/>
              </a:lnSpc>
            </a:pPr>
            <a:r>
              <a:rPr lang="he-IL" sz="1700" dirty="0">
                <a:solidFill>
                  <a:srgbClr val="F79646">
                    <a:lumMod val="50000"/>
                  </a:srgbClr>
                </a:solidFill>
              </a:rPr>
              <a:t>אין לי אלא ימי טומאתו שאין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a:solidFill>
                  <a:srgbClr val="F79646">
                    <a:lumMod val="50000"/>
                  </a:srgbClr>
                </a:solidFill>
              </a:rPr>
              <a:t>.</a:t>
            </a:r>
          </a:p>
          <a:p>
            <a:pPr>
              <a:lnSpc>
                <a:spcPct val="120000"/>
              </a:lnSpc>
            </a:pPr>
            <a:r>
              <a:rPr lang="he-IL" sz="1700" dirty="0">
                <a:solidFill>
                  <a:srgbClr val="F79646">
                    <a:lumMod val="50000"/>
                  </a:srgbClr>
                </a:solidFill>
              </a:rPr>
              <a:t>ימי </a:t>
            </a:r>
            <a:r>
              <a:rPr lang="he-IL" sz="1700" dirty="0" err="1">
                <a:solidFill>
                  <a:srgbClr val="F79646">
                    <a:lumMod val="50000"/>
                  </a:srgbClr>
                </a:solidFill>
              </a:rPr>
              <a:t>חלוטו</a:t>
            </a:r>
            <a:r>
              <a:rPr lang="he-IL" sz="1700" dirty="0">
                <a:solidFill>
                  <a:srgbClr val="F79646">
                    <a:lumMod val="50000"/>
                  </a:srgbClr>
                </a:solidFill>
              </a:rPr>
              <a:t> </a:t>
            </a:r>
            <a:r>
              <a:rPr lang="he-IL" sz="1700" dirty="0" smtClean="0">
                <a:solidFill>
                  <a:srgbClr val="F79646">
                    <a:lumMod val="50000"/>
                  </a:srgbClr>
                </a:solidFill>
              </a:rPr>
              <a:t>מנין?</a:t>
            </a:r>
            <a:endParaRPr lang="he-IL" sz="1700"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sz="1700" dirty="0" smtClean="0">
                <a:solidFill>
                  <a:srgbClr val="F79646">
                    <a:lumMod val="50000"/>
                  </a:srgbClr>
                </a:solidFill>
              </a:rPr>
              <a:t>ודין הוא:</a:t>
            </a:r>
            <a:endParaRPr lang="he-IL" sz="1700" dirty="0">
              <a:solidFill>
                <a:srgbClr val="F79646">
                  <a:lumMod val="50000"/>
                </a:srgbClr>
              </a:solidFill>
            </a:endParaRPr>
          </a:p>
          <a:p>
            <a:pPr>
              <a:lnSpc>
                <a:spcPct val="120000"/>
              </a:lnSpc>
            </a:pPr>
            <a:r>
              <a:rPr lang="he-IL" sz="1700" dirty="0">
                <a:solidFill>
                  <a:srgbClr val="F79646">
                    <a:lumMod val="50000"/>
                  </a:srgbClr>
                </a:solidFill>
              </a:rPr>
              <a:t>מה ימי טומאתו </a:t>
            </a:r>
            <a:r>
              <a:rPr lang="he-IL" sz="1700" dirty="0" smtClean="0">
                <a:solidFill>
                  <a:srgbClr val="F79646">
                    <a:lumMod val="50000"/>
                  </a:srgbClr>
                </a:solidFill>
              </a:rPr>
              <a:t>- מגלח </a:t>
            </a:r>
            <a:r>
              <a:rPr lang="he-IL" sz="1700" dirty="0">
                <a:solidFill>
                  <a:srgbClr val="F79646">
                    <a:lumMod val="50000"/>
                  </a:srgbClr>
                </a:solidFill>
              </a:rPr>
              <a:t>ומביא </a:t>
            </a:r>
            <a:r>
              <a:rPr lang="he-IL" sz="1700" dirty="0" smtClean="0">
                <a:solidFill>
                  <a:srgbClr val="F79646">
                    <a:lumMod val="50000"/>
                  </a:srgbClr>
                </a:solidFill>
              </a:rPr>
              <a:t>קרבן, </a:t>
            </a:r>
            <a:r>
              <a:rPr lang="he-IL" sz="1700" dirty="0">
                <a:solidFill>
                  <a:srgbClr val="F79646">
                    <a:lumMod val="50000"/>
                  </a:srgbClr>
                </a:solidFill>
              </a:rPr>
              <a:t>אף ימי </a:t>
            </a:r>
            <a:r>
              <a:rPr lang="he-IL" sz="1700" dirty="0" err="1">
                <a:solidFill>
                  <a:srgbClr val="F79646">
                    <a:lumMod val="50000"/>
                  </a:srgbClr>
                </a:solidFill>
              </a:rPr>
              <a:t>חלוטו</a:t>
            </a:r>
            <a:r>
              <a:rPr lang="he-IL" sz="1700" dirty="0">
                <a:solidFill>
                  <a:srgbClr val="F79646">
                    <a:lumMod val="50000"/>
                  </a:srgbClr>
                </a:solidFill>
              </a:rPr>
              <a:t> </a:t>
            </a:r>
            <a:r>
              <a:rPr lang="he-IL" sz="1700" dirty="0" smtClean="0">
                <a:solidFill>
                  <a:srgbClr val="F79646">
                    <a:lumMod val="50000"/>
                  </a:srgbClr>
                </a:solidFill>
              </a:rPr>
              <a:t>- מגלח </a:t>
            </a:r>
            <a:r>
              <a:rPr lang="he-IL" sz="1700" dirty="0">
                <a:solidFill>
                  <a:srgbClr val="F79646">
                    <a:lumMod val="50000"/>
                  </a:srgbClr>
                </a:solidFill>
              </a:rPr>
              <a:t>ומביא </a:t>
            </a:r>
            <a:r>
              <a:rPr lang="he-IL" sz="1700" dirty="0" smtClean="0">
                <a:solidFill>
                  <a:srgbClr val="F79646">
                    <a:lumMod val="50000"/>
                  </a:srgbClr>
                </a:solidFill>
              </a:rPr>
              <a:t>קרבן, </a:t>
            </a:r>
            <a:endParaRPr lang="he-IL" sz="1700" dirty="0">
              <a:solidFill>
                <a:srgbClr val="F79646">
                  <a:lumMod val="50000"/>
                </a:srgbClr>
              </a:solidFill>
            </a:endParaRPr>
          </a:p>
          <a:p>
            <a:pPr>
              <a:lnSpc>
                <a:spcPct val="120000"/>
              </a:lnSpc>
            </a:pPr>
            <a:r>
              <a:rPr lang="he-IL" sz="1700" dirty="0">
                <a:solidFill>
                  <a:srgbClr val="F79646">
                    <a:lumMod val="50000"/>
                  </a:srgbClr>
                </a:solidFill>
              </a:rPr>
              <a:t>ומה ימי טומאתו </a:t>
            </a:r>
            <a:r>
              <a:rPr lang="he-IL" sz="1700" dirty="0" smtClean="0">
                <a:solidFill>
                  <a:srgbClr val="F79646">
                    <a:lumMod val="50000"/>
                  </a:srgbClr>
                </a:solidFill>
              </a:rPr>
              <a:t>-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r>
              <a:rPr lang="he-IL" sz="1700" dirty="0">
                <a:solidFill>
                  <a:srgbClr val="F79646">
                    <a:lumMod val="50000"/>
                  </a:srgbClr>
                </a:solidFill>
              </a:rPr>
              <a:t>אף ימי </a:t>
            </a:r>
            <a:r>
              <a:rPr lang="he-IL" sz="1700" dirty="0" err="1">
                <a:solidFill>
                  <a:srgbClr val="F79646">
                    <a:lumMod val="50000"/>
                  </a:srgbClr>
                </a:solidFill>
              </a:rPr>
              <a:t>חלוטו</a:t>
            </a:r>
            <a:r>
              <a:rPr lang="he-IL" sz="1700" dirty="0">
                <a:solidFill>
                  <a:srgbClr val="F79646">
                    <a:lumMod val="50000"/>
                  </a:srgbClr>
                </a:solidFill>
              </a:rPr>
              <a:t> </a:t>
            </a:r>
            <a:r>
              <a:rPr lang="he-IL" sz="1700" dirty="0" smtClean="0">
                <a:solidFill>
                  <a:srgbClr val="F79646">
                    <a:lumMod val="50000"/>
                  </a:srgbClr>
                </a:solidFill>
              </a:rPr>
              <a:t>-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sz="1700" dirty="0" smtClean="0">
                <a:solidFill>
                  <a:srgbClr val="F79646">
                    <a:lumMod val="50000"/>
                  </a:srgbClr>
                </a:solidFill>
              </a:rPr>
              <a:t>לא, </a:t>
            </a:r>
            <a:r>
              <a:rPr lang="he-IL" sz="1700" dirty="0">
                <a:solidFill>
                  <a:srgbClr val="F79646">
                    <a:lumMod val="50000"/>
                  </a:srgbClr>
                </a:solidFill>
              </a:rPr>
              <a:t>אם אמרת בימי </a:t>
            </a:r>
            <a:r>
              <a:rPr lang="he-IL" sz="1700" dirty="0" smtClean="0">
                <a:solidFill>
                  <a:srgbClr val="F79646">
                    <a:lumMod val="50000"/>
                  </a:srgbClr>
                </a:solidFill>
              </a:rPr>
              <a:t>טומאתו, </a:t>
            </a:r>
            <a:r>
              <a:rPr lang="he-IL" sz="1700" dirty="0">
                <a:solidFill>
                  <a:srgbClr val="F79646">
                    <a:lumMod val="50000"/>
                  </a:srgbClr>
                </a:solidFill>
              </a:rPr>
              <a:t>שכן מבטל בהן את </a:t>
            </a:r>
            <a:r>
              <a:rPr lang="he-IL" sz="1700" dirty="0" err="1" smtClean="0">
                <a:solidFill>
                  <a:srgbClr val="F79646">
                    <a:lumMod val="50000"/>
                  </a:srgbClr>
                </a:solidFill>
              </a:rPr>
              <a:t>הקודמין</a:t>
            </a:r>
            <a:r>
              <a:rPr lang="he-IL" sz="1700" dirty="0" smtClean="0">
                <a:solidFill>
                  <a:srgbClr val="F79646">
                    <a:lumMod val="50000"/>
                  </a:srgbClr>
                </a:solidFill>
              </a:rPr>
              <a:t>, </a:t>
            </a:r>
            <a:r>
              <a:rPr lang="he-IL" sz="1700" dirty="0">
                <a:solidFill>
                  <a:srgbClr val="F79646">
                    <a:lumMod val="50000"/>
                  </a:srgbClr>
                </a:solidFill>
              </a:rPr>
              <a:t>לפיכך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r>
              <a:rPr lang="he-IL" sz="1700" dirty="0">
                <a:solidFill>
                  <a:srgbClr val="F79646">
                    <a:lumMod val="50000"/>
                  </a:srgbClr>
                </a:solidFill>
              </a:rPr>
              <a:t>תאמר בימי </a:t>
            </a:r>
            <a:r>
              <a:rPr lang="he-IL" sz="1700" dirty="0" err="1" smtClean="0">
                <a:solidFill>
                  <a:srgbClr val="F79646">
                    <a:lumMod val="50000"/>
                  </a:srgbClr>
                </a:solidFill>
              </a:rPr>
              <a:t>חלוטו</a:t>
            </a:r>
            <a:r>
              <a:rPr lang="he-IL" sz="1700" dirty="0" smtClean="0">
                <a:solidFill>
                  <a:srgbClr val="F79646">
                    <a:lumMod val="50000"/>
                  </a:srgbClr>
                </a:solidFill>
              </a:rPr>
              <a:t>, </a:t>
            </a:r>
            <a:r>
              <a:rPr lang="he-IL" sz="1700" dirty="0">
                <a:solidFill>
                  <a:srgbClr val="F79646">
                    <a:lumMod val="50000"/>
                  </a:srgbClr>
                </a:solidFill>
              </a:rPr>
              <a:t>שאינו מבטל את </a:t>
            </a:r>
            <a:r>
              <a:rPr lang="he-IL" sz="1700" dirty="0" err="1" smtClean="0">
                <a:solidFill>
                  <a:srgbClr val="F79646">
                    <a:lumMod val="50000"/>
                  </a:srgbClr>
                </a:solidFill>
              </a:rPr>
              <a:t>הקודמין</a:t>
            </a:r>
            <a:r>
              <a:rPr lang="he-IL" sz="1700" dirty="0" smtClean="0">
                <a:solidFill>
                  <a:srgbClr val="F79646">
                    <a:lumMod val="50000"/>
                  </a:srgbClr>
                </a:solidFill>
              </a:rPr>
              <a:t>, </a:t>
            </a:r>
            <a:r>
              <a:rPr lang="he-IL" sz="1700" dirty="0">
                <a:solidFill>
                  <a:srgbClr val="F79646">
                    <a:lumMod val="50000"/>
                  </a:srgbClr>
                </a:solidFill>
              </a:rPr>
              <a:t>לפיכך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sz="1700" dirty="0" smtClean="0">
                <a:solidFill>
                  <a:srgbClr val="F79646">
                    <a:lumMod val="50000"/>
                  </a:srgbClr>
                </a:solidFill>
              </a:rPr>
              <a:t>אמרת: </a:t>
            </a:r>
            <a:endParaRPr lang="he-IL" sz="1700" dirty="0">
              <a:solidFill>
                <a:srgbClr val="F79646">
                  <a:lumMod val="50000"/>
                </a:srgbClr>
              </a:solidFill>
            </a:endParaRPr>
          </a:p>
          <a:p>
            <a:pPr>
              <a:lnSpc>
                <a:spcPct val="120000"/>
              </a:lnSpc>
            </a:pPr>
            <a:r>
              <a:rPr lang="he-IL" sz="1700" dirty="0">
                <a:solidFill>
                  <a:srgbClr val="F79646">
                    <a:lumMod val="50000"/>
                  </a:srgbClr>
                </a:solidFill>
              </a:rPr>
              <a:t>ומה נזיר בקבר ששערו ראוי לתגלחת </a:t>
            </a:r>
            <a:r>
              <a:rPr lang="he-IL" sz="1700" dirty="0" smtClean="0">
                <a:solidFill>
                  <a:srgbClr val="F79646">
                    <a:lumMod val="50000"/>
                  </a:srgbClr>
                </a:solidFill>
              </a:rPr>
              <a:t>-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r>
              <a:rPr lang="he-IL" sz="1700" dirty="0">
                <a:solidFill>
                  <a:srgbClr val="F79646">
                    <a:lumMod val="50000"/>
                  </a:srgbClr>
                </a:solidFill>
              </a:rPr>
              <a:t>ימי </a:t>
            </a:r>
            <a:r>
              <a:rPr lang="he-IL" sz="1700" dirty="0" err="1">
                <a:solidFill>
                  <a:srgbClr val="F79646">
                    <a:lumMod val="50000"/>
                  </a:srgbClr>
                </a:solidFill>
              </a:rPr>
              <a:t>חלוטו</a:t>
            </a:r>
            <a:r>
              <a:rPr lang="he-IL" sz="1700" dirty="0">
                <a:solidFill>
                  <a:srgbClr val="F79646">
                    <a:lumMod val="50000"/>
                  </a:srgbClr>
                </a:solidFill>
              </a:rPr>
              <a:t> שאין ראוי לתגלחת </a:t>
            </a:r>
            <a:r>
              <a:rPr lang="he-IL" sz="1700" dirty="0" smtClean="0">
                <a:solidFill>
                  <a:srgbClr val="F79646">
                    <a:lumMod val="50000"/>
                  </a:srgbClr>
                </a:solidFill>
              </a:rPr>
              <a:t>- לא </a:t>
            </a:r>
            <a:r>
              <a:rPr lang="he-IL" sz="1700" dirty="0" err="1">
                <a:solidFill>
                  <a:srgbClr val="F79646">
                    <a:lumMod val="50000"/>
                  </a:srgbClr>
                </a:solidFill>
              </a:rPr>
              <a:t>כ''ש</a:t>
            </a:r>
            <a:r>
              <a:rPr lang="he-IL" sz="1700" dirty="0">
                <a:solidFill>
                  <a:srgbClr val="F79646">
                    <a:lumMod val="50000"/>
                  </a:srgbClr>
                </a:solidFill>
              </a:rPr>
              <a:t> שאין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a:solidFill>
                  <a:srgbClr val="F79646">
                    <a:lumMod val="50000"/>
                  </a:srgbClr>
                </a:solidFill>
              </a:rPr>
              <a:t>.</a:t>
            </a:r>
          </a:p>
          <a:p>
            <a:pPr>
              <a:lnSpc>
                <a:spcPct val="120000"/>
              </a:lnSpc>
            </a:pPr>
            <a:endParaRPr lang="he-IL" sz="1200" dirty="0"/>
          </a:p>
          <a:p>
            <a:pPr>
              <a:lnSpc>
                <a:spcPct val="120000"/>
              </a:lnSpc>
            </a:pPr>
            <a:r>
              <a:rPr lang="he-IL" sz="1700" dirty="0" smtClean="0"/>
              <a:t>מאי </a:t>
            </a:r>
            <a:r>
              <a:rPr lang="he-IL" sz="1700" dirty="0"/>
              <a:t>לאו תגלחת </a:t>
            </a:r>
            <a:r>
              <a:rPr lang="he-IL" sz="1700" dirty="0" smtClean="0"/>
              <a:t>טומאה?</a:t>
            </a:r>
          </a:p>
          <a:p>
            <a:pPr>
              <a:lnSpc>
                <a:spcPct val="120000"/>
              </a:lnSpc>
            </a:pPr>
            <a:r>
              <a:rPr lang="he-IL" sz="1700" dirty="0" smtClean="0"/>
              <a:t>לא, </a:t>
            </a:r>
            <a:r>
              <a:rPr lang="he-IL" sz="1700" dirty="0"/>
              <a:t>תגלחת </a:t>
            </a:r>
            <a:r>
              <a:rPr lang="he-IL" sz="1700" dirty="0" smtClean="0"/>
              <a:t>טהרה. </a:t>
            </a:r>
          </a:p>
          <a:p>
            <a:pPr>
              <a:lnSpc>
                <a:spcPct val="120000"/>
              </a:lnSpc>
            </a:pPr>
            <a:endParaRPr lang="he-IL" sz="900" dirty="0" smtClean="0"/>
          </a:p>
        </p:txBody>
      </p:sp>
      <p:sp>
        <p:nvSpPr>
          <p:cNvPr id="6" name="TextBox 5"/>
          <p:cNvSpPr txBox="1"/>
          <p:nvPr/>
        </p:nvSpPr>
        <p:spPr>
          <a:xfrm>
            <a:off x="8316416" y="1402882"/>
            <a:ext cx="564341" cy="369332"/>
          </a:xfrm>
          <a:prstGeom prst="rect">
            <a:avLst/>
          </a:prstGeom>
          <a:noFill/>
        </p:spPr>
        <p:txBody>
          <a:bodyPr wrap="square" rtlCol="1">
            <a:spAutoFit/>
          </a:bodyPr>
          <a:lstStyle/>
          <a:p>
            <a:r>
              <a:rPr lang="he-IL" dirty="0">
                <a:sym typeface="Wingdings"/>
              </a:rPr>
              <a:t></a:t>
            </a:r>
            <a:endParaRPr lang="he-IL" dirty="0"/>
          </a:p>
        </p:txBody>
      </p:sp>
      <p:sp>
        <p:nvSpPr>
          <p:cNvPr id="7" name="הסבר מלבני מעוגל 6"/>
          <p:cNvSpPr/>
          <p:nvPr/>
        </p:nvSpPr>
        <p:spPr>
          <a:xfrm>
            <a:off x="1115616" y="124495"/>
            <a:ext cx="7423053" cy="1083015"/>
          </a:xfrm>
          <a:prstGeom prst="wedgeRoundRectCallout">
            <a:avLst>
              <a:gd name="adj1" fmla="val 52383"/>
              <a:gd name="adj2" fmla="val 3821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tx1"/>
                </a:solidFill>
              </a:rPr>
              <a:t>בעי רב אשי: </a:t>
            </a:r>
          </a:p>
          <a:p>
            <a:pPr>
              <a:lnSpc>
                <a:spcPct val="120000"/>
              </a:lnSpc>
            </a:pPr>
            <a:r>
              <a:rPr lang="he-IL" sz="1600" dirty="0">
                <a:solidFill>
                  <a:schemeClr val="tx1"/>
                </a:solidFill>
              </a:rPr>
              <a:t>נזר והוא בבית הקברות - טעון גילוח או לא? </a:t>
            </a:r>
          </a:p>
          <a:p>
            <a:pPr>
              <a:lnSpc>
                <a:spcPct val="120000"/>
              </a:lnSpc>
            </a:pPr>
            <a:r>
              <a:rPr lang="he-IL" sz="1600" dirty="0">
                <a:solidFill>
                  <a:schemeClr val="tx1"/>
                </a:solidFill>
              </a:rPr>
              <a:t>כי בעי </a:t>
            </a:r>
            <a:r>
              <a:rPr lang="he-IL" sz="1600" dirty="0" smtClean="0">
                <a:solidFill>
                  <a:schemeClr val="tx1"/>
                </a:solidFill>
              </a:rPr>
              <a:t>תגלחת, </a:t>
            </a:r>
            <a:r>
              <a:rPr lang="he-IL" sz="1600" dirty="0">
                <a:solidFill>
                  <a:schemeClr val="tx1"/>
                </a:solidFill>
              </a:rPr>
              <a:t>טהור שנטמא </a:t>
            </a:r>
            <a:r>
              <a:rPr lang="he-IL" sz="1600" dirty="0" err="1">
                <a:solidFill>
                  <a:schemeClr val="tx1"/>
                </a:solidFill>
              </a:rPr>
              <a:t>דקא</a:t>
            </a:r>
            <a:r>
              <a:rPr lang="he-IL" sz="1600" dirty="0">
                <a:solidFill>
                  <a:schemeClr val="tx1"/>
                </a:solidFill>
              </a:rPr>
              <a:t> מטמא לנזירותיה, אבל טמא שנזר לא, או </a:t>
            </a:r>
            <a:r>
              <a:rPr lang="he-IL" sz="1600" dirty="0" err="1">
                <a:solidFill>
                  <a:schemeClr val="tx1"/>
                </a:solidFill>
              </a:rPr>
              <a:t>דלמא</a:t>
            </a:r>
            <a:r>
              <a:rPr lang="he-IL" sz="1600" dirty="0">
                <a:solidFill>
                  <a:schemeClr val="tx1"/>
                </a:solidFill>
              </a:rPr>
              <a:t> לא שנא?</a:t>
            </a:r>
          </a:p>
        </p:txBody>
      </p:sp>
    </p:spTree>
    <p:extLst>
      <p:ext uri="{BB962C8B-B14F-4D97-AF65-F5344CB8AC3E}">
        <p14:creationId xmlns:p14="http://schemas.microsoft.com/office/powerpoint/2010/main" val="2910240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80528" y="35332"/>
            <a:ext cx="1180164" cy="1200329"/>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ב - דף </a:t>
            </a:r>
            <a:r>
              <a:rPr lang="he-IL" b="1" dirty="0" err="1" smtClean="0">
                <a:solidFill>
                  <a:schemeClr val="bg1">
                    <a:lumMod val="50000"/>
                  </a:schemeClr>
                </a:solidFill>
              </a:rPr>
              <a:t>יח</a:t>
            </a:r>
            <a:r>
              <a:rPr lang="he-IL" b="1" dirty="0" smtClean="0">
                <a:solidFill>
                  <a:schemeClr val="bg1">
                    <a:lumMod val="50000"/>
                  </a:schemeClr>
                </a:solidFill>
              </a:rPr>
              <a:t> עמוד א</a:t>
            </a:r>
          </a:p>
        </p:txBody>
      </p:sp>
      <p:sp>
        <p:nvSpPr>
          <p:cNvPr id="4" name="TextBox 3"/>
          <p:cNvSpPr txBox="1"/>
          <p:nvPr/>
        </p:nvSpPr>
        <p:spPr>
          <a:xfrm>
            <a:off x="345044" y="1363148"/>
            <a:ext cx="8136904" cy="5447645"/>
          </a:xfrm>
          <a:prstGeom prst="rect">
            <a:avLst/>
          </a:prstGeom>
          <a:noFill/>
        </p:spPr>
        <p:txBody>
          <a:bodyPr wrap="square" rtlCol="1">
            <a:spAutoFit/>
          </a:bodyPr>
          <a:lstStyle/>
          <a:p>
            <a:pPr>
              <a:lnSpc>
                <a:spcPct val="120000"/>
              </a:lnSpc>
            </a:pPr>
            <a:r>
              <a:rPr lang="he-IL" sz="1700" dirty="0" err="1" smtClean="0"/>
              <a:t>ת</a:t>
            </a:r>
            <a:r>
              <a:rPr lang="he-IL" sz="1700" dirty="0" err="1"/>
              <a:t>'</a:t>
            </a:r>
            <a:r>
              <a:rPr lang="he-IL" sz="1700" dirty="0" err="1" smtClean="0"/>
              <a:t>'ש</a:t>
            </a:r>
            <a:r>
              <a:rPr lang="he-IL" sz="1700" dirty="0" smtClean="0"/>
              <a:t>: </a:t>
            </a:r>
          </a:p>
          <a:p>
            <a:pPr>
              <a:lnSpc>
                <a:spcPct val="120000"/>
              </a:lnSpc>
            </a:pPr>
            <a:r>
              <a:rPr lang="he-IL" sz="1700" dirty="0">
                <a:solidFill>
                  <a:srgbClr val="F79646">
                    <a:lumMod val="50000"/>
                  </a:srgbClr>
                </a:solidFill>
              </a:rPr>
              <a:t>אין לי אלא ימי טומאתו שאין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a:solidFill>
                  <a:srgbClr val="F79646">
                    <a:lumMod val="50000"/>
                  </a:srgbClr>
                </a:solidFill>
              </a:rPr>
              <a:t>.</a:t>
            </a:r>
          </a:p>
          <a:p>
            <a:pPr>
              <a:lnSpc>
                <a:spcPct val="120000"/>
              </a:lnSpc>
            </a:pPr>
            <a:r>
              <a:rPr lang="he-IL" sz="1700" dirty="0">
                <a:solidFill>
                  <a:srgbClr val="F79646">
                    <a:lumMod val="50000"/>
                  </a:srgbClr>
                </a:solidFill>
              </a:rPr>
              <a:t>ימי </a:t>
            </a:r>
            <a:r>
              <a:rPr lang="he-IL" sz="1700" dirty="0" err="1">
                <a:solidFill>
                  <a:srgbClr val="F79646">
                    <a:lumMod val="50000"/>
                  </a:srgbClr>
                </a:solidFill>
              </a:rPr>
              <a:t>חלוטו</a:t>
            </a:r>
            <a:r>
              <a:rPr lang="he-IL" sz="1700" dirty="0">
                <a:solidFill>
                  <a:srgbClr val="F79646">
                    <a:lumMod val="50000"/>
                  </a:srgbClr>
                </a:solidFill>
              </a:rPr>
              <a:t> </a:t>
            </a:r>
            <a:r>
              <a:rPr lang="he-IL" sz="1700" dirty="0" smtClean="0">
                <a:solidFill>
                  <a:srgbClr val="F79646">
                    <a:lumMod val="50000"/>
                  </a:srgbClr>
                </a:solidFill>
              </a:rPr>
              <a:t>מנין?</a:t>
            </a:r>
            <a:endParaRPr lang="he-IL" sz="1700"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sz="1700" dirty="0" smtClean="0">
                <a:solidFill>
                  <a:srgbClr val="F79646">
                    <a:lumMod val="50000"/>
                  </a:srgbClr>
                </a:solidFill>
              </a:rPr>
              <a:t>ודין הוא:</a:t>
            </a:r>
            <a:endParaRPr lang="he-IL" sz="1700" dirty="0">
              <a:solidFill>
                <a:srgbClr val="F79646">
                  <a:lumMod val="50000"/>
                </a:srgbClr>
              </a:solidFill>
            </a:endParaRPr>
          </a:p>
          <a:p>
            <a:pPr>
              <a:lnSpc>
                <a:spcPct val="120000"/>
              </a:lnSpc>
            </a:pPr>
            <a:r>
              <a:rPr lang="he-IL" sz="1700" dirty="0">
                <a:solidFill>
                  <a:srgbClr val="F79646">
                    <a:lumMod val="50000"/>
                  </a:srgbClr>
                </a:solidFill>
              </a:rPr>
              <a:t>מה ימי טומאתו </a:t>
            </a:r>
            <a:r>
              <a:rPr lang="he-IL" sz="1700" dirty="0" smtClean="0">
                <a:solidFill>
                  <a:srgbClr val="F79646">
                    <a:lumMod val="50000"/>
                  </a:srgbClr>
                </a:solidFill>
              </a:rPr>
              <a:t>- מגלח </a:t>
            </a:r>
            <a:r>
              <a:rPr lang="he-IL" sz="1700" dirty="0">
                <a:solidFill>
                  <a:srgbClr val="F79646">
                    <a:lumMod val="50000"/>
                  </a:srgbClr>
                </a:solidFill>
              </a:rPr>
              <a:t>ומביא </a:t>
            </a:r>
            <a:r>
              <a:rPr lang="he-IL" sz="1700" dirty="0" smtClean="0">
                <a:solidFill>
                  <a:srgbClr val="F79646">
                    <a:lumMod val="50000"/>
                  </a:srgbClr>
                </a:solidFill>
              </a:rPr>
              <a:t>קרבן, </a:t>
            </a:r>
            <a:r>
              <a:rPr lang="he-IL" sz="1700" dirty="0">
                <a:solidFill>
                  <a:srgbClr val="F79646">
                    <a:lumMod val="50000"/>
                  </a:srgbClr>
                </a:solidFill>
              </a:rPr>
              <a:t>אף ימי </a:t>
            </a:r>
            <a:r>
              <a:rPr lang="he-IL" sz="1700" dirty="0" err="1">
                <a:solidFill>
                  <a:srgbClr val="F79646">
                    <a:lumMod val="50000"/>
                  </a:srgbClr>
                </a:solidFill>
              </a:rPr>
              <a:t>חלוטו</a:t>
            </a:r>
            <a:r>
              <a:rPr lang="he-IL" sz="1700" dirty="0">
                <a:solidFill>
                  <a:srgbClr val="F79646">
                    <a:lumMod val="50000"/>
                  </a:srgbClr>
                </a:solidFill>
              </a:rPr>
              <a:t> </a:t>
            </a:r>
            <a:r>
              <a:rPr lang="he-IL" sz="1700" dirty="0" smtClean="0">
                <a:solidFill>
                  <a:srgbClr val="F79646">
                    <a:lumMod val="50000"/>
                  </a:srgbClr>
                </a:solidFill>
              </a:rPr>
              <a:t>- מגלח </a:t>
            </a:r>
            <a:r>
              <a:rPr lang="he-IL" sz="1700" dirty="0">
                <a:solidFill>
                  <a:srgbClr val="F79646">
                    <a:lumMod val="50000"/>
                  </a:srgbClr>
                </a:solidFill>
              </a:rPr>
              <a:t>ומביא </a:t>
            </a:r>
            <a:r>
              <a:rPr lang="he-IL" sz="1700" dirty="0" smtClean="0">
                <a:solidFill>
                  <a:srgbClr val="F79646">
                    <a:lumMod val="50000"/>
                  </a:srgbClr>
                </a:solidFill>
              </a:rPr>
              <a:t>קרבן, </a:t>
            </a:r>
            <a:endParaRPr lang="he-IL" sz="1700" dirty="0">
              <a:solidFill>
                <a:srgbClr val="F79646">
                  <a:lumMod val="50000"/>
                </a:srgbClr>
              </a:solidFill>
            </a:endParaRPr>
          </a:p>
          <a:p>
            <a:pPr>
              <a:lnSpc>
                <a:spcPct val="120000"/>
              </a:lnSpc>
            </a:pPr>
            <a:r>
              <a:rPr lang="he-IL" sz="1700" dirty="0">
                <a:solidFill>
                  <a:srgbClr val="F79646">
                    <a:lumMod val="50000"/>
                  </a:srgbClr>
                </a:solidFill>
              </a:rPr>
              <a:t>ומה ימי טומאתו </a:t>
            </a:r>
            <a:r>
              <a:rPr lang="he-IL" sz="1700" dirty="0" smtClean="0">
                <a:solidFill>
                  <a:srgbClr val="F79646">
                    <a:lumMod val="50000"/>
                  </a:srgbClr>
                </a:solidFill>
              </a:rPr>
              <a:t>-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r>
              <a:rPr lang="he-IL" sz="1700" dirty="0">
                <a:solidFill>
                  <a:srgbClr val="F79646">
                    <a:lumMod val="50000"/>
                  </a:srgbClr>
                </a:solidFill>
              </a:rPr>
              <a:t>אף ימי </a:t>
            </a:r>
            <a:r>
              <a:rPr lang="he-IL" sz="1700" dirty="0" err="1">
                <a:solidFill>
                  <a:srgbClr val="F79646">
                    <a:lumMod val="50000"/>
                  </a:srgbClr>
                </a:solidFill>
              </a:rPr>
              <a:t>חלוטו</a:t>
            </a:r>
            <a:r>
              <a:rPr lang="he-IL" sz="1700" dirty="0">
                <a:solidFill>
                  <a:srgbClr val="F79646">
                    <a:lumMod val="50000"/>
                  </a:srgbClr>
                </a:solidFill>
              </a:rPr>
              <a:t> </a:t>
            </a:r>
            <a:r>
              <a:rPr lang="he-IL" sz="1700" dirty="0" smtClean="0">
                <a:solidFill>
                  <a:srgbClr val="F79646">
                    <a:lumMod val="50000"/>
                  </a:srgbClr>
                </a:solidFill>
              </a:rPr>
              <a:t>-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sz="1700" dirty="0" smtClean="0">
                <a:solidFill>
                  <a:srgbClr val="F79646">
                    <a:lumMod val="50000"/>
                  </a:srgbClr>
                </a:solidFill>
              </a:rPr>
              <a:t>לא, </a:t>
            </a:r>
            <a:r>
              <a:rPr lang="he-IL" sz="1700" dirty="0">
                <a:solidFill>
                  <a:srgbClr val="F79646">
                    <a:lumMod val="50000"/>
                  </a:srgbClr>
                </a:solidFill>
              </a:rPr>
              <a:t>אם אמרת בימי </a:t>
            </a:r>
            <a:r>
              <a:rPr lang="he-IL" sz="1700" dirty="0" smtClean="0">
                <a:solidFill>
                  <a:srgbClr val="F79646">
                    <a:lumMod val="50000"/>
                  </a:srgbClr>
                </a:solidFill>
              </a:rPr>
              <a:t>טומאתו, </a:t>
            </a:r>
            <a:r>
              <a:rPr lang="he-IL" sz="1700" dirty="0">
                <a:solidFill>
                  <a:srgbClr val="F79646">
                    <a:lumMod val="50000"/>
                  </a:srgbClr>
                </a:solidFill>
              </a:rPr>
              <a:t>שכן מבטל בהן את </a:t>
            </a:r>
            <a:r>
              <a:rPr lang="he-IL" sz="1700" dirty="0" err="1" smtClean="0">
                <a:solidFill>
                  <a:srgbClr val="F79646">
                    <a:lumMod val="50000"/>
                  </a:srgbClr>
                </a:solidFill>
              </a:rPr>
              <a:t>הקודמין</a:t>
            </a:r>
            <a:r>
              <a:rPr lang="he-IL" sz="1700" dirty="0" smtClean="0">
                <a:solidFill>
                  <a:srgbClr val="F79646">
                    <a:lumMod val="50000"/>
                  </a:srgbClr>
                </a:solidFill>
              </a:rPr>
              <a:t>, </a:t>
            </a:r>
            <a:r>
              <a:rPr lang="he-IL" sz="1700" dirty="0">
                <a:solidFill>
                  <a:srgbClr val="F79646">
                    <a:lumMod val="50000"/>
                  </a:srgbClr>
                </a:solidFill>
              </a:rPr>
              <a:t>לפיכך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r>
              <a:rPr lang="he-IL" sz="1700" dirty="0">
                <a:solidFill>
                  <a:srgbClr val="F79646">
                    <a:lumMod val="50000"/>
                  </a:srgbClr>
                </a:solidFill>
              </a:rPr>
              <a:t>תאמר בימי </a:t>
            </a:r>
            <a:r>
              <a:rPr lang="he-IL" sz="1700" dirty="0" err="1" smtClean="0">
                <a:solidFill>
                  <a:srgbClr val="F79646">
                    <a:lumMod val="50000"/>
                  </a:srgbClr>
                </a:solidFill>
              </a:rPr>
              <a:t>חלוטו</a:t>
            </a:r>
            <a:r>
              <a:rPr lang="he-IL" sz="1700" dirty="0" smtClean="0">
                <a:solidFill>
                  <a:srgbClr val="F79646">
                    <a:lumMod val="50000"/>
                  </a:srgbClr>
                </a:solidFill>
              </a:rPr>
              <a:t>, </a:t>
            </a:r>
            <a:r>
              <a:rPr lang="he-IL" sz="1700" dirty="0">
                <a:solidFill>
                  <a:srgbClr val="F79646">
                    <a:lumMod val="50000"/>
                  </a:srgbClr>
                </a:solidFill>
              </a:rPr>
              <a:t>שאינו מבטל את </a:t>
            </a:r>
            <a:r>
              <a:rPr lang="he-IL" sz="1700" dirty="0" err="1" smtClean="0">
                <a:solidFill>
                  <a:srgbClr val="F79646">
                    <a:lumMod val="50000"/>
                  </a:srgbClr>
                </a:solidFill>
              </a:rPr>
              <a:t>הקודמין</a:t>
            </a:r>
            <a:r>
              <a:rPr lang="he-IL" sz="1700" dirty="0" smtClean="0">
                <a:solidFill>
                  <a:srgbClr val="F79646">
                    <a:lumMod val="50000"/>
                  </a:srgbClr>
                </a:solidFill>
              </a:rPr>
              <a:t>, </a:t>
            </a:r>
            <a:r>
              <a:rPr lang="he-IL" sz="1700" dirty="0">
                <a:solidFill>
                  <a:srgbClr val="F79646">
                    <a:lumMod val="50000"/>
                  </a:srgbClr>
                </a:solidFill>
              </a:rPr>
              <a:t>לפיכך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endParaRPr lang="he-IL" sz="400" dirty="0" smtClean="0">
              <a:solidFill>
                <a:srgbClr val="F79646">
                  <a:lumMod val="50000"/>
                </a:srgbClr>
              </a:solidFill>
            </a:endParaRPr>
          </a:p>
          <a:p>
            <a:pPr>
              <a:lnSpc>
                <a:spcPct val="120000"/>
              </a:lnSpc>
            </a:pPr>
            <a:r>
              <a:rPr lang="he-IL" sz="1700" dirty="0" smtClean="0">
                <a:solidFill>
                  <a:srgbClr val="F79646">
                    <a:lumMod val="50000"/>
                  </a:srgbClr>
                </a:solidFill>
              </a:rPr>
              <a:t>אמרת: </a:t>
            </a:r>
            <a:endParaRPr lang="he-IL" sz="1700" dirty="0">
              <a:solidFill>
                <a:srgbClr val="F79646">
                  <a:lumMod val="50000"/>
                </a:srgbClr>
              </a:solidFill>
            </a:endParaRPr>
          </a:p>
          <a:p>
            <a:pPr>
              <a:lnSpc>
                <a:spcPct val="120000"/>
              </a:lnSpc>
            </a:pPr>
            <a:r>
              <a:rPr lang="he-IL" sz="1700" dirty="0">
                <a:solidFill>
                  <a:srgbClr val="F79646">
                    <a:lumMod val="50000"/>
                  </a:srgbClr>
                </a:solidFill>
              </a:rPr>
              <a:t>ומה נזיר בקבר ששערו ראוי לתגלחת </a:t>
            </a:r>
            <a:r>
              <a:rPr lang="he-IL" sz="1700" dirty="0" smtClean="0">
                <a:solidFill>
                  <a:srgbClr val="F79646">
                    <a:lumMod val="50000"/>
                  </a:srgbClr>
                </a:solidFill>
              </a:rPr>
              <a:t>- 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r>
              <a:rPr lang="he-IL" sz="1700" dirty="0">
                <a:solidFill>
                  <a:srgbClr val="F79646">
                    <a:lumMod val="50000"/>
                  </a:srgbClr>
                </a:solidFill>
              </a:rPr>
              <a:t>ימי </a:t>
            </a:r>
            <a:r>
              <a:rPr lang="he-IL" sz="1700" dirty="0" err="1">
                <a:solidFill>
                  <a:srgbClr val="F79646">
                    <a:lumMod val="50000"/>
                  </a:srgbClr>
                </a:solidFill>
              </a:rPr>
              <a:t>חלוטו</a:t>
            </a:r>
            <a:r>
              <a:rPr lang="he-IL" sz="1700" dirty="0">
                <a:solidFill>
                  <a:srgbClr val="F79646">
                    <a:lumMod val="50000"/>
                  </a:srgbClr>
                </a:solidFill>
              </a:rPr>
              <a:t> שאין ראוי לתגלחת </a:t>
            </a:r>
            <a:r>
              <a:rPr lang="he-IL" sz="1700" dirty="0" smtClean="0">
                <a:solidFill>
                  <a:srgbClr val="F79646">
                    <a:lumMod val="50000"/>
                  </a:srgbClr>
                </a:solidFill>
              </a:rPr>
              <a:t>- לא </a:t>
            </a:r>
            <a:r>
              <a:rPr lang="he-IL" sz="1700" dirty="0" err="1">
                <a:solidFill>
                  <a:srgbClr val="F79646">
                    <a:lumMod val="50000"/>
                  </a:srgbClr>
                </a:solidFill>
              </a:rPr>
              <a:t>כ''ש</a:t>
            </a:r>
            <a:r>
              <a:rPr lang="he-IL" sz="1700" dirty="0">
                <a:solidFill>
                  <a:srgbClr val="F79646">
                    <a:lumMod val="50000"/>
                  </a:srgbClr>
                </a:solidFill>
              </a:rPr>
              <a:t> שאין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smtClean="0">
                <a:solidFill>
                  <a:srgbClr val="F79646">
                    <a:lumMod val="50000"/>
                  </a:srgbClr>
                </a:solidFill>
              </a:rPr>
              <a:t>המנין</a:t>
            </a:r>
            <a:r>
              <a:rPr lang="he-IL" sz="1700" dirty="0">
                <a:solidFill>
                  <a:srgbClr val="F79646">
                    <a:lumMod val="50000"/>
                  </a:srgbClr>
                </a:solidFill>
              </a:rPr>
              <a:t>.</a:t>
            </a:r>
          </a:p>
          <a:p>
            <a:pPr>
              <a:lnSpc>
                <a:spcPct val="120000"/>
              </a:lnSpc>
            </a:pPr>
            <a:endParaRPr lang="he-IL" sz="1200" dirty="0"/>
          </a:p>
          <a:p>
            <a:pPr>
              <a:lnSpc>
                <a:spcPct val="120000"/>
              </a:lnSpc>
            </a:pPr>
            <a:r>
              <a:rPr lang="he-IL" sz="1700" dirty="0" smtClean="0"/>
              <a:t>מאי </a:t>
            </a:r>
            <a:r>
              <a:rPr lang="he-IL" sz="1700" dirty="0"/>
              <a:t>לאו תגלחת </a:t>
            </a:r>
            <a:r>
              <a:rPr lang="he-IL" sz="1700" dirty="0" smtClean="0"/>
              <a:t>טומאה?</a:t>
            </a:r>
          </a:p>
          <a:p>
            <a:pPr>
              <a:lnSpc>
                <a:spcPct val="120000"/>
              </a:lnSpc>
            </a:pPr>
            <a:r>
              <a:rPr lang="he-IL" sz="1700" dirty="0" smtClean="0"/>
              <a:t>לא, </a:t>
            </a:r>
            <a:r>
              <a:rPr lang="he-IL" sz="1700" dirty="0"/>
              <a:t>תגלחת </a:t>
            </a:r>
            <a:r>
              <a:rPr lang="he-IL" sz="1700" dirty="0" smtClean="0"/>
              <a:t>טהרה. </a:t>
            </a:r>
          </a:p>
          <a:p>
            <a:pPr>
              <a:lnSpc>
                <a:spcPct val="120000"/>
              </a:lnSpc>
            </a:pPr>
            <a:endParaRPr lang="he-IL" sz="900" dirty="0" smtClean="0"/>
          </a:p>
          <a:p>
            <a:pPr>
              <a:lnSpc>
                <a:spcPct val="120000"/>
              </a:lnSpc>
            </a:pPr>
            <a:r>
              <a:rPr lang="he-IL" sz="1700" dirty="0" smtClean="0"/>
              <a:t>הכי </a:t>
            </a:r>
            <a:r>
              <a:rPr lang="he-IL" sz="1700" dirty="0" err="1"/>
              <a:t>נמי</a:t>
            </a:r>
            <a:r>
              <a:rPr lang="he-IL" sz="1700" dirty="0"/>
              <a:t> </a:t>
            </a:r>
            <a:r>
              <a:rPr lang="he-IL" sz="1700" dirty="0" smtClean="0"/>
              <a:t>מסתברא, דאי </a:t>
            </a:r>
            <a:r>
              <a:rPr lang="he-IL" sz="1700" dirty="0" err="1"/>
              <a:t>ס''ד</a:t>
            </a:r>
            <a:r>
              <a:rPr lang="he-IL" sz="1700" dirty="0"/>
              <a:t> תגלחת </a:t>
            </a:r>
            <a:r>
              <a:rPr lang="he-IL" sz="1700" dirty="0" smtClean="0"/>
              <a:t>טומאה, </a:t>
            </a:r>
            <a:r>
              <a:rPr lang="he-IL" sz="1700" dirty="0"/>
              <a:t>ימי </a:t>
            </a:r>
            <a:r>
              <a:rPr lang="he-IL" sz="1700" dirty="0" err="1"/>
              <a:t>חלוטו</a:t>
            </a:r>
            <a:r>
              <a:rPr lang="he-IL" sz="1700" dirty="0"/>
              <a:t> מי לא בעי </a:t>
            </a:r>
            <a:r>
              <a:rPr lang="he-IL" sz="1700" dirty="0" smtClean="0"/>
              <a:t>תגלחת?</a:t>
            </a:r>
          </a:p>
          <a:p>
            <a:pPr>
              <a:lnSpc>
                <a:spcPct val="120000"/>
              </a:lnSpc>
            </a:pPr>
            <a:endParaRPr lang="he-IL" sz="200" dirty="0" smtClean="0"/>
          </a:p>
          <a:p>
            <a:pPr>
              <a:lnSpc>
                <a:spcPct val="120000"/>
              </a:lnSpc>
            </a:pPr>
            <a:r>
              <a:rPr lang="he-IL" sz="1700" dirty="0" smtClean="0"/>
              <a:t>לא, </a:t>
            </a:r>
            <a:r>
              <a:rPr lang="he-IL" sz="1700" dirty="0"/>
              <a:t>תגלחת </a:t>
            </a:r>
            <a:r>
              <a:rPr lang="he-IL" sz="1700" dirty="0" err="1"/>
              <a:t>דנזירות</a:t>
            </a:r>
            <a:r>
              <a:rPr lang="he-IL" sz="1700" dirty="0"/>
              <a:t> </a:t>
            </a:r>
            <a:r>
              <a:rPr lang="he-IL" sz="1700" dirty="0" err="1" smtClean="0"/>
              <a:t>קתני</a:t>
            </a:r>
            <a:r>
              <a:rPr lang="he-IL" sz="1700" dirty="0" smtClean="0"/>
              <a:t>.</a:t>
            </a:r>
          </a:p>
        </p:txBody>
      </p:sp>
      <p:sp>
        <p:nvSpPr>
          <p:cNvPr id="6" name="TextBox 5"/>
          <p:cNvSpPr txBox="1"/>
          <p:nvPr/>
        </p:nvSpPr>
        <p:spPr>
          <a:xfrm>
            <a:off x="8316416" y="1402882"/>
            <a:ext cx="564341" cy="369332"/>
          </a:xfrm>
          <a:prstGeom prst="rect">
            <a:avLst/>
          </a:prstGeom>
          <a:noFill/>
        </p:spPr>
        <p:txBody>
          <a:bodyPr wrap="square" rtlCol="1">
            <a:spAutoFit/>
          </a:bodyPr>
          <a:lstStyle/>
          <a:p>
            <a:r>
              <a:rPr lang="he-IL" dirty="0">
                <a:sym typeface="Wingdings"/>
              </a:rPr>
              <a:t></a:t>
            </a:r>
            <a:endParaRPr lang="he-IL" dirty="0"/>
          </a:p>
        </p:txBody>
      </p:sp>
      <p:sp>
        <p:nvSpPr>
          <p:cNvPr id="7" name="הסבר מלבני מעוגל 6"/>
          <p:cNvSpPr/>
          <p:nvPr/>
        </p:nvSpPr>
        <p:spPr>
          <a:xfrm>
            <a:off x="1115616" y="124495"/>
            <a:ext cx="7423053" cy="1083015"/>
          </a:xfrm>
          <a:prstGeom prst="wedgeRoundRectCallout">
            <a:avLst>
              <a:gd name="adj1" fmla="val 52383"/>
              <a:gd name="adj2" fmla="val 3821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tx1"/>
                </a:solidFill>
              </a:rPr>
              <a:t>בעי רב אשי: </a:t>
            </a:r>
          </a:p>
          <a:p>
            <a:pPr>
              <a:lnSpc>
                <a:spcPct val="120000"/>
              </a:lnSpc>
            </a:pPr>
            <a:r>
              <a:rPr lang="he-IL" sz="1600" dirty="0">
                <a:solidFill>
                  <a:schemeClr val="tx1"/>
                </a:solidFill>
              </a:rPr>
              <a:t>נזר והוא בבית הקברות - טעון גילוח או לא? </a:t>
            </a:r>
          </a:p>
          <a:p>
            <a:pPr>
              <a:lnSpc>
                <a:spcPct val="120000"/>
              </a:lnSpc>
            </a:pPr>
            <a:r>
              <a:rPr lang="he-IL" sz="1600" dirty="0">
                <a:solidFill>
                  <a:schemeClr val="tx1"/>
                </a:solidFill>
              </a:rPr>
              <a:t>כי בעי </a:t>
            </a:r>
            <a:r>
              <a:rPr lang="he-IL" sz="1600" dirty="0" smtClean="0">
                <a:solidFill>
                  <a:schemeClr val="tx1"/>
                </a:solidFill>
              </a:rPr>
              <a:t>תגלחת, </a:t>
            </a:r>
            <a:r>
              <a:rPr lang="he-IL" sz="1600" dirty="0">
                <a:solidFill>
                  <a:schemeClr val="tx1"/>
                </a:solidFill>
              </a:rPr>
              <a:t>טהור שנטמא </a:t>
            </a:r>
            <a:r>
              <a:rPr lang="he-IL" sz="1600" dirty="0" err="1">
                <a:solidFill>
                  <a:schemeClr val="tx1"/>
                </a:solidFill>
              </a:rPr>
              <a:t>דקא</a:t>
            </a:r>
            <a:r>
              <a:rPr lang="he-IL" sz="1600" dirty="0">
                <a:solidFill>
                  <a:schemeClr val="tx1"/>
                </a:solidFill>
              </a:rPr>
              <a:t> מטמא לנזירותיה, אבל טמא שנזר לא, או </a:t>
            </a:r>
            <a:r>
              <a:rPr lang="he-IL" sz="1600" dirty="0" err="1">
                <a:solidFill>
                  <a:schemeClr val="tx1"/>
                </a:solidFill>
              </a:rPr>
              <a:t>דלמא</a:t>
            </a:r>
            <a:r>
              <a:rPr lang="he-IL" sz="1600" dirty="0">
                <a:solidFill>
                  <a:schemeClr val="tx1"/>
                </a:solidFill>
              </a:rPr>
              <a:t> לא שנא?</a:t>
            </a:r>
          </a:p>
        </p:txBody>
      </p:sp>
      <p:sp>
        <p:nvSpPr>
          <p:cNvPr id="9" name="TextBox 8"/>
          <p:cNvSpPr txBox="1"/>
          <p:nvPr/>
        </p:nvSpPr>
        <p:spPr>
          <a:xfrm>
            <a:off x="8430894" y="6112094"/>
            <a:ext cx="576064" cy="215444"/>
          </a:xfrm>
          <a:prstGeom prst="rect">
            <a:avLst/>
          </a:prstGeom>
          <a:noFill/>
        </p:spPr>
        <p:txBody>
          <a:bodyPr wrap="square" rtlCol="1">
            <a:spAutoFit/>
          </a:bodyPr>
          <a:lstStyle/>
          <a:p>
            <a:r>
              <a:rPr lang="he-IL" sz="800" dirty="0" smtClean="0"/>
              <a:t>עמוד א</a:t>
            </a:r>
            <a:endParaRPr lang="he-IL" sz="800" dirty="0"/>
          </a:p>
        </p:txBody>
      </p:sp>
    </p:spTree>
    <p:extLst>
      <p:ext uri="{BB962C8B-B14F-4D97-AF65-F5344CB8AC3E}">
        <p14:creationId xmlns:p14="http://schemas.microsoft.com/office/powerpoint/2010/main" val="469846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64548" y="35332"/>
            <a:ext cx="971600" cy="646331"/>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יח</a:t>
            </a:r>
            <a:r>
              <a:rPr lang="he-IL" b="1" dirty="0" smtClean="0">
                <a:solidFill>
                  <a:schemeClr val="bg1">
                    <a:lumMod val="50000"/>
                  </a:schemeClr>
                </a:solidFill>
              </a:rPr>
              <a:t> עמוד </a:t>
            </a:r>
            <a:r>
              <a:rPr lang="he-IL" b="1" dirty="0">
                <a:solidFill>
                  <a:schemeClr val="bg1">
                    <a:lumMod val="50000"/>
                  </a:schemeClr>
                </a:solidFill>
              </a:rPr>
              <a:t>א</a:t>
            </a:r>
            <a:endParaRPr lang="he-IL" b="1" dirty="0" smtClean="0">
              <a:solidFill>
                <a:schemeClr val="bg1">
                  <a:lumMod val="50000"/>
                </a:schemeClr>
              </a:solidFill>
            </a:endParaRPr>
          </a:p>
        </p:txBody>
      </p:sp>
      <p:sp>
        <p:nvSpPr>
          <p:cNvPr id="4" name="TextBox 3"/>
          <p:cNvSpPr txBox="1"/>
          <p:nvPr/>
        </p:nvSpPr>
        <p:spPr>
          <a:xfrm>
            <a:off x="345044" y="1835271"/>
            <a:ext cx="8136904" cy="5078313"/>
          </a:xfrm>
          <a:prstGeom prst="rect">
            <a:avLst/>
          </a:prstGeom>
          <a:noFill/>
        </p:spPr>
        <p:txBody>
          <a:bodyPr wrap="square" rtlCol="1">
            <a:spAutoFit/>
          </a:bodyPr>
          <a:lstStyle/>
          <a:p>
            <a:pPr>
              <a:lnSpc>
                <a:spcPct val="120000"/>
              </a:lnSpc>
            </a:pPr>
            <a:r>
              <a:rPr lang="he-IL" dirty="0" err="1" smtClean="0"/>
              <a:t>ת</a:t>
            </a:r>
            <a:r>
              <a:rPr lang="he-IL" dirty="0" err="1"/>
              <a:t>'</a:t>
            </a:r>
            <a:r>
              <a:rPr lang="he-IL" dirty="0" err="1" smtClean="0"/>
              <a:t>'ש</a:t>
            </a:r>
            <a:r>
              <a:rPr lang="he-IL" dirty="0" smtClean="0"/>
              <a:t>:</a:t>
            </a:r>
          </a:p>
          <a:p>
            <a:pPr>
              <a:lnSpc>
                <a:spcPct val="120000"/>
              </a:lnSpc>
            </a:pPr>
            <a:endParaRPr lang="he-IL" sz="900" dirty="0" smtClean="0"/>
          </a:p>
          <a:p>
            <a:pPr>
              <a:lnSpc>
                <a:spcPct val="120000"/>
              </a:lnSpc>
            </a:pPr>
            <a:r>
              <a:rPr lang="he-IL" dirty="0">
                <a:solidFill>
                  <a:srgbClr val="F79646">
                    <a:lumMod val="50000"/>
                  </a:srgbClr>
                </a:solidFill>
              </a:rPr>
              <a:t>"וטמא ראש נזרו" -</a:t>
            </a:r>
          </a:p>
          <a:p>
            <a:pPr>
              <a:lnSpc>
                <a:spcPct val="120000"/>
              </a:lnSpc>
            </a:pPr>
            <a:r>
              <a:rPr lang="he-IL" dirty="0">
                <a:solidFill>
                  <a:srgbClr val="F79646">
                    <a:lumMod val="50000"/>
                  </a:srgbClr>
                </a:solidFill>
              </a:rPr>
              <a:t>בטהור שנטמא הכתוב מדבר, שהוא טעון העברת שער והבאת </a:t>
            </a:r>
            <a:r>
              <a:rPr lang="he-IL" dirty="0" err="1">
                <a:solidFill>
                  <a:srgbClr val="F79646">
                    <a:lumMod val="50000"/>
                  </a:srgbClr>
                </a:solidFill>
              </a:rPr>
              <a:t>ציפרין</a:t>
            </a:r>
            <a:r>
              <a:rPr lang="he-IL" dirty="0">
                <a:solidFill>
                  <a:srgbClr val="F79646">
                    <a:lumMod val="50000"/>
                  </a:srgbClr>
                </a:solidFill>
              </a:rPr>
              <a:t>.</a:t>
            </a:r>
          </a:p>
          <a:p>
            <a:pPr>
              <a:lnSpc>
                <a:spcPct val="120000"/>
              </a:lnSpc>
            </a:pPr>
            <a:r>
              <a:rPr lang="he-IL" dirty="0">
                <a:solidFill>
                  <a:srgbClr val="F79646">
                    <a:lumMod val="50000"/>
                  </a:srgbClr>
                </a:solidFill>
              </a:rPr>
              <a:t>ולפטור את הנזיר בקבר, שאין טעון העברת שער והבאת </a:t>
            </a:r>
            <a:r>
              <a:rPr lang="he-IL" dirty="0" err="1">
                <a:solidFill>
                  <a:srgbClr val="F79646">
                    <a:lumMod val="50000"/>
                  </a:srgbClr>
                </a:solidFill>
              </a:rPr>
              <a:t>ציפרין</a:t>
            </a:r>
            <a:r>
              <a:rPr lang="he-IL" dirty="0">
                <a:solidFill>
                  <a:srgbClr val="F79646">
                    <a:lumMod val="50000"/>
                  </a:srgbClr>
                </a:solidFill>
              </a:rPr>
              <a:t>.</a:t>
            </a:r>
          </a:p>
          <a:p>
            <a:pPr>
              <a:lnSpc>
                <a:spcPct val="120000"/>
              </a:lnSpc>
            </a:pPr>
            <a:endParaRPr lang="he-IL" sz="900" dirty="0">
              <a:solidFill>
                <a:srgbClr val="F79646">
                  <a:lumMod val="50000"/>
                </a:srgbClr>
              </a:solidFill>
            </a:endParaRPr>
          </a:p>
          <a:p>
            <a:pPr>
              <a:lnSpc>
                <a:spcPct val="120000"/>
              </a:lnSpc>
            </a:pPr>
            <a:r>
              <a:rPr lang="he-IL" dirty="0">
                <a:solidFill>
                  <a:srgbClr val="F79646">
                    <a:lumMod val="50000"/>
                  </a:srgbClr>
                </a:solidFill>
              </a:rPr>
              <a:t>והלא דברים </a:t>
            </a:r>
            <a:r>
              <a:rPr lang="he-IL" dirty="0" err="1">
                <a:solidFill>
                  <a:srgbClr val="F79646">
                    <a:lumMod val="50000"/>
                  </a:srgbClr>
                </a:solidFill>
              </a:rPr>
              <a:t>ק''ו</a:t>
            </a:r>
            <a:r>
              <a:rPr lang="he-IL" dirty="0">
                <a:solidFill>
                  <a:srgbClr val="F79646">
                    <a:lumMod val="50000"/>
                  </a:srgbClr>
                </a:solidFill>
              </a:rPr>
              <a:t>: </a:t>
            </a:r>
          </a:p>
          <a:p>
            <a:pPr>
              <a:lnSpc>
                <a:spcPct val="120000"/>
              </a:lnSpc>
            </a:pPr>
            <a:r>
              <a:rPr lang="he-IL" dirty="0">
                <a:solidFill>
                  <a:srgbClr val="F79646">
                    <a:lumMod val="50000"/>
                  </a:srgbClr>
                </a:solidFill>
              </a:rPr>
              <a:t>ומה טהור שנטמא - טעון העברת שער והבאת </a:t>
            </a:r>
            <a:r>
              <a:rPr lang="he-IL" dirty="0" err="1">
                <a:solidFill>
                  <a:srgbClr val="F79646">
                    <a:lumMod val="50000"/>
                  </a:srgbClr>
                </a:solidFill>
              </a:rPr>
              <a:t>ציפרין</a:t>
            </a:r>
            <a:r>
              <a:rPr lang="he-IL" dirty="0">
                <a:solidFill>
                  <a:srgbClr val="F79646">
                    <a:lumMod val="50000"/>
                  </a:srgbClr>
                </a:solidFill>
              </a:rPr>
              <a:t>,</a:t>
            </a:r>
          </a:p>
          <a:p>
            <a:pPr>
              <a:lnSpc>
                <a:spcPct val="120000"/>
              </a:lnSpc>
            </a:pPr>
            <a:r>
              <a:rPr lang="he-IL" dirty="0">
                <a:solidFill>
                  <a:srgbClr val="F79646">
                    <a:lumMod val="50000"/>
                  </a:srgbClr>
                </a:solidFill>
              </a:rPr>
              <a:t>מי שהיה טמא מתחלה - אינו דין שיהא טעון העברת שער והבאת </a:t>
            </a:r>
            <a:r>
              <a:rPr lang="he-IL" dirty="0" err="1">
                <a:solidFill>
                  <a:srgbClr val="F79646">
                    <a:lumMod val="50000"/>
                  </a:srgbClr>
                </a:solidFill>
              </a:rPr>
              <a:t>ציפרין</a:t>
            </a:r>
            <a:r>
              <a:rPr lang="he-IL" dirty="0">
                <a:solidFill>
                  <a:srgbClr val="F79646">
                    <a:lumMod val="50000"/>
                  </a:srgbClr>
                </a:solidFill>
              </a:rPr>
              <a:t>?</a:t>
            </a:r>
          </a:p>
          <a:p>
            <a:pPr>
              <a:lnSpc>
                <a:spcPct val="120000"/>
              </a:lnSpc>
            </a:pPr>
            <a:endParaRPr lang="he-IL" sz="900" dirty="0">
              <a:solidFill>
                <a:srgbClr val="F79646">
                  <a:lumMod val="50000"/>
                </a:srgbClr>
              </a:solidFill>
            </a:endParaRPr>
          </a:p>
          <a:p>
            <a:pPr>
              <a:lnSpc>
                <a:spcPct val="120000"/>
              </a:lnSpc>
            </a:pPr>
            <a:r>
              <a:rPr lang="he-IL" dirty="0" err="1">
                <a:solidFill>
                  <a:srgbClr val="F79646">
                    <a:lumMod val="50000"/>
                  </a:srgbClr>
                </a:solidFill>
              </a:rPr>
              <a:t>ת''ל</a:t>
            </a:r>
            <a:r>
              <a:rPr lang="he-IL" dirty="0">
                <a:solidFill>
                  <a:srgbClr val="F79646">
                    <a:lumMod val="50000"/>
                  </a:srgbClr>
                </a:solidFill>
              </a:rPr>
              <a:t>:</a:t>
            </a:r>
          </a:p>
          <a:p>
            <a:pPr>
              <a:lnSpc>
                <a:spcPct val="120000"/>
              </a:lnSpc>
            </a:pPr>
            <a:r>
              <a:rPr lang="he-IL" dirty="0">
                <a:solidFill>
                  <a:srgbClr val="F79646">
                    <a:lumMod val="50000"/>
                  </a:srgbClr>
                </a:solidFill>
              </a:rPr>
              <a:t>"וטמא ראש נזרו" -</a:t>
            </a:r>
          </a:p>
          <a:p>
            <a:pPr>
              <a:lnSpc>
                <a:spcPct val="120000"/>
              </a:lnSpc>
            </a:pPr>
            <a:r>
              <a:rPr lang="he-IL" dirty="0">
                <a:solidFill>
                  <a:srgbClr val="F79646">
                    <a:lumMod val="50000"/>
                  </a:srgbClr>
                </a:solidFill>
              </a:rPr>
              <a:t>במי שהיה טהור ונטמא הכתוב מדבר, שיהא טעון העברת שער והבאת </a:t>
            </a:r>
            <a:r>
              <a:rPr lang="he-IL" dirty="0" err="1">
                <a:solidFill>
                  <a:srgbClr val="F79646">
                    <a:lumMod val="50000"/>
                  </a:srgbClr>
                </a:solidFill>
              </a:rPr>
              <a:t>ציפרין</a:t>
            </a:r>
            <a:r>
              <a:rPr lang="he-IL" dirty="0">
                <a:solidFill>
                  <a:srgbClr val="F79646">
                    <a:lumMod val="50000"/>
                  </a:srgbClr>
                </a:solidFill>
              </a:rPr>
              <a:t>.</a:t>
            </a:r>
          </a:p>
          <a:p>
            <a:pPr>
              <a:lnSpc>
                <a:spcPct val="120000"/>
              </a:lnSpc>
            </a:pPr>
            <a:r>
              <a:rPr lang="he-IL" dirty="0">
                <a:solidFill>
                  <a:srgbClr val="F79646">
                    <a:lumMod val="50000"/>
                  </a:srgbClr>
                </a:solidFill>
              </a:rPr>
              <a:t>ולפטור את הנזיר בקבר.</a:t>
            </a:r>
          </a:p>
          <a:p>
            <a:pPr>
              <a:lnSpc>
                <a:spcPct val="120000"/>
              </a:lnSpc>
            </a:pPr>
            <a:endParaRPr lang="he-IL" dirty="0"/>
          </a:p>
          <a:p>
            <a:pPr>
              <a:lnSpc>
                <a:spcPct val="120000"/>
              </a:lnSpc>
            </a:pPr>
            <a:r>
              <a:rPr lang="he-IL" dirty="0" err="1" smtClean="0"/>
              <a:t>ש</a:t>
            </a:r>
            <a:r>
              <a:rPr lang="he-IL" dirty="0" err="1"/>
              <a:t>'</a:t>
            </a:r>
            <a:r>
              <a:rPr lang="he-IL" dirty="0" err="1" smtClean="0"/>
              <a:t>'מ</a:t>
            </a:r>
            <a:r>
              <a:rPr lang="he-IL" dirty="0" smtClean="0"/>
              <a:t>.  </a:t>
            </a:r>
            <a:endParaRPr lang="he-IL" dirty="0"/>
          </a:p>
        </p:txBody>
      </p:sp>
      <p:sp>
        <p:nvSpPr>
          <p:cNvPr id="6" name="TextBox 5"/>
          <p:cNvSpPr txBox="1"/>
          <p:nvPr/>
        </p:nvSpPr>
        <p:spPr>
          <a:xfrm>
            <a:off x="8316416" y="1875005"/>
            <a:ext cx="564341" cy="369332"/>
          </a:xfrm>
          <a:prstGeom prst="rect">
            <a:avLst/>
          </a:prstGeom>
          <a:noFill/>
        </p:spPr>
        <p:txBody>
          <a:bodyPr wrap="square" rtlCol="1">
            <a:spAutoFit/>
          </a:bodyPr>
          <a:lstStyle/>
          <a:p>
            <a:r>
              <a:rPr lang="he-IL" dirty="0" smtClean="0">
                <a:sym typeface="Wingdings"/>
              </a:rPr>
              <a:t></a:t>
            </a:r>
            <a:endParaRPr lang="he-IL" dirty="0"/>
          </a:p>
        </p:txBody>
      </p:sp>
      <p:sp>
        <p:nvSpPr>
          <p:cNvPr id="7" name="הסבר מלבני מעוגל 6"/>
          <p:cNvSpPr/>
          <p:nvPr/>
        </p:nvSpPr>
        <p:spPr>
          <a:xfrm>
            <a:off x="1115616" y="124495"/>
            <a:ext cx="7423053" cy="1083015"/>
          </a:xfrm>
          <a:prstGeom prst="wedgeRoundRectCallout">
            <a:avLst>
              <a:gd name="adj1" fmla="val 52383"/>
              <a:gd name="adj2" fmla="val 3821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a:solidFill>
                  <a:schemeClr val="tx1"/>
                </a:solidFill>
              </a:rPr>
              <a:t>בעי רב אשי: </a:t>
            </a:r>
          </a:p>
          <a:p>
            <a:pPr>
              <a:lnSpc>
                <a:spcPct val="120000"/>
              </a:lnSpc>
            </a:pPr>
            <a:r>
              <a:rPr lang="he-IL" sz="1600" dirty="0">
                <a:solidFill>
                  <a:schemeClr val="tx1"/>
                </a:solidFill>
              </a:rPr>
              <a:t>נזר והוא בבית הקברות - טעון גילוח או לא? </a:t>
            </a:r>
          </a:p>
          <a:p>
            <a:pPr>
              <a:lnSpc>
                <a:spcPct val="120000"/>
              </a:lnSpc>
            </a:pPr>
            <a:r>
              <a:rPr lang="he-IL" sz="1600" dirty="0">
                <a:solidFill>
                  <a:schemeClr val="tx1"/>
                </a:solidFill>
              </a:rPr>
              <a:t>כי בעי </a:t>
            </a:r>
            <a:r>
              <a:rPr lang="he-IL" sz="1600" dirty="0" smtClean="0">
                <a:solidFill>
                  <a:schemeClr val="tx1"/>
                </a:solidFill>
              </a:rPr>
              <a:t>תגלחת, </a:t>
            </a:r>
            <a:r>
              <a:rPr lang="he-IL" sz="1600" dirty="0">
                <a:solidFill>
                  <a:schemeClr val="tx1"/>
                </a:solidFill>
              </a:rPr>
              <a:t>טהור שנטמא </a:t>
            </a:r>
            <a:r>
              <a:rPr lang="he-IL" sz="1600" dirty="0" err="1">
                <a:solidFill>
                  <a:schemeClr val="tx1"/>
                </a:solidFill>
              </a:rPr>
              <a:t>דקא</a:t>
            </a:r>
            <a:r>
              <a:rPr lang="he-IL" sz="1600" dirty="0">
                <a:solidFill>
                  <a:schemeClr val="tx1"/>
                </a:solidFill>
              </a:rPr>
              <a:t> מטמא לנזירותיה, אבל טמא שנזר לא, או </a:t>
            </a:r>
            <a:r>
              <a:rPr lang="he-IL" sz="1600" dirty="0" err="1">
                <a:solidFill>
                  <a:schemeClr val="tx1"/>
                </a:solidFill>
              </a:rPr>
              <a:t>דלמא</a:t>
            </a:r>
            <a:r>
              <a:rPr lang="he-IL" sz="1600" dirty="0">
                <a:solidFill>
                  <a:schemeClr val="tx1"/>
                </a:solidFill>
              </a:rPr>
              <a:t> לא שנא?</a:t>
            </a:r>
          </a:p>
        </p:txBody>
      </p:sp>
      <p:sp>
        <p:nvSpPr>
          <p:cNvPr id="8" name="הסבר מלבני מעוגל 7"/>
          <p:cNvSpPr/>
          <p:nvPr/>
        </p:nvSpPr>
        <p:spPr>
          <a:xfrm>
            <a:off x="323528" y="1481889"/>
            <a:ext cx="5040560" cy="1083015"/>
          </a:xfrm>
          <a:prstGeom prst="wedgeRoundRectCallout">
            <a:avLst>
              <a:gd name="adj1" fmla="val 52383"/>
              <a:gd name="adj2" fmla="val 38215"/>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dirty="0" smtClean="0">
                <a:solidFill>
                  <a:schemeClr val="tx1"/>
                </a:solidFill>
              </a:rPr>
              <a:t>במדבר ו/ט-י:  וכי </a:t>
            </a:r>
            <a:r>
              <a:rPr lang="he-IL" sz="1600" dirty="0">
                <a:solidFill>
                  <a:schemeClr val="tx1"/>
                </a:solidFill>
              </a:rPr>
              <a:t>ימות מת עליו בפתע </a:t>
            </a:r>
            <a:r>
              <a:rPr lang="he-IL" sz="1600" dirty="0" err="1">
                <a:solidFill>
                  <a:schemeClr val="tx1"/>
                </a:solidFill>
              </a:rPr>
              <a:t>פתאם</a:t>
            </a:r>
            <a:r>
              <a:rPr lang="he-IL" sz="1600" dirty="0">
                <a:solidFill>
                  <a:schemeClr val="tx1"/>
                </a:solidFill>
              </a:rPr>
              <a:t> וטמא ראש נזרו וגלח ראשו ביום טהרתו ביום השביעי </a:t>
            </a:r>
            <a:r>
              <a:rPr lang="he-IL" sz="1600" dirty="0" smtClean="0">
                <a:solidFill>
                  <a:schemeClr val="tx1"/>
                </a:solidFill>
              </a:rPr>
              <a:t>יגלחנו. וביום </a:t>
            </a:r>
            <a:r>
              <a:rPr lang="he-IL" sz="1600" dirty="0">
                <a:solidFill>
                  <a:schemeClr val="tx1"/>
                </a:solidFill>
              </a:rPr>
              <a:t>השמיני יבא שתי תרים או שני בני יונה אל הכהן אל פתח אהל </a:t>
            </a:r>
            <a:r>
              <a:rPr lang="he-IL" sz="1600" dirty="0" smtClean="0">
                <a:solidFill>
                  <a:schemeClr val="tx1"/>
                </a:solidFill>
              </a:rPr>
              <a:t>מועד.</a:t>
            </a:r>
            <a:endParaRPr lang="he-IL" sz="1600" dirty="0">
              <a:solidFill>
                <a:schemeClr val="tx1"/>
              </a:solidFill>
            </a:endParaRPr>
          </a:p>
        </p:txBody>
      </p:sp>
    </p:spTree>
    <p:extLst>
      <p:ext uri="{BB962C8B-B14F-4D97-AF65-F5344CB8AC3E}">
        <p14:creationId xmlns:p14="http://schemas.microsoft.com/office/powerpoint/2010/main" val="99234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a:t>
            </a:r>
            <a:r>
              <a:rPr lang="he-IL" sz="2800" b="1" dirty="0">
                <a:solidFill>
                  <a:schemeClr val="accent2"/>
                </a:solidFill>
              </a:rPr>
              <a:t>בשיעור </a:t>
            </a:r>
            <a:r>
              <a:rPr lang="he-IL" sz="2800" b="1" dirty="0" smtClean="0">
                <a:solidFill>
                  <a:schemeClr val="accent2"/>
                </a:solidFill>
              </a:rPr>
              <a:t>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a:t>
            </a:r>
            <a:r>
              <a:rPr lang="he-IL" sz="2300" b="1" dirty="0" err="1" smtClean="0">
                <a:solidFill>
                  <a:srgbClr val="EEECE1">
                    <a:lumMod val="50000"/>
                  </a:srgbClr>
                </a:solidFill>
              </a:rPr>
              <a:t>לע"נ</a:t>
            </a:r>
            <a:r>
              <a:rPr lang="he-IL" sz="2300" b="1" dirty="0" smtClean="0">
                <a:solidFill>
                  <a:srgbClr val="EEECE1">
                    <a:lumMod val="50000"/>
                  </a:srgbClr>
                </a:solidFill>
              </a:rPr>
              <a:t> הרב אלימלך בן הרב ישעיהו שפירא</a:t>
            </a:r>
          </a:p>
          <a:p>
            <a:pPr lvl="0" algn="ctr"/>
            <a:endParaRPr lang="he-IL" sz="1600" dirty="0" smtClean="0">
              <a:solidFill>
                <a:prstClr val="black"/>
              </a:solidFill>
            </a:endParaRPr>
          </a:p>
          <a:p>
            <a:pPr lvl="0" algn="ctr"/>
            <a:r>
              <a:rPr lang="he-IL" dirty="0" smtClean="0">
                <a:solidFill>
                  <a:prstClr val="black"/>
                </a:solidFill>
              </a:rPr>
              <a:t>לסיוע טכני ולהקדשת שיעורים:</a:t>
            </a:r>
            <a:r>
              <a:rPr lang="en-US" dirty="0" smtClean="0">
                <a:solidFill>
                  <a:prstClr val="black"/>
                </a:solidFill>
                <a:hlinkClick r:id="rId2"/>
              </a:rPr>
              <a:t>daf-yomi@daf-yomi.com</a:t>
            </a:r>
            <a:r>
              <a:rPr lang="en-US" dirty="0" smtClean="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10" name="טבלה 9"/>
          <p:cNvGraphicFramePr>
            <a:graphicFrameLocks noGrp="1"/>
          </p:cNvGraphicFramePr>
          <p:nvPr>
            <p:extLst>
              <p:ext uri="{D42A27DB-BD31-4B8C-83A1-F6EECF244321}">
                <p14:modId xmlns:p14="http://schemas.microsoft.com/office/powerpoint/2010/main" val="1534550822"/>
              </p:ext>
            </p:extLst>
          </p:nvPr>
        </p:nvGraphicFramePr>
        <p:xfrm>
          <a:off x="1115615" y="2996952"/>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(כ"ב</a:t>
                      </a:r>
                      <a:r>
                        <a:rPr lang="he-IL" sz="1500" baseline="0" dirty="0" smtClean="0">
                          <a:effectLst/>
                          <a:latin typeface="Calibri"/>
                          <a:ea typeface="Calibri"/>
                          <a:cs typeface="Arial"/>
                        </a:rPr>
                        <a:t> אלול</a:t>
                      </a:r>
                      <a:r>
                        <a:rPr lang="he-IL" sz="1500" dirty="0" smtClean="0">
                          <a:effectLst/>
                          <a:latin typeface="Calibri"/>
                          <a:ea typeface="Calibri"/>
                          <a:cs typeface="Arial"/>
                        </a:rPr>
                        <a:t>)</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טו ע"א (משנה) – </a:t>
                      </a:r>
                      <a:r>
                        <a:rPr lang="he-IL" sz="1500" kern="1200" dirty="0" err="1" smtClean="0">
                          <a:solidFill>
                            <a:schemeClr val="tx1"/>
                          </a:solidFill>
                          <a:effectLst/>
                          <a:latin typeface="+mn-lt"/>
                          <a:ea typeface="Calibri"/>
                          <a:cs typeface="Arial"/>
                        </a:rPr>
                        <a:t>טז</a:t>
                      </a:r>
                      <a:r>
                        <a:rPr lang="he-IL" sz="1500" kern="1200" dirty="0" smtClean="0">
                          <a:solidFill>
                            <a:schemeClr val="tx1"/>
                          </a:solidFill>
                          <a:effectLst/>
                          <a:latin typeface="+mn-lt"/>
                          <a:ea typeface="Calibri"/>
                          <a:cs typeface="Arial"/>
                        </a:rPr>
                        <a:t> ע"א (סוף הפרק)</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(כ"ג</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mn-lt"/>
                          <a:ea typeface="Calibri"/>
                          <a:cs typeface="Arial"/>
                        </a:rPr>
                        <a:t>טז</a:t>
                      </a:r>
                      <a:r>
                        <a:rPr lang="he-IL" sz="1500" kern="1200" dirty="0" smtClean="0">
                          <a:solidFill>
                            <a:schemeClr val="tx1"/>
                          </a:solidFill>
                          <a:effectLst/>
                          <a:latin typeface="+mn-lt"/>
                          <a:ea typeface="Calibri"/>
                          <a:cs typeface="Arial"/>
                        </a:rPr>
                        <a:t> ע"א (משנה) - </a:t>
                      </a:r>
                      <a:r>
                        <a:rPr lang="he-IL" sz="1500" kern="1200" dirty="0" err="1" smtClean="0">
                          <a:solidFill>
                            <a:schemeClr val="tx1"/>
                          </a:solidFill>
                          <a:effectLst/>
                          <a:latin typeface="+mn-lt"/>
                          <a:ea typeface="Calibri"/>
                          <a:cs typeface="Arial"/>
                        </a:rPr>
                        <a:t>יז</a:t>
                      </a:r>
                      <a:r>
                        <a:rPr lang="he-IL" sz="1500" kern="1200" dirty="0" smtClean="0">
                          <a:solidFill>
                            <a:schemeClr val="tx1"/>
                          </a:solidFill>
                          <a:effectLst/>
                          <a:latin typeface="+mn-lt"/>
                          <a:ea typeface="Calibri"/>
                          <a:cs typeface="Arial"/>
                        </a:rPr>
                        <a:t> ע"א (שורה 6)</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דובי שחור</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(כ"ד</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mn-lt"/>
                          <a:ea typeface="Calibri"/>
                          <a:cs typeface="Arial"/>
                        </a:rPr>
                        <a:t>יז</a:t>
                      </a:r>
                      <a:r>
                        <a:rPr lang="he-IL" sz="1500" kern="1200" dirty="0" smtClean="0">
                          <a:solidFill>
                            <a:schemeClr val="tx1"/>
                          </a:solidFill>
                          <a:effectLst/>
                          <a:latin typeface="+mn-lt"/>
                          <a:ea typeface="Calibri"/>
                          <a:cs typeface="Arial"/>
                        </a:rPr>
                        <a:t> ע"א (שורה 6) - </a:t>
                      </a:r>
                      <a:r>
                        <a:rPr lang="he-IL" sz="1500" kern="1200" dirty="0" err="1" smtClean="0">
                          <a:solidFill>
                            <a:schemeClr val="tx1"/>
                          </a:solidFill>
                          <a:effectLst/>
                          <a:latin typeface="+mn-lt"/>
                          <a:ea typeface="Calibri"/>
                          <a:cs typeface="Arial"/>
                        </a:rPr>
                        <a:t>יח</a:t>
                      </a:r>
                      <a:r>
                        <a:rPr lang="he-IL" sz="1500" kern="1200" dirty="0" smtClean="0">
                          <a:solidFill>
                            <a:schemeClr val="tx1"/>
                          </a:solidFill>
                          <a:effectLst/>
                          <a:latin typeface="+mn-lt"/>
                          <a:ea typeface="Calibri"/>
                          <a:cs typeface="Arial"/>
                        </a:rPr>
                        <a:t> ע"א (שורה 12)</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(כ"ה</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mn-lt"/>
                          <a:ea typeface="Calibri"/>
                          <a:cs typeface="Arial"/>
                        </a:rPr>
                        <a:t>יח</a:t>
                      </a:r>
                      <a:r>
                        <a:rPr lang="he-IL" sz="1500" kern="1200" dirty="0" smtClean="0">
                          <a:solidFill>
                            <a:schemeClr val="tx1"/>
                          </a:solidFill>
                          <a:effectLst/>
                          <a:latin typeface="+mn-lt"/>
                          <a:ea typeface="Calibri"/>
                          <a:cs typeface="Arial"/>
                        </a:rPr>
                        <a:t> ע"א (שורה 13) - </a:t>
                      </a:r>
                      <a:r>
                        <a:rPr lang="he-IL" sz="1500" kern="1200" dirty="0" err="1" smtClean="0">
                          <a:solidFill>
                            <a:schemeClr val="tx1"/>
                          </a:solidFill>
                          <a:effectLst/>
                          <a:latin typeface="+mn-lt"/>
                          <a:ea typeface="Calibri"/>
                          <a:cs typeface="Arial"/>
                        </a:rPr>
                        <a:t>יט</a:t>
                      </a:r>
                      <a:r>
                        <a:rPr lang="he-IL" sz="1500" kern="1200" dirty="0" smtClean="0">
                          <a:solidFill>
                            <a:schemeClr val="tx1"/>
                          </a:solidFill>
                          <a:effectLst/>
                          <a:latin typeface="+mn-lt"/>
                          <a:ea typeface="Calibri"/>
                          <a:cs typeface="Arial"/>
                        </a:rPr>
                        <a:t> ע"א (שורה 3)</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mn-cs"/>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(כ"ו</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err="1" smtClean="0">
                          <a:solidFill>
                            <a:schemeClr val="tx1"/>
                          </a:solidFill>
                          <a:effectLst/>
                          <a:latin typeface="+mn-lt"/>
                          <a:ea typeface="Calibri"/>
                          <a:cs typeface="Arial"/>
                        </a:rPr>
                        <a:t>יט</a:t>
                      </a:r>
                      <a:r>
                        <a:rPr lang="he-IL" sz="1500" kern="1200" dirty="0" smtClean="0">
                          <a:solidFill>
                            <a:schemeClr val="tx1"/>
                          </a:solidFill>
                          <a:effectLst/>
                          <a:latin typeface="+mn-lt"/>
                          <a:ea typeface="Calibri"/>
                          <a:cs typeface="Arial"/>
                        </a:rPr>
                        <a:t> ע"א (שורה 4) - כ ע"א (משנה)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mn-cs"/>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5" name="הסבר מלבני מעוגל 4"/>
          <p:cNvSpPr/>
          <p:nvPr/>
        </p:nvSpPr>
        <p:spPr>
          <a:xfrm>
            <a:off x="336921" y="1160203"/>
            <a:ext cx="7900332" cy="4789077"/>
          </a:xfrm>
          <a:prstGeom prst="wedgeRoundRectCallout">
            <a:avLst>
              <a:gd name="adj1" fmla="val 52279"/>
              <a:gd name="adj2" fmla="val -1219"/>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dirty="0" smtClean="0">
                <a:solidFill>
                  <a:schemeClr val="tx1"/>
                </a:solidFill>
              </a:rPr>
              <a:t>איתמר: </a:t>
            </a:r>
          </a:p>
          <a:p>
            <a:pPr>
              <a:lnSpc>
                <a:spcPct val="120000"/>
              </a:lnSpc>
            </a:pPr>
            <a:r>
              <a:rPr lang="he-IL" dirty="0" smtClean="0">
                <a:solidFill>
                  <a:schemeClr val="tx1"/>
                </a:solidFill>
              </a:rPr>
              <a:t>מי </a:t>
            </a:r>
            <a:r>
              <a:rPr lang="he-IL" dirty="0">
                <a:solidFill>
                  <a:schemeClr val="tx1"/>
                </a:solidFill>
              </a:rPr>
              <a:t>שנזר והוא בבית </a:t>
            </a:r>
            <a:r>
              <a:rPr lang="he-IL" dirty="0" smtClean="0">
                <a:solidFill>
                  <a:schemeClr val="tx1"/>
                </a:solidFill>
              </a:rPr>
              <a:t>הקברות - </a:t>
            </a:r>
          </a:p>
          <a:p>
            <a:pPr>
              <a:lnSpc>
                <a:spcPct val="120000"/>
              </a:lnSpc>
            </a:pPr>
            <a:r>
              <a:rPr lang="he-IL" dirty="0" smtClean="0">
                <a:solidFill>
                  <a:schemeClr val="tx1"/>
                </a:solidFill>
              </a:rPr>
              <a:t>ר</a:t>
            </a:r>
            <a:r>
              <a:rPr lang="he-IL" dirty="0">
                <a:solidFill>
                  <a:schemeClr val="tx1"/>
                </a:solidFill>
              </a:rPr>
              <a:t>' יוחנן </a:t>
            </a:r>
            <a:r>
              <a:rPr lang="he-IL" dirty="0" smtClean="0">
                <a:solidFill>
                  <a:schemeClr val="tx1"/>
                </a:solidFill>
              </a:rPr>
              <a:t>אמר: </a:t>
            </a:r>
            <a:r>
              <a:rPr lang="he-IL" dirty="0">
                <a:solidFill>
                  <a:schemeClr val="tx1"/>
                </a:solidFill>
              </a:rPr>
              <a:t>נזירות חלה </a:t>
            </a:r>
            <a:r>
              <a:rPr lang="he-IL" dirty="0" smtClean="0">
                <a:solidFill>
                  <a:schemeClr val="tx1"/>
                </a:solidFill>
              </a:rPr>
              <a:t>עליו.</a:t>
            </a:r>
          </a:p>
          <a:p>
            <a:pPr>
              <a:lnSpc>
                <a:spcPct val="120000"/>
              </a:lnSpc>
            </a:pPr>
            <a:r>
              <a:rPr lang="he-IL" dirty="0" err="1" smtClean="0">
                <a:solidFill>
                  <a:schemeClr val="tx1"/>
                </a:solidFill>
              </a:rPr>
              <a:t>ור</a:t>
            </a:r>
            <a:r>
              <a:rPr lang="he-IL" dirty="0">
                <a:solidFill>
                  <a:schemeClr val="tx1"/>
                </a:solidFill>
              </a:rPr>
              <a:t>''ל </a:t>
            </a:r>
            <a:r>
              <a:rPr lang="he-IL" dirty="0" smtClean="0">
                <a:solidFill>
                  <a:schemeClr val="tx1"/>
                </a:solidFill>
              </a:rPr>
              <a:t>אמר: </a:t>
            </a:r>
            <a:r>
              <a:rPr lang="he-IL" dirty="0">
                <a:solidFill>
                  <a:schemeClr val="tx1"/>
                </a:solidFill>
              </a:rPr>
              <a:t>אין נזירות חלה </a:t>
            </a:r>
            <a:r>
              <a:rPr lang="he-IL" dirty="0" smtClean="0">
                <a:solidFill>
                  <a:schemeClr val="tx1"/>
                </a:solidFill>
              </a:rPr>
              <a:t>עליו. </a:t>
            </a:r>
            <a:r>
              <a:rPr lang="en-US" dirty="0" smtClean="0">
                <a:solidFill>
                  <a:schemeClr val="tx1"/>
                </a:solidFill>
              </a:rPr>
              <a:t/>
            </a:r>
            <a:br>
              <a:rPr lang="en-US" dirty="0" smtClean="0">
                <a:solidFill>
                  <a:schemeClr val="tx1"/>
                </a:solidFill>
              </a:rPr>
            </a:br>
            <a:endParaRPr lang="he-IL" dirty="0" smtClean="0">
              <a:solidFill>
                <a:schemeClr val="tx1"/>
              </a:solidFill>
            </a:endParaRPr>
          </a:p>
          <a:p>
            <a:pPr>
              <a:lnSpc>
                <a:spcPct val="120000"/>
              </a:lnSpc>
            </a:pPr>
            <a:r>
              <a:rPr lang="he-IL" dirty="0" smtClean="0">
                <a:solidFill>
                  <a:schemeClr val="tx1"/>
                </a:solidFill>
              </a:rPr>
              <a:t>ר</a:t>
            </a:r>
            <a:r>
              <a:rPr lang="he-IL" dirty="0">
                <a:solidFill>
                  <a:schemeClr val="tx1"/>
                </a:solidFill>
              </a:rPr>
              <a:t>' יוחנן </a:t>
            </a:r>
            <a:r>
              <a:rPr lang="he-IL" dirty="0" smtClean="0">
                <a:solidFill>
                  <a:schemeClr val="tx1"/>
                </a:solidFill>
              </a:rPr>
              <a:t>אמר: </a:t>
            </a:r>
            <a:r>
              <a:rPr lang="he-IL" dirty="0">
                <a:solidFill>
                  <a:schemeClr val="tx1"/>
                </a:solidFill>
              </a:rPr>
              <a:t>נזירות חלה </a:t>
            </a:r>
            <a:r>
              <a:rPr lang="he-IL" dirty="0" smtClean="0">
                <a:solidFill>
                  <a:schemeClr val="tx1"/>
                </a:solidFill>
              </a:rPr>
              <a:t>עליו, </a:t>
            </a:r>
            <a:r>
              <a:rPr lang="he-IL" dirty="0">
                <a:solidFill>
                  <a:schemeClr val="tx1"/>
                </a:solidFill>
              </a:rPr>
              <a:t>סבר </a:t>
            </a:r>
            <a:r>
              <a:rPr lang="he-IL" dirty="0" err="1">
                <a:solidFill>
                  <a:schemeClr val="tx1"/>
                </a:solidFill>
              </a:rPr>
              <a:t>מיתלא</a:t>
            </a:r>
            <a:r>
              <a:rPr lang="he-IL" dirty="0">
                <a:solidFill>
                  <a:schemeClr val="tx1"/>
                </a:solidFill>
              </a:rPr>
              <a:t> </a:t>
            </a:r>
            <a:r>
              <a:rPr lang="he-IL" dirty="0" err="1">
                <a:solidFill>
                  <a:schemeClr val="tx1"/>
                </a:solidFill>
              </a:rPr>
              <a:t>תליא</a:t>
            </a:r>
            <a:r>
              <a:rPr lang="he-IL" dirty="0">
                <a:solidFill>
                  <a:schemeClr val="tx1"/>
                </a:solidFill>
              </a:rPr>
              <a:t> </a:t>
            </a:r>
            <a:r>
              <a:rPr lang="he-IL" dirty="0" smtClean="0">
                <a:solidFill>
                  <a:schemeClr val="tx1"/>
                </a:solidFill>
              </a:rPr>
              <a:t>וקיימא כיון </a:t>
            </a:r>
            <a:r>
              <a:rPr lang="he-IL" dirty="0" err="1">
                <a:solidFill>
                  <a:schemeClr val="tx1"/>
                </a:solidFill>
              </a:rPr>
              <a:t>דמשכחא</a:t>
            </a:r>
            <a:r>
              <a:rPr lang="he-IL" dirty="0">
                <a:solidFill>
                  <a:schemeClr val="tx1"/>
                </a:solidFill>
              </a:rPr>
              <a:t> טהרה </a:t>
            </a:r>
            <a:r>
              <a:rPr lang="he-IL" dirty="0" err="1" smtClean="0">
                <a:solidFill>
                  <a:schemeClr val="tx1"/>
                </a:solidFill>
              </a:rPr>
              <a:t>חיילא</a:t>
            </a:r>
            <a:r>
              <a:rPr lang="he-IL" dirty="0" smtClean="0">
                <a:solidFill>
                  <a:schemeClr val="tx1"/>
                </a:solidFill>
              </a:rPr>
              <a:t>. </a:t>
            </a:r>
          </a:p>
          <a:p>
            <a:pPr>
              <a:lnSpc>
                <a:spcPct val="120000"/>
              </a:lnSpc>
            </a:pPr>
            <a:r>
              <a:rPr lang="he-IL" dirty="0" err="1" smtClean="0">
                <a:solidFill>
                  <a:schemeClr val="tx1"/>
                </a:solidFill>
              </a:rPr>
              <a:t>ור</a:t>
            </a:r>
            <a:r>
              <a:rPr lang="he-IL" dirty="0">
                <a:solidFill>
                  <a:schemeClr val="tx1"/>
                </a:solidFill>
              </a:rPr>
              <a:t>''ל </a:t>
            </a:r>
            <a:r>
              <a:rPr lang="he-IL" dirty="0" smtClean="0">
                <a:solidFill>
                  <a:schemeClr val="tx1"/>
                </a:solidFill>
              </a:rPr>
              <a:t>אמר: </a:t>
            </a:r>
            <a:r>
              <a:rPr lang="he-IL" dirty="0">
                <a:solidFill>
                  <a:schemeClr val="tx1"/>
                </a:solidFill>
              </a:rPr>
              <a:t>אין נזירות חלה </a:t>
            </a:r>
            <a:r>
              <a:rPr lang="he-IL" dirty="0" smtClean="0">
                <a:solidFill>
                  <a:schemeClr val="tx1"/>
                </a:solidFill>
              </a:rPr>
              <a:t>עליו, </a:t>
            </a:r>
            <a:r>
              <a:rPr lang="he-IL" dirty="0">
                <a:solidFill>
                  <a:schemeClr val="tx1"/>
                </a:solidFill>
              </a:rPr>
              <a:t>אי הדר ואמר </a:t>
            </a:r>
            <a:r>
              <a:rPr lang="he-IL" dirty="0" err="1">
                <a:solidFill>
                  <a:schemeClr val="tx1"/>
                </a:solidFill>
              </a:rPr>
              <a:t>חיילא</a:t>
            </a:r>
            <a:r>
              <a:rPr lang="he-IL" dirty="0">
                <a:solidFill>
                  <a:schemeClr val="tx1"/>
                </a:solidFill>
              </a:rPr>
              <a:t> עליה ואי לא </a:t>
            </a:r>
            <a:r>
              <a:rPr lang="he-IL" dirty="0" err="1" smtClean="0">
                <a:solidFill>
                  <a:schemeClr val="tx1"/>
                </a:solidFill>
              </a:rPr>
              <a:t>לא</a:t>
            </a:r>
            <a:r>
              <a:rPr lang="he-IL" dirty="0" smtClean="0">
                <a:solidFill>
                  <a:schemeClr val="tx1"/>
                </a:solidFill>
              </a:rPr>
              <a:t>. </a:t>
            </a:r>
          </a:p>
          <a:p>
            <a:pPr>
              <a:lnSpc>
                <a:spcPct val="120000"/>
              </a:lnSpc>
            </a:pPr>
            <a:endParaRPr lang="he-IL" dirty="0">
              <a:solidFill>
                <a:schemeClr val="tx1"/>
              </a:solidFill>
            </a:endParaRPr>
          </a:p>
          <a:p>
            <a:pPr>
              <a:lnSpc>
                <a:spcPct val="120000"/>
              </a:lnSpc>
            </a:pPr>
            <a:r>
              <a:rPr lang="he-IL" dirty="0" err="1" smtClean="0">
                <a:solidFill>
                  <a:schemeClr val="tx1"/>
                </a:solidFill>
              </a:rPr>
              <a:t>איתיביה</a:t>
            </a:r>
            <a:r>
              <a:rPr lang="he-IL" dirty="0" smtClean="0">
                <a:solidFill>
                  <a:schemeClr val="tx1"/>
                </a:solidFill>
              </a:rPr>
              <a:t> </a:t>
            </a:r>
            <a:r>
              <a:rPr lang="he-IL" dirty="0">
                <a:solidFill>
                  <a:schemeClr val="tx1"/>
                </a:solidFill>
              </a:rPr>
              <a:t>ר' יוחנן </a:t>
            </a:r>
            <a:r>
              <a:rPr lang="he-IL" dirty="0" err="1">
                <a:solidFill>
                  <a:schemeClr val="tx1"/>
                </a:solidFill>
              </a:rPr>
              <a:t>לר</a:t>
            </a:r>
            <a:r>
              <a:rPr lang="he-IL" dirty="0">
                <a:solidFill>
                  <a:schemeClr val="tx1"/>
                </a:solidFill>
              </a:rPr>
              <a:t>'</a:t>
            </a:r>
            <a:r>
              <a:rPr lang="he-IL" dirty="0" smtClean="0">
                <a:solidFill>
                  <a:schemeClr val="tx1"/>
                </a:solidFill>
              </a:rPr>
              <a:t>'ל...</a:t>
            </a:r>
          </a:p>
          <a:p>
            <a:pPr>
              <a:lnSpc>
                <a:spcPct val="120000"/>
              </a:lnSpc>
            </a:pPr>
            <a:r>
              <a:rPr lang="he-IL" dirty="0" err="1" smtClean="0">
                <a:solidFill>
                  <a:schemeClr val="tx1"/>
                </a:solidFill>
              </a:rPr>
              <a:t>א</a:t>
            </a:r>
            <a:r>
              <a:rPr lang="he-IL" dirty="0" err="1">
                <a:solidFill>
                  <a:schemeClr val="tx1"/>
                </a:solidFill>
              </a:rPr>
              <a:t>'</a:t>
            </a:r>
            <a:r>
              <a:rPr lang="he-IL" dirty="0" err="1" smtClean="0">
                <a:solidFill>
                  <a:schemeClr val="tx1"/>
                </a:solidFill>
              </a:rPr>
              <a:t>'ל</a:t>
            </a:r>
            <a:r>
              <a:rPr lang="he-IL" dirty="0" smtClean="0">
                <a:solidFill>
                  <a:schemeClr val="tx1"/>
                </a:solidFill>
              </a:rPr>
              <a:t>...</a:t>
            </a:r>
          </a:p>
          <a:p>
            <a:pPr>
              <a:lnSpc>
                <a:spcPct val="120000"/>
              </a:lnSpc>
            </a:pPr>
            <a:endParaRPr lang="he-IL" sz="600" dirty="0" smtClean="0">
              <a:solidFill>
                <a:schemeClr val="tx1"/>
              </a:solidFill>
            </a:endParaRPr>
          </a:p>
          <a:p>
            <a:pPr>
              <a:lnSpc>
                <a:spcPct val="120000"/>
              </a:lnSpc>
            </a:pPr>
            <a:r>
              <a:rPr lang="he-IL" dirty="0" err="1" smtClean="0">
                <a:solidFill>
                  <a:schemeClr val="tx1"/>
                </a:solidFill>
              </a:rPr>
              <a:t>איתיביה</a:t>
            </a:r>
            <a:r>
              <a:rPr lang="he-IL" dirty="0" smtClean="0">
                <a:solidFill>
                  <a:schemeClr val="tx1"/>
                </a:solidFill>
              </a:rPr>
              <a:t>...</a:t>
            </a:r>
          </a:p>
          <a:p>
            <a:pPr>
              <a:lnSpc>
                <a:spcPct val="120000"/>
              </a:lnSpc>
            </a:pPr>
            <a:r>
              <a:rPr lang="he-IL" dirty="0">
                <a:solidFill>
                  <a:schemeClr val="tx1"/>
                </a:solidFill>
              </a:rPr>
              <a:t>הכא במאי </a:t>
            </a:r>
            <a:r>
              <a:rPr lang="he-IL" dirty="0" smtClean="0">
                <a:solidFill>
                  <a:schemeClr val="tx1"/>
                </a:solidFill>
              </a:rPr>
              <a:t>עסקינן...</a:t>
            </a:r>
          </a:p>
          <a:p>
            <a:pPr>
              <a:lnSpc>
                <a:spcPct val="120000"/>
              </a:lnSpc>
            </a:pPr>
            <a:endParaRPr lang="he-IL" sz="600" dirty="0" smtClean="0">
              <a:solidFill>
                <a:schemeClr val="tx1"/>
              </a:solidFill>
            </a:endParaRPr>
          </a:p>
          <a:p>
            <a:pPr>
              <a:lnSpc>
                <a:spcPct val="120000"/>
              </a:lnSpc>
            </a:pPr>
            <a:r>
              <a:rPr lang="he-IL" dirty="0" err="1" smtClean="0">
                <a:solidFill>
                  <a:schemeClr val="tx1"/>
                </a:solidFill>
              </a:rPr>
              <a:t>איתיביה</a:t>
            </a:r>
            <a:r>
              <a:rPr lang="he-IL" dirty="0" smtClean="0">
                <a:solidFill>
                  <a:schemeClr val="tx1"/>
                </a:solidFill>
              </a:rPr>
              <a:t>... </a:t>
            </a:r>
            <a:endParaRPr lang="he-IL" dirty="0">
              <a:solidFill>
                <a:schemeClr val="tx1"/>
              </a:solidFill>
            </a:endParaRPr>
          </a:p>
        </p:txBody>
      </p:sp>
      <p:sp>
        <p:nvSpPr>
          <p:cNvPr id="6" name="TextBox 5"/>
          <p:cNvSpPr txBox="1"/>
          <p:nvPr/>
        </p:nvSpPr>
        <p:spPr>
          <a:xfrm rot="21066334">
            <a:off x="-180117" y="469472"/>
            <a:ext cx="4680520" cy="369332"/>
          </a:xfrm>
          <a:prstGeom prst="rect">
            <a:avLst/>
          </a:prstGeom>
          <a:noFill/>
        </p:spPr>
        <p:txBody>
          <a:bodyPr wrap="square" rtlCol="1">
            <a:spAutoFit/>
          </a:bodyPr>
          <a:lstStyle/>
          <a:p>
            <a:r>
              <a:rPr lang="he-IL" b="1" dirty="0" smtClean="0">
                <a:solidFill>
                  <a:srgbClr val="FF0000"/>
                </a:solidFill>
              </a:rPr>
              <a:t>חזרה על הסוגיה האחרונה בדף של אתמול</a:t>
            </a:r>
            <a:endParaRPr lang="he-IL" b="1" dirty="0">
              <a:solidFill>
                <a:srgbClr val="FF0000"/>
              </a:solidFill>
            </a:endParaRPr>
          </a:p>
        </p:txBody>
      </p:sp>
      <p:sp>
        <p:nvSpPr>
          <p:cNvPr id="8" name="TextBox 7"/>
          <p:cNvSpPr txBox="1"/>
          <p:nvPr/>
        </p:nvSpPr>
        <p:spPr>
          <a:xfrm>
            <a:off x="7703513" y="1365884"/>
            <a:ext cx="1368152" cy="4016484"/>
          </a:xfrm>
          <a:prstGeom prst="rect">
            <a:avLst/>
          </a:prstGeom>
          <a:noFill/>
        </p:spPr>
        <p:txBody>
          <a:bodyPr wrap="square" rtlCol="1">
            <a:spAutoFit/>
          </a:bodyPr>
          <a:lstStyle/>
          <a:p>
            <a:r>
              <a:rPr lang="he-IL" sz="1400" dirty="0" smtClean="0"/>
              <a:t>דף </a:t>
            </a:r>
            <a:r>
              <a:rPr lang="he-IL" sz="1400" dirty="0" err="1" smtClean="0"/>
              <a:t>טז</a:t>
            </a:r>
            <a:r>
              <a:rPr lang="he-IL" sz="1400" dirty="0" smtClean="0"/>
              <a:t> ע"ב</a:t>
            </a:r>
          </a:p>
          <a:p>
            <a:endParaRPr lang="he-IL" sz="1400" dirty="0"/>
          </a:p>
          <a:p>
            <a:endParaRPr lang="he-IL" sz="1400" dirty="0" smtClean="0"/>
          </a:p>
          <a:p>
            <a:endParaRPr lang="he-IL" sz="1400" dirty="0"/>
          </a:p>
          <a:p>
            <a:endParaRPr lang="he-IL" sz="1400" dirty="0" smtClean="0"/>
          </a:p>
          <a:p>
            <a:endParaRPr lang="he-IL" sz="1400" dirty="0"/>
          </a:p>
          <a:p>
            <a:endParaRPr lang="he-IL" sz="1400" dirty="0" smtClean="0"/>
          </a:p>
          <a:p>
            <a:endParaRPr lang="he-IL" sz="1400" dirty="0"/>
          </a:p>
          <a:p>
            <a:endParaRPr lang="he-IL" sz="1400" dirty="0" smtClean="0"/>
          </a:p>
          <a:p>
            <a:endParaRPr lang="he-IL" sz="1400" dirty="0"/>
          </a:p>
          <a:p>
            <a:endParaRPr lang="he-IL" sz="1400" dirty="0" smtClean="0"/>
          </a:p>
          <a:p>
            <a:endParaRPr lang="he-IL" sz="1400" dirty="0"/>
          </a:p>
          <a:p>
            <a:endParaRPr lang="he-IL" sz="1400" dirty="0" smtClean="0"/>
          </a:p>
          <a:p>
            <a:endParaRPr lang="he-IL" sz="1400" dirty="0"/>
          </a:p>
          <a:p>
            <a:endParaRPr lang="he-IL" sz="1400" dirty="0" smtClean="0"/>
          </a:p>
          <a:p>
            <a:endParaRPr lang="he-IL" sz="1700" dirty="0"/>
          </a:p>
          <a:p>
            <a:endParaRPr lang="he-IL" sz="1400" dirty="0" smtClean="0"/>
          </a:p>
          <a:p>
            <a:r>
              <a:rPr lang="he-IL" sz="1400" dirty="0" smtClean="0"/>
              <a:t>דף </a:t>
            </a:r>
            <a:r>
              <a:rPr lang="he-IL" sz="1400" dirty="0" err="1" smtClean="0"/>
              <a:t>יז</a:t>
            </a:r>
            <a:r>
              <a:rPr lang="he-IL" sz="1400" dirty="0" smtClean="0"/>
              <a:t> ע"א</a:t>
            </a:r>
            <a:endParaRPr lang="he-IL" sz="1400" dirty="0"/>
          </a:p>
        </p:txBody>
      </p:sp>
    </p:spTree>
    <p:extLst>
      <p:ext uri="{BB962C8B-B14F-4D97-AF65-F5344CB8AC3E}">
        <p14:creationId xmlns:p14="http://schemas.microsoft.com/office/powerpoint/2010/main" val="202745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10" name="TextBox 9"/>
          <p:cNvSpPr txBox="1"/>
          <p:nvPr/>
        </p:nvSpPr>
        <p:spPr>
          <a:xfrm>
            <a:off x="150036" y="178007"/>
            <a:ext cx="8627904" cy="6315575"/>
          </a:xfrm>
          <a:prstGeom prst="rect">
            <a:avLst/>
          </a:prstGeom>
          <a:noFill/>
        </p:spPr>
        <p:txBody>
          <a:bodyPr wrap="square" rtlCol="1">
            <a:spAutoFit/>
          </a:bodyPr>
          <a:lstStyle/>
          <a:p>
            <a:pPr>
              <a:lnSpc>
                <a:spcPct val="120000"/>
              </a:lnSpc>
            </a:pPr>
            <a:r>
              <a:rPr lang="he-IL" sz="1300" b="1" dirty="0"/>
              <a:t>איתמר: </a:t>
            </a:r>
          </a:p>
          <a:p>
            <a:pPr>
              <a:lnSpc>
                <a:spcPct val="120000"/>
              </a:lnSpc>
            </a:pPr>
            <a:r>
              <a:rPr lang="he-IL" sz="1300" b="1" dirty="0"/>
              <a:t>מי שנזר והוא בבית הקברות </a:t>
            </a:r>
            <a:r>
              <a:rPr lang="he-IL" sz="1300" b="1" dirty="0" smtClean="0"/>
              <a:t>- ר</a:t>
            </a:r>
            <a:r>
              <a:rPr lang="he-IL" sz="1300" b="1" dirty="0"/>
              <a:t>' יוחנן אמר: נזירות חלה עליו</a:t>
            </a:r>
            <a:r>
              <a:rPr lang="he-IL" sz="1300" b="1" dirty="0" smtClean="0"/>
              <a:t>. </a:t>
            </a:r>
            <a:r>
              <a:rPr lang="he-IL" sz="1300" b="1" dirty="0" err="1" smtClean="0"/>
              <a:t>ור</a:t>
            </a:r>
            <a:r>
              <a:rPr lang="he-IL" sz="1300" b="1" dirty="0"/>
              <a:t>''ל אמר: אין נזירות חלה עליו. </a:t>
            </a:r>
          </a:p>
          <a:p>
            <a:pPr>
              <a:lnSpc>
                <a:spcPct val="120000"/>
              </a:lnSpc>
            </a:pPr>
            <a:r>
              <a:rPr lang="he-IL" sz="1300" b="1" dirty="0"/>
              <a:t>ר' יוחנן אמר: נזירות חלה עליו, סבר </a:t>
            </a:r>
            <a:r>
              <a:rPr lang="he-IL" sz="1300" b="1" dirty="0" err="1"/>
              <a:t>מיתלא</a:t>
            </a:r>
            <a:r>
              <a:rPr lang="he-IL" sz="1300" b="1" dirty="0"/>
              <a:t> </a:t>
            </a:r>
            <a:r>
              <a:rPr lang="he-IL" sz="1300" b="1" dirty="0" err="1"/>
              <a:t>תליא</a:t>
            </a:r>
            <a:r>
              <a:rPr lang="he-IL" sz="1300" b="1" dirty="0"/>
              <a:t> וקיימא כיון </a:t>
            </a:r>
            <a:r>
              <a:rPr lang="he-IL" sz="1300" b="1" dirty="0" err="1"/>
              <a:t>דמשכחא</a:t>
            </a:r>
            <a:r>
              <a:rPr lang="he-IL" sz="1300" b="1" dirty="0"/>
              <a:t> טהרה </a:t>
            </a:r>
            <a:r>
              <a:rPr lang="he-IL" sz="1300" b="1" dirty="0" err="1"/>
              <a:t>חיילא</a:t>
            </a:r>
            <a:r>
              <a:rPr lang="he-IL" sz="1300" b="1" dirty="0"/>
              <a:t>. </a:t>
            </a:r>
          </a:p>
          <a:p>
            <a:pPr>
              <a:lnSpc>
                <a:spcPct val="120000"/>
              </a:lnSpc>
            </a:pPr>
            <a:r>
              <a:rPr lang="he-IL" sz="1300" b="1" dirty="0" err="1"/>
              <a:t>ור</a:t>
            </a:r>
            <a:r>
              <a:rPr lang="he-IL" sz="1300" b="1" dirty="0"/>
              <a:t>''ל אמר: אין נזירות חלה עליו, אי הדר ואמר </a:t>
            </a:r>
            <a:r>
              <a:rPr lang="he-IL" sz="1300" b="1" dirty="0" err="1"/>
              <a:t>חיילא</a:t>
            </a:r>
            <a:r>
              <a:rPr lang="he-IL" sz="1300" b="1" dirty="0"/>
              <a:t> עליה ואי לא </a:t>
            </a:r>
            <a:r>
              <a:rPr lang="he-IL" sz="1300" b="1" dirty="0" err="1"/>
              <a:t>לא</a:t>
            </a:r>
            <a:r>
              <a:rPr lang="he-IL" sz="1300" dirty="0"/>
              <a:t>. </a:t>
            </a:r>
            <a:endParaRPr lang="he-IL" sz="1300" dirty="0" smtClean="0"/>
          </a:p>
          <a:p>
            <a:pPr>
              <a:lnSpc>
                <a:spcPct val="120000"/>
              </a:lnSpc>
            </a:pPr>
            <a:endParaRPr lang="he-IL" sz="500" dirty="0"/>
          </a:p>
          <a:p>
            <a:pPr>
              <a:lnSpc>
                <a:spcPct val="120000"/>
              </a:lnSpc>
            </a:pPr>
            <a:r>
              <a:rPr lang="he-IL" sz="1300" b="1" dirty="0" err="1">
                <a:solidFill>
                  <a:srgbClr val="FF0000"/>
                </a:solidFill>
              </a:rPr>
              <a:t>איתיביה</a:t>
            </a:r>
            <a:r>
              <a:rPr lang="he-IL" sz="1300" b="1" dirty="0">
                <a:solidFill>
                  <a:srgbClr val="FF0000"/>
                </a:solidFill>
              </a:rPr>
              <a:t> ר' יוחנן </a:t>
            </a:r>
            <a:r>
              <a:rPr lang="he-IL" sz="1300" b="1" dirty="0" err="1">
                <a:solidFill>
                  <a:srgbClr val="FF0000"/>
                </a:solidFill>
              </a:rPr>
              <a:t>לר</a:t>
            </a:r>
            <a:r>
              <a:rPr lang="he-IL" sz="1300" b="1" dirty="0">
                <a:solidFill>
                  <a:srgbClr val="FF0000"/>
                </a:solidFill>
              </a:rPr>
              <a:t>'</a:t>
            </a:r>
            <a:r>
              <a:rPr lang="he-IL" sz="1300" b="1" dirty="0" smtClean="0">
                <a:solidFill>
                  <a:srgbClr val="FF0000"/>
                </a:solidFill>
              </a:rPr>
              <a:t>'ל</a:t>
            </a:r>
            <a:r>
              <a:rPr lang="he-IL" sz="1300" dirty="0" smtClean="0"/>
              <a:t>: </a:t>
            </a:r>
            <a:r>
              <a:rPr lang="he-IL" sz="1300" dirty="0">
                <a:solidFill>
                  <a:srgbClr val="F79646">
                    <a:lumMod val="50000"/>
                  </a:srgbClr>
                </a:solidFill>
              </a:rPr>
              <a:t>מי שנזר והוא בבית הקברות אפי' היה שם שלשים יום אין </a:t>
            </a:r>
            <a:r>
              <a:rPr lang="he-IL" sz="1300" dirty="0" err="1">
                <a:solidFill>
                  <a:srgbClr val="F79646">
                    <a:lumMod val="50000"/>
                  </a:srgbClr>
                </a:solidFill>
              </a:rPr>
              <a:t>עולין</a:t>
            </a:r>
            <a:r>
              <a:rPr lang="he-IL" sz="1300" dirty="0">
                <a:solidFill>
                  <a:srgbClr val="F79646">
                    <a:lumMod val="50000"/>
                  </a:srgbClr>
                </a:solidFill>
              </a:rPr>
              <a:t> מן </a:t>
            </a:r>
            <a:r>
              <a:rPr lang="he-IL" sz="1300" dirty="0" err="1">
                <a:solidFill>
                  <a:srgbClr val="F79646">
                    <a:lumMod val="50000"/>
                  </a:srgbClr>
                </a:solidFill>
              </a:rPr>
              <a:t>המנין</a:t>
            </a:r>
            <a:r>
              <a:rPr lang="he-IL" sz="1300" dirty="0">
                <a:solidFill>
                  <a:srgbClr val="F79646">
                    <a:lumMod val="50000"/>
                  </a:srgbClr>
                </a:solidFill>
              </a:rPr>
              <a:t> ואינו מביא קרבן טומאה </a:t>
            </a:r>
            <a:r>
              <a:rPr lang="he-IL" sz="1300" dirty="0" smtClean="0"/>
              <a:t>- קרבן </a:t>
            </a:r>
            <a:r>
              <a:rPr lang="he-IL" sz="1300" dirty="0"/>
              <a:t>טומאה הוא דלא </a:t>
            </a:r>
            <a:r>
              <a:rPr lang="he-IL" sz="1300" dirty="0" err="1"/>
              <a:t>מייתי</a:t>
            </a:r>
            <a:r>
              <a:rPr lang="he-IL" sz="1300" dirty="0"/>
              <a:t> הא </a:t>
            </a:r>
            <a:r>
              <a:rPr lang="he-IL" sz="1300" dirty="0" err="1"/>
              <a:t>מיחל</a:t>
            </a:r>
            <a:r>
              <a:rPr lang="he-IL" sz="1300" dirty="0"/>
              <a:t> </a:t>
            </a:r>
            <a:r>
              <a:rPr lang="he-IL" sz="1300" dirty="0" err="1"/>
              <a:t>חיילא</a:t>
            </a:r>
            <a:r>
              <a:rPr lang="he-IL" sz="1300" dirty="0"/>
              <a:t> </a:t>
            </a:r>
            <a:r>
              <a:rPr lang="he-IL" sz="1300" dirty="0" smtClean="0"/>
              <a:t>עליה. </a:t>
            </a:r>
          </a:p>
          <a:p>
            <a:pPr>
              <a:lnSpc>
                <a:spcPct val="120000"/>
              </a:lnSpc>
            </a:pPr>
            <a:r>
              <a:rPr lang="he-IL" sz="1300" b="1" dirty="0" err="1" smtClean="0">
                <a:solidFill>
                  <a:srgbClr val="7030A0"/>
                </a:solidFill>
              </a:rPr>
              <a:t>א</a:t>
            </a:r>
            <a:r>
              <a:rPr lang="he-IL" sz="1300" b="1" dirty="0" err="1">
                <a:solidFill>
                  <a:srgbClr val="7030A0"/>
                </a:solidFill>
              </a:rPr>
              <a:t>'</a:t>
            </a:r>
            <a:r>
              <a:rPr lang="he-IL" sz="1300" b="1" dirty="0" err="1" smtClean="0">
                <a:solidFill>
                  <a:srgbClr val="7030A0"/>
                </a:solidFill>
              </a:rPr>
              <a:t>'ל</a:t>
            </a:r>
            <a:r>
              <a:rPr lang="he-IL" sz="1300" dirty="0" smtClean="0"/>
              <a:t>: </a:t>
            </a:r>
            <a:r>
              <a:rPr lang="he-IL" sz="1300" dirty="0"/>
              <a:t>אינו בתורת טומאה ואינו בתורת </a:t>
            </a:r>
            <a:r>
              <a:rPr lang="he-IL" sz="1300" dirty="0" smtClean="0"/>
              <a:t>קרבן.</a:t>
            </a:r>
          </a:p>
          <a:p>
            <a:pPr>
              <a:lnSpc>
                <a:spcPct val="120000"/>
              </a:lnSpc>
            </a:pPr>
            <a:endParaRPr lang="he-IL" sz="500" b="1" dirty="0" smtClean="0">
              <a:solidFill>
                <a:srgbClr val="FF0000"/>
              </a:solidFill>
            </a:endParaRPr>
          </a:p>
          <a:p>
            <a:pPr>
              <a:lnSpc>
                <a:spcPct val="120000"/>
              </a:lnSpc>
            </a:pPr>
            <a:r>
              <a:rPr lang="he-IL" sz="1300" b="1" dirty="0" err="1" smtClean="0">
                <a:solidFill>
                  <a:srgbClr val="FF0000"/>
                </a:solidFill>
              </a:rPr>
              <a:t>איתיביה</a:t>
            </a:r>
            <a:r>
              <a:rPr lang="he-IL" sz="1300" dirty="0" smtClean="0"/>
              <a:t>: </a:t>
            </a:r>
            <a:r>
              <a:rPr lang="he-IL" sz="1300" dirty="0">
                <a:solidFill>
                  <a:srgbClr val="F79646">
                    <a:lumMod val="50000"/>
                  </a:srgbClr>
                </a:solidFill>
              </a:rPr>
              <a:t>מי שהיה טמא ונזר אסור לגלח ולשתות יין </a:t>
            </a:r>
            <a:r>
              <a:rPr lang="he-IL" sz="1300" dirty="0" err="1">
                <a:solidFill>
                  <a:srgbClr val="F79646">
                    <a:lumMod val="50000"/>
                  </a:srgbClr>
                </a:solidFill>
              </a:rPr>
              <a:t>וליטמא</a:t>
            </a:r>
            <a:r>
              <a:rPr lang="he-IL" sz="1300" dirty="0">
                <a:solidFill>
                  <a:srgbClr val="F79646">
                    <a:lumMod val="50000"/>
                  </a:srgbClr>
                </a:solidFill>
              </a:rPr>
              <a:t> למתים ואם גילח ושתה יין ונטמא למתים </a:t>
            </a:r>
            <a:r>
              <a:rPr lang="he-IL" sz="1300" dirty="0" err="1">
                <a:solidFill>
                  <a:srgbClr val="F79646">
                    <a:lumMod val="50000"/>
                  </a:srgbClr>
                </a:solidFill>
              </a:rPr>
              <a:t>ה''ז</a:t>
            </a:r>
            <a:r>
              <a:rPr lang="he-IL" sz="1300" dirty="0">
                <a:solidFill>
                  <a:srgbClr val="F79646">
                    <a:lumMod val="50000"/>
                  </a:srgbClr>
                </a:solidFill>
              </a:rPr>
              <a:t> סופג את הארבעים </a:t>
            </a:r>
            <a:r>
              <a:rPr lang="he-IL" sz="1300" dirty="0" smtClean="0"/>
              <a:t>- אי </a:t>
            </a:r>
            <a:r>
              <a:rPr lang="he-IL" sz="1300" dirty="0"/>
              <a:t>אמרת </a:t>
            </a:r>
            <a:r>
              <a:rPr lang="he-IL" sz="1300" dirty="0" err="1"/>
              <a:t>בשלמא</a:t>
            </a:r>
            <a:r>
              <a:rPr lang="he-IL" sz="1300" dirty="0"/>
              <a:t> </a:t>
            </a:r>
            <a:r>
              <a:rPr lang="he-IL" sz="1300" dirty="0" err="1"/>
              <a:t>חיילא</a:t>
            </a:r>
            <a:r>
              <a:rPr lang="he-IL" sz="1300" dirty="0"/>
              <a:t> היינו טעמא </a:t>
            </a:r>
            <a:r>
              <a:rPr lang="he-IL" sz="1300" dirty="0" err="1"/>
              <a:t>דסופג</a:t>
            </a:r>
            <a:r>
              <a:rPr lang="he-IL" sz="1300" dirty="0"/>
              <a:t> את הארבעים אלא אי אמרת לא </a:t>
            </a:r>
            <a:r>
              <a:rPr lang="he-IL" sz="1300" dirty="0" err="1"/>
              <a:t>חיילא</a:t>
            </a:r>
            <a:r>
              <a:rPr lang="he-IL" sz="1300" dirty="0"/>
              <a:t> </a:t>
            </a:r>
            <a:r>
              <a:rPr lang="he-IL" sz="1300" dirty="0" err="1"/>
              <a:t>אמאי</a:t>
            </a:r>
            <a:r>
              <a:rPr lang="he-IL" sz="1300" dirty="0"/>
              <a:t> סופג את </a:t>
            </a:r>
            <a:r>
              <a:rPr lang="he-IL" sz="1300" dirty="0" smtClean="0"/>
              <a:t>הארבעים.</a:t>
            </a:r>
          </a:p>
          <a:p>
            <a:pPr>
              <a:lnSpc>
                <a:spcPct val="120000"/>
              </a:lnSpc>
            </a:pPr>
            <a:r>
              <a:rPr lang="he-IL" sz="1300" b="1" dirty="0">
                <a:solidFill>
                  <a:srgbClr val="7030A0"/>
                </a:solidFill>
              </a:rPr>
              <a:t>הכא במאי עסקינן</a:t>
            </a:r>
            <a:r>
              <a:rPr lang="he-IL" sz="1300" dirty="0" smtClean="0"/>
              <a:t>: </a:t>
            </a:r>
            <a:r>
              <a:rPr lang="he-IL" sz="1300" dirty="0"/>
              <a:t>ביוצא </a:t>
            </a:r>
            <a:r>
              <a:rPr lang="he-IL" sz="1300" dirty="0" smtClean="0"/>
              <a:t>ונכנס. </a:t>
            </a:r>
          </a:p>
          <a:p>
            <a:pPr>
              <a:lnSpc>
                <a:spcPct val="120000"/>
              </a:lnSpc>
            </a:pPr>
            <a:endParaRPr lang="he-IL" sz="500" b="1" dirty="0" smtClean="0">
              <a:solidFill>
                <a:srgbClr val="FF0000"/>
              </a:solidFill>
            </a:endParaRPr>
          </a:p>
          <a:p>
            <a:pPr>
              <a:lnSpc>
                <a:spcPct val="120000"/>
              </a:lnSpc>
            </a:pPr>
            <a:r>
              <a:rPr lang="he-IL" sz="1300" b="1" dirty="0" err="1" smtClean="0">
                <a:solidFill>
                  <a:srgbClr val="FF0000"/>
                </a:solidFill>
              </a:rPr>
              <a:t>איתיביה</a:t>
            </a:r>
            <a:r>
              <a:rPr lang="he-IL" sz="1300" dirty="0" smtClean="0"/>
              <a:t>: </a:t>
            </a:r>
            <a:r>
              <a:rPr lang="he-IL" sz="1300" dirty="0">
                <a:solidFill>
                  <a:srgbClr val="F79646">
                    <a:lumMod val="50000"/>
                  </a:srgbClr>
                </a:solidFill>
              </a:rPr>
              <a:t>אין בין טמא שנזר לנזיר טהור שנטמא אלא טמא שנזר שביעי שלו עולה לו </a:t>
            </a:r>
            <a:r>
              <a:rPr lang="he-IL" sz="1300" dirty="0" err="1">
                <a:solidFill>
                  <a:srgbClr val="F79646">
                    <a:lumMod val="50000"/>
                  </a:srgbClr>
                </a:solidFill>
              </a:rPr>
              <a:t>למנין</a:t>
            </a:r>
            <a:r>
              <a:rPr lang="he-IL" sz="1300" dirty="0">
                <a:solidFill>
                  <a:srgbClr val="F79646">
                    <a:lumMod val="50000"/>
                  </a:srgbClr>
                </a:solidFill>
              </a:rPr>
              <a:t> ונזיר טהור שנטמא אין שביעי שלו עולה לו </a:t>
            </a:r>
            <a:r>
              <a:rPr lang="he-IL" sz="1300" dirty="0" err="1">
                <a:solidFill>
                  <a:srgbClr val="F79646">
                    <a:lumMod val="50000"/>
                  </a:srgbClr>
                </a:solidFill>
              </a:rPr>
              <a:t>למנין</a:t>
            </a:r>
            <a:r>
              <a:rPr lang="he-IL" sz="1300" dirty="0">
                <a:solidFill>
                  <a:srgbClr val="F79646">
                    <a:lumMod val="50000"/>
                  </a:srgbClr>
                </a:solidFill>
              </a:rPr>
              <a:t> </a:t>
            </a:r>
            <a:r>
              <a:rPr lang="he-IL" sz="1300" dirty="0" smtClean="0"/>
              <a:t>- ואי </a:t>
            </a:r>
            <a:r>
              <a:rPr lang="he-IL" sz="1300" dirty="0" err="1"/>
              <a:t>ס''ד</a:t>
            </a:r>
            <a:r>
              <a:rPr lang="he-IL" sz="1300" dirty="0"/>
              <a:t> לא </a:t>
            </a:r>
            <a:r>
              <a:rPr lang="he-IL" sz="1300" dirty="0" err="1"/>
              <a:t>חיילא</a:t>
            </a:r>
            <a:r>
              <a:rPr lang="he-IL" sz="1300" dirty="0"/>
              <a:t> </a:t>
            </a:r>
            <a:r>
              <a:rPr lang="he-IL" sz="1300" dirty="0" err="1"/>
              <a:t>אמאי</a:t>
            </a:r>
            <a:r>
              <a:rPr lang="he-IL" sz="1300" dirty="0"/>
              <a:t> עולה לו מן </a:t>
            </a:r>
            <a:r>
              <a:rPr lang="he-IL" sz="1300" dirty="0" err="1" smtClean="0"/>
              <a:t>המנין</a:t>
            </a:r>
            <a:r>
              <a:rPr lang="he-IL" sz="1300" dirty="0" smtClean="0"/>
              <a:t>? </a:t>
            </a:r>
          </a:p>
          <a:p>
            <a:pPr>
              <a:lnSpc>
                <a:spcPct val="120000"/>
              </a:lnSpc>
            </a:pPr>
            <a:endParaRPr lang="he-IL" sz="300" dirty="0"/>
          </a:p>
          <a:p>
            <a:pPr>
              <a:lnSpc>
                <a:spcPct val="120000"/>
              </a:lnSpc>
            </a:pPr>
            <a:endParaRPr lang="he-IL" dirty="0" smtClean="0"/>
          </a:p>
          <a:p>
            <a:pPr>
              <a:lnSpc>
                <a:spcPct val="120000"/>
              </a:lnSpc>
            </a:pPr>
            <a:r>
              <a:rPr lang="he-IL" sz="1300" b="1" dirty="0" smtClean="0"/>
              <a:t>אמר </a:t>
            </a:r>
            <a:r>
              <a:rPr lang="he-IL" sz="1300" b="1" dirty="0"/>
              <a:t>מר בר רב אשי</a:t>
            </a:r>
            <a:r>
              <a:rPr lang="he-IL" sz="1300" b="1" dirty="0" smtClean="0"/>
              <a:t>: </a:t>
            </a:r>
            <a:r>
              <a:rPr lang="he-IL" sz="1300" b="1" dirty="0" err="1" smtClean="0"/>
              <a:t>מיחל</a:t>
            </a:r>
            <a:r>
              <a:rPr lang="he-IL" sz="1300" b="1" dirty="0" smtClean="0"/>
              <a:t> </a:t>
            </a:r>
            <a:r>
              <a:rPr lang="he-IL" sz="1300" b="1" dirty="0" err="1"/>
              <a:t>כ''ע</a:t>
            </a:r>
            <a:r>
              <a:rPr lang="he-IL" sz="1300" b="1" dirty="0"/>
              <a:t> לא פליגי </a:t>
            </a:r>
            <a:r>
              <a:rPr lang="he-IL" sz="1300" b="1" dirty="0" err="1"/>
              <a:t>דחיילא</a:t>
            </a:r>
            <a:r>
              <a:rPr lang="he-IL" sz="1300" b="1" dirty="0" smtClean="0"/>
              <a:t>. אלא </a:t>
            </a:r>
            <a:r>
              <a:rPr lang="he-IL" sz="1300" b="1" dirty="0"/>
              <a:t>כי פליגי </a:t>
            </a:r>
            <a:r>
              <a:rPr lang="he-IL" sz="1300" b="1" dirty="0" err="1"/>
              <a:t>למלקי</a:t>
            </a:r>
            <a:r>
              <a:rPr lang="he-IL" sz="1300" b="1" dirty="0"/>
              <a:t> </a:t>
            </a:r>
            <a:r>
              <a:rPr lang="he-IL" sz="1300" b="1" dirty="0" smtClean="0"/>
              <a:t>- רבי </a:t>
            </a:r>
            <a:r>
              <a:rPr lang="he-IL" sz="1300" b="1" dirty="0"/>
              <a:t>יוחנן סבר: כיון </a:t>
            </a:r>
            <a:r>
              <a:rPr lang="he-IL" sz="1300" b="1" dirty="0" err="1"/>
              <a:t>דחיילא</a:t>
            </a:r>
            <a:r>
              <a:rPr lang="he-IL" sz="1300" b="1" dirty="0"/>
              <a:t> </a:t>
            </a:r>
            <a:r>
              <a:rPr lang="he-IL" sz="1300" b="1" dirty="0" smtClean="0"/>
              <a:t>לקי. </a:t>
            </a:r>
            <a:r>
              <a:rPr lang="he-IL" sz="1300" b="1" dirty="0" err="1" smtClean="0"/>
              <a:t>ור</a:t>
            </a:r>
            <a:r>
              <a:rPr lang="he-IL" sz="1300" b="1" dirty="0"/>
              <a:t>''ל סבר: לא לקי </a:t>
            </a:r>
            <a:r>
              <a:rPr lang="he-IL" sz="1300" b="1" dirty="0" err="1"/>
              <a:t>וחיילא</a:t>
            </a:r>
            <a:r>
              <a:rPr lang="he-IL" sz="1300" b="1" dirty="0"/>
              <a:t>. </a:t>
            </a:r>
          </a:p>
          <a:p>
            <a:pPr>
              <a:lnSpc>
                <a:spcPct val="120000"/>
              </a:lnSpc>
            </a:pPr>
            <a:endParaRPr lang="he-IL" sz="500" dirty="0"/>
          </a:p>
          <a:p>
            <a:pPr>
              <a:lnSpc>
                <a:spcPct val="120000"/>
              </a:lnSpc>
            </a:pPr>
            <a:r>
              <a:rPr lang="he-IL" sz="1300" b="1" dirty="0" err="1">
                <a:solidFill>
                  <a:srgbClr val="FF0000"/>
                </a:solidFill>
              </a:rPr>
              <a:t>איתיביה</a:t>
            </a:r>
            <a:r>
              <a:rPr lang="he-IL" sz="1300" b="1" dirty="0">
                <a:solidFill>
                  <a:srgbClr val="FF0000"/>
                </a:solidFill>
              </a:rPr>
              <a:t> ר' יוחנן </a:t>
            </a:r>
            <a:r>
              <a:rPr lang="he-IL" sz="1300" b="1" dirty="0" err="1">
                <a:solidFill>
                  <a:srgbClr val="FF0000"/>
                </a:solidFill>
              </a:rPr>
              <a:t>לר</a:t>
            </a:r>
            <a:r>
              <a:rPr lang="he-IL" sz="1300" b="1" dirty="0">
                <a:solidFill>
                  <a:srgbClr val="FF0000"/>
                </a:solidFill>
              </a:rPr>
              <a:t>''ל</a:t>
            </a:r>
            <a:r>
              <a:rPr lang="he-IL" sz="1300" dirty="0"/>
              <a:t>: </a:t>
            </a:r>
            <a:r>
              <a:rPr lang="he-IL" sz="1300" dirty="0" smtClean="0">
                <a:solidFill>
                  <a:srgbClr val="F79646">
                    <a:lumMod val="50000"/>
                  </a:srgbClr>
                </a:solidFill>
              </a:rPr>
              <a:t>מי </a:t>
            </a:r>
            <a:r>
              <a:rPr lang="he-IL" sz="1300" dirty="0">
                <a:solidFill>
                  <a:srgbClr val="F79646">
                    <a:lumMod val="50000"/>
                  </a:srgbClr>
                </a:solidFill>
              </a:rPr>
              <a:t>שנזר והוא בבית </a:t>
            </a:r>
            <a:r>
              <a:rPr lang="he-IL" sz="1300" dirty="0" smtClean="0">
                <a:solidFill>
                  <a:srgbClr val="F79646">
                    <a:lumMod val="50000"/>
                  </a:srgbClr>
                </a:solidFill>
              </a:rPr>
              <a:t>הקברות: אפילו </a:t>
            </a:r>
            <a:r>
              <a:rPr lang="he-IL" sz="1300" dirty="0">
                <a:solidFill>
                  <a:srgbClr val="F79646">
                    <a:lumMod val="50000"/>
                  </a:srgbClr>
                </a:solidFill>
              </a:rPr>
              <a:t>היה שם שלשים יום, אין </a:t>
            </a:r>
            <a:r>
              <a:rPr lang="he-IL" sz="1300" dirty="0" err="1">
                <a:solidFill>
                  <a:srgbClr val="F79646">
                    <a:lumMod val="50000"/>
                  </a:srgbClr>
                </a:solidFill>
              </a:rPr>
              <a:t>עולין</a:t>
            </a:r>
            <a:r>
              <a:rPr lang="he-IL" sz="1300" dirty="0">
                <a:solidFill>
                  <a:srgbClr val="F79646">
                    <a:lumMod val="50000"/>
                  </a:srgbClr>
                </a:solidFill>
              </a:rPr>
              <a:t> לו מן </a:t>
            </a:r>
            <a:r>
              <a:rPr lang="he-IL" sz="1300" dirty="0" err="1">
                <a:solidFill>
                  <a:srgbClr val="F79646">
                    <a:lumMod val="50000"/>
                  </a:srgbClr>
                </a:solidFill>
              </a:rPr>
              <a:t>המנין</a:t>
            </a:r>
            <a:r>
              <a:rPr lang="he-IL" sz="1300" dirty="0">
                <a:solidFill>
                  <a:srgbClr val="F79646">
                    <a:lumMod val="50000"/>
                  </a:srgbClr>
                </a:solidFill>
              </a:rPr>
              <a:t> ואינו מביא קרבן טומאה </a:t>
            </a:r>
            <a:r>
              <a:rPr lang="he-IL" sz="1300" dirty="0" smtClean="0"/>
              <a:t>- קרבן </a:t>
            </a:r>
            <a:r>
              <a:rPr lang="he-IL" sz="1300" dirty="0"/>
              <a:t>טומאה הוא דלא </a:t>
            </a:r>
            <a:r>
              <a:rPr lang="he-IL" sz="1300" dirty="0" err="1"/>
              <a:t>מייתי</a:t>
            </a:r>
            <a:r>
              <a:rPr lang="he-IL" sz="1300" dirty="0"/>
              <a:t>, הא מילקי לקי עליה</a:t>
            </a:r>
            <a:r>
              <a:rPr lang="he-IL" sz="1300" dirty="0" smtClean="0"/>
              <a:t>!</a:t>
            </a:r>
            <a:endParaRPr lang="he-IL" sz="1300" dirty="0"/>
          </a:p>
          <a:p>
            <a:pPr>
              <a:lnSpc>
                <a:spcPct val="120000"/>
              </a:lnSpc>
            </a:pPr>
            <a:r>
              <a:rPr lang="he-IL" sz="1300" b="1" dirty="0">
                <a:solidFill>
                  <a:srgbClr val="7030A0"/>
                </a:solidFill>
              </a:rPr>
              <a:t>בדין</a:t>
            </a:r>
            <a:r>
              <a:rPr lang="he-IL" sz="1300" dirty="0"/>
              <a:t> הוא </a:t>
            </a:r>
            <a:r>
              <a:rPr lang="he-IL" sz="1300" dirty="0" err="1"/>
              <a:t>דליתני</a:t>
            </a:r>
            <a:r>
              <a:rPr lang="he-IL" sz="1300" dirty="0"/>
              <a:t> "אינו לוקה", </a:t>
            </a:r>
            <a:r>
              <a:rPr lang="he-IL" sz="1300" dirty="0" smtClean="0"/>
              <a:t>אלא </a:t>
            </a:r>
            <a:r>
              <a:rPr lang="he-IL" sz="1300" dirty="0"/>
              <a:t>משום </a:t>
            </a:r>
            <a:r>
              <a:rPr lang="he-IL" sz="1300" dirty="0" err="1"/>
              <a:t>דקא</a:t>
            </a:r>
            <a:r>
              <a:rPr lang="he-IL" sz="1300" dirty="0"/>
              <a:t> בעי </a:t>
            </a:r>
            <a:r>
              <a:rPr lang="he-IL" sz="1300" dirty="0" err="1"/>
              <a:t>למיתנא</a:t>
            </a:r>
            <a:r>
              <a:rPr lang="he-IL" sz="1300" dirty="0"/>
              <a:t> סיפא "</a:t>
            </a:r>
            <a:r>
              <a:rPr lang="he-IL" sz="1300" dirty="0">
                <a:solidFill>
                  <a:srgbClr val="F79646">
                    <a:lumMod val="50000"/>
                  </a:srgbClr>
                </a:solidFill>
              </a:rPr>
              <a:t>יצא ונכנס עולה לו מן </a:t>
            </a:r>
            <a:r>
              <a:rPr lang="he-IL" sz="1300" dirty="0" err="1">
                <a:solidFill>
                  <a:srgbClr val="F79646">
                    <a:lumMod val="50000"/>
                  </a:srgbClr>
                </a:solidFill>
              </a:rPr>
              <a:t>המנין</a:t>
            </a:r>
            <a:r>
              <a:rPr lang="he-IL" sz="1300" dirty="0">
                <a:solidFill>
                  <a:srgbClr val="F79646">
                    <a:lumMod val="50000"/>
                  </a:srgbClr>
                </a:solidFill>
              </a:rPr>
              <a:t> ומביא קרבן טומאה</a:t>
            </a:r>
            <a:r>
              <a:rPr lang="he-IL" sz="1300" dirty="0"/>
              <a:t>", תנא רישא אינו מביא קרבן טומאה. </a:t>
            </a:r>
            <a:endParaRPr lang="he-IL" sz="1300" dirty="0" smtClean="0"/>
          </a:p>
          <a:p>
            <a:pPr>
              <a:lnSpc>
                <a:spcPct val="120000"/>
              </a:lnSpc>
            </a:pPr>
            <a:endParaRPr lang="he-IL" sz="500" dirty="0"/>
          </a:p>
          <a:p>
            <a:pPr>
              <a:lnSpc>
                <a:spcPct val="120000"/>
              </a:lnSpc>
            </a:pPr>
            <a:r>
              <a:rPr lang="he-IL" sz="1300" b="1" dirty="0" err="1">
                <a:solidFill>
                  <a:srgbClr val="FF0000"/>
                </a:solidFill>
              </a:rPr>
              <a:t>ת''ש</a:t>
            </a:r>
            <a:r>
              <a:rPr lang="he-IL" sz="1300" dirty="0"/>
              <a:t>: </a:t>
            </a:r>
            <a:r>
              <a:rPr lang="he-IL" sz="1300" dirty="0" smtClean="0">
                <a:solidFill>
                  <a:srgbClr val="F79646">
                    <a:lumMod val="50000"/>
                  </a:srgbClr>
                </a:solidFill>
              </a:rPr>
              <a:t>אין </a:t>
            </a:r>
            <a:r>
              <a:rPr lang="he-IL" sz="1300" dirty="0">
                <a:solidFill>
                  <a:srgbClr val="F79646">
                    <a:lumMod val="50000"/>
                  </a:srgbClr>
                </a:solidFill>
              </a:rPr>
              <a:t>בין טמא שנזר לנזיר טהור שנטמא </a:t>
            </a:r>
            <a:r>
              <a:rPr lang="he-IL" sz="1300" dirty="0" smtClean="0">
                <a:solidFill>
                  <a:srgbClr val="F79646">
                    <a:lumMod val="50000"/>
                  </a:srgbClr>
                </a:solidFill>
              </a:rPr>
              <a:t>אלא </a:t>
            </a:r>
            <a:r>
              <a:rPr lang="he-IL" sz="1300" dirty="0">
                <a:solidFill>
                  <a:srgbClr val="F79646">
                    <a:lumMod val="50000"/>
                  </a:srgbClr>
                </a:solidFill>
              </a:rPr>
              <a:t>שטמא שנזר - שביעי שלו עולה לו מן </a:t>
            </a:r>
            <a:r>
              <a:rPr lang="he-IL" sz="1300" dirty="0" err="1" smtClean="0">
                <a:solidFill>
                  <a:srgbClr val="F79646">
                    <a:lumMod val="50000"/>
                  </a:srgbClr>
                </a:solidFill>
              </a:rPr>
              <a:t>המנין</a:t>
            </a:r>
            <a:r>
              <a:rPr lang="he-IL" sz="1300" dirty="0" smtClean="0">
                <a:solidFill>
                  <a:srgbClr val="F79646">
                    <a:lumMod val="50000"/>
                  </a:srgbClr>
                </a:solidFill>
              </a:rPr>
              <a:t>, ונזיר </a:t>
            </a:r>
            <a:r>
              <a:rPr lang="he-IL" sz="1300" dirty="0">
                <a:solidFill>
                  <a:srgbClr val="F79646">
                    <a:lumMod val="50000"/>
                  </a:srgbClr>
                </a:solidFill>
              </a:rPr>
              <a:t>טהור שנטמא - אין שביעי שלו עולה לו מן </a:t>
            </a:r>
            <a:r>
              <a:rPr lang="he-IL" sz="1300" dirty="0" err="1">
                <a:solidFill>
                  <a:srgbClr val="F79646">
                    <a:lumMod val="50000"/>
                  </a:srgbClr>
                </a:solidFill>
              </a:rPr>
              <a:t>המנין</a:t>
            </a:r>
            <a:r>
              <a:rPr lang="he-IL" sz="1300" dirty="0">
                <a:solidFill>
                  <a:srgbClr val="F79646">
                    <a:lumMod val="50000"/>
                  </a:srgbClr>
                </a:solidFill>
              </a:rPr>
              <a:t>. </a:t>
            </a:r>
            <a:r>
              <a:rPr lang="he-IL" sz="1300" dirty="0" smtClean="0"/>
              <a:t>- הא </a:t>
            </a:r>
            <a:r>
              <a:rPr lang="he-IL" sz="1300" dirty="0"/>
              <a:t>למלקות זה וזה </a:t>
            </a:r>
            <a:r>
              <a:rPr lang="he-IL" sz="1300" dirty="0" err="1"/>
              <a:t>שוין</a:t>
            </a:r>
            <a:r>
              <a:rPr lang="he-IL" sz="1300" dirty="0"/>
              <a:t>. </a:t>
            </a:r>
            <a:endParaRPr lang="he-IL" sz="1300" dirty="0" smtClean="0"/>
          </a:p>
          <a:p>
            <a:pPr>
              <a:lnSpc>
                <a:spcPct val="120000"/>
              </a:lnSpc>
            </a:pPr>
            <a:r>
              <a:rPr lang="he-IL" sz="1300" b="1" dirty="0" err="1">
                <a:solidFill>
                  <a:srgbClr val="7030A0"/>
                </a:solidFill>
              </a:rPr>
              <a:t>א''ל</a:t>
            </a:r>
            <a:r>
              <a:rPr lang="he-IL" sz="1300" dirty="0"/>
              <a:t>: </a:t>
            </a:r>
            <a:r>
              <a:rPr lang="he-IL" sz="1300" dirty="0" smtClean="0"/>
              <a:t> לא</a:t>
            </a:r>
            <a:r>
              <a:rPr lang="he-IL" sz="1300" dirty="0"/>
              <a:t>, לתגלחת זה וזה </a:t>
            </a:r>
            <a:r>
              <a:rPr lang="he-IL" sz="1300" dirty="0" err="1" smtClean="0"/>
              <a:t>שוין</a:t>
            </a:r>
            <a:r>
              <a:rPr lang="he-IL" sz="1300" dirty="0" smtClean="0"/>
              <a:t>. אבל </a:t>
            </a:r>
            <a:r>
              <a:rPr lang="he-IL" sz="1300" dirty="0" err="1"/>
              <a:t>לענין</a:t>
            </a:r>
            <a:r>
              <a:rPr lang="he-IL" sz="1300" dirty="0"/>
              <a:t> מלקות מאי? זה לוקה וזה אינו לוקה? </a:t>
            </a:r>
            <a:r>
              <a:rPr lang="he-IL" sz="1300" dirty="0" err="1"/>
              <a:t>ליתנייה</a:t>
            </a:r>
            <a:r>
              <a:rPr lang="he-IL" sz="1300" dirty="0"/>
              <a:t>! </a:t>
            </a:r>
            <a:r>
              <a:rPr lang="he-IL" sz="1300" dirty="0" err="1" smtClean="0"/>
              <a:t>בתקנתיה</a:t>
            </a:r>
            <a:r>
              <a:rPr lang="he-IL" sz="1300" dirty="0" smtClean="0"/>
              <a:t> </a:t>
            </a:r>
            <a:r>
              <a:rPr lang="he-IL" sz="1300" dirty="0" err="1"/>
              <a:t>קא</a:t>
            </a:r>
            <a:r>
              <a:rPr lang="he-IL" sz="1300" dirty="0"/>
              <a:t> </a:t>
            </a:r>
            <a:r>
              <a:rPr lang="he-IL" sz="1300" dirty="0" err="1"/>
              <a:t>מיירי</a:t>
            </a:r>
            <a:r>
              <a:rPr lang="he-IL" sz="1300" dirty="0"/>
              <a:t>, בקלקוליה לא </a:t>
            </a:r>
            <a:r>
              <a:rPr lang="he-IL" sz="1300" dirty="0" err="1"/>
              <a:t>קא</a:t>
            </a:r>
            <a:r>
              <a:rPr lang="he-IL" sz="1300" dirty="0"/>
              <a:t> </a:t>
            </a:r>
            <a:r>
              <a:rPr lang="he-IL" sz="1300" dirty="0" err="1"/>
              <a:t>מיירי</a:t>
            </a:r>
            <a:r>
              <a:rPr lang="he-IL" sz="1300" dirty="0" smtClean="0"/>
              <a:t>.</a:t>
            </a:r>
          </a:p>
          <a:p>
            <a:pPr>
              <a:lnSpc>
                <a:spcPct val="120000"/>
              </a:lnSpc>
            </a:pPr>
            <a:endParaRPr lang="he-IL" sz="500" b="1" dirty="0" smtClean="0">
              <a:solidFill>
                <a:srgbClr val="FF0000"/>
              </a:solidFill>
            </a:endParaRPr>
          </a:p>
          <a:p>
            <a:pPr>
              <a:lnSpc>
                <a:spcPct val="120000"/>
              </a:lnSpc>
            </a:pPr>
            <a:r>
              <a:rPr lang="he-IL" sz="1300" b="1" dirty="0" smtClean="0">
                <a:solidFill>
                  <a:srgbClr val="FF0000"/>
                </a:solidFill>
              </a:rPr>
              <a:t>תא </a:t>
            </a:r>
            <a:r>
              <a:rPr lang="he-IL" sz="1300" b="1" dirty="0">
                <a:solidFill>
                  <a:srgbClr val="FF0000"/>
                </a:solidFill>
              </a:rPr>
              <a:t>שמע</a:t>
            </a:r>
            <a:r>
              <a:rPr lang="he-IL" sz="1300" dirty="0"/>
              <a:t>: </a:t>
            </a:r>
            <a:r>
              <a:rPr lang="he-IL" sz="1300" dirty="0" smtClean="0">
                <a:solidFill>
                  <a:srgbClr val="F79646">
                    <a:lumMod val="50000"/>
                  </a:srgbClr>
                </a:solidFill>
              </a:rPr>
              <a:t>מי </a:t>
            </a:r>
            <a:r>
              <a:rPr lang="he-IL" sz="1300" dirty="0">
                <a:solidFill>
                  <a:srgbClr val="F79646">
                    <a:lumMod val="50000"/>
                  </a:srgbClr>
                </a:solidFill>
              </a:rPr>
              <a:t>שהיה טמא ונזר </a:t>
            </a:r>
            <a:r>
              <a:rPr lang="he-IL" sz="1300" dirty="0" smtClean="0">
                <a:solidFill>
                  <a:srgbClr val="F79646">
                    <a:lumMod val="50000"/>
                  </a:srgbClr>
                </a:solidFill>
              </a:rPr>
              <a:t>- אסור </a:t>
            </a:r>
            <a:r>
              <a:rPr lang="he-IL" sz="1300" dirty="0">
                <a:solidFill>
                  <a:srgbClr val="F79646">
                    <a:lumMod val="50000"/>
                  </a:srgbClr>
                </a:solidFill>
              </a:rPr>
              <a:t>לגלח ולשתות </a:t>
            </a:r>
            <a:r>
              <a:rPr lang="he-IL" sz="1300" dirty="0" smtClean="0">
                <a:solidFill>
                  <a:srgbClr val="F79646">
                    <a:lumMod val="50000"/>
                  </a:srgbClr>
                </a:solidFill>
              </a:rPr>
              <a:t>יין. ואם </a:t>
            </a:r>
            <a:r>
              <a:rPr lang="he-IL" sz="1300" dirty="0">
                <a:solidFill>
                  <a:srgbClr val="F79646">
                    <a:lumMod val="50000"/>
                  </a:srgbClr>
                </a:solidFill>
              </a:rPr>
              <a:t>גילח ושתה יין ונטמא למתים - הרי זה סופג את הארבעים</a:t>
            </a:r>
            <a:r>
              <a:rPr lang="he-IL" sz="1300" dirty="0" smtClean="0">
                <a:solidFill>
                  <a:srgbClr val="F79646">
                    <a:lumMod val="50000"/>
                  </a:srgbClr>
                </a:solidFill>
              </a:rPr>
              <a:t>. </a:t>
            </a:r>
            <a:r>
              <a:rPr lang="he-IL" sz="1300" dirty="0" err="1" smtClean="0"/>
              <a:t>תיובתא</a:t>
            </a:r>
            <a:r>
              <a:rPr lang="he-IL" sz="1300" dirty="0" smtClean="0"/>
              <a:t>.</a:t>
            </a:r>
            <a:endParaRPr lang="he-IL" sz="1300" dirty="0"/>
          </a:p>
        </p:txBody>
      </p:sp>
      <p:sp>
        <p:nvSpPr>
          <p:cNvPr id="11" name="TextBox 10"/>
          <p:cNvSpPr txBox="1"/>
          <p:nvPr/>
        </p:nvSpPr>
        <p:spPr>
          <a:xfrm>
            <a:off x="8577162" y="2543638"/>
            <a:ext cx="611560" cy="230832"/>
          </a:xfrm>
          <a:prstGeom prst="rect">
            <a:avLst/>
          </a:prstGeom>
          <a:noFill/>
        </p:spPr>
        <p:txBody>
          <a:bodyPr wrap="square" rtlCol="1">
            <a:spAutoFit/>
          </a:bodyPr>
          <a:lstStyle/>
          <a:p>
            <a:r>
              <a:rPr lang="he-IL" sz="900" dirty="0" smtClean="0"/>
              <a:t>עמוד א</a:t>
            </a:r>
            <a:endParaRPr lang="he-IL" sz="900" dirty="0"/>
          </a:p>
        </p:txBody>
      </p:sp>
    </p:spTree>
    <p:extLst>
      <p:ext uri="{BB962C8B-B14F-4D97-AF65-F5344CB8AC3E}">
        <p14:creationId xmlns:p14="http://schemas.microsoft.com/office/powerpoint/2010/main" val="1123790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א</a:t>
            </a:r>
          </a:p>
        </p:txBody>
      </p:sp>
      <p:sp>
        <p:nvSpPr>
          <p:cNvPr id="4" name="TextBox 3"/>
          <p:cNvSpPr txBox="1"/>
          <p:nvPr/>
        </p:nvSpPr>
        <p:spPr>
          <a:xfrm>
            <a:off x="1199347" y="1988840"/>
            <a:ext cx="7272808" cy="1661993"/>
          </a:xfrm>
          <a:prstGeom prst="rect">
            <a:avLst/>
          </a:prstGeom>
          <a:noFill/>
        </p:spPr>
        <p:txBody>
          <a:bodyPr wrap="square" rtlCol="1">
            <a:spAutoFit/>
          </a:bodyPr>
          <a:lstStyle/>
          <a:p>
            <a:pPr>
              <a:lnSpc>
                <a:spcPct val="120000"/>
              </a:lnSpc>
            </a:pPr>
            <a:r>
              <a:rPr lang="he-IL" sz="1700" dirty="0"/>
              <a:t>אמר מר בר רב </a:t>
            </a:r>
            <a:r>
              <a:rPr lang="he-IL" sz="1700" dirty="0" smtClean="0"/>
              <a:t>אשי:</a:t>
            </a:r>
          </a:p>
          <a:p>
            <a:pPr>
              <a:lnSpc>
                <a:spcPct val="120000"/>
              </a:lnSpc>
            </a:pPr>
            <a:r>
              <a:rPr lang="he-IL" sz="1700" dirty="0" err="1" smtClean="0"/>
              <a:t>מיחל</a:t>
            </a:r>
            <a:r>
              <a:rPr lang="he-IL" sz="1700" dirty="0" smtClean="0"/>
              <a:t> </a:t>
            </a:r>
            <a:r>
              <a:rPr lang="he-IL" sz="1700" dirty="0" err="1"/>
              <a:t>כ''ע</a:t>
            </a:r>
            <a:r>
              <a:rPr lang="he-IL" sz="1700" dirty="0"/>
              <a:t> לא פליגי </a:t>
            </a:r>
            <a:r>
              <a:rPr lang="he-IL" sz="1700" dirty="0" err="1" smtClean="0"/>
              <a:t>דחיילא</a:t>
            </a:r>
            <a:r>
              <a:rPr lang="he-IL" sz="1700" dirty="0" smtClean="0"/>
              <a:t>. </a:t>
            </a:r>
          </a:p>
          <a:p>
            <a:pPr>
              <a:lnSpc>
                <a:spcPct val="120000"/>
              </a:lnSpc>
            </a:pPr>
            <a:r>
              <a:rPr lang="he-IL" sz="1700" dirty="0" smtClean="0"/>
              <a:t>אלא </a:t>
            </a:r>
            <a:r>
              <a:rPr lang="he-IL" sz="1700" dirty="0"/>
              <a:t>כי פליגי </a:t>
            </a:r>
            <a:r>
              <a:rPr lang="he-IL" sz="1700" dirty="0" err="1"/>
              <a:t>למלקי</a:t>
            </a:r>
            <a:r>
              <a:rPr lang="he-IL" sz="1700" dirty="0"/>
              <a:t> </a:t>
            </a:r>
            <a:r>
              <a:rPr lang="he-IL" sz="1700" dirty="0" smtClean="0"/>
              <a:t>-</a:t>
            </a:r>
          </a:p>
          <a:p>
            <a:pPr>
              <a:lnSpc>
                <a:spcPct val="120000"/>
              </a:lnSpc>
            </a:pPr>
            <a:r>
              <a:rPr lang="he-IL" sz="1700" dirty="0" smtClean="0"/>
              <a:t>רבי </a:t>
            </a:r>
            <a:r>
              <a:rPr lang="he-IL" sz="1700" dirty="0"/>
              <a:t>יוחנן </a:t>
            </a:r>
            <a:r>
              <a:rPr lang="he-IL" sz="1700" dirty="0" smtClean="0"/>
              <a:t>סבר: </a:t>
            </a:r>
            <a:r>
              <a:rPr lang="he-IL" sz="1700" dirty="0"/>
              <a:t>כיון </a:t>
            </a:r>
            <a:r>
              <a:rPr lang="he-IL" sz="1700" dirty="0" err="1"/>
              <a:t>דחיילא</a:t>
            </a:r>
            <a:r>
              <a:rPr lang="he-IL" sz="1700" dirty="0"/>
              <a:t> </a:t>
            </a:r>
            <a:r>
              <a:rPr lang="he-IL" sz="1700" dirty="0" smtClean="0"/>
              <a:t>לקי. </a:t>
            </a:r>
          </a:p>
          <a:p>
            <a:pPr>
              <a:lnSpc>
                <a:spcPct val="120000"/>
              </a:lnSpc>
            </a:pPr>
            <a:r>
              <a:rPr lang="he-IL" sz="1700" dirty="0" err="1" smtClean="0"/>
              <a:t>ור</a:t>
            </a:r>
            <a:r>
              <a:rPr lang="he-IL" sz="1700" dirty="0"/>
              <a:t>''ל </a:t>
            </a:r>
            <a:r>
              <a:rPr lang="he-IL" sz="1700" dirty="0" smtClean="0"/>
              <a:t>סבר: </a:t>
            </a:r>
            <a:r>
              <a:rPr lang="he-IL" sz="1700" dirty="0"/>
              <a:t>לא לקי </a:t>
            </a:r>
            <a:r>
              <a:rPr lang="he-IL" sz="1700" dirty="0" err="1" smtClean="0"/>
              <a:t>וחיילא</a:t>
            </a:r>
            <a:r>
              <a:rPr lang="he-IL" sz="1700" dirty="0" smtClean="0"/>
              <a:t>. </a:t>
            </a:r>
          </a:p>
        </p:txBody>
      </p:sp>
      <p:sp>
        <p:nvSpPr>
          <p:cNvPr id="5" name="הסבר מלבני מעוגל 4"/>
          <p:cNvSpPr/>
          <p:nvPr/>
        </p:nvSpPr>
        <p:spPr>
          <a:xfrm>
            <a:off x="5724128" y="225479"/>
            <a:ext cx="2814541" cy="1475329"/>
          </a:xfrm>
          <a:prstGeom prst="wedgeRoundRectCallout">
            <a:avLst>
              <a:gd name="adj1" fmla="val 56296"/>
              <a:gd name="adj2" fmla="val 4287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1" dirty="0" smtClean="0">
                <a:solidFill>
                  <a:schemeClr val="tx1"/>
                </a:solidFill>
              </a:rPr>
              <a:t>דף </a:t>
            </a:r>
            <a:r>
              <a:rPr lang="he-IL" sz="1600" b="1" dirty="0" err="1" smtClean="0">
                <a:solidFill>
                  <a:schemeClr val="tx1"/>
                </a:solidFill>
              </a:rPr>
              <a:t>טז</a:t>
            </a:r>
            <a:r>
              <a:rPr lang="he-IL" sz="1600" b="1" dirty="0" smtClean="0">
                <a:solidFill>
                  <a:schemeClr val="tx1"/>
                </a:solidFill>
              </a:rPr>
              <a:t> עמוד ב:</a:t>
            </a:r>
            <a:endParaRPr lang="he-IL" sz="1600" dirty="0" smtClean="0">
              <a:solidFill>
                <a:schemeClr val="tx1"/>
              </a:solidFill>
            </a:endParaRPr>
          </a:p>
          <a:p>
            <a:pPr>
              <a:lnSpc>
                <a:spcPct val="120000"/>
              </a:lnSpc>
            </a:pPr>
            <a:r>
              <a:rPr lang="he-IL" sz="1600" dirty="0" smtClean="0">
                <a:solidFill>
                  <a:schemeClr val="tx1"/>
                </a:solidFill>
              </a:rPr>
              <a:t>מי </a:t>
            </a:r>
            <a:r>
              <a:rPr lang="he-IL" sz="1600" dirty="0">
                <a:solidFill>
                  <a:schemeClr val="tx1"/>
                </a:solidFill>
              </a:rPr>
              <a:t>שנזר והוא בבית </a:t>
            </a:r>
            <a:r>
              <a:rPr lang="he-IL" sz="1600" dirty="0" smtClean="0">
                <a:solidFill>
                  <a:schemeClr val="tx1"/>
                </a:solidFill>
              </a:rPr>
              <a:t>הקברות - </a:t>
            </a:r>
          </a:p>
          <a:p>
            <a:pPr>
              <a:lnSpc>
                <a:spcPct val="120000"/>
              </a:lnSpc>
            </a:pPr>
            <a:r>
              <a:rPr lang="he-IL" sz="1600" dirty="0" smtClean="0">
                <a:solidFill>
                  <a:schemeClr val="tx1"/>
                </a:solidFill>
              </a:rPr>
              <a:t>ר</a:t>
            </a:r>
            <a:r>
              <a:rPr lang="he-IL" sz="1600" dirty="0">
                <a:solidFill>
                  <a:schemeClr val="tx1"/>
                </a:solidFill>
              </a:rPr>
              <a:t>' יוחנן </a:t>
            </a:r>
            <a:r>
              <a:rPr lang="he-IL" sz="1600" dirty="0" smtClean="0">
                <a:solidFill>
                  <a:schemeClr val="tx1"/>
                </a:solidFill>
              </a:rPr>
              <a:t>אמר: </a:t>
            </a:r>
            <a:r>
              <a:rPr lang="he-IL" sz="1600" dirty="0">
                <a:solidFill>
                  <a:schemeClr val="tx1"/>
                </a:solidFill>
              </a:rPr>
              <a:t>נזירות חלה </a:t>
            </a:r>
            <a:r>
              <a:rPr lang="he-IL" sz="1600" dirty="0" smtClean="0">
                <a:solidFill>
                  <a:schemeClr val="tx1"/>
                </a:solidFill>
              </a:rPr>
              <a:t>עליו.</a:t>
            </a:r>
          </a:p>
          <a:p>
            <a:pPr>
              <a:lnSpc>
                <a:spcPct val="120000"/>
              </a:lnSpc>
            </a:pPr>
            <a:r>
              <a:rPr lang="he-IL" sz="1600" dirty="0" err="1" smtClean="0">
                <a:solidFill>
                  <a:schemeClr val="tx1"/>
                </a:solidFill>
              </a:rPr>
              <a:t>ור</a:t>
            </a:r>
            <a:r>
              <a:rPr lang="he-IL" sz="1600" dirty="0">
                <a:solidFill>
                  <a:schemeClr val="tx1"/>
                </a:solidFill>
              </a:rPr>
              <a:t>''ל </a:t>
            </a:r>
            <a:r>
              <a:rPr lang="he-IL" sz="1600" dirty="0" smtClean="0">
                <a:solidFill>
                  <a:schemeClr val="tx1"/>
                </a:solidFill>
              </a:rPr>
              <a:t>אמר: </a:t>
            </a:r>
            <a:r>
              <a:rPr lang="he-IL" sz="1600" dirty="0">
                <a:solidFill>
                  <a:schemeClr val="tx1"/>
                </a:solidFill>
              </a:rPr>
              <a:t>אין נזירות חלה </a:t>
            </a:r>
            <a:r>
              <a:rPr lang="he-IL" sz="1600" dirty="0" smtClean="0">
                <a:solidFill>
                  <a:schemeClr val="tx1"/>
                </a:solidFill>
              </a:rPr>
              <a:t>עליו. </a:t>
            </a:r>
            <a:endParaRPr lang="he-IL" sz="600" dirty="0" smtClean="0">
              <a:solidFill>
                <a:schemeClr val="tx1"/>
              </a:solidFill>
            </a:endParaRPr>
          </a:p>
        </p:txBody>
      </p:sp>
      <p:graphicFrame>
        <p:nvGraphicFramePr>
          <p:cNvPr id="6" name="טבלה 5"/>
          <p:cNvGraphicFramePr>
            <a:graphicFrameLocks noGrp="1"/>
          </p:cNvGraphicFramePr>
          <p:nvPr>
            <p:extLst>
              <p:ext uri="{D42A27DB-BD31-4B8C-83A1-F6EECF244321}">
                <p14:modId xmlns:p14="http://schemas.microsoft.com/office/powerpoint/2010/main" val="1588261856"/>
              </p:ext>
            </p:extLst>
          </p:nvPr>
        </p:nvGraphicFramePr>
        <p:xfrm>
          <a:off x="747070" y="4030816"/>
          <a:ext cx="7788585" cy="2206495"/>
        </p:xfrm>
        <a:graphic>
          <a:graphicData uri="http://schemas.openxmlformats.org/drawingml/2006/table">
            <a:tbl>
              <a:tblPr rtl="1" firstRow="1" bandRow="1">
                <a:tableStyleId>{5C22544A-7EE6-4342-B048-85BDC9FD1C3A}</a:tableStyleId>
              </a:tblPr>
              <a:tblGrid>
                <a:gridCol w="1112655"/>
                <a:gridCol w="1112655"/>
                <a:gridCol w="1112655"/>
                <a:gridCol w="1112655"/>
                <a:gridCol w="1112655"/>
                <a:gridCol w="1112655"/>
                <a:gridCol w="1112655"/>
              </a:tblGrid>
              <a:tr h="441299">
                <a:tc gridSpan="7">
                  <a:txBody>
                    <a:bodyPr/>
                    <a:lstStyle/>
                    <a:p>
                      <a:pPr algn="ctr" rtl="1"/>
                      <a:r>
                        <a:rPr lang="he-IL" sz="1600" dirty="0" smtClean="0">
                          <a:solidFill>
                            <a:schemeClr val="tx1"/>
                          </a:solidFill>
                        </a:rPr>
                        <a:t>מי שנזר והוא</a:t>
                      </a:r>
                      <a:r>
                        <a:rPr lang="he-IL" sz="1600" baseline="0" dirty="0" smtClean="0">
                          <a:solidFill>
                            <a:schemeClr val="tx1"/>
                          </a:solidFill>
                        </a:rPr>
                        <a:t> בבית הקברות</a:t>
                      </a:r>
                      <a:endParaRPr lang="he-IL"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rtl="1"/>
                      <a:endParaRPr lang="he-IL" dirty="0"/>
                    </a:p>
                  </a:txBody>
                  <a:tcPr/>
                </a:tc>
                <a:tc hMerge="1">
                  <a:txBody>
                    <a:bodyPr/>
                    <a:lstStyle/>
                    <a:p>
                      <a:pPr algn="ctr" rtl="1"/>
                      <a:endParaRPr lang="he-IL" dirty="0"/>
                    </a:p>
                  </a:txBody>
                  <a:tcPr/>
                </a:tc>
                <a:tc hMerge="1">
                  <a:txBody>
                    <a:bodyPr/>
                    <a:lstStyle/>
                    <a:p>
                      <a:pPr algn="ctr" rtl="1"/>
                      <a:endParaRPr lang="he-IL" dirty="0"/>
                    </a:p>
                  </a:txBody>
                  <a:tcPr/>
                </a:tc>
                <a:tc hMerge="1">
                  <a:txBody>
                    <a:bodyPr/>
                    <a:lstStyle/>
                    <a:p>
                      <a:pPr algn="ctr" rtl="1"/>
                      <a:endParaRPr lang="he-IL" dirty="0"/>
                    </a:p>
                  </a:txBody>
                  <a:tcPr/>
                </a:tc>
                <a:tc hMerge="1">
                  <a:txBody>
                    <a:bodyPr/>
                    <a:lstStyle/>
                    <a:p>
                      <a:pPr algn="ctr" rtl="1"/>
                      <a:endParaRPr lang="he-IL" dirty="0"/>
                    </a:p>
                  </a:txBody>
                  <a:tcPr/>
                </a:tc>
                <a:tc hMerge="1">
                  <a:txBody>
                    <a:bodyPr/>
                    <a:lstStyle/>
                    <a:p>
                      <a:pPr algn="ctr" rtl="1"/>
                      <a:endParaRPr lang="he-IL" dirty="0"/>
                    </a:p>
                  </a:txBody>
                  <a:tcPr/>
                </a:tc>
              </a:tr>
              <a:tr h="441299">
                <a:tc>
                  <a:txBody>
                    <a:bodyPr/>
                    <a:lstStyle/>
                    <a:p>
                      <a:pPr algn="ctr" rtl="1"/>
                      <a:endParaRPr lang="he-IL" sz="16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algn="ctr" rtl="1"/>
                      <a:r>
                        <a:rPr lang="he-IL" sz="1600" b="1" dirty="0" smtClean="0"/>
                        <a:t>לישנא קמא</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he-IL" dirty="0"/>
                    </a:p>
                  </a:txBody>
                  <a:tcPr/>
                </a:tc>
                <a:tc hMerge="1">
                  <a:txBody>
                    <a:bodyPr/>
                    <a:lstStyle/>
                    <a:p>
                      <a:pPr rtl="1"/>
                      <a:endParaRPr lang="he-IL" dirty="0"/>
                    </a:p>
                  </a:txBody>
                  <a:tcPr/>
                </a:tc>
                <a:tc gridSpan="3">
                  <a:txBody>
                    <a:bodyPr/>
                    <a:lstStyle/>
                    <a:p>
                      <a:pPr algn="ctr" rtl="1"/>
                      <a:r>
                        <a:rPr lang="he-IL" sz="1600" b="1" dirty="0" smtClean="0"/>
                        <a:t>מר בר רב אשי</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rtl="1"/>
                      <a:endParaRPr lang="he-IL" dirty="0"/>
                    </a:p>
                  </a:txBody>
                  <a:tcPr/>
                </a:tc>
                <a:tc hMerge="1">
                  <a:txBody>
                    <a:bodyPr/>
                    <a:lstStyle/>
                    <a:p>
                      <a:pPr rtl="1"/>
                      <a:endParaRPr lang="he-IL" dirty="0"/>
                    </a:p>
                  </a:txBody>
                  <a:tcPr/>
                </a:tc>
              </a:tr>
              <a:tr h="441299">
                <a:tc>
                  <a:txBody>
                    <a:bodyPr/>
                    <a:lstStyle/>
                    <a:p>
                      <a:pPr algn="ctr" rtl="1"/>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b="1" dirty="0" smtClean="0"/>
                        <a:t>תגלחת</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b="1" dirty="0" smtClean="0"/>
                        <a:t>יין</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b="1" dirty="0" smtClean="0"/>
                        <a:t>טומאה</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b="1" dirty="0" smtClean="0"/>
                        <a:t>תגלחת</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b="1" dirty="0" smtClean="0"/>
                        <a:t>יין</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b="1" dirty="0" smtClean="0"/>
                        <a:t>טומאה</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299">
                <a:tc>
                  <a:txBody>
                    <a:bodyPr/>
                    <a:lstStyle/>
                    <a:p>
                      <a:pPr algn="ctr" rtl="1"/>
                      <a:r>
                        <a:rPr lang="he-IL" sz="1600" b="1" dirty="0" smtClean="0"/>
                        <a:t>ר' יוחנן</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41299">
                <a:tc>
                  <a:txBody>
                    <a:bodyPr/>
                    <a:lstStyle/>
                    <a:p>
                      <a:pPr algn="ctr" rtl="1"/>
                      <a:r>
                        <a:rPr lang="he-IL" sz="1600" b="1" dirty="0" smtClean="0"/>
                        <a:t>ריש לקיש</a:t>
                      </a:r>
                      <a:endParaRPr lang="he-IL"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לא 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לא 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לא 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1"/>
                      <a:r>
                        <a:rPr lang="he-IL" sz="1600" dirty="0" smtClean="0"/>
                        <a:t>לא לוקה</a:t>
                      </a:r>
                      <a:endParaRPr lang="he-IL"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7671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righ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א</a:t>
            </a:r>
          </a:p>
        </p:txBody>
      </p:sp>
      <p:sp>
        <p:nvSpPr>
          <p:cNvPr id="4" name="TextBox 3"/>
          <p:cNvSpPr txBox="1"/>
          <p:nvPr/>
        </p:nvSpPr>
        <p:spPr>
          <a:xfrm>
            <a:off x="1199347" y="1989328"/>
            <a:ext cx="7272808" cy="4413516"/>
          </a:xfrm>
          <a:prstGeom prst="rect">
            <a:avLst/>
          </a:prstGeom>
          <a:noFill/>
        </p:spPr>
        <p:txBody>
          <a:bodyPr wrap="square" rtlCol="1">
            <a:spAutoFit/>
          </a:bodyPr>
          <a:lstStyle/>
          <a:p>
            <a:pPr>
              <a:lnSpc>
                <a:spcPct val="120000"/>
              </a:lnSpc>
            </a:pPr>
            <a:r>
              <a:rPr lang="he-IL" sz="1700" dirty="0"/>
              <a:t>אמר מר בר רב </a:t>
            </a:r>
            <a:r>
              <a:rPr lang="he-IL" sz="1700" dirty="0" smtClean="0"/>
              <a:t>אשי:</a:t>
            </a:r>
          </a:p>
          <a:p>
            <a:pPr>
              <a:lnSpc>
                <a:spcPct val="120000"/>
              </a:lnSpc>
            </a:pPr>
            <a:r>
              <a:rPr lang="he-IL" sz="1700" dirty="0" err="1" smtClean="0"/>
              <a:t>מיחל</a:t>
            </a:r>
            <a:r>
              <a:rPr lang="he-IL" sz="1700" dirty="0" smtClean="0"/>
              <a:t> </a:t>
            </a:r>
            <a:r>
              <a:rPr lang="he-IL" sz="1700" dirty="0" err="1"/>
              <a:t>כ''ע</a:t>
            </a:r>
            <a:r>
              <a:rPr lang="he-IL" sz="1700" dirty="0"/>
              <a:t> לא פליגי </a:t>
            </a:r>
            <a:r>
              <a:rPr lang="he-IL" sz="1700" dirty="0" err="1" smtClean="0"/>
              <a:t>דחיילא</a:t>
            </a:r>
            <a:r>
              <a:rPr lang="he-IL" sz="1700" dirty="0" smtClean="0"/>
              <a:t>. </a:t>
            </a:r>
          </a:p>
          <a:p>
            <a:pPr>
              <a:lnSpc>
                <a:spcPct val="120000"/>
              </a:lnSpc>
            </a:pPr>
            <a:r>
              <a:rPr lang="he-IL" sz="1700" dirty="0" smtClean="0"/>
              <a:t>אלא </a:t>
            </a:r>
            <a:r>
              <a:rPr lang="he-IL" sz="1700" dirty="0"/>
              <a:t>כי פליגי </a:t>
            </a:r>
            <a:r>
              <a:rPr lang="he-IL" sz="1700" dirty="0" err="1"/>
              <a:t>למלקי</a:t>
            </a:r>
            <a:r>
              <a:rPr lang="he-IL" sz="1700" dirty="0"/>
              <a:t> </a:t>
            </a:r>
            <a:r>
              <a:rPr lang="he-IL" sz="1700" dirty="0" smtClean="0"/>
              <a:t>-</a:t>
            </a:r>
          </a:p>
          <a:p>
            <a:pPr>
              <a:lnSpc>
                <a:spcPct val="120000"/>
              </a:lnSpc>
            </a:pPr>
            <a:r>
              <a:rPr lang="he-IL" sz="1700" dirty="0" smtClean="0"/>
              <a:t>רבי </a:t>
            </a:r>
            <a:r>
              <a:rPr lang="he-IL" sz="1700" dirty="0"/>
              <a:t>יוחנן </a:t>
            </a:r>
            <a:r>
              <a:rPr lang="he-IL" sz="1700" dirty="0" smtClean="0"/>
              <a:t>סבר: </a:t>
            </a:r>
            <a:r>
              <a:rPr lang="he-IL" sz="1700" dirty="0"/>
              <a:t>כיון </a:t>
            </a:r>
            <a:r>
              <a:rPr lang="he-IL" sz="1700" dirty="0" err="1"/>
              <a:t>דחיילא</a:t>
            </a:r>
            <a:r>
              <a:rPr lang="he-IL" sz="1700" dirty="0"/>
              <a:t> </a:t>
            </a:r>
            <a:r>
              <a:rPr lang="he-IL" sz="1700" dirty="0" smtClean="0"/>
              <a:t>לקי. </a:t>
            </a:r>
          </a:p>
          <a:p>
            <a:pPr>
              <a:lnSpc>
                <a:spcPct val="120000"/>
              </a:lnSpc>
            </a:pPr>
            <a:r>
              <a:rPr lang="he-IL" sz="1700" dirty="0" err="1" smtClean="0"/>
              <a:t>ור</a:t>
            </a:r>
            <a:r>
              <a:rPr lang="he-IL" sz="1700" dirty="0"/>
              <a:t>''ל </a:t>
            </a:r>
            <a:r>
              <a:rPr lang="he-IL" sz="1700" dirty="0" smtClean="0"/>
              <a:t>סבר: </a:t>
            </a:r>
            <a:r>
              <a:rPr lang="he-IL" sz="1700" dirty="0"/>
              <a:t>לא לקי </a:t>
            </a:r>
            <a:r>
              <a:rPr lang="he-IL" sz="1700" dirty="0" err="1" smtClean="0"/>
              <a:t>וחיילא</a:t>
            </a:r>
            <a:r>
              <a:rPr lang="he-IL" sz="1700" dirty="0" smtClean="0"/>
              <a:t>. </a:t>
            </a:r>
          </a:p>
          <a:p>
            <a:pPr>
              <a:lnSpc>
                <a:spcPct val="120000"/>
              </a:lnSpc>
            </a:pPr>
            <a:endParaRPr lang="he-IL" sz="1600" dirty="0"/>
          </a:p>
          <a:p>
            <a:pPr>
              <a:lnSpc>
                <a:spcPct val="120000"/>
              </a:lnSpc>
            </a:pPr>
            <a:r>
              <a:rPr lang="he-IL" sz="1700" dirty="0" err="1" smtClean="0"/>
              <a:t>איתיביה</a:t>
            </a:r>
            <a:r>
              <a:rPr lang="he-IL" sz="1700" dirty="0" smtClean="0"/>
              <a:t> </a:t>
            </a:r>
            <a:r>
              <a:rPr lang="he-IL" sz="1700" dirty="0"/>
              <a:t>ר' יוחנן </a:t>
            </a:r>
            <a:r>
              <a:rPr lang="he-IL" sz="1700" dirty="0" err="1"/>
              <a:t>לר</a:t>
            </a:r>
            <a:r>
              <a:rPr lang="he-IL" sz="1700" dirty="0"/>
              <a:t>'</a:t>
            </a:r>
            <a:r>
              <a:rPr lang="he-IL" sz="1700" dirty="0" smtClean="0"/>
              <a:t>'ל: </a:t>
            </a:r>
          </a:p>
          <a:p>
            <a:pPr>
              <a:lnSpc>
                <a:spcPct val="120000"/>
              </a:lnSpc>
            </a:pPr>
            <a:r>
              <a:rPr lang="he-IL" sz="1700" dirty="0">
                <a:solidFill>
                  <a:srgbClr val="F79646">
                    <a:lumMod val="50000"/>
                  </a:srgbClr>
                </a:solidFill>
              </a:rPr>
              <a:t>מי שנזר והוא בבית </a:t>
            </a:r>
            <a:r>
              <a:rPr lang="he-IL" sz="1700" dirty="0" smtClean="0">
                <a:solidFill>
                  <a:srgbClr val="F79646">
                    <a:lumMod val="50000"/>
                  </a:srgbClr>
                </a:solidFill>
              </a:rPr>
              <a:t>הקברות:</a:t>
            </a:r>
          </a:p>
          <a:p>
            <a:pPr>
              <a:lnSpc>
                <a:spcPct val="120000"/>
              </a:lnSpc>
            </a:pPr>
            <a:r>
              <a:rPr lang="he-IL" sz="1700" dirty="0" smtClean="0">
                <a:solidFill>
                  <a:srgbClr val="F79646">
                    <a:lumMod val="50000"/>
                  </a:srgbClr>
                </a:solidFill>
              </a:rPr>
              <a:t>אפילו </a:t>
            </a:r>
            <a:r>
              <a:rPr lang="he-IL" sz="1700" dirty="0">
                <a:solidFill>
                  <a:srgbClr val="F79646">
                    <a:lumMod val="50000"/>
                  </a:srgbClr>
                </a:solidFill>
              </a:rPr>
              <a:t>היה שם שלשים </a:t>
            </a:r>
            <a:r>
              <a:rPr lang="he-IL" sz="1700" dirty="0" smtClean="0">
                <a:solidFill>
                  <a:srgbClr val="F79646">
                    <a:lumMod val="50000"/>
                  </a:srgbClr>
                </a:solidFill>
              </a:rPr>
              <a:t>יום, </a:t>
            </a:r>
            <a:r>
              <a:rPr lang="he-IL" sz="1700" dirty="0">
                <a:solidFill>
                  <a:srgbClr val="F79646">
                    <a:lumMod val="50000"/>
                  </a:srgbClr>
                </a:solidFill>
              </a:rPr>
              <a:t>אין </a:t>
            </a:r>
            <a:r>
              <a:rPr lang="he-IL" sz="1700" dirty="0" err="1">
                <a:solidFill>
                  <a:srgbClr val="F79646">
                    <a:lumMod val="50000"/>
                  </a:srgbClr>
                </a:solidFill>
              </a:rPr>
              <a:t>עולין</a:t>
            </a:r>
            <a:r>
              <a:rPr lang="he-IL" sz="1700" dirty="0">
                <a:solidFill>
                  <a:srgbClr val="F79646">
                    <a:lumMod val="50000"/>
                  </a:srgbClr>
                </a:solidFill>
              </a:rPr>
              <a:t> לו מן </a:t>
            </a:r>
            <a:r>
              <a:rPr lang="he-IL" sz="1700" dirty="0" err="1">
                <a:solidFill>
                  <a:srgbClr val="F79646">
                    <a:lumMod val="50000"/>
                  </a:srgbClr>
                </a:solidFill>
              </a:rPr>
              <a:t>המנין</a:t>
            </a:r>
            <a:r>
              <a:rPr lang="he-IL" sz="1700" dirty="0">
                <a:solidFill>
                  <a:srgbClr val="F79646">
                    <a:lumMod val="50000"/>
                  </a:srgbClr>
                </a:solidFill>
              </a:rPr>
              <a:t> ואינו </a:t>
            </a:r>
            <a:r>
              <a:rPr lang="he-IL" sz="1700" dirty="0" smtClean="0">
                <a:solidFill>
                  <a:srgbClr val="F79646">
                    <a:lumMod val="50000"/>
                  </a:srgbClr>
                </a:solidFill>
              </a:rPr>
              <a:t>מביא </a:t>
            </a:r>
            <a:r>
              <a:rPr lang="he-IL" sz="1700" dirty="0">
                <a:solidFill>
                  <a:srgbClr val="F79646">
                    <a:lumMod val="50000"/>
                  </a:srgbClr>
                </a:solidFill>
              </a:rPr>
              <a:t>קרבן טומאה </a:t>
            </a:r>
            <a:r>
              <a:rPr lang="he-IL" sz="1700" dirty="0"/>
              <a:t>-</a:t>
            </a:r>
            <a:endParaRPr lang="he-IL" sz="1700" dirty="0" smtClean="0"/>
          </a:p>
          <a:p>
            <a:pPr>
              <a:lnSpc>
                <a:spcPct val="120000"/>
              </a:lnSpc>
            </a:pPr>
            <a:r>
              <a:rPr lang="he-IL" sz="1700" dirty="0" smtClean="0"/>
              <a:t>קרבן </a:t>
            </a:r>
            <a:r>
              <a:rPr lang="he-IL" sz="1700" dirty="0"/>
              <a:t>טומאה הוא דלא </a:t>
            </a:r>
            <a:r>
              <a:rPr lang="he-IL" sz="1700" dirty="0" err="1" smtClean="0"/>
              <a:t>מייתי</a:t>
            </a:r>
            <a:r>
              <a:rPr lang="he-IL" sz="1700" dirty="0" smtClean="0"/>
              <a:t>, </a:t>
            </a:r>
            <a:r>
              <a:rPr lang="he-IL" sz="1700" dirty="0"/>
              <a:t>הא מילקי לקי </a:t>
            </a:r>
            <a:r>
              <a:rPr lang="he-IL" sz="1700" dirty="0" smtClean="0"/>
              <a:t>עליה!</a:t>
            </a:r>
          </a:p>
          <a:p>
            <a:pPr>
              <a:lnSpc>
                <a:spcPct val="120000"/>
              </a:lnSpc>
            </a:pPr>
            <a:endParaRPr lang="he-IL" sz="1400" dirty="0" smtClean="0"/>
          </a:p>
          <a:p>
            <a:pPr>
              <a:lnSpc>
                <a:spcPct val="120000"/>
              </a:lnSpc>
            </a:pPr>
            <a:r>
              <a:rPr lang="he-IL" sz="1700" dirty="0" smtClean="0"/>
              <a:t>בדין </a:t>
            </a:r>
            <a:r>
              <a:rPr lang="he-IL" sz="1700" dirty="0"/>
              <a:t>הוא </a:t>
            </a:r>
            <a:r>
              <a:rPr lang="he-IL" sz="1700" dirty="0" err="1"/>
              <a:t>דליתני</a:t>
            </a:r>
            <a:r>
              <a:rPr lang="he-IL" sz="1700" dirty="0"/>
              <a:t> "</a:t>
            </a:r>
            <a:r>
              <a:rPr lang="he-IL" sz="1700" dirty="0" smtClean="0"/>
              <a:t>אינו לוקה", </a:t>
            </a:r>
          </a:p>
          <a:p>
            <a:pPr>
              <a:lnSpc>
                <a:spcPct val="120000"/>
              </a:lnSpc>
            </a:pPr>
            <a:r>
              <a:rPr lang="he-IL" sz="1700" dirty="0" smtClean="0"/>
              <a:t>אלא </a:t>
            </a:r>
            <a:r>
              <a:rPr lang="he-IL" sz="1700" dirty="0"/>
              <a:t>משום </a:t>
            </a:r>
            <a:r>
              <a:rPr lang="he-IL" sz="1700" dirty="0" err="1"/>
              <a:t>דקא</a:t>
            </a:r>
            <a:r>
              <a:rPr lang="he-IL" sz="1700" dirty="0"/>
              <a:t> בעי </a:t>
            </a:r>
            <a:r>
              <a:rPr lang="he-IL" sz="1700" dirty="0" err="1"/>
              <a:t>למיתנא</a:t>
            </a:r>
            <a:r>
              <a:rPr lang="he-IL" sz="1700" dirty="0"/>
              <a:t> סיפא </a:t>
            </a:r>
            <a:r>
              <a:rPr lang="he-IL" sz="1700" dirty="0" smtClean="0"/>
              <a:t>"</a:t>
            </a:r>
            <a:r>
              <a:rPr lang="he-IL" sz="1700" dirty="0">
                <a:solidFill>
                  <a:srgbClr val="F79646">
                    <a:lumMod val="50000"/>
                  </a:srgbClr>
                </a:solidFill>
              </a:rPr>
              <a:t>יצא ונכנס עולה לו מן </a:t>
            </a:r>
            <a:r>
              <a:rPr lang="he-IL" sz="1700" dirty="0" err="1">
                <a:solidFill>
                  <a:srgbClr val="F79646">
                    <a:lumMod val="50000"/>
                  </a:srgbClr>
                </a:solidFill>
              </a:rPr>
              <a:t>המנין</a:t>
            </a:r>
            <a:r>
              <a:rPr lang="he-IL" sz="1700" dirty="0">
                <a:solidFill>
                  <a:srgbClr val="F79646">
                    <a:lumMod val="50000"/>
                  </a:srgbClr>
                </a:solidFill>
              </a:rPr>
              <a:t> ומביא קרבן טומאה</a:t>
            </a:r>
            <a:r>
              <a:rPr lang="he-IL" sz="1700" dirty="0" smtClean="0"/>
              <a:t>", תנא </a:t>
            </a:r>
            <a:r>
              <a:rPr lang="he-IL" sz="1700" dirty="0"/>
              <a:t>רישא אינו מביא קרבן </a:t>
            </a:r>
            <a:r>
              <a:rPr lang="he-IL" sz="1700" dirty="0" smtClean="0"/>
              <a:t>טומאה. </a:t>
            </a:r>
          </a:p>
        </p:txBody>
      </p:sp>
      <p:sp>
        <p:nvSpPr>
          <p:cNvPr id="6" name="TextBox 5"/>
          <p:cNvSpPr txBox="1"/>
          <p:nvPr/>
        </p:nvSpPr>
        <p:spPr>
          <a:xfrm>
            <a:off x="8316416" y="3868792"/>
            <a:ext cx="564341" cy="369332"/>
          </a:xfrm>
          <a:prstGeom prst="rect">
            <a:avLst/>
          </a:prstGeom>
          <a:noFill/>
        </p:spPr>
        <p:txBody>
          <a:bodyPr wrap="square" rtlCol="1">
            <a:spAutoFit/>
          </a:bodyPr>
          <a:lstStyle/>
          <a:p>
            <a:r>
              <a:rPr lang="he-IL" dirty="0" smtClean="0">
                <a:sym typeface="Wingdings"/>
              </a:rPr>
              <a:t></a:t>
            </a:r>
            <a:endParaRPr lang="he-IL" dirty="0"/>
          </a:p>
        </p:txBody>
      </p:sp>
      <p:sp>
        <p:nvSpPr>
          <p:cNvPr id="7" name="הסבר מלבני מעוגל 6"/>
          <p:cNvSpPr/>
          <p:nvPr/>
        </p:nvSpPr>
        <p:spPr>
          <a:xfrm>
            <a:off x="5724128" y="225479"/>
            <a:ext cx="2814541" cy="1475329"/>
          </a:xfrm>
          <a:prstGeom prst="wedgeRoundRectCallout">
            <a:avLst>
              <a:gd name="adj1" fmla="val 56296"/>
              <a:gd name="adj2" fmla="val 4287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1" dirty="0" smtClean="0">
                <a:solidFill>
                  <a:schemeClr val="tx1"/>
                </a:solidFill>
              </a:rPr>
              <a:t>דף </a:t>
            </a:r>
            <a:r>
              <a:rPr lang="he-IL" sz="1600" b="1" dirty="0" err="1" smtClean="0">
                <a:solidFill>
                  <a:schemeClr val="tx1"/>
                </a:solidFill>
              </a:rPr>
              <a:t>טז</a:t>
            </a:r>
            <a:r>
              <a:rPr lang="he-IL" sz="1600" b="1" dirty="0" smtClean="0">
                <a:solidFill>
                  <a:schemeClr val="tx1"/>
                </a:solidFill>
              </a:rPr>
              <a:t> עמוד ב:</a:t>
            </a:r>
            <a:endParaRPr lang="he-IL" sz="1600" dirty="0" smtClean="0">
              <a:solidFill>
                <a:schemeClr val="tx1"/>
              </a:solidFill>
            </a:endParaRPr>
          </a:p>
          <a:p>
            <a:pPr>
              <a:lnSpc>
                <a:spcPct val="120000"/>
              </a:lnSpc>
            </a:pPr>
            <a:r>
              <a:rPr lang="he-IL" sz="1600" dirty="0" smtClean="0">
                <a:solidFill>
                  <a:schemeClr val="tx1"/>
                </a:solidFill>
              </a:rPr>
              <a:t>מי </a:t>
            </a:r>
            <a:r>
              <a:rPr lang="he-IL" sz="1600" dirty="0">
                <a:solidFill>
                  <a:schemeClr val="tx1"/>
                </a:solidFill>
              </a:rPr>
              <a:t>שנזר והוא בבית </a:t>
            </a:r>
            <a:r>
              <a:rPr lang="he-IL" sz="1600" dirty="0" smtClean="0">
                <a:solidFill>
                  <a:schemeClr val="tx1"/>
                </a:solidFill>
              </a:rPr>
              <a:t>הקברות - </a:t>
            </a:r>
          </a:p>
          <a:p>
            <a:pPr>
              <a:lnSpc>
                <a:spcPct val="120000"/>
              </a:lnSpc>
            </a:pPr>
            <a:r>
              <a:rPr lang="he-IL" sz="1600" dirty="0" smtClean="0">
                <a:solidFill>
                  <a:schemeClr val="tx1"/>
                </a:solidFill>
              </a:rPr>
              <a:t>ר</a:t>
            </a:r>
            <a:r>
              <a:rPr lang="he-IL" sz="1600" dirty="0">
                <a:solidFill>
                  <a:schemeClr val="tx1"/>
                </a:solidFill>
              </a:rPr>
              <a:t>' יוחנן </a:t>
            </a:r>
            <a:r>
              <a:rPr lang="he-IL" sz="1600" dirty="0" smtClean="0">
                <a:solidFill>
                  <a:schemeClr val="tx1"/>
                </a:solidFill>
              </a:rPr>
              <a:t>אמר: </a:t>
            </a:r>
            <a:r>
              <a:rPr lang="he-IL" sz="1600" dirty="0">
                <a:solidFill>
                  <a:schemeClr val="tx1"/>
                </a:solidFill>
              </a:rPr>
              <a:t>נזירות חלה </a:t>
            </a:r>
            <a:r>
              <a:rPr lang="he-IL" sz="1600" dirty="0" smtClean="0">
                <a:solidFill>
                  <a:schemeClr val="tx1"/>
                </a:solidFill>
              </a:rPr>
              <a:t>עליו.</a:t>
            </a:r>
          </a:p>
          <a:p>
            <a:pPr>
              <a:lnSpc>
                <a:spcPct val="120000"/>
              </a:lnSpc>
            </a:pPr>
            <a:r>
              <a:rPr lang="he-IL" sz="1600" dirty="0" err="1" smtClean="0">
                <a:solidFill>
                  <a:schemeClr val="tx1"/>
                </a:solidFill>
              </a:rPr>
              <a:t>ור</a:t>
            </a:r>
            <a:r>
              <a:rPr lang="he-IL" sz="1600" dirty="0">
                <a:solidFill>
                  <a:schemeClr val="tx1"/>
                </a:solidFill>
              </a:rPr>
              <a:t>''ל </a:t>
            </a:r>
            <a:r>
              <a:rPr lang="he-IL" sz="1600" dirty="0" smtClean="0">
                <a:solidFill>
                  <a:schemeClr val="tx1"/>
                </a:solidFill>
              </a:rPr>
              <a:t>אמר: </a:t>
            </a:r>
            <a:r>
              <a:rPr lang="he-IL" sz="1600" dirty="0">
                <a:solidFill>
                  <a:schemeClr val="tx1"/>
                </a:solidFill>
              </a:rPr>
              <a:t>אין נזירות חלה </a:t>
            </a:r>
            <a:r>
              <a:rPr lang="he-IL" sz="1600" dirty="0" smtClean="0">
                <a:solidFill>
                  <a:schemeClr val="tx1"/>
                </a:solidFill>
              </a:rPr>
              <a:t>עליו. </a:t>
            </a:r>
            <a:endParaRPr lang="he-IL" sz="600" dirty="0" smtClean="0">
              <a:solidFill>
                <a:schemeClr val="tx1"/>
              </a:solidFill>
            </a:endParaRPr>
          </a:p>
        </p:txBody>
      </p:sp>
      <p:sp>
        <p:nvSpPr>
          <p:cNvPr id="8" name="הסבר מלבני מעוגל 7"/>
          <p:cNvSpPr/>
          <p:nvPr/>
        </p:nvSpPr>
        <p:spPr>
          <a:xfrm>
            <a:off x="395536" y="2889775"/>
            <a:ext cx="3312368" cy="1331313"/>
          </a:xfrm>
          <a:prstGeom prst="wedgeRoundRectCallout">
            <a:avLst>
              <a:gd name="adj1" fmla="val 56296"/>
              <a:gd name="adj2" fmla="val 4287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b="1" dirty="0" smtClean="0">
                <a:solidFill>
                  <a:schemeClr val="tx1"/>
                </a:solidFill>
              </a:rPr>
              <a:t>משנה דף </a:t>
            </a:r>
            <a:r>
              <a:rPr lang="he-IL" sz="1300" b="1" dirty="0" err="1" smtClean="0">
                <a:solidFill>
                  <a:schemeClr val="tx1"/>
                </a:solidFill>
              </a:rPr>
              <a:t>טז</a:t>
            </a:r>
            <a:r>
              <a:rPr lang="he-IL" sz="1300" b="1" dirty="0" smtClean="0">
                <a:solidFill>
                  <a:schemeClr val="tx1"/>
                </a:solidFill>
              </a:rPr>
              <a:t> עמוד ב:</a:t>
            </a:r>
            <a:endParaRPr lang="he-IL" sz="1300" dirty="0" smtClean="0">
              <a:solidFill>
                <a:schemeClr val="tx1"/>
              </a:solidFill>
            </a:endParaRPr>
          </a:p>
          <a:p>
            <a:pPr>
              <a:lnSpc>
                <a:spcPct val="120000"/>
              </a:lnSpc>
            </a:pPr>
            <a:r>
              <a:rPr lang="he-IL" sz="1300" dirty="0">
                <a:solidFill>
                  <a:srgbClr val="F79646">
                    <a:lumMod val="50000"/>
                  </a:srgbClr>
                </a:solidFill>
              </a:rPr>
              <a:t>מי שנזר והוא בבית הקברות:</a:t>
            </a:r>
          </a:p>
          <a:p>
            <a:pPr>
              <a:lnSpc>
                <a:spcPct val="120000"/>
              </a:lnSpc>
            </a:pPr>
            <a:r>
              <a:rPr lang="he-IL" sz="1300" dirty="0">
                <a:solidFill>
                  <a:srgbClr val="F79646">
                    <a:lumMod val="50000"/>
                  </a:srgbClr>
                </a:solidFill>
              </a:rPr>
              <a:t>אפילו היה שם שלשים יום, אין </a:t>
            </a:r>
            <a:r>
              <a:rPr lang="he-IL" sz="1300" dirty="0" err="1">
                <a:solidFill>
                  <a:srgbClr val="F79646">
                    <a:lumMod val="50000"/>
                  </a:srgbClr>
                </a:solidFill>
              </a:rPr>
              <a:t>עולין</a:t>
            </a:r>
            <a:r>
              <a:rPr lang="he-IL" sz="1300" dirty="0">
                <a:solidFill>
                  <a:srgbClr val="F79646">
                    <a:lumMod val="50000"/>
                  </a:srgbClr>
                </a:solidFill>
              </a:rPr>
              <a:t> לו מן </a:t>
            </a:r>
            <a:r>
              <a:rPr lang="he-IL" sz="1300" dirty="0" err="1">
                <a:solidFill>
                  <a:srgbClr val="F79646">
                    <a:lumMod val="50000"/>
                  </a:srgbClr>
                </a:solidFill>
              </a:rPr>
              <a:t>המנין</a:t>
            </a:r>
            <a:r>
              <a:rPr lang="he-IL" sz="1300" dirty="0">
                <a:solidFill>
                  <a:srgbClr val="F79646">
                    <a:lumMod val="50000"/>
                  </a:srgbClr>
                </a:solidFill>
              </a:rPr>
              <a:t> ואינו מביא קרבן </a:t>
            </a:r>
            <a:r>
              <a:rPr lang="he-IL" sz="1300" dirty="0" smtClean="0">
                <a:solidFill>
                  <a:srgbClr val="F79646">
                    <a:lumMod val="50000"/>
                  </a:srgbClr>
                </a:solidFill>
              </a:rPr>
              <a:t>טומאה.</a:t>
            </a:r>
          </a:p>
          <a:p>
            <a:pPr>
              <a:lnSpc>
                <a:spcPct val="120000"/>
              </a:lnSpc>
            </a:pPr>
            <a:r>
              <a:rPr lang="he-IL" sz="1300" dirty="0">
                <a:solidFill>
                  <a:srgbClr val="F79646">
                    <a:lumMod val="50000"/>
                  </a:srgbClr>
                </a:solidFill>
              </a:rPr>
              <a:t>יצא ונכנס </a:t>
            </a:r>
            <a:r>
              <a:rPr lang="he-IL" sz="1300" dirty="0" err="1" smtClean="0">
                <a:solidFill>
                  <a:srgbClr val="F79646">
                    <a:lumMod val="50000"/>
                  </a:srgbClr>
                </a:solidFill>
              </a:rPr>
              <a:t>עולין</a:t>
            </a:r>
            <a:r>
              <a:rPr lang="he-IL" sz="1300" dirty="0" smtClean="0">
                <a:solidFill>
                  <a:srgbClr val="F79646">
                    <a:lumMod val="50000"/>
                  </a:srgbClr>
                </a:solidFill>
              </a:rPr>
              <a:t> </a:t>
            </a:r>
            <a:r>
              <a:rPr lang="he-IL" sz="1300" dirty="0">
                <a:solidFill>
                  <a:srgbClr val="F79646">
                    <a:lumMod val="50000"/>
                  </a:srgbClr>
                </a:solidFill>
              </a:rPr>
              <a:t>לו מן </a:t>
            </a:r>
            <a:r>
              <a:rPr lang="he-IL" sz="1300" dirty="0" err="1">
                <a:solidFill>
                  <a:srgbClr val="F79646">
                    <a:lumMod val="50000"/>
                  </a:srgbClr>
                </a:solidFill>
              </a:rPr>
              <a:t>המנין</a:t>
            </a:r>
            <a:r>
              <a:rPr lang="he-IL" sz="1300" dirty="0">
                <a:solidFill>
                  <a:srgbClr val="F79646">
                    <a:lumMod val="50000"/>
                  </a:srgbClr>
                </a:solidFill>
              </a:rPr>
              <a:t> ומביא קרבן </a:t>
            </a:r>
            <a:r>
              <a:rPr lang="he-IL" sz="1300" dirty="0" smtClean="0">
                <a:solidFill>
                  <a:srgbClr val="F79646">
                    <a:lumMod val="50000"/>
                  </a:srgbClr>
                </a:solidFill>
              </a:rPr>
              <a:t>טומאה.</a:t>
            </a:r>
            <a:endParaRPr lang="he-IL" sz="1300" dirty="0" smtClean="0">
              <a:solidFill>
                <a:schemeClr val="tx1"/>
              </a:solidFill>
            </a:endParaRPr>
          </a:p>
        </p:txBody>
      </p:sp>
    </p:spTree>
    <p:extLst>
      <p:ext uri="{BB962C8B-B14F-4D97-AF65-F5344CB8AC3E}">
        <p14:creationId xmlns:p14="http://schemas.microsoft.com/office/powerpoint/2010/main" val="1274379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righ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א</a:t>
            </a:r>
          </a:p>
        </p:txBody>
      </p:sp>
      <p:sp>
        <p:nvSpPr>
          <p:cNvPr id="4" name="TextBox 3"/>
          <p:cNvSpPr txBox="1"/>
          <p:nvPr/>
        </p:nvSpPr>
        <p:spPr>
          <a:xfrm>
            <a:off x="1167073" y="3004412"/>
            <a:ext cx="7272808" cy="3517886"/>
          </a:xfrm>
          <a:prstGeom prst="rect">
            <a:avLst/>
          </a:prstGeom>
          <a:noFill/>
        </p:spPr>
        <p:txBody>
          <a:bodyPr wrap="square" rtlCol="1">
            <a:spAutoFit/>
          </a:bodyPr>
          <a:lstStyle/>
          <a:p>
            <a:pPr>
              <a:lnSpc>
                <a:spcPct val="120000"/>
              </a:lnSpc>
            </a:pPr>
            <a:r>
              <a:rPr lang="he-IL" sz="1700" dirty="0" err="1" smtClean="0"/>
              <a:t>ת''ש</a:t>
            </a:r>
            <a:r>
              <a:rPr lang="he-IL" sz="1700" dirty="0" smtClean="0"/>
              <a:t>: </a:t>
            </a:r>
          </a:p>
          <a:p>
            <a:pPr>
              <a:lnSpc>
                <a:spcPct val="120000"/>
              </a:lnSpc>
            </a:pPr>
            <a:r>
              <a:rPr lang="he-IL" sz="1700" dirty="0">
                <a:solidFill>
                  <a:srgbClr val="F79646">
                    <a:lumMod val="50000"/>
                  </a:srgbClr>
                </a:solidFill>
              </a:rPr>
              <a:t>אין בין טמא שנזר לנזיר טהור שנטמא </a:t>
            </a:r>
          </a:p>
          <a:p>
            <a:pPr>
              <a:lnSpc>
                <a:spcPct val="120000"/>
              </a:lnSpc>
            </a:pPr>
            <a:r>
              <a:rPr lang="he-IL" sz="1700" dirty="0">
                <a:solidFill>
                  <a:srgbClr val="F79646">
                    <a:lumMod val="50000"/>
                  </a:srgbClr>
                </a:solidFill>
              </a:rPr>
              <a:t>אלא שטמא שנזר </a:t>
            </a:r>
            <a:r>
              <a:rPr lang="he-IL" sz="1700" dirty="0" smtClean="0">
                <a:solidFill>
                  <a:srgbClr val="F79646">
                    <a:lumMod val="50000"/>
                  </a:srgbClr>
                </a:solidFill>
              </a:rPr>
              <a:t>- שביעי </a:t>
            </a:r>
            <a:r>
              <a:rPr lang="he-IL" sz="1700" dirty="0">
                <a:solidFill>
                  <a:srgbClr val="F79646">
                    <a:lumMod val="50000"/>
                  </a:srgbClr>
                </a:solidFill>
              </a:rPr>
              <a:t>שלו עולה לו מן </a:t>
            </a:r>
            <a:r>
              <a:rPr lang="he-IL" sz="1700" dirty="0" err="1" smtClean="0">
                <a:solidFill>
                  <a:srgbClr val="F79646">
                    <a:lumMod val="50000"/>
                  </a:srgbClr>
                </a:solidFill>
              </a:rPr>
              <a:t>המנין</a:t>
            </a:r>
            <a:r>
              <a:rPr lang="he-IL" sz="1700" dirty="0">
                <a:solidFill>
                  <a:srgbClr val="F79646">
                    <a:lumMod val="50000"/>
                  </a:srgbClr>
                </a:solidFill>
              </a:rPr>
              <a:t>,</a:t>
            </a:r>
          </a:p>
          <a:p>
            <a:pPr>
              <a:lnSpc>
                <a:spcPct val="120000"/>
              </a:lnSpc>
            </a:pPr>
            <a:r>
              <a:rPr lang="he-IL" sz="1700" dirty="0">
                <a:solidFill>
                  <a:srgbClr val="F79646">
                    <a:lumMod val="50000"/>
                  </a:srgbClr>
                </a:solidFill>
              </a:rPr>
              <a:t>ונזיר טהור שנטמא </a:t>
            </a:r>
            <a:r>
              <a:rPr lang="he-IL" sz="1700" dirty="0" smtClean="0">
                <a:solidFill>
                  <a:srgbClr val="F79646">
                    <a:lumMod val="50000"/>
                  </a:srgbClr>
                </a:solidFill>
              </a:rPr>
              <a:t>- אין </a:t>
            </a:r>
            <a:r>
              <a:rPr lang="he-IL" sz="1700" dirty="0">
                <a:solidFill>
                  <a:srgbClr val="F79646">
                    <a:lumMod val="50000"/>
                  </a:srgbClr>
                </a:solidFill>
              </a:rPr>
              <a:t>שביעי שלו עולה לו מן </a:t>
            </a:r>
            <a:r>
              <a:rPr lang="he-IL" sz="1700" dirty="0" err="1" smtClean="0">
                <a:solidFill>
                  <a:srgbClr val="F79646">
                    <a:lumMod val="50000"/>
                  </a:srgbClr>
                </a:solidFill>
              </a:rPr>
              <a:t>המנין</a:t>
            </a:r>
            <a:r>
              <a:rPr lang="he-IL" sz="1700" dirty="0" smtClean="0">
                <a:solidFill>
                  <a:srgbClr val="F79646">
                    <a:lumMod val="50000"/>
                  </a:srgbClr>
                </a:solidFill>
              </a:rPr>
              <a:t>. </a:t>
            </a:r>
            <a:endParaRPr lang="he-IL" sz="1700" dirty="0">
              <a:solidFill>
                <a:srgbClr val="F79646">
                  <a:lumMod val="50000"/>
                </a:srgbClr>
              </a:solidFill>
            </a:endParaRPr>
          </a:p>
          <a:p>
            <a:pPr>
              <a:lnSpc>
                <a:spcPct val="120000"/>
              </a:lnSpc>
            </a:pPr>
            <a:r>
              <a:rPr lang="he-IL" sz="1700" dirty="0" smtClean="0"/>
              <a:t>- הא </a:t>
            </a:r>
            <a:r>
              <a:rPr lang="he-IL" sz="1700" dirty="0"/>
              <a:t>למלקות זה וזה </a:t>
            </a:r>
            <a:r>
              <a:rPr lang="he-IL" sz="1700" dirty="0" err="1" smtClean="0"/>
              <a:t>שוין</a:t>
            </a:r>
            <a:r>
              <a:rPr lang="he-IL" sz="1700" dirty="0" smtClean="0"/>
              <a:t>. </a:t>
            </a:r>
          </a:p>
          <a:p>
            <a:pPr>
              <a:lnSpc>
                <a:spcPct val="120000"/>
              </a:lnSpc>
            </a:pPr>
            <a:endParaRPr lang="he-IL" sz="1100" dirty="0"/>
          </a:p>
          <a:p>
            <a:pPr>
              <a:lnSpc>
                <a:spcPct val="120000"/>
              </a:lnSpc>
            </a:pPr>
            <a:r>
              <a:rPr lang="he-IL" sz="1700" dirty="0" err="1" smtClean="0"/>
              <a:t>א</a:t>
            </a:r>
            <a:r>
              <a:rPr lang="he-IL" sz="1700" dirty="0" err="1"/>
              <a:t>'</a:t>
            </a:r>
            <a:r>
              <a:rPr lang="he-IL" sz="1700" dirty="0" err="1" smtClean="0"/>
              <a:t>'ל</a:t>
            </a:r>
            <a:r>
              <a:rPr lang="he-IL" sz="1700" dirty="0" smtClean="0"/>
              <a:t>: </a:t>
            </a:r>
          </a:p>
          <a:p>
            <a:pPr>
              <a:lnSpc>
                <a:spcPct val="120000"/>
              </a:lnSpc>
            </a:pPr>
            <a:r>
              <a:rPr lang="he-IL" sz="1700" dirty="0" smtClean="0"/>
              <a:t>לא, </a:t>
            </a:r>
            <a:r>
              <a:rPr lang="he-IL" sz="1700" dirty="0"/>
              <a:t>לתגלחת זה וזה </a:t>
            </a:r>
            <a:r>
              <a:rPr lang="he-IL" sz="1700" dirty="0" err="1" smtClean="0"/>
              <a:t>שוין</a:t>
            </a:r>
            <a:r>
              <a:rPr lang="he-IL" sz="1700" dirty="0" smtClean="0"/>
              <a:t>.</a:t>
            </a:r>
          </a:p>
          <a:p>
            <a:pPr>
              <a:lnSpc>
                <a:spcPct val="120000"/>
              </a:lnSpc>
            </a:pPr>
            <a:endParaRPr lang="he-IL" sz="1100" dirty="0"/>
          </a:p>
          <a:p>
            <a:pPr>
              <a:lnSpc>
                <a:spcPct val="120000"/>
              </a:lnSpc>
            </a:pPr>
            <a:r>
              <a:rPr lang="he-IL" sz="1700" dirty="0"/>
              <a:t>אבל </a:t>
            </a:r>
            <a:r>
              <a:rPr lang="he-IL" sz="1700" dirty="0" err="1"/>
              <a:t>לענין</a:t>
            </a:r>
            <a:r>
              <a:rPr lang="he-IL" sz="1700" dirty="0"/>
              <a:t> מלקות </a:t>
            </a:r>
            <a:r>
              <a:rPr lang="he-IL" sz="1700" dirty="0" smtClean="0"/>
              <a:t>מאי? </a:t>
            </a:r>
            <a:r>
              <a:rPr lang="he-IL" sz="1700" dirty="0"/>
              <a:t>זה לוקה וזה אינו </a:t>
            </a:r>
            <a:r>
              <a:rPr lang="he-IL" sz="1700" dirty="0" smtClean="0"/>
              <a:t>לוקה? </a:t>
            </a:r>
            <a:r>
              <a:rPr lang="he-IL" sz="1700" dirty="0" err="1" smtClean="0"/>
              <a:t>ליתנייה</a:t>
            </a:r>
            <a:r>
              <a:rPr lang="he-IL" sz="1700" dirty="0" smtClean="0"/>
              <a:t>! </a:t>
            </a:r>
          </a:p>
          <a:p>
            <a:pPr>
              <a:lnSpc>
                <a:spcPct val="120000"/>
              </a:lnSpc>
            </a:pPr>
            <a:endParaRPr lang="he-IL" sz="1050" dirty="0" smtClean="0"/>
          </a:p>
          <a:p>
            <a:pPr>
              <a:lnSpc>
                <a:spcPct val="120000"/>
              </a:lnSpc>
            </a:pPr>
            <a:r>
              <a:rPr lang="he-IL" sz="1700" dirty="0" err="1" smtClean="0"/>
              <a:t>בתקנתיה</a:t>
            </a:r>
            <a:r>
              <a:rPr lang="he-IL" sz="1700" dirty="0" smtClean="0"/>
              <a:t> </a:t>
            </a:r>
            <a:r>
              <a:rPr lang="he-IL" sz="1700" dirty="0" err="1"/>
              <a:t>קא</a:t>
            </a:r>
            <a:r>
              <a:rPr lang="he-IL" sz="1700" dirty="0"/>
              <a:t> </a:t>
            </a:r>
            <a:r>
              <a:rPr lang="he-IL" sz="1700" dirty="0" err="1" smtClean="0"/>
              <a:t>מיירי</a:t>
            </a:r>
            <a:r>
              <a:rPr lang="he-IL" sz="1700" dirty="0" smtClean="0"/>
              <a:t>, </a:t>
            </a:r>
            <a:r>
              <a:rPr lang="he-IL" sz="1700" dirty="0"/>
              <a:t>בקלקוליה לא </a:t>
            </a:r>
            <a:r>
              <a:rPr lang="he-IL" sz="1700" dirty="0" err="1"/>
              <a:t>קא</a:t>
            </a:r>
            <a:r>
              <a:rPr lang="he-IL" sz="1700" dirty="0"/>
              <a:t> </a:t>
            </a:r>
            <a:r>
              <a:rPr lang="he-IL" sz="1700" dirty="0" err="1" smtClean="0"/>
              <a:t>מיירי</a:t>
            </a:r>
            <a:r>
              <a:rPr lang="he-IL" sz="1700" dirty="0" smtClean="0"/>
              <a:t>.</a:t>
            </a:r>
          </a:p>
        </p:txBody>
      </p:sp>
      <p:sp>
        <p:nvSpPr>
          <p:cNvPr id="5" name="הסבר מלבני מעוגל 4"/>
          <p:cNvSpPr/>
          <p:nvPr/>
        </p:nvSpPr>
        <p:spPr>
          <a:xfrm>
            <a:off x="3203848" y="225479"/>
            <a:ext cx="5334821" cy="2555449"/>
          </a:xfrm>
          <a:prstGeom prst="wedgeRoundRectCallout">
            <a:avLst>
              <a:gd name="adj1" fmla="val 56296"/>
              <a:gd name="adj2" fmla="val 4287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1" dirty="0" smtClean="0">
                <a:solidFill>
                  <a:schemeClr val="tx1"/>
                </a:solidFill>
              </a:rPr>
              <a:t>דף </a:t>
            </a:r>
            <a:r>
              <a:rPr lang="he-IL" sz="1600" b="1" dirty="0" err="1" smtClean="0">
                <a:solidFill>
                  <a:schemeClr val="tx1"/>
                </a:solidFill>
              </a:rPr>
              <a:t>טז</a:t>
            </a:r>
            <a:r>
              <a:rPr lang="he-IL" sz="1600" b="1" dirty="0" smtClean="0">
                <a:solidFill>
                  <a:schemeClr val="tx1"/>
                </a:solidFill>
              </a:rPr>
              <a:t> עמוד ב:</a:t>
            </a:r>
            <a:endParaRPr lang="he-IL" sz="1600" dirty="0" smtClean="0">
              <a:solidFill>
                <a:schemeClr val="tx1"/>
              </a:solidFill>
            </a:endParaRPr>
          </a:p>
          <a:p>
            <a:pPr>
              <a:lnSpc>
                <a:spcPct val="120000"/>
              </a:lnSpc>
            </a:pPr>
            <a:r>
              <a:rPr lang="he-IL" sz="1600" dirty="0" smtClean="0">
                <a:solidFill>
                  <a:schemeClr val="tx1"/>
                </a:solidFill>
              </a:rPr>
              <a:t>מי </a:t>
            </a:r>
            <a:r>
              <a:rPr lang="he-IL" sz="1600" dirty="0">
                <a:solidFill>
                  <a:schemeClr val="tx1"/>
                </a:solidFill>
              </a:rPr>
              <a:t>שנזר והוא בבית </a:t>
            </a:r>
            <a:r>
              <a:rPr lang="he-IL" sz="1600" dirty="0" smtClean="0">
                <a:solidFill>
                  <a:schemeClr val="tx1"/>
                </a:solidFill>
              </a:rPr>
              <a:t>הקברות - </a:t>
            </a:r>
          </a:p>
          <a:p>
            <a:pPr>
              <a:lnSpc>
                <a:spcPct val="120000"/>
              </a:lnSpc>
            </a:pPr>
            <a:r>
              <a:rPr lang="he-IL" sz="1600" dirty="0" smtClean="0">
                <a:solidFill>
                  <a:schemeClr val="tx1"/>
                </a:solidFill>
              </a:rPr>
              <a:t>ר</a:t>
            </a:r>
            <a:r>
              <a:rPr lang="he-IL" sz="1600" dirty="0">
                <a:solidFill>
                  <a:schemeClr val="tx1"/>
                </a:solidFill>
              </a:rPr>
              <a:t>' יוחנן </a:t>
            </a:r>
            <a:r>
              <a:rPr lang="he-IL" sz="1600" dirty="0" smtClean="0">
                <a:solidFill>
                  <a:schemeClr val="tx1"/>
                </a:solidFill>
              </a:rPr>
              <a:t>אמר: </a:t>
            </a:r>
            <a:r>
              <a:rPr lang="he-IL" sz="1600" dirty="0">
                <a:solidFill>
                  <a:schemeClr val="tx1"/>
                </a:solidFill>
              </a:rPr>
              <a:t>נזירות חלה </a:t>
            </a:r>
            <a:r>
              <a:rPr lang="he-IL" sz="1600" dirty="0" smtClean="0">
                <a:solidFill>
                  <a:schemeClr val="tx1"/>
                </a:solidFill>
              </a:rPr>
              <a:t>עליו, </a:t>
            </a:r>
            <a:r>
              <a:rPr lang="he-IL" sz="1600" dirty="0" err="1" smtClean="0">
                <a:solidFill>
                  <a:schemeClr val="tx1"/>
                </a:solidFill>
              </a:rPr>
              <a:t>ור</a:t>
            </a:r>
            <a:r>
              <a:rPr lang="he-IL" sz="1600" dirty="0">
                <a:solidFill>
                  <a:schemeClr val="tx1"/>
                </a:solidFill>
              </a:rPr>
              <a:t>''ל </a:t>
            </a:r>
            <a:r>
              <a:rPr lang="he-IL" sz="1600" dirty="0" smtClean="0">
                <a:solidFill>
                  <a:schemeClr val="tx1"/>
                </a:solidFill>
              </a:rPr>
              <a:t>אמר: </a:t>
            </a:r>
            <a:r>
              <a:rPr lang="he-IL" sz="1600" dirty="0">
                <a:solidFill>
                  <a:schemeClr val="tx1"/>
                </a:solidFill>
              </a:rPr>
              <a:t>אין נזירות חלה </a:t>
            </a:r>
            <a:r>
              <a:rPr lang="he-IL" sz="1600" dirty="0" smtClean="0">
                <a:solidFill>
                  <a:schemeClr val="tx1"/>
                </a:solidFill>
              </a:rPr>
              <a:t>עליו.</a:t>
            </a:r>
          </a:p>
          <a:p>
            <a:pPr>
              <a:lnSpc>
                <a:spcPct val="120000"/>
              </a:lnSpc>
            </a:pPr>
            <a:endParaRPr lang="he-IL" sz="600" dirty="0">
              <a:solidFill>
                <a:schemeClr val="tx1"/>
              </a:solidFill>
            </a:endParaRPr>
          </a:p>
          <a:p>
            <a:pPr>
              <a:lnSpc>
                <a:spcPct val="120000"/>
              </a:lnSpc>
            </a:pPr>
            <a:r>
              <a:rPr lang="he-IL" sz="1600" b="1" dirty="0" smtClean="0">
                <a:solidFill>
                  <a:schemeClr val="tx1"/>
                </a:solidFill>
              </a:rPr>
              <a:t>דף </a:t>
            </a:r>
            <a:r>
              <a:rPr lang="he-IL" sz="1600" b="1" dirty="0" err="1" smtClean="0">
                <a:solidFill>
                  <a:schemeClr val="tx1"/>
                </a:solidFill>
              </a:rPr>
              <a:t>יז</a:t>
            </a:r>
            <a:r>
              <a:rPr lang="he-IL" sz="1600" b="1" dirty="0" smtClean="0">
                <a:solidFill>
                  <a:schemeClr val="tx1"/>
                </a:solidFill>
              </a:rPr>
              <a:t> עמוד א:</a:t>
            </a:r>
          </a:p>
          <a:p>
            <a:pPr>
              <a:lnSpc>
                <a:spcPct val="120000"/>
              </a:lnSpc>
            </a:pPr>
            <a:r>
              <a:rPr lang="he-IL" sz="1600" dirty="0">
                <a:solidFill>
                  <a:schemeClr val="tx1"/>
                </a:solidFill>
              </a:rPr>
              <a:t>אמר מר בר רב אשי:</a:t>
            </a:r>
          </a:p>
          <a:p>
            <a:pPr>
              <a:lnSpc>
                <a:spcPct val="120000"/>
              </a:lnSpc>
            </a:pPr>
            <a:r>
              <a:rPr lang="he-IL" sz="1600" dirty="0" err="1">
                <a:solidFill>
                  <a:schemeClr val="tx1"/>
                </a:solidFill>
              </a:rPr>
              <a:t>מיחל</a:t>
            </a:r>
            <a:r>
              <a:rPr lang="he-IL" sz="1600" dirty="0">
                <a:solidFill>
                  <a:schemeClr val="tx1"/>
                </a:solidFill>
              </a:rPr>
              <a:t> </a:t>
            </a:r>
            <a:r>
              <a:rPr lang="he-IL" sz="1600" dirty="0" err="1">
                <a:solidFill>
                  <a:schemeClr val="tx1"/>
                </a:solidFill>
              </a:rPr>
              <a:t>כ''ע</a:t>
            </a:r>
            <a:r>
              <a:rPr lang="he-IL" sz="1600" dirty="0">
                <a:solidFill>
                  <a:schemeClr val="tx1"/>
                </a:solidFill>
              </a:rPr>
              <a:t> לא פליגי </a:t>
            </a:r>
            <a:r>
              <a:rPr lang="he-IL" sz="1600" dirty="0" err="1">
                <a:solidFill>
                  <a:schemeClr val="tx1"/>
                </a:solidFill>
              </a:rPr>
              <a:t>דחיילא</a:t>
            </a:r>
            <a:r>
              <a:rPr lang="he-IL" sz="1600" dirty="0">
                <a:solidFill>
                  <a:schemeClr val="tx1"/>
                </a:solidFill>
              </a:rPr>
              <a:t>. </a:t>
            </a:r>
            <a:r>
              <a:rPr lang="he-IL" sz="1600" dirty="0" smtClean="0">
                <a:solidFill>
                  <a:schemeClr val="tx1"/>
                </a:solidFill>
              </a:rPr>
              <a:t>אלא </a:t>
            </a:r>
            <a:r>
              <a:rPr lang="he-IL" sz="1600" dirty="0">
                <a:solidFill>
                  <a:schemeClr val="tx1"/>
                </a:solidFill>
              </a:rPr>
              <a:t>כי פליגי </a:t>
            </a:r>
            <a:r>
              <a:rPr lang="he-IL" sz="1600" dirty="0" err="1">
                <a:solidFill>
                  <a:schemeClr val="tx1"/>
                </a:solidFill>
              </a:rPr>
              <a:t>למלקי</a:t>
            </a:r>
            <a:r>
              <a:rPr lang="he-IL" sz="1600" dirty="0">
                <a:solidFill>
                  <a:schemeClr val="tx1"/>
                </a:solidFill>
              </a:rPr>
              <a:t> -</a:t>
            </a:r>
          </a:p>
          <a:p>
            <a:pPr>
              <a:lnSpc>
                <a:spcPct val="120000"/>
              </a:lnSpc>
            </a:pPr>
            <a:r>
              <a:rPr lang="he-IL" sz="1600" dirty="0">
                <a:solidFill>
                  <a:schemeClr val="tx1"/>
                </a:solidFill>
              </a:rPr>
              <a:t>רבי יוחנן סבר: כיון </a:t>
            </a:r>
            <a:r>
              <a:rPr lang="he-IL" sz="1600" dirty="0" err="1">
                <a:solidFill>
                  <a:schemeClr val="tx1"/>
                </a:solidFill>
              </a:rPr>
              <a:t>דחיילא</a:t>
            </a:r>
            <a:r>
              <a:rPr lang="he-IL" sz="1600" dirty="0">
                <a:solidFill>
                  <a:schemeClr val="tx1"/>
                </a:solidFill>
              </a:rPr>
              <a:t> לקי. </a:t>
            </a:r>
          </a:p>
          <a:p>
            <a:pPr>
              <a:lnSpc>
                <a:spcPct val="120000"/>
              </a:lnSpc>
            </a:pPr>
            <a:r>
              <a:rPr lang="he-IL" sz="1600" dirty="0" err="1">
                <a:solidFill>
                  <a:schemeClr val="tx1"/>
                </a:solidFill>
              </a:rPr>
              <a:t>ור</a:t>
            </a:r>
            <a:r>
              <a:rPr lang="he-IL" sz="1600" dirty="0">
                <a:solidFill>
                  <a:schemeClr val="tx1"/>
                </a:solidFill>
              </a:rPr>
              <a:t>''ל סבר: לא לקי </a:t>
            </a:r>
            <a:r>
              <a:rPr lang="he-IL" sz="1600" dirty="0" err="1">
                <a:solidFill>
                  <a:schemeClr val="tx1"/>
                </a:solidFill>
              </a:rPr>
              <a:t>וחיילא</a:t>
            </a:r>
            <a:r>
              <a:rPr lang="he-IL" sz="1600" dirty="0">
                <a:solidFill>
                  <a:schemeClr val="tx1"/>
                </a:solidFill>
              </a:rPr>
              <a:t>. </a:t>
            </a:r>
          </a:p>
        </p:txBody>
      </p:sp>
      <p:sp>
        <p:nvSpPr>
          <p:cNvPr id="6" name="TextBox 5"/>
          <p:cNvSpPr txBox="1"/>
          <p:nvPr/>
        </p:nvSpPr>
        <p:spPr>
          <a:xfrm>
            <a:off x="8284142" y="3035085"/>
            <a:ext cx="564341" cy="369332"/>
          </a:xfrm>
          <a:prstGeom prst="rect">
            <a:avLst/>
          </a:prstGeom>
          <a:noFill/>
        </p:spPr>
        <p:txBody>
          <a:bodyPr wrap="square" rtlCol="1">
            <a:spAutoFit/>
          </a:bodyPr>
          <a:lstStyle/>
          <a:p>
            <a:r>
              <a:rPr lang="he-IL" dirty="0" smtClean="0">
                <a:sym typeface="Wingdings"/>
              </a:rPr>
              <a:t></a:t>
            </a:r>
            <a:endParaRPr lang="he-IL" dirty="0"/>
          </a:p>
        </p:txBody>
      </p:sp>
    </p:spTree>
    <p:extLst>
      <p:ext uri="{BB962C8B-B14F-4D97-AF65-F5344CB8AC3E}">
        <p14:creationId xmlns:p14="http://schemas.microsoft.com/office/powerpoint/2010/main" val="3498442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א</a:t>
            </a:r>
          </a:p>
        </p:txBody>
      </p:sp>
      <p:sp>
        <p:nvSpPr>
          <p:cNvPr id="4" name="TextBox 3"/>
          <p:cNvSpPr txBox="1"/>
          <p:nvPr/>
        </p:nvSpPr>
        <p:spPr>
          <a:xfrm>
            <a:off x="1167073" y="3004412"/>
            <a:ext cx="7272808" cy="2086725"/>
          </a:xfrm>
          <a:prstGeom prst="rect">
            <a:avLst/>
          </a:prstGeom>
          <a:noFill/>
        </p:spPr>
        <p:txBody>
          <a:bodyPr wrap="square" rtlCol="1">
            <a:spAutoFit/>
          </a:bodyPr>
          <a:lstStyle/>
          <a:p>
            <a:pPr>
              <a:lnSpc>
                <a:spcPct val="120000"/>
              </a:lnSpc>
            </a:pPr>
            <a:r>
              <a:rPr lang="he-IL" dirty="0" smtClean="0"/>
              <a:t>תא שמע: </a:t>
            </a:r>
          </a:p>
          <a:p>
            <a:pPr>
              <a:lnSpc>
                <a:spcPct val="120000"/>
              </a:lnSpc>
            </a:pPr>
            <a:r>
              <a:rPr lang="he-IL" dirty="0">
                <a:solidFill>
                  <a:srgbClr val="F79646">
                    <a:lumMod val="50000"/>
                  </a:srgbClr>
                </a:solidFill>
              </a:rPr>
              <a:t>מי שהיה טמא ונזר -</a:t>
            </a:r>
            <a:endParaRPr lang="he-IL" dirty="0" smtClean="0">
              <a:solidFill>
                <a:srgbClr val="F79646">
                  <a:lumMod val="50000"/>
                </a:srgbClr>
              </a:solidFill>
            </a:endParaRPr>
          </a:p>
          <a:p>
            <a:pPr>
              <a:lnSpc>
                <a:spcPct val="120000"/>
              </a:lnSpc>
            </a:pPr>
            <a:r>
              <a:rPr lang="he-IL" dirty="0" smtClean="0">
                <a:solidFill>
                  <a:srgbClr val="F79646">
                    <a:lumMod val="50000"/>
                  </a:srgbClr>
                </a:solidFill>
              </a:rPr>
              <a:t>אסור </a:t>
            </a:r>
            <a:r>
              <a:rPr lang="he-IL" dirty="0">
                <a:solidFill>
                  <a:srgbClr val="F79646">
                    <a:lumMod val="50000"/>
                  </a:srgbClr>
                </a:solidFill>
              </a:rPr>
              <a:t>לגלח ולשתות </a:t>
            </a:r>
            <a:r>
              <a:rPr lang="he-IL" dirty="0" smtClean="0">
                <a:solidFill>
                  <a:srgbClr val="F79646">
                    <a:lumMod val="50000"/>
                  </a:srgbClr>
                </a:solidFill>
              </a:rPr>
              <a:t>יין.  </a:t>
            </a:r>
            <a:r>
              <a:rPr lang="he-IL" sz="1400" dirty="0" smtClean="0">
                <a:solidFill>
                  <a:srgbClr val="F79646">
                    <a:lumMod val="50000"/>
                  </a:srgbClr>
                </a:solidFill>
              </a:rPr>
              <a:t>[ראשונים, </a:t>
            </a:r>
            <a:r>
              <a:rPr lang="he-IL" sz="1400" dirty="0" err="1" smtClean="0">
                <a:solidFill>
                  <a:srgbClr val="F79646">
                    <a:lumMod val="50000"/>
                  </a:srgbClr>
                </a:solidFill>
              </a:rPr>
              <a:t>כת"י</a:t>
            </a:r>
            <a:r>
              <a:rPr lang="he-IL" sz="1400" dirty="0" smtClean="0">
                <a:solidFill>
                  <a:srgbClr val="F79646">
                    <a:lumMod val="50000"/>
                  </a:srgbClr>
                </a:solidFill>
              </a:rPr>
              <a:t>: </a:t>
            </a:r>
            <a:r>
              <a:rPr lang="he-IL" sz="1400" dirty="0" err="1" smtClean="0">
                <a:solidFill>
                  <a:srgbClr val="F79646">
                    <a:lumMod val="50000"/>
                  </a:srgbClr>
                </a:solidFill>
              </a:rPr>
              <a:t>וליטמא</a:t>
            </a:r>
            <a:r>
              <a:rPr lang="he-IL" sz="1400" dirty="0" smtClean="0">
                <a:solidFill>
                  <a:srgbClr val="F79646">
                    <a:lumMod val="50000"/>
                  </a:srgbClr>
                </a:solidFill>
              </a:rPr>
              <a:t> למתים]</a:t>
            </a:r>
          </a:p>
          <a:p>
            <a:pPr>
              <a:lnSpc>
                <a:spcPct val="120000"/>
              </a:lnSpc>
            </a:pPr>
            <a:r>
              <a:rPr lang="he-IL" dirty="0" smtClean="0">
                <a:solidFill>
                  <a:srgbClr val="F79646">
                    <a:lumMod val="50000"/>
                  </a:srgbClr>
                </a:solidFill>
              </a:rPr>
              <a:t>ואם </a:t>
            </a:r>
            <a:r>
              <a:rPr lang="he-IL" dirty="0">
                <a:solidFill>
                  <a:srgbClr val="F79646">
                    <a:lumMod val="50000"/>
                  </a:srgbClr>
                </a:solidFill>
              </a:rPr>
              <a:t>גילח ושתה יין ונטמא למתים </a:t>
            </a:r>
            <a:r>
              <a:rPr lang="he-IL" dirty="0" smtClean="0">
                <a:solidFill>
                  <a:srgbClr val="F79646">
                    <a:lumMod val="50000"/>
                  </a:srgbClr>
                </a:solidFill>
              </a:rPr>
              <a:t>- הרי </a:t>
            </a:r>
            <a:r>
              <a:rPr lang="he-IL" dirty="0">
                <a:solidFill>
                  <a:srgbClr val="F79646">
                    <a:lumMod val="50000"/>
                  </a:srgbClr>
                </a:solidFill>
              </a:rPr>
              <a:t>זה סופג את הארבעים.</a:t>
            </a:r>
          </a:p>
          <a:p>
            <a:pPr>
              <a:lnSpc>
                <a:spcPct val="120000"/>
              </a:lnSpc>
            </a:pPr>
            <a:endParaRPr lang="he-IL" dirty="0" smtClean="0"/>
          </a:p>
          <a:p>
            <a:pPr>
              <a:lnSpc>
                <a:spcPct val="120000"/>
              </a:lnSpc>
            </a:pPr>
            <a:r>
              <a:rPr lang="he-IL" dirty="0" err="1" smtClean="0"/>
              <a:t>תיובתא</a:t>
            </a:r>
            <a:r>
              <a:rPr lang="he-IL" dirty="0" smtClean="0"/>
              <a:t>.</a:t>
            </a:r>
          </a:p>
        </p:txBody>
      </p:sp>
      <p:sp>
        <p:nvSpPr>
          <p:cNvPr id="5" name="הסבר מלבני מעוגל 4"/>
          <p:cNvSpPr/>
          <p:nvPr/>
        </p:nvSpPr>
        <p:spPr>
          <a:xfrm>
            <a:off x="3203848" y="225479"/>
            <a:ext cx="5334821" cy="2555449"/>
          </a:xfrm>
          <a:prstGeom prst="wedgeRoundRectCallout">
            <a:avLst>
              <a:gd name="adj1" fmla="val 56296"/>
              <a:gd name="adj2" fmla="val 42872"/>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600" b="1" dirty="0" smtClean="0">
                <a:solidFill>
                  <a:schemeClr val="tx1"/>
                </a:solidFill>
              </a:rPr>
              <a:t>דף </a:t>
            </a:r>
            <a:r>
              <a:rPr lang="he-IL" sz="1600" b="1" dirty="0" err="1" smtClean="0">
                <a:solidFill>
                  <a:schemeClr val="tx1"/>
                </a:solidFill>
              </a:rPr>
              <a:t>טז</a:t>
            </a:r>
            <a:r>
              <a:rPr lang="he-IL" sz="1600" b="1" dirty="0" smtClean="0">
                <a:solidFill>
                  <a:schemeClr val="tx1"/>
                </a:solidFill>
              </a:rPr>
              <a:t> עמוד ב:</a:t>
            </a:r>
            <a:endParaRPr lang="he-IL" sz="1600" dirty="0" smtClean="0">
              <a:solidFill>
                <a:schemeClr val="tx1"/>
              </a:solidFill>
            </a:endParaRPr>
          </a:p>
          <a:p>
            <a:pPr>
              <a:lnSpc>
                <a:spcPct val="120000"/>
              </a:lnSpc>
            </a:pPr>
            <a:r>
              <a:rPr lang="he-IL" sz="1600" dirty="0" smtClean="0">
                <a:solidFill>
                  <a:schemeClr val="tx1"/>
                </a:solidFill>
              </a:rPr>
              <a:t>מי </a:t>
            </a:r>
            <a:r>
              <a:rPr lang="he-IL" sz="1600" dirty="0">
                <a:solidFill>
                  <a:schemeClr val="tx1"/>
                </a:solidFill>
              </a:rPr>
              <a:t>שנזר והוא בבית </a:t>
            </a:r>
            <a:r>
              <a:rPr lang="he-IL" sz="1600" dirty="0" smtClean="0">
                <a:solidFill>
                  <a:schemeClr val="tx1"/>
                </a:solidFill>
              </a:rPr>
              <a:t>הקברות - </a:t>
            </a:r>
          </a:p>
          <a:p>
            <a:pPr>
              <a:lnSpc>
                <a:spcPct val="120000"/>
              </a:lnSpc>
            </a:pPr>
            <a:r>
              <a:rPr lang="he-IL" sz="1600" dirty="0" smtClean="0">
                <a:solidFill>
                  <a:schemeClr val="tx1"/>
                </a:solidFill>
              </a:rPr>
              <a:t>ר</a:t>
            </a:r>
            <a:r>
              <a:rPr lang="he-IL" sz="1600" dirty="0">
                <a:solidFill>
                  <a:schemeClr val="tx1"/>
                </a:solidFill>
              </a:rPr>
              <a:t>' יוחנן </a:t>
            </a:r>
            <a:r>
              <a:rPr lang="he-IL" sz="1600" dirty="0" smtClean="0">
                <a:solidFill>
                  <a:schemeClr val="tx1"/>
                </a:solidFill>
              </a:rPr>
              <a:t>אמר: </a:t>
            </a:r>
            <a:r>
              <a:rPr lang="he-IL" sz="1600" dirty="0">
                <a:solidFill>
                  <a:schemeClr val="tx1"/>
                </a:solidFill>
              </a:rPr>
              <a:t>נזירות חלה </a:t>
            </a:r>
            <a:r>
              <a:rPr lang="he-IL" sz="1600" dirty="0" smtClean="0">
                <a:solidFill>
                  <a:schemeClr val="tx1"/>
                </a:solidFill>
              </a:rPr>
              <a:t>עליו, </a:t>
            </a:r>
            <a:r>
              <a:rPr lang="he-IL" sz="1600" dirty="0" err="1" smtClean="0">
                <a:solidFill>
                  <a:schemeClr val="tx1"/>
                </a:solidFill>
              </a:rPr>
              <a:t>ור</a:t>
            </a:r>
            <a:r>
              <a:rPr lang="he-IL" sz="1600" dirty="0">
                <a:solidFill>
                  <a:schemeClr val="tx1"/>
                </a:solidFill>
              </a:rPr>
              <a:t>''ל </a:t>
            </a:r>
            <a:r>
              <a:rPr lang="he-IL" sz="1600" dirty="0" smtClean="0">
                <a:solidFill>
                  <a:schemeClr val="tx1"/>
                </a:solidFill>
              </a:rPr>
              <a:t>אמר: </a:t>
            </a:r>
            <a:r>
              <a:rPr lang="he-IL" sz="1600" dirty="0">
                <a:solidFill>
                  <a:schemeClr val="tx1"/>
                </a:solidFill>
              </a:rPr>
              <a:t>אין נזירות חלה </a:t>
            </a:r>
            <a:r>
              <a:rPr lang="he-IL" sz="1600" dirty="0" smtClean="0">
                <a:solidFill>
                  <a:schemeClr val="tx1"/>
                </a:solidFill>
              </a:rPr>
              <a:t>עליו.</a:t>
            </a:r>
          </a:p>
          <a:p>
            <a:pPr>
              <a:lnSpc>
                <a:spcPct val="120000"/>
              </a:lnSpc>
            </a:pPr>
            <a:endParaRPr lang="he-IL" sz="600" dirty="0">
              <a:solidFill>
                <a:schemeClr val="tx1"/>
              </a:solidFill>
            </a:endParaRPr>
          </a:p>
          <a:p>
            <a:pPr>
              <a:lnSpc>
                <a:spcPct val="120000"/>
              </a:lnSpc>
            </a:pPr>
            <a:r>
              <a:rPr lang="he-IL" sz="1600" b="1" dirty="0" smtClean="0">
                <a:solidFill>
                  <a:schemeClr val="tx1"/>
                </a:solidFill>
              </a:rPr>
              <a:t>דף </a:t>
            </a:r>
            <a:r>
              <a:rPr lang="he-IL" sz="1600" b="1" dirty="0" err="1" smtClean="0">
                <a:solidFill>
                  <a:schemeClr val="tx1"/>
                </a:solidFill>
              </a:rPr>
              <a:t>יז</a:t>
            </a:r>
            <a:r>
              <a:rPr lang="he-IL" sz="1600" b="1" dirty="0" smtClean="0">
                <a:solidFill>
                  <a:schemeClr val="tx1"/>
                </a:solidFill>
              </a:rPr>
              <a:t> עמוד </a:t>
            </a:r>
            <a:r>
              <a:rPr lang="he-IL" sz="1600" b="1" smtClean="0">
                <a:solidFill>
                  <a:schemeClr val="tx1"/>
                </a:solidFill>
              </a:rPr>
              <a:t>א:</a:t>
            </a:r>
          </a:p>
          <a:p>
            <a:pPr>
              <a:lnSpc>
                <a:spcPct val="120000"/>
              </a:lnSpc>
            </a:pPr>
            <a:r>
              <a:rPr lang="he-IL" sz="1600" smtClean="0">
                <a:solidFill>
                  <a:schemeClr val="tx1"/>
                </a:solidFill>
              </a:rPr>
              <a:t>אמר מר בר רב אשי:</a:t>
            </a:r>
          </a:p>
          <a:p>
            <a:pPr>
              <a:lnSpc>
                <a:spcPct val="120000"/>
              </a:lnSpc>
            </a:pPr>
            <a:r>
              <a:rPr lang="he-IL" sz="1600" smtClean="0">
                <a:solidFill>
                  <a:schemeClr val="tx1"/>
                </a:solidFill>
              </a:rPr>
              <a:t>מיחל כ''ע לא פליגי דחיילא. אלא כי פליגי למלקי -</a:t>
            </a:r>
          </a:p>
          <a:p>
            <a:pPr>
              <a:lnSpc>
                <a:spcPct val="120000"/>
              </a:lnSpc>
            </a:pPr>
            <a:r>
              <a:rPr lang="he-IL" sz="1600" smtClean="0">
                <a:solidFill>
                  <a:schemeClr val="tx1"/>
                </a:solidFill>
              </a:rPr>
              <a:t>רבי </a:t>
            </a:r>
            <a:r>
              <a:rPr lang="he-IL" sz="1600" dirty="0">
                <a:solidFill>
                  <a:schemeClr val="tx1"/>
                </a:solidFill>
              </a:rPr>
              <a:t>יוחנן סבר: כיון </a:t>
            </a:r>
            <a:r>
              <a:rPr lang="he-IL" sz="1600" dirty="0" err="1">
                <a:solidFill>
                  <a:schemeClr val="tx1"/>
                </a:solidFill>
              </a:rPr>
              <a:t>דחיילא</a:t>
            </a:r>
            <a:r>
              <a:rPr lang="he-IL" sz="1600" dirty="0">
                <a:solidFill>
                  <a:schemeClr val="tx1"/>
                </a:solidFill>
              </a:rPr>
              <a:t> לקי. </a:t>
            </a:r>
          </a:p>
          <a:p>
            <a:pPr>
              <a:lnSpc>
                <a:spcPct val="120000"/>
              </a:lnSpc>
            </a:pPr>
            <a:r>
              <a:rPr lang="he-IL" sz="1600" dirty="0" err="1">
                <a:solidFill>
                  <a:schemeClr val="tx1"/>
                </a:solidFill>
              </a:rPr>
              <a:t>ור</a:t>
            </a:r>
            <a:r>
              <a:rPr lang="he-IL" sz="1600" dirty="0">
                <a:solidFill>
                  <a:schemeClr val="tx1"/>
                </a:solidFill>
              </a:rPr>
              <a:t>''ל סבר: לא לקי </a:t>
            </a:r>
            <a:r>
              <a:rPr lang="he-IL" sz="1600" dirty="0" err="1">
                <a:solidFill>
                  <a:schemeClr val="tx1"/>
                </a:solidFill>
              </a:rPr>
              <a:t>וחיילא</a:t>
            </a:r>
            <a:r>
              <a:rPr lang="he-IL" sz="1600" dirty="0">
                <a:solidFill>
                  <a:schemeClr val="tx1"/>
                </a:solidFill>
              </a:rPr>
              <a:t>. </a:t>
            </a:r>
          </a:p>
        </p:txBody>
      </p:sp>
      <p:sp>
        <p:nvSpPr>
          <p:cNvPr id="6" name="TextBox 5"/>
          <p:cNvSpPr txBox="1"/>
          <p:nvPr/>
        </p:nvSpPr>
        <p:spPr>
          <a:xfrm>
            <a:off x="8284142" y="3035085"/>
            <a:ext cx="564341" cy="369332"/>
          </a:xfrm>
          <a:prstGeom prst="rect">
            <a:avLst/>
          </a:prstGeom>
          <a:noFill/>
        </p:spPr>
        <p:txBody>
          <a:bodyPr wrap="square" rtlCol="1">
            <a:spAutoFit/>
          </a:bodyPr>
          <a:lstStyle/>
          <a:p>
            <a:r>
              <a:rPr lang="he-IL" dirty="0">
                <a:sym typeface="Wingdings"/>
              </a:rPr>
              <a:t></a:t>
            </a:r>
            <a:endParaRPr lang="he-IL" dirty="0"/>
          </a:p>
        </p:txBody>
      </p:sp>
    </p:spTree>
    <p:extLst>
      <p:ext uri="{BB962C8B-B14F-4D97-AF65-F5344CB8AC3E}">
        <p14:creationId xmlns:p14="http://schemas.microsoft.com/office/powerpoint/2010/main" val="321341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10" name="TextBox 9"/>
          <p:cNvSpPr txBox="1"/>
          <p:nvPr/>
        </p:nvSpPr>
        <p:spPr>
          <a:xfrm>
            <a:off x="150036" y="178007"/>
            <a:ext cx="8627904" cy="6315575"/>
          </a:xfrm>
          <a:prstGeom prst="rect">
            <a:avLst/>
          </a:prstGeom>
          <a:noFill/>
        </p:spPr>
        <p:txBody>
          <a:bodyPr wrap="square" rtlCol="1">
            <a:spAutoFit/>
          </a:bodyPr>
          <a:lstStyle/>
          <a:p>
            <a:pPr>
              <a:lnSpc>
                <a:spcPct val="120000"/>
              </a:lnSpc>
            </a:pPr>
            <a:r>
              <a:rPr lang="he-IL" sz="1300" b="1" dirty="0"/>
              <a:t>איתמר: </a:t>
            </a:r>
          </a:p>
          <a:p>
            <a:pPr>
              <a:lnSpc>
                <a:spcPct val="120000"/>
              </a:lnSpc>
            </a:pPr>
            <a:r>
              <a:rPr lang="he-IL" sz="1300" b="1" dirty="0"/>
              <a:t>מי שנזר והוא בבית הקברות </a:t>
            </a:r>
            <a:r>
              <a:rPr lang="he-IL" sz="1300" b="1" dirty="0" smtClean="0"/>
              <a:t>- ר</a:t>
            </a:r>
            <a:r>
              <a:rPr lang="he-IL" sz="1300" b="1" dirty="0"/>
              <a:t>' יוחנן אמר: נזירות חלה עליו</a:t>
            </a:r>
            <a:r>
              <a:rPr lang="he-IL" sz="1300" b="1" dirty="0" smtClean="0"/>
              <a:t>. </a:t>
            </a:r>
            <a:r>
              <a:rPr lang="he-IL" sz="1300" b="1" dirty="0" err="1" smtClean="0"/>
              <a:t>ור</a:t>
            </a:r>
            <a:r>
              <a:rPr lang="he-IL" sz="1300" b="1" dirty="0"/>
              <a:t>''ל אמר: אין נזירות חלה עליו. </a:t>
            </a:r>
          </a:p>
          <a:p>
            <a:pPr>
              <a:lnSpc>
                <a:spcPct val="120000"/>
              </a:lnSpc>
            </a:pPr>
            <a:r>
              <a:rPr lang="he-IL" sz="1300" b="1" dirty="0"/>
              <a:t>ר' יוחנן אמר: נזירות חלה עליו, סבר </a:t>
            </a:r>
            <a:r>
              <a:rPr lang="he-IL" sz="1300" b="1" dirty="0" err="1"/>
              <a:t>מיתלא</a:t>
            </a:r>
            <a:r>
              <a:rPr lang="he-IL" sz="1300" b="1" dirty="0"/>
              <a:t> </a:t>
            </a:r>
            <a:r>
              <a:rPr lang="he-IL" sz="1300" b="1" dirty="0" err="1"/>
              <a:t>תליא</a:t>
            </a:r>
            <a:r>
              <a:rPr lang="he-IL" sz="1300" b="1" dirty="0"/>
              <a:t> וקיימא כיון </a:t>
            </a:r>
            <a:r>
              <a:rPr lang="he-IL" sz="1300" b="1" dirty="0" err="1"/>
              <a:t>דמשכחא</a:t>
            </a:r>
            <a:r>
              <a:rPr lang="he-IL" sz="1300" b="1" dirty="0"/>
              <a:t> טהרה </a:t>
            </a:r>
            <a:r>
              <a:rPr lang="he-IL" sz="1300" b="1" dirty="0" err="1"/>
              <a:t>חיילא</a:t>
            </a:r>
            <a:r>
              <a:rPr lang="he-IL" sz="1300" b="1" dirty="0"/>
              <a:t>. </a:t>
            </a:r>
          </a:p>
          <a:p>
            <a:pPr>
              <a:lnSpc>
                <a:spcPct val="120000"/>
              </a:lnSpc>
            </a:pPr>
            <a:r>
              <a:rPr lang="he-IL" sz="1300" b="1" dirty="0" err="1"/>
              <a:t>ור</a:t>
            </a:r>
            <a:r>
              <a:rPr lang="he-IL" sz="1300" b="1" dirty="0"/>
              <a:t>''ל אמר: אין נזירות חלה עליו, אי הדר ואמר </a:t>
            </a:r>
            <a:r>
              <a:rPr lang="he-IL" sz="1300" b="1" dirty="0" err="1"/>
              <a:t>חיילא</a:t>
            </a:r>
            <a:r>
              <a:rPr lang="he-IL" sz="1300" b="1" dirty="0"/>
              <a:t> עליה ואי לא </a:t>
            </a:r>
            <a:r>
              <a:rPr lang="he-IL" sz="1300" b="1" dirty="0" err="1"/>
              <a:t>לא</a:t>
            </a:r>
            <a:r>
              <a:rPr lang="he-IL" sz="1300" dirty="0"/>
              <a:t>. </a:t>
            </a:r>
            <a:endParaRPr lang="he-IL" sz="1300" dirty="0" smtClean="0"/>
          </a:p>
          <a:p>
            <a:pPr>
              <a:lnSpc>
                <a:spcPct val="120000"/>
              </a:lnSpc>
            </a:pPr>
            <a:endParaRPr lang="he-IL" sz="500" dirty="0"/>
          </a:p>
          <a:p>
            <a:pPr>
              <a:lnSpc>
                <a:spcPct val="120000"/>
              </a:lnSpc>
            </a:pPr>
            <a:r>
              <a:rPr lang="he-IL" sz="1300" b="1" dirty="0" err="1">
                <a:solidFill>
                  <a:srgbClr val="FF0000"/>
                </a:solidFill>
              </a:rPr>
              <a:t>איתיביה</a:t>
            </a:r>
            <a:r>
              <a:rPr lang="he-IL" sz="1300" b="1" dirty="0">
                <a:solidFill>
                  <a:srgbClr val="FF0000"/>
                </a:solidFill>
              </a:rPr>
              <a:t> ר' יוחנן </a:t>
            </a:r>
            <a:r>
              <a:rPr lang="he-IL" sz="1300" b="1" dirty="0" err="1">
                <a:solidFill>
                  <a:srgbClr val="FF0000"/>
                </a:solidFill>
              </a:rPr>
              <a:t>לר</a:t>
            </a:r>
            <a:r>
              <a:rPr lang="he-IL" sz="1300" b="1" dirty="0">
                <a:solidFill>
                  <a:srgbClr val="FF0000"/>
                </a:solidFill>
              </a:rPr>
              <a:t>'</a:t>
            </a:r>
            <a:r>
              <a:rPr lang="he-IL" sz="1300" b="1" dirty="0" smtClean="0">
                <a:solidFill>
                  <a:srgbClr val="FF0000"/>
                </a:solidFill>
              </a:rPr>
              <a:t>'ל</a:t>
            </a:r>
            <a:r>
              <a:rPr lang="he-IL" sz="1300" dirty="0" smtClean="0"/>
              <a:t>: </a:t>
            </a:r>
            <a:r>
              <a:rPr lang="he-IL" sz="1300" dirty="0">
                <a:solidFill>
                  <a:srgbClr val="F79646">
                    <a:lumMod val="50000"/>
                  </a:srgbClr>
                </a:solidFill>
              </a:rPr>
              <a:t>מי שנזר והוא בבית הקברות אפי' היה שם שלשים יום אין </a:t>
            </a:r>
            <a:r>
              <a:rPr lang="he-IL" sz="1300" dirty="0" err="1">
                <a:solidFill>
                  <a:srgbClr val="F79646">
                    <a:lumMod val="50000"/>
                  </a:srgbClr>
                </a:solidFill>
              </a:rPr>
              <a:t>עולין</a:t>
            </a:r>
            <a:r>
              <a:rPr lang="he-IL" sz="1300" dirty="0">
                <a:solidFill>
                  <a:srgbClr val="F79646">
                    <a:lumMod val="50000"/>
                  </a:srgbClr>
                </a:solidFill>
              </a:rPr>
              <a:t> מן </a:t>
            </a:r>
            <a:r>
              <a:rPr lang="he-IL" sz="1300" dirty="0" err="1">
                <a:solidFill>
                  <a:srgbClr val="F79646">
                    <a:lumMod val="50000"/>
                  </a:srgbClr>
                </a:solidFill>
              </a:rPr>
              <a:t>המנין</a:t>
            </a:r>
            <a:r>
              <a:rPr lang="he-IL" sz="1300" dirty="0">
                <a:solidFill>
                  <a:srgbClr val="F79646">
                    <a:lumMod val="50000"/>
                  </a:srgbClr>
                </a:solidFill>
              </a:rPr>
              <a:t> ואינו מביא קרבן טומאה </a:t>
            </a:r>
            <a:r>
              <a:rPr lang="he-IL" sz="1300" dirty="0" smtClean="0"/>
              <a:t>- קרבן </a:t>
            </a:r>
            <a:r>
              <a:rPr lang="he-IL" sz="1300" dirty="0"/>
              <a:t>טומאה הוא דלא </a:t>
            </a:r>
            <a:r>
              <a:rPr lang="he-IL" sz="1300" dirty="0" err="1"/>
              <a:t>מייתי</a:t>
            </a:r>
            <a:r>
              <a:rPr lang="he-IL" sz="1300" dirty="0"/>
              <a:t> הא </a:t>
            </a:r>
            <a:r>
              <a:rPr lang="he-IL" sz="1300" dirty="0" err="1"/>
              <a:t>מיחל</a:t>
            </a:r>
            <a:r>
              <a:rPr lang="he-IL" sz="1300" dirty="0"/>
              <a:t> </a:t>
            </a:r>
            <a:r>
              <a:rPr lang="he-IL" sz="1300" dirty="0" err="1"/>
              <a:t>חיילא</a:t>
            </a:r>
            <a:r>
              <a:rPr lang="he-IL" sz="1300" dirty="0"/>
              <a:t> </a:t>
            </a:r>
            <a:r>
              <a:rPr lang="he-IL" sz="1300" dirty="0" smtClean="0"/>
              <a:t>עליה. </a:t>
            </a:r>
          </a:p>
          <a:p>
            <a:pPr>
              <a:lnSpc>
                <a:spcPct val="120000"/>
              </a:lnSpc>
            </a:pPr>
            <a:r>
              <a:rPr lang="he-IL" sz="1300" b="1" dirty="0" err="1" smtClean="0">
                <a:solidFill>
                  <a:srgbClr val="7030A0"/>
                </a:solidFill>
              </a:rPr>
              <a:t>א</a:t>
            </a:r>
            <a:r>
              <a:rPr lang="he-IL" sz="1300" b="1" dirty="0" err="1">
                <a:solidFill>
                  <a:srgbClr val="7030A0"/>
                </a:solidFill>
              </a:rPr>
              <a:t>'</a:t>
            </a:r>
            <a:r>
              <a:rPr lang="he-IL" sz="1300" b="1" dirty="0" err="1" smtClean="0">
                <a:solidFill>
                  <a:srgbClr val="7030A0"/>
                </a:solidFill>
              </a:rPr>
              <a:t>'ל</a:t>
            </a:r>
            <a:r>
              <a:rPr lang="he-IL" sz="1300" dirty="0" smtClean="0"/>
              <a:t>: </a:t>
            </a:r>
            <a:r>
              <a:rPr lang="he-IL" sz="1300" dirty="0"/>
              <a:t>אינו בתורת טומאה ואינו בתורת </a:t>
            </a:r>
            <a:r>
              <a:rPr lang="he-IL" sz="1300" dirty="0" smtClean="0"/>
              <a:t>קרבן.</a:t>
            </a:r>
          </a:p>
          <a:p>
            <a:pPr>
              <a:lnSpc>
                <a:spcPct val="120000"/>
              </a:lnSpc>
            </a:pPr>
            <a:endParaRPr lang="he-IL" sz="500" b="1" dirty="0" smtClean="0">
              <a:solidFill>
                <a:srgbClr val="FF0000"/>
              </a:solidFill>
            </a:endParaRPr>
          </a:p>
          <a:p>
            <a:pPr>
              <a:lnSpc>
                <a:spcPct val="120000"/>
              </a:lnSpc>
            </a:pPr>
            <a:r>
              <a:rPr lang="he-IL" sz="1300" b="1" dirty="0" err="1" smtClean="0">
                <a:solidFill>
                  <a:srgbClr val="FF0000"/>
                </a:solidFill>
              </a:rPr>
              <a:t>איתיביה</a:t>
            </a:r>
            <a:r>
              <a:rPr lang="he-IL" sz="1300" dirty="0" smtClean="0"/>
              <a:t>: </a:t>
            </a:r>
            <a:r>
              <a:rPr lang="he-IL" sz="1300" dirty="0">
                <a:solidFill>
                  <a:srgbClr val="F79646">
                    <a:lumMod val="50000"/>
                  </a:srgbClr>
                </a:solidFill>
              </a:rPr>
              <a:t>מי שהיה טמא ונזר אסור לגלח ולשתות יין </a:t>
            </a:r>
            <a:r>
              <a:rPr lang="he-IL" sz="1300" dirty="0" err="1">
                <a:solidFill>
                  <a:srgbClr val="F79646">
                    <a:lumMod val="50000"/>
                  </a:srgbClr>
                </a:solidFill>
              </a:rPr>
              <a:t>וליטמא</a:t>
            </a:r>
            <a:r>
              <a:rPr lang="he-IL" sz="1300" dirty="0">
                <a:solidFill>
                  <a:srgbClr val="F79646">
                    <a:lumMod val="50000"/>
                  </a:srgbClr>
                </a:solidFill>
              </a:rPr>
              <a:t> למתים ואם גילח ושתה יין ונטמא למתים </a:t>
            </a:r>
            <a:r>
              <a:rPr lang="he-IL" sz="1300" dirty="0" err="1">
                <a:solidFill>
                  <a:srgbClr val="F79646">
                    <a:lumMod val="50000"/>
                  </a:srgbClr>
                </a:solidFill>
              </a:rPr>
              <a:t>ה''ז</a:t>
            </a:r>
            <a:r>
              <a:rPr lang="he-IL" sz="1300" dirty="0">
                <a:solidFill>
                  <a:srgbClr val="F79646">
                    <a:lumMod val="50000"/>
                  </a:srgbClr>
                </a:solidFill>
              </a:rPr>
              <a:t> סופג את הארבעים </a:t>
            </a:r>
            <a:r>
              <a:rPr lang="he-IL" sz="1300" dirty="0" smtClean="0"/>
              <a:t>- אי </a:t>
            </a:r>
            <a:r>
              <a:rPr lang="he-IL" sz="1300" dirty="0"/>
              <a:t>אמרת </a:t>
            </a:r>
            <a:r>
              <a:rPr lang="he-IL" sz="1300" dirty="0" err="1"/>
              <a:t>בשלמא</a:t>
            </a:r>
            <a:r>
              <a:rPr lang="he-IL" sz="1300" dirty="0"/>
              <a:t> </a:t>
            </a:r>
            <a:r>
              <a:rPr lang="he-IL" sz="1300" dirty="0" err="1"/>
              <a:t>חיילא</a:t>
            </a:r>
            <a:r>
              <a:rPr lang="he-IL" sz="1300" dirty="0"/>
              <a:t> היינו טעמא </a:t>
            </a:r>
            <a:r>
              <a:rPr lang="he-IL" sz="1300" dirty="0" err="1"/>
              <a:t>דסופג</a:t>
            </a:r>
            <a:r>
              <a:rPr lang="he-IL" sz="1300" dirty="0"/>
              <a:t> את הארבעים אלא אי אמרת לא </a:t>
            </a:r>
            <a:r>
              <a:rPr lang="he-IL" sz="1300" dirty="0" err="1"/>
              <a:t>חיילא</a:t>
            </a:r>
            <a:r>
              <a:rPr lang="he-IL" sz="1300" dirty="0"/>
              <a:t> </a:t>
            </a:r>
            <a:r>
              <a:rPr lang="he-IL" sz="1300" dirty="0" err="1"/>
              <a:t>אמאי</a:t>
            </a:r>
            <a:r>
              <a:rPr lang="he-IL" sz="1300" dirty="0"/>
              <a:t> סופג את </a:t>
            </a:r>
            <a:r>
              <a:rPr lang="he-IL" sz="1300" dirty="0" smtClean="0"/>
              <a:t>הארבעים.</a:t>
            </a:r>
          </a:p>
          <a:p>
            <a:pPr>
              <a:lnSpc>
                <a:spcPct val="120000"/>
              </a:lnSpc>
            </a:pPr>
            <a:r>
              <a:rPr lang="he-IL" sz="1300" b="1" dirty="0">
                <a:solidFill>
                  <a:srgbClr val="7030A0"/>
                </a:solidFill>
              </a:rPr>
              <a:t>הכא במאי עסקינן</a:t>
            </a:r>
            <a:r>
              <a:rPr lang="he-IL" sz="1300" dirty="0" smtClean="0"/>
              <a:t>: </a:t>
            </a:r>
            <a:r>
              <a:rPr lang="he-IL" sz="1300" dirty="0"/>
              <a:t>ביוצא </a:t>
            </a:r>
            <a:r>
              <a:rPr lang="he-IL" sz="1300" dirty="0" smtClean="0"/>
              <a:t>ונכנס. </a:t>
            </a:r>
          </a:p>
          <a:p>
            <a:pPr>
              <a:lnSpc>
                <a:spcPct val="120000"/>
              </a:lnSpc>
            </a:pPr>
            <a:endParaRPr lang="he-IL" sz="500" b="1" dirty="0" smtClean="0">
              <a:solidFill>
                <a:srgbClr val="FF0000"/>
              </a:solidFill>
            </a:endParaRPr>
          </a:p>
          <a:p>
            <a:pPr>
              <a:lnSpc>
                <a:spcPct val="120000"/>
              </a:lnSpc>
            </a:pPr>
            <a:r>
              <a:rPr lang="he-IL" sz="1300" b="1" dirty="0" err="1" smtClean="0">
                <a:solidFill>
                  <a:srgbClr val="FF0000"/>
                </a:solidFill>
              </a:rPr>
              <a:t>איתיביה</a:t>
            </a:r>
            <a:r>
              <a:rPr lang="he-IL" sz="1300" dirty="0" smtClean="0"/>
              <a:t>: </a:t>
            </a:r>
            <a:r>
              <a:rPr lang="he-IL" sz="1300" dirty="0">
                <a:solidFill>
                  <a:srgbClr val="F79646">
                    <a:lumMod val="50000"/>
                  </a:srgbClr>
                </a:solidFill>
              </a:rPr>
              <a:t>אין בין טמא שנזר לנזיר טהור שנטמא אלא טמא שנזר שביעי שלו עולה לו </a:t>
            </a:r>
            <a:r>
              <a:rPr lang="he-IL" sz="1300" dirty="0" err="1">
                <a:solidFill>
                  <a:srgbClr val="F79646">
                    <a:lumMod val="50000"/>
                  </a:srgbClr>
                </a:solidFill>
              </a:rPr>
              <a:t>למנין</a:t>
            </a:r>
            <a:r>
              <a:rPr lang="he-IL" sz="1300" dirty="0">
                <a:solidFill>
                  <a:srgbClr val="F79646">
                    <a:lumMod val="50000"/>
                  </a:srgbClr>
                </a:solidFill>
              </a:rPr>
              <a:t> ונזיר טהור שנטמא אין שביעי שלו עולה לו </a:t>
            </a:r>
            <a:r>
              <a:rPr lang="he-IL" sz="1300" dirty="0" err="1">
                <a:solidFill>
                  <a:srgbClr val="F79646">
                    <a:lumMod val="50000"/>
                  </a:srgbClr>
                </a:solidFill>
              </a:rPr>
              <a:t>למנין</a:t>
            </a:r>
            <a:r>
              <a:rPr lang="he-IL" sz="1300" dirty="0">
                <a:solidFill>
                  <a:srgbClr val="F79646">
                    <a:lumMod val="50000"/>
                  </a:srgbClr>
                </a:solidFill>
              </a:rPr>
              <a:t> </a:t>
            </a:r>
            <a:r>
              <a:rPr lang="he-IL" sz="1300" dirty="0" smtClean="0"/>
              <a:t>- ואי </a:t>
            </a:r>
            <a:r>
              <a:rPr lang="he-IL" sz="1300" dirty="0" err="1"/>
              <a:t>ס''ד</a:t>
            </a:r>
            <a:r>
              <a:rPr lang="he-IL" sz="1300" dirty="0"/>
              <a:t> לא </a:t>
            </a:r>
            <a:r>
              <a:rPr lang="he-IL" sz="1300" dirty="0" err="1"/>
              <a:t>חיילא</a:t>
            </a:r>
            <a:r>
              <a:rPr lang="he-IL" sz="1300" dirty="0"/>
              <a:t> </a:t>
            </a:r>
            <a:r>
              <a:rPr lang="he-IL" sz="1300" dirty="0" err="1"/>
              <a:t>אמאי</a:t>
            </a:r>
            <a:r>
              <a:rPr lang="he-IL" sz="1300" dirty="0"/>
              <a:t> עולה לו מן </a:t>
            </a:r>
            <a:r>
              <a:rPr lang="he-IL" sz="1300" dirty="0" err="1" smtClean="0"/>
              <a:t>המנין</a:t>
            </a:r>
            <a:r>
              <a:rPr lang="he-IL" sz="1300" dirty="0" smtClean="0"/>
              <a:t>? </a:t>
            </a:r>
          </a:p>
          <a:p>
            <a:pPr>
              <a:lnSpc>
                <a:spcPct val="120000"/>
              </a:lnSpc>
            </a:pPr>
            <a:endParaRPr lang="he-IL" sz="300" dirty="0"/>
          </a:p>
          <a:p>
            <a:pPr>
              <a:lnSpc>
                <a:spcPct val="120000"/>
              </a:lnSpc>
            </a:pPr>
            <a:endParaRPr lang="he-IL" dirty="0" smtClean="0"/>
          </a:p>
          <a:p>
            <a:pPr>
              <a:lnSpc>
                <a:spcPct val="120000"/>
              </a:lnSpc>
            </a:pPr>
            <a:r>
              <a:rPr lang="he-IL" sz="1300" b="1" dirty="0" smtClean="0"/>
              <a:t>אמר </a:t>
            </a:r>
            <a:r>
              <a:rPr lang="he-IL" sz="1300" b="1" dirty="0"/>
              <a:t>מר בר רב אשי</a:t>
            </a:r>
            <a:r>
              <a:rPr lang="he-IL" sz="1300" b="1" dirty="0" smtClean="0"/>
              <a:t>: </a:t>
            </a:r>
            <a:r>
              <a:rPr lang="he-IL" sz="1300" b="1" dirty="0" err="1" smtClean="0"/>
              <a:t>מיחל</a:t>
            </a:r>
            <a:r>
              <a:rPr lang="he-IL" sz="1300" b="1" dirty="0" smtClean="0"/>
              <a:t> </a:t>
            </a:r>
            <a:r>
              <a:rPr lang="he-IL" sz="1300" b="1" dirty="0" err="1"/>
              <a:t>כ''ע</a:t>
            </a:r>
            <a:r>
              <a:rPr lang="he-IL" sz="1300" b="1" dirty="0"/>
              <a:t> לא פליגי </a:t>
            </a:r>
            <a:r>
              <a:rPr lang="he-IL" sz="1300" b="1" dirty="0" err="1"/>
              <a:t>דחיילא</a:t>
            </a:r>
            <a:r>
              <a:rPr lang="he-IL" sz="1300" b="1" dirty="0" smtClean="0"/>
              <a:t>. אלא </a:t>
            </a:r>
            <a:r>
              <a:rPr lang="he-IL" sz="1300" b="1" dirty="0"/>
              <a:t>כי פליגי </a:t>
            </a:r>
            <a:r>
              <a:rPr lang="he-IL" sz="1300" b="1" dirty="0" err="1"/>
              <a:t>למלקי</a:t>
            </a:r>
            <a:r>
              <a:rPr lang="he-IL" sz="1300" b="1" dirty="0"/>
              <a:t> </a:t>
            </a:r>
            <a:r>
              <a:rPr lang="he-IL" sz="1300" b="1" dirty="0" smtClean="0"/>
              <a:t>- רבי </a:t>
            </a:r>
            <a:r>
              <a:rPr lang="he-IL" sz="1300" b="1" dirty="0"/>
              <a:t>יוחנן סבר: כיון </a:t>
            </a:r>
            <a:r>
              <a:rPr lang="he-IL" sz="1300" b="1" dirty="0" err="1"/>
              <a:t>דחיילא</a:t>
            </a:r>
            <a:r>
              <a:rPr lang="he-IL" sz="1300" b="1" dirty="0"/>
              <a:t> </a:t>
            </a:r>
            <a:r>
              <a:rPr lang="he-IL" sz="1300" b="1" dirty="0" smtClean="0"/>
              <a:t>לקי. </a:t>
            </a:r>
            <a:r>
              <a:rPr lang="he-IL" sz="1300" b="1" dirty="0" err="1" smtClean="0"/>
              <a:t>ור</a:t>
            </a:r>
            <a:r>
              <a:rPr lang="he-IL" sz="1300" b="1" dirty="0"/>
              <a:t>''ל סבר: לא לקי </a:t>
            </a:r>
            <a:r>
              <a:rPr lang="he-IL" sz="1300" b="1" dirty="0" err="1"/>
              <a:t>וחיילא</a:t>
            </a:r>
            <a:r>
              <a:rPr lang="he-IL" sz="1300" b="1" dirty="0"/>
              <a:t>. </a:t>
            </a:r>
          </a:p>
          <a:p>
            <a:pPr>
              <a:lnSpc>
                <a:spcPct val="120000"/>
              </a:lnSpc>
            </a:pPr>
            <a:endParaRPr lang="he-IL" sz="500" dirty="0"/>
          </a:p>
          <a:p>
            <a:pPr>
              <a:lnSpc>
                <a:spcPct val="120000"/>
              </a:lnSpc>
            </a:pPr>
            <a:r>
              <a:rPr lang="he-IL" sz="1300" b="1" dirty="0" err="1">
                <a:solidFill>
                  <a:srgbClr val="FF0000"/>
                </a:solidFill>
              </a:rPr>
              <a:t>איתיביה</a:t>
            </a:r>
            <a:r>
              <a:rPr lang="he-IL" sz="1300" b="1" dirty="0">
                <a:solidFill>
                  <a:srgbClr val="FF0000"/>
                </a:solidFill>
              </a:rPr>
              <a:t> ר' יוחנן </a:t>
            </a:r>
            <a:r>
              <a:rPr lang="he-IL" sz="1300" b="1" dirty="0" err="1">
                <a:solidFill>
                  <a:srgbClr val="FF0000"/>
                </a:solidFill>
              </a:rPr>
              <a:t>לר</a:t>
            </a:r>
            <a:r>
              <a:rPr lang="he-IL" sz="1300" b="1" dirty="0">
                <a:solidFill>
                  <a:srgbClr val="FF0000"/>
                </a:solidFill>
              </a:rPr>
              <a:t>''ל</a:t>
            </a:r>
            <a:r>
              <a:rPr lang="he-IL" sz="1300" dirty="0"/>
              <a:t>: </a:t>
            </a:r>
            <a:r>
              <a:rPr lang="he-IL" sz="1300" dirty="0" smtClean="0">
                <a:solidFill>
                  <a:srgbClr val="F79646">
                    <a:lumMod val="50000"/>
                  </a:srgbClr>
                </a:solidFill>
              </a:rPr>
              <a:t>מי </a:t>
            </a:r>
            <a:r>
              <a:rPr lang="he-IL" sz="1300" dirty="0">
                <a:solidFill>
                  <a:srgbClr val="F79646">
                    <a:lumMod val="50000"/>
                  </a:srgbClr>
                </a:solidFill>
              </a:rPr>
              <a:t>שנזר והוא בבית </a:t>
            </a:r>
            <a:r>
              <a:rPr lang="he-IL" sz="1300" dirty="0" smtClean="0">
                <a:solidFill>
                  <a:srgbClr val="F79646">
                    <a:lumMod val="50000"/>
                  </a:srgbClr>
                </a:solidFill>
              </a:rPr>
              <a:t>הקברות: אפילו </a:t>
            </a:r>
            <a:r>
              <a:rPr lang="he-IL" sz="1300" dirty="0">
                <a:solidFill>
                  <a:srgbClr val="F79646">
                    <a:lumMod val="50000"/>
                  </a:srgbClr>
                </a:solidFill>
              </a:rPr>
              <a:t>היה שם שלשים יום, אין </a:t>
            </a:r>
            <a:r>
              <a:rPr lang="he-IL" sz="1300" dirty="0" err="1">
                <a:solidFill>
                  <a:srgbClr val="F79646">
                    <a:lumMod val="50000"/>
                  </a:srgbClr>
                </a:solidFill>
              </a:rPr>
              <a:t>עולין</a:t>
            </a:r>
            <a:r>
              <a:rPr lang="he-IL" sz="1300" dirty="0">
                <a:solidFill>
                  <a:srgbClr val="F79646">
                    <a:lumMod val="50000"/>
                  </a:srgbClr>
                </a:solidFill>
              </a:rPr>
              <a:t> לו מן </a:t>
            </a:r>
            <a:r>
              <a:rPr lang="he-IL" sz="1300" dirty="0" err="1">
                <a:solidFill>
                  <a:srgbClr val="F79646">
                    <a:lumMod val="50000"/>
                  </a:srgbClr>
                </a:solidFill>
              </a:rPr>
              <a:t>המנין</a:t>
            </a:r>
            <a:r>
              <a:rPr lang="he-IL" sz="1300" dirty="0">
                <a:solidFill>
                  <a:srgbClr val="F79646">
                    <a:lumMod val="50000"/>
                  </a:srgbClr>
                </a:solidFill>
              </a:rPr>
              <a:t> ואינו מביא קרבן טומאה </a:t>
            </a:r>
            <a:r>
              <a:rPr lang="he-IL" sz="1300" dirty="0" smtClean="0"/>
              <a:t>- קרבן </a:t>
            </a:r>
            <a:r>
              <a:rPr lang="he-IL" sz="1300" dirty="0"/>
              <a:t>טומאה הוא דלא </a:t>
            </a:r>
            <a:r>
              <a:rPr lang="he-IL" sz="1300" dirty="0" err="1"/>
              <a:t>מייתי</a:t>
            </a:r>
            <a:r>
              <a:rPr lang="he-IL" sz="1300" dirty="0"/>
              <a:t>, הא מילקי לקי עליה</a:t>
            </a:r>
            <a:r>
              <a:rPr lang="he-IL" sz="1300" dirty="0" smtClean="0"/>
              <a:t>!</a:t>
            </a:r>
            <a:endParaRPr lang="he-IL" sz="1300" dirty="0"/>
          </a:p>
          <a:p>
            <a:pPr>
              <a:lnSpc>
                <a:spcPct val="120000"/>
              </a:lnSpc>
            </a:pPr>
            <a:r>
              <a:rPr lang="he-IL" sz="1300" b="1" dirty="0">
                <a:solidFill>
                  <a:srgbClr val="7030A0"/>
                </a:solidFill>
              </a:rPr>
              <a:t>בדין</a:t>
            </a:r>
            <a:r>
              <a:rPr lang="he-IL" sz="1300" dirty="0"/>
              <a:t> הוא </a:t>
            </a:r>
            <a:r>
              <a:rPr lang="he-IL" sz="1300" dirty="0" err="1"/>
              <a:t>דליתני</a:t>
            </a:r>
            <a:r>
              <a:rPr lang="he-IL" sz="1300" dirty="0"/>
              <a:t> "אינו לוקה", </a:t>
            </a:r>
            <a:r>
              <a:rPr lang="he-IL" sz="1300" dirty="0" smtClean="0"/>
              <a:t>אלא </a:t>
            </a:r>
            <a:r>
              <a:rPr lang="he-IL" sz="1300" dirty="0"/>
              <a:t>משום </a:t>
            </a:r>
            <a:r>
              <a:rPr lang="he-IL" sz="1300" dirty="0" err="1"/>
              <a:t>דקא</a:t>
            </a:r>
            <a:r>
              <a:rPr lang="he-IL" sz="1300" dirty="0"/>
              <a:t> בעי </a:t>
            </a:r>
            <a:r>
              <a:rPr lang="he-IL" sz="1300" dirty="0" err="1"/>
              <a:t>למיתנא</a:t>
            </a:r>
            <a:r>
              <a:rPr lang="he-IL" sz="1300" dirty="0"/>
              <a:t> סיפא "</a:t>
            </a:r>
            <a:r>
              <a:rPr lang="he-IL" sz="1300" dirty="0">
                <a:solidFill>
                  <a:srgbClr val="F79646">
                    <a:lumMod val="50000"/>
                  </a:srgbClr>
                </a:solidFill>
              </a:rPr>
              <a:t>יצא ונכנס עולה לו מן </a:t>
            </a:r>
            <a:r>
              <a:rPr lang="he-IL" sz="1300" dirty="0" err="1">
                <a:solidFill>
                  <a:srgbClr val="F79646">
                    <a:lumMod val="50000"/>
                  </a:srgbClr>
                </a:solidFill>
              </a:rPr>
              <a:t>המנין</a:t>
            </a:r>
            <a:r>
              <a:rPr lang="he-IL" sz="1300" dirty="0">
                <a:solidFill>
                  <a:srgbClr val="F79646">
                    <a:lumMod val="50000"/>
                  </a:srgbClr>
                </a:solidFill>
              </a:rPr>
              <a:t> ומביא קרבן טומאה</a:t>
            </a:r>
            <a:r>
              <a:rPr lang="he-IL" sz="1300" dirty="0"/>
              <a:t>", תנא רישא אינו מביא קרבן טומאה. </a:t>
            </a:r>
            <a:endParaRPr lang="he-IL" sz="1300" dirty="0" smtClean="0"/>
          </a:p>
          <a:p>
            <a:pPr>
              <a:lnSpc>
                <a:spcPct val="120000"/>
              </a:lnSpc>
            </a:pPr>
            <a:endParaRPr lang="he-IL" sz="500" dirty="0"/>
          </a:p>
          <a:p>
            <a:pPr>
              <a:lnSpc>
                <a:spcPct val="120000"/>
              </a:lnSpc>
            </a:pPr>
            <a:r>
              <a:rPr lang="he-IL" sz="1300" b="1" dirty="0" err="1">
                <a:solidFill>
                  <a:srgbClr val="FF0000"/>
                </a:solidFill>
              </a:rPr>
              <a:t>ת''ש</a:t>
            </a:r>
            <a:r>
              <a:rPr lang="he-IL" sz="1300" dirty="0"/>
              <a:t>: </a:t>
            </a:r>
            <a:r>
              <a:rPr lang="he-IL" sz="1300" dirty="0" smtClean="0">
                <a:solidFill>
                  <a:srgbClr val="F79646">
                    <a:lumMod val="50000"/>
                  </a:srgbClr>
                </a:solidFill>
              </a:rPr>
              <a:t>אין </a:t>
            </a:r>
            <a:r>
              <a:rPr lang="he-IL" sz="1300" dirty="0">
                <a:solidFill>
                  <a:srgbClr val="F79646">
                    <a:lumMod val="50000"/>
                  </a:srgbClr>
                </a:solidFill>
              </a:rPr>
              <a:t>בין טמא שנזר לנזיר טהור שנטמא </a:t>
            </a:r>
            <a:r>
              <a:rPr lang="he-IL" sz="1300" dirty="0" smtClean="0">
                <a:solidFill>
                  <a:srgbClr val="F79646">
                    <a:lumMod val="50000"/>
                  </a:srgbClr>
                </a:solidFill>
              </a:rPr>
              <a:t>אלא </a:t>
            </a:r>
            <a:r>
              <a:rPr lang="he-IL" sz="1300" dirty="0">
                <a:solidFill>
                  <a:srgbClr val="F79646">
                    <a:lumMod val="50000"/>
                  </a:srgbClr>
                </a:solidFill>
              </a:rPr>
              <a:t>שטמא שנזר - שביעי שלו עולה לו מן </a:t>
            </a:r>
            <a:r>
              <a:rPr lang="he-IL" sz="1300" dirty="0" err="1" smtClean="0">
                <a:solidFill>
                  <a:srgbClr val="F79646">
                    <a:lumMod val="50000"/>
                  </a:srgbClr>
                </a:solidFill>
              </a:rPr>
              <a:t>המנין</a:t>
            </a:r>
            <a:r>
              <a:rPr lang="he-IL" sz="1300" dirty="0" smtClean="0">
                <a:solidFill>
                  <a:srgbClr val="F79646">
                    <a:lumMod val="50000"/>
                  </a:srgbClr>
                </a:solidFill>
              </a:rPr>
              <a:t>, ונזיר </a:t>
            </a:r>
            <a:r>
              <a:rPr lang="he-IL" sz="1300" dirty="0">
                <a:solidFill>
                  <a:srgbClr val="F79646">
                    <a:lumMod val="50000"/>
                  </a:srgbClr>
                </a:solidFill>
              </a:rPr>
              <a:t>טהור שנטמא - אין שביעי שלו עולה לו מן </a:t>
            </a:r>
            <a:r>
              <a:rPr lang="he-IL" sz="1300" dirty="0" err="1">
                <a:solidFill>
                  <a:srgbClr val="F79646">
                    <a:lumMod val="50000"/>
                  </a:srgbClr>
                </a:solidFill>
              </a:rPr>
              <a:t>המנין</a:t>
            </a:r>
            <a:r>
              <a:rPr lang="he-IL" sz="1300" dirty="0">
                <a:solidFill>
                  <a:srgbClr val="F79646">
                    <a:lumMod val="50000"/>
                  </a:srgbClr>
                </a:solidFill>
              </a:rPr>
              <a:t>. </a:t>
            </a:r>
            <a:r>
              <a:rPr lang="he-IL" sz="1300" dirty="0" smtClean="0"/>
              <a:t>- הא </a:t>
            </a:r>
            <a:r>
              <a:rPr lang="he-IL" sz="1300" dirty="0"/>
              <a:t>למלקות זה וזה </a:t>
            </a:r>
            <a:r>
              <a:rPr lang="he-IL" sz="1300" dirty="0" err="1"/>
              <a:t>שוין</a:t>
            </a:r>
            <a:r>
              <a:rPr lang="he-IL" sz="1300" dirty="0"/>
              <a:t>. </a:t>
            </a:r>
            <a:endParaRPr lang="he-IL" sz="1300" dirty="0" smtClean="0"/>
          </a:p>
          <a:p>
            <a:pPr>
              <a:lnSpc>
                <a:spcPct val="120000"/>
              </a:lnSpc>
            </a:pPr>
            <a:r>
              <a:rPr lang="he-IL" sz="1300" b="1" dirty="0" err="1">
                <a:solidFill>
                  <a:srgbClr val="7030A0"/>
                </a:solidFill>
              </a:rPr>
              <a:t>א''ל</a:t>
            </a:r>
            <a:r>
              <a:rPr lang="he-IL" sz="1300" dirty="0"/>
              <a:t>: </a:t>
            </a:r>
            <a:r>
              <a:rPr lang="he-IL" sz="1300" dirty="0" smtClean="0"/>
              <a:t> לא</a:t>
            </a:r>
            <a:r>
              <a:rPr lang="he-IL" sz="1300" dirty="0"/>
              <a:t>, לתגלחת זה וזה </a:t>
            </a:r>
            <a:r>
              <a:rPr lang="he-IL" sz="1300" dirty="0" err="1" smtClean="0"/>
              <a:t>שוין</a:t>
            </a:r>
            <a:r>
              <a:rPr lang="he-IL" sz="1300" dirty="0" smtClean="0"/>
              <a:t>. אבל </a:t>
            </a:r>
            <a:r>
              <a:rPr lang="he-IL" sz="1300" dirty="0" err="1"/>
              <a:t>לענין</a:t>
            </a:r>
            <a:r>
              <a:rPr lang="he-IL" sz="1300" dirty="0"/>
              <a:t> מלקות מאי? זה לוקה וזה אינו לוקה? </a:t>
            </a:r>
            <a:r>
              <a:rPr lang="he-IL" sz="1300" dirty="0" err="1"/>
              <a:t>ליתנייה</a:t>
            </a:r>
            <a:r>
              <a:rPr lang="he-IL" sz="1300" dirty="0"/>
              <a:t>! </a:t>
            </a:r>
            <a:r>
              <a:rPr lang="he-IL" sz="1300" dirty="0" err="1" smtClean="0"/>
              <a:t>בתקנתיה</a:t>
            </a:r>
            <a:r>
              <a:rPr lang="he-IL" sz="1300" dirty="0" smtClean="0"/>
              <a:t> </a:t>
            </a:r>
            <a:r>
              <a:rPr lang="he-IL" sz="1300" dirty="0" err="1"/>
              <a:t>קא</a:t>
            </a:r>
            <a:r>
              <a:rPr lang="he-IL" sz="1300" dirty="0"/>
              <a:t> </a:t>
            </a:r>
            <a:r>
              <a:rPr lang="he-IL" sz="1300" dirty="0" err="1"/>
              <a:t>מיירי</a:t>
            </a:r>
            <a:r>
              <a:rPr lang="he-IL" sz="1300" dirty="0"/>
              <a:t>, בקלקוליה לא </a:t>
            </a:r>
            <a:r>
              <a:rPr lang="he-IL" sz="1300" dirty="0" err="1"/>
              <a:t>קא</a:t>
            </a:r>
            <a:r>
              <a:rPr lang="he-IL" sz="1300" dirty="0"/>
              <a:t> </a:t>
            </a:r>
            <a:r>
              <a:rPr lang="he-IL" sz="1300" dirty="0" err="1"/>
              <a:t>מיירי</a:t>
            </a:r>
            <a:r>
              <a:rPr lang="he-IL" sz="1300" dirty="0" smtClean="0"/>
              <a:t>.</a:t>
            </a:r>
          </a:p>
          <a:p>
            <a:pPr>
              <a:lnSpc>
                <a:spcPct val="120000"/>
              </a:lnSpc>
            </a:pPr>
            <a:endParaRPr lang="he-IL" sz="500" b="1" dirty="0" smtClean="0">
              <a:solidFill>
                <a:srgbClr val="FF0000"/>
              </a:solidFill>
            </a:endParaRPr>
          </a:p>
          <a:p>
            <a:pPr>
              <a:lnSpc>
                <a:spcPct val="120000"/>
              </a:lnSpc>
            </a:pPr>
            <a:r>
              <a:rPr lang="he-IL" sz="1300" b="1" dirty="0" smtClean="0">
                <a:solidFill>
                  <a:srgbClr val="FF0000"/>
                </a:solidFill>
              </a:rPr>
              <a:t>תא </a:t>
            </a:r>
            <a:r>
              <a:rPr lang="he-IL" sz="1300" b="1" dirty="0">
                <a:solidFill>
                  <a:srgbClr val="FF0000"/>
                </a:solidFill>
              </a:rPr>
              <a:t>שמע</a:t>
            </a:r>
            <a:r>
              <a:rPr lang="he-IL" sz="1300" dirty="0"/>
              <a:t>: </a:t>
            </a:r>
            <a:r>
              <a:rPr lang="he-IL" sz="1300" dirty="0" smtClean="0">
                <a:solidFill>
                  <a:srgbClr val="F79646">
                    <a:lumMod val="50000"/>
                  </a:srgbClr>
                </a:solidFill>
              </a:rPr>
              <a:t>מי </a:t>
            </a:r>
            <a:r>
              <a:rPr lang="he-IL" sz="1300" dirty="0">
                <a:solidFill>
                  <a:srgbClr val="F79646">
                    <a:lumMod val="50000"/>
                  </a:srgbClr>
                </a:solidFill>
              </a:rPr>
              <a:t>שהיה טמא ונזר </a:t>
            </a:r>
            <a:r>
              <a:rPr lang="he-IL" sz="1300" dirty="0" smtClean="0">
                <a:solidFill>
                  <a:srgbClr val="F79646">
                    <a:lumMod val="50000"/>
                  </a:srgbClr>
                </a:solidFill>
              </a:rPr>
              <a:t>- אסור </a:t>
            </a:r>
            <a:r>
              <a:rPr lang="he-IL" sz="1300" dirty="0">
                <a:solidFill>
                  <a:srgbClr val="F79646">
                    <a:lumMod val="50000"/>
                  </a:srgbClr>
                </a:solidFill>
              </a:rPr>
              <a:t>לגלח ולשתות </a:t>
            </a:r>
            <a:r>
              <a:rPr lang="he-IL" sz="1300" dirty="0" smtClean="0">
                <a:solidFill>
                  <a:srgbClr val="F79646">
                    <a:lumMod val="50000"/>
                  </a:srgbClr>
                </a:solidFill>
              </a:rPr>
              <a:t>יין. ואם </a:t>
            </a:r>
            <a:r>
              <a:rPr lang="he-IL" sz="1300" dirty="0">
                <a:solidFill>
                  <a:srgbClr val="F79646">
                    <a:lumMod val="50000"/>
                  </a:srgbClr>
                </a:solidFill>
              </a:rPr>
              <a:t>גילח ושתה יין ונטמא למתים - הרי זה סופג את הארבעים</a:t>
            </a:r>
            <a:r>
              <a:rPr lang="he-IL" sz="1300" dirty="0" smtClean="0">
                <a:solidFill>
                  <a:srgbClr val="F79646">
                    <a:lumMod val="50000"/>
                  </a:srgbClr>
                </a:solidFill>
              </a:rPr>
              <a:t>. </a:t>
            </a:r>
            <a:r>
              <a:rPr lang="he-IL" sz="1300" dirty="0" err="1" smtClean="0"/>
              <a:t>תיובתא</a:t>
            </a:r>
            <a:r>
              <a:rPr lang="he-IL" sz="1300" dirty="0" smtClean="0"/>
              <a:t>.</a:t>
            </a:r>
            <a:endParaRPr lang="he-IL" sz="1300" dirty="0"/>
          </a:p>
        </p:txBody>
      </p:sp>
      <p:sp>
        <p:nvSpPr>
          <p:cNvPr id="11" name="TextBox 10"/>
          <p:cNvSpPr txBox="1"/>
          <p:nvPr/>
        </p:nvSpPr>
        <p:spPr>
          <a:xfrm>
            <a:off x="8577162" y="2543638"/>
            <a:ext cx="611560" cy="230832"/>
          </a:xfrm>
          <a:prstGeom prst="rect">
            <a:avLst/>
          </a:prstGeom>
          <a:noFill/>
        </p:spPr>
        <p:txBody>
          <a:bodyPr wrap="square" rtlCol="1">
            <a:spAutoFit/>
          </a:bodyPr>
          <a:lstStyle/>
          <a:p>
            <a:r>
              <a:rPr lang="he-IL" sz="900" dirty="0" smtClean="0"/>
              <a:t>עמוד א</a:t>
            </a:r>
            <a:endParaRPr lang="he-IL" sz="900" dirty="0"/>
          </a:p>
        </p:txBody>
      </p:sp>
    </p:spTree>
    <p:extLst>
      <p:ext uri="{BB962C8B-B14F-4D97-AF65-F5344CB8AC3E}">
        <p14:creationId xmlns:p14="http://schemas.microsoft.com/office/powerpoint/2010/main" val="2550050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758" y="35332"/>
            <a:ext cx="2915816" cy="369332"/>
          </a:xfrm>
          <a:prstGeom prst="rect">
            <a:avLst/>
          </a:prstGeom>
          <a:noFill/>
        </p:spPr>
        <p:txBody>
          <a:bodyPr wrap="square" rtlCol="1">
            <a:spAutoFit/>
          </a:bodyPr>
          <a:lstStyle/>
          <a:p>
            <a:r>
              <a:rPr lang="he-IL" b="1" dirty="0" smtClean="0">
                <a:solidFill>
                  <a:schemeClr val="bg1">
                    <a:lumMod val="50000"/>
                  </a:schemeClr>
                </a:solidFill>
              </a:rPr>
              <a:t>דף </a:t>
            </a:r>
            <a:r>
              <a:rPr lang="he-IL" b="1" dirty="0" err="1" smtClean="0">
                <a:solidFill>
                  <a:schemeClr val="bg1">
                    <a:lumMod val="50000"/>
                  </a:schemeClr>
                </a:solidFill>
              </a:rPr>
              <a:t>יז</a:t>
            </a:r>
            <a:r>
              <a:rPr lang="he-IL" b="1" dirty="0" smtClean="0">
                <a:solidFill>
                  <a:schemeClr val="bg1">
                    <a:lumMod val="50000"/>
                  </a:schemeClr>
                </a:solidFill>
              </a:rPr>
              <a:t> עמוד א - דף </a:t>
            </a:r>
            <a:r>
              <a:rPr lang="he-IL" b="1" dirty="0" err="1" smtClean="0">
                <a:solidFill>
                  <a:schemeClr val="bg1">
                    <a:lumMod val="50000"/>
                  </a:schemeClr>
                </a:solidFill>
              </a:rPr>
              <a:t>יז</a:t>
            </a:r>
            <a:r>
              <a:rPr lang="he-IL" b="1" dirty="0" smtClean="0">
                <a:solidFill>
                  <a:schemeClr val="bg1">
                    <a:lumMod val="50000"/>
                  </a:schemeClr>
                </a:solidFill>
              </a:rPr>
              <a:t> עמוד ב</a:t>
            </a:r>
          </a:p>
        </p:txBody>
      </p:sp>
      <p:sp>
        <p:nvSpPr>
          <p:cNvPr id="4" name="TextBox 3"/>
          <p:cNvSpPr txBox="1"/>
          <p:nvPr/>
        </p:nvSpPr>
        <p:spPr>
          <a:xfrm>
            <a:off x="374020" y="548680"/>
            <a:ext cx="7900329" cy="5687711"/>
          </a:xfrm>
          <a:prstGeom prst="rect">
            <a:avLst/>
          </a:prstGeom>
          <a:noFill/>
        </p:spPr>
        <p:txBody>
          <a:bodyPr wrap="square" rtlCol="1">
            <a:spAutoFit/>
          </a:bodyPr>
          <a:lstStyle/>
          <a:p>
            <a:pPr>
              <a:lnSpc>
                <a:spcPct val="120000"/>
              </a:lnSpc>
            </a:pPr>
            <a:r>
              <a:rPr lang="he-IL" sz="1900" dirty="0" smtClean="0"/>
              <a:t>בעי רבא: </a:t>
            </a:r>
          </a:p>
          <a:p>
            <a:pPr>
              <a:lnSpc>
                <a:spcPct val="120000"/>
              </a:lnSpc>
            </a:pPr>
            <a:r>
              <a:rPr lang="he-IL" sz="1900" dirty="0" smtClean="0"/>
              <a:t>נזיר </a:t>
            </a:r>
            <a:r>
              <a:rPr lang="he-IL" sz="1900" dirty="0"/>
              <a:t>והוא בבית הקברות -</a:t>
            </a:r>
            <a:r>
              <a:rPr lang="he-IL" sz="1900" dirty="0" smtClean="0"/>
              <a:t>                 </a:t>
            </a:r>
            <a:r>
              <a:rPr lang="he-IL" sz="1200" dirty="0" smtClean="0"/>
              <a:t>(הגהות </a:t>
            </a:r>
            <a:r>
              <a:rPr lang="he-IL" sz="1200" dirty="0" err="1" smtClean="0"/>
              <a:t>הב"ח</a:t>
            </a:r>
            <a:r>
              <a:rPr lang="he-IL" sz="1200" dirty="0" smtClean="0"/>
              <a:t>: נזר והוא בבית הקברות)</a:t>
            </a:r>
          </a:p>
          <a:p>
            <a:pPr>
              <a:lnSpc>
                <a:spcPct val="120000"/>
              </a:lnSpc>
            </a:pPr>
            <a:r>
              <a:rPr lang="he-IL" sz="1900" dirty="0" smtClean="0"/>
              <a:t>מהו? </a:t>
            </a:r>
            <a:r>
              <a:rPr lang="he-IL" sz="1900" dirty="0"/>
              <a:t>בעי שהייה למלקות או </a:t>
            </a:r>
            <a:r>
              <a:rPr lang="he-IL" sz="1900" dirty="0" smtClean="0"/>
              <a:t>לא? </a:t>
            </a:r>
          </a:p>
          <a:p>
            <a:pPr>
              <a:lnSpc>
                <a:spcPct val="120000"/>
              </a:lnSpc>
            </a:pPr>
            <a:endParaRPr lang="he-IL" sz="3200" dirty="0"/>
          </a:p>
          <a:p>
            <a:pPr>
              <a:lnSpc>
                <a:spcPct val="120000"/>
              </a:lnSpc>
            </a:pPr>
            <a:r>
              <a:rPr lang="he-IL" sz="1900" dirty="0" err="1" smtClean="0"/>
              <a:t>היכי</a:t>
            </a:r>
            <a:r>
              <a:rPr lang="he-IL" sz="1900" dirty="0" smtClean="0"/>
              <a:t> דמי? </a:t>
            </a:r>
          </a:p>
          <a:p>
            <a:pPr>
              <a:lnSpc>
                <a:spcPct val="120000"/>
              </a:lnSpc>
            </a:pPr>
            <a:endParaRPr lang="he-IL" sz="1000" dirty="0" smtClean="0"/>
          </a:p>
          <a:p>
            <a:pPr>
              <a:lnSpc>
                <a:spcPct val="120000"/>
              </a:lnSpc>
            </a:pPr>
            <a:r>
              <a:rPr lang="he-IL" sz="1900" dirty="0" err="1" smtClean="0"/>
              <a:t>אילימא</a:t>
            </a:r>
            <a:r>
              <a:rPr lang="he-IL" sz="1900" dirty="0" smtClean="0"/>
              <a:t> </a:t>
            </a:r>
            <a:r>
              <a:rPr lang="he-IL" sz="1900" dirty="0" err="1"/>
              <a:t>דאמרי</a:t>
            </a:r>
            <a:r>
              <a:rPr lang="he-IL" sz="1900" dirty="0"/>
              <a:t> ליה לא </a:t>
            </a:r>
            <a:r>
              <a:rPr lang="he-IL" sz="1900" dirty="0" err="1"/>
              <a:t>תינזור</a:t>
            </a:r>
            <a:r>
              <a:rPr lang="he-IL" sz="1900" dirty="0"/>
              <a:t> -</a:t>
            </a:r>
            <a:r>
              <a:rPr lang="he-IL" sz="1900" dirty="0" smtClean="0"/>
              <a:t> </a:t>
            </a:r>
          </a:p>
          <a:p>
            <a:pPr>
              <a:lnSpc>
                <a:spcPct val="120000"/>
              </a:lnSpc>
            </a:pPr>
            <a:r>
              <a:rPr lang="he-IL" sz="1900" dirty="0" smtClean="0"/>
              <a:t>למה </a:t>
            </a:r>
            <a:r>
              <a:rPr lang="he-IL" sz="1900" dirty="0"/>
              <a:t>לי </a:t>
            </a:r>
            <a:r>
              <a:rPr lang="he-IL" sz="1900" dirty="0" smtClean="0"/>
              <a:t>שהייה? </a:t>
            </a:r>
          </a:p>
          <a:p>
            <a:pPr>
              <a:lnSpc>
                <a:spcPct val="120000"/>
              </a:lnSpc>
            </a:pPr>
            <a:r>
              <a:rPr lang="he-IL" sz="1900" dirty="0" smtClean="0"/>
              <a:t>נזיר </a:t>
            </a:r>
            <a:r>
              <a:rPr lang="he-IL" sz="1900" dirty="0"/>
              <a:t>מאי טעמא לא בעי שהייה </a:t>
            </a:r>
            <a:r>
              <a:rPr lang="he-IL" sz="1900" dirty="0" err="1"/>
              <a:t>דקא</a:t>
            </a:r>
            <a:r>
              <a:rPr lang="he-IL" sz="1900" dirty="0"/>
              <a:t> מתרי </a:t>
            </a:r>
            <a:r>
              <a:rPr lang="he-IL" sz="1900" dirty="0" smtClean="0"/>
              <a:t>ביה, </a:t>
            </a:r>
            <a:r>
              <a:rPr lang="he-IL" sz="1900" dirty="0" err="1"/>
              <a:t>ה''נ</a:t>
            </a:r>
            <a:r>
              <a:rPr lang="he-IL" sz="1900" dirty="0"/>
              <a:t> </a:t>
            </a:r>
            <a:r>
              <a:rPr lang="he-IL" sz="1900" dirty="0" err="1"/>
              <a:t>קא</a:t>
            </a:r>
            <a:r>
              <a:rPr lang="he-IL" sz="1900" dirty="0"/>
              <a:t> מתרי </a:t>
            </a:r>
            <a:r>
              <a:rPr lang="he-IL" sz="1900" dirty="0" smtClean="0"/>
              <a:t>ביה!</a:t>
            </a:r>
          </a:p>
          <a:p>
            <a:pPr>
              <a:lnSpc>
                <a:spcPct val="120000"/>
              </a:lnSpc>
            </a:pPr>
            <a:endParaRPr lang="he-IL" sz="1000" dirty="0"/>
          </a:p>
          <a:p>
            <a:pPr>
              <a:lnSpc>
                <a:spcPct val="120000"/>
              </a:lnSpc>
            </a:pPr>
            <a:r>
              <a:rPr lang="he-IL" sz="1900" dirty="0"/>
              <a:t>אלא כגון שנכנס בשידה תיבה ומגדל ובא </a:t>
            </a:r>
            <a:r>
              <a:rPr lang="he-IL" sz="1900" dirty="0" err="1"/>
              <a:t>חבירו</a:t>
            </a:r>
            <a:r>
              <a:rPr lang="he-IL" sz="1900" dirty="0"/>
              <a:t> ופרע מעליו </a:t>
            </a:r>
            <a:r>
              <a:rPr lang="he-IL" sz="1900" dirty="0" smtClean="0"/>
              <a:t>מעזיבה. </a:t>
            </a:r>
          </a:p>
          <a:p>
            <a:pPr>
              <a:lnSpc>
                <a:spcPct val="120000"/>
              </a:lnSpc>
            </a:pPr>
            <a:endParaRPr lang="he-IL" sz="1000" dirty="0"/>
          </a:p>
          <a:p>
            <a:pPr>
              <a:lnSpc>
                <a:spcPct val="120000"/>
              </a:lnSpc>
            </a:pPr>
            <a:r>
              <a:rPr lang="he-IL" sz="1900" dirty="0" smtClean="0"/>
              <a:t>כי </a:t>
            </a:r>
            <a:r>
              <a:rPr lang="he-IL" sz="1900" dirty="0" err="1"/>
              <a:t>גמירין</a:t>
            </a:r>
            <a:r>
              <a:rPr lang="he-IL" sz="1900" dirty="0"/>
              <a:t> שהייה בבית </a:t>
            </a:r>
            <a:r>
              <a:rPr lang="he-IL" sz="1900" dirty="0" smtClean="0"/>
              <a:t>המקדש, </a:t>
            </a:r>
            <a:r>
              <a:rPr lang="he-IL" sz="1900" dirty="0"/>
              <a:t>אבל </a:t>
            </a:r>
            <a:r>
              <a:rPr lang="he-IL" sz="1900" dirty="0" err="1"/>
              <a:t>אבראי</a:t>
            </a:r>
            <a:r>
              <a:rPr lang="he-IL" sz="1900" dirty="0"/>
              <a:t> </a:t>
            </a:r>
            <a:r>
              <a:rPr lang="he-IL" sz="1900" dirty="0" smtClean="0"/>
              <a:t>לא, </a:t>
            </a:r>
          </a:p>
          <a:p>
            <a:pPr>
              <a:lnSpc>
                <a:spcPct val="120000"/>
              </a:lnSpc>
            </a:pPr>
            <a:r>
              <a:rPr lang="he-IL" sz="1900" dirty="0" smtClean="0"/>
              <a:t>או </a:t>
            </a:r>
            <a:r>
              <a:rPr lang="he-IL" sz="1900" dirty="0" err="1"/>
              <a:t>דלמא</a:t>
            </a:r>
            <a:r>
              <a:rPr lang="he-IL" sz="1900" dirty="0"/>
              <a:t> לא </a:t>
            </a:r>
            <a:r>
              <a:rPr lang="he-IL" sz="1900" dirty="0" smtClean="0"/>
              <a:t>שנא? </a:t>
            </a:r>
          </a:p>
          <a:p>
            <a:pPr>
              <a:lnSpc>
                <a:spcPct val="120000"/>
              </a:lnSpc>
            </a:pPr>
            <a:endParaRPr lang="he-IL" sz="3200" dirty="0"/>
          </a:p>
          <a:p>
            <a:pPr>
              <a:lnSpc>
                <a:spcPct val="120000"/>
              </a:lnSpc>
            </a:pPr>
            <a:r>
              <a:rPr lang="he-IL" sz="1900" dirty="0" smtClean="0"/>
              <a:t>תיקו.</a:t>
            </a:r>
          </a:p>
        </p:txBody>
      </p:sp>
      <p:sp>
        <p:nvSpPr>
          <p:cNvPr id="7" name="TextBox 6"/>
          <p:cNvSpPr txBox="1"/>
          <p:nvPr/>
        </p:nvSpPr>
        <p:spPr>
          <a:xfrm>
            <a:off x="8100392" y="2799146"/>
            <a:ext cx="524607" cy="1569660"/>
          </a:xfrm>
          <a:prstGeom prst="rect">
            <a:avLst/>
          </a:prstGeom>
          <a:noFill/>
        </p:spPr>
        <p:txBody>
          <a:bodyPr wrap="square" rtlCol="1">
            <a:spAutoFit/>
          </a:bodyPr>
          <a:lstStyle/>
          <a:p>
            <a:r>
              <a:rPr lang="he-IL" sz="1600" dirty="0" smtClean="0"/>
              <a:t>①</a:t>
            </a:r>
          </a:p>
          <a:p>
            <a:endParaRPr lang="he-IL" sz="1600" dirty="0"/>
          </a:p>
          <a:p>
            <a:endParaRPr lang="he-IL" sz="1500" dirty="0" smtClean="0"/>
          </a:p>
          <a:p>
            <a:endParaRPr lang="he-IL" sz="1600" dirty="0" smtClean="0"/>
          </a:p>
          <a:p>
            <a:endParaRPr lang="he-IL" sz="1600" dirty="0"/>
          </a:p>
          <a:p>
            <a:r>
              <a:rPr lang="he-IL" sz="1600" dirty="0" smtClean="0"/>
              <a:t>②</a:t>
            </a:r>
            <a:endParaRPr lang="he-IL" sz="1600" dirty="0"/>
          </a:p>
        </p:txBody>
      </p:sp>
      <p:sp>
        <p:nvSpPr>
          <p:cNvPr id="8" name="TextBox 7"/>
          <p:cNvSpPr txBox="1"/>
          <p:nvPr/>
        </p:nvSpPr>
        <p:spPr>
          <a:xfrm>
            <a:off x="8430894" y="4066314"/>
            <a:ext cx="576064" cy="215444"/>
          </a:xfrm>
          <a:prstGeom prst="rect">
            <a:avLst/>
          </a:prstGeom>
          <a:noFill/>
        </p:spPr>
        <p:txBody>
          <a:bodyPr wrap="square" rtlCol="1">
            <a:spAutoFit/>
          </a:bodyPr>
          <a:lstStyle/>
          <a:p>
            <a:r>
              <a:rPr lang="he-IL" sz="800" dirty="0" smtClean="0"/>
              <a:t>עמוד ב</a:t>
            </a:r>
            <a:endParaRPr lang="he-IL" sz="800" dirty="0"/>
          </a:p>
        </p:txBody>
      </p:sp>
    </p:spTree>
    <p:extLst>
      <p:ext uri="{BB962C8B-B14F-4D97-AF65-F5344CB8AC3E}">
        <p14:creationId xmlns:p14="http://schemas.microsoft.com/office/powerpoint/2010/main" val="1269243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8486</TotalTime>
  <Words>3785</Words>
  <Application>Microsoft Office PowerPoint</Application>
  <PresentationFormat>‫הצגה על המסך (4:3)</PresentationFormat>
  <Paragraphs>455</Paragraphs>
  <Slides>17</Slides>
  <Notes>14</Notes>
  <HiddenSlides>0</HiddenSlides>
  <MMClips>0</MMClips>
  <ScaleCrop>false</ScaleCrop>
  <HeadingPairs>
    <vt:vector size="4" baseType="variant">
      <vt:variant>
        <vt:lpstr>ערכת נושא</vt:lpstr>
      </vt:variant>
      <vt:variant>
        <vt:i4>1</vt:i4>
      </vt:variant>
      <vt:variant>
        <vt:lpstr>כותרות שקופיות</vt:lpstr>
      </vt:variant>
      <vt:variant>
        <vt:i4>17</vt:i4>
      </vt:variant>
    </vt:vector>
  </HeadingPairs>
  <TitlesOfParts>
    <vt:vector size="18" baseType="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משפחה</cp:lastModifiedBy>
  <cp:revision>840</cp:revision>
  <dcterms:created xsi:type="dcterms:W3CDTF">2015-01-28T10:22:53Z</dcterms:created>
  <dcterms:modified xsi:type="dcterms:W3CDTF">2015-09-08T17:16:42Z</dcterms:modified>
</cp:coreProperties>
</file>