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76" r:id="rId2"/>
    <p:sldId id="337" r:id="rId3"/>
    <p:sldId id="341" r:id="rId4"/>
    <p:sldId id="339" r:id="rId5"/>
    <p:sldId id="340" r:id="rId6"/>
    <p:sldId id="342" r:id="rId7"/>
    <p:sldId id="338" r:id="rId8"/>
    <p:sldId id="345" r:id="rId9"/>
    <p:sldId id="343" r:id="rId10"/>
    <p:sldId id="344" r:id="rId11"/>
    <p:sldId id="274" r:id="rId12"/>
    <p:sldId id="293"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xmlns=""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82270" autoAdjust="0"/>
  </p:normalViewPr>
  <p:slideViewPr>
    <p:cSldViewPr>
      <p:cViewPr varScale="1">
        <p:scale>
          <a:sx n="53" d="100"/>
          <a:sy n="53" d="100"/>
        </p:scale>
        <p:origin x="-1608"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ג'/תשרי/תשע"ו</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0" dirty="0" err="1" smtClean="0">
                <a:effectLst/>
              </a:rPr>
              <a:t>תוס</a:t>
            </a:r>
            <a:r>
              <a:rPr lang="he-IL" b="0" dirty="0" smtClean="0">
                <a:effectLst/>
              </a:rPr>
              <a:t>': </a:t>
            </a:r>
            <a:r>
              <a:rPr lang="he-IL" b="1" dirty="0" smtClean="0"/>
              <a:t>היו</a:t>
            </a:r>
            <a:r>
              <a:rPr lang="he-IL" dirty="0" smtClean="0"/>
              <a:t> לו מעות סתומים. הכי </a:t>
            </a:r>
            <a:r>
              <a:rPr lang="he-IL" dirty="0" err="1" smtClean="0"/>
              <a:t>גרסינן</a:t>
            </a:r>
            <a:r>
              <a:rPr lang="he-IL" dirty="0" smtClean="0"/>
              <a:t> בספרים והיו לו ומשמע </a:t>
            </a:r>
            <a:r>
              <a:rPr lang="he-IL" dirty="0" err="1" smtClean="0"/>
              <a:t>דקאי</a:t>
            </a:r>
            <a:r>
              <a:rPr lang="he-IL" dirty="0" smtClean="0"/>
              <a:t> </a:t>
            </a:r>
            <a:r>
              <a:rPr lang="he-IL" dirty="0" err="1" smtClean="0"/>
              <a:t>אמפריש</a:t>
            </a:r>
            <a:r>
              <a:rPr lang="he-IL" dirty="0" smtClean="0"/>
              <a:t> מעות לנזירותו </a:t>
            </a:r>
            <a:r>
              <a:rPr lang="he-IL" dirty="0" err="1" smtClean="0"/>
              <a:t>דמסכת</a:t>
            </a:r>
            <a:r>
              <a:rPr lang="he-IL" dirty="0" smtClean="0"/>
              <a:t> מעילה ולא </a:t>
            </a:r>
            <a:r>
              <a:rPr lang="he-IL" dirty="0" err="1" smtClean="0"/>
              <a:t>אמתני</a:t>
            </a:r>
            <a:r>
              <a:rPr lang="he-IL" dirty="0" smtClean="0"/>
              <a:t>' [</a:t>
            </a:r>
            <a:r>
              <a:rPr lang="he-IL" dirty="0" err="1" smtClean="0"/>
              <a:t>דהכא</a:t>
            </a:r>
            <a:r>
              <a:rPr lang="he-IL" dirty="0" smtClean="0"/>
              <a:t>] </a:t>
            </a:r>
            <a:r>
              <a:rPr lang="he-IL" dirty="0" err="1" smtClean="0"/>
              <a:t>דהיו</a:t>
            </a:r>
            <a:r>
              <a:rPr lang="he-IL" dirty="0" smtClean="0"/>
              <a:t> לה מעות סתומים ונראה </a:t>
            </a:r>
            <a:r>
              <a:rPr lang="he-IL" dirty="0" err="1" smtClean="0"/>
              <a:t>דלכך</a:t>
            </a:r>
            <a:r>
              <a:rPr lang="he-IL" dirty="0" smtClean="0"/>
              <a:t> לא </a:t>
            </a:r>
            <a:r>
              <a:rPr lang="he-IL" dirty="0" err="1" smtClean="0"/>
              <a:t>קשיא</a:t>
            </a:r>
            <a:r>
              <a:rPr lang="he-IL" dirty="0" smtClean="0"/>
              <a:t> ליה </a:t>
            </a:r>
            <a:r>
              <a:rPr lang="he-IL" dirty="0" err="1" smtClean="0"/>
              <a:t>אמתני</a:t>
            </a:r>
            <a:r>
              <a:rPr lang="he-IL" dirty="0" smtClean="0"/>
              <a:t>' [</a:t>
            </a:r>
            <a:r>
              <a:rPr lang="he-IL" dirty="0" err="1" smtClean="0"/>
              <a:t>דהכא</a:t>
            </a:r>
            <a:r>
              <a:rPr lang="he-IL" dirty="0" smtClean="0"/>
              <a:t>] משום </a:t>
            </a:r>
            <a:r>
              <a:rPr lang="he-IL" dirty="0" err="1" smtClean="0"/>
              <a:t>דאיכא</a:t>
            </a:r>
            <a:r>
              <a:rPr lang="he-IL" dirty="0" smtClean="0"/>
              <a:t> </a:t>
            </a:r>
            <a:r>
              <a:rPr lang="he-IL" dirty="0" err="1" smtClean="0"/>
              <a:t>לאוקומי</a:t>
            </a:r>
            <a:r>
              <a:rPr lang="he-IL" dirty="0" smtClean="0"/>
              <a:t> </a:t>
            </a:r>
            <a:r>
              <a:rPr lang="he-IL" dirty="0" err="1" smtClean="0"/>
              <a:t>דאמר</a:t>
            </a:r>
            <a:r>
              <a:rPr lang="he-IL" dirty="0" smtClean="0"/>
              <a:t> לנזירות ולכך יפלו לנדבה דאי בעי </a:t>
            </a:r>
            <a:r>
              <a:rPr lang="he-IL" dirty="0" err="1" smtClean="0"/>
              <a:t>מייתי</a:t>
            </a:r>
            <a:r>
              <a:rPr lang="he-IL" dirty="0" smtClean="0"/>
              <a:t> בכולן עולה אבל </a:t>
            </a:r>
            <a:r>
              <a:rPr lang="he-IL" dirty="0" err="1" smtClean="0"/>
              <a:t>אמתני</a:t>
            </a:r>
            <a:r>
              <a:rPr lang="he-IL" dirty="0" smtClean="0"/>
              <a:t>' </a:t>
            </a:r>
            <a:r>
              <a:rPr lang="he-IL" dirty="0" err="1" smtClean="0"/>
              <a:t>דהתם</a:t>
            </a:r>
            <a:r>
              <a:rPr lang="he-IL" dirty="0" smtClean="0"/>
              <a:t> </a:t>
            </a:r>
            <a:r>
              <a:rPr lang="he-IL" dirty="0" err="1" smtClean="0"/>
              <a:t>קשיא</a:t>
            </a:r>
            <a:r>
              <a:rPr lang="he-IL" dirty="0" smtClean="0"/>
              <a:t> ליה </a:t>
            </a:r>
            <a:r>
              <a:rPr lang="he-IL" dirty="0" err="1" smtClean="0"/>
              <a:t>דע''כ</a:t>
            </a:r>
            <a:r>
              <a:rPr lang="he-IL" dirty="0" smtClean="0"/>
              <a:t> </a:t>
            </a:r>
            <a:r>
              <a:rPr lang="he-IL" dirty="0" err="1" smtClean="0"/>
              <a:t>מיירי</a:t>
            </a:r>
            <a:r>
              <a:rPr lang="he-IL" dirty="0" smtClean="0"/>
              <a:t> </a:t>
            </a:r>
            <a:r>
              <a:rPr lang="he-IL" dirty="0" err="1" smtClean="0"/>
              <a:t>היכא</a:t>
            </a:r>
            <a:r>
              <a:rPr lang="he-IL" dirty="0" smtClean="0"/>
              <a:t> </a:t>
            </a:r>
            <a:r>
              <a:rPr lang="he-IL" dirty="0" err="1" smtClean="0"/>
              <a:t>דאמר</a:t>
            </a:r>
            <a:r>
              <a:rPr lang="he-IL" dirty="0" smtClean="0"/>
              <a:t> לקרבנות נזירותי </a:t>
            </a:r>
            <a:r>
              <a:rPr lang="he-IL" dirty="0" err="1" smtClean="0"/>
              <a:t>דאם</a:t>
            </a:r>
            <a:r>
              <a:rPr lang="he-IL" dirty="0" smtClean="0"/>
              <a:t> לא כן </a:t>
            </a:r>
            <a:r>
              <a:rPr lang="he-IL" dirty="0" err="1" smtClean="0"/>
              <a:t>אמאי</a:t>
            </a:r>
            <a:r>
              <a:rPr lang="he-IL" dirty="0" smtClean="0"/>
              <a:t> תנא מעות סתומות והא </a:t>
            </a:r>
            <a:r>
              <a:rPr lang="he-IL" dirty="0" err="1" smtClean="0"/>
              <a:t>בסתומין</a:t>
            </a:r>
            <a:r>
              <a:rPr lang="he-IL" dirty="0" smtClean="0"/>
              <a:t> איירי </a:t>
            </a:r>
            <a:r>
              <a:rPr lang="he-IL" dirty="0" err="1" smtClean="0"/>
              <a:t>בהך</a:t>
            </a:r>
            <a:r>
              <a:rPr lang="he-IL" dirty="0" smtClean="0"/>
              <a:t> </a:t>
            </a:r>
            <a:r>
              <a:rPr lang="he-IL" dirty="0" err="1" smtClean="0"/>
              <a:t>דינא</a:t>
            </a:r>
            <a:r>
              <a:rPr lang="he-IL" dirty="0" smtClean="0"/>
              <a:t> (דלעיל) אבל במתני' </a:t>
            </a:r>
            <a:r>
              <a:rPr lang="he-IL" dirty="0" err="1" smtClean="0"/>
              <a:t>דעד</a:t>
            </a:r>
            <a:r>
              <a:rPr lang="he-IL" dirty="0" smtClean="0"/>
              <a:t> השתא איירי בבהמות ועתה התחיל לשנות דין דמעות </a:t>
            </a:r>
            <a:r>
              <a:rPr lang="he-IL" dirty="0" err="1" smtClean="0"/>
              <a:t>סתומין</a:t>
            </a:r>
            <a:r>
              <a:rPr lang="he-IL" dirty="0" smtClean="0"/>
              <a:t> ולהכי פריך </a:t>
            </a:r>
            <a:r>
              <a:rPr lang="he-IL" dirty="0" err="1" smtClean="0"/>
              <a:t>אהא</a:t>
            </a:r>
            <a:r>
              <a:rPr lang="he-IL" dirty="0" smtClean="0"/>
              <a:t> </a:t>
            </a:r>
            <a:r>
              <a:rPr lang="he-IL" dirty="0" err="1" smtClean="0"/>
              <a:t>דהתם</a:t>
            </a:r>
            <a:r>
              <a:rPr lang="he-IL" dirty="0" smtClean="0"/>
              <a:t> סתומים יפלו:</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b="0" dirty="0" err="1" smtClean="0">
                <a:effectLst/>
              </a:rPr>
              <a:t>תוס</a:t>
            </a:r>
            <a:r>
              <a:rPr lang="he-IL" b="0" dirty="0" smtClean="0">
                <a:effectLst/>
              </a:rPr>
              <a:t>': הלכה היא בנזיר. הלכה למשה מסיני.</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תוס</a:t>
            </a:r>
            <a:r>
              <a:rPr lang="he-IL" dirty="0" smtClean="0"/>
              <a:t>': רבי שמעון בן לקיש אומר לכל נדריהם ולכל </a:t>
            </a:r>
            <a:r>
              <a:rPr lang="he-IL" dirty="0" err="1" smtClean="0"/>
              <a:t>נדבותם</a:t>
            </a:r>
            <a:r>
              <a:rPr lang="he-IL" dirty="0" smtClean="0"/>
              <a:t> התורה אמרה מותר נדר יהיה לנדבה. וכל קרבנות נזיר בנדר הם באין </a:t>
            </a:r>
            <a:r>
              <a:rPr lang="he-IL" dirty="0" err="1" smtClean="0"/>
              <a:t>ע''י</a:t>
            </a:r>
            <a:r>
              <a:rPr lang="he-IL" dirty="0" smtClean="0"/>
              <a:t> שנדר בנזיר ואפילו החטאת </a:t>
            </a:r>
            <a:r>
              <a:rPr lang="he-IL" dirty="0" err="1" smtClean="0"/>
              <a:t>וסברא</a:t>
            </a:r>
            <a:r>
              <a:rPr lang="he-IL" dirty="0" smtClean="0"/>
              <a:t> הוא </a:t>
            </a:r>
            <a:r>
              <a:rPr lang="he-IL" dirty="0" err="1" smtClean="0"/>
              <a:t>לאוקומי</a:t>
            </a:r>
            <a:r>
              <a:rPr lang="he-IL" dirty="0" smtClean="0"/>
              <a:t> במותר כי האי </a:t>
            </a:r>
            <a:r>
              <a:rPr lang="he-IL" dirty="0" err="1" smtClean="0"/>
              <a:t>דבשאר</a:t>
            </a:r>
            <a:r>
              <a:rPr lang="he-IL" dirty="0" smtClean="0"/>
              <a:t> מותר לא משכחת לה </a:t>
            </a:r>
            <a:r>
              <a:rPr lang="he-IL" dirty="0" err="1" smtClean="0"/>
              <a:t>דאם</a:t>
            </a:r>
            <a:r>
              <a:rPr lang="he-IL" dirty="0" smtClean="0"/>
              <a:t> הפריש [מעות] לעולה </a:t>
            </a:r>
            <a:r>
              <a:rPr lang="he-IL" dirty="0" err="1" smtClean="0"/>
              <a:t>ונתותרו</a:t>
            </a:r>
            <a:r>
              <a:rPr lang="he-IL" dirty="0" smtClean="0"/>
              <a:t> שהוזלו הבהמות יכול להקריב מהם עולה וכן שלמים כמו שהפריש מתחילה </a:t>
            </a:r>
            <a:r>
              <a:rPr lang="he-IL" dirty="0" err="1" smtClean="0"/>
              <a:t>וסברא</a:t>
            </a:r>
            <a:r>
              <a:rPr lang="he-IL" dirty="0" smtClean="0"/>
              <a:t> להעמידם במותר סתום כי האי </a:t>
            </a:r>
            <a:r>
              <a:rPr lang="he-IL" dirty="0" err="1" smtClean="0"/>
              <a:t>דחטאת</a:t>
            </a:r>
            <a:r>
              <a:rPr lang="he-IL" dirty="0" smtClean="0"/>
              <a:t> עולה ושלמים </a:t>
            </a:r>
            <a:r>
              <a:rPr lang="he-IL" dirty="0" err="1" smtClean="0"/>
              <a:t>מעורבין</a:t>
            </a:r>
            <a:r>
              <a:rPr lang="he-IL" dirty="0" smtClean="0"/>
              <a:t> יחד:</a:t>
            </a:r>
            <a:endParaRPr lang="he-IL" b="0"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אמטו</a:t>
            </a:r>
            <a:r>
              <a:rPr lang="he-IL" b="1" dirty="0" smtClean="0"/>
              <a:t> להכי </a:t>
            </a:r>
            <a:r>
              <a:rPr lang="he-IL" b="1" dirty="0" err="1" smtClean="0"/>
              <a:t>סתומין</a:t>
            </a:r>
            <a:r>
              <a:rPr lang="he-IL" dirty="0" smtClean="0"/>
              <a:t>. תנן </a:t>
            </a:r>
            <a:r>
              <a:rPr lang="he-IL" dirty="0" err="1" smtClean="0"/>
              <a:t>דיפלו</a:t>
            </a:r>
            <a:r>
              <a:rPr lang="he-IL" dirty="0" smtClean="0"/>
              <a:t> לנדבה </a:t>
            </a:r>
            <a:r>
              <a:rPr lang="he-IL" dirty="0" err="1" smtClean="0"/>
              <a:t>דאין</a:t>
            </a:r>
            <a:r>
              <a:rPr lang="he-IL" dirty="0" smtClean="0"/>
              <a:t> הלכה בידינו אלא </a:t>
            </a:r>
            <a:r>
              <a:rPr lang="he-IL" dirty="0" err="1" smtClean="0"/>
              <a:t>בסתומין</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אלא </a:t>
            </a:r>
            <a:r>
              <a:rPr lang="he-IL" b="1" dirty="0" err="1" smtClean="0"/>
              <a:t>לר</a:t>
            </a:r>
            <a:r>
              <a:rPr lang="he-IL" b="1" dirty="0" smtClean="0"/>
              <a:t>''ל</a:t>
            </a:r>
            <a:r>
              <a:rPr lang="he-IL" dirty="0" smtClean="0"/>
              <a:t>. </a:t>
            </a:r>
            <a:r>
              <a:rPr lang="he-IL" dirty="0" err="1" smtClean="0"/>
              <a:t>דמפיק</a:t>
            </a:r>
            <a:r>
              <a:rPr lang="he-IL" dirty="0" smtClean="0"/>
              <a:t> ליה מן קרא מאי איריא </a:t>
            </a:r>
            <a:r>
              <a:rPr lang="he-IL" dirty="0" err="1" smtClean="0"/>
              <a:t>סתומין</a:t>
            </a:r>
            <a:r>
              <a:rPr lang="he-IL" dirty="0" smtClean="0"/>
              <a:t> אפילו </a:t>
            </a:r>
            <a:r>
              <a:rPr lang="he-IL" dirty="0" err="1" smtClean="0"/>
              <a:t>מפורשין</a:t>
            </a:r>
            <a:r>
              <a:rPr lang="he-IL" dirty="0" smtClean="0"/>
              <a:t> כיון דמת </a:t>
            </a:r>
            <a:r>
              <a:rPr lang="he-IL" dirty="0" err="1" smtClean="0"/>
              <a:t>הוה</a:t>
            </a:r>
            <a:r>
              <a:rPr lang="he-IL" dirty="0" smtClean="0"/>
              <a:t> ליה מותר </a:t>
            </a:r>
            <a:r>
              <a:rPr lang="he-IL" dirty="0" err="1" smtClean="0"/>
              <a:t>ואמאי</a:t>
            </a:r>
            <a:r>
              <a:rPr lang="he-IL" dirty="0" smtClean="0"/>
              <a:t> תני דמי חטאת ילכו לים המלח:</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effectLst/>
              </a:rPr>
              <a:t>תוס</a:t>
            </a:r>
            <a:r>
              <a:rPr lang="he-IL" b="1" dirty="0" smtClean="0">
                <a:effectLst/>
              </a:rPr>
              <a:t>': </a:t>
            </a:r>
            <a:r>
              <a:rPr lang="he-IL" b="1" dirty="0" err="1" smtClean="0"/>
              <a:t>מפורשין</a:t>
            </a:r>
            <a:r>
              <a:rPr lang="he-IL" dirty="0" smtClean="0"/>
              <a:t> לא מצית אמרת. </a:t>
            </a:r>
            <a:r>
              <a:rPr lang="he-IL" dirty="0" err="1" smtClean="0"/>
              <a:t>דיפלו</a:t>
            </a:r>
            <a:r>
              <a:rPr lang="he-IL" dirty="0" smtClean="0"/>
              <a:t> לנדבה: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דכבר</a:t>
            </a:r>
            <a:r>
              <a:rPr lang="he-IL" b="1" dirty="0" smtClean="0"/>
              <a:t> פסקה תנא דבי רבי ישמעאל </a:t>
            </a:r>
            <a:r>
              <a:rPr lang="he-IL" dirty="0" err="1" smtClean="0"/>
              <a:t>דולד</a:t>
            </a:r>
            <a:r>
              <a:rPr lang="he-IL" dirty="0" smtClean="0"/>
              <a:t> חטאת מתה ולא לנדבה </a:t>
            </a:r>
            <a:r>
              <a:rPr lang="he-IL" dirty="0" err="1" smtClean="0"/>
              <a:t>וה</a:t>
            </a:r>
            <a:r>
              <a:rPr lang="he-IL" dirty="0" smtClean="0"/>
              <a:t>''נ </a:t>
            </a:r>
            <a:r>
              <a:rPr lang="he-IL" dirty="0" err="1" smtClean="0"/>
              <a:t>נימא</a:t>
            </a:r>
            <a:r>
              <a:rPr lang="he-IL" dirty="0" smtClean="0"/>
              <a:t> במותר שלה </a:t>
            </a:r>
            <a:r>
              <a:rPr lang="he-IL" dirty="0" err="1" smtClean="0"/>
              <a:t>דלאיבוד</a:t>
            </a:r>
            <a:r>
              <a:rPr lang="he-IL" dirty="0" smtClean="0"/>
              <a:t> אזיל ולא לנדבה, </a:t>
            </a:r>
            <a:r>
              <a:rPr lang="he-IL" dirty="0" err="1" smtClean="0"/>
              <a:t>דהכל</a:t>
            </a:r>
            <a:r>
              <a:rPr lang="he-IL" dirty="0" smtClean="0"/>
              <a:t> נקרא מותר חטאת, בין ולד חטאת בין תמורת חטאת בין הכא </a:t>
            </a:r>
            <a:r>
              <a:rPr lang="he-IL" dirty="0" err="1" smtClean="0"/>
              <a:t>דמפריש</a:t>
            </a:r>
            <a:r>
              <a:rPr lang="he-IL" dirty="0" smtClean="0"/>
              <a:t> </a:t>
            </a:r>
            <a:r>
              <a:rPr lang="he-IL" dirty="0" err="1" smtClean="0"/>
              <a:t>מפורשין</a:t>
            </a:r>
            <a:r>
              <a:rPr lang="he-IL" dirty="0" smtClean="0"/>
              <a:t> והיפר לה בעלה, או ההיא </a:t>
            </a:r>
            <a:r>
              <a:rPr lang="he-IL" dirty="0" err="1" smtClean="0"/>
              <a:t>דתנן</a:t>
            </a:r>
            <a:r>
              <a:rPr lang="he-IL" dirty="0" smtClean="0"/>
              <a:t> במסכת מעילה (דף יא.) </a:t>
            </a:r>
            <a:r>
              <a:rPr lang="he-IL" dirty="0" err="1" smtClean="0"/>
              <a:t>היכא</a:t>
            </a:r>
            <a:r>
              <a:rPr lang="he-IL" dirty="0" smtClean="0"/>
              <a:t> </a:t>
            </a:r>
            <a:r>
              <a:rPr lang="he-IL" dirty="0" err="1" smtClean="0"/>
              <a:t>דהפריש</a:t>
            </a:r>
            <a:r>
              <a:rPr lang="he-IL" dirty="0" smtClean="0"/>
              <a:t> מעות לנזירותו ומת והיו לו מעות </a:t>
            </a:r>
            <a:r>
              <a:rPr lang="he-IL" dirty="0" err="1" smtClean="0"/>
              <a:t>מפורשין</a:t>
            </a:r>
            <a:r>
              <a:rPr lang="he-IL" dirty="0" smtClean="0"/>
              <a:t>, כל אלה שאינן חטאת עצמן שם מותרות עליהם.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וה</a:t>
            </a:r>
            <a:r>
              <a:rPr lang="he-IL" dirty="0" smtClean="0"/>
              <a:t>''ה </a:t>
            </a:r>
            <a:r>
              <a:rPr lang="he-IL" dirty="0" err="1" smtClean="0"/>
              <a:t>דמצי</a:t>
            </a:r>
            <a:r>
              <a:rPr lang="he-IL" dirty="0" smtClean="0"/>
              <a:t> </a:t>
            </a:r>
            <a:r>
              <a:rPr lang="he-IL" dirty="0" err="1" smtClean="0"/>
              <a:t>למימר</a:t>
            </a:r>
            <a:r>
              <a:rPr lang="he-IL" dirty="0" smtClean="0"/>
              <a:t> </a:t>
            </a:r>
            <a:r>
              <a:rPr lang="he-IL" dirty="0" err="1" smtClean="0"/>
              <a:t>דהלכה</a:t>
            </a:r>
            <a:r>
              <a:rPr lang="he-IL" dirty="0" smtClean="0"/>
              <a:t> </a:t>
            </a:r>
            <a:r>
              <a:rPr lang="he-IL" dirty="0" err="1" smtClean="0"/>
              <a:t>גמירי</a:t>
            </a:r>
            <a:r>
              <a:rPr lang="he-IL" dirty="0" smtClean="0"/>
              <a:t> לה חמש חטאות מתות אלא ניחא ליה </a:t>
            </a:r>
            <a:r>
              <a:rPr lang="he-IL" dirty="0" err="1" smtClean="0"/>
              <a:t>לאתויי</a:t>
            </a:r>
            <a:r>
              <a:rPr lang="he-IL" dirty="0" smtClean="0"/>
              <a:t> תנא דבי רבי ישמעאל [</a:t>
            </a:r>
            <a:r>
              <a:rPr lang="he-IL" dirty="0" err="1" smtClean="0"/>
              <a:t>דתנא</a:t>
            </a:r>
            <a:r>
              <a:rPr lang="he-IL" dirty="0" smtClean="0"/>
              <a:t>] חטאת מתה עולה ושלמים יקריבו שלמים כל אחד כדיניה כמו </a:t>
            </a:r>
            <a:r>
              <a:rPr lang="he-IL" dirty="0" err="1" smtClean="0"/>
              <a:t>במשנתינו</a:t>
            </a:r>
            <a:r>
              <a:rPr lang="he-IL" dirty="0" smtClean="0"/>
              <a:t> </a:t>
            </a:r>
            <a:r>
              <a:rPr lang="he-IL" dirty="0" err="1" smtClean="0"/>
              <a:t>דקאמר</a:t>
            </a:r>
            <a:r>
              <a:rPr lang="he-IL" dirty="0" smtClean="0"/>
              <a:t> עולה </a:t>
            </a:r>
            <a:r>
              <a:rPr lang="he-IL" dirty="0" err="1" smtClean="0"/>
              <a:t>תיקרב</a:t>
            </a:r>
            <a:r>
              <a:rPr lang="he-IL" dirty="0" smtClean="0"/>
              <a:t> עולה:</a:t>
            </a:r>
            <a:endParaRPr lang="he-IL" b="0"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0" dirty="0" err="1" smtClean="0">
                <a:effectLst/>
              </a:rPr>
              <a:t>תוס</a:t>
            </a:r>
            <a:r>
              <a:rPr lang="he-IL" b="0" dirty="0" smtClean="0">
                <a:effectLst/>
              </a:rPr>
              <a:t>': </a:t>
            </a:r>
            <a:r>
              <a:rPr lang="he-IL" b="1" dirty="0" smtClean="0"/>
              <a:t>רק</a:t>
            </a:r>
            <a:r>
              <a:rPr lang="he-IL" dirty="0" smtClean="0"/>
              <a:t> קדשיך אשר יהיו לך. בתמורה בריש פ' אלו קדשים </a:t>
            </a:r>
            <a:r>
              <a:rPr lang="he-IL" dirty="0" err="1" smtClean="0"/>
              <a:t>דריש</a:t>
            </a:r>
            <a:r>
              <a:rPr lang="he-IL" dirty="0" smtClean="0"/>
              <a:t> רק קדשיך אלו </a:t>
            </a:r>
            <a:r>
              <a:rPr lang="he-IL" dirty="0" smtClean="0"/>
              <a:t>התמורות [</a:t>
            </a:r>
            <a:r>
              <a:rPr lang="he-IL" dirty="0" err="1" smtClean="0"/>
              <a:t>רא"ש</a:t>
            </a:r>
            <a:r>
              <a:rPr lang="he-IL" dirty="0" smtClean="0"/>
              <a:t>: נ"ל</a:t>
            </a:r>
            <a:r>
              <a:rPr lang="he-IL" baseline="0" dirty="0" smtClean="0"/>
              <a:t> </a:t>
            </a:r>
            <a:r>
              <a:rPr lang="he-IL" baseline="0" dirty="0" err="1" smtClean="0"/>
              <a:t>מדכתיב</a:t>
            </a:r>
            <a:r>
              <a:rPr lang="he-IL" baseline="0" dirty="0" smtClean="0"/>
              <a:t> והיה הוא ותמורתו יהיה קודש]</a:t>
            </a:r>
            <a:r>
              <a:rPr lang="he-IL" dirty="0" smtClean="0"/>
              <a:t> </a:t>
            </a:r>
            <a:r>
              <a:rPr lang="he-IL" dirty="0" smtClean="0"/>
              <a:t>אשר יהיו לך אלו הוולדות </a:t>
            </a:r>
            <a:r>
              <a:rPr lang="he-IL" dirty="0" err="1" smtClean="0"/>
              <a:t>דלעולה</a:t>
            </a:r>
            <a:r>
              <a:rPr lang="he-IL" dirty="0" smtClean="0"/>
              <a:t> ושלמים </a:t>
            </a:r>
            <a:r>
              <a:rPr lang="he-IL" dirty="0" err="1" smtClean="0"/>
              <a:t>גופייהו</a:t>
            </a:r>
            <a:r>
              <a:rPr lang="he-IL" dirty="0" smtClean="0"/>
              <a:t> לא </a:t>
            </a:r>
            <a:r>
              <a:rPr lang="he-IL" dirty="0" err="1" smtClean="0"/>
              <a:t>איצטריך</a:t>
            </a:r>
            <a:r>
              <a:rPr lang="he-IL" dirty="0" smtClean="0"/>
              <a:t> שהרי כבר מפורש </a:t>
            </a:r>
            <a:r>
              <a:rPr lang="he-IL" dirty="0" err="1" smtClean="0"/>
              <a:t>בויקרא</a:t>
            </a:r>
            <a:r>
              <a:rPr lang="he-IL" dirty="0" smtClean="0"/>
              <a:t> זאת תורת עולה ותורת שלמים:</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b="0" dirty="0" smtClean="0">
                <a:effectLst/>
              </a:rPr>
              <a:t>מתחילת הפסוק "ועשית עולותיך" לומדים שתמורת עולה </a:t>
            </a:r>
            <a:r>
              <a:rPr lang="he-IL" b="0" dirty="0" err="1" smtClean="0">
                <a:effectLst/>
              </a:rPr>
              <a:t>תיקרב</a:t>
            </a:r>
            <a:r>
              <a:rPr lang="he-IL" b="0" dirty="0" smtClean="0">
                <a:effectLst/>
              </a:rPr>
              <a:t> עולה, ומסוף הפסוק "ודם זבחיך </a:t>
            </a:r>
            <a:r>
              <a:rPr lang="he-IL" b="0" dirty="0" err="1" smtClean="0">
                <a:effectLst/>
              </a:rPr>
              <a:t>ישפך</a:t>
            </a:r>
            <a:r>
              <a:rPr lang="he-IL" b="0" dirty="0" smtClean="0">
                <a:effectLst/>
              </a:rPr>
              <a:t> על מזבח ה' </a:t>
            </a:r>
            <a:r>
              <a:rPr lang="he-IL" b="0" dirty="0" err="1" smtClean="0">
                <a:effectLst/>
              </a:rPr>
              <a:t>אלהיך</a:t>
            </a:r>
            <a:r>
              <a:rPr lang="he-IL" b="0" dirty="0" smtClean="0">
                <a:effectLst/>
              </a:rPr>
              <a:t> והבשר תאכל" לומדים </a:t>
            </a:r>
            <a:r>
              <a:rPr lang="he-IL" b="0" dirty="0" err="1" smtClean="0">
                <a:effectLst/>
              </a:rPr>
              <a:t>שולד</a:t>
            </a:r>
            <a:r>
              <a:rPr lang="he-IL" b="0" dirty="0" smtClean="0">
                <a:effectLst/>
              </a:rPr>
              <a:t> שלמים יקרב שלמים. – ע"פ </a:t>
            </a:r>
            <a:r>
              <a:rPr lang="he-IL" b="0" dirty="0" err="1" smtClean="0">
                <a:effectLst/>
              </a:rPr>
              <a:t>תוס</a:t>
            </a:r>
            <a:r>
              <a:rPr lang="he-IL" b="0" dirty="0" smtClean="0">
                <a:effectLst/>
              </a:rPr>
              <a:t>'</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b="0" dirty="0" smtClean="0">
                <a:effectLst/>
              </a:rPr>
              <a:t>אשם ועולה באים רק זכר ולכן אין להן ולד</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b="0" dirty="0" smtClean="0">
                <a:effectLst/>
              </a:rPr>
              <a:t>אשם הוא </a:t>
            </a:r>
            <a:r>
              <a:rPr lang="he-IL" b="0" dirty="0" err="1" smtClean="0">
                <a:effectLst/>
              </a:rPr>
              <a:t>בהוויתו</a:t>
            </a:r>
            <a:r>
              <a:rPr lang="he-IL" b="0" dirty="0" smtClean="0">
                <a:effectLst/>
              </a:rPr>
              <a:t> יהא – שיקריבו לאשם רק אותו עצמו ולא בהמה אחרת שהיא תמורתו.</a:t>
            </a:r>
          </a:p>
          <a:p>
            <a:pPr marL="0" marR="0" indent="0" algn="r" defTabSz="914400" rtl="1" eaLnBrk="1" fontAlgn="auto" latinLnBrk="0" hangingPunct="1">
              <a:lnSpc>
                <a:spcPct val="100000"/>
              </a:lnSpc>
              <a:spcBef>
                <a:spcPts val="0"/>
              </a:spcBef>
              <a:spcAft>
                <a:spcPts val="0"/>
              </a:spcAft>
              <a:buClrTx/>
              <a:buSzTx/>
              <a:buFontTx/>
              <a:buNone/>
              <a:tabLst/>
              <a:defRPr/>
            </a:pPr>
            <a:r>
              <a:rPr lang="he-IL" b="0" dirty="0" smtClean="0">
                <a:effectLst/>
              </a:rPr>
              <a:t>יש גורסים: אשם הוא –</a:t>
            </a:r>
            <a:r>
              <a:rPr lang="he-IL" b="0" baseline="0" dirty="0" smtClean="0">
                <a:effectLst/>
              </a:rPr>
              <a:t> הוא קרב ואין תמורתו </a:t>
            </a:r>
            <a:r>
              <a:rPr lang="he-IL" b="0" baseline="0" dirty="0" err="1" smtClean="0">
                <a:effectLst/>
              </a:rPr>
              <a:t>קריבה</a:t>
            </a:r>
            <a:endParaRPr lang="he-IL" b="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b="0" dirty="0" smtClean="0">
                <a:effectLst/>
              </a:rPr>
              <a:t>מבואר בברייתא שלדעת כולם מותר בהמת חטאת מתה, והוא הדין למותר מעות חטאת שילכו לים המלח, ולכן</a:t>
            </a:r>
            <a:r>
              <a:rPr lang="he-IL" b="0" baseline="0" dirty="0" smtClean="0">
                <a:effectLst/>
              </a:rPr>
              <a:t> לא יכול ריש </a:t>
            </a:r>
            <a:r>
              <a:rPr lang="he-IL" b="0" baseline="0" dirty="0" smtClean="0">
                <a:effectLst/>
              </a:rPr>
              <a:t>לקיש </a:t>
            </a:r>
            <a:r>
              <a:rPr lang="he-IL" b="0" baseline="0" dirty="0" smtClean="0">
                <a:effectLst/>
              </a:rPr>
              <a:t>ללמוד מהפסוק 'לכל נדריהם ולכל </a:t>
            </a:r>
            <a:r>
              <a:rPr lang="he-IL" b="0" baseline="0" dirty="0" err="1" smtClean="0">
                <a:effectLst/>
              </a:rPr>
              <a:t>נדבותם</a:t>
            </a:r>
            <a:r>
              <a:rPr lang="he-IL" b="0" baseline="0" dirty="0" smtClean="0">
                <a:effectLst/>
              </a:rPr>
              <a:t>' שמעות מפורשים ילכו לנדבה.</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baseline="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b="0" baseline="0" dirty="0" err="1" smtClean="0">
                <a:effectLst/>
              </a:rPr>
              <a:t>תוס</a:t>
            </a:r>
            <a:r>
              <a:rPr lang="he-IL" b="0" baseline="0" dirty="0" smtClean="0">
                <a:effectLst/>
              </a:rPr>
              <a:t>': </a:t>
            </a:r>
            <a:r>
              <a:rPr lang="he-IL" b="1" dirty="0" err="1" smtClean="0"/>
              <a:t>דכבר</a:t>
            </a:r>
            <a:r>
              <a:rPr lang="he-IL" b="1" dirty="0" smtClean="0"/>
              <a:t> פסקה תנא דבי רבי ישמעאל </a:t>
            </a:r>
            <a:r>
              <a:rPr lang="he-IL" dirty="0" err="1" smtClean="0"/>
              <a:t>דולד</a:t>
            </a:r>
            <a:r>
              <a:rPr lang="he-IL" dirty="0" smtClean="0"/>
              <a:t> חטאת מתה ולא לנדבה </a:t>
            </a:r>
            <a:r>
              <a:rPr lang="he-IL" dirty="0" err="1" smtClean="0"/>
              <a:t>וה</a:t>
            </a:r>
            <a:r>
              <a:rPr lang="he-IL" dirty="0" smtClean="0"/>
              <a:t>''נ </a:t>
            </a:r>
            <a:r>
              <a:rPr lang="he-IL" dirty="0" err="1" smtClean="0"/>
              <a:t>נימא</a:t>
            </a:r>
            <a:r>
              <a:rPr lang="he-IL" dirty="0" smtClean="0"/>
              <a:t> במותר שלה </a:t>
            </a:r>
            <a:r>
              <a:rPr lang="he-IL" dirty="0" err="1" smtClean="0"/>
              <a:t>דלאיבוד</a:t>
            </a:r>
            <a:r>
              <a:rPr lang="he-IL" dirty="0" smtClean="0"/>
              <a:t> אזיל ולא לנדבה, </a:t>
            </a:r>
            <a:r>
              <a:rPr lang="he-IL" dirty="0" err="1" smtClean="0"/>
              <a:t>דהכל</a:t>
            </a:r>
            <a:r>
              <a:rPr lang="he-IL" dirty="0" smtClean="0"/>
              <a:t> נקרא מותר חטאת, בין ולד חטאת בין תמורת חטאת בין הכא </a:t>
            </a:r>
            <a:r>
              <a:rPr lang="he-IL" dirty="0" err="1" smtClean="0"/>
              <a:t>דמפריש</a:t>
            </a:r>
            <a:r>
              <a:rPr lang="he-IL" dirty="0" smtClean="0"/>
              <a:t> </a:t>
            </a:r>
            <a:r>
              <a:rPr lang="he-IL" dirty="0" err="1" smtClean="0"/>
              <a:t>מפורשין</a:t>
            </a:r>
            <a:r>
              <a:rPr lang="he-IL" dirty="0" smtClean="0"/>
              <a:t> והיפר לה בעלה, או ההיא </a:t>
            </a:r>
            <a:r>
              <a:rPr lang="he-IL" dirty="0" err="1" smtClean="0"/>
              <a:t>דתנן</a:t>
            </a:r>
            <a:r>
              <a:rPr lang="he-IL" dirty="0" smtClean="0"/>
              <a:t> במסכת מעילה (דף יא.) </a:t>
            </a:r>
            <a:r>
              <a:rPr lang="he-IL" dirty="0" err="1" smtClean="0"/>
              <a:t>היכא</a:t>
            </a:r>
            <a:r>
              <a:rPr lang="he-IL" dirty="0" smtClean="0"/>
              <a:t> </a:t>
            </a:r>
            <a:r>
              <a:rPr lang="he-IL" dirty="0" err="1" smtClean="0"/>
              <a:t>דהפריש</a:t>
            </a:r>
            <a:r>
              <a:rPr lang="he-IL" dirty="0" smtClean="0"/>
              <a:t> מעות לנזירותו ומת והיו לו מעות </a:t>
            </a:r>
            <a:r>
              <a:rPr lang="he-IL" dirty="0" err="1" smtClean="0"/>
              <a:t>מפורשין</a:t>
            </a:r>
            <a:r>
              <a:rPr lang="he-IL" dirty="0" smtClean="0"/>
              <a:t>, כל אלה שאינן חטאת עצמן שם מותרות עליהם. </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0" dirty="0" err="1" smtClean="0">
                <a:effectLst/>
              </a:rPr>
              <a:t>תוס</a:t>
            </a:r>
            <a:r>
              <a:rPr lang="he-IL" b="0" dirty="0" smtClean="0">
                <a:effectLst/>
              </a:rPr>
              <a:t>': </a:t>
            </a:r>
            <a:r>
              <a:rPr lang="he-IL" b="1" dirty="0" err="1" smtClean="0"/>
              <a:t>ואמאי</a:t>
            </a:r>
            <a:r>
              <a:rPr lang="he-IL" dirty="0" smtClean="0"/>
              <a:t> הא גבי ולד חטאת הוא </a:t>
            </a:r>
            <a:r>
              <a:rPr lang="he-IL" dirty="0" err="1" smtClean="0"/>
              <a:t>דגמירי</a:t>
            </a:r>
            <a:r>
              <a:rPr lang="he-IL" dirty="0" smtClean="0"/>
              <a:t> מיתה. </a:t>
            </a:r>
            <a:r>
              <a:rPr lang="he-IL" dirty="0" err="1" smtClean="0"/>
              <a:t>דהילכתא</a:t>
            </a:r>
            <a:r>
              <a:rPr lang="he-IL" dirty="0" smtClean="0"/>
              <a:t> </a:t>
            </a:r>
            <a:r>
              <a:rPr lang="he-IL" dirty="0" err="1" smtClean="0"/>
              <a:t>גמירי</a:t>
            </a:r>
            <a:r>
              <a:rPr lang="he-IL" dirty="0" smtClean="0"/>
              <a:t> לה </a:t>
            </a:r>
            <a:r>
              <a:rPr lang="he-IL" dirty="0" err="1" smtClean="0"/>
              <a:t>דחמש</a:t>
            </a:r>
            <a:r>
              <a:rPr lang="he-IL" dirty="0" smtClean="0"/>
              <a:t> חטאות מתות ואלו הן [ולד] חטאת ותמורת חטאת וחטאת שמתו בעליה </a:t>
            </a:r>
            <a:r>
              <a:rPr lang="he-IL" dirty="0" err="1" smtClean="0"/>
              <a:t>ושנתכפרו</a:t>
            </a:r>
            <a:r>
              <a:rPr lang="he-IL" dirty="0" smtClean="0"/>
              <a:t> בעליה באחר ושעברה שנתה והואיל ולא </a:t>
            </a:r>
            <a:r>
              <a:rPr lang="he-IL" dirty="0" err="1" smtClean="0"/>
              <a:t>גמירי</a:t>
            </a:r>
            <a:r>
              <a:rPr lang="he-IL" dirty="0" smtClean="0"/>
              <a:t> בשלמים ועולה </a:t>
            </a:r>
            <a:r>
              <a:rPr lang="he-IL" dirty="0" err="1" smtClean="0"/>
              <a:t>מהיכא</a:t>
            </a:r>
            <a:r>
              <a:rPr lang="he-IL" dirty="0" smtClean="0"/>
              <a:t> תיתי שימותו:</a:t>
            </a:r>
            <a:endParaRPr lang="he-IL" b="0"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0" dirty="0" smtClean="0">
                <a:effectLst/>
              </a:rPr>
              <a:t>ואם היינו לומדים רק מהפסוק ולא </a:t>
            </a:r>
            <a:r>
              <a:rPr lang="he-IL" b="0" dirty="0" err="1" smtClean="0">
                <a:effectLst/>
              </a:rPr>
              <a:t>היתה</a:t>
            </a:r>
            <a:r>
              <a:rPr lang="he-IL" b="0" dirty="0" smtClean="0">
                <a:effectLst/>
              </a:rPr>
              <a:t> הלכה למשה מסיני,</a:t>
            </a:r>
            <a:r>
              <a:rPr lang="he-IL" b="0" baseline="0" dirty="0" smtClean="0">
                <a:effectLst/>
              </a:rPr>
              <a:t> היינו אומרים שאסור להקריב ולד ותמורת חטאת ואשם רק לחטאת ואשם אבל מותר להקריבם לעולה או לשלמים ובאה ההלכה למשה מסיני ללמדנו שהחטאת תמות והאשם ירעה – ע"פ </a:t>
            </a:r>
            <a:r>
              <a:rPr lang="he-IL" b="0" baseline="0" dirty="0" err="1" smtClean="0">
                <a:effectLst/>
              </a:rPr>
              <a:t>תוס</a:t>
            </a:r>
            <a:r>
              <a:rPr lang="he-IL" b="0" baseline="0" dirty="0" smtClean="0">
                <a:effectLst/>
              </a:rPr>
              <a:t>'</a:t>
            </a:r>
            <a:endParaRPr lang="he-IL" b="0"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0" dirty="0" err="1" smtClean="0">
                <a:effectLst/>
              </a:rPr>
              <a:t>תוס</a:t>
            </a:r>
            <a:r>
              <a:rPr lang="he-IL" b="0" dirty="0" smtClean="0">
                <a:effectLst/>
              </a:rPr>
              <a:t>': </a:t>
            </a:r>
            <a:r>
              <a:rPr lang="he-IL" dirty="0" smtClean="0"/>
              <a:t>רבי עקיבא אומר אין צריך הרי הוא אומר אשם הוא הוא קרב ואין תמורתו </a:t>
            </a:r>
            <a:r>
              <a:rPr lang="he-IL" dirty="0" err="1" smtClean="0"/>
              <a:t>קריבה</a:t>
            </a:r>
            <a:r>
              <a:rPr lang="he-IL" dirty="0" smtClean="0"/>
              <a:t> הא </a:t>
            </a:r>
            <a:r>
              <a:rPr lang="he-IL" dirty="0" err="1" smtClean="0"/>
              <a:t>ל''ל</a:t>
            </a:r>
            <a:r>
              <a:rPr lang="he-IL" dirty="0" smtClean="0"/>
              <a:t> קרא. </a:t>
            </a:r>
            <a:r>
              <a:rPr lang="he-IL" dirty="0" err="1" smtClean="0"/>
              <a:t>וא</a:t>
            </a:r>
            <a:r>
              <a:rPr lang="he-IL" dirty="0" smtClean="0"/>
              <a:t>''ת </a:t>
            </a:r>
            <a:r>
              <a:rPr lang="he-IL" dirty="0" err="1" smtClean="0"/>
              <a:t>לישני</a:t>
            </a:r>
            <a:r>
              <a:rPr lang="he-IL" dirty="0" smtClean="0"/>
              <a:t> ליה </a:t>
            </a:r>
            <a:r>
              <a:rPr lang="he-IL" dirty="0" err="1" smtClean="0"/>
              <a:t>דאיצטריך</a:t>
            </a:r>
            <a:r>
              <a:rPr lang="he-IL" dirty="0" smtClean="0"/>
              <a:t> קרא </a:t>
            </a:r>
            <a:r>
              <a:rPr lang="he-IL" dirty="0" err="1" smtClean="0"/>
              <a:t>למיקם</a:t>
            </a:r>
            <a:r>
              <a:rPr lang="he-IL" dirty="0" smtClean="0"/>
              <a:t> עליה בעשה כדשני לעיל לרבי ישמעאל </a:t>
            </a:r>
            <a:r>
              <a:rPr lang="he-IL" dirty="0" err="1" smtClean="0"/>
              <a:t>וי''ל</a:t>
            </a:r>
            <a:r>
              <a:rPr lang="he-IL" dirty="0" smtClean="0"/>
              <a:t> דהוא לא משמע עשה [</a:t>
            </a:r>
            <a:r>
              <a:rPr lang="he-IL" dirty="0" err="1" smtClean="0"/>
              <a:t>כ''כ</a:t>
            </a:r>
            <a:r>
              <a:rPr lang="he-IL" dirty="0" smtClean="0"/>
              <a:t>] כמו רק דהוי </a:t>
            </a:r>
            <a:r>
              <a:rPr lang="he-IL" dirty="0" err="1" smtClean="0"/>
              <a:t>מיעוטא</a:t>
            </a:r>
            <a:r>
              <a:rPr lang="he-IL" dirty="0" smtClean="0"/>
              <a:t>  [המילה "רק" שממנה דרש רבי ישמעאל נאמרה לגבי ההקרבה, שכתוב בתחילת הפסוק "ועשית עולותיך", ומשמע שרק אלו תקריב אבל אחרים (ולד ותמורה חטאת ואשם) לא תקריב, אבל המילה "הוא" לא נאמרה לגבי ההקרבה, ואין ללמוד ממנה איסור עשה – ע"פ רש"י].</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b="0" dirty="0" smtClean="0">
                <a:effectLst/>
              </a:rPr>
              <a:t>רש"י:</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אשם שניתק לרעייה</a:t>
            </a:r>
            <a:r>
              <a:rPr lang="he-IL" dirty="0" smtClean="0"/>
              <a:t>. כגון תמורת אשם או שעברה שנתו או </a:t>
            </a:r>
            <a:r>
              <a:rPr lang="he-IL" dirty="0" err="1" smtClean="0"/>
              <a:t>שנתכפרו</a:t>
            </a:r>
            <a:r>
              <a:rPr lang="he-IL" dirty="0" smtClean="0"/>
              <a:t> בעליו או שמתו וניתק לרעייה שיצא וירעה עד שיסתאב </a:t>
            </a:r>
            <a:r>
              <a:rPr lang="he-IL" dirty="0" err="1" smtClean="0"/>
              <a:t>וימכר</a:t>
            </a:r>
            <a:r>
              <a:rPr lang="he-IL" dirty="0" smtClean="0"/>
              <a:t> ויפלו דמיו לנדבה שהקדים ושחטו לשם עולה: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כשר</a:t>
            </a:r>
            <a:r>
              <a:rPr lang="he-IL" dirty="0" smtClean="0"/>
              <a:t>. הואיל וסופו </a:t>
            </a:r>
            <a:r>
              <a:rPr lang="he-IL" dirty="0" err="1" smtClean="0"/>
              <a:t>לכשיפול</a:t>
            </a:r>
            <a:r>
              <a:rPr lang="he-IL" dirty="0" smtClean="0"/>
              <a:t> בו מום הוא נמכר </a:t>
            </a:r>
            <a:r>
              <a:rPr lang="he-IL" dirty="0" err="1" smtClean="0"/>
              <a:t>ומביאין</a:t>
            </a:r>
            <a:r>
              <a:rPr lang="he-IL" dirty="0" smtClean="0"/>
              <a:t> בדמיו עולת נדבה </a:t>
            </a:r>
            <a:r>
              <a:rPr lang="he-IL" dirty="0" err="1" smtClean="0"/>
              <a:t>וקמ</a:t>
            </a:r>
            <a:r>
              <a:rPr lang="he-IL" dirty="0" smtClean="0"/>
              <a:t>''ל טעמא </a:t>
            </a:r>
            <a:r>
              <a:rPr lang="he-IL" dirty="0" err="1" smtClean="0"/>
              <a:t>דניתק</a:t>
            </a:r>
            <a:r>
              <a:rPr lang="he-IL" dirty="0" smtClean="0"/>
              <a:t> הא לא ניתק...</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דאמר</a:t>
            </a:r>
            <a:r>
              <a:rPr lang="he-IL" b="1" dirty="0" smtClean="0"/>
              <a:t> קרא הוא </a:t>
            </a:r>
            <a:r>
              <a:rPr lang="he-IL" b="1" dirty="0" err="1" smtClean="0"/>
              <a:t>בהוייתו</a:t>
            </a:r>
            <a:r>
              <a:rPr lang="he-IL" b="1" dirty="0" smtClean="0"/>
              <a:t> יהא</a:t>
            </a:r>
            <a:r>
              <a:rPr lang="he-IL" dirty="0" smtClean="0"/>
              <a:t>. </a:t>
            </a:r>
            <a:r>
              <a:rPr lang="he-IL" dirty="0" err="1" smtClean="0"/>
              <a:t>דכל</a:t>
            </a:r>
            <a:r>
              <a:rPr lang="he-IL" dirty="0" smtClean="0"/>
              <a:t> זמן שלא ניתק תורת אשם פסול </a:t>
            </a:r>
            <a:r>
              <a:rPr lang="he-IL" dirty="0" smtClean="0"/>
              <a:t>עליו</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dirty="0" smtClean="0">
              <a:effectLst/>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b="0" dirty="0" err="1" smtClean="0">
                <a:effectLst/>
              </a:rPr>
              <a:t>תוס</a:t>
            </a:r>
            <a:r>
              <a:rPr lang="he-IL" b="0" dirty="0" smtClean="0">
                <a:effectLst/>
              </a:rPr>
              <a:t>': </a:t>
            </a:r>
            <a:r>
              <a:rPr lang="he-IL" dirty="0" err="1" smtClean="0"/>
              <a:t>וא</a:t>
            </a:r>
            <a:r>
              <a:rPr lang="he-IL" dirty="0" smtClean="0"/>
              <a:t>''ת ומאי </a:t>
            </a:r>
            <a:r>
              <a:rPr lang="he-IL" dirty="0" err="1" smtClean="0"/>
              <a:t>קאמר</a:t>
            </a:r>
            <a:r>
              <a:rPr lang="he-IL" dirty="0" smtClean="0"/>
              <a:t> </a:t>
            </a:r>
            <a:r>
              <a:rPr lang="he-IL" dirty="0" err="1" smtClean="0"/>
              <a:t>ר''ע</a:t>
            </a:r>
            <a:r>
              <a:rPr lang="he-IL" dirty="0" smtClean="0"/>
              <a:t> </a:t>
            </a:r>
            <a:r>
              <a:rPr lang="he-IL" dirty="0" err="1" smtClean="0"/>
              <a:t>לר</a:t>
            </a:r>
            <a:r>
              <a:rPr lang="he-IL" dirty="0" smtClean="0"/>
              <a:t>' ישמעאל אינו צריך הא </a:t>
            </a:r>
            <a:r>
              <a:rPr lang="he-IL" dirty="0" err="1" smtClean="0"/>
              <a:t>איצטריך</a:t>
            </a:r>
            <a:r>
              <a:rPr lang="he-IL" dirty="0" smtClean="0"/>
              <a:t> שפיר קרא דר' ישמעאל לעשה דלא משמע </a:t>
            </a:r>
            <a:r>
              <a:rPr lang="he-IL" dirty="0" err="1" smtClean="0"/>
              <a:t>מהוא</a:t>
            </a:r>
            <a:r>
              <a:rPr lang="he-IL" dirty="0" smtClean="0"/>
              <a:t> </a:t>
            </a:r>
            <a:r>
              <a:rPr lang="he-IL" dirty="0" err="1" smtClean="0"/>
              <a:t>וצ</a:t>
            </a:r>
            <a:r>
              <a:rPr lang="he-IL" dirty="0" smtClean="0"/>
              <a:t>''ל </a:t>
            </a:r>
            <a:r>
              <a:rPr lang="he-IL" dirty="0" err="1" smtClean="0"/>
              <a:t>דר''ע</a:t>
            </a:r>
            <a:r>
              <a:rPr lang="he-IL" dirty="0" smtClean="0"/>
              <a:t> </a:t>
            </a:r>
            <a:r>
              <a:rPr lang="he-IL" dirty="0" err="1" smtClean="0"/>
              <a:t>מיטעא</a:t>
            </a:r>
            <a:r>
              <a:rPr lang="he-IL" dirty="0" smtClean="0"/>
              <a:t> קטעי </a:t>
            </a:r>
            <a:r>
              <a:rPr lang="he-IL" dirty="0" err="1" smtClean="0"/>
              <a:t>במילתיה</a:t>
            </a:r>
            <a:r>
              <a:rPr lang="he-IL" dirty="0" smtClean="0"/>
              <a:t> דר' ישמעאל </a:t>
            </a:r>
            <a:r>
              <a:rPr lang="he-IL" dirty="0" err="1" smtClean="0"/>
              <a:t>דס</a:t>
            </a:r>
            <a:r>
              <a:rPr lang="he-IL" dirty="0" smtClean="0"/>
              <a:t>''ד דלית ליה </a:t>
            </a:r>
            <a:r>
              <a:rPr lang="he-IL" dirty="0" err="1" smtClean="0"/>
              <a:t>לר</a:t>
            </a:r>
            <a:r>
              <a:rPr lang="he-IL" dirty="0" smtClean="0"/>
              <a:t>' ישמעאל </a:t>
            </a:r>
            <a:r>
              <a:rPr lang="he-IL" dirty="0" err="1" smtClean="0"/>
              <a:t>הילכתא</a:t>
            </a:r>
            <a:r>
              <a:rPr lang="he-IL" dirty="0" smtClean="0"/>
              <a:t> </a:t>
            </a:r>
            <a:r>
              <a:rPr lang="he-IL" dirty="0" err="1" smtClean="0"/>
              <a:t>דחמש</a:t>
            </a:r>
            <a:r>
              <a:rPr lang="he-IL" dirty="0" smtClean="0"/>
              <a:t> חטאות ולא </a:t>
            </a:r>
            <a:r>
              <a:rPr lang="he-IL" dirty="0" err="1" smtClean="0"/>
              <a:t>מייתי</a:t>
            </a:r>
            <a:r>
              <a:rPr lang="he-IL" dirty="0" smtClean="0"/>
              <a:t> ר' ישמעאל קרא דרק ללמד אעשה אלא </a:t>
            </a:r>
            <a:r>
              <a:rPr lang="he-IL" dirty="0" err="1" smtClean="0"/>
              <a:t>אמיעוטא</a:t>
            </a:r>
            <a:r>
              <a:rPr lang="he-IL" dirty="0" smtClean="0"/>
              <a:t> שאינו קרב </a:t>
            </a:r>
            <a:r>
              <a:rPr lang="he-IL" dirty="0" err="1" smtClean="0"/>
              <a:t>ומש''ה</a:t>
            </a:r>
            <a:r>
              <a:rPr lang="he-IL" dirty="0" smtClean="0"/>
              <a:t> [אמר] אינו צריך הרי הוא [אומר וכו'] </a:t>
            </a:r>
            <a:r>
              <a:rPr lang="he-IL" dirty="0" err="1" smtClean="0"/>
              <a:t>דמשמע</a:t>
            </a:r>
            <a:r>
              <a:rPr lang="he-IL" dirty="0" smtClean="0"/>
              <a:t> שפיר </a:t>
            </a:r>
            <a:r>
              <a:rPr lang="he-IL" dirty="0" err="1" smtClean="0"/>
              <a:t>מיעוטא</a:t>
            </a:r>
            <a:r>
              <a:rPr lang="he-IL" dirty="0" smtClean="0"/>
              <a:t> דאינו קרב </a:t>
            </a:r>
            <a:r>
              <a:rPr lang="he-IL" dirty="0" err="1" smtClean="0"/>
              <a:t>וא</a:t>
            </a:r>
            <a:r>
              <a:rPr lang="he-IL" dirty="0" smtClean="0"/>
              <a:t>''ת </a:t>
            </a:r>
            <a:r>
              <a:rPr lang="he-IL" dirty="0" err="1" smtClean="0"/>
              <a:t>ואכתי</a:t>
            </a:r>
            <a:r>
              <a:rPr lang="he-IL" dirty="0" smtClean="0"/>
              <a:t> מאי </a:t>
            </a:r>
            <a:r>
              <a:rPr lang="he-IL" dirty="0" err="1" smtClean="0"/>
              <a:t>קא</a:t>
            </a:r>
            <a:r>
              <a:rPr lang="he-IL" dirty="0" smtClean="0"/>
              <a:t>''ל </a:t>
            </a:r>
            <a:r>
              <a:rPr lang="he-IL" dirty="0" err="1" smtClean="0"/>
              <a:t>ר''ע</a:t>
            </a:r>
            <a:r>
              <a:rPr lang="he-IL" dirty="0" smtClean="0"/>
              <a:t> אינו צריך [הא] </a:t>
            </a:r>
            <a:r>
              <a:rPr lang="he-IL" dirty="0" err="1" smtClean="0"/>
              <a:t>ר''ע</a:t>
            </a:r>
            <a:r>
              <a:rPr lang="he-IL" dirty="0" smtClean="0"/>
              <a:t> גופיה לא </a:t>
            </a:r>
            <a:r>
              <a:rPr lang="he-IL" dirty="0" err="1" smtClean="0"/>
              <a:t>דריש</a:t>
            </a:r>
            <a:r>
              <a:rPr lang="he-IL" dirty="0" smtClean="0"/>
              <a:t> הוא </a:t>
            </a:r>
            <a:r>
              <a:rPr lang="he-IL" dirty="0" err="1" smtClean="0"/>
              <a:t>להאי</a:t>
            </a:r>
            <a:r>
              <a:rPr lang="he-IL" dirty="0" smtClean="0"/>
              <a:t> </a:t>
            </a:r>
            <a:r>
              <a:rPr lang="he-IL" dirty="0" err="1" smtClean="0"/>
              <a:t>דרשא</a:t>
            </a:r>
            <a:r>
              <a:rPr lang="he-IL" dirty="0" smtClean="0"/>
              <a:t> אלא </a:t>
            </a:r>
            <a:r>
              <a:rPr lang="he-IL" dirty="0" err="1" smtClean="0"/>
              <a:t>לכדרב</a:t>
            </a:r>
            <a:r>
              <a:rPr lang="he-IL" dirty="0" smtClean="0"/>
              <a:t> </a:t>
            </a:r>
            <a:r>
              <a:rPr lang="he-IL" dirty="0" err="1" smtClean="0"/>
              <a:t>הונא</a:t>
            </a:r>
            <a:r>
              <a:rPr lang="he-IL" dirty="0" smtClean="0"/>
              <a:t> אמר רב </a:t>
            </a:r>
            <a:r>
              <a:rPr lang="he-IL" dirty="0" err="1" smtClean="0"/>
              <a:t>ס''ל</a:t>
            </a:r>
            <a:r>
              <a:rPr lang="he-IL" dirty="0" smtClean="0"/>
              <a:t> </a:t>
            </a:r>
            <a:r>
              <a:rPr lang="he-IL" dirty="0" err="1" smtClean="0"/>
              <a:t>א''כ</a:t>
            </a:r>
            <a:r>
              <a:rPr lang="he-IL" dirty="0" smtClean="0"/>
              <a:t> גם </a:t>
            </a:r>
            <a:r>
              <a:rPr lang="he-IL" dirty="0" err="1" smtClean="0"/>
              <a:t>לר</a:t>
            </a:r>
            <a:r>
              <a:rPr lang="he-IL" dirty="0" smtClean="0"/>
              <a:t>' ישמעאל </a:t>
            </a:r>
            <a:r>
              <a:rPr lang="he-IL" dirty="0" err="1" smtClean="0"/>
              <a:t>איצטריך</a:t>
            </a:r>
            <a:r>
              <a:rPr lang="he-IL" dirty="0" smtClean="0"/>
              <a:t> ליה </a:t>
            </a:r>
            <a:r>
              <a:rPr lang="he-IL" dirty="0" err="1" smtClean="0"/>
              <a:t>לכדרב</a:t>
            </a:r>
            <a:r>
              <a:rPr lang="he-IL" dirty="0" smtClean="0"/>
              <a:t> </a:t>
            </a:r>
            <a:r>
              <a:rPr lang="he-IL" dirty="0" err="1" smtClean="0"/>
              <a:t>הונא</a:t>
            </a:r>
            <a:r>
              <a:rPr lang="he-IL" dirty="0" smtClean="0"/>
              <a:t> ומאי </a:t>
            </a:r>
            <a:r>
              <a:rPr lang="he-IL" dirty="0" err="1" smtClean="0"/>
              <a:t>קא</a:t>
            </a:r>
            <a:r>
              <a:rPr lang="he-IL" dirty="0" smtClean="0"/>
              <a:t>''ל </a:t>
            </a:r>
            <a:r>
              <a:rPr lang="he-IL" dirty="0" err="1" smtClean="0"/>
              <a:t>ר''ע</a:t>
            </a:r>
            <a:r>
              <a:rPr lang="he-IL" dirty="0" smtClean="0"/>
              <a:t> דאינו צריך רק הא צריך וצריך כיון דהוא אתא </a:t>
            </a:r>
            <a:r>
              <a:rPr lang="he-IL" dirty="0" err="1" smtClean="0"/>
              <a:t>לדרשא</a:t>
            </a:r>
            <a:r>
              <a:rPr lang="he-IL" dirty="0" smtClean="0"/>
              <a:t> </a:t>
            </a:r>
            <a:r>
              <a:rPr lang="he-IL" dirty="0" err="1" smtClean="0"/>
              <a:t>אחרינא</a:t>
            </a:r>
            <a:r>
              <a:rPr lang="he-IL" dirty="0" smtClean="0"/>
              <a:t> </a:t>
            </a:r>
            <a:r>
              <a:rPr lang="he-IL" dirty="0" err="1" smtClean="0"/>
              <a:t>כדרב</a:t>
            </a:r>
            <a:r>
              <a:rPr lang="he-IL" dirty="0" smtClean="0"/>
              <a:t> </a:t>
            </a:r>
            <a:r>
              <a:rPr lang="he-IL" dirty="0" err="1" smtClean="0"/>
              <a:t>הונא</a:t>
            </a:r>
            <a:r>
              <a:rPr lang="he-IL" dirty="0" smtClean="0"/>
              <a:t> </a:t>
            </a:r>
            <a:r>
              <a:rPr lang="he-IL" dirty="0" err="1" smtClean="0"/>
              <a:t>וי''ל</a:t>
            </a:r>
            <a:r>
              <a:rPr lang="he-IL" dirty="0" smtClean="0"/>
              <a:t> </a:t>
            </a:r>
            <a:r>
              <a:rPr lang="he-IL" dirty="0" err="1" smtClean="0"/>
              <a:t>דלמאי</a:t>
            </a:r>
            <a:r>
              <a:rPr lang="he-IL" dirty="0" smtClean="0"/>
              <a:t> </a:t>
            </a:r>
            <a:r>
              <a:rPr lang="he-IL" dirty="0" err="1" smtClean="0"/>
              <a:t>דפרישית</a:t>
            </a:r>
            <a:r>
              <a:rPr lang="he-IL" dirty="0" smtClean="0"/>
              <a:t> אתי שפיר </a:t>
            </a:r>
            <a:r>
              <a:rPr lang="he-IL" dirty="0" err="1" smtClean="0"/>
              <a:t>דר''ע</a:t>
            </a:r>
            <a:r>
              <a:rPr lang="he-IL" dirty="0" smtClean="0"/>
              <a:t> טעה בדברי ר' ישמעאל וסבר דלית ליה </a:t>
            </a:r>
            <a:r>
              <a:rPr lang="he-IL" dirty="0" err="1" smtClean="0"/>
              <a:t>הילכתא</a:t>
            </a:r>
            <a:r>
              <a:rPr lang="he-IL" dirty="0" smtClean="0"/>
              <a:t> </a:t>
            </a:r>
            <a:r>
              <a:rPr lang="he-IL" dirty="0" err="1" smtClean="0"/>
              <a:t>דחמש</a:t>
            </a:r>
            <a:r>
              <a:rPr lang="he-IL" dirty="0" smtClean="0"/>
              <a:t> חטאות ולא אייתי קרא דרק אלא למעוטי מהקרבה </a:t>
            </a:r>
            <a:r>
              <a:rPr lang="he-IL" dirty="0" err="1" smtClean="0"/>
              <a:t>ולה''ק</a:t>
            </a:r>
            <a:r>
              <a:rPr lang="he-IL" dirty="0" smtClean="0"/>
              <a:t> ולדידך דלית לך. ההלכה </a:t>
            </a:r>
            <a:r>
              <a:rPr lang="he-IL" dirty="0" err="1" smtClean="0"/>
              <a:t>ומצרכת</a:t>
            </a:r>
            <a:r>
              <a:rPr lang="he-IL" dirty="0" smtClean="0"/>
              <a:t> רק לומר דלא קרב אינו צריך רק </a:t>
            </a:r>
            <a:r>
              <a:rPr lang="he-IL" dirty="0" err="1" smtClean="0"/>
              <a:t>דשפיר</a:t>
            </a:r>
            <a:r>
              <a:rPr lang="he-IL" dirty="0" smtClean="0"/>
              <a:t> מצי </a:t>
            </a:r>
            <a:r>
              <a:rPr lang="he-IL" dirty="0" err="1" smtClean="0"/>
              <a:t>למידרש</a:t>
            </a:r>
            <a:r>
              <a:rPr lang="he-IL" dirty="0" smtClean="0"/>
              <a:t> </a:t>
            </a:r>
            <a:r>
              <a:rPr lang="he-IL" dirty="0" err="1" smtClean="0"/>
              <a:t>מהוא</a:t>
            </a:r>
            <a:r>
              <a:rPr lang="he-IL" dirty="0" smtClean="0"/>
              <a:t> באשם גופיה </a:t>
            </a:r>
            <a:r>
              <a:rPr lang="he-IL" dirty="0" err="1" smtClean="0"/>
              <a:t>בשלמא</a:t>
            </a:r>
            <a:r>
              <a:rPr lang="he-IL" dirty="0" smtClean="0"/>
              <a:t> לדידי דאית לי </a:t>
            </a:r>
            <a:r>
              <a:rPr lang="he-IL" dirty="0" err="1" smtClean="0"/>
              <a:t>הילכתא</a:t>
            </a:r>
            <a:r>
              <a:rPr lang="he-IL" dirty="0" smtClean="0"/>
              <a:t> בחמש חטאות מתות ובאשם לא </a:t>
            </a:r>
            <a:r>
              <a:rPr lang="he-IL" dirty="0" err="1" smtClean="0"/>
              <a:t>צריכא</a:t>
            </a:r>
            <a:r>
              <a:rPr lang="he-IL" dirty="0" smtClean="0"/>
              <a:t> לי קרא דהוא למעוטי אשם מהקרבה </a:t>
            </a:r>
            <a:r>
              <a:rPr lang="he-IL" dirty="0" err="1" smtClean="0"/>
              <a:t>דנפקא</a:t>
            </a:r>
            <a:r>
              <a:rPr lang="he-IL" dirty="0" smtClean="0"/>
              <a:t> ליה </a:t>
            </a:r>
            <a:r>
              <a:rPr lang="he-IL" dirty="0" err="1" smtClean="0"/>
              <a:t>מהילכתא</a:t>
            </a:r>
            <a:r>
              <a:rPr lang="he-IL" dirty="0" smtClean="0"/>
              <a:t> דלא קרב אשם </a:t>
            </a:r>
            <a:r>
              <a:rPr lang="he-IL" dirty="0" err="1" smtClean="0"/>
              <a:t>ודרשינן</a:t>
            </a:r>
            <a:r>
              <a:rPr lang="he-IL" dirty="0" smtClean="0"/>
              <a:t> הוא </a:t>
            </a:r>
            <a:r>
              <a:rPr lang="he-IL" dirty="0" err="1" smtClean="0"/>
              <a:t>לכדרב</a:t>
            </a:r>
            <a:r>
              <a:rPr lang="he-IL" dirty="0" smtClean="0"/>
              <a:t> </a:t>
            </a:r>
            <a:r>
              <a:rPr lang="he-IL" dirty="0" err="1" smtClean="0"/>
              <a:t>הונא</a:t>
            </a:r>
            <a:r>
              <a:rPr lang="he-IL" dirty="0" smtClean="0"/>
              <a:t> וכי אתא קרא דרק לעשה אלא לדידך דלית לך </a:t>
            </a:r>
            <a:r>
              <a:rPr lang="he-IL" dirty="0" err="1" smtClean="0"/>
              <a:t>הילכתא</a:t>
            </a:r>
            <a:r>
              <a:rPr lang="he-IL" dirty="0" smtClean="0"/>
              <a:t> אלא </a:t>
            </a:r>
            <a:r>
              <a:rPr lang="he-IL" dirty="0" err="1" smtClean="0"/>
              <a:t>דרשא</a:t>
            </a:r>
            <a:r>
              <a:rPr lang="he-IL" dirty="0" smtClean="0"/>
              <a:t> מקרא דרק לאיסור הקרבה אינו צריך </a:t>
            </a:r>
            <a:r>
              <a:rPr lang="he-IL" dirty="0" err="1" smtClean="0"/>
              <a:t>לרק</a:t>
            </a:r>
            <a:r>
              <a:rPr lang="he-IL" dirty="0" smtClean="0"/>
              <a:t> </a:t>
            </a:r>
            <a:r>
              <a:rPr lang="he-IL" dirty="0" err="1" smtClean="0"/>
              <a:t>דטוב</a:t>
            </a:r>
            <a:r>
              <a:rPr lang="he-IL" dirty="0" smtClean="0"/>
              <a:t> שתדרוש משפט תמורת אשם </a:t>
            </a:r>
            <a:r>
              <a:rPr lang="he-IL" dirty="0" err="1" smtClean="0"/>
              <a:t>מהוא</a:t>
            </a:r>
            <a:r>
              <a:rPr lang="he-IL" dirty="0" smtClean="0"/>
              <a:t> הכתוב באשם גופיה יותר </a:t>
            </a:r>
            <a:r>
              <a:rPr lang="he-IL" dirty="0" err="1" smtClean="0"/>
              <a:t>משתדרוש</a:t>
            </a:r>
            <a:r>
              <a:rPr lang="he-IL" dirty="0" smtClean="0"/>
              <a:t> </a:t>
            </a:r>
            <a:r>
              <a:rPr lang="he-IL" dirty="0" err="1" smtClean="0"/>
              <a:t>לכדרב</a:t>
            </a:r>
            <a:r>
              <a:rPr lang="he-IL" dirty="0" smtClean="0"/>
              <a:t> </a:t>
            </a:r>
            <a:r>
              <a:rPr lang="he-IL" dirty="0" err="1" smtClean="0"/>
              <a:t>הונא</a:t>
            </a:r>
            <a:r>
              <a:rPr lang="he-IL" dirty="0" smtClean="0"/>
              <a:t>:</a:t>
            </a:r>
            <a:endParaRPr lang="he-IL" b="0"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10</a:t>
            </a:fld>
            <a:endParaRPr lang="he-IL"/>
          </a:p>
        </p:txBody>
      </p:sp>
    </p:spTree>
    <p:extLst>
      <p:ext uri="{BB962C8B-B14F-4D97-AF65-F5344CB8AC3E}">
        <p14:creationId xmlns:p14="http://schemas.microsoft.com/office/powerpoint/2010/main" val="2431134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ג'/תשרי/תשע"ו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ג'/תשרי/תשע"ו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רביעי </a:t>
            </a:r>
            <a:r>
              <a:rPr lang="he-IL" sz="2400" b="1" dirty="0">
                <a:solidFill>
                  <a:srgbClr val="C0504D">
                    <a:lumMod val="75000"/>
                  </a:srgbClr>
                </a:solidFill>
              </a:rPr>
              <a:t>ג</a:t>
            </a:r>
            <a:r>
              <a:rPr lang="he-IL" sz="2400" b="1" dirty="0" smtClean="0">
                <a:solidFill>
                  <a:srgbClr val="C0504D">
                    <a:lumMod val="75000"/>
                  </a:srgbClr>
                </a:solidFill>
              </a:rPr>
              <a:t>' בתשרי</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נזיר כד ע"ב (שורה אחרונה) - כה ע"ב (2 שורות </a:t>
            </a:r>
            <a:r>
              <a:rPr lang="he-IL" sz="2400" b="1" dirty="0" smtClean="0">
                <a:solidFill>
                  <a:srgbClr val="C0504D">
                    <a:lumMod val="75000"/>
                  </a:srgbClr>
                </a:solidFill>
              </a:rPr>
              <a:t>מלמטה)</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smtClean="0">
                <a:solidFill>
                  <a:srgbClr val="EEECE1">
                    <a:lumMod val="50000"/>
                  </a:srgbClr>
                </a:solidFill>
              </a:rPr>
              <a:t>לרפואת אלעד צפריר בן דנה</a:t>
            </a:r>
            <a:endParaRPr lang="he-IL" sz="2400" dirty="0">
              <a:solidFill>
                <a:prstClr val="black"/>
              </a:solidFill>
            </a:endParaRPr>
          </a:p>
        </p:txBody>
      </p:sp>
      <p:pic>
        <p:nvPicPr>
          <p:cNvPr id="6" name="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4370" y="332656"/>
            <a:ext cx="5585942" cy="966217"/>
          </a:xfrm>
          <a:prstGeom prst="rect">
            <a:avLst/>
          </a:prstGeom>
        </p:spPr>
      </p:pic>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5638" y="35332"/>
            <a:ext cx="1607480" cy="369332"/>
          </a:xfrm>
          <a:prstGeom prst="rect">
            <a:avLst/>
          </a:prstGeom>
          <a:noFill/>
        </p:spPr>
        <p:txBody>
          <a:bodyPr wrap="square" rtlCol="1">
            <a:spAutoFit/>
          </a:bodyPr>
          <a:lstStyle/>
          <a:p>
            <a:r>
              <a:rPr lang="he-IL" b="1" dirty="0" smtClean="0">
                <a:solidFill>
                  <a:schemeClr val="bg1">
                    <a:lumMod val="50000"/>
                  </a:schemeClr>
                </a:solidFill>
              </a:rPr>
              <a:t>דף כה עמוד ב</a:t>
            </a:r>
          </a:p>
        </p:txBody>
      </p:sp>
      <p:sp>
        <p:nvSpPr>
          <p:cNvPr id="4" name="TextBox 3"/>
          <p:cNvSpPr txBox="1"/>
          <p:nvPr/>
        </p:nvSpPr>
        <p:spPr>
          <a:xfrm>
            <a:off x="622318" y="3270928"/>
            <a:ext cx="7880045" cy="3268587"/>
          </a:xfrm>
          <a:prstGeom prst="rect">
            <a:avLst/>
          </a:prstGeom>
          <a:noFill/>
        </p:spPr>
        <p:txBody>
          <a:bodyPr wrap="square" rtlCol="1">
            <a:spAutoFit/>
          </a:bodyPr>
          <a:lstStyle/>
          <a:p>
            <a:pPr>
              <a:lnSpc>
                <a:spcPct val="120000"/>
              </a:lnSpc>
            </a:pPr>
            <a:r>
              <a:rPr lang="he-IL" dirty="0" err="1"/>
              <a:t>ר''ע</a:t>
            </a:r>
            <a:r>
              <a:rPr lang="he-IL" dirty="0"/>
              <a:t> אומר אינו צריך הרי הוא אומר אשם הוא </a:t>
            </a:r>
            <a:r>
              <a:rPr lang="he-IL" dirty="0" err="1"/>
              <a:t>בהוייתו</a:t>
            </a:r>
            <a:r>
              <a:rPr lang="he-IL" dirty="0"/>
              <a:t> יהא: </a:t>
            </a:r>
            <a:endParaRPr lang="he-IL" dirty="0" smtClean="0"/>
          </a:p>
          <a:p>
            <a:pPr>
              <a:lnSpc>
                <a:spcPct val="120000"/>
              </a:lnSpc>
            </a:pPr>
            <a:endParaRPr lang="he-IL" sz="1400" dirty="0"/>
          </a:p>
          <a:p>
            <a:pPr>
              <a:lnSpc>
                <a:spcPct val="120000"/>
              </a:lnSpc>
            </a:pPr>
            <a:r>
              <a:rPr lang="he-IL" dirty="0" smtClean="0"/>
              <a:t>למה </a:t>
            </a:r>
            <a:r>
              <a:rPr lang="he-IL" dirty="0"/>
              <a:t>לי </a:t>
            </a:r>
            <a:r>
              <a:rPr lang="he-IL" dirty="0" smtClean="0"/>
              <a:t>קרא? </a:t>
            </a:r>
            <a:r>
              <a:rPr lang="he-IL" dirty="0"/>
              <a:t>גמרא </a:t>
            </a:r>
            <a:r>
              <a:rPr lang="he-IL" dirty="0" err="1"/>
              <a:t>גמירין</a:t>
            </a:r>
            <a:r>
              <a:rPr lang="he-IL" dirty="0"/>
              <a:t> </a:t>
            </a:r>
            <a:r>
              <a:rPr lang="he-IL" dirty="0" smtClean="0"/>
              <a:t>לה: </a:t>
            </a:r>
            <a:r>
              <a:rPr lang="he-IL" dirty="0"/>
              <a:t>כל שבחטאת מתה באשם </a:t>
            </a:r>
            <a:r>
              <a:rPr lang="he-IL" dirty="0" smtClean="0"/>
              <a:t>רועה! </a:t>
            </a:r>
          </a:p>
          <a:p>
            <a:pPr>
              <a:lnSpc>
                <a:spcPct val="120000"/>
              </a:lnSpc>
            </a:pPr>
            <a:endParaRPr lang="he-IL" sz="1400" dirty="0"/>
          </a:p>
          <a:p>
            <a:pPr>
              <a:lnSpc>
                <a:spcPct val="120000"/>
              </a:lnSpc>
            </a:pPr>
            <a:r>
              <a:rPr lang="he-IL" dirty="0" smtClean="0"/>
              <a:t>הכי </a:t>
            </a:r>
            <a:r>
              <a:rPr lang="he-IL" dirty="0" err="1" smtClean="0"/>
              <a:t>נמי</a:t>
            </a:r>
            <a:r>
              <a:rPr lang="he-IL" dirty="0" smtClean="0"/>
              <a:t>, </a:t>
            </a:r>
          </a:p>
          <a:p>
            <a:pPr>
              <a:lnSpc>
                <a:spcPct val="120000"/>
              </a:lnSpc>
            </a:pPr>
            <a:r>
              <a:rPr lang="he-IL" dirty="0" smtClean="0"/>
              <a:t>וכי </a:t>
            </a:r>
            <a:r>
              <a:rPr lang="he-IL" dirty="0"/>
              <a:t>אתא קרא </a:t>
            </a:r>
            <a:r>
              <a:rPr lang="he-IL" dirty="0" err="1" smtClean="0"/>
              <a:t>לדרב</a:t>
            </a:r>
            <a:r>
              <a:rPr lang="he-IL" dirty="0" smtClean="0"/>
              <a:t>, </a:t>
            </a:r>
          </a:p>
          <a:p>
            <a:pPr>
              <a:lnSpc>
                <a:spcPct val="120000"/>
              </a:lnSpc>
            </a:pPr>
            <a:r>
              <a:rPr lang="he-IL" dirty="0" err="1" smtClean="0"/>
              <a:t>דאמר</a:t>
            </a:r>
            <a:r>
              <a:rPr lang="he-IL" dirty="0" smtClean="0"/>
              <a:t> </a:t>
            </a:r>
            <a:r>
              <a:rPr lang="he-IL" dirty="0"/>
              <a:t>רב </a:t>
            </a:r>
            <a:r>
              <a:rPr lang="he-IL" dirty="0" err="1"/>
              <a:t>הונא</a:t>
            </a:r>
            <a:r>
              <a:rPr lang="he-IL" dirty="0"/>
              <a:t> אמר </a:t>
            </a:r>
            <a:r>
              <a:rPr lang="he-IL" dirty="0" smtClean="0"/>
              <a:t>רב:</a:t>
            </a:r>
          </a:p>
          <a:p>
            <a:pPr>
              <a:lnSpc>
                <a:spcPct val="120000"/>
              </a:lnSpc>
            </a:pPr>
            <a:r>
              <a:rPr lang="he-IL" dirty="0" smtClean="0"/>
              <a:t>אשם </a:t>
            </a:r>
            <a:r>
              <a:rPr lang="he-IL" dirty="0"/>
              <a:t>שניתק לרעייה ושחטו לשם עולה </a:t>
            </a:r>
            <a:r>
              <a:rPr lang="he-IL" dirty="0" smtClean="0"/>
              <a:t>כשר - </a:t>
            </a:r>
          </a:p>
          <a:p>
            <a:pPr>
              <a:lnSpc>
                <a:spcPct val="120000"/>
              </a:lnSpc>
            </a:pPr>
            <a:r>
              <a:rPr lang="he-IL" dirty="0" smtClean="0"/>
              <a:t>טעמא </a:t>
            </a:r>
            <a:r>
              <a:rPr lang="he-IL" dirty="0" err="1" smtClean="0"/>
              <a:t>דניתק</a:t>
            </a:r>
            <a:r>
              <a:rPr lang="he-IL" dirty="0" smtClean="0"/>
              <a:t>, </a:t>
            </a:r>
          </a:p>
          <a:p>
            <a:pPr>
              <a:lnSpc>
                <a:spcPct val="120000"/>
              </a:lnSpc>
            </a:pPr>
            <a:r>
              <a:rPr lang="he-IL" dirty="0" smtClean="0"/>
              <a:t>הא </a:t>
            </a:r>
            <a:r>
              <a:rPr lang="he-IL" dirty="0"/>
              <a:t>לא ניתק </a:t>
            </a:r>
            <a:r>
              <a:rPr lang="he-IL" dirty="0" smtClean="0"/>
              <a:t>לא, </a:t>
            </a:r>
            <a:r>
              <a:rPr lang="he-IL" dirty="0" err="1"/>
              <a:t>דאמר</a:t>
            </a:r>
            <a:r>
              <a:rPr lang="he-IL" dirty="0"/>
              <a:t> קרא </a:t>
            </a:r>
            <a:r>
              <a:rPr lang="he-IL" dirty="0" smtClean="0"/>
              <a:t>"הוא" </a:t>
            </a:r>
            <a:r>
              <a:rPr lang="he-IL" dirty="0" err="1"/>
              <a:t>בהוייתו</a:t>
            </a:r>
            <a:r>
              <a:rPr lang="he-IL" dirty="0"/>
              <a:t> </a:t>
            </a:r>
            <a:r>
              <a:rPr lang="he-IL" dirty="0" smtClean="0"/>
              <a:t>יהא.</a:t>
            </a:r>
            <a:endParaRPr lang="he-IL" dirty="0"/>
          </a:p>
        </p:txBody>
      </p:sp>
      <p:sp>
        <p:nvSpPr>
          <p:cNvPr id="8" name="הסבר מלבני מעוגל 7"/>
          <p:cNvSpPr/>
          <p:nvPr/>
        </p:nvSpPr>
        <p:spPr>
          <a:xfrm>
            <a:off x="2750284" y="260648"/>
            <a:ext cx="5833116" cy="2736304"/>
          </a:xfrm>
          <a:prstGeom prst="wedgeRoundRectCallout">
            <a:avLst>
              <a:gd name="adj1" fmla="val 53361"/>
              <a:gd name="adj2" fmla="val 4470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a:solidFill>
                  <a:srgbClr val="F79646">
                    <a:lumMod val="50000"/>
                  </a:srgbClr>
                </a:solidFill>
              </a:rPr>
              <a:t>"רק קדשיך אשר יהיו לך ונדריך" - </a:t>
            </a:r>
            <a:r>
              <a:rPr lang="he-IL" sz="1500" dirty="0" err="1">
                <a:solidFill>
                  <a:srgbClr val="F79646">
                    <a:lumMod val="50000"/>
                  </a:srgbClr>
                </a:solidFill>
              </a:rPr>
              <a:t>בולדי</a:t>
            </a:r>
            <a:r>
              <a:rPr lang="he-IL" sz="1500" dirty="0">
                <a:solidFill>
                  <a:srgbClr val="F79646">
                    <a:lumMod val="50000"/>
                  </a:srgbClr>
                </a:solidFill>
              </a:rPr>
              <a:t> קדשים ובתמורתם הכתוב מדבר.</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מה תקנתן? </a:t>
            </a:r>
          </a:p>
          <a:p>
            <a:pPr>
              <a:lnSpc>
                <a:spcPct val="120000"/>
              </a:lnSpc>
            </a:pPr>
            <a:r>
              <a:rPr lang="he-IL" sz="1500" dirty="0">
                <a:solidFill>
                  <a:srgbClr val="F79646">
                    <a:lumMod val="50000"/>
                  </a:srgbClr>
                </a:solidFill>
              </a:rPr>
              <a:t>"</a:t>
            </a:r>
            <a:r>
              <a:rPr lang="he-IL" sz="1500" dirty="0" err="1">
                <a:solidFill>
                  <a:srgbClr val="F79646">
                    <a:lumMod val="50000"/>
                  </a:srgbClr>
                </a:solidFill>
              </a:rPr>
              <a:t>תשא</a:t>
            </a:r>
            <a:r>
              <a:rPr lang="he-IL" sz="1500" dirty="0">
                <a:solidFill>
                  <a:srgbClr val="F79646">
                    <a:lumMod val="50000"/>
                  </a:srgbClr>
                </a:solidFill>
              </a:rPr>
              <a:t> ובאת אל המקום אשר יבחר ה'".</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יכול יעלם לבית הבחירה וימנע מהם מים ומזון בשביל שימותו?</a:t>
            </a:r>
          </a:p>
          <a:p>
            <a:pPr>
              <a:lnSpc>
                <a:spcPct val="120000"/>
              </a:lnSpc>
            </a:pPr>
            <a:r>
              <a:rPr lang="he-IL" sz="1500" dirty="0" err="1">
                <a:solidFill>
                  <a:srgbClr val="F79646">
                    <a:lumMod val="50000"/>
                  </a:srgbClr>
                </a:solidFill>
              </a:rPr>
              <a:t>ת''ל</a:t>
            </a:r>
            <a:r>
              <a:rPr lang="he-IL" sz="1500" dirty="0">
                <a:solidFill>
                  <a:srgbClr val="F79646">
                    <a:lumMod val="50000"/>
                  </a:srgbClr>
                </a:solidFill>
              </a:rPr>
              <a:t>: "ועשית עולותיך הבשר והדם" - לומר לך כדרך שאתה נוהג בעולה נהוג בתמורתה, כדרך שאתה נוהג בשלמים נהוג </a:t>
            </a:r>
            <a:r>
              <a:rPr lang="he-IL" sz="1500" dirty="0" err="1">
                <a:solidFill>
                  <a:srgbClr val="F79646">
                    <a:lumMod val="50000"/>
                  </a:srgbClr>
                </a:solidFill>
              </a:rPr>
              <a:t>בולדיהם</a:t>
            </a:r>
            <a:r>
              <a:rPr lang="he-IL" sz="1500" dirty="0">
                <a:solidFill>
                  <a:srgbClr val="F79646">
                    <a:lumMod val="50000"/>
                  </a:srgbClr>
                </a:solidFill>
              </a:rPr>
              <a:t>.</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יכול אף ולד חטאת ותמורת אשם כן? </a:t>
            </a:r>
          </a:p>
          <a:p>
            <a:pPr>
              <a:lnSpc>
                <a:spcPct val="120000"/>
              </a:lnSpc>
            </a:pPr>
            <a:r>
              <a:rPr lang="he-IL" sz="1500" dirty="0" err="1">
                <a:solidFill>
                  <a:srgbClr val="F79646">
                    <a:lumMod val="50000"/>
                  </a:srgbClr>
                </a:solidFill>
              </a:rPr>
              <a:t>ת''ל</a:t>
            </a:r>
            <a:r>
              <a:rPr lang="he-IL" sz="1500" dirty="0">
                <a:solidFill>
                  <a:srgbClr val="F79646">
                    <a:lumMod val="50000"/>
                  </a:srgbClr>
                </a:solidFill>
              </a:rPr>
              <a:t>: "רק" - דברי ר' ישמעאל.</a:t>
            </a:r>
          </a:p>
          <a:p>
            <a:pPr>
              <a:lnSpc>
                <a:spcPct val="120000"/>
              </a:lnSpc>
            </a:pPr>
            <a:r>
              <a:rPr lang="he-IL" sz="1500" b="1" dirty="0" err="1">
                <a:solidFill>
                  <a:srgbClr val="F79646">
                    <a:lumMod val="50000"/>
                  </a:srgbClr>
                </a:solidFill>
              </a:rPr>
              <a:t>ר''ע</a:t>
            </a:r>
            <a:r>
              <a:rPr lang="he-IL" sz="1500" b="1" dirty="0">
                <a:solidFill>
                  <a:srgbClr val="F79646">
                    <a:lumMod val="50000"/>
                  </a:srgbClr>
                </a:solidFill>
              </a:rPr>
              <a:t> אומר: אינו צריך, הרי הוא אומר: "אשם הוא" </a:t>
            </a:r>
            <a:r>
              <a:rPr lang="he-IL" sz="1500" b="1" dirty="0" err="1">
                <a:solidFill>
                  <a:srgbClr val="F79646">
                    <a:lumMod val="50000"/>
                  </a:srgbClr>
                </a:solidFill>
              </a:rPr>
              <a:t>בהוייתו</a:t>
            </a:r>
            <a:r>
              <a:rPr lang="he-IL" sz="1500" b="1" dirty="0">
                <a:solidFill>
                  <a:srgbClr val="F79646">
                    <a:lumMod val="50000"/>
                  </a:srgbClr>
                </a:solidFill>
              </a:rPr>
              <a:t> יהא.</a:t>
            </a:r>
          </a:p>
        </p:txBody>
      </p:sp>
    </p:spTree>
    <p:extLst>
      <p:ext uri="{BB962C8B-B14F-4D97-AF65-F5344CB8AC3E}">
        <p14:creationId xmlns:p14="http://schemas.microsoft.com/office/powerpoint/2010/main" val="2010678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מחר </a:t>
            </a:r>
            <a:r>
              <a:rPr lang="he-IL" sz="2800" b="1" dirty="0">
                <a:solidFill>
                  <a:schemeClr val="accent2"/>
                </a:solidFill>
              </a:rPr>
              <a:t>בשיעור </a:t>
            </a:r>
            <a:r>
              <a:rPr lang="he-IL" sz="2800" b="1" dirty="0" smtClean="0">
                <a:solidFill>
                  <a:schemeClr val="accent2"/>
                </a:solidFill>
              </a:rPr>
              <a:t>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הוקדש </a:t>
            </a:r>
            <a:r>
              <a:rPr lang="he-IL" sz="2300" b="1" dirty="0" smtClean="0">
                <a:solidFill>
                  <a:srgbClr val="EEECE1">
                    <a:lumMod val="50000"/>
                  </a:srgbClr>
                </a:solidFill>
              </a:rPr>
              <a:t>לרפואת אלעד צפריר בן דנה</a:t>
            </a:r>
          </a:p>
          <a:p>
            <a:pPr lvl="0" algn="ctr"/>
            <a:endParaRPr lang="he-IL" sz="1600" dirty="0" smtClean="0">
              <a:solidFill>
                <a:prstClr val="black"/>
              </a:solidFill>
            </a:endParaRPr>
          </a:p>
          <a:p>
            <a:pPr lvl="0" algn="ctr"/>
            <a:r>
              <a:rPr lang="he-IL" dirty="0" smtClean="0">
                <a:solidFill>
                  <a:prstClr val="black"/>
                </a:solidFill>
              </a:rPr>
              <a:t>לסיוע טכני ולהקדשת שיעורים:</a:t>
            </a:r>
            <a:r>
              <a:rPr lang="en-US" dirty="0" smtClean="0">
                <a:solidFill>
                  <a:prstClr val="black"/>
                </a:solidFill>
                <a:hlinkClick r:id="rId2"/>
              </a:rPr>
              <a:t>daf-yomi@daf-yomi.com</a:t>
            </a:r>
            <a:r>
              <a:rPr lang="en-US" dirty="0" smtClean="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21:00-21:40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pic>
        <p:nvPicPr>
          <p:cNvPr id="8" name="תמונה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4370" y="332656"/>
            <a:ext cx="5585942" cy="966217"/>
          </a:xfrm>
          <a:prstGeom prst="rect">
            <a:avLst/>
          </a:prstGeom>
        </p:spPr>
      </p:pic>
      <p:graphicFrame>
        <p:nvGraphicFramePr>
          <p:cNvPr id="11" name="טבלה 10"/>
          <p:cNvGraphicFramePr>
            <a:graphicFrameLocks noGrp="1"/>
          </p:cNvGraphicFramePr>
          <p:nvPr>
            <p:extLst>
              <p:ext uri="{D42A27DB-BD31-4B8C-83A1-F6EECF244321}">
                <p14:modId xmlns:p14="http://schemas.microsoft.com/office/powerpoint/2010/main" val="4236068809"/>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smtClean="0">
                          <a:effectLst/>
                          <a:latin typeface="Calibri"/>
                          <a:ea typeface="Calibri"/>
                          <a:cs typeface="Arial"/>
                        </a:rPr>
                        <a:t>שנה טובה!</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endParaRPr lang="he-IL" sz="1500" kern="1200" dirty="0" smtClean="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שנה טובה!</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endParaRPr lang="he-IL" sz="1500" kern="1200" dirty="0" smtClean="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(ב'</a:t>
                      </a:r>
                      <a:r>
                        <a:rPr lang="he-IL" sz="1500" baseline="0" dirty="0" smtClean="0">
                          <a:effectLst/>
                          <a:latin typeface="Calibri"/>
                          <a:ea typeface="Calibri"/>
                          <a:cs typeface="Arial"/>
                        </a:rPr>
                        <a:t> תשרי</a:t>
                      </a:r>
                      <a:r>
                        <a:rPr lang="he-IL" sz="1500" dirty="0" smtClean="0">
                          <a:effectLst/>
                          <a:latin typeface="Calibri"/>
                          <a:ea typeface="Calibri"/>
                          <a:cs typeface="Arial"/>
                        </a:rPr>
                        <a:t>)</a:t>
                      </a:r>
                    </a:p>
                    <a:p>
                      <a:pPr algn="just" rtl="1">
                        <a:lnSpc>
                          <a:spcPct val="115000"/>
                        </a:lnSpc>
                        <a:spcAft>
                          <a:spcPts val="0"/>
                        </a:spcAft>
                      </a:pPr>
                      <a:r>
                        <a:rPr lang="he-IL" sz="1400" b="1" dirty="0" smtClean="0">
                          <a:solidFill>
                            <a:srgbClr val="FF0000"/>
                          </a:solidFill>
                          <a:effectLst/>
                          <a:latin typeface="Calibri"/>
                          <a:ea typeface="Calibri"/>
                          <a:cs typeface="Arial"/>
                        </a:rPr>
                        <a:t>מוצאי ראש השנה</a:t>
                      </a:r>
                      <a:endParaRPr lang="en-US" sz="1400" b="1" dirty="0">
                        <a:solidFill>
                          <a:srgbClr val="FF0000"/>
                        </a:solidFill>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כד ע"א (משנה) - כד ע"ב (שורה אחרונה)</a:t>
                      </a:r>
                    </a:p>
                    <a:p>
                      <a:pPr marL="111760" algn="just" rtl="1">
                        <a:lnSpc>
                          <a:spcPct val="115000"/>
                        </a:lnSpc>
                        <a:spcAft>
                          <a:spcPts val="0"/>
                        </a:spcAft>
                      </a:pPr>
                      <a:r>
                        <a:rPr lang="he-IL" sz="1500" b="1" kern="1200" dirty="0" smtClean="0">
                          <a:solidFill>
                            <a:srgbClr val="FF0000"/>
                          </a:solidFill>
                          <a:effectLst/>
                          <a:latin typeface="+mn-lt"/>
                          <a:ea typeface="Calibri"/>
                          <a:cs typeface="Arial"/>
                        </a:rPr>
                        <a:t>השיעור התקיים בשעה 21:30</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(ג'</a:t>
                      </a:r>
                      <a:r>
                        <a:rPr lang="he-IL" sz="1500" baseline="0" dirty="0" smtClean="0">
                          <a:effectLst/>
                          <a:latin typeface="Calibri"/>
                          <a:ea typeface="Calibri"/>
                          <a:cs typeface="Arial"/>
                        </a:rPr>
                        <a:t> תשרי</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400" kern="1200" dirty="0" smtClean="0">
                          <a:solidFill>
                            <a:schemeClr val="tx1"/>
                          </a:solidFill>
                          <a:effectLst/>
                          <a:latin typeface="+mn-lt"/>
                          <a:ea typeface="Calibri"/>
                          <a:cs typeface="Arial"/>
                        </a:rPr>
                        <a:t>כד ע"ב (שורה אחרונה) - כה ע"ב (2 שורות מלמטה)</a:t>
                      </a:r>
                      <a:endParaRPr lang="en-US" sz="14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mn-cs"/>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(ד'</a:t>
                      </a:r>
                      <a:r>
                        <a:rPr lang="he-IL" sz="1500" baseline="0" dirty="0" smtClean="0">
                          <a:effectLst/>
                          <a:latin typeface="Calibri"/>
                          <a:ea typeface="Calibri"/>
                          <a:cs typeface="Arial"/>
                        </a:rPr>
                        <a:t> תשרי</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400" kern="1200" dirty="0" smtClean="0">
                          <a:solidFill>
                            <a:schemeClr val="tx1"/>
                          </a:solidFill>
                          <a:effectLst/>
                          <a:latin typeface="+mn-lt"/>
                          <a:ea typeface="Calibri"/>
                          <a:cs typeface="Arial"/>
                        </a:rPr>
                        <a:t>כה ע"ב (2 שרות מלמטה) - </a:t>
                      </a:r>
                      <a:r>
                        <a:rPr lang="he-IL" sz="1400" kern="1200" dirty="0" err="1" smtClean="0">
                          <a:solidFill>
                            <a:schemeClr val="tx1"/>
                          </a:solidFill>
                          <a:effectLst/>
                          <a:latin typeface="+mn-lt"/>
                          <a:ea typeface="Calibri"/>
                          <a:cs typeface="Arial"/>
                        </a:rPr>
                        <a:t>כו</a:t>
                      </a:r>
                      <a:r>
                        <a:rPr lang="he-IL" sz="1400" kern="1200" dirty="0" smtClean="0">
                          <a:solidFill>
                            <a:schemeClr val="tx1"/>
                          </a:solidFill>
                          <a:effectLst/>
                          <a:latin typeface="+mn-lt"/>
                          <a:ea typeface="Calibri"/>
                          <a:cs typeface="Arial"/>
                        </a:rPr>
                        <a:t> ע"ב (7 שורות מלמטה)</a:t>
                      </a:r>
                      <a:endParaRPr lang="en-US" sz="14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mn-cs"/>
                        </a:rPr>
                        <a:t>שמואל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
        <p:nvSpPr>
          <p:cNvPr id="10" name="TextBox 9"/>
          <p:cNvSpPr txBox="1"/>
          <p:nvPr/>
        </p:nvSpPr>
        <p:spPr>
          <a:xfrm>
            <a:off x="8244408" y="4874380"/>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הסבר מלבני מעוגל 4"/>
          <p:cNvSpPr/>
          <p:nvPr/>
        </p:nvSpPr>
        <p:spPr>
          <a:xfrm>
            <a:off x="1403648" y="4447647"/>
            <a:ext cx="7093252" cy="1748830"/>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דף כד עמוד ב - משנה מעילה יא ע"א:</a:t>
            </a:r>
          </a:p>
          <a:p>
            <a:pPr>
              <a:lnSpc>
                <a:spcPct val="120000"/>
              </a:lnSpc>
            </a:pPr>
            <a:endParaRPr lang="he-IL" sz="200" dirty="0" smtClean="0">
              <a:solidFill>
                <a:srgbClr val="F79646">
                  <a:lumMod val="50000"/>
                </a:srgbClr>
              </a:solidFill>
            </a:endParaRPr>
          </a:p>
          <a:p>
            <a:pPr>
              <a:lnSpc>
                <a:spcPct val="120000"/>
              </a:lnSpc>
            </a:pPr>
            <a:r>
              <a:rPr lang="he-IL" sz="1600" dirty="0">
                <a:solidFill>
                  <a:srgbClr val="F79646">
                    <a:lumMod val="50000"/>
                  </a:srgbClr>
                </a:solidFill>
              </a:rPr>
              <a:t>המפריש מעות לנזירותו לא </a:t>
            </a:r>
            <a:r>
              <a:rPr lang="he-IL" sz="1600" dirty="0" err="1">
                <a:solidFill>
                  <a:srgbClr val="F79646">
                    <a:lumMod val="50000"/>
                  </a:srgbClr>
                </a:solidFill>
              </a:rPr>
              <a:t>נהנין</a:t>
            </a:r>
            <a:r>
              <a:rPr lang="he-IL" sz="1600" dirty="0">
                <a:solidFill>
                  <a:srgbClr val="F79646">
                    <a:lumMod val="50000"/>
                  </a:srgbClr>
                </a:solidFill>
              </a:rPr>
              <a:t> ולא </a:t>
            </a:r>
            <a:r>
              <a:rPr lang="he-IL" sz="1600" dirty="0" err="1">
                <a:solidFill>
                  <a:srgbClr val="F79646">
                    <a:lumMod val="50000"/>
                  </a:srgbClr>
                </a:solidFill>
              </a:rPr>
              <a:t>מועלין</a:t>
            </a:r>
            <a:r>
              <a:rPr lang="he-IL" sz="1600" dirty="0">
                <a:solidFill>
                  <a:srgbClr val="F79646">
                    <a:lumMod val="50000"/>
                  </a:srgbClr>
                </a:solidFill>
              </a:rPr>
              <a:t> בהן מפני שהן </a:t>
            </a:r>
            <a:r>
              <a:rPr lang="he-IL" sz="1600" dirty="0" err="1">
                <a:solidFill>
                  <a:srgbClr val="F79646">
                    <a:lumMod val="50000"/>
                  </a:srgbClr>
                </a:solidFill>
              </a:rPr>
              <a:t>ראויין</a:t>
            </a:r>
            <a:r>
              <a:rPr lang="he-IL" sz="1600" dirty="0">
                <a:solidFill>
                  <a:srgbClr val="F79646">
                    <a:lumMod val="50000"/>
                  </a:srgbClr>
                </a:solidFill>
              </a:rPr>
              <a:t> להביא בכולן שלמים. </a:t>
            </a:r>
            <a:endParaRPr lang="he-IL" sz="1600" dirty="0" smtClean="0">
              <a:solidFill>
                <a:srgbClr val="F79646">
                  <a:lumMod val="50000"/>
                </a:srgbClr>
              </a:solidFill>
            </a:endParaRPr>
          </a:p>
          <a:p>
            <a:pPr>
              <a:lnSpc>
                <a:spcPct val="120000"/>
              </a:lnSpc>
            </a:pPr>
            <a:r>
              <a:rPr lang="he-IL" sz="1600" dirty="0" smtClean="0">
                <a:solidFill>
                  <a:srgbClr val="F79646">
                    <a:lumMod val="50000"/>
                  </a:srgbClr>
                </a:solidFill>
              </a:rPr>
              <a:t>מת </a:t>
            </a:r>
            <a:r>
              <a:rPr lang="he-IL" sz="1600" dirty="0">
                <a:solidFill>
                  <a:srgbClr val="FF0000"/>
                </a:solidFill>
              </a:rPr>
              <a:t>והיו לו מעות סתומים יפלו </a:t>
            </a:r>
            <a:r>
              <a:rPr lang="he-IL" sz="1600" dirty="0" smtClean="0">
                <a:solidFill>
                  <a:srgbClr val="FF0000"/>
                </a:solidFill>
              </a:rPr>
              <a:t>לנדבה.</a:t>
            </a:r>
          </a:p>
          <a:p>
            <a:pPr>
              <a:lnSpc>
                <a:spcPct val="120000"/>
              </a:lnSpc>
            </a:pPr>
            <a:r>
              <a:rPr lang="he-IL" sz="1600" dirty="0">
                <a:solidFill>
                  <a:srgbClr val="F79646">
                    <a:lumMod val="50000"/>
                  </a:srgbClr>
                </a:solidFill>
              </a:rPr>
              <a:t>מעות </a:t>
            </a:r>
            <a:r>
              <a:rPr lang="he-IL" sz="1600" dirty="0" err="1">
                <a:solidFill>
                  <a:srgbClr val="F79646">
                    <a:lumMod val="50000"/>
                  </a:srgbClr>
                </a:solidFill>
              </a:rPr>
              <a:t>מפורשין</a:t>
            </a:r>
            <a:r>
              <a:rPr lang="he-IL" sz="1600" dirty="0">
                <a:solidFill>
                  <a:srgbClr val="F79646">
                    <a:lumMod val="50000"/>
                  </a:srgbClr>
                </a:solidFill>
              </a:rPr>
              <a:t> דמי חטאת יוליך לים המלח לא </a:t>
            </a:r>
            <a:r>
              <a:rPr lang="he-IL" sz="1600" dirty="0" err="1">
                <a:solidFill>
                  <a:srgbClr val="F79646">
                    <a:lumMod val="50000"/>
                  </a:srgbClr>
                </a:solidFill>
              </a:rPr>
              <a:t>נהנין</a:t>
            </a:r>
            <a:r>
              <a:rPr lang="he-IL" sz="1600" dirty="0">
                <a:solidFill>
                  <a:srgbClr val="F79646">
                    <a:lumMod val="50000"/>
                  </a:srgbClr>
                </a:solidFill>
              </a:rPr>
              <a:t> ולא </a:t>
            </a:r>
            <a:r>
              <a:rPr lang="he-IL" sz="1600" dirty="0" err="1">
                <a:solidFill>
                  <a:srgbClr val="F79646">
                    <a:lumMod val="50000"/>
                  </a:srgbClr>
                </a:solidFill>
              </a:rPr>
              <a:t>מועלין</a:t>
            </a:r>
            <a:r>
              <a:rPr lang="he-IL" sz="1600" dirty="0">
                <a:solidFill>
                  <a:srgbClr val="F79646">
                    <a:lumMod val="50000"/>
                  </a:srgbClr>
                </a:solidFill>
              </a:rPr>
              <a:t> דמי עולה יביאו עולה </a:t>
            </a:r>
            <a:r>
              <a:rPr lang="he-IL" sz="1600" dirty="0" err="1">
                <a:solidFill>
                  <a:srgbClr val="F79646">
                    <a:lumMod val="50000"/>
                  </a:srgbClr>
                </a:solidFill>
              </a:rPr>
              <a:t>ומועלין</a:t>
            </a:r>
            <a:r>
              <a:rPr lang="he-IL" sz="1600" dirty="0">
                <a:solidFill>
                  <a:srgbClr val="F79646">
                    <a:lumMod val="50000"/>
                  </a:srgbClr>
                </a:solidFill>
              </a:rPr>
              <a:t> בהן דמי שלמים יביאו שלמים </a:t>
            </a:r>
            <a:r>
              <a:rPr lang="he-IL" sz="1600" dirty="0" err="1">
                <a:solidFill>
                  <a:srgbClr val="F79646">
                    <a:lumMod val="50000"/>
                  </a:srgbClr>
                </a:solidFill>
              </a:rPr>
              <a:t>ונאכלין</a:t>
            </a:r>
            <a:r>
              <a:rPr lang="he-IL" sz="1600" dirty="0">
                <a:solidFill>
                  <a:srgbClr val="F79646">
                    <a:lumMod val="50000"/>
                  </a:srgbClr>
                </a:solidFill>
              </a:rPr>
              <a:t> ליום אחד ואינן </a:t>
            </a:r>
            <a:r>
              <a:rPr lang="he-IL" sz="1600" dirty="0" err="1">
                <a:solidFill>
                  <a:srgbClr val="F79646">
                    <a:lumMod val="50000"/>
                  </a:srgbClr>
                </a:solidFill>
              </a:rPr>
              <a:t>טעונין</a:t>
            </a:r>
            <a:r>
              <a:rPr lang="he-IL" sz="1600" dirty="0">
                <a:solidFill>
                  <a:srgbClr val="F79646">
                    <a:lumMod val="50000"/>
                  </a:srgbClr>
                </a:solidFill>
              </a:rPr>
              <a:t> לחם.</a:t>
            </a:r>
          </a:p>
        </p:txBody>
      </p:sp>
      <p:sp>
        <p:nvSpPr>
          <p:cNvPr id="8" name="הסבר מלבני מעוגל 7"/>
          <p:cNvSpPr/>
          <p:nvPr/>
        </p:nvSpPr>
        <p:spPr>
          <a:xfrm>
            <a:off x="1691680" y="332656"/>
            <a:ext cx="6795529" cy="1944216"/>
          </a:xfrm>
          <a:prstGeom prst="wedgeRoundRectCallout">
            <a:avLst>
              <a:gd name="adj1" fmla="val 52255"/>
              <a:gd name="adj2" fmla="val 4922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tx1"/>
                </a:solidFill>
              </a:rPr>
              <a:t>משנה דף כד עמוד א:</a:t>
            </a:r>
          </a:p>
          <a:p>
            <a:pPr>
              <a:lnSpc>
                <a:spcPct val="120000"/>
              </a:lnSpc>
            </a:pPr>
            <a:endParaRPr lang="he-IL" sz="200" dirty="0" smtClean="0">
              <a:solidFill>
                <a:srgbClr val="F79646">
                  <a:lumMod val="50000"/>
                </a:srgbClr>
              </a:solidFill>
            </a:endParaRPr>
          </a:p>
          <a:p>
            <a:pPr>
              <a:lnSpc>
                <a:spcPct val="120000"/>
              </a:lnSpc>
            </a:pPr>
            <a:r>
              <a:rPr lang="he-IL" sz="1600" dirty="0" err="1">
                <a:solidFill>
                  <a:srgbClr val="F79646">
                    <a:lumMod val="50000"/>
                  </a:srgbClr>
                </a:solidFill>
              </a:rPr>
              <a:t>האשה</a:t>
            </a:r>
            <a:r>
              <a:rPr lang="he-IL" sz="1600" dirty="0">
                <a:solidFill>
                  <a:srgbClr val="F79646">
                    <a:lumMod val="50000"/>
                  </a:srgbClr>
                </a:solidFill>
              </a:rPr>
              <a:t> שנדרה </a:t>
            </a:r>
            <a:r>
              <a:rPr lang="he-IL" sz="1600" dirty="0" smtClean="0">
                <a:solidFill>
                  <a:srgbClr val="F79646">
                    <a:lumMod val="50000"/>
                  </a:srgbClr>
                </a:solidFill>
              </a:rPr>
              <a:t>בנזיר... </a:t>
            </a:r>
            <a:r>
              <a:rPr lang="he-IL" sz="1600" dirty="0" err="1">
                <a:solidFill>
                  <a:srgbClr val="F79646">
                    <a:lumMod val="50000"/>
                  </a:srgbClr>
                </a:solidFill>
              </a:rPr>
              <a:t>ואח''כ</a:t>
            </a:r>
            <a:r>
              <a:rPr lang="he-IL" sz="1600" dirty="0">
                <a:solidFill>
                  <a:srgbClr val="F79646">
                    <a:lumMod val="50000"/>
                  </a:srgbClr>
                </a:solidFill>
              </a:rPr>
              <a:t> היפר לה </a:t>
            </a:r>
            <a:r>
              <a:rPr lang="he-IL" sz="1600" dirty="0" smtClean="0">
                <a:solidFill>
                  <a:srgbClr val="F79646">
                    <a:lumMod val="50000"/>
                  </a:srgbClr>
                </a:solidFill>
              </a:rPr>
              <a:t>בעלה...</a:t>
            </a:r>
          </a:p>
          <a:p>
            <a:pPr>
              <a:lnSpc>
                <a:spcPct val="120000"/>
              </a:lnSpc>
            </a:pPr>
            <a:r>
              <a:rPr lang="he-IL" sz="1600" dirty="0" smtClean="0">
                <a:solidFill>
                  <a:srgbClr val="FF0000"/>
                </a:solidFill>
              </a:rPr>
              <a:t>היו </a:t>
            </a:r>
            <a:r>
              <a:rPr lang="he-IL" sz="1600" dirty="0">
                <a:solidFill>
                  <a:srgbClr val="FF0000"/>
                </a:solidFill>
              </a:rPr>
              <a:t>לה מעות </a:t>
            </a:r>
            <a:r>
              <a:rPr lang="he-IL" sz="1600" dirty="0" err="1">
                <a:solidFill>
                  <a:srgbClr val="FF0000"/>
                </a:solidFill>
              </a:rPr>
              <a:t>סתומין</a:t>
            </a:r>
            <a:r>
              <a:rPr lang="he-IL" sz="1600" dirty="0">
                <a:solidFill>
                  <a:srgbClr val="FF0000"/>
                </a:solidFill>
              </a:rPr>
              <a:t> - יפלו לנדבה.</a:t>
            </a:r>
          </a:p>
          <a:p>
            <a:pPr>
              <a:lnSpc>
                <a:spcPct val="120000"/>
              </a:lnSpc>
            </a:pPr>
            <a:r>
              <a:rPr lang="he-IL" sz="1600" dirty="0" smtClean="0">
                <a:solidFill>
                  <a:srgbClr val="F79646">
                    <a:lumMod val="50000"/>
                  </a:srgbClr>
                </a:solidFill>
              </a:rPr>
              <a:t>מעות </a:t>
            </a:r>
            <a:r>
              <a:rPr lang="he-IL" sz="1600" dirty="0" err="1">
                <a:solidFill>
                  <a:srgbClr val="F79646">
                    <a:lumMod val="50000"/>
                  </a:srgbClr>
                </a:solidFill>
              </a:rPr>
              <a:t>מפורשין</a:t>
            </a:r>
            <a:r>
              <a:rPr lang="he-IL" sz="1600" dirty="0">
                <a:solidFill>
                  <a:srgbClr val="F79646">
                    <a:lumMod val="50000"/>
                  </a:srgbClr>
                </a:solidFill>
              </a:rPr>
              <a:t> - דמי חטאת ילכו לים המלח לא </a:t>
            </a:r>
            <a:r>
              <a:rPr lang="he-IL" sz="1600" dirty="0" err="1">
                <a:solidFill>
                  <a:srgbClr val="F79646">
                    <a:lumMod val="50000"/>
                  </a:srgbClr>
                </a:solidFill>
              </a:rPr>
              <a:t>נהנין</a:t>
            </a:r>
            <a:r>
              <a:rPr lang="he-IL" sz="1600" dirty="0">
                <a:solidFill>
                  <a:srgbClr val="F79646">
                    <a:lumMod val="50000"/>
                  </a:srgbClr>
                </a:solidFill>
              </a:rPr>
              <a:t> ולא </a:t>
            </a:r>
            <a:r>
              <a:rPr lang="he-IL" sz="1600" dirty="0" err="1">
                <a:solidFill>
                  <a:srgbClr val="F79646">
                    <a:lumMod val="50000"/>
                  </a:srgbClr>
                </a:solidFill>
              </a:rPr>
              <a:t>מועלין</a:t>
            </a:r>
            <a:r>
              <a:rPr lang="he-IL" sz="1600" dirty="0">
                <a:solidFill>
                  <a:srgbClr val="F79646">
                    <a:lumMod val="50000"/>
                  </a:srgbClr>
                </a:solidFill>
              </a:rPr>
              <a:t> בהן, </a:t>
            </a:r>
          </a:p>
          <a:p>
            <a:pPr>
              <a:lnSpc>
                <a:spcPct val="120000"/>
              </a:lnSpc>
            </a:pPr>
            <a:r>
              <a:rPr lang="he-IL" sz="1600" dirty="0">
                <a:solidFill>
                  <a:srgbClr val="F79646">
                    <a:lumMod val="50000"/>
                  </a:srgbClr>
                </a:solidFill>
              </a:rPr>
              <a:t>                       דמי עולה יביאו עולה </a:t>
            </a:r>
            <a:r>
              <a:rPr lang="he-IL" sz="1600" dirty="0" err="1">
                <a:solidFill>
                  <a:srgbClr val="F79646">
                    <a:lumMod val="50000"/>
                  </a:srgbClr>
                </a:solidFill>
              </a:rPr>
              <a:t>ומועלין</a:t>
            </a:r>
            <a:r>
              <a:rPr lang="he-IL" sz="1600" dirty="0">
                <a:solidFill>
                  <a:srgbClr val="F79646">
                    <a:lumMod val="50000"/>
                  </a:srgbClr>
                </a:solidFill>
              </a:rPr>
              <a:t> בהן, </a:t>
            </a:r>
          </a:p>
          <a:p>
            <a:pPr>
              <a:lnSpc>
                <a:spcPct val="120000"/>
              </a:lnSpc>
            </a:pPr>
            <a:r>
              <a:rPr lang="he-IL" sz="1600" dirty="0">
                <a:solidFill>
                  <a:srgbClr val="F79646">
                    <a:lumMod val="50000"/>
                  </a:srgbClr>
                </a:solidFill>
              </a:rPr>
              <a:t>                       דמי שלמים יביאו שלמים </a:t>
            </a:r>
            <a:r>
              <a:rPr lang="he-IL" sz="1600" dirty="0" err="1">
                <a:solidFill>
                  <a:srgbClr val="F79646">
                    <a:lumMod val="50000"/>
                  </a:srgbClr>
                </a:solidFill>
              </a:rPr>
              <a:t>ונאכלין</a:t>
            </a:r>
            <a:r>
              <a:rPr lang="he-IL" sz="1600" dirty="0">
                <a:solidFill>
                  <a:srgbClr val="F79646">
                    <a:lumMod val="50000"/>
                  </a:srgbClr>
                </a:solidFill>
              </a:rPr>
              <a:t> ליום אחד ואין </a:t>
            </a:r>
            <a:r>
              <a:rPr lang="he-IL" sz="1600" dirty="0" err="1">
                <a:solidFill>
                  <a:srgbClr val="F79646">
                    <a:lumMod val="50000"/>
                  </a:srgbClr>
                </a:solidFill>
              </a:rPr>
              <a:t>טעונין</a:t>
            </a:r>
            <a:r>
              <a:rPr lang="he-IL" sz="1600" dirty="0">
                <a:solidFill>
                  <a:srgbClr val="F79646">
                    <a:lumMod val="50000"/>
                  </a:srgbClr>
                </a:solidFill>
              </a:rPr>
              <a:t> לחם.</a:t>
            </a:r>
            <a:endParaRPr lang="he-IL" sz="1600" dirty="0"/>
          </a:p>
        </p:txBody>
      </p:sp>
      <p:sp>
        <p:nvSpPr>
          <p:cNvPr id="9" name="הסבר מלבני מעוגל 8"/>
          <p:cNvSpPr/>
          <p:nvPr/>
        </p:nvSpPr>
        <p:spPr>
          <a:xfrm>
            <a:off x="1403648" y="2492896"/>
            <a:ext cx="7093252" cy="1748830"/>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דף כד עמוד ב - משנה מדף </a:t>
            </a:r>
            <a:r>
              <a:rPr lang="he-IL" sz="1600" dirty="0" err="1" smtClean="0">
                <a:solidFill>
                  <a:schemeClr val="tx1"/>
                </a:solidFill>
              </a:rPr>
              <a:t>כח</a:t>
            </a:r>
            <a:r>
              <a:rPr lang="he-IL" sz="1600" dirty="0" smtClean="0">
                <a:solidFill>
                  <a:schemeClr val="tx1"/>
                </a:solidFill>
              </a:rPr>
              <a:t> עמוד ב:</a:t>
            </a:r>
          </a:p>
          <a:p>
            <a:pPr>
              <a:lnSpc>
                <a:spcPct val="120000"/>
              </a:lnSpc>
            </a:pPr>
            <a:endParaRPr lang="he-IL" sz="200" dirty="0" smtClean="0">
              <a:solidFill>
                <a:srgbClr val="F79646">
                  <a:lumMod val="50000"/>
                </a:srgbClr>
              </a:solidFill>
            </a:endParaRPr>
          </a:p>
          <a:p>
            <a:pPr>
              <a:lnSpc>
                <a:spcPct val="120000"/>
              </a:lnSpc>
            </a:pPr>
            <a:r>
              <a:rPr lang="he-IL" sz="1600" dirty="0">
                <a:solidFill>
                  <a:srgbClr val="F79646">
                    <a:lumMod val="50000"/>
                  </a:srgbClr>
                </a:solidFill>
              </a:rPr>
              <a:t>האיש מדיר את בנו בנזיר ואין </a:t>
            </a:r>
            <a:r>
              <a:rPr lang="he-IL" sz="1600" dirty="0" err="1">
                <a:solidFill>
                  <a:srgbClr val="F79646">
                    <a:lumMod val="50000"/>
                  </a:srgbClr>
                </a:solidFill>
              </a:rPr>
              <a:t>האשה</a:t>
            </a:r>
            <a:r>
              <a:rPr lang="he-IL" sz="1600" dirty="0">
                <a:solidFill>
                  <a:srgbClr val="F79646">
                    <a:lumMod val="50000"/>
                  </a:srgbClr>
                </a:solidFill>
              </a:rPr>
              <a:t> </a:t>
            </a:r>
            <a:r>
              <a:rPr lang="he-IL" sz="1600" dirty="0" err="1">
                <a:solidFill>
                  <a:srgbClr val="F79646">
                    <a:lumMod val="50000"/>
                  </a:srgbClr>
                </a:solidFill>
              </a:rPr>
              <a:t>מדרת</a:t>
            </a:r>
            <a:r>
              <a:rPr lang="he-IL" sz="1600" dirty="0">
                <a:solidFill>
                  <a:srgbClr val="F79646">
                    <a:lumMod val="50000"/>
                  </a:srgbClr>
                </a:solidFill>
              </a:rPr>
              <a:t> את בנה בנזיר. גילח או שגילחוהו קרובים, מיחה או </a:t>
            </a:r>
            <a:r>
              <a:rPr lang="he-IL" sz="1600" dirty="0" err="1">
                <a:solidFill>
                  <a:srgbClr val="F79646">
                    <a:lumMod val="50000"/>
                  </a:srgbClr>
                </a:solidFill>
              </a:rPr>
              <a:t>שמיחוהו</a:t>
            </a:r>
            <a:r>
              <a:rPr lang="he-IL" sz="1600" dirty="0">
                <a:solidFill>
                  <a:srgbClr val="F79646">
                    <a:lumMod val="50000"/>
                  </a:srgbClr>
                </a:solidFill>
              </a:rPr>
              <a:t> קרובים - </a:t>
            </a:r>
            <a:r>
              <a:rPr lang="he-IL" sz="1600" dirty="0">
                <a:solidFill>
                  <a:srgbClr val="FF0000"/>
                </a:solidFill>
              </a:rPr>
              <a:t>היו לו מעות </a:t>
            </a:r>
            <a:r>
              <a:rPr lang="he-IL" sz="1600" dirty="0" err="1">
                <a:solidFill>
                  <a:srgbClr val="FF0000"/>
                </a:solidFill>
              </a:rPr>
              <a:t>סתומין</a:t>
            </a:r>
            <a:r>
              <a:rPr lang="he-IL" sz="1600" dirty="0">
                <a:solidFill>
                  <a:srgbClr val="FF0000"/>
                </a:solidFill>
              </a:rPr>
              <a:t> יפלו לנדבה</a:t>
            </a:r>
            <a:r>
              <a:rPr lang="he-IL" sz="1600" dirty="0">
                <a:solidFill>
                  <a:srgbClr val="F79646">
                    <a:lumMod val="50000"/>
                  </a:srgbClr>
                </a:solidFill>
              </a:rPr>
              <a:t>, מעות </a:t>
            </a:r>
            <a:r>
              <a:rPr lang="he-IL" sz="1600" dirty="0" err="1">
                <a:solidFill>
                  <a:srgbClr val="F79646">
                    <a:lumMod val="50000"/>
                  </a:srgbClr>
                </a:solidFill>
              </a:rPr>
              <a:t>מפורשין</a:t>
            </a:r>
            <a:r>
              <a:rPr lang="he-IL" sz="1600" dirty="0">
                <a:solidFill>
                  <a:srgbClr val="F79646">
                    <a:lumMod val="50000"/>
                  </a:srgbClr>
                </a:solidFill>
              </a:rPr>
              <a:t> דמי חטאת ילכו לים המלח דמי עולה יביאו עולה </a:t>
            </a:r>
            <a:r>
              <a:rPr lang="he-IL" sz="1600" dirty="0" err="1">
                <a:solidFill>
                  <a:srgbClr val="F79646">
                    <a:lumMod val="50000"/>
                  </a:srgbClr>
                </a:solidFill>
              </a:rPr>
              <a:t>ומועלין</a:t>
            </a:r>
            <a:r>
              <a:rPr lang="he-IL" sz="1600" dirty="0">
                <a:solidFill>
                  <a:srgbClr val="F79646">
                    <a:lumMod val="50000"/>
                  </a:srgbClr>
                </a:solidFill>
              </a:rPr>
              <a:t> בהן דמי שלמים יביאו שלמים </a:t>
            </a:r>
            <a:r>
              <a:rPr lang="he-IL" sz="1600" dirty="0" err="1">
                <a:solidFill>
                  <a:srgbClr val="F79646">
                    <a:lumMod val="50000"/>
                  </a:srgbClr>
                </a:solidFill>
              </a:rPr>
              <a:t>ונאכלין</a:t>
            </a:r>
            <a:r>
              <a:rPr lang="he-IL" sz="1600" dirty="0">
                <a:solidFill>
                  <a:srgbClr val="F79646">
                    <a:lumMod val="50000"/>
                  </a:srgbClr>
                </a:solidFill>
              </a:rPr>
              <a:t> ליום אחד ואינן </a:t>
            </a:r>
            <a:r>
              <a:rPr lang="he-IL" sz="1600" dirty="0" err="1">
                <a:solidFill>
                  <a:srgbClr val="F79646">
                    <a:lumMod val="50000"/>
                  </a:srgbClr>
                </a:solidFill>
              </a:rPr>
              <a:t>טעונין</a:t>
            </a:r>
            <a:r>
              <a:rPr lang="he-IL" sz="1600" dirty="0">
                <a:solidFill>
                  <a:srgbClr val="F79646">
                    <a:lumMod val="50000"/>
                  </a:srgbClr>
                </a:solidFill>
              </a:rPr>
              <a:t> לחם. </a:t>
            </a:r>
          </a:p>
        </p:txBody>
      </p:sp>
    </p:spTree>
    <p:extLst>
      <p:ext uri="{BB962C8B-B14F-4D97-AF65-F5344CB8AC3E}">
        <p14:creationId xmlns:p14="http://schemas.microsoft.com/office/powerpoint/2010/main" val="3023598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2192" y="35332"/>
            <a:ext cx="3059832" cy="369332"/>
          </a:xfrm>
          <a:prstGeom prst="rect">
            <a:avLst/>
          </a:prstGeom>
          <a:noFill/>
        </p:spPr>
        <p:txBody>
          <a:bodyPr wrap="square" rtlCol="1">
            <a:spAutoFit/>
          </a:bodyPr>
          <a:lstStyle/>
          <a:p>
            <a:r>
              <a:rPr lang="he-IL" b="1" dirty="0" smtClean="0">
                <a:solidFill>
                  <a:schemeClr val="bg1">
                    <a:lumMod val="50000"/>
                  </a:schemeClr>
                </a:solidFill>
              </a:rPr>
              <a:t>דף כד עמוד ב - דף כה עמוד א</a:t>
            </a:r>
          </a:p>
        </p:txBody>
      </p:sp>
      <p:sp>
        <p:nvSpPr>
          <p:cNvPr id="4" name="TextBox 3"/>
          <p:cNvSpPr txBox="1"/>
          <p:nvPr/>
        </p:nvSpPr>
        <p:spPr>
          <a:xfrm>
            <a:off x="845840" y="2406637"/>
            <a:ext cx="7707382" cy="2197525"/>
          </a:xfrm>
          <a:prstGeom prst="rect">
            <a:avLst/>
          </a:prstGeom>
          <a:noFill/>
        </p:spPr>
        <p:txBody>
          <a:bodyPr wrap="square" rtlCol="1">
            <a:spAutoFit/>
          </a:bodyPr>
          <a:lstStyle/>
          <a:p>
            <a:pPr>
              <a:lnSpc>
                <a:spcPct val="120000"/>
              </a:lnSpc>
            </a:pPr>
            <a:r>
              <a:rPr lang="he-IL" dirty="0"/>
              <a:t>היו לו מעות סתומים יפלו לנדבה: </a:t>
            </a:r>
            <a:endParaRPr lang="he-IL" dirty="0" smtClean="0"/>
          </a:p>
          <a:p>
            <a:pPr>
              <a:lnSpc>
                <a:spcPct val="120000"/>
              </a:lnSpc>
            </a:pPr>
            <a:endParaRPr lang="he-IL" sz="1400" dirty="0"/>
          </a:p>
          <a:p>
            <a:pPr>
              <a:lnSpc>
                <a:spcPct val="120000"/>
              </a:lnSpc>
            </a:pPr>
            <a:r>
              <a:rPr lang="he-IL" dirty="0"/>
              <a:t>והלא דמי חטאת </a:t>
            </a:r>
            <a:r>
              <a:rPr lang="he-IL" dirty="0" err="1"/>
              <a:t>מעורבין</a:t>
            </a:r>
            <a:r>
              <a:rPr lang="he-IL" dirty="0"/>
              <a:t> </a:t>
            </a:r>
            <a:r>
              <a:rPr lang="he-IL" dirty="0" smtClean="0"/>
              <a:t>בהן!</a:t>
            </a:r>
          </a:p>
          <a:p>
            <a:pPr>
              <a:lnSpc>
                <a:spcPct val="120000"/>
              </a:lnSpc>
            </a:pPr>
            <a:endParaRPr lang="he-IL" sz="1400" dirty="0"/>
          </a:p>
          <a:p>
            <a:pPr>
              <a:lnSpc>
                <a:spcPct val="120000"/>
              </a:lnSpc>
            </a:pPr>
            <a:r>
              <a:rPr lang="he-IL" dirty="0" err="1" smtClean="0"/>
              <a:t>א</a:t>
            </a:r>
            <a:r>
              <a:rPr lang="he-IL" dirty="0" err="1"/>
              <a:t>''ר</a:t>
            </a:r>
            <a:r>
              <a:rPr lang="he-IL" dirty="0"/>
              <a:t> </a:t>
            </a:r>
            <a:r>
              <a:rPr lang="he-IL" dirty="0" smtClean="0"/>
              <a:t>יוחנן: </a:t>
            </a:r>
            <a:r>
              <a:rPr lang="he-IL" dirty="0"/>
              <a:t>הלכה היא </a:t>
            </a:r>
            <a:r>
              <a:rPr lang="he-IL" dirty="0" smtClean="0"/>
              <a:t>בנזיר.</a:t>
            </a:r>
          </a:p>
          <a:p>
            <a:pPr>
              <a:lnSpc>
                <a:spcPct val="120000"/>
              </a:lnSpc>
            </a:pPr>
            <a:endParaRPr lang="he-IL" sz="1400" dirty="0"/>
          </a:p>
          <a:p>
            <a:pPr>
              <a:lnSpc>
                <a:spcPct val="120000"/>
              </a:lnSpc>
            </a:pPr>
            <a:r>
              <a:rPr lang="he-IL" dirty="0" err="1" smtClean="0"/>
              <a:t>ר</a:t>
            </a:r>
            <a:r>
              <a:rPr lang="he-IL" dirty="0" err="1"/>
              <a:t>''ל</a:t>
            </a:r>
            <a:r>
              <a:rPr lang="he-IL" dirty="0"/>
              <a:t> </a:t>
            </a:r>
            <a:r>
              <a:rPr lang="he-IL" dirty="0" smtClean="0"/>
              <a:t>אמר: "לכל </a:t>
            </a:r>
            <a:r>
              <a:rPr lang="he-IL" dirty="0"/>
              <a:t>נדריהם ולכל </a:t>
            </a:r>
            <a:r>
              <a:rPr lang="he-IL" dirty="0" err="1" smtClean="0"/>
              <a:t>נדבותם</a:t>
            </a:r>
            <a:r>
              <a:rPr lang="he-IL" dirty="0" smtClean="0"/>
              <a:t>" - התורה אמרה: </a:t>
            </a:r>
            <a:r>
              <a:rPr lang="he-IL" dirty="0"/>
              <a:t>מותר נדר יהא </a:t>
            </a:r>
            <a:r>
              <a:rPr lang="he-IL" dirty="0" smtClean="0"/>
              <a:t>לנדבה. </a:t>
            </a:r>
          </a:p>
        </p:txBody>
      </p:sp>
      <p:sp>
        <p:nvSpPr>
          <p:cNvPr id="5" name="הסבר מלבני מעוגל 4"/>
          <p:cNvSpPr/>
          <p:nvPr/>
        </p:nvSpPr>
        <p:spPr>
          <a:xfrm>
            <a:off x="1542109" y="432588"/>
            <a:ext cx="7093252" cy="1748830"/>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דף כד עמוד ב - משנה מעילה יא ע"א:</a:t>
            </a:r>
          </a:p>
          <a:p>
            <a:pPr>
              <a:lnSpc>
                <a:spcPct val="120000"/>
              </a:lnSpc>
            </a:pPr>
            <a:endParaRPr lang="he-IL" sz="200" dirty="0" smtClean="0">
              <a:solidFill>
                <a:srgbClr val="F79646">
                  <a:lumMod val="50000"/>
                </a:srgbClr>
              </a:solidFill>
            </a:endParaRPr>
          </a:p>
          <a:p>
            <a:pPr>
              <a:lnSpc>
                <a:spcPct val="120000"/>
              </a:lnSpc>
            </a:pPr>
            <a:r>
              <a:rPr lang="he-IL" sz="1600" dirty="0">
                <a:solidFill>
                  <a:srgbClr val="F79646">
                    <a:lumMod val="50000"/>
                  </a:srgbClr>
                </a:solidFill>
              </a:rPr>
              <a:t>המפריש מעות לנזירותו לא </a:t>
            </a:r>
            <a:r>
              <a:rPr lang="he-IL" sz="1600" dirty="0" err="1">
                <a:solidFill>
                  <a:srgbClr val="F79646">
                    <a:lumMod val="50000"/>
                  </a:srgbClr>
                </a:solidFill>
              </a:rPr>
              <a:t>נהנין</a:t>
            </a:r>
            <a:r>
              <a:rPr lang="he-IL" sz="1600" dirty="0">
                <a:solidFill>
                  <a:srgbClr val="F79646">
                    <a:lumMod val="50000"/>
                  </a:srgbClr>
                </a:solidFill>
              </a:rPr>
              <a:t> ולא </a:t>
            </a:r>
            <a:r>
              <a:rPr lang="he-IL" sz="1600" dirty="0" err="1">
                <a:solidFill>
                  <a:srgbClr val="F79646">
                    <a:lumMod val="50000"/>
                  </a:srgbClr>
                </a:solidFill>
              </a:rPr>
              <a:t>מועלין</a:t>
            </a:r>
            <a:r>
              <a:rPr lang="he-IL" sz="1600" dirty="0">
                <a:solidFill>
                  <a:srgbClr val="F79646">
                    <a:lumMod val="50000"/>
                  </a:srgbClr>
                </a:solidFill>
              </a:rPr>
              <a:t> בהן מפני שהן </a:t>
            </a:r>
            <a:r>
              <a:rPr lang="he-IL" sz="1600" dirty="0" err="1">
                <a:solidFill>
                  <a:srgbClr val="F79646">
                    <a:lumMod val="50000"/>
                  </a:srgbClr>
                </a:solidFill>
              </a:rPr>
              <a:t>ראויין</a:t>
            </a:r>
            <a:r>
              <a:rPr lang="he-IL" sz="1600" dirty="0">
                <a:solidFill>
                  <a:srgbClr val="F79646">
                    <a:lumMod val="50000"/>
                  </a:srgbClr>
                </a:solidFill>
              </a:rPr>
              <a:t> להביא בכולן שלמים. </a:t>
            </a:r>
            <a:endParaRPr lang="he-IL" sz="1600" dirty="0" smtClean="0">
              <a:solidFill>
                <a:srgbClr val="F79646">
                  <a:lumMod val="50000"/>
                </a:srgbClr>
              </a:solidFill>
            </a:endParaRPr>
          </a:p>
          <a:p>
            <a:pPr>
              <a:lnSpc>
                <a:spcPct val="120000"/>
              </a:lnSpc>
            </a:pPr>
            <a:r>
              <a:rPr lang="he-IL" sz="1600" dirty="0" smtClean="0">
                <a:solidFill>
                  <a:srgbClr val="F79646">
                    <a:lumMod val="50000"/>
                  </a:srgbClr>
                </a:solidFill>
              </a:rPr>
              <a:t>מת </a:t>
            </a:r>
            <a:r>
              <a:rPr lang="he-IL" sz="1600" dirty="0">
                <a:solidFill>
                  <a:srgbClr val="F79646">
                    <a:lumMod val="50000"/>
                  </a:srgbClr>
                </a:solidFill>
              </a:rPr>
              <a:t>והיו לו מעות סתומים יפלו </a:t>
            </a:r>
            <a:r>
              <a:rPr lang="he-IL" sz="1600" dirty="0" smtClean="0">
                <a:solidFill>
                  <a:srgbClr val="F79646">
                    <a:lumMod val="50000"/>
                  </a:srgbClr>
                </a:solidFill>
              </a:rPr>
              <a:t>לנדבה.</a:t>
            </a:r>
          </a:p>
          <a:p>
            <a:pPr>
              <a:lnSpc>
                <a:spcPct val="120000"/>
              </a:lnSpc>
            </a:pPr>
            <a:r>
              <a:rPr lang="he-IL" sz="1600" dirty="0">
                <a:solidFill>
                  <a:srgbClr val="F79646">
                    <a:lumMod val="50000"/>
                  </a:srgbClr>
                </a:solidFill>
              </a:rPr>
              <a:t>מעות </a:t>
            </a:r>
            <a:r>
              <a:rPr lang="he-IL" sz="1600" dirty="0" err="1">
                <a:solidFill>
                  <a:srgbClr val="F79646">
                    <a:lumMod val="50000"/>
                  </a:srgbClr>
                </a:solidFill>
              </a:rPr>
              <a:t>מפורשין</a:t>
            </a:r>
            <a:r>
              <a:rPr lang="he-IL" sz="1600" dirty="0">
                <a:solidFill>
                  <a:srgbClr val="F79646">
                    <a:lumMod val="50000"/>
                  </a:srgbClr>
                </a:solidFill>
              </a:rPr>
              <a:t> דמי חטאת יוליך לים המלח לא </a:t>
            </a:r>
            <a:r>
              <a:rPr lang="he-IL" sz="1600" dirty="0" err="1">
                <a:solidFill>
                  <a:srgbClr val="F79646">
                    <a:lumMod val="50000"/>
                  </a:srgbClr>
                </a:solidFill>
              </a:rPr>
              <a:t>נהנין</a:t>
            </a:r>
            <a:r>
              <a:rPr lang="he-IL" sz="1600" dirty="0">
                <a:solidFill>
                  <a:srgbClr val="F79646">
                    <a:lumMod val="50000"/>
                  </a:srgbClr>
                </a:solidFill>
              </a:rPr>
              <a:t> ולא </a:t>
            </a:r>
            <a:r>
              <a:rPr lang="he-IL" sz="1600" dirty="0" err="1">
                <a:solidFill>
                  <a:srgbClr val="F79646">
                    <a:lumMod val="50000"/>
                  </a:srgbClr>
                </a:solidFill>
              </a:rPr>
              <a:t>מועלין</a:t>
            </a:r>
            <a:r>
              <a:rPr lang="he-IL" sz="1600" dirty="0">
                <a:solidFill>
                  <a:srgbClr val="F79646">
                    <a:lumMod val="50000"/>
                  </a:srgbClr>
                </a:solidFill>
              </a:rPr>
              <a:t> דמי עולה יביאו עולה </a:t>
            </a:r>
            <a:r>
              <a:rPr lang="he-IL" sz="1600" dirty="0" err="1">
                <a:solidFill>
                  <a:srgbClr val="F79646">
                    <a:lumMod val="50000"/>
                  </a:srgbClr>
                </a:solidFill>
              </a:rPr>
              <a:t>ומועלין</a:t>
            </a:r>
            <a:r>
              <a:rPr lang="he-IL" sz="1600" dirty="0">
                <a:solidFill>
                  <a:srgbClr val="F79646">
                    <a:lumMod val="50000"/>
                  </a:srgbClr>
                </a:solidFill>
              </a:rPr>
              <a:t> בהן דמי שלמים יביאו שלמים </a:t>
            </a:r>
            <a:r>
              <a:rPr lang="he-IL" sz="1600" dirty="0" err="1">
                <a:solidFill>
                  <a:srgbClr val="F79646">
                    <a:lumMod val="50000"/>
                  </a:srgbClr>
                </a:solidFill>
              </a:rPr>
              <a:t>ונאכלין</a:t>
            </a:r>
            <a:r>
              <a:rPr lang="he-IL" sz="1600" dirty="0">
                <a:solidFill>
                  <a:srgbClr val="F79646">
                    <a:lumMod val="50000"/>
                  </a:srgbClr>
                </a:solidFill>
              </a:rPr>
              <a:t> ליום אחד ואינן </a:t>
            </a:r>
            <a:r>
              <a:rPr lang="he-IL" sz="1600" dirty="0" err="1">
                <a:solidFill>
                  <a:srgbClr val="F79646">
                    <a:lumMod val="50000"/>
                  </a:srgbClr>
                </a:solidFill>
              </a:rPr>
              <a:t>טעונין</a:t>
            </a:r>
            <a:r>
              <a:rPr lang="he-IL" sz="1600" dirty="0">
                <a:solidFill>
                  <a:srgbClr val="F79646">
                    <a:lumMod val="50000"/>
                  </a:srgbClr>
                </a:solidFill>
              </a:rPr>
              <a:t> לחם.</a:t>
            </a:r>
          </a:p>
        </p:txBody>
      </p:sp>
      <p:sp>
        <p:nvSpPr>
          <p:cNvPr id="6" name="הסבר מלבני מעוגל 5"/>
          <p:cNvSpPr/>
          <p:nvPr/>
        </p:nvSpPr>
        <p:spPr>
          <a:xfrm>
            <a:off x="323528" y="2978516"/>
            <a:ext cx="3960440" cy="1152128"/>
          </a:xfrm>
          <a:prstGeom prst="wedgeRoundRectCallout">
            <a:avLst>
              <a:gd name="adj1" fmla="val 57165"/>
              <a:gd name="adj2" fmla="val 4304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smtClean="0">
                <a:solidFill>
                  <a:schemeClr val="tx1"/>
                </a:solidFill>
              </a:rPr>
              <a:t>ויקרא </a:t>
            </a:r>
            <a:r>
              <a:rPr lang="he-IL" sz="1300" dirty="0" err="1" smtClean="0">
                <a:solidFill>
                  <a:schemeClr val="tx1"/>
                </a:solidFill>
              </a:rPr>
              <a:t>כב</a:t>
            </a:r>
            <a:r>
              <a:rPr lang="he-IL" sz="1300" dirty="0" smtClean="0">
                <a:solidFill>
                  <a:schemeClr val="tx1"/>
                </a:solidFill>
              </a:rPr>
              <a:t>/</a:t>
            </a:r>
            <a:r>
              <a:rPr lang="he-IL" sz="1300" dirty="0" err="1" smtClean="0">
                <a:solidFill>
                  <a:schemeClr val="tx1"/>
                </a:solidFill>
              </a:rPr>
              <a:t>יח</a:t>
            </a:r>
            <a:r>
              <a:rPr lang="he-IL" sz="1300" dirty="0" smtClean="0">
                <a:solidFill>
                  <a:schemeClr val="tx1"/>
                </a:solidFill>
              </a:rPr>
              <a:t>:</a:t>
            </a:r>
            <a:endParaRPr lang="he-IL" sz="1300" dirty="0" smtClean="0">
              <a:solidFill>
                <a:srgbClr val="F79646">
                  <a:lumMod val="50000"/>
                </a:srgbClr>
              </a:solidFill>
            </a:endParaRPr>
          </a:p>
          <a:p>
            <a:pPr>
              <a:lnSpc>
                <a:spcPct val="120000"/>
              </a:lnSpc>
            </a:pPr>
            <a:r>
              <a:rPr lang="he-IL" sz="1300" dirty="0">
                <a:solidFill>
                  <a:srgbClr val="F79646">
                    <a:lumMod val="50000"/>
                  </a:srgbClr>
                </a:solidFill>
              </a:rPr>
              <a:t>דבר אל אהרן ואל בניו ואל כל בני ישראל ואמרת </a:t>
            </a:r>
            <a:r>
              <a:rPr lang="he-IL" sz="1300" dirty="0" err="1">
                <a:solidFill>
                  <a:srgbClr val="F79646">
                    <a:lumMod val="50000"/>
                  </a:srgbClr>
                </a:solidFill>
              </a:rPr>
              <a:t>אלהם</a:t>
            </a:r>
            <a:r>
              <a:rPr lang="he-IL" sz="1300" dirty="0">
                <a:solidFill>
                  <a:srgbClr val="F79646">
                    <a:lumMod val="50000"/>
                  </a:srgbClr>
                </a:solidFill>
              </a:rPr>
              <a:t> איש איש מבית ישראל ומן הגר בישראל אשר יקריב קרבנו לכל נדריהם ולכל </a:t>
            </a:r>
            <a:r>
              <a:rPr lang="he-IL" sz="1300" dirty="0" err="1">
                <a:solidFill>
                  <a:srgbClr val="F79646">
                    <a:lumMod val="50000"/>
                  </a:srgbClr>
                </a:solidFill>
              </a:rPr>
              <a:t>נדבותם</a:t>
            </a:r>
            <a:r>
              <a:rPr lang="he-IL" sz="1300" dirty="0">
                <a:solidFill>
                  <a:srgbClr val="F79646">
                    <a:lumMod val="50000"/>
                  </a:srgbClr>
                </a:solidFill>
              </a:rPr>
              <a:t> אשר יקריבו ליהוה לעלה </a:t>
            </a:r>
          </a:p>
        </p:txBody>
      </p:sp>
      <p:sp>
        <p:nvSpPr>
          <p:cNvPr id="7" name="TextBox 6"/>
          <p:cNvSpPr txBox="1"/>
          <p:nvPr/>
        </p:nvSpPr>
        <p:spPr>
          <a:xfrm>
            <a:off x="8435339" y="3104129"/>
            <a:ext cx="576064" cy="215444"/>
          </a:xfrm>
          <a:prstGeom prst="rect">
            <a:avLst/>
          </a:prstGeom>
          <a:noFill/>
        </p:spPr>
        <p:txBody>
          <a:bodyPr wrap="square" rtlCol="1">
            <a:spAutoFit/>
          </a:bodyPr>
          <a:lstStyle/>
          <a:p>
            <a:r>
              <a:rPr lang="he-IL" sz="800" dirty="0" smtClean="0"/>
              <a:t>עמוד א</a:t>
            </a:r>
            <a:endParaRPr lang="he-IL" sz="800" dirty="0"/>
          </a:p>
        </p:txBody>
      </p:sp>
    </p:spTree>
    <p:extLst>
      <p:ext uri="{BB962C8B-B14F-4D97-AF65-F5344CB8AC3E}">
        <p14:creationId xmlns:p14="http://schemas.microsoft.com/office/powerpoint/2010/main" val="1379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2192" y="35332"/>
            <a:ext cx="3059832" cy="369332"/>
          </a:xfrm>
          <a:prstGeom prst="rect">
            <a:avLst/>
          </a:prstGeom>
          <a:noFill/>
        </p:spPr>
        <p:txBody>
          <a:bodyPr wrap="square" rtlCol="1">
            <a:spAutoFit/>
          </a:bodyPr>
          <a:lstStyle/>
          <a:p>
            <a:r>
              <a:rPr lang="he-IL" b="1" dirty="0" smtClean="0">
                <a:solidFill>
                  <a:schemeClr val="bg1">
                    <a:lumMod val="50000"/>
                  </a:schemeClr>
                </a:solidFill>
              </a:rPr>
              <a:t>דף כד עמוד ב - דף כה עמוד א</a:t>
            </a:r>
          </a:p>
        </p:txBody>
      </p:sp>
      <p:sp>
        <p:nvSpPr>
          <p:cNvPr id="4" name="TextBox 3"/>
          <p:cNvSpPr txBox="1"/>
          <p:nvPr/>
        </p:nvSpPr>
        <p:spPr>
          <a:xfrm>
            <a:off x="845840" y="2406637"/>
            <a:ext cx="7707382" cy="3323987"/>
          </a:xfrm>
          <a:prstGeom prst="rect">
            <a:avLst/>
          </a:prstGeom>
          <a:noFill/>
        </p:spPr>
        <p:txBody>
          <a:bodyPr wrap="square" rtlCol="1">
            <a:spAutoFit/>
          </a:bodyPr>
          <a:lstStyle/>
          <a:p>
            <a:pPr>
              <a:lnSpc>
                <a:spcPct val="120000"/>
              </a:lnSpc>
            </a:pPr>
            <a:r>
              <a:rPr lang="he-IL" dirty="0"/>
              <a:t>היו לו מעות סתומים יפלו לנדבה: </a:t>
            </a:r>
            <a:endParaRPr lang="he-IL" dirty="0" smtClean="0"/>
          </a:p>
          <a:p>
            <a:pPr>
              <a:lnSpc>
                <a:spcPct val="120000"/>
              </a:lnSpc>
            </a:pPr>
            <a:endParaRPr lang="he-IL" sz="1400" dirty="0"/>
          </a:p>
          <a:p>
            <a:pPr>
              <a:lnSpc>
                <a:spcPct val="120000"/>
              </a:lnSpc>
            </a:pPr>
            <a:r>
              <a:rPr lang="he-IL" dirty="0"/>
              <a:t>והלא דמי חטאת </a:t>
            </a:r>
            <a:r>
              <a:rPr lang="he-IL" dirty="0" err="1"/>
              <a:t>מעורבין</a:t>
            </a:r>
            <a:r>
              <a:rPr lang="he-IL" dirty="0"/>
              <a:t> </a:t>
            </a:r>
            <a:r>
              <a:rPr lang="he-IL" dirty="0" smtClean="0"/>
              <a:t>בהן!</a:t>
            </a:r>
          </a:p>
          <a:p>
            <a:pPr>
              <a:lnSpc>
                <a:spcPct val="120000"/>
              </a:lnSpc>
            </a:pPr>
            <a:endParaRPr lang="he-IL" sz="1400" dirty="0"/>
          </a:p>
          <a:p>
            <a:pPr>
              <a:lnSpc>
                <a:spcPct val="120000"/>
              </a:lnSpc>
            </a:pPr>
            <a:r>
              <a:rPr lang="he-IL" dirty="0" err="1" smtClean="0"/>
              <a:t>א</a:t>
            </a:r>
            <a:r>
              <a:rPr lang="he-IL" dirty="0" err="1"/>
              <a:t>''ר</a:t>
            </a:r>
            <a:r>
              <a:rPr lang="he-IL" dirty="0"/>
              <a:t> </a:t>
            </a:r>
            <a:r>
              <a:rPr lang="he-IL" dirty="0" smtClean="0"/>
              <a:t>יוחנן: </a:t>
            </a:r>
            <a:r>
              <a:rPr lang="he-IL" dirty="0"/>
              <a:t>הלכה היא </a:t>
            </a:r>
            <a:r>
              <a:rPr lang="he-IL" dirty="0" smtClean="0"/>
              <a:t>בנזיר.</a:t>
            </a:r>
          </a:p>
          <a:p>
            <a:pPr>
              <a:lnSpc>
                <a:spcPct val="120000"/>
              </a:lnSpc>
            </a:pPr>
            <a:endParaRPr lang="he-IL" sz="1400" dirty="0"/>
          </a:p>
          <a:p>
            <a:pPr>
              <a:lnSpc>
                <a:spcPct val="120000"/>
              </a:lnSpc>
            </a:pPr>
            <a:r>
              <a:rPr lang="he-IL" dirty="0" err="1" smtClean="0"/>
              <a:t>ר</a:t>
            </a:r>
            <a:r>
              <a:rPr lang="he-IL" dirty="0" err="1"/>
              <a:t>''ל</a:t>
            </a:r>
            <a:r>
              <a:rPr lang="he-IL" dirty="0"/>
              <a:t> </a:t>
            </a:r>
            <a:r>
              <a:rPr lang="he-IL" dirty="0" smtClean="0"/>
              <a:t>אמר: "לכל </a:t>
            </a:r>
            <a:r>
              <a:rPr lang="he-IL" dirty="0"/>
              <a:t>נדריהם ולכל </a:t>
            </a:r>
            <a:r>
              <a:rPr lang="he-IL" dirty="0" err="1" smtClean="0"/>
              <a:t>נדבותם</a:t>
            </a:r>
            <a:r>
              <a:rPr lang="he-IL" dirty="0" smtClean="0"/>
              <a:t>" - התורה אמרה: </a:t>
            </a:r>
            <a:r>
              <a:rPr lang="he-IL" dirty="0"/>
              <a:t>מותר נדר יהא </a:t>
            </a:r>
            <a:r>
              <a:rPr lang="he-IL" dirty="0" smtClean="0"/>
              <a:t>לנדבה. </a:t>
            </a:r>
          </a:p>
          <a:p>
            <a:pPr>
              <a:lnSpc>
                <a:spcPct val="120000"/>
              </a:lnSpc>
            </a:pPr>
            <a:endParaRPr lang="he-IL" sz="2100" dirty="0"/>
          </a:p>
          <a:p>
            <a:pPr>
              <a:lnSpc>
                <a:spcPct val="120000"/>
              </a:lnSpc>
            </a:pPr>
            <a:r>
              <a:rPr lang="he-IL" dirty="0" err="1" smtClean="0"/>
              <a:t>בשלמא</a:t>
            </a:r>
            <a:r>
              <a:rPr lang="he-IL" dirty="0" smtClean="0"/>
              <a:t> </a:t>
            </a:r>
            <a:r>
              <a:rPr lang="he-IL" dirty="0" err="1"/>
              <a:t>לר</a:t>
            </a:r>
            <a:r>
              <a:rPr lang="he-IL" dirty="0"/>
              <a:t>' יוחנן </a:t>
            </a:r>
            <a:r>
              <a:rPr lang="he-IL" dirty="0" err="1"/>
              <a:t>דאמר</a:t>
            </a:r>
            <a:r>
              <a:rPr lang="he-IL" dirty="0"/>
              <a:t> הלכה היא בנזיר </a:t>
            </a:r>
            <a:r>
              <a:rPr lang="he-IL" dirty="0" smtClean="0"/>
              <a:t>- </a:t>
            </a:r>
            <a:r>
              <a:rPr lang="he-IL" dirty="0" err="1" smtClean="0"/>
              <a:t>אמטו</a:t>
            </a:r>
            <a:r>
              <a:rPr lang="he-IL" dirty="0" smtClean="0"/>
              <a:t> </a:t>
            </a:r>
            <a:r>
              <a:rPr lang="he-IL" dirty="0"/>
              <a:t>להכי </a:t>
            </a:r>
            <a:r>
              <a:rPr lang="he-IL" dirty="0" err="1"/>
              <a:t>סתומין</a:t>
            </a:r>
            <a:r>
              <a:rPr lang="he-IL" dirty="0"/>
              <a:t> </a:t>
            </a:r>
            <a:r>
              <a:rPr lang="he-IL" dirty="0" smtClean="0"/>
              <a:t>אין, </a:t>
            </a:r>
            <a:r>
              <a:rPr lang="he-IL" dirty="0" err="1"/>
              <a:t>מפורשין</a:t>
            </a:r>
            <a:r>
              <a:rPr lang="he-IL" dirty="0"/>
              <a:t> </a:t>
            </a:r>
            <a:r>
              <a:rPr lang="he-IL" dirty="0" smtClean="0"/>
              <a:t>לא.</a:t>
            </a:r>
          </a:p>
          <a:p>
            <a:pPr>
              <a:lnSpc>
                <a:spcPct val="120000"/>
              </a:lnSpc>
            </a:pPr>
            <a:endParaRPr lang="he-IL" sz="400" dirty="0" smtClean="0"/>
          </a:p>
          <a:p>
            <a:pPr>
              <a:lnSpc>
                <a:spcPct val="120000"/>
              </a:lnSpc>
            </a:pPr>
            <a:r>
              <a:rPr lang="he-IL" dirty="0" smtClean="0"/>
              <a:t>אלא </a:t>
            </a:r>
            <a:r>
              <a:rPr lang="he-IL" dirty="0" err="1"/>
              <a:t>לר</a:t>
            </a:r>
            <a:r>
              <a:rPr lang="he-IL" dirty="0"/>
              <a:t>''ל לכל נדריהם ולכל </a:t>
            </a:r>
            <a:r>
              <a:rPr lang="he-IL" dirty="0" err="1"/>
              <a:t>נדבותם</a:t>
            </a:r>
            <a:r>
              <a:rPr lang="he-IL" dirty="0"/>
              <a:t> </a:t>
            </a:r>
            <a:r>
              <a:rPr lang="he-IL" dirty="0" smtClean="0"/>
              <a:t>- מאי </a:t>
            </a:r>
            <a:r>
              <a:rPr lang="he-IL" dirty="0"/>
              <a:t>איריא </a:t>
            </a:r>
            <a:r>
              <a:rPr lang="he-IL" dirty="0" err="1" smtClean="0"/>
              <a:t>סתומין</a:t>
            </a:r>
            <a:r>
              <a:rPr lang="he-IL" dirty="0" smtClean="0"/>
              <a:t>, </a:t>
            </a:r>
            <a:r>
              <a:rPr lang="he-IL" dirty="0"/>
              <a:t>אפי' </a:t>
            </a:r>
            <a:r>
              <a:rPr lang="he-IL" dirty="0" err="1" smtClean="0"/>
              <a:t>מפורשין</a:t>
            </a:r>
            <a:r>
              <a:rPr lang="he-IL" dirty="0" smtClean="0"/>
              <a:t>? </a:t>
            </a:r>
          </a:p>
        </p:txBody>
      </p:sp>
      <p:sp>
        <p:nvSpPr>
          <p:cNvPr id="5" name="הסבר מלבני מעוגל 4"/>
          <p:cNvSpPr/>
          <p:nvPr/>
        </p:nvSpPr>
        <p:spPr>
          <a:xfrm>
            <a:off x="1542109" y="432588"/>
            <a:ext cx="7093252" cy="1748830"/>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דף כד עמוד ב - משנה מעילה יא ע"א:</a:t>
            </a:r>
          </a:p>
          <a:p>
            <a:pPr>
              <a:lnSpc>
                <a:spcPct val="120000"/>
              </a:lnSpc>
            </a:pPr>
            <a:endParaRPr lang="he-IL" sz="200" dirty="0" smtClean="0">
              <a:solidFill>
                <a:srgbClr val="F79646">
                  <a:lumMod val="50000"/>
                </a:srgbClr>
              </a:solidFill>
            </a:endParaRPr>
          </a:p>
          <a:p>
            <a:pPr>
              <a:lnSpc>
                <a:spcPct val="120000"/>
              </a:lnSpc>
            </a:pPr>
            <a:r>
              <a:rPr lang="he-IL" sz="1600" dirty="0">
                <a:solidFill>
                  <a:srgbClr val="F79646">
                    <a:lumMod val="50000"/>
                  </a:srgbClr>
                </a:solidFill>
              </a:rPr>
              <a:t>המפריש מעות לנזירותו לא </a:t>
            </a:r>
            <a:r>
              <a:rPr lang="he-IL" sz="1600" dirty="0" err="1">
                <a:solidFill>
                  <a:srgbClr val="F79646">
                    <a:lumMod val="50000"/>
                  </a:srgbClr>
                </a:solidFill>
              </a:rPr>
              <a:t>נהנין</a:t>
            </a:r>
            <a:r>
              <a:rPr lang="he-IL" sz="1600" dirty="0">
                <a:solidFill>
                  <a:srgbClr val="F79646">
                    <a:lumMod val="50000"/>
                  </a:srgbClr>
                </a:solidFill>
              </a:rPr>
              <a:t> ולא </a:t>
            </a:r>
            <a:r>
              <a:rPr lang="he-IL" sz="1600" dirty="0" err="1">
                <a:solidFill>
                  <a:srgbClr val="F79646">
                    <a:lumMod val="50000"/>
                  </a:srgbClr>
                </a:solidFill>
              </a:rPr>
              <a:t>מועלין</a:t>
            </a:r>
            <a:r>
              <a:rPr lang="he-IL" sz="1600" dirty="0">
                <a:solidFill>
                  <a:srgbClr val="F79646">
                    <a:lumMod val="50000"/>
                  </a:srgbClr>
                </a:solidFill>
              </a:rPr>
              <a:t> בהן מפני שהן </a:t>
            </a:r>
            <a:r>
              <a:rPr lang="he-IL" sz="1600" dirty="0" err="1">
                <a:solidFill>
                  <a:srgbClr val="F79646">
                    <a:lumMod val="50000"/>
                  </a:srgbClr>
                </a:solidFill>
              </a:rPr>
              <a:t>ראויין</a:t>
            </a:r>
            <a:r>
              <a:rPr lang="he-IL" sz="1600" dirty="0">
                <a:solidFill>
                  <a:srgbClr val="F79646">
                    <a:lumMod val="50000"/>
                  </a:srgbClr>
                </a:solidFill>
              </a:rPr>
              <a:t> להביא בכולן שלמים. </a:t>
            </a:r>
            <a:endParaRPr lang="he-IL" sz="1600" dirty="0" smtClean="0">
              <a:solidFill>
                <a:srgbClr val="F79646">
                  <a:lumMod val="50000"/>
                </a:srgbClr>
              </a:solidFill>
            </a:endParaRPr>
          </a:p>
          <a:p>
            <a:pPr>
              <a:lnSpc>
                <a:spcPct val="120000"/>
              </a:lnSpc>
            </a:pPr>
            <a:r>
              <a:rPr lang="he-IL" sz="1600" dirty="0" smtClean="0">
                <a:solidFill>
                  <a:srgbClr val="F79646">
                    <a:lumMod val="50000"/>
                  </a:srgbClr>
                </a:solidFill>
              </a:rPr>
              <a:t>מת </a:t>
            </a:r>
            <a:r>
              <a:rPr lang="he-IL" sz="1600" dirty="0">
                <a:solidFill>
                  <a:srgbClr val="F79646">
                    <a:lumMod val="50000"/>
                  </a:srgbClr>
                </a:solidFill>
              </a:rPr>
              <a:t>והיו לו מעות סתומים יפלו </a:t>
            </a:r>
            <a:r>
              <a:rPr lang="he-IL" sz="1600" dirty="0" smtClean="0">
                <a:solidFill>
                  <a:srgbClr val="F79646">
                    <a:lumMod val="50000"/>
                  </a:srgbClr>
                </a:solidFill>
              </a:rPr>
              <a:t>לנדבה.</a:t>
            </a:r>
          </a:p>
          <a:p>
            <a:pPr>
              <a:lnSpc>
                <a:spcPct val="120000"/>
              </a:lnSpc>
            </a:pPr>
            <a:r>
              <a:rPr lang="he-IL" sz="1600" dirty="0">
                <a:solidFill>
                  <a:srgbClr val="F79646">
                    <a:lumMod val="50000"/>
                  </a:srgbClr>
                </a:solidFill>
              </a:rPr>
              <a:t>מעות </a:t>
            </a:r>
            <a:r>
              <a:rPr lang="he-IL" sz="1600" dirty="0" err="1">
                <a:solidFill>
                  <a:srgbClr val="F79646">
                    <a:lumMod val="50000"/>
                  </a:srgbClr>
                </a:solidFill>
              </a:rPr>
              <a:t>מפורשין</a:t>
            </a:r>
            <a:r>
              <a:rPr lang="he-IL" sz="1600" dirty="0">
                <a:solidFill>
                  <a:srgbClr val="F79646">
                    <a:lumMod val="50000"/>
                  </a:srgbClr>
                </a:solidFill>
              </a:rPr>
              <a:t> דמי חטאת יוליך לים המלח לא </a:t>
            </a:r>
            <a:r>
              <a:rPr lang="he-IL" sz="1600" dirty="0" err="1">
                <a:solidFill>
                  <a:srgbClr val="F79646">
                    <a:lumMod val="50000"/>
                  </a:srgbClr>
                </a:solidFill>
              </a:rPr>
              <a:t>נהנין</a:t>
            </a:r>
            <a:r>
              <a:rPr lang="he-IL" sz="1600" dirty="0">
                <a:solidFill>
                  <a:srgbClr val="F79646">
                    <a:lumMod val="50000"/>
                  </a:srgbClr>
                </a:solidFill>
              </a:rPr>
              <a:t> ולא </a:t>
            </a:r>
            <a:r>
              <a:rPr lang="he-IL" sz="1600" dirty="0" err="1">
                <a:solidFill>
                  <a:srgbClr val="F79646">
                    <a:lumMod val="50000"/>
                  </a:srgbClr>
                </a:solidFill>
              </a:rPr>
              <a:t>מועלין</a:t>
            </a:r>
            <a:r>
              <a:rPr lang="he-IL" sz="1600" dirty="0">
                <a:solidFill>
                  <a:srgbClr val="F79646">
                    <a:lumMod val="50000"/>
                  </a:srgbClr>
                </a:solidFill>
              </a:rPr>
              <a:t> דמי עולה יביאו עולה </a:t>
            </a:r>
            <a:r>
              <a:rPr lang="he-IL" sz="1600" dirty="0" err="1">
                <a:solidFill>
                  <a:srgbClr val="F79646">
                    <a:lumMod val="50000"/>
                  </a:srgbClr>
                </a:solidFill>
              </a:rPr>
              <a:t>ומועלין</a:t>
            </a:r>
            <a:r>
              <a:rPr lang="he-IL" sz="1600" dirty="0">
                <a:solidFill>
                  <a:srgbClr val="F79646">
                    <a:lumMod val="50000"/>
                  </a:srgbClr>
                </a:solidFill>
              </a:rPr>
              <a:t> בהן דמי שלמים יביאו שלמים </a:t>
            </a:r>
            <a:r>
              <a:rPr lang="he-IL" sz="1600" dirty="0" err="1">
                <a:solidFill>
                  <a:srgbClr val="F79646">
                    <a:lumMod val="50000"/>
                  </a:srgbClr>
                </a:solidFill>
              </a:rPr>
              <a:t>ונאכלין</a:t>
            </a:r>
            <a:r>
              <a:rPr lang="he-IL" sz="1600" dirty="0">
                <a:solidFill>
                  <a:srgbClr val="F79646">
                    <a:lumMod val="50000"/>
                  </a:srgbClr>
                </a:solidFill>
              </a:rPr>
              <a:t> ליום אחד ואינן </a:t>
            </a:r>
            <a:r>
              <a:rPr lang="he-IL" sz="1600" dirty="0" err="1">
                <a:solidFill>
                  <a:srgbClr val="F79646">
                    <a:lumMod val="50000"/>
                  </a:srgbClr>
                </a:solidFill>
              </a:rPr>
              <a:t>טעונין</a:t>
            </a:r>
            <a:r>
              <a:rPr lang="he-IL" sz="1600" dirty="0">
                <a:solidFill>
                  <a:srgbClr val="F79646">
                    <a:lumMod val="50000"/>
                  </a:srgbClr>
                </a:solidFill>
              </a:rPr>
              <a:t> לחם.</a:t>
            </a:r>
          </a:p>
        </p:txBody>
      </p:sp>
      <p:sp>
        <p:nvSpPr>
          <p:cNvPr id="6" name="הסבר מלבני מעוגל 5"/>
          <p:cNvSpPr/>
          <p:nvPr/>
        </p:nvSpPr>
        <p:spPr>
          <a:xfrm>
            <a:off x="323528" y="2978516"/>
            <a:ext cx="3960440" cy="1152128"/>
          </a:xfrm>
          <a:prstGeom prst="wedgeRoundRectCallout">
            <a:avLst>
              <a:gd name="adj1" fmla="val 57165"/>
              <a:gd name="adj2" fmla="val 4304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smtClean="0">
                <a:solidFill>
                  <a:schemeClr val="tx1"/>
                </a:solidFill>
              </a:rPr>
              <a:t>ויקרא </a:t>
            </a:r>
            <a:r>
              <a:rPr lang="he-IL" sz="1300" dirty="0" err="1" smtClean="0">
                <a:solidFill>
                  <a:schemeClr val="tx1"/>
                </a:solidFill>
              </a:rPr>
              <a:t>כב</a:t>
            </a:r>
            <a:r>
              <a:rPr lang="he-IL" sz="1300" dirty="0" smtClean="0">
                <a:solidFill>
                  <a:schemeClr val="tx1"/>
                </a:solidFill>
              </a:rPr>
              <a:t>/</a:t>
            </a:r>
            <a:r>
              <a:rPr lang="he-IL" sz="1300" dirty="0" err="1" smtClean="0">
                <a:solidFill>
                  <a:schemeClr val="tx1"/>
                </a:solidFill>
              </a:rPr>
              <a:t>יח</a:t>
            </a:r>
            <a:r>
              <a:rPr lang="he-IL" sz="1300" dirty="0" smtClean="0">
                <a:solidFill>
                  <a:schemeClr val="tx1"/>
                </a:solidFill>
              </a:rPr>
              <a:t>:</a:t>
            </a:r>
            <a:endParaRPr lang="he-IL" sz="1300" dirty="0" smtClean="0">
              <a:solidFill>
                <a:srgbClr val="F79646">
                  <a:lumMod val="50000"/>
                </a:srgbClr>
              </a:solidFill>
            </a:endParaRPr>
          </a:p>
          <a:p>
            <a:pPr>
              <a:lnSpc>
                <a:spcPct val="120000"/>
              </a:lnSpc>
            </a:pPr>
            <a:r>
              <a:rPr lang="he-IL" sz="1300" dirty="0">
                <a:solidFill>
                  <a:srgbClr val="F79646">
                    <a:lumMod val="50000"/>
                  </a:srgbClr>
                </a:solidFill>
              </a:rPr>
              <a:t>דבר אל אהרן ואל בניו ואל כל בני ישראל ואמרת </a:t>
            </a:r>
            <a:r>
              <a:rPr lang="he-IL" sz="1300" dirty="0" err="1">
                <a:solidFill>
                  <a:srgbClr val="F79646">
                    <a:lumMod val="50000"/>
                  </a:srgbClr>
                </a:solidFill>
              </a:rPr>
              <a:t>אלהם</a:t>
            </a:r>
            <a:r>
              <a:rPr lang="he-IL" sz="1300" dirty="0">
                <a:solidFill>
                  <a:srgbClr val="F79646">
                    <a:lumMod val="50000"/>
                  </a:srgbClr>
                </a:solidFill>
              </a:rPr>
              <a:t> איש איש מבית ישראל ומן הגר בישראל אשר יקריב קרבנו לכל נדריהם ולכל </a:t>
            </a:r>
            <a:r>
              <a:rPr lang="he-IL" sz="1300" dirty="0" err="1">
                <a:solidFill>
                  <a:srgbClr val="F79646">
                    <a:lumMod val="50000"/>
                  </a:srgbClr>
                </a:solidFill>
              </a:rPr>
              <a:t>נדבותם</a:t>
            </a:r>
            <a:r>
              <a:rPr lang="he-IL" sz="1300" dirty="0">
                <a:solidFill>
                  <a:srgbClr val="F79646">
                    <a:lumMod val="50000"/>
                  </a:srgbClr>
                </a:solidFill>
              </a:rPr>
              <a:t> אשר יקריבו ליהוה לעלה </a:t>
            </a:r>
          </a:p>
        </p:txBody>
      </p:sp>
      <p:sp>
        <p:nvSpPr>
          <p:cNvPr id="7" name="TextBox 6"/>
          <p:cNvSpPr txBox="1"/>
          <p:nvPr/>
        </p:nvSpPr>
        <p:spPr>
          <a:xfrm>
            <a:off x="8435339" y="3104129"/>
            <a:ext cx="576064" cy="215444"/>
          </a:xfrm>
          <a:prstGeom prst="rect">
            <a:avLst/>
          </a:prstGeom>
          <a:noFill/>
        </p:spPr>
        <p:txBody>
          <a:bodyPr wrap="square" rtlCol="1">
            <a:spAutoFit/>
          </a:bodyPr>
          <a:lstStyle/>
          <a:p>
            <a:r>
              <a:rPr lang="he-IL" sz="800" dirty="0" smtClean="0"/>
              <a:t>עמוד א</a:t>
            </a:r>
            <a:endParaRPr lang="he-IL" sz="800" dirty="0"/>
          </a:p>
        </p:txBody>
      </p:sp>
    </p:spTree>
    <p:extLst>
      <p:ext uri="{BB962C8B-B14F-4D97-AF65-F5344CB8AC3E}">
        <p14:creationId xmlns:p14="http://schemas.microsoft.com/office/powerpoint/2010/main" val="1703049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2192" y="35332"/>
            <a:ext cx="3059832" cy="369332"/>
          </a:xfrm>
          <a:prstGeom prst="rect">
            <a:avLst/>
          </a:prstGeom>
          <a:noFill/>
        </p:spPr>
        <p:txBody>
          <a:bodyPr wrap="square" rtlCol="1">
            <a:spAutoFit/>
          </a:bodyPr>
          <a:lstStyle/>
          <a:p>
            <a:r>
              <a:rPr lang="he-IL" b="1" dirty="0" smtClean="0">
                <a:solidFill>
                  <a:schemeClr val="bg1">
                    <a:lumMod val="50000"/>
                  </a:schemeClr>
                </a:solidFill>
              </a:rPr>
              <a:t>דף כד עמוד ב - דף כה עמוד א</a:t>
            </a:r>
          </a:p>
        </p:txBody>
      </p:sp>
      <p:sp>
        <p:nvSpPr>
          <p:cNvPr id="4" name="TextBox 3"/>
          <p:cNvSpPr txBox="1"/>
          <p:nvPr/>
        </p:nvSpPr>
        <p:spPr>
          <a:xfrm>
            <a:off x="845840" y="2406637"/>
            <a:ext cx="7707382" cy="4339650"/>
          </a:xfrm>
          <a:prstGeom prst="rect">
            <a:avLst/>
          </a:prstGeom>
          <a:noFill/>
        </p:spPr>
        <p:txBody>
          <a:bodyPr wrap="square" rtlCol="1">
            <a:spAutoFit/>
          </a:bodyPr>
          <a:lstStyle/>
          <a:p>
            <a:pPr>
              <a:lnSpc>
                <a:spcPct val="120000"/>
              </a:lnSpc>
            </a:pPr>
            <a:r>
              <a:rPr lang="he-IL" dirty="0"/>
              <a:t>היו לו מעות סתומים יפלו לנדבה: </a:t>
            </a:r>
            <a:endParaRPr lang="he-IL" dirty="0" smtClean="0"/>
          </a:p>
          <a:p>
            <a:pPr>
              <a:lnSpc>
                <a:spcPct val="120000"/>
              </a:lnSpc>
            </a:pPr>
            <a:endParaRPr lang="he-IL" sz="1400" dirty="0"/>
          </a:p>
          <a:p>
            <a:pPr>
              <a:lnSpc>
                <a:spcPct val="120000"/>
              </a:lnSpc>
            </a:pPr>
            <a:r>
              <a:rPr lang="he-IL" dirty="0"/>
              <a:t>והלא דמי חטאת </a:t>
            </a:r>
            <a:r>
              <a:rPr lang="he-IL" dirty="0" err="1"/>
              <a:t>מעורבין</a:t>
            </a:r>
            <a:r>
              <a:rPr lang="he-IL" dirty="0"/>
              <a:t> </a:t>
            </a:r>
            <a:r>
              <a:rPr lang="he-IL" dirty="0" smtClean="0"/>
              <a:t>בהן!</a:t>
            </a:r>
          </a:p>
          <a:p>
            <a:pPr>
              <a:lnSpc>
                <a:spcPct val="120000"/>
              </a:lnSpc>
            </a:pPr>
            <a:endParaRPr lang="he-IL" sz="1400" dirty="0"/>
          </a:p>
          <a:p>
            <a:pPr>
              <a:lnSpc>
                <a:spcPct val="120000"/>
              </a:lnSpc>
            </a:pPr>
            <a:r>
              <a:rPr lang="he-IL" dirty="0" err="1" smtClean="0"/>
              <a:t>א</a:t>
            </a:r>
            <a:r>
              <a:rPr lang="he-IL" dirty="0" err="1"/>
              <a:t>''ר</a:t>
            </a:r>
            <a:r>
              <a:rPr lang="he-IL" dirty="0"/>
              <a:t> </a:t>
            </a:r>
            <a:r>
              <a:rPr lang="he-IL" dirty="0" smtClean="0"/>
              <a:t>יוחנן: </a:t>
            </a:r>
            <a:r>
              <a:rPr lang="he-IL" dirty="0"/>
              <a:t>הלכה היא </a:t>
            </a:r>
            <a:r>
              <a:rPr lang="he-IL" dirty="0" smtClean="0"/>
              <a:t>בנזיר.</a:t>
            </a:r>
          </a:p>
          <a:p>
            <a:pPr>
              <a:lnSpc>
                <a:spcPct val="120000"/>
              </a:lnSpc>
            </a:pPr>
            <a:endParaRPr lang="he-IL" sz="1400" dirty="0"/>
          </a:p>
          <a:p>
            <a:pPr>
              <a:lnSpc>
                <a:spcPct val="120000"/>
              </a:lnSpc>
            </a:pPr>
            <a:r>
              <a:rPr lang="he-IL" dirty="0" err="1" smtClean="0"/>
              <a:t>ר</a:t>
            </a:r>
            <a:r>
              <a:rPr lang="he-IL" dirty="0" err="1"/>
              <a:t>''ל</a:t>
            </a:r>
            <a:r>
              <a:rPr lang="he-IL" dirty="0"/>
              <a:t> </a:t>
            </a:r>
            <a:r>
              <a:rPr lang="he-IL" dirty="0" smtClean="0"/>
              <a:t>אמר: "לכל </a:t>
            </a:r>
            <a:r>
              <a:rPr lang="he-IL" dirty="0"/>
              <a:t>נדריהם ולכל </a:t>
            </a:r>
            <a:r>
              <a:rPr lang="he-IL" dirty="0" err="1" smtClean="0"/>
              <a:t>נדבותם</a:t>
            </a:r>
            <a:r>
              <a:rPr lang="he-IL" dirty="0" smtClean="0"/>
              <a:t>" - התורה אמרה: </a:t>
            </a:r>
            <a:r>
              <a:rPr lang="he-IL" dirty="0"/>
              <a:t>מותר נדר יהא </a:t>
            </a:r>
            <a:r>
              <a:rPr lang="he-IL" dirty="0" smtClean="0"/>
              <a:t>לנדבה. </a:t>
            </a:r>
          </a:p>
          <a:p>
            <a:pPr>
              <a:lnSpc>
                <a:spcPct val="120000"/>
              </a:lnSpc>
            </a:pPr>
            <a:endParaRPr lang="he-IL" sz="2100" dirty="0"/>
          </a:p>
          <a:p>
            <a:pPr>
              <a:lnSpc>
                <a:spcPct val="120000"/>
              </a:lnSpc>
            </a:pPr>
            <a:r>
              <a:rPr lang="he-IL" dirty="0" err="1" smtClean="0"/>
              <a:t>בשלמא</a:t>
            </a:r>
            <a:r>
              <a:rPr lang="he-IL" dirty="0" smtClean="0"/>
              <a:t> </a:t>
            </a:r>
            <a:r>
              <a:rPr lang="he-IL" dirty="0" err="1"/>
              <a:t>לר</a:t>
            </a:r>
            <a:r>
              <a:rPr lang="he-IL" dirty="0"/>
              <a:t>' יוחנן </a:t>
            </a:r>
            <a:r>
              <a:rPr lang="he-IL" dirty="0" err="1"/>
              <a:t>דאמר</a:t>
            </a:r>
            <a:r>
              <a:rPr lang="he-IL" dirty="0"/>
              <a:t> הלכה היא בנזיר </a:t>
            </a:r>
            <a:r>
              <a:rPr lang="he-IL" dirty="0" smtClean="0"/>
              <a:t>- </a:t>
            </a:r>
            <a:r>
              <a:rPr lang="he-IL" dirty="0" err="1" smtClean="0"/>
              <a:t>אמטו</a:t>
            </a:r>
            <a:r>
              <a:rPr lang="he-IL" dirty="0" smtClean="0"/>
              <a:t> </a:t>
            </a:r>
            <a:r>
              <a:rPr lang="he-IL" dirty="0"/>
              <a:t>להכי </a:t>
            </a:r>
            <a:r>
              <a:rPr lang="he-IL" dirty="0" err="1"/>
              <a:t>סתומין</a:t>
            </a:r>
            <a:r>
              <a:rPr lang="he-IL" dirty="0"/>
              <a:t> </a:t>
            </a:r>
            <a:r>
              <a:rPr lang="he-IL" dirty="0" smtClean="0"/>
              <a:t>אין, </a:t>
            </a:r>
            <a:r>
              <a:rPr lang="he-IL" dirty="0" err="1"/>
              <a:t>מפורשין</a:t>
            </a:r>
            <a:r>
              <a:rPr lang="he-IL" dirty="0"/>
              <a:t> </a:t>
            </a:r>
            <a:r>
              <a:rPr lang="he-IL" dirty="0" smtClean="0"/>
              <a:t>לא.</a:t>
            </a:r>
          </a:p>
          <a:p>
            <a:pPr>
              <a:lnSpc>
                <a:spcPct val="120000"/>
              </a:lnSpc>
            </a:pPr>
            <a:endParaRPr lang="he-IL" sz="400" dirty="0" smtClean="0"/>
          </a:p>
          <a:p>
            <a:pPr>
              <a:lnSpc>
                <a:spcPct val="120000"/>
              </a:lnSpc>
            </a:pPr>
            <a:r>
              <a:rPr lang="he-IL" dirty="0" smtClean="0"/>
              <a:t>אלא </a:t>
            </a:r>
            <a:r>
              <a:rPr lang="he-IL" dirty="0" err="1"/>
              <a:t>לר</a:t>
            </a:r>
            <a:r>
              <a:rPr lang="he-IL" dirty="0"/>
              <a:t>''ל לכל נדריהם ולכל </a:t>
            </a:r>
            <a:r>
              <a:rPr lang="he-IL" dirty="0" err="1"/>
              <a:t>נדבותם</a:t>
            </a:r>
            <a:r>
              <a:rPr lang="he-IL" dirty="0"/>
              <a:t> </a:t>
            </a:r>
            <a:r>
              <a:rPr lang="he-IL" dirty="0" smtClean="0"/>
              <a:t>- מאי </a:t>
            </a:r>
            <a:r>
              <a:rPr lang="he-IL" dirty="0"/>
              <a:t>איריא </a:t>
            </a:r>
            <a:r>
              <a:rPr lang="he-IL" dirty="0" err="1" smtClean="0"/>
              <a:t>סתומין</a:t>
            </a:r>
            <a:r>
              <a:rPr lang="he-IL" dirty="0" smtClean="0"/>
              <a:t>, </a:t>
            </a:r>
            <a:r>
              <a:rPr lang="he-IL" dirty="0"/>
              <a:t>אפי' </a:t>
            </a:r>
            <a:r>
              <a:rPr lang="he-IL" dirty="0" err="1" smtClean="0"/>
              <a:t>מפורשין</a:t>
            </a:r>
            <a:r>
              <a:rPr lang="he-IL" dirty="0" smtClean="0"/>
              <a:t>? </a:t>
            </a:r>
          </a:p>
          <a:p>
            <a:pPr>
              <a:lnSpc>
                <a:spcPct val="120000"/>
              </a:lnSpc>
            </a:pPr>
            <a:endParaRPr lang="he-IL" sz="1400" dirty="0"/>
          </a:p>
          <a:p>
            <a:pPr>
              <a:lnSpc>
                <a:spcPct val="120000"/>
              </a:lnSpc>
            </a:pPr>
            <a:r>
              <a:rPr lang="he-IL" dirty="0" smtClean="0"/>
              <a:t>אמר רבא: </a:t>
            </a:r>
          </a:p>
          <a:p>
            <a:pPr>
              <a:lnSpc>
                <a:spcPct val="120000"/>
              </a:lnSpc>
            </a:pPr>
            <a:r>
              <a:rPr lang="he-IL" dirty="0" err="1" smtClean="0"/>
              <a:t>מפורשין</a:t>
            </a:r>
            <a:r>
              <a:rPr lang="he-IL" dirty="0" smtClean="0"/>
              <a:t> </a:t>
            </a:r>
            <a:r>
              <a:rPr lang="he-IL" dirty="0"/>
              <a:t>לא מצית </a:t>
            </a:r>
            <a:r>
              <a:rPr lang="he-IL" dirty="0" smtClean="0"/>
              <a:t>אמרת, </a:t>
            </a:r>
            <a:r>
              <a:rPr lang="he-IL" dirty="0"/>
              <a:t>כבר פסקה תנא דבי ר' </a:t>
            </a:r>
            <a:r>
              <a:rPr lang="he-IL" dirty="0" smtClean="0"/>
              <a:t>ישמעאל: </a:t>
            </a:r>
          </a:p>
        </p:txBody>
      </p:sp>
      <p:sp>
        <p:nvSpPr>
          <p:cNvPr id="5" name="הסבר מלבני מעוגל 4"/>
          <p:cNvSpPr/>
          <p:nvPr/>
        </p:nvSpPr>
        <p:spPr>
          <a:xfrm>
            <a:off x="1542109" y="432588"/>
            <a:ext cx="7093252" cy="1748830"/>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דף כד עמוד ב - משנה מעילה יא ע"א:</a:t>
            </a:r>
          </a:p>
          <a:p>
            <a:pPr>
              <a:lnSpc>
                <a:spcPct val="120000"/>
              </a:lnSpc>
            </a:pPr>
            <a:endParaRPr lang="he-IL" sz="200" dirty="0" smtClean="0">
              <a:solidFill>
                <a:srgbClr val="F79646">
                  <a:lumMod val="50000"/>
                </a:srgbClr>
              </a:solidFill>
            </a:endParaRPr>
          </a:p>
          <a:p>
            <a:pPr>
              <a:lnSpc>
                <a:spcPct val="120000"/>
              </a:lnSpc>
            </a:pPr>
            <a:r>
              <a:rPr lang="he-IL" sz="1600" dirty="0">
                <a:solidFill>
                  <a:srgbClr val="F79646">
                    <a:lumMod val="50000"/>
                  </a:srgbClr>
                </a:solidFill>
              </a:rPr>
              <a:t>המפריש מעות לנזירותו לא </a:t>
            </a:r>
            <a:r>
              <a:rPr lang="he-IL" sz="1600" dirty="0" err="1">
                <a:solidFill>
                  <a:srgbClr val="F79646">
                    <a:lumMod val="50000"/>
                  </a:srgbClr>
                </a:solidFill>
              </a:rPr>
              <a:t>נהנין</a:t>
            </a:r>
            <a:r>
              <a:rPr lang="he-IL" sz="1600" dirty="0">
                <a:solidFill>
                  <a:srgbClr val="F79646">
                    <a:lumMod val="50000"/>
                  </a:srgbClr>
                </a:solidFill>
              </a:rPr>
              <a:t> ולא </a:t>
            </a:r>
            <a:r>
              <a:rPr lang="he-IL" sz="1600" dirty="0" err="1">
                <a:solidFill>
                  <a:srgbClr val="F79646">
                    <a:lumMod val="50000"/>
                  </a:srgbClr>
                </a:solidFill>
              </a:rPr>
              <a:t>מועלין</a:t>
            </a:r>
            <a:r>
              <a:rPr lang="he-IL" sz="1600" dirty="0">
                <a:solidFill>
                  <a:srgbClr val="F79646">
                    <a:lumMod val="50000"/>
                  </a:srgbClr>
                </a:solidFill>
              </a:rPr>
              <a:t> בהן מפני שהן </a:t>
            </a:r>
            <a:r>
              <a:rPr lang="he-IL" sz="1600" dirty="0" err="1">
                <a:solidFill>
                  <a:srgbClr val="F79646">
                    <a:lumMod val="50000"/>
                  </a:srgbClr>
                </a:solidFill>
              </a:rPr>
              <a:t>ראויין</a:t>
            </a:r>
            <a:r>
              <a:rPr lang="he-IL" sz="1600" dirty="0">
                <a:solidFill>
                  <a:srgbClr val="F79646">
                    <a:lumMod val="50000"/>
                  </a:srgbClr>
                </a:solidFill>
              </a:rPr>
              <a:t> להביא בכולן שלמים. </a:t>
            </a:r>
            <a:endParaRPr lang="he-IL" sz="1600" dirty="0" smtClean="0">
              <a:solidFill>
                <a:srgbClr val="F79646">
                  <a:lumMod val="50000"/>
                </a:srgbClr>
              </a:solidFill>
            </a:endParaRPr>
          </a:p>
          <a:p>
            <a:pPr>
              <a:lnSpc>
                <a:spcPct val="120000"/>
              </a:lnSpc>
            </a:pPr>
            <a:r>
              <a:rPr lang="he-IL" sz="1600" dirty="0" smtClean="0">
                <a:solidFill>
                  <a:srgbClr val="F79646">
                    <a:lumMod val="50000"/>
                  </a:srgbClr>
                </a:solidFill>
              </a:rPr>
              <a:t>מת </a:t>
            </a:r>
            <a:r>
              <a:rPr lang="he-IL" sz="1600" dirty="0">
                <a:solidFill>
                  <a:srgbClr val="F79646">
                    <a:lumMod val="50000"/>
                  </a:srgbClr>
                </a:solidFill>
              </a:rPr>
              <a:t>והיו לו מעות סתומים יפלו </a:t>
            </a:r>
            <a:r>
              <a:rPr lang="he-IL" sz="1600" dirty="0" smtClean="0">
                <a:solidFill>
                  <a:srgbClr val="F79646">
                    <a:lumMod val="50000"/>
                  </a:srgbClr>
                </a:solidFill>
              </a:rPr>
              <a:t>לנדבה.</a:t>
            </a:r>
          </a:p>
          <a:p>
            <a:pPr>
              <a:lnSpc>
                <a:spcPct val="120000"/>
              </a:lnSpc>
            </a:pPr>
            <a:r>
              <a:rPr lang="he-IL" sz="1600" dirty="0">
                <a:solidFill>
                  <a:srgbClr val="F79646">
                    <a:lumMod val="50000"/>
                  </a:srgbClr>
                </a:solidFill>
              </a:rPr>
              <a:t>מעות </a:t>
            </a:r>
            <a:r>
              <a:rPr lang="he-IL" sz="1600" dirty="0" err="1">
                <a:solidFill>
                  <a:srgbClr val="F79646">
                    <a:lumMod val="50000"/>
                  </a:srgbClr>
                </a:solidFill>
              </a:rPr>
              <a:t>מפורשין</a:t>
            </a:r>
            <a:r>
              <a:rPr lang="he-IL" sz="1600" dirty="0">
                <a:solidFill>
                  <a:srgbClr val="F79646">
                    <a:lumMod val="50000"/>
                  </a:srgbClr>
                </a:solidFill>
              </a:rPr>
              <a:t> דמי חטאת יוליך לים המלח לא </a:t>
            </a:r>
            <a:r>
              <a:rPr lang="he-IL" sz="1600" dirty="0" err="1">
                <a:solidFill>
                  <a:srgbClr val="F79646">
                    <a:lumMod val="50000"/>
                  </a:srgbClr>
                </a:solidFill>
              </a:rPr>
              <a:t>נהנין</a:t>
            </a:r>
            <a:r>
              <a:rPr lang="he-IL" sz="1600" dirty="0">
                <a:solidFill>
                  <a:srgbClr val="F79646">
                    <a:lumMod val="50000"/>
                  </a:srgbClr>
                </a:solidFill>
              </a:rPr>
              <a:t> ולא </a:t>
            </a:r>
            <a:r>
              <a:rPr lang="he-IL" sz="1600" dirty="0" err="1">
                <a:solidFill>
                  <a:srgbClr val="F79646">
                    <a:lumMod val="50000"/>
                  </a:srgbClr>
                </a:solidFill>
              </a:rPr>
              <a:t>מועלין</a:t>
            </a:r>
            <a:r>
              <a:rPr lang="he-IL" sz="1600" dirty="0">
                <a:solidFill>
                  <a:srgbClr val="F79646">
                    <a:lumMod val="50000"/>
                  </a:srgbClr>
                </a:solidFill>
              </a:rPr>
              <a:t> דמי עולה יביאו עולה </a:t>
            </a:r>
            <a:r>
              <a:rPr lang="he-IL" sz="1600" dirty="0" err="1">
                <a:solidFill>
                  <a:srgbClr val="F79646">
                    <a:lumMod val="50000"/>
                  </a:srgbClr>
                </a:solidFill>
              </a:rPr>
              <a:t>ומועלין</a:t>
            </a:r>
            <a:r>
              <a:rPr lang="he-IL" sz="1600" dirty="0">
                <a:solidFill>
                  <a:srgbClr val="F79646">
                    <a:lumMod val="50000"/>
                  </a:srgbClr>
                </a:solidFill>
              </a:rPr>
              <a:t> בהן דמי שלמים יביאו שלמים </a:t>
            </a:r>
            <a:r>
              <a:rPr lang="he-IL" sz="1600" dirty="0" err="1">
                <a:solidFill>
                  <a:srgbClr val="F79646">
                    <a:lumMod val="50000"/>
                  </a:srgbClr>
                </a:solidFill>
              </a:rPr>
              <a:t>ונאכלין</a:t>
            </a:r>
            <a:r>
              <a:rPr lang="he-IL" sz="1600" dirty="0">
                <a:solidFill>
                  <a:srgbClr val="F79646">
                    <a:lumMod val="50000"/>
                  </a:srgbClr>
                </a:solidFill>
              </a:rPr>
              <a:t> ליום אחד ואינן </a:t>
            </a:r>
            <a:r>
              <a:rPr lang="he-IL" sz="1600" dirty="0" err="1">
                <a:solidFill>
                  <a:srgbClr val="F79646">
                    <a:lumMod val="50000"/>
                  </a:srgbClr>
                </a:solidFill>
              </a:rPr>
              <a:t>טעונין</a:t>
            </a:r>
            <a:r>
              <a:rPr lang="he-IL" sz="1600" dirty="0">
                <a:solidFill>
                  <a:srgbClr val="F79646">
                    <a:lumMod val="50000"/>
                  </a:srgbClr>
                </a:solidFill>
              </a:rPr>
              <a:t> לחם.</a:t>
            </a:r>
          </a:p>
        </p:txBody>
      </p:sp>
      <p:sp>
        <p:nvSpPr>
          <p:cNvPr id="6" name="הסבר מלבני מעוגל 5"/>
          <p:cNvSpPr/>
          <p:nvPr/>
        </p:nvSpPr>
        <p:spPr>
          <a:xfrm>
            <a:off x="323528" y="2978516"/>
            <a:ext cx="3960440" cy="1152128"/>
          </a:xfrm>
          <a:prstGeom prst="wedgeRoundRectCallout">
            <a:avLst>
              <a:gd name="adj1" fmla="val 57165"/>
              <a:gd name="adj2" fmla="val 4304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smtClean="0">
                <a:solidFill>
                  <a:schemeClr val="tx1"/>
                </a:solidFill>
              </a:rPr>
              <a:t>ויקרא </a:t>
            </a:r>
            <a:r>
              <a:rPr lang="he-IL" sz="1300" dirty="0" err="1" smtClean="0">
                <a:solidFill>
                  <a:schemeClr val="tx1"/>
                </a:solidFill>
              </a:rPr>
              <a:t>כב</a:t>
            </a:r>
            <a:r>
              <a:rPr lang="he-IL" sz="1300" dirty="0" smtClean="0">
                <a:solidFill>
                  <a:schemeClr val="tx1"/>
                </a:solidFill>
              </a:rPr>
              <a:t>/</a:t>
            </a:r>
            <a:r>
              <a:rPr lang="he-IL" sz="1300" dirty="0" err="1" smtClean="0">
                <a:solidFill>
                  <a:schemeClr val="tx1"/>
                </a:solidFill>
              </a:rPr>
              <a:t>יח</a:t>
            </a:r>
            <a:r>
              <a:rPr lang="he-IL" sz="1300" dirty="0" smtClean="0">
                <a:solidFill>
                  <a:schemeClr val="tx1"/>
                </a:solidFill>
              </a:rPr>
              <a:t>:</a:t>
            </a:r>
            <a:endParaRPr lang="he-IL" sz="1300" dirty="0" smtClean="0">
              <a:solidFill>
                <a:srgbClr val="F79646">
                  <a:lumMod val="50000"/>
                </a:srgbClr>
              </a:solidFill>
            </a:endParaRPr>
          </a:p>
          <a:p>
            <a:pPr>
              <a:lnSpc>
                <a:spcPct val="120000"/>
              </a:lnSpc>
            </a:pPr>
            <a:r>
              <a:rPr lang="he-IL" sz="1300" dirty="0">
                <a:solidFill>
                  <a:srgbClr val="F79646">
                    <a:lumMod val="50000"/>
                  </a:srgbClr>
                </a:solidFill>
              </a:rPr>
              <a:t>דבר אל אהרן ואל בניו ואל כל בני ישראל ואמרת </a:t>
            </a:r>
            <a:r>
              <a:rPr lang="he-IL" sz="1300" dirty="0" err="1">
                <a:solidFill>
                  <a:srgbClr val="F79646">
                    <a:lumMod val="50000"/>
                  </a:srgbClr>
                </a:solidFill>
              </a:rPr>
              <a:t>אלהם</a:t>
            </a:r>
            <a:r>
              <a:rPr lang="he-IL" sz="1300" dirty="0">
                <a:solidFill>
                  <a:srgbClr val="F79646">
                    <a:lumMod val="50000"/>
                  </a:srgbClr>
                </a:solidFill>
              </a:rPr>
              <a:t> איש איש מבית ישראל ומן הגר בישראל אשר יקריב קרבנו לכל נדריהם ולכל </a:t>
            </a:r>
            <a:r>
              <a:rPr lang="he-IL" sz="1300" dirty="0" err="1">
                <a:solidFill>
                  <a:srgbClr val="F79646">
                    <a:lumMod val="50000"/>
                  </a:srgbClr>
                </a:solidFill>
              </a:rPr>
              <a:t>נדבותם</a:t>
            </a:r>
            <a:r>
              <a:rPr lang="he-IL" sz="1300" dirty="0">
                <a:solidFill>
                  <a:srgbClr val="F79646">
                    <a:lumMod val="50000"/>
                  </a:srgbClr>
                </a:solidFill>
              </a:rPr>
              <a:t> אשר יקריבו ליהוה לעלה </a:t>
            </a:r>
          </a:p>
        </p:txBody>
      </p:sp>
      <p:sp>
        <p:nvSpPr>
          <p:cNvPr id="7" name="TextBox 6"/>
          <p:cNvSpPr txBox="1"/>
          <p:nvPr/>
        </p:nvSpPr>
        <p:spPr>
          <a:xfrm>
            <a:off x="8435339" y="3104129"/>
            <a:ext cx="576064" cy="215444"/>
          </a:xfrm>
          <a:prstGeom prst="rect">
            <a:avLst/>
          </a:prstGeom>
          <a:noFill/>
        </p:spPr>
        <p:txBody>
          <a:bodyPr wrap="square" rtlCol="1">
            <a:spAutoFit/>
          </a:bodyPr>
          <a:lstStyle/>
          <a:p>
            <a:r>
              <a:rPr lang="he-IL" sz="800" dirty="0" smtClean="0"/>
              <a:t>עמוד א</a:t>
            </a:r>
            <a:endParaRPr lang="he-IL" sz="800" dirty="0"/>
          </a:p>
        </p:txBody>
      </p:sp>
      <p:sp>
        <p:nvSpPr>
          <p:cNvPr id="8" name="חץ שמאלה 7"/>
          <p:cNvSpPr/>
          <p:nvPr/>
        </p:nvSpPr>
        <p:spPr>
          <a:xfrm>
            <a:off x="1957936" y="6180695"/>
            <a:ext cx="1020304" cy="4407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94972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5638" y="35332"/>
            <a:ext cx="1607480" cy="369332"/>
          </a:xfrm>
          <a:prstGeom prst="rect">
            <a:avLst/>
          </a:prstGeom>
          <a:noFill/>
        </p:spPr>
        <p:txBody>
          <a:bodyPr wrap="square" rtlCol="1">
            <a:spAutoFit/>
          </a:bodyPr>
          <a:lstStyle/>
          <a:p>
            <a:r>
              <a:rPr lang="he-IL" b="1" dirty="0" smtClean="0">
                <a:solidFill>
                  <a:schemeClr val="bg1">
                    <a:lumMod val="50000"/>
                  </a:schemeClr>
                </a:solidFill>
              </a:rPr>
              <a:t>דף כה עמוד א</a:t>
            </a:r>
          </a:p>
        </p:txBody>
      </p:sp>
      <p:sp>
        <p:nvSpPr>
          <p:cNvPr id="4" name="TextBox 3"/>
          <p:cNvSpPr txBox="1"/>
          <p:nvPr/>
        </p:nvSpPr>
        <p:spPr>
          <a:xfrm>
            <a:off x="1041082" y="2498021"/>
            <a:ext cx="7707382" cy="3859518"/>
          </a:xfrm>
          <a:prstGeom prst="rect">
            <a:avLst/>
          </a:prstGeom>
          <a:noFill/>
        </p:spPr>
        <p:txBody>
          <a:bodyPr wrap="square" rtlCol="1">
            <a:spAutoFit/>
          </a:bodyPr>
          <a:lstStyle/>
          <a:p>
            <a:pPr>
              <a:lnSpc>
                <a:spcPct val="120000"/>
              </a:lnSpc>
            </a:pPr>
            <a:r>
              <a:rPr lang="he-IL" dirty="0" smtClean="0">
                <a:solidFill>
                  <a:srgbClr val="F79646">
                    <a:lumMod val="50000"/>
                  </a:srgbClr>
                </a:solidFill>
              </a:rPr>
              <a:t>"</a:t>
            </a:r>
            <a:r>
              <a:rPr lang="he-IL" dirty="0">
                <a:solidFill>
                  <a:srgbClr val="F79646">
                    <a:lumMod val="50000"/>
                  </a:srgbClr>
                </a:solidFill>
              </a:rPr>
              <a:t>רק קדשיך אשר יהיו לך ונדריך" - </a:t>
            </a:r>
            <a:r>
              <a:rPr lang="he-IL" dirty="0" err="1">
                <a:solidFill>
                  <a:srgbClr val="F79646">
                    <a:lumMod val="50000"/>
                  </a:srgbClr>
                </a:solidFill>
              </a:rPr>
              <a:t>בולדי</a:t>
            </a:r>
            <a:r>
              <a:rPr lang="he-IL" dirty="0">
                <a:solidFill>
                  <a:srgbClr val="F79646">
                    <a:lumMod val="50000"/>
                  </a:srgbClr>
                </a:solidFill>
              </a:rPr>
              <a:t> קדשים ובתמורתם הכתוב מדבר.</a:t>
            </a:r>
          </a:p>
          <a:p>
            <a:pPr>
              <a:lnSpc>
                <a:spcPct val="120000"/>
              </a:lnSpc>
            </a:pPr>
            <a:endParaRPr lang="he-IL" sz="1400" dirty="0" smtClean="0">
              <a:solidFill>
                <a:srgbClr val="F79646">
                  <a:lumMod val="50000"/>
                </a:srgbClr>
              </a:solidFill>
            </a:endParaRPr>
          </a:p>
          <a:p>
            <a:pPr>
              <a:lnSpc>
                <a:spcPct val="120000"/>
              </a:lnSpc>
            </a:pPr>
            <a:r>
              <a:rPr lang="he-IL" dirty="0" smtClean="0">
                <a:solidFill>
                  <a:srgbClr val="F79646">
                    <a:lumMod val="50000"/>
                  </a:srgbClr>
                </a:solidFill>
              </a:rPr>
              <a:t>מה </a:t>
            </a:r>
            <a:r>
              <a:rPr lang="he-IL" dirty="0">
                <a:solidFill>
                  <a:srgbClr val="F79646">
                    <a:lumMod val="50000"/>
                  </a:srgbClr>
                </a:solidFill>
              </a:rPr>
              <a:t>תקנתן? </a:t>
            </a:r>
          </a:p>
          <a:p>
            <a:pPr>
              <a:lnSpc>
                <a:spcPct val="120000"/>
              </a:lnSpc>
            </a:pPr>
            <a:r>
              <a:rPr lang="he-IL" dirty="0">
                <a:solidFill>
                  <a:srgbClr val="F79646">
                    <a:lumMod val="50000"/>
                  </a:srgbClr>
                </a:solidFill>
              </a:rPr>
              <a:t>"</a:t>
            </a:r>
            <a:r>
              <a:rPr lang="he-IL" dirty="0" err="1">
                <a:solidFill>
                  <a:srgbClr val="F79646">
                    <a:lumMod val="50000"/>
                  </a:srgbClr>
                </a:solidFill>
              </a:rPr>
              <a:t>תשא</a:t>
            </a:r>
            <a:r>
              <a:rPr lang="he-IL" dirty="0">
                <a:solidFill>
                  <a:srgbClr val="F79646">
                    <a:lumMod val="50000"/>
                  </a:srgbClr>
                </a:solidFill>
              </a:rPr>
              <a:t> ובאת אל המקום אשר יבחר ה'".</a:t>
            </a:r>
          </a:p>
          <a:p>
            <a:pPr>
              <a:lnSpc>
                <a:spcPct val="120000"/>
              </a:lnSpc>
            </a:pPr>
            <a:endParaRPr lang="he-IL" sz="1400" dirty="0" smtClean="0">
              <a:solidFill>
                <a:srgbClr val="F79646">
                  <a:lumMod val="50000"/>
                </a:srgbClr>
              </a:solidFill>
            </a:endParaRPr>
          </a:p>
          <a:p>
            <a:pPr>
              <a:lnSpc>
                <a:spcPct val="120000"/>
              </a:lnSpc>
            </a:pPr>
            <a:r>
              <a:rPr lang="he-IL" dirty="0" smtClean="0">
                <a:solidFill>
                  <a:srgbClr val="F79646">
                    <a:lumMod val="50000"/>
                  </a:srgbClr>
                </a:solidFill>
              </a:rPr>
              <a:t>יכול </a:t>
            </a:r>
            <a:r>
              <a:rPr lang="he-IL" dirty="0">
                <a:solidFill>
                  <a:srgbClr val="F79646">
                    <a:lumMod val="50000"/>
                  </a:srgbClr>
                </a:solidFill>
              </a:rPr>
              <a:t>יעלם לבית הבחירה וימנע מהם מים ומזון בשביל שימותו?</a:t>
            </a:r>
          </a:p>
          <a:p>
            <a:pPr>
              <a:lnSpc>
                <a:spcPct val="120000"/>
              </a:lnSpc>
            </a:pPr>
            <a:r>
              <a:rPr lang="he-IL" dirty="0" err="1">
                <a:solidFill>
                  <a:srgbClr val="F79646">
                    <a:lumMod val="50000"/>
                  </a:srgbClr>
                </a:solidFill>
              </a:rPr>
              <a:t>ת''ל</a:t>
            </a:r>
            <a:r>
              <a:rPr lang="he-IL" dirty="0">
                <a:solidFill>
                  <a:srgbClr val="F79646">
                    <a:lumMod val="50000"/>
                  </a:srgbClr>
                </a:solidFill>
              </a:rPr>
              <a:t>: "ועשית עולותיך הבשר והדם" - לומר לך כדרך שאתה נוהג בעולה נהוג בתמורתה, </a:t>
            </a:r>
            <a:r>
              <a:rPr lang="he-IL" dirty="0">
                <a:solidFill>
                  <a:srgbClr val="F79646">
                    <a:lumMod val="50000"/>
                  </a:srgbClr>
                </a:solidFill>
              </a:rPr>
              <a:t>כדרך</a:t>
            </a:r>
            <a:r>
              <a:rPr lang="he-IL" dirty="0">
                <a:solidFill>
                  <a:srgbClr val="F79646">
                    <a:lumMod val="50000"/>
                  </a:srgbClr>
                </a:solidFill>
              </a:rPr>
              <a:t> שאתה נוהג בשלמים נהוג </a:t>
            </a:r>
            <a:r>
              <a:rPr lang="he-IL" dirty="0" err="1">
                <a:solidFill>
                  <a:srgbClr val="F79646">
                    <a:lumMod val="50000"/>
                  </a:srgbClr>
                </a:solidFill>
              </a:rPr>
              <a:t>בולדיהם</a:t>
            </a:r>
            <a:r>
              <a:rPr lang="he-IL" dirty="0">
                <a:solidFill>
                  <a:srgbClr val="F79646">
                    <a:lumMod val="50000"/>
                  </a:srgbClr>
                </a:solidFill>
              </a:rPr>
              <a:t>.</a:t>
            </a:r>
          </a:p>
          <a:p>
            <a:pPr>
              <a:lnSpc>
                <a:spcPct val="120000"/>
              </a:lnSpc>
            </a:pPr>
            <a:endParaRPr lang="he-IL" sz="1400" dirty="0" smtClean="0">
              <a:solidFill>
                <a:srgbClr val="F79646">
                  <a:lumMod val="50000"/>
                </a:srgbClr>
              </a:solidFill>
            </a:endParaRPr>
          </a:p>
          <a:p>
            <a:pPr>
              <a:lnSpc>
                <a:spcPct val="120000"/>
              </a:lnSpc>
            </a:pPr>
            <a:r>
              <a:rPr lang="he-IL" dirty="0" smtClean="0">
                <a:solidFill>
                  <a:srgbClr val="F79646">
                    <a:lumMod val="50000"/>
                  </a:srgbClr>
                </a:solidFill>
              </a:rPr>
              <a:t>יכול </a:t>
            </a:r>
            <a:r>
              <a:rPr lang="he-IL" dirty="0">
                <a:solidFill>
                  <a:srgbClr val="F79646">
                    <a:lumMod val="50000"/>
                  </a:srgbClr>
                </a:solidFill>
              </a:rPr>
              <a:t>אף ולד חטאת ותמורת אשם כן? </a:t>
            </a:r>
          </a:p>
          <a:p>
            <a:pPr>
              <a:lnSpc>
                <a:spcPct val="120000"/>
              </a:lnSpc>
            </a:pPr>
            <a:r>
              <a:rPr lang="he-IL" dirty="0" err="1">
                <a:solidFill>
                  <a:srgbClr val="F79646">
                    <a:lumMod val="50000"/>
                  </a:srgbClr>
                </a:solidFill>
              </a:rPr>
              <a:t>ת''ל</a:t>
            </a:r>
            <a:r>
              <a:rPr lang="he-IL" dirty="0">
                <a:solidFill>
                  <a:srgbClr val="F79646">
                    <a:lumMod val="50000"/>
                  </a:srgbClr>
                </a:solidFill>
              </a:rPr>
              <a:t>: "רק" - דברי ר' ישמעאל.</a:t>
            </a:r>
          </a:p>
          <a:p>
            <a:pPr>
              <a:lnSpc>
                <a:spcPct val="120000"/>
              </a:lnSpc>
            </a:pPr>
            <a:r>
              <a:rPr lang="he-IL" dirty="0" err="1">
                <a:solidFill>
                  <a:srgbClr val="F79646">
                    <a:lumMod val="50000"/>
                  </a:srgbClr>
                </a:solidFill>
              </a:rPr>
              <a:t>ר''ע</a:t>
            </a:r>
            <a:r>
              <a:rPr lang="he-IL" dirty="0">
                <a:solidFill>
                  <a:srgbClr val="F79646">
                    <a:lumMod val="50000"/>
                  </a:srgbClr>
                </a:solidFill>
              </a:rPr>
              <a:t> אומר: אינו צריך, הרי הוא אומר: "אשם הוא" </a:t>
            </a:r>
            <a:r>
              <a:rPr lang="he-IL" dirty="0" err="1">
                <a:solidFill>
                  <a:srgbClr val="F79646">
                    <a:lumMod val="50000"/>
                  </a:srgbClr>
                </a:solidFill>
              </a:rPr>
              <a:t>בהוייתו</a:t>
            </a:r>
            <a:r>
              <a:rPr lang="he-IL" dirty="0">
                <a:solidFill>
                  <a:srgbClr val="F79646">
                    <a:lumMod val="50000"/>
                  </a:srgbClr>
                </a:solidFill>
              </a:rPr>
              <a:t> יהא</a:t>
            </a:r>
            <a:r>
              <a:rPr lang="he-IL" dirty="0" smtClean="0">
                <a:solidFill>
                  <a:srgbClr val="F79646">
                    <a:lumMod val="50000"/>
                  </a:srgbClr>
                </a:solidFill>
              </a:rPr>
              <a:t>.</a:t>
            </a:r>
            <a:endParaRPr lang="he-IL" dirty="0">
              <a:solidFill>
                <a:srgbClr val="F79646">
                  <a:lumMod val="50000"/>
                </a:srgbClr>
              </a:solidFill>
            </a:endParaRPr>
          </a:p>
        </p:txBody>
      </p:sp>
      <p:sp>
        <p:nvSpPr>
          <p:cNvPr id="7" name="הסבר מלבני מעוגל 6"/>
          <p:cNvSpPr/>
          <p:nvPr/>
        </p:nvSpPr>
        <p:spPr>
          <a:xfrm>
            <a:off x="3437859" y="260648"/>
            <a:ext cx="5310605" cy="1844284"/>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a:solidFill>
                  <a:schemeClr val="tx1"/>
                </a:solidFill>
              </a:rPr>
              <a:t>היו לו מעות סתומים יפלו לנדבה: </a:t>
            </a:r>
          </a:p>
          <a:p>
            <a:pPr>
              <a:lnSpc>
                <a:spcPct val="120000"/>
              </a:lnSpc>
            </a:pPr>
            <a:r>
              <a:rPr lang="he-IL" sz="1300" dirty="0">
                <a:solidFill>
                  <a:schemeClr val="tx1"/>
                </a:solidFill>
              </a:rPr>
              <a:t>והלא דמי חטאת </a:t>
            </a:r>
            <a:r>
              <a:rPr lang="he-IL" sz="1300" dirty="0" err="1">
                <a:solidFill>
                  <a:schemeClr val="tx1"/>
                </a:solidFill>
              </a:rPr>
              <a:t>מעורבין</a:t>
            </a:r>
            <a:r>
              <a:rPr lang="he-IL" sz="1300" dirty="0">
                <a:solidFill>
                  <a:schemeClr val="tx1"/>
                </a:solidFill>
              </a:rPr>
              <a:t> בהן</a:t>
            </a:r>
            <a:r>
              <a:rPr lang="he-IL" sz="1300" dirty="0" smtClean="0">
                <a:solidFill>
                  <a:schemeClr val="tx1"/>
                </a:solidFill>
              </a:rPr>
              <a:t>!</a:t>
            </a:r>
            <a:endParaRPr lang="he-IL" sz="1300" dirty="0">
              <a:solidFill>
                <a:schemeClr val="tx1"/>
              </a:solidFill>
            </a:endParaRPr>
          </a:p>
          <a:p>
            <a:pPr>
              <a:lnSpc>
                <a:spcPct val="120000"/>
              </a:lnSpc>
            </a:pPr>
            <a:r>
              <a:rPr lang="he-IL" sz="1300" dirty="0" err="1">
                <a:solidFill>
                  <a:schemeClr val="tx1"/>
                </a:solidFill>
              </a:rPr>
              <a:t>א''ר</a:t>
            </a:r>
            <a:r>
              <a:rPr lang="he-IL" sz="1300" dirty="0">
                <a:solidFill>
                  <a:schemeClr val="tx1"/>
                </a:solidFill>
              </a:rPr>
              <a:t> יוחנן: הלכה היא בנזיר</a:t>
            </a:r>
            <a:r>
              <a:rPr lang="he-IL" sz="1300" dirty="0" smtClean="0">
                <a:solidFill>
                  <a:schemeClr val="tx1"/>
                </a:solidFill>
              </a:rPr>
              <a:t>.</a:t>
            </a:r>
            <a:endParaRPr lang="he-IL" sz="1300" dirty="0">
              <a:solidFill>
                <a:schemeClr val="tx1"/>
              </a:solidFill>
            </a:endParaRPr>
          </a:p>
          <a:p>
            <a:pPr>
              <a:lnSpc>
                <a:spcPct val="120000"/>
              </a:lnSpc>
            </a:pPr>
            <a:r>
              <a:rPr lang="he-IL" sz="1300" dirty="0" err="1">
                <a:solidFill>
                  <a:schemeClr val="tx1"/>
                </a:solidFill>
              </a:rPr>
              <a:t>ר''ל</a:t>
            </a:r>
            <a:r>
              <a:rPr lang="he-IL" sz="1300" dirty="0">
                <a:solidFill>
                  <a:schemeClr val="tx1"/>
                </a:solidFill>
              </a:rPr>
              <a:t> אמר: "לכל נדריהם ולכל </a:t>
            </a:r>
            <a:r>
              <a:rPr lang="he-IL" sz="1300" dirty="0" err="1">
                <a:solidFill>
                  <a:schemeClr val="tx1"/>
                </a:solidFill>
              </a:rPr>
              <a:t>נדבותם</a:t>
            </a:r>
            <a:r>
              <a:rPr lang="he-IL" sz="1300" dirty="0">
                <a:solidFill>
                  <a:schemeClr val="tx1"/>
                </a:solidFill>
              </a:rPr>
              <a:t>" - התורה אמרה: מותר נדר יהא לנדבה. </a:t>
            </a:r>
          </a:p>
          <a:p>
            <a:pPr>
              <a:lnSpc>
                <a:spcPct val="120000"/>
              </a:lnSpc>
            </a:pPr>
            <a:r>
              <a:rPr lang="he-IL" sz="1300" dirty="0" err="1">
                <a:solidFill>
                  <a:schemeClr val="tx1"/>
                </a:solidFill>
              </a:rPr>
              <a:t>בשלמא</a:t>
            </a:r>
            <a:r>
              <a:rPr lang="he-IL" sz="1300" dirty="0">
                <a:solidFill>
                  <a:schemeClr val="tx1"/>
                </a:solidFill>
              </a:rPr>
              <a:t> </a:t>
            </a:r>
            <a:r>
              <a:rPr lang="he-IL" sz="1300" dirty="0" err="1">
                <a:solidFill>
                  <a:schemeClr val="tx1"/>
                </a:solidFill>
              </a:rPr>
              <a:t>לר</a:t>
            </a:r>
            <a:r>
              <a:rPr lang="he-IL" sz="1300" dirty="0">
                <a:solidFill>
                  <a:schemeClr val="tx1"/>
                </a:solidFill>
              </a:rPr>
              <a:t>' יוחנן </a:t>
            </a:r>
            <a:r>
              <a:rPr lang="he-IL" sz="1300" dirty="0" err="1">
                <a:solidFill>
                  <a:schemeClr val="tx1"/>
                </a:solidFill>
              </a:rPr>
              <a:t>דאמר</a:t>
            </a:r>
            <a:r>
              <a:rPr lang="he-IL" sz="1300" dirty="0">
                <a:solidFill>
                  <a:schemeClr val="tx1"/>
                </a:solidFill>
              </a:rPr>
              <a:t> הלכה היא בנזיר - </a:t>
            </a:r>
            <a:r>
              <a:rPr lang="he-IL" sz="1300" dirty="0" err="1">
                <a:solidFill>
                  <a:schemeClr val="tx1"/>
                </a:solidFill>
              </a:rPr>
              <a:t>אמטו</a:t>
            </a:r>
            <a:r>
              <a:rPr lang="he-IL" sz="1300" dirty="0">
                <a:solidFill>
                  <a:schemeClr val="tx1"/>
                </a:solidFill>
              </a:rPr>
              <a:t> להכי </a:t>
            </a:r>
            <a:r>
              <a:rPr lang="he-IL" sz="1300" dirty="0" err="1">
                <a:solidFill>
                  <a:schemeClr val="tx1"/>
                </a:solidFill>
              </a:rPr>
              <a:t>סתומין</a:t>
            </a:r>
            <a:r>
              <a:rPr lang="he-IL" sz="1300" dirty="0">
                <a:solidFill>
                  <a:schemeClr val="tx1"/>
                </a:solidFill>
              </a:rPr>
              <a:t> אין, </a:t>
            </a:r>
            <a:r>
              <a:rPr lang="he-IL" sz="1300" dirty="0" err="1">
                <a:solidFill>
                  <a:schemeClr val="tx1"/>
                </a:solidFill>
              </a:rPr>
              <a:t>מפורשין</a:t>
            </a:r>
            <a:r>
              <a:rPr lang="he-IL" sz="1300" dirty="0">
                <a:solidFill>
                  <a:schemeClr val="tx1"/>
                </a:solidFill>
              </a:rPr>
              <a:t> לא</a:t>
            </a:r>
            <a:r>
              <a:rPr lang="he-IL" sz="1300" dirty="0" smtClean="0">
                <a:solidFill>
                  <a:schemeClr val="tx1"/>
                </a:solidFill>
              </a:rPr>
              <a:t>.</a:t>
            </a:r>
            <a:endParaRPr lang="he-IL" sz="1300" dirty="0">
              <a:solidFill>
                <a:schemeClr val="tx1"/>
              </a:solidFill>
            </a:endParaRPr>
          </a:p>
          <a:p>
            <a:pPr>
              <a:lnSpc>
                <a:spcPct val="120000"/>
              </a:lnSpc>
            </a:pPr>
            <a:r>
              <a:rPr lang="he-IL" sz="1300" dirty="0">
                <a:solidFill>
                  <a:schemeClr val="tx1"/>
                </a:solidFill>
              </a:rPr>
              <a:t>אלא </a:t>
            </a:r>
            <a:r>
              <a:rPr lang="he-IL" sz="1300" dirty="0" err="1">
                <a:solidFill>
                  <a:schemeClr val="tx1"/>
                </a:solidFill>
              </a:rPr>
              <a:t>לר</a:t>
            </a:r>
            <a:r>
              <a:rPr lang="he-IL" sz="1300" dirty="0">
                <a:solidFill>
                  <a:schemeClr val="tx1"/>
                </a:solidFill>
              </a:rPr>
              <a:t>''ל לכל נדריהם ולכל </a:t>
            </a:r>
            <a:r>
              <a:rPr lang="he-IL" sz="1300" dirty="0" err="1">
                <a:solidFill>
                  <a:schemeClr val="tx1"/>
                </a:solidFill>
              </a:rPr>
              <a:t>נדבותם</a:t>
            </a:r>
            <a:r>
              <a:rPr lang="he-IL" sz="1300" dirty="0">
                <a:solidFill>
                  <a:schemeClr val="tx1"/>
                </a:solidFill>
              </a:rPr>
              <a:t> - מאי איריא </a:t>
            </a:r>
            <a:r>
              <a:rPr lang="he-IL" sz="1300" dirty="0" err="1">
                <a:solidFill>
                  <a:schemeClr val="tx1"/>
                </a:solidFill>
              </a:rPr>
              <a:t>סתומין</a:t>
            </a:r>
            <a:r>
              <a:rPr lang="he-IL" sz="1300" dirty="0">
                <a:solidFill>
                  <a:schemeClr val="tx1"/>
                </a:solidFill>
              </a:rPr>
              <a:t>, אפי' </a:t>
            </a:r>
            <a:r>
              <a:rPr lang="he-IL" sz="1300" dirty="0" err="1">
                <a:solidFill>
                  <a:schemeClr val="tx1"/>
                </a:solidFill>
              </a:rPr>
              <a:t>מפורשין</a:t>
            </a:r>
            <a:r>
              <a:rPr lang="he-IL" sz="1300" dirty="0">
                <a:solidFill>
                  <a:schemeClr val="tx1"/>
                </a:solidFill>
              </a:rPr>
              <a:t>? </a:t>
            </a:r>
          </a:p>
          <a:p>
            <a:pPr>
              <a:lnSpc>
                <a:spcPct val="120000"/>
              </a:lnSpc>
            </a:pPr>
            <a:r>
              <a:rPr lang="he-IL" sz="1300" dirty="0">
                <a:solidFill>
                  <a:schemeClr val="tx1"/>
                </a:solidFill>
              </a:rPr>
              <a:t>אמר רבא: </a:t>
            </a:r>
            <a:r>
              <a:rPr lang="he-IL" sz="1300" dirty="0" err="1" smtClean="0">
                <a:solidFill>
                  <a:schemeClr val="tx1"/>
                </a:solidFill>
              </a:rPr>
              <a:t>מפורשין</a:t>
            </a:r>
            <a:r>
              <a:rPr lang="he-IL" sz="1300" dirty="0" smtClean="0">
                <a:solidFill>
                  <a:schemeClr val="tx1"/>
                </a:solidFill>
              </a:rPr>
              <a:t> </a:t>
            </a:r>
            <a:r>
              <a:rPr lang="he-IL" sz="1300" dirty="0">
                <a:solidFill>
                  <a:schemeClr val="tx1"/>
                </a:solidFill>
              </a:rPr>
              <a:t>לא מצית אמרת, כבר פסקה תנא דבי ר' ישמעאל: </a:t>
            </a:r>
          </a:p>
        </p:txBody>
      </p:sp>
      <p:sp>
        <p:nvSpPr>
          <p:cNvPr id="6" name="הסבר מלבני מעוגל 5"/>
          <p:cNvSpPr/>
          <p:nvPr/>
        </p:nvSpPr>
        <p:spPr>
          <a:xfrm>
            <a:off x="179512" y="2907787"/>
            <a:ext cx="2520280" cy="1445285"/>
          </a:xfrm>
          <a:prstGeom prst="wedgeRoundRectCallout">
            <a:avLst>
              <a:gd name="adj1" fmla="val 54899"/>
              <a:gd name="adj2" fmla="val -41642"/>
              <a:gd name="adj3" fmla="val 16667"/>
            </a:avLst>
          </a:prstGeom>
          <a:no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200" dirty="0" smtClean="0">
                <a:solidFill>
                  <a:schemeClr val="tx1"/>
                </a:solidFill>
              </a:rPr>
              <a:t>דברים </a:t>
            </a:r>
            <a:r>
              <a:rPr lang="he-IL" sz="1200" dirty="0" err="1" smtClean="0">
                <a:solidFill>
                  <a:schemeClr val="tx1"/>
                </a:solidFill>
              </a:rPr>
              <a:t>יב</a:t>
            </a:r>
            <a:r>
              <a:rPr lang="he-IL" sz="1200" dirty="0" smtClean="0">
                <a:solidFill>
                  <a:schemeClr val="tx1"/>
                </a:solidFill>
              </a:rPr>
              <a:t>/</a:t>
            </a:r>
            <a:r>
              <a:rPr lang="he-IL" sz="1200" dirty="0" err="1" smtClean="0">
                <a:solidFill>
                  <a:schemeClr val="tx1"/>
                </a:solidFill>
              </a:rPr>
              <a:t>כו-כז</a:t>
            </a:r>
            <a:r>
              <a:rPr lang="he-IL" sz="1200" dirty="0" smtClean="0">
                <a:solidFill>
                  <a:schemeClr val="tx1"/>
                </a:solidFill>
              </a:rPr>
              <a:t>:</a:t>
            </a:r>
          </a:p>
          <a:p>
            <a:pPr>
              <a:lnSpc>
                <a:spcPct val="120000"/>
              </a:lnSpc>
            </a:pPr>
            <a:r>
              <a:rPr lang="he-IL" sz="1200" dirty="0" smtClean="0">
                <a:solidFill>
                  <a:schemeClr val="tx1"/>
                </a:solidFill>
              </a:rPr>
              <a:t>רק </a:t>
            </a:r>
            <a:r>
              <a:rPr lang="he-IL" sz="1200" dirty="0">
                <a:solidFill>
                  <a:schemeClr val="tx1"/>
                </a:solidFill>
              </a:rPr>
              <a:t>קדשיך אשר יהיו לך ונדריך </a:t>
            </a:r>
            <a:r>
              <a:rPr lang="he-IL" sz="1200" dirty="0" err="1">
                <a:solidFill>
                  <a:schemeClr val="tx1"/>
                </a:solidFill>
              </a:rPr>
              <a:t>תשא</a:t>
            </a:r>
            <a:r>
              <a:rPr lang="he-IL" sz="1200" dirty="0">
                <a:solidFill>
                  <a:schemeClr val="tx1"/>
                </a:solidFill>
              </a:rPr>
              <a:t> ובאת אל המקום אשר יבחר </a:t>
            </a:r>
            <a:r>
              <a:rPr lang="he-IL" sz="1200" dirty="0" smtClean="0">
                <a:solidFill>
                  <a:schemeClr val="tx1"/>
                </a:solidFill>
              </a:rPr>
              <a:t>יהוה.</a:t>
            </a:r>
          </a:p>
          <a:p>
            <a:pPr>
              <a:lnSpc>
                <a:spcPct val="120000"/>
              </a:lnSpc>
            </a:pPr>
            <a:r>
              <a:rPr lang="he-IL" sz="1200" dirty="0">
                <a:solidFill>
                  <a:schemeClr val="tx1"/>
                </a:solidFill>
              </a:rPr>
              <a:t>ועשית </a:t>
            </a:r>
            <a:r>
              <a:rPr lang="he-IL" sz="1200" dirty="0" err="1">
                <a:solidFill>
                  <a:schemeClr val="tx1"/>
                </a:solidFill>
              </a:rPr>
              <a:t>עלתיך</a:t>
            </a:r>
            <a:r>
              <a:rPr lang="he-IL" sz="1200" dirty="0">
                <a:solidFill>
                  <a:schemeClr val="tx1"/>
                </a:solidFill>
              </a:rPr>
              <a:t> הבשר והדם על מזבח יהוה </a:t>
            </a:r>
            <a:r>
              <a:rPr lang="he-IL" sz="1200" dirty="0" err="1">
                <a:solidFill>
                  <a:schemeClr val="tx1"/>
                </a:solidFill>
              </a:rPr>
              <a:t>אלהיך</a:t>
            </a:r>
            <a:r>
              <a:rPr lang="he-IL" sz="1200" dirty="0">
                <a:solidFill>
                  <a:schemeClr val="tx1"/>
                </a:solidFill>
              </a:rPr>
              <a:t> ודם זבחיך </a:t>
            </a:r>
            <a:r>
              <a:rPr lang="he-IL" sz="1200" dirty="0" err="1">
                <a:solidFill>
                  <a:schemeClr val="tx1"/>
                </a:solidFill>
              </a:rPr>
              <a:t>ישפך</a:t>
            </a:r>
            <a:r>
              <a:rPr lang="he-IL" sz="1200" dirty="0">
                <a:solidFill>
                  <a:schemeClr val="tx1"/>
                </a:solidFill>
              </a:rPr>
              <a:t> על מזבח יהוה </a:t>
            </a:r>
            <a:r>
              <a:rPr lang="he-IL" sz="1200" dirty="0" err="1">
                <a:solidFill>
                  <a:schemeClr val="tx1"/>
                </a:solidFill>
              </a:rPr>
              <a:t>אלהיך</a:t>
            </a:r>
            <a:r>
              <a:rPr lang="he-IL" sz="1200" dirty="0">
                <a:solidFill>
                  <a:schemeClr val="tx1"/>
                </a:solidFill>
              </a:rPr>
              <a:t> והבשר </a:t>
            </a:r>
            <a:r>
              <a:rPr lang="he-IL" sz="1200" dirty="0" smtClean="0">
                <a:solidFill>
                  <a:schemeClr val="tx1"/>
                </a:solidFill>
              </a:rPr>
              <a:t>תאכל.</a:t>
            </a:r>
            <a:endParaRPr lang="he-IL" sz="1200" dirty="0">
              <a:solidFill>
                <a:schemeClr val="tx1"/>
              </a:solidFill>
            </a:endParaRPr>
          </a:p>
        </p:txBody>
      </p:sp>
    </p:spTree>
    <p:extLst>
      <p:ext uri="{BB962C8B-B14F-4D97-AF65-F5344CB8AC3E}">
        <p14:creationId xmlns:p14="http://schemas.microsoft.com/office/powerpoint/2010/main" val="336678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57154" y="35332"/>
            <a:ext cx="1656042" cy="369332"/>
          </a:xfrm>
          <a:prstGeom prst="rect">
            <a:avLst/>
          </a:prstGeom>
          <a:noFill/>
        </p:spPr>
        <p:txBody>
          <a:bodyPr wrap="square" rtlCol="1">
            <a:spAutoFit/>
          </a:bodyPr>
          <a:lstStyle/>
          <a:p>
            <a:r>
              <a:rPr lang="he-IL" b="1" dirty="0" smtClean="0">
                <a:solidFill>
                  <a:schemeClr val="bg1">
                    <a:lumMod val="50000"/>
                  </a:schemeClr>
                </a:solidFill>
              </a:rPr>
              <a:t>דף כה עמוד א</a:t>
            </a:r>
          </a:p>
        </p:txBody>
      </p:sp>
      <p:sp>
        <p:nvSpPr>
          <p:cNvPr id="8" name="הסבר מלבני מעוגל 7"/>
          <p:cNvSpPr/>
          <p:nvPr/>
        </p:nvSpPr>
        <p:spPr>
          <a:xfrm>
            <a:off x="2750284" y="260648"/>
            <a:ext cx="5833116" cy="2736304"/>
          </a:xfrm>
          <a:prstGeom prst="wedgeRoundRectCallout">
            <a:avLst>
              <a:gd name="adj1" fmla="val 53361"/>
              <a:gd name="adj2" fmla="val 4470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a:solidFill>
                  <a:srgbClr val="F79646">
                    <a:lumMod val="50000"/>
                  </a:srgbClr>
                </a:solidFill>
              </a:rPr>
              <a:t>"רק קדשיך אשר יהיו לך ונדריך" - </a:t>
            </a:r>
            <a:r>
              <a:rPr lang="he-IL" sz="1500" dirty="0" err="1">
                <a:solidFill>
                  <a:srgbClr val="F79646">
                    <a:lumMod val="50000"/>
                  </a:srgbClr>
                </a:solidFill>
              </a:rPr>
              <a:t>בולדי</a:t>
            </a:r>
            <a:r>
              <a:rPr lang="he-IL" sz="1500" dirty="0">
                <a:solidFill>
                  <a:srgbClr val="F79646">
                    <a:lumMod val="50000"/>
                  </a:srgbClr>
                </a:solidFill>
              </a:rPr>
              <a:t> קדשים ובתמורתם הכתוב מדבר.</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מה תקנתן? </a:t>
            </a:r>
          </a:p>
          <a:p>
            <a:pPr>
              <a:lnSpc>
                <a:spcPct val="120000"/>
              </a:lnSpc>
            </a:pPr>
            <a:r>
              <a:rPr lang="he-IL" sz="1500" dirty="0">
                <a:solidFill>
                  <a:srgbClr val="F79646">
                    <a:lumMod val="50000"/>
                  </a:srgbClr>
                </a:solidFill>
              </a:rPr>
              <a:t>"</a:t>
            </a:r>
            <a:r>
              <a:rPr lang="he-IL" sz="1500" dirty="0" err="1">
                <a:solidFill>
                  <a:srgbClr val="F79646">
                    <a:lumMod val="50000"/>
                  </a:srgbClr>
                </a:solidFill>
              </a:rPr>
              <a:t>תשא</a:t>
            </a:r>
            <a:r>
              <a:rPr lang="he-IL" sz="1500" dirty="0">
                <a:solidFill>
                  <a:srgbClr val="F79646">
                    <a:lumMod val="50000"/>
                  </a:srgbClr>
                </a:solidFill>
              </a:rPr>
              <a:t> ובאת אל המקום אשר יבחר ה'".</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יכול יעלם לבית הבחירה וימנע מהם מים ומזון בשביל שימותו?</a:t>
            </a:r>
          </a:p>
          <a:p>
            <a:pPr>
              <a:lnSpc>
                <a:spcPct val="120000"/>
              </a:lnSpc>
            </a:pPr>
            <a:r>
              <a:rPr lang="he-IL" sz="1500" dirty="0" err="1">
                <a:solidFill>
                  <a:srgbClr val="F79646">
                    <a:lumMod val="50000"/>
                  </a:srgbClr>
                </a:solidFill>
              </a:rPr>
              <a:t>ת''ל</a:t>
            </a:r>
            <a:r>
              <a:rPr lang="he-IL" sz="1500" dirty="0">
                <a:solidFill>
                  <a:srgbClr val="F79646">
                    <a:lumMod val="50000"/>
                  </a:srgbClr>
                </a:solidFill>
              </a:rPr>
              <a:t>: "ועשית עולותיך הבשר והדם" - לומר לך כדרך שאתה נוהג בעולה נהוג בתמורתה, כדרך שאתה נוהג בשלמים נהוג </a:t>
            </a:r>
            <a:r>
              <a:rPr lang="he-IL" sz="1500" dirty="0" err="1">
                <a:solidFill>
                  <a:srgbClr val="F79646">
                    <a:lumMod val="50000"/>
                  </a:srgbClr>
                </a:solidFill>
              </a:rPr>
              <a:t>בולדיהם</a:t>
            </a:r>
            <a:r>
              <a:rPr lang="he-IL" sz="1500" dirty="0">
                <a:solidFill>
                  <a:srgbClr val="F79646">
                    <a:lumMod val="50000"/>
                  </a:srgbClr>
                </a:solidFill>
              </a:rPr>
              <a:t>.</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יכול אף ולד חטאת ותמורת אשם כן? </a:t>
            </a:r>
          </a:p>
          <a:p>
            <a:pPr>
              <a:lnSpc>
                <a:spcPct val="120000"/>
              </a:lnSpc>
            </a:pPr>
            <a:r>
              <a:rPr lang="he-IL" sz="1500" dirty="0" err="1">
                <a:solidFill>
                  <a:srgbClr val="F79646">
                    <a:lumMod val="50000"/>
                  </a:srgbClr>
                </a:solidFill>
              </a:rPr>
              <a:t>ת''ל</a:t>
            </a:r>
            <a:r>
              <a:rPr lang="he-IL" sz="1500" dirty="0">
                <a:solidFill>
                  <a:srgbClr val="F79646">
                    <a:lumMod val="50000"/>
                  </a:srgbClr>
                </a:solidFill>
              </a:rPr>
              <a:t>: "רק" - דברי ר' ישמעאל.</a:t>
            </a:r>
          </a:p>
          <a:p>
            <a:pPr>
              <a:lnSpc>
                <a:spcPct val="120000"/>
              </a:lnSpc>
            </a:pPr>
            <a:r>
              <a:rPr lang="he-IL" sz="1500" dirty="0" err="1">
                <a:solidFill>
                  <a:srgbClr val="F79646">
                    <a:lumMod val="50000"/>
                  </a:srgbClr>
                </a:solidFill>
              </a:rPr>
              <a:t>ר''ע</a:t>
            </a:r>
            <a:r>
              <a:rPr lang="he-IL" sz="1500" dirty="0">
                <a:solidFill>
                  <a:srgbClr val="F79646">
                    <a:lumMod val="50000"/>
                  </a:srgbClr>
                </a:solidFill>
              </a:rPr>
              <a:t> אומר: אינו צריך, הרי הוא אומר: "אשם הוא" </a:t>
            </a:r>
            <a:r>
              <a:rPr lang="he-IL" sz="1500" dirty="0" err="1">
                <a:solidFill>
                  <a:srgbClr val="F79646">
                    <a:lumMod val="50000"/>
                  </a:srgbClr>
                </a:solidFill>
              </a:rPr>
              <a:t>בהוייתו</a:t>
            </a:r>
            <a:r>
              <a:rPr lang="he-IL" sz="1500" dirty="0">
                <a:solidFill>
                  <a:srgbClr val="F79646">
                    <a:lumMod val="50000"/>
                  </a:srgbClr>
                </a:solidFill>
              </a:rPr>
              <a:t> יהא.</a:t>
            </a:r>
          </a:p>
        </p:txBody>
      </p:sp>
    </p:spTree>
    <p:extLst>
      <p:ext uri="{BB962C8B-B14F-4D97-AF65-F5344CB8AC3E}">
        <p14:creationId xmlns:p14="http://schemas.microsoft.com/office/powerpoint/2010/main" val="65431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57154" y="35332"/>
            <a:ext cx="1656042" cy="646331"/>
          </a:xfrm>
          <a:prstGeom prst="rect">
            <a:avLst/>
          </a:prstGeom>
          <a:noFill/>
        </p:spPr>
        <p:txBody>
          <a:bodyPr wrap="square" rtlCol="1">
            <a:spAutoFit/>
          </a:bodyPr>
          <a:lstStyle/>
          <a:p>
            <a:r>
              <a:rPr lang="he-IL" b="1" dirty="0" smtClean="0">
                <a:solidFill>
                  <a:schemeClr val="bg1">
                    <a:lumMod val="50000"/>
                  </a:schemeClr>
                </a:solidFill>
              </a:rPr>
              <a:t>דף כה עמוד א - דף כה עמוד ב</a:t>
            </a:r>
          </a:p>
        </p:txBody>
      </p:sp>
      <p:sp>
        <p:nvSpPr>
          <p:cNvPr id="4" name="TextBox 3"/>
          <p:cNvSpPr txBox="1"/>
          <p:nvPr/>
        </p:nvSpPr>
        <p:spPr>
          <a:xfrm>
            <a:off x="622318" y="3573016"/>
            <a:ext cx="7880045" cy="2419124"/>
          </a:xfrm>
          <a:prstGeom prst="rect">
            <a:avLst/>
          </a:prstGeom>
          <a:noFill/>
        </p:spPr>
        <p:txBody>
          <a:bodyPr wrap="square" rtlCol="1">
            <a:spAutoFit/>
          </a:bodyPr>
          <a:lstStyle/>
          <a:p>
            <a:pPr>
              <a:lnSpc>
                <a:spcPct val="120000"/>
              </a:lnSpc>
            </a:pPr>
            <a:r>
              <a:rPr lang="he-IL" dirty="0" smtClean="0"/>
              <a:t> </a:t>
            </a:r>
            <a:r>
              <a:rPr lang="he-IL" dirty="0" err="1"/>
              <a:t>קתני</a:t>
            </a:r>
            <a:r>
              <a:rPr lang="he-IL" dirty="0"/>
              <a:t> </a:t>
            </a:r>
            <a:r>
              <a:rPr lang="he-IL" dirty="0" smtClean="0"/>
              <a:t>"</a:t>
            </a:r>
            <a:r>
              <a:rPr lang="he-IL" dirty="0">
                <a:solidFill>
                  <a:srgbClr val="F79646">
                    <a:lumMod val="50000"/>
                  </a:srgbClr>
                </a:solidFill>
              </a:rPr>
              <a:t>יכול יעלם לבית הבחירה וימנע מהם מים ומזון בשביל שימותו </a:t>
            </a:r>
            <a:r>
              <a:rPr lang="he-IL" dirty="0" err="1">
                <a:solidFill>
                  <a:srgbClr val="F79646">
                    <a:lumMod val="50000"/>
                  </a:srgbClr>
                </a:solidFill>
              </a:rPr>
              <a:t>ת''ל</a:t>
            </a:r>
            <a:r>
              <a:rPr lang="he-IL" dirty="0">
                <a:solidFill>
                  <a:srgbClr val="F79646">
                    <a:lumMod val="50000"/>
                  </a:srgbClr>
                </a:solidFill>
              </a:rPr>
              <a:t> ועשית עולותיך</a:t>
            </a:r>
            <a:r>
              <a:rPr lang="he-IL" dirty="0" smtClean="0"/>
              <a:t>" </a:t>
            </a:r>
          </a:p>
          <a:p>
            <a:pPr>
              <a:lnSpc>
                <a:spcPct val="120000"/>
              </a:lnSpc>
            </a:pPr>
            <a:endParaRPr lang="he-IL" dirty="0"/>
          </a:p>
          <a:p>
            <a:pPr>
              <a:lnSpc>
                <a:spcPct val="120000"/>
              </a:lnSpc>
            </a:pPr>
            <a:r>
              <a:rPr lang="he-IL" dirty="0" err="1" smtClean="0"/>
              <a:t>אמאי</a:t>
            </a:r>
            <a:r>
              <a:rPr lang="he-IL" dirty="0" smtClean="0"/>
              <a:t>? </a:t>
            </a:r>
            <a:r>
              <a:rPr lang="he-IL" dirty="0"/>
              <a:t>הא ולד חטאת הוא </a:t>
            </a:r>
            <a:r>
              <a:rPr lang="he-IL" dirty="0" err="1"/>
              <a:t>דגמירין</a:t>
            </a:r>
            <a:r>
              <a:rPr lang="he-IL" dirty="0"/>
              <a:t> בה </a:t>
            </a:r>
            <a:r>
              <a:rPr lang="he-IL" dirty="0" smtClean="0"/>
              <a:t>מיתה!</a:t>
            </a:r>
          </a:p>
          <a:p>
            <a:pPr>
              <a:lnSpc>
                <a:spcPct val="120000"/>
              </a:lnSpc>
            </a:pPr>
            <a:endParaRPr lang="he-IL" dirty="0"/>
          </a:p>
          <a:p>
            <a:pPr>
              <a:lnSpc>
                <a:spcPct val="120000"/>
              </a:lnSpc>
            </a:pPr>
            <a:r>
              <a:rPr lang="he-IL" dirty="0" smtClean="0"/>
              <a:t>אי </a:t>
            </a:r>
            <a:r>
              <a:rPr lang="he-IL" dirty="0"/>
              <a:t>לאו </a:t>
            </a:r>
            <a:r>
              <a:rPr lang="he-IL" dirty="0" smtClean="0"/>
              <a:t>קרא, </a:t>
            </a:r>
          </a:p>
          <a:p>
            <a:pPr>
              <a:lnSpc>
                <a:spcPct val="120000"/>
              </a:lnSpc>
            </a:pPr>
            <a:r>
              <a:rPr lang="he-IL" dirty="0" err="1" smtClean="0"/>
              <a:t>ה</a:t>
            </a:r>
            <a:r>
              <a:rPr lang="he-IL" dirty="0" err="1"/>
              <a:t>''א</a:t>
            </a:r>
            <a:r>
              <a:rPr lang="he-IL" dirty="0"/>
              <a:t> ולד חטאת בכל מקום וולדי קדשים בבית </a:t>
            </a:r>
            <a:r>
              <a:rPr lang="he-IL" dirty="0" smtClean="0"/>
              <a:t>הבחירה,</a:t>
            </a:r>
          </a:p>
          <a:p>
            <a:pPr>
              <a:lnSpc>
                <a:spcPct val="120000"/>
              </a:lnSpc>
            </a:pPr>
            <a:r>
              <a:rPr lang="he-IL" dirty="0" err="1" smtClean="0"/>
              <a:t>קמ</a:t>
            </a:r>
            <a:r>
              <a:rPr lang="he-IL" dirty="0"/>
              <a:t>''ל </a:t>
            </a:r>
            <a:r>
              <a:rPr lang="he-IL" dirty="0" smtClean="0"/>
              <a:t>דלא.</a:t>
            </a:r>
            <a:endParaRPr lang="he-IL" dirty="0"/>
          </a:p>
        </p:txBody>
      </p:sp>
      <p:sp>
        <p:nvSpPr>
          <p:cNvPr id="8" name="הסבר מלבני מעוגל 7"/>
          <p:cNvSpPr/>
          <p:nvPr/>
        </p:nvSpPr>
        <p:spPr>
          <a:xfrm>
            <a:off x="2750284" y="260648"/>
            <a:ext cx="5833116" cy="2736304"/>
          </a:xfrm>
          <a:prstGeom prst="wedgeRoundRectCallout">
            <a:avLst>
              <a:gd name="adj1" fmla="val 53361"/>
              <a:gd name="adj2" fmla="val 4470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a:solidFill>
                  <a:srgbClr val="F79646">
                    <a:lumMod val="50000"/>
                  </a:srgbClr>
                </a:solidFill>
              </a:rPr>
              <a:t>"רק קדשיך אשר יהיו לך ונדריך" - </a:t>
            </a:r>
            <a:r>
              <a:rPr lang="he-IL" sz="1500" dirty="0" err="1">
                <a:solidFill>
                  <a:srgbClr val="F79646">
                    <a:lumMod val="50000"/>
                  </a:srgbClr>
                </a:solidFill>
              </a:rPr>
              <a:t>בולדי</a:t>
            </a:r>
            <a:r>
              <a:rPr lang="he-IL" sz="1500" dirty="0">
                <a:solidFill>
                  <a:srgbClr val="F79646">
                    <a:lumMod val="50000"/>
                  </a:srgbClr>
                </a:solidFill>
              </a:rPr>
              <a:t> קדשים ובתמורתם הכתוב מדבר.</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מה תקנתן? </a:t>
            </a:r>
          </a:p>
          <a:p>
            <a:pPr>
              <a:lnSpc>
                <a:spcPct val="120000"/>
              </a:lnSpc>
            </a:pPr>
            <a:r>
              <a:rPr lang="he-IL" sz="1500" dirty="0">
                <a:solidFill>
                  <a:srgbClr val="F79646">
                    <a:lumMod val="50000"/>
                  </a:srgbClr>
                </a:solidFill>
              </a:rPr>
              <a:t>"</a:t>
            </a:r>
            <a:r>
              <a:rPr lang="he-IL" sz="1500" dirty="0" err="1">
                <a:solidFill>
                  <a:srgbClr val="F79646">
                    <a:lumMod val="50000"/>
                  </a:srgbClr>
                </a:solidFill>
              </a:rPr>
              <a:t>תשא</a:t>
            </a:r>
            <a:r>
              <a:rPr lang="he-IL" sz="1500" dirty="0">
                <a:solidFill>
                  <a:srgbClr val="F79646">
                    <a:lumMod val="50000"/>
                  </a:srgbClr>
                </a:solidFill>
              </a:rPr>
              <a:t> ובאת אל המקום אשר יבחר ה'".</a:t>
            </a:r>
          </a:p>
          <a:p>
            <a:pPr>
              <a:lnSpc>
                <a:spcPct val="120000"/>
              </a:lnSpc>
            </a:pPr>
            <a:endParaRPr lang="he-IL" sz="200" dirty="0">
              <a:solidFill>
                <a:srgbClr val="F79646">
                  <a:lumMod val="50000"/>
                </a:srgbClr>
              </a:solidFill>
            </a:endParaRPr>
          </a:p>
          <a:p>
            <a:pPr>
              <a:lnSpc>
                <a:spcPct val="120000"/>
              </a:lnSpc>
            </a:pPr>
            <a:r>
              <a:rPr lang="he-IL" sz="1500" b="1" dirty="0">
                <a:solidFill>
                  <a:srgbClr val="F79646">
                    <a:lumMod val="50000"/>
                  </a:srgbClr>
                </a:solidFill>
              </a:rPr>
              <a:t>יכול יעלם לבית הבחירה וימנע מהם מים ומזון בשביל שימותו?</a:t>
            </a:r>
          </a:p>
          <a:p>
            <a:pPr>
              <a:lnSpc>
                <a:spcPct val="120000"/>
              </a:lnSpc>
            </a:pPr>
            <a:r>
              <a:rPr lang="he-IL" sz="1500" dirty="0" err="1">
                <a:solidFill>
                  <a:srgbClr val="F79646">
                    <a:lumMod val="50000"/>
                  </a:srgbClr>
                </a:solidFill>
              </a:rPr>
              <a:t>ת''ל</a:t>
            </a:r>
            <a:r>
              <a:rPr lang="he-IL" sz="1500" dirty="0">
                <a:solidFill>
                  <a:srgbClr val="F79646">
                    <a:lumMod val="50000"/>
                  </a:srgbClr>
                </a:solidFill>
              </a:rPr>
              <a:t>: "ועשית עולותיך הבשר והדם" - לומר לך כדרך שאתה נוהג בעולה נהוג בתמורתה, כדרך שאתה נוהג בשלמים נהוג </a:t>
            </a:r>
            <a:r>
              <a:rPr lang="he-IL" sz="1500" dirty="0" err="1">
                <a:solidFill>
                  <a:srgbClr val="F79646">
                    <a:lumMod val="50000"/>
                  </a:srgbClr>
                </a:solidFill>
              </a:rPr>
              <a:t>בולדיהם</a:t>
            </a:r>
            <a:r>
              <a:rPr lang="he-IL" sz="1500" dirty="0">
                <a:solidFill>
                  <a:srgbClr val="F79646">
                    <a:lumMod val="50000"/>
                  </a:srgbClr>
                </a:solidFill>
              </a:rPr>
              <a:t>.</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יכול אף ולד חטאת ותמורת אשם כן? </a:t>
            </a:r>
          </a:p>
          <a:p>
            <a:pPr>
              <a:lnSpc>
                <a:spcPct val="120000"/>
              </a:lnSpc>
            </a:pPr>
            <a:r>
              <a:rPr lang="he-IL" sz="1500" dirty="0" err="1">
                <a:solidFill>
                  <a:srgbClr val="F79646">
                    <a:lumMod val="50000"/>
                  </a:srgbClr>
                </a:solidFill>
              </a:rPr>
              <a:t>ת''ל</a:t>
            </a:r>
            <a:r>
              <a:rPr lang="he-IL" sz="1500" dirty="0">
                <a:solidFill>
                  <a:srgbClr val="F79646">
                    <a:lumMod val="50000"/>
                  </a:srgbClr>
                </a:solidFill>
              </a:rPr>
              <a:t>: "רק" - דברי ר' ישמעאל.</a:t>
            </a:r>
          </a:p>
          <a:p>
            <a:pPr>
              <a:lnSpc>
                <a:spcPct val="120000"/>
              </a:lnSpc>
            </a:pPr>
            <a:r>
              <a:rPr lang="he-IL" sz="1500" dirty="0" err="1">
                <a:solidFill>
                  <a:srgbClr val="F79646">
                    <a:lumMod val="50000"/>
                  </a:srgbClr>
                </a:solidFill>
              </a:rPr>
              <a:t>ר''ע</a:t>
            </a:r>
            <a:r>
              <a:rPr lang="he-IL" sz="1500" dirty="0">
                <a:solidFill>
                  <a:srgbClr val="F79646">
                    <a:lumMod val="50000"/>
                  </a:srgbClr>
                </a:solidFill>
              </a:rPr>
              <a:t> אומר: אינו צריך, הרי הוא אומר: "אשם הוא" </a:t>
            </a:r>
            <a:r>
              <a:rPr lang="he-IL" sz="1500" dirty="0" err="1">
                <a:solidFill>
                  <a:srgbClr val="F79646">
                    <a:lumMod val="50000"/>
                  </a:srgbClr>
                </a:solidFill>
              </a:rPr>
              <a:t>בהוייתו</a:t>
            </a:r>
            <a:r>
              <a:rPr lang="he-IL" sz="1500" dirty="0">
                <a:solidFill>
                  <a:srgbClr val="F79646">
                    <a:lumMod val="50000"/>
                  </a:srgbClr>
                </a:solidFill>
              </a:rPr>
              <a:t> יהא.</a:t>
            </a:r>
          </a:p>
        </p:txBody>
      </p:sp>
      <p:sp>
        <p:nvSpPr>
          <p:cNvPr id="9" name="TextBox 8"/>
          <p:cNvSpPr txBox="1"/>
          <p:nvPr/>
        </p:nvSpPr>
        <p:spPr>
          <a:xfrm>
            <a:off x="8467613" y="5340011"/>
            <a:ext cx="576064" cy="215444"/>
          </a:xfrm>
          <a:prstGeom prst="rect">
            <a:avLst/>
          </a:prstGeom>
          <a:noFill/>
        </p:spPr>
        <p:txBody>
          <a:bodyPr wrap="square" rtlCol="1">
            <a:spAutoFit/>
          </a:bodyPr>
          <a:lstStyle/>
          <a:p>
            <a:r>
              <a:rPr lang="he-IL" sz="800" dirty="0" smtClean="0"/>
              <a:t>עמוד </a:t>
            </a:r>
            <a:r>
              <a:rPr lang="he-IL" sz="800" dirty="0"/>
              <a:t>ב</a:t>
            </a:r>
          </a:p>
        </p:txBody>
      </p:sp>
    </p:spTree>
    <p:extLst>
      <p:ext uri="{BB962C8B-B14F-4D97-AF65-F5344CB8AC3E}">
        <p14:creationId xmlns:p14="http://schemas.microsoft.com/office/powerpoint/2010/main" val="834317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5638" y="35332"/>
            <a:ext cx="1607480" cy="369332"/>
          </a:xfrm>
          <a:prstGeom prst="rect">
            <a:avLst/>
          </a:prstGeom>
          <a:noFill/>
        </p:spPr>
        <p:txBody>
          <a:bodyPr wrap="square" rtlCol="1">
            <a:spAutoFit/>
          </a:bodyPr>
          <a:lstStyle/>
          <a:p>
            <a:r>
              <a:rPr lang="he-IL" b="1" dirty="0" smtClean="0">
                <a:solidFill>
                  <a:schemeClr val="bg1">
                    <a:lumMod val="50000"/>
                  </a:schemeClr>
                </a:solidFill>
              </a:rPr>
              <a:t>דף כה עמוד ב</a:t>
            </a:r>
          </a:p>
        </p:txBody>
      </p:sp>
      <p:sp>
        <p:nvSpPr>
          <p:cNvPr id="4" name="TextBox 3"/>
          <p:cNvSpPr txBox="1"/>
          <p:nvPr/>
        </p:nvSpPr>
        <p:spPr>
          <a:xfrm>
            <a:off x="622318" y="3292444"/>
            <a:ext cx="7880045" cy="3268587"/>
          </a:xfrm>
          <a:prstGeom prst="rect">
            <a:avLst/>
          </a:prstGeom>
          <a:noFill/>
        </p:spPr>
        <p:txBody>
          <a:bodyPr wrap="square" rtlCol="1">
            <a:spAutoFit/>
          </a:bodyPr>
          <a:lstStyle/>
          <a:p>
            <a:pPr>
              <a:lnSpc>
                <a:spcPct val="120000"/>
              </a:lnSpc>
            </a:pPr>
            <a:r>
              <a:rPr lang="he-IL" dirty="0" err="1"/>
              <a:t>קתני</a:t>
            </a:r>
            <a:r>
              <a:rPr lang="he-IL" dirty="0"/>
              <a:t> </a:t>
            </a:r>
            <a:r>
              <a:rPr lang="he-IL" dirty="0" smtClean="0"/>
              <a:t>"</a:t>
            </a:r>
            <a:r>
              <a:rPr lang="he-IL" dirty="0">
                <a:solidFill>
                  <a:srgbClr val="F79646">
                    <a:lumMod val="50000"/>
                  </a:srgbClr>
                </a:solidFill>
              </a:rPr>
              <a:t>יכול אף ולד חטאת ותמורת אשם כן </a:t>
            </a:r>
            <a:r>
              <a:rPr lang="he-IL" dirty="0" err="1">
                <a:solidFill>
                  <a:srgbClr val="F79646">
                    <a:lumMod val="50000"/>
                  </a:srgbClr>
                </a:solidFill>
              </a:rPr>
              <a:t>ת''ל</a:t>
            </a:r>
            <a:r>
              <a:rPr lang="he-IL" dirty="0">
                <a:solidFill>
                  <a:srgbClr val="F79646">
                    <a:lumMod val="50000"/>
                  </a:srgbClr>
                </a:solidFill>
              </a:rPr>
              <a:t> רק</a:t>
            </a:r>
            <a:r>
              <a:rPr lang="he-IL" dirty="0" smtClean="0"/>
              <a:t>"</a:t>
            </a:r>
          </a:p>
          <a:p>
            <a:pPr>
              <a:lnSpc>
                <a:spcPct val="120000"/>
              </a:lnSpc>
            </a:pPr>
            <a:endParaRPr lang="he-IL" sz="1600" dirty="0"/>
          </a:p>
          <a:p>
            <a:pPr>
              <a:lnSpc>
                <a:spcPct val="120000"/>
              </a:lnSpc>
            </a:pPr>
            <a:r>
              <a:rPr lang="he-IL" dirty="0" smtClean="0"/>
              <a:t>למה </a:t>
            </a:r>
            <a:r>
              <a:rPr lang="he-IL" dirty="0"/>
              <a:t>לי </a:t>
            </a:r>
            <a:r>
              <a:rPr lang="he-IL" dirty="0" smtClean="0"/>
              <a:t>קרא? </a:t>
            </a:r>
            <a:r>
              <a:rPr lang="he-IL" dirty="0" err="1"/>
              <a:t>הילכתא</a:t>
            </a:r>
            <a:r>
              <a:rPr lang="he-IL" dirty="0"/>
              <a:t> </a:t>
            </a:r>
            <a:r>
              <a:rPr lang="he-IL" dirty="0" err="1"/>
              <a:t>גמירי</a:t>
            </a:r>
            <a:r>
              <a:rPr lang="he-IL" dirty="0"/>
              <a:t> </a:t>
            </a:r>
            <a:r>
              <a:rPr lang="he-IL" dirty="0" smtClean="0"/>
              <a:t>לה: </a:t>
            </a:r>
            <a:r>
              <a:rPr lang="he-IL" dirty="0"/>
              <a:t>ולד חטאת למיתה </a:t>
            </a:r>
            <a:r>
              <a:rPr lang="he-IL" dirty="0" smtClean="0"/>
              <a:t>אזיל! </a:t>
            </a:r>
          </a:p>
          <a:p>
            <a:pPr>
              <a:lnSpc>
                <a:spcPct val="120000"/>
              </a:lnSpc>
            </a:pPr>
            <a:endParaRPr lang="he-IL" sz="1600" dirty="0"/>
          </a:p>
          <a:p>
            <a:pPr>
              <a:lnSpc>
                <a:spcPct val="120000"/>
              </a:lnSpc>
            </a:pPr>
            <a:r>
              <a:rPr lang="he-IL" dirty="0" smtClean="0"/>
              <a:t>הכי </a:t>
            </a:r>
            <a:r>
              <a:rPr lang="he-IL" dirty="0" err="1" smtClean="0"/>
              <a:t>נמי</a:t>
            </a:r>
            <a:r>
              <a:rPr lang="he-IL" dirty="0" smtClean="0"/>
              <a:t>, </a:t>
            </a:r>
            <a:r>
              <a:rPr lang="he-IL" dirty="0"/>
              <a:t>וקרא לאשם הוא </a:t>
            </a:r>
            <a:r>
              <a:rPr lang="he-IL" dirty="0" err="1" smtClean="0"/>
              <a:t>דאתא</a:t>
            </a:r>
            <a:r>
              <a:rPr lang="he-IL" dirty="0" smtClean="0"/>
              <a:t>.</a:t>
            </a:r>
          </a:p>
          <a:p>
            <a:pPr>
              <a:lnSpc>
                <a:spcPct val="120000"/>
              </a:lnSpc>
            </a:pPr>
            <a:endParaRPr lang="he-IL" sz="1600" dirty="0"/>
          </a:p>
          <a:p>
            <a:pPr>
              <a:lnSpc>
                <a:spcPct val="120000"/>
              </a:lnSpc>
            </a:pPr>
            <a:r>
              <a:rPr lang="he-IL" dirty="0" smtClean="0"/>
              <a:t>אשם </a:t>
            </a:r>
            <a:r>
              <a:rPr lang="he-IL" dirty="0" err="1"/>
              <a:t>נמי</a:t>
            </a:r>
            <a:r>
              <a:rPr lang="he-IL" dirty="0"/>
              <a:t> </a:t>
            </a:r>
            <a:r>
              <a:rPr lang="he-IL" dirty="0" err="1"/>
              <a:t>הילכתא</a:t>
            </a:r>
            <a:r>
              <a:rPr lang="he-IL" dirty="0"/>
              <a:t> </a:t>
            </a:r>
            <a:r>
              <a:rPr lang="he-IL" dirty="0" err="1"/>
              <a:t>גמירי</a:t>
            </a:r>
            <a:r>
              <a:rPr lang="he-IL" dirty="0"/>
              <a:t> </a:t>
            </a:r>
            <a:r>
              <a:rPr lang="he-IL" dirty="0" smtClean="0"/>
              <a:t>לה: כל </a:t>
            </a:r>
            <a:r>
              <a:rPr lang="he-IL" dirty="0"/>
              <a:t>שאילו בחטאת מתה באשם </a:t>
            </a:r>
            <a:r>
              <a:rPr lang="he-IL" dirty="0" smtClean="0"/>
              <a:t>רועה! </a:t>
            </a:r>
          </a:p>
          <a:p>
            <a:pPr>
              <a:lnSpc>
                <a:spcPct val="120000"/>
              </a:lnSpc>
            </a:pPr>
            <a:endParaRPr lang="he-IL" sz="1600" dirty="0"/>
          </a:p>
          <a:p>
            <a:pPr>
              <a:lnSpc>
                <a:spcPct val="120000"/>
              </a:lnSpc>
            </a:pPr>
            <a:r>
              <a:rPr lang="he-IL" dirty="0" smtClean="0"/>
              <a:t>אלא </a:t>
            </a:r>
            <a:r>
              <a:rPr lang="he-IL" dirty="0"/>
              <a:t>אי </a:t>
            </a:r>
            <a:r>
              <a:rPr lang="he-IL" dirty="0" err="1" smtClean="0"/>
              <a:t>מהילכתא</a:t>
            </a:r>
            <a:r>
              <a:rPr lang="he-IL" dirty="0" smtClean="0"/>
              <a:t>, </a:t>
            </a:r>
            <a:r>
              <a:rPr lang="he-IL" dirty="0" err="1"/>
              <a:t>הוה</a:t>
            </a:r>
            <a:r>
              <a:rPr lang="he-IL" dirty="0"/>
              <a:t> </a:t>
            </a:r>
            <a:r>
              <a:rPr lang="he-IL" dirty="0" err="1"/>
              <a:t>אמינא</a:t>
            </a:r>
            <a:r>
              <a:rPr lang="he-IL" dirty="0"/>
              <a:t> </a:t>
            </a:r>
            <a:r>
              <a:rPr lang="he-IL" dirty="0" err="1"/>
              <a:t>הילכתא</a:t>
            </a:r>
            <a:r>
              <a:rPr lang="he-IL" dirty="0"/>
              <a:t> ואי </a:t>
            </a:r>
            <a:r>
              <a:rPr lang="he-IL" dirty="0" err="1"/>
              <a:t>אקריביה</a:t>
            </a:r>
            <a:r>
              <a:rPr lang="he-IL" dirty="0"/>
              <a:t> לא </a:t>
            </a:r>
            <a:r>
              <a:rPr lang="he-IL" dirty="0" err="1"/>
              <a:t>ליחייב</a:t>
            </a:r>
            <a:r>
              <a:rPr lang="he-IL" dirty="0"/>
              <a:t> עליה ולא </a:t>
            </a:r>
            <a:r>
              <a:rPr lang="he-IL" dirty="0" smtClean="0"/>
              <a:t>כלום, </a:t>
            </a:r>
          </a:p>
          <a:p>
            <a:pPr>
              <a:lnSpc>
                <a:spcPct val="120000"/>
              </a:lnSpc>
            </a:pPr>
            <a:r>
              <a:rPr lang="he-IL" dirty="0" err="1" smtClean="0"/>
              <a:t>קמ</a:t>
            </a:r>
            <a:r>
              <a:rPr lang="he-IL" dirty="0"/>
              <a:t>''ל קרא דאי מקריב ליה </a:t>
            </a:r>
            <a:r>
              <a:rPr lang="he-IL" dirty="0" err="1"/>
              <a:t>קאים</a:t>
            </a:r>
            <a:r>
              <a:rPr lang="he-IL" dirty="0"/>
              <a:t> עליה </a:t>
            </a:r>
            <a:r>
              <a:rPr lang="he-IL" dirty="0" smtClean="0"/>
              <a:t>בעשה.</a:t>
            </a:r>
            <a:endParaRPr lang="he-IL" dirty="0"/>
          </a:p>
        </p:txBody>
      </p:sp>
      <p:sp>
        <p:nvSpPr>
          <p:cNvPr id="8" name="הסבר מלבני מעוגל 7"/>
          <p:cNvSpPr/>
          <p:nvPr/>
        </p:nvSpPr>
        <p:spPr>
          <a:xfrm>
            <a:off x="2750284" y="260648"/>
            <a:ext cx="5833116" cy="2736304"/>
          </a:xfrm>
          <a:prstGeom prst="wedgeRoundRectCallout">
            <a:avLst>
              <a:gd name="adj1" fmla="val 53361"/>
              <a:gd name="adj2" fmla="val 4470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a:solidFill>
                  <a:srgbClr val="F79646">
                    <a:lumMod val="50000"/>
                  </a:srgbClr>
                </a:solidFill>
              </a:rPr>
              <a:t>"רק קדשיך אשר יהיו לך ונדריך" - </a:t>
            </a:r>
            <a:r>
              <a:rPr lang="he-IL" sz="1500" dirty="0" err="1">
                <a:solidFill>
                  <a:srgbClr val="F79646">
                    <a:lumMod val="50000"/>
                  </a:srgbClr>
                </a:solidFill>
              </a:rPr>
              <a:t>בולדי</a:t>
            </a:r>
            <a:r>
              <a:rPr lang="he-IL" sz="1500" dirty="0">
                <a:solidFill>
                  <a:srgbClr val="F79646">
                    <a:lumMod val="50000"/>
                  </a:srgbClr>
                </a:solidFill>
              </a:rPr>
              <a:t> קדשים ובתמורתם הכתוב מדבר.</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מה תקנתן? </a:t>
            </a:r>
          </a:p>
          <a:p>
            <a:pPr>
              <a:lnSpc>
                <a:spcPct val="120000"/>
              </a:lnSpc>
            </a:pPr>
            <a:r>
              <a:rPr lang="he-IL" sz="1500" dirty="0">
                <a:solidFill>
                  <a:srgbClr val="F79646">
                    <a:lumMod val="50000"/>
                  </a:srgbClr>
                </a:solidFill>
              </a:rPr>
              <a:t>"</a:t>
            </a:r>
            <a:r>
              <a:rPr lang="he-IL" sz="1500" dirty="0" err="1">
                <a:solidFill>
                  <a:srgbClr val="F79646">
                    <a:lumMod val="50000"/>
                  </a:srgbClr>
                </a:solidFill>
              </a:rPr>
              <a:t>תשא</a:t>
            </a:r>
            <a:r>
              <a:rPr lang="he-IL" sz="1500" dirty="0">
                <a:solidFill>
                  <a:srgbClr val="F79646">
                    <a:lumMod val="50000"/>
                  </a:srgbClr>
                </a:solidFill>
              </a:rPr>
              <a:t> ובאת אל המקום אשר יבחר ה'".</a:t>
            </a:r>
          </a:p>
          <a:p>
            <a:pPr>
              <a:lnSpc>
                <a:spcPct val="120000"/>
              </a:lnSpc>
            </a:pPr>
            <a:endParaRPr lang="he-IL" sz="200" dirty="0">
              <a:solidFill>
                <a:srgbClr val="F79646">
                  <a:lumMod val="50000"/>
                </a:srgbClr>
              </a:solidFill>
            </a:endParaRPr>
          </a:p>
          <a:p>
            <a:pPr>
              <a:lnSpc>
                <a:spcPct val="120000"/>
              </a:lnSpc>
            </a:pPr>
            <a:r>
              <a:rPr lang="he-IL" sz="1500" dirty="0">
                <a:solidFill>
                  <a:srgbClr val="F79646">
                    <a:lumMod val="50000"/>
                  </a:srgbClr>
                </a:solidFill>
              </a:rPr>
              <a:t>יכול יעלם לבית הבחירה וימנע מהם מים ומזון בשביל שימותו?</a:t>
            </a:r>
          </a:p>
          <a:p>
            <a:pPr>
              <a:lnSpc>
                <a:spcPct val="120000"/>
              </a:lnSpc>
            </a:pPr>
            <a:r>
              <a:rPr lang="he-IL" sz="1500" dirty="0" err="1">
                <a:solidFill>
                  <a:srgbClr val="F79646">
                    <a:lumMod val="50000"/>
                  </a:srgbClr>
                </a:solidFill>
              </a:rPr>
              <a:t>ת''ל</a:t>
            </a:r>
            <a:r>
              <a:rPr lang="he-IL" sz="1500" dirty="0">
                <a:solidFill>
                  <a:srgbClr val="F79646">
                    <a:lumMod val="50000"/>
                  </a:srgbClr>
                </a:solidFill>
              </a:rPr>
              <a:t>: "ועשית עולותיך הבשר והדם" - לומר לך כדרך שאתה נוהג בעולה נהוג בתמורתה, כדרך שאתה נוהג בשלמים נהוג </a:t>
            </a:r>
            <a:r>
              <a:rPr lang="he-IL" sz="1500" dirty="0" err="1">
                <a:solidFill>
                  <a:srgbClr val="F79646">
                    <a:lumMod val="50000"/>
                  </a:srgbClr>
                </a:solidFill>
              </a:rPr>
              <a:t>בולדיהם</a:t>
            </a:r>
            <a:r>
              <a:rPr lang="he-IL" sz="1500" dirty="0">
                <a:solidFill>
                  <a:srgbClr val="F79646">
                    <a:lumMod val="50000"/>
                  </a:srgbClr>
                </a:solidFill>
              </a:rPr>
              <a:t>.</a:t>
            </a:r>
          </a:p>
          <a:p>
            <a:pPr>
              <a:lnSpc>
                <a:spcPct val="120000"/>
              </a:lnSpc>
            </a:pPr>
            <a:endParaRPr lang="he-IL" sz="200" dirty="0">
              <a:solidFill>
                <a:srgbClr val="F79646">
                  <a:lumMod val="50000"/>
                </a:srgbClr>
              </a:solidFill>
            </a:endParaRPr>
          </a:p>
          <a:p>
            <a:pPr>
              <a:lnSpc>
                <a:spcPct val="120000"/>
              </a:lnSpc>
            </a:pPr>
            <a:r>
              <a:rPr lang="he-IL" sz="1500" b="1" dirty="0">
                <a:solidFill>
                  <a:srgbClr val="F79646">
                    <a:lumMod val="50000"/>
                  </a:srgbClr>
                </a:solidFill>
              </a:rPr>
              <a:t>יכול אף ולד חטאת ותמורת אשם כן? </a:t>
            </a:r>
          </a:p>
          <a:p>
            <a:pPr>
              <a:lnSpc>
                <a:spcPct val="120000"/>
              </a:lnSpc>
            </a:pPr>
            <a:r>
              <a:rPr lang="he-IL" sz="1500" b="1" dirty="0" err="1">
                <a:solidFill>
                  <a:srgbClr val="F79646">
                    <a:lumMod val="50000"/>
                  </a:srgbClr>
                </a:solidFill>
              </a:rPr>
              <a:t>ת''ל</a:t>
            </a:r>
            <a:r>
              <a:rPr lang="he-IL" sz="1500" b="1" dirty="0">
                <a:solidFill>
                  <a:srgbClr val="F79646">
                    <a:lumMod val="50000"/>
                  </a:srgbClr>
                </a:solidFill>
              </a:rPr>
              <a:t>: "רק" </a:t>
            </a:r>
            <a:r>
              <a:rPr lang="he-IL" sz="1500" dirty="0">
                <a:solidFill>
                  <a:srgbClr val="F79646">
                    <a:lumMod val="50000"/>
                  </a:srgbClr>
                </a:solidFill>
              </a:rPr>
              <a:t>- דברי ר' ישמעאל.</a:t>
            </a:r>
          </a:p>
          <a:p>
            <a:pPr>
              <a:lnSpc>
                <a:spcPct val="120000"/>
              </a:lnSpc>
            </a:pPr>
            <a:r>
              <a:rPr lang="he-IL" sz="1500" dirty="0" err="1">
                <a:solidFill>
                  <a:srgbClr val="F79646">
                    <a:lumMod val="50000"/>
                  </a:srgbClr>
                </a:solidFill>
              </a:rPr>
              <a:t>ר''ע</a:t>
            </a:r>
            <a:r>
              <a:rPr lang="he-IL" sz="1500" dirty="0">
                <a:solidFill>
                  <a:srgbClr val="F79646">
                    <a:lumMod val="50000"/>
                  </a:srgbClr>
                </a:solidFill>
              </a:rPr>
              <a:t> אומר: אינו צריך, הרי הוא אומר: "אשם הוא" </a:t>
            </a:r>
            <a:r>
              <a:rPr lang="he-IL" sz="1500" dirty="0" err="1">
                <a:solidFill>
                  <a:srgbClr val="F79646">
                    <a:lumMod val="50000"/>
                  </a:srgbClr>
                </a:solidFill>
              </a:rPr>
              <a:t>בהוייתו</a:t>
            </a:r>
            <a:r>
              <a:rPr lang="he-IL" sz="1500" dirty="0">
                <a:solidFill>
                  <a:srgbClr val="F79646">
                    <a:lumMod val="50000"/>
                  </a:srgbClr>
                </a:solidFill>
              </a:rPr>
              <a:t> יהא.</a:t>
            </a:r>
          </a:p>
        </p:txBody>
      </p:sp>
    </p:spTree>
    <p:extLst>
      <p:ext uri="{BB962C8B-B14F-4D97-AF65-F5344CB8AC3E}">
        <p14:creationId xmlns:p14="http://schemas.microsoft.com/office/powerpoint/2010/main" val="1085634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8901</TotalTime>
  <Words>2854</Words>
  <Application>Microsoft Office PowerPoint</Application>
  <PresentationFormat>‫הצגה על המסך (4:3)</PresentationFormat>
  <Paragraphs>281</Paragraphs>
  <Slides>12</Slides>
  <Notes>9</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משפחה</cp:lastModifiedBy>
  <cp:revision>953</cp:revision>
  <dcterms:created xsi:type="dcterms:W3CDTF">2015-01-28T10:22:53Z</dcterms:created>
  <dcterms:modified xsi:type="dcterms:W3CDTF">2015-09-16T17:48:34Z</dcterms:modified>
</cp:coreProperties>
</file>