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276" r:id="rId2"/>
    <p:sldId id="340" r:id="rId3"/>
    <p:sldId id="341" r:id="rId4"/>
    <p:sldId id="344" r:id="rId5"/>
    <p:sldId id="343" r:id="rId6"/>
    <p:sldId id="339" r:id="rId7"/>
    <p:sldId id="345" r:id="rId8"/>
    <p:sldId id="347" r:id="rId9"/>
    <p:sldId id="348" r:id="rId10"/>
    <p:sldId id="346" r:id="rId11"/>
    <p:sldId id="349" r:id="rId12"/>
    <p:sldId id="350" r:id="rId13"/>
    <p:sldId id="274" r:id="rId14"/>
    <p:sldId id="293" r:id="rId15"/>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הראל" initials="ה" lastIdx="1" clrIdx="0">
    <p:extLst>
      <p:ext uri="{19B8F6BF-5375-455C-9EA6-DF929625EA0E}">
        <p15:presenceInfo xmlns:p15="http://schemas.microsoft.com/office/powerpoint/2012/main" userId="הרא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76029" autoAdjust="0"/>
  </p:normalViewPr>
  <p:slideViewPr>
    <p:cSldViewPr>
      <p:cViewPr varScale="1">
        <p:scale>
          <a:sx n="57" d="100"/>
          <a:sy n="57" d="100"/>
        </p:scale>
        <p:origin x="180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t>כ"ה/תשרי/תשע"ו</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0" baseline="0" dirty="0" err="1" smtClean="0"/>
              <a:t>תוס</a:t>
            </a:r>
            <a:r>
              <a:rPr lang="he-IL" b="0" baseline="0" dirty="0" smtClean="0"/>
              <a:t>': </a:t>
            </a:r>
            <a:r>
              <a:rPr lang="he-IL" b="1" dirty="0" err="1" smtClean="0"/>
              <a:t>וחכ</a:t>
            </a:r>
            <a:r>
              <a:rPr lang="he-IL" b="1" dirty="0" smtClean="0"/>
              <a:t>''א</a:t>
            </a:r>
            <a:r>
              <a:rPr lang="he-IL" dirty="0" smtClean="0"/>
              <a:t> יביא שאר קרבנותיו ויטהר. פי' לכשיטהר כך מפרש בירושלמי </a:t>
            </a:r>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2</a:t>
            </a:fld>
            <a:endParaRPr lang="he-IL"/>
          </a:p>
        </p:txBody>
      </p:sp>
    </p:spTree>
    <p:extLst>
      <p:ext uri="{BB962C8B-B14F-4D97-AF65-F5344CB8AC3E}">
        <p14:creationId xmlns:p14="http://schemas.microsoft.com/office/powerpoint/2010/main" val="1398055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והואיל ולא בא הכתוב להזהיר על כל נפשות מת אלא משום </a:t>
            </a:r>
            <a:r>
              <a:rPr lang="he-IL" dirty="0" err="1" smtClean="0"/>
              <a:t>קרובין</a:t>
            </a:r>
            <a:r>
              <a:rPr lang="he-IL" dirty="0" smtClean="0"/>
              <a:t> מה </a:t>
            </a:r>
            <a:r>
              <a:rPr lang="he-IL" dirty="0" err="1" smtClean="0"/>
              <a:t>ת''ל</a:t>
            </a:r>
            <a:r>
              <a:rPr lang="he-IL" dirty="0" smtClean="0"/>
              <a:t> לאביו לא בא אלא לומר לך לאביו אינו מיטמא אבל מיטמא הוא למת מצוה</a:t>
            </a:r>
          </a:p>
          <a:p>
            <a:endParaRPr lang="he-IL" b="0" baseline="0" dirty="0" smtClean="0"/>
          </a:p>
          <a:p>
            <a:r>
              <a:rPr lang="he-IL" dirty="0" err="1" smtClean="0"/>
              <a:t>תוס</a:t>
            </a:r>
            <a:r>
              <a:rPr lang="he-IL" dirty="0" smtClean="0"/>
              <a:t>': </a:t>
            </a:r>
            <a:r>
              <a:rPr lang="he-IL" dirty="0" err="1" smtClean="0"/>
              <a:t>וא</a:t>
            </a:r>
            <a:r>
              <a:rPr lang="he-IL" dirty="0" smtClean="0"/>
              <a:t>''ת </a:t>
            </a:r>
            <a:r>
              <a:rPr lang="he-IL" dirty="0" err="1" smtClean="0"/>
              <a:t>היכי</a:t>
            </a:r>
            <a:r>
              <a:rPr lang="he-IL" dirty="0" smtClean="0"/>
              <a:t> מייתר לאביו והא </a:t>
            </a:r>
            <a:r>
              <a:rPr lang="he-IL" dirty="0" err="1" smtClean="0"/>
              <a:t>ק''ו</a:t>
            </a:r>
            <a:r>
              <a:rPr lang="he-IL" dirty="0" smtClean="0"/>
              <a:t> אין שייך לומר אם לא שנאמר הכתוב לאביו שכך מסיים הדין </a:t>
            </a:r>
            <a:r>
              <a:rPr lang="he-IL" dirty="0" err="1" smtClean="0"/>
              <a:t>כ''ג</a:t>
            </a:r>
            <a:r>
              <a:rPr lang="he-IL" dirty="0" smtClean="0"/>
              <a:t> שאינו מיטמא לקרובים </a:t>
            </a:r>
            <a:r>
              <a:rPr lang="he-IL" dirty="0" err="1" smtClean="0"/>
              <a:t>ומנלן</a:t>
            </a:r>
            <a:r>
              <a:rPr lang="he-IL" dirty="0" smtClean="0"/>
              <a:t> הא אם לא נכתב לאביו </a:t>
            </a:r>
            <a:r>
              <a:rPr lang="he-IL" dirty="0" err="1" smtClean="0"/>
              <a:t>וי''ל</a:t>
            </a:r>
            <a:r>
              <a:rPr lang="he-IL" dirty="0" smtClean="0"/>
              <a:t> </a:t>
            </a:r>
            <a:r>
              <a:rPr lang="he-IL" dirty="0" err="1" smtClean="0"/>
              <a:t>דק''ו</a:t>
            </a:r>
            <a:r>
              <a:rPr lang="he-IL" dirty="0" smtClean="0"/>
              <a:t> </a:t>
            </a:r>
            <a:r>
              <a:rPr lang="he-IL" dirty="0" err="1" smtClean="0"/>
              <a:t>דקאמר</a:t>
            </a:r>
            <a:r>
              <a:rPr lang="he-IL" dirty="0" smtClean="0"/>
              <a:t> לאו </a:t>
            </a:r>
            <a:r>
              <a:rPr lang="he-IL" dirty="0" err="1" smtClean="0"/>
              <a:t>דוקא</a:t>
            </a:r>
            <a:r>
              <a:rPr lang="he-IL" dirty="0" smtClean="0"/>
              <a:t> ואינו אלא </a:t>
            </a:r>
            <a:r>
              <a:rPr lang="he-IL" dirty="0" err="1" smtClean="0"/>
              <a:t>לרווחא</a:t>
            </a:r>
            <a:r>
              <a:rPr lang="he-IL" dirty="0" smtClean="0"/>
              <a:t> </a:t>
            </a:r>
            <a:r>
              <a:rPr lang="he-IL" dirty="0" err="1" smtClean="0"/>
              <a:t>דמילתא</a:t>
            </a:r>
            <a:r>
              <a:rPr lang="he-IL" dirty="0" smtClean="0"/>
              <a:t> כאילו היה אומר כן על כרחיך </a:t>
            </a:r>
            <a:r>
              <a:rPr lang="he-IL" dirty="0" err="1" smtClean="0"/>
              <a:t>דקרא</a:t>
            </a:r>
            <a:r>
              <a:rPr lang="he-IL" dirty="0" smtClean="0"/>
              <a:t> על כל נפשות מת לא יבא בקרובים דאי על רחוקים בא להזהיר הרי הוא מוזהר ועומד משהיה כהן הדיוט שהוזהר על הרחוקים </a:t>
            </a:r>
            <a:r>
              <a:rPr lang="he-IL" dirty="0" err="1" smtClean="0"/>
              <a:t>דאטו</a:t>
            </a:r>
            <a:r>
              <a:rPr lang="he-IL" dirty="0" smtClean="0"/>
              <a:t> משנעשה כהן גדול פקעה קדושת כהן הדיוט וקדושתו </a:t>
            </a:r>
            <a:r>
              <a:rPr lang="he-IL" dirty="0" err="1" smtClean="0"/>
              <a:t>להיכא</a:t>
            </a:r>
            <a:r>
              <a:rPr lang="he-IL" dirty="0" smtClean="0"/>
              <a:t> אזלא אלא על כרחיך על הקרובים בא להזהירו </a:t>
            </a:r>
            <a:r>
              <a:rPr lang="he-IL" dirty="0" err="1" smtClean="0"/>
              <a:t>דכהן</a:t>
            </a:r>
            <a:r>
              <a:rPr lang="he-IL" dirty="0" smtClean="0"/>
              <a:t> הדיוט שרי בהן אייתר לו לאביו ולאמו </a:t>
            </a:r>
            <a:r>
              <a:rPr lang="he-IL" dirty="0" err="1" smtClean="0"/>
              <a:t>לדרשא</a:t>
            </a:r>
            <a:r>
              <a:rPr lang="he-IL" dirty="0" smtClean="0"/>
              <a:t> לומר לאביו אינו מיטמא אבל מיטמא הוא למת מצוה: </a:t>
            </a:r>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11</a:t>
            </a:fld>
            <a:endParaRPr lang="he-IL"/>
          </a:p>
        </p:txBody>
      </p:sp>
    </p:spTree>
    <p:extLst>
      <p:ext uri="{BB962C8B-B14F-4D97-AF65-F5344CB8AC3E}">
        <p14:creationId xmlns:p14="http://schemas.microsoft.com/office/powerpoint/2010/main" val="14694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err="1" smtClean="0"/>
              <a:t>תוס</a:t>
            </a:r>
            <a:r>
              <a:rPr lang="he-IL" b="0" baseline="0" dirty="0" smtClean="0"/>
              <a:t>': </a:t>
            </a:r>
            <a:r>
              <a:rPr lang="he-IL" dirty="0" err="1" smtClean="0"/>
              <a:t>ודרשינן</a:t>
            </a:r>
            <a:r>
              <a:rPr lang="he-IL" dirty="0" smtClean="0"/>
              <a:t> במותם </a:t>
            </a:r>
            <a:r>
              <a:rPr lang="he-IL" dirty="0" err="1" smtClean="0"/>
              <a:t>יתירא</a:t>
            </a:r>
            <a:r>
              <a:rPr lang="he-IL" dirty="0" smtClean="0"/>
              <a:t> </a:t>
            </a:r>
            <a:r>
              <a:rPr lang="he-IL" dirty="0" err="1" smtClean="0"/>
              <a:t>דהא</a:t>
            </a:r>
            <a:r>
              <a:rPr lang="he-IL" dirty="0" smtClean="0"/>
              <a:t> כתיב </a:t>
            </a:r>
            <a:r>
              <a:rPr lang="he-IL" dirty="0" err="1" smtClean="0"/>
              <a:t>ברישיה</a:t>
            </a:r>
            <a:r>
              <a:rPr lang="he-IL" dirty="0" smtClean="0"/>
              <a:t> </a:t>
            </a:r>
            <a:r>
              <a:rPr lang="he-IL" dirty="0" err="1" smtClean="0"/>
              <a:t>דקרא</a:t>
            </a:r>
            <a:r>
              <a:rPr lang="he-IL" dirty="0" smtClean="0"/>
              <a:t> על כל נפשות מת למה לי במותם לומר לך במותם הוא דאינו מיטמא אבל מיטמא הוא </a:t>
            </a:r>
            <a:r>
              <a:rPr lang="he-IL" dirty="0" err="1" smtClean="0"/>
              <a:t>לנגעם</a:t>
            </a:r>
            <a:r>
              <a:rPr lang="he-IL" dirty="0" smtClean="0"/>
              <a:t> ולזיבתם נראה </a:t>
            </a:r>
            <a:r>
              <a:rPr lang="he-IL" dirty="0" err="1" smtClean="0"/>
              <a:t>דעיקר</a:t>
            </a:r>
            <a:r>
              <a:rPr lang="he-IL" dirty="0" smtClean="0"/>
              <a:t> קרא </a:t>
            </a:r>
            <a:r>
              <a:rPr lang="he-IL" dirty="0" err="1" smtClean="0"/>
              <a:t>לנגעם</a:t>
            </a:r>
            <a:r>
              <a:rPr lang="he-IL" dirty="0" smtClean="0"/>
              <a:t> </a:t>
            </a:r>
            <a:r>
              <a:rPr lang="he-IL" dirty="0" err="1" smtClean="0"/>
              <a:t>איצטריך</a:t>
            </a:r>
            <a:r>
              <a:rPr lang="he-IL" dirty="0" smtClean="0"/>
              <a:t> </a:t>
            </a:r>
            <a:r>
              <a:rPr lang="he-IL" dirty="0" err="1" smtClean="0"/>
              <a:t>דס</a:t>
            </a:r>
            <a:r>
              <a:rPr lang="he-IL" dirty="0" smtClean="0"/>
              <a:t>''ד </a:t>
            </a:r>
            <a:r>
              <a:rPr lang="he-IL" dirty="0" err="1" smtClean="0"/>
              <a:t>אמינא</a:t>
            </a:r>
            <a:r>
              <a:rPr lang="he-IL" dirty="0" smtClean="0"/>
              <a:t> </a:t>
            </a:r>
            <a:r>
              <a:rPr lang="he-IL" dirty="0" err="1" smtClean="0"/>
              <a:t>דמצורע</a:t>
            </a:r>
            <a:r>
              <a:rPr lang="he-IL" dirty="0" smtClean="0"/>
              <a:t> </a:t>
            </a:r>
            <a:r>
              <a:rPr lang="he-IL" dirty="0" err="1" smtClean="0"/>
              <a:t>חשיב</a:t>
            </a:r>
            <a:r>
              <a:rPr lang="he-IL" dirty="0" smtClean="0"/>
              <a:t> כמת ולזיבתם נקט אגב </a:t>
            </a:r>
            <a:r>
              <a:rPr lang="he-IL" dirty="0" err="1" smtClean="0"/>
              <a:t>נגעם</a:t>
            </a:r>
            <a:endParaRPr lang="he-IL" dirty="0" smtClean="0"/>
          </a:p>
          <a:p>
            <a:endParaRPr lang="he-IL" b="0" baseline="0" dirty="0" smtClean="0"/>
          </a:p>
          <a:p>
            <a:r>
              <a:rPr lang="he-IL" b="0" baseline="0" dirty="0" smtClean="0"/>
              <a:t>ומה במקום שהקלה התורה שכהן הדיוט מיטמא אפילו לאחיו מאביו, חמור דינו של כהן גדול שאין כהן גדול מיטמא אפילו לאביו,</a:t>
            </a:r>
          </a:p>
          <a:p>
            <a:r>
              <a:rPr lang="he-IL" b="0" baseline="0" dirty="0" smtClean="0"/>
              <a:t>במקום שאין כהן הדיוט מיטמא לאחיו מאמו אינו דין שאין כהן גדול מיטמא לאמו.</a:t>
            </a:r>
          </a:p>
          <a:p>
            <a:endParaRPr lang="he-IL" b="0" baseline="0" dirty="0" smtClean="0"/>
          </a:p>
          <a:p>
            <a:r>
              <a:rPr lang="he-IL" b="0" baseline="0" dirty="0" err="1" smtClean="0"/>
              <a:t>תוס</a:t>
            </a:r>
            <a:r>
              <a:rPr lang="he-IL" b="0" baseline="0" dirty="0" smtClean="0"/>
              <a:t>': </a:t>
            </a:r>
            <a:r>
              <a:rPr lang="he-IL" dirty="0" err="1" smtClean="0"/>
              <a:t>וא</a:t>
            </a:r>
            <a:r>
              <a:rPr lang="he-IL" dirty="0" smtClean="0"/>
              <a:t>''ת ומה צריך קל וחומר הרי כבר אמר </a:t>
            </a:r>
            <a:r>
              <a:rPr lang="he-IL" dirty="0" err="1" smtClean="0"/>
              <a:t>דעל</a:t>
            </a:r>
            <a:r>
              <a:rPr lang="he-IL" dirty="0" smtClean="0"/>
              <a:t> כל נפשות מת אזהר רחמנא </a:t>
            </a:r>
            <a:r>
              <a:rPr lang="he-IL" dirty="0" err="1" smtClean="0"/>
              <a:t>אקרובים</a:t>
            </a:r>
            <a:r>
              <a:rPr lang="he-IL" dirty="0" smtClean="0"/>
              <a:t> ועל </a:t>
            </a:r>
            <a:r>
              <a:rPr lang="he-IL" dirty="0" err="1" smtClean="0"/>
              <a:t>כרחך</a:t>
            </a:r>
            <a:r>
              <a:rPr lang="he-IL" dirty="0" smtClean="0"/>
              <a:t> </a:t>
            </a:r>
            <a:r>
              <a:rPr lang="he-IL" dirty="0" err="1" smtClean="0"/>
              <a:t>כדפרישי</a:t>
            </a:r>
            <a:r>
              <a:rPr lang="he-IL" dirty="0" smtClean="0"/>
              <a:t>' ואמו </a:t>
            </a:r>
            <a:r>
              <a:rPr lang="he-IL" dirty="0" err="1" smtClean="0"/>
              <a:t>נמי</a:t>
            </a:r>
            <a:r>
              <a:rPr lang="he-IL" dirty="0" smtClean="0"/>
              <a:t> בכלל כל </a:t>
            </a:r>
            <a:r>
              <a:rPr lang="he-IL" dirty="0" err="1" smtClean="0"/>
              <a:t>הקרובי</a:t>
            </a:r>
            <a:r>
              <a:rPr lang="he-IL" dirty="0" smtClean="0"/>
              <a:t>' </a:t>
            </a:r>
            <a:r>
              <a:rPr lang="he-IL" dirty="0" err="1" smtClean="0"/>
              <a:t>א''כ</a:t>
            </a:r>
            <a:r>
              <a:rPr lang="he-IL" dirty="0" smtClean="0"/>
              <a:t> למה כתיב אמו בפירוש על כרחיך </a:t>
            </a:r>
            <a:r>
              <a:rPr lang="he-IL" dirty="0" err="1" smtClean="0"/>
              <a:t>מייתרא</a:t>
            </a:r>
            <a:r>
              <a:rPr lang="he-IL" dirty="0" smtClean="0"/>
              <a:t> </a:t>
            </a:r>
            <a:r>
              <a:rPr lang="he-IL" dirty="0" err="1" smtClean="0"/>
              <a:t>לג''ש</a:t>
            </a:r>
            <a:r>
              <a:rPr lang="he-IL" dirty="0" smtClean="0"/>
              <a:t> </a:t>
            </a:r>
            <a:r>
              <a:rPr lang="he-IL" dirty="0" err="1" smtClean="0"/>
              <a:t>וי''ל</a:t>
            </a:r>
            <a:r>
              <a:rPr lang="he-IL" dirty="0" smtClean="0"/>
              <a:t> דאי לאו </a:t>
            </a:r>
            <a:r>
              <a:rPr lang="he-IL" dirty="0" err="1" smtClean="0"/>
              <a:t>ק''ו</a:t>
            </a:r>
            <a:r>
              <a:rPr lang="he-IL" dirty="0" smtClean="0"/>
              <a:t> </a:t>
            </a:r>
            <a:r>
              <a:rPr lang="he-IL" dirty="0" err="1" smtClean="0"/>
              <a:t>הוה</a:t>
            </a:r>
            <a:r>
              <a:rPr lang="he-IL" dirty="0" smtClean="0"/>
              <a:t> </a:t>
            </a:r>
            <a:r>
              <a:rPr lang="he-IL" dirty="0" err="1" smtClean="0"/>
              <a:t>אמינא</a:t>
            </a:r>
            <a:r>
              <a:rPr lang="he-IL" dirty="0" smtClean="0"/>
              <a:t> </a:t>
            </a:r>
            <a:r>
              <a:rPr lang="he-IL" dirty="0" err="1" smtClean="0"/>
              <a:t>אע</a:t>
            </a:r>
            <a:r>
              <a:rPr lang="he-IL" dirty="0" smtClean="0"/>
              <a:t>''ג </a:t>
            </a:r>
            <a:r>
              <a:rPr lang="he-IL" dirty="0" err="1" smtClean="0"/>
              <a:t>דאסר</a:t>
            </a:r>
            <a:r>
              <a:rPr lang="he-IL" dirty="0" smtClean="0"/>
              <a:t> קרובים מעל כל נפשות מת וכתיב </a:t>
            </a:r>
            <a:r>
              <a:rPr lang="he-IL" dirty="0" err="1" smtClean="0"/>
              <a:t>נמי</a:t>
            </a:r>
            <a:r>
              <a:rPr lang="he-IL" dirty="0" smtClean="0"/>
              <a:t> לאביו לאו למעוטי מת מצוה אלא למעוטי אם </a:t>
            </a:r>
            <a:r>
              <a:rPr lang="he-IL" dirty="0" err="1" smtClean="0"/>
              <a:t>דמיטמא</a:t>
            </a:r>
            <a:r>
              <a:rPr lang="he-IL" dirty="0" smtClean="0"/>
              <a:t> לה דהוה </a:t>
            </a:r>
            <a:r>
              <a:rPr lang="he-IL" dirty="0" err="1" smtClean="0"/>
              <a:t>אמינא</a:t>
            </a:r>
            <a:r>
              <a:rPr lang="he-IL" dirty="0" smtClean="0"/>
              <a:t> דווקא קרובים </a:t>
            </a:r>
            <a:r>
              <a:rPr lang="he-IL" dirty="0" err="1" smtClean="0"/>
              <a:t>דמצד</a:t>
            </a:r>
            <a:r>
              <a:rPr lang="he-IL" dirty="0" smtClean="0"/>
              <a:t> האב </a:t>
            </a:r>
            <a:r>
              <a:rPr lang="he-IL" dirty="0" err="1" smtClean="0"/>
              <a:t>דגריעי</a:t>
            </a:r>
            <a:r>
              <a:rPr lang="he-IL" dirty="0" smtClean="0"/>
              <a:t> טפי משום דאינה </a:t>
            </a:r>
            <a:r>
              <a:rPr lang="he-IL" dirty="0" err="1" smtClean="0"/>
              <a:t>קורבא</a:t>
            </a:r>
            <a:r>
              <a:rPr lang="he-IL" dirty="0" smtClean="0"/>
              <a:t> ודאית אלא חזקה בעלמא אבל אמו דודאי ילדתו </a:t>
            </a:r>
            <a:r>
              <a:rPr lang="he-IL" dirty="0" err="1" smtClean="0"/>
              <a:t>ליטמא</a:t>
            </a:r>
            <a:r>
              <a:rPr lang="he-IL" dirty="0" smtClean="0"/>
              <a:t> לה </a:t>
            </a:r>
            <a:r>
              <a:rPr lang="he-IL" dirty="0" err="1" smtClean="0"/>
              <a:t>כדאמר</a:t>
            </a:r>
            <a:r>
              <a:rPr lang="he-IL" dirty="0" smtClean="0"/>
              <a:t> לקמן האי </a:t>
            </a:r>
            <a:r>
              <a:rPr lang="he-IL" dirty="0" err="1" smtClean="0"/>
              <a:t>סברא</a:t>
            </a:r>
            <a:r>
              <a:rPr lang="he-IL" dirty="0" smtClean="0"/>
              <a:t> </a:t>
            </a:r>
            <a:r>
              <a:rPr lang="he-IL" dirty="0" err="1" smtClean="0"/>
              <a:t>ע''כ</a:t>
            </a:r>
            <a:r>
              <a:rPr lang="he-IL" dirty="0" smtClean="0"/>
              <a:t> </a:t>
            </a:r>
            <a:r>
              <a:rPr lang="he-IL" dirty="0" err="1" smtClean="0"/>
              <a:t>איצטריך</a:t>
            </a:r>
            <a:r>
              <a:rPr lang="he-IL" dirty="0" smtClean="0"/>
              <a:t> קל וחומר ללמד </a:t>
            </a:r>
            <a:r>
              <a:rPr lang="he-IL" dirty="0" err="1" smtClean="0"/>
              <a:t>דאין</a:t>
            </a:r>
            <a:r>
              <a:rPr lang="he-IL" dirty="0" smtClean="0"/>
              <a:t> זו </a:t>
            </a:r>
            <a:r>
              <a:rPr lang="he-IL" dirty="0" err="1" smtClean="0"/>
              <a:t>סברא</a:t>
            </a:r>
            <a:r>
              <a:rPr lang="he-IL" dirty="0" smtClean="0"/>
              <a:t> שהרי בכהן הדיוט אנו מחשיבים </a:t>
            </a:r>
            <a:r>
              <a:rPr lang="he-IL" dirty="0" err="1" smtClean="0"/>
              <a:t>קורבא</a:t>
            </a:r>
            <a:r>
              <a:rPr lang="he-IL" dirty="0" smtClean="0"/>
              <a:t> דאב טפי מן האם </a:t>
            </a:r>
            <a:r>
              <a:rPr lang="he-IL" dirty="0" err="1" smtClean="0"/>
              <a:t>ומהשתא</a:t>
            </a:r>
            <a:r>
              <a:rPr lang="he-IL" dirty="0" smtClean="0"/>
              <a:t> אייתר אביו ואמו בכהן גדול אביו לומר </a:t>
            </a:r>
            <a:r>
              <a:rPr lang="he-IL" dirty="0" err="1" smtClean="0"/>
              <a:t>דמיטמא</a:t>
            </a:r>
            <a:r>
              <a:rPr lang="he-IL" dirty="0" smtClean="0"/>
              <a:t> למת מצוה ואמו לגזירה </a:t>
            </a:r>
            <a:r>
              <a:rPr lang="he-IL" dirty="0" err="1" smtClean="0"/>
              <a:t>שוה</a:t>
            </a:r>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12</a:t>
            </a:fld>
            <a:endParaRPr lang="he-IL"/>
          </a:p>
        </p:txBody>
      </p:sp>
    </p:spTree>
    <p:extLst>
      <p:ext uri="{BB962C8B-B14F-4D97-AF65-F5344CB8AC3E}">
        <p14:creationId xmlns:p14="http://schemas.microsoft.com/office/powerpoint/2010/main" val="821016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smtClean="0"/>
              <a:t>והאמר ר' אליעזר וכו' – לעיל </a:t>
            </a:r>
            <a:r>
              <a:rPr lang="he-IL" b="0" baseline="0" dirty="0" err="1" smtClean="0"/>
              <a:t>טז</a:t>
            </a:r>
            <a:r>
              <a:rPr lang="he-IL" b="0" baseline="0" dirty="0" smtClean="0"/>
              <a:t>: </a:t>
            </a:r>
            <a:r>
              <a:rPr lang="he-IL" b="0" baseline="0" dirty="0" smtClean="0"/>
              <a:t>לט:</a:t>
            </a:r>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3</a:t>
            </a:fld>
            <a:endParaRPr lang="he-IL"/>
          </a:p>
        </p:txBody>
      </p:sp>
    </p:spTree>
    <p:extLst>
      <p:ext uri="{BB962C8B-B14F-4D97-AF65-F5344CB8AC3E}">
        <p14:creationId xmlns:p14="http://schemas.microsoft.com/office/powerpoint/2010/main" val="1380779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smtClean="0"/>
              <a:t>והאמר ר' אליעזר וכו' – לעיל </a:t>
            </a:r>
            <a:r>
              <a:rPr lang="he-IL" b="0" baseline="0" dirty="0" err="1" smtClean="0"/>
              <a:t>טז</a:t>
            </a:r>
            <a:r>
              <a:rPr lang="he-IL" b="0" baseline="0" dirty="0" smtClean="0"/>
              <a:t>: לט:</a:t>
            </a:r>
          </a:p>
          <a:p>
            <a:endParaRPr lang="he-IL" b="0" baseline="0" dirty="0" smtClean="0"/>
          </a:p>
          <a:p>
            <a:r>
              <a:rPr lang="he-IL" b="1" dirty="0" smtClean="0"/>
              <a:t>אמר רב מאי סותר </a:t>
            </a:r>
            <a:r>
              <a:rPr lang="he-IL" b="1" dirty="0" err="1" smtClean="0"/>
              <a:t>נמי</a:t>
            </a:r>
            <a:r>
              <a:rPr lang="he-IL" b="1" dirty="0" smtClean="0"/>
              <a:t> </a:t>
            </a:r>
            <a:r>
              <a:rPr lang="he-IL" b="1" dirty="0" err="1" smtClean="0"/>
              <a:t>דקאמר</a:t>
            </a:r>
            <a:r>
              <a:rPr lang="he-IL" b="1" dirty="0" smtClean="0"/>
              <a:t> </a:t>
            </a:r>
            <a:r>
              <a:rPr lang="he-IL" b="1" dirty="0" err="1" smtClean="0"/>
              <a:t>ר''א</a:t>
            </a:r>
            <a:r>
              <a:rPr lang="he-IL" b="1" dirty="0" smtClean="0"/>
              <a:t> סותר קרבנותיו</a:t>
            </a:r>
            <a:r>
              <a:rPr lang="he-IL" dirty="0" smtClean="0"/>
              <a:t>. והכי </a:t>
            </a:r>
            <a:r>
              <a:rPr lang="he-IL" dirty="0" err="1" smtClean="0"/>
              <a:t>קאמר</a:t>
            </a:r>
            <a:r>
              <a:rPr lang="he-IL" dirty="0" smtClean="0"/>
              <a:t> יביא כל קרבנותיו לאחר שיטהר, ואותו זבח ראשון שנזרק דמו לא עלה לו, ולעולם ז' הוא </a:t>
            </a:r>
            <a:r>
              <a:rPr lang="he-IL" dirty="0" err="1" smtClean="0"/>
              <a:t>דסותר</a:t>
            </a:r>
            <a:r>
              <a:rPr lang="he-IL" dirty="0" smtClean="0"/>
              <a:t> ותו לא לדברי </a:t>
            </a:r>
            <a:r>
              <a:rPr lang="he-IL" dirty="0" err="1" smtClean="0"/>
              <a:t>הכל</a:t>
            </a:r>
            <a:r>
              <a:rPr lang="he-IL" dirty="0" smtClean="0"/>
              <a:t>, ובהא פליגי, ר' אליעזר סבר אותו זבח ראשון לא עלה לו ויביא אחר במקומו עם שאר קרבנותיו שהפריש לכשיטהר לאחר ז</a:t>
            </a:r>
            <a:r>
              <a:rPr lang="he-IL" dirty="0" smtClean="0"/>
              <a:t>':</a:t>
            </a:r>
            <a:endParaRPr lang="he-IL"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4</a:t>
            </a:fld>
            <a:endParaRPr lang="he-IL"/>
          </a:p>
        </p:txBody>
      </p:sp>
    </p:spTree>
    <p:extLst>
      <p:ext uri="{BB962C8B-B14F-4D97-AF65-F5344CB8AC3E}">
        <p14:creationId xmlns:p14="http://schemas.microsoft.com/office/powerpoint/2010/main" val="3905750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והכי </a:t>
            </a:r>
            <a:r>
              <a:rPr lang="he-IL" b="1" dirty="0" err="1" smtClean="0"/>
              <a:t>נמי</a:t>
            </a:r>
            <a:r>
              <a:rPr lang="he-IL" b="1" dirty="0" smtClean="0"/>
              <a:t> מסתברא</a:t>
            </a:r>
            <a:r>
              <a:rPr lang="he-IL" dirty="0" smtClean="0"/>
              <a:t>. </a:t>
            </a:r>
            <a:r>
              <a:rPr lang="he-IL" dirty="0" err="1" smtClean="0"/>
              <a:t>דאקרבנותיו</a:t>
            </a:r>
            <a:r>
              <a:rPr lang="he-IL" dirty="0" smtClean="0"/>
              <a:t> </a:t>
            </a:r>
            <a:r>
              <a:rPr lang="he-IL" dirty="0" err="1" smtClean="0"/>
              <a:t>קאי</a:t>
            </a:r>
            <a:r>
              <a:rPr lang="he-IL" dirty="0" smtClean="0"/>
              <a:t> </a:t>
            </a:r>
            <a:r>
              <a:rPr lang="he-IL" dirty="0" err="1" smtClean="0"/>
              <a:t>מדקתני</a:t>
            </a:r>
            <a:r>
              <a:rPr lang="he-IL" dirty="0" smtClean="0"/>
              <a:t> וחכמים אומרים יביא שאר קרבנותיו ויטהר מכלל </a:t>
            </a:r>
            <a:r>
              <a:rPr lang="he-IL" dirty="0" err="1" smtClean="0"/>
              <a:t>דלרבי</a:t>
            </a:r>
            <a:r>
              <a:rPr lang="he-IL" dirty="0" smtClean="0"/>
              <a:t> אליעזר </a:t>
            </a:r>
            <a:r>
              <a:rPr lang="he-IL" dirty="0" err="1" smtClean="0"/>
              <a:t>סבירא</a:t>
            </a:r>
            <a:r>
              <a:rPr lang="he-IL" dirty="0" smtClean="0"/>
              <a:t> ליה דאף ראשון לא עלה לו וצריך להביא אחר תחתיו.</a:t>
            </a:r>
          </a:p>
          <a:p>
            <a:endParaRPr lang="he-IL" dirty="0" smtClean="0"/>
          </a:p>
          <a:p>
            <a:r>
              <a:rPr lang="he-IL" dirty="0" smtClean="0"/>
              <a:t>פירוש נוסף (שיטה לחכמי </a:t>
            </a:r>
            <a:r>
              <a:rPr lang="he-IL" dirty="0" err="1" smtClean="0"/>
              <a:t>איוורא</a:t>
            </a:r>
            <a:r>
              <a:rPr lang="he-IL" dirty="0" smtClean="0"/>
              <a:t>): מכך שחכמים לא אמרו כלום לגבי ימי הנזירות (כמו '</a:t>
            </a:r>
            <a:r>
              <a:rPr lang="he-IL" baseline="0" dirty="0" smtClean="0"/>
              <a:t>אינו סותר את נזירותו') משמע שמחלוקתם היא </a:t>
            </a:r>
            <a:r>
              <a:rPr lang="he-IL" baseline="0" dirty="0" err="1" smtClean="0"/>
              <a:t>לענין</a:t>
            </a:r>
            <a:r>
              <a:rPr lang="he-IL" baseline="0" dirty="0" smtClean="0"/>
              <a:t> הקרבנות</a:t>
            </a:r>
            <a:r>
              <a:rPr lang="he-IL" baseline="0" dirty="0" smtClean="0"/>
              <a:t>.</a:t>
            </a:r>
          </a:p>
          <a:p>
            <a:endParaRPr lang="he-IL"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0" baseline="0" dirty="0" smtClean="0"/>
              <a:t>הגהות </a:t>
            </a:r>
            <a:r>
              <a:rPr lang="he-IL" b="0" baseline="0" dirty="0" err="1" smtClean="0"/>
              <a:t>הב"ח</a:t>
            </a:r>
            <a:r>
              <a:rPr lang="he-IL" b="0" baseline="0" dirty="0" smtClean="0"/>
              <a:t>: יביא שאר קרבנותיו ויטהר ומעשה </a:t>
            </a:r>
            <a:r>
              <a:rPr lang="he-IL" b="0" baseline="0" dirty="0" err="1" smtClean="0"/>
              <a:t>נמי</a:t>
            </a:r>
            <a:r>
              <a:rPr lang="he-IL" b="0" baseline="0" dirty="0" smtClean="0"/>
              <a:t>...</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5</a:t>
            </a:fld>
            <a:endParaRPr lang="he-IL"/>
          </a:p>
        </p:txBody>
      </p:sp>
    </p:spTree>
    <p:extLst>
      <p:ext uri="{BB962C8B-B14F-4D97-AF65-F5344CB8AC3E}">
        <p14:creationId xmlns:p14="http://schemas.microsoft.com/office/powerpoint/2010/main" val="3969969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smtClean="0"/>
              <a:t>וחכמים אומרים יטמא נזיר ואל יטמא אפילו לא כהן הדיוט וקל וחומר שלא כהן גדול, </a:t>
            </a:r>
            <a:r>
              <a:rPr lang="he-IL" b="0" baseline="0" dirty="0" err="1" smtClean="0"/>
              <a:t>ובגליון</a:t>
            </a:r>
            <a:r>
              <a:rPr lang="he-IL" b="0" baseline="0" dirty="0" smtClean="0"/>
              <a:t> כתוב </a:t>
            </a:r>
            <a:r>
              <a:rPr lang="he-IL" b="0" baseline="0" dirty="0" err="1" smtClean="0"/>
              <a:t>שבס"א</a:t>
            </a:r>
            <a:r>
              <a:rPr lang="he-IL" b="0" baseline="0" dirty="0" smtClean="0"/>
              <a:t> הגרסה "גדול"</a:t>
            </a:r>
          </a:p>
          <a:p>
            <a:endParaRPr lang="he-IL" b="0" baseline="0" dirty="0" smtClean="0"/>
          </a:p>
          <a:p>
            <a:r>
              <a:rPr lang="he-IL" b="0" baseline="0" dirty="0" smtClean="0"/>
              <a:t>נזיר אין קדושתו קדושת עולם:</a:t>
            </a:r>
          </a:p>
          <a:p>
            <a:r>
              <a:rPr lang="he-IL" b="0" baseline="0" dirty="0" err="1" smtClean="0"/>
              <a:t>תוס</a:t>
            </a:r>
            <a:r>
              <a:rPr lang="he-IL" b="0" baseline="0" dirty="0" smtClean="0"/>
              <a:t>': </a:t>
            </a:r>
            <a:r>
              <a:rPr lang="he-IL" dirty="0" smtClean="0"/>
              <a:t>ואפי' אמר נזיר עולם מכל מקום סתם נזירות הוי שלשים יום.</a:t>
            </a:r>
          </a:p>
          <a:p>
            <a:r>
              <a:rPr lang="he-IL" b="0" baseline="0" dirty="0" err="1" smtClean="0"/>
              <a:t>תיו"ט</a:t>
            </a:r>
            <a:r>
              <a:rPr lang="he-IL" b="0" baseline="0" dirty="0" smtClean="0"/>
              <a:t>: אפילו היה נזיר עולם אין קדושתו נקראת קדושת עולם מאחר שאין קדושתו עליו אלא משעה שנזר.</a:t>
            </a:r>
          </a:p>
          <a:p>
            <a:r>
              <a:rPr lang="he-IL" b="0" baseline="0" dirty="0" err="1" smtClean="0"/>
              <a:t>רש"ש</a:t>
            </a:r>
            <a:r>
              <a:rPr lang="he-IL" b="0" baseline="0" dirty="0" smtClean="0"/>
              <a:t>: אין קדושתו לדורות עולם שאין הנזיר מוריש קדושתו לדורותיו אחריו.</a:t>
            </a:r>
          </a:p>
          <a:p>
            <a:r>
              <a:rPr lang="he-IL" b="0" baseline="0" dirty="0" err="1" smtClean="0"/>
              <a:t>תוס</a:t>
            </a:r>
            <a:r>
              <a:rPr lang="he-IL" b="0" baseline="0" dirty="0" smtClean="0"/>
              <a:t>' חדשים: נזירות ישנה בשאלה שיכול להתיר נזירותו.</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6</a:t>
            </a:fld>
            <a:endParaRPr lang="he-IL"/>
          </a:p>
        </p:txBody>
      </p:sp>
    </p:spTree>
    <p:extLst>
      <p:ext uri="{BB962C8B-B14F-4D97-AF65-F5344CB8AC3E}">
        <p14:creationId xmlns:p14="http://schemas.microsoft.com/office/powerpoint/2010/main" val="104117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משוח בשמן המשחה ומרובה בגדים</a:t>
            </a:r>
            <a:r>
              <a:rPr lang="he-IL" dirty="0" smtClean="0"/>
              <a:t>. כלומר והא פשיטא לן </a:t>
            </a:r>
            <a:r>
              <a:rPr lang="he-IL" dirty="0" err="1" smtClean="0"/>
              <a:t>דכ</a:t>
            </a:r>
            <a:r>
              <a:rPr lang="he-IL" dirty="0" smtClean="0"/>
              <a:t>''ג שנמשח בשמן המשחה קודם שנגנז צנצנת המן ומקלו של [אהרן] ושמן המשחה בימי יאשיהו וכהן גדול שלא נמשח בשמן המשחה שעמד בכהונתו לאחר שנגנז שמן המשחה אפילו בבית ראשון ואין בינו לבין כהן הדיוט אלא שהוא מרובה בגדים שמשמש בח' בגדים בבגדי לבן ובגדי זהב וכהן הדיוט אינו משמש אלא בד' הא </a:t>
            </a:r>
            <a:r>
              <a:rPr lang="he-IL" dirty="0" err="1" smtClean="0"/>
              <a:t>נמי</a:t>
            </a:r>
            <a:r>
              <a:rPr lang="he-IL" dirty="0" smtClean="0"/>
              <a:t> פשיטא שאם היו </a:t>
            </a:r>
            <a:r>
              <a:rPr lang="he-IL" dirty="0" err="1" smtClean="0"/>
              <a:t>מהלכין</a:t>
            </a:r>
            <a:r>
              <a:rPr lang="he-IL" dirty="0" smtClean="0"/>
              <a:t> בדרך ומצאו מת מצוה </a:t>
            </a:r>
            <a:r>
              <a:rPr lang="he-IL" dirty="0" err="1" smtClean="0"/>
              <a:t>דמיטמא</a:t>
            </a:r>
            <a:r>
              <a:rPr lang="he-IL" dirty="0" smtClean="0"/>
              <a:t> מרובה בגדים ולא יטמא משוח בשמן המשחה משום </a:t>
            </a:r>
            <a:r>
              <a:rPr lang="he-IL" dirty="0" err="1" smtClean="0"/>
              <a:t>דאיהו</a:t>
            </a:r>
            <a:r>
              <a:rPr lang="he-IL" dirty="0" smtClean="0"/>
              <a:t> עדיף שכן מביא פר העלם על כל המצות כמו צבור </a:t>
            </a:r>
            <a:r>
              <a:rPr lang="he-IL" dirty="0" err="1" smtClean="0"/>
              <a:t>כדכתיב</a:t>
            </a:r>
            <a:r>
              <a:rPr lang="he-IL" dirty="0" smtClean="0"/>
              <a:t> (ויקרא ד) ואם הכהן המשיח וגו' כלומר שהוא מביא קרבן על אשמתו כמו צבור על אשמתן אבל מרובה בגדים אינו דינו אלא כיחיד:</a:t>
            </a:r>
            <a:r>
              <a:rPr lang="he-IL" b="1" dirty="0" smtClean="0"/>
              <a:t> </a:t>
            </a:r>
          </a:p>
          <a:p>
            <a:endParaRPr lang="he-IL" b="1" dirty="0" smtClean="0"/>
          </a:p>
          <a:p>
            <a:r>
              <a:rPr lang="he-IL" b="1" dirty="0" smtClean="0"/>
              <a:t>משוח בשמן המשחה מביא לקרבנו פר חטאת שמביא מי שעובר על אחת מכל מצוות ה' שזדונם כרת, ואילו מרובה בגדים אין מביא קרבן מיוחד זה, אלא כשבה או שעירה כקרבן חטאת של כל איש מישראל שחטא בעבירה כזו.</a:t>
            </a:r>
          </a:p>
          <a:p>
            <a:endParaRPr lang="he-IL" b="1" dirty="0" smtClean="0"/>
          </a:p>
          <a:p>
            <a:r>
              <a:rPr lang="he-IL" b="0" baseline="0" dirty="0" smtClean="0"/>
              <a:t>יומא נב ע"ב: </a:t>
            </a:r>
            <a:r>
              <a:rPr lang="he-IL" dirty="0" smtClean="0"/>
              <a:t>משנגנז ארון נגנזה עמו צנצנת המן וצלוחית שמן המשחה ומקלו של אהרן ושקדיה ופרחיה וארגז ששגרו </a:t>
            </a:r>
            <a:r>
              <a:rPr lang="he-IL" dirty="0" err="1" smtClean="0"/>
              <a:t>פלשתים</a:t>
            </a:r>
            <a:r>
              <a:rPr lang="he-IL" dirty="0" smtClean="0"/>
              <a:t> דורון </a:t>
            </a:r>
            <a:r>
              <a:rPr lang="he-IL" dirty="0" err="1" smtClean="0"/>
              <a:t>לאלהי</a:t>
            </a:r>
            <a:r>
              <a:rPr lang="he-IL" dirty="0" smtClean="0"/>
              <a:t> ישראל שנאמר {שמואל א ו-ח} וכלי הזהב אשר השיבותם לו אשם תשימו בארגז מצדו ושלחתם אותו והלך ומי גנזו יאשיהו גנזו מה ראה שגנזו ראה שכתוב {דברים </a:t>
            </a:r>
            <a:r>
              <a:rPr lang="he-IL" dirty="0" err="1" smtClean="0"/>
              <a:t>כח</a:t>
            </a:r>
            <a:r>
              <a:rPr lang="he-IL" dirty="0" smtClean="0"/>
              <a:t>-לו} יולך ה' אותך ואת מלכך אשר תקים עליך עמד וגנזו      </a:t>
            </a:r>
            <a:r>
              <a:rPr lang="he-IL" b="0" baseline="0" dirty="0" smtClean="0"/>
              <a:t>רש"י: </a:t>
            </a:r>
            <a:r>
              <a:rPr lang="he-IL" b="1" dirty="0" smtClean="0"/>
              <a:t>יולך ה' אותך</a:t>
            </a:r>
            <a:r>
              <a:rPr lang="he-IL" dirty="0" smtClean="0"/>
              <a:t>. ודאג שמא יגלה לבבל</a:t>
            </a:r>
          </a:p>
          <a:p>
            <a:endParaRPr lang="he-IL" b="0" baseline="0" dirty="0" smtClean="0"/>
          </a:p>
          <a:p>
            <a:r>
              <a:rPr lang="he-IL" b="0" baseline="0" dirty="0" err="1" smtClean="0"/>
              <a:t>תוס</a:t>
            </a:r>
            <a:r>
              <a:rPr lang="he-IL" b="0" baseline="0" dirty="0" smtClean="0"/>
              <a:t>':  </a:t>
            </a:r>
            <a:r>
              <a:rPr lang="he-IL" dirty="0" smtClean="0"/>
              <a:t>משנגנז שמן המשחה </a:t>
            </a:r>
            <a:r>
              <a:rPr lang="he-IL" dirty="0" err="1" smtClean="0"/>
              <a:t>דיאשיהו</a:t>
            </a:r>
            <a:r>
              <a:rPr lang="he-IL" dirty="0" smtClean="0"/>
              <a:t> גנז שמן המשחה שעשה משה </a:t>
            </a:r>
            <a:r>
              <a:rPr lang="he-IL" dirty="0" err="1" smtClean="0"/>
              <a:t>כדאיתא</a:t>
            </a:r>
            <a:r>
              <a:rPr lang="he-IL" dirty="0" smtClean="0"/>
              <a:t> </a:t>
            </a:r>
            <a:r>
              <a:rPr lang="he-IL" dirty="0" err="1" smtClean="0"/>
              <a:t>בפ</a:t>
            </a:r>
            <a:r>
              <a:rPr lang="he-IL" dirty="0" smtClean="0"/>
              <a:t>' הוציאו לו (יומא נב:) ואחריו לא היה כהן משוח בשמן המשחה אלא מרובה בגדים בלא שמן שהיו ממלאים ידיו בח' בגדים ולא היו </a:t>
            </a:r>
            <a:r>
              <a:rPr lang="he-IL" dirty="0" err="1" smtClean="0"/>
              <a:t>יכולין</a:t>
            </a:r>
            <a:r>
              <a:rPr lang="he-IL" dirty="0" smtClean="0"/>
              <a:t> לעשות שמן המשחה אחר למשוח בו </a:t>
            </a:r>
            <a:r>
              <a:rPr lang="he-IL" dirty="0" err="1" smtClean="0"/>
              <a:t>כדכתיב</a:t>
            </a:r>
            <a:r>
              <a:rPr lang="he-IL" dirty="0" smtClean="0"/>
              <a:t> (שמות ל) שמן משחת קדש יהיה זה לי לדורותיכם זה ולא אחר </a:t>
            </a:r>
          </a:p>
          <a:p>
            <a:endParaRPr lang="he-IL" b="0" baseline="0" dirty="0" smtClean="0"/>
          </a:p>
          <a:p>
            <a:r>
              <a:rPr lang="he-IL" b="0" baseline="0" dirty="0" err="1" smtClean="0"/>
              <a:t>תוס</a:t>
            </a:r>
            <a:r>
              <a:rPr lang="he-IL" b="0" baseline="0" dirty="0" smtClean="0"/>
              <a:t>': </a:t>
            </a:r>
            <a:r>
              <a:rPr lang="he-IL" dirty="0" smtClean="0"/>
              <a:t>משוח ומרובה בגדים משכחת לה בדור א' כגון שנמשח א' </a:t>
            </a:r>
            <a:r>
              <a:rPr lang="he-IL" dirty="0" err="1" smtClean="0"/>
              <a:t>לכ</a:t>
            </a:r>
            <a:r>
              <a:rPr lang="he-IL" dirty="0" smtClean="0"/>
              <a:t>''ג ובתוך כך נגנז שמן המשחה ואירע בו קרי בכהן המשוח ומינו אחר תחתיו מרובה בגדים לעשות עבודה </a:t>
            </a:r>
            <a:r>
              <a:rPr lang="he-IL" dirty="0" err="1" smtClean="0"/>
              <a:t>ביה''כ</a:t>
            </a:r>
            <a:r>
              <a:rPr lang="he-IL" dirty="0" smtClean="0"/>
              <a:t> </a:t>
            </a:r>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7</a:t>
            </a:fld>
            <a:endParaRPr lang="he-IL"/>
          </a:p>
        </p:txBody>
      </p:sp>
    </p:spTree>
    <p:extLst>
      <p:ext uri="{BB962C8B-B14F-4D97-AF65-F5344CB8AC3E}">
        <p14:creationId xmlns:p14="http://schemas.microsoft.com/office/powerpoint/2010/main" val="3007399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ומשוח שעבר</a:t>
            </a:r>
            <a:r>
              <a:rPr lang="he-IL" dirty="0" smtClean="0"/>
              <a:t>. כלומר קודם שנגנז שמן המשחה ואירע קרי </a:t>
            </a:r>
            <a:r>
              <a:rPr lang="he-IL" dirty="0" err="1" smtClean="0"/>
              <a:t>בכ</a:t>
            </a:r>
            <a:r>
              <a:rPr lang="he-IL" dirty="0" smtClean="0"/>
              <a:t>''ג ומינו אחר תחתיו ומשחוהו ואחר כך כשנטהר </a:t>
            </a:r>
            <a:r>
              <a:rPr lang="he-IL" dirty="0" err="1" smtClean="0"/>
              <a:t>כ''ג</a:t>
            </a:r>
            <a:r>
              <a:rPr lang="he-IL" dirty="0" smtClean="0"/>
              <a:t> חוזר לעבודתו ושני עובר לו:</a:t>
            </a:r>
            <a:r>
              <a:rPr lang="he-IL" b="1" dirty="0" smtClean="0"/>
              <a:t> </a:t>
            </a:r>
          </a:p>
          <a:p>
            <a:r>
              <a:rPr lang="he-IL" b="1" dirty="0" smtClean="0"/>
              <a:t>ומשוח שעבר לאו בר עבודה הוא</a:t>
            </a:r>
            <a:r>
              <a:rPr lang="he-IL" dirty="0" smtClean="0"/>
              <a:t>. אלא אותו </a:t>
            </a:r>
            <a:r>
              <a:rPr lang="he-IL" dirty="0" err="1" smtClean="0"/>
              <a:t>יה''כ</a:t>
            </a:r>
            <a:r>
              <a:rPr lang="he-IL" dirty="0" smtClean="0"/>
              <a:t> </a:t>
            </a:r>
            <a:r>
              <a:rPr lang="he-IL" dirty="0" err="1" smtClean="0"/>
              <a:t>כדאמרי</a:t>
            </a:r>
            <a:r>
              <a:rPr lang="he-IL" dirty="0" smtClean="0"/>
              <a:t>' במס' יומא (דף </a:t>
            </a:r>
            <a:r>
              <a:rPr lang="he-IL" dirty="0" err="1" smtClean="0"/>
              <a:t>יב</a:t>
            </a:r>
            <a:r>
              <a:rPr lang="he-IL" dirty="0" smtClean="0"/>
              <a:t>:) ראשון חוזר לעבודתו ושני אינו ראוי לא </a:t>
            </a:r>
            <a:r>
              <a:rPr lang="he-IL" dirty="0" err="1" smtClean="0"/>
              <a:t>לכ</a:t>
            </a:r>
            <a:r>
              <a:rPr lang="he-IL" dirty="0" smtClean="0"/>
              <a:t>''ג ולא לכהן הדיוט משום </a:t>
            </a:r>
            <a:r>
              <a:rPr lang="he-IL" dirty="0" err="1" smtClean="0"/>
              <a:t>דמעלין</a:t>
            </a:r>
            <a:r>
              <a:rPr lang="he-IL" dirty="0" smtClean="0"/>
              <a:t> בקודש ולא מורידין:</a:t>
            </a:r>
            <a:r>
              <a:rPr lang="he-IL" b="1" dirty="0" smtClean="0"/>
              <a:t> </a:t>
            </a:r>
          </a:p>
          <a:p>
            <a:endParaRPr lang="he-IL" b="0" baseline="0" dirty="0" smtClean="0"/>
          </a:p>
          <a:p>
            <a:r>
              <a:rPr lang="he-IL" b="0" baseline="0" dirty="0" err="1" smtClean="0"/>
              <a:t>תוס</a:t>
            </a:r>
            <a:r>
              <a:rPr lang="he-IL" b="0" baseline="0" dirty="0" smtClean="0"/>
              <a:t>': </a:t>
            </a:r>
            <a:r>
              <a:rPr lang="he-IL" b="1" dirty="0" smtClean="0"/>
              <a:t>מרובה</a:t>
            </a:r>
            <a:r>
              <a:rPr lang="he-IL" dirty="0" smtClean="0"/>
              <a:t> בגדים ומשוח שעבר. </a:t>
            </a:r>
            <a:r>
              <a:rPr lang="he-IL" dirty="0" err="1" smtClean="0"/>
              <a:t>וה</a:t>
            </a:r>
            <a:r>
              <a:rPr lang="he-IL" dirty="0" smtClean="0"/>
              <a:t>''ה </a:t>
            </a:r>
            <a:r>
              <a:rPr lang="he-IL" dirty="0" err="1" smtClean="0"/>
              <a:t>דמצי</a:t>
            </a:r>
            <a:r>
              <a:rPr lang="he-IL" dirty="0" smtClean="0"/>
              <a:t> </a:t>
            </a:r>
            <a:r>
              <a:rPr lang="he-IL" dirty="0" err="1" smtClean="0"/>
              <a:t>למינקט</a:t>
            </a:r>
            <a:r>
              <a:rPr lang="he-IL" dirty="0" smtClean="0"/>
              <a:t> משוח ומשוח שעבר או מרובה בגדים ומרובה בגדים שעבר אלא רבותא נקט </a:t>
            </a:r>
            <a:r>
              <a:rPr lang="he-IL" dirty="0" err="1" smtClean="0"/>
              <a:t>דאפי</a:t>
            </a:r>
            <a:r>
              <a:rPr lang="he-IL" dirty="0" smtClean="0"/>
              <a:t>' אותו שעבר משוח מרובה בגדים עדיף ממנו </a:t>
            </a:r>
          </a:p>
          <a:p>
            <a:endParaRPr lang="he-IL" b="0" baseline="0" dirty="0" smtClean="0"/>
          </a:p>
          <a:p>
            <a:r>
              <a:rPr lang="he-IL" b="0" baseline="0" dirty="0" err="1" smtClean="0"/>
              <a:t>תוס</a:t>
            </a:r>
            <a:r>
              <a:rPr lang="he-IL" b="0" baseline="0" dirty="0" smtClean="0"/>
              <a:t>': </a:t>
            </a:r>
            <a:r>
              <a:rPr lang="he-IL" dirty="0" smtClean="0"/>
              <a:t>כגון שיש כאן </a:t>
            </a:r>
            <a:r>
              <a:rPr lang="he-IL" dirty="0" err="1" smtClean="0"/>
              <a:t>כ''ג</a:t>
            </a:r>
            <a:r>
              <a:rPr lang="he-IL" dirty="0" smtClean="0"/>
              <a:t> משוח ואירע בו קרי ומשחו אחר תחתיו ועבד </a:t>
            </a:r>
            <a:r>
              <a:rPr lang="he-IL" dirty="0" err="1" smtClean="0"/>
              <a:t>יה''כ</a:t>
            </a:r>
            <a:r>
              <a:rPr lang="he-IL" dirty="0" smtClean="0"/>
              <a:t> אחד ושוב המשוח הראשון חזר לעבודתו ועבד כמה שנים אחרי כן ומשוח השני עבר ובין כך ובין כך נגנז שמן המשחה וזה המשוח ראשון שחזר לעבודתו גלה עם </a:t>
            </a:r>
            <a:r>
              <a:rPr lang="he-IL" dirty="0" err="1" smtClean="0"/>
              <a:t>יכניה</a:t>
            </a:r>
            <a:r>
              <a:rPr lang="he-IL" dirty="0" smtClean="0"/>
              <a:t> ומינו אחר תחתיו מרובה בגדים אבל משוח שעבר אינו מתמנה תחתיו כל ימי חייו של הראשון אף כי יצא בגולה משום איבה ולהכי </a:t>
            </a:r>
            <a:r>
              <a:rPr lang="he-IL" dirty="0" err="1" smtClean="0"/>
              <a:t>ליכא</a:t>
            </a:r>
            <a:r>
              <a:rPr lang="he-IL" dirty="0" smtClean="0"/>
              <a:t> </a:t>
            </a:r>
            <a:r>
              <a:rPr lang="he-IL" dirty="0" err="1" smtClean="0"/>
              <a:t>למימר</a:t>
            </a:r>
            <a:r>
              <a:rPr lang="he-IL" dirty="0" smtClean="0"/>
              <a:t> דמת המשוח </a:t>
            </a:r>
            <a:r>
              <a:rPr lang="he-IL" dirty="0" err="1" smtClean="0"/>
              <a:t>דא''כ</a:t>
            </a:r>
            <a:r>
              <a:rPr lang="he-IL" dirty="0" smtClean="0"/>
              <a:t> משוח שעבר יתמנה תחתיו אלא גלה ומינו מרובה בגדים תחתיו</a:t>
            </a:r>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8</a:t>
            </a:fld>
            <a:endParaRPr lang="he-IL"/>
          </a:p>
        </p:txBody>
      </p:sp>
    </p:spTree>
    <p:extLst>
      <p:ext uri="{BB962C8B-B14F-4D97-AF65-F5344CB8AC3E}">
        <p14:creationId xmlns:p14="http://schemas.microsoft.com/office/powerpoint/2010/main" val="2285358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err="1" smtClean="0"/>
              <a:t>רא"ש</a:t>
            </a:r>
            <a:r>
              <a:rPr lang="he-IL" dirty="0" smtClean="0"/>
              <a:t>:</a:t>
            </a:r>
            <a:r>
              <a:rPr lang="he-IL" baseline="0" dirty="0" smtClean="0"/>
              <a:t> וה"ה בשני </a:t>
            </a:r>
            <a:r>
              <a:rPr lang="he-IL" baseline="0" dirty="0" err="1" smtClean="0"/>
              <a:t>כהנים</a:t>
            </a:r>
            <a:r>
              <a:rPr lang="he-IL" baseline="0" dirty="0" smtClean="0"/>
              <a:t> הדיוטים אחד בעל מום ואחד בעל קרי</a:t>
            </a:r>
            <a:endParaRPr lang="he-IL"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9</a:t>
            </a:fld>
            <a:endParaRPr lang="he-IL"/>
          </a:p>
        </p:txBody>
      </p:sp>
    </p:spTree>
    <p:extLst>
      <p:ext uri="{BB962C8B-B14F-4D97-AF65-F5344CB8AC3E}">
        <p14:creationId xmlns:p14="http://schemas.microsoft.com/office/powerpoint/2010/main" val="1505113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b="1" dirty="0" err="1" smtClean="0"/>
              <a:t>דתלו</a:t>
            </a:r>
            <a:r>
              <a:rPr lang="he-IL" b="1" dirty="0" smtClean="0"/>
              <a:t> ביה רבים</a:t>
            </a:r>
            <a:r>
              <a:rPr lang="he-IL" dirty="0" smtClean="0"/>
              <a:t>. </a:t>
            </a:r>
            <a:r>
              <a:rPr lang="he-IL" dirty="0" err="1" smtClean="0"/>
              <a:t>דעביד</a:t>
            </a:r>
            <a:r>
              <a:rPr lang="he-IL" dirty="0" smtClean="0"/>
              <a:t> מלחמה בשביל רבים</a:t>
            </a:r>
          </a:p>
          <a:p>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10</a:t>
            </a:fld>
            <a:endParaRPr lang="he-IL"/>
          </a:p>
        </p:txBody>
      </p:sp>
    </p:spTree>
    <p:extLst>
      <p:ext uri="{BB962C8B-B14F-4D97-AF65-F5344CB8AC3E}">
        <p14:creationId xmlns:p14="http://schemas.microsoft.com/office/powerpoint/2010/main" val="322920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כ"ה/תשרי/תשע"ו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כ"ה/תשרי/תשע"ו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כ"ה/תשרי/תשע"ו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כ"ה/תשרי/תשע"ו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כ"ה/תשרי/תשע"ו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כ"ה/תשרי/תשע"ו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t>כ"ה/תשרי/תשע"ו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t>כ"ה/תשרי/תשע"ו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t>כ"ה/תשרי/תשע"ו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כ"ה/תשרי/תשע"ו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כ"ה/תשרי/תשע"ו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t>כ"ה/תשרי/תשע"ו</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daf-yomi@daf-yomi.com"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daf-yomi@daf-yomi.com"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395536" y="1282828"/>
            <a:ext cx="8424936" cy="5016758"/>
          </a:xfrm>
          <a:prstGeom prst="rect">
            <a:avLst/>
          </a:prstGeom>
          <a:noFill/>
        </p:spPr>
        <p:txBody>
          <a:bodyPr wrap="square" rtlCol="1">
            <a:spAutoFit/>
          </a:bodyPr>
          <a:lstStyle/>
          <a:p>
            <a:pPr algn="ctr"/>
            <a:r>
              <a:rPr lang="he-IL" sz="2800" b="1" dirty="0">
                <a:solidFill>
                  <a:srgbClr val="EEECE1">
                    <a:lumMod val="50000"/>
                  </a:srgbClr>
                </a:solidFill>
              </a:rPr>
              <a:t>ברוכים </a:t>
            </a:r>
            <a:r>
              <a:rPr lang="he-IL" sz="2800" b="1" dirty="0" smtClean="0">
                <a:solidFill>
                  <a:srgbClr val="EEECE1">
                    <a:lumMod val="50000"/>
                  </a:srgbClr>
                </a:solidFill>
              </a:rPr>
              <a:t>הבאים ל</a:t>
            </a:r>
            <a:endParaRPr lang="he-IL" sz="2800" b="1" dirty="0">
              <a:solidFill>
                <a:srgbClr val="EEECE1">
                  <a:lumMod val="50000"/>
                </a:srgbClr>
              </a:solidFill>
            </a:endParaRPr>
          </a:p>
          <a:p>
            <a:pPr algn="ctr"/>
            <a:r>
              <a:rPr lang="he-IL" sz="4000" b="1" dirty="0" smtClean="0">
                <a:solidFill>
                  <a:srgbClr val="C0504D">
                    <a:lumMod val="75000"/>
                  </a:srgbClr>
                </a:solidFill>
              </a:rPr>
              <a:t>שיעור דף יומי אונליין</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יום חמישי כ"ה בתשרי תשע"ו</a:t>
            </a:r>
          </a:p>
          <a:p>
            <a:pPr algn="ctr"/>
            <a:endParaRPr lang="he-IL" sz="2400" b="1" dirty="0" smtClean="0">
              <a:solidFill>
                <a:srgbClr val="C0504D">
                  <a:lumMod val="75000"/>
                </a:srgbClr>
              </a:solidFill>
            </a:endParaRPr>
          </a:p>
          <a:p>
            <a:pPr algn="ctr"/>
            <a:r>
              <a:rPr lang="he-IL" sz="2400" b="1" dirty="0" smtClean="0">
                <a:solidFill>
                  <a:srgbClr val="C0504D">
                    <a:lumMod val="75000"/>
                  </a:srgbClr>
                </a:solidFill>
              </a:rPr>
              <a:t>השיעור יתחיל בשעה 21:00</a:t>
            </a:r>
          </a:p>
          <a:p>
            <a:pPr algn="ctr"/>
            <a:endParaRPr lang="he-IL" sz="2400" b="1" dirty="0">
              <a:solidFill>
                <a:srgbClr val="C0504D">
                  <a:lumMod val="75000"/>
                </a:srgbClr>
              </a:solidFill>
            </a:endParaRPr>
          </a:p>
          <a:p>
            <a:pPr algn="ctr"/>
            <a:r>
              <a:rPr lang="he-IL" sz="2400" b="1" dirty="0">
                <a:solidFill>
                  <a:srgbClr val="C0504D">
                    <a:lumMod val="75000"/>
                  </a:srgbClr>
                </a:solidFill>
              </a:rPr>
              <a:t>מסכת נזיר </a:t>
            </a:r>
            <a:r>
              <a:rPr lang="he-IL" sz="2400" b="1" dirty="0" err="1">
                <a:solidFill>
                  <a:srgbClr val="C0504D">
                    <a:lumMod val="75000"/>
                  </a:srgbClr>
                </a:solidFill>
              </a:rPr>
              <a:t>מז</a:t>
            </a:r>
            <a:r>
              <a:rPr lang="he-IL" sz="2400" b="1" dirty="0">
                <a:solidFill>
                  <a:srgbClr val="C0504D">
                    <a:lumMod val="75000"/>
                  </a:srgbClr>
                </a:solidFill>
              </a:rPr>
              <a:t> ע"א (תחילת העמוד) - </a:t>
            </a:r>
            <a:r>
              <a:rPr lang="he-IL" sz="2400" b="1" dirty="0" smtClean="0">
                <a:solidFill>
                  <a:srgbClr val="C0504D">
                    <a:lumMod val="75000"/>
                  </a:srgbClr>
                </a:solidFill>
              </a:rPr>
              <a:t>מח ע"א (שורה 15)</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מגיד השיעור: הראל שפירא</a:t>
            </a:r>
          </a:p>
          <a:p>
            <a:pPr algn="ctr"/>
            <a:endParaRPr lang="he-IL" sz="3600" b="1" dirty="0">
              <a:solidFill>
                <a:srgbClr val="C0504D">
                  <a:lumMod val="75000"/>
                </a:srgbClr>
              </a:solidFill>
            </a:endParaRPr>
          </a:p>
          <a:p>
            <a:pPr lvl="0" algn="ctr"/>
            <a:r>
              <a:rPr lang="he-IL" sz="2400" b="1" dirty="0">
                <a:solidFill>
                  <a:srgbClr val="EEECE1">
                    <a:lumMod val="50000"/>
                  </a:srgbClr>
                </a:solidFill>
              </a:rPr>
              <a:t>השיעור היום מוקדש </a:t>
            </a:r>
            <a:r>
              <a:rPr lang="he-IL" sz="2400" b="1" dirty="0" smtClean="0">
                <a:solidFill>
                  <a:srgbClr val="EEECE1">
                    <a:lumMod val="50000"/>
                  </a:srgbClr>
                </a:solidFill>
              </a:rPr>
              <a:t>לרפואת אלעד צפריר בן דנה</a:t>
            </a:r>
            <a:endParaRPr lang="he-IL" sz="2400" dirty="0">
              <a:solidFill>
                <a:prstClr val="black"/>
              </a:solidFill>
            </a:endParaRPr>
          </a:p>
        </p:txBody>
      </p:sp>
    </p:spTree>
    <p:extLst>
      <p:ext uri="{BB962C8B-B14F-4D97-AF65-F5344CB8AC3E}">
        <p14:creationId xmlns:p14="http://schemas.microsoft.com/office/powerpoint/2010/main" val="3101671575"/>
      </p:ext>
    </p:extLst>
  </p:cSld>
  <p:clrMapOvr>
    <a:masterClrMapping/>
  </p:clrMapOvr>
  <p:transition spd="slow" advClick="0" advTm="400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91932" y="35332"/>
            <a:ext cx="178361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מז</a:t>
            </a:r>
            <a:r>
              <a:rPr lang="he-IL" b="1" dirty="0" smtClean="0">
                <a:solidFill>
                  <a:schemeClr val="bg1">
                    <a:lumMod val="50000"/>
                  </a:schemeClr>
                </a:solidFill>
              </a:rPr>
              <a:t> עמוד ב</a:t>
            </a:r>
            <a:endParaRPr lang="he-IL" b="1" dirty="0">
              <a:solidFill>
                <a:schemeClr val="bg1">
                  <a:lumMod val="50000"/>
                </a:schemeClr>
              </a:solidFill>
            </a:endParaRPr>
          </a:p>
        </p:txBody>
      </p:sp>
      <p:sp>
        <p:nvSpPr>
          <p:cNvPr id="4" name="TextBox 3"/>
          <p:cNvSpPr txBox="1"/>
          <p:nvPr/>
        </p:nvSpPr>
        <p:spPr>
          <a:xfrm>
            <a:off x="395536" y="260648"/>
            <a:ext cx="8053064" cy="5712589"/>
          </a:xfrm>
          <a:prstGeom prst="rect">
            <a:avLst/>
          </a:prstGeom>
          <a:noFill/>
        </p:spPr>
        <p:txBody>
          <a:bodyPr wrap="square" rtlCol="1">
            <a:spAutoFit/>
          </a:bodyPr>
          <a:lstStyle/>
          <a:p>
            <a:pPr>
              <a:lnSpc>
                <a:spcPct val="120000"/>
              </a:lnSpc>
            </a:pPr>
            <a:r>
              <a:rPr lang="he-IL" dirty="0" err="1" smtClean="0"/>
              <a:t>איבעיא</a:t>
            </a:r>
            <a:r>
              <a:rPr lang="he-IL" dirty="0" smtClean="0"/>
              <a:t> להו:</a:t>
            </a:r>
          </a:p>
          <a:p>
            <a:pPr>
              <a:lnSpc>
                <a:spcPct val="120000"/>
              </a:lnSpc>
            </a:pPr>
            <a:endParaRPr lang="he-IL" dirty="0"/>
          </a:p>
          <a:p>
            <a:pPr>
              <a:lnSpc>
                <a:spcPct val="120000"/>
              </a:lnSpc>
            </a:pPr>
            <a:r>
              <a:rPr lang="he-IL" dirty="0" smtClean="0"/>
              <a:t>משוח </a:t>
            </a:r>
            <a:r>
              <a:rPr lang="he-IL" dirty="0"/>
              <a:t>מלחמה וסגן </a:t>
            </a:r>
            <a:r>
              <a:rPr lang="he-IL" dirty="0" smtClean="0"/>
              <a:t>- הי </a:t>
            </a:r>
            <a:r>
              <a:rPr lang="he-IL" dirty="0" err="1"/>
              <a:t>מינייהו</a:t>
            </a:r>
            <a:r>
              <a:rPr lang="he-IL" dirty="0"/>
              <a:t> </a:t>
            </a:r>
            <a:r>
              <a:rPr lang="he-IL" dirty="0" smtClean="0"/>
              <a:t>עדיף? </a:t>
            </a:r>
          </a:p>
          <a:p>
            <a:pPr>
              <a:lnSpc>
                <a:spcPct val="120000"/>
              </a:lnSpc>
            </a:pPr>
            <a:r>
              <a:rPr lang="he-IL" dirty="0" smtClean="0"/>
              <a:t>משוח </a:t>
            </a:r>
            <a:r>
              <a:rPr lang="he-IL" dirty="0"/>
              <a:t>מלחמה </a:t>
            </a:r>
            <a:r>
              <a:rPr lang="he-IL" dirty="0" smtClean="0"/>
              <a:t>עדיף, </a:t>
            </a:r>
            <a:r>
              <a:rPr lang="he-IL" dirty="0" err="1"/>
              <a:t>דחזי</a:t>
            </a:r>
            <a:r>
              <a:rPr lang="he-IL" dirty="0"/>
              <a:t> </a:t>
            </a:r>
            <a:r>
              <a:rPr lang="he-IL" dirty="0" smtClean="0"/>
              <a:t>למלחמה.</a:t>
            </a:r>
          </a:p>
          <a:p>
            <a:pPr>
              <a:lnSpc>
                <a:spcPct val="120000"/>
              </a:lnSpc>
            </a:pPr>
            <a:r>
              <a:rPr lang="he-IL" dirty="0" smtClean="0"/>
              <a:t>או </a:t>
            </a:r>
            <a:r>
              <a:rPr lang="he-IL" dirty="0" err="1"/>
              <a:t>דלמא</a:t>
            </a:r>
            <a:r>
              <a:rPr lang="he-IL" dirty="0"/>
              <a:t> סגן </a:t>
            </a:r>
            <a:r>
              <a:rPr lang="he-IL" dirty="0" smtClean="0"/>
              <a:t>עדיף, </a:t>
            </a:r>
            <a:r>
              <a:rPr lang="he-IL" dirty="0" err="1"/>
              <a:t>דחזי</a:t>
            </a:r>
            <a:r>
              <a:rPr lang="he-IL" dirty="0"/>
              <a:t> </a:t>
            </a:r>
            <a:r>
              <a:rPr lang="he-IL" dirty="0" smtClean="0"/>
              <a:t>לעבודה.</a:t>
            </a:r>
          </a:p>
          <a:p>
            <a:pPr>
              <a:lnSpc>
                <a:spcPct val="120000"/>
              </a:lnSpc>
            </a:pPr>
            <a:endParaRPr lang="he-IL" dirty="0"/>
          </a:p>
          <a:p>
            <a:pPr>
              <a:lnSpc>
                <a:spcPct val="120000"/>
              </a:lnSpc>
            </a:pPr>
            <a:r>
              <a:rPr lang="he-IL" dirty="0" err="1" smtClean="0"/>
              <a:t>ת</a:t>
            </a:r>
            <a:r>
              <a:rPr lang="he-IL" dirty="0" err="1"/>
              <a:t>''ש</a:t>
            </a:r>
            <a:r>
              <a:rPr lang="he-IL" dirty="0"/>
              <a:t> </a:t>
            </a:r>
            <a:r>
              <a:rPr lang="he-IL" dirty="0" err="1" smtClean="0"/>
              <a:t>דתניא</a:t>
            </a:r>
            <a:r>
              <a:rPr lang="he-IL" dirty="0" smtClean="0"/>
              <a:t>: </a:t>
            </a:r>
          </a:p>
          <a:p>
            <a:pPr>
              <a:lnSpc>
                <a:spcPct val="120000"/>
              </a:lnSpc>
            </a:pPr>
            <a:r>
              <a:rPr lang="he-IL" dirty="0">
                <a:solidFill>
                  <a:srgbClr val="F79646">
                    <a:lumMod val="50000"/>
                  </a:srgbClr>
                </a:solidFill>
              </a:rPr>
              <a:t>אין בין משוח מלחמה </a:t>
            </a:r>
            <a:r>
              <a:rPr lang="he-IL" dirty="0" smtClean="0">
                <a:solidFill>
                  <a:srgbClr val="F79646">
                    <a:lumMod val="50000"/>
                  </a:srgbClr>
                </a:solidFill>
              </a:rPr>
              <a:t>לסגן,</a:t>
            </a:r>
          </a:p>
          <a:p>
            <a:pPr>
              <a:lnSpc>
                <a:spcPct val="120000"/>
              </a:lnSpc>
            </a:pPr>
            <a:r>
              <a:rPr lang="he-IL" dirty="0" smtClean="0">
                <a:solidFill>
                  <a:srgbClr val="F79646">
                    <a:lumMod val="50000"/>
                  </a:srgbClr>
                </a:solidFill>
              </a:rPr>
              <a:t>אלא </a:t>
            </a:r>
            <a:r>
              <a:rPr lang="he-IL" dirty="0">
                <a:solidFill>
                  <a:srgbClr val="F79646">
                    <a:lumMod val="50000"/>
                  </a:srgbClr>
                </a:solidFill>
              </a:rPr>
              <a:t>שאם היו </a:t>
            </a:r>
            <a:r>
              <a:rPr lang="he-IL" dirty="0" err="1">
                <a:solidFill>
                  <a:srgbClr val="F79646">
                    <a:lumMod val="50000"/>
                  </a:srgbClr>
                </a:solidFill>
              </a:rPr>
              <a:t>מהלכין</a:t>
            </a:r>
            <a:r>
              <a:rPr lang="he-IL" dirty="0">
                <a:solidFill>
                  <a:srgbClr val="F79646">
                    <a:lumMod val="50000"/>
                  </a:srgbClr>
                </a:solidFill>
              </a:rPr>
              <a:t> בדרך ומצאו מת מצוה </a:t>
            </a:r>
            <a:r>
              <a:rPr lang="he-IL" dirty="0" smtClean="0">
                <a:solidFill>
                  <a:srgbClr val="F79646">
                    <a:lumMod val="50000"/>
                  </a:srgbClr>
                </a:solidFill>
              </a:rPr>
              <a:t>- יטמא </a:t>
            </a:r>
            <a:r>
              <a:rPr lang="he-IL" dirty="0">
                <a:solidFill>
                  <a:srgbClr val="F79646">
                    <a:lumMod val="50000"/>
                  </a:srgbClr>
                </a:solidFill>
              </a:rPr>
              <a:t>משוח מלחמה ואל יטמא הסגן. </a:t>
            </a:r>
          </a:p>
          <a:p>
            <a:pPr>
              <a:lnSpc>
                <a:spcPct val="120000"/>
              </a:lnSpc>
            </a:pPr>
            <a:endParaRPr lang="he-IL" dirty="0"/>
          </a:p>
          <a:p>
            <a:pPr>
              <a:lnSpc>
                <a:spcPct val="120000"/>
              </a:lnSpc>
            </a:pPr>
            <a:r>
              <a:rPr lang="he-IL" dirty="0" smtClean="0"/>
              <a:t>והתני':</a:t>
            </a:r>
          </a:p>
          <a:p>
            <a:pPr>
              <a:lnSpc>
                <a:spcPct val="120000"/>
              </a:lnSpc>
            </a:pPr>
            <a:r>
              <a:rPr lang="he-IL" dirty="0">
                <a:solidFill>
                  <a:srgbClr val="F79646">
                    <a:lumMod val="50000"/>
                  </a:srgbClr>
                </a:solidFill>
              </a:rPr>
              <a:t>משוח מלחמה קודם לסגן</a:t>
            </a:r>
            <a:r>
              <a:rPr lang="he-IL" dirty="0" smtClean="0"/>
              <a:t>! </a:t>
            </a:r>
          </a:p>
          <a:p>
            <a:pPr>
              <a:lnSpc>
                <a:spcPct val="120000"/>
              </a:lnSpc>
            </a:pPr>
            <a:endParaRPr lang="he-IL" dirty="0"/>
          </a:p>
          <a:p>
            <a:pPr>
              <a:lnSpc>
                <a:spcPct val="120000"/>
              </a:lnSpc>
            </a:pPr>
            <a:r>
              <a:rPr lang="he-IL" dirty="0" smtClean="0"/>
              <a:t>אמר </a:t>
            </a:r>
            <a:r>
              <a:rPr lang="he-IL" dirty="0"/>
              <a:t>מר </a:t>
            </a:r>
            <a:r>
              <a:rPr lang="he-IL" dirty="0" err="1" smtClean="0"/>
              <a:t>זוטרא</a:t>
            </a:r>
            <a:r>
              <a:rPr lang="he-IL" dirty="0" smtClean="0"/>
              <a:t>: </a:t>
            </a:r>
          </a:p>
          <a:p>
            <a:pPr>
              <a:lnSpc>
                <a:spcPct val="120000"/>
              </a:lnSpc>
            </a:pPr>
            <a:r>
              <a:rPr lang="he-IL" dirty="0" err="1" smtClean="0"/>
              <a:t>לענין</a:t>
            </a:r>
            <a:r>
              <a:rPr lang="he-IL" dirty="0" smtClean="0"/>
              <a:t> </a:t>
            </a:r>
            <a:r>
              <a:rPr lang="he-IL" dirty="0" err="1"/>
              <a:t>החיותו</a:t>
            </a:r>
            <a:r>
              <a:rPr lang="he-IL" dirty="0"/>
              <a:t> </a:t>
            </a:r>
            <a:r>
              <a:rPr lang="he-IL" dirty="0" smtClean="0"/>
              <a:t>- משוח </a:t>
            </a:r>
            <a:r>
              <a:rPr lang="he-IL" dirty="0"/>
              <a:t>מלחמה </a:t>
            </a:r>
            <a:r>
              <a:rPr lang="he-IL" dirty="0" smtClean="0"/>
              <a:t>עדיף, </a:t>
            </a:r>
            <a:r>
              <a:rPr lang="he-IL" dirty="0"/>
              <a:t>מאי </a:t>
            </a:r>
            <a:r>
              <a:rPr lang="he-IL" dirty="0" err="1"/>
              <a:t>טעמ</a:t>
            </a:r>
            <a:r>
              <a:rPr lang="he-IL" dirty="0"/>
              <a:t>' </a:t>
            </a:r>
            <a:r>
              <a:rPr lang="he-IL" dirty="0" err="1"/>
              <a:t>דתלו</a:t>
            </a:r>
            <a:r>
              <a:rPr lang="he-IL" dirty="0"/>
              <a:t> ביה </a:t>
            </a:r>
            <a:r>
              <a:rPr lang="he-IL" dirty="0" smtClean="0"/>
              <a:t>רבים. </a:t>
            </a:r>
          </a:p>
          <a:p>
            <a:pPr>
              <a:lnSpc>
                <a:spcPct val="120000"/>
              </a:lnSpc>
            </a:pPr>
            <a:r>
              <a:rPr lang="he-IL" dirty="0" err="1" smtClean="0"/>
              <a:t>ולענין</a:t>
            </a:r>
            <a:r>
              <a:rPr lang="he-IL" dirty="0" smtClean="0"/>
              <a:t> </a:t>
            </a:r>
            <a:r>
              <a:rPr lang="he-IL" dirty="0"/>
              <a:t>טומאה </a:t>
            </a:r>
            <a:r>
              <a:rPr lang="he-IL" dirty="0" smtClean="0"/>
              <a:t>- סגן עדיף, </a:t>
            </a:r>
            <a:r>
              <a:rPr lang="he-IL" dirty="0" err="1" smtClean="0"/>
              <a:t>דתניא</a:t>
            </a:r>
            <a:r>
              <a:rPr lang="he-IL" dirty="0" smtClean="0"/>
              <a:t>: </a:t>
            </a:r>
            <a:r>
              <a:rPr lang="he-IL" dirty="0">
                <a:solidFill>
                  <a:srgbClr val="F79646">
                    <a:lumMod val="50000"/>
                  </a:srgbClr>
                </a:solidFill>
              </a:rPr>
              <a:t>רבי </a:t>
            </a:r>
            <a:r>
              <a:rPr lang="he-IL" dirty="0" err="1">
                <a:solidFill>
                  <a:srgbClr val="F79646">
                    <a:lumMod val="50000"/>
                  </a:srgbClr>
                </a:solidFill>
              </a:rPr>
              <a:t>חנינא</a:t>
            </a:r>
            <a:r>
              <a:rPr lang="he-IL" dirty="0">
                <a:solidFill>
                  <a:srgbClr val="F79646">
                    <a:lumMod val="50000"/>
                  </a:srgbClr>
                </a:solidFill>
              </a:rPr>
              <a:t> בן </a:t>
            </a:r>
            <a:r>
              <a:rPr lang="he-IL" dirty="0" err="1">
                <a:solidFill>
                  <a:srgbClr val="F79646">
                    <a:lumMod val="50000"/>
                  </a:srgbClr>
                </a:solidFill>
              </a:rPr>
              <a:t>אנטיגנוס</a:t>
            </a:r>
            <a:r>
              <a:rPr lang="he-IL" dirty="0">
                <a:solidFill>
                  <a:srgbClr val="F79646">
                    <a:lumMod val="50000"/>
                  </a:srgbClr>
                </a:solidFill>
              </a:rPr>
              <a:t> </a:t>
            </a:r>
            <a:r>
              <a:rPr lang="he-IL" dirty="0" smtClean="0">
                <a:solidFill>
                  <a:srgbClr val="F79646">
                    <a:lumMod val="50000"/>
                  </a:srgbClr>
                </a:solidFill>
              </a:rPr>
              <a:t>אומר: </a:t>
            </a:r>
            <a:r>
              <a:rPr lang="he-IL" dirty="0">
                <a:solidFill>
                  <a:srgbClr val="F79646">
                    <a:lumMod val="50000"/>
                  </a:srgbClr>
                </a:solidFill>
              </a:rPr>
              <a:t>למה תקנו סגן לכהן </a:t>
            </a:r>
            <a:r>
              <a:rPr lang="he-IL" dirty="0" smtClean="0">
                <a:solidFill>
                  <a:srgbClr val="F79646">
                    <a:lumMod val="50000"/>
                  </a:srgbClr>
                </a:solidFill>
              </a:rPr>
              <a:t>גדול? </a:t>
            </a:r>
            <a:r>
              <a:rPr lang="he-IL" dirty="0">
                <a:solidFill>
                  <a:srgbClr val="F79646">
                    <a:lumMod val="50000"/>
                  </a:srgbClr>
                </a:solidFill>
              </a:rPr>
              <a:t>שאם אירע בו פסול הרי נכנס ומשמש תחתיו.</a:t>
            </a:r>
          </a:p>
        </p:txBody>
      </p:sp>
      <p:sp>
        <p:nvSpPr>
          <p:cNvPr id="6" name="TextBox 5"/>
          <p:cNvSpPr txBox="1"/>
          <p:nvPr/>
        </p:nvSpPr>
        <p:spPr>
          <a:xfrm>
            <a:off x="8520608" y="980728"/>
            <a:ext cx="371872" cy="369332"/>
          </a:xfrm>
          <a:prstGeom prst="rect">
            <a:avLst/>
          </a:prstGeom>
          <a:noFill/>
        </p:spPr>
        <p:txBody>
          <a:bodyPr wrap="square" rtlCol="1">
            <a:spAutoFit/>
          </a:bodyPr>
          <a:lstStyle/>
          <a:p>
            <a:r>
              <a:rPr lang="he-IL" dirty="0" smtClean="0"/>
              <a:t>⑤</a:t>
            </a:r>
            <a:endParaRPr lang="he-IL" dirty="0"/>
          </a:p>
        </p:txBody>
      </p:sp>
    </p:spTree>
    <p:extLst>
      <p:ext uri="{BB962C8B-B14F-4D97-AF65-F5344CB8AC3E}">
        <p14:creationId xmlns:p14="http://schemas.microsoft.com/office/powerpoint/2010/main" val="3620506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91932" y="35332"/>
            <a:ext cx="178361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מז</a:t>
            </a:r>
            <a:r>
              <a:rPr lang="he-IL" b="1" dirty="0" smtClean="0">
                <a:solidFill>
                  <a:schemeClr val="bg1">
                    <a:lumMod val="50000"/>
                  </a:schemeClr>
                </a:solidFill>
              </a:rPr>
              <a:t> עמוד ב</a:t>
            </a:r>
            <a:endParaRPr lang="he-IL" b="1" dirty="0">
              <a:solidFill>
                <a:schemeClr val="bg1">
                  <a:lumMod val="50000"/>
                </a:schemeClr>
              </a:solidFill>
            </a:endParaRPr>
          </a:p>
        </p:txBody>
      </p:sp>
      <p:sp>
        <p:nvSpPr>
          <p:cNvPr id="4" name="TextBox 3"/>
          <p:cNvSpPr txBox="1"/>
          <p:nvPr/>
        </p:nvSpPr>
        <p:spPr>
          <a:xfrm>
            <a:off x="409391" y="1753529"/>
            <a:ext cx="8053064" cy="4856714"/>
          </a:xfrm>
          <a:prstGeom prst="rect">
            <a:avLst/>
          </a:prstGeom>
          <a:noFill/>
        </p:spPr>
        <p:txBody>
          <a:bodyPr wrap="square" rtlCol="1">
            <a:spAutoFit/>
          </a:bodyPr>
          <a:lstStyle/>
          <a:p>
            <a:pPr>
              <a:lnSpc>
                <a:spcPct val="120000"/>
              </a:lnSpc>
            </a:pPr>
            <a:r>
              <a:rPr lang="he-IL" dirty="0"/>
              <a:t>עד כאן לא פליגי אלא בכהן גדול ונזיר כי </a:t>
            </a:r>
            <a:r>
              <a:rPr lang="he-IL" dirty="0" err="1"/>
              <a:t>קא</a:t>
            </a:r>
            <a:r>
              <a:rPr lang="he-IL" dirty="0"/>
              <a:t> </a:t>
            </a:r>
            <a:r>
              <a:rPr lang="he-IL" dirty="0" err="1"/>
              <a:t>אזלי</a:t>
            </a:r>
            <a:r>
              <a:rPr lang="he-IL" dirty="0"/>
              <a:t> בהדי </a:t>
            </a:r>
            <a:r>
              <a:rPr lang="he-IL" dirty="0" smtClean="0"/>
              <a:t>הדדי, </a:t>
            </a:r>
          </a:p>
          <a:p>
            <a:pPr>
              <a:lnSpc>
                <a:spcPct val="120000"/>
              </a:lnSpc>
            </a:pPr>
            <a:r>
              <a:rPr lang="he-IL" dirty="0" smtClean="0"/>
              <a:t>אבל </a:t>
            </a:r>
            <a:r>
              <a:rPr lang="he-IL" dirty="0"/>
              <a:t>חד </a:t>
            </a:r>
            <a:r>
              <a:rPr lang="he-IL" dirty="0" err="1"/>
              <a:t>חד</a:t>
            </a:r>
            <a:r>
              <a:rPr lang="he-IL" dirty="0"/>
              <a:t> לחודיה בר </a:t>
            </a:r>
            <a:r>
              <a:rPr lang="he-IL" dirty="0" err="1"/>
              <a:t>איטמויי</a:t>
            </a:r>
            <a:r>
              <a:rPr lang="he-IL" dirty="0"/>
              <a:t> </a:t>
            </a:r>
            <a:r>
              <a:rPr lang="he-IL" dirty="0" err="1" smtClean="0"/>
              <a:t>אינון</a:t>
            </a:r>
            <a:r>
              <a:rPr lang="he-IL" dirty="0" smtClean="0"/>
              <a:t>. </a:t>
            </a:r>
            <a:endParaRPr lang="he-IL" dirty="0"/>
          </a:p>
          <a:p>
            <a:pPr>
              <a:lnSpc>
                <a:spcPct val="120000"/>
              </a:lnSpc>
            </a:pPr>
            <a:endParaRPr lang="he-IL" sz="600" dirty="0"/>
          </a:p>
          <a:p>
            <a:pPr>
              <a:lnSpc>
                <a:spcPct val="120000"/>
              </a:lnSpc>
            </a:pPr>
            <a:r>
              <a:rPr lang="he-IL" dirty="0" smtClean="0"/>
              <a:t>מנא </a:t>
            </a:r>
            <a:r>
              <a:rPr lang="he-IL" dirty="0"/>
              <a:t>הני </a:t>
            </a:r>
            <a:r>
              <a:rPr lang="he-IL" dirty="0" smtClean="0"/>
              <a:t>מילי? </a:t>
            </a:r>
          </a:p>
          <a:p>
            <a:pPr>
              <a:lnSpc>
                <a:spcPct val="120000"/>
              </a:lnSpc>
            </a:pPr>
            <a:endParaRPr lang="he-IL" sz="1400" dirty="0"/>
          </a:p>
          <a:p>
            <a:pPr>
              <a:lnSpc>
                <a:spcPct val="120000"/>
              </a:lnSpc>
            </a:pPr>
            <a:r>
              <a:rPr lang="he-IL" dirty="0" err="1" smtClean="0"/>
              <a:t>דת</a:t>
            </a:r>
            <a:r>
              <a:rPr lang="he-IL" dirty="0" err="1"/>
              <a:t>'</a:t>
            </a:r>
            <a:r>
              <a:rPr lang="he-IL" dirty="0" err="1" smtClean="0"/>
              <a:t>'ר</a:t>
            </a:r>
            <a:r>
              <a:rPr lang="he-IL" dirty="0" smtClean="0"/>
              <a:t>:</a:t>
            </a:r>
          </a:p>
          <a:p>
            <a:pPr>
              <a:lnSpc>
                <a:spcPct val="120000"/>
              </a:lnSpc>
            </a:pPr>
            <a:endParaRPr lang="he-IL" sz="600" dirty="0"/>
          </a:p>
          <a:p>
            <a:pPr>
              <a:lnSpc>
                <a:spcPct val="120000"/>
              </a:lnSpc>
            </a:pPr>
            <a:r>
              <a:rPr lang="he-IL" dirty="0">
                <a:solidFill>
                  <a:srgbClr val="F79646">
                    <a:lumMod val="50000"/>
                  </a:srgbClr>
                </a:solidFill>
              </a:rPr>
              <a:t>"על כל נפשות מת לא יבא" -</a:t>
            </a:r>
          </a:p>
          <a:p>
            <a:pPr>
              <a:lnSpc>
                <a:spcPct val="120000"/>
              </a:lnSpc>
            </a:pPr>
            <a:endParaRPr lang="he-IL" sz="400" dirty="0">
              <a:solidFill>
                <a:srgbClr val="F79646">
                  <a:lumMod val="50000"/>
                </a:srgbClr>
              </a:solidFill>
            </a:endParaRPr>
          </a:p>
          <a:p>
            <a:pPr>
              <a:lnSpc>
                <a:spcPct val="120000"/>
              </a:lnSpc>
            </a:pPr>
            <a:r>
              <a:rPr lang="he-IL" dirty="0">
                <a:solidFill>
                  <a:srgbClr val="F79646">
                    <a:lumMod val="50000"/>
                  </a:srgbClr>
                </a:solidFill>
              </a:rPr>
              <a:t>במה הכתוב מדבר? </a:t>
            </a:r>
          </a:p>
          <a:p>
            <a:pPr>
              <a:lnSpc>
                <a:spcPct val="120000"/>
              </a:lnSpc>
            </a:pPr>
            <a:endParaRPr lang="he-IL" sz="600" dirty="0">
              <a:solidFill>
                <a:srgbClr val="F79646">
                  <a:lumMod val="50000"/>
                </a:srgbClr>
              </a:solidFill>
            </a:endParaRPr>
          </a:p>
          <a:p>
            <a:pPr>
              <a:lnSpc>
                <a:spcPct val="120000"/>
              </a:lnSpc>
            </a:pPr>
            <a:r>
              <a:rPr lang="he-IL" dirty="0">
                <a:solidFill>
                  <a:srgbClr val="F79646">
                    <a:lumMod val="50000"/>
                  </a:srgbClr>
                </a:solidFill>
              </a:rPr>
              <a:t>אי ברחוקים - </a:t>
            </a:r>
          </a:p>
          <a:p>
            <a:pPr>
              <a:lnSpc>
                <a:spcPct val="120000"/>
              </a:lnSpc>
            </a:pPr>
            <a:r>
              <a:rPr lang="he-IL" dirty="0">
                <a:solidFill>
                  <a:srgbClr val="F79646">
                    <a:lumMod val="50000"/>
                  </a:srgbClr>
                </a:solidFill>
              </a:rPr>
              <a:t>קל וחומר הוא: </a:t>
            </a:r>
          </a:p>
          <a:p>
            <a:pPr>
              <a:lnSpc>
                <a:spcPct val="120000"/>
              </a:lnSpc>
            </a:pPr>
            <a:r>
              <a:rPr lang="he-IL" dirty="0">
                <a:solidFill>
                  <a:srgbClr val="F79646">
                    <a:lumMod val="50000"/>
                  </a:srgbClr>
                </a:solidFill>
              </a:rPr>
              <a:t>ומה כהן הדיוט שהוא מיטמא לקרובים אינו מיטמא לרחוקים,</a:t>
            </a:r>
          </a:p>
          <a:p>
            <a:pPr>
              <a:lnSpc>
                <a:spcPct val="120000"/>
              </a:lnSpc>
            </a:pPr>
            <a:r>
              <a:rPr lang="he-IL" dirty="0">
                <a:solidFill>
                  <a:srgbClr val="F79646">
                    <a:lumMod val="50000"/>
                  </a:srgbClr>
                </a:solidFill>
              </a:rPr>
              <a:t>כהן גדול שאינו מיטמא לקרובים אינו דין שאינו מיטמא לרחוקים. </a:t>
            </a:r>
          </a:p>
          <a:p>
            <a:pPr>
              <a:lnSpc>
                <a:spcPct val="120000"/>
              </a:lnSpc>
            </a:pPr>
            <a:endParaRPr lang="he-IL" sz="600" dirty="0">
              <a:solidFill>
                <a:srgbClr val="F79646">
                  <a:lumMod val="50000"/>
                </a:srgbClr>
              </a:solidFill>
            </a:endParaRPr>
          </a:p>
          <a:p>
            <a:pPr>
              <a:lnSpc>
                <a:spcPct val="120000"/>
              </a:lnSpc>
            </a:pPr>
            <a:r>
              <a:rPr lang="he-IL" dirty="0">
                <a:solidFill>
                  <a:srgbClr val="F79646">
                    <a:lumMod val="50000"/>
                  </a:srgbClr>
                </a:solidFill>
              </a:rPr>
              <a:t>אלא בקרובים הכתוב מדבר -</a:t>
            </a:r>
          </a:p>
          <a:p>
            <a:pPr>
              <a:lnSpc>
                <a:spcPct val="120000"/>
              </a:lnSpc>
            </a:pPr>
            <a:r>
              <a:rPr lang="he-IL" dirty="0">
                <a:solidFill>
                  <a:srgbClr val="F79646">
                    <a:lumMod val="50000"/>
                  </a:srgbClr>
                </a:solidFill>
              </a:rPr>
              <a:t>ולאביו הוא דאינו מיטמא, הא מיטמא הוא למת מצוה. </a:t>
            </a:r>
          </a:p>
        </p:txBody>
      </p:sp>
      <p:sp>
        <p:nvSpPr>
          <p:cNvPr id="7" name="הסבר מלבני מעוגל 6"/>
          <p:cNvSpPr/>
          <p:nvPr/>
        </p:nvSpPr>
        <p:spPr>
          <a:xfrm>
            <a:off x="4211960" y="235671"/>
            <a:ext cx="4320480" cy="1279556"/>
          </a:xfrm>
          <a:prstGeom prst="wedgeRoundRectCallout">
            <a:avLst>
              <a:gd name="adj1" fmla="val 54042"/>
              <a:gd name="adj2" fmla="val 4581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smtClean="0">
                <a:solidFill>
                  <a:schemeClr val="tx1"/>
                </a:solidFill>
              </a:rPr>
              <a:t>משנה דף </a:t>
            </a:r>
            <a:r>
              <a:rPr lang="he-IL" sz="1600" dirty="0" err="1" smtClean="0">
                <a:solidFill>
                  <a:schemeClr val="tx1"/>
                </a:solidFill>
              </a:rPr>
              <a:t>מז</a:t>
            </a:r>
            <a:r>
              <a:rPr lang="he-IL" sz="1600" dirty="0" smtClean="0">
                <a:solidFill>
                  <a:schemeClr val="tx1"/>
                </a:solidFill>
              </a:rPr>
              <a:t> עמוד א:</a:t>
            </a:r>
          </a:p>
          <a:p>
            <a:pPr>
              <a:lnSpc>
                <a:spcPct val="120000"/>
              </a:lnSpc>
            </a:pPr>
            <a:r>
              <a:rPr lang="he-IL" sz="1600" dirty="0" smtClean="0">
                <a:solidFill>
                  <a:srgbClr val="F79646">
                    <a:lumMod val="50000"/>
                  </a:srgbClr>
                </a:solidFill>
              </a:rPr>
              <a:t>היו </a:t>
            </a:r>
            <a:r>
              <a:rPr lang="he-IL" sz="1600" dirty="0" err="1">
                <a:solidFill>
                  <a:srgbClr val="F79646">
                    <a:lumMod val="50000"/>
                  </a:srgbClr>
                </a:solidFill>
              </a:rPr>
              <a:t>מהלכין</a:t>
            </a:r>
            <a:r>
              <a:rPr lang="he-IL" sz="1600" dirty="0">
                <a:solidFill>
                  <a:srgbClr val="F79646">
                    <a:lumMod val="50000"/>
                  </a:srgbClr>
                </a:solidFill>
              </a:rPr>
              <a:t> בדרך ומצאו מת מצוה -</a:t>
            </a:r>
          </a:p>
          <a:p>
            <a:pPr>
              <a:lnSpc>
                <a:spcPct val="120000"/>
              </a:lnSpc>
            </a:pPr>
            <a:r>
              <a:rPr lang="he-IL" sz="1600" dirty="0">
                <a:solidFill>
                  <a:srgbClr val="F79646">
                    <a:lumMod val="50000"/>
                  </a:srgbClr>
                </a:solidFill>
              </a:rPr>
              <a:t>רבי אליעזר אומר: יטמא כהן גדול ואל יטמא נזיר. </a:t>
            </a:r>
          </a:p>
          <a:p>
            <a:pPr>
              <a:lnSpc>
                <a:spcPct val="120000"/>
              </a:lnSpc>
            </a:pPr>
            <a:r>
              <a:rPr lang="he-IL" sz="1600" dirty="0">
                <a:solidFill>
                  <a:srgbClr val="F79646">
                    <a:lumMod val="50000"/>
                  </a:srgbClr>
                </a:solidFill>
              </a:rPr>
              <a:t>וחכמים אומרים: יטמא נזיר ואל יטמא כהן הדיוט.</a:t>
            </a:r>
          </a:p>
        </p:txBody>
      </p:sp>
      <p:sp>
        <p:nvSpPr>
          <p:cNvPr id="8" name="הסבר מלבני מעוגל 7"/>
          <p:cNvSpPr/>
          <p:nvPr/>
        </p:nvSpPr>
        <p:spPr>
          <a:xfrm>
            <a:off x="1331640" y="3284984"/>
            <a:ext cx="3240360" cy="936104"/>
          </a:xfrm>
          <a:prstGeom prst="wedgeRoundRectCallout">
            <a:avLst>
              <a:gd name="adj1" fmla="val 65586"/>
              <a:gd name="adj2" fmla="val 11771"/>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500" dirty="0" smtClean="0">
                <a:solidFill>
                  <a:schemeClr val="tx1"/>
                </a:solidFill>
              </a:rPr>
              <a:t>ויקרא </a:t>
            </a:r>
            <a:r>
              <a:rPr lang="he-IL" sz="1500" dirty="0" err="1" smtClean="0">
                <a:solidFill>
                  <a:schemeClr val="tx1"/>
                </a:solidFill>
              </a:rPr>
              <a:t>כא</a:t>
            </a:r>
            <a:r>
              <a:rPr lang="he-IL" sz="1500" dirty="0" smtClean="0">
                <a:solidFill>
                  <a:schemeClr val="tx1"/>
                </a:solidFill>
              </a:rPr>
              <a:t>/י-יא:</a:t>
            </a:r>
          </a:p>
          <a:p>
            <a:pPr>
              <a:lnSpc>
                <a:spcPct val="120000"/>
              </a:lnSpc>
            </a:pPr>
            <a:r>
              <a:rPr lang="he-IL" sz="1500" dirty="0">
                <a:solidFill>
                  <a:schemeClr val="tx1"/>
                </a:solidFill>
              </a:rPr>
              <a:t>והכהן הגדול </a:t>
            </a:r>
            <a:r>
              <a:rPr lang="he-IL" sz="1500" dirty="0" smtClean="0">
                <a:solidFill>
                  <a:schemeClr val="tx1"/>
                </a:solidFill>
              </a:rPr>
              <a:t>מאחיו... ועל </a:t>
            </a:r>
            <a:r>
              <a:rPr lang="he-IL" sz="1500" dirty="0">
                <a:solidFill>
                  <a:schemeClr val="tx1"/>
                </a:solidFill>
              </a:rPr>
              <a:t>כל נפשת מת לא יבא לאביו ולאמו לא יטמא </a:t>
            </a:r>
            <a:endParaRPr lang="he-IL" sz="1500" dirty="0">
              <a:solidFill>
                <a:srgbClr val="F79646">
                  <a:lumMod val="50000"/>
                </a:srgbClr>
              </a:solidFill>
            </a:endParaRPr>
          </a:p>
        </p:txBody>
      </p:sp>
      <p:sp>
        <p:nvSpPr>
          <p:cNvPr id="9" name="חץ שמאלה 8"/>
          <p:cNvSpPr/>
          <p:nvPr/>
        </p:nvSpPr>
        <p:spPr>
          <a:xfrm>
            <a:off x="2267744" y="6120680"/>
            <a:ext cx="1152128" cy="4766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578793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91932" y="35332"/>
            <a:ext cx="1783612" cy="369332"/>
          </a:xfrm>
          <a:prstGeom prst="rect">
            <a:avLst/>
          </a:prstGeom>
          <a:noFill/>
        </p:spPr>
        <p:txBody>
          <a:bodyPr wrap="square" rtlCol="1">
            <a:spAutoFit/>
          </a:bodyPr>
          <a:lstStyle/>
          <a:p>
            <a:r>
              <a:rPr lang="he-IL" b="1" dirty="0" smtClean="0">
                <a:solidFill>
                  <a:schemeClr val="bg1">
                    <a:lumMod val="50000"/>
                  </a:schemeClr>
                </a:solidFill>
              </a:rPr>
              <a:t>דף מח עמוד </a:t>
            </a:r>
            <a:r>
              <a:rPr lang="he-IL" b="1" dirty="0">
                <a:solidFill>
                  <a:schemeClr val="bg1">
                    <a:lumMod val="50000"/>
                  </a:schemeClr>
                </a:solidFill>
              </a:rPr>
              <a:t>א</a:t>
            </a:r>
          </a:p>
        </p:txBody>
      </p:sp>
      <p:sp>
        <p:nvSpPr>
          <p:cNvPr id="4" name="TextBox 3"/>
          <p:cNvSpPr txBox="1"/>
          <p:nvPr/>
        </p:nvSpPr>
        <p:spPr>
          <a:xfrm>
            <a:off x="395536" y="1059349"/>
            <a:ext cx="8053064" cy="5539978"/>
          </a:xfrm>
          <a:prstGeom prst="rect">
            <a:avLst/>
          </a:prstGeom>
          <a:noFill/>
        </p:spPr>
        <p:txBody>
          <a:bodyPr wrap="square" rtlCol="1">
            <a:spAutoFit/>
          </a:bodyPr>
          <a:lstStyle/>
          <a:p>
            <a:pPr>
              <a:lnSpc>
                <a:spcPct val="120000"/>
              </a:lnSpc>
            </a:pPr>
            <a:r>
              <a:rPr lang="he-IL" dirty="0" smtClean="0"/>
              <a:t>"ולאמו" </a:t>
            </a:r>
            <a:r>
              <a:rPr lang="he-IL" dirty="0"/>
              <a:t>לגזירה </a:t>
            </a:r>
            <a:r>
              <a:rPr lang="he-IL" dirty="0" err="1"/>
              <a:t>שוה</a:t>
            </a:r>
            <a:r>
              <a:rPr lang="he-IL" dirty="0"/>
              <a:t> </a:t>
            </a:r>
            <a:r>
              <a:rPr lang="he-IL" dirty="0" err="1"/>
              <a:t>לכדרבי</a:t>
            </a:r>
            <a:r>
              <a:rPr lang="he-IL" dirty="0"/>
              <a:t> </a:t>
            </a:r>
            <a:r>
              <a:rPr lang="he-IL" dirty="0" err="1" smtClean="0"/>
              <a:t>דתניא</a:t>
            </a:r>
            <a:r>
              <a:rPr lang="he-IL" dirty="0" smtClean="0"/>
              <a:t>:</a:t>
            </a:r>
          </a:p>
          <a:p>
            <a:pPr>
              <a:lnSpc>
                <a:spcPct val="120000"/>
              </a:lnSpc>
            </a:pPr>
            <a:endParaRPr lang="he-IL" sz="1400" dirty="0" smtClean="0"/>
          </a:p>
          <a:p>
            <a:pPr>
              <a:lnSpc>
                <a:spcPct val="120000"/>
              </a:lnSpc>
            </a:pPr>
            <a:endParaRPr lang="he-IL" sz="1100" dirty="0" smtClean="0"/>
          </a:p>
          <a:p>
            <a:pPr>
              <a:lnSpc>
                <a:spcPct val="120000"/>
              </a:lnSpc>
            </a:pPr>
            <a:r>
              <a:rPr lang="he-IL" dirty="0">
                <a:solidFill>
                  <a:srgbClr val="F79646">
                    <a:lumMod val="50000"/>
                  </a:srgbClr>
                </a:solidFill>
              </a:rPr>
              <a:t>רבי אומר: </a:t>
            </a:r>
          </a:p>
          <a:p>
            <a:pPr>
              <a:lnSpc>
                <a:spcPct val="120000"/>
              </a:lnSpc>
            </a:pPr>
            <a:r>
              <a:rPr lang="he-IL" dirty="0">
                <a:solidFill>
                  <a:srgbClr val="F79646">
                    <a:lumMod val="50000"/>
                  </a:srgbClr>
                </a:solidFill>
              </a:rPr>
              <a:t>גבי נזיר במותם אינו מיטמא אבל מיטמא הוא </a:t>
            </a:r>
            <a:r>
              <a:rPr lang="he-IL" dirty="0" err="1">
                <a:solidFill>
                  <a:srgbClr val="F79646">
                    <a:lumMod val="50000"/>
                  </a:srgbClr>
                </a:solidFill>
              </a:rPr>
              <a:t>לנגעם</a:t>
            </a:r>
            <a:r>
              <a:rPr lang="he-IL" dirty="0">
                <a:solidFill>
                  <a:srgbClr val="F79646">
                    <a:lumMod val="50000"/>
                  </a:srgbClr>
                </a:solidFill>
              </a:rPr>
              <a:t> </a:t>
            </a:r>
            <a:r>
              <a:rPr lang="he-IL" dirty="0" smtClean="0">
                <a:solidFill>
                  <a:srgbClr val="F79646">
                    <a:lumMod val="50000"/>
                  </a:srgbClr>
                </a:solidFill>
              </a:rPr>
              <a:t>ולזיבתם. </a:t>
            </a:r>
            <a:endParaRPr lang="he-IL" dirty="0">
              <a:solidFill>
                <a:srgbClr val="F79646">
                  <a:lumMod val="50000"/>
                </a:srgbClr>
              </a:solidFill>
            </a:endParaRPr>
          </a:p>
          <a:p>
            <a:pPr>
              <a:lnSpc>
                <a:spcPct val="120000"/>
              </a:lnSpc>
            </a:pPr>
            <a:r>
              <a:rPr lang="he-IL" dirty="0">
                <a:solidFill>
                  <a:srgbClr val="F79646">
                    <a:lumMod val="50000"/>
                  </a:srgbClr>
                </a:solidFill>
              </a:rPr>
              <a:t>ואין לי אלא </a:t>
            </a:r>
            <a:r>
              <a:rPr lang="he-IL" dirty="0" smtClean="0">
                <a:solidFill>
                  <a:srgbClr val="F79646">
                    <a:lumMod val="50000"/>
                  </a:srgbClr>
                </a:solidFill>
              </a:rPr>
              <a:t>בנזיר, </a:t>
            </a:r>
            <a:r>
              <a:rPr lang="he-IL" dirty="0">
                <a:solidFill>
                  <a:srgbClr val="F79646">
                    <a:lumMod val="50000"/>
                  </a:srgbClr>
                </a:solidFill>
              </a:rPr>
              <a:t>בכהן גדול </a:t>
            </a:r>
            <a:r>
              <a:rPr lang="he-IL" dirty="0" smtClean="0">
                <a:solidFill>
                  <a:srgbClr val="F79646">
                    <a:lumMod val="50000"/>
                  </a:srgbClr>
                </a:solidFill>
              </a:rPr>
              <a:t>מנין?</a:t>
            </a:r>
            <a:endParaRPr lang="he-IL" dirty="0">
              <a:solidFill>
                <a:srgbClr val="F79646">
                  <a:lumMod val="50000"/>
                </a:srgbClr>
              </a:solidFill>
            </a:endParaRPr>
          </a:p>
          <a:p>
            <a:pPr>
              <a:lnSpc>
                <a:spcPct val="120000"/>
              </a:lnSpc>
            </a:pPr>
            <a:r>
              <a:rPr lang="he-IL" dirty="0" smtClean="0">
                <a:solidFill>
                  <a:srgbClr val="F79646">
                    <a:lumMod val="50000"/>
                  </a:srgbClr>
                </a:solidFill>
              </a:rPr>
              <a:t>אמרת: </a:t>
            </a:r>
            <a:r>
              <a:rPr lang="he-IL" dirty="0">
                <a:solidFill>
                  <a:srgbClr val="F79646">
                    <a:lumMod val="50000"/>
                  </a:srgbClr>
                </a:solidFill>
              </a:rPr>
              <a:t>לא יאמר </a:t>
            </a:r>
            <a:r>
              <a:rPr lang="he-IL" dirty="0" smtClean="0">
                <a:solidFill>
                  <a:srgbClr val="F79646">
                    <a:lumMod val="50000"/>
                  </a:srgbClr>
                </a:solidFill>
              </a:rPr>
              <a:t>"אמו" </a:t>
            </a:r>
            <a:r>
              <a:rPr lang="he-IL" dirty="0" err="1">
                <a:solidFill>
                  <a:srgbClr val="F79646">
                    <a:lumMod val="50000"/>
                  </a:srgbClr>
                </a:solidFill>
              </a:rPr>
              <a:t>בכ</a:t>
            </a:r>
            <a:r>
              <a:rPr lang="he-IL" dirty="0">
                <a:solidFill>
                  <a:srgbClr val="F79646">
                    <a:lumMod val="50000"/>
                  </a:srgbClr>
                </a:solidFill>
              </a:rPr>
              <a:t>''ג שאין </a:t>
            </a:r>
            <a:r>
              <a:rPr lang="he-IL" dirty="0" err="1">
                <a:solidFill>
                  <a:srgbClr val="F79646">
                    <a:lumMod val="50000"/>
                  </a:srgbClr>
                </a:solidFill>
              </a:rPr>
              <a:t>ת''ל</a:t>
            </a:r>
            <a:r>
              <a:rPr lang="he-IL" dirty="0">
                <a:solidFill>
                  <a:srgbClr val="F79646">
                    <a:lumMod val="50000"/>
                  </a:srgbClr>
                </a:solidFill>
              </a:rPr>
              <a:t> שהרי </a:t>
            </a:r>
            <a:r>
              <a:rPr lang="he-IL" dirty="0" err="1">
                <a:solidFill>
                  <a:srgbClr val="F79646">
                    <a:lumMod val="50000"/>
                  </a:srgbClr>
                </a:solidFill>
              </a:rPr>
              <a:t>ק''ו</a:t>
            </a:r>
            <a:r>
              <a:rPr lang="he-IL">
                <a:solidFill>
                  <a:srgbClr val="F79646">
                    <a:lumMod val="50000"/>
                  </a:srgbClr>
                </a:solidFill>
              </a:rPr>
              <a:t> </a:t>
            </a:r>
            <a:r>
              <a:rPr lang="he-IL" smtClean="0">
                <a:solidFill>
                  <a:srgbClr val="F79646">
                    <a:lumMod val="50000"/>
                  </a:srgbClr>
                </a:solidFill>
              </a:rPr>
              <a:t>הוא - </a:t>
            </a:r>
            <a:endParaRPr lang="he-IL" dirty="0" smtClean="0">
              <a:solidFill>
                <a:srgbClr val="F79646">
                  <a:lumMod val="50000"/>
                </a:srgbClr>
              </a:solidFill>
            </a:endParaRPr>
          </a:p>
          <a:p>
            <a:pPr>
              <a:lnSpc>
                <a:spcPct val="120000"/>
              </a:lnSpc>
            </a:pPr>
            <a:r>
              <a:rPr lang="he-IL" dirty="0" smtClean="0">
                <a:solidFill>
                  <a:srgbClr val="F79646">
                    <a:lumMod val="50000"/>
                  </a:srgbClr>
                </a:solidFill>
              </a:rPr>
              <a:t>ומה </a:t>
            </a:r>
            <a:r>
              <a:rPr lang="he-IL" dirty="0">
                <a:solidFill>
                  <a:srgbClr val="F79646">
                    <a:lumMod val="50000"/>
                  </a:srgbClr>
                </a:solidFill>
              </a:rPr>
              <a:t>אם במקום שכהן הדיוט מיטמא לאחיו מאביו אין כהן גדול מיטמא </a:t>
            </a:r>
            <a:r>
              <a:rPr lang="he-IL" dirty="0" smtClean="0">
                <a:solidFill>
                  <a:srgbClr val="F79646">
                    <a:lumMod val="50000"/>
                  </a:srgbClr>
                </a:solidFill>
              </a:rPr>
              <a:t>לאביו, </a:t>
            </a:r>
          </a:p>
          <a:p>
            <a:pPr>
              <a:lnSpc>
                <a:spcPct val="120000"/>
              </a:lnSpc>
            </a:pPr>
            <a:r>
              <a:rPr lang="he-IL" dirty="0" smtClean="0">
                <a:solidFill>
                  <a:srgbClr val="F79646">
                    <a:lumMod val="50000"/>
                  </a:srgbClr>
                </a:solidFill>
              </a:rPr>
              <a:t>מקום </a:t>
            </a:r>
            <a:r>
              <a:rPr lang="he-IL" dirty="0">
                <a:solidFill>
                  <a:srgbClr val="F79646">
                    <a:lumMod val="50000"/>
                  </a:srgbClr>
                </a:solidFill>
              </a:rPr>
              <a:t>שאין כהן הדיוט מיטמא לאחיו מאמו אינו דין שאין </a:t>
            </a:r>
            <a:r>
              <a:rPr lang="he-IL" dirty="0" err="1">
                <a:solidFill>
                  <a:srgbClr val="F79646">
                    <a:lumMod val="50000"/>
                  </a:srgbClr>
                </a:solidFill>
              </a:rPr>
              <a:t>כ''ג</a:t>
            </a:r>
            <a:r>
              <a:rPr lang="he-IL" dirty="0">
                <a:solidFill>
                  <a:srgbClr val="F79646">
                    <a:lumMod val="50000"/>
                  </a:srgbClr>
                </a:solidFill>
              </a:rPr>
              <a:t> מיטמא </a:t>
            </a:r>
            <a:r>
              <a:rPr lang="he-IL" dirty="0" smtClean="0">
                <a:solidFill>
                  <a:srgbClr val="F79646">
                    <a:lumMod val="50000"/>
                  </a:srgbClr>
                </a:solidFill>
              </a:rPr>
              <a:t>לאמו?</a:t>
            </a:r>
            <a:endParaRPr lang="he-IL" dirty="0">
              <a:solidFill>
                <a:srgbClr val="F79646">
                  <a:lumMod val="50000"/>
                </a:srgbClr>
              </a:solidFill>
            </a:endParaRPr>
          </a:p>
          <a:p>
            <a:pPr>
              <a:lnSpc>
                <a:spcPct val="120000"/>
              </a:lnSpc>
            </a:pPr>
            <a:r>
              <a:rPr lang="he-IL" dirty="0">
                <a:solidFill>
                  <a:srgbClr val="F79646">
                    <a:lumMod val="50000"/>
                  </a:srgbClr>
                </a:solidFill>
              </a:rPr>
              <a:t>אם </a:t>
            </a:r>
            <a:r>
              <a:rPr lang="he-IL" dirty="0" err="1">
                <a:solidFill>
                  <a:srgbClr val="F79646">
                    <a:lumMod val="50000"/>
                  </a:srgbClr>
                </a:solidFill>
              </a:rPr>
              <a:t>זכיתה</a:t>
            </a:r>
            <a:r>
              <a:rPr lang="he-IL" dirty="0">
                <a:solidFill>
                  <a:srgbClr val="F79646">
                    <a:lumMod val="50000"/>
                  </a:srgbClr>
                </a:solidFill>
              </a:rPr>
              <a:t> מהדין מה </a:t>
            </a:r>
            <a:r>
              <a:rPr lang="he-IL" dirty="0" err="1">
                <a:solidFill>
                  <a:srgbClr val="F79646">
                    <a:lumMod val="50000"/>
                  </a:srgbClr>
                </a:solidFill>
              </a:rPr>
              <a:t>ת''ל</a:t>
            </a:r>
            <a:r>
              <a:rPr lang="he-IL" dirty="0">
                <a:solidFill>
                  <a:srgbClr val="F79646">
                    <a:lumMod val="50000"/>
                  </a:srgbClr>
                </a:solidFill>
              </a:rPr>
              <a:t> </a:t>
            </a:r>
            <a:r>
              <a:rPr lang="he-IL" dirty="0" smtClean="0">
                <a:solidFill>
                  <a:srgbClr val="F79646">
                    <a:lumMod val="50000"/>
                  </a:srgbClr>
                </a:solidFill>
              </a:rPr>
              <a:t>"אמו" </a:t>
            </a:r>
            <a:r>
              <a:rPr lang="he-IL" dirty="0">
                <a:solidFill>
                  <a:srgbClr val="F79646">
                    <a:lumMod val="50000"/>
                  </a:srgbClr>
                </a:solidFill>
              </a:rPr>
              <a:t>בכהן </a:t>
            </a:r>
            <a:r>
              <a:rPr lang="he-IL" dirty="0" smtClean="0">
                <a:solidFill>
                  <a:srgbClr val="F79646">
                    <a:lumMod val="50000"/>
                  </a:srgbClr>
                </a:solidFill>
              </a:rPr>
              <a:t>גדול? </a:t>
            </a:r>
            <a:endParaRPr lang="he-IL" dirty="0">
              <a:solidFill>
                <a:srgbClr val="F79646">
                  <a:lumMod val="50000"/>
                </a:srgbClr>
              </a:solidFill>
            </a:endParaRPr>
          </a:p>
          <a:p>
            <a:pPr>
              <a:lnSpc>
                <a:spcPct val="120000"/>
              </a:lnSpc>
            </a:pPr>
            <a:r>
              <a:rPr lang="he-IL" dirty="0">
                <a:solidFill>
                  <a:srgbClr val="F79646">
                    <a:lumMod val="50000"/>
                  </a:srgbClr>
                </a:solidFill>
              </a:rPr>
              <a:t>מופנה להקיש ולדון הימנו גזירה </a:t>
            </a:r>
            <a:r>
              <a:rPr lang="he-IL" dirty="0" err="1">
                <a:solidFill>
                  <a:srgbClr val="F79646">
                    <a:lumMod val="50000"/>
                  </a:srgbClr>
                </a:solidFill>
              </a:rPr>
              <a:t>שוה</a:t>
            </a:r>
            <a:r>
              <a:rPr lang="he-IL" dirty="0">
                <a:solidFill>
                  <a:srgbClr val="F79646">
                    <a:lumMod val="50000"/>
                  </a:srgbClr>
                </a:solidFill>
              </a:rPr>
              <a:t> </a:t>
            </a:r>
            <a:r>
              <a:rPr lang="he-IL" dirty="0" smtClean="0">
                <a:solidFill>
                  <a:srgbClr val="F79646">
                    <a:lumMod val="50000"/>
                  </a:srgbClr>
                </a:solidFill>
              </a:rPr>
              <a:t>-</a:t>
            </a:r>
            <a:endParaRPr lang="he-IL" dirty="0">
              <a:solidFill>
                <a:srgbClr val="F79646">
                  <a:lumMod val="50000"/>
                </a:srgbClr>
              </a:solidFill>
            </a:endParaRPr>
          </a:p>
          <a:p>
            <a:pPr>
              <a:lnSpc>
                <a:spcPct val="120000"/>
              </a:lnSpc>
            </a:pPr>
            <a:r>
              <a:rPr lang="he-IL" dirty="0">
                <a:solidFill>
                  <a:srgbClr val="F79646">
                    <a:lumMod val="50000"/>
                  </a:srgbClr>
                </a:solidFill>
              </a:rPr>
              <a:t>נאמר </a:t>
            </a:r>
            <a:r>
              <a:rPr lang="he-IL" dirty="0" smtClean="0">
                <a:solidFill>
                  <a:srgbClr val="F79646">
                    <a:lumMod val="50000"/>
                  </a:srgbClr>
                </a:solidFill>
              </a:rPr>
              <a:t>"אמו" </a:t>
            </a:r>
            <a:r>
              <a:rPr lang="he-IL" dirty="0">
                <a:solidFill>
                  <a:srgbClr val="F79646">
                    <a:lumMod val="50000"/>
                  </a:srgbClr>
                </a:solidFill>
              </a:rPr>
              <a:t>בנזיר ונאמר </a:t>
            </a:r>
            <a:r>
              <a:rPr lang="he-IL" dirty="0" smtClean="0">
                <a:solidFill>
                  <a:srgbClr val="F79646">
                    <a:lumMod val="50000"/>
                  </a:srgbClr>
                </a:solidFill>
              </a:rPr>
              <a:t>"אמו" </a:t>
            </a:r>
            <a:r>
              <a:rPr lang="he-IL" dirty="0" err="1">
                <a:solidFill>
                  <a:srgbClr val="F79646">
                    <a:lumMod val="50000"/>
                  </a:srgbClr>
                </a:solidFill>
              </a:rPr>
              <a:t>בכ</a:t>
            </a:r>
            <a:r>
              <a:rPr lang="he-IL" dirty="0">
                <a:solidFill>
                  <a:srgbClr val="F79646">
                    <a:lumMod val="50000"/>
                  </a:srgbClr>
                </a:solidFill>
              </a:rPr>
              <a:t>'</a:t>
            </a:r>
            <a:r>
              <a:rPr lang="he-IL" dirty="0" smtClean="0">
                <a:solidFill>
                  <a:srgbClr val="F79646">
                    <a:lumMod val="50000"/>
                  </a:srgbClr>
                </a:solidFill>
              </a:rPr>
              <a:t>'ג, </a:t>
            </a:r>
            <a:endParaRPr lang="he-IL" dirty="0">
              <a:solidFill>
                <a:srgbClr val="F79646">
                  <a:lumMod val="50000"/>
                </a:srgbClr>
              </a:solidFill>
            </a:endParaRPr>
          </a:p>
          <a:p>
            <a:pPr>
              <a:lnSpc>
                <a:spcPct val="120000"/>
              </a:lnSpc>
            </a:pPr>
            <a:r>
              <a:rPr lang="he-IL" dirty="0">
                <a:solidFill>
                  <a:srgbClr val="F79646">
                    <a:lumMod val="50000"/>
                  </a:srgbClr>
                </a:solidFill>
              </a:rPr>
              <a:t>מה </a:t>
            </a:r>
            <a:r>
              <a:rPr lang="he-IL" dirty="0" smtClean="0">
                <a:solidFill>
                  <a:srgbClr val="F79646">
                    <a:lumMod val="50000"/>
                  </a:srgbClr>
                </a:solidFill>
              </a:rPr>
              <a:t>"אמו" </a:t>
            </a:r>
            <a:r>
              <a:rPr lang="he-IL" dirty="0">
                <a:solidFill>
                  <a:srgbClr val="F79646">
                    <a:lumMod val="50000"/>
                  </a:srgbClr>
                </a:solidFill>
              </a:rPr>
              <a:t>האמור בנזיר </a:t>
            </a:r>
            <a:r>
              <a:rPr lang="he-IL" dirty="0" smtClean="0">
                <a:solidFill>
                  <a:srgbClr val="F79646">
                    <a:lumMod val="50000"/>
                  </a:srgbClr>
                </a:solidFill>
              </a:rPr>
              <a:t>- במותם </a:t>
            </a:r>
            <a:r>
              <a:rPr lang="he-IL" dirty="0">
                <a:solidFill>
                  <a:srgbClr val="F79646">
                    <a:lumMod val="50000"/>
                  </a:srgbClr>
                </a:solidFill>
              </a:rPr>
              <a:t>אינו </a:t>
            </a:r>
            <a:r>
              <a:rPr lang="he-IL" dirty="0" smtClean="0">
                <a:solidFill>
                  <a:srgbClr val="F79646">
                    <a:lumMod val="50000"/>
                  </a:srgbClr>
                </a:solidFill>
              </a:rPr>
              <a:t>מיטמא, </a:t>
            </a:r>
            <a:r>
              <a:rPr lang="he-IL" dirty="0">
                <a:solidFill>
                  <a:srgbClr val="F79646">
                    <a:lumMod val="50000"/>
                  </a:srgbClr>
                </a:solidFill>
              </a:rPr>
              <a:t>אבל מיטמא הוא </a:t>
            </a:r>
            <a:r>
              <a:rPr lang="he-IL" dirty="0" err="1">
                <a:solidFill>
                  <a:srgbClr val="F79646">
                    <a:lumMod val="50000"/>
                  </a:srgbClr>
                </a:solidFill>
              </a:rPr>
              <a:t>לנגעם</a:t>
            </a:r>
            <a:r>
              <a:rPr lang="he-IL" dirty="0">
                <a:solidFill>
                  <a:srgbClr val="F79646">
                    <a:lumMod val="50000"/>
                  </a:srgbClr>
                </a:solidFill>
              </a:rPr>
              <a:t> </a:t>
            </a:r>
            <a:r>
              <a:rPr lang="he-IL" dirty="0" smtClean="0">
                <a:solidFill>
                  <a:srgbClr val="F79646">
                    <a:lumMod val="50000"/>
                  </a:srgbClr>
                </a:solidFill>
              </a:rPr>
              <a:t>ולזיבתם. </a:t>
            </a:r>
            <a:endParaRPr lang="he-IL" dirty="0">
              <a:solidFill>
                <a:srgbClr val="F79646">
                  <a:lumMod val="50000"/>
                </a:srgbClr>
              </a:solidFill>
            </a:endParaRPr>
          </a:p>
          <a:p>
            <a:pPr>
              <a:lnSpc>
                <a:spcPct val="120000"/>
              </a:lnSpc>
            </a:pPr>
            <a:r>
              <a:rPr lang="he-IL" dirty="0">
                <a:solidFill>
                  <a:srgbClr val="F79646">
                    <a:lumMod val="50000"/>
                  </a:srgbClr>
                </a:solidFill>
              </a:rPr>
              <a:t>אף </a:t>
            </a:r>
            <a:r>
              <a:rPr lang="he-IL" dirty="0" smtClean="0">
                <a:solidFill>
                  <a:srgbClr val="F79646">
                    <a:lumMod val="50000"/>
                  </a:srgbClr>
                </a:solidFill>
              </a:rPr>
              <a:t>"אמו" </a:t>
            </a:r>
            <a:r>
              <a:rPr lang="he-IL" dirty="0">
                <a:solidFill>
                  <a:srgbClr val="F79646">
                    <a:lumMod val="50000"/>
                  </a:srgbClr>
                </a:solidFill>
              </a:rPr>
              <a:t>האמור </a:t>
            </a:r>
            <a:r>
              <a:rPr lang="he-IL" dirty="0" err="1">
                <a:solidFill>
                  <a:srgbClr val="F79646">
                    <a:lumMod val="50000"/>
                  </a:srgbClr>
                </a:solidFill>
              </a:rPr>
              <a:t>בכ</a:t>
            </a:r>
            <a:r>
              <a:rPr lang="he-IL" dirty="0">
                <a:solidFill>
                  <a:srgbClr val="F79646">
                    <a:lumMod val="50000"/>
                  </a:srgbClr>
                </a:solidFill>
              </a:rPr>
              <a:t>''ג </a:t>
            </a:r>
            <a:r>
              <a:rPr lang="he-IL" dirty="0" smtClean="0">
                <a:solidFill>
                  <a:srgbClr val="F79646">
                    <a:lumMod val="50000"/>
                  </a:srgbClr>
                </a:solidFill>
              </a:rPr>
              <a:t>- במותם </a:t>
            </a:r>
            <a:r>
              <a:rPr lang="he-IL" dirty="0">
                <a:solidFill>
                  <a:srgbClr val="F79646">
                    <a:lumMod val="50000"/>
                  </a:srgbClr>
                </a:solidFill>
              </a:rPr>
              <a:t>אינו </a:t>
            </a:r>
            <a:r>
              <a:rPr lang="he-IL" dirty="0" smtClean="0">
                <a:solidFill>
                  <a:srgbClr val="F79646">
                    <a:lumMod val="50000"/>
                  </a:srgbClr>
                </a:solidFill>
              </a:rPr>
              <a:t>מיטמא, </a:t>
            </a:r>
            <a:r>
              <a:rPr lang="he-IL" dirty="0">
                <a:solidFill>
                  <a:srgbClr val="F79646">
                    <a:lumMod val="50000"/>
                  </a:srgbClr>
                </a:solidFill>
              </a:rPr>
              <a:t>אבל מיטמא </a:t>
            </a:r>
            <a:r>
              <a:rPr lang="he-IL" dirty="0" err="1">
                <a:solidFill>
                  <a:srgbClr val="F79646">
                    <a:lumMod val="50000"/>
                  </a:srgbClr>
                </a:solidFill>
              </a:rPr>
              <a:t>לנגעם</a:t>
            </a:r>
            <a:r>
              <a:rPr lang="he-IL" dirty="0">
                <a:solidFill>
                  <a:srgbClr val="F79646">
                    <a:lumMod val="50000"/>
                  </a:srgbClr>
                </a:solidFill>
              </a:rPr>
              <a:t> </a:t>
            </a:r>
            <a:r>
              <a:rPr lang="he-IL" dirty="0" smtClean="0">
                <a:solidFill>
                  <a:srgbClr val="F79646">
                    <a:lumMod val="50000"/>
                  </a:srgbClr>
                </a:solidFill>
              </a:rPr>
              <a:t>ולזיבתם.</a:t>
            </a:r>
            <a:endParaRPr lang="he-IL" dirty="0">
              <a:solidFill>
                <a:srgbClr val="F79646">
                  <a:lumMod val="50000"/>
                </a:srgbClr>
              </a:solidFill>
            </a:endParaRPr>
          </a:p>
          <a:p>
            <a:pPr>
              <a:lnSpc>
                <a:spcPct val="120000"/>
              </a:lnSpc>
            </a:pPr>
            <a:endParaRPr lang="he-IL" sz="1600" dirty="0"/>
          </a:p>
          <a:p>
            <a:pPr>
              <a:lnSpc>
                <a:spcPct val="120000"/>
              </a:lnSpc>
            </a:pPr>
            <a:r>
              <a:rPr lang="he-IL" dirty="0" smtClean="0"/>
              <a:t>אשכחן </a:t>
            </a:r>
            <a:r>
              <a:rPr lang="he-IL" dirty="0" err="1"/>
              <a:t>כ'</a:t>
            </a:r>
            <a:r>
              <a:rPr lang="he-IL" dirty="0" err="1" smtClean="0"/>
              <a:t>'ג</a:t>
            </a:r>
            <a:r>
              <a:rPr lang="he-IL" dirty="0" smtClean="0"/>
              <a:t>, נזיר </a:t>
            </a:r>
            <a:r>
              <a:rPr lang="he-IL" dirty="0" err="1" smtClean="0"/>
              <a:t>מנלן</a:t>
            </a:r>
            <a:r>
              <a:rPr lang="he-IL" dirty="0" smtClean="0"/>
              <a:t>?</a:t>
            </a:r>
          </a:p>
          <a:p>
            <a:pPr>
              <a:lnSpc>
                <a:spcPct val="120000"/>
              </a:lnSpc>
            </a:pPr>
            <a:r>
              <a:rPr lang="he-IL" dirty="0" err="1" smtClean="0"/>
              <a:t>דתניא</a:t>
            </a:r>
            <a:r>
              <a:rPr lang="he-IL" dirty="0" smtClean="0"/>
              <a:t>...</a:t>
            </a:r>
            <a:endParaRPr lang="he-IL" dirty="0">
              <a:solidFill>
                <a:srgbClr val="F79646">
                  <a:lumMod val="50000"/>
                </a:srgbClr>
              </a:solidFill>
            </a:endParaRPr>
          </a:p>
        </p:txBody>
      </p:sp>
      <p:sp>
        <p:nvSpPr>
          <p:cNvPr id="8" name="הסבר מלבני מעוגל 7"/>
          <p:cNvSpPr/>
          <p:nvPr/>
        </p:nvSpPr>
        <p:spPr>
          <a:xfrm>
            <a:off x="1979712" y="188640"/>
            <a:ext cx="3024336" cy="792088"/>
          </a:xfrm>
          <a:prstGeom prst="wedgeRoundRectCallout">
            <a:avLst>
              <a:gd name="adj1" fmla="val 63754"/>
              <a:gd name="adj2" fmla="val 4325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smtClean="0">
                <a:solidFill>
                  <a:schemeClr val="tx1"/>
                </a:solidFill>
              </a:rPr>
              <a:t>ויקרא </a:t>
            </a:r>
            <a:r>
              <a:rPr lang="he-IL" sz="1400" dirty="0" err="1" smtClean="0">
                <a:solidFill>
                  <a:schemeClr val="tx1"/>
                </a:solidFill>
              </a:rPr>
              <a:t>כא</a:t>
            </a:r>
            <a:r>
              <a:rPr lang="he-IL" sz="1400" dirty="0" smtClean="0">
                <a:solidFill>
                  <a:schemeClr val="tx1"/>
                </a:solidFill>
              </a:rPr>
              <a:t>/י-יא:</a:t>
            </a:r>
          </a:p>
          <a:p>
            <a:pPr>
              <a:lnSpc>
                <a:spcPct val="120000"/>
              </a:lnSpc>
            </a:pPr>
            <a:r>
              <a:rPr lang="he-IL" sz="1400" dirty="0">
                <a:solidFill>
                  <a:schemeClr val="tx1"/>
                </a:solidFill>
              </a:rPr>
              <a:t>והכהן הגדול </a:t>
            </a:r>
            <a:r>
              <a:rPr lang="he-IL" sz="1400" dirty="0" smtClean="0">
                <a:solidFill>
                  <a:schemeClr val="tx1"/>
                </a:solidFill>
              </a:rPr>
              <a:t>מאחיו... ועל </a:t>
            </a:r>
            <a:r>
              <a:rPr lang="he-IL" sz="1400" dirty="0">
                <a:solidFill>
                  <a:schemeClr val="tx1"/>
                </a:solidFill>
              </a:rPr>
              <a:t>כל נפשת מת לא יבא לאביו ולאמו לא יטמא </a:t>
            </a:r>
            <a:endParaRPr lang="he-IL" sz="1400" dirty="0">
              <a:solidFill>
                <a:srgbClr val="F79646">
                  <a:lumMod val="50000"/>
                </a:srgbClr>
              </a:solidFill>
            </a:endParaRPr>
          </a:p>
        </p:txBody>
      </p:sp>
      <p:sp>
        <p:nvSpPr>
          <p:cNvPr id="10" name="הסבר מלבני מעוגל 9"/>
          <p:cNvSpPr/>
          <p:nvPr/>
        </p:nvSpPr>
        <p:spPr>
          <a:xfrm>
            <a:off x="434781" y="1243783"/>
            <a:ext cx="4067944" cy="864096"/>
          </a:xfrm>
          <a:prstGeom prst="wedgeRoundRectCallout">
            <a:avLst>
              <a:gd name="adj1" fmla="val 54006"/>
              <a:gd name="adj2" fmla="val 43838"/>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smtClean="0">
                <a:solidFill>
                  <a:schemeClr val="tx1"/>
                </a:solidFill>
              </a:rPr>
              <a:t>במדבר ו/ו-ז:</a:t>
            </a:r>
          </a:p>
          <a:p>
            <a:pPr>
              <a:lnSpc>
                <a:spcPct val="120000"/>
              </a:lnSpc>
            </a:pPr>
            <a:r>
              <a:rPr lang="he-IL" sz="1400" dirty="0" smtClean="0">
                <a:solidFill>
                  <a:schemeClr val="tx1"/>
                </a:solidFill>
              </a:rPr>
              <a:t>כל </a:t>
            </a:r>
            <a:r>
              <a:rPr lang="he-IL" sz="1400" dirty="0">
                <a:solidFill>
                  <a:schemeClr val="tx1"/>
                </a:solidFill>
              </a:rPr>
              <a:t>ימי </a:t>
            </a:r>
            <a:r>
              <a:rPr lang="he-IL" sz="1400" dirty="0" err="1">
                <a:solidFill>
                  <a:schemeClr val="tx1"/>
                </a:solidFill>
              </a:rPr>
              <a:t>הזירו</a:t>
            </a:r>
            <a:r>
              <a:rPr lang="he-IL" sz="1400" dirty="0">
                <a:solidFill>
                  <a:schemeClr val="tx1"/>
                </a:solidFill>
              </a:rPr>
              <a:t> </a:t>
            </a:r>
            <a:r>
              <a:rPr lang="he-IL" sz="1400" dirty="0" smtClean="0">
                <a:solidFill>
                  <a:schemeClr val="tx1"/>
                </a:solidFill>
              </a:rPr>
              <a:t>לה' </a:t>
            </a:r>
            <a:r>
              <a:rPr lang="he-IL" sz="1400" dirty="0">
                <a:solidFill>
                  <a:schemeClr val="tx1"/>
                </a:solidFill>
              </a:rPr>
              <a:t>על נפש מת לא </a:t>
            </a:r>
            <a:r>
              <a:rPr lang="he-IL" sz="1400" dirty="0" smtClean="0">
                <a:solidFill>
                  <a:schemeClr val="tx1"/>
                </a:solidFill>
              </a:rPr>
              <a:t>יבא. לאביו </a:t>
            </a:r>
            <a:r>
              <a:rPr lang="he-IL" sz="1400" dirty="0">
                <a:solidFill>
                  <a:schemeClr val="tx1"/>
                </a:solidFill>
              </a:rPr>
              <a:t>ולאמו לאחיו </a:t>
            </a:r>
            <a:r>
              <a:rPr lang="he-IL" sz="1400" dirty="0" err="1">
                <a:solidFill>
                  <a:schemeClr val="tx1"/>
                </a:solidFill>
              </a:rPr>
              <a:t>ולאחתו</a:t>
            </a:r>
            <a:r>
              <a:rPr lang="he-IL" sz="1400" dirty="0">
                <a:solidFill>
                  <a:schemeClr val="tx1"/>
                </a:solidFill>
              </a:rPr>
              <a:t> לא יטמא להם במתם כי נזר </a:t>
            </a:r>
            <a:r>
              <a:rPr lang="he-IL" sz="1400" dirty="0" err="1">
                <a:solidFill>
                  <a:schemeClr val="tx1"/>
                </a:solidFill>
              </a:rPr>
              <a:t>אלהיו</a:t>
            </a:r>
            <a:r>
              <a:rPr lang="he-IL" sz="1400" dirty="0">
                <a:solidFill>
                  <a:schemeClr val="tx1"/>
                </a:solidFill>
              </a:rPr>
              <a:t> על </a:t>
            </a:r>
            <a:r>
              <a:rPr lang="he-IL" sz="1400" dirty="0" smtClean="0">
                <a:solidFill>
                  <a:schemeClr val="tx1"/>
                </a:solidFill>
              </a:rPr>
              <a:t>ראשו.</a:t>
            </a:r>
            <a:endParaRPr lang="he-IL" sz="1400" dirty="0">
              <a:solidFill>
                <a:srgbClr val="F79646">
                  <a:lumMod val="50000"/>
                </a:srgbClr>
              </a:solidFill>
            </a:endParaRPr>
          </a:p>
        </p:txBody>
      </p:sp>
    </p:spTree>
    <p:extLst>
      <p:ext uri="{BB962C8B-B14F-4D97-AF65-F5344CB8AC3E}">
        <p14:creationId xmlns:p14="http://schemas.microsoft.com/office/powerpoint/2010/main" val="2583615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772" y="116632"/>
            <a:ext cx="8568952" cy="6380208"/>
          </a:xfrm>
          <a:prstGeom prst="rect">
            <a:avLst/>
          </a:prstGeom>
          <a:noFill/>
        </p:spPr>
        <p:txBody>
          <a:bodyPr wrap="square" rtlCol="1">
            <a:spAutoFit/>
          </a:bodyPr>
          <a:lstStyle/>
          <a:p>
            <a:pPr lvl="0">
              <a:lnSpc>
                <a:spcPct val="130000"/>
              </a:lnSpc>
            </a:pPr>
            <a:endParaRPr lang="he-IL" sz="1400" b="1" dirty="0" smtClean="0">
              <a:solidFill>
                <a:schemeClr val="accent2"/>
              </a:solidFill>
            </a:endParaRPr>
          </a:p>
          <a:p>
            <a:pPr lvl="0">
              <a:lnSpc>
                <a:spcPct val="130000"/>
              </a:lnSpc>
            </a:pPr>
            <a:r>
              <a:rPr lang="he-IL" sz="2800" b="1" dirty="0" smtClean="0">
                <a:solidFill>
                  <a:schemeClr val="accent2"/>
                </a:solidFill>
              </a:rPr>
              <a:t>להתראות ביום ראשון </a:t>
            </a:r>
            <a:r>
              <a:rPr lang="he-IL" sz="2800" b="1" dirty="0">
                <a:solidFill>
                  <a:schemeClr val="accent2"/>
                </a:solidFill>
              </a:rPr>
              <a:t>בשיעור </a:t>
            </a:r>
            <a:r>
              <a:rPr lang="he-IL" sz="2800" b="1" dirty="0" smtClean="0">
                <a:solidFill>
                  <a:schemeClr val="accent2"/>
                </a:solidFill>
              </a:rPr>
              <a:t>הבא</a:t>
            </a:r>
            <a:endParaRPr lang="he-IL" sz="2000" dirty="0">
              <a:solidFill>
                <a:prstClr val="black"/>
              </a:solidFill>
            </a:endParaRPr>
          </a:p>
          <a:p>
            <a:pPr lvl="0">
              <a:lnSpc>
                <a:spcPct val="130000"/>
              </a:lnSpc>
            </a:pPr>
            <a:endParaRPr lang="he-IL" sz="2000" dirty="0" smtClean="0">
              <a:solidFill>
                <a:prstClr val="black"/>
              </a:solidFill>
            </a:endParaRPr>
          </a:p>
          <a:p>
            <a:pPr lvl="0">
              <a:lnSpc>
                <a:spcPct val="130000"/>
              </a:lnSpc>
            </a:pPr>
            <a:r>
              <a:rPr lang="he-IL" sz="2000" dirty="0" smtClean="0">
                <a:solidFill>
                  <a:prstClr val="black"/>
                </a:solidFill>
              </a:rPr>
              <a:t>לידיעתכם</a:t>
            </a:r>
            <a:r>
              <a:rPr lang="he-IL" sz="2000" dirty="0">
                <a:solidFill>
                  <a:prstClr val="black"/>
                </a:solidFill>
              </a:rPr>
              <a:t>:</a:t>
            </a:r>
          </a:p>
          <a:p>
            <a:pPr lvl="0">
              <a:lnSpc>
                <a:spcPct val="130000"/>
              </a:lnSpc>
            </a:pPr>
            <a:r>
              <a:rPr lang="he-IL" sz="2000" dirty="0">
                <a:solidFill>
                  <a:prstClr val="black"/>
                </a:solidFill>
              </a:rPr>
              <a:t>שיעורי האונליין מוקלטים וזמינים </a:t>
            </a:r>
            <a:r>
              <a:rPr lang="he-IL" sz="2000" dirty="0" err="1">
                <a:solidFill>
                  <a:prstClr val="black"/>
                </a:solidFill>
              </a:rPr>
              <a:t>לצפיה</a:t>
            </a:r>
            <a:r>
              <a:rPr lang="he-IL" sz="2000" dirty="0">
                <a:solidFill>
                  <a:prstClr val="black"/>
                </a:solidFill>
              </a:rPr>
              <a:t> חוזרת [החל מעוד </a:t>
            </a:r>
            <a:r>
              <a:rPr lang="he-IL" sz="2000" dirty="0" smtClean="0">
                <a:solidFill>
                  <a:prstClr val="black"/>
                </a:solidFill>
              </a:rPr>
              <a:t>שעה] </a:t>
            </a:r>
            <a:r>
              <a:rPr lang="he-IL" sz="2000" dirty="0">
                <a:solidFill>
                  <a:prstClr val="black"/>
                </a:solidFill>
              </a:rPr>
              <a:t>בפורטל הדף היומי (בספריית שיעורי שמע/וידאו</a:t>
            </a:r>
            <a:r>
              <a:rPr lang="he-IL" sz="2000" dirty="0" smtClean="0">
                <a:solidFill>
                  <a:prstClr val="black"/>
                </a:solidFill>
              </a:rPr>
              <a:t>) ובאפליקציה.</a:t>
            </a:r>
          </a:p>
          <a:p>
            <a:pPr lvl="0">
              <a:lnSpc>
                <a:spcPct val="130000"/>
              </a:lnSpc>
            </a:pPr>
            <a:endParaRPr lang="he-IL" sz="2000" dirty="0">
              <a:solidFill>
                <a:prstClr val="black"/>
              </a:solidFill>
            </a:endParaRPr>
          </a:p>
          <a:p>
            <a:pPr algn="ctr"/>
            <a:endParaRPr lang="he-IL" sz="3600" b="1" dirty="0" smtClean="0">
              <a:solidFill>
                <a:schemeClr val="accent2">
                  <a:lumMod val="75000"/>
                </a:schemeClr>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endParaRPr lang="he-IL" dirty="0" smtClean="0">
              <a:solidFill>
                <a:prstClr val="black"/>
              </a:solidFill>
            </a:endParaRPr>
          </a:p>
          <a:p>
            <a:pPr lvl="0" algn="ctr"/>
            <a:endParaRPr lang="he-IL" sz="3200" dirty="0">
              <a:solidFill>
                <a:prstClr val="black"/>
              </a:solidFill>
            </a:endParaRPr>
          </a:p>
          <a:p>
            <a:pPr lvl="0" algn="ctr"/>
            <a:endParaRPr lang="he-IL" sz="1600" dirty="0" smtClean="0">
              <a:solidFill>
                <a:prstClr val="black"/>
              </a:solidFill>
            </a:endParaRPr>
          </a:p>
          <a:p>
            <a:pPr lvl="0" algn="ctr"/>
            <a:r>
              <a:rPr lang="he-IL" sz="2300" b="1" dirty="0">
                <a:solidFill>
                  <a:srgbClr val="EEECE1">
                    <a:lumMod val="50000"/>
                  </a:srgbClr>
                </a:solidFill>
              </a:rPr>
              <a:t>השיעור היום הוקדש </a:t>
            </a:r>
            <a:r>
              <a:rPr lang="he-IL" sz="2300" b="1" dirty="0" smtClean="0">
                <a:solidFill>
                  <a:srgbClr val="EEECE1">
                    <a:lumMod val="50000"/>
                  </a:srgbClr>
                </a:solidFill>
              </a:rPr>
              <a:t>לרפואת אלעד צפריר בן דנה</a:t>
            </a:r>
          </a:p>
          <a:p>
            <a:pPr lvl="0" algn="ctr"/>
            <a:endParaRPr lang="he-IL" sz="1600" dirty="0" smtClean="0">
              <a:solidFill>
                <a:prstClr val="black"/>
              </a:solidFill>
            </a:endParaRPr>
          </a:p>
          <a:p>
            <a:pPr lvl="0" algn="ctr"/>
            <a:r>
              <a:rPr lang="he-IL" dirty="0" smtClean="0">
                <a:solidFill>
                  <a:prstClr val="black"/>
                </a:solidFill>
              </a:rPr>
              <a:t>לסיוע טכני ולהקדשת שיעורים:</a:t>
            </a:r>
            <a:r>
              <a:rPr lang="en-US" dirty="0" smtClean="0">
                <a:solidFill>
                  <a:prstClr val="black"/>
                </a:solidFill>
                <a:hlinkClick r:id="rId2"/>
              </a:rPr>
              <a:t>daf-yomi@daf-yomi.com</a:t>
            </a:r>
            <a:r>
              <a:rPr lang="en-US" dirty="0" smtClean="0">
                <a:solidFill>
                  <a:prstClr val="black"/>
                </a:solidFill>
              </a:rPr>
              <a:t> </a:t>
            </a:r>
            <a:endParaRPr lang="he-IL" dirty="0">
              <a:solidFill>
                <a:prstClr val="black"/>
              </a:solidFill>
            </a:endParaRPr>
          </a:p>
        </p:txBody>
      </p:sp>
      <p:pic>
        <p:nvPicPr>
          <p:cNvPr id="2" name="תמונה 1"/>
          <p:cNvPicPr>
            <a:picLocks noChangeAspect="1"/>
          </p:cNvPicPr>
          <p:nvPr/>
        </p:nvPicPr>
        <p:blipFill>
          <a:blip r:embed="rId3"/>
          <a:stretch>
            <a:fillRect/>
          </a:stretch>
        </p:blipFill>
        <p:spPr>
          <a:xfrm>
            <a:off x="1691680" y="2760794"/>
            <a:ext cx="6624736" cy="1964350"/>
          </a:xfrm>
          <a:prstGeom prst="rect">
            <a:avLst/>
          </a:prstGeom>
        </p:spPr>
      </p:pic>
      <p:cxnSp>
        <p:nvCxnSpPr>
          <p:cNvPr id="6" name="מחבר חץ ישר 5"/>
          <p:cNvCxnSpPr/>
          <p:nvPr/>
        </p:nvCxnSpPr>
        <p:spPr>
          <a:xfrm flipH="1">
            <a:off x="6444208" y="2492896"/>
            <a:ext cx="648072" cy="1728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063310"/>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264772" y="1282828"/>
            <a:ext cx="8568952" cy="5216813"/>
          </a:xfrm>
          <a:prstGeom prst="rect">
            <a:avLst/>
          </a:prstGeom>
          <a:noFill/>
        </p:spPr>
        <p:txBody>
          <a:bodyPr wrap="square" rtlCol="1">
            <a:spAutoFit/>
          </a:bodyPr>
          <a:lstStyle/>
          <a:p>
            <a:pPr algn="ctr"/>
            <a:r>
              <a:rPr lang="he-IL" sz="3600" b="1" dirty="0" smtClean="0">
                <a:solidFill>
                  <a:schemeClr val="accent2">
                    <a:lumMod val="75000"/>
                  </a:schemeClr>
                </a:solidFill>
              </a:rPr>
              <a:t>שיעור דף יומי אונליין</a:t>
            </a:r>
          </a:p>
          <a:p>
            <a:pPr algn="ctr"/>
            <a:endParaRPr lang="he-IL" sz="2000" b="1" dirty="0">
              <a:solidFill>
                <a:schemeClr val="accent2">
                  <a:lumMod val="75000"/>
                </a:schemeClr>
              </a:solidFill>
            </a:endParaRPr>
          </a:p>
          <a:p>
            <a:pPr lvl="0" algn="ctr"/>
            <a:r>
              <a:rPr lang="he-IL" sz="2400" b="1" dirty="0">
                <a:solidFill>
                  <a:srgbClr val="C0504D">
                    <a:lumMod val="75000"/>
                  </a:srgbClr>
                </a:solidFill>
              </a:rPr>
              <a:t>מתקיים בשעה </a:t>
            </a:r>
            <a:r>
              <a:rPr lang="he-IL" sz="2400" b="1" dirty="0" smtClean="0">
                <a:solidFill>
                  <a:srgbClr val="C0504D">
                    <a:lumMod val="75000"/>
                  </a:srgbClr>
                </a:solidFill>
              </a:rPr>
              <a:t>21:00-21:40 </a:t>
            </a:r>
            <a:r>
              <a:rPr lang="he-IL" sz="2400" b="1" dirty="0">
                <a:solidFill>
                  <a:srgbClr val="C0504D">
                    <a:lumMod val="75000"/>
                  </a:srgbClr>
                </a:solidFill>
              </a:rPr>
              <a:t>בימים א-ה</a:t>
            </a:r>
          </a:p>
          <a:p>
            <a:pPr lvl="0"/>
            <a:endParaRPr lang="he-IL" dirty="0">
              <a:solidFill>
                <a:prstClr val="black"/>
              </a:solidFill>
            </a:endParaRPr>
          </a:p>
          <a:p>
            <a:pPr lvl="0"/>
            <a:endParaRPr lang="he-IL" sz="800"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3"/>
              </a:rPr>
              <a:t>daf-yomi@daf-yomi.com</a:t>
            </a:r>
            <a:r>
              <a:rPr lang="en-US" dirty="0">
                <a:solidFill>
                  <a:prstClr val="black"/>
                </a:solidFill>
              </a:rPr>
              <a:t> </a:t>
            </a:r>
            <a:endParaRPr lang="he-IL" dirty="0">
              <a:solidFill>
                <a:prstClr val="black"/>
              </a:solidFill>
            </a:endParaRPr>
          </a:p>
        </p:txBody>
      </p:sp>
      <p:sp>
        <p:nvSpPr>
          <p:cNvPr id="6" name="TextBox 5"/>
          <p:cNvSpPr txBox="1"/>
          <p:nvPr/>
        </p:nvSpPr>
        <p:spPr>
          <a:xfrm>
            <a:off x="8244408" y="331369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7" name="TextBox 6"/>
          <p:cNvSpPr txBox="1"/>
          <p:nvPr/>
        </p:nvSpPr>
        <p:spPr>
          <a:xfrm>
            <a:off x="8244408" y="3841884"/>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9" name="TextBox 8"/>
          <p:cNvSpPr txBox="1"/>
          <p:nvPr/>
        </p:nvSpPr>
        <p:spPr>
          <a:xfrm>
            <a:off x="8244408" y="439381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graphicFrame>
        <p:nvGraphicFramePr>
          <p:cNvPr id="3" name="טבלה 2"/>
          <p:cNvGraphicFramePr>
            <a:graphicFrameLocks noGrp="1"/>
          </p:cNvGraphicFramePr>
          <p:nvPr>
            <p:extLst>
              <p:ext uri="{D42A27DB-BD31-4B8C-83A1-F6EECF244321}">
                <p14:modId xmlns:p14="http://schemas.microsoft.com/office/powerpoint/2010/main" val="1910457398"/>
              </p:ext>
            </p:extLst>
          </p:nvPr>
        </p:nvGraphicFramePr>
        <p:xfrm>
          <a:off x="1115616" y="2996952"/>
          <a:ext cx="6912769" cy="2879208"/>
        </p:xfrm>
        <a:graphic>
          <a:graphicData uri="http://schemas.openxmlformats.org/drawingml/2006/table">
            <a:tbl>
              <a:tblPr rtl="1" firstRow="1" firstCol="1" bandRow="1"/>
              <a:tblGrid>
                <a:gridCol w="1420354"/>
                <a:gridCol w="3909827"/>
                <a:gridCol w="1582588"/>
              </a:tblGrid>
              <a:tr h="308349">
                <a:tc>
                  <a:txBody>
                    <a:bodyPr/>
                    <a:lstStyle/>
                    <a:p>
                      <a:pPr algn="ctr" rtl="1">
                        <a:lnSpc>
                          <a:spcPct val="115000"/>
                        </a:lnSpc>
                        <a:spcAft>
                          <a:spcPts val="0"/>
                        </a:spcAft>
                      </a:pPr>
                      <a:r>
                        <a:rPr lang="he-IL" sz="1500" b="1" dirty="0">
                          <a:effectLst/>
                          <a:latin typeface="Calibri"/>
                          <a:ea typeface="Calibri"/>
                          <a:cs typeface="Arial"/>
                        </a:rPr>
                        <a:t>יום</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תוכן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מגיד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r>
              <a:tr h="531902">
                <a:tc>
                  <a:txBody>
                    <a:bodyPr/>
                    <a:lstStyle/>
                    <a:p>
                      <a:pPr algn="just" rtl="1">
                        <a:lnSpc>
                          <a:spcPct val="115000"/>
                        </a:lnSpc>
                        <a:spcAft>
                          <a:spcPts val="0"/>
                        </a:spcAft>
                      </a:pPr>
                      <a:r>
                        <a:rPr lang="he-IL" sz="1500" dirty="0" smtClean="0">
                          <a:effectLst/>
                          <a:latin typeface="Calibri"/>
                          <a:ea typeface="Calibri"/>
                          <a:cs typeface="Arial"/>
                        </a:rPr>
                        <a:t>יום</a:t>
                      </a:r>
                      <a:r>
                        <a:rPr lang="he-IL" sz="1500" baseline="0" dirty="0" smtClean="0">
                          <a:effectLst/>
                          <a:latin typeface="Calibri"/>
                          <a:ea typeface="Calibri"/>
                          <a:cs typeface="Arial"/>
                        </a:rPr>
                        <a:t> א (כ"א תשרי)</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חג שמח!</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smtClean="0">
                          <a:effectLst/>
                          <a:latin typeface="Calibri"/>
                          <a:ea typeface="Calibri"/>
                          <a:cs typeface="Arial"/>
                        </a:rPr>
                        <a:t>יום</a:t>
                      </a:r>
                      <a:r>
                        <a:rPr lang="he-IL" sz="1500" baseline="0" dirty="0" smtClean="0">
                          <a:effectLst/>
                          <a:latin typeface="Calibri"/>
                          <a:ea typeface="Calibri"/>
                          <a:cs typeface="Arial"/>
                        </a:rPr>
                        <a:t> ב (כ"ב תשרי)</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מד ע"א (משנה) - מה ע"א (משנה)</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דובי</a:t>
                      </a:r>
                      <a:r>
                        <a:rPr lang="he-IL" sz="1500" kern="1200" baseline="0" dirty="0" smtClean="0">
                          <a:solidFill>
                            <a:schemeClr val="tx1"/>
                          </a:solidFill>
                          <a:effectLst/>
                          <a:latin typeface="+mn-lt"/>
                          <a:ea typeface="Calibri"/>
                          <a:cs typeface="Arial"/>
                        </a:rPr>
                        <a:t> שחור</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smtClean="0">
                          <a:effectLst/>
                          <a:latin typeface="Calibri"/>
                          <a:ea typeface="Calibri"/>
                          <a:cs typeface="Arial"/>
                        </a:rPr>
                        <a:t>יום</a:t>
                      </a:r>
                      <a:r>
                        <a:rPr lang="he-IL" sz="1500" baseline="0" dirty="0" smtClean="0">
                          <a:effectLst/>
                          <a:latin typeface="Calibri"/>
                          <a:ea typeface="Calibri"/>
                          <a:cs typeface="Arial"/>
                        </a:rPr>
                        <a:t> ג (כ"ג תשרי)</a:t>
                      </a:r>
                      <a:endParaRPr lang="he-IL" sz="1500" dirty="0" smtClean="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מה ע"א (משנה) - מה ע"ב (משנה למטה)</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הראל שפירא</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smtClean="0">
                          <a:effectLst/>
                          <a:latin typeface="Calibri"/>
                          <a:ea typeface="Calibri"/>
                          <a:cs typeface="Arial"/>
                        </a:rPr>
                        <a:t>יום ד (כ"ד</a:t>
                      </a:r>
                      <a:r>
                        <a:rPr lang="he-IL" sz="1500" baseline="0" dirty="0" smtClean="0">
                          <a:effectLst/>
                          <a:latin typeface="Calibri"/>
                          <a:ea typeface="Calibri"/>
                          <a:cs typeface="Arial"/>
                        </a:rPr>
                        <a:t> תשרי</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מה ע"ב (משנה למטה) - מו ע"ב (סוף העמוד)</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mn-cs"/>
                        </a:rPr>
                        <a:t>שמואל</a:t>
                      </a:r>
                      <a:r>
                        <a:rPr lang="he-IL" sz="1500" kern="1200" baseline="0" dirty="0" smtClean="0">
                          <a:solidFill>
                            <a:schemeClr val="tx1"/>
                          </a:solidFill>
                          <a:effectLst/>
                          <a:latin typeface="+mn-lt"/>
                          <a:ea typeface="Calibri"/>
                          <a:cs typeface="+mn-cs"/>
                        </a:rPr>
                        <a:t> נבון</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443251">
                <a:tc>
                  <a:txBody>
                    <a:bodyPr/>
                    <a:lstStyle/>
                    <a:p>
                      <a:pPr algn="just" rtl="1">
                        <a:lnSpc>
                          <a:spcPct val="115000"/>
                        </a:lnSpc>
                        <a:spcAft>
                          <a:spcPts val="0"/>
                        </a:spcAft>
                      </a:pPr>
                      <a:r>
                        <a:rPr lang="he-IL" sz="1500" dirty="0" smtClean="0">
                          <a:effectLst/>
                          <a:latin typeface="Calibri"/>
                          <a:ea typeface="Calibri"/>
                          <a:cs typeface="Arial"/>
                        </a:rPr>
                        <a:t>יום ה (כ"ה</a:t>
                      </a:r>
                      <a:r>
                        <a:rPr lang="he-IL" sz="1500" baseline="0" dirty="0" smtClean="0">
                          <a:effectLst/>
                          <a:latin typeface="Calibri"/>
                          <a:ea typeface="Calibri"/>
                          <a:cs typeface="Arial"/>
                        </a:rPr>
                        <a:t> תשרי</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err="1" smtClean="0">
                          <a:solidFill>
                            <a:schemeClr val="tx1"/>
                          </a:solidFill>
                          <a:effectLst/>
                          <a:latin typeface="+mn-lt"/>
                          <a:ea typeface="Calibri"/>
                          <a:cs typeface="Arial"/>
                        </a:rPr>
                        <a:t>מז</a:t>
                      </a:r>
                      <a:r>
                        <a:rPr lang="he-IL" sz="1500" kern="1200" dirty="0" smtClean="0">
                          <a:solidFill>
                            <a:schemeClr val="tx1"/>
                          </a:solidFill>
                          <a:effectLst/>
                          <a:latin typeface="+mn-lt"/>
                          <a:ea typeface="Calibri"/>
                          <a:cs typeface="Arial"/>
                        </a:rPr>
                        <a:t> ע"א (תחילת העמוד) - מח ע"א (שורה 15)</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mn-cs"/>
                        </a:rPr>
                        <a:t>הראל</a:t>
                      </a:r>
                      <a:r>
                        <a:rPr lang="he-IL" sz="1500" kern="1200" baseline="0" dirty="0" smtClean="0">
                          <a:solidFill>
                            <a:schemeClr val="tx1"/>
                          </a:solidFill>
                          <a:effectLst/>
                          <a:latin typeface="+mn-lt"/>
                          <a:ea typeface="Calibri"/>
                          <a:cs typeface="+mn-cs"/>
                        </a:rPr>
                        <a:t> שפירא</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bl>
          </a:graphicData>
        </a:graphic>
      </p:graphicFrame>
      <p:sp>
        <p:nvSpPr>
          <p:cNvPr id="8" name="TextBox 7"/>
          <p:cNvSpPr txBox="1"/>
          <p:nvPr/>
        </p:nvSpPr>
        <p:spPr>
          <a:xfrm>
            <a:off x="8244408" y="488450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10" name="TextBox 9"/>
          <p:cNvSpPr txBox="1"/>
          <p:nvPr/>
        </p:nvSpPr>
        <p:spPr>
          <a:xfrm>
            <a:off x="8231156" y="5388558"/>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Tree>
    <p:extLst>
      <p:ext uri="{BB962C8B-B14F-4D97-AF65-F5344CB8AC3E}">
        <p14:creationId xmlns:p14="http://schemas.microsoft.com/office/powerpoint/2010/main" val="263261284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91932" y="35332"/>
            <a:ext cx="178361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מז</a:t>
            </a:r>
            <a:r>
              <a:rPr lang="he-IL" b="1" dirty="0" smtClean="0">
                <a:solidFill>
                  <a:schemeClr val="bg1">
                    <a:lumMod val="50000"/>
                  </a:schemeClr>
                </a:solidFill>
              </a:rPr>
              <a:t> עמוד א</a:t>
            </a:r>
            <a:endParaRPr lang="he-IL" b="1" dirty="0">
              <a:solidFill>
                <a:schemeClr val="bg1">
                  <a:lumMod val="50000"/>
                </a:schemeClr>
              </a:solidFill>
            </a:endParaRPr>
          </a:p>
        </p:txBody>
      </p:sp>
      <p:sp>
        <p:nvSpPr>
          <p:cNvPr id="4" name="TextBox 3"/>
          <p:cNvSpPr txBox="1"/>
          <p:nvPr/>
        </p:nvSpPr>
        <p:spPr>
          <a:xfrm>
            <a:off x="509748" y="132368"/>
            <a:ext cx="8125072" cy="2640723"/>
          </a:xfrm>
          <a:prstGeom prst="rect">
            <a:avLst/>
          </a:prstGeom>
          <a:noFill/>
        </p:spPr>
        <p:txBody>
          <a:bodyPr wrap="square" rtlCol="1">
            <a:spAutoFit/>
          </a:bodyPr>
          <a:lstStyle/>
          <a:p>
            <a:pPr>
              <a:lnSpc>
                <a:spcPct val="120000"/>
              </a:lnSpc>
            </a:pPr>
            <a:r>
              <a:rPr lang="he-IL" sz="1900" b="1" dirty="0" smtClean="0"/>
              <a:t>משנה</a:t>
            </a:r>
          </a:p>
          <a:p>
            <a:pPr>
              <a:lnSpc>
                <a:spcPct val="120000"/>
              </a:lnSpc>
            </a:pPr>
            <a:endParaRPr lang="he-IL" sz="300" b="1" dirty="0" smtClean="0"/>
          </a:p>
          <a:p>
            <a:pPr>
              <a:lnSpc>
                <a:spcPct val="120000"/>
              </a:lnSpc>
            </a:pPr>
            <a:r>
              <a:rPr lang="he-IL" sz="1900" dirty="0" smtClean="0">
                <a:solidFill>
                  <a:srgbClr val="F79646">
                    <a:lumMod val="50000"/>
                  </a:srgbClr>
                </a:solidFill>
              </a:rPr>
              <a:t>מי </a:t>
            </a:r>
            <a:r>
              <a:rPr lang="he-IL" sz="1900" dirty="0">
                <a:solidFill>
                  <a:srgbClr val="F79646">
                    <a:lumMod val="50000"/>
                  </a:srgbClr>
                </a:solidFill>
              </a:rPr>
              <a:t>שנזרק עליו אחד מן הדמים ונטמא </a:t>
            </a:r>
            <a:r>
              <a:rPr lang="he-IL" sz="1900" dirty="0" smtClean="0">
                <a:solidFill>
                  <a:srgbClr val="F79646">
                    <a:lumMod val="50000"/>
                  </a:srgbClr>
                </a:solidFill>
              </a:rPr>
              <a:t>-</a:t>
            </a:r>
          </a:p>
          <a:p>
            <a:pPr>
              <a:lnSpc>
                <a:spcPct val="120000"/>
              </a:lnSpc>
            </a:pPr>
            <a:r>
              <a:rPr lang="he-IL" sz="1900" dirty="0" smtClean="0">
                <a:solidFill>
                  <a:srgbClr val="F79646">
                    <a:lumMod val="50000"/>
                  </a:srgbClr>
                </a:solidFill>
              </a:rPr>
              <a:t>רבי </a:t>
            </a:r>
            <a:r>
              <a:rPr lang="he-IL" sz="1900" dirty="0">
                <a:solidFill>
                  <a:srgbClr val="F79646">
                    <a:lumMod val="50000"/>
                  </a:srgbClr>
                </a:solidFill>
              </a:rPr>
              <a:t>אליעזר </a:t>
            </a:r>
            <a:r>
              <a:rPr lang="he-IL" sz="1900" dirty="0" smtClean="0">
                <a:solidFill>
                  <a:srgbClr val="F79646">
                    <a:lumMod val="50000"/>
                  </a:srgbClr>
                </a:solidFill>
              </a:rPr>
              <a:t>אומר: </a:t>
            </a:r>
            <a:r>
              <a:rPr lang="he-IL" sz="1900" dirty="0">
                <a:solidFill>
                  <a:srgbClr val="F79646">
                    <a:lumMod val="50000"/>
                  </a:srgbClr>
                </a:solidFill>
              </a:rPr>
              <a:t>סותר את </a:t>
            </a:r>
            <a:r>
              <a:rPr lang="he-IL" sz="1900" dirty="0" err="1" smtClean="0">
                <a:solidFill>
                  <a:srgbClr val="F79646">
                    <a:lumMod val="50000"/>
                  </a:srgbClr>
                </a:solidFill>
              </a:rPr>
              <a:t>הכל</a:t>
            </a:r>
            <a:r>
              <a:rPr lang="he-IL" sz="1900" dirty="0" smtClean="0">
                <a:solidFill>
                  <a:srgbClr val="F79646">
                    <a:lumMod val="50000"/>
                  </a:srgbClr>
                </a:solidFill>
              </a:rPr>
              <a:t>. </a:t>
            </a:r>
          </a:p>
          <a:p>
            <a:pPr>
              <a:lnSpc>
                <a:spcPct val="120000"/>
              </a:lnSpc>
            </a:pPr>
            <a:r>
              <a:rPr lang="he-IL" sz="1900" dirty="0" err="1" smtClean="0">
                <a:solidFill>
                  <a:srgbClr val="F79646">
                    <a:lumMod val="50000"/>
                  </a:srgbClr>
                </a:solidFill>
              </a:rPr>
              <a:t>וחכ</a:t>
            </a:r>
            <a:r>
              <a:rPr lang="he-IL" sz="1900" dirty="0">
                <a:solidFill>
                  <a:srgbClr val="F79646">
                    <a:lumMod val="50000"/>
                  </a:srgbClr>
                </a:solidFill>
              </a:rPr>
              <a:t>'</a:t>
            </a:r>
            <a:r>
              <a:rPr lang="he-IL" sz="1900" dirty="0" smtClean="0">
                <a:solidFill>
                  <a:srgbClr val="F79646">
                    <a:lumMod val="50000"/>
                  </a:srgbClr>
                </a:solidFill>
              </a:rPr>
              <a:t>'א: </a:t>
            </a:r>
            <a:r>
              <a:rPr lang="he-IL" sz="1900" dirty="0">
                <a:solidFill>
                  <a:srgbClr val="F79646">
                    <a:lumMod val="50000"/>
                  </a:srgbClr>
                </a:solidFill>
              </a:rPr>
              <a:t>יביא שאר קרבנותיו </a:t>
            </a:r>
            <a:r>
              <a:rPr lang="he-IL" sz="1900" dirty="0" smtClean="0">
                <a:solidFill>
                  <a:srgbClr val="F79646">
                    <a:lumMod val="50000"/>
                  </a:srgbClr>
                </a:solidFill>
              </a:rPr>
              <a:t>ויטהר. </a:t>
            </a:r>
          </a:p>
          <a:p>
            <a:pPr>
              <a:lnSpc>
                <a:spcPct val="120000"/>
              </a:lnSpc>
            </a:pPr>
            <a:r>
              <a:rPr lang="he-IL" sz="1900" dirty="0" smtClean="0">
                <a:solidFill>
                  <a:srgbClr val="F79646">
                    <a:lumMod val="50000"/>
                  </a:srgbClr>
                </a:solidFill>
              </a:rPr>
              <a:t>אמרו לו: </a:t>
            </a:r>
            <a:r>
              <a:rPr lang="he-IL" sz="1900" dirty="0">
                <a:solidFill>
                  <a:srgbClr val="F79646">
                    <a:lumMod val="50000"/>
                  </a:srgbClr>
                </a:solidFill>
              </a:rPr>
              <a:t>מעשה במרים </a:t>
            </a:r>
            <a:r>
              <a:rPr lang="he-IL" sz="1900" dirty="0" err="1">
                <a:solidFill>
                  <a:srgbClr val="F79646">
                    <a:lumMod val="50000"/>
                  </a:srgbClr>
                </a:solidFill>
              </a:rPr>
              <a:t>התרמודית</a:t>
            </a:r>
            <a:r>
              <a:rPr lang="he-IL" sz="1900" dirty="0">
                <a:solidFill>
                  <a:srgbClr val="F79646">
                    <a:lumMod val="50000"/>
                  </a:srgbClr>
                </a:solidFill>
              </a:rPr>
              <a:t> שנזרק עליה אחד מן הדמים ובאו ואמרו לה על בתה </a:t>
            </a:r>
            <a:r>
              <a:rPr lang="he-IL" sz="1900" dirty="0" err="1">
                <a:solidFill>
                  <a:srgbClr val="F79646">
                    <a:lumMod val="50000"/>
                  </a:srgbClr>
                </a:solidFill>
              </a:rPr>
              <a:t>שהיתה</a:t>
            </a:r>
            <a:r>
              <a:rPr lang="he-IL" sz="1900" dirty="0">
                <a:solidFill>
                  <a:srgbClr val="F79646">
                    <a:lumMod val="50000"/>
                  </a:srgbClr>
                </a:solidFill>
              </a:rPr>
              <a:t> מסוכנת והלכה ומצאה שמתה ואמרו חכמים תביא שאר קרבנותיה ותטהר</a:t>
            </a:r>
            <a:r>
              <a:rPr lang="he-IL" sz="1900" dirty="0" smtClean="0">
                <a:solidFill>
                  <a:srgbClr val="F79646">
                    <a:lumMod val="50000"/>
                  </a:srgbClr>
                </a:solidFill>
              </a:rPr>
              <a:t>.</a:t>
            </a:r>
          </a:p>
          <a:p>
            <a:pPr>
              <a:lnSpc>
                <a:spcPct val="120000"/>
              </a:lnSpc>
            </a:pPr>
            <a:endParaRPr lang="he-IL" sz="1900" b="1" dirty="0"/>
          </a:p>
          <a:p>
            <a:pPr>
              <a:lnSpc>
                <a:spcPct val="120000"/>
              </a:lnSpc>
            </a:pPr>
            <a:endParaRPr lang="he-IL" sz="200" b="1" dirty="0"/>
          </a:p>
        </p:txBody>
      </p:sp>
      <p:sp>
        <p:nvSpPr>
          <p:cNvPr id="5" name="הסבר מלבני מעוגל 4"/>
          <p:cNvSpPr/>
          <p:nvPr/>
        </p:nvSpPr>
        <p:spPr>
          <a:xfrm>
            <a:off x="1547664" y="3861049"/>
            <a:ext cx="7072520" cy="2376263"/>
          </a:xfrm>
          <a:prstGeom prst="wedgeRoundRectCallout">
            <a:avLst>
              <a:gd name="adj1" fmla="val 52424"/>
              <a:gd name="adj2" fmla="val 46739"/>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500" b="1" dirty="0" smtClean="0">
                <a:solidFill>
                  <a:schemeClr val="tx1"/>
                </a:solidFill>
              </a:rPr>
              <a:t>משנה (מה ע"ב - מו ע"א)</a:t>
            </a:r>
          </a:p>
          <a:p>
            <a:pPr>
              <a:lnSpc>
                <a:spcPct val="120000"/>
              </a:lnSpc>
            </a:pPr>
            <a:r>
              <a:rPr lang="he-IL" sz="1500" dirty="0" smtClean="0">
                <a:solidFill>
                  <a:srgbClr val="F79646">
                    <a:lumMod val="50000"/>
                  </a:srgbClr>
                </a:solidFill>
              </a:rPr>
              <a:t>היה מבשל את השלמים או </a:t>
            </a:r>
            <a:r>
              <a:rPr lang="he-IL" sz="1500" dirty="0" err="1" smtClean="0">
                <a:solidFill>
                  <a:srgbClr val="F79646">
                    <a:lumMod val="50000"/>
                  </a:srgbClr>
                </a:solidFill>
              </a:rPr>
              <a:t>שולקן</a:t>
            </a:r>
            <a:r>
              <a:rPr lang="he-IL" sz="1500" dirty="0" smtClean="0">
                <a:solidFill>
                  <a:srgbClr val="F79646">
                    <a:lumMod val="50000"/>
                  </a:srgbClr>
                </a:solidFill>
              </a:rPr>
              <a:t> הכהן נוטל את הזרוע בשלה מן האיל וחלה מצה אחת מן הסל ורקיק מצה אחת ונותן על כפי הנזיר ומניפן ואחר כך הותר הנזיר לשתות יין </a:t>
            </a:r>
            <a:r>
              <a:rPr lang="he-IL" sz="1500" dirty="0" err="1" smtClean="0">
                <a:solidFill>
                  <a:srgbClr val="F79646">
                    <a:lumMod val="50000"/>
                  </a:srgbClr>
                </a:solidFill>
              </a:rPr>
              <a:t>ולהטמא</a:t>
            </a:r>
            <a:r>
              <a:rPr lang="he-IL" sz="1500" dirty="0" smtClean="0">
                <a:solidFill>
                  <a:srgbClr val="F79646">
                    <a:lumMod val="50000"/>
                  </a:srgbClr>
                </a:solidFill>
              </a:rPr>
              <a:t> למתים. </a:t>
            </a:r>
          </a:p>
          <a:p>
            <a:pPr>
              <a:lnSpc>
                <a:spcPct val="120000"/>
              </a:lnSpc>
            </a:pPr>
            <a:r>
              <a:rPr lang="he-IL" sz="1500" dirty="0" smtClean="0">
                <a:solidFill>
                  <a:srgbClr val="F79646">
                    <a:lumMod val="50000"/>
                  </a:srgbClr>
                </a:solidFill>
              </a:rPr>
              <a:t>רבי שמעון אומר: כיון שנזרק עליו אחד מן הדמים הותר הנזיר לשתות ביין ולהיטמא למתים:</a:t>
            </a:r>
          </a:p>
          <a:p>
            <a:pPr>
              <a:lnSpc>
                <a:spcPct val="120000"/>
              </a:lnSpc>
            </a:pPr>
            <a:endParaRPr lang="he-IL" sz="300" dirty="0" smtClean="0">
              <a:solidFill>
                <a:srgbClr val="F79646">
                  <a:lumMod val="50000"/>
                </a:srgbClr>
              </a:solidFill>
            </a:endParaRPr>
          </a:p>
          <a:p>
            <a:pPr>
              <a:lnSpc>
                <a:spcPct val="120000"/>
              </a:lnSpc>
            </a:pPr>
            <a:r>
              <a:rPr lang="he-IL" sz="1500" b="1" dirty="0" smtClean="0">
                <a:solidFill>
                  <a:schemeClr val="tx1"/>
                </a:solidFill>
              </a:rPr>
              <a:t>גמ' (מו ע"א)</a:t>
            </a:r>
          </a:p>
          <a:p>
            <a:pPr>
              <a:lnSpc>
                <a:spcPct val="120000"/>
              </a:lnSpc>
            </a:pPr>
            <a:r>
              <a:rPr lang="he-IL" sz="1500" dirty="0" err="1" smtClean="0">
                <a:solidFill>
                  <a:srgbClr val="F79646">
                    <a:lumMod val="50000"/>
                  </a:srgbClr>
                </a:solidFill>
              </a:rPr>
              <a:t>ת</a:t>
            </a:r>
            <a:r>
              <a:rPr lang="he-IL" sz="1500" dirty="0" err="1">
                <a:solidFill>
                  <a:srgbClr val="F79646">
                    <a:lumMod val="50000"/>
                  </a:srgbClr>
                </a:solidFill>
              </a:rPr>
              <a:t>''ר</a:t>
            </a:r>
            <a:r>
              <a:rPr lang="he-IL" sz="1500" dirty="0">
                <a:solidFill>
                  <a:srgbClr val="F79646">
                    <a:lumMod val="50000"/>
                  </a:srgbClr>
                </a:solidFill>
              </a:rPr>
              <a:t> </a:t>
            </a:r>
            <a:r>
              <a:rPr lang="he-IL" sz="1500" dirty="0" smtClean="0">
                <a:solidFill>
                  <a:srgbClr val="F79646">
                    <a:lumMod val="50000"/>
                  </a:srgbClr>
                </a:solidFill>
              </a:rPr>
              <a:t>ואחר </a:t>
            </a:r>
            <a:r>
              <a:rPr lang="he-IL" sz="1500" dirty="0">
                <a:solidFill>
                  <a:srgbClr val="F79646">
                    <a:lumMod val="50000"/>
                  </a:srgbClr>
                </a:solidFill>
              </a:rPr>
              <a:t>ישתה הנזיר יין אחר המעשים </a:t>
            </a:r>
            <a:r>
              <a:rPr lang="he-IL" sz="1500" dirty="0" smtClean="0">
                <a:solidFill>
                  <a:srgbClr val="F79646">
                    <a:lumMod val="50000"/>
                  </a:srgbClr>
                </a:solidFill>
              </a:rPr>
              <a:t>כולן, </a:t>
            </a:r>
            <a:r>
              <a:rPr lang="he-IL" sz="1500" dirty="0">
                <a:solidFill>
                  <a:srgbClr val="F79646">
                    <a:lumMod val="50000"/>
                  </a:srgbClr>
                </a:solidFill>
              </a:rPr>
              <a:t>דברי רבי </a:t>
            </a:r>
            <a:r>
              <a:rPr lang="he-IL" sz="1500" dirty="0" smtClean="0">
                <a:solidFill>
                  <a:srgbClr val="F79646">
                    <a:lumMod val="50000"/>
                  </a:srgbClr>
                </a:solidFill>
              </a:rPr>
              <a:t>אליעזר.</a:t>
            </a:r>
          </a:p>
          <a:p>
            <a:pPr>
              <a:lnSpc>
                <a:spcPct val="120000"/>
              </a:lnSpc>
            </a:pPr>
            <a:r>
              <a:rPr lang="he-IL" sz="1500" dirty="0" smtClean="0">
                <a:solidFill>
                  <a:srgbClr val="F79646">
                    <a:lumMod val="50000"/>
                  </a:srgbClr>
                </a:solidFill>
              </a:rPr>
              <a:t>וחכמים אומרים: </a:t>
            </a:r>
            <a:r>
              <a:rPr lang="he-IL" sz="1500" dirty="0">
                <a:solidFill>
                  <a:srgbClr val="F79646">
                    <a:lumMod val="50000"/>
                  </a:srgbClr>
                </a:solidFill>
              </a:rPr>
              <a:t>אחר מעשה </a:t>
            </a:r>
            <a:r>
              <a:rPr lang="he-IL" sz="1500" dirty="0" smtClean="0">
                <a:solidFill>
                  <a:srgbClr val="F79646">
                    <a:lumMod val="50000"/>
                  </a:srgbClr>
                </a:solidFill>
              </a:rPr>
              <a:t>יחידי.</a:t>
            </a:r>
            <a:endParaRPr lang="he-IL" sz="1500" b="1" dirty="0">
              <a:solidFill>
                <a:schemeClr val="tx1"/>
              </a:solidFill>
            </a:endParaRPr>
          </a:p>
        </p:txBody>
      </p:sp>
    </p:spTree>
    <p:extLst>
      <p:ext uri="{BB962C8B-B14F-4D97-AF65-F5344CB8AC3E}">
        <p14:creationId xmlns:p14="http://schemas.microsoft.com/office/powerpoint/2010/main" val="3391592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91932" y="35332"/>
            <a:ext cx="178361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מז</a:t>
            </a:r>
            <a:r>
              <a:rPr lang="he-IL" b="1" dirty="0" smtClean="0">
                <a:solidFill>
                  <a:schemeClr val="bg1">
                    <a:lumMod val="50000"/>
                  </a:schemeClr>
                </a:solidFill>
              </a:rPr>
              <a:t> עמוד א</a:t>
            </a:r>
            <a:endParaRPr lang="he-IL" b="1" dirty="0">
              <a:solidFill>
                <a:schemeClr val="bg1">
                  <a:lumMod val="50000"/>
                </a:schemeClr>
              </a:solidFill>
            </a:endParaRPr>
          </a:p>
        </p:txBody>
      </p:sp>
      <p:sp>
        <p:nvSpPr>
          <p:cNvPr id="4" name="TextBox 3"/>
          <p:cNvSpPr txBox="1"/>
          <p:nvPr/>
        </p:nvSpPr>
        <p:spPr>
          <a:xfrm>
            <a:off x="509748" y="132368"/>
            <a:ext cx="8125072" cy="3970318"/>
          </a:xfrm>
          <a:prstGeom prst="rect">
            <a:avLst/>
          </a:prstGeom>
          <a:noFill/>
        </p:spPr>
        <p:txBody>
          <a:bodyPr wrap="square" rtlCol="1">
            <a:spAutoFit/>
          </a:bodyPr>
          <a:lstStyle/>
          <a:p>
            <a:pPr>
              <a:lnSpc>
                <a:spcPct val="120000"/>
              </a:lnSpc>
            </a:pPr>
            <a:r>
              <a:rPr lang="he-IL" sz="1900" b="1" dirty="0" smtClean="0"/>
              <a:t>משנה</a:t>
            </a:r>
          </a:p>
          <a:p>
            <a:pPr>
              <a:lnSpc>
                <a:spcPct val="120000"/>
              </a:lnSpc>
            </a:pPr>
            <a:endParaRPr lang="he-IL" sz="300" b="1" dirty="0" smtClean="0"/>
          </a:p>
          <a:p>
            <a:pPr>
              <a:lnSpc>
                <a:spcPct val="120000"/>
              </a:lnSpc>
            </a:pPr>
            <a:r>
              <a:rPr lang="he-IL" sz="1900" dirty="0" smtClean="0">
                <a:solidFill>
                  <a:srgbClr val="F79646">
                    <a:lumMod val="50000"/>
                  </a:srgbClr>
                </a:solidFill>
              </a:rPr>
              <a:t>מי </a:t>
            </a:r>
            <a:r>
              <a:rPr lang="he-IL" sz="1900" dirty="0">
                <a:solidFill>
                  <a:srgbClr val="F79646">
                    <a:lumMod val="50000"/>
                  </a:srgbClr>
                </a:solidFill>
              </a:rPr>
              <a:t>שנזרק עליו אחד מן הדמים ונטמא </a:t>
            </a:r>
            <a:r>
              <a:rPr lang="he-IL" sz="1900" dirty="0" smtClean="0">
                <a:solidFill>
                  <a:srgbClr val="F79646">
                    <a:lumMod val="50000"/>
                  </a:srgbClr>
                </a:solidFill>
              </a:rPr>
              <a:t>-</a:t>
            </a:r>
          </a:p>
          <a:p>
            <a:pPr>
              <a:lnSpc>
                <a:spcPct val="120000"/>
              </a:lnSpc>
            </a:pPr>
            <a:r>
              <a:rPr lang="he-IL" sz="1900" dirty="0" smtClean="0">
                <a:solidFill>
                  <a:srgbClr val="F79646">
                    <a:lumMod val="50000"/>
                  </a:srgbClr>
                </a:solidFill>
              </a:rPr>
              <a:t>רבי </a:t>
            </a:r>
            <a:r>
              <a:rPr lang="he-IL" sz="1900" dirty="0">
                <a:solidFill>
                  <a:srgbClr val="F79646">
                    <a:lumMod val="50000"/>
                  </a:srgbClr>
                </a:solidFill>
              </a:rPr>
              <a:t>אליעזר </a:t>
            </a:r>
            <a:r>
              <a:rPr lang="he-IL" sz="1900" dirty="0" smtClean="0">
                <a:solidFill>
                  <a:srgbClr val="F79646">
                    <a:lumMod val="50000"/>
                  </a:srgbClr>
                </a:solidFill>
              </a:rPr>
              <a:t>אומר: </a:t>
            </a:r>
            <a:r>
              <a:rPr lang="he-IL" sz="1900" dirty="0">
                <a:solidFill>
                  <a:srgbClr val="F79646">
                    <a:lumMod val="50000"/>
                  </a:srgbClr>
                </a:solidFill>
              </a:rPr>
              <a:t>סותר את </a:t>
            </a:r>
            <a:r>
              <a:rPr lang="he-IL" sz="1900" dirty="0" err="1" smtClean="0">
                <a:solidFill>
                  <a:srgbClr val="F79646">
                    <a:lumMod val="50000"/>
                  </a:srgbClr>
                </a:solidFill>
              </a:rPr>
              <a:t>הכל</a:t>
            </a:r>
            <a:r>
              <a:rPr lang="he-IL" sz="1900" dirty="0" smtClean="0">
                <a:solidFill>
                  <a:srgbClr val="F79646">
                    <a:lumMod val="50000"/>
                  </a:srgbClr>
                </a:solidFill>
              </a:rPr>
              <a:t>. </a:t>
            </a:r>
          </a:p>
          <a:p>
            <a:pPr>
              <a:lnSpc>
                <a:spcPct val="120000"/>
              </a:lnSpc>
            </a:pPr>
            <a:r>
              <a:rPr lang="he-IL" sz="1900" dirty="0" err="1" smtClean="0">
                <a:solidFill>
                  <a:srgbClr val="F79646">
                    <a:lumMod val="50000"/>
                  </a:srgbClr>
                </a:solidFill>
              </a:rPr>
              <a:t>וחכ</a:t>
            </a:r>
            <a:r>
              <a:rPr lang="he-IL" sz="1900" dirty="0">
                <a:solidFill>
                  <a:srgbClr val="F79646">
                    <a:lumMod val="50000"/>
                  </a:srgbClr>
                </a:solidFill>
              </a:rPr>
              <a:t>'</a:t>
            </a:r>
            <a:r>
              <a:rPr lang="he-IL" sz="1900" dirty="0" smtClean="0">
                <a:solidFill>
                  <a:srgbClr val="F79646">
                    <a:lumMod val="50000"/>
                  </a:srgbClr>
                </a:solidFill>
              </a:rPr>
              <a:t>'א: </a:t>
            </a:r>
            <a:r>
              <a:rPr lang="he-IL" sz="1900" dirty="0">
                <a:solidFill>
                  <a:srgbClr val="F79646">
                    <a:lumMod val="50000"/>
                  </a:srgbClr>
                </a:solidFill>
              </a:rPr>
              <a:t>יביא שאר קרבנותיו </a:t>
            </a:r>
            <a:r>
              <a:rPr lang="he-IL" sz="1900" dirty="0" smtClean="0">
                <a:solidFill>
                  <a:srgbClr val="F79646">
                    <a:lumMod val="50000"/>
                  </a:srgbClr>
                </a:solidFill>
              </a:rPr>
              <a:t>ויטהר. </a:t>
            </a:r>
          </a:p>
          <a:p>
            <a:pPr>
              <a:lnSpc>
                <a:spcPct val="120000"/>
              </a:lnSpc>
            </a:pPr>
            <a:r>
              <a:rPr lang="he-IL" sz="1900" dirty="0" smtClean="0">
                <a:solidFill>
                  <a:srgbClr val="F79646">
                    <a:lumMod val="50000"/>
                  </a:srgbClr>
                </a:solidFill>
              </a:rPr>
              <a:t>אמרו לו: </a:t>
            </a:r>
            <a:r>
              <a:rPr lang="he-IL" sz="1900" dirty="0">
                <a:solidFill>
                  <a:srgbClr val="F79646">
                    <a:lumMod val="50000"/>
                  </a:srgbClr>
                </a:solidFill>
              </a:rPr>
              <a:t>מעשה במרים </a:t>
            </a:r>
            <a:r>
              <a:rPr lang="he-IL" sz="1900" dirty="0" err="1">
                <a:solidFill>
                  <a:srgbClr val="F79646">
                    <a:lumMod val="50000"/>
                  </a:srgbClr>
                </a:solidFill>
              </a:rPr>
              <a:t>התרמודית</a:t>
            </a:r>
            <a:r>
              <a:rPr lang="he-IL" sz="1900" dirty="0">
                <a:solidFill>
                  <a:srgbClr val="F79646">
                    <a:lumMod val="50000"/>
                  </a:srgbClr>
                </a:solidFill>
              </a:rPr>
              <a:t> שנזרק עליה אחד מן הדמים ובאו ואמרו לה על בתה </a:t>
            </a:r>
            <a:r>
              <a:rPr lang="he-IL" sz="1900" dirty="0" err="1">
                <a:solidFill>
                  <a:srgbClr val="F79646">
                    <a:lumMod val="50000"/>
                  </a:srgbClr>
                </a:solidFill>
              </a:rPr>
              <a:t>שהיתה</a:t>
            </a:r>
            <a:r>
              <a:rPr lang="he-IL" sz="1900" dirty="0">
                <a:solidFill>
                  <a:srgbClr val="F79646">
                    <a:lumMod val="50000"/>
                  </a:srgbClr>
                </a:solidFill>
              </a:rPr>
              <a:t> מסוכנת והלכה ומצאה שמתה ואמרו חכמים תביא שאר קרבנותיה ותטהר</a:t>
            </a:r>
            <a:r>
              <a:rPr lang="he-IL" sz="1900" dirty="0" smtClean="0">
                <a:solidFill>
                  <a:srgbClr val="F79646">
                    <a:lumMod val="50000"/>
                  </a:srgbClr>
                </a:solidFill>
              </a:rPr>
              <a:t>.</a:t>
            </a:r>
          </a:p>
          <a:p>
            <a:pPr>
              <a:lnSpc>
                <a:spcPct val="120000"/>
              </a:lnSpc>
            </a:pPr>
            <a:endParaRPr lang="he-IL" sz="1900" b="1" dirty="0"/>
          </a:p>
          <a:p>
            <a:pPr>
              <a:lnSpc>
                <a:spcPct val="120000"/>
              </a:lnSpc>
            </a:pPr>
            <a:r>
              <a:rPr lang="he-IL" sz="1900" b="1" dirty="0" smtClean="0"/>
              <a:t>גמרא</a:t>
            </a:r>
          </a:p>
          <a:p>
            <a:pPr>
              <a:lnSpc>
                <a:spcPct val="120000"/>
              </a:lnSpc>
            </a:pPr>
            <a:endParaRPr lang="he-IL" sz="300" b="1" dirty="0"/>
          </a:p>
          <a:p>
            <a:pPr>
              <a:lnSpc>
                <a:spcPct val="120000"/>
              </a:lnSpc>
            </a:pPr>
            <a:r>
              <a:rPr lang="he-IL" sz="1900" dirty="0" err="1"/>
              <a:t>קתני</a:t>
            </a:r>
            <a:r>
              <a:rPr lang="he-IL" sz="1900" dirty="0"/>
              <a:t> </a:t>
            </a:r>
            <a:r>
              <a:rPr lang="he-IL" sz="1900" dirty="0" smtClean="0"/>
              <a:t>"</a:t>
            </a:r>
            <a:r>
              <a:rPr lang="he-IL" sz="1900" dirty="0">
                <a:solidFill>
                  <a:srgbClr val="F79646">
                    <a:lumMod val="50000"/>
                  </a:srgbClr>
                </a:solidFill>
              </a:rPr>
              <a:t>ר' אליעזר </a:t>
            </a:r>
            <a:r>
              <a:rPr lang="he-IL" sz="1900" dirty="0" smtClean="0">
                <a:solidFill>
                  <a:srgbClr val="F79646">
                    <a:lumMod val="50000"/>
                  </a:srgbClr>
                </a:solidFill>
              </a:rPr>
              <a:t>אומר: </a:t>
            </a:r>
            <a:r>
              <a:rPr lang="he-IL" sz="1900" dirty="0">
                <a:solidFill>
                  <a:srgbClr val="F79646">
                    <a:lumMod val="50000"/>
                  </a:srgbClr>
                </a:solidFill>
              </a:rPr>
              <a:t>סותר את </a:t>
            </a:r>
            <a:r>
              <a:rPr lang="he-IL" sz="1900" dirty="0" err="1">
                <a:solidFill>
                  <a:srgbClr val="FF0000"/>
                </a:solidFill>
              </a:rPr>
              <a:t>הכל</a:t>
            </a:r>
            <a:r>
              <a:rPr lang="he-IL" sz="1900" dirty="0" smtClean="0"/>
              <a:t>",</a:t>
            </a:r>
          </a:p>
          <a:p>
            <a:pPr>
              <a:lnSpc>
                <a:spcPct val="120000"/>
              </a:lnSpc>
            </a:pPr>
            <a:r>
              <a:rPr lang="he-IL" sz="1900" dirty="0" smtClean="0"/>
              <a:t>והאמר </a:t>
            </a:r>
            <a:r>
              <a:rPr lang="he-IL" sz="1900" dirty="0"/>
              <a:t>ר' </a:t>
            </a:r>
            <a:r>
              <a:rPr lang="he-IL" sz="1900" dirty="0" smtClean="0"/>
              <a:t>אליעזר: כל </a:t>
            </a:r>
            <a:r>
              <a:rPr lang="he-IL" sz="1900" dirty="0"/>
              <a:t>אחר </a:t>
            </a:r>
            <a:r>
              <a:rPr lang="he-IL" sz="1900" dirty="0" smtClean="0"/>
              <a:t>מלאת - </a:t>
            </a:r>
            <a:r>
              <a:rPr lang="he-IL" sz="1900" dirty="0">
                <a:solidFill>
                  <a:srgbClr val="FF0000"/>
                </a:solidFill>
              </a:rPr>
              <a:t>שבעה</a:t>
            </a:r>
            <a:r>
              <a:rPr lang="he-IL" sz="1900" dirty="0"/>
              <a:t> </a:t>
            </a:r>
            <a:r>
              <a:rPr lang="he-IL" sz="1900" dirty="0" smtClean="0"/>
              <a:t>סותר!</a:t>
            </a:r>
          </a:p>
          <a:p>
            <a:pPr>
              <a:lnSpc>
                <a:spcPct val="120000"/>
              </a:lnSpc>
            </a:pPr>
            <a:endParaRPr lang="he-IL" sz="1200" dirty="0" smtClean="0"/>
          </a:p>
          <a:p>
            <a:pPr>
              <a:lnSpc>
                <a:spcPct val="120000"/>
              </a:lnSpc>
            </a:pPr>
            <a:endParaRPr lang="he-IL" sz="200" b="1" dirty="0"/>
          </a:p>
        </p:txBody>
      </p:sp>
    </p:spTree>
    <p:extLst>
      <p:ext uri="{BB962C8B-B14F-4D97-AF65-F5344CB8AC3E}">
        <p14:creationId xmlns:p14="http://schemas.microsoft.com/office/powerpoint/2010/main" val="3477977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91932" y="35332"/>
            <a:ext cx="178361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מז</a:t>
            </a:r>
            <a:r>
              <a:rPr lang="he-IL" b="1" dirty="0" smtClean="0">
                <a:solidFill>
                  <a:schemeClr val="bg1">
                    <a:lumMod val="50000"/>
                  </a:schemeClr>
                </a:solidFill>
              </a:rPr>
              <a:t> עמוד א</a:t>
            </a:r>
            <a:endParaRPr lang="he-IL" b="1" dirty="0">
              <a:solidFill>
                <a:schemeClr val="bg1">
                  <a:lumMod val="50000"/>
                </a:schemeClr>
              </a:solidFill>
            </a:endParaRPr>
          </a:p>
        </p:txBody>
      </p:sp>
      <p:sp>
        <p:nvSpPr>
          <p:cNvPr id="4" name="TextBox 3"/>
          <p:cNvSpPr txBox="1"/>
          <p:nvPr/>
        </p:nvSpPr>
        <p:spPr>
          <a:xfrm>
            <a:off x="509748" y="132368"/>
            <a:ext cx="8125072" cy="4542782"/>
          </a:xfrm>
          <a:prstGeom prst="rect">
            <a:avLst/>
          </a:prstGeom>
          <a:noFill/>
        </p:spPr>
        <p:txBody>
          <a:bodyPr wrap="square" rtlCol="1">
            <a:spAutoFit/>
          </a:bodyPr>
          <a:lstStyle/>
          <a:p>
            <a:pPr>
              <a:lnSpc>
                <a:spcPct val="120000"/>
              </a:lnSpc>
            </a:pPr>
            <a:r>
              <a:rPr lang="he-IL" sz="1900" b="1" dirty="0" smtClean="0"/>
              <a:t>משנה</a:t>
            </a:r>
          </a:p>
          <a:p>
            <a:pPr>
              <a:lnSpc>
                <a:spcPct val="120000"/>
              </a:lnSpc>
            </a:pPr>
            <a:endParaRPr lang="he-IL" sz="300" b="1" dirty="0" smtClean="0"/>
          </a:p>
          <a:p>
            <a:pPr>
              <a:lnSpc>
                <a:spcPct val="120000"/>
              </a:lnSpc>
            </a:pPr>
            <a:r>
              <a:rPr lang="he-IL" sz="1900" dirty="0" smtClean="0">
                <a:solidFill>
                  <a:srgbClr val="F79646">
                    <a:lumMod val="50000"/>
                  </a:srgbClr>
                </a:solidFill>
              </a:rPr>
              <a:t>מי </a:t>
            </a:r>
            <a:r>
              <a:rPr lang="he-IL" sz="1900" dirty="0">
                <a:solidFill>
                  <a:srgbClr val="F79646">
                    <a:lumMod val="50000"/>
                  </a:srgbClr>
                </a:solidFill>
              </a:rPr>
              <a:t>שנזרק עליו אחד מן הדמים ונטמא </a:t>
            </a:r>
            <a:r>
              <a:rPr lang="he-IL" sz="1900" dirty="0" smtClean="0">
                <a:solidFill>
                  <a:srgbClr val="F79646">
                    <a:lumMod val="50000"/>
                  </a:srgbClr>
                </a:solidFill>
              </a:rPr>
              <a:t>-</a:t>
            </a:r>
          </a:p>
          <a:p>
            <a:pPr>
              <a:lnSpc>
                <a:spcPct val="120000"/>
              </a:lnSpc>
            </a:pPr>
            <a:r>
              <a:rPr lang="he-IL" sz="1900" dirty="0" smtClean="0">
                <a:solidFill>
                  <a:srgbClr val="F79646">
                    <a:lumMod val="50000"/>
                  </a:srgbClr>
                </a:solidFill>
              </a:rPr>
              <a:t>רבי </a:t>
            </a:r>
            <a:r>
              <a:rPr lang="he-IL" sz="1900" dirty="0">
                <a:solidFill>
                  <a:srgbClr val="F79646">
                    <a:lumMod val="50000"/>
                  </a:srgbClr>
                </a:solidFill>
              </a:rPr>
              <a:t>אליעזר </a:t>
            </a:r>
            <a:r>
              <a:rPr lang="he-IL" sz="1900" dirty="0" smtClean="0">
                <a:solidFill>
                  <a:srgbClr val="F79646">
                    <a:lumMod val="50000"/>
                  </a:srgbClr>
                </a:solidFill>
              </a:rPr>
              <a:t>אומר: </a:t>
            </a:r>
            <a:r>
              <a:rPr lang="he-IL" sz="1900" dirty="0">
                <a:solidFill>
                  <a:srgbClr val="F79646">
                    <a:lumMod val="50000"/>
                  </a:srgbClr>
                </a:solidFill>
              </a:rPr>
              <a:t>סותר את </a:t>
            </a:r>
            <a:r>
              <a:rPr lang="he-IL" sz="1900" dirty="0" err="1" smtClean="0">
                <a:solidFill>
                  <a:srgbClr val="F79646">
                    <a:lumMod val="50000"/>
                  </a:srgbClr>
                </a:solidFill>
              </a:rPr>
              <a:t>הכל</a:t>
            </a:r>
            <a:r>
              <a:rPr lang="he-IL" sz="1900" dirty="0" smtClean="0">
                <a:solidFill>
                  <a:srgbClr val="F79646">
                    <a:lumMod val="50000"/>
                  </a:srgbClr>
                </a:solidFill>
              </a:rPr>
              <a:t>. </a:t>
            </a:r>
          </a:p>
          <a:p>
            <a:pPr>
              <a:lnSpc>
                <a:spcPct val="120000"/>
              </a:lnSpc>
            </a:pPr>
            <a:r>
              <a:rPr lang="he-IL" sz="1900" dirty="0" err="1" smtClean="0">
                <a:solidFill>
                  <a:srgbClr val="F79646">
                    <a:lumMod val="50000"/>
                  </a:srgbClr>
                </a:solidFill>
              </a:rPr>
              <a:t>וחכ</a:t>
            </a:r>
            <a:r>
              <a:rPr lang="he-IL" sz="1900" dirty="0">
                <a:solidFill>
                  <a:srgbClr val="F79646">
                    <a:lumMod val="50000"/>
                  </a:srgbClr>
                </a:solidFill>
              </a:rPr>
              <a:t>'</a:t>
            </a:r>
            <a:r>
              <a:rPr lang="he-IL" sz="1900" dirty="0" smtClean="0">
                <a:solidFill>
                  <a:srgbClr val="F79646">
                    <a:lumMod val="50000"/>
                  </a:srgbClr>
                </a:solidFill>
              </a:rPr>
              <a:t>'א: </a:t>
            </a:r>
            <a:r>
              <a:rPr lang="he-IL" sz="1900" dirty="0">
                <a:solidFill>
                  <a:srgbClr val="F79646">
                    <a:lumMod val="50000"/>
                  </a:srgbClr>
                </a:solidFill>
              </a:rPr>
              <a:t>יביא שאר קרבנותיו </a:t>
            </a:r>
            <a:r>
              <a:rPr lang="he-IL" sz="1900" dirty="0" smtClean="0">
                <a:solidFill>
                  <a:srgbClr val="F79646">
                    <a:lumMod val="50000"/>
                  </a:srgbClr>
                </a:solidFill>
              </a:rPr>
              <a:t>ויטהר. </a:t>
            </a:r>
          </a:p>
          <a:p>
            <a:pPr>
              <a:lnSpc>
                <a:spcPct val="120000"/>
              </a:lnSpc>
            </a:pPr>
            <a:r>
              <a:rPr lang="he-IL" sz="1900" dirty="0" smtClean="0">
                <a:solidFill>
                  <a:srgbClr val="F79646">
                    <a:lumMod val="50000"/>
                  </a:srgbClr>
                </a:solidFill>
              </a:rPr>
              <a:t>אמרו לו: </a:t>
            </a:r>
            <a:r>
              <a:rPr lang="he-IL" sz="1900" dirty="0">
                <a:solidFill>
                  <a:srgbClr val="F79646">
                    <a:lumMod val="50000"/>
                  </a:srgbClr>
                </a:solidFill>
              </a:rPr>
              <a:t>מעשה במרים </a:t>
            </a:r>
            <a:r>
              <a:rPr lang="he-IL" sz="1900" dirty="0" err="1">
                <a:solidFill>
                  <a:srgbClr val="F79646">
                    <a:lumMod val="50000"/>
                  </a:srgbClr>
                </a:solidFill>
              </a:rPr>
              <a:t>התרמודית</a:t>
            </a:r>
            <a:r>
              <a:rPr lang="he-IL" sz="1900" dirty="0">
                <a:solidFill>
                  <a:srgbClr val="F79646">
                    <a:lumMod val="50000"/>
                  </a:srgbClr>
                </a:solidFill>
              </a:rPr>
              <a:t> שנזרק עליה אחד מן הדמים ובאו ואמרו לה על בתה </a:t>
            </a:r>
            <a:r>
              <a:rPr lang="he-IL" sz="1900" dirty="0" err="1">
                <a:solidFill>
                  <a:srgbClr val="F79646">
                    <a:lumMod val="50000"/>
                  </a:srgbClr>
                </a:solidFill>
              </a:rPr>
              <a:t>שהיתה</a:t>
            </a:r>
            <a:r>
              <a:rPr lang="he-IL" sz="1900" dirty="0">
                <a:solidFill>
                  <a:srgbClr val="F79646">
                    <a:lumMod val="50000"/>
                  </a:srgbClr>
                </a:solidFill>
              </a:rPr>
              <a:t> מסוכנת והלכה ומצאה שמתה ואמרו חכמים תביא שאר קרבנותיה ותטהר</a:t>
            </a:r>
            <a:r>
              <a:rPr lang="he-IL" sz="1900" dirty="0" smtClean="0">
                <a:solidFill>
                  <a:srgbClr val="F79646">
                    <a:lumMod val="50000"/>
                  </a:srgbClr>
                </a:solidFill>
              </a:rPr>
              <a:t>.</a:t>
            </a:r>
          </a:p>
          <a:p>
            <a:pPr>
              <a:lnSpc>
                <a:spcPct val="120000"/>
              </a:lnSpc>
            </a:pPr>
            <a:endParaRPr lang="he-IL" sz="1900" b="1" dirty="0"/>
          </a:p>
          <a:p>
            <a:pPr>
              <a:lnSpc>
                <a:spcPct val="120000"/>
              </a:lnSpc>
            </a:pPr>
            <a:r>
              <a:rPr lang="he-IL" sz="1900" b="1" dirty="0" smtClean="0"/>
              <a:t>גמרא</a:t>
            </a:r>
          </a:p>
          <a:p>
            <a:pPr>
              <a:lnSpc>
                <a:spcPct val="120000"/>
              </a:lnSpc>
            </a:pPr>
            <a:endParaRPr lang="he-IL" sz="300" b="1" dirty="0"/>
          </a:p>
          <a:p>
            <a:pPr>
              <a:lnSpc>
                <a:spcPct val="120000"/>
              </a:lnSpc>
            </a:pPr>
            <a:r>
              <a:rPr lang="he-IL" sz="1900" dirty="0" err="1"/>
              <a:t>קתני</a:t>
            </a:r>
            <a:r>
              <a:rPr lang="he-IL" sz="1900" dirty="0"/>
              <a:t> </a:t>
            </a:r>
            <a:r>
              <a:rPr lang="he-IL" sz="1900" dirty="0" smtClean="0"/>
              <a:t>"</a:t>
            </a:r>
            <a:r>
              <a:rPr lang="he-IL" sz="1900" dirty="0">
                <a:solidFill>
                  <a:srgbClr val="F79646">
                    <a:lumMod val="50000"/>
                  </a:srgbClr>
                </a:solidFill>
              </a:rPr>
              <a:t>ר' אליעזר </a:t>
            </a:r>
            <a:r>
              <a:rPr lang="he-IL" sz="1900" dirty="0" smtClean="0">
                <a:solidFill>
                  <a:srgbClr val="F79646">
                    <a:lumMod val="50000"/>
                  </a:srgbClr>
                </a:solidFill>
              </a:rPr>
              <a:t>אומר: </a:t>
            </a:r>
            <a:r>
              <a:rPr lang="he-IL" sz="1900" dirty="0">
                <a:solidFill>
                  <a:srgbClr val="F79646">
                    <a:lumMod val="50000"/>
                  </a:srgbClr>
                </a:solidFill>
              </a:rPr>
              <a:t>סותר את </a:t>
            </a:r>
            <a:r>
              <a:rPr lang="he-IL" sz="1900" dirty="0" err="1">
                <a:solidFill>
                  <a:srgbClr val="FF0000"/>
                </a:solidFill>
              </a:rPr>
              <a:t>הכל</a:t>
            </a:r>
            <a:r>
              <a:rPr lang="he-IL" sz="1900" dirty="0" smtClean="0"/>
              <a:t>",</a:t>
            </a:r>
          </a:p>
          <a:p>
            <a:pPr>
              <a:lnSpc>
                <a:spcPct val="120000"/>
              </a:lnSpc>
            </a:pPr>
            <a:r>
              <a:rPr lang="he-IL" sz="1900" dirty="0" smtClean="0"/>
              <a:t>והאמר </a:t>
            </a:r>
            <a:r>
              <a:rPr lang="he-IL" sz="1900" dirty="0"/>
              <a:t>ר' </a:t>
            </a:r>
            <a:r>
              <a:rPr lang="he-IL" sz="1900" dirty="0" smtClean="0"/>
              <a:t>אליעזר: כל </a:t>
            </a:r>
            <a:r>
              <a:rPr lang="he-IL" sz="1900" dirty="0"/>
              <a:t>אחר </a:t>
            </a:r>
            <a:r>
              <a:rPr lang="he-IL" sz="1900" dirty="0" smtClean="0"/>
              <a:t>מלאת - </a:t>
            </a:r>
            <a:r>
              <a:rPr lang="he-IL" sz="1900" dirty="0">
                <a:solidFill>
                  <a:srgbClr val="FF0000"/>
                </a:solidFill>
              </a:rPr>
              <a:t>שבעה</a:t>
            </a:r>
            <a:r>
              <a:rPr lang="he-IL" sz="1900" dirty="0"/>
              <a:t> </a:t>
            </a:r>
            <a:r>
              <a:rPr lang="he-IL" sz="1900" dirty="0" smtClean="0"/>
              <a:t>סותר!</a:t>
            </a:r>
          </a:p>
          <a:p>
            <a:pPr>
              <a:lnSpc>
                <a:spcPct val="120000"/>
              </a:lnSpc>
            </a:pPr>
            <a:r>
              <a:rPr lang="he-IL" sz="1200" dirty="0" smtClean="0"/>
              <a:t> </a:t>
            </a:r>
          </a:p>
          <a:p>
            <a:pPr>
              <a:lnSpc>
                <a:spcPct val="120000"/>
              </a:lnSpc>
            </a:pPr>
            <a:r>
              <a:rPr lang="he-IL" sz="1900" dirty="0" smtClean="0"/>
              <a:t>אמר רב: </a:t>
            </a:r>
            <a:r>
              <a:rPr lang="he-IL" sz="1900" dirty="0"/>
              <a:t>מאי </a:t>
            </a:r>
            <a:r>
              <a:rPr lang="he-IL" sz="1900" dirty="0" smtClean="0"/>
              <a:t>'סותר' </a:t>
            </a:r>
            <a:r>
              <a:rPr lang="he-IL" sz="1900" dirty="0" err="1"/>
              <a:t>נמי</a:t>
            </a:r>
            <a:r>
              <a:rPr lang="he-IL" sz="1900" dirty="0"/>
              <a:t> </a:t>
            </a:r>
            <a:r>
              <a:rPr lang="he-IL" sz="1900" dirty="0" err="1"/>
              <a:t>דקאמר</a:t>
            </a:r>
            <a:r>
              <a:rPr lang="he-IL" sz="1900" dirty="0"/>
              <a:t> ר' אליעזר </a:t>
            </a:r>
            <a:r>
              <a:rPr lang="he-IL" sz="1900" dirty="0" smtClean="0"/>
              <a:t>- סותר קרבנותיו.</a:t>
            </a:r>
          </a:p>
          <a:p>
            <a:pPr>
              <a:lnSpc>
                <a:spcPct val="120000"/>
              </a:lnSpc>
            </a:pPr>
            <a:endParaRPr lang="he-IL" sz="1200" dirty="0" smtClean="0"/>
          </a:p>
          <a:p>
            <a:pPr>
              <a:lnSpc>
                <a:spcPct val="120000"/>
              </a:lnSpc>
            </a:pPr>
            <a:endParaRPr lang="he-IL" sz="200" b="1" dirty="0"/>
          </a:p>
        </p:txBody>
      </p:sp>
      <p:graphicFrame>
        <p:nvGraphicFramePr>
          <p:cNvPr id="5" name="טבלה 4"/>
          <p:cNvGraphicFramePr>
            <a:graphicFrameLocks noGrp="1"/>
          </p:cNvGraphicFramePr>
          <p:nvPr>
            <p:extLst>
              <p:ext uri="{D42A27DB-BD31-4B8C-83A1-F6EECF244321}">
                <p14:modId xmlns:p14="http://schemas.microsoft.com/office/powerpoint/2010/main" val="2295259352"/>
              </p:ext>
            </p:extLst>
          </p:nvPr>
        </p:nvGraphicFramePr>
        <p:xfrm>
          <a:off x="1331640" y="4725144"/>
          <a:ext cx="7159164" cy="1920240"/>
        </p:xfrm>
        <a:graphic>
          <a:graphicData uri="http://schemas.openxmlformats.org/drawingml/2006/table">
            <a:tbl>
              <a:tblPr rtl="1" firstRow="1" bandRow="1">
                <a:tableStyleId>{5C22544A-7EE6-4342-B048-85BDC9FD1C3A}</a:tableStyleId>
              </a:tblPr>
              <a:tblGrid>
                <a:gridCol w="1387766"/>
                <a:gridCol w="1439014"/>
                <a:gridCol w="2213142"/>
                <a:gridCol w="2119242"/>
              </a:tblGrid>
              <a:tr h="544343">
                <a:tc>
                  <a:txBody>
                    <a:bodyPr/>
                    <a:lstStyle/>
                    <a:p>
                      <a:pPr rtl="1"/>
                      <a:endParaRPr lang="he-IL"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endParaRPr lang="he-IL"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dirty="0" smtClean="0">
                          <a:solidFill>
                            <a:schemeClr val="tx1"/>
                          </a:solidFill>
                        </a:rPr>
                        <a:t>הקרבן</a:t>
                      </a:r>
                      <a:r>
                        <a:rPr lang="he-IL" sz="1600" baseline="0" dirty="0" smtClean="0">
                          <a:solidFill>
                            <a:schemeClr val="tx1"/>
                          </a:solidFill>
                        </a:rPr>
                        <a:t> שהקריב</a:t>
                      </a:r>
                      <a:endParaRPr lang="he-IL"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dirty="0" smtClean="0">
                          <a:solidFill>
                            <a:schemeClr val="tx1"/>
                          </a:solidFill>
                        </a:rPr>
                        <a:t>הקרבנות שהפריש ועדיין</a:t>
                      </a:r>
                      <a:r>
                        <a:rPr lang="he-IL" sz="1600" baseline="0" dirty="0" smtClean="0">
                          <a:solidFill>
                            <a:schemeClr val="tx1"/>
                          </a:solidFill>
                        </a:rPr>
                        <a:t> לא הקריב</a:t>
                      </a:r>
                      <a:endParaRPr lang="he-IL"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5146">
                <a:tc rowSpan="2">
                  <a:txBody>
                    <a:bodyPr/>
                    <a:lstStyle/>
                    <a:p>
                      <a:pPr rtl="1"/>
                      <a:r>
                        <a:rPr lang="he-IL" sz="1600" dirty="0" smtClean="0"/>
                        <a:t>פירוש ראשון ברש"י</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he-IL" sz="1600" dirty="0" smtClean="0"/>
                        <a:t>רבי אליעזר</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1600" dirty="0" smtClean="0"/>
                        <a:t>X</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dirty="0" smtClean="0"/>
                        <a:t>√</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5146">
                <a:tc vMerge="1">
                  <a:txBody>
                    <a:bodyPr/>
                    <a:lstStyle/>
                    <a:p>
                      <a:pPr rtl="1"/>
                      <a:endParaRPr lang="he-IL" dirty="0"/>
                    </a:p>
                  </a:txBody>
                  <a:tcPr/>
                </a:tc>
                <a:tc>
                  <a:txBody>
                    <a:bodyPr/>
                    <a:lstStyle/>
                    <a:p>
                      <a:pPr rtl="1"/>
                      <a:r>
                        <a:rPr lang="he-IL" sz="1600" dirty="0" smtClean="0"/>
                        <a:t>חכמים</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dirty="0" smtClean="0"/>
                        <a:t>√</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dirty="0" smtClean="0"/>
                        <a:t>√</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5146">
                <a:tc rowSpan="2">
                  <a:txBody>
                    <a:bodyPr/>
                    <a:lstStyle/>
                    <a:p>
                      <a:pPr rtl="1"/>
                      <a:r>
                        <a:rPr lang="he-IL" sz="1600" dirty="0" smtClean="0"/>
                        <a:t>פירוש שני ברש"י</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rtl="1"/>
                      <a:r>
                        <a:rPr lang="he-IL" sz="1600" dirty="0" smtClean="0"/>
                        <a:t>רבי אליעזר</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1600" dirty="0" smtClean="0"/>
                        <a:t>X</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1600" dirty="0" smtClean="0"/>
                        <a:t>X</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5146">
                <a:tc vMerge="1">
                  <a:txBody>
                    <a:bodyPr/>
                    <a:lstStyle/>
                    <a:p>
                      <a:pPr rtl="1"/>
                      <a:endParaRPr lang="he-IL" dirty="0"/>
                    </a:p>
                  </a:txBody>
                  <a:tcPr/>
                </a:tc>
                <a:tc>
                  <a:txBody>
                    <a:bodyPr/>
                    <a:lstStyle/>
                    <a:p>
                      <a:pPr rtl="1"/>
                      <a:r>
                        <a:rPr lang="he-IL" sz="1600" dirty="0" smtClean="0"/>
                        <a:t>חכמים</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1600" dirty="0" smtClean="0"/>
                        <a:t>X</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16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136274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91932" y="35332"/>
            <a:ext cx="178361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מז</a:t>
            </a:r>
            <a:r>
              <a:rPr lang="he-IL" b="1" dirty="0" smtClean="0">
                <a:solidFill>
                  <a:schemeClr val="bg1">
                    <a:lumMod val="50000"/>
                  </a:schemeClr>
                </a:solidFill>
              </a:rPr>
              <a:t> עמוד א</a:t>
            </a:r>
            <a:endParaRPr lang="he-IL" b="1" dirty="0">
              <a:solidFill>
                <a:schemeClr val="bg1">
                  <a:lumMod val="50000"/>
                </a:schemeClr>
              </a:solidFill>
            </a:endParaRPr>
          </a:p>
        </p:txBody>
      </p:sp>
      <p:sp>
        <p:nvSpPr>
          <p:cNvPr id="4" name="TextBox 3"/>
          <p:cNvSpPr txBox="1"/>
          <p:nvPr/>
        </p:nvSpPr>
        <p:spPr>
          <a:xfrm>
            <a:off x="509748" y="132368"/>
            <a:ext cx="8125072" cy="6629507"/>
          </a:xfrm>
          <a:prstGeom prst="rect">
            <a:avLst/>
          </a:prstGeom>
          <a:noFill/>
        </p:spPr>
        <p:txBody>
          <a:bodyPr wrap="square" rtlCol="1">
            <a:spAutoFit/>
          </a:bodyPr>
          <a:lstStyle/>
          <a:p>
            <a:pPr>
              <a:lnSpc>
                <a:spcPct val="120000"/>
              </a:lnSpc>
            </a:pPr>
            <a:r>
              <a:rPr lang="he-IL" sz="1900" b="1" dirty="0" smtClean="0"/>
              <a:t>משנה</a:t>
            </a:r>
          </a:p>
          <a:p>
            <a:pPr>
              <a:lnSpc>
                <a:spcPct val="120000"/>
              </a:lnSpc>
            </a:pPr>
            <a:endParaRPr lang="he-IL" sz="300" b="1" dirty="0" smtClean="0"/>
          </a:p>
          <a:p>
            <a:pPr>
              <a:lnSpc>
                <a:spcPct val="120000"/>
              </a:lnSpc>
            </a:pPr>
            <a:r>
              <a:rPr lang="he-IL" sz="1900" dirty="0" smtClean="0">
                <a:solidFill>
                  <a:srgbClr val="F79646">
                    <a:lumMod val="50000"/>
                  </a:srgbClr>
                </a:solidFill>
              </a:rPr>
              <a:t>מי </a:t>
            </a:r>
            <a:r>
              <a:rPr lang="he-IL" sz="1900" dirty="0">
                <a:solidFill>
                  <a:srgbClr val="F79646">
                    <a:lumMod val="50000"/>
                  </a:srgbClr>
                </a:solidFill>
              </a:rPr>
              <a:t>שנזרק עליו אחד מן הדמים ונטמא </a:t>
            </a:r>
            <a:r>
              <a:rPr lang="he-IL" sz="1900" dirty="0" smtClean="0">
                <a:solidFill>
                  <a:srgbClr val="F79646">
                    <a:lumMod val="50000"/>
                  </a:srgbClr>
                </a:solidFill>
              </a:rPr>
              <a:t>-</a:t>
            </a:r>
          </a:p>
          <a:p>
            <a:pPr>
              <a:lnSpc>
                <a:spcPct val="120000"/>
              </a:lnSpc>
            </a:pPr>
            <a:r>
              <a:rPr lang="he-IL" sz="1900" dirty="0" smtClean="0">
                <a:solidFill>
                  <a:srgbClr val="F79646">
                    <a:lumMod val="50000"/>
                  </a:srgbClr>
                </a:solidFill>
              </a:rPr>
              <a:t>רבי </a:t>
            </a:r>
            <a:r>
              <a:rPr lang="he-IL" sz="1900" dirty="0">
                <a:solidFill>
                  <a:srgbClr val="F79646">
                    <a:lumMod val="50000"/>
                  </a:srgbClr>
                </a:solidFill>
              </a:rPr>
              <a:t>אליעזר </a:t>
            </a:r>
            <a:r>
              <a:rPr lang="he-IL" sz="1900" dirty="0" smtClean="0">
                <a:solidFill>
                  <a:srgbClr val="F79646">
                    <a:lumMod val="50000"/>
                  </a:srgbClr>
                </a:solidFill>
              </a:rPr>
              <a:t>אומר: </a:t>
            </a:r>
            <a:r>
              <a:rPr lang="he-IL" sz="1900" dirty="0">
                <a:solidFill>
                  <a:srgbClr val="F79646">
                    <a:lumMod val="50000"/>
                  </a:srgbClr>
                </a:solidFill>
              </a:rPr>
              <a:t>סותר את </a:t>
            </a:r>
            <a:r>
              <a:rPr lang="he-IL" sz="1900" dirty="0" err="1" smtClean="0">
                <a:solidFill>
                  <a:srgbClr val="F79646">
                    <a:lumMod val="50000"/>
                  </a:srgbClr>
                </a:solidFill>
              </a:rPr>
              <a:t>הכל</a:t>
            </a:r>
            <a:r>
              <a:rPr lang="he-IL" sz="1900" dirty="0" smtClean="0">
                <a:solidFill>
                  <a:srgbClr val="F79646">
                    <a:lumMod val="50000"/>
                  </a:srgbClr>
                </a:solidFill>
              </a:rPr>
              <a:t>. </a:t>
            </a:r>
          </a:p>
          <a:p>
            <a:pPr>
              <a:lnSpc>
                <a:spcPct val="120000"/>
              </a:lnSpc>
            </a:pPr>
            <a:r>
              <a:rPr lang="he-IL" sz="1900" dirty="0" err="1" smtClean="0">
                <a:solidFill>
                  <a:srgbClr val="F79646">
                    <a:lumMod val="50000"/>
                  </a:srgbClr>
                </a:solidFill>
              </a:rPr>
              <a:t>וחכ</a:t>
            </a:r>
            <a:r>
              <a:rPr lang="he-IL" sz="1900" dirty="0">
                <a:solidFill>
                  <a:srgbClr val="F79646">
                    <a:lumMod val="50000"/>
                  </a:srgbClr>
                </a:solidFill>
              </a:rPr>
              <a:t>'</a:t>
            </a:r>
            <a:r>
              <a:rPr lang="he-IL" sz="1900" dirty="0" smtClean="0">
                <a:solidFill>
                  <a:srgbClr val="F79646">
                    <a:lumMod val="50000"/>
                  </a:srgbClr>
                </a:solidFill>
              </a:rPr>
              <a:t>'א: </a:t>
            </a:r>
            <a:r>
              <a:rPr lang="he-IL" sz="1900" dirty="0">
                <a:solidFill>
                  <a:srgbClr val="F79646">
                    <a:lumMod val="50000"/>
                  </a:srgbClr>
                </a:solidFill>
              </a:rPr>
              <a:t>יביא שאר קרבנותיו </a:t>
            </a:r>
            <a:r>
              <a:rPr lang="he-IL" sz="1900" dirty="0" smtClean="0">
                <a:solidFill>
                  <a:srgbClr val="F79646">
                    <a:lumMod val="50000"/>
                  </a:srgbClr>
                </a:solidFill>
              </a:rPr>
              <a:t>ויטהר. </a:t>
            </a:r>
          </a:p>
          <a:p>
            <a:pPr>
              <a:lnSpc>
                <a:spcPct val="120000"/>
              </a:lnSpc>
            </a:pPr>
            <a:r>
              <a:rPr lang="he-IL" sz="1900" dirty="0" smtClean="0">
                <a:solidFill>
                  <a:srgbClr val="F79646">
                    <a:lumMod val="50000"/>
                  </a:srgbClr>
                </a:solidFill>
              </a:rPr>
              <a:t>אמרו לו: </a:t>
            </a:r>
            <a:r>
              <a:rPr lang="he-IL" sz="1900" dirty="0">
                <a:solidFill>
                  <a:srgbClr val="F79646">
                    <a:lumMod val="50000"/>
                  </a:srgbClr>
                </a:solidFill>
              </a:rPr>
              <a:t>מעשה במרים </a:t>
            </a:r>
            <a:r>
              <a:rPr lang="he-IL" sz="1900" dirty="0" err="1">
                <a:solidFill>
                  <a:srgbClr val="F79646">
                    <a:lumMod val="50000"/>
                  </a:srgbClr>
                </a:solidFill>
              </a:rPr>
              <a:t>התרמודית</a:t>
            </a:r>
            <a:r>
              <a:rPr lang="he-IL" sz="1900" dirty="0">
                <a:solidFill>
                  <a:srgbClr val="F79646">
                    <a:lumMod val="50000"/>
                  </a:srgbClr>
                </a:solidFill>
              </a:rPr>
              <a:t> שנזרק עליה אחד מן הדמים ובאו ואמרו לה על בתה </a:t>
            </a:r>
            <a:r>
              <a:rPr lang="he-IL" sz="1900" dirty="0" err="1">
                <a:solidFill>
                  <a:srgbClr val="F79646">
                    <a:lumMod val="50000"/>
                  </a:srgbClr>
                </a:solidFill>
              </a:rPr>
              <a:t>שהיתה</a:t>
            </a:r>
            <a:r>
              <a:rPr lang="he-IL" sz="1900" dirty="0">
                <a:solidFill>
                  <a:srgbClr val="F79646">
                    <a:lumMod val="50000"/>
                  </a:srgbClr>
                </a:solidFill>
              </a:rPr>
              <a:t> מסוכנת והלכה ומצאה שמתה ואמרו חכמים תביא שאר קרבנותיה ותטהר</a:t>
            </a:r>
            <a:r>
              <a:rPr lang="he-IL" sz="1900" dirty="0" smtClean="0">
                <a:solidFill>
                  <a:srgbClr val="F79646">
                    <a:lumMod val="50000"/>
                  </a:srgbClr>
                </a:solidFill>
              </a:rPr>
              <a:t>.</a:t>
            </a:r>
          </a:p>
          <a:p>
            <a:pPr>
              <a:lnSpc>
                <a:spcPct val="120000"/>
              </a:lnSpc>
            </a:pPr>
            <a:endParaRPr lang="he-IL" sz="1900" b="1" dirty="0"/>
          </a:p>
          <a:p>
            <a:pPr>
              <a:lnSpc>
                <a:spcPct val="120000"/>
              </a:lnSpc>
            </a:pPr>
            <a:r>
              <a:rPr lang="he-IL" sz="1900" b="1" dirty="0" smtClean="0"/>
              <a:t>גמרא</a:t>
            </a:r>
          </a:p>
          <a:p>
            <a:pPr>
              <a:lnSpc>
                <a:spcPct val="120000"/>
              </a:lnSpc>
            </a:pPr>
            <a:endParaRPr lang="he-IL" sz="300" b="1" dirty="0"/>
          </a:p>
          <a:p>
            <a:pPr>
              <a:lnSpc>
                <a:spcPct val="120000"/>
              </a:lnSpc>
            </a:pPr>
            <a:r>
              <a:rPr lang="he-IL" sz="1900" dirty="0" err="1"/>
              <a:t>קתני</a:t>
            </a:r>
            <a:r>
              <a:rPr lang="he-IL" sz="1900" dirty="0"/>
              <a:t> </a:t>
            </a:r>
            <a:r>
              <a:rPr lang="he-IL" sz="1900" dirty="0" smtClean="0"/>
              <a:t>"</a:t>
            </a:r>
            <a:r>
              <a:rPr lang="he-IL" sz="1900" dirty="0">
                <a:solidFill>
                  <a:srgbClr val="F79646">
                    <a:lumMod val="50000"/>
                  </a:srgbClr>
                </a:solidFill>
              </a:rPr>
              <a:t>ר' אליעזר </a:t>
            </a:r>
            <a:r>
              <a:rPr lang="he-IL" sz="1900" dirty="0" smtClean="0">
                <a:solidFill>
                  <a:srgbClr val="F79646">
                    <a:lumMod val="50000"/>
                  </a:srgbClr>
                </a:solidFill>
              </a:rPr>
              <a:t>אומר: </a:t>
            </a:r>
            <a:r>
              <a:rPr lang="he-IL" sz="1900" dirty="0">
                <a:solidFill>
                  <a:srgbClr val="F79646">
                    <a:lumMod val="50000"/>
                  </a:srgbClr>
                </a:solidFill>
              </a:rPr>
              <a:t>סותר את </a:t>
            </a:r>
            <a:r>
              <a:rPr lang="he-IL" sz="1900" dirty="0" err="1">
                <a:solidFill>
                  <a:srgbClr val="FF0000"/>
                </a:solidFill>
              </a:rPr>
              <a:t>הכל</a:t>
            </a:r>
            <a:r>
              <a:rPr lang="he-IL" sz="1900" dirty="0" smtClean="0"/>
              <a:t>",</a:t>
            </a:r>
          </a:p>
          <a:p>
            <a:pPr>
              <a:lnSpc>
                <a:spcPct val="120000"/>
              </a:lnSpc>
            </a:pPr>
            <a:r>
              <a:rPr lang="he-IL" sz="1900" dirty="0" smtClean="0"/>
              <a:t>והאמר </a:t>
            </a:r>
            <a:r>
              <a:rPr lang="he-IL" sz="1900" dirty="0"/>
              <a:t>ר' </a:t>
            </a:r>
            <a:r>
              <a:rPr lang="he-IL" sz="1900" dirty="0" smtClean="0"/>
              <a:t>אליעזר: כל </a:t>
            </a:r>
            <a:r>
              <a:rPr lang="he-IL" sz="1900" dirty="0"/>
              <a:t>אחר </a:t>
            </a:r>
            <a:r>
              <a:rPr lang="he-IL" sz="1900" dirty="0" smtClean="0"/>
              <a:t>מלאת - </a:t>
            </a:r>
            <a:r>
              <a:rPr lang="he-IL" sz="1900" dirty="0">
                <a:solidFill>
                  <a:srgbClr val="FF0000"/>
                </a:solidFill>
              </a:rPr>
              <a:t>שבעה</a:t>
            </a:r>
            <a:r>
              <a:rPr lang="he-IL" sz="1900" dirty="0"/>
              <a:t> </a:t>
            </a:r>
            <a:r>
              <a:rPr lang="he-IL" sz="1900" dirty="0" smtClean="0"/>
              <a:t>סותר!</a:t>
            </a:r>
          </a:p>
          <a:p>
            <a:pPr>
              <a:lnSpc>
                <a:spcPct val="120000"/>
              </a:lnSpc>
            </a:pPr>
            <a:r>
              <a:rPr lang="he-IL" sz="1200" dirty="0" smtClean="0"/>
              <a:t> </a:t>
            </a:r>
          </a:p>
          <a:p>
            <a:pPr>
              <a:lnSpc>
                <a:spcPct val="120000"/>
              </a:lnSpc>
            </a:pPr>
            <a:r>
              <a:rPr lang="he-IL" sz="1900" dirty="0" smtClean="0"/>
              <a:t>אמר רב: </a:t>
            </a:r>
            <a:r>
              <a:rPr lang="he-IL" sz="1900" dirty="0"/>
              <a:t>מאי </a:t>
            </a:r>
            <a:r>
              <a:rPr lang="he-IL" sz="1900" dirty="0" smtClean="0"/>
              <a:t>'סותר' </a:t>
            </a:r>
            <a:r>
              <a:rPr lang="he-IL" sz="1900" dirty="0" err="1"/>
              <a:t>נמי</a:t>
            </a:r>
            <a:r>
              <a:rPr lang="he-IL" sz="1900" dirty="0"/>
              <a:t> </a:t>
            </a:r>
            <a:r>
              <a:rPr lang="he-IL" sz="1900" dirty="0" err="1"/>
              <a:t>דקאמר</a:t>
            </a:r>
            <a:r>
              <a:rPr lang="he-IL" sz="1900" dirty="0"/>
              <a:t> ר' אליעזר </a:t>
            </a:r>
            <a:r>
              <a:rPr lang="he-IL" sz="1900" dirty="0" smtClean="0"/>
              <a:t>- סותר קרבנותיו.</a:t>
            </a:r>
          </a:p>
          <a:p>
            <a:pPr>
              <a:lnSpc>
                <a:spcPct val="120000"/>
              </a:lnSpc>
            </a:pPr>
            <a:endParaRPr lang="he-IL" sz="1200" dirty="0" smtClean="0"/>
          </a:p>
          <a:p>
            <a:pPr>
              <a:lnSpc>
                <a:spcPct val="120000"/>
              </a:lnSpc>
            </a:pPr>
            <a:r>
              <a:rPr lang="he-IL" sz="1900" dirty="0" smtClean="0"/>
              <a:t>הכי </a:t>
            </a:r>
            <a:r>
              <a:rPr lang="he-IL" sz="1900" dirty="0" err="1"/>
              <a:t>נמי</a:t>
            </a:r>
            <a:r>
              <a:rPr lang="he-IL" sz="1900" dirty="0"/>
              <a:t> </a:t>
            </a:r>
            <a:r>
              <a:rPr lang="he-IL" sz="1900" dirty="0" smtClean="0"/>
              <a:t>מסתברא, </a:t>
            </a:r>
            <a:r>
              <a:rPr lang="he-IL" sz="1900" dirty="0" err="1" smtClean="0"/>
              <a:t>דקתני</a:t>
            </a:r>
            <a:r>
              <a:rPr lang="he-IL" sz="1900" dirty="0" smtClean="0"/>
              <a:t>:</a:t>
            </a:r>
          </a:p>
          <a:p>
            <a:pPr>
              <a:lnSpc>
                <a:spcPct val="120000"/>
              </a:lnSpc>
            </a:pPr>
            <a:r>
              <a:rPr lang="he-IL" sz="1900" dirty="0" err="1">
                <a:solidFill>
                  <a:srgbClr val="F79646">
                    <a:lumMod val="50000"/>
                  </a:srgbClr>
                </a:solidFill>
              </a:rPr>
              <a:t>וחכ</a:t>
            </a:r>
            <a:r>
              <a:rPr lang="he-IL" sz="1900" dirty="0">
                <a:solidFill>
                  <a:srgbClr val="F79646">
                    <a:lumMod val="50000"/>
                  </a:srgbClr>
                </a:solidFill>
              </a:rPr>
              <a:t>''א תביא שאר קרבנותיה ותטהר </a:t>
            </a:r>
            <a:r>
              <a:rPr lang="he-IL" sz="1900" dirty="0" err="1">
                <a:solidFill>
                  <a:srgbClr val="F79646">
                    <a:lumMod val="50000"/>
                  </a:srgbClr>
                </a:solidFill>
              </a:rPr>
              <a:t>ש''מ</a:t>
            </a:r>
            <a:r>
              <a:rPr lang="he-IL" sz="1900" dirty="0">
                <a:solidFill>
                  <a:srgbClr val="F79646">
                    <a:lumMod val="50000"/>
                  </a:srgbClr>
                </a:solidFill>
              </a:rPr>
              <a:t> ומעשה </a:t>
            </a:r>
            <a:r>
              <a:rPr lang="he-IL" sz="1900" dirty="0" err="1">
                <a:solidFill>
                  <a:srgbClr val="F79646">
                    <a:lumMod val="50000"/>
                  </a:srgbClr>
                </a:solidFill>
              </a:rPr>
              <a:t>נמי</a:t>
            </a:r>
            <a:r>
              <a:rPr lang="he-IL" sz="1900" dirty="0">
                <a:solidFill>
                  <a:srgbClr val="F79646">
                    <a:lumMod val="50000"/>
                  </a:srgbClr>
                </a:solidFill>
              </a:rPr>
              <a:t> במרים </a:t>
            </a:r>
            <a:r>
              <a:rPr lang="he-IL" sz="1900" dirty="0" err="1">
                <a:solidFill>
                  <a:srgbClr val="F79646">
                    <a:lumMod val="50000"/>
                  </a:srgbClr>
                </a:solidFill>
              </a:rPr>
              <a:t>התרמודית</a:t>
            </a:r>
            <a:r>
              <a:rPr lang="he-IL" sz="1900" dirty="0">
                <a:solidFill>
                  <a:srgbClr val="F79646">
                    <a:lumMod val="50000"/>
                  </a:srgbClr>
                </a:solidFill>
              </a:rPr>
              <a:t> שנזרק עליה אחד מן הדמים ובאו והודיעוה על בתה </a:t>
            </a:r>
            <a:r>
              <a:rPr lang="he-IL" sz="1900" dirty="0" err="1">
                <a:solidFill>
                  <a:srgbClr val="F79646">
                    <a:lumMod val="50000"/>
                  </a:srgbClr>
                </a:solidFill>
              </a:rPr>
              <a:t>שהיתה</a:t>
            </a:r>
            <a:r>
              <a:rPr lang="he-IL" sz="1900" dirty="0">
                <a:solidFill>
                  <a:srgbClr val="F79646">
                    <a:lumMod val="50000"/>
                  </a:srgbClr>
                </a:solidFill>
              </a:rPr>
              <a:t> מסוכנת והלכה ומצאה שמתה ואמרו חכמים תביא שאר קרבנותיה ותטהר </a:t>
            </a:r>
          </a:p>
          <a:p>
            <a:pPr>
              <a:lnSpc>
                <a:spcPct val="120000"/>
              </a:lnSpc>
            </a:pPr>
            <a:r>
              <a:rPr lang="he-IL" sz="1900" dirty="0" err="1" smtClean="0"/>
              <a:t>ש</a:t>
            </a:r>
            <a:r>
              <a:rPr lang="he-IL" sz="1900" dirty="0" err="1"/>
              <a:t>'</a:t>
            </a:r>
            <a:r>
              <a:rPr lang="he-IL" sz="1900" dirty="0" err="1" smtClean="0"/>
              <a:t>'מ</a:t>
            </a:r>
            <a:r>
              <a:rPr lang="he-IL" sz="1900" dirty="0" smtClean="0"/>
              <a:t>.</a:t>
            </a:r>
            <a:endParaRPr lang="he-IL" sz="1900" b="1" dirty="0" smtClean="0"/>
          </a:p>
          <a:p>
            <a:pPr>
              <a:lnSpc>
                <a:spcPct val="120000"/>
              </a:lnSpc>
            </a:pPr>
            <a:endParaRPr lang="he-IL" sz="200" b="1" dirty="0"/>
          </a:p>
          <a:p>
            <a:pPr algn="l">
              <a:lnSpc>
                <a:spcPct val="120000"/>
              </a:lnSpc>
            </a:pPr>
            <a:r>
              <a:rPr lang="he-IL" sz="1600" b="1" dirty="0" smtClean="0">
                <a:solidFill>
                  <a:srgbClr val="002060"/>
                </a:solidFill>
              </a:rPr>
              <a:t>הדרן עלך פרק ששי</a:t>
            </a:r>
            <a:endParaRPr lang="he-IL" sz="1600" b="1" dirty="0">
              <a:solidFill>
                <a:srgbClr val="002060"/>
              </a:solidFill>
            </a:endParaRPr>
          </a:p>
        </p:txBody>
      </p:sp>
    </p:spTree>
    <p:extLst>
      <p:ext uri="{BB962C8B-B14F-4D97-AF65-F5344CB8AC3E}">
        <p14:creationId xmlns:p14="http://schemas.microsoft.com/office/powerpoint/2010/main" val="1726156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91932" y="35332"/>
            <a:ext cx="1783612"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מז</a:t>
            </a:r>
            <a:r>
              <a:rPr lang="he-IL" b="1" dirty="0" smtClean="0">
                <a:solidFill>
                  <a:schemeClr val="bg1">
                    <a:lumMod val="50000"/>
                  </a:schemeClr>
                </a:solidFill>
              </a:rPr>
              <a:t> עמוד א</a:t>
            </a:r>
            <a:endParaRPr lang="he-IL" b="1" dirty="0">
              <a:solidFill>
                <a:schemeClr val="bg1">
                  <a:lumMod val="50000"/>
                </a:schemeClr>
              </a:solidFill>
            </a:endParaRPr>
          </a:p>
        </p:txBody>
      </p:sp>
      <p:sp>
        <p:nvSpPr>
          <p:cNvPr id="4" name="TextBox 3"/>
          <p:cNvSpPr txBox="1"/>
          <p:nvPr/>
        </p:nvSpPr>
        <p:spPr>
          <a:xfrm>
            <a:off x="296602" y="421289"/>
            <a:ext cx="8485112" cy="3416320"/>
          </a:xfrm>
          <a:prstGeom prst="rect">
            <a:avLst/>
          </a:prstGeom>
          <a:noFill/>
        </p:spPr>
        <p:txBody>
          <a:bodyPr wrap="square" rtlCol="1">
            <a:spAutoFit/>
          </a:bodyPr>
          <a:lstStyle/>
          <a:p>
            <a:pPr>
              <a:lnSpc>
                <a:spcPct val="120000"/>
              </a:lnSpc>
            </a:pPr>
            <a:r>
              <a:rPr lang="he-IL" sz="2000" b="1" dirty="0" smtClean="0"/>
              <a:t>משנה</a:t>
            </a:r>
            <a:endParaRPr lang="he-IL" sz="1900" b="1" dirty="0" smtClean="0"/>
          </a:p>
          <a:p>
            <a:pPr>
              <a:lnSpc>
                <a:spcPct val="120000"/>
              </a:lnSpc>
            </a:pPr>
            <a:endParaRPr lang="he-IL" sz="300" b="1" dirty="0" smtClean="0"/>
          </a:p>
          <a:p>
            <a:pPr>
              <a:lnSpc>
                <a:spcPct val="120000"/>
              </a:lnSpc>
            </a:pPr>
            <a:r>
              <a:rPr lang="he-IL" sz="2000" dirty="0">
                <a:solidFill>
                  <a:srgbClr val="F79646">
                    <a:lumMod val="50000"/>
                  </a:srgbClr>
                </a:solidFill>
              </a:rPr>
              <a:t>כהן גדול ונזיר אין </a:t>
            </a:r>
            <a:r>
              <a:rPr lang="he-IL" sz="2000" dirty="0" err="1">
                <a:solidFill>
                  <a:srgbClr val="F79646">
                    <a:lumMod val="50000"/>
                  </a:srgbClr>
                </a:solidFill>
              </a:rPr>
              <a:t>מיטמאין</a:t>
            </a:r>
            <a:r>
              <a:rPr lang="he-IL" sz="2000" dirty="0">
                <a:solidFill>
                  <a:srgbClr val="F79646">
                    <a:lumMod val="50000"/>
                  </a:srgbClr>
                </a:solidFill>
              </a:rPr>
              <a:t> לקרוביהן אבל </a:t>
            </a:r>
            <a:r>
              <a:rPr lang="he-IL" sz="2000" dirty="0" err="1">
                <a:solidFill>
                  <a:srgbClr val="F79646">
                    <a:lumMod val="50000"/>
                  </a:srgbClr>
                </a:solidFill>
              </a:rPr>
              <a:t>מיטמאין</a:t>
            </a:r>
            <a:r>
              <a:rPr lang="he-IL" sz="2000" dirty="0">
                <a:solidFill>
                  <a:srgbClr val="F79646">
                    <a:lumMod val="50000"/>
                  </a:srgbClr>
                </a:solidFill>
              </a:rPr>
              <a:t> למת </a:t>
            </a:r>
            <a:r>
              <a:rPr lang="he-IL" sz="2000" dirty="0" smtClean="0">
                <a:solidFill>
                  <a:srgbClr val="F79646">
                    <a:lumMod val="50000"/>
                  </a:srgbClr>
                </a:solidFill>
              </a:rPr>
              <a:t>מצוה.</a:t>
            </a:r>
          </a:p>
          <a:p>
            <a:pPr>
              <a:lnSpc>
                <a:spcPct val="120000"/>
              </a:lnSpc>
            </a:pPr>
            <a:endParaRPr lang="he-IL" sz="1200" dirty="0" smtClean="0">
              <a:solidFill>
                <a:srgbClr val="F79646">
                  <a:lumMod val="50000"/>
                </a:srgbClr>
              </a:solidFill>
            </a:endParaRPr>
          </a:p>
          <a:p>
            <a:pPr>
              <a:lnSpc>
                <a:spcPct val="120000"/>
              </a:lnSpc>
            </a:pPr>
            <a:r>
              <a:rPr lang="he-IL" sz="2000" dirty="0" smtClean="0">
                <a:solidFill>
                  <a:srgbClr val="F79646">
                    <a:lumMod val="50000"/>
                  </a:srgbClr>
                </a:solidFill>
              </a:rPr>
              <a:t>היו </a:t>
            </a:r>
            <a:r>
              <a:rPr lang="he-IL" sz="2000" dirty="0" err="1">
                <a:solidFill>
                  <a:srgbClr val="F79646">
                    <a:lumMod val="50000"/>
                  </a:srgbClr>
                </a:solidFill>
              </a:rPr>
              <a:t>מהלכין</a:t>
            </a:r>
            <a:r>
              <a:rPr lang="he-IL" sz="2000" dirty="0">
                <a:solidFill>
                  <a:srgbClr val="F79646">
                    <a:lumMod val="50000"/>
                  </a:srgbClr>
                </a:solidFill>
              </a:rPr>
              <a:t> בדרך ומצאו מת מצוה -</a:t>
            </a:r>
            <a:endParaRPr lang="he-IL" sz="2000" dirty="0" smtClean="0">
              <a:solidFill>
                <a:srgbClr val="F79646">
                  <a:lumMod val="50000"/>
                </a:srgbClr>
              </a:solidFill>
            </a:endParaRPr>
          </a:p>
          <a:p>
            <a:pPr>
              <a:lnSpc>
                <a:spcPct val="120000"/>
              </a:lnSpc>
            </a:pPr>
            <a:r>
              <a:rPr lang="he-IL" sz="2000" dirty="0" smtClean="0">
                <a:solidFill>
                  <a:srgbClr val="F79646">
                    <a:lumMod val="50000"/>
                  </a:srgbClr>
                </a:solidFill>
              </a:rPr>
              <a:t>רבי </a:t>
            </a:r>
            <a:r>
              <a:rPr lang="he-IL" sz="2000" dirty="0">
                <a:solidFill>
                  <a:srgbClr val="F79646">
                    <a:lumMod val="50000"/>
                  </a:srgbClr>
                </a:solidFill>
              </a:rPr>
              <a:t>אליעזר </a:t>
            </a:r>
            <a:r>
              <a:rPr lang="he-IL" sz="2000" dirty="0" smtClean="0">
                <a:solidFill>
                  <a:srgbClr val="F79646">
                    <a:lumMod val="50000"/>
                  </a:srgbClr>
                </a:solidFill>
              </a:rPr>
              <a:t>אומר: </a:t>
            </a:r>
            <a:r>
              <a:rPr lang="he-IL" sz="2000" dirty="0">
                <a:solidFill>
                  <a:srgbClr val="F79646">
                    <a:lumMod val="50000"/>
                  </a:srgbClr>
                </a:solidFill>
              </a:rPr>
              <a:t>יטמא כהן גדול ואל יטמא </a:t>
            </a:r>
            <a:r>
              <a:rPr lang="he-IL" sz="2000" dirty="0" smtClean="0">
                <a:solidFill>
                  <a:srgbClr val="F79646">
                    <a:lumMod val="50000"/>
                  </a:srgbClr>
                </a:solidFill>
              </a:rPr>
              <a:t>נזיר. </a:t>
            </a:r>
          </a:p>
          <a:p>
            <a:pPr>
              <a:lnSpc>
                <a:spcPct val="120000"/>
              </a:lnSpc>
            </a:pPr>
            <a:r>
              <a:rPr lang="he-IL" sz="2000" dirty="0" smtClean="0">
                <a:solidFill>
                  <a:srgbClr val="F79646">
                    <a:lumMod val="50000"/>
                  </a:srgbClr>
                </a:solidFill>
              </a:rPr>
              <a:t>וחכמים אומרים: </a:t>
            </a:r>
            <a:r>
              <a:rPr lang="he-IL" sz="2000" dirty="0">
                <a:solidFill>
                  <a:srgbClr val="F79646">
                    <a:lumMod val="50000"/>
                  </a:srgbClr>
                </a:solidFill>
              </a:rPr>
              <a:t>יטמא נזיר ואל יטמא כהן </a:t>
            </a:r>
            <a:r>
              <a:rPr lang="he-IL" sz="2000" dirty="0" smtClean="0">
                <a:solidFill>
                  <a:srgbClr val="F79646">
                    <a:lumMod val="50000"/>
                  </a:srgbClr>
                </a:solidFill>
              </a:rPr>
              <a:t>הדיוט.</a:t>
            </a:r>
          </a:p>
          <a:p>
            <a:pPr>
              <a:lnSpc>
                <a:spcPct val="120000"/>
              </a:lnSpc>
            </a:pPr>
            <a:endParaRPr lang="he-IL" sz="500" dirty="0" smtClean="0">
              <a:solidFill>
                <a:srgbClr val="F79646">
                  <a:lumMod val="50000"/>
                </a:srgbClr>
              </a:solidFill>
            </a:endParaRPr>
          </a:p>
          <a:p>
            <a:pPr>
              <a:lnSpc>
                <a:spcPct val="120000"/>
              </a:lnSpc>
            </a:pPr>
            <a:r>
              <a:rPr lang="he-IL" sz="2000" dirty="0" smtClean="0">
                <a:solidFill>
                  <a:srgbClr val="F79646">
                    <a:lumMod val="50000"/>
                  </a:srgbClr>
                </a:solidFill>
              </a:rPr>
              <a:t>אמר </a:t>
            </a:r>
            <a:r>
              <a:rPr lang="he-IL" sz="2000" dirty="0">
                <a:solidFill>
                  <a:srgbClr val="F79646">
                    <a:lumMod val="50000"/>
                  </a:srgbClr>
                </a:solidFill>
              </a:rPr>
              <a:t>להם רבי </a:t>
            </a:r>
            <a:r>
              <a:rPr lang="he-IL" sz="2000" dirty="0" smtClean="0">
                <a:solidFill>
                  <a:srgbClr val="F79646">
                    <a:lumMod val="50000"/>
                  </a:srgbClr>
                </a:solidFill>
              </a:rPr>
              <a:t>אליעזר: </a:t>
            </a:r>
            <a:r>
              <a:rPr lang="he-IL" sz="2000" dirty="0">
                <a:solidFill>
                  <a:srgbClr val="F79646">
                    <a:lumMod val="50000"/>
                  </a:srgbClr>
                </a:solidFill>
              </a:rPr>
              <a:t>יטמא כהן שאינו מביא קרבן על </a:t>
            </a:r>
            <a:r>
              <a:rPr lang="he-IL" sz="2000" dirty="0" smtClean="0">
                <a:solidFill>
                  <a:srgbClr val="F79646">
                    <a:lumMod val="50000"/>
                  </a:srgbClr>
                </a:solidFill>
              </a:rPr>
              <a:t>טומאתו, </a:t>
            </a:r>
            <a:r>
              <a:rPr lang="he-IL" sz="2000" dirty="0">
                <a:solidFill>
                  <a:srgbClr val="F79646">
                    <a:lumMod val="50000"/>
                  </a:srgbClr>
                </a:solidFill>
              </a:rPr>
              <a:t>ואל יטמא נזיר שהוא מביא קרבן על </a:t>
            </a:r>
            <a:r>
              <a:rPr lang="he-IL" sz="2000" dirty="0" smtClean="0">
                <a:solidFill>
                  <a:srgbClr val="F79646">
                    <a:lumMod val="50000"/>
                  </a:srgbClr>
                </a:solidFill>
              </a:rPr>
              <a:t>טומאתו.</a:t>
            </a:r>
          </a:p>
          <a:p>
            <a:pPr>
              <a:lnSpc>
                <a:spcPct val="120000"/>
              </a:lnSpc>
            </a:pPr>
            <a:r>
              <a:rPr lang="he-IL" sz="2000" dirty="0" smtClean="0">
                <a:solidFill>
                  <a:srgbClr val="F79646">
                    <a:lumMod val="50000"/>
                  </a:srgbClr>
                </a:solidFill>
              </a:rPr>
              <a:t>אמרו לו: </a:t>
            </a:r>
            <a:r>
              <a:rPr lang="he-IL" sz="2000" dirty="0">
                <a:solidFill>
                  <a:srgbClr val="F79646">
                    <a:lumMod val="50000"/>
                  </a:srgbClr>
                </a:solidFill>
              </a:rPr>
              <a:t>יטמא נזיר שאין קדושתו קדושת </a:t>
            </a:r>
            <a:r>
              <a:rPr lang="he-IL" sz="2000" dirty="0" smtClean="0">
                <a:solidFill>
                  <a:srgbClr val="F79646">
                    <a:lumMod val="50000"/>
                  </a:srgbClr>
                </a:solidFill>
              </a:rPr>
              <a:t>עולם, </a:t>
            </a:r>
            <a:r>
              <a:rPr lang="he-IL" sz="2000" dirty="0">
                <a:solidFill>
                  <a:srgbClr val="F79646">
                    <a:lumMod val="50000"/>
                  </a:srgbClr>
                </a:solidFill>
              </a:rPr>
              <a:t>ואל יטמא כהן שקדושתו קדושת עולם</a:t>
            </a:r>
            <a:r>
              <a:rPr lang="he-IL" sz="2000" dirty="0" smtClean="0">
                <a:solidFill>
                  <a:srgbClr val="F79646">
                    <a:lumMod val="50000"/>
                  </a:srgbClr>
                </a:solidFill>
              </a:rPr>
              <a:t>.</a:t>
            </a:r>
            <a:endParaRPr lang="he-IL" sz="2000" dirty="0">
              <a:solidFill>
                <a:srgbClr val="F79646">
                  <a:lumMod val="50000"/>
                </a:srgbClr>
              </a:solidFill>
            </a:endParaRPr>
          </a:p>
        </p:txBody>
      </p:sp>
    </p:spTree>
    <p:extLst>
      <p:ext uri="{BB962C8B-B14F-4D97-AF65-F5344CB8AC3E}">
        <p14:creationId xmlns:p14="http://schemas.microsoft.com/office/powerpoint/2010/main" val="2521860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40173" y="35332"/>
            <a:ext cx="3151764"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מז</a:t>
            </a:r>
            <a:r>
              <a:rPr lang="he-IL" b="1" dirty="0" smtClean="0">
                <a:solidFill>
                  <a:schemeClr val="bg1">
                    <a:lumMod val="50000"/>
                  </a:schemeClr>
                </a:solidFill>
              </a:rPr>
              <a:t> עמוד א - דף </a:t>
            </a:r>
            <a:r>
              <a:rPr lang="he-IL" b="1" dirty="0" err="1" smtClean="0">
                <a:solidFill>
                  <a:schemeClr val="bg1">
                    <a:lumMod val="50000"/>
                  </a:schemeClr>
                </a:solidFill>
              </a:rPr>
              <a:t>מז</a:t>
            </a:r>
            <a:r>
              <a:rPr lang="he-IL" b="1" dirty="0" smtClean="0">
                <a:solidFill>
                  <a:schemeClr val="bg1">
                    <a:lumMod val="50000"/>
                  </a:schemeClr>
                </a:solidFill>
              </a:rPr>
              <a:t> עמוד ב</a:t>
            </a:r>
            <a:endParaRPr lang="he-IL" b="1" dirty="0">
              <a:solidFill>
                <a:schemeClr val="bg1">
                  <a:lumMod val="50000"/>
                </a:schemeClr>
              </a:solidFill>
            </a:endParaRPr>
          </a:p>
        </p:txBody>
      </p:sp>
      <p:sp>
        <p:nvSpPr>
          <p:cNvPr id="4" name="TextBox 3"/>
          <p:cNvSpPr txBox="1"/>
          <p:nvPr/>
        </p:nvSpPr>
        <p:spPr>
          <a:xfrm>
            <a:off x="395536" y="238414"/>
            <a:ext cx="8053064" cy="3416320"/>
          </a:xfrm>
          <a:prstGeom prst="rect">
            <a:avLst/>
          </a:prstGeom>
          <a:noFill/>
        </p:spPr>
        <p:txBody>
          <a:bodyPr wrap="square" rtlCol="1">
            <a:spAutoFit/>
          </a:bodyPr>
          <a:lstStyle/>
          <a:p>
            <a:pPr>
              <a:lnSpc>
                <a:spcPct val="120000"/>
              </a:lnSpc>
            </a:pPr>
            <a:r>
              <a:rPr lang="he-IL" b="1" dirty="0" smtClean="0"/>
              <a:t>גמרא</a:t>
            </a:r>
            <a:endParaRPr lang="he-IL" b="1" dirty="0"/>
          </a:p>
          <a:p>
            <a:pPr>
              <a:lnSpc>
                <a:spcPct val="120000"/>
              </a:lnSpc>
            </a:pPr>
            <a:r>
              <a:rPr lang="he-IL" dirty="0" err="1"/>
              <a:t>בשלמא</a:t>
            </a:r>
            <a:r>
              <a:rPr lang="he-IL" dirty="0"/>
              <a:t> כהן גדול ונזיר -</a:t>
            </a:r>
            <a:endParaRPr lang="he-IL" dirty="0" smtClean="0"/>
          </a:p>
          <a:p>
            <a:pPr>
              <a:lnSpc>
                <a:spcPct val="120000"/>
              </a:lnSpc>
            </a:pPr>
            <a:r>
              <a:rPr lang="he-IL" dirty="0" smtClean="0"/>
              <a:t>האי </a:t>
            </a:r>
            <a:r>
              <a:rPr lang="he-IL" dirty="0"/>
              <a:t>סבר כהן גדול </a:t>
            </a:r>
            <a:r>
              <a:rPr lang="he-IL" dirty="0" smtClean="0"/>
              <a:t>עדיף, </a:t>
            </a:r>
          </a:p>
          <a:p>
            <a:pPr>
              <a:lnSpc>
                <a:spcPct val="120000"/>
              </a:lnSpc>
            </a:pPr>
            <a:r>
              <a:rPr lang="he-IL" dirty="0" smtClean="0"/>
              <a:t>והאי </a:t>
            </a:r>
            <a:r>
              <a:rPr lang="he-IL" dirty="0"/>
              <a:t>סבר נזיר </a:t>
            </a:r>
            <a:r>
              <a:rPr lang="he-IL" dirty="0" smtClean="0"/>
              <a:t>עדיף.</a:t>
            </a:r>
          </a:p>
          <a:p>
            <a:pPr>
              <a:lnSpc>
                <a:spcPct val="120000"/>
              </a:lnSpc>
            </a:pPr>
            <a:endParaRPr lang="he-IL" dirty="0"/>
          </a:p>
          <a:p>
            <a:pPr>
              <a:lnSpc>
                <a:spcPct val="120000"/>
              </a:lnSpc>
            </a:pPr>
            <a:r>
              <a:rPr lang="he-IL" dirty="0" smtClean="0"/>
              <a:t>משוח </a:t>
            </a:r>
            <a:r>
              <a:rPr lang="he-IL" dirty="0"/>
              <a:t>בשמן </a:t>
            </a:r>
            <a:r>
              <a:rPr lang="he-IL" dirty="0" smtClean="0"/>
              <a:t>המשחה ומרובה </a:t>
            </a:r>
            <a:r>
              <a:rPr lang="he-IL" dirty="0"/>
              <a:t>בגדים -</a:t>
            </a:r>
            <a:r>
              <a:rPr lang="he-IL" dirty="0" smtClean="0"/>
              <a:t> </a:t>
            </a:r>
          </a:p>
          <a:p>
            <a:pPr>
              <a:lnSpc>
                <a:spcPct val="120000"/>
              </a:lnSpc>
            </a:pPr>
            <a:r>
              <a:rPr lang="he-IL" dirty="0" smtClean="0"/>
              <a:t>משוח </a:t>
            </a:r>
            <a:r>
              <a:rPr lang="he-IL" dirty="0"/>
              <a:t>בשמן המשחה </a:t>
            </a:r>
            <a:r>
              <a:rPr lang="he-IL" dirty="0" smtClean="0"/>
              <a:t>עדיף, </a:t>
            </a:r>
          </a:p>
          <a:p>
            <a:pPr>
              <a:lnSpc>
                <a:spcPct val="120000"/>
              </a:lnSpc>
            </a:pPr>
            <a:r>
              <a:rPr lang="he-IL" dirty="0" err="1" smtClean="0"/>
              <a:t>דאילו</a:t>
            </a:r>
            <a:r>
              <a:rPr lang="he-IL" dirty="0" smtClean="0"/>
              <a:t> </a:t>
            </a:r>
            <a:r>
              <a:rPr lang="he-IL" dirty="0"/>
              <a:t>משוח בשמן המשחה מביא פר הבא על כל </a:t>
            </a:r>
            <a:r>
              <a:rPr lang="he-IL" dirty="0" smtClean="0"/>
              <a:t>המצות,</a:t>
            </a:r>
          </a:p>
          <a:p>
            <a:pPr>
              <a:lnSpc>
                <a:spcPct val="120000"/>
              </a:lnSpc>
            </a:pPr>
            <a:r>
              <a:rPr lang="he-IL" dirty="0" smtClean="0"/>
              <a:t>ואילו </a:t>
            </a:r>
            <a:r>
              <a:rPr lang="he-IL" dirty="0"/>
              <a:t>מרובה בגדים אין </a:t>
            </a:r>
            <a:r>
              <a:rPr lang="he-IL" dirty="0" smtClean="0"/>
              <a:t>מביא.</a:t>
            </a:r>
          </a:p>
          <a:p>
            <a:pPr>
              <a:lnSpc>
                <a:spcPct val="120000"/>
              </a:lnSpc>
            </a:pPr>
            <a:endParaRPr lang="he-IL" dirty="0"/>
          </a:p>
        </p:txBody>
      </p:sp>
      <p:sp>
        <p:nvSpPr>
          <p:cNvPr id="5" name="הסבר מלבני מעוגל 4"/>
          <p:cNvSpPr/>
          <p:nvPr/>
        </p:nvSpPr>
        <p:spPr>
          <a:xfrm>
            <a:off x="539552" y="548680"/>
            <a:ext cx="4032448" cy="1224136"/>
          </a:xfrm>
          <a:prstGeom prst="wedgeRoundRectCallout">
            <a:avLst>
              <a:gd name="adj1" fmla="val 75527"/>
              <a:gd name="adj2" fmla="val 1502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dirty="0">
                <a:solidFill>
                  <a:srgbClr val="F79646">
                    <a:lumMod val="50000"/>
                  </a:srgbClr>
                </a:solidFill>
              </a:rPr>
              <a:t>אמר להם רבי אליעזר: יטמא כהן שאינו מביא קרבן על טומאתו, ואל יטמא נזיר שהוא מביא קרבן על טומאתו.</a:t>
            </a:r>
          </a:p>
          <a:p>
            <a:pPr>
              <a:lnSpc>
                <a:spcPct val="120000"/>
              </a:lnSpc>
            </a:pPr>
            <a:endParaRPr lang="he-IL" sz="300" dirty="0">
              <a:solidFill>
                <a:srgbClr val="F79646">
                  <a:lumMod val="50000"/>
                </a:srgbClr>
              </a:solidFill>
            </a:endParaRPr>
          </a:p>
          <a:p>
            <a:pPr>
              <a:lnSpc>
                <a:spcPct val="120000"/>
              </a:lnSpc>
            </a:pPr>
            <a:r>
              <a:rPr lang="he-IL" sz="1400" dirty="0" smtClean="0">
                <a:solidFill>
                  <a:srgbClr val="F79646">
                    <a:lumMod val="50000"/>
                  </a:srgbClr>
                </a:solidFill>
              </a:rPr>
              <a:t>אמרו </a:t>
            </a:r>
            <a:r>
              <a:rPr lang="he-IL" sz="1400" dirty="0">
                <a:solidFill>
                  <a:srgbClr val="F79646">
                    <a:lumMod val="50000"/>
                  </a:srgbClr>
                </a:solidFill>
              </a:rPr>
              <a:t>לו: יטמא נזיר שאין קדושתו קדושת עולם, ואל יטמא כהן שקדושתו קדושת עולם.</a:t>
            </a:r>
          </a:p>
        </p:txBody>
      </p:sp>
      <p:sp>
        <p:nvSpPr>
          <p:cNvPr id="6" name="TextBox 5"/>
          <p:cNvSpPr txBox="1"/>
          <p:nvPr/>
        </p:nvSpPr>
        <p:spPr>
          <a:xfrm>
            <a:off x="8520608" y="651752"/>
            <a:ext cx="443880" cy="3354765"/>
          </a:xfrm>
          <a:prstGeom prst="rect">
            <a:avLst/>
          </a:prstGeom>
          <a:noFill/>
        </p:spPr>
        <p:txBody>
          <a:bodyPr wrap="square" rtlCol="1">
            <a:spAutoFit/>
          </a:bodyPr>
          <a:lstStyle/>
          <a:p>
            <a:r>
              <a:rPr lang="he-IL" dirty="0" smtClean="0"/>
              <a:t>①</a:t>
            </a:r>
          </a:p>
          <a:p>
            <a:endParaRPr lang="he-IL" dirty="0" smtClean="0"/>
          </a:p>
          <a:p>
            <a:endParaRPr lang="he-IL" sz="1400" dirty="0"/>
          </a:p>
          <a:p>
            <a:endParaRPr lang="he-IL" dirty="0" smtClean="0"/>
          </a:p>
          <a:p>
            <a:endParaRPr lang="he-IL" dirty="0"/>
          </a:p>
          <a:p>
            <a:r>
              <a:rPr lang="he-IL" dirty="0" smtClean="0"/>
              <a:t>②</a:t>
            </a:r>
          </a:p>
          <a:p>
            <a:endParaRPr lang="he-IL" dirty="0" smtClean="0"/>
          </a:p>
          <a:p>
            <a:endParaRPr lang="he-IL" sz="3600" dirty="0"/>
          </a:p>
          <a:p>
            <a:endParaRPr lang="he-IL" dirty="0" smtClean="0"/>
          </a:p>
          <a:p>
            <a:endParaRPr lang="he-IL" dirty="0"/>
          </a:p>
          <a:p>
            <a:endParaRPr lang="he-IL" dirty="0" smtClean="0"/>
          </a:p>
        </p:txBody>
      </p:sp>
      <p:sp>
        <p:nvSpPr>
          <p:cNvPr id="8" name="TextBox 7"/>
          <p:cNvSpPr txBox="1"/>
          <p:nvPr/>
        </p:nvSpPr>
        <p:spPr>
          <a:xfrm>
            <a:off x="5967448" y="1817528"/>
            <a:ext cx="576064" cy="215444"/>
          </a:xfrm>
          <a:prstGeom prst="rect">
            <a:avLst/>
          </a:prstGeom>
          <a:noFill/>
        </p:spPr>
        <p:txBody>
          <a:bodyPr wrap="square" rtlCol="1">
            <a:spAutoFit/>
          </a:bodyPr>
          <a:lstStyle/>
          <a:p>
            <a:r>
              <a:rPr lang="he-IL" sz="800" dirty="0" smtClean="0"/>
              <a:t>עמוד ב</a:t>
            </a:r>
            <a:endParaRPr lang="he-IL" sz="800" dirty="0"/>
          </a:p>
        </p:txBody>
      </p:sp>
    </p:spTree>
    <p:extLst>
      <p:ext uri="{BB962C8B-B14F-4D97-AF65-F5344CB8AC3E}">
        <p14:creationId xmlns:p14="http://schemas.microsoft.com/office/powerpoint/2010/main" val="3829833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395536" y="238414"/>
            <a:ext cx="8053064" cy="5078313"/>
          </a:xfrm>
          <a:prstGeom prst="rect">
            <a:avLst/>
          </a:prstGeom>
          <a:noFill/>
        </p:spPr>
        <p:txBody>
          <a:bodyPr wrap="square" rtlCol="1">
            <a:spAutoFit/>
          </a:bodyPr>
          <a:lstStyle/>
          <a:p>
            <a:pPr>
              <a:lnSpc>
                <a:spcPct val="120000"/>
              </a:lnSpc>
            </a:pPr>
            <a:r>
              <a:rPr lang="he-IL" b="1" dirty="0" smtClean="0"/>
              <a:t>גמרא</a:t>
            </a:r>
            <a:endParaRPr lang="he-IL" b="1" dirty="0"/>
          </a:p>
          <a:p>
            <a:pPr>
              <a:lnSpc>
                <a:spcPct val="120000"/>
              </a:lnSpc>
            </a:pPr>
            <a:r>
              <a:rPr lang="he-IL" dirty="0" err="1"/>
              <a:t>בשלמא</a:t>
            </a:r>
            <a:r>
              <a:rPr lang="he-IL" dirty="0"/>
              <a:t> כהן גדול ונזיר -</a:t>
            </a:r>
            <a:endParaRPr lang="he-IL" dirty="0" smtClean="0"/>
          </a:p>
          <a:p>
            <a:pPr>
              <a:lnSpc>
                <a:spcPct val="120000"/>
              </a:lnSpc>
            </a:pPr>
            <a:r>
              <a:rPr lang="he-IL" dirty="0" smtClean="0"/>
              <a:t>האי </a:t>
            </a:r>
            <a:r>
              <a:rPr lang="he-IL" dirty="0"/>
              <a:t>סבר כהן גדול </a:t>
            </a:r>
            <a:r>
              <a:rPr lang="he-IL" dirty="0" smtClean="0"/>
              <a:t>עדיף, </a:t>
            </a:r>
          </a:p>
          <a:p>
            <a:pPr>
              <a:lnSpc>
                <a:spcPct val="120000"/>
              </a:lnSpc>
            </a:pPr>
            <a:r>
              <a:rPr lang="he-IL" dirty="0" smtClean="0"/>
              <a:t>והאי </a:t>
            </a:r>
            <a:r>
              <a:rPr lang="he-IL" dirty="0"/>
              <a:t>סבר נזיר </a:t>
            </a:r>
            <a:r>
              <a:rPr lang="he-IL" dirty="0" smtClean="0"/>
              <a:t>עדיף.</a:t>
            </a:r>
          </a:p>
          <a:p>
            <a:pPr>
              <a:lnSpc>
                <a:spcPct val="120000"/>
              </a:lnSpc>
            </a:pPr>
            <a:endParaRPr lang="he-IL" dirty="0"/>
          </a:p>
          <a:p>
            <a:pPr>
              <a:lnSpc>
                <a:spcPct val="120000"/>
              </a:lnSpc>
            </a:pPr>
            <a:r>
              <a:rPr lang="he-IL" dirty="0" smtClean="0"/>
              <a:t>משוח </a:t>
            </a:r>
            <a:r>
              <a:rPr lang="he-IL" dirty="0"/>
              <a:t>בשמן </a:t>
            </a:r>
            <a:r>
              <a:rPr lang="he-IL" dirty="0" smtClean="0"/>
              <a:t>המשחה ומרובה </a:t>
            </a:r>
            <a:r>
              <a:rPr lang="he-IL" dirty="0"/>
              <a:t>בגדים -</a:t>
            </a:r>
            <a:r>
              <a:rPr lang="he-IL" dirty="0" smtClean="0"/>
              <a:t> </a:t>
            </a:r>
          </a:p>
          <a:p>
            <a:pPr>
              <a:lnSpc>
                <a:spcPct val="120000"/>
              </a:lnSpc>
            </a:pPr>
            <a:r>
              <a:rPr lang="he-IL" dirty="0" smtClean="0"/>
              <a:t>משוח </a:t>
            </a:r>
            <a:r>
              <a:rPr lang="he-IL" dirty="0"/>
              <a:t>בשמן המשחה </a:t>
            </a:r>
            <a:r>
              <a:rPr lang="he-IL" dirty="0" smtClean="0"/>
              <a:t>עדיף, </a:t>
            </a:r>
          </a:p>
          <a:p>
            <a:pPr>
              <a:lnSpc>
                <a:spcPct val="120000"/>
              </a:lnSpc>
            </a:pPr>
            <a:r>
              <a:rPr lang="he-IL" dirty="0" err="1" smtClean="0"/>
              <a:t>דאילו</a:t>
            </a:r>
            <a:r>
              <a:rPr lang="he-IL" dirty="0" smtClean="0"/>
              <a:t> </a:t>
            </a:r>
            <a:r>
              <a:rPr lang="he-IL" dirty="0"/>
              <a:t>משוח בשמן המשחה מביא פר הבא על כל </a:t>
            </a:r>
            <a:r>
              <a:rPr lang="he-IL" dirty="0" smtClean="0"/>
              <a:t>המצות,</a:t>
            </a:r>
          </a:p>
          <a:p>
            <a:pPr>
              <a:lnSpc>
                <a:spcPct val="120000"/>
              </a:lnSpc>
            </a:pPr>
            <a:r>
              <a:rPr lang="he-IL" dirty="0" smtClean="0"/>
              <a:t>ואילו </a:t>
            </a:r>
            <a:r>
              <a:rPr lang="he-IL" dirty="0"/>
              <a:t>מרובה בגדים אין </a:t>
            </a:r>
            <a:r>
              <a:rPr lang="he-IL" dirty="0" smtClean="0"/>
              <a:t>מביא.</a:t>
            </a:r>
          </a:p>
          <a:p>
            <a:pPr>
              <a:lnSpc>
                <a:spcPct val="120000"/>
              </a:lnSpc>
            </a:pPr>
            <a:endParaRPr lang="he-IL" dirty="0"/>
          </a:p>
          <a:p>
            <a:pPr>
              <a:lnSpc>
                <a:spcPct val="120000"/>
              </a:lnSpc>
            </a:pPr>
            <a:r>
              <a:rPr lang="he-IL" dirty="0" smtClean="0"/>
              <a:t>משוח </a:t>
            </a:r>
            <a:r>
              <a:rPr lang="he-IL" dirty="0"/>
              <a:t>שעבר ומרובה בגדים -</a:t>
            </a:r>
            <a:r>
              <a:rPr lang="he-IL" dirty="0" smtClean="0"/>
              <a:t> </a:t>
            </a:r>
          </a:p>
          <a:p>
            <a:pPr>
              <a:lnSpc>
                <a:spcPct val="120000"/>
              </a:lnSpc>
            </a:pPr>
            <a:r>
              <a:rPr lang="he-IL" dirty="0" smtClean="0"/>
              <a:t>מרובה </a:t>
            </a:r>
            <a:r>
              <a:rPr lang="he-IL" dirty="0"/>
              <a:t>בגדים </a:t>
            </a:r>
            <a:r>
              <a:rPr lang="he-IL" dirty="0" smtClean="0"/>
              <a:t>עדיף, </a:t>
            </a:r>
          </a:p>
          <a:p>
            <a:pPr>
              <a:lnSpc>
                <a:spcPct val="120000"/>
              </a:lnSpc>
            </a:pPr>
            <a:r>
              <a:rPr lang="he-IL" dirty="0" err="1" smtClean="0"/>
              <a:t>דמרובה</a:t>
            </a:r>
            <a:r>
              <a:rPr lang="he-IL" dirty="0" smtClean="0"/>
              <a:t> </a:t>
            </a:r>
            <a:r>
              <a:rPr lang="he-IL" dirty="0"/>
              <a:t>בגדים עביד </a:t>
            </a:r>
            <a:r>
              <a:rPr lang="he-IL" dirty="0" smtClean="0"/>
              <a:t>עבודה,</a:t>
            </a:r>
          </a:p>
          <a:p>
            <a:pPr>
              <a:lnSpc>
                <a:spcPct val="120000"/>
              </a:lnSpc>
            </a:pPr>
            <a:r>
              <a:rPr lang="he-IL" dirty="0" smtClean="0"/>
              <a:t>ואילו </a:t>
            </a:r>
            <a:r>
              <a:rPr lang="he-IL" dirty="0"/>
              <a:t>משוח שעבר לאו בר עבודה </a:t>
            </a:r>
            <a:r>
              <a:rPr lang="he-IL" dirty="0" smtClean="0"/>
              <a:t>הוא.</a:t>
            </a:r>
          </a:p>
          <a:p>
            <a:pPr>
              <a:lnSpc>
                <a:spcPct val="120000"/>
              </a:lnSpc>
            </a:pPr>
            <a:endParaRPr lang="he-IL" dirty="0"/>
          </a:p>
        </p:txBody>
      </p:sp>
      <p:sp>
        <p:nvSpPr>
          <p:cNvPr id="6" name="TextBox 5"/>
          <p:cNvSpPr txBox="1"/>
          <p:nvPr/>
        </p:nvSpPr>
        <p:spPr>
          <a:xfrm>
            <a:off x="8520608" y="651752"/>
            <a:ext cx="443880" cy="5016758"/>
          </a:xfrm>
          <a:prstGeom prst="rect">
            <a:avLst/>
          </a:prstGeom>
          <a:noFill/>
        </p:spPr>
        <p:txBody>
          <a:bodyPr wrap="square" rtlCol="1">
            <a:spAutoFit/>
          </a:bodyPr>
          <a:lstStyle/>
          <a:p>
            <a:r>
              <a:rPr lang="he-IL" dirty="0" smtClean="0"/>
              <a:t>①</a:t>
            </a:r>
          </a:p>
          <a:p>
            <a:endParaRPr lang="he-IL" dirty="0" smtClean="0"/>
          </a:p>
          <a:p>
            <a:endParaRPr lang="he-IL" sz="1400" dirty="0"/>
          </a:p>
          <a:p>
            <a:endParaRPr lang="he-IL" dirty="0" smtClean="0"/>
          </a:p>
          <a:p>
            <a:endParaRPr lang="he-IL" dirty="0"/>
          </a:p>
          <a:p>
            <a:r>
              <a:rPr lang="he-IL" dirty="0" smtClean="0"/>
              <a:t>②</a:t>
            </a:r>
          </a:p>
          <a:p>
            <a:endParaRPr lang="he-IL" dirty="0" smtClean="0"/>
          </a:p>
          <a:p>
            <a:endParaRPr lang="he-IL" sz="3600" dirty="0"/>
          </a:p>
          <a:p>
            <a:endParaRPr lang="he-IL" dirty="0" smtClean="0"/>
          </a:p>
          <a:p>
            <a:endParaRPr lang="he-IL" dirty="0"/>
          </a:p>
          <a:p>
            <a:r>
              <a:rPr lang="he-IL" dirty="0" smtClean="0"/>
              <a:t>③</a:t>
            </a:r>
          </a:p>
          <a:p>
            <a:endParaRPr lang="he-IL" dirty="0" smtClean="0"/>
          </a:p>
          <a:p>
            <a:endParaRPr lang="he-IL" dirty="0"/>
          </a:p>
          <a:p>
            <a:endParaRPr lang="he-IL" dirty="0" smtClean="0"/>
          </a:p>
          <a:p>
            <a:endParaRPr lang="he-IL" dirty="0"/>
          </a:p>
          <a:p>
            <a:endParaRPr lang="he-IL" dirty="0"/>
          </a:p>
          <a:p>
            <a:endParaRPr lang="he-IL" dirty="0"/>
          </a:p>
        </p:txBody>
      </p:sp>
      <p:sp>
        <p:nvSpPr>
          <p:cNvPr id="8" name="TextBox 7"/>
          <p:cNvSpPr txBox="1"/>
          <p:nvPr/>
        </p:nvSpPr>
        <p:spPr>
          <a:xfrm>
            <a:off x="5967448" y="1817528"/>
            <a:ext cx="576064" cy="215444"/>
          </a:xfrm>
          <a:prstGeom prst="rect">
            <a:avLst/>
          </a:prstGeom>
          <a:noFill/>
        </p:spPr>
        <p:txBody>
          <a:bodyPr wrap="square" rtlCol="1">
            <a:spAutoFit/>
          </a:bodyPr>
          <a:lstStyle/>
          <a:p>
            <a:r>
              <a:rPr lang="he-IL" sz="800" dirty="0" smtClean="0"/>
              <a:t>עמוד ב</a:t>
            </a:r>
            <a:endParaRPr lang="he-IL" sz="800" dirty="0"/>
          </a:p>
        </p:txBody>
      </p:sp>
      <p:sp>
        <p:nvSpPr>
          <p:cNvPr id="9" name="TextBox 8"/>
          <p:cNvSpPr txBox="1"/>
          <p:nvPr/>
        </p:nvSpPr>
        <p:spPr>
          <a:xfrm>
            <a:off x="-40173" y="35332"/>
            <a:ext cx="3151764"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מז</a:t>
            </a:r>
            <a:r>
              <a:rPr lang="he-IL" b="1" dirty="0" smtClean="0">
                <a:solidFill>
                  <a:schemeClr val="bg1">
                    <a:lumMod val="50000"/>
                  </a:schemeClr>
                </a:solidFill>
              </a:rPr>
              <a:t> עמוד א - דף </a:t>
            </a:r>
            <a:r>
              <a:rPr lang="he-IL" b="1" dirty="0" err="1" smtClean="0">
                <a:solidFill>
                  <a:schemeClr val="bg1">
                    <a:lumMod val="50000"/>
                  </a:schemeClr>
                </a:solidFill>
              </a:rPr>
              <a:t>מז</a:t>
            </a:r>
            <a:r>
              <a:rPr lang="he-IL" b="1" dirty="0" smtClean="0">
                <a:solidFill>
                  <a:schemeClr val="bg1">
                    <a:lumMod val="50000"/>
                  </a:schemeClr>
                </a:solidFill>
              </a:rPr>
              <a:t> עמוד ב</a:t>
            </a:r>
            <a:endParaRPr lang="he-IL" b="1" dirty="0">
              <a:solidFill>
                <a:schemeClr val="bg1">
                  <a:lumMod val="50000"/>
                </a:schemeClr>
              </a:solidFill>
            </a:endParaRPr>
          </a:p>
        </p:txBody>
      </p:sp>
    </p:spTree>
    <p:extLst>
      <p:ext uri="{BB962C8B-B14F-4D97-AF65-F5344CB8AC3E}">
        <p14:creationId xmlns:p14="http://schemas.microsoft.com/office/powerpoint/2010/main" val="3442142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395536" y="238414"/>
            <a:ext cx="8053064" cy="6407908"/>
          </a:xfrm>
          <a:prstGeom prst="rect">
            <a:avLst/>
          </a:prstGeom>
          <a:noFill/>
        </p:spPr>
        <p:txBody>
          <a:bodyPr wrap="square" rtlCol="1">
            <a:spAutoFit/>
          </a:bodyPr>
          <a:lstStyle/>
          <a:p>
            <a:pPr>
              <a:lnSpc>
                <a:spcPct val="120000"/>
              </a:lnSpc>
            </a:pPr>
            <a:r>
              <a:rPr lang="he-IL" b="1" dirty="0" smtClean="0"/>
              <a:t>גמרא</a:t>
            </a:r>
            <a:endParaRPr lang="he-IL" b="1" dirty="0"/>
          </a:p>
          <a:p>
            <a:pPr>
              <a:lnSpc>
                <a:spcPct val="120000"/>
              </a:lnSpc>
            </a:pPr>
            <a:r>
              <a:rPr lang="he-IL" dirty="0" err="1"/>
              <a:t>בשלמא</a:t>
            </a:r>
            <a:r>
              <a:rPr lang="he-IL" dirty="0"/>
              <a:t> כהן גדול ונזיר -</a:t>
            </a:r>
            <a:endParaRPr lang="he-IL" dirty="0" smtClean="0"/>
          </a:p>
          <a:p>
            <a:pPr>
              <a:lnSpc>
                <a:spcPct val="120000"/>
              </a:lnSpc>
            </a:pPr>
            <a:r>
              <a:rPr lang="he-IL" dirty="0" smtClean="0"/>
              <a:t>האי </a:t>
            </a:r>
            <a:r>
              <a:rPr lang="he-IL" dirty="0"/>
              <a:t>סבר כהן גדול </a:t>
            </a:r>
            <a:r>
              <a:rPr lang="he-IL" dirty="0" smtClean="0"/>
              <a:t>עדיף, </a:t>
            </a:r>
          </a:p>
          <a:p>
            <a:pPr>
              <a:lnSpc>
                <a:spcPct val="120000"/>
              </a:lnSpc>
            </a:pPr>
            <a:r>
              <a:rPr lang="he-IL" dirty="0" smtClean="0"/>
              <a:t>והאי </a:t>
            </a:r>
            <a:r>
              <a:rPr lang="he-IL" dirty="0"/>
              <a:t>סבר נזיר </a:t>
            </a:r>
            <a:r>
              <a:rPr lang="he-IL" dirty="0" smtClean="0"/>
              <a:t>עדיף.</a:t>
            </a:r>
          </a:p>
          <a:p>
            <a:pPr>
              <a:lnSpc>
                <a:spcPct val="120000"/>
              </a:lnSpc>
            </a:pPr>
            <a:endParaRPr lang="he-IL" dirty="0"/>
          </a:p>
          <a:p>
            <a:pPr>
              <a:lnSpc>
                <a:spcPct val="120000"/>
              </a:lnSpc>
            </a:pPr>
            <a:r>
              <a:rPr lang="he-IL" dirty="0" smtClean="0"/>
              <a:t>משוח </a:t>
            </a:r>
            <a:r>
              <a:rPr lang="he-IL" dirty="0"/>
              <a:t>בשמן </a:t>
            </a:r>
            <a:r>
              <a:rPr lang="he-IL" dirty="0" smtClean="0"/>
              <a:t>המשחה ומרובה </a:t>
            </a:r>
            <a:r>
              <a:rPr lang="he-IL" dirty="0"/>
              <a:t>בגדים -</a:t>
            </a:r>
            <a:r>
              <a:rPr lang="he-IL" dirty="0" smtClean="0"/>
              <a:t> </a:t>
            </a:r>
          </a:p>
          <a:p>
            <a:pPr>
              <a:lnSpc>
                <a:spcPct val="120000"/>
              </a:lnSpc>
            </a:pPr>
            <a:r>
              <a:rPr lang="he-IL" dirty="0" smtClean="0"/>
              <a:t>משוח </a:t>
            </a:r>
            <a:r>
              <a:rPr lang="he-IL" dirty="0"/>
              <a:t>בשמן המשחה </a:t>
            </a:r>
            <a:r>
              <a:rPr lang="he-IL" dirty="0" smtClean="0"/>
              <a:t>עדיף, </a:t>
            </a:r>
          </a:p>
          <a:p>
            <a:pPr>
              <a:lnSpc>
                <a:spcPct val="120000"/>
              </a:lnSpc>
            </a:pPr>
            <a:r>
              <a:rPr lang="he-IL" dirty="0" err="1" smtClean="0"/>
              <a:t>דאילו</a:t>
            </a:r>
            <a:r>
              <a:rPr lang="he-IL" dirty="0" smtClean="0"/>
              <a:t> </a:t>
            </a:r>
            <a:r>
              <a:rPr lang="he-IL" dirty="0"/>
              <a:t>משוח בשמן המשחה מביא פר הבא על כל </a:t>
            </a:r>
            <a:r>
              <a:rPr lang="he-IL" dirty="0" smtClean="0"/>
              <a:t>המצות,</a:t>
            </a:r>
          </a:p>
          <a:p>
            <a:pPr>
              <a:lnSpc>
                <a:spcPct val="120000"/>
              </a:lnSpc>
            </a:pPr>
            <a:r>
              <a:rPr lang="he-IL" dirty="0" smtClean="0"/>
              <a:t>ואילו </a:t>
            </a:r>
            <a:r>
              <a:rPr lang="he-IL" dirty="0"/>
              <a:t>מרובה בגדים אין </a:t>
            </a:r>
            <a:r>
              <a:rPr lang="he-IL" dirty="0" smtClean="0"/>
              <a:t>מביא.</a:t>
            </a:r>
          </a:p>
          <a:p>
            <a:pPr>
              <a:lnSpc>
                <a:spcPct val="120000"/>
              </a:lnSpc>
            </a:pPr>
            <a:endParaRPr lang="he-IL" dirty="0"/>
          </a:p>
          <a:p>
            <a:pPr>
              <a:lnSpc>
                <a:spcPct val="120000"/>
              </a:lnSpc>
            </a:pPr>
            <a:r>
              <a:rPr lang="he-IL" dirty="0" smtClean="0"/>
              <a:t>משוח </a:t>
            </a:r>
            <a:r>
              <a:rPr lang="he-IL" dirty="0"/>
              <a:t>שעבר ומרובה בגדים -</a:t>
            </a:r>
            <a:r>
              <a:rPr lang="he-IL" dirty="0" smtClean="0"/>
              <a:t> </a:t>
            </a:r>
          </a:p>
          <a:p>
            <a:pPr>
              <a:lnSpc>
                <a:spcPct val="120000"/>
              </a:lnSpc>
            </a:pPr>
            <a:r>
              <a:rPr lang="he-IL" dirty="0" smtClean="0"/>
              <a:t>מרובה </a:t>
            </a:r>
            <a:r>
              <a:rPr lang="he-IL" dirty="0"/>
              <a:t>בגדים </a:t>
            </a:r>
            <a:r>
              <a:rPr lang="he-IL" dirty="0" smtClean="0"/>
              <a:t>עדיף, </a:t>
            </a:r>
          </a:p>
          <a:p>
            <a:pPr>
              <a:lnSpc>
                <a:spcPct val="120000"/>
              </a:lnSpc>
            </a:pPr>
            <a:r>
              <a:rPr lang="he-IL" dirty="0" err="1" smtClean="0"/>
              <a:t>דמרובה</a:t>
            </a:r>
            <a:r>
              <a:rPr lang="he-IL" dirty="0" smtClean="0"/>
              <a:t> </a:t>
            </a:r>
            <a:r>
              <a:rPr lang="he-IL" dirty="0"/>
              <a:t>בגדים עביד </a:t>
            </a:r>
            <a:r>
              <a:rPr lang="he-IL" dirty="0" smtClean="0"/>
              <a:t>עבודה,</a:t>
            </a:r>
          </a:p>
          <a:p>
            <a:pPr>
              <a:lnSpc>
                <a:spcPct val="120000"/>
              </a:lnSpc>
            </a:pPr>
            <a:r>
              <a:rPr lang="he-IL" dirty="0" smtClean="0"/>
              <a:t>ואילו </a:t>
            </a:r>
            <a:r>
              <a:rPr lang="he-IL" dirty="0"/>
              <a:t>משוח שעבר לאו בר עבודה </a:t>
            </a:r>
            <a:r>
              <a:rPr lang="he-IL" dirty="0" smtClean="0"/>
              <a:t>הוא.</a:t>
            </a:r>
          </a:p>
          <a:p>
            <a:pPr>
              <a:lnSpc>
                <a:spcPct val="120000"/>
              </a:lnSpc>
            </a:pPr>
            <a:endParaRPr lang="he-IL" dirty="0"/>
          </a:p>
          <a:p>
            <a:pPr>
              <a:lnSpc>
                <a:spcPct val="120000"/>
              </a:lnSpc>
            </a:pPr>
            <a:r>
              <a:rPr lang="he-IL" dirty="0" smtClean="0"/>
              <a:t>עבר </a:t>
            </a:r>
            <a:r>
              <a:rPr lang="he-IL" dirty="0"/>
              <a:t>מחמת </a:t>
            </a:r>
            <a:r>
              <a:rPr lang="he-IL" dirty="0" err="1"/>
              <a:t>קירויו</a:t>
            </a:r>
            <a:r>
              <a:rPr lang="he-IL" dirty="0"/>
              <a:t> ועבר מחמת מומו -</a:t>
            </a:r>
            <a:r>
              <a:rPr lang="he-IL" dirty="0" smtClean="0"/>
              <a:t> </a:t>
            </a:r>
          </a:p>
          <a:p>
            <a:pPr>
              <a:lnSpc>
                <a:spcPct val="120000"/>
              </a:lnSpc>
            </a:pPr>
            <a:r>
              <a:rPr lang="he-IL" dirty="0" smtClean="0"/>
              <a:t>עבר </a:t>
            </a:r>
            <a:r>
              <a:rPr lang="he-IL" dirty="0"/>
              <a:t>מחמת </a:t>
            </a:r>
            <a:r>
              <a:rPr lang="he-IL" dirty="0" err="1"/>
              <a:t>קירויו</a:t>
            </a:r>
            <a:r>
              <a:rPr lang="he-IL" dirty="0"/>
              <a:t> </a:t>
            </a:r>
            <a:r>
              <a:rPr lang="he-IL" dirty="0" smtClean="0"/>
              <a:t>עדיף,</a:t>
            </a:r>
          </a:p>
          <a:p>
            <a:pPr>
              <a:lnSpc>
                <a:spcPct val="120000"/>
              </a:lnSpc>
            </a:pPr>
            <a:r>
              <a:rPr lang="he-IL" dirty="0" err="1" smtClean="0"/>
              <a:t>דאילו</a:t>
            </a:r>
            <a:r>
              <a:rPr lang="he-IL" dirty="0" smtClean="0"/>
              <a:t> </a:t>
            </a:r>
            <a:r>
              <a:rPr lang="he-IL" dirty="0"/>
              <a:t>האי חזי לעבודה </a:t>
            </a:r>
            <a:r>
              <a:rPr lang="he-IL" dirty="0" smtClean="0"/>
              <a:t>למחר,</a:t>
            </a:r>
          </a:p>
          <a:p>
            <a:pPr>
              <a:lnSpc>
                <a:spcPct val="120000"/>
              </a:lnSpc>
            </a:pPr>
            <a:r>
              <a:rPr lang="he-IL" dirty="0" smtClean="0"/>
              <a:t>ואילו </a:t>
            </a:r>
            <a:r>
              <a:rPr lang="he-IL" dirty="0"/>
              <a:t>עבר מחמת מומו לא חזי </a:t>
            </a:r>
            <a:r>
              <a:rPr lang="he-IL" dirty="0" smtClean="0"/>
              <a:t>לעבודה.</a:t>
            </a:r>
          </a:p>
        </p:txBody>
      </p:sp>
      <p:sp>
        <p:nvSpPr>
          <p:cNvPr id="6" name="TextBox 5"/>
          <p:cNvSpPr txBox="1"/>
          <p:nvPr/>
        </p:nvSpPr>
        <p:spPr>
          <a:xfrm>
            <a:off x="8520608" y="651752"/>
            <a:ext cx="443880" cy="5016758"/>
          </a:xfrm>
          <a:prstGeom prst="rect">
            <a:avLst/>
          </a:prstGeom>
          <a:noFill/>
        </p:spPr>
        <p:txBody>
          <a:bodyPr wrap="square" rtlCol="1">
            <a:spAutoFit/>
          </a:bodyPr>
          <a:lstStyle/>
          <a:p>
            <a:r>
              <a:rPr lang="he-IL" dirty="0" smtClean="0"/>
              <a:t>①</a:t>
            </a:r>
          </a:p>
          <a:p>
            <a:endParaRPr lang="he-IL" dirty="0" smtClean="0"/>
          </a:p>
          <a:p>
            <a:endParaRPr lang="he-IL" sz="1400" dirty="0"/>
          </a:p>
          <a:p>
            <a:endParaRPr lang="he-IL" dirty="0" smtClean="0"/>
          </a:p>
          <a:p>
            <a:endParaRPr lang="he-IL" dirty="0"/>
          </a:p>
          <a:p>
            <a:r>
              <a:rPr lang="he-IL" dirty="0" smtClean="0"/>
              <a:t>②</a:t>
            </a:r>
          </a:p>
          <a:p>
            <a:endParaRPr lang="he-IL" dirty="0" smtClean="0"/>
          </a:p>
          <a:p>
            <a:endParaRPr lang="he-IL" sz="3600" dirty="0"/>
          </a:p>
          <a:p>
            <a:endParaRPr lang="he-IL" dirty="0" smtClean="0"/>
          </a:p>
          <a:p>
            <a:endParaRPr lang="he-IL" dirty="0"/>
          </a:p>
          <a:p>
            <a:r>
              <a:rPr lang="he-IL" dirty="0" smtClean="0"/>
              <a:t>③</a:t>
            </a:r>
          </a:p>
          <a:p>
            <a:endParaRPr lang="he-IL" dirty="0" smtClean="0"/>
          </a:p>
          <a:p>
            <a:endParaRPr lang="he-IL" dirty="0"/>
          </a:p>
          <a:p>
            <a:endParaRPr lang="he-IL" dirty="0" smtClean="0"/>
          </a:p>
          <a:p>
            <a:endParaRPr lang="he-IL" dirty="0"/>
          </a:p>
          <a:p>
            <a:endParaRPr lang="he-IL" dirty="0"/>
          </a:p>
          <a:p>
            <a:r>
              <a:rPr lang="he-IL" dirty="0" smtClean="0"/>
              <a:t>④</a:t>
            </a:r>
            <a:endParaRPr lang="he-IL" dirty="0"/>
          </a:p>
        </p:txBody>
      </p:sp>
      <p:sp>
        <p:nvSpPr>
          <p:cNvPr id="7" name="חץ שמאלה 6"/>
          <p:cNvSpPr/>
          <p:nvPr/>
        </p:nvSpPr>
        <p:spPr>
          <a:xfrm>
            <a:off x="2339752" y="6120680"/>
            <a:ext cx="1152128" cy="4766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TextBox 7"/>
          <p:cNvSpPr txBox="1"/>
          <p:nvPr/>
        </p:nvSpPr>
        <p:spPr>
          <a:xfrm>
            <a:off x="5967448" y="1817528"/>
            <a:ext cx="576064" cy="215444"/>
          </a:xfrm>
          <a:prstGeom prst="rect">
            <a:avLst/>
          </a:prstGeom>
          <a:noFill/>
        </p:spPr>
        <p:txBody>
          <a:bodyPr wrap="square" rtlCol="1">
            <a:spAutoFit/>
          </a:bodyPr>
          <a:lstStyle/>
          <a:p>
            <a:r>
              <a:rPr lang="he-IL" sz="800" dirty="0" smtClean="0"/>
              <a:t>עמוד ב</a:t>
            </a:r>
            <a:endParaRPr lang="he-IL" sz="800" dirty="0"/>
          </a:p>
        </p:txBody>
      </p:sp>
      <p:sp>
        <p:nvSpPr>
          <p:cNvPr id="9" name="TextBox 8"/>
          <p:cNvSpPr txBox="1"/>
          <p:nvPr/>
        </p:nvSpPr>
        <p:spPr>
          <a:xfrm>
            <a:off x="-40173" y="35332"/>
            <a:ext cx="3151764"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מז</a:t>
            </a:r>
            <a:r>
              <a:rPr lang="he-IL" b="1" dirty="0" smtClean="0">
                <a:solidFill>
                  <a:schemeClr val="bg1">
                    <a:lumMod val="50000"/>
                  </a:schemeClr>
                </a:solidFill>
              </a:rPr>
              <a:t> עמוד א - דף </a:t>
            </a:r>
            <a:r>
              <a:rPr lang="he-IL" b="1" dirty="0" err="1" smtClean="0">
                <a:solidFill>
                  <a:schemeClr val="bg1">
                    <a:lumMod val="50000"/>
                  </a:schemeClr>
                </a:solidFill>
              </a:rPr>
              <a:t>מז</a:t>
            </a:r>
            <a:r>
              <a:rPr lang="he-IL" b="1" dirty="0" smtClean="0">
                <a:solidFill>
                  <a:schemeClr val="bg1">
                    <a:lumMod val="50000"/>
                  </a:schemeClr>
                </a:solidFill>
              </a:rPr>
              <a:t> עמוד ב</a:t>
            </a:r>
            <a:endParaRPr lang="he-IL" b="1" dirty="0">
              <a:solidFill>
                <a:schemeClr val="bg1">
                  <a:lumMod val="50000"/>
                </a:schemeClr>
              </a:solidFill>
            </a:endParaRPr>
          </a:p>
        </p:txBody>
      </p:sp>
    </p:spTree>
    <p:extLst>
      <p:ext uri="{BB962C8B-B14F-4D97-AF65-F5344CB8AC3E}">
        <p14:creationId xmlns:p14="http://schemas.microsoft.com/office/powerpoint/2010/main" val="1450238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9025</TotalTime>
  <Words>2707</Words>
  <Application>Microsoft Office PowerPoint</Application>
  <PresentationFormat>‫הצגה על המסך (4:3)</PresentationFormat>
  <Paragraphs>367</Paragraphs>
  <Slides>14</Slides>
  <Notes>11</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14</vt:i4>
      </vt:variant>
    </vt:vector>
  </HeadingPairs>
  <TitlesOfParts>
    <vt:vector size="18" baseType="lpstr">
      <vt:lpstr>Arial</vt:lpstr>
      <vt:lpstr>Calibri</vt:lpstr>
      <vt:lpstr>Times New Roman</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user</cp:lastModifiedBy>
  <cp:revision>965</cp:revision>
  <dcterms:created xsi:type="dcterms:W3CDTF">2015-01-28T10:22:53Z</dcterms:created>
  <dcterms:modified xsi:type="dcterms:W3CDTF">2015-10-08T17:41:47Z</dcterms:modified>
</cp:coreProperties>
</file>