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9"/>
  </p:notesMasterIdLst>
  <p:sldIdLst>
    <p:sldId id="276" r:id="rId2"/>
    <p:sldId id="349" r:id="rId3"/>
    <p:sldId id="357" r:id="rId4"/>
    <p:sldId id="351" r:id="rId5"/>
    <p:sldId id="352" r:id="rId6"/>
    <p:sldId id="360" r:id="rId7"/>
    <p:sldId id="361" r:id="rId8"/>
    <p:sldId id="359" r:id="rId9"/>
    <p:sldId id="358" r:id="rId10"/>
    <p:sldId id="356" r:id="rId11"/>
    <p:sldId id="362" r:id="rId12"/>
    <p:sldId id="350" r:id="rId13"/>
    <p:sldId id="353" r:id="rId14"/>
    <p:sldId id="363" r:id="rId15"/>
    <p:sldId id="355" r:id="rId16"/>
    <p:sldId id="274" r:id="rId17"/>
    <p:sldId id="293" r:id="rId18"/>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הראל" initials="ה" lastIdx="1" clrIdx="0">
    <p:extLst>
      <p:ext uri="{19B8F6BF-5375-455C-9EA6-DF929625EA0E}">
        <p15:presenceInfo xmlns:p15="http://schemas.microsoft.com/office/powerpoint/2012/main" userId="הראל"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000" autoAdjust="0"/>
    <p:restoredTop sz="71914" autoAdjust="0"/>
  </p:normalViewPr>
  <p:slideViewPr>
    <p:cSldViewPr>
      <p:cViewPr varScale="1">
        <p:scale>
          <a:sx n="54" d="100"/>
          <a:sy n="54" d="100"/>
        </p:scale>
        <p:origin x="189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A12E648E-CA2E-4885-8A88-243AF9A8D75E}" type="datetimeFigureOut">
              <a:rPr lang="he-IL" smtClean="0"/>
              <a:t>ל'/תשרי/תשע"ו</a:t>
            </a:fld>
            <a:endParaRPr lang="he-IL"/>
          </a:p>
        </p:txBody>
      </p:sp>
      <p:sp>
        <p:nvSpPr>
          <p:cNvPr id="4" name="מציין מיקום של תמונת שקופית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88125537-8725-4A13-8BEE-395E38D92F7F}" type="slidenum">
              <a:rPr lang="he-IL" smtClean="0"/>
              <a:t>‹#›</a:t>
            </a:fld>
            <a:endParaRPr lang="he-IL"/>
          </a:p>
        </p:txBody>
      </p:sp>
    </p:spTree>
    <p:extLst>
      <p:ext uri="{BB962C8B-B14F-4D97-AF65-F5344CB8AC3E}">
        <p14:creationId xmlns:p14="http://schemas.microsoft.com/office/powerpoint/2010/main" val="351799544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0" baseline="0" dirty="0" err="1" smtClean="0"/>
              <a:t>תוס</a:t>
            </a:r>
            <a:r>
              <a:rPr lang="he-IL" b="0" baseline="0" dirty="0" smtClean="0"/>
              <a:t>': </a:t>
            </a:r>
            <a:r>
              <a:rPr lang="he-IL" dirty="0" smtClean="0"/>
              <a:t>והוא הדין </a:t>
            </a:r>
            <a:r>
              <a:rPr lang="he-IL" dirty="0" err="1" smtClean="0"/>
              <a:t>דאמתניתין</a:t>
            </a:r>
            <a:r>
              <a:rPr lang="he-IL" dirty="0" smtClean="0"/>
              <a:t> </a:t>
            </a:r>
            <a:r>
              <a:rPr lang="he-IL" dirty="0" err="1" smtClean="0"/>
              <a:t>דאהלות</a:t>
            </a:r>
            <a:r>
              <a:rPr lang="he-IL" dirty="0" smtClean="0"/>
              <a:t> (</a:t>
            </a:r>
            <a:r>
              <a:rPr lang="he-IL" dirty="0" err="1" smtClean="0"/>
              <a:t>פ''ב</a:t>
            </a:r>
            <a:r>
              <a:rPr lang="he-IL" dirty="0" smtClean="0"/>
              <a:t> </a:t>
            </a:r>
            <a:r>
              <a:rPr lang="he-IL" dirty="0" err="1" smtClean="0"/>
              <a:t>מ''א</a:t>
            </a:r>
            <a:r>
              <a:rPr lang="he-IL" dirty="0" smtClean="0"/>
              <a:t>) [העוסקת בענייני טומאת אוהל] </a:t>
            </a:r>
            <a:r>
              <a:rPr lang="he-IL" dirty="0" err="1" smtClean="0"/>
              <a:t>נמי</a:t>
            </a:r>
            <a:r>
              <a:rPr lang="he-IL" dirty="0" smtClean="0"/>
              <a:t> </a:t>
            </a:r>
            <a:r>
              <a:rPr lang="he-IL" dirty="0" err="1" smtClean="0"/>
              <a:t>מיבעיא</a:t>
            </a:r>
            <a:r>
              <a:rPr lang="he-IL" dirty="0" smtClean="0"/>
              <a:t> ליה וכן משמע בסמוך </a:t>
            </a:r>
            <a:r>
              <a:rPr lang="he-IL" dirty="0" err="1" smtClean="0"/>
              <a:t>דמייתי</a:t>
            </a:r>
            <a:r>
              <a:rPr lang="he-IL" dirty="0" smtClean="0"/>
              <a:t> </a:t>
            </a:r>
            <a:r>
              <a:rPr lang="he-IL" dirty="0" err="1" smtClean="0"/>
              <a:t>מתניתין</a:t>
            </a:r>
            <a:r>
              <a:rPr lang="he-IL" dirty="0" smtClean="0"/>
              <a:t> </a:t>
            </a:r>
            <a:r>
              <a:rPr lang="he-IL" dirty="0" err="1" smtClean="0"/>
              <a:t>דאהלות</a:t>
            </a:r>
            <a:r>
              <a:rPr lang="he-IL" dirty="0" smtClean="0"/>
              <a:t> </a:t>
            </a:r>
            <a:r>
              <a:rPr lang="he-IL" dirty="0" err="1" smtClean="0"/>
              <a:t>למיפשט</a:t>
            </a:r>
            <a:r>
              <a:rPr lang="he-IL" dirty="0" smtClean="0"/>
              <a:t> בעיין</a:t>
            </a:r>
            <a:endParaRPr lang="he-IL" b="0" baseline="0" dirty="0" smtClean="0"/>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2</a:t>
            </a:fld>
            <a:endParaRPr lang="he-IL"/>
          </a:p>
        </p:txBody>
      </p:sp>
    </p:spTree>
    <p:extLst>
      <p:ext uri="{BB962C8B-B14F-4D97-AF65-F5344CB8AC3E}">
        <p14:creationId xmlns:p14="http://schemas.microsoft.com/office/powerpoint/2010/main" val="146943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smtClean="0"/>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11</a:t>
            </a:fld>
            <a:endParaRPr lang="he-IL"/>
          </a:p>
        </p:txBody>
      </p:sp>
    </p:spTree>
    <p:extLst>
      <p:ext uri="{BB962C8B-B14F-4D97-AF65-F5344CB8AC3E}">
        <p14:creationId xmlns:p14="http://schemas.microsoft.com/office/powerpoint/2010/main" val="2968491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b="0" baseline="0" dirty="0" smtClean="0"/>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12</a:t>
            </a:fld>
            <a:endParaRPr lang="he-IL"/>
          </a:p>
        </p:txBody>
      </p:sp>
    </p:spTree>
    <p:extLst>
      <p:ext uri="{BB962C8B-B14F-4D97-AF65-F5344CB8AC3E}">
        <p14:creationId xmlns:p14="http://schemas.microsoft.com/office/powerpoint/2010/main" val="1957474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0" baseline="0" dirty="0" smtClean="0"/>
              <a:t>נבאר הסוגיה לפי </a:t>
            </a:r>
            <a:r>
              <a:rPr lang="he-IL" b="0" baseline="0" dirty="0" err="1" smtClean="0"/>
              <a:t>תוס</a:t>
            </a:r>
            <a:r>
              <a:rPr lang="he-IL" b="0" baseline="0" dirty="0" smtClean="0"/>
              <a:t>'</a:t>
            </a:r>
          </a:p>
          <a:p>
            <a:endParaRPr lang="he-IL" b="0" baseline="0" dirty="0" smtClean="0"/>
          </a:p>
          <a:p>
            <a:r>
              <a:rPr lang="he-IL" b="0" baseline="0" dirty="0" smtClean="0"/>
              <a:t>השאלה היא אם נזיר שנטמא ברובע קב עצמות הבא מן השדרה והגולגולת האם עליו לסתור את מניינו ולגלח את שערותיו או לא.</a:t>
            </a:r>
          </a:p>
          <a:p>
            <a:endParaRPr lang="he-IL" b="0" baseline="0" dirty="0" smtClean="0"/>
          </a:p>
          <a:p>
            <a:r>
              <a:rPr lang="he-IL" b="0" baseline="0" dirty="0" smtClean="0"/>
              <a:t>שדרה וגולגולת כשהם שלמים הם מטמאים אף בכל שהוא (כגון  שדרה וגולגולת של נפלים) – </a:t>
            </a:r>
            <a:r>
              <a:rPr lang="he-IL" b="0" baseline="0" dirty="0" err="1" smtClean="0"/>
              <a:t>תוס</a:t>
            </a:r>
            <a:r>
              <a:rPr lang="he-IL" b="0" baseline="0" dirty="0" smtClean="0"/>
              <a:t>' רי"ד</a:t>
            </a:r>
            <a:endParaRPr lang="he-IL" b="0" baseline="0" dirty="0" smtClean="0"/>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13</a:t>
            </a:fld>
            <a:endParaRPr lang="he-IL"/>
          </a:p>
        </p:txBody>
      </p:sp>
    </p:spTree>
    <p:extLst>
      <p:ext uri="{BB962C8B-B14F-4D97-AF65-F5344CB8AC3E}">
        <p14:creationId xmlns:p14="http://schemas.microsoft.com/office/powerpoint/2010/main" val="39477714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0" baseline="0" dirty="0" smtClean="0"/>
              <a:t>ואי </a:t>
            </a:r>
            <a:r>
              <a:rPr lang="he-IL" b="0" baseline="0" dirty="0" err="1" smtClean="0"/>
              <a:t>סלקא</a:t>
            </a:r>
            <a:r>
              <a:rPr lang="he-IL" b="0" baseline="0" dirty="0" smtClean="0"/>
              <a:t> דעתך – הגמרא כעת סוברת שאין בנמצא שדרה וגולגולת שאין בהם שיעור רובע קב עצמות</a:t>
            </a:r>
          </a:p>
          <a:p>
            <a:endParaRPr lang="he-IL" b="0" baseline="0" dirty="0" smtClean="0"/>
          </a:p>
          <a:p>
            <a:r>
              <a:rPr lang="he-IL" b="0" baseline="0" dirty="0" smtClean="0"/>
              <a:t>והא רבא הוא </a:t>
            </a:r>
            <a:r>
              <a:rPr lang="he-IL" b="0" baseline="0" dirty="0" err="1" smtClean="0"/>
              <a:t>דאמר</a:t>
            </a:r>
            <a:r>
              <a:rPr lang="he-IL" b="0" baseline="0" dirty="0" smtClean="0"/>
              <a:t> – הרי רבא עצמו סבר שיש בנמצא שדרה וגולגולת שאין בהם רובע קב עצמות</a:t>
            </a:r>
          </a:p>
          <a:p>
            <a:endParaRPr lang="he-IL" b="0" baseline="0" dirty="0" smtClean="0"/>
          </a:p>
          <a:p>
            <a:r>
              <a:rPr lang="he-IL" b="0" baseline="0" dirty="0" smtClean="0"/>
              <a:t>בתר </a:t>
            </a:r>
            <a:r>
              <a:rPr lang="he-IL" b="0" baseline="0" dirty="0" err="1" smtClean="0"/>
              <a:t>דשמעה</a:t>
            </a:r>
            <a:r>
              <a:rPr lang="he-IL" b="0" baseline="0" dirty="0" smtClean="0"/>
              <a:t> </a:t>
            </a:r>
            <a:r>
              <a:rPr lang="he-IL" b="0" baseline="0" dirty="0" err="1" smtClean="0"/>
              <a:t>מר"ע</a:t>
            </a:r>
            <a:r>
              <a:rPr lang="he-IL" b="0" baseline="0" dirty="0" smtClean="0"/>
              <a:t> – דהיינו אכן מלכתחילה סבר רבא שאין בנמצא שדרה וגולגולת שאין בהם שיעור רובע קב עצמות ולכן סבר שניתן לפשוט את </a:t>
            </a:r>
            <a:r>
              <a:rPr lang="he-IL" b="0" baseline="0" dirty="0" err="1" smtClean="0"/>
              <a:t>ספיקו</a:t>
            </a:r>
            <a:r>
              <a:rPr lang="he-IL" b="0" baseline="0" dirty="0" smtClean="0"/>
              <a:t> של רמי בר </a:t>
            </a:r>
            <a:r>
              <a:rPr lang="he-IL" b="0" baseline="0" dirty="0" err="1" smtClean="0"/>
              <a:t>חמא</a:t>
            </a:r>
            <a:r>
              <a:rPr lang="he-IL" b="0" baseline="0" dirty="0" smtClean="0"/>
              <a:t> מדברי המשנה, אך לאחר ששמע את דברי רבי עקיבא הסובר שיש שדרה וגולגולת שאין בהם שיעור רובע קב עצמות חזר בו מדבריו הראשונים ומודה הוא שלא ניתן לפשוט את הספק מדברי המשנה.</a:t>
            </a:r>
          </a:p>
          <a:p>
            <a:endParaRPr lang="he-IL" b="0" baseline="0" dirty="0" smtClean="0"/>
          </a:p>
          <a:p>
            <a:r>
              <a:rPr lang="he-IL" b="0" baseline="0" dirty="0" err="1" smtClean="0"/>
              <a:t>תוס</a:t>
            </a:r>
            <a:r>
              <a:rPr lang="he-IL" b="0" baseline="0" dirty="0" smtClean="0"/>
              <a:t>':</a:t>
            </a:r>
          </a:p>
          <a:p>
            <a:r>
              <a:rPr lang="he-IL" dirty="0" smtClean="0"/>
              <a:t>ולא </a:t>
            </a:r>
            <a:r>
              <a:rPr lang="he-IL" dirty="0" err="1" smtClean="0"/>
              <a:t>איתפרש</a:t>
            </a:r>
            <a:r>
              <a:rPr lang="he-IL" dirty="0" smtClean="0"/>
              <a:t> </a:t>
            </a:r>
            <a:r>
              <a:rPr lang="he-IL" dirty="0" err="1" smtClean="0"/>
              <a:t>היכא</a:t>
            </a:r>
            <a:r>
              <a:rPr lang="he-IL" dirty="0" smtClean="0"/>
              <a:t> איתמר </a:t>
            </a:r>
            <a:r>
              <a:rPr lang="he-IL" dirty="0" err="1" smtClean="0"/>
              <a:t>דרבא</a:t>
            </a:r>
            <a:r>
              <a:rPr lang="he-IL" dirty="0" smtClean="0"/>
              <a:t> ויש ספרים </a:t>
            </a:r>
            <a:r>
              <a:rPr lang="he-IL" dirty="0" err="1" smtClean="0"/>
              <a:t>דגרסי</a:t>
            </a:r>
            <a:r>
              <a:rPr lang="he-IL" dirty="0" smtClean="0"/>
              <a:t> לעיל (דף נ.) אמר רבא לא נצרכה אלא לשדרה וגולגולת שאין בהן רובע עצמות </a:t>
            </a:r>
            <a:r>
              <a:rPr lang="he-IL" dirty="0" err="1" smtClean="0"/>
              <a:t>מכח</a:t>
            </a:r>
            <a:r>
              <a:rPr lang="he-IL" dirty="0" smtClean="0"/>
              <a:t> </a:t>
            </a:r>
            <a:r>
              <a:rPr lang="he-IL" dirty="0" err="1" smtClean="0"/>
              <a:t>סוגיא</a:t>
            </a:r>
            <a:r>
              <a:rPr lang="he-IL" dirty="0" smtClean="0"/>
              <a:t> </a:t>
            </a:r>
            <a:r>
              <a:rPr lang="he-IL" dirty="0" err="1" smtClean="0"/>
              <a:t>דהכא</a:t>
            </a:r>
            <a:r>
              <a:rPr lang="he-IL" dirty="0" smtClean="0"/>
              <a:t> [ולעיל פירשתי] דאי אפשר לקיים אותה </a:t>
            </a:r>
            <a:r>
              <a:rPr lang="he-IL" dirty="0" err="1" smtClean="0"/>
              <a:t>גירסא</a:t>
            </a:r>
            <a:r>
              <a:rPr lang="he-IL" dirty="0" smtClean="0"/>
              <a:t>:</a:t>
            </a:r>
            <a:r>
              <a:rPr lang="he-IL" b="1" dirty="0" smtClean="0"/>
              <a:t> </a:t>
            </a:r>
          </a:p>
          <a:p>
            <a:r>
              <a:rPr lang="he-IL" b="1" dirty="0" smtClean="0"/>
              <a:t>בתר</a:t>
            </a:r>
            <a:r>
              <a:rPr lang="he-IL" dirty="0" smtClean="0"/>
              <a:t> </a:t>
            </a:r>
            <a:r>
              <a:rPr lang="he-IL" dirty="0" err="1" smtClean="0"/>
              <a:t>דשמעה</a:t>
            </a:r>
            <a:r>
              <a:rPr lang="he-IL" dirty="0" smtClean="0"/>
              <a:t> </a:t>
            </a:r>
            <a:r>
              <a:rPr lang="he-IL" dirty="0" err="1" smtClean="0"/>
              <a:t>מר''ע</a:t>
            </a:r>
            <a:r>
              <a:rPr lang="he-IL" dirty="0" smtClean="0"/>
              <a:t>. כך כתוב בכל הספרים ולא </a:t>
            </a:r>
            <a:r>
              <a:rPr lang="he-IL" dirty="0" err="1" smtClean="0"/>
              <a:t>איתפרש</a:t>
            </a:r>
            <a:r>
              <a:rPr lang="he-IL" dirty="0" smtClean="0"/>
              <a:t> </a:t>
            </a:r>
            <a:r>
              <a:rPr lang="he-IL" dirty="0" err="1" smtClean="0"/>
              <a:t>מהר''ל</a:t>
            </a:r>
            <a:r>
              <a:rPr lang="he-IL" dirty="0" smtClean="0"/>
              <a:t> </a:t>
            </a:r>
            <a:r>
              <a:rPr lang="he-IL" dirty="0" err="1" smtClean="0"/>
              <a:t>וגימגו</a:t>
            </a:r>
            <a:r>
              <a:rPr lang="he-IL" dirty="0" smtClean="0"/>
              <a:t>''ם ואי לא </a:t>
            </a:r>
            <a:r>
              <a:rPr lang="he-IL" dirty="0" err="1" smtClean="0"/>
              <a:t>מסתפינא</a:t>
            </a:r>
            <a:r>
              <a:rPr lang="he-IL" dirty="0" smtClean="0"/>
              <a:t> </a:t>
            </a:r>
            <a:r>
              <a:rPr lang="he-IL" dirty="0" err="1" smtClean="0"/>
              <a:t>מרבוותא</a:t>
            </a:r>
            <a:r>
              <a:rPr lang="he-IL" dirty="0" smtClean="0"/>
              <a:t> </a:t>
            </a:r>
            <a:r>
              <a:rPr lang="he-IL" dirty="0" err="1" smtClean="0"/>
              <a:t>הוה</a:t>
            </a:r>
            <a:r>
              <a:rPr lang="he-IL" dirty="0" smtClean="0"/>
              <a:t> </a:t>
            </a:r>
            <a:r>
              <a:rPr lang="he-IL" dirty="0" err="1" smtClean="0"/>
              <a:t>אמינא</a:t>
            </a:r>
            <a:r>
              <a:rPr lang="he-IL" dirty="0" smtClean="0"/>
              <a:t> שיש חסרון בספרים </a:t>
            </a:r>
            <a:r>
              <a:rPr lang="he-IL" dirty="0" err="1" smtClean="0"/>
              <a:t>וגרסינן</a:t>
            </a:r>
            <a:r>
              <a:rPr lang="he-IL" dirty="0" smtClean="0"/>
              <a:t> מקמי </a:t>
            </a:r>
            <a:r>
              <a:rPr lang="he-IL" dirty="0" err="1" smtClean="0"/>
              <a:t>פירכא</a:t>
            </a:r>
            <a:r>
              <a:rPr lang="he-IL" dirty="0" smtClean="0"/>
              <a:t> </a:t>
            </a:r>
            <a:r>
              <a:rPr lang="he-IL" dirty="0" err="1" smtClean="0"/>
              <a:t>דקאמר</a:t>
            </a:r>
            <a:r>
              <a:rPr lang="he-IL" dirty="0" smtClean="0"/>
              <a:t> רבא לא נצרכה אמר מר </a:t>
            </a:r>
            <a:r>
              <a:rPr lang="he-IL" dirty="0" err="1" smtClean="0"/>
              <a:t>עוקבא</a:t>
            </a:r>
            <a:r>
              <a:rPr lang="he-IL" dirty="0" smtClean="0"/>
              <a:t> הכא בשדרה וגולגולת שאין בהן רובע עסקינן פירוש מר </a:t>
            </a:r>
            <a:r>
              <a:rPr lang="he-IL" dirty="0" err="1" smtClean="0"/>
              <a:t>עוקבא</a:t>
            </a:r>
            <a:r>
              <a:rPr lang="he-IL" dirty="0" smtClean="0"/>
              <a:t> בא לדחות התשובה שהביא רבא מחמת שהיה סבור רבא </a:t>
            </a:r>
            <a:r>
              <a:rPr lang="he-IL" dirty="0" err="1" smtClean="0"/>
              <a:t>דסתם</a:t>
            </a:r>
            <a:r>
              <a:rPr lang="he-IL" dirty="0" smtClean="0"/>
              <a:t> שדרה וגולגולת יש בהן רובע ודחי לה מר </a:t>
            </a:r>
            <a:r>
              <a:rPr lang="he-IL" dirty="0" err="1" smtClean="0"/>
              <a:t>עוקבא</a:t>
            </a:r>
            <a:r>
              <a:rPr lang="he-IL" dirty="0" smtClean="0"/>
              <a:t> </a:t>
            </a:r>
            <a:r>
              <a:rPr lang="he-IL" dirty="0" err="1" smtClean="0"/>
              <a:t>דמיירי</a:t>
            </a:r>
            <a:r>
              <a:rPr lang="he-IL" dirty="0" smtClean="0"/>
              <a:t> בשדרה וגולגולת שאין בהן רובע ופריך </a:t>
            </a:r>
            <a:r>
              <a:rPr lang="he-IL" dirty="0" err="1" smtClean="0"/>
              <a:t>הש</a:t>
            </a:r>
            <a:r>
              <a:rPr lang="he-IL" dirty="0" smtClean="0"/>
              <a:t>''ס ורבא </a:t>
            </a:r>
            <a:r>
              <a:rPr lang="he-IL" dirty="0" err="1" smtClean="0"/>
              <a:t>ל''ל</a:t>
            </a:r>
            <a:r>
              <a:rPr lang="he-IL" dirty="0" smtClean="0"/>
              <a:t> האי </a:t>
            </a:r>
            <a:r>
              <a:rPr lang="he-IL" dirty="0" err="1" smtClean="0"/>
              <a:t>סברא</a:t>
            </a:r>
            <a:r>
              <a:rPr lang="he-IL" dirty="0" smtClean="0"/>
              <a:t> </a:t>
            </a:r>
            <a:r>
              <a:rPr lang="he-IL" dirty="0" err="1" smtClean="0"/>
              <a:t>דאפשר</a:t>
            </a:r>
            <a:r>
              <a:rPr lang="he-IL" dirty="0" smtClean="0"/>
              <a:t> לשדרה וגולגולת בלא רובע והאמר רבא לא נצרכה וכו' ומשני בתר </a:t>
            </a:r>
            <a:r>
              <a:rPr lang="he-IL" dirty="0" err="1" smtClean="0"/>
              <a:t>דשמעה</a:t>
            </a:r>
            <a:r>
              <a:rPr lang="he-IL" dirty="0" smtClean="0"/>
              <a:t> ממר </a:t>
            </a:r>
            <a:r>
              <a:rPr lang="he-IL" dirty="0" err="1" smtClean="0"/>
              <a:t>עוקבא</a:t>
            </a:r>
            <a:r>
              <a:rPr lang="he-IL" dirty="0" smtClean="0"/>
              <a:t>...</a:t>
            </a:r>
          </a:p>
          <a:p>
            <a:r>
              <a:rPr lang="he-IL" dirty="0" smtClean="0"/>
              <a:t>והרב רבי יעקב מקינון דחק ליישב </a:t>
            </a:r>
            <a:r>
              <a:rPr lang="he-IL" dirty="0" err="1" smtClean="0"/>
              <a:t>גירסת</a:t>
            </a:r>
            <a:r>
              <a:rPr lang="he-IL" dirty="0" smtClean="0"/>
              <a:t> הספרים בתר [</a:t>
            </a:r>
            <a:r>
              <a:rPr lang="he-IL" dirty="0" err="1" smtClean="0"/>
              <a:t>דשמעה</a:t>
            </a:r>
            <a:r>
              <a:rPr lang="he-IL" dirty="0" smtClean="0"/>
              <a:t> מרבי עקיבא] </a:t>
            </a:r>
            <a:r>
              <a:rPr lang="he-IL" dirty="0" err="1" smtClean="0"/>
              <a:t>וה</a:t>
            </a:r>
            <a:r>
              <a:rPr lang="he-IL" dirty="0" smtClean="0"/>
              <a:t>''פ </a:t>
            </a:r>
            <a:r>
              <a:rPr lang="he-IL" dirty="0" err="1" smtClean="0"/>
              <a:t>דהא</a:t>
            </a:r>
            <a:r>
              <a:rPr lang="he-IL" dirty="0" smtClean="0"/>
              <a:t> רבא לא </a:t>
            </a:r>
            <a:r>
              <a:rPr lang="he-IL" dirty="0" err="1" smtClean="0"/>
              <a:t>נצרכא</a:t>
            </a:r>
            <a:r>
              <a:rPr lang="he-IL" dirty="0" smtClean="0"/>
              <a:t> </a:t>
            </a:r>
            <a:r>
              <a:rPr lang="he-IL" dirty="0" err="1" smtClean="0"/>
              <a:t>כו</a:t>
            </a:r>
            <a:r>
              <a:rPr lang="he-IL" dirty="0" smtClean="0"/>
              <a:t>' כלומר </a:t>
            </a:r>
            <a:r>
              <a:rPr lang="he-IL" dirty="0" err="1" smtClean="0"/>
              <a:t>והיכי</a:t>
            </a:r>
            <a:r>
              <a:rPr lang="he-IL" dirty="0" smtClean="0"/>
              <a:t> תסיק </a:t>
            </a:r>
            <a:r>
              <a:rPr lang="he-IL" dirty="0" err="1" smtClean="0"/>
              <a:t>אדעתיה</a:t>
            </a:r>
            <a:r>
              <a:rPr lang="he-IL" dirty="0" smtClean="0"/>
              <a:t> </a:t>
            </a:r>
            <a:r>
              <a:rPr lang="he-IL" dirty="0" err="1" smtClean="0"/>
              <a:t>דרבא</a:t>
            </a:r>
            <a:r>
              <a:rPr lang="he-IL" dirty="0" smtClean="0"/>
              <a:t> </a:t>
            </a:r>
            <a:r>
              <a:rPr lang="he-IL" dirty="0" err="1" smtClean="0"/>
              <a:t>לאיתויי</a:t>
            </a:r>
            <a:r>
              <a:rPr lang="he-IL" dirty="0" smtClean="0"/>
              <a:t> ממתני' והא </a:t>
            </a:r>
            <a:r>
              <a:rPr lang="he-IL" dirty="0" err="1" smtClean="0"/>
              <a:t>איהו</a:t>
            </a:r>
            <a:r>
              <a:rPr lang="he-IL" dirty="0" smtClean="0"/>
              <a:t> גופיה הוא </a:t>
            </a:r>
            <a:r>
              <a:rPr lang="he-IL" dirty="0" err="1" smtClean="0"/>
              <a:t>דמוקי</a:t>
            </a:r>
            <a:r>
              <a:rPr lang="he-IL" dirty="0" smtClean="0"/>
              <a:t> לה בשדרה וגולגולת שאין בה רובע עצמות ומשני בתר </a:t>
            </a:r>
            <a:r>
              <a:rPr lang="he-IL" dirty="0" err="1" smtClean="0"/>
              <a:t>דשמעה</a:t>
            </a:r>
            <a:r>
              <a:rPr lang="he-IL" dirty="0" smtClean="0"/>
              <a:t> [מרבי עקיבא] רבא לא אמר על מתני' אלא על משנה </a:t>
            </a:r>
            <a:r>
              <a:rPr lang="he-IL" dirty="0" err="1" smtClean="0"/>
              <a:t>דאהלות</a:t>
            </a:r>
            <a:r>
              <a:rPr lang="he-IL" dirty="0" smtClean="0"/>
              <a:t> (</a:t>
            </a:r>
            <a:r>
              <a:rPr lang="he-IL" dirty="0" err="1" smtClean="0"/>
              <a:t>פ''ב</a:t>
            </a:r>
            <a:r>
              <a:rPr lang="he-IL" dirty="0" smtClean="0"/>
              <a:t> </a:t>
            </a:r>
            <a:r>
              <a:rPr lang="he-IL" dirty="0" err="1" smtClean="0"/>
              <a:t>מ''ו</a:t>
            </a:r>
            <a:r>
              <a:rPr lang="he-IL" dirty="0" smtClean="0"/>
              <a:t>) </a:t>
            </a:r>
            <a:r>
              <a:rPr lang="he-IL" dirty="0" err="1" smtClean="0"/>
              <a:t>דקחשיב</a:t>
            </a:r>
            <a:r>
              <a:rPr lang="he-IL" dirty="0" smtClean="0"/>
              <a:t> רובע ורביעית הבא משני מתים ושדרה וגולגולת משני מתים ועלה </a:t>
            </a:r>
            <a:r>
              <a:rPr lang="he-IL" dirty="0" err="1" smtClean="0"/>
              <a:t>איצטריך</a:t>
            </a:r>
            <a:r>
              <a:rPr lang="he-IL" dirty="0" smtClean="0"/>
              <a:t> ליה </a:t>
            </a:r>
            <a:r>
              <a:rPr lang="he-IL" dirty="0" err="1" smtClean="0"/>
              <a:t>לשנויי</a:t>
            </a:r>
            <a:r>
              <a:rPr lang="he-IL" dirty="0" smtClean="0"/>
              <a:t> הכי [אבל] מקמי </a:t>
            </a:r>
            <a:r>
              <a:rPr lang="he-IL" dirty="0" err="1" smtClean="0"/>
              <a:t>דשמעה</a:t>
            </a:r>
            <a:r>
              <a:rPr lang="he-IL" dirty="0" smtClean="0"/>
              <a:t> [מר' עקיבא] </a:t>
            </a:r>
            <a:r>
              <a:rPr lang="he-IL" dirty="0" err="1" smtClean="0"/>
              <a:t>סבירא</a:t>
            </a:r>
            <a:r>
              <a:rPr lang="he-IL" dirty="0" smtClean="0"/>
              <a:t>. ליה שאין שדרה וגולגולת שלא יהא בהן רובע עצמות ומשום הכי </a:t>
            </a:r>
            <a:r>
              <a:rPr lang="he-IL" dirty="0" err="1" smtClean="0"/>
              <a:t>הוה</a:t>
            </a:r>
            <a:r>
              <a:rPr lang="he-IL" dirty="0" smtClean="0"/>
              <a:t> </a:t>
            </a:r>
            <a:r>
              <a:rPr lang="he-IL" dirty="0" err="1" smtClean="0"/>
              <a:t>מייתי</a:t>
            </a:r>
            <a:r>
              <a:rPr lang="he-IL" dirty="0" smtClean="0"/>
              <a:t> רבא ממתני' שפיר </a:t>
            </a:r>
            <a:r>
              <a:rPr lang="he-IL" dirty="0" err="1" smtClean="0"/>
              <a:t>דאכתי</a:t>
            </a:r>
            <a:r>
              <a:rPr lang="he-IL" dirty="0" smtClean="0"/>
              <a:t> לא שמעה [</a:t>
            </a:r>
            <a:r>
              <a:rPr lang="he-IL" dirty="0" err="1" smtClean="0"/>
              <a:t>מר''ע</a:t>
            </a:r>
            <a:r>
              <a:rPr lang="he-IL" dirty="0" smtClean="0"/>
              <a:t>]:</a:t>
            </a:r>
            <a:r>
              <a:rPr lang="he-IL" b="1" dirty="0" smtClean="0"/>
              <a:t> </a:t>
            </a:r>
            <a:endParaRPr lang="he-IL" b="0" baseline="0" dirty="0" smtClean="0"/>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14</a:t>
            </a:fld>
            <a:endParaRPr lang="he-IL"/>
          </a:p>
        </p:txBody>
      </p:sp>
    </p:spTree>
    <p:extLst>
      <p:ext uri="{BB962C8B-B14F-4D97-AF65-F5344CB8AC3E}">
        <p14:creationId xmlns:p14="http://schemas.microsoft.com/office/powerpoint/2010/main" val="5969313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b="0" baseline="0" dirty="0" smtClean="0"/>
              <a:t>הברייתא עוסקת בדין רובע קב עצמות מן המת המטמא באהל</a:t>
            </a:r>
          </a:p>
          <a:p>
            <a:endParaRPr lang="he-IL" b="0" baseline="0" dirty="0" smtClean="0"/>
          </a:p>
          <a:p>
            <a:r>
              <a:rPr lang="he-IL" b="0" baseline="0" dirty="0" smtClean="0"/>
              <a:t>בראשונים </a:t>
            </a:r>
            <a:r>
              <a:rPr lang="he-IL" b="0" baseline="0" dirty="0" err="1" smtClean="0"/>
              <a:t>וכת"י</a:t>
            </a:r>
            <a:r>
              <a:rPr lang="he-IL" b="0" baseline="0" dirty="0" smtClean="0"/>
              <a:t> – שמאי אומר אפילו...</a:t>
            </a:r>
          </a:p>
          <a:p>
            <a:endParaRPr lang="he-IL" b="0" baseline="0" dirty="0" smtClean="0"/>
          </a:p>
          <a:p>
            <a:r>
              <a:rPr lang="he-IL" b="0" baseline="0" dirty="0" smtClean="0"/>
              <a:t>רש"י: </a:t>
            </a:r>
            <a:r>
              <a:rPr lang="he-IL" b="1" dirty="0" err="1" smtClean="0"/>
              <a:t>ת''ש</a:t>
            </a:r>
            <a:r>
              <a:rPr lang="he-IL" b="1" dirty="0" smtClean="0"/>
              <a:t> שמאי אומר</a:t>
            </a:r>
            <a:r>
              <a:rPr lang="he-IL" dirty="0" smtClean="0"/>
              <a:t>. רובע עצמות שאמרו אפי' בזמן שבא מעצם אחד או משדרה או מגולגולת </a:t>
            </a:r>
            <a:r>
              <a:rPr lang="he-IL" dirty="0" err="1" smtClean="0"/>
              <a:t>אלמא</a:t>
            </a:r>
            <a:r>
              <a:rPr lang="he-IL" dirty="0" smtClean="0"/>
              <a:t> </a:t>
            </a:r>
            <a:r>
              <a:rPr lang="he-IL" dirty="0" err="1" smtClean="0"/>
              <a:t>דברובע</a:t>
            </a:r>
            <a:r>
              <a:rPr lang="he-IL" dirty="0" smtClean="0"/>
              <a:t> סגי והוא שיהא משדרה וגולגולת</a:t>
            </a:r>
            <a:endParaRPr lang="he-IL" b="0" baseline="0" dirty="0" smtClean="0"/>
          </a:p>
          <a:p>
            <a:endParaRPr lang="he-IL" b="0" baseline="0" dirty="0" smtClean="0"/>
          </a:p>
          <a:p>
            <a:r>
              <a:rPr lang="he-IL" b="0" baseline="0" dirty="0" smtClean="0"/>
              <a:t>ת"ש - הגמרא סוברת שמאחר שלדעת שמאי אף עצם אחת משדרה או גולגולת מטמאת באוהל, אזי אף לדעת חכמים החולקים עליו וסוברים שאין טומאת אוהל אלא ברובע קב עצמות הבא מרוב בנין או מנין, מכל מקום הם מודים שיש טומאה אף ברובע קב הבא מן השדרה וגולגולת שאין מסתבר לחלק ביניהם כל כך.</a:t>
            </a:r>
          </a:p>
          <a:p>
            <a:endParaRPr lang="he-IL" b="0" baseline="0" dirty="0" smtClean="0"/>
          </a:p>
          <a:p>
            <a:r>
              <a:rPr lang="he-IL" b="0" baseline="0" dirty="0" smtClean="0"/>
              <a:t>דוחה הגמרא שיתכן ששמאי מחמיר בשני עניינים – האחד שנזיר מגלח על טומאת רובע קב עצמות והשני שאף עצם אחת מן השדרה מטמאה באוהל</a:t>
            </a:r>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15</a:t>
            </a:fld>
            <a:endParaRPr lang="he-IL"/>
          </a:p>
        </p:txBody>
      </p:sp>
    </p:spTree>
    <p:extLst>
      <p:ext uri="{BB962C8B-B14F-4D97-AF65-F5344CB8AC3E}">
        <p14:creationId xmlns:p14="http://schemas.microsoft.com/office/powerpoint/2010/main" val="17715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1" dirty="0" err="1" smtClean="0"/>
              <a:t>תוס</a:t>
            </a:r>
            <a:r>
              <a:rPr lang="he-IL" b="1" dirty="0" smtClean="0"/>
              <a:t>': </a:t>
            </a:r>
            <a:r>
              <a:rPr lang="he-IL" dirty="0" smtClean="0"/>
              <a:t>תרגום של צלעות </a:t>
            </a:r>
            <a:r>
              <a:rPr lang="he-IL" dirty="0" err="1" smtClean="0"/>
              <a:t>עלעולין</a:t>
            </a:r>
            <a:endParaRPr lang="he-IL" b="1" dirty="0" smtClean="0"/>
          </a:p>
          <a:p>
            <a:endParaRPr lang="he-IL" b="1" dirty="0" smtClean="0"/>
          </a:p>
          <a:p>
            <a:r>
              <a:rPr lang="he-IL" b="1" dirty="0" smtClean="0"/>
              <a:t>רש"י: אמר רבא </a:t>
            </a:r>
            <a:r>
              <a:rPr lang="he-IL" b="1" dirty="0" err="1" smtClean="0"/>
              <a:t>ת''ש</a:t>
            </a:r>
            <a:r>
              <a:rPr lang="he-IL" b="1" dirty="0" smtClean="0"/>
              <a:t> [שדרה] שגירד רוב צלעות שבה</a:t>
            </a:r>
            <a:r>
              <a:rPr lang="he-IL" dirty="0" smtClean="0"/>
              <a:t>. שעקר רוב צלעות שבה טהורה </a:t>
            </a:r>
            <a:r>
              <a:rPr lang="he-IL" dirty="0" err="1" smtClean="0"/>
              <a:t>ואע</a:t>
            </a:r>
            <a:r>
              <a:rPr lang="he-IL" dirty="0" smtClean="0"/>
              <a:t>''ג שהן מונחות בצדה:</a:t>
            </a:r>
            <a:r>
              <a:rPr lang="he-IL" b="1" dirty="0" smtClean="0"/>
              <a:t> </a:t>
            </a:r>
          </a:p>
          <a:p>
            <a:endParaRPr lang="he-IL" b="1" dirty="0" smtClean="0"/>
          </a:p>
          <a:p>
            <a:r>
              <a:rPr lang="he-IL" b="1" dirty="0" smtClean="0"/>
              <a:t>ובקבר </a:t>
            </a:r>
            <a:r>
              <a:rPr lang="he-IL" b="1" dirty="0" err="1" smtClean="0"/>
              <a:t>כו</a:t>
            </a:r>
            <a:r>
              <a:rPr lang="he-IL" b="1" dirty="0" smtClean="0"/>
              <a:t>'</a:t>
            </a:r>
            <a:r>
              <a:rPr lang="he-IL" dirty="0" smtClean="0"/>
              <a:t>. מפני שהקבר מצרפה להיות כמו שלמה.</a:t>
            </a:r>
          </a:p>
          <a:p>
            <a:endParaRPr lang="he-IL" dirty="0" smtClean="0"/>
          </a:p>
          <a:p>
            <a:r>
              <a:rPr lang="he-IL" b="1" dirty="0" smtClean="0"/>
              <a:t>הא לא גירד טמאה</a:t>
            </a:r>
            <a:r>
              <a:rPr lang="he-IL" dirty="0" smtClean="0"/>
              <a:t>. </a:t>
            </a:r>
            <a:r>
              <a:rPr lang="he-IL" dirty="0" err="1" smtClean="0"/>
              <a:t>ואע</a:t>
            </a:r>
            <a:r>
              <a:rPr lang="he-IL" dirty="0" smtClean="0"/>
              <a:t>''ג </a:t>
            </a:r>
            <a:r>
              <a:rPr lang="he-IL" dirty="0" err="1" smtClean="0"/>
              <a:t>דליכא</a:t>
            </a:r>
            <a:r>
              <a:rPr lang="he-IL" dirty="0" smtClean="0"/>
              <a:t> גולגולת בהדה </a:t>
            </a:r>
            <a:r>
              <a:rPr lang="he-IL" dirty="0" err="1" smtClean="0"/>
              <a:t>וש</a:t>
            </a:r>
            <a:r>
              <a:rPr lang="he-IL" dirty="0" smtClean="0"/>
              <a:t>''מ </a:t>
            </a:r>
            <a:r>
              <a:rPr lang="he-IL" dirty="0" err="1" smtClean="0"/>
              <a:t>דשדרה</a:t>
            </a:r>
            <a:r>
              <a:rPr lang="he-IL" dirty="0" smtClean="0"/>
              <a:t> או גולגולת תנן:</a:t>
            </a:r>
            <a:r>
              <a:rPr lang="he-IL" b="1" dirty="0" smtClean="0"/>
              <a:t> </a:t>
            </a:r>
          </a:p>
          <a:p>
            <a:endParaRPr lang="he-IL" b="1" dirty="0" smtClean="0"/>
          </a:p>
          <a:p>
            <a:r>
              <a:rPr lang="he-IL" b="1" dirty="0" err="1" smtClean="0"/>
              <a:t>אידך</a:t>
            </a:r>
            <a:r>
              <a:rPr lang="he-IL" dirty="0" smtClean="0"/>
              <a:t>. לא גירד עדיין </a:t>
            </a:r>
            <a:r>
              <a:rPr lang="he-IL" dirty="0" err="1" smtClean="0"/>
              <a:t>תיבעי</a:t>
            </a:r>
            <a:r>
              <a:rPr lang="he-IL" dirty="0" smtClean="0"/>
              <a:t> לך:</a:t>
            </a:r>
          </a:p>
          <a:p>
            <a:endParaRPr lang="he-IL" b="0" baseline="0" dirty="0" smtClean="0"/>
          </a:p>
          <a:p>
            <a:r>
              <a:rPr lang="he-IL" b="0" baseline="0" dirty="0" err="1" smtClean="0"/>
              <a:t>תוס</a:t>
            </a:r>
            <a:r>
              <a:rPr lang="he-IL" b="0" baseline="0" dirty="0" smtClean="0"/>
              <a:t>': </a:t>
            </a:r>
            <a:r>
              <a:rPr lang="he-IL" dirty="0" smtClean="0"/>
              <a:t>טעמא </a:t>
            </a:r>
            <a:r>
              <a:rPr lang="he-IL" dirty="0" err="1" smtClean="0"/>
              <a:t>דגירד</a:t>
            </a:r>
            <a:r>
              <a:rPr lang="he-IL" dirty="0" smtClean="0"/>
              <a:t> הא לא גירד טמא. </a:t>
            </a:r>
            <a:r>
              <a:rPr lang="he-IL" dirty="0" err="1" smtClean="0"/>
              <a:t>וקס''ד</a:t>
            </a:r>
            <a:r>
              <a:rPr lang="he-IL" dirty="0" smtClean="0"/>
              <a:t> </a:t>
            </a:r>
            <a:r>
              <a:rPr lang="he-IL" dirty="0" err="1" smtClean="0"/>
              <a:t>דאיירי</a:t>
            </a:r>
            <a:r>
              <a:rPr lang="he-IL" dirty="0" smtClean="0"/>
              <a:t> בלא גולגולת </a:t>
            </a:r>
            <a:r>
              <a:rPr lang="he-IL" dirty="0" err="1" smtClean="0"/>
              <a:t>ואפ''ה</a:t>
            </a:r>
            <a:r>
              <a:rPr lang="he-IL" dirty="0" smtClean="0"/>
              <a:t> טמאה </a:t>
            </a:r>
            <a:r>
              <a:rPr lang="he-IL" dirty="0" err="1" smtClean="0"/>
              <a:t>וש</a:t>
            </a:r>
            <a:r>
              <a:rPr lang="he-IL" dirty="0" smtClean="0"/>
              <a:t>''מ דאו שדרה או גולגולת תנן.</a:t>
            </a:r>
          </a:p>
          <a:p>
            <a:endParaRPr lang="he-IL" dirty="0" smtClean="0"/>
          </a:p>
          <a:p>
            <a:r>
              <a:rPr lang="he-IL" dirty="0" smtClean="0"/>
              <a:t>ומשני מי </a:t>
            </a:r>
            <a:r>
              <a:rPr lang="he-IL" dirty="0" err="1" smtClean="0"/>
              <a:t>קתני</a:t>
            </a:r>
            <a:r>
              <a:rPr lang="he-IL" dirty="0" smtClean="0"/>
              <a:t> הא לא גירד טמאה הא </a:t>
            </a:r>
            <a:r>
              <a:rPr lang="he-IL" dirty="0" err="1" smtClean="0"/>
              <a:t>קמ</a:t>
            </a:r>
            <a:r>
              <a:rPr lang="he-IL" dirty="0" smtClean="0"/>
              <a:t>''ל </a:t>
            </a:r>
            <a:r>
              <a:rPr lang="he-IL" dirty="0" err="1" smtClean="0"/>
              <a:t>דכי</a:t>
            </a:r>
            <a:r>
              <a:rPr lang="he-IL" dirty="0" smtClean="0"/>
              <a:t> גירד טהורה ואידך </a:t>
            </a:r>
            <a:r>
              <a:rPr lang="he-IL" dirty="0" err="1" smtClean="0"/>
              <a:t>תיבעי</a:t>
            </a:r>
            <a:r>
              <a:rPr lang="he-IL" dirty="0" smtClean="0"/>
              <a:t> לך פירוש מי </a:t>
            </a:r>
            <a:r>
              <a:rPr lang="he-IL" dirty="0" err="1" smtClean="0"/>
              <a:t>קתני</a:t>
            </a:r>
            <a:r>
              <a:rPr lang="he-IL" dirty="0" smtClean="0"/>
              <a:t> הא לא גירד טמאה בלא גולגולת </a:t>
            </a:r>
            <a:r>
              <a:rPr lang="he-IL" dirty="0" err="1" smtClean="0"/>
              <a:t>דלמא</a:t>
            </a:r>
            <a:r>
              <a:rPr lang="he-IL" dirty="0" smtClean="0"/>
              <a:t> כשיש עמה גולגולת איירי </a:t>
            </a:r>
            <a:r>
              <a:rPr lang="he-IL" dirty="0" err="1" smtClean="0"/>
              <a:t>ואע</a:t>
            </a:r>
            <a:r>
              <a:rPr lang="he-IL" dirty="0" smtClean="0"/>
              <a:t>''פ [כן] כי גירד רוב צלעות שבה טהורה ואידך </a:t>
            </a:r>
            <a:r>
              <a:rPr lang="he-IL" dirty="0" err="1" smtClean="0"/>
              <a:t>תיבעי</a:t>
            </a:r>
            <a:r>
              <a:rPr lang="he-IL" dirty="0" smtClean="0"/>
              <a:t> לך כלומר בלא גירד ואין שם אלא השדרה בלא גולגולת </a:t>
            </a:r>
            <a:r>
              <a:rPr lang="he-IL" dirty="0" err="1" smtClean="0"/>
              <a:t>תיבעי</a:t>
            </a:r>
            <a:r>
              <a:rPr lang="he-IL" dirty="0" smtClean="0"/>
              <a:t> לך</a:t>
            </a:r>
          </a:p>
          <a:p>
            <a:endParaRPr lang="he-IL" b="0" baseline="0" dirty="0" smtClean="0"/>
          </a:p>
          <a:p>
            <a:r>
              <a:rPr lang="he-IL" b="0" baseline="0" dirty="0" smtClean="0"/>
              <a:t>משוברת – נשברו רוב הצלעות ועדיין מחוברות הם בשדרה, מפורקת – נעקרו הצלעות לגמרי ממקומם.</a:t>
            </a:r>
            <a:endParaRPr lang="he-IL" b="0" baseline="0" dirty="0" smtClean="0"/>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3</a:t>
            </a:fld>
            <a:endParaRPr lang="he-IL"/>
          </a:p>
        </p:txBody>
      </p:sp>
    </p:spTree>
    <p:extLst>
      <p:ext uri="{BB962C8B-B14F-4D97-AF65-F5344CB8AC3E}">
        <p14:creationId xmlns:p14="http://schemas.microsoft.com/office/powerpoint/2010/main" val="1205617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1" dirty="0" smtClean="0"/>
              <a:t>של </a:t>
            </a:r>
            <a:r>
              <a:rPr lang="he-IL" b="1" dirty="0" err="1" smtClean="0"/>
              <a:t>טרסיים</a:t>
            </a:r>
            <a:r>
              <a:rPr lang="he-IL" dirty="0" smtClean="0"/>
              <a:t>. צורפי </a:t>
            </a:r>
            <a:r>
              <a:rPr lang="he-IL" dirty="0" err="1" smtClean="0"/>
              <a:t>נחשת</a:t>
            </a:r>
            <a:r>
              <a:rPr lang="he-IL" dirty="0" smtClean="0"/>
              <a:t> ואמרי לה של אותה אומה ואמרי לה אורגים ודומה לו במסכת </a:t>
            </a:r>
            <a:r>
              <a:rPr lang="he-IL" dirty="0" err="1" smtClean="0"/>
              <a:t>ע''ז</a:t>
            </a:r>
            <a:r>
              <a:rPr lang="he-IL" dirty="0" smtClean="0"/>
              <a:t> (דף </a:t>
            </a:r>
            <a:r>
              <a:rPr lang="he-IL" dirty="0" err="1" smtClean="0"/>
              <a:t>יז</a:t>
            </a:r>
            <a:r>
              <a:rPr lang="he-IL" dirty="0" smtClean="0"/>
              <a:t>:) במעשה דרבי אליעזר כשנתפס למלכות </a:t>
            </a:r>
            <a:r>
              <a:rPr lang="he-IL" dirty="0" err="1" smtClean="0"/>
              <a:t>דאמר</a:t>
            </a:r>
            <a:r>
              <a:rPr lang="he-IL" dirty="0" smtClean="0"/>
              <a:t> להו רבם של </a:t>
            </a:r>
            <a:r>
              <a:rPr lang="he-IL" dirty="0" err="1" smtClean="0"/>
              <a:t>טרסיים</a:t>
            </a:r>
            <a:r>
              <a:rPr lang="he-IL" dirty="0" smtClean="0"/>
              <a:t> אני:</a:t>
            </a:r>
            <a:r>
              <a:rPr lang="he-IL" b="1" dirty="0" smtClean="0"/>
              <a:t> </a:t>
            </a:r>
          </a:p>
          <a:p>
            <a:r>
              <a:rPr lang="he-IL" b="1" dirty="0" smtClean="0"/>
              <a:t>והניחוה </a:t>
            </a:r>
            <a:r>
              <a:rPr lang="he-IL" b="1" dirty="0" err="1" smtClean="0"/>
              <a:t>באויר</a:t>
            </a:r>
            <a:r>
              <a:rPr lang="he-IL" dirty="0" smtClean="0"/>
              <a:t>. כדי שלא יהיו </a:t>
            </a:r>
            <a:r>
              <a:rPr lang="he-IL" dirty="0" err="1" smtClean="0"/>
              <a:t>מיטמאין</a:t>
            </a:r>
            <a:r>
              <a:rPr lang="he-IL" dirty="0" smtClean="0"/>
              <a:t> באותן עצמות:</a:t>
            </a:r>
            <a:r>
              <a:rPr lang="he-IL" b="1" dirty="0" smtClean="0"/>
              <a:t> </a:t>
            </a:r>
          </a:p>
          <a:p>
            <a:r>
              <a:rPr lang="he-IL" b="1" dirty="0" err="1" smtClean="0"/>
              <a:t>תוס</a:t>
            </a:r>
            <a:r>
              <a:rPr lang="he-IL" b="1" dirty="0" smtClean="0"/>
              <a:t>': </a:t>
            </a:r>
            <a:r>
              <a:rPr lang="he-IL" dirty="0" smtClean="0"/>
              <a:t>והניחוה </a:t>
            </a:r>
            <a:r>
              <a:rPr lang="he-IL" dirty="0" err="1" smtClean="0"/>
              <a:t>באויר</a:t>
            </a:r>
            <a:r>
              <a:rPr lang="he-IL" dirty="0" smtClean="0"/>
              <a:t> במקום שאין גג עליו פן יטמאו באהל </a:t>
            </a:r>
            <a:r>
              <a:rPr lang="he-IL" dirty="0" err="1" smtClean="0"/>
              <a:t>הנכנסין</a:t>
            </a:r>
            <a:r>
              <a:rPr lang="he-IL" dirty="0" smtClean="0"/>
              <a:t> שם </a:t>
            </a:r>
            <a:endParaRPr lang="he-IL" b="1" dirty="0" smtClean="0"/>
          </a:p>
          <a:p>
            <a:endParaRPr lang="he-IL" b="1" dirty="0" smtClean="0"/>
          </a:p>
          <a:p>
            <a:r>
              <a:rPr lang="he-IL" b="1" dirty="0" smtClean="0"/>
              <a:t>רש"י: ונכנס </a:t>
            </a:r>
            <a:r>
              <a:rPr lang="he-IL" b="1" dirty="0" err="1" smtClean="0"/>
              <a:t>תודוס</a:t>
            </a:r>
            <a:r>
              <a:rPr lang="he-IL" b="1" dirty="0" smtClean="0"/>
              <a:t> הרופא</a:t>
            </a:r>
            <a:r>
              <a:rPr lang="he-IL" dirty="0" smtClean="0"/>
              <a:t>. שהיה בקי ומומחה אם הן ממת אחד או משני מתים:</a:t>
            </a:r>
            <a:r>
              <a:rPr lang="he-IL" b="1" dirty="0" smtClean="0"/>
              <a:t> </a:t>
            </a:r>
          </a:p>
          <a:p>
            <a:r>
              <a:rPr lang="he-IL" b="1" dirty="0" smtClean="0"/>
              <a:t>ואמרו אין כאן שדרה ממת אחד</a:t>
            </a:r>
            <a:r>
              <a:rPr lang="he-IL" dirty="0" smtClean="0"/>
              <a:t>. ואין הנזיר מגלח על אהילו ואפילו </a:t>
            </a:r>
            <a:r>
              <a:rPr lang="he-IL" dirty="0" err="1" smtClean="0"/>
              <a:t>לר</a:t>
            </a:r>
            <a:r>
              <a:rPr lang="he-IL" dirty="0" smtClean="0"/>
              <a:t>''ע שהיה אומר </a:t>
            </a:r>
            <a:r>
              <a:rPr lang="he-IL" dirty="0" err="1" smtClean="0"/>
              <a:t>בתחלה</a:t>
            </a:r>
            <a:r>
              <a:rPr lang="he-IL" dirty="0" smtClean="0"/>
              <a:t> שאפי' היא באה משני מתים מטמא על אהילו חזר בו </a:t>
            </a:r>
            <a:r>
              <a:rPr lang="he-IL" dirty="0" err="1" smtClean="0"/>
              <a:t>ר''ע</a:t>
            </a:r>
            <a:r>
              <a:rPr lang="he-IL" dirty="0" smtClean="0"/>
              <a:t>:</a:t>
            </a:r>
            <a:r>
              <a:rPr lang="he-IL" b="1" dirty="0" smtClean="0"/>
              <a:t> </a:t>
            </a:r>
          </a:p>
          <a:p>
            <a:endParaRPr lang="he-IL" b="1" dirty="0" smtClean="0"/>
          </a:p>
          <a:p>
            <a:r>
              <a:rPr lang="he-IL" b="1" dirty="0" smtClean="0"/>
              <a:t>טעמא משום </a:t>
            </a:r>
            <a:r>
              <a:rPr lang="he-IL" b="1" dirty="0" err="1" smtClean="0"/>
              <a:t>דליכא</a:t>
            </a:r>
            <a:r>
              <a:rPr lang="he-IL" b="1" dirty="0" smtClean="0"/>
              <a:t> ביה שדרה ממת אחד</a:t>
            </a:r>
            <a:r>
              <a:rPr lang="he-IL" dirty="0" smtClean="0"/>
              <a:t>. </a:t>
            </a:r>
            <a:r>
              <a:rPr lang="he-IL" dirty="0" err="1" smtClean="0"/>
              <a:t>קאמר</a:t>
            </a:r>
            <a:r>
              <a:rPr lang="he-IL" dirty="0" smtClean="0"/>
              <a:t> </a:t>
            </a:r>
            <a:r>
              <a:rPr lang="he-IL" dirty="0" err="1" smtClean="0"/>
              <a:t>דאין</a:t>
            </a:r>
            <a:r>
              <a:rPr lang="he-IL" dirty="0" smtClean="0"/>
              <a:t> הנזיר מגלח הא איכא שדרה דמת אחד מטמא באהל ואין מועיל הנחתו </a:t>
            </a:r>
            <a:r>
              <a:rPr lang="he-IL" dirty="0" err="1" smtClean="0"/>
              <a:t>באוירא</a:t>
            </a:r>
            <a:r>
              <a:rPr lang="he-IL" dirty="0" smtClean="0"/>
              <a:t> כלום והנזיר מגלח עליו ותפשוט דאו שדרה או גולגולת: </a:t>
            </a:r>
          </a:p>
          <a:p>
            <a:endParaRPr lang="he-IL" dirty="0" smtClean="0"/>
          </a:p>
          <a:p>
            <a:r>
              <a:rPr lang="he-IL" dirty="0" smtClean="0"/>
              <a:t>לא לעולם אימא לך </a:t>
            </a:r>
            <a:r>
              <a:rPr lang="he-IL" dirty="0" err="1" smtClean="0"/>
              <a:t>דשדרה</a:t>
            </a:r>
            <a:r>
              <a:rPr lang="he-IL" dirty="0" smtClean="0"/>
              <a:t> וגולגולת ממת אחד בעינן והאי </a:t>
            </a:r>
            <a:r>
              <a:rPr lang="he-IL" dirty="0" err="1" smtClean="0"/>
              <a:t>דקאמר</a:t>
            </a:r>
            <a:r>
              <a:rPr lang="he-IL" dirty="0" smtClean="0"/>
              <a:t> להו הרופאים </a:t>
            </a:r>
            <a:r>
              <a:rPr lang="he-IL" dirty="0" err="1" smtClean="0"/>
              <a:t>דקא</a:t>
            </a:r>
            <a:r>
              <a:rPr lang="he-IL" dirty="0" smtClean="0"/>
              <a:t> מטהר להו לא </a:t>
            </a:r>
            <a:r>
              <a:rPr lang="he-IL" dirty="0" err="1" smtClean="0"/>
              <a:t>מיבעיא</a:t>
            </a:r>
            <a:r>
              <a:rPr lang="he-IL" dirty="0" smtClean="0"/>
              <a:t> </a:t>
            </a:r>
            <a:r>
              <a:rPr lang="he-IL" dirty="0" err="1" smtClean="0"/>
              <a:t>קאמר</a:t>
            </a:r>
            <a:r>
              <a:rPr lang="he-IL" dirty="0" smtClean="0"/>
              <a:t> לא </a:t>
            </a:r>
            <a:r>
              <a:rPr lang="he-IL" dirty="0" err="1" smtClean="0"/>
              <a:t>מיבעיא</a:t>
            </a:r>
            <a:r>
              <a:rPr lang="he-IL" dirty="0" smtClean="0"/>
              <a:t> שדרה וגולגולת דמת אחד כדי שיעור טומאת אהל </a:t>
            </a:r>
            <a:r>
              <a:rPr lang="he-IL" dirty="0" err="1" smtClean="0"/>
              <a:t>דליכא</a:t>
            </a:r>
            <a:r>
              <a:rPr lang="he-IL" dirty="0" smtClean="0"/>
              <a:t> אלא אפילו שדרה ממת אחד וגולגולת ממת אחד </a:t>
            </a:r>
            <a:r>
              <a:rPr lang="he-IL" dirty="0" err="1" smtClean="0"/>
              <a:t>דלדברי</a:t>
            </a:r>
            <a:r>
              <a:rPr lang="he-IL" dirty="0" smtClean="0"/>
              <a:t> </a:t>
            </a:r>
            <a:r>
              <a:rPr lang="he-IL" dirty="0" err="1" smtClean="0"/>
              <a:t>ר''ע</a:t>
            </a:r>
            <a:r>
              <a:rPr lang="he-IL" dirty="0" smtClean="0"/>
              <a:t> </a:t>
            </a:r>
            <a:r>
              <a:rPr lang="he-IL" dirty="0" err="1" smtClean="0"/>
              <a:t>הוה</a:t>
            </a:r>
            <a:r>
              <a:rPr lang="he-IL" dirty="0" smtClean="0"/>
              <a:t> מטמא לא איכא:</a:t>
            </a:r>
            <a:r>
              <a:rPr lang="he-IL" b="1" dirty="0" smtClean="0"/>
              <a:t> </a:t>
            </a:r>
            <a:endParaRPr lang="he-IL" b="0" baseline="0" dirty="0" smtClean="0"/>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4</a:t>
            </a:fld>
            <a:endParaRPr lang="he-IL"/>
          </a:p>
        </p:txBody>
      </p:sp>
    </p:spTree>
    <p:extLst>
      <p:ext uri="{BB962C8B-B14F-4D97-AF65-F5344CB8AC3E}">
        <p14:creationId xmlns:p14="http://schemas.microsoft.com/office/powerpoint/2010/main" val="986920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על אבר מן המת הבא מב' מתים. כגון הזרוע או השוק שיש בו שתי עצמות והאחד בא ממת אחד והאחר בא ממת שני </a:t>
            </a:r>
            <a:r>
              <a:rPr lang="he-IL" dirty="0" err="1" smtClean="0"/>
              <a:t>וקרויין</a:t>
            </a:r>
            <a:r>
              <a:rPr lang="he-IL" dirty="0" smtClean="0"/>
              <a:t> הן אבר אחד:</a:t>
            </a:r>
            <a:r>
              <a:rPr lang="he-IL" b="1" dirty="0" smtClean="0"/>
              <a:t> </a:t>
            </a:r>
          </a:p>
          <a:p>
            <a:endParaRPr lang="he-IL" b="1" dirty="0" smtClean="0"/>
          </a:p>
          <a:p>
            <a:r>
              <a:rPr lang="he-IL" b="1" dirty="0" err="1" smtClean="0"/>
              <a:t>ר''ע</a:t>
            </a:r>
            <a:r>
              <a:rPr lang="he-IL" b="1" dirty="0" smtClean="0"/>
              <a:t> מטמא וחכמים מטהרים</a:t>
            </a:r>
            <a:r>
              <a:rPr lang="he-IL" dirty="0" smtClean="0"/>
              <a:t>. לפי שלא אמרו שיהא מטמא באהל אלא באבר ממת אחד, ואבר מן החי הבא מאדם אחד, וחצי קב עצמות הבא ממת אחד, ורביעית דם הבא ממת אחד במגע ולא באהל ולדברי </a:t>
            </a:r>
            <a:r>
              <a:rPr lang="he-IL" dirty="0" err="1" smtClean="0"/>
              <a:t>ר''ע</a:t>
            </a:r>
            <a:r>
              <a:rPr lang="he-IL" dirty="0" smtClean="0"/>
              <a:t> אפי' באהל, ועצם כשעורה ממת אחד, ובכל אלו היה אומר ר' עקיבא שאפי' הן באין משני מתים הרי אלו </a:t>
            </a:r>
            <a:r>
              <a:rPr lang="he-IL" dirty="0" err="1" smtClean="0"/>
              <a:t>מטמאין</a:t>
            </a:r>
            <a:r>
              <a:rPr lang="he-IL" dirty="0" smtClean="0"/>
              <a:t>: </a:t>
            </a:r>
          </a:p>
          <a:p>
            <a:endParaRPr lang="he-IL" b="0" baseline="0" dirty="0" smtClean="0"/>
          </a:p>
          <a:p>
            <a:r>
              <a:rPr lang="he-IL" b="0" baseline="0" dirty="0" err="1" smtClean="0"/>
              <a:t>תוס</a:t>
            </a:r>
            <a:r>
              <a:rPr lang="he-IL" b="0" baseline="0" dirty="0" smtClean="0"/>
              <a:t>': </a:t>
            </a:r>
            <a:r>
              <a:rPr lang="he-IL" dirty="0" smtClean="0"/>
              <a:t>ועל חצי קב. עצמות שבא מב' מתים. </a:t>
            </a:r>
            <a:r>
              <a:rPr lang="he-IL" dirty="0" err="1" smtClean="0"/>
              <a:t>ומדלא</a:t>
            </a:r>
            <a:r>
              <a:rPr lang="he-IL" dirty="0" smtClean="0"/>
              <a:t> </a:t>
            </a:r>
            <a:r>
              <a:rPr lang="he-IL" dirty="0" err="1" smtClean="0"/>
              <a:t>קאמר</a:t>
            </a:r>
            <a:r>
              <a:rPr lang="he-IL" dirty="0" smtClean="0"/>
              <a:t> הכא ועל רובע עצמות הבא משני מתים </a:t>
            </a:r>
            <a:r>
              <a:rPr lang="he-IL" dirty="0" err="1" smtClean="0"/>
              <a:t>כדתנן</a:t>
            </a:r>
            <a:r>
              <a:rPr lang="he-IL" dirty="0" smtClean="0"/>
              <a:t> במסכת </a:t>
            </a:r>
            <a:r>
              <a:rPr lang="he-IL" dirty="0" err="1" smtClean="0"/>
              <a:t>אהלות</a:t>
            </a:r>
            <a:r>
              <a:rPr lang="he-IL" dirty="0" smtClean="0"/>
              <a:t> (</a:t>
            </a:r>
            <a:r>
              <a:rPr lang="he-IL" dirty="0" err="1" smtClean="0"/>
              <a:t>פ''ב</a:t>
            </a:r>
            <a:r>
              <a:rPr lang="he-IL" dirty="0" smtClean="0"/>
              <a:t> </a:t>
            </a:r>
            <a:r>
              <a:rPr lang="he-IL" dirty="0" err="1" smtClean="0"/>
              <a:t>מ''ו</a:t>
            </a:r>
            <a:r>
              <a:rPr lang="he-IL" dirty="0" smtClean="0"/>
              <a:t>) בפלוגתא </a:t>
            </a:r>
            <a:r>
              <a:rPr lang="he-IL" dirty="0" err="1" smtClean="0"/>
              <a:t>דר''ע</a:t>
            </a:r>
            <a:r>
              <a:rPr lang="he-IL" dirty="0" smtClean="0"/>
              <a:t> ורבנן יש להוכיח </a:t>
            </a:r>
            <a:r>
              <a:rPr lang="he-IL" dirty="0" err="1" smtClean="0"/>
              <a:t>דהכא</a:t>
            </a:r>
            <a:r>
              <a:rPr lang="he-IL" dirty="0" smtClean="0"/>
              <a:t> </a:t>
            </a:r>
            <a:r>
              <a:rPr lang="he-IL" dirty="0" err="1" smtClean="0"/>
              <a:t>לענין</a:t>
            </a:r>
            <a:r>
              <a:rPr lang="he-IL" dirty="0" smtClean="0"/>
              <a:t> תגלחת נזיר איירי דאינו מגלח על פחות מחצי קב ולהכי נקט חצי קב </a:t>
            </a:r>
            <a:r>
              <a:rPr lang="he-IL" dirty="0" err="1" smtClean="0"/>
              <a:t>דעל</a:t>
            </a:r>
            <a:r>
              <a:rPr lang="he-IL" dirty="0" smtClean="0"/>
              <a:t> רובע הקב אפילו ממת אחד אינו מגלח </a:t>
            </a:r>
            <a:r>
              <a:rPr lang="he-IL" dirty="0" err="1" smtClean="0"/>
              <a:t>כדתנן</a:t>
            </a:r>
            <a:r>
              <a:rPr lang="he-IL" dirty="0" smtClean="0"/>
              <a:t> </a:t>
            </a:r>
            <a:r>
              <a:rPr lang="he-IL" dirty="0" err="1" smtClean="0"/>
              <a:t>במתניתין</a:t>
            </a:r>
            <a:r>
              <a:rPr lang="he-IL" dirty="0" smtClean="0"/>
              <a:t> והתם </a:t>
            </a:r>
            <a:r>
              <a:rPr lang="he-IL" dirty="0" err="1" smtClean="0"/>
              <a:t>לענין</a:t>
            </a:r>
            <a:r>
              <a:rPr lang="he-IL" dirty="0" smtClean="0"/>
              <a:t> טומאת אהל גרידא </a:t>
            </a:r>
            <a:r>
              <a:rPr lang="he-IL" dirty="0" err="1" smtClean="0"/>
              <a:t>קתני</a:t>
            </a:r>
            <a:endParaRPr lang="he-IL" b="0" baseline="0" dirty="0" smtClean="0"/>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5</a:t>
            </a:fld>
            <a:endParaRPr lang="he-IL"/>
          </a:p>
        </p:txBody>
      </p:sp>
    </p:spTree>
    <p:extLst>
      <p:ext uri="{BB962C8B-B14F-4D97-AF65-F5344CB8AC3E}">
        <p14:creationId xmlns:p14="http://schemas.microsoft.com/office/powerpoint/2010/main" val="2539599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עצם כשעורה דלא פליגי עליה רבים אלא יחיד לא </a:t>
            </a:r>
            <a:r>
              <a:rPr lang="he-IL" dirty="0" err="1" smtClean="0"/>
              <a:t>חשיב</a:t>
            </a:r>
            <a:r>
              <a:rPr lang="he-IL" dirty="0" smtClean="0"/>
              <a:t> ליה </a:t>
            </a:r>
            <a:r>
              <a:rPr lang="he-IL" dirty="0" err="1" smtClean="0"/>
              <a:t>ממניינא</a:t>
            </a:r>
            <a:r>
              <a:rPr lang="he-IL" dirty="0" smtClean="0"/>
              <a:t> ולעולם או שדרה או גולגולת תנן </a:t>
            </a:r>
            <a:r>
              <a:rPr lang="he-IL" dirty="0" err="1" smtClean="0"/>
              <a:t>וחשיב</a:t>
            </a:r>
            <a:r>
              <a:rPr lang="he-IL" dirty="0" smtClean="0"/>
              <a:t> להו תרי </a:t>
            </a:r>
            <a:r>
              <a:rPr lang="he-IL" dirty="0" err="1" smtClean="0"/>
              <a:t>וליכא</a:t>
            </a:r>
            <a:r>
              <a:rPr lang="he-IL" dirty="0" smtClean="0"/>
              <a:t> בהו אלא ששה </a:t>
            </a:r>
            <a:r>
              <a:rPr lang="he-IL" dirty="0" err="1" smtClean="0"/>
              <a:t>דסמי</a:t>
            </a:r>
            <a:r>
              <a:rPr lang="he-IL" dirty="0" smtClean="0"/>
              <a:t> מכן שעורה</a:t>
            </a:r>
          </a:p>
          <a:p>
            <a:endParaRPr lang="he-IL" b="0" baseline="0" dirty="0" smtClean="0"/>
          </a:p>
          <a:p>
            <a:r>
              <a:rPr lang="he-IL" b="0" baseline="0" dirty="0" err="1" smtClean="0"/>
              <a:t>גליון</a:t>
            </a:r>
            <a:r>
              <a:rPr lang="he-IL" b="0" baseline="0" dirty="0" smtClean="0"/>
              <a:t>: צ"ל </a:t>
            </a:r>
            <a:r>
              <a:rPr lang="he-IL" b="0" baseline="0" dirty="0" err="1" smtClean="0"/>
              <a:t>דתנן</a:t>
            </a:r>
            <a:r>
              <a:rPr lang="he-IL" b="0" baseline="0" dirty="0" smtClean="0"/>
              <a:t> (זה משנה </a:t>
            </a:r>
            <a:r>
              <a:rPr lang="he-IL" b="0" baseline="0" dirty="0" err="1" smtClean="0"/>
              <a:t>אהלות</a:t>
            </a:r>
            <a:r>
              <a:rPr lang="he-IL" b="0" baseline="0" dirty="0" smtClean="0"/>
              <a:t> ב/ז)</a:t>
            </a:r>
            <a:endParaRPr lang="he-IL" b="0" baseline="0" dirty="0" smtClean="0"/>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6</a:t>
            </a:fld>
            <a:endParaRPr lang="he-IL"/>
          </a:p>
        </p:txBody>
      </p:sp>
    </p:spTree>
    <p:extLst>
      <p:ext uri="{BB962C8B-B14F-4D97-AF65-F5344CB8AC3E}">
        <p14:creationId xmlns:p14="http://schemas.microsoft.com/office/powerpoint/2010/main" val="4045114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b="0" baseline="0" dirty="0" smtClean="0"/>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7</a:t>
            </a:fld>
            <a:endParaRPr lang="he-IL"/>
          </a:p>
        </p:txBody>
      </p:sp>
    </p:spTree>
    <p:extLst>
      <p:ext uri="{BB962C8B-B14F-4D97-AF65-F5344CB8AC3E}">
        <p14:creationId xmlns:p14="http://schemas.microsoft.com/office/powerpoint/2010/main" val="1721289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1" dirty="0" err="1" smtClean="0"/>
              <a:t>ואיבעית</a:t>
            </a:r>
            <a:r>
              <a:rPr lang="he-IL" b="1" dirty="0" smtClean="0"/>
              <a:t> אימא כי </a:t>
            </a:r>
            <a:r>
              <a:rPr lang="he-IL" b="1" dirty="0" err="1" smtClean="0"/>
              <a:t>קתני</a:t>
            </a:r>
            <a:r>
              <a:rPr lang="he-IL" b="1" dirty="0" smtClean="0"/>
              <a:t> כל </a:t>
            </a:r>
            <a:r>
              <a:rPr lang="he-IL" b="1" dirty="0" err="1" smtClean="0"/>
              <a:t>היכא</a:t>
            </a:r>
            <a:r>
              <a:rPr lang="he-IL" b="1" dirty="0" smtClean="0"/>
              <a:t> </a:t>
            </a:r>
            <a:r>
              <a:rPr lang="he-IL" b="1" dirty="0" err="1" smtClean="0"/>
              <a:t>דנזיר</a:t>
            </a:r>
            <a:r>
              <a:rPr lang="he-IL" b="1" dirty="0" smtClean="0"/>
              <a:t> מגלח על אהילו </a:t>
            </a:r>
            <a:r>
              <a:rPr lang="he-IL" b="1" dirty="0" err="1" smtClean="0"/>
              <a:t>לאפוקי</a:t>
            </a:r>
            <a:r>
              <a:rPr lang="he-IL" b="1" dirty="0" smtClean="0"/>
              <a:t> </a:t>
            </a:r>
            <a:r>
              <a:rPr lang="he-IL" dirty="0" smtClean="0"/>
              <a:t>. עצם כשעורה </a:t>
            </a:r>
            <a:r>
              <a:rPr lang="he-IL" dirty="0" err="1" smtClean="0"/>
              <a:t>דלדברי</a:t>
            </a:r>
            <a:r>
              <a:rPr lang="he-IL" dirty="0" smtClean="0"/>
              <a:t> </a:t>
            </a:r>
            <a:r>
              <a:rPr lang="he-IL" dirty="0" err="1" smtClean="0"/>
              <a:t>הכל</a:t>
            </a:r>
            <a:r>
              <a:rPr lang="he-IL" dirty="0" smtClean="0"/>
              <a:t> לא מיטמא נזיר על אהילו </a:t>
            </a:r>
            <a:r>
              <a:rPr lang="he-IL" dirty="0" err="1" smtClean="0"/>
              <a:t>וא</a:t>
            </a:r>
            <a:r>
              <a:rPr lang="he-IL" dirty="0" smtClean="0"/>
              <a:t>''ת רביעית דם דלא מיטמא באהילו </a:t>
            </a:r>
            <a:r>
              <a:rPr lang="he-IL" dirty="0" err="1" smtClean="0"/>
              <a:t>וקתני</a:t>
            </a:r>
            <a:r>
              <a:rPr lang="he-IL" dirty="0" smtClean="0"/>
              <a:t> </a:t>
            </a:r>
            <a:r>
              <a:rPr lang="he-IL" dirty="0" err="1" smtClean="0"/>
              <a:t>לר</a:t>
            </a:r>
            <a:r>
              <a:rPr lang="he-IL" dirty="0" smtClean="0"/>
              <a:t>''ע מיטמא נזיר באהילו </a:t>
            </a:r>
            <a:r>
              <a:rPr lang="he-IL" dirty="0" err="1" smtClean="0"/>
              <a:t>דאיהו</a:t>
            </a:r>
            <a:r>
              <a:rPr lang="he-IL" dirty="0" smtClean="0"/>
              <a:t> משמע ליה מעל כל נפשות מת לא יבא </a:t>
            </a:r>
            <a:r>
              <a:rPr lang="he-IL" dirty="0" err="1" smtClean="0"/>
              <a:t>כדאמרינן</a:t>
            </a:r>
            <a:r>
              <a:rPr lang="he-IL" dirty="0" smtClean="0"/>
              <a:t> לעיל (דף לח.) מנין לרביעית דם שמטמא באהל </a:t>
            </a:r>
            <a:r>
              <a:rPr lang="he-IL" dirty="0" err="1" smtClean="0"/>
              <a:t>כו</a:t>
            </a:r>
            <a:r>
              <a:rPr lang="he-IL" dirty="0" smtClean="0"/>
              <a:t>':</a:t>
            </a:r>
            <a:r>
              <a:rPr lang="he-IL" b="1" dirty="0" smtClean="0"/>
              <a:t> </a:t>
            </a:r>
            <a:endParaRPr lang="he-IL" b="0" baseline="0" dirty="0" smtClean="0"/>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8</a:t>
            </a:fld>
            <a:endParaRPr lang="he-IL"/>
          </a:p>
        </p:txBody>
      </p:sp>
    </p:spTree>
    <p:extLst>
      <p:ext uri="{BB962C8B-B14F-4D97-AF65-F5344CB8AC3E}">
        <p14:creationId xmlns:p14="http://schemas.microsoft.com/office/powerpoint/2010/main" val="1784787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0" baseline="0" dirty="0" smtClean="0"/>
              <a:t>שהרי </a:t>
            </a:r>
            <a:r>
              <a:rPr lang="he-IL" b="0" baseline="0" dirty="0" err="1" smtClean="0"/>
              <a:t>למודו</a:t>
            </a:r>
            <a:r>
              <a:rPr lang="he-IL" b="0" baseline="0" dirty="0" smtClean="0"/>
              <a:t> של רבי עקיבא בידו – שהוא ממשיך לשנות דין זה לתלמידיו, </a:t>
            </a:r>
            <a:r>
              <a:rPr lang="he-IL" b="0" baseline="0" dirty="0" err="1" smtClean="0"/>
              <a:t>בשטמ"ק</a:t>
            </a:r>
            <a:r>
              <a:rPr lang="he-IL" b="0" baseline="0" dirty="0" smtClean="0"/>
              <a:t> כתב שכמה פעמים חזר רבי עקיבא על תלמודו ולא שמעתי משום אדם שחזר בו מרביעית דם.</a:t>
            </a:r>
          </a:p>
          <a:p>
            <a:endParaRPr lang="he-IL" b="0" baseline="0" dirty="0" smtClean="0"/>
          </a:p>
          <a:p>
            <a:r>
              <a:rPr lang="he-IL" b="0" baseline="0" dirty="0" err="1" smtClean="0"/>
              <a:t>תוס</a:t>
            </a:r>
            <a:r>
              <a:rPr lang="he-IL" b="0" baseline="0" dirty="0" smtClean="0"/>
              <a:t>' לח עמוד א: </a:t>
            </a:r>
            <a:r>
              <a:rPr lang="he-IL" b="1" dirty="0" smtClean="0"/>
              <a:t>על</a:t>
            </a:r>
            <a:r>
              <a:rPr lang="he-IL" dirty="0" smtClean="0"/>
              <a:t> כל נפשות מת לא יבא. נפשות משמע תרי ומת משמע שיעור אחד והוא רביעית דם לנפש שהנפש תלוי בו </a:t>
            </a:r>
            <a:r>
              <a:rPr lang="he-IL" dirty="0" err="1" smtClean="0"/>
              <a:t>כדאמר</a:t>
            </a:r>
            <a:r>
              <a:rPr lang="he-IL" dirty="0" smtClean="0"/>
              <a:t> (שבת דף לא:) רביעית דם נתתי בכם </a:t>
            </a:r>
            <a:r>
              <a:rPr lang="he-IL" dirty="0" err="1" smtClean="0"/>
              <a:t>כו</a:t>
            </a:r>
            <a:r>
              <a:rPr lang="he-IL" dirty="0" smtClean="0"/>
              <a:t>':</a:t>
            </a:r>
          </a:p>
          <a:p>
            <a:endParaRPr lang="he-IL" b="0" baseline="0" dirty="0" smtClean="0"/>
          </a:p>
          <a:p>
            <a:r>
              <a:rPr lang="he-IL" b="1" dirty="0" smtClean="0"/>
              <a:t>עד ימיו</a:t>
            </a:r>
            <a:r>
              <a:rPr lang="he-IL" dirty="0" smtClean="0"/>
              <a:t>. כלומר כל ימיו היה מטמא </a:t>
            </a:r>
            <a:r>
              <a:rPr lang="he-IL" dirty="0" err="1" smtClean="0"/>
              <a:t>ר''ע</a:t>
            </a:r>
            <a:r>
              <a:rPr lang="he-IL" dirty="0" smtClean="0"/>
              <a:t> שמא משמת חזר בו:</a:t>
            </a:r>
            <a:r>
              <a:rPr lang="he-IL" b="1" dirty="0" smtClean="0"/>
              <a:t> הושחרו שיניו</a:t>
            </a:r>
            <a:r>
              <a:rPr lang="he-IL" dirty="0" smtClean="0"/>
              <a:t>. של </a:t>
            </a:r>
            <a:r>
              <a:rPr lang="he-IL" dirty="0" err="1" smtClean="0"/>
              <a:t>ר''ש</a:t>
            </a:r>
            <a:r>
              <a:rPr lang="he-IL" dirty="0" smtClean="0"/>
              <a:t>:</a:t>
            </a:r>
            <a:r>
              <a:rPr lang="he-IL" b="1" dirty="0" smtClean="0"/>
              <a:t> מפני תעניותיו</a:t>
            </a:r>
            <a:r>
              <a:rPr lang="he-IL" dirty="0" smtClean="0"/>
              <a:t>. לפי שדרך גנאי היה </a:t>
            </a:r>
            <a:r>
              <a:rPr lang="he-IL" dirty="0" err="1" smtClean="0"/>
              <a:t>משתעי</a:t>
            </a:r>
            <a:r>
              <a:rPr lang="he-IL" dirty="0" smtClean="0"/>
              <a:t> עליה </a:t>
            </a:r>
            <a:r>
              <a:rPr lang="he-IL" dirty="0" err="1" smtClean="0"/>
              <a:t>דר''ע</a:t>
            </a:r>
            <a:r>
              <a:rPr lang="he-IL" dirty="0" smtClean="0"/>
              <a:t> ואמר אם משמת חזר בו:</a:t>
            </a:r>
            <a:endParaRPr lang="he-IL" b="0" baseline="0" dirty="0" smtClean="0"/>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9</a:t>
            </a:fld>
            <a:endParaRPr lang="he-IL"/>
          </a:p>
        </p:txBody>
      </p:sp>
    </p:spTree>
    <p:extLst>
      <p:ext uri="{BB962C8B-B14F-4D97-AF65-F5344CB8AC3E}">
        <p14:creationId xmlns:p14="http://schemas.microsoft.com/office/powerpoint/2010/main" val="35068302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0" baseline="0" dirty="0" smtClean="0"/>
              <a:t>הברייתא עוסקת בדין רובע קב עצמות מן המת המטמא באהל</a:t>
            </a:r>
          </a:p>
          <a:p>
            <a:endParaRPr lang="he-IL" b="0" baseline="0" dirty="0" smtClean="0"/>
          </a:p>
          <a:p>
            <a:r>
              <a:rPr lang="he-IL" b="0" baseline="0" dirty="0" smtClean="0"/>
              <a:t>ב"ש אומרים רובע עצמות המטמא באוהל אף </a:t>
            </a:r>
            <a:r>
              <a:rPr lang="he-IL" b="0" baseline="0" dirty="0" err="1" smtClean="0"/>
              <a:t>ממקצתם</a:t>
            </a:r>
            <a:r>
              <a:rPr lang="he-IL" b="0" baseline="0" dirty="0" smtClean="0"/>
              <a:t> של עצמות המת ואף באופן שישנן רק שתים או שלש עצמות מן המת.</a:t>
            </a:r>
          </a:p>
          <a:p>
            <a:endParaRPr lang="he-IL" b="0" baseline="0" dirty="0" smtClean="0"/>
          </a:p>
          <a:p>
            <a:r>
              <a:rPr lang="he-IL" b="0" baseline="0" dirty="0" err="1" smtClean="0"/>
              <a:t>תוס</a:t>
            </a:r>
            <a:r>
              <a:rPr lang="he-IL" b="0" baseline="0" dirty="0" smtClean="0"/>
              <a:t>': </a:t>
            </a:r>
            <a:r>
              <a:rPr lang="he-IL" dirty="0" smtClean="0"/>
              <a:t>ובית הלל אומרים מן הגויה פירוש מעיקר הגויה</a:t>
            </a:r>
          </a:p>
          <a:p>
            <a:endParaRPr lang="he-IL" dirty="0" smtClean="0"/>
          </a:p>
          <a:p>
            <a:r>
              <a:rPr lang="he-IL" dirty="0" smtClean="0"/>
              <a:t>דהיינו לדעת בית הלל דין זה</a:t>
            </a:r>
            <a:r>
              <a:rPr lang="he-IL" baseline="0" dirty="0" smtClean="0"/>
              <a:t> של רובע רב עצמות נאמר רק באופן שנטל רובע הקב מן העצמות שהם עיקר הגוף או מרוב </a:t>
            </a:r>
            <a:r>
              <a:rPr lang="he-IL" baseline="0" dirty="0" err="1" smtClean="0"/>
              <a:t>הבנין</a:t>
            </a:r>
            <a:r>
              <a:rPr lang="he-IL" baseline="0" dirty="0" smtClean="0"/>
              <a:t> שנטל מן עצמות הירכיים והשוקיים שהם רוב גובהו של אדם, או מרוב </a:t>
            </a:r>
            <a:r>
              <a:rPr lang="he-IL" baseline="0" dirty="0" err="1" smtClean="0"/>
              <a:t>המנין</a:t>
            </a:r>
            <a:r>
              <a:rPr lang="he-IL" dirty="0" smtClean="0"/>
              <a:t> היינו 125 אברים.</a:t>
            </a:r>
          </a:p>
          <a:p>
            <a:endParaRPr lang="he-IL" dirty="0" smtClean="0"/>
          </a:p>
          <a:p>
            <a:r>
              <a:rPr lang="he-IL" dirty="0" err="1" smtClean="0"/>
              <a:t>מתוס</a:t>
            </a:r>
            <a:r>
              <a:rPr lang="he-IL" dirty="0" smtClean="0"/>
              <a:t>' מתבאר שמדובר שחתך מכל ה125 העצמות מקצת או שחתך מקצת מן עצמות הירכיים והשוקיים כי אם זה</a:t>
            </a:r>
            <a:r>
              <a:rPr lang="he-IL" baseline="0" dirty="0" smtClean="0"/>
              <a:t> בשלמותם אז מטמאות באוהל אף כשאין בהם שיעור רובע הקב.</a:t>
            </a:r>
          </a:p>
          <a:p>
            <a:endParaRPr lang="he-IL" baseline="0" dirty="0" smtClean="0"/>
          </a:p>
          <a:p>
            <a:r>
              <a:rPr lang="he-IL" baseline="0" dirty="0" err="1" smtClean="0"/>
              <a:t>רש"ש</a:t>
            </a:r>
            <a:r>
              <a:rPr lang="he-IL" baseline="0" dirty="0" smtClean="0"/>
              <a:t> מבאר את תחילת דברי ב"ש וב"ה שזו הלשון </a:t>
            </a:r>
            <a:r>
              <a:rPr lang="he-IL" baseline="0" dirty="0" err="1" smtClean="0"/>
              <a:t>שהיתה</a:t>
            </a:r>
            <a:r>
              <a:rPr lang="he-IL" baseline="0" dirty="0" smtClean="0"/>
              <a:t> הלכה ואז המשך דבריהם מבאר את הכוונה – עיין שם.</a:t>
            </a:r>
          </a:p>
          <a:p>
            <a:endParaRPr lang="he-IL" baseline="0" dirty="0" smtClean="0"/>
          </a:p>
          <a:p>
            <a:r>
              <a:rPr lang="he-IL" baseline="0" dirty="0" err="1" smtClean="0"/>
              <a:t>תוס</a:t>
            </a:r>
            <a:r>
              <a:rPr lang="he-IL" baseline="0" dirty="0" smtClean="0"/>
              <a:t>': </a:t>
            </a:r>
            <a:r>
              <a:rPr lang="he-IL" dirty="0" smtClean="0"/>
              <a:t>ומב' או משלשה </a:t>
            </a:r>
            <a:r>
              <a:rPr lang="he-IL" dirty="0" err="1" smtClean="0"/>
              <a:t>דקאמרי</a:t>
            </a:r>
            <a:r>
              <a:rPr lang="he-IL" dirty="0" smtClean="0"/>
              <a:t> </a:t>
            </a:r>
            <a:r>
              <a:rPr lang="he-IL" dirty="0" err="1" smtClean="0"/>
              <a:t>ב''ש</a:t>
            </a:r>
            <a:r>
              <a:rPr lang="he-IL" dirty="0" smtClean="0"/>
              <a:t> לאו דווקא אלא כלומר רובע עצמות הבא מרוב </a:t>
            </a:r>
            <a:r>
              <a:rPr lang="he-IL" dirty="0" err="1" smtClean="0"/>
              <a:t>הבנין</a:t>
            </a:r>
            <a:r>
              <a:rPr lang="he-IL" dirty="0" smtClean="0"/>
              <a:t> ורוב </a:t>
            </a:r>
            <a:r>
              <a:rPr lang="he-IL" dirty="0" err="1" smtClean="0"/>
              <a:t>המנין</a:t>
            </a:r>
            <a:r>
              <a:rPr lang="he-IL" dirty="0" smtClean="0"/>
              <a:t> הוי לגובה האדם ירך </a:t>
            </a:r>
            <a:r>
              <a:rPr lang="he-IL" dirty="0" err="1" smtClean="0"/>
              <a:t>ע''ג</a:t>
            </a:r>
            <a:r>
              <a:rPr lang="he-IL" dirty="0" smtClean="0"/>
              <a:t> שני שוקים ויש מפרשים דשני שוקים וירך אחד קרי שנים לפי שהשוקים דקים ביותר והוו כחד ועם ירך אחד נחשבים כשני עצמות ושני </a:t>
            </a:r>
            <a:r>
              <a:rPr lang="he-IL" dirty="0" err="1" smtClean="0"/>
              <a:t>ירכים</a:t>
            </a:r>
            <a:r>
              <a:rPr lang="he-IL" dirty="0" smtClean="0"/>
              <a:t> ושוק אחד הרי שלשה לפי </a:t>
            </a:r>
            <a:r>
              <a:rPr lang="he-IL" dirty="0" err="1" smtClean="0"/>
              <a:t>שהירכים</a:t>
            </a:r>
            <a:r>
              <a:rPr lang="he-IL" dirty="0" smtClean="0"/>
              <a:t> עבים וגדולים </a:t>
            </a:r>
            <a:r>
              <a:rPr lang="he-IL" dirty="0" err="1" smtClean="0"/>
              <a:t>נחשבין</a:t>
            </a:r>
            <a:r>
              <a:rPr lang="he-IL" dirty="0" smtClean="0"/>
              <a:t> כשנים והשוק עמהם הרי שלשה:</a:t>
            </a:r>
            <a:r>
              <a:rPr lang="he-IL" b="1" dirty="0" smtClean="0"/>
              <a:t> </a:t>
            </a:r>
          </a:p>
          <a:p>
            <a:endParaRPr lang="he-IL" b="1" dirty="0" smtClean="0"/>
          </a:p>
          <a:p>
            <a:r>
              <a:rPr lang="he-IL" b="1" dirty="0" err="1" smtClean="0"/>
              <a:t>תוס</a:t>
            </a:r>
            <a:r>
              <a:rPr lang="he-IL" b="1" dirty="0" smtClean="0"/>
              <a:t>': </a:t>
            </a:r>
            <a:r>
              <a:rPr lang="he-IL" b="1" dirty="0" err="1" smtClean="0"/>
              <a:t>וב</a:t>
            </a:r>
            <a:r>
              <a:rPr lang="he-IL" b="1" dirty="0" smtClean="0"/>
              <a:t>''ה</a:t>
            </a:r>
            <a:r>
              <a:rPr lang="he-IL" dirty="0" smtClean="0"/>
              <a:t> אומרים מן הגויה מרוב </a:t>
            </a:r>
            <a:r>
              <a:rPr lang="he-IL" dirty="0" err="1" smtClean="0"/>
              <a:t>המנין</a:t>
            </a:r>
            <a:r>
              <a:rPr lang="he-IL" dirty="0" smtClean="0"/>
              <a:t>. הואיל וישנו ברוב </a:t>
            </a:r>
            <a:r>
              <a:rPr lang="he-IL" dirty="0" err="1" smtClean="0"/>
              <a:t>המנין</a:t>
            </a:r>
            <a:r>
              <a:rPr lang="he-IL" dirty="0" smtClean="0"/>
              <a:t> דהיינו מפרקי </a:t>
            </a:r>
            <a:r>
              <a:rPr lang="he-IL" dirty="0" err="1" smtClean="0"/>
              <a:t>ידים</a:t>
            </a:r>
            <a:r>
              <a:rPr lang="he-IL" dirty="0" smtClean="0"/>
              <a:t> ורגלים </a:t>
            </a:r>
            <a:r>
              <a:rPr lang="he-IL" dirty="0" err="1" smtClean="0"/>
              <a:t>וב</a:t>
            </a:r>
            <a:r>
              <a:rPr lang="he-IL" dirty="0" smtClean="0"/>
              <a:t>''ש איירו ברובע הבא מרוב </a:t>
            </a:r>
            <a:r>
              <a:rPr lang="he-IL" dirty="0" err="1" smtClean="0"/>
              <a:t>הבנין</a:t>
            </a:r>
            <a:r>
              <a:rPr lang="he-IL" dirty="0" smtClean="0"/>
              <a:t> </a:t>
            </a:r>
            <a:r>
              <a:rPr lang="he-IL" dirty="0" err="1" smtClean="0"/>
              <a:t>וב</a:t>
            </a:r>
            <a:r>
              <a:rPr lang="he-IL" dirty="0" smtClean="0"/>
              <a:t>''ה איירו ברובע הבא מרוב </a:t>
            </a:r>
            <a:r>
              <a:rPr lang="he-IL" dirty="0" err="1" smtClean="0"/>
              <a:t>המנין</a:t>
            </a:r>
            <a:r>
              <a:rPr lang="he-IL" dirty="0" smtClean="0"/>
              <a:t> ומר אמר </a:t>
            </a:r>
            <a:r>
              <a:rPr lang="he-IL" dirty="0" err="1" smtClean="0"/>
              <a:t>חדא</a:t>
            </a:r>
            <a:r>
              <a:rPr lang="he-IL" dirty="0" smtClean="0"/>
              <a:t> ומר אמר </a:t>
            </a:r>
            <a:r>
              <a:rPr lang="he-IL" dirty="0" err="1" smtClean="0"/>
              <a:t>חדא</a:t>
            </a:r>
            <a:r>
              <a:rPr lang="he-IL" dirty="0" smtClean="0"/>
              <a:t> ולא פליגי </a:t>
            </a:r>
          </a:p>
          <a:p>
            <a:r>
              <a:rPr lang="he-IL" dirty="0" smtClean="0"/>
              <a:t>ומפרקי </a:t>
            </a:r>
            <a:r>
              <a:rPr lang="he-IL" dirty="0" err="1" smtClean="0"/>
              <a:t>ידים</a:t>
            </a:r>
            <a:r>
              <a:rPr lang="he-IL" dirty="0" smtClean="0"/>
              <a:t> ורגלים </a:t>
            </a:r>
            <a:r>
              <a:rPr lang="he-IL" dirty="0" err="1" smtClean="0"/>
              <a:t>תנינא</a:t>
            </a:r>
            <a:r>
              <a:rPr lang="he-IL" dirty="0" smtClean="0"/>
              <a:t> רוב </a:t>
            </a:r>
            <a:r>
              <a:rPr lang="he-IL" dirty="0" err="1" smtClean="0"/>
              <a:t>המנין</a:t>
            </a:r>
            <a:r>
              <a:rPr lang="he-IL" dirty="0" smtClean="0"/>
              <a:t> בלא רוב </a:t>
            </a:r>
            <a:r>
              <a:rPr lang="he-IL" dirty="0" err="1" smtClean="0"/>
              <a:t>הבנין</a:t>
            </a:r>
            <a:r>
              <a:rPr lang="he-IL" dirty="0" smtClean="0"/>
              <a:t> </a:t>
            </a:r>
            <a:r>
              <a:rPr lang="he-IL" dirty="0" err="1" smtClean="0"/>
              <a:t>כדמפרש</a:t>
            </a:r>
            <a:r>
              <a:rPr lang="he-IL" dirty="0" smtClean="0"/>
              <a:t> במסכת </a:t>
            </a:r>
            <a:r>
              <a:rPr lang="he-IL" dirty="0" err="1" smtClean="0"/>
              <a:t>אהלות</a:t>
            </a:r>
            <a:r>
              <a:rPr lang="he-IL" dirty="0" smtClean="0"/>
              <a:t> (</a:t>
            </a:r>
            <a:r>
              <a:rPr lang="he-IL" dirty="0" err="1" smtClean="0"/>
              <a:t>פ''א</a:t>
            </a:r>
            <a:r>
              <a:rPr lang="he-IL" dirty="0" smtClean="0"/>
              <a:t> </a:t>
            </a:r>
            <a:r>
              <a:rPr lang="he-IL" dirty="0" err="1" smtClean="0"/>
              <a:t>מ''ח</a:t>
            </a:r>
            <a:r>
              <a:rPr lang="he-IL" dirty="0" smtClean="0"/>
              <a:t>) דפרסת הרגלים יש ל' ששה בכל אצבע ובפיסת היד שלשים ששה בכל אצבע הרי </a:t>
            </a:r>
            <a:r>
              <a:rPr lang="he-IL" dirty="0" err="1" smtClean="0"/>
              <a:t>ק''כ</a:t>
            </a:r>
            <a:r>
              <a:rPr lang="he-IL" dirty="0" smtClean="0"/>
              <a:t> אברים </a:t>
            </a:r>
            <a:r>
              <a:rPr lang="he-IL" dirty="0" err="1" smtClean="0"/>
              <a:t>בידים</a:t>
            </a:r>
            <a:r>
              <a:rPr lang="he-IL" dirty="0" smtClean="0"/>
              <a:t> וברגלים:</a:t>
            </a:r>
          </a:p>
          <a:p>
            <a:endParaRPr lang="he-IL" dirty="0" smtClean="0"/>
          </a:p>
          <a:p>
            <a:r>
              <a:rPr lang="he-IL" dirty="0" smtClean="0"/>
              <a:t>הגמרא הבינה שמאחר שלדעת שמאי די בעצם אחת מן השדרה או הגולגולת</a:t>
            </a:r>
            <a:r>
              <a:rPr lang="he-IL" baseline="0" dirty="0" smtClean="0"/>
              <a:t> כדי לטמא באהל אזי אף לדעת החולקים עליו וסוברים שאין טומאה בעצם אחת אלא בשדרה וגולגולת שלימים מכל מקום אינם מצריכים גם שדרה וגם גולגולת אלא די באחד מהם.</a:t>
            </a:r>
            <a:endParaRPr lang="he-IL" dirty="0" smtClean="0"/>
          </a:p>
        </p:txBody>
      </p:sp>
      <p:sp>
        <p:nvSpPr>
          <p:cNvPr id="4" name="מציין מיקום של מספר שקופית 3"/>
          <p:cNvSpPr>
            <a:spLocks noGrp="1"/>
          </p:cNvSpPr>
          <p:nvPr>
            <p:ph type="sldNum" sz="quarter" idx="10"/>
          </p:nvPr>
        </p:nvSpPr>
        <p:spPr/>
        <p:txBody>
          <a:bodyPr/>
          <a:lstStyle/>
          <a:p>
            <a:fld id="{88125537-8725-4A13-8BEE-395E38D92F7F}" type="slidenum">
              <a:rPr lang="he-IL" smtClean="0"/>
              <a:t>10</a:t>
            </a:fld>
            <a:endParaRPr lang="he-IL"/>
          </a:p>
        </p:txBody>
      </p:sp>
    </p:spTree>
    <p:extLst>
      <p:ext uri="{BB962C8B-B14F-4D97-AF65-F5344CB8AC3E}">
        <p14:creationId xmlns:p14="http://schemas.microsoft.com/office/powerpoint/2010/main" val="1635915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FBEC2D9F-8966-4E40-B24B-F4D66135C1D0}" type="datetimeFigureOut">
              <a:rPr lang="he-IL" smtClean="0"/>
              <a:t>ל'/תשרי/תשע"ו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1201113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BEC2D9F-8966-4E40-B24B-F4D66135C1D0}" type="datetimeFigureOut">
              <a:rPr lang="he-IL" smtClean="0"/>
              <a:t>ל'/תשרי/תשע"ו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3879446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BEC2D9F-8966-4E40-B24B-F4D66135C1D0}" type="datetimeFigureOut">
              <a:rPr lang="he-IL" smtClean="0"/>
              <a:t>ל'/תשרי/תשע"ו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2700311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BEC2D9F-8966-4E40-B24B-F4D66135C1D0}" type="datetimeFigureOut">
              <a:rPr lang="he-IL" smtClean="0"/>
              <a:t>ל'/תשרי/תשע"ו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1530167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FBEC2D9F-8966-4E40-B24B-F4D66135C1D0}" type="datetimeFigureOut">
              <a:rPr lang="he-IL" smtClean="0"/>
              <a:t>ל'/תשרי/תשע"ו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437334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FBEC2D9F-8966-4E40-B24B-F4D66135C1D0}" type="datetimeFigureOut">
              <a:rPr lang="he-IL" smtClean="0"/>
              <a:t>ל'/תשרי/תשע"ו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3633545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FBEC2D9F-8966-4E40-B24B-F4D66135C1D0}" type="datetimeFigureOut">
              <a:rPr lang="he-IL" smtClean="0"/>
              <a:t>ל'/תשרי/תשע"ו</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1702474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FBEC2D9F-8966-4E40-B24B-F4D66135C1D0}" type="datetimeFigureOut">
              <a:rPr lang="he-IL" smtClean="0"/>
              <a:t>ל'/תשרי/תשע"ו</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3991671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FBEC2D9F-8966-4E40-B24B-F4D66135C1D0}" type="datetimeFigureOut">
              <a:rPr lang="he-IL" smtClean="0"/>
              <a:t>ל'/תשרי/תשע"ו</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2131395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FBEC2D9F-8966-4E40-B24B-F4D66135C1D0}" type="datetimeFigureOut">
              <a:rPr lang="he-IL" smtClean="0"/>
              <a:t>ל'/תשרי/תשע"ו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4096772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FBEC2D9F-8966-4E40-B24B-F4D66135C1D0}" type="datetimeFigureOut">
              <a:rPr lang="he-IL" smtClean="0"/>
              <a:t>ל'/תשרי/תשע"ו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8519CE8-638D-4695-9CFF-D273E3DA2D53}" type="slidenum">
              <a:rPr lang="he-IL" smtClean="0"/>
              <a:t>‹#›</a:t>
            </a:fld>
            <a:endParaRPr lang="he-IL"/>
          </a:p>
        </p:txBody>
      </p:sp>
    </p:spTree>
    <p:extLst>
      <p:ext uri="{BB962C8B-B14F-4D97-AF65-F5344CB8AC3E}">
        <p14:creationId xmlns:p14="http://schemas.microsoft.com/office/powerpoint/2010/main" val="4005683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BEC2D9F-8966-4E40-B24B-F4D66135C1D0}" type="datetimeFigureOut">
              <a:rPr lang="he-IL" smtClean="0"/>
              <a:t>ל'/תשרי/תשע"ו</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8519CE8-638D-4695-9CFF-D273E3DA2D53}" type="slidenum">
              <a:rPr lang="he-IL" smtClean="0"/>
              <a:t>‹#›</a:t>
            </a:fld>
            <a:endParaRPr lang="he-IL"/>
          </a:p>
        </p:txBody>
      </p:sp>
    </p:spTree>
    <p:extLst>
      <p:ext uri="{BB962C8B-B14F-4D97-AF65-F5344CB8AC3E}">
        <p14:creationId xmlns:p14="http://schemas.microsoft.com/office/powerpoint/2010/main" val="2161164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daf-yomi@daf-yomi.com"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mailto:daf-yomi@daf-yomi.com"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2675" y="116632"/>
            <a:ext cx="4438650" cy="1038225"/>
          </a:xfrm>
          <a:prstGeom prst="rect">
            <a:avLst/>
          </a:prstGeom>
        </p:spPr>
      </p:pic>
      <p:sp>
        <p:nvSpPr>
          <p:cNvPr id="5" name="TextBox 4"/>
          <p:cNvSpPr txBox="1"/>
          <p:nvPr/>
        </p:nvSpPr>
        <p:spPr>
          <a:xfrm>
            <a:off x="395536" y="1282828"/>
            <a:ext cx="8424936" cy="5016758"/>
          </a:xfrm>
          <a:prstGeom prst="rect">
            <a:avLst/>
          </a:prstGeom>
          <a:noFill/>
        </p:spPr>
        <p:txBody>
          <a:bodyPr wrap="square" rtlCol="1">
            <a:spAutoFit/>
          </a:bodyPr>
          <a:lstStyle/>
          <a:p>
            <a:pPr algn="ctr"/>
            <a:r>
              <a:rPr lang="he-IL" sz="2800" b="1" dirty="0">
                <a:solidFill>
                  <a:srgbClr val="EEECE1">
                    <a:lumMod val="50000"/>
                  </a:srgbClr>
                </a:solidFill>
              </a:rPr>
              <a:t>ברוכים </a:t>
            </a:r>
            <a:r>
              <a:rPr lang="he-IL" sz="2800" b="1" dirty="0" smtClean="0">
                <a:solidFill>
                  <a:srgbClr val="EEECE1">
                    <a:lumMod val="50000"/>
                  </a:srgbClr>
                </a:solidFill>
              </a:rPr>
              <a:t>הבאים ל</a:t>
            </a:r>
            <a:endParaRPr lang="he-IL" sz="2800" b="1" dirty="0">
              <a:solidFill>
                <a:srgbClr val="EEECE1">
                  <a:lumMod val="50000"/>
                </a:srgbClr>
              </a:solidFill>
            </a:endParaRPr>
          </a:p>
          <a:p>
            <a:pPr algn="ctr"/>
            <a:r>
              <a:rPr lang="he-IL" sz="4000" b="1" dirty="0" smtClean="0">
                <a:solidFill>
                  <a:srgbClr val="C0504D">
                    <a:lumMod val="75000"/>
                  </a:srgbClr>
                </a:solidFill>
              </a:rPr>
              <a:t>שיעור דף יומי אונליין</a:t>
            </a:r>
          </a:p>
          <a:p>
            <a:pPr algn="ctr"/>
            <a:endParaRPr lang="he-IL" sz="2400" b="1" dirty="0">
              <a:solidFill>
                <a:srgbClr val="C0504D">
                  <a:lumMod val="75000"/>
                </a:srgbClr>
              </a:solidFill>
            </a:endParaRPr>
          </a:p>
          <a:p>
            <a:pPr algn="ctr"/>
            <a:r>
              <a:rPr lang="he-IL" sz="2400" b="1" dirty="0" smtClean="0">
                <a:solidFill>
                  <a:srgbClr val="C0504D">
                    <a:lumMod val="75000"/>
                  </a:srgbClr>
                </a:solidFill>
              </a:rPr>
              <a:t>יום </a:t>
            </a:r>
            <a:r>
              <a:rPr lang="he-IL" sz="2400" b="1" dirty="0" smtClean="0">
                <a:solidFill>
                  <a:srgbClr val="C0504D">
                    <a:lumMod val="75000"/>
                  </a:srgbClr>
                </a:solidFill>
              </a:rPr>
              <a:t>שלישי ל' בתשרי</a:t>
            </a:r>
            <a:r>
              <a:rPr lang="he-IL" sz="2400" b="1" dirty="0" smtClean="0">
                <a:solidFill>
                  <a:srgbClr val="C0504D">
                    <a:lumMod val="75000"/>
                  </a:srgbClr>
                </a:solidFill>
              </a:rPr>
              <a:t> </a:t>
            </a:r>
            <a:r>
              <a:rPr lang="he-IL" sz="2400" b="1" dirty="0" smtClean="0">
                <a:solidFill>
                  <a:srgbClr val="C0504D">
                    <a:lumMod val="75000"/>
                  </a:srgbClr>
                </a:solidFill>
              </a:rPr>
              <a:t>תשע"ו</a:t>
            </a:r>
          </a:p>
          <a:p>
            <a:pPr algn="ctr"/>
            <a:endParaRPr lang="he-IL" sz="2400" b="1" dirty="0" smtClean="0">
              <a:solidFill>
                <a:srgbClr val="C0504D">
                  <a:lumMod val="75000"/>
                </a:srgbClr>
              </a:solidFill>
            </a:endParaRPr>
          </a:p>
          <a:p>
            <a:pPr algn="ctr"/>
            <a:r>
              <a:rPr lang="he-IL" sz="2400" b="1" dirty="0" smtClean="0">
                <a:solidFill>
                  <a:srgbClr val="C0504D">
                    <a:lumMod val="75000"/>
                  </a:srgbClr>
                </a:solidFill>
              </a:rPr>
              <a:t>השיעור יתחיל בשעה 21:00</a:t>
            </a:r>
          </a:p>
          <a:p>
            <a:pPr algn="ctr"/>
            <a:endParaRPr lang="he-IL" sz="2400" b="1" dirty="0">
              <a:solidFill>
                <a:srgbClr val="C0504D">
                  <a:lumMod val="75000"/>
                </a:srgbClr>
              </a:solidFill>
            </a:endParaRPr>
          </a:p>
          <a:p>
            <a:pPr algn="ctr"/>
            <a:r>
              <a:rPr lang="he-IL" sz="2400" b="1" dirty="0">
                <a:solidFill>
                  <a:srgbClr val="C0504D">
                    <a:lumMod val="75000"/>
                  </a:srgbClr>
                </a:solidFill>
              </a:rPr>
              <a:t>מסכת נזיר נב ע"א (נקודתיים) - </a:t>
            </a:r>
            <a:r>
              <a:rPr lang="he-IL" sz="2400" b="1" dirty="0" err="1">
                <a:solidFill>
                  <a:srgbClr val="C0504D">
                    <a:lumMod val="75000"/>
                  </a:srgbClr>
                </a:solidFill>
              </a:rPr>
              <a:t>נג</a:t>
            </a:r>
            <a:r>
              <a:rPr lang="he-IL" sz="2400" b="1" dirty="0">
                <a:solidFill>
                  <a:srgbClr val="C0504D">
                    <a:lumMod val="75000"/>
                  </a:srgbClr>
                </a:solidFill>
              </a:rPr>
              <a:t> ע"א (שורה </a:t>
            </a:r>
            <a:r>
              <a:rPr lang="he-IL" sz="2400" b="1" dirty="0" smtClean="0">
                <a:solidFill>
                  <a:srgbClr val="C0504D">
                    <a:lumMod val="75000"/>
                  </a:srgbClr>
                </a:solidFill>
              </a:rPr>
              <a:t>9</a:t>
            </a:r>
            <a:r>
              <a:rPr lang="he-IL" sz="2400" b="1" dirty="0" smtClean="0">
                <a:solidFill>
                  <a:srgbClr val="C0504D">
                    <a:lumMod val="75000"/>
                  </a:srgbClr>
                </a:solidFill>
              </a:rPr>
              <a:t>)</a:t>
            </a:r>
          </a:p>
          <a:p>
            <a:pPr algn="ctr"/>
            <a:endParaRPr lang="he-IL" sz="2400" b="1" dirty="0">
              <a:solidFill>
                <a:srgbClr val="C0504D">
                  <a:lumMod val="75000"/>
                </a:srgbClr>
              </a:solidFill>
            </a:endParaRPr>
          </a:p>
          <a:p>
            <a:pPr algn="ctr"/>
            <a:r>
              <a:rPr lang="he-IL" sz="2400" b="1" dirty="0" smtClean="0">
                <a:solidFill>
                  <a:srgbClr val="C0504D">
                    <a:lumMod val="75000"/>
                  </a:srgbClr>
                </a:solidFill>
              </a:rPr>
              <a:t>מגיד השיעור: הראל שפירא</a:t>
            </a:r>
          </a:p>
          <a:p>
            <a:pPr algn="ctr"/>
            <a:endParaRPr lang="he-IL" sz="3600" b="1" dirty="0">
              <a:solidFill>
                <a:srgbClr val="C0504D">
                  <a:lumMod val="75000"/>
                </a:srgbClr>
              </a:solidFill>
            </a:endParaRPr>
          </a:p>
          <a:p>
            <a:pPr lvl="0" algn="ctr"/>
            <a:r>
              <a:rPr lang="he-IL" sz="2400" b="1" dirty="0">
                <a:solidFill>
                  <a:srgbClr val="EEECE1">
                    <a:lumMod val="50000"/>
                  </a:srgbClr>
                </a:solidFill>
              </a:rPr>
              <a:t>השיעור היום מוקדש </a:t>
            </a:r>
            <a:r>
              <a:rPr lang="he-IL" sz="2400" b="1" dirty="0" smtClean="0">
                <a:solidFill>
                  <a:srgbClr val="EEECE1">
                    <a:lumMod val="50000"/>
                  </a:srgbClr>
                </a:solidFill>
              </a:rPr>
              <a:t>לרפואת אלעד צפריר בן דנה</a:t>
            </a:r>
            <a:endParaRPr lang="he-IL" sz="2400" dirty="0">
              <a:solidFill>
                <a:prstClr val="black"/>
              </a:solidFill>
            </a:endParaRPr>
          </a:p>
        </p:txBody>
      </p:sp>
    </p:spTree>
    <p:extLst>
      <p:ext uri="{BB962C8B-B14F-4D97-AF65-F5344CB8AC3E}">
        <p14:creationId xmlns:p14="http://schemas.microsoft.com/office/powerpoint/2010/main" val="3101671575"/>
      </p:ext>
    </p:extLst>
  </p:cSld>
  <p:clrMapOvr>
    <a:masterClrMapping/>
  </p:clrMapOvr>
  <p:transition spd="slow" advClick="0" advTm="4000">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4" name="TextBox 3"/>
          <p:cNvSpPr txBox="1"/>
          <p:nvPr/>
        </p:nvSpPr>
        <p:spPr>
          <a:xfrm>
            <a:off x="409391" y="332656"/>
            <a:ext cx="8053064" cy="3231654"/>
          </a:xfrm>
          <a:prstGeom prst="rect">
            <a:avLst/>
          </a:prstGeom>
          <a:noFill/>
        </p:spPr>
        <p:txBody>
          <a:bodyPr wrap="square" rtlCol="1">
            <a:spAutoFit/>
          </a:bodyPr>
          <a:lstStyle/>
          <a:p>
            <a:pPr>
              <a:lnSpc>
                <a:spcPct val="120000"/>
              </a:lnSpc>
            </a:pPr>
            <a:r>
              <a:rPr lang="he-IL" dirty="0" err="1" smtClean="0"/>
              <a:t>ת</a:t>
            </a:r>
            <a:r>
              <a:rPr lang="he-IL" dirty="0" err="1"/>
              <a:t>''ש</a:t>
            </a:r>
            <a:r>
              <a:rPr lang="he-IL" dirty="0"/>
              <a:t> </a:t>
            </a:r>
            <a:r>
              <a:rPr lang="he-IL" dirty="0" err="1" smtClean="0"/>
              <a:t>דתניא</a:t>
            </a:r>
            <a:r>
              <a:rPr lang="he-IL" dirty="0" smtClean="0"/>
              <a:t>:</a:t>
            </a:r>
          </a:p>
          <a:p>
            <a:pPr>
              <a:lnSpc>
                <a:spcPct val="120000"/>
              </a:lnSpc>
            </a:pPr>
            <a:endParaRPr lang="he-IL" sz="200" dirty="0" smtClean="0">
              <a:solidFill>
                <a:srgbClr val="F79646">
                  <a:lumMod val="50000"/>
                </a:srgbClr>
              </a:solidFill>
            </a:endParaRPr>
          </a:p>
          <a:p>
            <a:pPr>
              <a:lnSpc>
                <a:spcPct val="120000"/>
              </a:lnSpc>
            </a:pPr>
            <a:r>
              <a:rPr lang="he-IL" dirty="0" err="1" smtClean="0">
                <a:solidFill>
                  <a:srgbClr val="F79646">
                    <a:lumMod val="50000"/>
                  </a:srgbClr>
                </a:solidFill>
              </a:rPr>
              <a:t>בש</a:t>
            </a:r>
            <a:r>
              <a:rPr lang="he-IL" dirty="0">
                <a:solidFill>
                  <a:srgbClr val="F79646">
                    <a:lumMod val="50000"/>
                  </a:srgbClr>
                </a:solidFill>
              </a:rPr>
              <a:t>'</a:t>
            </a:r>
            <a:r>
              <a:rPr lang="he-IL" dirty="0" smtClean="0">
                <a:solidFill>
                  <a:srgbClr val="F79646">
                    <a:lumMod val="50000"/>
                  </a:srgbClr>
                </a:solidFill>
              </a:rPr>
              <a:t>'א: </a:t>
            </a:r>
            <a:r>
              <a:rPr lang="he-IL" dirty="0">
                <a:solidFill>
                  <a:srgbClr val="F79646">
                    <a:lumMod val="50000"/>
                  </a:srgbClr>
                </a:solidFill>
              </a:rPr>
              <a:t>רובע עצמות מן העצמים או משנים או </a:t>
            </a:r>
            <a:r>
              <a:rPr lang="he-IL" dirty="0" smtClean="0">
                <a:solidFill>
                  <a:srgbClr val="F79646">
                    <a:lumMod val="50000"/>
                  </a:srgbClr>
                </a:solidFill>
              </a:rPr>
              <a:t>משלשה.</a:t>
            </a:r>
            <a:endParaRPr lang="he-IL" dirty="0">
              <a:solidFill>
                <a:srgbClr val="F79646">
                  <a:lumMod val="50000"/>
                </a:srgbClr>
              </a:solidFill>
            </a:endParaRPr>
          </a:p>
          <a:p>
            <a:pPr>
              <a:lnSpc>
                <a:spcPct val="120000"/>
              </a:lnSpc>
            </a:pPr>
            <a:endParaRPr lang="he-IL" sz="200" dirty="0" smtClean="0">
              <a:solidFill>
                <a:srgbClr val="F79646">
                  <a:lumMod val="50000"/>
                </a:srgbClr>
              </a:solidFill>
            </a:endParaRPr>
          </a:p>
          <a:p>
            <a:pPr>
              <a:lnSpc>
                <a:spcPct val="120000"/>
              </a:lnSpc>
            </a:pPr>
            <a:r>
              <a:rPr lang="he-IL" dirty="0" err="1" smtClean="0">
                <a:solidFill>
                  <a:srgbClr val="F79646">
                    <a:lumMod val="50000"/>
                  </a:srgbClr>
                </a:solidFill>
              </a:rPr>
              <a:t>ובה</a:t>
            </a:r>
            <a:r>
              <a:rPr lang="he-IL" dirty="0" err="1">
                <a:solidFill>
                  <a:srgbClr val="F79646">
                    <a:lumMod val="50000"/>
                  </a:srgbClr>
                </a:solidFill>
              </a:rPr>
              <a:t>'</a:t>
            </a:r>
            <a:r>
              <a:rPr lang="he-IL" dirty="0" err="1" smtClean="0">
                <a:solidFill>
                  <a:srgbClr val="F79646">
                    <a:lumMod val="50000"/>
                  </a:srgbClr>
                </a:solidFill>
              </a:rPr>
              <a:t>'א</a:t>
            </a:r>
            <a:r>
              <a:rPr lang="he-IL" dirty="0" smtClean="0">
                <a:solidFill>
                  <a:srgbClr val="F79646">
                    <a:lumMod val="50000"/>
                  </a:srgbClr>
                </a:solidFill>
              </a:rPr>
              <a:t>: </a:t>
            </a:r>
            <a:r>
              <a:rPr lang="he-IL" dirty="0">
                <a:solidFill>
                  <a:srgbClr val="F79646">
                    <a:lumMod val="50000"/>
                  </a:srgbClr>
                </a:solidFill>
              </a:rPr>
              <a:t>רובע מן הגויה מרוב </a:t>
            </a:r>
            <a:r>
              <a:rPr lang="he-IL" dirty="0" err="1">
                <a:solidFill>
                  <a:srgbClr val="F79646">
                    <a:lumMod val="50000"/>
                  </a:srgbClr>
                </a:solidFill>
              </a:rPr>
              <a:t>הבנין</a:t>
            </a:r>
            <a:r>
              <a:rPr lang="he-IL" dirty="0">
                <a:solidFill>
                  <a:srgbClr val="F79646">
                    <a:lumMod val="50000"/>
                  </a:srgbClr>
                </a:solidFill>
              </a:rPr>
              <a:t> או מרוב </a:t>
            </a:r>
            <a:r>
              <a:rPr lang="he-IL" dirty="0" err="1" smtClean="0">
                <a:solidFill>
                  <a:srgbClr val="F79646">
                    <a:lumMod val="50000"/>
                  </a:srgbClr>
                </a:solidFill>
              </a:rPr>
              <a:t>המנין</a:t>
            </a:r>
            <a:r>
              <a:rPr lang="he-IL" dirty="0" smtClean="0">
                <a:solidFill>
                  <a:srgbClr val="F79646">
                    <a:lumMod val="50000"/>
                  </a:srgbClr>
                </a:solidFill>
              </a:rPr>
              <a:t>. </a:t>
            </a:r>
            <a:endParaRPr lang="he-IL" dirty="0">
              <a:solidFill>
                <a:srgbClr val="F79646">
                  <a:lumMod val="50000"/>
                </a:srgbClr>
              </a:solidFill>
            </a:endParaRPr>
          </a:p>
          <a:p>
            <a:pPr defTabSz="252000">
              <a:lnSpc>
                <a:spcPct val="120000"/>
              </a:lnSpc>
            </a:pPr>
            <a:endParaRPr lang="he-IL" sz="200" dirty="0" smtClean="0">
              <a:solidFill>
                <a:srgbClr val="F79646">
                  <a:lumMod val="50000"/>
                </a:srgbClr>
              </a:solidFill>
            </a:endParaRPr>
          </a:p>
          <a:p>
            <a:pPr defTabSz="252000">
              <a:lnSpc>
                <a:spcPct val="120000"/>
              </a:lnSpc>
            </a:pPr>
            <a:r>
              <a:rPr lang="he-IL" dirty="0" smtClean="0">
                <a:solidFill>
                  <a:srgbClr val="F79646">
                    <a:lumMod val="50000"/>
                  </a:srgbClr>
                </a:solidFill>
              </a:rPr>
              <a:t>	אמר </a:t>
            </a:r>
            <a:r>
              <a:rPr lang="he-IL" dirty="0">
                <a:solidFill>
                  <a:srgbClr val="F79646">
                    <a:lumMod val="50000"/>
                  </a:srgbClr>
                </a:solidFill>
              </a:rPr>
              <a:t>רבי </a:t>
            </a:r>
            <a:r>
              <a:rPr lang="he-IL" dirty="0" smtClean="0">
                <a:solidFill>
                  <a:srgbClr val="F79646">
                    <a:lumMod val="50000"/>
                  </a:srgbClr>
                </a:solidFill>
              </a:rPr>
              <a:t>יהושע: </a:t>
            </a:r>
          </a:p>
          <a:p>
            <a:pPr defTabSz="252000">
              <a:lnSpc>
                <a:spcPct val="120000"/>
              </a:lnSpc>
            </a:pPr>
            <a:r>
              <a:rPr lang="he-IL" dirty="0" smtClean="0">
                <a:solidFill>
                  <a:srgbClr val="F79646">
                    <a:lumMod val="50000"/>
                  </a:srgbClr>
                </a:solidFill>
              </a:rPr>
              <a:t>	</a:t>
            </a:r>
            <a:r>
              <a:rPr lang="he-IL" dirty="0" err="1" smtClean="0">
                <a:solidFill>
                  <a:srgbClr val="F79646">
                    <a:lumMod val="50000"/>
                  </a:srgbClr>
                </a:solidFill>
              </a:rPr>
              <a:t>יכולני</a:t>
            </a:r>
            <a:r>
              <a:rPr lang="he-IL" dirty="0" smtClean="0">
                <a:solidFill>
                  <a:srgbClr val="F79646">
                    <a:lumMod val="50000"/>
                  </a:srgbClr>
                </a:solidFill>
              </a:rPr>
              <a:t> </a:t>
            </a:r>
            <a:r>
              <a:rPr lang="he-IL" dirty="0">
                <a:solidFill>
                  <a:srgbClr val="F79646">
                    <a:lumMod val="50000"/>
                  </a:srgbClr>
                </a:solidFill>
              </a:rPr>
              <a:t>לעשות דברי </a:t>
            </a:r>
            <a:r>
              <a:rPr lang="he-IL" dirty="0" err="1">
                <a:solidFill>
                  <a:srgbClr val="F79646">
                    <a:lumMod val="50000"/>
                  </a:srgbClr>
                </a:solidFill>
              </a:rPr>
              <a:t>ב''ש</a:t>
            </a:r>
            <a:r>
              <a:rPr lang="he-IL" dirty="0">
                <a:solidFill>
                  <a:srgbClr val="F79646">
                    <a:lumMod val="50000"/>
                  </a:srgbClr>
                </a:solidFill>
              </a:rPr>
              <a:t> ודברי </a:t>
            </a:r>
            <a:r>
              <a:rPr lang="he-IL" dirty="0" err="1">
                <a:solidFill>
                  <a:srgbClr val="F79646">
                    <a:lumMod val="50000"/>
                  </a:srgbClr>
                </a:solidFill>
              </a:rPr>
              <a:t>ב''ה</a:t>
            </a:r>
            <a:r>
              <a:rPr lang="he-IL" dirty="0">
                <a:solidFill>
                  <a:srgbClr val="F79646">
                    <a:lumMod val="50000"/>
                  </a:srgbClr>
                </a:solidFill>
              </a:rPr>
              <a:t> </a:t>
            </a:r>
            <a:r>
              <a:rPr lang="he-IL" dirty="0" smtClean="0">
                <a:solidFill>
                  <a:srgbClr val="F79646">
                    <a:lumMod val="50000"/>
                  </a:srgbClr>
                </a:solidFill>
              </a:rPr>
              <a:t>כאחד, </a:t>
            </a:r>
          </a:p>
          <a:p>
            <a:pPr defTabSz="252000">
              <a:lnSpc>
                <a:spcPct val="120000"/>
              </a:lnSpc>
            </a:pPr>
            <a:r>
              <a:rPr lang="he-IL" dirty="0" smtClean="0">
                <a:solidFill>
                  <a:srgbClr val="F79646">
                    <a:lumMod val="50000"/>
                  </a:srgbClr>
                </a:solidFill>
              </a:rPr>
              <a:t>	</a:t>
            </a:r>
            <a:r>
              <a:rPr lang="he-IL" dirty="0" err="1" smtClean="0">
                <a:solidFill>
                  <a:srgbClr val="F79646">
                    <a:lumMod val="50000"/>
                  </a:srgbClr>
                </a:solidFill>
              </a:rPr>
              <a:t>שב</a:t>
            </a:r>
            <a:r>
              <a:rPr lang="he-IL" dirty="0" err="1">
                <a:solidFill>
                  <a:srgbClr val="F79646">
                    <a:lumMod val="50000"/>
                  </a:srgbClr>
                </a:solidFill>
              </a:rPr>
              <a:t>''ש</a:t>
            </a:r>
            <a:r>
              <a:rPr lang="he-IL" dirty="0">
                <a:solidFill>
                  <a:srgbClr val="F79646">
                    <a:lumMod val="50000"/>
                  </a:srgbClr>
                </a:solidFill>
              </a:rPr>
              <a:t> אומרים משנים או משלשה </a:t>
            </a:r>
            <a:r>
              <a:rPr lang="he-IL" dirty="0" smtClean="0">
                <a:solidFill>
                  <a:srgbClr val="F79646">
                    <a:lumMod val="50000"/>
                  </a:srgbClr>
                </a:solidFill>
              </a:rPr>
              <a:t>- או </a:t>
            </a:r>
            <a:r>
              <a:rPr lang="he-IL" dirty="0">
                <a:solidFill>
                  <a:srgbClr val="F79646">
                    <a:lumMod val="50000"/>
                  </a:srgbClr>
                </a:solidFill>
              </a:rPr>
              <a:t>משני שוקיים וירך אחד או משני ירכיים ושוק </a:t>
            </a:r>
            <a:r>
              <a:rPr lang="he-IL" dirty="0" smtClean="0">
                <a:solidFill>
                  <a:srgbClr val="F79646">
                    <a:lumMod val="50000"/>
                  </a:srgbClr>
                </a:solidFill>
              </a:rPr>
              <a:t>	אחד 	הואיל </a:t>
            </a:r>
            <a:r>
              <a:rPr lang="he-IL" dirty="0">
                <a:solidFill>
                  <a:srgbClr val="F79646">
                    <a:lumMod val="50000"/>
                  </a:srgbClr>
                </a:solidFill>
              </a:rPr>
              <a:t>ורוב גובהו </a:t>
            </a:r>
            <a:r>
              <a:rPr lang="he-IL" sz="1300" dirty="0" smtClean="0">
                <a:solidFill>
                  <a:srgbClr val="F79646">
                    <a:lumMod val="50000"/>
                  </a:srgbClr>
                </a:solidFill>
              </a:rPr>
              <a:t>(הגהות </a:t>
            </a:r>
            <a:r>
              <a:rPr lang="he-IL" sz="1300" dirty="0" err="1" smtClean="0">
                <a:solidFill>
                  <a:srgbClr val="F79646">
                    <a:lumMod val="50000"/>
                  </a:srgbClr>
                </a:solidFill>
              </a:rPr>
              <a:t>הב"ח</a:t>
            </a:r>
            <a:r>
              <a:rPr lang="he-IL" sz="1300" dirty="0" smtClean="0">
                <a:solidFill>
                  <a:srgbClr val="F79646">
                    <a:lumMod val="50000"/>
                  </a:srgbClr>
                </a:solidFill>
              </a:rPr>
              <a:t>: בניינו)</a:t>
            </a:r>
            <a:r>
              <a:rPr lang="he-IL" dirty="0" smtClean="0">
                <a:solidFill>
                  <a:srgbClr val="F79646">
                    <a:lumMod val="50000"/>
                  </a:srgbClr>
                </a:solidFill>
              </a:rPr>
              <a:t> של </a:t>
            </a:r>
            <a:r>
              <a:rPr lang="he-IL" dirty="0">
                <a:solidFill>
                  <a:srgbClr val="F79646">
                    <a:lumMod val="50000"/>
                  </a:srgbClr>
                </a:solidFill>
              </a:rPr>
              <a:t>אדם </a:t>
            </a:r>
            <a:r>
              <a:rPr lang="he-IL" dirty="0" smtClean="0">
                <a:solidFill>
                  <a:srgbClr val="F79646">
                    <a:lumMod val="50000"/>
                  </a:srgbClr>
                </a:solidFill>
              </a:rPr>
              <a:t>מגובה. </a:t>
            </a:r>
          </a:p>
          <a:p>
            <a:pPr defTabSz="252000">
              <a:lnSpc>
                <a:spcPct val="120000"/>
              </a:lnSpc>
            </a:pPr>
            <a:r>
              <a:rPr lang="he-IL" dirty="0" smtClean="0">
                <a:solidFill>
                  <a:srgbClr val="F79646">
                    <a:lumMod val="50000"/>
                  </a:srgbClr>
                </a:solidFill>
              </a:rPr>
              <a:t>	</a:t>
            </a:r>
            <a:r>
              <a:rPr lang="he-IL" dirty="0" err="1" smtClean="0">
                <a:solidFill>
                  <a:srgbClr val="F79646">
                    <a:lumMod val="50000"/>
                  </a:srgbClr>
                </a:solidFill>
              </a:rPr>
              <a:t>וב</a:t>
            </a:r>
            <a:r>
              <a:rPr lang="he-IL" dirty="0">
                <a:solidFill>
                  <a:srgbClr val="F79646">
                    <a:lumMod val="50000"/>
                  </a:srgbClr>
                </a:solidFill>
              </a:rPr>
              <a:t>''ה אומרים מן הגויה או מרוב בנין או מרוב מנין </a:t>
            </a:r>
            <a:r>
              <a:rPr lang="he-IL" dirty="0" smtClean="0">
                <a:solidFill>
                  <a:srgbClr val="F79646">
                    <a:lumMod val="50000"/>
                  </a:srgbClr>
                </a:solidFill>
              </a:rPr>
              <a:t> - הואיל </a:t>
            </a:r>
            <a:r>
              <a:rPr lang="he-IL" dirty="0">
                <a:solidFill>
                  <a:srgbClr val="F79646">
                    <a:lumMod val="50000"/>
                  </a:srgbClr>
                </a:solidFill>
              </a:rPr>
              <a:t>וישנן במפרקי </a:t>
            </a:r>
            <a:r>
              <a:rPr lang="he-IL" dirty="0" err="1">
                <a:solidFill>
                  <a:srgbClr val="F79646">
                    <a:lumMod val="50000"/>
                  </a:srgbClr>
                </a:solidFill>
              </a:rPr>
              <a:t>ידים</a:t>
            </a:r>
            <a:r>
              <a:rPr lang="he-IL" dirty="0">
                <a:solidFill>
                  <a:srgbClr val="F79646">
                    <a:lumMod val="50000"/>
                  </a:srgbClr>
                </a:solidFill>
              </a:rPr>
              <a:t> </a:t>
            </a:r>
            <a:r>
              <a:rPr lang="he-IL" dirty="0" smtClean="0">
                <a:solidFill>
                  <a:srgbClr val="F79646">
                    <a:lumMod val="50000"/>
                  </a:srgbClr>
                </a:solidFill>
              </a:rPr>
              <a:t>ורגלים.</a:t>
            </a:r>
            <a:endParaRPr lang="he-IL" dirty="0">
              <a:solidFill>
                <a:srgbClr val="F79646">
                  <a:lumMod val="50000"/>
                </a:srgbClr>
              </a:solidFill>
            </a:endParaRPr>
          </a:p>
          <a:p>
            <a:pPr>
              <a:lnSpc>
                <a:spcPct val="120000"/>
              </a:lnSpc>
            </a:pPr>
            <a:endParaRPr lang="he-IL" sz="200" dirty="0" smtClean="0">
              <a:solidFill>
                <a:srgbClr val="F79646">
                  <a:lumMod val="50000"/>
                </a:srgbClr>
              </a:solidFill>
            </a:endParaRPr>
          </a:p>
          <a:p>
            <a:pPr>
              <a:lnSpc>
                <a:spcPct val="120000"/>
              </a:lnSpc>
            </a:pPr>
            <a:r>
              <a:rPr lang="he-IL" dirty="0" smtClean="0">
                <a:solidFill>
                  <a:srgbClr val="F79646">
                    <a:lumMod val="50000"/>
                  </a:srgbClr>
                </a:solidFill>
              </a:rPr>
              <a:t>שמאי אומר: </a:t>
            </a:r>
            <a:r>
              <a:rPr lang="he-IL" dirty="0">
                <a:solidFill>
                  <a:srgbClr val="F79646">
                    <a:lumMod val="50000"/>
                  </a:srgbClr>
                </a:solidFill>
              </a:rPr>
              <a:t>אפילו עצם מן השדרה או מן </a:t>
            </a:r>
            <a:r>
              <a:rPr lang="he-IL" dirty="0" smtClean="0">
                <a:solidFill>
                  <a:srgbClr val="F79646">
                    <a:lumMod val="50000"/>
                  </a:srgbClr>
                </a:solidFill>
              </a:rPr>
              <a:t>הגולגולת.</a:t>
            </a:r>
            <a:endParaRPr lang="he-IL" dirty="0">
              <a:solidFill>
                <a:srgbClr val="F79646">
                  <a:lumMod val="50000"/>
                </a:srgbClr>
              </a:solidFill>
            </a:endParaRPr>
          </a:p>
        </p:txBody>
      </p:sp>
      <p:sp>
        <p:nvSpPr>
          <p:cNvPr id="5" name="TextBox 4"/>
          <p:cNvSpPr txBox="1"/>
          <p:nvPr/>
        </p:nvSpPr>
        <p:spPr>
          <a:xfrm>
            <a:off x="8676456" y="332656"/>
            <a:ext cx="360040" cy="369332"/>
          </a:xfrm>
          <a:prstGeom prst="rect">
            <a:avLst/>
          </a:prstGeom>
          <a:noFill/>
        </p:spPr>
        <p:txBody>
          <a:bodyPr wrap="square" rtlCol="1">
            <a:spAutoFit/>
          </a:bodyPr>
          <a:lstStyle/>
          <a:p>
            <a:r>
              <a:rPr lang="he-IL" dirty="0"/>
              <a:t>❹</a:t>
            </a:r>
            <a:endParaRPr lang="he-IL" dirty="0"/>
          </a:p>
        </p:txBody>
      </p:sp>
      <p:sp>
        <p:nvSpPr>
          <p:cNvPr id="6" name="TextBox 5"/>
          <p:cNvSpPr txBox="1"/>
          <p:nvPr/>
        </p:nvSpPr>
        <p:spPr>
          <a:xfrm>
            <a:off x="-180528" y="35332"/>
            <a:ext cx="1783612" cy="369332"/>
          </a:xfrm>
          <a:prstGeom prst="rect">
            <a:avLst/>
          </a:prstGeom>
          <a:noFill/>
        </p:spPr>
        <p:txBody>
          <a:bodyPr wrap="square" rtlCol="1">
            <a:spAutoFit/>
          </a:bodyPr>
          <a:lstStyle/>
          <a:p>
            <a:r>
              <a:rPr lang="he-IL" b="1" dirty="0" smtClean="0">
                <a:solidFill>
                  <a:schemeClr val="bg1">
                    <a:lumMod val="50000"/>
                  </a:schemeClr>
                </a:solidFill>
              </a:rPr>
              <a:t>דף </a:t>
            </a:r>
            <a:r>
              <a:rPr lang="he-IL" b="1" dirty="0" smtClean="0">
                <a:solidFill>
                  <a:schemeClr val="bg1">
                    <a:lumMod val="50000"/>
                  </a:schemeClr>
                </a:solidFill>
              </a:rPr>
              <a:t>נב</a:t>
            </a:r>
            <a:r>
              <a:rPr lang="he-IL" b="1" dirty="0" smtClean="0">
                <a:solidFill>
                  <a:schemeClr val="bg1">
                    <a:lumMod val="50000"/>
                  </a:schemeClr>
                </a:solidFill>
              </a:rPr>
              <a:t> </a:t>
            </a:r>
            <a:r>
              <a:rPr lang="he-IL" b="1" dirty="0" smtClean="0">
                <a:solidFill>
                  <a:schemeClr val="bg1">
                    <a:lumMod val="50000"/>
                  </a:schemeClr>
                </a:solidFill>
              </a:rPr>
              <a:t>עמוד </a:t>
            </a:r>
            <a:r>
              <a:rPr lang="he-IL" b="1" dirty="0">
                <a:solidFill>
                  <a:schemeClr val="bg1">
                    <a:lumMod val="50000"/>
                  </a:schemeClr>
                </a:solidFill>
              </a:rPr>
              <a:t>ב</a:t>
            </a:r>
            <a:endParaRPr lang="he-IL" b="1" dirty="0">
              <a:solidFill>
                <a:schemeClr val="bg1">
                  <a:lumMod val="50000"/>
                </a:schemeClr>
              </a:solidFill>
            </a:endParaRPr>
          </a:p>
        </p:txBody>
      </p:sp>
    </p:spTree>
    <p:extLst>
      <p:ext uri="{BB962C8B-B14F-4D97-AF65-F5344CB8AC3E}">
        <p14:creationId xmlns:p14="http://schemas.microsoft.com/office/powerpoint/2010/main" val="21907647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4" name="TextBox 3"/>
          <p:cNvSpPr txBox="1"/>
          <p:nvPr/>
        </p:nvSpPr>
        <p:spPr>
          <a:xfrm>
            <a:off x="409391" y="332656"/>
            <a:ext cx="8053064" cy="5964710"/>
          </a:xfrm>
          <a:prstGeom prst="rect">
            <a:avLst/>
          </a:prstGeom>
          <a:noFill/>
        </p:spPr>
        <p:txBody>
          <a:bodyPr wrap="square" rtlCol="1">
            <a:spAutoFit/>
          </a:bodyPr>
          <a:lstStyle/>
          <a:p>
            <a:pPr>
              <a:lnSpc>
                <a:spcPct val="120000"/>
              </a:lnSpc>
            </a:pPr>
            <a:r>
              <a:rPr lang="he-IL" dirty="0" err="1" smtClean="0"/>
              <a:t>ת</a:t>
            </a:r>
            <a:r>
              <a:rPr lang="he-IL" dirty="0" err="1"/>
              <a:t>''ש</a:t>
            </a:r>
            <a:r>
              <a:rPr lang="he-IL" dirty="0"/>
              <a:t> </a:t>
            </a:r>
            <a:r>
              <a:rPr lang="he-IL" dirty="0" err="1" smtClean="0"/>
              <a:t>דתניא</a:t>
            </a:r>
            <a:r>
              <a:rPr lang="he-IL" dirty="0" smtClean="0"/>
              <a:t>:</a:t>
            </a:r>
          </a:p>
          <a:p>
            <a:pPr>
              <a:lnSpc>
                <a:spcPct val="120000"/>
              </a:lnSpc>
            </a:pPr>
            <a:endParaRPr lang="he-IL" sz="200" dirty="0" smtClean="0">
              <a:solidFill>
                <a:srgbClr val="F79646">
                  <a:lumMod val="50000"/>
                </a:srgbClr>
              </a:solidFill>
            </a:endParaRPr>
          </a:p>
          <a:p>
            <a:pPr>
              <a:lnSpc>
                <a:spcPct val="120000"/>
              </a:lnSpc>
            </a:pPr>
            <a:r>
              <a:rPr lang="he-IL" dirty="0" err="1" smtClean="0">
                <a:solidFill>
                  <a:srgbClr val="F79646">
                    <a:lumMod val="50000"/>
                  </a:srgbClr>
                </a:solidFill>
              </a:rPr>
              <a:t>בש</a:t>
            </a:r>
            <a:r>
              <a:rPr lang="he-IL" dirty="0">
                <a:solidFill>
                  <a:srgbClr val="F79646">
                    <a:lumMod val="50000"/>
                  </a:srgbClr>
                </a:solidFill>
              </a:rPr>
              <a:t>'</a:t>
            </a:r>
            <a:r>
              <a:rPr lang="he-IL" dirty="0" smtClean="0">
                <a:solidFill>
                  <a:srgbClr val="F79646">
                    <a:lumMod val="50000"/>
                  </a:srgbClr>
                </a:solidFill>
              </a:rPr>
              <a:t>'א: </a:t>
            </a:r>
            <a:r>
              <a:rPr lang="he-IL" dirty="0">
                <a:solidFill>
                  <a:srgbClr val="F79646">
                    <a:lumMod val="50000"/>
                  </a:srgbClr>
                </a:solidFill>
              </a:rPr>
              <a:t>רובע עצמות מן העצמים או משנים או </a:t>
            </a:r>
            <a:r>
              <a:rPr lang="he-IL" dirty="0" smtClean="0">
                <a:solidFill>
                  <a:srgbClr val="F79646">
                    <a:lumMod val="50000"/>
                  </a:srgbClr>
                </a:solidFill>
              </a:rPr>
              <a:t>משלשה.</a:t>
            </a:r>
            <a:endParaRPr lang="he-IL" dirty="0">
              <a:solidFill>
                <a:srgbClr val="F79646">
                  <a:lumMod val="50000"/>
                </a:srgbClr>
              </a:solidFill>
            </a:endParaRPr>
          </a:p>
          <a:p>
            <a:pPr>
              <a:lnSpc>
                <a:spcPct val="120000"/>
              </a:lnSpc>
            </a:pPr>
            <a:endParaRPr lang="he-IL" sz="200" dirty="0" smtClean="0">
              <a:solidFill>
                <a:srgbClr val="F79646">
                  <a:lumMod val="50000"/>
                </a:srgbClr>
              </a:solidFill>
            </a:endParaRPr>
          </a:p>
          <a:p>
            <a:pPr>
              <a:lnSpc>
                <a:spcPct val="120000"/>
              </a:lnSpc>
            </a:pPr>
            <a:r>
              <a:rPr lang="he-IL" dirty="0" err="1" smtClean="0">
                <a:solidFill>
                  <a:srgbClr val="F79646">
                    <a:lumMod val="50000"/>
                  </a:srgbClr>
                </a:solidFill>
              </a:rPr>
              <a:t>ובה</a:t>
            </a:r>
            <a:r>
              <a:rPr lang="he-IL" dirty="0" err="1">
                <a:solidFill>
                  <a:srgbClr val="F79646">
                    <a:lumMod val="50000"/>
                  </a:srgbClr>
                </a:solidFill>
              </a:rPr>
              <a:t>'</a:t>
            </a:r>
            <a:r>
              <a:rPr lang="he-IL" dirty="0" err="1" smtClean="0">
                <a:solidFill>
                  <a:srgbClr val="F79646">
                    <a:lumMod val="50000"/>
                  </a:srgbClr>
                </a:solidFill>
              </a:rPr>
              <a:t>'א</a:t>
            </a:r>
            <a:r>
              <a:rPr lang="he-IL" dirty="0" smtClean="0">
                <a:solidFill>
                  <a:srgbClr val="F79646">
                    <a:lumMod val="50000"/>
                  </a:srgbClr>
                </a:solidFill>
              </a:rPr>
              <a:t>: </a:t>
            </a:r>
            <a:r>
              <a:rPr lang="he-IL" dirty="0">
                <a:solidFill>
                  <a:srgbClr val="F79646">
                    <a:lumMod val="50000"/>
                  </a:srgbClr>
                </a:solidFill>
              </a:rPr>
              <a:t>רובע מן הגויה מרוב </a:t>
            </a:r>
            <a:r>
              <a:rPr lang="he-IL" dirty="0" err="1">
                <a:solidFill>
                  <a:srgbClr val="F79646">
                    <a:lumMod val="50000"/>
                  </a:srgbClr>
                </a:solidFill>
              </a:rPr>
              <a:t>הבנין</a:t>
            </a:r>
            <a:r>
              <a:rPr lang="he-IL" dirty="0">
                <a:solidFill>
                  <a:srgbClr val="F79646">
                    <a:lumMod val="50000"/>
                  </a:srgbClr>
                </a:solidFill>
              </a:rPr>
              <a:t> או מרוב </a:t>
            </a:r>
            <a:r>
              <a:rPr lang="he-IL" dirty="0" err="1" smtClean="0">
                <a:solidFill>
                  <a:srgbClr val="F79646">
                    <a:lumMod val="50000"/>
                  </a:srgbClr>
                </a:solidFill>
              </a:rPr>
              <a:t>המנין</a:t>
            </a:r>
            <a:r>
              <a:rPr lang="he-IL" dirty="0" smtClean="0">
                <a:solidFill>
                  <a:srgbClr val="F79646">
                    <a:lumMod val="50000"/>
                  </a:srgbClr>
                </a:solidFill>
              </a:rPr>
              <a:t>. </a:t>
            </a:r>
            <a:endParaRPr lang="he-IL" dirty="0">
              <a:solidFill>
                <a:srgbClr val="F79646">
                  <a:lumMod val="50000"/>
                </a:srgbClr>
              </a:solidFill>
            </a:endParaRPr>
          </a:p>
          <a:p>
            <a:pPr defTabSz="252000">
              <a:lnSpc>
                <a:spcPct val="120000"/>
              </a:lnSpc>
            </a:pPr>
            <a:endParaRPr lang="he-IL" sz="200" dirty="0" smtClean="0">
              <a:solidFill>
                <a:srgbClr val="F79646">
                  <a:lumMod val="50000"/>
                </a:srgbClr>
              </a:solidFill>
            </a:endParaRPr>
          </a:p>
          <a:p>
            <a:pPr defTabSz="252000">
              <a:lnSpc>
                <a:spcPct val="120000"/>
              </a:lnSpc>
            </a:pPr>
            <a:r>
              <a:rPr lang="he-IL" dirty="0" smtClean="0">
                <a:solidFill>
                  <a:srgbClr val="F79646">
                    <a:lumMod val="50000"/>
                  </a:srgbClr>
                </a:solidFill>
              </a:rPr>
              <a:t>	אמר </a:t>
            </a:r>
            <a:r>
              <a:rPr lang="he-IL" dirty="0">
                <a:solidFill>
                  <a:srgbClr val="F79646">
                    <a:lumMod val="50000"/>
                  </a:srgbClr>
                </a:solidFill>
              </a:rPr>
              <a:t>רבי </a:t>
            </a:r>
            <a:r>
              <a:rPr lang="he-IL" dirty="0" smtClean="0">
                <a:solidFill>
                  <a:srgbClr val="F79646">
                    <a:lumMod val="50000"/>
                  </a:srgbClr>
                </a:solidFill>
              </a:rPr>
              <a:t>יהושע: </a:t>
            </a:r>
          </a:p>
          <a:p>
            <a:pPr defTabSz="252000">
              <a:lnSpc>
                <a:spcPct val="120000"/>
              </a:lnSpc>
            </a:pPr>
            <a:r>
              <a:rPr lang="he-IL" dirty="0" smtClean="0">
                <a:solidFill>
                  <a:srgbClr val="F79646">
                    <a:lumMod val="50000"/>
                  </a:srgbClr>
                </a:solidFill>
              </a:rPr>
              <a:t>	</a:t>
            </a:r>
            <a:r>
              <a:rPr lang="he-IL" dirty="0" err="1" smtClean="0">
                <a:solidFill>
                  <a:srgbClr val="F79646">
                    <a:lumMod val="50000"/>
                  </a:srgbClr>
                </a:solidFill>
              </a:rPr>
              <a:t>יכולני</a:t>
            </a:r>
            <a:r>
              <a:rPr lang="he-IL" dirty="0" smtClean="0">
                <a:solidFill>
                  <a:srgbClr val="F79646">
                    <a:lumMod val="50000"/>
                  </a:srgbClr>
                </a:solidFill>
              </a:rPr>
              <a:t> </a:t>
            </a:r>
            <a:r>
              <a:rPr lang="he-IL" dirty="0">
                <a:solidFill>
                  <a:srgbClr val="F79646">
                    <a:lumMod val="50000"/>
                  </a:srgbClr>
                </a:solidFill>
              </a:rPr>
              <a:t>לעשות דברי </a:t>
            </a:r>
            <a:r>
              <a:rPr lang="he-IL" dirty="0" err="1">
                <a:solidFill>
                  <a:srgbClr val="F79646">
                    <a:lumMod val="50000"/>
                  </a:srgbClr>
                </a:solidFill>
              </a:rPr>
              <a:t>ב''ש</a:t>
            </a:r>
            <a:r>
              <a:rPr lang="he-IL" dirty="0">
                <a:solidFill>
                  <a:srgbClr val="F79646">
                    <a:lumMod val="50000"/>
                  </a:srgbClr>
                </a:solidFill>
              </a:rPr>
              <a:t> ודברי </a:t>
            </a:r>
            <a:r>
              <a:rPr lang="he-IL" dirty="0" err="1">
                <a:solidFill>
                  <a:srgbClr val="F79646">
                    <a:lumMod val="50000"/>
                  </a:srgbClr>
                </a:solidFill>
              </a:rPr>
              <a:t>ב''ה</a:t>
            </a:r>
            <a:r>
              <a:rPr lang="he-IL" dirty="0">
                <a:solidFill>
                  <a:srgbClr val="F79646">
                    <a:lumMod val="50000"/>
                  </a:srgbClr>
                </a:solidFill>
              </a:rPr>
              <a:t> </a:t>
            </a:r>
            <a:r>
              <a:rPr lang="he-IL" dirty="0" smtClean="0">
                <a:solidFill>
                  <a:srgbClr val="F79646">
                    <a:lumMod val="50000"/>
                  </a:srgbClr>
                </a:solidFill>
              </a:rPr>
              <a:t>כאחד, </a:t>
            </a:r>
          </a:p>
          <a:p>
            <a:pPr defTabSz="252000">
              <a:lnSpc>
                <a:spcPct val="120000"/>
              </a:lnSpc>
            </a:pPr>
            <a:r>
              <a:rPr lang="he-IL" dirty="0" smtClean="0">
                <a:solidFill>
                  <a:srgbClr val="F79646">
                    <a:lumMod val="50000"/>
                  </a:srgbClr>
                </a:solidFill>
              </a:rPr>
              <a:t>	</a:t>
            </a:r>
            <a:r>
              <a:rPr lang="he-IL" dirty="0" err="1" smtClean="0">
                <a:solidFill>
                  <a:srgbClr val="F79646">
                    <a:lumMod val="50000"/>
                  </a:srgbClr>
                </a:solidFill>
              </a:rPr>
              <a:t>שב</a:t>
            </a:r>
            <a:r>
              <a:rPr lang="he-IL" dirty="0" err="1">
                <a:solidFill>
                  <a:srgbClr val="F79646">
                    <a:lumMod val="50000"/>
                  </a:srgbClr>
                </a:solidFill>
              </a:rPr>
              <a:t>''ש</a:t>
            </a:r>
            <a:r>
              <a:rPr lang="he-IL" dirty="0">
                <a:solidFill>
                  <a:srgbClr val="F79646">
                    <a:lumMod val="50000"/>
                  </a:srgbClr>
                </a:solidFill>
              </a:rPr>
              <a:t> אומרים משנים או משלשה - או משני שוקיים וירך אחד או משני ירכיים ושוק 	אחד 	הואיל ורוב גובהו </a:t>
            </a:r>
            <a:r>
              <a:rPr lang="he-IL" sz="1300" dirty="0">
                <a:solidFill>
                  <a:srgbClr val="F79646">
                    <a:lumMod val="50000"/>
                  </a:srgbClr>
                </a:solidFill>
              </a:rPr>
              <a:t>(הגהות </a:t>
            </a:r>
            <a:r>
              <a:rPr lang="he-IL" sz="1300" dirty="0" err="1">
                <a:solidFill>
                  <a:srgbClr val="F79646">
                    <a:lumMod val="50000"/>
                  </a:srgbClr>
                </a:solidFill>
              </a:rPr>
              <a:t>הב"ח</a:t>
            </a:r>
            <a:r>
              <a:rPr lang="he-IL" sz="1300" dirty="0">
                <a:solidFill>
                  <a:srgbClr val="F79646">
                    <a:lumMod val="50000"/>
                  </a:srgbClr>
                </a:solidFill>
              </a:rPr>
              <a:t>: בניינו)</a:t>
            </a:r>
            <a:r>
              <a:rPr lang="he-IL" dirty="0">
                <a:solidFill>
                  <a:srgbClr val="F79646">
                    <a:lumMod val="50000"/>
                  </a:srgbClr>
                </a:solidFill>
              </a:rPr>
              <a:t> של אדם מגובה</a:t>
            </a:r>
            <a:r>
              <a:rPr lang="he-IL" dirty="0" smtClean="0">
                <a:solidFill>
                  <a:srgbClr val="F79646">
                    <a:lumMod val="50000"/>
                  </a:srgbClr>
                </a:solidFill>
              </a:rPr>
              <a:t>. </a:t>
            </a:r>
          </a:p>
          <a:p>
            <a:pPr defTabSz="252000">
              <a:lnSpc>
                <a:spcPct val="120000"/>
              </a:lnSpc>
            </a:pPr>
            <a:r>
              <a:rPr lang="he-IL" dirty="0" smtClean="0">
                <a:solidFill>
                  <a:srgbClr val="F79646">
                    <a:lumMod val="50000"/>
                  </a:srgbClr>
                </a:solidFill>
              </a:rPr>
              <a:t>	</a:t>
            </a:r>
            <a:r>
              <a:rPr lang="he-IL" dirty="0" err="1" smtClean="0">
                <a:solidFill>
                  <a:srgbClr val="F79646">
                    <a:lumMod val="50000"/>
                  </a:srgbClr>
                </a:solidFill>
              </a:rPr>
              <a:t>וב</a:t>
            </a:r>
            <a:r>
              <a:rPr lang="he-IL" dirty="0">
                <a:solidFill>
                  <a:srgbClr val="F79646">
                    <a:lumMod val="50000"/>
                  </a:srgbClr>
                </a:solidFill>
              </a:rPr>
              <a:t>''ה אומרים מן הגויה או מרוב בנין או מרוב מנין </a:t>
            </a:r>
            <a:r>
              <a:rPr lang="he-IL" dirty="0" smtClean="0">
                <a:solidFill>
                  <a:srgbClr val="F79646">
                    <a:lumMod val="50000"/>
                  </a:srgbClr>
                </a:solidFill>
              </a:rPr>
              <a:t> - הואיל </a:t>
            </a:r>
            <a:r>
              <a:rPr lang="he-IL" dirty="0">
                <a:solidFill>
                  <a:srgbClr val="F79646">
                    <a:lumMod val="50000"/>
                  </a:srgbClr>
                </a:solidFill>
              </a:rPr>
              <a:t>וישנן במפרקי </a:t>
            </a:r>
            <a:r>
              <a:rPr lang="he-IL" dirty="0" err="1">
                <a:solidFill>
                  <a:srgbClr val="F79646">
                    <a:lumMod val="50000"/>
                  </a:srgbClr>
                </a:solidFill>
              </a:rPr>
              <a:t>ידים</a:t>
            </a:r>
            <a:r>
              <a:rPr lang="he-IL" dirty="0">
                <a:solidFill>
                  <a:srgbClr val="F79646">
                    <a:lumMod val="50000"/>
                  </a:srgbClr>
                </a:solidFill>
              </a:rPr>
              <a:t> </a:t>
            </a:r>
            <a:r>
              <a:rPr lang="he-IL" dirty="0" smtClean="0">
                <a:solidFill>
                  <a:srgbClr val="F79646">
                    <a:lumMod val="50000"/>
                  </a:srgbClr>
                </a:solidFill>
              </a:rPr>
              <a:t>ורגלים.</a:t>
            </a:r>
            <a:endParaRPr lang="he-IL" dirty="0">
              <a:solidFill>
                <a:srgbClr val="F79646">
                  <a:lumMod val="50000"/>
                </a:srgbClr>
              </a:solidFill>
            </a:endParaRPr>
          </a:p>
          <a:p>
            <a:pPr>
              <a:lnSpc>
                <a:spcPct val="120000"/>
              </a:lnSpc>
            </a:pPr>
            <a:endParaRPr lang="he-IL" sz="200" dirty="0" smtClean="0">
              <a:solidFill>
                <a:srgbClr val="F79646">
                  <a:lumMod val="50000"/>
                </a:srgbClr>
              </a:solidFill>
            </a:endParaRPr>
          </a:p>
          <a:p>
            <a:pPr>
              <a:lnSpc>
                <a:spcPct val="120000"/>
              </a:lnSpc>
            </a:pPr>
            <a:r>
              <a:rPr lang="he-IL" dirty="0" smtClean="0">
                <a:solidFill>
                  <a:srgbClr val="F79646">
                    <a:lumMod val="50000"/>
                  </a:srgbClr>
                </a:solidFill>
              </a:rPr>
              <a:t>שמאי אומר: </a:t>
            </a:r>
            <a:r>
              <a:rPr lang="he-IL" dirty="0">
                <a:solidFill>
                  <a:srgbClr val="F79646">
                    <a:lumMod val="50000"/>
                  </a:srgbClr>
                </a:solidFill>
              </a:rPr>
              <a:t>אפילו עצם מן השדרה או מן </a:t>
            </a:r>
            <a:r>
              <a:rPr lang="he-IL" dirty="0" smtClean="0">
                <a:solidFill>
                  <a:srgbClr val="F79646">
                    <a:lumMod val="50000"/>
                  </a:srgbClr>
                </a:solidFill>
              </a:rPr>
              <a:t>הגולגולת.</a:t>
            </a:r>
            <a:endParaRPr lang="he-IL" dirty="0">
              <a:solidFill>
                <a:srgbClr val="F79646">
                  <a:lumMod val="50000"/>
                </a:srgbClr>
              </a:solidFill>
            </a:endParaRPr>
          </a:p>
          <a:p>
            <a:pPr>
              <a:lnSpc>
                <a:spcPct val="120000"/>
              </a:lnSpc>
            </a:pPr>
            <a:endParaRPr lang="he-IL" dirty="0"/>
          </a:p>
          <a:p>
            <a:pPr>
              <a:lnSpc>
                <a:spcPct val="120000"/>
              </a:lnSpc>
            </a:pPr>
            <a:r>
              <a:rPr lang="he-IL" dirty="0" smtClean="0"/>
              <a:t>שאני </a:t>
            </a:r>
            <a:r>
              <a:rPr lang="he-IL" dirty="0"/>
              <a:t>שמאי </a:t>
            </a:r>
            <a:r>
              <a:rPr lang="he-IL" dirty="0" err="1" smtClean="0"/>
              <a:t>דמחמיר</a:t>
            </a:r>
            <a:r>
              <a:rPr lang="he-IL" dirty="0" smtClean="0"/>
              <a:t>. </a:t>
            </a:r>
          </a:p>
          <a:p>
            <a:pPr>
              <a:lnSpc>
                <a:spcPct val="120000"/>
              </a:lnSpc>
            </a:pPr>
            <a:endParaRPr lang="he-IL" dirty="0"/>
          </a:p>
          <a:p>
            <a:pPr>
              <a:lnSpc>
                <a:spcPct val="120000"/>
              </a:lnSpc>
            </a:pPr>
            <a:r>
              <a:rPr lang="he-IL" dirty="0" err="1" smtClean="0"/>
              <a:t>ליפשוט</a:t>
            </a:r>
            <a:r>
              <a:rPr lang="he-IL" dirty="0" smtClean="0"/>
              <a:t> </a:t>
            </a:r>
            <a:r>
              <a:rPr lang="he-IL" dirty="0"/>
              <a:t>מינה </a:t>
            </a:r>
            <a:r>
              <a:rPr lang="he-IL" dirty="0" smtClean="0"/>
              <a:t>- טעמא </a:t>
            </a:r>
            <a:r>
              <a:rPr lang="he-IL" dirty="0" err="1"/>
              <a:t>דבית</a:t>
            </a:r>
            <a:r>
              <a:rPr lang="he-IL" dirty="0"/>
              <a:t> שמאי </a:t>
            </a:r>
            <a:r>
              <a:rPr lang="he-IL" dirty="0" err="1" smtClean="0"/>
              <a:t>דמחמיר</a:t>
            </a:r>
            <a:r>
              <a:rPr lang="he-IL" dirty="0" smtClean="0"/>
              <a:t>, </a:t>
            </a:r>
            <a:r>
              <a:rPr lang="he-IL" dirty="0"/>
              <a:t>הא רבנן עד </a:t>
            </a:r>
            <a:r>
              <a:rPr lang="he-IL" dirty="0" err="1"/>
              <a:t>דאיכא</a:t>
            </a:r>
            <a:r>
              <a:rPr lang="he-IL" dirty="0"/>
              <a:t> שדרה </a:t>
            </a:r>
            <a:r>
              <a:rPr lang="he-IL" dirty="0" smtClean="0"/>
              <a:t>וגולגולת!</a:t>
            </a:r>
          </a:p>
          <a:p>
            <a:pPr>
              <a:lnSpc>
                <a:spcPct val="120000"/>
              </a:lnSpc>
            </a:pPr>
            <a:endParaRPr lang="he-IL" dirty="0"/>
          </a:p>
          <a:p>
            <a:pPr>
              <a:lnSpc>
                <a:spcPct val="120000"/>
              </a:lnSpc>
            </a:pPr>
            <a:r>
              <a:rPr lang="he-IL" dirty="0" smtClean="0"/>
              <a:t>לא, </a:t>
            </a:r>
          </a:p>
          <a:p>
            <a:pPr>
              <a:lnSpc>
                <a:spcPct val="120000"/>
              </a:lnSpc>
            </a:pPr>
            <a:r>
              <a:rPr lang="he-IL" dirty="0" smtClean="0"/>
              <a:t>עד </a:t>
            </a:r>
            <a:r>
              <a:rPr lang="he-IL" dirty="0"/>
              <a:t>כאן לא פליגי רבנן עליה </a:t>
            </a:r>
            <a:r>
              <a:rPr lang="he-IL" dirty="0" err="1"/>
              <a:t>דשמאי</a:t>
            </a:r>
            <a:r>
              <a:rPr lang="he-IL" dirty="0"/>
              <a:t> אלא בעצם אחד </a:t>
            </a:r>
            <a:r>
              <a:rPr lang="he-IL" dirty="0" err="1"/>
              <a:t>דאתי</a:t>
            </a:r>
            <a:r>
              <a:rPr lang="he-IL" dirty="0"/>
              <a:t> מן השדרה ומן </a:t>
            </a:r>
            <a:r>
              <a:rPr lang="he-IL" dirty="0" smtClean="0"/>
              <a:t>הגולגולת, </a:t>
            </a:r>
          </a:p>
          <a:p>
            <a:pPr>
              <a:lnSpc>
                <a:spcPct val="120000"/>
              </a:lnSpc>
            </a:pPr>
            <a:r>
              <a:rPr lang="he-IL" dirty="0" smtClean="0"/>
              <a:t>אבל </a:t>
            </a:r>
            <a:r>
              <a:rPr lang="he-IL" dirty="0" err="1"/>
              <a:t>היכא</a:t>
            </a:r>
            <a:r>
              <a:rPr lang="he-IL" dirty="0"/>
              <a:t> </a:t>
            </a:r>
            <a:r>
              <a:rPr lang="he-IL" dirty="0" err="1"/>
              <a:t>דאיתיה</a:t>
            </a:r>
            <a:r>
              <a:rPr lang="he-IL" dirty="0"/>
              <a:t> בעיניה אפילו </a:t>
            </a:r>
            <a:r>
              <a:rPr lang="he-IL" dirty="0" err="1"/>
              <a:t>חדא</a:t>
            </a:r>
            <a:r>
              <a:rPr lang="he-IL" dirty="0"/>
              <a:t> </a:t>
            </a:r>
            <a:r>
              <a:rPr lang="he-IL" dirty="0" err="1" smtClean="0"/>
              <a:t>מינהון</a:t>
            </a:r>
            <a:r>
              <a:rPr lang="he-IL" dirty="0" smtClean="0"/>
              <a:t>.</a:t>
            </a:r>
          </a:p>
        </p:txBody>
      </p:sp>
      <p:sp>
        <p:nvSpPr>
          <p:cNvPr id="5" name="TextBox 4"/>
          <p:cNvSpPr txBox="1"/>
          <p:nvPr/>
        </p:nvSpPr>
        <p:spPr>
          <a:xfrm>
            <a:off x="8676456" y="332656"/>
            <a:ext cx="360040" cy="369332"/>
          </a:xfrm>
          <a:prstGeom prst="rect">
            <a:avLst/>
          </a:prstGeom>
          <a:noFill/>
        </p:spPr>
        <p:txBody>
          <a:bodyPr wrap="square" rtlCol="1">
            <a:spAutoFit/>
          </a:bodyPr>
          <a:lstStyle/>
          <a:p>
            <a:r>
              <a:rPr lang="he-IL" dirty="0"/>
              <a:t>❹</a:t>
            </a:r>
            <a:endParaRPr lang="he-IL" dirty="0"/>
          </a:p>
        </p:txBody>
      </p:sp>
      <p:sp>
        <p:nvSpPr>
          <p:cNvPr id="6" name="TextBox 5"/>
          <p:cNvSpPr txBox="1"/>
          <p:nvPr/>
        </p:nvSpPr>
        <p:spPr>
          <a:xfrm>
            <a:off x="-180528" y="35332"/>
            <a:ext cx="1783612" cy="369332"/>
          </a:xfrm>
          <a:prstGeom prst="rect">
            <a:avLst/>
          </a:prstGeom>
          <a:noFill/>
        </p:spPr>
        <p:txBody>
          <a:bodyPr wrap="square" rtlCol="1">
            <a:spAutoFit/>
          </a:bodyPr>
          <a:lstStyle/>
          <a:p>
            <a:r>
              <a:rPr lang="he-IL" b="1" dirty="0" smtClean="0">
                <a:solidFill>
                  <a:schemeClr val="bg1">
                    <a:lumMod val="50000"/>
                  </a:schemeClr>
                </a:solidFill>
              </a:rPr>
              <a:t>דף </a:t>
            </a:r>
            <a:r>
              <a:rPr lang="he-IL" b="1" dirty="0" smtClean="0">
                <a:solidFill>
                  <a:schemeClr val="bg1">
                    <a:lumMod val="50000"/>
                  </a:schemeClr>
                </a:solidFill>
              </a:rPr>
              <a:t>נב</a:t>
            </a:r>
            <a:r>
              <a:rPr lang="he-IL" b="1" dirty="0" smtClean="0">
                <a:solidFill>
                  <a:schemeClr val="bg1">
                    <a:lumMod val="50000"/>
                  </a:schemeClr>
                </a:solidFill>
              </a:rPr>
              <a:t> </a:t>
            </a:r>
            <a:r>
              <a:rPr lang="he-IL" b="1" dirty="0" smtClean="0">
                <a:solidFill>
                  <a:schemeClr val="bg1">
                    <a:lumMod val="50000"/>
                  </a:schemeClr>
                </a:solidFill>
              </a:rPr>
              <a:t>עמוד </a:t>
            </a:r>
            <a:r>
              <a:rPr lang="he-IL" b="1" dirty="0">
                <a:solidFill>
                  <a:schemeClr val="bg1">
                    <a:lumMod val="50000"/>
                  </a:schemeClr>
                </a:solidFill>
              </a:rPr>
              <a:t>ב</a:t>
            </a:r>
            <a:endParaRPr lang="he-IL" b="1" dirty="0">
              <a:solidFill>
                <a:schemeClr val="bg1">
                  <a:lumMod val="50000"/>
                </a:schemeClr>
              </a:solidFill>
            </a:endParaRPr>
          </a:p>
        </p:txBody>
      </p:sp>
    </p:spTree>
    <p:extLst>
      <p:ext uri="{BB962C8B-B14F-4D97-AF65-F5344CB8AC3E}">
        <p14:creationId xmlns:p14="http://schemas.microsoft.com/office/powerpoint/2010/main" val="34651414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656008" y="35332"/>
            <a:ext cx="3096344" cy="307777"/>
          </a:xfrm>
          <a:prstGeom prst="rect">
            <a:avLst/>
          </a:prstGeom>
          <a:noFill/>
        </p:spPr>
        <p:txBody>
          <a:bodyPr wrap="square" rtlCol="1">
            <a:spAutoFit/>
          </a:bodyPr>
          <a:lstStyle/>
          <a:p>
            <a:r>
              <a:rPr lang="he-IL" sz="1400" b="1" dirty="0" smtClean="0">
                <a:solidFill>
                  <a:schemeClr val="bg1">
                    <a:lumMod val="50000"/>
                  </a:schemeClr>
                </a:solidFill>
              </a:rPr>
              <a:t>דף </a:t>
            </a:r>
            <a:r>
              <a:rPr lang="he-IL" sz="1400" b="1" dirty="0" smtClean="0">
                <a:solidFill>
                  <a:schemeClr val="bg1">
                    <a:lumMod val="50000"/>
                  </a:schemeClr>
                </a:solidFill>
              </a:rPr>
              <a:t>נב</a:t>
            </a:r>
            <a:r>
              <a:rPr lang="he-IL" sz="1400" b="1" dirty="0" smtClean="0">
                <a:solidFill>
                  <a:schemeClr val="bg1">
                    <a:lumMod val="50000"/>
                  </a:schemeClr>
                </a:solidFill>
              </a:rPr>
              <a:t> </a:t>
            </a:r>
            <a:r>
              <a:rPr lang="he-IL" sz="1400" b="1" dirty="0" smtClean="0">
                <a:solidFill>
                  <a:schemeClr val="bg1">
                    <a:lumMod val="50000"/>
                  </a:schemeClr>
                </a:solidFill>
              </a:rPr>
              <a:t>עמוד </a:t>
            </a:r>
            <a:r>
              <a:rPr lang="he-IL" sz="1400" b="1" dirty="0">
                <a:solidFill>
                  <a:schemeClr val="bg1">
                    <a:lumMod val="50000"/>
                  </a:schemeClr>
                </a:solidFill>
              </a:rPr>
              <a:t>א</a:t>
            </a:r>
            <a:r>
              <a:rPr lang="he-IL" sz="1400" b="1" dirty="0" smtClean="0">
                <a:solidFill>
                  <a:schemeClr val="bg1">
                    <a:lumMod val="50000"/>
                  </a:schemeClr>
                </a:solidFill>
              </a:rPr>
              <a:t> - דף נב עמוד ב</a:t>
            </a:r>
            <a:endParaRPr lang="he-IL" sz="1400" b="1" dirty="0">
              <a:solidFill>
                <a:schemeClr val="bg1">
                  <a:lumMod val="50000"/>
                </a:schemeClr>
              </a:solidFill>
            </a:endParaRPr>
          </a:p>
        </p:txBody>
      </p:sp>
      <p:sp>
        <p:nvSpPr>
          <p:cNvPr id="4" name="TextBox 3"/>
          <p:cNvSpPr txBox="1"/>
          <p:nvPr/>
        </p:nvSpPr>
        <p:spPr>
          <a:xfrm>
            <a:off x="409391" y="5745210"/>
            <a:ext cx="8053064" cy="293607"/>
          </a:xfrm>
          <a:prstGeom prst="rect">
            <a:avLst/>
          </a:prstGeom>
          <a:noFill/>
        </p:spPr>
        <p:txBody>
          <a:bodyPr wrap="square" rtlCol="1">
            <a:spAutoFit/>
          </a:bodyPr>
          <a:lstStyle/>
          <a:p>
            <a:pPr>
              <a:lnSpc>
                <a:spcPct val="120000"/>
              </a:lnSpc>
            </a:pPr>
            <a:endParaRPr lang="he-IL" sz="1200" dirty="0" smtClean="0"/>
          </a:p>
        </p:txBody>
      </p:sp>
      <p:sp>
        <p:nvSpPr>
          <p:cNvPr id="12" name="TextBox 11"/>
          <p:cNvSpPr txBox="1"/>
          <p:nvPr/>
        </p:nvSpPr>
        <p:spPr>
          <a:xfrm>
            <a:off x="395536" y="116632"/>
            <a:ext cx="8053064" cy="6500241"/>
          </a:xfrm>
          <a:prstGeom prst="rect">
            <a:avLst/>
          </a:prstGeom>
          <a:noFill/>
        </p:spPr>
        <p:txBody>
          <a:bodyPr wrap="square" rtlCol="1">
            <a:spAutoFit/>
          </a:bodyPr>
          <a:lstStyle/>
          <a:p>
            <a:pPr>
              <a:lnSpc>
                <a:spcPct val="120000"/>
              </a:lnSpc>
            </a:pPr>
            <a:r>
              <a:rPr lang="he-IL" sz="1200" dirty="0" err="1" smtClean="0"/>
              <a:t>איבעיא</a:t>
            </a:r>
            <a:r>
              <a:rPr lang="he-IL" sz="1200" dirty="0" smtClean="0"/>
              <a:t> </a:t>
            </a:r>
            <a:r>
              <a:rPr lang="he-IL" sz="1200" dirty="0"/>
              <a:t>להו: </a:t>
            </a:r>
            <a:r>
              <a:rPr lang="he-IL" sz="1200" dirty="0" smtClean="0"/>
              <a:t>שדרה </a:t>
            </a:r>
            <a:r>
              <a:rPr lang="he-IL" sz="1200" dirty="0"/>
              <a:t>וגולגולת תנן</a:t>
            </a:r>
            <a:r>
              <a:rPr lang="he-IL" sz="1200" dirty="0" smtClean="0"/>
              <a:t>, או </a:t>
            </a:r>
            <a:r>
              <a:rPr lang="he-IL" sz="1200" dirty="0" err="1"/>
              <a:t>דלמא</a:t>
            </a:r>
            <a:r>
              <a:rPr lang="he-IL" sz="1200" dirty="0"/>
              <a:t> או שדרה או גולגולת? </a:t>
            </a:r>
          </a:p>
          <a:p>
            <a:pPr>
              <a:lnSpc>
                <a:spcPct val="120000"/>
              </a:lnSpc>
            </a:pPr>
            <a:endParaRPr lang="he-IL" sz="1200" dirty="0"/>
          </a:p>
          <a:p>
            <a:pPr>
              <a:lnSpc>
                <a:spcPct val="120000"/>
              </a:lnSpc>
            </a:pPr>
            <a:r>
              <a:rPr lang="he-IL" sz="1200" dirty="0"/>
              <a:t>אמר רבא </a:t>
            </a:r>
            <a:r>
              <a:rPr lang="he-IL" sz="1200" dirty="0" err="1"/>
              <a:t>ת''ש</a:t>
            </a:r>
            <a:r>
              <a:rPr lang="he-IL" sz="1200" dirty="0"/>
              <a:t>: </a:t>
            </a:r>
            <a:r>
              <a:rPr lang="he-IL" sz="1200" dirty="0" smtClean="0">
                <a:solidFill>
                  <a:srgbClr val="F79646">
                    <a:lumMod val="50000"/>
                  </a:srgbClr>
                </a:solidFill>
              </a:rPr>
              <a:t>שדרה </a:t>
            </a:r>
            <a:r>
              <a:rPr lang="he-IL" sz="1200" dirty="0">
                <a:solidFill>
                  <a:srgbClr val="F79646">
                    <a:lumMod val="50000"/>
                  </a:srgbClr>
                </a:solidFill>
              </a:rPr>
              <a:t>שגירד רוב </a:t>
            </a:r>
            <a:r>
              <a:rPr lang="he-IL" sz="1200" dirty="0" err="1">
                <a:solidFill>
                  <a:srgbClr val="F79646">
                    <a:lumMod val="50000"/>
                  </a:srgbClr>
                </a:solidFill>
              </a:rPr>
              <a:t>עילעין</a:t>
            </a:r>
            <a:r>
              <a:rPr lang="he-IL" sz="1200" dirty="0">
                <a:solidFill>
                  <a:srgbClr val="F79646">
                    <a:lumMod val="50000"/>
                  </a:srgbClr>
                </a:solidFill>
              </a:rPr>
              <a:t> שבה - טהורה. </a:t>
            </a:r>
            <a:r>
              <a:rPr lang="he-IL" sz="1200" dirty="0" smtClean="0">
                <a:solidFill>
                  <a:srgbClr val="F79646">
                    <a:lumMod val="50000"/>
                  </a:srgbClr>
                </a:solidFill>
              </a:rPr>
              <a:t>ובקבר </a:t>
            </a:r>
            <a:r>
              <a:rPr lang="he-IL" sz="1200" dirty="0">
                <a:solidFill>
                  <a:srgbClr val="F79646">
                    <a:lumMod val="50000"/>
                  </a:srgbClr>
                </a:solidFill>
              </a:rPr>
              <a:t>- אפילו משוברת או מפורקת טמאה מפני הקבר</a:t>
            </a:r>
            <a:r>
              <a:rPr lang="he-IL" sz="1200" dirty="0"/>
              <a:t> </a:t>
            </a:r>
            <a:r>
              <a:rPr lang="he-IL" sz="1200" dirty="0" smtClean="0"/>
              <a:t>- טעמא </a:t>
            </a:r>
            <a:r>
              <a:rPr lang="he-IL" sz="1200" dirty="0"/>
              <a:t>משום </a:t>
            </a:r>
            <a:r>
              <a:rPr lang="he-IL" sz="1200" dirty="0" err="1"/>
              <a:t>דגירד</a:t>
            </a:r>
            <a:r>
              <a:rPr lang="he-IL" sz="1200" dirty="0"/>
              <a:t>, </a:t>
            </a:r>
            <a:r>
              <a:rPr lang="he-IL" sz="1200" dirty="0" smtClean="0"/>
              <a:t>הא </a:t>
            </a:r>
            <a:r>
              <a:rPr lang="he-IL" sz="1200" dirty="0"/>
              <a:t>לא גירד </a:t>
            </a:r>
            <a:r>
              <a:rPr lang="he-IL" sz="1200" dirty="0" smtClean="0"/>
              <a:t>טמא, </a:t>
            </a:r>
            <a:r>
              <a:rPr lang="he-IL" sz="1200" dirty="0" err="1" smtClean="0"/>
              <a:t>ש</a:t>
            </a:r>
            <a:r>
              <a:rPr lang="he-IL" sz="1200" dirty="0" err="1"/>
              <a:t>''מ</a:t>
            </a:r>
            <a:r>
              <a:rPr lang="he-IL" sz="1200" dirty="0"/>
              <a:t> או שדרה או גולגולת </a:t>
            </a:r>
            <a:r>
              <a:rPr lang="he-IL" sz="1200" dirty="0" err="1"/>
              <a:t>קתני</a:t>
            </a:r>
            <a:r>
              <a:rPr lang="he-IL" sz="1200" dirty="0"/>
              <a:t>.</a:t>
            </a:r>
          </a:p>
          <a:p>
            <a:pPr>
              <a:lnSpc>
                <a:spcPct val="120000"/>
              </a:lnSpc>
            </a:pPr>
            <a:endParaRPr lang="he-IL" sz="300" dirty="0"/>
          </a:p>
          <a:p>
            <a:pPr>
              <a:lnSpc>
                <a:spcPct val="120000"/>
              </a:lnSpc>
            </a:pPr>
            <a:r>
              <a:rPr lang="he-IL" sz="1200" dirty="0"/>
              <a:t>הא לא </a:t>
            </a:r>
            <a:r>
              <a:rPr lang="he-IL" sz="1200" dirty="0" err="1"/>
              <a:t>קתני</a:t>
            </a:r>
            <a:r>
              <a:rPr lang="he-IL" sz="1200" dirty="0" smtClean="0"/>
              <a:t>, הא </a:t>
            </a:r>
            <a:r>
              <a:rPr lang="he-IL" sz="1200" dirty="0" err="1"/>
              <a:t>קמ</a:t>
            </a:r>
            <a:r>
              <a:rPr lang="he-IL" sz="1200" dirty="0"/>
              <a:t>''ל </a:t>
            </a:r>
            <a:r>
              <a:rPr lang="he-IL" sz="1200" dirty="0" err="1"/>
              <a:t>דכי</a:t>
            </a:r>
            <a:r>
              <a:rPr lang="he-IL" sz="1200" dirty="0"/>
              <a:t> גירד </a:t>
            </a:r>
            <a:r>
              <a:rPr lang="he-IL" sz="1200" dirty="0" smtClean="0"/>
              <a:t>טהורה, </a:t>
            </a:r>
            <a:r>
              <a:rPr lang="he-IL" sz="1200" dirty="0" err="1" smtClean="0"/>
              <a:t>אידך</a:t>
            </a:r>
            <a:r>
              <a:rPr lang="he-IL" sz="1200" dirty="0" smtClean="0"/>
              <a:t> </a:t>
            </a:r>
            <a:r>
              <a:rPr lang="he-IL" sz="1200" dirty="0" err="1"/>
              <a:t>תיבעי</a:t>
            </a:r>
            <a:r>
              <a:rPr lang="he-IL" sz="1200" dirty="0"/>
              <a:t> לך</a:t>
            </a:r>
            <a:r>
              <a:rPr lang="he-IL" sz="1200" dirty="0" smtClean="0"/>
              <a:t>.</a:t>
            </a:r>
          </a:p>
          <a:p>
            <a:pPr>
              <a:lnSpc>
                <a:spcPct val="120000"/>
              </a:lnSpc>
            </a:pPr>
            <a:endParaRPr lang="he-IL" sz="1200" dirty="0"/>
          </a:p>
          <a:p>
            <a:pPr>
              <a:lnSpc>
                <a:spcPct val="120000"/>
              </a:lnSpc>
            </a:pPr>
            <a:r>
              <a:rPr lang="he-IL" sz="1200" dirty="0" smtClean="0"/>
              <a:t>תא </a:t>
            </a:r>
            <a:r>
              <a:rPr lang="he-IL" sz="1200" dirty="0"/>
              <a:t>שמע: </a:t>
            </a:r>
            <a:r>
              <a:rPr lang="he-IL" sz="1200" dirty="0" smtClean="0">
                <a:solidFill>
                  <a:srgbClr val="F79646">
                    <a:lumMod val="50000"/>
                  </a:srgbClr>
                </a:solidFill>
              </a:rPr>
              <a:t>רבי </a:t>
            </a:r>
            <a:r>
              <a:rPr lang="he-IL" sz="1200" dirty="0">
                <a:solidFill>
                  <a:srgbClr val="F79646">
                    <a:lumMod val="50000"/>
                  </a:srgbClr>
                </a:solidFill>
              </a:rPr>
              <a:t>יהודה אומר: </a:t>
            </a:r>
            <a:r>
              <a:rPr lang="he-IL" sz="1200" dirty="0" smtClean="0">
                <a:solidFill>
                  <a:srgbClr val="F79646">
                    <a:lumMod val="50000"/>
                  </a:srgbClr>
                </a:solidFill>
              </a:rPr>
              <a:t>ששה </a:t>
            </a:r>
            <a:r>
              <a:rPr lang="he-IL" sz="1200" dirty="0">
                <a:solidFill>
                  <a:srgbClr val="F79646">
                    <a:lumMod val="50000"/>
                  </a:srgbClr>
                </a:solidFill>
              </a:rPr>
              <a:t>דברים ר' עקיבא מטמא וחכמים </a:t>
            </a:r>
            <a:r>
              <a:rPr lang="he-IL" sz="1200" dirty="0" err="1">
                <a:solidFill>
                  <a:srgbClr val="F79646">
                    <a:lumMod val="50000"/>
                  </a:srgbClr>
                </a:solidFill>
              </a:rPr>
              <a:t>מטהרין</a:t>
            </a:r>
            <a:r>
              <a:rPr lang="he-IL" sz="1200" dirty="0">
                <a:solidFill>
                  <a:srgbClr val="F79646">
                    <a:lumMod val="50000"/>
                  </a:srgbClr>
                </a:solidFill>
              </a:rPr>
              <a:t>, וחזר בו ר' עקיבא</a:t>
            </a:r>
            <a:r>
              <a:rPr lang="he-IL" sz="1200" dirty="0" smtClean="0">
                <a:solidFill>
                  <a:srgbClr val="F79646">
                    <a:lumMod val="50000"/>
                  </a:srgbClr>
                </a:solidFill>
              </a:rPr>
              <a:t>. ומעשה </a:t>
            </a:r>
            <a:r>
              <a:rPr lang="he-IL" sz="1200" dirty="0">
                <a:solidFill>
                  <a:srgbClr val="F79646">
                    <a:lumMod val="50000"/>
                  </a:srgbClr>
                </a:solidFill>
              </a:rPr>
              <a:t>שהביאו קופה מלאה עצמות </a:t>
            </a:r>
            <a:r>
              <a:rPr lang="he-IL" sz="1200" dirty="0" err="1">
                <a:solidFill>
                  <a:srgbClr val="F79646">
                    <a:lumMod val="50000"/>
                  </a:srgbClr>
                </a:solidFill>
              </a:rPr>
              <a:t>לבהכ</a:t>
            </a:r>
            <a:r>
              <a:rPr lang="he-IL" sz="1200" dirty="0">
                <a:solidFill>
                  <a:srgbClr val="F79646">
                    <a:lumMod val="50000"/>
                  </a:srgbClr>
                </a:solidFill>
              </a:rPr>
              <a:t>''נ של </a:t>
            </a:r>
            <a:r>
              <a:rPr lang="he-IL" sz="1200" dirty="0" err="1">
                <a:solidFill>
                  <a:srgbClr val="F79646">
                    <a:lumMod val="50000"/>
                  </a:srgbClr>
                </a:solidFill>
              </a:rPr>
              <a:t>טרסיים</a:t>
            </a:r>
            <a:r>
              <a:rPr lang="he-IL" sz="1200" dirty="0">
                <a:solidFill>
                  <a:srgbClr val="F79646">
                    <a:lumMod val="50000"/>
                  </a:srgbClr>
                </a:solidFill>
              </a:rPr>
              <a:t> והניחוה </a:t>
            </a:r>
            <a:r>
              <a:rPr lang="he-IL" sz="1200" dirty="0" err="1">
                <a:solidFill>
                  <a:srgbClr val="F79646">
                    <a:lumMod val="50000"/>
                  </a:srgbClr>
                </a:solidFill>
              </a:rPr>
              <a:t>באויר</a:t>
            </a:r>
            <a:r>
              <a:rPr lang="he-IL" sz="1200" dirty="0">
                <a:solidFill>
                  <a:srgbClr val="F79646">
                    <a:lumMod val="50000"/>
                  </a:srgbClr>
                </a:solidFill>
              </a:rPr>
              <a:t> </a:t>
            </a:r>
            <a:r>
              <a:rPr lang="he-IL" sz="1200" dirty="0" smtClean="0">
                <a:solidFill>
                  <a:srgbClr val="F79646">
                    <a:lumMod val="50000"/>
                  </a:srgbClr>
                </a:solidFill>
              </a:rPr>
              <a:t>ונכנס </a:t>
            </a:r>
            <a:r>
              <a:rPr lang="he-IL" sz="1200" dirty="0" err="1">
                <a:solidFill>
                  <a:srgbClr val="F79646">
                    <a:lumMod val="50000"/>
                  </a:srgbClr>
                </a:solidFill>
              </a:rPr>
              <a:t>תודוס</a:t>
            </a:r>
            <a:r>
              <a:rPr lang="he-IL" sz="1200" dirty="0">
                <a:solidFill>
                  <a:srgbClr val="F79646">
                    <a:lumMod val="50000"/>
                  </a:srgbClr>
                </a:solidFill>
              </a:rPr>
              <a:t> הרופא וכל הרופאים [עמו] ואמרו אין כאן שדרה ממת אחד </a:t>
            </a:r>
            <a:r>
              <a:rPr lang="he-IL" sz="1200" dirty="0" smtClean="0"/>
              <a:t>-</a:t>
            </a:r>
            <a:endParaRPr lang="he-IL" sz="1200" dirty="0"/>
          </a:p>
          <a:p>
            <a:pPr>
              <a:lnSpc>
                <a:spcPct val="120000"/>
              </a:lnSpc>
            </a:pPr>
            <a:r>
              <a:rPr lang="he-IL" sz="1200" dirty="0"/>
              <a:t>טעמא </a:t>
            </a:r>
            <a:r>
              <a:rPr lang="he-IL" sz="1200" dirty="0" err="1"/>
              <a:t>דליכא</a:t>
            </a:r>
            <a:r>
              <a:rPr lang="he-IL" sz="1200" dirty="0"/>
              <a:t> שדרה </a:t>
            </a:r>
            <a:r>
              <a:rPr lang="he-IL" sz="1200" dirty="0" err="1"/>
              <a:t>דמחדא</a:t>
            </a:r>
            <a:r>
              <a:rPr lang="he-IL" sz="1200" dirty="0"/>
              <a:t>, </a:t>
            </a:r>
            <a:r>
              <a:rPr lang="he-IL" sz="1200" dirty="0" err="1" smtClean="0"/>
              <a:t>האיכא</a:t>
            </a:r>
            <a:r>
              <a:rPr lang="he-IL" sz="1200" dirty="0" smtClean="0"/>
              <a:t> </a:t>
            </a:r>
            <a:r>
              <a:rPr lang="he-IL" sz="1200" dirty="0"/>
              <a:t>או שדרה או גולגולת </a:t>
            </a:r>
            <a:r>
              <a:rPr lang="he-IL" sz="1200" dirty="0" err="1"/>
              <a:t>דמחדא</a:t>
            </a:r>
            <a:r>
              <a:rPr lang="he-IL" sz="1200" dirty="0"/>
              <a:t> נזיר מגלח </a:t>
            </a:r>
            <a:r>
              <a:rPr lang="he-IL" sz="1200" dirty="0" smtClean="0"/>
              <a:t>עליה, </a:t>
            </a:r>
            <a:r>
              <a:rPr lang="he-IL" sz="1200" dirty="0" err="1" smtClean="0"/>
              <a:t>ש</a:t>
            </a:r>
            <a:r>
              <a:rPr lang="he-IL" sz="1200" dirty="0" err="1"/>
              <a:t>''מ</a:t>
            </a:r>
            <a:r>
              <a:rPr lang="he-IL" sz="1200" dirty="0"/>
              <a:t> או שדרה או גולגולת תנן.</a:t>
            </a:r>
          </a:p>
          <a:p>
            <a:pPr>
              <a:lnSpc>
                <a:spcPct val="120000"/>
              </a:lnSpc>
            </a:pPr>
            <a:endParaRPr lang="he-IL" sz="300" dirty="0"/>
          </a:p>
          <a:p>
            <a:pPr>
              <a:lnSpc>
                <a:spcPct val="120000"/>
              </a:lnSpc>
            </a:pPr>
            <a:r>
              <a:rPr lang="he-IL" sz="1200" dirty="0"/>
              <a:t>לא </a:t>
            </a:r>
            <a:r>
              <a:rPr lang="he-IL" sz="1200" dirty="0" err="1"/>
              <a:t>מיבעיא</a:t>
            </a:r>
            <a:r>
              <a:rPr lang="he-IL" sz="1200" dirty="0"/>
              <a:t> </a:t>
            </a:r>
            <a:r>
              <a:rPr lang="he-IL" sz="1200" dirty="0" err="1"/>
              <a:t>קאמר</a:t>
            </a:r>
            <a:r>
              <a:rPr lang="he-IL" sz="1200" dirty="0"/>
              <a:t>, </a:t>
            </a:r>
            <a:r>
              <a:rPr lang="he-IL" sz="1200" dirty="0" smtClean="0"/>
              <a:t>לא </a:t>
            </a:r>
            <a:r>
              <a:rPr lang="he-IL" sz="1200" dirty="0" err="1"/>
              <a:t>מיבעיא</a:t>
            </a:r>
            <a:r>
              <a:rPr lang="he-IL" sz="1200" dirty="0"/>
              <a:t> שדרה וגולגולת דממת אחד </a:t>
            </a:r>
            <a:r>
              <a:rPr lang="he-IL" sz="1200" dirty="0" err="1" smtClean="0"/>
              <a:t>ליכא</a:t>
            </a:r>
            <a:r>
              <a:rPr lang="he-IL" sz="1200" dirty="0" smtClean="0"/>
              <a:t>, אלא </a:t>
            </a:r>
            <a:r>
              <a:rPr lang="he-IL" sz="1200" dirty="0"/>
              <a:t>אפי' או שדרה ממת אחד או גולגולת ממת אחד </a:t>
            </a:r>
            <a:r>
              <a:rPr lang="he-IL" sz="1200" dirty="0" err="1"/>
              <a:t>ליכא</a:t>
            </a:r>
            <a:r>
              <a:rPr lang="he-IL" sz="1200" dirty="0"/>
              <a:t>. </a:t>
            </a:r>
          </a:p>
          <a:p>
            <a:pPr>
              <a:lnSpc>
                <a:spcPct val="120000"/>
              </a:lnSpc>
            </a:pPr>
            <a:endParaRPr lang="he-IL" sz="1200" dirty="0" smtClean="0"/>
          </a:p>
          <a:p>
            <a:pPr>
              <a:lnSpc>
                <a:spcPct val="120000"/>
              </a:lnSpc>
            </a:pPr>
            <a:r>
              <a:rPr lang="he-IL" sz="1200" dirty="0" smtClean="0"/>
              <a:t>תא </a:t>
            </a:r>
            <a:r>
              <a:rPr lang="he-IL" sz="1200" dirty="0"/>
              <a:t>שמע </a:t>
            </a:r>
            <a:r>
              <a:rPr lang="he-IL" sz="1200" dirty="0" err="1" smtClean="0"/>
              <a:t>ממניינא</a:t>
            </a:r>
            <a:r>
              <a:rPr lang="he-IL" sz="1200" dirty="0" smtClean="0"/>
              <a:t>: </a:t>
            </a:r>
            <a:r>
              <a:rPr lang="he-IL" sz="1200" dirty="0" smtClean="0">
                <a:solidFill>
                  <a:srgbClr val="F79646">
                    <a:lumMod val="50000"/>
                  </a:srgbClr>
                </a:solidFill>
              </a:rPr>
              <a:t>ומה </a:t>
            </a:r>
            <a:r>
              <a:rPr lang="he-IL" sz="1200" dirty="0">
                <a:solidFill>
                  <a:srgbClr val="F79646">
                    <a:lumMod val="50000"/>
                  </a:srgbClr>
                </a:solidFill>
              </a:rPr>
              <a:t>הן ששה דברים שרבי עקיבא מטמא וחכמים </a:t>
            </a:r>
            <a:r>
              <a:rPr lang="he-IL" sz="1200" dirty="0" err="1" smtClean="0">
                <a:solidFill>
                  <a:srgbClr val="F79646">
                    <a:lumMod val="50000"/>
                  </a:srgbClr>
                </a:solidFill>
              </a:rPr>
              <a:t>מטהרין</a:t>
            </a:r>
            <a:r>
              <a:rPr lang="he-IL" sz="1200" dirty="0" smtClean="0">
                <a:solidFill>
                  <a:srgbClr val="F79646">
                    <a:lumMod val="50000"/>
                  </a:srgbClr>
                </a:solidFill>
              </a:rPr>
              <a:t>? על </a:t>
            </a:r>
            <a:r>
              <a:rPr lang="he-IL" sz="1200" dirty="0">
                <a:solidFill>
                  <a:srgbClr val="F79646">
                    <a:lumMod val="50000"/>
                  </a:srgbClr>
                </a:solidFill>
              </a:rPr>
              <a:t>אבר מן המת שבא משני </a:t>
            </a:r>
            <a:r>
              <a:rPr lang="he-IL" sz="1200" dirty="0" smtClean="0">
                <a:solidFill>
                  <a:srgbClr val="F79646">
                    <a:lumMod val="50000"/>
                  </a:srgbClr>
                </a:solidFill>
              </a:rPr>
              <a:t>מתים, </a:t>
            </a:r>
            <a:r>
              <a:rPr lang="he-IL" sz="1200" dirty="0">
                <a:solidFill>
                  <a:srgbClr val="F79646">
                    <a:lumMod val="50000"/>
                  </a:srgbClr>
                </a:solidFill>
              </a:rPr>
              <a:t>ועל אבר מן החי שבא משני בני </a:t>
            </a:r>
            <a:r>
              <a:rPr lang="he-IL" sz="1200" dirty="0" smtClean="0">
                <a:solidFill>
                  <a:srgbClr val="F79646">
                    <a:lumMod val="50000"/>
                  </a:srgbClr>
                </a:solidFill>
              </a:rPr>
              <a:t>אדם, ועל </a:t>
            </a:r>
            <a:r>
              <a:rPr lang="he-IL" sz="1200" dirty="0">
                <a:solidFill>
                  <a:srgbClr val="F79646">
                    <a:lumMod val="50000"/>
                  </a:srgbClr>
                </a:solidFill>
              </a:rPr>
              <a:t>חצי קב עצמות שבא משני </a:t>
            </a:r>
            <a:r>
              <a:rPr lang="he-IL" sz="1200" dirty="0" smtClean="0">
                <a:solidFill>
                  <a:srgbClr val="F79646">
                    <a:lumMod val="50000"/>
                  </a:srgbClr>
                </a:solidFill>
              </a:rPr>
              <a:t>מתים, </a:t>
            </a:r>
            <a:r>
              <a:rPr lang="he-IL" sz="1200" dirty="0">
                <a:solidFill>
                  <a:srgbClr val="F79646">
                    <a:lumMod val="50000"/>
                  </a:srgbClr>
                </a:solidFill>
              </a:rPr>
              <a:t>ועל רביעית דם הבא </a:t>
            </a:r>
            <a:r>
              <a:rPr lang="he-IL" sz="1200" dirty="0" smtClean="0">
                <a:solidFill>
                  <a:srgbClr val="F79646">
                    <a:lumMod val="50000"/>
                  </a:srgbClr>
                </a:solidFill>
              </a:rPr>
              <a:t>משנים, ועל </a:t>
            </a:r>
            <a:r>
              <a:rPr lang="he-IL" sz="1200" dirty="0">
                <a:solidFill>
                  <a:srgbClr val="F79646">
                    <a:lumMod val="50000"/>
                  </a:srgbClr>
                </a:solidFill>
              </a:rPr>
              <a:t>עצם כשעורה שנחלק </a:t>
            </a:r>
            <a:r>
              <a:rPr lang="he-IL" sz="1200" dirty="0" smtClean="0">
                <a:solidFill>
                  <a:srgbClr val="F79646">
                    <a:lumMod val="50000"/>
                  </a:srgbClr>
                </a:solidFill>
              </a:rPr>
              <a:t>לשנים, </a:t>
            </a:r>
            <a:r>
              <a:rPr lang="he-IL" sz="1200" dirty="0">
                <a:solidFill>
                  <a:srgbClr val="F79646">
                    <a:lumMod val="50000"/>
                  </a:srgbClr>
                </a:solidFill>
              </a:rPr>
              <a:t>והשדרה </a:t>
            </a:r>
            <a:r>
              <a:rPr lang="he-IL" sz="1200" dirty="0" smtClean="0">
                <a:solidFill>
                  <a:srgbClr val="F79646">
                    <a:lumMod val="50000"/>
                  </a:srgbClr>
                </a:solidFill>
              </a:rPr>
              <a:t>והגולגולת </a:t>
            </a:r>
            <a:r>
              <a:rPr lang="he-IL" sz="1200" dirty="0" smtClean="0"/>
              <a:t>-</a:t>
            </a:r>
            <a:endParaRPr lang="he-IL" sz="1200" dirty="0"/>
          </a:p>
          <a:p>
            <a:pPr>
              <a:lnSpc>
                <a:spcPct val="120000"/>
              </a:lnSpc>
            </a:pPr>
            <a:r>
              <a:rPr lang="he-IL" sz="1200" dirty="0"/>
              <a:t>ואי </a:t>
            </a:r>
            <a:r>
              <a:rPr lang="he-IL" sz="1200" dirty="0" err="1"/>
              <a:t>ס''ד</a:t>
            </a:r>
            <a:r>
              <a:rPr lang="he-IL" sz="1200" dirty="0"/>
              <a:t> או שדרה או גולגולת הני שבעה </a:t>
            </a:r>
            <a:r>
              <a:rPr lang="he-IL" sz="1200" dirty="0" err="1" smtClean="0"/>
              <a:t>הויין</a:t>
            </a:r>
            <a:r>
              <a:rPr lang="he-IL" sz="1200" dirty="0" smtClean="0"/>
              <a:t>!</a:t>
            </a:r>
            <a:endParaRPr lang="he-IL" sz="1200" dirty="0" smtClean="0"/>
          </a:p>
          <a:p>
            <a:pPr>
              <a:lnSpc>
                <a:spcPct val="120000"/>
              </a:lnSpc>
            </a:pPr>
            <a:endParaRPr lang="he-IL" sz="300" dirty="0"/>
          </a:p>
          <a:p>
            <a:pPr>
              <a:lnSpc>
                <a:spcPct val="120000"/>
              </a:lnSpc>
            </a:pPr>
            <a:r>
              <a:rPr lang="he-IL" sz="1200" dirty="0" smtClean="0"/>
              <a:t>כי </a:t>
            </a:r>
            <a:r>
              <a:rPr lang="he-IL" sz="1200" dirty="0" err="1"/>
              <a:t>קתני</a:t>
            </a:r>
            <a:r>
              <a:rPr lang="he-IL" sz="1200" dirty="0"/>
              <a:t> (סימן יחיד שהוא גילח ואחד) כל </a:t>
            </a:r>
            <a:r>
              <a:rPr lang="he-IL" sz="1200" dirty="0" err="1"/>
              <a:t>היכא</a:t>
            </a:r>
            <a:r>
              <a:rPr lang="he-IL" sz="1200" dirty="0"/>
              <a:t> </a:t>
            </a:r>
            <a:r>
              <a:rPr lang="he-IL" sz="1200" dirty="0" err="1"/>
              <a:t>דפליגי</a:t>
            </a:r>
            <a:r>
              <a:rPr lang="he-IL" sz="1200" dirty="0"/>
              <a:t> עליה </a:t>
            </a:r>
            <a:r>
              <a:rPr lang="he-IL" sz="1200" dirty="0" smtClean="0"/>
              <a:t>רבים, </a:t>
            </a:r>
            <a:r>
              <a:rPr lang="he-IL" sz="1200" dirty="0" err="1" smtClean="0"/>
              <a:t>לאפוקי</a:t>
            </a:r>
            <a:r>
              <a:rPr lang="he-IL" sz="1200" dirty="0" smtClean="0"/>
              <a:t> </a:t>
            </a:r>
            <a:r>
              <a:rPr lang="he-IL" sz="1200" dirty="0"/>
              <a:t>עצם כשעורה </a:t>
            </a:r>
            <a:r>
              <a:rPr lang="he-IL" sz="1200" dirty="0" err="1"/>
              <a:t>דיחיד</a:t>
            </a:r>
            <a:r>
              <a:rPr lang="he-IL" sz="1200" dirty="0"/>
              <a:t> הוא דפליג </a:t>
            </a:r>
            <a:r>
              <a:rPr lang="he-IL" sz="1200" dirty="0" smtClean="0"/>
              <a:t>עליה, </a:t>
            </a:r>
            <a:r>
              <a:rPr lang="he-IL" sz="1200" dirty="0" err="1" smtClean="0"/>
              <a:t>דתני</a:t>
            </a:r>
            <a:r>
              <a:rPr lang="he-IL" sz="1200" dirty="0" smtClean="0"/>
              <a:t>': </a:t>
            </a:r>
            <a:r>
              <a:rPr lang="he-IL" sz="1200" dirty="0">
                <a:solidFill>
                  <a:srgbClr val="F79646">
                    <a:lumMod val="50000"/>
                  </a:srgbClr>
                </a:solidFill>
              </a:rPr>
              <a:t>עצם כשעורה שנחלק לשנים </a:t>
            </a:r>
            <a:r>
              <a:rPr lang="he-IL" sz="1200" dirty="0" smtClean="0">
                <a:solidFill>
                  <a:srgbClr val="F79646">
                    <a:lumMod val="50000"/>
                  </a:srgbClr>
                </a:solidFill>
              </a:rPr>
              <a:t>- </a:t>
            </a:r>
            <a:r>
              <a:rPr lang="he-IL" sz="1200" dirty="0" err="1" smtClean="0">
                <a:solidFill>
                  <a:srgbClr val="F79646">
                    <a:lumMod val="50000"/>
                  </a:srgbClr>
                </a:solidFill>
              </a:rPr>
              <a:t>ר</a:t>
            </a:r>
            <a:r>
              <a:rPr lang="he-IL" sz="1200" dirty="0" err="1">
                <a:solidFill>
                  <a:srgbClr val="F79646">
                    <a:lumMod val="50000"/>
                  </a:srgbClr>
                </a:solidFill>
              </a:rPr>
              <a:t>''ע</a:t>
            </a:r>
            <a:r>
              <a:rPr lang="he-IL" sz="1200" dirty="0">
                <a:solidFill>
                  <a:srgbClr val="F79646">
                    <a:lumMod val="50000"/>
                  </a:srgbClr>
                </a:solidFill>
              </a:rPr>
              <a:t> </a:t>
            </a:r>
            <a:r>
              <a:rPr lang="he-IL" sz="1200" dirty="0" smtClean="0">
                <a:solidFill>
                  <a:srgbClr val="F79646">
                    <a:lumMod val="50000"/>
                  </a:srgbClr>
                </a:solidFill>
              </a:rPr>
              <a:t>מטמא, </a:t>
            </a:r>
            <a:r>
              <a:rPr lang="he-IL" sz="1200" dirty="0">
                <a:solidFill>
                  <a:srgbClr val="F79646">
                    <a:lumMod val="50000"/>
                  </a:srgbClr>
                </a:solidFill>
              </a:rPr>
              <a:t>ורבי יוחנן בן </a:t>
            </a:r>
            <a:r>
              <a:rPr lang="he-IL" sz="1200" dirty="0" err="1">
                <a:solidFill>
                  <a:srgbClr val="F79646">
                    <a:lumMod val="50000"/>
                  </a:srgbClr>
                </a:solidFill>
              </a:rPr>
              <a:t>נורי</a:t>
            </a:r>
            <a:r>
              <a:rPr lang="he-IL" sz="1200" dirty="0">
                <a:solidFill>
                  <a:srgbClr val="F79646">
                    <a:lumMod val="50000"/>
                  </a:srgbClr>
                </a:solidFill>
              </a:rPr>
              <a:t> </a:t>
            </a:r>
            <a:r>
              <a:rPr lang="he-IL" sz="1200" dirty="0">
                <a:solidFill>
                  <a:srgbClr val="F79646">
                    <a:lumMod val="50000"/>
                  </a:srgbClr>
                </a:solidFill>
              </a:rPr>
              <a:t>מטהר</a:t>
            </a:r>
            <a:r>
              <a:rPr lang="he-IL" sz="1200" dirty="0" smtClean="0"/>
              <a:t>.</a:t>
            </a:r>
            <a:endParaRPr lang="he-IL" sz="1200" dirty="0"/>
          </a:p>
          <a:p>
            <a:pPr>
              <a:lnSpc>
                <a:spcPct val="120000"/>
              </a:lnSpc>
            </a:pPr>
            <a:r>
              <a:rPr lang="he-IL" sz="1200" dirty="0" smtClean="0"/>
              <a:t>ואי </a:t>
            </a:r>
            <a:r>
              <a:rPr lang="he-IL" sz="1200" dirty="0" err="1"/>
              <a:t>בעית</a:t>
            </a:r>
            <a:r>
              <a:rPr lang="he-IL" sz="1200" dirty="0"/>
              <a:t> </a:t>
            </a:r>
            <a:r>
              <a:rPr lang="he-IL" sz="1200" dirty="0" smtClean="0"/>
              <a:t>אימא: </a:t>
            </a:r>
            <a:r>
              <a:rPr lang="he-IL" sz="1200" dirty="0"/>
              <a:t>כי </a:t>
            </a:r>
            <a:r>
              <a:rPr lang="he-IL" sz="1200" dirty="0" err="1"/>
              <a:t>קתני</a:t>
            </a:r>
            <a:r>
              <a:rPr lang="he-IL" sz="1200" dirty="0"/>
              <a:t> אבר מן </a:t>
            </a:r>
            <a:r>
              <a:rPr lang="he-IL" sz="1200" dirty="0" smtClean="0"/>
              <a:t>המת, </a:t>
            </a:r>
            <a:r>
              <a:rPr lang="he-IL" sz="1200" dirty="0"/>
              <a:t>אבר מן החי לא </a:t>
            </a:r>
            <a:r>
              <a:rPr lang="he-IL" sz="1200" dirty="0" err="1" smtClean="0"/>
              <a:t>קתני</a:t>
            </a:r>
            <a:r>
              <a:rPr lang="he-IL" sz="1200" dirty="0" smtClean="0"/>
              <a:t>.</a:t>
            </a:r>
          </a:p>
          <a:p>
            <a:pPr>
              <a:lnSpc>
                <a:spcPct val="120000"/>
              </a:lnSpc>
            </a:pPr>
            <a:r>
              <a:rPr lang="he-IL" sz="1200" dirty="0" err="1" smtClean="0"/>
              <a:t>ואיבעית</a:t>
            </a:r>
            <a:r>
              <a:rPr lang="he-IL" sz="1200" dirty="0" smtClean="0"/>
              <a:t> אימא: </a:t>
            </a:r>
            <a:r>
              <a:rPr lang="he-IL" sz="1200" dirty="0"/>
              <a:t>כי </a:t>
            </a:r>
            <a:r>
              <a:rPr lang="he-IL" sz="1200" dirty="0" err="1"/>
              <a:t>קתני</a:t>
            </a:r>
            <a:r>
              <a:rPr lang="he-IL" sz="1200" dirty="0"/>
              <a:t> כל </a:t>
            </a:r>
            <a:r>
              <a:rPr lang="he-IL" sz="1200" dirty="0" err="1"/>
              <a:t>היכא</a:t>
            </a:r>
            <a:r>
              <a:rPr lang="he-IL" sz="1200" dirty="0"/>
              <a:t> </a:t>
            </a:r>
            <a:r>
              <a:rPr lang="he-IL" sz="1200" dirty="0" err="1"/>
              <a:t>דנזיר</a:t>
            </a:r>
            <a:r>
              <a:rPr lang="he-IL" sz="1200" dirty="0"/>
              <a:t> מגלח על </a:t>
            </a:r>
            <a:r>
              <a:rPr lang="he-IL" sz="1200" dirty="0" smtClean="0"/>
              <a:t>אהילו, </a:t>
            </a:r>
            <a:r>
              <a:rPr lang="he-IL" sz="1200" dirty="0" err="1"/>
              <a:t>לאפוקי</a:t>
            </a:r>
            <a:r>
              <a:rPr lang="he-IL" sz="1200" dirty="0"/>
              <a:t> עצם כשעורה </a:t>
            </a:r>
            <a:r>
              <a:rPr lang="he-IL" sz="1200" dirty="0" smtClean="0"/>
              <a:t>דלא.</a:t>
            </a:r>
            <a:endParaRPr lang="he-IL" sz="1200" dirty="0"/>
          </a:p>
          <a:p>
            <a:pPr>
              <a:lnSpc>
                <a:spcPct val="120000"/>
              </a:lnSpc>
            </a:pPr>
            <a:r>
              <a:rPr lang="he-IL" sz="1200" dirty="0" err="1" smtClean="0"/>
              <a:t>ואיבעית</a:t>
            </a:r>
            <a:r>
              <a:rPr lang="he-IL" sz="1200" dirty="0" smtClean="0"/>
              <a:t> אימא: </a:t>
            </a:r>
            <a:r>
              <a:rPr lang="he-IL" sz="1200" dirty="0"/>
              <a:t>כי </a:t>
            </a:r>
            <a:r>
              <a:rPr lang="he-IL" sz="1200" dirty="0" err="1"/>
              <a:t>קתני</a:t>
            </a:r>
            <a:r>
              <a:rPr lang="he-IL" sz="1200" dirty="0"/>
              <a:t> כל </a:t>
            </a:r>
            <a:r>
              <a:rPr lang="he-IL" sz="1200" dirty="0" err="1"/>
              <a:t>היכא</a:t>
            </a:r>
            <a:r>
              <a:rPr lang="he-IL" sz="1200" dirty="0"/>
              <a:t> </a:t>
            </a:r>
            <a:r>
              <a:rPr lang="he-IL" sz="1200" dirty="0" err="1"/>
              <a:t>דהדר</a:t>
            </a:r>
            <a:r>
              <a:rPr lang="he-IL" sz="1200" dirty="0"/>
              <a:t> </a:t>
            </a:r>
            <a:r>
              <a:rPr lang="he-IL" sz="1200" dirty="0" smtClean="0"/>
              <a:t>ביה, </a:t>
            </a:r>
            <a:r>
              <a:rPr lang="he-IL" sz="1200" dirty="0" err="1"/>
              <a:t>לאפוקי</a:t>
            </a:r>
            <a:r>
              <a:rPr lang="he-IL" sz="1200" dirty="0"/>
              <a:t> רביעית דם דלא הדר </a:t>
            </a:r>
            <a:r>
              <a:rPr lang="he-IL" sz="1200" dirty="0" smtClean="0"/>
              <a:t>ביה, </a:t>
            </a:r>
            <a:r>
              <a:rPr lang="he-IL" sz="1200" dirty="0" err="1" smtClean="0"/>
              <a:t>דאמר</a:t>
            </a:r>
            <a:r>
              <a:rPr lang="he-IL" sz="1200" dirty="0" smtClean="0"/>
              <a:t> </a:t>
            </a:r>
            <a:r>
              <a:rPr lang="he-IL" sz="1200" dirty="0"/>
              <a:t>ליה רבי לבר </a:t>
            </a:r>
            <a:r>
              <a:rPr lang="he-IL" sz="1200" dirty="0" err="1" smtClean="0"/>
              <a:t>קפרא</a:t>
            </a:r>
            <a:r>
              <a:rPr lang="he-IL" sz="1200" dirty="0" smtClean="0"/>
              <a:t>: </a:t>
            </a:r>
            <a:r>
              <a:rPr lang="he-IL" sz="1200" dirty="0"/>
              <a:t>לא תשנה רביעית דם </a:t>
            </a:r>
            <a:r>
              <a:rPr lang="he-IL" sz="1200" dirty="0" smtClean="0"/>
              <a:t>בחזרה, </a:t>
            </a:r>
            <a:r>
              <a:rPr lang="he-IL" sz="1200" dirty="0"/>
              <a:t>שהרי </a:t>
            </a:r>
            <a:r>
              <a:rPr lang="he-IL" sz="1200" dirty="0" err="1"/>
              <a:t>למודו</a:t>
            </a:r>
            <a:r>
              <a:rPr lang="he-IL" sz="1200" dirty="0"/>
              <a:t> של ר' עקיבא </a:t>
            </a:r>
            <a:r>
              <a:rPr lang="he-IL" sz="1200" dirty="0" smtClean="0"/>
              <a:t>בידו, </a:t>
            </a:r>
            <a:r>
              <a:rPr lang="he-IL" sz="1200" dirty="0"/>
              <a:t>ועוד המקרא מסייעו </a:t>
            </a:r>
            <a:r>
              <a:rPr lang="he-IL" sz="1200" dirty="0" smtClean="0"/>
              <a:t>"ועל </a:t>
            </a:r>
            <a:r>
              <a:rPr lang="he-IL" sz="1200" dirty="0"/>
              <a:t>כל נפשות מת לא </a:t>
            </a:r>
            <a:r>
              <a:rPr lang="he-IL" sz="1200" dirty="0" smtClean="0"/>
              <a:t>יבא". </a:t>
            </a:r>
            <a:r>
              <a:rPr lang="he-IL" sz="1200" dirty="0" err="1" smtClean="0"/>
              <a:t>ר</a:t>
            </a:r>
            <a:r>
              <a:rPr lang="he-IL" sz="1200" dirty="0" err="1"/>
              <a:t>''ש</a:t>
            </a:r>
            <a:r>
              <a:rPr lang="he-IL" sz="1200" dirty="0"/>
              <a:t> </a:t>
            </a:r>
            <a:r>
              <a:rPr lang="he-IL" sz="1200" dirty="0" smtClean="0"/>
              <a:t>אומר: </a:t>
            </a:r>
            <a:r>
              <a:rPr lang="he-IL" sz="1200" dirty="0"/>
              <a:t>עד ימיו היה </a:t>
            </a:r>
            <a:r>
              <a:rPr lang="he-IL" sz="1200" dirty="0" smtClean="0"/>
              <a:t>מטמא, </a:t>
            </a:r>
            <a:r>
              <a:rPr lang="he-IL" sz="1200" dirty="0"/>
              <a:t>אם משמת חזר בו איני </a:t>
            </a:r>
            <a:r>
              <a:rPr lang="he-IL" sz="1200" dirty="0" smtClean="0"/>
              <a:t>יודע. תנא: </a:t>
            </a:r>
            <a:r>
              <a:rPr lang="he-IL" sz="1200" dirty="0">
                <a:solidFill>
                  <a:srgbClr val="F79646">
                    <a:lumMod val="50000"/>
                  </a:srgbClr>
                </a:solidFill>
              </a:rPr>
              <a:t>הושחרו שיניו מפני </a:t>
            </a:r>
            <a:r>
              <a:rPr lang="he-IL" sz="1200" dirty="0">
                <a:solidFill>
                  <a:srgbClr val="F79646">
                    <a:lumMod val="50000"/>
                  </a:srgbClr>
                </a:solidFill>
              </a:rPr>
              <a:t>תעניותיו</a:t>
            </a:r>
            <a:r>
              <a:rPr lang="he-IL" sz="1200" dirty="0" smtClean="0"/>
              <a:t>.</a:t>
            </a:r>
          </a:p>
          <a:p>
            <a:pPr>
              <a:lnSpc>
                <a:spcPct val="120000"/>
              </a:lnSpc>
            </a:pPr>
            <a:endParaRPr lang="he-IL" sz="1200" dirty="0"/>
          </a:p>
          <a:p>
            <a:pPr>
              <a:lnSpc>
                <a:spcPct val="120000"/>
              </a:lnSpc>
            </a:pPr>
            <a:r>
              <a:rPr lang="he-IL" sz="1200" dirty="0" err="1"/>
              <a:t>ת''ש</a:t>
            </a:r>
            <a:r>
              <a:rPr lang="he-IL" sz="1200" dirty="0"/>
              <a:t> </a:t>
            </a:r>
            <a:r>
              <a:rPr lang="he-IL" sz="1200" dirty="0" err="1"/>
              <a:t>דתניא</a:t>
            </a:r>
            <a:r>
              <a:rPr lang="he-IL" sz="1200" dirty="0" smtClean="0"/>
              <a:t>: </a:t>
            </a:r>
            <a:r>
              <a:rPr lang="he-IL" sz="1200" dirty="0" err="1" smtClean="0">
                <a:solidFill>
                  <a:srgbClr val="F79646">
                    <a:lumMod val="50000"/>
                  </a:srgbClr>
                </a:solidFill>
              </a:rPr>
              <a:t>בש</a:t>
            </a:r>
            <a:r>
              <a:rPr lang="he-IL" sz="1200" dirty="0">
                <a:solidFill>
                  <a:srgbClr val="F79646">
                    <a:lumMod val="50000"/>
                  </a:srgbClr>
                </a:solidFill>
              </a:rPr>
              <a:t>''א: רובע עצמות מן העצמים או משנים או </a:t>
            </a:r>
            <a:r>
              <a:rPr lang="he-IL" sz="1200" dirty="0" smtClean="0">
                <a:solidFill>
                  <a:srgbClr val="F79646">
                    <a:lumMod val="50000"/>
                  </a:srgbClr>
                </a:solidFill>
              </a:rPr>
              <a:t>משלשה. </a:t>
            </a:r>
            <a:r>
              <a:rPr lang="he-IL" sz="1200" dirty="0" err="1" smtClean="0">
                <a:solidFill>
                  <a:srgbClr val="F79646">
                    <a:lumMod val="50000"/>
                  </a:srgbClr>
                </a:solidFill>
              </a:rPr>
              <a:t>ובה</a:t>
            </a:r>
            <a:r>
              <a:rPr lang="he-IL" sz="1200" dirty="0" err="1">
                <a:solidFill>
                  <a:srgbClr val="F79646">
                    <a:lumMod val="50000"/>
                  </a:srgbClr>
                </a:solidFill>
              </a:rPr>
              <a:t>''א</a:t>
            </a:r>
            <a:r>
              <a:rPr lang="he-IL" sz="1200" dirty="0">
                <a:solidFill>
                  <a:srgbClr val="F79646">
                    <a:lumMod val="50000"/>
                  </a:srgbClr>
                </a:solidFill>
              </a:rPr>
              <a:t>: רובע מן הגויה מרוב </a:t>
            </a:r>
            <a:r>
              <a:rPr lang="he-IL" sz="1200" dirty="0" err="1">
                <a:solidFill>
                  <a:srgbClr val="F79646">
                    <a:lumMod val="50000"/>
                  </a:srgbClr>
                </a:solidFill>
              </a:rPr>
              <a:t>הבנין</a:t>
            </a:r>
            <a:r>
              <a:rPr lang="he-IL" sz="1200" dirty="0">
                <a:solidFill>
                  <a:srgbClr val="F79646">
                    <a:lumMod val="50000"/>
                  </a:srgbClr>
                </a:solidFill>
              </a:rPr>
              <a:t> או מרוב </a:t>
            </a:r>
            <a:r>
              <a:rPr lang="he-IL" sz="1200" dirty="0" err="1">
                <a:solidFill>
                  <a:srgbClr val="F79646">
                    <a:lumMod val="50000"/>
                  </a:srgbClr>
                </a:solidFill>
              </a:rPr>
              <a:t>המנין</a:t>
            </a:r>
            <a:r>
              <a:rPr lang="he-IL" sz="1200" dirty="0">
                <a:solidFill>
                  <a:srgbClr val="F79646">
                    <a:lumMod val="50000"/>
                  </a:srgbClr>
                </a:solidFill>
              </a:rPr>
              <a:t>. </a:t>
            </a:r>
            <a:r>
              <a:rPr lang="he-IL" sz="1200" dirty="0" smtClean="0">
                <a:solidFill>
                  <a:srgbClr val="F79646">
                    <a:lumMod val="50000"/>
                  </a:srgbClr>
                </a:solidFill>
              </a:rPr>
              <a:t>אמר </a:t>
            </a:r>
            <a:r>
              <a:rPr lang="he-IL" sz="1200" dirty="0">
                <a:solidFill>
                  <a:srgbClr val="F79646">
                    <a:lumMod val="50000"/>
                  </a:srgbClr>
                </a:solidFill>
              </a:rPr>
              <a:t>רבי יהושע: </a:t>
            </a:r>
            <a:r>
              <a:rPr lang="he-IL" sz="1200" dirty="0" err="1" smtClean="0">
                <a:solidFill>
                  <a:srgbClr val="F79646">
                    <a:lumMod val="50000"/>
                  </a:srgbClr>
                </a:solidFill>
              </a:rPr>
              <a:t>יכולני</a:t>
            </a:r>
            <a:r>
              <a:rPr lang="he-IL" sz="1200" dirty="0" smtClean="0">
                <a:solidFill>
                  <a:srgbClr val="F79646">
                    <a:lumMod val="50000"/>
                  </a:srgbClr>
                </a:solidFill>
              </a:rPr>
              <a:t> </a:t>
            </a:r>
            <a:r>
              <a:rPr lang="he-IL" sz="1200" dirty="0">
                <a:solidFill>
                  <a:srgbClr val="F79646">
                    <a:lumMod val="50000"/>
                  </a:srgbClr>
                </a:solidFill>
              </a:rPr>
              <a:t>לעשות דברי </a:t>
            </a:r>
            <a:r>
              <a:rPr lang="he-IL" sz="1200" dirty="0" err="1">
                <a:solidFill>
                  <a:srgbClr val="F79646">
                    <a:lumMod val="50000"/>
                  </a:srgbClr>
                </a:solidFill>
              </a:rPr>
              <a:t>ב''ש</a:t>
            </a:r>
            <a:r>
              <a:rPr lang="he-IL" sz="1200" dirty="0">
                <a:solidFill>
                  <a:srgbClr val="F79646">
                    <a:lumMod val="50000"/>
                  </a:srgbClr>
                </a:solidFill>
              </a:rPr>
              <a:t> ודברי </a:t>
            </a:r>
            <a:r>
              <a:rPr lang="he-IL" sz="1200" dirty="0" err="1">
                <a:solidFill>
                  <a:srgbClr val="F79646">
                    <a:lumMod val="50000"/>
                  </a:srgbClr>
                </a:solidFill>
              </a:rPr>
              <a:t>ב''ה</a:t>
            </a:r>
            <a:r>
              <a:rPr lang="he-IL" sz="1200" dirty="0">
                <a:solidFill>
                  <a:srgbClr val="F79646">
                    <a:lumMod val="50000"/>
                  </a:srgbClr>
                </a:solidFill>
              </a:rPr>
              <a:t> כאחד, </a:t>
            </a:r>
            <a:r>
              <a:rPr lang="he-IL" sz="1200" dirty="0" err="1" smtClean="0">
                <a:solidFill>
                  <a:srgbClr val="F79646">
                    <a:lumMod val="50000"/>
                  </a:srgbClr>
                </a:solidFill>
              </a:rPr>
              <a:t>שב</a:t>
            </a:r>
            <a:r>
              <a:rPr lang="he-IL" sz="1200" dirty="0" err="1">
                <a:solidFill>
                  <a:srgbClr val="F79646">
                    <a:lumMod val="50000"/>
                  </a:srgbClr>
                </a:solidFill>
              </a:rPr>
              <a:t>''ש</a:t>
            </a:r>
            <a:r>
              <a:rPr lang="he-IL" sz="1200" dirty="0">
                <a:solidFill>
                  <a:srgbClr val="F79646">
                    <a:lumMod val="50000"/>
                  </a:srgbClr>
                </a:solidFill>
              </a:rPr>
              <a:t> אומרים משנים או משלשה - או משני שוקיים וירך אחד או משני ירכיים </a:t>
            </a:r>
            <a:r>
              <a:rPr lang="he-IL" sz="1200" dirty="0" smtClean="0">
                <a:solidFill>
                  <a:srgbClr val="F79646">
                    <a:lumMod val="50000"/>
                  </a:srgbClr>
                </a:solidFill>
              </a:rPr>
              <a:t>ושוק</a:t>
            </a:r>
            <a:r>
              <a:rPr lang="he-IL" sz="1200" dirty="0">
                <a:solidFill>
                  <a:srgbClr val="F79646">
                    <a:lumMod val="50000"/>
                  </a:srgbClr>
                </a:solidFill>
              </a:rPr>
              <a:t>	</a:t>
            </a:r>
            <a:r>
              <a:rPr lang="he-IL" sz="1200" dirty="0" smtClean="0">
                <a:solidFill>
                  <a:srgbClr val="F79646">
                    <a:lumMod val="50000"/>
                  </a:srgbClr>
                </a:solidFill>
              </a:rPr>
              <a:t>אחד הואיל </a:t>
            </a:r>
            <a:r>
              <a:rPr lang="he-IL" sz="1200" dirty="0">
                <a:solidFill>
                  <a:srgbClr val="F79646">
                    <a:lumMod val="50000"/>
                  </a:srgbClr>
                </a:solidFill>
              </a:rPr>
              <a:t>ורוב גובהו של אדם מגובה. </a:t>
            </a:r>
            <a:r>
              <a:rPr lang="he-IL" sz="1200" dirty="0" err="1" smtClean="0">
                <a:solidFill>
                  <a:srgbClr val="F79646">
                    <a:lumMod val="50000"/>
                  </a:srgbClr>
                </a:solidFill>
              </a:rPr>
              <a:t>וב</a:t>
            </a:r>
            <a:r>
              <a:rPr lang="he-IL" sz="1200" dirty="0">
                <a:solidFill>
                  <a:srgbClr val="F79646">
                    <a:lumMod val="50000"/>
                  </a:srgbClr>
                </a:solidFill>
              </a:rPr>
              <a:t>''ה אומרים מן הגויה או מרוב בנין או מרוב מנין  - הואיל וישנן במפרקי </a:t>
            </a:r>
            <a:r>
              <a:rPr lang="he-IL" sz="1200" dirty="0" err="1">
                <a:solidFill>
                  <a:srgbClr val="F79646">
                    <a:lumMod val="50000"/>
                  </a:srgbClr>
                </a:solidFill>
              </a:rPr>
              <a:t>ידים</a:t>
            </a:r>
            <a:r>
              <a:rPr lang="he-IL" sz="1200" dirty="0">
                <a:solidFill>
                  <a:srgbClr val="F79646">
                    <a:lumMod val="50000"/>
                  </a:srgbClr>
                </a:solidFill>
              </a:rPr>
              <a:t> </a:t>
            </a:r>
            <a:r>
              <a:rPr lang="he-IL" sz="1200" dirty="0" smtClean="0">
                <a:solidFill>
                  <a:srgbClr val="F79646">
                    <a:lumMod val="50000"/>
                  </a:srgbClr>
                </a:solidFill>
              </a:rPr>
              <a:t>ורגלים. שמאי </a:t>
            </a:r>
            <a:r>
              <a:rPr lang="he-IL" sz="1200" dirty="0">
                <a:solidFill>
                  <a:srgbClr val="F79646">
                    <a:lumMod val="50000"/>
                  </a:srgbClr>
                </a:solidFill>
              </a:rPr>
              <a:t>אומר: אפילו עצם מן השדרה או מן </a:t>
            </a:r>
            <a:r>
              <a:rPr lang="he-IL" sz="1200" dirty="0" smtClean="0">
                <a:solidFill>
                  <a:srgbClr val="F79646">
                    <a:lumMod val="50000"/>
                  </a:srgbClr>
                </a:solidFill>
              </a:rPr>
              <a:t>הגולגולת.</a:t>
            </a:r>
          </a:p>
          <a:p>
            <a:pPr>
              <a:lnSpc>
                <a:spcPct val="120000"/>
              </a:lnSpc>
            </a:pPr>
            <a:endParaRPr lang="he-IL" sz="300" dirty="0" smtClean="0"/>
          </a:p>
          <a:p>
            <a:pPr>
              <a:lnSpc>
                <a:spcPct val="120000"/>
              </a:lnSpc>
            </a:pPr>
            <a:r>
              <a:rPr lang="he-IL" sz="1200" dirty="0" smtClean="0"/>
              <a:t>שאני </a:t>
            </a:r>
            <a:r>
              <a:rPr lang="he-IL" sz="1200" dirty="0"/>
              <a:t>שמאי </a:t>
            </a:r>
            <a:r>
              <a:rPr lang="he-IL" sz="1200" dirty="0" err="1"/>
              <a:t>דמחמיר</a:t>
            </a:r>
            <a:r>
              <a:rPr lang="he-IL" sz="1200" dirty="0"/>
              <a:t>. </a:t>
            </a:r>
            <a:r>
              <a:rPr lang="he-IL" sz="1200" dirty="0" err="1" smtClean="0"/>
              <a:t>ליפשוט</a:t>
            </a:r>
            <a:r>
              <a:rPr lang="he-IL" sz="1200" dirty="0" smtClean="0"/>
              <a:t> </a:t>
            </a:r>
            <a:r>
              <a:rPr lang="he-IL" sz="1200" dirty="0"/>
              <a:t>מינה - טעמא </a:t>
            </a:r>
            <a:r>
              <a:rPr lang="he-IL" sz="1200" dirty="0" err="1"/>
              <a:t>דבית</a:t>
            </a:r>
            <a:r>
              <a:rPr lang="he-IL" sz="1200" dirty="0"/>
              <a:t> שמאי </a:t>
            </a:r>
            <a:r>
              <a:rPr lang="he-IL" sz="1200" dirty="0" err="1"/>
              <a:t>דמחמיר</a:t>
            </a:r>
            <a:r>
              <a:rPr lang="he-IL" sz="1200" dirty="0"/>
              <a:t>, הא רבנן עד </a:t>
            </a:r>
            <a:r>
              <a:rPr lang="he-IL" sz="1200" dirty="0" err="1"/>
              <a:t>דאיכא</a:t>
            </a:r>
            <a:r>
              <a:rPr lang="he-IL" sz="1200" dirty="0"/>
              <a:t> שדרה וגולגולת</a:t>
            </a:r>
            <a:r>
              <a:rPr lang="he-IL" sz="1200" dirty="0" smtClean="0"/>
              <a:t>! לא</a:t>
            </a:r>
            <a:r>
              <a:rPr lang="he-IL" sz="1200" dirty="0"/>
              <a:t>, </a:t>
            </a:r>
            <a:r>
              <a:rPr lang="he-IL" sz="1200" dirty="0" smtClean="0"/>
              <a:t>עד </a:t>
            </a:r>
            <a:r>
              <a:rPr lang="he-IL" sz="1200" dirty="0"/>
              <a:t>כאן לא פליגי רבנן עליה </a:t>
            </a:r>
            <a:r>
              <a:rPr lang="he-IL" sz="1200" dirty="0" err="1"/>
              <a:t>דשמאי</a:t>
            </a:r>
            <a:r>
              <a:rPr lang="he-IL" sz="1200" dirty="0"/>
              <a:t> אלא בעצם אחד </a:t>
            </a:r>
            <a:r>
              <a:rPr lang="he-IL" sz="1200" dirty="0" err="1"/>
              <a:t>דאתי</a:t>
            </a:r>
            <a:r>
              <a:rPr lang="he-IL" sz="1200" dirty="0"/>
              <a:t> מן השדרה ומן הגולגולת, </a:t>
            </a:r>
            <a:r>
              <a:rPr lang="he-IL" sz="1200" dirty="0" smtClean="0"/>
              <a:t>אבל </a:t>
            </a:r>
            <a:r>
              <a:rPr lang="he-IL" sz="1200" dirty="0" err="1"/>
              <a:t>היכא</a:t>
            </a:r>
            <a:r>
              <a:rPr lang="he-IL" sz="1200" dirty="0"/>
              <a:t> </a:t>
            </a:r>
            <a:r>
              <a:rPr lang="he-IL" sz="1200" dirty="0" err="1"/>
              <a:t>דאיתיה</a:t>
            </a:r>
            <a:r>
              <a:rPr lang="he-IL" sz="1200" dirty="0"/>
              <a:t> בעיניה אפילו </a:t>
            </a:r>
            <a:r>
              <a:rPr lang="he-IL" sz="1200" dirty="0" err="1"/>
              <a:t>חדא</a:t>
            </a:r>
            <a:r>
              <a:rPr lang="he-IL" sz="1200" dirty="0"/>
              <a:t> </a:t>
            </a:r>
            <a:r>
              <a:rPr lang="he-IL" sz="1200" dirty="0" err="1" smtClean="0"/>
              <a:t>מינהון</a:t>
            </a:r>
            <a:r>
              <a:rPr lang="he-IL" sz="1200" dirty="0" smtClean="0"/>
              <a:t>.</a:t>
            </a:r>
          </a:p>
        </p:txBody>
      </p:sp>
      <p:sp>
        <p:nvSpPr>
          <p:cNvPr id="14" name="TextBox 13"/>
          <p:cNvSpPr txBox="1"/>
          <p:nvPr/>
        </p:nvSpPr>
        <p:spPr>
          <a:xfrm>
            <a:off x="8344992" y="3141548"/>
            <a:ext cx="576064" cy="215444"/>
          </a:xfrm>
          <a:prstGeom prst="rect">
            <a:avLst/>
          </a:prstGeom>
          <a:noFill/>
        </p:spPr>
        <p:txBody>
          <a:bodyPr wrap="square" rtlCol="1">
            <a:spAutoFit/>
          </a:bodyPr>
          <a:lstStyle/>
          <a:p>
            <a:r>
              <a:rPr lang="he-IL" sz="800" dirty="0" smtClean="0"/>
              <a:t>עמוד ב</a:t>
            </a:r>
            <a:endParaRPr lang="he-IL" sz="800" dirty="0"/>
          </a:p>
        </p:txBody>
      </p:sp>
      <p:sp>
        <p:nvSpPr>
          <p:cNvPr id="15" name="TextBox 14"/>
          <p:cNvSpPr txBox="1"/>
          <p:nvPr/>
        </p:nvSpPr>
        <p:spPr>
          <a:xfrm>
            <a:off x="8258696" y="3399856"/>
            <a:ext cx="472456" cy="1138773"/>
          </a:xfrm>
          <a:prstGeom prst="rect">
            <a:avLst/>
          </a:prstGeom>
          <a:noFill/>
        </p:spPr>
        <p:txBody>
          <a:bodyPr wrap="square" rtlCol="1">
            <a:spAutoFit/>
          </a:bodyPr>
          <a:lstStyle/>
          <a:p>
            <a:r>
              <a:rPr lang="he-IL" sz="1100" dirty="0" smtClean="0"/>
              <a:t>①</a:t>
            </a:r>
            <a:endParaRPr lang="he-IL" sz="1100" dirty="0"/>
          </a:p>
          <a:p>
            <a:endParaRPr lang="he-IL" dirty="0"/>
          </a:p>
          <a:p>
            <a:r>
              <a:rPr lang="he-IL" sz="1100" dirty="0" smtClean="0"/>
              <a:t>②</a:t>
            </a:r>
          </a:p>
          <a:p>
            <a:endParaRPr lang="he-IL" sz="300" dirty="0"/>
          </a:p>
          <a:p>
            <a:r>
              <a:rPr lang="he-IL" sz="1100" dirty="0" smtClean="0"/>
              <a:t>③</a:t>
            </a:r>
          </a:p>
          <a:p>
            <a:endParaRPr lang="he-IL" sz="300" dirty="0"/>
          </a:p>
          <a:p>
            <a:r>
              <a:rPr lang="he-IL" sz="1100" dirty="0" smtClean="0"/>
              <a:t>④</a:t>
            </a:r>
            <a:endParaRPr lang="he-IL" sz="1100" dirty="0"/>
          </a:p>
        </p:txBody>
      </p:sp>
      <p:sp>
        <p:nvSpPr>
          <p:cNvPr id="6" name="TextBox 5"/>
          <p:cNvSpPr txBox="1"/>
          <p:nvPr/>
        </p:nvSpPr>
        <p:spPr>
          <a:xfrm>
            <a:off x="8361871" y="591544"/>
            <a:ext cx="458601" cy="4832092"/>
          </a:xfrm>
          <a:prstGeom prst="rect">
            <a:avLst/>
          </a:prstGeom>
          <a:noFill/>
        </p:spPr>
        <p:txBody>
          <a:bodyPr wrap="square" rtlCol="1">
            <a:spAutoFit/>
          </a:bodyPr>
          <a:lstStyle/>
          <a:p>
            <a:r>
              <a:rPr lang="he-IL" sz="1200" dirty="0" smtClean="0"/>
              <a:t>❶</a:t>
            </a:r>
          </a:p>
          <a:p>
            <a:endParaRPr lang="he-IL" sz="1200" dirty="0" smtClean="0"/>
          </a:p>
          <a:p>
            <a:endParaRPr lang="he-IL" sz="1200" dirty="0"/>
          </a:p>
          <a:p>
            <a:endParaRPr lang="he-IL" sz="1200" dirty="0" smtClean="0"/>
          </a:p>
          <a:p>
            <a:endParaRPr lang="he-IL" sz="1300" dirty="0"/>
          </a:p>
          <a:p>
            <a:r>
              <a:rPr lang="he-IL" sz="1200" dirty="0" smtClean="0"/>
              <a:t>❷</a:t>
            </a:r>
          </a:p>
          <a:p>
            <a:endParaRPr lang="he-IL" sz="1200" dirty="0" smtClean="0"/>
          </a:p>
          <a:p>
            <a:endParaRPr lang="he-IL" sz="1300" dirty="0"/>
          </a:p>
          <a:p>
            <a:endParaRPr lang="he-IL" sz="1200" dirty="0" smtClean="0"/>
          </a:p>
          <a:p>
            <a:endParaRPr lang="he-IL" sz="1200" dirty="0"/>
          </a:p>
          <a:p>
            <a:endParaRPr lang="he-IL" sz="1400" dirty="0"/>
          </a:p>
          <a:p>
            <a:r>
              <a:rPr lang="he-IL" sz="1200" dirty="0" smtClean="0"/>
              <a:t>❸</a:t>
            </a:r>
          </a:p>
          <a:p>
            <a:endParaRPr lang="he-IL" sz="1200" dirty="0" smtClean="0"/>
          </a:p>
          <a:p>
            <a:endParaRPr lang="he-IL" sz="1200" dirty="0"/>
          </a:p>
          <a:p>
            <a:endParaRPr lang="he-IL" sz="1200" dirty="0" smtClean="0"/>
          </a:p>
          <a:p>
            <a:endParaRPr lang="he-IL" sz="1200" dirty="0"/>
          </a:p>
          <a:p>
            <a:endParaRPr lang="he-IL" sz="1200" dirty="0" smtClean="0"/>
          </a:p>
          <a:p>
            <a:endParaRPr lang="he-IL" sz="1200" dirty="0"/>
          </a:p>
          <a:p>
            <a:endParaRPr lang="he-IL" sz="1200" dirty="0" smtClean="0"/>
          </a:p>
          <a:p>
            <a:endParaRPr lang="he-IL" sz="1200" dirty="0"/>
          </a:p>
          <a:p>
            <a:endParaRPr lang="he-IL" sz="1200" dirty="0" smtClean="0"/>
          </a:p>
          <a:p>
            <a:endParaRPr lang="he-IL" sz="1200" dirty="0"/>
          </a:p>
          <a:p>
            <a:endParaRPr lang="he-IL" sz="1300" dirty="0" smtClean="0"/>
          </a:p>
          <a:p>
            <a:endParaRPr lang="he-IL" sz="1600" dirty="0"/>
          </a:p>
          <a:p>
            <a:r>
              <a:rPr lang="he-IL" sz="1200" dirty="0" smtClean="0"/>
              <a:t>❹</a:t>
            </a:r>
            <a:endParaRPr lang="he-IL" sz="1200" dirty="0"/>
          </a:p>
        </p:txBody>
      </p:sp>
    </p:spTree>
    <p:extLst>
      <p:ext uri="{BB962C8B-B14F-4D97-AF65-F5344CB8AC3E}">
        <p14:creationId xmlns:p14="http://schemas.microsoft.com/office/powerpoint/2010/main" val="37390203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91932" y="35332"/>
            <a:ext cx="1783612" cy="369332"/>
          </a:xfrm>
          <a:prstGeom prst="rect">
            <a:avLst/>
          </a:prstGeom>
          <a:noFill/>
        </p:spPr>
        <p:txBody>
          <a:bodyPr wrap="square" rtlCol="1">
            <a:spAutoFit/>
          </a:bodyPr>
          <a:lstStyle/>
          <a:p>
            <a:r>
              <a:rPr lang="he-IL" b="1" dirty="0" smtClean="0">
                <a:solidFill>
                  <a:schemeClr val="bg1">
                    <a:lumMod val="50000"/>
                  </a:schemeClr>
                </a:solidFill>
              </a:rPr>
              <a:t>דף </a:t>
            </a:r>
            <a:r>
              <a:rPr lang="he-IL" b="1" dirty="0" smtClean="0">
                <a:solidFill>
                  <a:schemeClr val="bg1">
                    <a:lumMod val="50000"/>
                  </a:schemeClr>
                </a:solidFill>
              </a:rPr>
              <a:t>נב</a:t>
            </a:r>
            <a:r>
              <a:rPr lang="he-IL" b="1" dirty="0" smtClean="0">
                <a:solidFill>
                  <a:schemeClr val="bg1">
                    <a:lumMod val="50000"/>
                  </a:schemeClr>
                </a:solidFill>
              </a:rPr>
              <a:t> </a:t>
            </a:r>
            <a:r>
              <a:rPr lang="he-IL" b="1" dirty="0" smtClean="0">
                <a:solidFill>
                  <a:schemeClr val="bg1">
                    <a:lumMod val="50000"/>
                  </a:schemeClr>
                </a:solidFill>
              </a:rPr>
              <a:t>עמוד </a:t>
            </a:r>
            <a:r>
              <a:rPr lang="he-IL" b="1" dirty="0" smtClean="0">
                <a:solidFill>
                  <a:schemeClr val="bg1">
                    <a:lumMod val="50000"/>
                  </a:schemeClr>
                </a:solidFill>
              </a:rPr>
              <a:t>ב</a:t>
            </a:r>
            <a:endParaRPr lang="he-IL" b="1" dirty="0">
              <a:solidFill>
                <a:schemeClr val="bg1">
                  <a:lumMod val="50000"/>
                </a:schemeClr>
              </a:solidFill>
            </a:endParaRPr>
          </a:p>
        </p:txBody>
      </p:sp>
      <p:sp>
        <p:nvSpPr>
          <p:cNvPr id="4" name="TextBox 3"/>
          <p:cNvSpPr txBox="1"/>
          <p:nvPr/>
        </p:nvSpPr>
        <p:spPr>
          <a:xfrm>
            <a:off x="395536" y="1903112"/>
            <a:ext cx="8053064" cy="2197525"/>
          </a:xfrm>
          <a:prstGeom prst="rect">
            <a:avLst/>
          </a:prstGeom>
          <a:noFill/>
        </p:spPr>
        <p:txBody>
          <a:bodyPr wrap="square" rtlCol="1">
            <a:spAutoFit/>
          </a:bodyPr>
          <a:lstStyle/>
          <a:p>
            <a:pPr>
              <a:lnSpc>
                <a:spcPct val="120000"/>
              </a:lnSpc>
            </a:pPr>
            <a:r>
              <a:rPr lang="he-IL" dirty="0" smtClean="0"/>
              <a:t>בעי </a:t>
            </a:r>
            <a:r>
              <a:rPr lang="he-IL" dirty="0"/>
              <a:t>רמי בר </a:t>
            </a:r>
            <a:r>
              <a:rPr lang="he-IL" dirty="0" err="1" smtClean="0"/>
              <a:t>חמא</a:t>
            </a:r>
            <a:r>
              <a:rPr lang="he-IL" dirty="0" smtClean="0"/>
              <a:t>: </a:t>
            </a:r>
            <a:endParaRPr lang="he-IL" dirty="0"/>
          </a:p>
          <a:p>
            <a:pPr>
              <a:lnSpc>
                <a:spcPct val="120000"/>
              </a:lnSpc>
            </a:pPr>
            <a:r>
              <a:rPr lang="he-IL" dirty="0" smtClean="0"/>
              <a:t>רובע </a:t>
            </a:r>
            <a:r>
              <a:rPr lang="he-IL" dirty="0"/>
              <a:t>עצמות מן שדרה וגולגולת </a:t>
            </a:r>
            <a:r>
              <a:rPr lang="he-IL" dirty="0" smtClean="0"/>
              <a:t>מאי? </a:t>
            </a:r>
          </a:p>
          <a:p>
            <a:pPr>
              <a:lnSpc>
                <a:spcPct val="120000"/>
              </a:lnSpc>
            </a:pPr>
            <a:endParaRPr lang="he-IL" sz="600" dirty="0"/>
          </a:p>
          <a:p>
            <a:pPr>
              <a:lnSpc>
                <a:spcPct val="120000"/>
              </a:lnSpc>
            </a:pPr>
            <a:r>
              <a:rPr lang="he-IL" dirty="0" smtClean="0"/>
              <a:t>כי </a:t>
            </a:r>
            <a:r>
              <a:rPr lang="he-IL" dirty="0" err="1"/>
              <a:t>קתני</a:t>
            </a:r>
            <a:r>
              <a:rPr lang="he-IL" dirty="0"/>
              <a:t> חצי קב </a:t>
            </a:r>
            <a:r>
              <a:rPr lang="he-IL" dirty="0" smtClean="0"/>
              <a:t>עצמות, </a:t>
            </a:r>
            <a:r>
              <a:rPr lang="he-IL" dirty="0" err="1" smtClean="0"/>
              <a:t>היכא</a:t>
            </a:r>
            <a:r>
              <a:rPr lang="he-IL" dirty="0" smtClean="0"/>
              <a:t> </a:t>
            </a:r>
            <a:r>
              <a:rPr lang="he-IL" dirty="0" err="1"/>
              <a:t>דאיכא</a:t>
            </a:r>
            <a:r>
              <a:rPr lang="he-IL" dirty="0"/>
              <a:t> משאר </a:t>
            </a:r>
            <a:r>
              <a:rPr lang="he-IL" dirty="0" smtClean="0"/>
              <a:t>אבריו, </a:t>
            </a:r>
          </a:p>
          <a:p>
            <a:pPr>
              <a:lnSpc>
                <a:spcPct val="120000"/>
              </a:lnSpc>
            </a:pPr>
            <a:r>
              <a:rPr lang="he-IL" dirty="0" smtClean="0"/>
              <a:t>אבל </a:t>
            </a:r>
            <a:r>
              <a:rPr lang="he-IL" dirty="0"/>
              <a:t>מן שדרה וגולגולת </a:t>
            </a:r>
            <a:r>
              <a:rPr lang="he-IL" dirty="0" err="1"/>
              <a:t>דחמירי</a:t>
            </a:r>
            <a:r>
              <a:rPr lang="he-IL" dirty="0"/>
              <a:t> אפי' רובע </a:t>
            </a:r>
            <a:r>
              <a:rPr lang="he-IL" dirty="0" smtClean="0"/>
              <a:t>עצמות,</a:t>
            </a:r>
          </a:p>
          <a:p>
            <a:pPr>
              <a:lnSpc>
                <a:spcPct val="120000"/>
              </a:lnSpc>
            </a:pPr>
            <a:r>
              <a:rPr lang="he-IL" dirty="0" smtClean="0"/>
              <a:t>או </a:t>
            </a:r>
            <a:r>
              <a:rPr lang="he-IL" dirty="0" err="1"/>
              <a:t>דלמא</a:t>
            </a:r>
            <a:r>
              <a:rPr lang="he-IL" dirty="0"/>
              <a:t> לא </a:t>
            </a:r>
            <a:r>
              <a:rPr lang="he-IL" dirty="0" smtClean="0"/>
              <a:t>שנא?</a:t>
            </a:r>
          </a:p>
          <a:p>
            <a:pPr>
              <a:lnSpc>
                <a:spcPct val="120000"/>
              </a:lnSpc>
            </a:pPr>
            <a:endParaRPr lang="he-IL" dirty="0"/>
          </a:p>
        </p:txBody>
      </p:sp>
      <p:sp>
        <p:nvSpPr>
          <p:cNvPr id="5" name="הסבר מלבני מעוגל 4"/>
          <p:cNvSpPr/>
          <p:nvPr/>
        </p:nvSpPr>
        <p:spPr>
          <a:xfrm>
            <a:off x="1979712" y="293391"/>
            <a:ext cx="6552728" cy="1378841"/>
          </a:xfrm>
          <a:prstGeom prst="wedgeRoundRectCallout">
            <a:avLst>
              <a:gd name="adj1" fmla="val 52815"/>
              <a:gd name="adj2" fmla="val 51343"/>
              <a:gd name="adj3" fmla="val 16667"/>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20000"/>
              </a:lnSpc>
            </a:pPr>
            <a:r>
              <a:rPr lang="he-IL" sz="1600" dirty="0" smtClean="0">
                <a:solidFill>
                  <a:schemeClr val="tx1"/>
                </a:solidFill>
              </a:rPr>
              <a:t>משנה דף </a:t>
            </a:r>
            <a:r>
              <a:rPr lang="he-IL" sz="1600" dirty="0" smtClean="0">
                <a:solidFill>
                  <a:schemeClr val="tx1"/>
                </a:solidFill>
              </a:rPr>
              <a:t>מט </a:t>
            </a:r>
            <a:r>
              <a:rPr lang="he-IL" sz="1600" dirty="0" smtClean="0">
                <a:solidFill>
                  <a:schemeClr val="tx1"/>
                </a:solidFill>
              </a:rPr>
              <a:t>עמוד </a:t>
            </a:r>
            <a:r>
              <a:rPr lang="he-IL" sz="1600" dirty="0" smtClean="0">
                <a:solidFill>
                  <a:schemeClr val="tx1"/>
                </a:solidFill>
              </a:rPr>
              <a:t>ב:</a:t>
            </a:r>
            <a:endParaRPr lang="he-IL" sz="1600" dirty="0" smtClean="0">
              <a:solidFill>
                <a:schemeClr val="tx1"/>
              </a:solidFill>
            </a:endParaRPr>
          </a:p>
          <a:p>
            <a:pPr>
              <a:lnSpc>
                <a:spcPct val="120000"/>
              </a:lnSpc>
            </a:pPr>
            <a:r>
              <a:rPr lang="he-IL" sz="1600" dirty="0">
                <a:solidFill>
                  <a:srgbClr val="F79646">
                    <a:lumMod val="50000"/>
                  </a:srgbClr>
                </a:solidFill>
              </a:rPr>
              <a:t>על אלו טומאות הנזיר </a:t>
            </a:r>
            <a:r>
              <a:rPr lang="he-IL" sz="1600" dirty="0" smtClean="0">
                <a:solidFill>
                  <a:srgbClr val="F79646">
                    <a:lumMod val="50000"/>
                  </a:srgbClr>
                </a:solidFill>
              </a:rPr>
              <a:t>מגלח: ... </a:t>
            </a:r>
            <a:r>
              <a:rPr lang="he-IL" sz="1600" dirty="0">
                <a:solidFill>
                  <a:srgbClr val="F79646">
                    <a:lumMod val="50000"/>
                  </a:srgbClr>
                </a:solidFill>
              </a:rPr>
              <a:t>על השדרה ועל </a:t>
            </a:r>
            <a:r>
              <a:rPr lang="he-IL" sz="1600" dirty="0" smtClean="0">
                <a:solidFill>
                  <a:srgbClr val="F79646">
                    <a:lumMod val="50000"/>
                  </a:srgbClr>
                </a:solidFill>
              </a:rPr>
              <a:t>הגולגולת... </a:t>
            </a:r>
            <a:r>
              <a:rPr lang="he-IL" sz="1600" dirty="0">
                <a:solidFill>
                  <a:srgbClr val="F79646">
                    <a:lumMod val="50000"/>
                  </a:srgbClr>
                </a:solidFill>
              </a:rPr>
              <a:t>ועל חצי קב </a:t>
            </a:r>
            <a:r>
              <a:rPr lang="he-IL" sz="1600" dirty="0" smtClean="0">
                <a:solidFill>
                  <a:srgbClr val="F79646">
                    <a:lumMod val="50000"/>
                  </a:srgbClr>
                </a:solidFill>
              </a:rPr>
              <a:t>עצמות...</a:t>
            </a:r>
          </a:p>
          <a:p>
            <a:pPr>
              <a:lnSpc>
                <a:spcPct val="120000"/>
              </a:lnSpc>
            </a:pPr>
            <a:endParaRPr lang="he-IL" sz="300" dirty="0" smtClean="0">
              <a:solidFill>
                <a:schemeClr val="tx1"/>
              </a:solidFill>
            </a:endParaRPr>
          </a:p>
          <a:p>
            <a:pPr>
              <a:lnSpc>
                <a:spcPct val="120000"/>
              </a:lnSpc>
            </a:pPr>
            <a:r>
              <a:rPr lang="he-IL" sz="1600" dirty="0" smtClean="0">
                <a:solidFill>
                  <a:schemeClr val="tx1"/>
                </a:solidFill>
              </a:rPr>
              <a:t>משנה </a:t>
            </a:r>
            <a:r>
              <a:rPr lang="he-IL" sz="1600" dirty="0">
                <a:solidFill>
                  <a:schemeClr val="tx1"/>
                </a:solidFill>
              </a:rPr>
              <a:t>דף </a:t>
            </a:r>
            <a:r>
              <a:rPr lang="he-IL" sz="1600" dirty="0" smtClean="0">
                <a:solidFill>
                  <a:schemeClr val="tx1"/>
                </a:solidFill>
              </a:rPr>
              <a:t>נד </a:t>
            </a:r>
            <a:r>
              <a:rPr lang="he-IL" sz="1600" dirty="0">
                <a:solidFill>
                  <a:schemeClr val="tx1"/>
                </a:solidFill>
              </a:rPr>
              <a:t>עמוד </a:t>
            </a:r>
            <a:r>
              <a:rPr lang="he-IL" sz="1600" dirty="0" smtClean="0">
                <a:solidFill>
                  <a:schemeClr val="tx1"/>
                </a:solidFill>
              </a:rPr>
              <a:t>א:</a:t>
            </a:r>
            <a:endParaRPr lang="he-IL" sz="1600" dirty="0">
              <a:solidFill>
                <a:schemeClr val="tx1"/>
              </a:solidFill>
            </a:endParaRPr>
          </a:p>
          <a:p>
            <a:pPr>
              <a:lnSpc>
                <a:spcPct val="120000"/>
              </a:lnSpc>
            </a:pPr>
            <a:r>
              <a:rPr lang="he-IL" sz="1600" dirty="0">
                <a:solidFill>
                  <a:srgbClr val="F79646">
                    <a:lumMod val="50000"/>
                  </a:srgbClr>
                </a:solidFill>
              </a:rPr>
              <a:t>אבל הסככות והפרעות ובית </a:t>
            </a:r>
            <a:r>
              <a:rPr lang="he-IL" sz="1600" dirty="0" smtClean="0">
                <a:solidFill>
                  <a:srgbClr val="F79646">
                    <a:lumMod val="50000"/>
                  </a:srgbClr>
                </a:solidFill>
              </a:rPr>
              <a:t>הפרס... </a:t>
            </a:r>
            <a:r>
              <a:rPr lang="he-IL" sz="1600" dirty="0">
                <a:solidFill>
                  <a:srgbClr val="F79646">
                    <a:lumMod val="50000"/>
                  </a:srgbClr>
                </a:solidFill>
              </a:rPr>
              <a:t>ורובע </a:t>
            </a:r>
            <a:r>
              <a:rPr lang="he-IL" sz="1600" dirty="0" smtClean="0">
                <a:solidFill>
                  <a:srgbClr val="F79646">
                    <a:lumMod val="50000"/>
                  </a:srgbClr>
                </a:solidFill>
              </a:rPr>
              <a:t>עצמות...על </a:t>
            </a:r>
            <a:r>
              <a:rPr lang="he-IL" sz="1600" dirty="0">
                <a:solidFill>
                  <a:srgbClr val="F79646">
                    <a:lumMod val="50000"/>
                  </a:srgbClr>
                </a:solidFill>
              </a:rPr>
              <a:t>אלו אין הנזיר </a:t>
            </a:r>
            <a:r>
              <a:rPr lang="he-IL" sz="1600" dirty="0" smtClean="0">
                <a:solidFill>
                  <a:srgbClr val="F79646">
                    <a:lumMod val="50000"/>
                  </a:srgbClr>
                </a:solidFill>
              </a:rPr>
              <a:t>מגלח...</a:t>
            </a:r>
            <a:endParaRPr lang="he-IL" sz="1600" dirty="0">
              <a:solidFill>
                <a:srgbClr val="F79646">
                  <a:lumMod val="50000"/>
                </a:srgbClr>
              </a:solidFill>
            </a:endParaRPr>
          </a:p>
        </p:txBody>
      </p:sp>
    </p:spTree>
    <p:extLst>
      <p:ext uri="{BB962C8B-B14F-4D97-AF65-F5344CB8AC3E}">
        <p14:creationId xmlns:p14="http://schemas.microsoft.com/office/powerpoint/2010/main" val="2120576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91932" y="35332"/>
            <a:ext cx="1783612" cy="646331"/>
          </a:xfrm>
          <a:prstGeom prst="rect">
            <a:avLst/>
          </a:prstGeom>
          <a:noFill/>
        </p:spPr>
        <p:txBody>
          <a:bodyPr wrap="square" rtlCol="1">
            <a:spAutoFit/>
          </a:bodyPr>
          <a:lstStyle/>
          <a:p>
            <a:r>
              <a:rPr lang="he-IL" b="1" dirty="0" smtClean="0">
                <a:solidFill>
                  <a:schemeClr val="bg1">
                    <a:lumMod val="50000"/>
                  </a:schemeClr>
                </a:solidFill>
              </a:rPr>
              <a:t>דף </a:t>
            </a:r>
            <a:r>
              <a:rPr lang="he-IL" b="1" dirty="0" smtClean="0">
                <a:solidFill>
                  <a:schemeClr val="bg1">
                    <a:lumMod val="50000"/>
                  </a:schemeClr>
                </a:solidFill>
              </a:rPr>
              <a:t>נב</a:t>
            </a:r>
            <a:r>
              <a:rPr lang="he-IL" b="1" dirty="0" smtClean="0">
                <a:solidFill>
                  <a:schemeClr val="bg1">
                    <a:lumMod val="50000"/>
                  </a:schemeClr>
                </a:solidFill>
              </a:rPr>
              <a:t> </a:t>
            </a:r>
            <a:r>
              <a:rPr lang="he-IL" b="1" dirty="0" smtClean="0">
                <a:solidFill>
                  <a:schemeClr val="bg1">
                    <a:lumMod val="50000"/>
                  </a:schemeClr>
                </a:solidFill>
              </a:rPr>
              <a:t>עמוד </a:t>
            </a:r>
            <a:r>
              <a:rPr lang="he-IL" b="1" dirty="0" smtClean="0">
                <a:solidFill>
                  <a:schemeClr val="bg1">
                    <a:lumMod val="50000"/>
                  </a:schemeClr>
                </a:solidFill>
              </a:rPr>
              <a:t>ב - דף </a:t>
            </a:r>
            <a:r>
              <a:rPr lang="he-IL" b="1" dirty="0" err="1" smtClean="0">
                <a:solidFill>
                  <a:schemeClr val="bg1">
                    <a:lumMod val="50000"/>
                  </a:schemeClr>
                </a:solidFill>
              </a:rPr>
              <a:t>נג</a:t>
            </a:r>
            <a:r>
              <a:rPr lang="he-IL" b="1" dirty="0" smtClean="0">
                <a:solidFill>
                  <a:schemeClr val="bg1">
                    <a:lumMod val="50000"/>
                  </a:schemeClr>
                </a:solidFill>
              </a:rPr>
              <a:t> עמוד א</a:t>
            </a:r>
            <a:endParaRPr lang="he-IL" b="1" dirty="0">
              <a:solidFill>
                <a:schemeClr val="bg1">
                  <a:lumMod val="50000"/>
                </a:schemeClr>
              </a:solidFill>
            </a:endParaRPr>
          </a:p>
        </p:txBody>
      </p:sp>
      <p:sp>
        <p:nvSpPr>
          <p:cNvPr id="4" name="TextBox 3"/>
          <p:cNvSpPr txBox="1"/>
          <p:nvPr/>
        </p:nvSpPr>
        <p:spPr>
          <a:xfrm>
            <a:off x="395536" y="1903112"/>
            <a:ext cx="8053064" cy="4764381"/>
          </a:xfrm>
          <a:prstGeom prst="rect">
            <a:avLst/>
          </a:prstGeom>
          <a:noFill/>
        </p:spPr>
        <p:txBody>
          <a:bodyPr wrap="square" rtlCol="1">
            <a:spAutoFit/>
          </a:bodyPr>
          <a:lstStyle/>
          <a:p>
            <a:pPr>
              <a:lnSpc>
                <a:spcPct val="120000"/>
              </a:lnSpc>
            </a:pPr>
            <a:r>
              <a:rPr lang="he-IL" dirty="0" smtClean="0"/>
              <a:t>בעי </a:t>
            </a:r>
            <a:r>
              <a:rPr lang="he-IL" dirty="0"/>
              <a:t>רמי בר </a:t>
            </a:r>
            <a:r>
              <a:rPr lang="he-IL" dirty="0" err="1" smtClean="0"/>
              <a:t>חמא</a:t>
            </a:r>
            <a:r>
              <a:rPr lang="he-IL" dirty="0" smtClean="0"/>
              <a:t>: </a:t>
            </a:r>
            <a:endParaRPr lang="he-IL" dirty="0"/>
          </a:p>
          <a:p>
            <a:pPr>
              <a:lnSpc>
                <a:spcPct val="120000"/>
              </a:lnSpc>
            </a:pPr>
            <a:r>
              <a:rPr lang="he-IL" dirty="0" smtClean="0"/>
              <a:t>רובע </a:t>
            </a:r>
            <a:r>
              <a:rPr lang="he-IL" dirty="0"/>
              <a:t>עצמות מן שדרה וגולגולת </a:t>
            </a:r>
            <a:r>
              <a:rPr lang="he-IL" dirty="0" smtClean="0"/>
              <a:t>מאי? </a:t>
            </a:r>
          </a:p>
          <a:p>
            <a:pPr>
              <a:lnSpc>
                <a:spcPct val="120000"/>
              </a:lnSpc>
            </a:pPr>
            <a:endParaRPr lang="he-IL" sz="600" dirty="0"/>
          </a:p>
          <a:p>
            <a:pPr>
              <a:lnSpc>
                <a:spcPct val="120000"/>
              </a:lnSpc>
            </a:pPr>
            <a:r>
              <a:rPr lang="he-IL" dirty="0" smtClean="0"/>
              <a:t>כי </a:t>
            </a:r>
            <a:r>
              <a:rPr lang="he-IL" dirty="0" err="1"/>
              <a:t>קתני</a:t>
            </a:r>
            <a:r>
              <a:rPr lang="he-IL" dirty="0"/>
              <a:t> חצי קב </a:t>
            </a:r>
            <a:r>
              <a:rPr lang="he-IL" dirty="0" smtClean="0"/>
              <a:t>עצמות, </a:t>
            </a:r>
            <a:r>
              <a:rPr lang="he-IL" dirty="0" err="1" smtClean="0"/>
              <a:t>היכא</a:t>
            </a:r>
            <a:r>
              <a:rPr lang="he-IL" dirty="0" smtClean="0"/>
              <a:t> </a:t>
            </a:r>
            <a:r>
              <a:rPr lang="he-IL" dirty="0" err="1"/>
              <a:t>דאיכא</a:t>
            </a:r>
            <a:r>
              <a:rPr lang="he-IL" dirty="0"/>
              <a:t> משאר </a:t>
            </a:r>
            <a:r>
              <a:rPr lang="he-IL" dirty="0" smtClean="0"/>
              <a:t>אבריו, </a:t>
            </a:r>
          </a:p>
          <a:p>
            <a:pPr>
              <a:lnSpc>
                <a:spcPct val="120000"/>
              </a:lnSpc>
            </a:pPr>
            <a:r>
              <a:rPr lang="he-IL" dirty="0" smtClean="0"/>
              <a:t>אבל </a:t>
            </a:r>
            <a:r>
              <a:rPr lang="he-IL" dirty="0"/>
              <a:t>מן שדרה וגולגולת </a:t>
            </a:r>
            <a:r>
              <a:rPr lang="he-IL" dirty="0" err="1"/>
              <a:t>דחמירי</a:t>
            </a:r>
            <a:r>
              <a:rPr lang="he-IL" dirty="0"/>
              <a:t> אפי' רובע </a:t>
            </a:r>
            <a:r>
              <a:rPr lang="he-IL" dirty="0" smtClean="0"/>
              <a:t>עצמות,</a:t>
            </a:r>
          </a:p>
          <a:p>
            <a:pPr>
              <a:lnSpc>
                <a:spcPct val="120000"/>
              </a:lnSpc>
            </a:pPr>
            <a:r>
              <a:rPr lang="he-IL" dirty="0" smtClean="0"/>
              <a:t>או </a:t>
            </a:r>
            <a:r>
              <a:rPr lang="he-IL" dirty="0" err="1"/>
              <a:t>דלמא</a:t>
            </a:r>
            <a:r>
              <a:rPr lang="he-IL" dirty="0"/>
              <a:t> לא </a:t>
            </a:r>
            <a:r>
              <a:rPr lang="he-IL" dirty="0" smtClean="0"/>
              <a:t>שנא?</a:t>
            </a:r>
          </a:p>
          <a:p>
            <a:pPr>
              <a:lnSpc>
                <a:spcPct val="120000"/>
              </a:lnSpc>
            </a:pPr>
            <a:endParaRPr lang="he-IL" dirty="0"/>
          </a:p>
          <a:p>
            <a:pPr>
              <a:lnSpc>
                <a:spcPct val="120000"/>
              </a:lnSpc>
            </a:pPr>
            <a:r>
              <a:rPr lang="he-IL" dirty="0" smtClean="0"/>
              <a:t>אמר </a:t>
            </a:r>
            <a:r>
              <a:rPr lang="he-IL" dirty="0"/>
              <a:t>רבא </a:t>
            </a:r>
            <a:r>
              <a:rPr lang="he-IL" dirty="0" err="1"/>
              <a:t>ת'</a:t>
            </a:r>
            <a:r>
              <a:rPr lang="he-IL" dirty="0" err="1" smtClean="0"/>
              <a:t>'ש</a:t>
            </a:r>
            <a:r>
              <a:rPr lang="he-IL" dirty="0" smtClean="0"/>
              <a:t>: </a:t>
            </a:r>
          </a:p>
          <a:p>
            <a:pPr>
              <a:lnSpc>
                <a:spcPct val="120000"/>
              </a:lnSpc>
            </a:pPr>
            <a:r>
              <a:rPr lang="he-IL" dirty="0">
                <a:solidFill>
                  <a:srgbClr val="F79646">
                    <a:lumMod val="50000"/>
                  </a:srgbClr>
                </a:solidFill>
              </a:rPr>
              <a:t>השדרה </a:t>
            </a:r>
            <a:r>
              <a:rPr lang="he-IL" dirty="0">
                <a:solidFill>
                  <a:srgbClr val="F79646">
                    <a:lumMod val="50000"/>
                  </a:srgbClr>
                </a:solidFill>
              </a:rPr>
              <a:t>והגולגולת </a:t>
            </a:r>
            <a:r>
              <a:rPr lang="he-IL" dirty="0"/>
              <a:t>-</a:t>
            </a:r>
            <a:endParaRPr lang="he-IL" dirty="0"/>
          </a:p>
          <a:p>
            <a:pPr>
              <a:lnSpc>
                <a:spcPct val="120000"/>
              </a:lnSpc>
            </a:pPr>
            <a:endParaRPr lang="he-IL" sz="400" dirty="0"/>
          </a:p>
          <a:p>
            <a:pPr>
              <a:lnSpc>
                <a:spcPct val="120000"/>
              </a:lnSpc>
            </a:pPr>
            <a:r>
              <a:rPr lang="he-IL" dirty="0" smtClean="0"/>
              <a:t>ואי </a:t>
            </a:r>
            <a:r>
              <a:rPr lang="he-IL" dirty="0" err="1"/>
              <a:t>סלקא</a:t>
            </a:r>
            <a:r>
              <a:rPr lang="he-IL" dirty="0"/>
              <a:t> דעתך רובע עצמות </a:t>
            </a:r>
            <a:r>
              <a:rPr lang="he-IL" dirty="0" err="1"/>
              <a:t>דאתי</a:t>
            </a:r>
            <a:r>
              <a:rPr lang="he-IL" dirty="0"/>
              <a:t> מן שדרה וגולגולת </a:t>
            </a:r>
            <a:r>
              <a:rPr lang="he-IL" dirty="0" err="1" smtClean="0"/>
              <a:t>חמיר</a:t>
            </a:r>
            <a:r>
              <a:rPr lang="he-IL" dirty="0" smtClean="0"/>
              <a:t>, </a:t>
            </a:r>
          </a:p>
          <a:p>
            <a:pPr>
              <a:lnSpc>
                <a:spcPct val="120000"/>
              </a:lnSpc>
            </a:pPr>
            <a:r>
              <a:rPr lang="he-IL" dirty="0" err="1" smtClean="0"/>
              <a:t>ליתני</a:t>
            </a:r>
            <a:r>
              <a:rPr lang="he-IL" dirty="0" smtClean="0"/>
              <a:t> </a:t>
            </a:r>
            <a:r>
              <a:rPr lang="he-IL" dirty="0"/>
              <a:t>על רובע עצמות הבא מן השדרה </a:t>
            </a:r>
            <a:r>
              <a:rPr lang="he-IL" dirty="0" err="1"/>
              <a:t>כו</a:t>
            </a:r>
            <a:r>
              <a:rPr lang="he-IL" dirty="0" smtClean="0"/>
              <a:t>'!</a:t>
            </a:r>
          </a:p>
          <a:p>
            <a:pPr>
              <a:lnSpc>
                <a:spcPct val="120000"/>
              </a:lnSpc>
            </a:pPr>
            <a:endParaRPr lang="he-IL" sz="1300" dirty="0">
              <a:solidFill>
                <a:srgbClr val="F79646">
                  <a:lumMod val="50000"/>
                </a:srgbClr>
              </a:solidFill>
            </a:endParaRPr>
          </a:p>
          <a:p>
            <a:pPr>
              <a:lnSpc>
                <a:spcPct val="120000"/>
              </a:lnSpc>
            </a:pPr>
            <a:r>
              <a:rPr lang="he-IL" dirty="0"/>
              <a:t>והא רבא הוא </a:t>
            </a:r>
            <a:r>
              <a:rPr lang="he-IL" dirty="0" err="1"/>
              <a:t>דאמר</a:t>
            </a:r>
            <a:r>
              <a:rPr lang="he-IL" dirty="0"/>
              <a:t> לא נצרכה אלא לשדרה וגולגולת שאין בהן רובע </a:t>
            </a:r>
            <a:r>
              <a:rPr lang="he-IL" dirty="0" smtClean="0"/>
              <a:t>עצמות!</a:t>
            </a:r>
          </a:p>
          <a:p>
            <a:pPr>
              <a:lnSpc>
                <a:spcPct val="120000"/>
              </a:lnSpc>
            </a:pPr>
            <a:r>
              <a:rPr lang="he-IL" sz="1400" dirty="0" smtClean="0"/>
              <a:t> </a:t>
            </a:r>
            <a:endParaRPr lang="he-IL" sz="1300" dirty="0" smtClean="0"/>
          </a:p>
          <a:p>
            <a:pPr>
              <a:lnSpc>
                <a:spcPct val="120000"/>
              </a:lnSpc>
            </a:pPr>
            <a:r>
              <a:rPr lang="he-IL" dirty="0" smtClean="0"/>
              <a:t>בתר </a:t>
            </a:r>
            <a:r>
              <a:rPr lang="he-IL" dirty="0" err="1"/>
              <a:t>דשמעה</a:t>
            </a:r>
            <a:r>
              <a:rPr lang="he-IL" dirty="0"/>
              <a:t> </a:t>
            </a:r>
            <a:r>
              <a:rPr lang="he-IL" dirty="0" err="1"/>
              <a:t>מר'</a:t>
            </a:r>
            <a:r>
              <a:rPr lang="he-IL" dirty="0" err="1" smtClean="0"/>
              <a:t>'ע</a:t>
            </a:r>
            <a:r>
              <a:rPr lang="he-IL" dirty="0" smtClean="0"/>
              <a:t>.</a:t>
            </a:r>
          </a:p>
        </p:txBody>
      </p:sp>
      <p:sp>
        <p:nvSpPr>
          <p:cNvPr id="5" name="הסבר מלבני מעוגל 4"/>
          <p:cNvSpPr/>
          <p:nvPr/>
        </p:nvSpPr>
        <p:spPr>
          <a:xfrm>
            <a:off x="1979712" y="293391"/>
            <a:ext cx="6552728" cy="1378841"/>
          </a:xfrm>
          <a:prstGeom prst="wedgeRoundRectCallout">
            <a:avLst>
              <a:gd name="adj1" fmla="val 52815"/>
              <a:gd name="adj2" fmla="val 51343"/>
              <a:gd name="adj3" fmla="val 16667"/>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20000"/>
              </a:lnSpc>
            </a:pPr>
            <a:r>
              <a:rPr lang="he-IL" sz="1600" dirty="0" smtClean="0">
                <a:solidFill>
                  <a:schemeClr val="tx1"/>
                </a:solidFill>
              </a:rPr>
              <a:t>משנה דף </a:t>
            </a:r>
            <a:r>
              <a:rPr lang="he-IL" sz="1600" dirty="0" smtClean="0">
                <a:solidFill>
                  <a:schemeClr val="tx1"/>
                </a:solidFill>
              </a:rPr>
              <a:t>מט </a:t>
            </a:r>
            <a:r>
              <a:rPr lang="he-IL" sz="1600" dirty="0" smtClean="0">
                <a:solidFill>
                  <a:schemeClr val="tx1"/>
                </a:solidFill>
              </a:rPr>
              <a:t>עמוד </a:t>
            </a:r>
            <a:r>
              <a:rPr lang="he-IL" sz="1600" dirty="0" smtClean="0">
                <a:solidFill>
                  <a:schemeClr val="tx1"/>
                </a:solidFill>
              </a:rPr>
              <a:t>ב:</a:t>
            </a:r>
            <a:endParaRPr lang="he-IL" sz="1600" dirty="0" smtClean="0">
              <a:solidFill>
                <a:schemeClr val="tx1"/>
              </a:solidFill>
            </a:endParaRPr>
          </a:p>
          <a:p>
            <a:pPr>
              <a:lnSpc>
                <a:spcPct val="120000"/>
              </a:lnSpc>
            </a:pPr>
            <a:r>
              <a:rPr lang="he-IL" sz="1600" dirty="0">
                <a:solidFill>
                  <a:srgbClr val="F79646">
                    <a:lumMod val="50000"/>
                  </a:srgbClr>
                </a:solidFill>
              </a:rPr>
              <a:t>על אלו טומאות הנזיר </a:t>
            </a:r>
            <a:r>
              <a:rPr lang="he-IL" sz="1600" dirty="0" smtClean="0">
                <a:solidFill>
                  <a:srgbClr val="F79646">
                    <a:lumMod val="50000"/>
                  </a:srgbClr>
                </a:solidFill>
              </a:rPr>
              <a:t>מגלח: ... </a:t>
            </a:r>
            <a:r>
              <a:rPr lang="he-IL" sz="1600" dirty="0">
                <a:solidFill>
                  <a:srgbClr val="F79646">
                    <a:lumMod val="50000"/>
                  </a:srgbClr>
                </a:solidFill>
              </a:rPr>
              <a:t>על השדרה ועל </a:t>
            </a:r>
            <a:r>
              <a:rPr lang="he-IL" sz="1600" dirty="0" smtClean="0">
                <a:solidFill>
                  <a:srgbClr val="F79646">
                    <a:lumMod val="50000"/>
                  </a:srgbClr>
                </a:solidFill>
              </a:rPr>
              <a:t>הגולגולת... </a:t>
            </a:r>
            <a:r>
              <a:rPr lang="he-IL" sz="1600" dirty="0">
                <a:solidFill>
                  <a:srgbClr val="F79646">
                    <a:lumMod val="50000"/>
                  </a:srgbClr>
                </a:solidFill>
              </a:rPr>
              <a:t>ועל חצי קב </a:t>
            </a:r>
            <a:r>
              <a:rPr lang="he-IL" sz="1600" dirty="0" smtClean="0">
                <a:solidFill>
                  <a:srgbClr val="F79646">
                    <a:lumMod val="50000"/>
                  </a:srgbClr>
                </a:solidFill>
              </a:rPr>
              <a:t>עצמות...</a:t>
            </a:r>
          </a:p>
          <a:p>
            <a:pPr>
              <a:lnSpc>
                <a:spcPct val="120000"/>
              </a:lnSpc>
            </a:pPr>
            <a:endParaRPr lang="he-IL" sz="300" dirty="0" smtClean="0">
              <a:solidFill>
                <a:schemeClr val="tx1"/>
              </a:solidFill>
            </a:endParaRPr>
          </a:p>
          <a:p>
            <a:pPr>
              <a:lnSpc>
                <a:spcPct val="120000"/>
              </a:lnSpc>
            </a:pPr>
            <a:r>
              <a:rPr lang="he-IL" sz="1600" dirty="0" smtClean="0">
                <a:solidFill>
                  <a:schemeClr val="tx1"/>
                </a:solidFill>
              </a:rPr>
              <a:t>משנה </a:t>
            </a:r>
            <a:r>
              <a:rPr lang="he-IL" sz="1600" dirty="0">
                <a:solidFill>
                  <a:schemeClr val="tx1"/>
                </a:solidFill>
              </a:rPr>
              <a:t>דף </a:t>
            </a:r>
            <a:r>
              <a:rPr lang="he-IL" sz="1600" dirty="0" smtClean="0">
                <a:solidFill>
                  <a:schemeClr val="tx1"/>
                </a:solidFill>
              </a:rPr>
              <a:t>נד </a:t>
            </a:r>
            <a:r>
              <a:rPr lang="he-IL" sz="1600" dirty="0">
                <a:solidFill>
                  <a:schemeClr val="tx1"/>
                </a:solidFill>
              </a:rPr>
              <a:t>עמוד </a:t>
            </a:r>
            <a:r>
              <a:rPr lang="he-IL" sz="1600" dirty="0" smtClean="0">
                <a:solidFill>
                  <a:schemeClr val="tx1"/>
                </a:solidFill>
              </a:rPr>
              <a:t>א:</a:t>
            </a:r>
            <a:endParaRPr lang="he-IL" sz="1600" dirty="0">
              <a:solidFill>
                <a:schemeClr val="tx1"/>
              </a:solidFill>
            </a:endParaRPr>
          </a:p>
          <a:p>
            <a:pPr>
              <a:lnSpc>
                <a:spcPct val="120000"/>
              </a:lnSpc>
            </a:pPr>
            <a:r>
              <a:rPr lang="he-IL" sz="1600" dirty="0">
                <a:solidFill>
                  <a:srgbClr val="F79646">
                    <a:lumMod val="50000"/>
                  </a:srgbClr>
                </a:solidFill>
              </a:rPr>
              <a:t>אבל הסככות והפרעות ובית </a:t>
            </a:r>
            <a:r>
              <a:rPr lang="he-IL" sz="1600" dirty="0" smtClean="0">
                <a:solidFill>
                  <a:srgbClr val="F79646">
                    <a:lumMod val="50000"/>
                  </a:srgbClr>
                </a:solidFill>
              </a:rPr>
              <a:t>הפרס... </a:t>
            </a:r>
            <a:r>
              <a:rPr lang="he-IL" sz="1600" dirty="0">
                <a:solidFill>
                  <a:srgbClr val="F79646">
                    <a:lumMod val="50000"/>
                  </a:srgbClr>
                </a:solidFill>
              </a:rPr>
              <a:t>ורובע </a:t>
            </a:r>
            <a:r>
              <a:rPr lang="he-IL" sz="1600" dirty="0" smtClean="0">
                <a:solidFill>
                  <a:srgbClr val="F79646">
                    <a:lumMod val="50000"/>
                  </a:srgbClr>
                </a:solidFill>
              </a:rPr>
              <a:t>עצמות...על </a:t>
            </a:r>
            <a:r>
              <a:rPr lang="he-IL" sz="1600" dirty="0">
                <a:solidFill>
                  <a:srgbClr val="F79646">
                    <a:lumMod val="50000"/>
                  </a:srgbClr>
                </a:solidFill>
              </a:rPr>
              <a:t>אלו אין הנזיר </a:t>
            </a:r>
            <a:r>
              <a:rPr lang="he-IL" sz="1600" dirty="0" smtClean="0">
                <a:solidFill>
                  <a:srgbClr val="F79646">
                    <a:lumMod val="50000"/>
                  </a:srgbClr>
                </a:solidFill>
              </a:rPr>
              <a:t>מגלח...</a:t>
            </a:r>
            <a:endParaRPr lang="he-IL" sz="1600" dirty="0">
              <a:solidFill>
                <a:srgbClr val="F79646">
                  <a:lumMod val="50000"/>
                </a:srgbClr>
              </a:solidFill>
            </a:endParaRPr>
          </a:p>
        </p:txBody>
      </p:sp>
      <p:sp>
        <p:nvSpPr>
          <p:cNvPr id="6" name="TextBox 5"/>
          <p:cNvSpPr txBox="1"/>
          <p:nvPr/>
        </p:nvSpPr>
        <p:spPr>
          <a:xfrm>
            <a:off x="8420024" y="4019920"/>
            <a:ext cx="515888" cy="369332"/>
          </a:xfrm>
          <a:prstGeom prst="rect">
            <a:avLst/>
          </a:prstGeom>
          <a:noFill/>
        </p:spPr>
        <p:txBody>
          <a:bodyPr wrap="square" rtlCol="1">
            <a:spAutoFit/>
          </a:bodyPr>
          <a:lstStyle/>
          <a:p>
            <a:r>
              <a:rPr lang="he-IL" dirty="0" smtClean="0"/>
              <a:t>❶</a:t>
            </a:r>
            <a:endParaRPr lang="he-IL" dirty="0"/>
          </a:p>
        </p:txBody>
      </p:sp>
      <p:sp>
        <p:nvSpPr>
          <p:cNvPr id="7" name="TextBox 6"/>
          <p:cNvSpPr txBox="1"/>
          <p:nvPr/>
        </p:nvSpPr>
        <p:spPr>
          <a:xfrm>
            <a:off x="8344992" y="5705260"/>
            <a:ext cx="576064" cy="215444"/>
          </a:xfrm>
          <a:prstGeom prst="rect">
            <a:avLst/>
          </a:prstGeom>
          <a:noFill/>
        </p:spPr>
        <p:txBody>
          <a:bodyPr wrap="square" rtlCol="1">
            <a:spAutoFit/>
          </a:bodyPr>
          <a:lstStyle/>
          <a:p>
            <a:r>
              <a:rPr lang="he-IL" sz="800" dirty="0" smtClean="0"/>
              <a:t>עמוד </a:t>
            </a:r>
            <a:r>
              <a:rPr lang="he-IL" sz="800" dirty="0" smtClean="0"/>
              <a:t>א</a:t>
            </a:r>
            <a:endParaRPr lang="he-IL" sz="800" dirty="0"/>
          </a:p>
        </p:txBody>
      </p:sp>
    </p:spTree>
    <p:extLst>
      <p:ext uri="{BB962C8B-B14F-4D97-AF65-F5344CB8AC3E}">
        <p14:creationId xmlns:p14="http://schemas.microsoft.com/office/powerpoint/2010/main" val="20650853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91932" y="35332"/>
            <a:ext cx="1783612" cy="369332"/>
          </a:xfrm>
          <a:prstGeom prst="rect">
            <a:avLst/>
          </a:prstGeom>
          <a:noFill/>
        </p:spPr>
        <p:txBody>
          <a:bodyPr wrap="square" rtlCol="1">
            <a:spAutoFit/>
          </a:bodyPr>
          <a:lstStyle/>
          <a:p>
            <a:r>
              <a:rPr lang="he-IL" b="1" dirty="0" smtClean="0">
                <a:solidFill>
                  <a:schemeClr val="bg1">
                    <a:lumMod val="50000"/>
                  </a:schemeClr>
                </a:solidFill>
              </a:rPr>
              <a:t>דף </a:t>
            </a:r>
            <a:r>
              <a:rPr lang="he-IL" b="1" dirty="0" err="1" smtClean="0">
                <a:solidFill>
                  <a:schemeClr val="bg1">
                    <a:lumMod val="50000"/>
                  </a:schemeClr>
                </a:solidFill>
              </a:rPr>
              <a:t>נג</a:t>
            </a:r>
            <a:r>
              <a:rPr lang="he-IL" b="1" dirty="0" smtClean="0">
                <a:solidFill>
                  <a:schemeClr val="bg1">
                    <a:lumMod val="50000"/>
                  </a:schemeClr>
                </a:solidFill>
              </a:rPr>
              <a:t> עמוד א</a:t>
            </a:r>
            <a:endParaRPr lang="he-IL" b="1" dirty="0">
              <a:solidFill>
                <a:schemeClr val="bg1">
                  <a:lumMod val="50000"/>
                </a:schemeClr>
              </a:solidFill>
            </a:endParaRPr>
          </a:p>
        </p:txBody>
      </p:sp>
      <p:sp>
        <p:nvSpPr>
          <p:cNvPr id="5" name="הסבר מלבני מעוגל 4"/>
          <p:cNvSpPr/>
          <p:nvPr/>
        </p:nvSpPr>
        <p:spPr>
          <a:xfrm>
            <a:off x="4283968" y="293392"/>
            <a:ext cx="4248472" cy="1779880"/>
          </a:xfrm>
          <a:prstGeom prst="wedgeRoundRectCallout">
            <a:avLst>
              <a:gd name="adj1" fmla="val 55505"/>
              <a:gd name="adj2" fmla="val 44921"/>
              <a:gd name="adj3" fmla="val 16667"/>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20000"/>
              </a:lnSpc>
            </a:pPr>
            <a:r>
              <a:rPr lang="he-IL" sz="1600" dirty="0">
                <a:solidFill>
                  <a:schemeClr val="tx1"/>
                </a:solidFill>
              </a:rPr>
              <a:t>בעי רמי בר </a:t>
            </a:r>
            <a:r>
              <a:rPr lang="he-IL" sz="1600" dirty="0" err="1">
                <a:solidFill>
                  <a:schemeClr val="tx1"/>
                </a:solidFill>
              </a:rPr>
              <a:t>חמא</a:t>
            </a:r>
            <a:r>
              <a:rPr lang="he-IL" sz="1600" dirty="0">
                <a:solidFill>
                  <a:schemeClr val="tx1"/>
                </a:solidFill>
              </a:rPr>
              <a:t>: </a:t>
            </a:r>
          </a:p>
          <a:p>
            <a:pPr>
              <a:lnSpc>
                <a:spcPct val="120000"/>
              </a:lnSpc>
            </a:pPr>
            <a:r>
              <a:rPr lang="he-IL" sz="1600" dirty="0">
                <a:solidFill>
                  <a:schemeClr val="tx1"/>
                </a:solidFill>
              </a:rPr>
              <a:t>רובע עצמות מן שדרה וגולגולת מאי? </a:t>
            </a:r>
          </a:p>
          <a:p>
            <a:pPr>
              <a:lnSpc>
                <a:spcPct val="120000"/>
              </a:lnSpc>
            </a:pPr>
            <a:endParaRPr lang="he-IL" sz="700" dirty="0">
              <a:solidFill>
                <a:schemeClr val="tx1"/>
              </a:solidFill>
            </a:endParaRPr>
          </a:p>
          <a:p>
            <a:pPr>
              <a:lnSpc>
                <a:spcPct val="120000"/>
              </a:lnSpc>
            </a:pPr>
            <a:r>
              <a:rPr lang="he-IL" sz="1600" dirty="0">
                <a:solidFill>
                  <a:schemeClr val="tx1"/>
                </a:solidFill>
              </a:rPr>
              <a:t>כי </a:t>
            </a:r>
            <a:r>
              <a:rPr lang="he-IL" sz="1600" dirty="0" err="1">
                <a:solidFill>
                  <a:schemeClr val="tx1"/>
                </a:solidFill>
              </a:rPr>
              <a:t>קתני</a:t>
            </a:r>
            <a:r>
              <a:rPr lang="he-IL" sz="1600" dirty="0">
                <a:solidFill>
                  <a:schemeClr val="tx1"/>
                </a:solidFill>
              </a:rPr>
              <a:t> חצי קב עצמות, </a:t>
            </a:r>
            <a:r>
              <a:rPr lang="he-IL" sz="1600" dirty="0" err="1">
                <a:solidFill>
                  <a:schemeClr val="tx1"/>
                </a:solidFill>
              </a:rPr>
              <a:t>היכא</a:t>
            </a:r>
            <a:r>
              <a:rPr lang="he-IL" sz="1600" dirty="0">
                <a:solidFill>
                  <a:schemeClr val="tx1"/>
                </a:solidFill>
              </a:rPr>
              <a:t> </a:t>
            </a:r>
            <a:r>
              <a:rPr lang="he-IL" sz="1600" dirty="0" err="1">
                <a:solidFill>
                  <a:schemeClr val="tx1"/>
                </a:solidFill>
              </a:rPr>
              <a:t>דאיכא</a:t>
            </a:r>
            <a:r>
              <a:rPr lang="he-IL" sz="1600" dirty="0">
                <a:solidFill>
                  <a:schemeClr val="tx1"/>
                </a:solidFill>
              </a:rPr>
              <a:t> משאר אבריו, </a:t>
            </a:r>
          </a:p>
          <a:p>
            <a:pPr>
              <a:lnSpc>
                <a:spcPct val="120000"/>
              </a:lnSpc>
            </a:pPr>
            <a:r>
              <a:rPr lang="he-IL" sz="1600" dirty="0">
                <a:solidFill>
                  <a:schemeClr val="tx1"/>
                </a:solidFill>
              </a:rPr>
              <a:t>אבל מן שדרה וגולגולת </a:t>
            </a:r>
            <a:r>
              <a:rPr lang="he-IL" sz="1600" dirty="0" err="1">
                <a:solidFill>
                  <a:schemeClr val="tx1"/>
                </a:solidFill>
              </a:rPr>
              <a:t>דחמירי</a:t>
            </a:r>
            <a:r>
              <a:rPr lang="he-IL" sz="1600" dirty="0">
                <a:solidFill>
                  <a:schemeClr val="tx1"/>
                </a:solidFill>
              </a:rPr>
              <a:t> אפי' רובע עצמות,</a:t>
            </a:r>
          </a:p>
          <a:p>
            <a:pPr>
              <a:lnSpc>
                <a:spcPct val="120000"/>
              </a:lnSpc>
            </a:pPr>
            <a:r>
              <a:rPr lang="he-IL" sz="1600" dirty="0">
                <a:solidFill>
                  <a:schemeClr val="tx1"/>
                </a:solidFill>
              </a:rPr>
              <a:t>או </a:t>
            </a:r>
            <a:r>
              <a:rPr lang="he-IL" sz="1600" dirty="0" err="1">
                <a:solidFill>
                  <a:schemeClr val="tx1"/>
                </a:solidFill>
              </a:rPr>
              <a:t>דלמא</a:t>
            </a:r>
            <a:r>
              <a:rPr lang="he-IL" sz="1600" dirty="0">
                <a:solidFill>
                  <a:schemeClr val="tx1"/>
                </a:solidFill>
              </a:rPr>
              <a:t> לא שנא?</a:t>
            </a:r>
          </a:p>
        </p:txBody>
      </p:sp>
      <p:sp>
        <p:nvSpPr>
          <p:cNvPr id="8" name="TextBox 7"/>
          <p:cNvSpPr txBox="1"/>
          <p:nvPr/>
        </p:nvSpPr>
        <p:spPr>
          <a:xfrm>
            <a:off x="395536" y="2577327"/>
            <a:ext cx="8053064" cy="3083921"/>
          </a:xfrm>
          <a:prstGeom prst="rect">
            <a:avLst/>
          </a:prstGeom>
          <a:noFill/>
        </p:spPr>
        <p:txBody>
          <a:bodyPr wrap="square" rtlCol="1">
            <a:spAutoFit/>
          </a:bodyPr>
          <a:lstStyle/>
          <a:p>
            <a:pPr>
              <a:lnSpc>
                <a:spcPct val="120000"/>
              </a:lnSpc>
            </a:pPr>
            <a:r>
              <a:rPr lang="he-IL" dirty="0" err="1" smtClean="0"/>
              <a:t>ת</a:t>
            </a:r>
            <a:r>
              <a:rPr lang="he-IL" dirty="0" err="1"/>
              <a:t>'</a:t>
            </a:r>
            <a:r>
              <a:rPr lang="he-IL" dirty="0" err="1" smtClean="0"/>
              <a:t>'ש</a:t>
            </a:r>
            <a:r>
              <a:rPr lang="he-IL" dirty="0" smtClean="0"/>
              <a:t>: </a:t>
            </a:r>
          </a:p>
          <a:p>
            <a:pPr>
              <a:lnSpc>
                <a:spcPct val="120000"/>
              </a:lnSpc>
            </a:pPr>
            <a:r>
              <a:rPr lang="he-IL" dirty="0">
                <a:solidFill>
                  <a:srgbClr val="F79646">
                    <a:lumMod val="50000"/>
                  </a:srgbClr>
                </a:solidFill>
              </a:rPr>
              <a:t>שמאי </a:t>
            </a:r>
            <a:r>
              <a:rPr lang="he-IL" dirty="0" smtClean="0">
                <a:solidFill>
                  <a:srgbClr val="F79646">
                    <a:lumMod val="50000"/>
                  </a:srgbClr>
                </a:solidFill>
              </a:rPr>
              <a:t>אומר: </a:t>
            </a:r>
            <a:r>
              <a:rPr lang="he-IL" dirty="0">
                <a:solidFill>
                  <a:srgbClr val="F79646">
                    <a:lumMod val="50000"/>
                  </a:srgbClr>
                </a:solidFill>
              </a:rPr>
              <a:t>עצם אחד מן שדרה או מן </a:t>
            </a:r>
            <a:r>
              <a:rPr lang="he-IL" dirty="0" smtClean="0">
                <a:solidFill>
                  <a:srgbClr val="F79646">
                    <a:lumMod val="50000"/>
                  </a:srgbClr>
                </a:solidFill>
              </a:rPr>
              <a:t>גולגולת.</a:t>
            </a:r>
          </a:p>
          <a:p>
            <a:pPr>
              <a:lnSpc>
                <a:spcPct val="120000"/>
              </a:lnSpc>
            </a:pPr>
            <a:r>
              <a:rPr lang="he-IL" dirty="0" smtClean="0">
                <a:solidFill>
                  <a:srgbClr val="F79646">
                    <a:lumMod val="50000"/>
                  </a:srgbClr>
                </a:solidFill>
              </a:rPr>
              <a:t> </a:t>
            </a:r>
            <a:endParaRPr lang="he-IL" dirty="0">
              <a:solidFill>
                <a:srgbClr val="F79646">
                  <a:lumMod val="50000"/>
                </a:srgbClr>
              </a:solidFill>
            </a:endParaRPr>
          </a:p>
          <a:p>
            <a:pPr>
              <a:lnSpc>
                <a:spcPct val="120000"/>
              </a:lnSpc>
            </a:pPr>
            <a:r>
              <a:rPr lang="he-IL" dirty="0" smtClean="0"/>
              <a:t>שאני </a:t>
            </a:r>
            <a:r>
              <a:rPr lang="he-IL" dirty="0"/>
              <a:t>שמאי </a:t>
            </a:r>
            <a:r>
              <a:rPr lang="he-IL" dirty="0" err="1"/>
              <a:t>דמחמיר</a:t>
            </a:r>
            <a:r>
              <a:rPr lang="he-IL" dirty="0"/>
              <a:t> </a:t>
            </a:r>
            <a:r>
              <a:rPr lang="he-IL" dirty="0" smtClean="0"/>
              <a:t>טפי.</a:t>
            </a:r>
          </a:p>
          <a:p>
            <a:pPr>
              <a:lnSpc>
                <a:spcPct val="120000"/>
              </a:lnSpc>
            </a:pPr>
            <a:endParaRPr lang="he-IL" dirty="0" smtClean="0"/>
          </a:p>
          <a:p>
            <a:pPr>
              <a:lnSpc>
                <a:spcPct val="120000"/>
              </a:lnSpc>
            </a:pPr>
            <a:r>
              <a:rPr lang="he-IL" dirty="0" err="1" smtClean="0"/>
              <a:t>ליפשוט</a:t>
            </a:r>
            <a:r>
              <a:rPr lang="he-IL" dirty="0" smtClean="0"/>
              <a:t> </a:t>
            </a:r>
            <a:r>
              <a:rPr lang="he-IL" dirty="0"/>
              <a:t>מינה </a:t>
            </a:r>
            <a:r>
              <a:rPr lang="he-IL" dirty="0" smtClean="0"/>
              <a:t>- טעמא </a:t>
            </a:r>
            <a:r>
              <a:rPr lang="he-IL" dirty="0" err="1"/>
              <a:t>דשמאי</a:t>
            </a:r>
            <a:r>
              <a:rPr lang="he-IL" dirty="0"/>
              <a:t> </a:t>
            </a:r>
            <a:r>
              <a:rPr lang="he-IL" dirty="0" err="1"/>
              <a:t>דמחמי</a:t>
            </a:r>
            <a:r>
              <a:rPr lang="he-IL" dirty="0" smtClean="0"/>
              <a:t>', </a:t>
            </a:r>
            <a:r>
              <a:rPr lang="he-IL" dirty="0"/>
              <a:t>הא </a:t>
            </a:r>
            <a:r>
              <a:rPr lang="he-IL" dirty="0" err="1"/>
              <a:t>לרבנן</a:t>
            </a:r>
            <a:r>
              <a:rPr lang="he-IL" dirty="0"/>
              <a:t> עד </a:t>
            </a:r>
            <a:r>
              <a:rPr lang="he-IL" dirty="0" err="1"/>
              <a:t>דאיכא</a:t>
            </a:r>
            <a:r>
              <a:rPr lang="he-IL" dirty="0"/>
              <a:t> חצי קב עצמו</a:t>
            </a:r>
            <a:r>
              <a:rPr lang="he-IL" dirty="0" smtClean="0"/>
              <a:t>'!</a:t>
            </a:r>
          </a:p>
          <a:p>
            <a:pPr>
              <a:lnSpc>
                <a:spcPct val="120000"/>
              </a:lnSpc>
            </a:pPr>
            <a:endParaRPr lang="he-IL" dirty="0" smtClean="0"/>
          </a:p>
          <a:p>
            <a:pPr>
              <a:lnSpc>
                <a:spcPct val="120000"/>
              </a:lnSpc>
            </a:pPr>
            <a:r>
              <a:rPr lang="he-IL" dirty="0" smtClean="0"/>
              <a:t>דילמא </a:t>
            </a:r>
            <a:r>
              <a:rPr lang="he-IL" dirty="0"/>
              <a:t>עד כאן לא פליגי רבנן עליה </a:t>
            </a:r>
            <a:r>
              <a:rPr lang="he-IL" dirty="0" err="1"/>
              <a:t>דשמאי</a:t>
            </a:r>
            <a:r>
              <a:rPr lang="he-IL" dirty="0"/>
              <a:t> אלא בעצם </a:t>
            </a:r>
            <a:r>
              <a:rPr lang="he-IL" dirty="0" smtClean="0"/>
              <a:t>אחד,</a:t>
            </a:r>
          </a:p>
          <a:p>
            <a:pPr>
              <a:lnSpc>
                <a:spcPct val="120000"/>
              </a:lnSpc>
            </a:pPr>
            <a:r>
              <a:rPr lang="he-IL" dirty="0" smtClean="0"/>
              <a:t>אבל </a:t>
            </a:r>
            <a:r>
              <a:rPr lang="he-IL" dirty="0"/>
              <a:t>ברובע עצמות אפילו רבנן </a:t>
            </a:r>
            <a:r>
              <a:rPr lang="he-IL" dirty="0" err="1" smtClean="0"/>
              <a:t>מודו</a:t>
            </a:r>
            <a:r>
              <a:rPr lang="he-IL" dirty="0" smtClean="0"/>
              <a:t>.</a:t>
            </a:r>
            <a:endParaRPr lang="he-IL" dirty="0">
              <a:solidFill>
                <a:srgbClr val="F79646">
                  <a:lumMod val="50000"/>
                </a:srgbClr>
              </a:solidFill>
            </a:endParaRPr>
          </a:p>
        </p:txBody>
      </p:sp>
      <p:sp>
        <p:nvSpPr>
          <p:cNvPr id="9" name="TextBox 8"/>
          <p:cNvSpPr txBox="1"/>
          <p:nvPr/>
        </p:nvSpPr>
        <p:spPr>
          <a:xfrm>
            <a:off x="8420024" y="2636912"/>
            <a:ext cx="515888" cy="369332"/>
          </a:xfrm>
          <a:prstGeom prst="rect">
            <a:avLst/>
          </a:prstGeom>
          <a:noFill/>
        </p:spPr>
        <p:txBody>
          <a:bodyPr wrap="square" rtlCol="1">
            <a:spAutoFit/>
          </a:bodyPr>
          <a:lstStyle/>
          <a:p>
            <a:r>
              <a:rPr lang="he-IL" dirty="0"/>
              <a:t>❷</a:t>
            </a:r>
            <a:endParaRPr lang="he-IL" dirty="0"/>
          </a:p>
        </p:txBody>
      </p:sp>
    </p:spTree>
    <p:extLst>
      <p:ext uri="{BB962C8B-B14F-4D97-AF65-F5344CB8AC3E}">
        <p14:creationId xmlns:p14="http://schemas.microsoft.com/office/powerpoint/2010/main" val="17869043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4772" y="116632"/>
            <a:ext cx="8568952" cy="6380208"/>
          </a:xfrm>
          <a:prstGeom prst="rect">
            <a:avLst/>
          </a:prstGeom>
          <a:noFill/>
        </p:spPr>
        <p:txBody>
          <a:bodyPr wrap="square" rtlCol="1">
            <a:spAutoFit/>
          </a:bodyPr>
          <a:lstStyle/>
          <a:p>
            <a:pPr lvl="0">
              <a:lnSpc>
                <a:spcPct val="130000"/>
              </a:lnSpc>
            </a:pPr>
            <a:endParaRPr lang="he-IL" sz="1400" b="1" dirty="0" smtClean="0">
              <a:solidFill>
                <a:schemeClr val="accent2"/>
              </a:solidFill>
            </a:endParaRPr>
          </a:p>
          <a:p>
            <a:pPr lvl="0">
              <a:lnSpc>
                <a:spcPct val="130000"/>
              </a:lnSpc>
            </a:pPr>
            <a:r>
              <a:rPr lang="he-IL" sz="2800" b="1" dirty="0" smtClean="0">
                <a:solidFill>
                  <a:schemeClr val="accent2"/>
                </a:solidFill>
              </a:rPr>
              <a:t>להתראות </a:t>
            </a:r>
            <a:r>
              <a:rPr lang="he-IL" sz="2800" b="1" dirty="0" smtClean="0">
                <a:solidFill>
                  <a:schemeClr val="accent2"/>
                </a:solidFill>
              </a:rPr>
              <a:t>מחר </a:t>
            </a:r>
            <a:r>
              <a:rPr lang="he-IL" sz="2800" b="1" dirty="0">
                <a:solidFill>
                  <a:schemeClr val="accent2"/>
                </a:solidFill>
              </a:rPr>
              <a:t>בשיעור </a:t>
            </a:r>
            <a:r>
              <a:rPr lang="he-IL" sz="2800" b="1" dirty="0" smtClean="0">
                <a:solidFill>
                  <a:schemeClr val="accent2"/>
                </a:solidFill>
              </a:rPr>
              <a:t>הבא</a:t>
            </a:r>
            <a:endParaRPr lang="he-IL" sz="2000" dirty="0">
              <a:solidFill>
                <a:prstClr val="black"/>
              </a:solidFill>
            </a:endParaRPr>
          </a:p>
          <a:p>
            <a:pPr lvl="0">
              <a:lnSpc>
                <a:spcPct val="130000"/>
              </a:lnSpc>
            </a:pPr>
            <a:endParaRPr lang="he-IL" sz="2000" dirty="0" smtClean="0">
              <a:solidFill>
                <a:prstClr val="black"/>
              </a:solidFill>
            </a:endParaRPr>
          </a:p>
          <a:p>
            <a:pPr lvl="0">
              <a:lnSpc>
                <a:spcPct val="130000"/>
              </a:lnSpc>
            </a:pPr>
            <a:r>
              <a:rPr lang="he-IL" sz="2000" dirty="0" smtClean="0">
                <a:solidFill>
                  <a:prstClr val="black"/>
                </a:solidFill>
              </a:rPr>
              <a:t>לידיעתכם</a:t>
            </a:r>
            <a:r>
              <a:rPr lang="he-IL" sz="2000" dirty="0">
                <a:solidFill>
                  <a:prstClr val="black"/>
                </a:solidFill>
              </a:rPr>
              <a:t>:</a:t>
            </a:r>
          </a:p>
          <a:p>
            <a:pPr lvl="0">
              <a:lnSpc>
                <a:spcPct val="130000"/>
              </a:lnSpc>
            </a:pPr>
            <a:r>
              <a:rPr lang="he-IL" sz="2000" dirty="0">
                <a:solidFill>
                  <a:prstClr val="black"/>
                </a:solidFill>
              </a:rPr>
              <a:t>שיעורי האונליין מוקלטים וזמינים </a:t>
            </a:r>
            <a:r>
              <a:rPr lang="he-IL" sz="2000" dirty="0" err="1">
                <a:solidFill>
                  <a:prstClr val="black"/>
                </a:solidFill>
              </a:rPr>
              <a:t>לצפיה</a:t>
            </a:r>
            <a:r>
              <a:rPr lang="he-IL" sz="2000" dirty="0">
                <a:solidFill>
                  <a:prstClr val="black"/>
                </a:solidFill>
              </a:rPr>
              <a:t> חוזרת [החל מעוד </a:t>
            </a:r>
            <a:r>
              <a:rPr lang="he-IL" sz="2000" dirty="0" smtClean="0">
                <a:solidFill>
                  <a:prstClr val="black"/>
                </a:solidFill>
              </a:rPr>
              <a:t>שעה] </a:t>
            </a:r>
            <a:r>
              <a:rPr lang="he-IL" sz="2000" dirty="0">
                <a:solidFill>
                  <a:prstClr val="black"/>
                </a:solidFill>
              </a:rPr>
              <a:t>בפורטל הדף היומי (בספריית שיעורי שמע/וידאו</a:t>
            </a:r>
            <a:r>
              <a:rPr lang="he-IL" sz="2000" dirty="0" smtClean="0">
                <a:solidFill>
                  <a:prstClr val="black"/>
                </a:solidFill>
              </a:rPr>
              <a:t>) ובאפליקציה.</a:t>
            </a:r>
          </a:p>
          <a:p>
            <a:pPr lvl="0">
              <a:lnSpc>
                <a:spcPct val="130000"/>
              </a:lnSpc>
            </a:pPr>
            <a:endParaRPr lang="he-IL" sz="2000" dirty="0">
              <a:solidFill>
                <a:prstClr val="black"/>
              </a:solidFill>
            </a:endParaRPr>
          </a:p>
          <a:p>
            <a:pPr algn="ctr"/>
            <a:endParaRPr lang="he-IL" sz="3600" b="1" dirty="0" smtClean="0">
              <a:solidFill>
                <a:schemeClr val="accent2">
                  <a:lumMod val="75000"/>
                </a:schemeClr>
              </a:solidFill>
            </a:endParaRPr>
          </a:p>
          <a:p>
            <a:pPr lvl="0"/>
            <a:endParaRPr lang="he-IL" dirty="0" smtClean="0">
              <a:solidFill>
                <a:prstClr val="black"/>
              </a:solidFill>
            </a:endParaRPr>
          </a:p>
          <a:p>
            <a:pPr lvl="0"/>
            <a:endParaRPr lang="he-IL" dirty="0">
              <a:solidFill>
                <a:prstClr val="black"/>
              </a:solidFill>
            </a:endParaRPr>
          </a:p>
          <a:p>
            <a:pPr lvl="0"/>
            <a:endParaRPr lang="he-IL" dirty="0">
              <a:solidFill>
                <a:prstClr val="black"/>
              </a:solidFill>
            </a:endParaRPr>
          </a:p>
          <a:p>
            <a:pPr lvl="0"/>
            <a:endParaRPr lang="he-IL" sz="1100" dirty="0">
              <a:solidFill>
                <a:prstClr val="black"/>
              </a:solidFill>
            </a:endParaRPr>
          </a:p>
          <a:p>
            <a:pPr lvl="0" algn="ctr"/>
            <a:endParaRPr lang="he-IL" dirty="0" smtClean="0">
              <a:solidFill>
                <a:prstClr val="black"/>
              </a:solidFill>
            </a:endParaRPr>
          </a:p>
          <a:p>
            <a:pPr lvl="0" algn="ctr"/>
            <a:endParaRPr lang="he-IL" sz="3200" dirty="0">
              <a:solidFill>
                <a:prstClr val="black"/>
              </a:solidFill>
            </a:endParaRPr>
          </a:p>
          <a:p>
            <a:pPr lvl="0" algn="ctr"/>
            <a:endParaRPr lang="he-IL" sz="1600" dirty="0" smtClean="0">
              <a:solidFill>
                <a:prstClr val="black"/>
              </a:solidFill>
            </a:endParaRPr>
          </a:p>
          <a:p>
            <a:pPr lvl="0" algn="ctr"/>
            <a:r>
              <a:rPr lang="he-IL" sz="2300" b="1" dirty="0">
                <a:solidFill>
                  <a:srgbClr val="EEECE1">
                    <a:lumMod val="50000"/>
                  </a:srgbClr>
                </a:solidFill>
              </a:rPr>
              <a:t>השיעור היום הוקדש </a:t>
            </a:r>
            <a:r>
              <a:rPr lang="he-IL" sz="2300" b="1" dirty="0" smtClean="0">
                <a:solidFill>
                  <a:srgbClr val="EEECE1">
                    <a:lumMod val="50000"/>
                  </a:srgbClr>
                </a:solidFill>
              </a:rPr>
              <a:t>לרפואת אלעד צפריר בן דנה</a:t>
            </a:r>
          </a:p>
          <a:p>
            <a:pPr lvl="0" algn="ctr"/>
            <a:endParaRPr lang="he-IL" sz="1600" dirty="0" smtClean="0">
              <a:solidFill>
                <a:prstClr val="black"/>
              </a:solidFill>
            </a:endParaRPr>
          </a:p>
          <a:p>
            <a:pPr lvl="0" algn="ctr"/>
            <a:r>
              <a:rPr lang="he-IL" dirty="0" smtClean="0">
                <a:solidFill>
                  <a:prstClr val="black"/>
                </a:solidFill>
              </a:rPr>
              <a:t>לסיוע טכני ולהקדשת שיעורים:</a:t>
            </a:r>
            <a:r>
              <a:rPr lang="en-US" dirty="0" smtClean="0">
                <a:solidFill>
                  <a:prstClr val="black"/>
                </a:solidFill>
                <a:hlinkClick r:id="rId2"/>
              </a:rPr>
              <a:t>daf-yomi@daf-yomi.com</a:t>
            </a:r>
            <a:r>
              <a:rPr lang="en-US" dirty="0" smtClean="0">
                <a:solidFill>
                  <a:prstClr val="black"/>
                </a:solidFill>
              </a:rPr>
              <a:t> </a:t>
            </a:r>
            <a:endParaRPr lang="he-IL" dirty="0">
              <a:solidFill>
                <a:prstClr val="black"/>
              </a:solidFill>
            </a:endParaRPr>
          </a:p>
        </p:txBody>
      </p:sp>
      <p:pic>
        <p:nvPicPr>
          <p:cNvPr id="2" name="תמונה 1"/>
          <p:cNvPicPr>
            <a:picLocks noChangeAspect="1"/>
          </p:cNvPicPr>
          <p:nvPr/>
        </p:nvPicPr>
        <p:blipFill>
          <a:blip r:embed="rId3"/>
          <a:stretch>
            <a:fillRect/>
          </a:stretch>
        </p:blipFill>
        <p:spPr>
          <a:xfrm>
            <a:off x="1691680" y="2760794"/>
            <a:ext cx="6624736" cy="1964350"/>
          </a:xfrm>
          <a:prstGeom prst="rect">
            <a:avLst/>
          </a:prstGeom>
        </p:spPr>
      </p:pic>
      <p:cxnSp>
        <p:nvCxnSpPr>
          <p:cNvPr id="6" name="מחבר חץ ישר 5"/>
          <p:cNvCxnSpPr/>
          <p:nvPr/>
        </p:nvCxnSpPr>
        <p:spPr>
          <a:xfrm flipH="1">
            <a:off x="6444208" y="2492896"/>
            <a:ext cx="648072" cy="17281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1063310"/>
      </p:ext>
    </p:extLst>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2675" y="116632"/>
            <a:ext cx="4438650" cy="1038225"/>
          </a:xfrm>
          <a:prstGeom prst="rect">
            <a:avLst/>
          </a:prstGeom>
        </p:spPr>
      </p:pic>
      <p:sp>
        <p:nvSpPr>
          <p:cNvPr id="5" name="TextBox 4"/>
          <p:cNvSpPr txBox="1"/>
          <p:nvPr/>
        </p:nvSpPr>
        <p:spPr>
          <a:xfrm>
            <a:off x="264772" y="1282828"/>
            <a:ext cx="8568952" cy="5216813"/>
          </a:xfrm>
          <a:prstGeom prst="rect">
            <a:avLst/>
          </a:prstGeom>
          <a:noFill/>
        </p:spPr>
        <p:txBody>
          <a:bodyPr wrap="square" rtlCol="1">
            <a:spAutoFit/>
          </a:bodyPr>
          <a:lstStyle/>
          <a:p>
            <a:pPr algn="ctr"/>
            <a:r>
              <a:rPr lang="he-IL" sz="3600" b="1" dirty="0" smtClean="0">
                <a:solidFill>
                  <a:schemeClr val="accent2">
                    <a:lumMod val="75000"/>
                  </a:schemeClr>
                </a:solidFill>
              </a:rPr>
              <a:t>שיעור דף יומי אונליין</a:t>
            </a:r>
          </a:p>
          <a:p>
            <a:pPr algn="ctr"/>
            <a:endParaRPr lang="he-IL" sz="2000" b="1" dirty="0">
              <a:solidFill>
                <a:schemeClr val="accent2">
                  <a:lumMod val="75000"/>
                </a:schemeClr>
              </a:solidFill>
            </a:endParaRPr>
          </a:p>
          <a:p>
            <a:pPr lvl="0" algn="ctr"/>
            <a:r>
              <a:rPr lang="he-IL" sz="2400" b="1" dirty="0">
                <a:solidFill>
                  <a:srgbClr val="C0504D">
                    <a:lumMod val="75000"/>
                  </a:srgbClr>
                </a:solidFill>
              </a:rPr>
              <a:t>מתקיים בשעה </a:t>
            </a:r>
            <a:r>
              <a:rPr lang="he-IL" sz="2400" b="1" dirty="0" smtClean="0">
                <a:solidFill>
                  <a:srgbClr val="C0504D">
                    <a:lumMod val="75000"/>
                  </a:srgbClr>
                </a:solidFill>
              </a:rPr>
              <a:t>21:00-21:40 </a:t>
            </a:r>
            <a:r>
              <a:rPr lang="he-IL" sz="2400" b="1" dirty="0">
                <a:solidFill>
                  <a:srgbClr val="C0504D">
                    <a:lumMod val="75000"/>
                  </a:srgbClr>
                </a:solidFill>
              </a:rPr>
              <a:t>בימים א-ה</a:t>
            </a:r>
          </a:p>
          <a:p>
            <a:pPr lvl="0"/>
            <a:endParaRPr lang="he-IL" dirty="0">
              <a:solidFill>
                <a:prstClr val="black"/>
              </a:solidFill>
            </a:endParaRPr>
          </a:p>
          <a:p>
            <a:pPr lvl="0"/>
            <a:endParaRPr lang="he-IL" sz="800" dirty="0">
              <a:solidFill>
                <a:prstClr val="black"/>
              </a:solidFill>
            </a:endParaRPr>
          </a:p>
          <a:p>
            <a:pPr lvl="0"/>
            <a:endParaRPr lang="he-IL" dirty="0" smtClean="0">
              <a:solidFill>
                <a:prstClr val="black"/>
              </a:solidFill>
            </a:endParaRPr>
          </a:p>
          <a:p>
            <a:pPr lvl="0"/>
            <a:endParaRPr lang="he-IL" dirty="0">
              <a:solidFill>
                <a:prstClr val="black"/>
              </a:solidFill>
            </a:endParaRPr>
          </a:p>
          <a:p>
            <a:pPr lvl="0"/>
            <a:endParaRPr lang="he-IL" dirty="0" smtClean="0">
              <a:solidFill>
                <a:prstClr val="black"/>
              </a:solidFill>
            </a:endParaRPr>
          </a:p>
          <a:p>
            <a:pPr lvl="0"/>
            <a:endParaRPr lang="he-IL" dirty="0">
              <a:solidFill>
                <a:prstClr val="black"/>
              </a:solidFill>
            </a:endParaRPr>
          </a:p>
          <a:p>
            <a:pPr lvl="0"/>
            <a:endParaRPr lang="he-IL" dirty="0" smtClean="0">
              <a:solidFill>
                <a:prstClr val="black"/>
              </a:solidFill>
            </a:endParaRPr>
          </a:p>
          <a:p>
            <a:pPr lvl="0"/>
            <a:endParaRPr lang="he-IL" dirty="0">
              <a:solidFill>
                <a:prstClr val="black"/>
              </a:solidFill>
            </a:endParaRPr>
          </a:p>
          <a:p>
            <a:pPr lvl="0"/>
            <a:endParaRPr lang="he-IL" dirty="0" smtClean="0">
              <a:solidFill>
                <a:prstClr val="black"/>
              </a:solidFill>
            </a:endParaRPr>
          </a:p>
          <a:p>
            <a:pPr lvl="0"/>
            <a:endParaRPr lang="he-IL" dirty="0">
              <a:solidFill>
                <a:prstClr val="black"/>
              </a:solidFill>
            </a:endParaRPr>
          </a:p>
          <a:p>
            <a:pPr lvl="0"/>
            <a:endParaRPr lang="he-IL" dirty="0" smtClean="0">
              <a:solidFill>
                <a:prstClr val="black"/>
              </a:solidFill>
            </a:endParaRPr>
          </a:p>
          <a:p>
            <a:pPr lvl="0"/>
            <a:endParaRPr lang="he-IL" dirty="0">
              <a:solidFill>
                <a:prstClr val="black"/>
              </a:solidFill>
            </a:endParaRPr>
          </a:p>
          <a:p>
            <a:pPr lvl="0"/>
            <a:endParaRPr lang="he-IL" dirty="0">
              <a:solidFill>
                <a:prstClr val="black"/>
              </a:solidFill>
            </a:endParaRPr>
          </a:p>
          <a:p>
            <a:pPr lvl="0"/>
            <a:endParaRPr lang="he-IL" sz="1100" dirty="0">
              <a:solidFill>
                <a:prstClr val="black"/>
              </a:solidFill>
            </a:endParaRPr>
          </a:p>
          <a:p>
            <a:pPr lvl="0" algn="ctr"/>
            <a:r>
              <a:rPr lang="he-IL" dirty="0" smtClean="0">
                <a:solidFill>
                  <a:prstClr val="black"/>
                </a:solidFill>
              </a:rPr>
              <a:t>לסיוע טכני ולהקדשת </a:t>
            </a:r>
            <a:r>
              <a:rPr lang="he-IL" dirty="0">
                <a:solidFill>
                  <a:prstClr val="black"/>
                </a:solidFill>
              </a:rPr>
              <a:t>שיעורים:</a:t>
            </a:r>
            <a:r>
              <a:rPr lang="en-US" dirty="0">
                <a:solidFill>
                  <a:prstClr val="black"/>
                </a:solidFill>
                <a:hlinkClick r:id="rId3"/>
              </a:rPr>
              <a:t>daf-yomi@daf-yomi.com</a:t>
            </a:r>
            <a:r>
              <a:rPr lang="en-US" dirty="0">
                <a:solidFill>
                  <a:prstClr val="black"/>
                </a:solidFill>
              </a:rPr>
              <a:t> </a:t>
            </a:r>
            <a:endParaRPr lang="he-IL" dirty="0">
              <a:solidFill>
                <a:prstClr val="black"/>
              </a:solidFill>
            </a:endParaRPr>
          </a:p>
        </p:txBody>
      </p:sp>
      <p:sp>
        <p:nvSpPr>
          <p:cNvPr id="6" name="TextBox 5"/>
          <p:cNvSpPr txBox="1"/>
          <p:nvPr/>
        </p:nvSpPr>
        <p:spPr>
          <a:xfrm>
            <a:off x="8244408" y="3313692"/>
            <a:ext cx="301284" cy="523220"/>
          </a:xfrm>
          <a:prstGeom prst="rect">
            <a:avLst/>
          </a:prstGeom>
          <a:noFill/>
        </p:spPr>
        <p:txBody>
          <a:bodyPr wrap="square" rtlCol="1">
            <a:spAutoFit/>
          </a:bodyPr>
          <a:lstStyle/>
          <a:p>
            <a:r>
              <a:rPr lang="he-IL" sz="2800" b="1" dirty="0" smtClean="0">
                <a:solidFill>
                  <a:schemeClr val="accent2"/>
                </a:solidFill>
              </a:rPr>
              <a:t>√</a:t>
            </a:r>
            <a:endParaRPr lang="he-IL" sz="2800" b="1" dirty="0">
              <a:solidFill>
                <a:schemeClr val="accent2"/>
              </a:solidFill>
            </a:endParaRPr>
          </a:p>
        </p:txBody>
      </p:sp>
      <p:sp>
        <p:nvSpPr>
          <p:cNvPr id="7" name="TextBox 6"/>
          <p:cNvSpPr txBox="1"/>
          <p:nvPr/>
        </p:nvSpPr>
        <p:spPr>
          <a:xfrm>
            <a:off x="8244408" y="3841884"/>
            <a:ext cx="301284" cy="523220"/>
          </a:xfrm>
          <a:prstGeom prst="rect">
            <a:avLst/>
          </a:prstGeom>
          <a:noFill/>
        </p:spPr>
        <p:txBody>
          <a:bodyPr wrap="square" rtlCol="1">
            <a:spAutoFit/>
          </a:bodyPr>
          <a:lstStyle/>
          <a:p>
            <a:r>
              <a:rPr lang="he-IL" sz="2800" b="1" dirty="0" smtClean="0">
                <a:solidFill>
                  <a:schemeClr val="accent2"/>
                </a:solidFill>
              </a:rPr>
              <a:t>√</a:t>
            </a:r>
            <a:endParaRPr lang="he-IL" sz="2800" b="1" dirty="0">
              <a:solidFill>
                <a:schemeClr val="accent2"/>
              </a:solidFill>
            </a:endParaRPr>
          </a:p>
        </p:txBody>
      </p:sp>
      <p:sp>
        <p:nvSpPr>
          <p:cNvPr id="9" name="TextBox 8"/>
          <p:cNvSpPr txBox="1"/>
          <p:nvPr/>
        </p:nvSpPr>
        <p:spPr>
          <a:xfrm>
            <a:off x="8244408" y="4393812"/>
            <a:ext cx="301284" cy="523220"/>
          </a:xfrm>
          <a:prstGeom prst="rect">
            <a:avLst/>
          </a:prstGeom>
          <a:noFill/>
        </p:spPr>
        <p:txBody>
          <a:bodyPr wrap="square" rtlCol="1">
            <a:spAutoFit/>
          </a:bodyPr>
          <a:lstStyle/>
          <a:p>
            <a:r>
              <a:rPr lang="he-IL" sz="2800" b="1" dirty="0" smtClean="0">
                <a:solidFill>
                  <a:schemeClr val="accent2"/>
                </a:solidFill>
              </a:rPr>
              <a:t>√</a:t>
            </a:r>
            <a:endParaRPr lang="he-IL" sz="2800" b="1" dirty="0">
              <a:solidFill>
                <a:schemeClr val="accent2"/>
              </a:solidFill>
            </a:endParaRPr>
          </a:p>
        </p:txBody>
      </p:sp>
      <p:graphicFrame>
        <p:nvGraphicFramePr>
          <p:cNvPr id="11" name="טבלה 10"/>
          <p:cNvGraphicFramePr>
            <a:graphicFrameLocks noGrp="1"/>
          </p:cNvGraphicFramePr>
          <p:nvPr>
            <p:extLst>
              <p:ext uri="{D42A27DB-BD31-4B8C-83A1-F6EECF244321}">
                <p14:modId xmlns:p14="http://schemas.microsoft.com/office/powerpoint/2010/main" val="2038669219"/>
              </p:ext>
            </p:extLst>
          </p:nvPr>
        </p:nvGraphicFramePr>
        <p:xfrm>
          <a:off x="1115615" y="2996952"/>
          <a:ext cx="6912769" cy="2879208"/>
        </p:xfrm>
        <a:graphic>
          <a:graphicData uri="http://schemas.openxmlformats.org/drawingml/2006/table">
            <a:tbl>
              <a:tblPr rtl="1" firstRow="1" firstCol="1" bandRow="1"/>
              <a:tblGrid>
                <a:gridCol w="1420354"/>
                <a:gridCol w="3909827"/>
                <a:gridCol w="1582588"/>
              </a:tblGrid>
              <a:tr h="308349">
                <a:tc>
                  <a:txBody>
                    <a:bodyPr/>
                    <a:lstStyle/>
                    <a:p>
                      <a:pPr algn="ctr" rtl="1">
                        <a:lnSpc>
                          <a:spcPct val="115000"/>
                        </a:lnSpc>
                        <a:spcAft>
                          <a:spcPts val="0"/>
                        </a:spcAft>
                      </a:pPr>
                      <a:r>
                        <a:rPr lang="he-IL" sz="1500" b="1" dirty="0">
                          <a:effectLst/>
                          <a:latin typeface="Calibri"/>
                          <a:ea typeface="Calibri"/>
                          <a:cs typeface="Arial"/>
                        </a:rPr>
                        <a:t>יום</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solidFill>
                      <a:srgbClr val="EEECE1"/>
                    </a:solidFill>
                  </a:tcPr>
                </a:tc>
                <a:tc>
                  <a:txBody>
                    <a:bodyPr/>
                    <a:lstStyle/>
                    <a:p>
                      <a:pPr algn="ctr" rtl="1">
                        <a:lnSpc>
                          <a:spcPct val="115000"/>
                        </a:lnSpc>
                        <a:spcAft>
                          <a:spcPts val="0"/>
                        </a:spcAft>
                      </a:pPr>
                      <a:r>
                        <a:rPr lang="he-IL" sz="1500" b="1" dirty="0">
                          <a:effectLst/>
                          <a:latin typeface="Calibri"/>
                          <a:ea typeface="Calibri"/>
                          <a:cs typeface="Arial"/>
                        </a:rPr>
                        <a:t>תוכן השיעור</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solidFill>
                      <a:srgbClr val="EEECE1"/>
                    </a:solidFill>
                  </a:tcPr>
                </a:tc>
                <a:tc>
                  <a:txBody>
                    <a:bodyPr/>
                    <a:lstStyle/>
                    <a:p>
                      <a:pPr algn="ctr" rtl="1">
                        <a:lnSpc>
                          <a:spcPct val="115000"/>
                        </a:lnSpc>
                        <a:spcAft>
                          <a:spcPts val="0"/>
                        </a:spcAft>
                      </a:pPr>
                      <a:r>
                        <a:rPr lang="he-IL" sz="1500" b="1" dirty="0">
                          <a:effectLst/>
                          <a:latin typeface="Calibri"/>
                          <a:ea typeface="Calibri"/>
                          <a:cs typeface="Arial"/>
                        </a:rPr>
                        <a:t>מגיד השיעור</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solidFill>
                      <a:srgbClr val="EEECE1"/>
                    </a:solidFill>
                  </a:tcPr>
                </a:tc>
              </a:tr>
              <a:tr h="531902">
                <a:tc>
                  <a:txBody>
                    <a:bodyPr/>
                    <a:lstStyle/>
                    <a:p>
                      <a:pPr algn="just" rtl="1">
                        <a:lnSpc>
                          <a:spcPct val="115000"/>
                        </a:lnSpc>
                        <a:spcAft>
                          <a:spcPts val="0"/>
                        </a:spcAft>
                      </a:pPr>
                      <a:r>
                        <a:rPr lang="he-IL" sz="1500" dirty="0">
                          <a:effectLst/>
                          <a:latin typeface="Calibri"/>
                          <a:ea typeface="Calibri"/>
                          <a:cs typeface="Arial"/>
                        </a:rPr>
                        <a:t>יום א </a:t>
                      </a:r>
                      <a:r>
                        <a:rPr lang="he-IL" sz="1500" dirty="0" smtClean="0">
                          <a:effectLst/>
                          <a:latin typeface="Calibri"/>
                          <a:ea typeface="Calibri"/>
                          <a:cs typeface="Arial"/>
                        </a:rPr>
                        <a:t>(כ"ח</a:t>
                      </a:r>
                      <a:r>
                        <a:rPr lang="he-IL" sz="1500" baseline="0" dirty="0" smtClean="0">
                          <a:effectLst/>
                          <a:latin typeface="Calibri"/>
                          <a:ea typeface="Calibri"/>
                          <a:cs typeface="Arial"/>
                        </a:rPr>
                        <a:t> תשרי</a:t>
                      </a:r>
                      <a:r>
                        <a:rPr lang="he-IL" sz="1500" dirty="0" smtClean="0">
                          <a:effectLst/>
                          <a:latin typeface="Calibri"/>
                          <a:ea typeface="Calibri"/>
                          <a:cs typeface="Arial"/>
                        </a:rPr>
                        <a:t>)</a:t>
                      </a:r>
                      <a:endParaRPr lang="en-US" sz="1500" dirty="0">
                        <a:effectLst/>
                        <a:latin typeface="Calibri"/>
                        <a:ea typeface="Calibri"/>
                        <a:cs typeface="Arial"/>
                      </a:endParaRPr>
                    </a:p>
                    <a:p>
                      <a:pPr algn="just" rtl="1">
                        <a:lnSpc>
                          <a:spcPct val="115000"/>
                        </a:lnSpc>
                        <a:spcAft>
                          <a:spcPts val="0"/>
                        </a:spcAft>
                      </a:pPr>
                      <a:r>
                        <a:rPr lang="he-IL" sz="1500" dirty="0">
                          <a:effectLst/>
                          <a:latin typeface="Calibri"/>
                          <a:ea typeface="Calibri"/>
                          <a:cs typeface="Arial"/>
                        </a:rPr>
                        <a:t> </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11760" algn="just" rtl="1">
                        <a:lnSpc>
                          <a:spcPct val="115000"/>
                        </a:lnSpc>
                        <a:spcAft>
                          <a:spcPts val="0"/>
                        </a:spcAft>
                      </a:pPr>
                      <a:r>
                        <a:rPr lang="he-IL" sz="1500" kern="1200" dirty="0" smtClean="0">
                          <a:solidFill>
                            <a:schemeClr val="tx1"/>
                          </a:solidFill>
                          <a:effectLst/>
                          <a:latin typeface="+mn-lt"/>
                          <a:ea typeface="Calibri"/>
                          <a:cs typeface="Arial"/>
                        </a:rPr>
                        <a:t>מט ע"ב (משנה) - נ ע"ב (סוף העמוד)</a:t>
                      </a: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36525" algn="just" rtl="1">
                        <a:lnSpc>
                          <a:spcPct val="115000"/>
                        </a:lnSpc>
                        <a:spcAft>
                          <a:spcPts val="0"/>
                        </a:spcAft>
                      </a:pPr>
                      <a:r>
                        <a:rPr lang="he-IL" sz="1500" kern="1200" dirty="0" smtClean="0">
                          <a:solidFill>
                            <a:schemeClr val="tx1"/>
                          </a:solidFill>
                          <a:effectLst/>
                          <a:latin typeface="+mn-lt"/>
                          <a:ea typeface="Calibri"/>
                          <a:cs typeface="Arial"/>
                        </a:rPr>
                        <a:t>דובי שחור</a:t>
                      </a:r>
                      <a:endParaRPr lang="en-US" sz="1500" kern="1200" dirty="0">
                        <a:solidFill>
                          <a:schemeClr val="tx1"/>
                        </a:solidFill>
                        <a:effectLst/>
                        <a:latin typeface="+mn-lt"/>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r>
              <a:tr h="531902">
                <a:tc>
                  <a:txBody>
                    <a:bodyPr/>
                    <a:lstStyle/>
                    <a:p>
                      <a:pPr algn="just" rtl="1">
                        <a:lnSpc>
                          <a:spcPct val="115000"/>
                        </a:lnSpc>
                        <a:spcAft>
                          <a:spcPts val="0"/>
                        </a:spcAft>
                      </a:pPr>
                      <a:r>
                        <a:rPr lang="he-IL" sz="1500" dirty="0">
                          <a:effectLst/>
                          <a:latin typeface="Calibri"/>
                          <a:ea typeface="Calibri"/>
                          <a:cs typeface="Arial"/>
                        </a:rPr>
                        <a:t>יום ב </a:t>
                      </a:r>
                      <a:r>
                        <a:rPr lang="he-IL" sz="1500" dirty="0" smtClean="0">
                          <a:effectLst/>
                          <a:latin typeface="Calibri"/>
                          <a:ea typeface="Calibri"/>
                          <a:cs typeface="Arial"/>
                        </a:rPr>
                        <a:t>(כ"ט</a:t>
                      </a:r>
                      <a:r>
                        <a:rPr lang="he-IL" sz="1500" baseline="0" dirty="0" smtClean="0">
                          <a:effectLst/>
                          <a:latin typeface="Calibri"/>
                          <a:ea typeface="Calibri"/>
                          <a:cs typeface="Arial"/>
                        </a:rPr>
                        <a:t> </a:t>
                      </a:r>
                      <a:r>
                        <a:rPr lang="he-IL" sz="1500" baseline="0" dirty="0" smtClean="0">
                          <a:effectLst/>
                          <a:latin typeface="+mn-lt"/>
                          <a:ea typeface="Calibri"/>
                          <a:cs typeface="Arial"/>
                        </a:rPr>
                        <a:t>תשרי)</a:t>
                      </a:r>
                      <a:endParaRPr lang="en-US" sz="1500" dirty="0">
                        <a:effectLst/>
                        <a:latin typeface="Calibri"/>
                        <a:ea typeface="Calibri"/>
                        <a:cs typeface="Arial"/>
                      </a:endParaRPr>
                    </a:p>
                    <a:p>
                      <a:pPr algn="just" rtl="1">
                        <a:lnSpc>
                          <a:spcPct val="115000"/>
                        </a:lnSpc>
                        <a:spcAft>
                          <a:spcPts val="0"/>
                        </a:spcAft>
                      </a:pPr>
                      <a:r>
                        <a:rPr lang="he-IL" sz="1500" dirty="0">
                          <a:effectLst/>
                          <a:latin typeface="Calibri"/>
                          <a:ea typeface="Calibri"/>
                          <a:cs typeface="Arial"/>
                        </a:rPr>
                        <a:t> </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11760" algn="just" rtl="1">
                        <a:lnSpc>
                          <a:spcPct val="115000"/>
                        </a:lnSpc>
                        <a:spcAft>
                          <a:spcPts val="0"/>
                        </a:spcAft>
                      </a:pPr>
                      <a:r>
                        <a:rPr lang="he-IL" sz="1500" kern="1200" dirty="0" smtClean="0">
                          <a:solidFill>
                            <a:schemeClr val="tx1"/>
                          </a:solidFill>
                          <a:effectLst/>
                          <a:latin typeface="+mn-lt"/>
                          <a:ea typeface="Calibri"/>
                          <a:cs typeface="Arial"/>
                        </a:rPr>
                        <a:t>נא ע"א (תחילת העמוד) - נב ע"א (נקודתיים)</a:t>
                      </a: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36525" algn="just" rtl="1">
                        <a:lnSpc>
                          <a:spcPct val="115000"/>
                        </a:lnSpc>
                        <a:spcAft>
                          <a:spcPts val="0"/>
                        </a:spcAft>
                      </a:pPr>
                      <a:r>
                        <a:rPr lang="he-IL" sz="1500" kern="1200" smtClean="0">
                          <a:solidFill>
                            <a:schemeClr val="tx1"/>
                          </a:solidFill>
                          <a:effectLst/>
                          <a:latin typeface="+mn-lt"/>
                          <a:ea typeface="Calibri"/>
                          <a:cs typeface="Arial"/>
                        </a:rPr>
                        <a:t>שמואל נבון</a:t>
                      </a:r>
                      <a:endParaRPr lang="en-US" sz="1500" kern="1200" dirty="0">
                        <a:solidFill>
                          <a:schemeClr val="tx1"/>
                        </a:solidFill>
                        <a:effectLst/>
                        <a:latin typeface="+mn-lt"/>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r>
              <a:tr h="531902">
                <a:tc>
                  <a:txBody>
                    <a:bodyPr/>
                    <a:lstStyle/>
                    <a:p>
                      <a:pPr algn="just" rtl="1">
                        <a:lnSpc>
                          <a:spcPct val="115000"/>
                        </a:lnSpc>
                        <a:spcAft>
                          <a:spcPts val="0"/>
                        </a:spcAft>
                      </a:pPr>
                      <a:r>
                        <a:rPr lang="he-IL" sz="1500" dirty="0">
                          <a:effectLst/>
                          <a:latin typeface="Calibri"/>
                          <a:ea typeface="Calibri"/>
                          <a:cs typeface="Arial"/>
                        </a:rPr>
                        <a:t>יום ג </a:t>
                      </a:r>
                      <a:r>
                        <a:rPr lang="he-IL" sz="1500" dirty="0" smtClean="0">
                          <a:effectLst/>
                          <a:latin typeface="Calibri"/>
                          <a:ea typeface="Calibri"/>
                          <a:cs typeface="Arial"/>
                        </a:rPr>
                        <a:t>(ל'</a:t>
                      </a:r>
                      <a:r>
                        <a:rPr lang="he-IL" sz="1500" baseline="0" dirty="0" smtClean="0">
                          <a:effectLst/>
                          <a:latin typeface="Calibri"/>
                          <a:ea typeface="Calibri"/>
                          <a:cs typeface="Arial"/>
                        </a:rPr>
                        <a:t> </a:t>
                      </a:r>
                      <a:r>
                        <a:rPr lang="he-IL" sz="1500" baseline="0" dirty="0" smtClean="0">
                          <a:effectLst/>
                          <a:latin typeface="+mn-lt"/>
                          <a:ea typeface="Calibri"/>
                          <a:cs typeface="Arial"/>
                        </a:rPr>
                        <a:t>תשרי</a:t>
                      </a:r>
                      <a:r>
                        <a:rPr lang="he-IL" sz="1500" dirty="0" smtClean="0">
                          <a:effectLst/>
                          <a:latin typeface="Calibri"/>
                          <a:ea typeface="Calibri"/>
                          <a:cs typeface="Arial"/>
                        </a:rPr>
                        <a:t>)</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11760" algn="just" rtl="1">
                        <a:lnSpc>
                          <a:spcPct val="115000"/>
                        </a:lnSpc>
                        <a:spcAft>
                          <a:spcPts val="0"/>
                        </a:spcAft>
                      </a:pPr>
                      <a:r>
                        <a:rPr lang="he-IL" sz="1500" kern="1200" dirty="0" smtClean="0">
                          <a:solidFill>
                            <a:schemeClr val="tx1"/>
                          </a:solidFill>
                          <a:effectLst/>
                          <a:latin typeface="+mn-lt"/>
                          <a:ea typeface="Calibri"/>
                          <a:cs typeface="Arial"/>
                        </a:rPr>
                        <a:t>נב ע"א (נקודתיים) - </a:t>
                      </a:r>
                      <a:r>
                        <a:rPr lang="he-IL" sz="1500" kern="1200" dirty="0" err="1" smtClean="0">
                          <a:solidFill>
                            <a:schemeClr val="tx1"/>
                          </a:solidFill>
                          <a:effectLst/>
                          <a:latin typeface="+mn-lt"/>
                          <a:ea typeface="Calibri"/>
                          <a:cs typeface="Arial"/>
                        </a:rPr>
                        <a:t>נג</a:t>
                      </a:r>
                      <a:r>
                        <a:rPr lang="he-IL" sz="1500" kern="1200" dirty="0" smtClean="0">
                          <a:solidFill>
                            <a:schemeClr val="tx1"/>
                          </a:solidFill>
                          <a:effectLst/>
                          <a:latin typeface="+mn-lt"/>
                          <a:ea typeface="Calibri"/>
                          <a:cs typeface="Arial"/>
                        </a:rPr>
                        <a:t> ע"א (שורה 9)</a:t>
                      </a: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36525" algn="just" rtl="1">
                        <a:lnSpc>
                          <a:spcPct val="115000"/>
                        </a:lnSpc>
                        <a:spcAft>
                          <a:spcPts val="0"/>
                        </a:spcAft>
                      </a:pPr>
                      <a:r>
                        <a:rPr lang="he-IL" sz="1500" kern="1200" dirty="0" smtClean="0">
                          <a:solidFill>
                            <a:schemeClr val="tx1"/>
                          </a:solidFill>
                          <a:effectLst/>
                          <a:latin typeface="+mn-lt"/>
                          <a:ea typeface="Calibri"/>
                          <a:cs typeface="Arial"/>
                        </a:rPr>
                        <a:t>הראל שפירא</a:t>
                      </a:r>
                      <a:endParaRPr lang="en-US" sz="1500" kern="1200" dirty="0">
                        <a:solidFill>
                          <a:schemeClr val="tx1"/>
                        </a:solidFill>
                        <a:effectLst/>
                        <a:latin typeface="+mn-lt"/>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r>
              <a:tr h="531902">
                <a:tc>
                  <a:txBody>
                    <a:bodyPr/>
                    <a:lstStyle/>
                    <a:p>
                      <a:pPr algn="just" rtl="1">
                        <a:lnSpc>
                          <a:spcPct val="115000"/>
                        </a:lnSpc>
                        <a:spcAft>
                          <a:spcPts val="0"/>
                        </a:spcAft>
                      </a:pPr>
                      <a:r>
                        <a:rPr lang="he-IL" sz="1500" dirty="0" smtClean="0">
                          <a:effectLst/>
                          <a:latin typeface="Calibri"/>
                          <a:ea typeface="Calibri"/>
                          <a:cs typeface="Arial"/>
                        </a:rPr>
                        <a:t>יום ד (א'</a:t>
                      </a:r>
                      <a:r>
                        <a:rPr lang="he-IL" sz="1500" baseline="0" dirty="0" smtClean="0">
                          <a:effectLst/>
                          <a:latin typeface="Calibri"/>
                          <a:ea typeface="Calibri"/>
                          <a:cs typeface="Arial"/>
                        </a:rPr>
                        <a:t> חשון</a:t>
                      </a:r>
                      <a:r>
                        <a:rPr lang="he-IL" sz="1500" dirty="0" smtClean="0">
                          <a:effectLst/>
                          <a:latin typeface="Calibri"/>
                          <a:ea typeface="Calibri"/>
                          <a:cs typeface="Arial"/>
                        </a:rPr>
                        <a:t>)</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11760" algn="just" rtl="1">
                        <a:lnSpc>
                          <a:spcPct val="115000"/>
                        </a:lnSpc>
                        <a:spcAft>
                          <a:spcPts val="0"/>
                        </a:spcAft>
                      </a:pPr>
                      <a:r>
                        <a:rPr lang="he-IL" sz="1500" kern="1200" dirty="0" err="1" smtClean="0">
                          <a:solidFill>
                            <a:schemeClr val="tx1"/>
                          </a:solidFill>
                          <a:effectLst/>
                          <a:latin typeface="+mn-lt"/>
                          <a:ea typeface="Calibri"/>
                          <a:cs typeface="Arial"/>
                        </a:rPr>
                        <a:t>נג</a:t>
                      </a:r>
                      <a:r>
                        <a:rPr lang="he-IL" sz="1500" kern="1200" dirty="0" smtClean="0">
                          <a:solidFill>
                            <a:schemeClr val="tx1"/>
                          </a:solidFill>
                          <a:effectLst/>
                          <a:latin typeface="+mn-lt"/>
                          <a:ea typeface="Calibri"/>
                          <a:cs typeface="Arial"/>
                        </a:rPr>
                        <a:t> ע"א (שורה 9) - נד ע"א (נקודתיים)</a:t>
                      </a:r>
                      <a:endParaRPr lang="en-US" sz="1500" kern="1200" dirty="0">
                        <a:solidFill>
                          <a:schemeClr val="tx1"/>
                        </a:solidFill>
                        <a:effectLst/>
                        <a:latin typeface="+mn-lt"/>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36525" algn="just" rtl="1">
                        <a:lnSpc>
                          <a:spcPct val="115000"/>
                        </a:lnSpc>
                        <a:spcAft>
                          <a:spcPts val="0"/>
                        </a:spcAft>
                      </a:pPr>
                      <a:r>
                        <a:rPr lang="he-IL" sz="1500" kern="1200" dirty="0" smtClean="0">
                          <a:solidFill>
                            <a:schemeClr val="tx1"/>
                          </a:solidFill>
                          <a:effectLst/>
                          <a:latin typeface="+mn-lt"/>
                          <a:ea typeface="Calibri"/>
                          <a:cs typeface="Arial"/>
                        </a:rPr>
                        <a:t>הראל שפירא</a:t>
                      </a:r>
                      <a:endParaRPr lang="en-US" sz="1500" kern="1200" dirty="0">
                        <a:solidFill>
                          <a:schemeClr val="tx1"/>
                        </a:solidFill>
                        <a:effectLst/>
                        <a:latin typeface="+mn-lt"/>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r>
              <a:tr h="443251">
                <a:tc>
                  <a:txBody>
                    <a:bodyPr/>
                    <a:lstStyle/>
                    <a:p>
                      <a:pPr algn="just" rtl="1">
                        <a:lnSpc>
                          <a:spcPct val="115000"/>
                        </a:lnSpc>
                        <a:spcAft>
                          <a:spcPts val="0"/>
                        </a:spcAft>
                      </a:pPr>
                      <a:r>
                        <a:rPr lang="he-IL" sz="1500" dirty="0" smtClean="0">
                          <a:effectLst/>
                          <a:latin typeface="Calibri"/>
                          <a:ea typeface="Calibri"/>
                          <a:cs typeface="Arial"/>
                        </a:rPr>
                        <a:t>יום ה (ב'</a:t>
                      </a:r>
                      <a:r>
                        <a:rPr lang="he-IL" sz="1500" baseline="0" dirty="0" smtClean="0">
                          <a:effectLst/>
                          <a:latin typeface="Calibri"/>
                          <a:ea typeface="Calibri"/>
                          <a:cs typeface="Arial"/>
                        </a:rPr>
                        <a:t> </a:t>
                      </a:r>
                      <a:r>
                        <a:rPr lang="he-IL" sz="1500" baseline="0" dirty="0" smtClean="0">
                          <a:effectLst/>
                          <a:latin typeface="+mn-lt"/>
                          <a:ea typeface="Calibri"/>
                          <a:cs typeface="Arial"/>
                        </a:rPr>
                        <a:t>חשון</a:t>
                      </a:r>
                      <a:r>
                        <a:rPr lang="he-IL" sz="1500" dirty="0" smtClean="0">
                          <a:effectLst/>
                          <a:latin typeface="Calibri"/>
                          <a:ea typeface="Calibri"/>
                          <a:cs typeface="Arial"/>
                        </a:rPr>
                        <a:t>)</a:t>
                      </a:r>
                      <a:endParaRPr lang="en-US" sz="1500" dirty="0">
                        <a:effectLst/>
                        <a:latin typeface="Calibri"/>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11760" algn="just" rtl="1">
                        <a:lnSpc>
                          <a:spcPct val="115000"/>
                        </a:lnSpc>
                        <a:spcAft>
                          <a:spcPts val="0"/>
                        </a:spcAft>
                      </a:pPr>
                      <a:r>
                        <a:rPr lang="he-IL" sz="1500" kern="1200" dirty="0" smtClean="0">
                          <a:solidFill>
                            <a:schemeClr val="tx1"/>
                          </a:solidFill>
                          <a:effectLst/>
                          <a:latin typeface="+mn-lt"/>
                          <a:ea typeface="Calibri"/>
                          <a:cs typeface="Arial"/>
                        </a:rPr>
                        <a:t>נד ע"א (נקודתיים) - נד ע"ב (</a:t>
                      </a:r>
                      <a:r>
                        <a:rPr lang="he-IL" sz="1500" kern="1200" smtClean="0">
                          <a:solidFill>
                            <a:schemeClr val="tx1"/>
                          </a:solidFill>
                          <a:effectLst/>
                          <a:latin typeface="+mn-lt"/>
                          <a:ea typeface="Calibri"/>
                          <a:cs typeface="Arial"/>
                        </a:rPr>
                        <a:t>סוף העמוד)</a:t>
                      </a:r>
                      <a:endParaRPr lang="en-US" sz="1500" kern="1200" dirty="0">
                        <a:solidFill>
                          <a:schemeClr val="tx1"/>
                        </a:solidFill>
                        <a:effectLst/>
                        <a:latin typeface="+mn-lt"/>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c>
                  <a:txBody>
                    <a:bodyPr/>
                    <a:lstStyle/>
                    <a:p>
                      <a:pPr marL="136525" algn="just" rtl="1">
                        <a:lnSpc>
                          <a:spcPct val="115000"/>
                        </a:lnSpc>
                        <a:spcAft>
                          <a:spcPts val="0"/>
                        </a:spcAft>
                      </a:pPr>
                      <a:r>
                        <a:rPr lang="he-IL" sz="1500" kern="1200" dirty="0" smtClean="0">
                          <a:solidFill>
                            <a:schemeClr val="tx1"/>
                          </a:solidFill>
                          <a:effectLst/>
                          <a:latin typeface="+mn-lt"/>
                          <a:ea typeface="Calibri"/>
                          <a:cs typeface="Arial"/>
                        </a:rPr>
                        <a:t>שמואל נבון</a:t>
                      </a:r>
                      <a:endParaRPr lang="en-US" sz="1500" kern="1200" dirty="0">
                        <a:solidFill>
                          <a:schemeClr val="tx1"/>
                        </a:solidFill>
                        <a:effectLst/>
                        <a:latin typeface="+mn-lt"/>
                        <a:ea typeface="Calibri"/>
                        <a:cs typeface="Arial"/>
                      </a:endParaRPr>
                    </a:p>
                  </a:txBody>
                  <a:tcPr marL="68580" marR="68580" marT="0" marB="0">
                    <a:lnL w="12700" cap="flat" cmpd="sng" algn="ctr">
                      <a:solidFill>
                        <a:srgbClr val="943634"/>
                      </a:solidFill>
                      <a:prstDash val="solid"/>
                      <a:round/>
                      <a:headEnd type="none" w="med" len="med"/>
                      <a:tailEnd type="none" w="med" len="med"/>
                    </a:lnL>
                    <a:lnR w="12700" cap="flat" cmpd="sng" algn="ctr">
                      <a:solidFill>
                        <a:srgbClr val="943634"/>
                      </a:solidFill>
                      <a:prstDash val="solid"/>
                      <a:round/>
                      <a:headEnd type="none" w="med" len="med"/>
                      <a:tailEnd type="none" w="med" len="med"/>
                    </a:lnR>
                    <a:lnT w="12700" cap="flat" cmpd="sng" algn="ctr">
                      <a:solidFill>
                        <a:srgbClr val="943634"/>
                      </a:solidFill>
                      <a:prstDash val="solid"/>
                      <a:round/>
                      <a:headEnd type="none" w="med" len="med"/>
                      <a:tailEnd type="none" w="med" len="med"/>
                    </a:lnT>
                    <a:lnB w="12700" cap="flat" cmpd="sng" algn="ctr">
                      <a:solidFill>
                        <a:srgbClr val="943634"/>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32612845"/>
      </p:ext>
    </p:extLst>
  </p:cSld>
  <p:clrMapOvr>
    <a:masterClrMapping/>
  </p:clrMapOvr>
  <mc:AlternateContent xmlns:mc="http://schemas.openxmlformats.org/markup-compatibility/2006" xmlns:p14="http://schemas.microsoft.com/office/powerpoint/2010/main">
    <mc:Choice Requires="p14">
      <p:transition spd="slow" p14:dur="2000" advClick="0" advTm="4000"/>
    </mc:Choice>
    <mc:Fallback xmlns="">
      <p:transition spd="slow" advClick="0" advTm="4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180528" y="35332"/>
            <a:ext cx="1783612" cy="369332"/>
          </a:xfrm>
          <a:prstGeom prst="rect">
            <a:avLst/>
          </a:prstGeom>
          <a:noFill/>
        </p:spPr>
        <p:txBody>
          <a:bodyPr wrap="square" rtlCol="1">
            <a:spAutoFit/>
          </a:bodyPr>
          <a:lstStyle/>
          <a:p>
            <a:r>
              <a:rPr lang="he-IL" b="1" dirty="0" smtClean="0">
                <a:solidFill>
                  <a:schemeClr val="bg1">
                    <a:lumMod val="50000"/>
                  </a:schemeClr>
                </a:solidFill>
              </a:rPr>
              <a:t>דף </a:t>
            </a:r>
            <a:r>
              <a:rPr lang="he-IL" b="1" dirty="0" smtClean="0">
                <a:solidFill>
                  <a:schemeClr val="bg1">
                    <a:lumMod val="50000"/>
                  </a:schemeClr>
                </a:solidFill>
              </a:rPr>
              <a:t>נב</a:t>
            </a:r>
            <a:r>
              <a:rPr lang="he-IL" b="1" dirty="0" smtClean="0">
                <a:solidFill>
                  <a:schemeClr val="bg1">
                    <a:lumMod val="50000"/>
                  </a:schemeClr>
                </a:solidFill>
              </a:rPr>
              <a:t> </a:t>
            </a:r>
            <a:r>
              <a:rPr lang="he-IL" b="1" dirty="0" smtClean="0">
                <a:solidFill>
                  <a:schemeClr val="bg1">
                    <a:lumMod val="50000"/>
                  </a:schemeClr>
                </a:solidFill>
              </a:rPr>
              <a:t>עמוד </a:t>
            </a:r>
            <a:r>
              <a:rPr lang="he-IL" b="1" dirty="0" smtClean="0">
                <a:solidFill>
                  <a:schemeClr val="bg1">
                    <a:lumMod val="50000"/>
                  </a:schemeClr>
                </a:solidFill>
              </a:rPr>
              <a:t>א</a:t>
            </a:r>
            <a:endParaRPr lang="he-IL" b="1" dirty="0">
              <a:solidFill>
                <a:schemeClr val="bg1">
                  <a:lumMod val="50000"/>
                </a:schemeClr>
              </a:solidFill>
            </a:endParaRPr>
          </a:p>
        </p:txBody>
      </p:sp>
      <p:sp>
        <p:nvSpPr>
          <p:cNvPr id="4" name="TextBox 3"/>
          <p:cNvSpPr txBox="1"/>
          <p:nvPr/>
        </p:nvSpPr>
        <p:spPr>
          <a:xfrm>
            <a:off x="395536" y="1557360"/>
            <a:ext cx="8053064" cy="1865126"/>
          </a:xfrm>
          <a:prstGeom prst="rect">
            <a:avLst/>
          </a:prstGeom>
          <a:noFill/>
        </p:spPr>
        <p:txBody>
          <a:bodyPr wrap="square" rtlCol="1">
            <a:spAutoFit/>
          </a:bodyPr>
          <a:lstStyle/>
          <a:p>
            <a:pPr>
              <a:lnSpc>
                <a:spcPct val="120000"/>
              </a:lnSpc>
            </a:pPr>
            <a:r>
              <a:rPr lang="he-IL" dirty="0"/>
              <a:t>השדרה והגולגולת: </a:t>
            </a:r>
            <a:endParaRPr lang="he-IL" dirty="0" smtClean="0"/>
          </a:p>
          <a:p>
            <a:pPr>
              <a:lnSpc>
                <a:spcPct val="120000"/>
              </a:lnSpc>
            </a:pPr>
            <a:endParaRPr lang="he-IL" sz="1100" dirty="0"/>
          </a:p>
          <a:p>
            <a:pPr>
              <a:lnSpc>
                <a:spcPct val="120000"/>
              </a:lnSpc>
            </a:pPr>
            <a:r>
              <a:rPr lang="he-IL" dirty="0" err="1" smtClean="0"/>
              <a:t>איבעיא</a:t>
            </a:r>
            <a:r>
              <a:rPr lang="he-IL" dirty="0" smtClean="0"/>
              <a:t> להו: </a:t>
            </a:r>
          </a:p>
          <a:p>
            <a:pPr>
              <a:lnSpc>
                <a:spcPct val="120000"/>
              </a:lnSpc>
            </a:pPr>
            <a:r>
              <a:rPr lang="he-IL" dirty="0" smtClean="0"/>
              <a:t>שדרה </a:t>
            </a:r>
            <a:r>
              <a:rPr lang="he-IL" dirty="0"/>
              <a:t>וגולגולת </a:t>
            </a:r>
            <a:r>
              <a:rPr lang="he-IL" dirty="0" smtClean="0"/>
              <a:t>תנן,</a:t>
            </a:r>
          </a:p>
          <a:p>
            <a:pPr>
              <a:lnSpc>
                <a:spcPct val="120000"/>
              </a:lnSpc>
            </a:pPr>
            <a:r>
              <a:rPr lang="he-IL" dirty="0" smtClean="0"/>
              <a:t>או </a:t>
            </a:r>
            <a:r>
              <a:rPr lang="he-IL" dirty="0" err="1"/>
              <a:t>דלמא</a:t>
            </a:r>
            <a:r>
              <a:rPr lang="he-IL" dirty="0"/>
              <a:t> או שדרה או </a:t>
            </a:r>
            <a:r>
              <a:rPr lang="he-IL" dirty="0" smtClean="0"/>
              <a:t>גולגולת? </a:t>
            </a:r>
          </a:p>
          <a:p>
            <a:pPr>
              <a:lnSpc>
                <a:spcPct val="120000"/>
              </a:lnSpc>
            </a:pPr>
            <a:endParaRPr lang="he-IL" sz="1300" dirty="0"/>
          </a:p>
        </p:txBody>
      </p:sp>
      <p:sp>
        <p:nvSpPr>
          <p:cNvPr id="7" name="הסבר מלבני מעוגל 6"/>
          <p:cNvSpPr/>
          <p:nvPr/>
        </p:nvSpPr>
        <p:spPr>
          <a:xfrm>
            <a:off x="1547664" y="321967"/>
            <a:ext cx="7128792" cy="1033089"/>
          </a:xfrm>
          <a:prstGeom prst="wedgeRoundRectCallout">
            <a:avLst>
              <a:gd name="adj1" fmla="val 52815"/>
              <a:gd name="adj2" fmla="val 51343"/>
              <a:gd name="adj3" fmla="val 16667"/>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20000"/>
              </a:lnSpc>
            </a:pPr>
            <a:r>
              <a:rPr lang="he-IL" sz="1600" dirty="0" smtClean="0">
                <a:solidFill>
                  <a:schemeClr val="tx1"/>
                </a:solidFill>
              </a:rPr>
              <a:t>משנה דף </a:t>
            </a:r>
            <a:r>
              <a:rPr lang="he-IL" sz="1600" dirty="0" smtClean="0">
                <a:solidFill>
                  <a:schemeClr val="tx1"/>
                </a:solidFill>
              </a:rPr>
              <a:t>מט </a:t>
            </a:r>
            <a:r>
              <a:rPr lang="he-IL" sz="1600" dirty="0" smtClean="0">
                <a:solidFill>
                  <a:schemeClr val="tx1"/>
                </a:solidFill>
              </a:rPr>
              <a:t>עמוד </a:t>
            </a:r>
            <a:r>
              <a:rPr lang="he-IL" sz="1600" dirty="0" smtClean="0">
                <a:solidFill>
                  <a:schemeClr val="tx1"/>
                </a:solidFill>
              </a:rPr>
              <a:t>ב:</a:t>
            </a:r>
            <a:endParaRPr lang="he-IL" sz="1600" dirty="0" smtClean="0">
              <a:solidFill>
                <a:schemeClr val="tx1"/>
              </a:solidFill>
            </a:endParaRPr>
          </a:p>
          <a:p>
            <a:pPr>
              <a:lnSpc>
                <a:spcPct val="120000"/>
              </a:lnSpc>
            </a:pPr>
            <a:r>
              <a:rPr lang="he-IL" sz="1600" dirty="0">
                <a:solidFill>
                  <a:srgbClr val="F79646">
                    <a:lumMod val="50000"/>
                  </a:srgbClr>
                </a:solidFill>
              </a:rPr>
              <a:t>על אלו טומאות הנזיר </a:t>
            </a:r>
            <a:r>
              <a:rPr lang="he-IL" sz="1600" dirty="0" smtClean="0">
                <a:solidFill>
                  <a:srgbClr val="F79646">
                    <a:lumMod val="50000"/>
                  </a:srgbClr>
                </a:solidFill>
              </a:rPr>
              <a:t>מגלח: </a:t>
            </a:r>
          </a:p>
          <a:p>
            <a:pPr>
              <a:lnSpc>
                <a:spcPct val="120000"/>
              </a:lnSpc>
            </a:pPr>
            <a:r>
              <a:rPr lang="he-IL" sz="1600" dirty="0" smtClean="0">
                <a:solidFill>
                  <a:srgbClr val="F79646">
                    <a:lumMod val="50000"/>
                  </a:srgbClr>
                </a:solidFill>
              </a:rPr>
              <a:t>על המת </a:t>
            </a:r>
            <a:r>
              <a:rPr lang="he-IL" sz="1600" dirty="0">
                <a:solidFill>
                  <a:srgbClr val="F79646">
                    <a:lumMod val="50000"/>
                  </a:srgbClr>
                </a:solidFill>
              </a:rPr>
              <a:t>ועל כזית מן </a:t>
            </a:r>
            <a:r>
              <a:rPr lang="he-IL" sz="1600" dirty="0" smtClean="0">
                <a:solidFill>
                  <a:srgbClr val="F79646">
                    <a:lumMod val="50000"/>
                  </a:srgbClr>
                </a:solidFill>
              </a:rPr>
              <a:t>המת ועל </a:t>
            </a:r>
            <a:r>
              <a:rPr lang="he-IL" sz="1600" dirty="0">
                <a:solidFill>
                  <a:srgbClr val="F79646">
                    <a:lumMod val="50000"/>
                  </a:srgbClr>
                </a:solidFill>
              </a:rPr>
              <a:t>כזית נצל ועל מלא תרווד רקב על השדרה ועל </a:t>
            </a:r>
            <a:r>
              <a:rPr lang="he-IL" sz="1600" dirty="0" smtClean="0">
                <a:solidFill>
                  <a:srgbClr val="F79646">
                    <a:lumMod val="50000"/>
                  </a:srgbClr>
                </a:solidFill>
              </a:rPr>
              <a:t>הגולגולת...</a:t>
            </a:r>
            <a:endParaRPr lang="he-IL" sz="1600" dirty="0">
              <a:solidFill>
                <a:srgbClr val="F79646">
                  <a:lumMod val="50000"/>
                </a:srgbClr>
              </a:solidFill>
            </a:endParaRPr>
          </a:p>
        </p:txBody>
      </p:sp>
    </p:spTree>
    <p:extLst>
      <p:ext uri="{BB962C8B-B14F-4D97-AF65-F5344CB8AC3E}">
        <p14:creationId xmlns:p14="http://schemas.microsoft.com/office/powerpoint/2010/main" val="3578793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180528" y="35332"/>
            <a:ext cx="1783612" cy="369332"/>
          </a:xfrm>
          <a:prstGeom prst="rect">
            <a:avLst/>
          </a:prstGeom>
          <a:noFill/>
        </p:spPr>
        <p:txBody>
          <a:bodyPr wrap="square" rtlCol="1">
            <a:spAutoFit/>
          </a:bodyPr>
          <a:lstStyle/>
          <a:p>
            <a:r>
              <a:rPr lang="he-IL" b="1" dirty="0" smtClean="0">
                <a:solidFill>
                  <a:schemeClr val="bg1">
                    <a:lumMod val="50000"/>
                  </a:schemeClr>
                </a:solidFill>
              </a:rPr>
              <a:t>דף </a:t>
            </a:r>
            <a:r>
              <a:rPr lang="he-IL" b="1" dirty="0" smtClean="0">
                <a:solidFill>
                  <a:schemeClr val="bg1">
                    <a:lumMod val="50000"/>
                  </a:schemeClr>
                </a:solidFill>
              </a:rPr>
              <a:t>נב</a:t>
            </a:r>
            <a:r>
              <a:rPr lang="he-IL" b="1" dirty="0" smtClean="0">
                <a:solidFill>
                  <a:schemeClr val="bg1">
                    <a:lumMod val="50000"/>
                  </a:schemeClr>
                </a:solidFill>
              </a:rPr>
              <a:t> </a:t>
            </a:r>
            <a:r>
              <a:rPr lang="he-IL" b="1" dirty="0" smtClean="0">
                <a:solidFill>
                  <a:schemeClr val="bg1">
                    <a:lumMod val="50000"/>
                  </a:schemeClr>
                </a:solidFill>
              </a:rPr>
              <a:t>עמוד </a:t>
            </a:r>
            <a:r>
              <a:rPr lang="he-IL" b="1" dirty="0" smtClean="0">
                <a:solidFill>
                  <a:schemeClr val="bg1">
                    <a:lumMod val="50000"/>
                  </a:schemeClr>
                </a:solidFill>
              </a:rPr>
              <a:t>א</a:t>
            </a:r>
            <a:endParaRPr lang="he-IL" b="1" dirty="0">
              <a:solidFill>
                <a:schemeClr val="bg1">
                  <a:lumMod val="50000"/>
                </a:schemeClr>
              </a:solidFill>
            </a:endParaRPr>
          </a:p>
        </p:txBody>
      </p:sp>
      <p:sp>
        <p:nvSpPr>
          <p:cNvPr id="4" name="TextBox 3"/>
          <p:cNvSpPr txBox="1"/>
          <p:nvPr/>
        </p:nvSpPr>
        <p:spPr>
          <a:xfrm>
            <a:off x="395536" y="1557360"/>
            <a:ext cx="8053064" cy="5096780"/>
          </a:xfrm>
          <a:prstGeom prst="rect">
            <a:avLst/>
          </a:prstGeom>
          <a:noFill/>
        </p:spPr>
        <p:txBody>
          <a:bodyPr wrap="square" rtlCol="1">
            <a:spAutoFit/>
          </a:bodyPr>
          <a:lstStyle/>
          <a:p>
            <a:pPr>
              <a:lnSpc>
                <a:spcPct val="120000"/>
              </a:lnSpc>
            </a:pPr>
            <a:r>
              <a:rPr lang="he-IL" dirty="0"/>
              <a:t>השדרה והגולגולת: </a:t>
            </a:r>
            <a:endParaRPr lang="he-IL" dirty="0" smtClean="0"/>
          </a:p>
          <a:p>
            <a:pPr>
              <a:lnSpc>
                <a:spcPct val="120000"/>
              </a:lnSpc>
            </a:pPr>
            <a:endParaRPr lang="he-IL" sz="1100" dirty="0"/>
          </a:p>
          <a:p>
            <a:pPr>
              <a:lnSpc>
                <a:spcPct val="120000"/>
              </a:lnSpc>
            </a:pPr>
            <a:r>
              <a:rPr lang="he-IL" dirty="0" err="1" smtClean="0"/>
              <a:t>איבעיא</a:t>
            </a:r>
            <a:r>
              <a:rPr lang="he-IL" dirty="0" smtClean="0"/>
              <a:t> להו: </a:t>
            </a:r>
          </a:p>
          <a:p>
            <a:pPr>
              <a:lnSpc>
                <a:spcPct val="120000"/>
              </a:lnSpc>
            </a:pPr>
            <a:r>
              <a:rPr lang="he-IL" dirty="0" smtClean="0"/>
              <a:t>שדרה </a:t>
            </a:r>
            <a:r>
              <a:rPr lang="he-IL" dirty="0"/>
              <a:t>וגולגולת </a:t>
            </a:r>
            <a:r>
              <a:rPr lang="he-IL" dirty="0" smtClean="0"/>
              <a:t>תנן,</a:t>
            </a:r>
          </a:p>
          <a:p>
            <a:pPr>
              <a:lnSpc>
                <a:spcPct val="120000"/>
              </a:lnSpc>
            </a:pPr>
            <a:r>
              <a:rPr lang="he-IL" dirty="0" smtClean="0"/>
              <a:t>או </a:t>
            </a:r>
            <a:r>
              <a:rPr lang="he-IL" dirty="0" err="1"/>
              <a:t>דלמא</a:t>
            </a:r>
            <a:r>
              <a:rPr lang="he-IL" dirty="0"/>
              <a:t> או שדרה או </a:t>
            </a:r>
            <a:r>
              <a:rPr lang="he-IL" dirty="0" smtClean="0"/>
              <a:t>גולגולת? </a:t>
            </a:r>
          </a:p>
          <a:p>
            <a:pPr>
              <a:lnSpc>
                <a:spcPct val="120000"/>
              </a:lnSpc>
            </a:pPr>
            <a:endParaRPr lang="he-IL" sz="1300" dirty="0"/>
          </a:p>
          <a:p>
            <a:pPr>
              <a:lnSpc>
                <a:spcPct val="120000"/>
              </a:lnSpc>
            </a:pPr>
            <a:r>
              <a:rPr lang="he-IL" dirty="0" smtClean="0"/>
              <a:t>אמר </a:t>
            </a:r>
            <a:r>
              <a:rPr lang="he-IL" dirty="0"/>
              <a:t>רבא </a:t>
            </a:r>
            <a:r>
              <a:rPr lang="he-IL" dirty="0" err="1"/>
              <a:t>ת'</a:t>
            </a:r>
            <a:r>
              <a:rPr lang="he-IL" dirty="0" err="1" smtClean="0"/>
              <a:t>'ש</a:t>
            </a:r>
            <a:r>
              <a:rPr lang="he-IL" dirty="0" smtClean="0"/>
              <a:t>: </a:t>
            </a:r>
          </a:p>
          <a:p>
            <a:pPr>
              <a:lnSpc>
                <a:spcPct val="120000"/>
              </a:lnSpc>
            </a:pPr>
            <a:r>
              <a:rPr lang="he-IL" dirty="0">
                <a:solidFill>
                  <a:srgbClr val="F79646">
                    <a:lumMod val="50000"/>
                  </a:srgbClr>
                </a:solidFill>
              </a:rPr>
              <a:t>שדרה </a:t>
            </a:r>
            <a:r>
              <a:rPr lang="he-IL" dirty="0">
                <a:solidFill>
                  <a:srgbClr val="F79646">
                    <a:lumMod val="50000"/>
                  </a:srgbClr>
                </a:solidFill>
              </a:rPr>
              <a:t>שגירד רוב </a:t>
            </a:r>
            <a:r>
              <a:rPr lang="he-IL" dirty="0" err="1">
                <a:solidFill>
                  <a:srgbClr val="F79646">
                    <a:lumMod val="50000"/>
                  </a:srgbClr>
                </a:solidFill>
              </a:rPr>
              <a:t>עילעין</a:t>
            </a:r>
            <a:r>
              <a:rPr lang="he-IL" dirty="0">
                <a:solidFill>
                  <a:srgbClr val="F79646">
                    <a:lumMod val="50000"/>
                  </a:srgbClr>
                </a:solidFill>
              </a:rPr>
              <a:t> שבה </a:t>
            </a:r>
            <a:r>
              <a:rPr lang="he-IL" dirty="0">
                <a:solidFill>
                  <a:srgbClr val="F79646">
                    <a:lumMod val="50000"/>
                  </a:srgbClr>
                </a:solidFill>
              </a:rPr>
              <a:t>-</a:t>
            </a:r>
            <a:r>
              <a:rPr lang="he-IL" dirty="0" smtClean="0">
                <a:solidFill>
                  <a:srgbClr val="F79646">
                    <a:lumMod val="50000"/>
                  </a:srgbClr>
                </a:solidFill>
              </a:rPr>
              <a:t> טהורה. </a:t>
            </a:r>
          </a:p>
          <a:p>
            <a:pPr>
              <a:lnSpc>
                <a:spcPct val="120000"/>
              </a:lnSpc>
            </a:pPr>
            <a:r>
              <a:rPr lang="he-IL" dirty="0" smtClean="0">
                <a:solidFill>
                  <a:srgbClr val="F79646">
                    <a:lumMod val="50000"/>
                  </a:srgbClr>
                </a:solidFill>
              </a:rPr>
              <a:t>ובקבר - אפילו </a:t>
            </a:r>
            <a:r>
              <a:rPr lang="he-IL" dirty="0">
                <a:solidFill>
                  <a:srgbClr val="F79646">
                    <a:lumMod val="50000"/>
                  </a:srgbClr>
                </a:solidFill>
              </a:rPr>
              <a:t>משוברת או מפורקת טמאה מפני הקבר</a:t>
            </a:r>
            <a:r>
              <a:rPr lang="he-IL" dirty="0"/>
              <a:t> -</a:t>
            </a:r>
          </a:p>
          <a:p>
            <a:pPr>
              <a:lnSpc>
                <a:spcPct val="120000"/>
              </a:lnSpc>
            </a:pPr>
            <a:r>
              <a:rPr lang="he-IL" dirty="0" smtClean="0"/>
              <a:t>טעמא </a:t>
            </a:r>
            <a:r>
              <a:rPr lang="he-IL" dirty="0"/>
              <a:t>משום </a:t>
            </a:r>
            <a:r>
              <a:rPr lang="he-IL" dirty="0" err="1" smtClean="0"/>
              <a:t>דגירד</a:t>
            </a:r>
            <a:r>
              <a:rPr lang="he-IL" dirty="0" smtClean="0"/>
              <a:t>, </a:t>
            </a:r>
          </a:p>
          <a:p>
            <a:pPr>
              <a:lnSpc>
                <a:spcPct val="120000"/>
              </a:lnSpc>
            </a:pPr>
            <a:r>
              <a:rPr lang="he-IL" dirty="0" smtClean="0"/>
              <a:t>הא </a:t>
            </a:r>
            <a:r>
              <a:rPr lang="he-IL" dirty="0"/>
              <a:t>לא גירד </a:t>
            </a:r>
            <a:r>
              <a:rPr lang="he-IL" dirty="0" smtClean="0"/>
              <a:t>טמא,</a:t>
            </a:r>
          </a:p>
          <a:p>
            <a:pPr>
              <a:lnSpc>
                <a:spcPct val="120000"/>
              </a:lnSpc>
            </a:pPr>
            <a:r>
              <a:rPr lang="he-IL" dirty="0" err="1" smtClean="0"/>
              <a:t>ש</a:t>
            </a:r>
            <a:r>
              <a:rPr lang="he-IL" dirty="0" err="1"/>
              <a:t>''מ</a:t>
            </a:r>
            <a:r>
              <a:rPr lang="he-IL" dirty="0"/>
              <a:t> או שדרה או גולגולת </a:t>
            </a:r>
            <a:r>
              <a:rPr lang="he-IL" dirty="0" err="1" smtClean="0"/>
              <a:t>קתני</a:t>
            </a:r>
            <a:r>
              <a:rPr lang="he-IL" dirty="0" smtClean="0"/>
              <a:t>.</a:t>
            </a:r>
            <a:endParaRPr lang="he-IL" dirty="0" smtClean="0"/>
          </a:p>
          <a:p>
            <a:pPr>
              <a:lnSpc>
                <a:spcPct val="120000"/>
              </a:lnSpc>
            </a:pPr>
            <a:endParaRPr lang="he-IL" sz="1300" dirty="0"/>
          </a:p>
          <a:p>
            <a:pPr>
              <a:lnSpc>
                <a:spcPct val="120000"/>
              </a:lnSpc>
            </a:pPr>
            <a:r>
              <a:rPr lang="he-IL" dirty="0" smtClean="0"/>
              <a:t>הא </a:t>
            </a:r>
            <a:r>
              <a:rPr lang="he-IL" dirty="0"/>
              <a:t>לא </a:t>
            </a:r>
            <a:r>
              <a:rPr lang="he-IL" dirty="0" err="1" smtClean="0"/>
              <a:t>קתני</a:t>
            </a:r>
            <a:r>
              <a:rPr lang="he-IL" dirty="0" smtClean="0"/>
              <a:t>,</a:t>
            </a:r>
          </a:p>
          <a:p>
            <a:pPr>
              <a:lnSpc>
                <a:spcPct val="120000"/>
              </a:lnSpc>
            </a:pPr>
            <a:r>
              <a:rPr lang="he-IL" dirty="0" smtClean="0"/>
              <a:t>הא </a:t>
            </a:r>
            <a:r>
              <a:rPr lang="he-IL" dirty="0" err="1"/>
              <a:t>קמ</a:t>
            </a:r>
            <a:r>
              <a:rPr lang="he-IL" dirty="0"/>
              <a:t>''ל </a:t>
            </a:r>
            <a:r>
              <a:rPr lang="he-IL" dirty="0" err="1"/>
              <a:t>דכי</a:t>
            </a:r>
            <a:r>
              <a:rPr lang="he-IL" dirty="0"/>
              <a:t> גירד </a:t>
            </a:r>
            <a:r>
              <a:rPr lang="he-IL" dirty="0" smtClean="0"/>
              <a:t>טהורה,</a:t>
            </a:r>
          </a:p>
          <a:p>
            <a:pPr>
              <a:lnSpc>
                <a:spcPct val="120000"/>
              </a:lnSpc>
            </a:pPr>
            <a:r>
              <a:rPr lang="he-IL" dirty="0" err="1" smtClean="0"/>
              <a:t>אידך</a:t>
            </a:r>
            <a:r>
              <a:rPr lang="he-IL" dirty="0" smtClean="0"/>
              <a:t> </a:t>
            </a:r>
            <a:r>
              <a:rPr lang="he-IL" dirty="0" err="1"/>
              <a:t>תיבעי</a:t>
            </a:r>
            <a:r>
              <a:rPr lang="he-IL" dirty="0"/>
              <a:t> </a:t>
            </a:r>
            <a:r>
              <a:rPr lang="he-IL" dirty="0" smtClean="0"/>
              <a:t>לך.</a:t>
            </a:r>
          </a:p>
        </p:txBody>
      </p:sp>
      <p:sp>
        <p:nvSpPr>
          <p:cNvPr id="7" name="הסבר מלבני מעוגל 6"/>
          <p:cNvSpPr/>
          <p:nvPr/>
        </p:nvSpPr>
        <p:spPr>
          <a:xfrm>
            <a:off x="1547664" y="321967"/>
            <a:ext cx="7128792" cy="1033089"/>
          </a:xfrm>
          <a:prstGeom prst="wedgeRoundRectCallout">
            <a:avLst>
              <a:gd name="adj1" fmla="val 52815"/>
              <a:gd name="adj2" fmla="val 51343"/>
              <a:gd name="adj3" fmla="val 16667"/>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20000"/>
              </a:lnSpc>
            </a:pPr>
            <a:r>
              <a:rPr lang="he-IL" sz="1600" dirty="0" smtClean="0">
                <a:solidFill>
                  <a:schemeClr val="tx1"/>
                </a:solidFill>
              </a:rPr>
              <a:t>משנה דף </a:t>
            </a:r>
            <a:r>
              <a:rPr lang="he-IL" sz="1600" dirty="0" smtClean="0">
                <a:solidFill>
                  <a:schemeClr val="tx1"/>
                </a:solidFill>
              </a:rPr>
              <a:t>מט </a:t>
            </a:r>
            <a:r>
              <a:rPr lang="he-IL" sz="1600" dirty="0" smtClean="0">
                <a:solidFill>
                  <a:schemeClr val="tx1"/>
                </a:solidFill>
              </a:rPr>
              <a:t>עמוד </a:t>
            </a:r>
            <a:r>
              <a:rPr lang="he-IL" sz="1600" dirty="0" smtClean="0">
                <a:solidFill>
                  <a:schemeClr val="tx1"/>
                </a:solidFill>
              </a:rPr>
              <a:t>ב:</a:t>
            </a:r>
            <a:endParaRPr lang="he-IL" sz="1600" dirty="0" smtClean="0">
              <a:solidFill>
                <a:schemeClr val="tx1"/>
              </a:solidFill>
            </a:endParaRPr>
          </a:p>
          <a:p>
            <a:pPr>
              <a:lnSpc>
                <a:spcPct val="120000"/>
              </a:lnSpc>
            </a:pPr>
            <a:r>
              <a:rPr lang="he-IL" sz="1600" dirty="0">
                <a:solidFill>
                  <a:srgbClr val="F79646">
                    <a:lumMod val="50000"/>
                  </a:srgbClr>
                </a:solidFill>
              </a:rPr>
              <a:t>על אלו טומאות הנזיר </a:t>
            </a:r>
            <a:r>
              <a:rPr lang="he-IL" sz="1600" dirty="0" smtClean="0">
                <a:solidFill>
                  <a:srgbClr val="F79646">
                    <a:lumMod val="50000"/>
                  </a:srgbClr>
                </a:solidFill>
              </a:rPr>
              <a:t>מגלח: </a:t>
            </a:r>
          </a:p>
          <a:p>
            <a:pPr>
              <a:lnSpc>
                <a:spcPct val="120000"/>
              </a:lnSpc>
            </a:pPr>
            <a:r>
              <a:rPr lang="he-IL" sz="1600" dirty="0" smtClean="0">
                <a:solidFill>
                  <a:srgbClr val="F79646">
                    <a:lumMod val="50000"/>
                  </a:srgbClr>
                </a:solidFill>
              </a:rPr>
              <a:t>על המת </a:t>
            </a:r>
            <a:r>
              <a:rPr lang="he-IL" sz="1600" dirty="0">
                <a:solidFill>
                  <a:srgbClr val="F79646">
                    <a:lumMod val="50000"/>
                  </a:srgbClr>
                </a:solidFill>
              </a:rPr>
              <a:t>ועל כזית מן </a:t>
            </a:r>
            <a:r>
              <a:rPr lang="he-IL" sz="1600" dirty="0" smtClean="0">
                <a:solidFill>
                  <a:srgbClr val="F79646">
                    <a:lumMod val="50000"/>
                  </a:srgbClr>
                </a:solidFill>
              </a:rPr>
              <a:t>המת ועל </a:t>
            </a:r>
            <a:r>
              <a:rPr lang="he-IL" sz="1600" dirty="0">
                <a:solidFill>
                  <a:srgbClr val="F79646">
                    <a:lumMod val="50000"/>
                  </a:srgbClr>
                </a:solidFill>
              </a:rPr>
              <a:t>כזית נצל ועל מלא תרווד רקב על השדרה ועל </a:t>
            </a:r>
            <a:r>
              <a:rPr lang="he-IL" sz="1600" dirty="0" smtClean="0">
                <a:solidFill>
                  <a:srgbClr val="F79646">
                    <a:lumMod val="50000"/>
                  </a:srgbClr>
                </a:solidFill>
              </a:rPr>
              <a:t>הגולגולת...</a:t>
            </a:r>
            <a:endParaRPr lang="he-IL" sz="1600" dirty="0">
              <a:solidFill>
                <a:srgbClr val="F79646">
                  <a:lumMod val="50000"/>
                </a:srgbClr>
              </a:solidFill>
            </a:endParaRPr>
          </a:p>
        </p:txBody>
      </p:sp>
      <p:sp>
        <p:nvSpPr>
          <p:cNvPr id="5" name="TextBox 4"/>
          <p:cNvSpPr txBox="1"/>
          <p:nvPr/>
        </p:nvSpPr>
        <p:spPr>
          <a:xfrm>
            <a:off x="8420024" y="3357560"/>
            <a:ext cx="515888" cy="369332"/>
          </a:xfrm>
          <a:prstGeom prst="rect">
            <a:avLst/>
          </a:prstGeom>
          <a:noFill/>
        </p:spPr>
        <p:txBody>
          <a:bodyPr wrap="square" rtlCol="1">
            <a:spAutoFit/>
          </a:bodyPr>
          <a:lstStyle/>
          <a:p>
            <a:r>
              <a:rPr lang="he-IL" dirty="0" smtClean="0"/>
              <a:t>❶</a:t>
            </a:r>
            <a:endParaRPr lang="he-IL" dirty="0"/>
          </a:p>
        </p:txBody>
      </p:sp>
    </p:spTree>
    <p:extLst>
      <p:ext uri="{BB962C8B-B14F-4D97-AF65-F5344CB8AC3E}">
        <p14:creationId xmlns:p14="http://schemas.microsoft.com/office/powerpoint/2010/main" val="3842846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180528" y="35332"/>
            <a:ext cx="1783612" cy="369332"/>
          </a:xfrm>
          <a:prstGeom prst="rect">
            <a:avLst/>
          </a:prstGeom>
          <a:noFill/>
        </p:spPr>
        <p:txBody>
          <a:bodyPr wrap="square" rtlCol="1">
            <a:spAutoFit/>
          </a:bodyPr>
          <a:lstStyle/>
          <a:p>
            <a:r>
              <a:rPr lang="he-IL" b="1" dirty="0" smtClean="0">
                <a:solidFill>
                  <a:schemeClr val="bg1">
                    <a:lumMod val="50000"/>
                  </a:schemeClr>
                </a:solidFill>
              </a:rPr>
              <a:t>דף </a:t>
            </a:r>
            <a:r>
              <a:rPr lang="he-IL" b="1" dirty="0" smtClean="0">
                <a:solidFill>
                  <a:schemeClr val="bg1">
                    <a:lumMod val="50000"/>
                  </a:schemeClr>
                </a:solidFill>
              </a:rPr>
              <a:t>נב</a:t>
            </a:r>
            <a:r>
              <a:rPr lang="he-IL" b="1" dirty="0" smtClean="0">
                <a:solidFill>
                  <a:schemeClr val="bg1">
                    <a:lumMod val="50000"/>
                  </a:schemeClr>
                </a:solidFill>
              </a:rPr>
              <a:t> </a:t>
            </a:r>
            <a:r>
              <a:rPr lang="he-IL" b="1" dirty="0" smtClean="0">
                <a:solidFill>
                  <a:schemeClr val="bg1">
                    <a:lumMod val="50000"/>
                  </a:schemeClr>
                </a:solidFill>
              </a:rPr>
              <a:t>עמוד </a:t>
            </a:r>
            <a:r>
              <a:rPr lang="he-IL" b="1" dirty="0" smtClean="0">
                <a:solidFill>
                  <a:schemeClr val="bg1">
                    <a:lumMod val="50000"/>
                  </a:schemeClr>
                </a:solidFill>
              </a:rPr>
              <a:t>א</a:t>
            </a:r>
            <a:endParaRPr lang="he-IL" b="1" dirty="0">
              <a:solidFill>
                <a:schemeClr val="bg1">
                  <a:lumMod val="50000"/>
                </a:schemeClr>
              </a:solidFill>
            </a:endParaRPr>
          </a:p>
        </p:txBody>
      </p:sp>
      <p:sp>
        <p:nvSpPr>
          <p:cNvPr id="4" name="TextBox 3"/>
          <p:cNvSpPr txBox="1"/>
          <p:nvPr/>
        </p:nvSpPr>
        <p:spPr>
          <a:xfrm>
            <a:off x="395536" y="1744240"/>
            <a:ext cx="8053064" cy="4265783"/>
          </a:xfrm>
          <a:prstGeom prst="rect">
            <a:avLst/>
          </a:prstGeom>
          <a:noFill/>
        </p:spPr>
        <p:txBody>
          <a:bodyPr wrap="square" rtlCol="1">
            <a:spAutoFit/>
          </a:bodyPr>
          <a:lstStyle/>
          <a:p>
            <a:pPr>
              <a:lnSpc>
                <a:spcPct val="120000"/>
              </a:lnSpc>
            </a:pPr>
            <a:r>
              <a:rPr lang="he-IL" dirty="0" smtClean="0"/>
              <a:t>תא שמע: </a:t>
            </a:r>
          </a:p>
          <a:p>
            <a:pPr>
              <a:lnSpc>
                <a:spcPct val="120000"/>
              </a:lnSpc>
            </a:pPr>
            <a:r>
              <a:rPr lang="he-IL" dirty="0">
                <a:solidFill>
                  <a:srgbClr val="F79646">
                    <a:lumMod val="50000"/>
                  </a:srgbClr>
                </a:solidFill>
              </a:rPr>
              <a:t>רבי </a:t>
            </a:r>
            <a:r>
              <a:rPr lang="he-IL" dirty="0">
                <a:solidFill>
                  <a:srgbClr val="F79646">
                    <a:lumMod val="50000"/>
                  </a:srgbClr>
                </a:solidFill>
              </a:rPr>
              <a:t>יהודה </a:t>
            </a:r>
            <a:r>
              <a:rPr lang="he-IL" dirty="0">
                <a:solidFill>
                  <a:srgbClr val="F79646">
                    <a:lumMod val="50000"/>
                  </a:srgbClr>
                </a:solidFill>
              </a:rPr>
              <a:t>אומר: </a:t>
            </a:r>
            <a:endParaRPr lang="he-IL" dirty="0" smtClean="0">
              <a:solidFill>
                <a:srgbClr val="F79646">
                  <a:lumMod val="50000"/>
                </a:srgbClr>
              </a:solidFill>
            </a:endParaRPr>
          </a:p>
          <a:p>
            <a:pPr>
              <a:lnSpc>
                <a:spcPct val="120000"/>
              </a:lnSpc>
            </a:pPr>
            <a:r>
              <a:rPr lang="he-IL" dirty="0" smtClean="0">
                <a:solidFill>
                  <a:srgbClr val="F79646">
                    <a:lumMod val="50000"/>
                  </a:srgbClr>
                </a:solidFill>
              </a:rPr>
              <a:t>ששה </a:t>
            </a:r>
            <a:r>
              <a:rPr lang="he-IL" dirty="0">
                <a:solidFill>
                  <a:srgbClr val="F79646">
                    <a:lumMod val="50000"/>
                  </a:srgbClr>
                </a:solidFill>
              </a:rPr>
              <a:t>דברים ר' עקיבא מטמא וחכמים </a:t>
            </a:r>
            <a:r>
              <a:rPr lang="he-IL" dirty="0" err="1" smtClean="0">
                <a:solidFill>
                  <a:srgbClr val="F79646">
                    <a:lumMod val="50000"/>
                  </a:srgbClr>
                </a:solidFill>
              </a:rPr>
              <a:t>מטהרין</a:t>
            </a:r>
            <a:r>
              <a:rPr lang="he-IL" dirty="0" smtClean="0">
                <a:solidFill>
                  <a:srgbClr val="F79646">
                    <a:lumMod val="50000"/>
                  </a:srgbClr>
                </a:solidFill>
              </a:rPr>
              <a:t>, </a:t>
            </a:r>
            <a:r>
              <a:rPr lang="he-IL" dirty="0">
                <a:solidFill>
                  <a:srgbClr val="F79646">
                    <a:lumMod val="50000"/>
                  </a:srgbClr>
                </a:solidFill>
              </a:rPr>
              <a:t>וחזר בו ר' </a:t>
            </a:r>
            <a:r>
              <a:rPr lang="he-IL" dirty="0" smtClean="0">
                <a:solidFill>
                  <a:srgbClr val="F79646">
                    <a:lumMod val="50000"/>
                  </a:srgbClr>
                </a:solidFill>
              </a:rPr>
              <a:t>עקיבא.</a:t>
            </a:r>
            <a:endParaRPr lang="he-IL" dirty="0">
              <a:solidFill>
                <a:srgbClr val="F79646">
                  <a:lumMod val="50000"/>
                </a:srgbClr>
              </a:solidFill>
            </a:endParaRPr>
          </a:p>
          <a:p>
            <a:pPr>
              <a:lnSpc>
                <a:spcPct val="120000"/>
              </a:lnSpc>
            </a:pPr>
            <a:r>
              <a:rPr lang="he-IL" dirty="0">
                <a:solidFill>
                  <a:srgbClr val="F79646">
                    <a:lumMod val="50000"/>
                  </a:srgbClr>
                </a:solidFill>
              </a:rPr>
              <a:t>ומעשה </a:t>
            </a:r>
            <a:r>
              <a:rPr lang="he-IL" dirty="0">
                <a:solidFill>
                  <a:srgbClr val="F79646">
                    <a:lumMod val="50000"/>
                  </a:srgbClr>
                </a:solidFill>
              </a:rPr>
              <a:t>שהביאו קופה מלאה עצמות </a:t>
            </a:r>
            <a:r>
              <a:rPr lang="he-IL" dirty="0" err="1">
                <a:solidFill>
                  <a:srgbClr val="F79646">
                    <a:lumMod val="50000"/>
                  </a:srgbClr>
                </a:solidFill>
              </a:rPr>
              <a:t>לבהכ</a:t>
            </a:r>
            <a:r>
              <a:rPr lang="he-IL" dirty="0">
                <a:solidFill>
                  <a:srgbClr val="F79646">
                    <a:lumMod val="50000"/>
                  </a:srgbClr>
                </a:solidFill>
              </a:rPr>
              <a:t>''נ של </a:t>
            </a:r>
            <a:r>
              <a:rPr lang="he-IL" dirty="0" err="1">
                <a:solidFill>
                  <a:srgbClr val="F79646">
                    <a:lumMod val="50000"/>
                  </a:srgbClr>
                </a:solidFill>
              </a:rPr>
              <a:t>טרסיים</a:t>
            </a:r>
            <a:r>
              <a:rPr lang="he-IL" dirty="0">
                <a:solidFill>
                  <a:srgbClr val="F79646">
                    <a:lumMod val="50000"/>
                  </a:srgbClr>
                </a:solidFill>
              </a:rPr>
              <a:t> והניחוה </a:t>
            </a:r>
            <a:r>
              <a:rPr lang="he-IL" dirty="0" err="1">
                <a:solidFill>
                  <a:srgbClr val="F79646">
                    <a:lumMod val="50000"/>
                  </a:srgbClr>
                </a:solidFill>
              </a:rPr>
              <a:t>באויר</a:t>
            </a:r>
            <a:r>
              <a:rPr lang="he-IL" dirty="0">
                <a:solidFill>
                  <a:srgbClr val="F79646">
                    <a:lumMod val="50000"/>
                  </a:srgbClr>
                </a:solidFill>
              </a:rPr>
              <a:t> </a:t>
            </a:r>
            <a:endParaRPr lang="he-IL" dirty="0" smtClean="0">
              <a:solidFill>
                <a:srgbClr val="F79646">
                  <a:lumMod val="50000"/>
                </a:srgbClr>
              </a:solidFill>
            </a:endParaRPr>
          </a:p>
          <a:p>
            <a:pPr>
              <a:lnSpc>
                <a:spcPct val="120000"/>
              </a:lnSpc>
            </a:pPr>
            <a:r>
              <a:rPr lang="he-IL" dirty="0" smtClean="0">
                <a:solidFill>
                  <a:srgbClr val="F79646">
                    <a:lumMod val="50000"/>
                  </a:srgbClr>
                </a:solidFill>
              </a:rPr>
              <a:t>ונכנס </a:t>
            </a:r>
            <a:r>
              <a:rPr lang="he-IL" dirty="0" err="1">
                <a:solidFill>
                  <a:srgbClr val="F79646">
                    <a:lumMod val="50000"/>
                  </a:srgbClr>
                </a:solidFill>
              </a:rPr>
              <a:t>תודוס</a:t>
            </a:r>
            <a:r>
              <a:rPr lang="he-IL" dirty="0">
                <a:solidFill>
                  <a:srgbClr val="F79646">
                    <a:lumMod val="50000"/>
                  </a:srgbClr>
                </a:solidFill>
              </a:rPr>
              <a:t> הרופא וכל הרופאים [עמו] ואמרו אין כאן שדרה ממת אחד </a:t>
            </a:r>
            <a:r>
              <a:rPr lang="he-IL" dirty="0" smtClean="0"/>
              <a:t>-</a:t>
            </a:r>
          </a:p>
          <a:p>
            <a:pPr>
              <a:lnSpc>
                <a:spcPct val="120000"/>
              </a:lnSpc>
            </a:pPr>
            <a:endParaRPr lang="he-IL" sz="400" dirty="0" smtClean="0"/>
          </a:p>
          <a:p>
            <a:pPr>
              <a:lnSpc>
                <a:spcPct val="120000"/>
              </a:lnSpc>
            </a:pPr>
            <a:r>
              <a:rPr lang="he-IL" dirty="0" smtClean="0"/>
              <a:t>טעמא </a:t>
            </a:r>
            <a:r>
              <a:rPr lang="he-IL" dirty="0" err="1"/>
              <a:t>דליכא</a:t>
            </a:r>
            <a:r>
              <a:rPr lang="he-IL" dirty="0"/>
              <a:t> שדרה </a:t>
            </a:r>
            <a:r>
              <a:rPr lang="he-IL" dirty="0" err="1" smtClean="0"/>
              <a:t>דמחדא</a:t>
            </a:r>
            <a:r>
              <a:rPr lang="he-IL" dirty="0" smtClean="0"/>
              <a:t>, </a:t>
            </a:r>
          </a:p>
          <a:p>
            <a:pPr>
              <a:lnSpc>
                <a:spcPct val="120000"/>
              </a:lnSpc>
            </a:pPr>
            <a:r>
              <a:rPr lang="he-IL" dirty="0" err="1" smtClean="0"/>
              <a:t>האיכא</a:t>
            </a:r>
            <a:r>
              <a:rPr lang="he-IL" dirty="0" smtClean="0"/>
              <a:t> </a:t>
            </a:r>
            <a:r>
              <a:rPr lang="he-IL" dirty="0"/>
              <a:t>או שדרה או גולגולת </a:t>
            </a:r>
            <a:r>
              <a:rPr lang="he-IL" dirty="0" err="1"/>
              <a:t>דמחדא</a:t>
            </a:r>
            <a:r>
              <a:rPr lang="he-IL" dirty="0"/>
              <a:t> נזיר מגלח </a:t>
            </a:r>
            <a:r>
              <a:rPr lang="he-IL" dirty="0" smtClean="0"/>
              <a:t>עליה,</a:t>
            </a:r>
          </a:p>
          <a:p>
            <a:pPr>
              <a:lnSpc>
                <a:spcPct val="120000"/>
              </a:lnSpc>
            </a:pPr>
            <a:r>
              <a:rPr lang="he-IL" dirty="0" err="1" smtClean="0"/>
              <a:t>ש</a:t>
            </a:r>
            <a:r>
              <a:rPr lang="he-IL" dirty="0" err="1"/>
              <a:t>''מ</a:t>
            </a:r>
            <a:r>
              <a:rPr lang="he-IL" dirty="0"/>
              <a:t> או שדרה או גולגולת </a:t>
            </a:r>
            <a:r>
              <a:rPr lang="he-IL" dirty="0" smtClean="0"/>
              <a:t>תנן.</a:t>
            </a:r>
          </a:p>
          <a:p>
            <a:pPr>
              <a:lnSpc>
                <a:spcPct val="120000"/>
              </a:lnSpc>
            </a:pPr>
            <a:endParaRPr lang="he-IL" sz="2400" dirty="0"/>
          </a:p>
          <a:p>
            <a:pPr>
              <a:lnSpc>
                <a:spcPct val="120000"/>
              </a:lnSpc>
            </a:pPr>
            <a:r>
              <a:rPr lang="he-IL" dirty="0" smtClean="0"/>
              <a:t>לא </a:t>
            </a:r>
            <a:r>
              <a:rPr lang="he-IL" dirty="0" err="1"/>
              <a:t>מיבעיא</a:t>
            </a:r>
            <a:r>
              <a:rPr lang="he-IL" dirty="0"/>
              <a:t> </a:t>
            </a:r>
            <a:r>
              <a:rPr lang="he-IL" dirty="0" err="1" smtClean="0"/>
              <a:t>קאמר</a:t>
            </a:r>
            <a:r>
              <a:rPr lang="he-IL" dirty="0" smtClean="0"/>
              <a:t>, </a:t>
            </a:r>
          </a:p>
          <a:p>
            <a:pPr>
              <a:lnSpc>
                <a:spcPct val="120000"/>
              </a:lnSpc>
            </a:pPr>
            <a:r>
              <a:rPr lang="he-IL" dirty="0"/>
              <a:t>ל</a:t>
            </a:r>
            <a:r>
              <a:rPr lang="he-IL" dirty="0" smtClean="0"/>
              <a:t>א </a:t>
            </a:r>
            <a:r>
              <a:rPr lang="he-IL" dirty="0" err="1"/>
              <a:t>מיבעיא</a:t>
            </a:r>
            <a:r>
              <a:rPr lang="he-IL" dirty="0"/>
              <a:t> שדרה וגולגולת דממת אחד </a:t>
            </a:r>
            <a:r>
              <a:rPr lang="he-IL" dirty="0" err="1" smtClean="0"/>
              <a:t>ליכא</a:t>
            </a:r>
            <a:r>
              <a:rPr lang="he-IL" dirty="0" smtClean="0"/>
              <a:t>,</a:t>
            </a:r>
            <a:endParaRPr lang="he-IL" dirty="0" smtClean="0"/>
          </a:p>
          <a:p>
            <a:pPr>
              <a:lnSpc>
                <a:spcPct val="120000"/>
              </a:lnSpc>
            </a:pPr>
            <a:r>
              <a:rPr lang="he-IL" dirty="0" smtClean="0"/>
              <a:t>אלא </a:t>
            </a:r>
            <a:r>
              <a:rPr lang="he-IL" dirty="0"/>
              <a:t>אפי' או שדרה ממת אחד או גולגולת ממת אחד </a:t>
            </a:r>
            <a:r>
              <a:rPr lang="he-IL" dirty="0" err="1" smtClean="0"/>
              <a:t>ליכא</a:t>
            </a:r>
            <a:r>
              <a:rPr lang="he-IL" dirty="0" smtClean="0"/>
              <a:t>. </a:t>
            </a:r>
          </a:p>
        </p:txBody>
      </p:sp>
      <p:sp>
        <p:nvSpPr>
          <p:cNvPr id="7" name="הסבר מלבני מעוגל 6"/>
          <p:cNvSpPr/>
          <p:nvPr/>
        </p:nvSpPr>
        <p:spPr>
          <a:xfrm>
            <a:off x="5781848" y="321967"/>
            <a:ext cx="2736304" cy="1033089"/>
          </a:xfrm>
          <a:prstGeom prst="wedgeRoundRectCallout">
            <a:avLst>
              <a:gd name="adj1" fmla="val 57514"/>
              <a:gd name="adj2" fmla="val 45811"/>
              <a:gd name="adj3" fmla="val 16667"/>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20000"/>
              </a:lnSpc>
            </a:pPr>
            <a:r>
              <a:rPr lang="he-IL" sz="1600" dirty="0" err="1" smtClean="0">
                <a:solidFill>
                  <a:schemeClr val="tx1"/>
                </a:solidFill>
              </a:rPr>
              <a:t>איבעיא</a:t>
            </a:r>
            <a:r>
              <a:rPr lang="he-IL" sz="1600" dirty="0" smtClean="0">
                <a:solidFill>
                  <a:schemeClr val="tx1"/>
                </a:solidFill>
              </a:rPr>
              <a:t> </a:t>
            </a:r>
            <a:r>
              <a:rPr lang="he-IL" sz="1600" dirty="0">
                <a:solidFill>
                  <a:schemeClr val="tx1"/>
                </a:solidFill>
              </a:rPr>
              <a:t>להו: </a:t>
            </a:r>
          </a:p>
          <a:p>
            <a:pPr>
              <a:lnSpc>
                <a:spcPct val="120000"/>
              </a:lnSpc>
            </a:pPr>
            <a:r>
              <a:rPr lang="he-IL" sz="1600" dirty="0">
                <a:solidFill>
                  <a:schemeClr val="tx1"/>
                </a:solidFill>
              </a:rPr>
              <a:t>שדרה וגולגולת תנן,</a:t>
            </a:r>
          </a:p>
          <a:p>
            <a:pPr>
              <a:lnSpc>
                <a:spcPct val="120000"/>
              </a:lnSpc>
            </a:pPr>
            <a:r>
              <a:rPr lang="he-IL" sz="1600" dirty="0">
                <a:solidFill>
                  <a:schemeClr val="tx1"/>
                </a:solidFill>
              </a:rPr>
              <a:t>או </a:t>
            </a:r>
            <a:r>
              <a:rPr lang="he-IL" sz="1600" dirty="0" err="1">
                <a:solidFill>
                  <a:schemeClr val="tx1"/>
                </a:solidFill>
              </a:rPr>
              <a:t>דלמא</a:t>
            </a:r>
            <a:r>
              <a:rPr lang="he-IL" sz="1600" dirty="0">
                <a:solidFill>
                  <a:schemeClr val="tx1"/>
                </a:solidFill>
              </a:rPr>
              <a:t> או שדרה או גולגולת? </a:t>
            </a:r>
          </a:p>
        </p:txBody>
      </p:sp>
      <p:sp>
        <p:nvSpPr>
          <p:cNvPr id="5" name="TextBox 4"/>
          <p:cNvSpPr txBox="1"/>
          <p:nvPr/>
        </p:nvSpPr>
        <p:spPr>
          <a:xfrm>
            <a:off x="8448600" y="1772816"/>
            <a:ext cx="515888" cy="369332"/>
          </a:xfrm>
          <a:prstGeom prst="rect">
            <a:avLst/>
          </a:prstGeom>
          <a:noFill/>
        </p:spPr>
        <p:txBody>
          <a:bodyPr wrap="square" rtlCol="1">
            <a:spAutoFit/>
          </a:bodyPr>
          <a:lstStyle/>
          <a:p>
            <a:r>
              <a:rPr lang="he-IL" dirty="0"/>
              <a:t>❷</a:t>
            </a:r>
            <a:endParaRPr lang="he-IL" dirty="0"/>
          </a:p>
        </p:txBody>
      </p:sp>
    </p:spTree>
    <p:extLst>
      <p:ext uri="{BB962C8B-B14F-4D97-AF65-F5344CB8AC3E}">
        <p14:creationId xmlns:p14="http://schemas.microsoft.com/office/powerpoint/2010/main" val="73450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91932" y="35332"/>
            <a:ext cx="1783612" cy="646331"/>
          </a:xfrm>
          <a:prstGeom prst="rect">
            <a:avLst/>
          </a:prstGeom>
          <a:noFill/>
        </p:spPr>
        <p:txBody>
          <a:bodyPr wrap="square" rtlCol="1">
            <a:spAutoFit/>
          </a:bodyPr>
          <a:lstStyle/>
          <a:p>
            <a:r>
              <a:rPr lang="he-IL" b="1" dirty="0" smtClean="0">
                <a:solidFill>
                  <a:schemeClr val="bg1">
                    <a:lumMod val="50000"/>
                  </a:schemeClr>
                </a:solidFill>
              </a:rPr>
              <a:t>דף </a:t>
            </a:r>
            <a:r>
              <a:rPr lang="he-IL" b="1" dirty="0" smtClean="0">
                <a:solidFill>
                  <a:schemeClr val="bg1">
                    <a:lumMod val="50000"/>
                  </a:schemeClr>
                </a:solidFill>
              </a:rPr>
              <a:t>נב</a:t>
            </a:r>
            <a:r>
              <a:rPr lang="he-IL" b="1" dirty="0" smtClean="0">
                <a:solidFill>
                  <a:schemeClr val="bg1">
                    <a:lumMod val="50000"/>
                  </a:schemeClr>
                </a:solidFill>
              </a:rPr>
              <a:t> </a:t>
            </a:r>
            <a:r>
              <a:rPr lang="he-IL" b="1" dirty="0" smtClean="0">
                <a:solidFill>
                  <a:schemeClr val="bg1">
                    <a:lumMod val="50000"/>
                  </a:schemeClr>
                </a:solidFill>
              </a:rPr>
              <a:t>עמוד </a:t>
            </a:r>
            <a:r>
              <a:rPr lang="he-IL" b="1" dirty="0" smtClean="0">
                <a:solidFill>
                  <a:schemeClr val="bg1">
                    <a:lumMod val="50000"/>
                  </a:schemeClr>
                </a:solidFill>
              </a:rPr>
              <a:t>א - דף נב עמוד ב</a:t>
            </a:r>
            <a:endParaRPr lang="he-IL" b="1" dirty="0">
              <a:solidFill>
                <a:schemeClr val="bg1">
                  <a:lumMod val="50000"/>
                </a:schemeClr>
              </a:solidFill>
            </a:endParaRPr>
          </a:p>
        </p:txBody>
      </p:sp>
      <p:sp>
        <p:nvSpPr>
          <p:cNvPr id="4" name="TextBox 3"/>
          <p:cNvSpPr txBox="1"/>
          <p:nvPr/>
        </p:nvSpPr>
        <p:spPr>
          <a:xfrm>
            <a:off x="395536" y="116632"/>
            <a:ext cx="8053064" cy="2825389"/>
          </a:xfrm>
          <a:prstGeom prst="rect">
            <a:avLst/>
          </a:prstGeom>
          <a:noFill/>
        </p:spPr>
        <p:txBody>
          <a:bodyPr wrap="square" rtlCol="1">
            <a:spAutoFit/>
          </a:bodyPr>
          <a:lstStyle/>
          <a:p>
            <a:pPr>
              <a:lnSpc>
                <a:spcPct val="120000"/>
              </a:lnSpc>
            </a:pPr>
            <a:r>
              <a:rPr lang="he-IL" dirty="0" smtClean="0"/>
              <a:t>תא </a:t>
            </a:r>
            <a:r>
              <a:rPr lang="he-IL" dirty="0"/>
              <a:t>שמע </a:t>
            </a:r>
            <a:r>
              <a:rPr lang="he-IL" dirty="0" err="1" smtClean="0"/>
              <a:t>ממניינא</a:t>
            </a:r>
            <a:r>
              <a:rPr lang="he-IL" dirty="0" smtClean="0"/>
              <a:t>: </a:t>
            </a:r>
          </a:p>
          <a:p>
            <a:pPr>
              <a:lnSpc>
                <a:spcPct val="120000"/>
              </a:lnSpc>
            </a:pPr>
            <a:r>
              <a:rPr lang="he-IL" dirty="0">
                <a:solidFill>
                  <a:srgbClr val="F79646">
                    <a:lumMod val="50000"/>
                  </a:srgbClr>
                </a:solidFill>
              </a:rPr>
              <a:t>ומה </a:t>
            </a:r>
            <a:r>
              <a:rPr lang="he-IL" dirty="0">
                <a:solidFill>
                  <a:srgbClr val="F79646">
                    <a:lumMod val="50000"/>
                  </a:srgbClr>
                </a:solidFill>
              </a:rPr>
              <a:t>הן ששה דברים שרבי עקיבא מטמא וחכמים </a:t>
            </a:r>
            <a:r>
              <a:rPr lang="he-IL" dirty="0" err="1" smtClean="0">
                <a:solidFill>
                  <a:srgbClr val="F79646">
                    <a:lumMod val="50000"/>
                  </a:srgbClr>
                </a:solidFill>
              </a:rPr>
              <a:t>מטהרין</a:t>
            </a:r>
            <a:r>
              <a:rPr lang="he-IL" dirty="0" smtClean="0">
                <a:solidFill>
                  <a:srgbClr val="F79646">
                    <a:lumMod val="50000"/>
                  </a:srgbClr>
                </a:solidFill>
              </a:rPr>
              <a:t>?</a:t>
            </a:r>
          </a:p>
          <a:p>
            <a:pPr>
              <a:lnSpc>
                <a:spcPct val="120000"/>
              </a:lnSpc>
            </a:pPr>
            <a:r>
              <a:rPr lang="he-IL" dirty="0" smtClean="0">
                <a:solidFill>
                  <a:srgbClr val="F79646">
                    <a:lumMod val="50000"/>
                  </a:srgbClr>
                </a:solidFill>
              </a:rPr>
              <a:t>על </a:t>
            </a:r>
            <a:r>
              <a:rPr lang="he-IL" dirty="0">
                <a:solidFill>
                  <a:srgbClr val="F79646">
                    <a:lumMod val="50000"/>
                  </a:srgbClr>
                </a:solidFill>
              </a:rPr>
              <a:t>אבר מן המת שבא משני </a:t>
            </a:r>
            <a:r>
              <a:rPr lang="he-IL" dirty="0" smtClean="0">
                <a:solidFill>
                  <a:srgbClr val="F79646">
                    <a:lumMod val="50000"/>
                  </a:srgbClr>
                </a:solidFill>
              </a:rPr>
              <a:t>מתים, </a:t>
            </a:r>
            <a:r>
              <a:rPr lang="he-IL" dirty="0">
                <a:solidFill>
                  <a:srgbClr val="F79646">
                    <a:lumMod val="50000"/>
                  </a:srgbClr>
                </a:solidFill>
              </a:rPr>
              <a:t>ועל אבר מן החי שבא משני בני </a:t>
            </a:r>
            <a:r>
              <a:rPr lang="he-IL" dirty="0" smtClean="0">
                <a:solidFill>
                  <a:srgbClr val="F79646">
                    <a:lumMod val="50000"/>
                  </a:srgbClr>
                </a:solidFill>
              </a:rPr>
              <a:t>אדם, </a:t>
            </a:r>
          </a:p>
          <a:p>
            <a:pPr>
              <a:lnSpc>
                <a:spcPct val="120000"/>
              </a:lnSpc>
            </a:pPr>
            <a:r>
              <a:rPr lang="he-IL" dirty="0" smtClean="0">
                <a:solidFill>
                  <a:srgbClr val="F79646">
                    <a:lumMod val="50000"/>
                  </a:srgbClr>
                </a:solidFill>
              </a:rPr>
              <a:t>ועל </a:t>
            </a:r>
            <a:r>
              <a:rPr lang="he-IL" dirty="0">
                <a:solidFill>
                  <a:srgbClr val="F79646">
                    <a:lumMod val="50000"/>
                  </a:srgbClr>
                </a:solidFill>
              </a:rPr>
              <a:t>חצי קב עצמות שבא משני </a:t>
            </a:r>
            <a:r>
              <a:rPr lang="he-IL" dirty="0" smtClean="0">
                <a:solidFill>
                  <a:srgbClr val="F79646">
                    <a:lumMod val="50000"/>
                  </a:srgbClr>
                </a:solidFill>
              </a:rPr>
              <a:t>מתים, </a:t>
            </a:r>
            <a:r>
              <a:rPr lang="he-IL" dirty="0">
                <a:solidFill>
                  <a:srgbClr val="F79646">
                    <a:lumMod val="50000"/>
                  </a:srgbClr>
                </a:solidFill>
              </a:rPr>
              <a:t>ועל רביעית דם הבא </a:t>
            </a:r>
            <a:r>
              <a:rPr lang="he-IL" dirty="0" smtClean="0">
                <a:solidFill>
                  <a:srgbClr val="F79646">
                    <a:lumMod val="50000"/>
                  </a:srgbClr>
                </a:solidFill>
              </a:rPr>
              <a:t>משנים, </a:t>
            </a:r>
          </a:p>
          <a:p>
            <a:pPr>
              <a:lnSpc>
                <a:spcPct val="120000"/>
              </a:lnSpc>
            </a:pPr>
            <a:r>
              <a:rPr lang="he-IL" dirty="0" smtClean="0">
                <a:solidFill>
                  <a:srgbClr val="F79646">
                    <a:lumMod val="50000"/>
                  </a:srgbClr>
                </a:solidFill>
              </a:rPr>
              <a:t>ועל </a:t>
            </a:r>
            <a:r>
              <a:rPr lang="he-IL" dirty="0">
                <a:solidFill>
                  <a:srgbClr val="F79646">
                    <a:lumMod val="50000"/>
                  </a:srgbClr>
                </a:solidFill>
              </a:rPr>
              <a:t>עצם כשעורה שנחלק </a:t>
            </a:r>
            <a:r>
              <a:rPr lang="he-IL" dirty="0" smtClean="0">
                <a:solidFill>
                  <a:srgbClr val="F79646">
                    <a:lumMod val="50000"/>
                  </a:srgbClr>
                </a:solidFill>
              </a:rPr>
              <a:t>לשנים, </a:t>
            </a:r>
            <a:r>
              <a:rPr lang="he-IL" dirty="0">
                <a:solidFill>
                  <a:srgbClr val="F79646">
                    <a:lumMod val="50000"/>
                  </a:srgbClr>
                </a:solidFill>
              </a:rPr>
              <a:t>והשדרה </a:t>
            </a:r>
            <a:r>
              <a:rPr lang="he-IL" dirty="0" smtClean="0">
                <a:solidFill>
                  <a:srgbClr val="F79646">
                    <a:lumMod val="50000"/>
                  </a:srgbClr>
                </a:solidFill>
              </a:rPr>
              <a:t>והגולגולת </a:t>
            </a:r>
            <a:r>
              <a:rPr lang="he-IL" dirty="0"/>
              <a:t>-</a:t>
            </a:r>
            <a:endParaRPr lang="he-IL" dirty="0"/>
          </a:p>
          <a:p>
            <a:pPr>
              <a:lnSpc>
                <a:spcPct val="120000"/>
              </a:lnSpc>
            </a:pPr>
            <a:endParaRPr lang="he-IL" sz="400" dirty="0"/>
          </a:p>
          <a:p>
            <a:pPr>
              <a:lnSpc>
                <a:spcPct val="120000"/>
              </a:lnSpc>
            </a:pPr>
            <a:r>
              <a:rPr lang="he-IL" dirty="0"/>
              <a:t>ואי </a:t>
            </a:r>
            <a:r>
              <a:rPr lang="he-IL" dirty="0" err="1"/>
              <a:t>ס''ד</a:t>
            </a:r>
            <a:r>
              <a:rPr lang="he-IL" dirty="0"/>
              <a:t> או שדרה או גולגולת הני שבעה </a:t>
            </a:r>
            <a:r>
              <a:rPr lang="he-IL" dirty="0" err="1" smtClean="0"/>
              <a:t>הויין</a:t>
            </a:r>
            <a:r>
              <a:rPr lang="he-IL" dirty="0" smtClean="0"/>
              <a:t>!</a:t>
            </a:r>
            <a:endParaRPr lang="he-IL" dirty="0" smtClean="0"/>
          </a:p>
          <a:p>
            <a:pPr>
              <a:lnSpc>
                <a:spcPct val="120000"/>
              </a:lnSpc>
            </a:pPr>
            <a:endParaRPr lang="he-IL" dirty="0"/>
          </a:p>
          <a:p>
            <a:pPr>
              <a:lnSpc>
                <a:spcPct val="120000"/>
              </a:lnSpc>
            </a:pPr>
            <a:r>
              <a:rPr lang="he-IL" dirty="0" smtClean="0"/>
              <a:t> </a:t>
            </a:r>
            <a:endParaRPr lang="he-IL" dirty="0">
              <a:solidFill>
                <a:srgbClr val="F79646">
                  <a:lumMod val="50000"/>
                </a:srgbClr>
              </a:solidFill>
            </a:endParaRPr>
          </a:p>
        </p:txBody>
      </p:sp>
      <p:sp>
        <p:nvSpPr>
          <p:cNvPr id="5" name="TextBox 4"/>
          <p:cNvSpPr txBox="1"/>
          <p:nvPr/>
        </p:nvSpPr>
        <p:spPr>
          <a:xfrm>
            <a:off x="8448600" y="159496"/>
            <a:ext cx="515888" cy="369332"/>
          </a:xfrm>
          <a:prstGeom prst="rect">
            <a:avLst/>
          </a:prstGeom>
          <a:noFill/>
        </p:spPr>
        <p:txBody>
          <a:bodyPr wrap="square" rtlCol="1">
            <a:spAutoFit/>
          </a:bodyPr>
          <a:lstStyle/>
          <a:p>
            <a:r>
              <a:rPr lang="he-IL" dirty="0"/>
              <a:t>❸</a:t>
            </a:r>
            <a:endParaRPr lang="he-IL" dirty="0"/>
          </a:p>
        </p:txBody>
      </p:sp>
      <p:sp>
        <p:nvSpPr>
          <p:cNvPr id="8" name="TextBox 7"/>
          <p:cNvSpPr txBox="1"/>
          <p:nvPr/>
        </p:nvSpPr>
        <p:spPr>
          <a:xfrm>
            <a:off x="8344992" y="1945988"/>
            <a:ext cx="576064" cy="215444"/>
          </a:xfrm>
          <a:prstGeom prst="rect">
            <a:avLst/>
          </a:prstGeom>
          <a:noFill/>
        </p:spPr>
        <p:txBody>
          <a:bodyPr wrap="square" rtlCol="1">
            <a:spAutoFit/>
          </a:bodyPr>
          <a:lstStyle/>
          <a:p>
            <a:r>
              <a:rPr lang="he-IL" sz="800" dirty="0" smtClean="0"/>
              <a:t>עמוד ב</a:t>
            </a:r>
            <a:endParaRPr lang="he-IL" sz="800" dirty="0"/>
          </a:p>
        </p:txBody>
      </p:sp>
    </p:spTree>
    <p:extLst>
      <p:ext uri="{BB962C8B-B14F-4D97-AF65-F5344CB8AC3E}">
        <p14:creationId xmlns:p14="http://schemas.microsoft.com/office/powerpoint/2010/main" val="42508899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91932" y="35332"/>
            <a:ext cx="1783612" cy="646331"/>
          </a:xfrm>
          <a:prstGeom prst="rect">
            <a:avLst/>
          </a:prstGeom>
          <a:noFill/>
        </p:spPr>
        <p:txBody>
          <a:bodyPr wrap="square" rtlCol="1">
            <a:spAutoFit/>
          </a:bodyPr>
          <a:lstStyle/>
          <a:p>
            <a:r>
              <a:rPr lang="he-IL" b="1" dirty="0" smtClean="0">
                <a:solidFill>
                  <a:schemeClr val="bg1">
                    <a:lumMod val="50000"/>
                  </a:schemeClr>
                </a:solidFill>
              </a:rPr>
              <a:t>דף </a:t>
            </a:r>
            <a:r>
              <a:rPr lang="he-IL" b="1" dirty="0" smtClean="0">
                <a:solidFill>
                  <a:schemeClr val="bg1">
                    <a:lumMod val="50000"/>
                  </a:schemeClr>
                </a:solidFill>
              </a:rPr>
              <a:t>נב</a:t>
            </a:r>
            <a:r>
              <a:rPr lang="he-IL" b="1" dirty="0" smtClean="0">
                <a:solidFill>
                  <a:schemeClr val="bg1">
                    <a:lumMod val="50000"/>
                  </a:schemeClr>
                </a:solidFill>
              </a:rPr>
              <a:t> </a:t>
            </a:r>
            <a:r>
              <a:rPr lang="he-IL" b="1" dirty="0" smtClean="0">
                <a:solidFill>
                  <a:schemeClr val="bg1">
                    <a:lumMod val="50000"/>
                  </a:schemeClr>
                </a:solidFill>
              </a:rPr>
              <a:t>עמוד </a:t>
            </a:r>
            <a:r>
              <a:rPr lang="he-IL" b="1" dirty="0" smtClean="0">
                <a:solidFill>
                  <a:schemeClr val="bg1">
                    <a:lumMod val="50000"/>
                  </a:schemeClr>
                </a:solidFill>
              </a:rPr>
              <a:t>א - דף נב עמוד ב</a:t>
            </a:r>
            <a:endParaRPr lang="he-IL" b="1" dirty="0">
              <a:solidFill>
                <a:schemeClr val="bg1">
                  <a:lumMod val="50000"/>
                </a:schemeClr>
              </a:solidFill>
            </a:endParaRPr>
          </a:p>
        </p:txBody>
      </p:sp>
      <p:sp>
        <p:nvSpPr>
          <p:cNvPr id="4" name="TextBox 3"/>
          <p:cNvSpPr txBox="1"/>
          <p:nvPr/>
        </p:nvSpPr>
        <p:spPr>
          <a:xfrm>
            <a:off x="395536" y="116632"/>
            <a:ext cx="8053064" cy="4062651"/>
          </a:xfrm>
          <a:prstGeom prst="rect">
            <a:avLst/>
          </a:prstGeom>
          <a:noFill/>
        </p:spPr>
        <p:txBody>
          <a:bodyPr wrap="square" rtlCol="1">
            <a:spAutoFit/>
          </a:bodyPr>
          <a:lstStyle/>
          <a:p>
            <a:pPr>
              <a:lnSpc>
                <a:spcPct val="120000"/>
              </a:lnSpc>
            </a:pPr>
            <a:r>
              <a:rPr lang="he-IL" dirty="0" smtClean="0"/>
              <a:t>תא </a:t>
            </a:r>
            <a:r>
              <a:rPr lang="he-IL" dirty="0"/>
              <a:t>שמע </a:t>
            </a:r>
            <a:r>
              <a:rPr lang="he-IL" dirty="0" err="1" smtClean="0"/>
              <a:t>ממניינא</a:t>
            </a:r>
            <a:r>
              <a:rPr lang="he-IL" dirty="0" smtClean="0"/>
              <a:t>: </a:t>
            </a:r>
          </a:p>
          <a:p>
            <a:pPr>
              <a:lnSpc>
                <a:spcPct val="120000"/>
              </a:lnSpc>
            </a:pPr>
            <a:r>
              <a:rPr lang="he-IL" dirty="0">
                <a:solidFill>
                  <a:srgbClr val="F79646">
                    <a:lumMod val="50000"/>
                  </a:srgbClr>
                </a:solidFill>
              </a:rPr>
              <a:t>ומה </a:t>
            </a:r>
            <a:r>
              <a:rPr lang="he-IL" dirty="0">
                <a:solidFill>
                  <a:srgbClr val="F79646">
                    <a:lumMod val="50000"/>
                  </a:srgbClr>
                </a:solidFill>
              </a:rPr>
              <a:t>הן ששה דברים שרבי עקיבא מטמא וחכמים </a:t>
            </a:r>
            <a:r>
              <a:rPr lang="he-IL" dirty="0" err="1" smtClean="0">
                <a:solidFill>
                  <a:srgbClr val="F79646">
                    <a:lumMod val="50000"/>
                  </a:srgbClr>
                </a:solidFill>
              </a:rPr>
              <a:t>מטהרין</a:t>
            </a:r>
            <a:r>
              <a:rPr lang="he-IL" dirty="0" smtClean="0">
                <a:solidFill>
                  <a:srgbClr val="F79646">
                    <a:lumMod val="50000"/>
                  </a:srgbClr>
                </a:solidFill>
              </a:rPr>
              <a:t>?</a:t>
            </a:r>
          </a:p>
          <a:p>
            <a:pPr>
              <a:lnSpc>
                <a:spcPct val="120000"/>
              </a:lnSpc>
            </a:pPr>
            <a:r>
              <a:rPr lang="he-IL" dirty="0" smtClean="0">
                <a:solidFill>
                  <a:srgbClr val="F79646">
                    <a:lumMod val="50000"/>
                  </a:srgbClr>
                </a:solidFill>
              </a:rPr>
              <a:t>על </a:t>
            </a:r>
            <a:r>
              <a:rPr lang="he-IL" dirty="0">
                <a:solidFill>
                  <a:srgbClr val="F79646">
                    <a:lumMod val="50000"/>
                  </a:srgbClr>
                </a:solidFill>
              </a:rPr>
              <a:t>אבר מן המת שבא משני </a:t>
            </a:r>
            <a:r>
              <a:rPr lang="he-IL" dirty="0" smtClean="0">
                <a:solidFill>
                  <a:srgbClr val="F79646">
                    <a:lumMod val="50000"/>
                  </a:srgbClr>
                </a:solidFill>
              </a:rPr>
              <a:t>מתים, </a:t>
            </a:r>
            <a:r>
              <a:rPr lang="he-IL" dirty="0">
                <a:solidFill>
                  <a:srgbClr val="F79646">
                    <a:lumMod val="50000"/>
                  </a:srgbClr>
                </a:solidFill>
              </a:rPr>
              <a:t>ועל אבר מן החי שבא משני בני </a:t>
            </a:r>
            <a:r>
              <a:rPr lang="he-IL" dirty="0" smtClean="0">
                <a:solidFill>
                  <a:srgbClr val="F79646">
                    <a:lumMod val="50000"/>
                  </a:srgbClr>
                </a:solidFill>
              </a:rPr>
              <a:t>אדם, </a:t>
            </a:r>
          </a:p>
          <a:p>
            <a:pPr>
              <a:lnSpc>
                <a:spcPct val="120000"/>
              </a:lnSpc>
            </a:pPr>
            <a:r>
              <a:rPr lang="he-IL" dirty="0" smtClean="0">
                <a:solidFill>
                  <a:srgbClr val="F79646">
                    <a:lumMod val="50000"/>
                  </a:srgbClr>
                </a:solidFill>
              </a:rPr>
              <a:t>ועל </a:t>
            </a:r>
            <a:r>
              <a:rPr lang="he-IL" dirty="0">
                <a:solidFill>
                  <a:srgbClr val="F79646">
                    <a:lumMod val="50000"/>
                  </a:srgbClr>
                </a:solidFill>
              </a:rPr>
              <a:t>חצי קב עצמות שבא משני </a:t>
            </a:r>
            <a:r>
              <a:rPr lang="he-IL" dirty="0" smtClean="0">
                <a:solidFill>
                  <a:srgbClr val="F79646">
                    <a:lumMod val="50000"/>
                  </a:srgbClr>
                </a:solidFill>
              </a:rPr>
              <a:t>מתים, </a:t>
            </a:r>
            <a:r>
              <a:rPr lang="he-IL" dirty="0">
                <a:solidFill>
                  <a:srgbClr val="F79646">
                    <a:lumMod val="50000"/>
                  </a:srgbClr>
                </a:solidFill>
              </a:rPr>
              <a:t>ועל רביעית דם הבא </a:t>
            </a:r>
            <a:r>
              <a:rPr lang="he-IL" dirty="0" smtClean="0">
                <a:solidFill>
                  <a:srgbClr val="F79646">
                    <a:lumMod val="50000"/>
                  </a:srgbClr>
                </a:solidFill>
              </a:rPr>
              <a:t>משנים, </a:t>
            </a:r>
          </a:p>
          <a:p>
            <a:pPr>
              <a:lnSpc>
                <a:spcPct val="120000"/>
              </a:lnSpc>
            </a:pPr>
            <a:r>
              <a:rPr lang="he-IL" dirty="0" smtClean="0">
                <a:solidFill>
                  <a:srgbClr val="F79646">
                    <a:lumMod val="50000"/>
                  </a:srgbClr>
                </a:solidFill>
              </a:rPr>
              <a:t>ועל </a:t>
            </a:r>
            <a:r>
              <a:rPr lang="he-IL" dirty="0">
                <a:solidFill>
                  <a:srgbClr val="F79646">
                    <a:lumMod val="50000"/>
                  </a:srgbClr>
                </a:solidFill>
              </a:rPr>
              <a:t>עצם כשעורה שנחלק </a:t>
            </a:r>
            <a:r>
              <a:rPr lang="he-IL" dirty="0" smtClean="0">
                <a:solidFill>
                  <a:srgbClr val="F79646">
                    <a:lumMod val="50000"/>
                  </a:srgbClr>
                </a:solidFill>
              </a:rPr>
              <a:t>לשנים, </a:t>
            </a:r>
            <a:r>
              <a:rPr lang="he-IL" dirty="0">
                <a:solidFill>
                  <a:srgbClr val="F79646">
                    <a:lumMod val="50000"/>
                  </a:srgbClr>
                </a:solidFill>
              </a:rPr>
              <a:t>והשדרה </a:t>
            </a:r>
            <a:r>
              <a:rPr lang="he-IL" dirty="0" smtClean="0">
                <a:solidFill>
                  <a:srgbClr val="F79646">
                    <a:lumMod val="50000"/>
                  </a:srgbClr>
                </a:solidFill>
              </a:rPr>
              <a:t>והגולגולת </a:t>
            </a:r>
            <a:r>
              <a:rPr lang="he-IL" dirty="0"/>
              <a:t>-</a:t>
            </a:r>
            <a:endParaRPr lang="he-IL" dirty="0"/>
          </a:p>
          <a:p>
            <a:pPr>
              <a:lnSpc>
                <a:spcPct val="120000"/>
              </a:lnSpc>
            </a:pPr>
            <a:endParaRPr lang="he-IL" sz="400" dirty="0"/>
          </a:p>
          <a:p>
            <a:pPr>
              <a:lnSpc>
                <a:spcPct val="120000"/>
              </a:lnSpc>
            </a:pPr>
            <a:r>
              <a:rPr lang="he-IL" dirty="0"/>
              <a:t>ואי </a:t>
            </a:r>
            <a:r>
              <a:rPr lang="he-IL" dirty="0" err="1"/>
              <a:t>ס''ד</a:t>
            </a:r>
            <a:r>
              <a:rPr lang="he-IL" dirty="0"/>
              <a:t> או שדרה או גולגולת הני שבעה </a:t>
            </a:r>
            <a:r>
              <a:rPr lang="he-IL" dirty="0" err="1" smtClean="0"/>
              <a:t>הויין</a:t>
            </a:r>
            <a:r>
              <a:rPr lang="he-IL" dirty="0" smtClean="0"/>
              <a:t>!</a:t>
            </a:r>
            <a:endParaRPr lang="he-IL" dirty="0" smtClean="0"/>
          </a:p>
          <a:p>
            <a:pPr>
              <a:lnSpc>
                <a:spcPct val="120000"/>
              </a:lnSpc>
            </a:pPr>
            <a:endParaRPr lang="he-IL" dirty="0"/>
          </a:p>
          <a:p>
            <a:pPr>
              <a:lnSpc>
                <a:spcPct val="120000"/>
              </a:lnSpc>
            </a:pPr>
            <a:r>
              <a:rPr lang="he-IL" dirty="0" smtClean="0"/>
              <a:t>כי </a:t>
            </a:r>
            <a:r>
              <a:rPr lang="he-IL" dirty="0" err="1"/>
              <a:t>קתני</a:t>
            </a:r>
            <a:r>
              <a:rPr lang="he-IL" dirty="0"/>
              <a:t> (סימן יחיד שהוא גילח ואחד) כל </a:t>
            </a:r>
            <a:r>
              <a:rPr lang="he-IL" dirty="0" err="1"/>
              <a:t>היכא</a:t>
            </a:r>
            <a:r>
              <a:rPr lang="he-IL" dirty="0"/>
              <a:t> </a:t>
            </a:r>
            <a:r>
              <a:rPr lang="he-IL" dirty="0" err="1"/>
              <a:t>דפליגי</a:t>
            </a:r>
            <a:r>
              <a:rPr lang="he-IL" dirty="0"/>
              <a:t> עליה </a:t>
            </a:r>
            <a:r>
              <a:rPr lang="he-IL" dirty="0" smtClean="0"/>
              <a:t>רבים,</a:t>
            </a:r>
          </a:p>
          <a:p>
            <a:pPr>
              <a:lnSpc>
                <a:spcPct val="120000"/>
              </a:lnSpc>
            </a:pPr>
            <a:r>
              <a:rPr lang="he-IL" dirty="0" err="1" smtClean="0"/>
              <a:t>לאפוקי</a:t>
            </a:r>
            <a:r>
              <a:rPr lang="he-IL" dirty="0" smtClean="0"/>
              <a:t> </a:t>
            </a:r>
            <a:r>
              <a:rPr lang="he-IL" dirty="0"/>
              <a:t>עצם כשעורה </a:t>
            </a:r>
            <a:r>
              <a:rPr lang="he-IL" dirty="0" err="1"/>
              <a:t>דיחיד</a:t>
            </a:r>
            <a:r>
              <a:rPr lang="he-IL" dirty="0"/>
              <a:t> הוא דפליג </a:t>
            </a:r>
            <a:r>
              <a:rPr lang="he-IL" dirty="0" smtClean="0"/>
              <a:t>עליה, </a:t>
            </a:r>
          </a:p>
          <a:p>
            <a:pPr>
              <a:lnSpc>
                <a:spcPct val="120000"/>
              </a:lnSpc>
            </a:pPr>
            <a:r>
              <a:rPr lang="he-IL" dirty="0" err="1" smtClean="0"/>
              <a:t>דתני</a:t>
            </a:r>
            <a:r>
              <a:rPr lang="he-IL" dirty="0" smtClean="0"/>
              <a:t>': </a:t>
            </a:r>
            <a:r>
              <a:rPr lang="he-IL" dirty="0">
                <a:solidFill>
                  <a:srgbClr val="F79646">
                    <a:lumMod val="50000"/>
                  </a:srgbClr>
                </a:solidFill>
              </a:rPr>
              <a:t>עצם כשעורה שנחלק לשנים </a:t>
            </a:r>
            <a:r>
              <a:rPr lang="he-IL" dirty="0" smtClean="0">
                <a:solidFill>
                  <a:srgbClr val="F79646">
                    <a:lumMod val="50000"/>
                  </a:srgbClr>
                </a:solidFill>
              </a:rPr>
              <a:t>- </a:t>
            </a:r>
            <a:r>
              <a:rPr lang="he-IL" dirty="0" err="1" smtClean="0">
                <a:solidFill>
                  <a:srgbClr val="F79646">
                    <a:lumMod val="50000"/>
                  </a:srgbClr>
                </a:solidFill>
              </a:rPr>
              <a:t>ר</a:t>
            </a:r>
            <a:r>
              <a:rPr lang="he-IL" dirty="0" err="1">
                <a:solidFill>
                  <a:srgbClr val="F79646">
                    <a:lumMod val="50000"/>
                  </a:srgbClr>
                </a:solidFill>
              </a:rPr>
              <a:t>''ע</a:t>
            </a:r>
            <a:r>
              <a:rPr lang="he-IL" dirty="0">
                <a:solidFill>
                  <a:srgbClr val="F79646">
                    <a:lumMod val="50000"/>
                  </a:srgbClr>
                </a:solidFill>
              </a:rPr>
              <a:t> </a:t>
            </a:r>
            <a:r>
              <a:rPr lang="he-IL" dirty="0" smtClean="0">
                <a:solidFill>
                  <a:srgbClr val="F79646">
                    <a:lumMod val="50000"/>
                  </a:srgbClr>
                </a:solidFill>
              </a:rPr>
              <a:t>מטמא, </a:t>
            </a:r>
            <a:r>
              <a:rPr lang="he-IL" dirty="0">
                <a:solidFill>
                  <a:srgbClr val="F79646">
                    <a:lumMod val="50000"/>
                  </a:srgbClr>
                </a:solidFill>
              </a:rPr>
              <a:t>ורבי יוחנן בן </a:t>
            </a:r>
            <a:r>
              <a:rPr lang="he-IL" dirty="0" err="1">
                <a:solidFill>
                  <a:srgbClr val="F79646">
                    <a:lumMod val="50000"/>
                  </a:srgbClr>
                </a:solidFill>
              </a:rPr>
              <a:t>נורי</a:t>
            </a:r>
            <a:r>
              <a:rPr lang="he-IL" dirty="0">
                <a:solidFill>
                  <a:srgbClr val="F79646">
                    <a:lumMod val="50000"/>
                  </a:srgbClr>
                </a:solidFill>
              </a:rPr>
              <a:t> </a:t>
            </a:r>
            <a:r>
              <a:rPr lang="he-IL" dirty="0">
                <a:solidFill>
                  <a:srgbClr val="F79646">
                    <a:lumMod val="50000"/>
                  </a:srgbClr>
                </a:solidFill>
              </a:rPr>
              <a:t>מטהר</a:t>
            </a:r>
            <a:r>
              <a:rPr lang="he-IL" dirty="0" smtClean="0"/>
              <a:t>.</a:t>
            </a:r>
          </a:p>
          <a:p>
            <a:pPr>
              <a:lnSpc>
                <a:spcPct val="120000"/>
              </a:lnSpc>
            </a:pPr>
            <a:endParaRPr lang="he-IL" sz="1300" dirty="0"/>
          </a:p>
          <a:p>
            <a:pPr>
              <a:lnSpc>
                <a:spcPct val="120000"/>
              </a:lnSpc>
            </a:pPr>
            <a:r>
              <a:rPr lang="he-IL" dirty="0" smtClean="0"/>
              <a:t> </a:t>
            </a:r>
            <a:endParaRPr lang="he-IL" dirty="0">
              <a:solidFill>
                <a:srgbClr val="F79646">
                  <a:lumMod val="50000"/>
                </a:srgbClr>
              </a:solidFill>
            </a:endParaRPr>
          </a:p>
        </p:txBody>
      </p:sp>
      <p:sp>
        <p:nvSpPr>
          <p:cNvPr id="5" name="TextBox 4"/>
          <p:cNvSpPr txBox="1"/>
          <p:nvPr/>
        </p:nvSpPr>
        <p:spPr>
          <a:xfrm>
            <a:off x="8448600" y="159496"/>
            <a:ext cx="515888" cy="369332"/>
          </a:xfrm>
          <a:prstGeom prst="rect">
            <a:avLst/>
          </a:prstGeom>
          <a:noFill/>
        </p:spPr>
        <p:txBody>
          <a:bodyPr wrap="square" rtlCol="1">
            <a:spAutoFit/>
          </a:bodyPr>
          <a:lstStyle/>
          <a:p>
            <a:r>
              <a:rPr lang="he-IL" dirty="0"/>
              <a:t>❸</a:t>
            </a:r>
            <a:endParaRPr lang="he-IL" dirty="0"/>
          </a:p>
        </p:txBody>
      </p:sp>
      <p:sp>
        <p:nvSpPr>
          <p:cNvPr id="8" name="TextBox 7"/>
          <p:cNvSpPr txBox="1"/>
          <p:nvPr/>
        </p:nvSpPr>
        <p:spPr>
          <a:xfrm>
            <a:off x="8344992" y="1945988"/>
            <a:ext cx="576064" cy="215444"/>
          </a:xfrm>
          <a:prstGeom prst="rect">
            <a:avLst/>
          </a:prstGeom>
          <a:noFill/>
        </p:spPr>
        <p:txBody>
          <a:bodyPr wrap="square" rtlCol="1">
            <a:spAutoFit/>
          </a:bodyPr>
          <a:lstStyle/>
          <a:p>
            <a:r>
              <a:rPr lang="he-IL" sz="800" dirty="0" smtClean="0"/>
              <a:t>עמוד ב</a:t>
            </a:r>
            <a:endParaRPr lang="he-IL" sz="800" dirty="0"/>
          </a:p>
        </p:txBody>
      </p:sp>
      <p:sp>
        <p:nvSpPr>
          <p:cNvPr id="6" name="TextBox 5"/>
          <p:cNvSpPr txBox="1"/>
          <p:nvPr/>
        </p:nvSpPr>
        <p:spPr>
          <a:xfrm>
            <a:off x="8448600" y="2551184"/>
            <a:ext cx="472456" cy="1092607"/>
          </a:xfrm>
          <a:prstGeom prst="rect">
            <a:avLst/>
          </a:prstGeom>
          <a:noFill/>
        </p:spPr>
        <p:txBody>
          <a:bodyPr wrap="square" rtlCol="1">
            <a:spAutoFit/>
          </a:bodyPr>
          <a:lstStyle/>
          <a:p>
            <a:r>
              <a:rPr lang="he-IL" sz="1500" dirty="0" smtClean="0"/>
              <a:t>①</a:t>
            </a:r>
          </a:p>
          <a:p>
            <a:endParaRPr lang="he-IL" sz="1500" dirty="0" smtClean="0"/>
          </a:p>
          <a:p>
            <a:endParaRPr lang="he-IL" sz="1500" dirty="0" smtClean="0"/>
          </a:p>
          <a:p>
            <a:endParaRPr lang="he-IL" sz="2000" dirty="0"/>
          </a:p>
        </p:txBody>
      </p:sp>
    </p:spTree>
    <p:extLst>
      <p:ext uri="{BB962C8B-B14F-4D97-AF65-F5344CB8AC3E}">
        <p14:creationId xmlns:p14="http://schemas.microsoft.com/office/powerpoint/2010/main" val="37181424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91932" y="35332"/>
            <a:ext cx="1783612" cy="646331"/>
          </a:xfrm>
          <a:prstGeom prst="rect">
            <a:avLst/>
          </a:prstGeom>
          <a:noFill/>
        </p:spPr>
        <p:txBody>
          <a:bodyPr wrap="square" rtlCol="1">
            <a:spAutoFit/>
          </a:bodyPr>
          <a:lstStyle/>
          <a:p>
            <a:r>
              <a:rPr lang="he-IL" b="1" dirty="0" smtClean="0">
                <a:solidFill>
                  <a:schemeClr val="bg1">
                    <a:lumMod val="50000"/>
                  </a:schemeClr>
                </a:solidFill>
              </a:rPr>
              <a:t>דף </a:t>
            </a:r>
            <a:r>
              <a:rPr lang="he-IL" b="1" dirty="0" smtClean="0">
                <a:solidFill>
                  <a:schemeClr val="bg1">
                    <a:lumMod val="50000"/>
                  </a:schemeClr>
                </a:solidFill>
              </a:rPr>
              <a:t>נב</a:t>
            </a:r>
            <a:r>
              <a:rPr lang="he-IL" b="1" dirty="0" smtClean="0">
                <a:solidFill>
                  <a:schemeClr val="bg1">
                    <a:lumMod val="50000"/>
                  </a:schemeClr>
                </a:solidFill>
              </a:rPr>
              <a:t> </a:t>
            </a:r>
            <a:r>
              <a:rPr lang="he-IL" b="1" dirty="0" smtClean="0">
                <a:solidFill>
                  <a:schemeClr val="bg1">
                    <a:lumMod val="50000"/>
                  </a:schemeClr>
                </a:solidFill>
              </a:rPr>
              <a:t>עמוד </a:t>
            </a:r>
            <a:r>
              <a:rPr lang="he-IL" b="1" dirty="0" smtClean="0">
                <a:solidFill>
                  <a:schemeClr val="bg1">
                    <a:lumMod val="50000"/>
                  </a:schemeClr>
                </a:solidFill>
              </a:rPr>
              <a:t>א - דף נב עמוד ב</a:t>
            </a:r>
            <a:endParaRPr lang="he-IL" b="1" dirty="0">
              <a:solidFill>
                <a:schemeClr val="bg1">
                  <a:lumMod val="50000"/>
                </a:schemeClr>
              </a:solidFill>
            </a:endParaRPr>
          </a:p>
        </p:txBody>
      </p:sp>
      <p:sp>
        <p:nvSpPr>
          <p:cNvPr id="4" name="TextBox 3"/>
          <p:cNvSpPr txBox="1"/>
          <p:nvPr/>
        </p:nvSpPr>
        <p:spPr>
          <a:xfrm>
            <a:off x="395536" y="116632"/>
            <a:ext cx="8053064" cy="4635115"/>
          </a:xfrm>
          <a:prstGeom prst="rect">
            <a:avLst/>
          </a:prstGeom>
          <a:noFill/>
        </p:spPr>
        <p:txBody>
          <a:bodyPr wrap="square" rtlCol="1">
            <a:spAutoFit/>
          </a:bodyPr>
          <a:lstStyle/>
          <a:p>
            <a:pPr>
              <a:lnSpc>
                <a:spcPct val="120000"/>
              </a:lnSpc>
            </a:pPr>
            <a:r>
              <a:rPr lang="he-IL" dirty="0" smtClean="0"/>
              <a:t>תא </a:t>
            </a:r>
            <a:r>
              <a:rPr lang="he-IL" dirty="0"/>
              <a:t>שמע </a:t>
            </a:r>
            <a:r>
              <a:rPr lang="he-IL" dirty="0" err="1" smtClean="0"/>
              <a:t>ממניינא</a:t>
            </a:r>
            <a:r>
              <a:rPr lang="he-IL" dirty="0" smtClean="0"/>
              <a:t>: </a:t>
            </a:r>
          </a:p>
          <a:p>
            <a:pPr>
              <a:lnSpc>
                <a:spcPct val="120000"/>
              </a:lnSpc>
            </a:pPr>
            <a:r>
              <a:rPr lang="he-IL" dirty="0">
                <a:solidFill>
                  <a:srgbClr val="F79646">
                    <a:lumMod val="50000"/>
                  </a:srgbClr>
                </a:solidFill>
              </a:rPr>
              <a:t>ומה </a:t>
            </a:r>
            <a:r>
              <a:rPr lang="he-IL" dirty="0">
                <a:solidFill>
                  <a:srgbClr val="F79646">
                    <a:lumMod val="50000"/>
                  </a:srgbClr>
                </a:solidFill>
              </a:rPr>
              <a:t>הן ששה דברים שרבי עקיבא מטמא וחכמים </a:t>
            </a:r>
            <a:r>
              <a:rPr lang="he-IL" dirty="0" err="1" smtClean="0">
                <a:solidFill>
                  <a:srgbClr val="F79646">
                    <a:lumMod val="50000"/>
                  </a:srgbClr>
                </a:solidFill>
              </a:rPr>
              <a:t>מטהרין</a:t>
            </a:r>
            <a:r>
              <a:rPr lang="he-IL" dirty="0" smtClean="0">
                <a:solidFill>
                  <a:srgbClr val="F79646">
                    <a:lumMod val="50000"/>
                  </a:srgbClr>
                </a:solidFill>
              </a:rPr>
              <a:t>?</a:t>
            </a:r>
          </a:p>
          <a:p>
            <a:pPr>
              <a:lnSpc>
                <a:spcPct val="120000"/>
              </a:lnSpc>
            </a:pPr>
            <a:r>
              <a:rPr lang="he-IL" dirty="0" smtClean="0">
                <a:solidFill>
                  <a:srgbClr val="F79646">
                    <a:lumMod val="50000"/>
                  </a:srgbClr>
                </a:solidFill>
              </a:rPr>
              <a:t>על </a:t>
            </a:r>
            <a:r>
              <a:rPr lang="he-IL" dirty="0">
                <a:solidFill>
                  <a:srgbClr val="F79646">
                    <a:lumMod val="50000"/>
                  </a:srgbClr>
                </a:solidFill>
              </a:rPr>
              <a:t>אבר מן המת שבא משני </a:t>
            </a:r>
            <a:r>
              <a:rPr lang="he-IL" dirty="0" smtClean="0">
                <a:solidFill>
                  <a:srgbClr val="F79646">
                    <a:lumMod val="50000"/>
                  </a:srgbClr>
                </a:solidFill>
              </a:rPr>
              <a:t>מתים, </a:t>
            </a:r>
            <a:r>
              <a:rPr lang="he-IL" dirty="0">
                <a:solidFill>
                  <a:srgbClr val="F79646">
                    <a:lumMod val="50000"/>
                  </a:srgbClr>
                </a:solidFill>
              </a:rPr>
              <a:t>ועל אבר מן החי שבא משני בני </a:t>
            </a:r>
            <a:r>
              <a:rPr lang="he-IL" dirty="0" smtClean="0">
                <a:solidFill>
                  <a:srgbClr val="F79646">
                    <a:lumMod val="50000"/>
                  </a:srgbClr>
                </a:solidFill>
              </a:rPr>
              <a:t>אדם, </a:t>
            </a:r>
          </a:p>
          <a:p>
            <a:pPr>
              <a:lnSpc>
                <a:spcPct val="120000"/>
              </a:lnSpc>
            </a:pPr>
            <a:r>
              <a:rPr lang="he-IL" dirty="0" smtClean="0">
                <a:solidFill>
                  <a:srgbClr val="F79646">
                    <a:lumMod val="50000"/>
                  </a:srgbClr>
                </a:solidFill>
              </a:rPr>
              <a:t>ועל </a:t>
            </a:r>
            <a:r>
              <a:rPr lang="he-IL" dirty="0">
                <a:solidFill>
                  <a:srgbClr val="F79646">
                    <a:lumMod val="50000"/>
                  </a:srgbClr>
                </a:solidFill>
              </a:rPr>
              <a:t>חצי קב עצמות שבא משני </a:t>
            </a:r>
            <a:r>
              <a:rPr lang="he-IL" dirty="0" smtClean="0">
                <a:solidFill>
                  <a:srgbClr val="F79646">
                    <a:lumMod val="50000"/>
                  </a:srgbClr>
                </a:solidFill>
              </a:rPr>
              <a:t>מתים, </a:t>
            </a:r>
            <a:r>
              <a:rPr lang="he-IL" dirty="0">
                <a:solidFill>
                  <a:srgbClr val="F79646">
                    <a:lumMod val="50000"/>
                  </a:srgbClr>
                </a:solidFill>
              </a:rPr>
              <a:t>ועל רביעית דם הבא </a:t>
            </a:r>
            <a:r>
              <a:rPr lang="he-IL" dirty="0" smtClean="0">
                <a:solidFill>
                  <a:srgbClr val="F79646">
                    <a:lumMod val="50000"/>
                  </a:srgbClr>
                </a:solidFill>
              </a:rPr>
              <a:t>משנים, </a:t>
            </a:r>
          </a:p>
          <a:p>
            <a:pPr>
              <a:lnSpc>
                <a:spcPct val="120000"/>
              </a:lnSpc>
            </a:pPr>
            <a:r>
              <a:rPr lang="he-IL" dirty="0" smtClean="0">
                <a:solidFill>
                  <a:srgbClr val="F79646">
                    <a:lumMod val="50000"/>
                  </a:srgbClr>
                </a:solidFill>
              </a:rPr>
              <a:t>ועל </a:t>
            </a:r>
            <a:r>
              <a:rPr lang="he-IL" dirty="0">
                <a:solidFill>
                  <a:srgbClr val="F79646">
                    <a:lumMod val="50000"/>
                  </a:srgbClr>
                </a:solidFill>
              </a:rPr>
              <a:t>עצם כשעורה שנחלק </a:t>
            </a:r>
            <a:r>
              <a:rPr lang="he-IL" dirty="0" smtClean="0">
                <a:solidFill>
                  <a:srgbClr val="F79646">
                    <a:lumMod val="50000"/>
                  </a:srgbClr>
                </a:solidFill>
              </a:rPr>
              <a:t>לשנים, </a:t>
            </a:r>
            <a:r>
              <a:rPr lang="he-IL" dirty="0">
                <a:solidFill>
                  <a:srgbClr val="F79646">
                    <a:lumMod val="50000"/>
                  </a:srgbClr>
                </a:solidFill>
              </a:rPr>
              <a:t>והשדרה </a:t>
            </a:r>
            <a:r>
              <a:rPr lang="he-IL" dirty="0" smtClean="0">
                <a:solidFill>
                  <a:srgbClr val="F79646">
                    <a:lumMod val="50000"/>
                  </a:srgbClr>
                </a:solidFill>
              </a:rPr>
              <a:t>והגולגולת </a:t>
            </a:r>
            <a:r>
              <a:rPr lang="he-IL" dirty="0"/>
              <a:t>-</a:t>
            </a:r>
            <a:endParaRPr lang="he-IL" dirty="0"/>
          </a:p>
          <a:p>
            <a:pPr>
              <a:lnSpc>
                <a:spcPct val="120000"/>
              </a:lnSpc>
            </a:pPr>
            <a:endParaRPr lang="he-IL" sz="400" dirty="0"/>
          </a:p>
          <a:p>
            <a:pPr>
              <a:lnSpc>
                <a:spcPct val="120000"/>
              </a:lnSpc>
            </a:pPr>
            <a:r>
              <a:rPr lang="he-IL" dirty="0"/>
              <a:t>ואי </a:t>
            </a:r>
            <a:r>
              <a:rPr lang="he-IL" dirty="0" err="1"/>
              <a:t>ס''ד</a:t>
            </a:r>
            <a:r>
              <a:rPr lang="he-IL" dirty="0"/>
              <a:t> או שדרה או גולגולת הני שבעה </a:t>
            </a:r>
            <a:r>
              <a:rPr lang="he-IL" dirty="0" err="1" smtClean="0"/>
              <a:t>הויין</a:t>
            </a:r>
            <a:r>
              <a:rPr lang="he-IL" dirty="0" smtClean="0"/>
              <a:t>!</a:t>
            </a:r>
            <a:endParaRPr lang="he-IL" dirty="0" smtClean="0"/>
          </a:p>
          <a:p>
            <a:pPr>
              <a:lnSpc>
                <a:spcPct val="120000"/>
              </a:lnSpc>
            </a:pPr>
            <a:endParaRPr lang="he-IL" dirty="0"/>
          </a:p>
          <a:p>
            <a:pPr>
              <a:lnSpc>
                <a:spcPct val="120000"/>
              </a:lnSpc>
            </a:pPr>
            <a:r>
              <a:rPr lang="he-IL" dirty="0" smtClean="0"/>
              <a:t>כי </a:t>
            </a:r>
            <a:r>
              <a:rPr lang="he-IL" dirty="0" err="1"/>
              <a:t>קתני</a:t>
            </a:r>
            <a:r>
              <a:rPr lang="he-IL" dirty="0"/>
              <a:t> (סימן יחיד שהוא גילח ואחד) כל </a:t>
            </a:r>
            <a:r>
              <a:rPr lang="he-IL" dirty="0" err="1"/>
              <a:t>היכא</a:t>
            </a:r>
            <a:r>
              <a:rPr lang="he-IL" dirty="0"/>
              <a:t> </a:t>
            </a:r>
            <a:r>
              <a:rPr lang="he-IL" dirty="0" err="1"/>
              <a:t>דפליגי</a:t>
            </a:r>
            <a:r>
              <a:rPr lang="he-IL" dirty="0"/>
              <a:t> עליה </a:t>
            </a:r>
            <a:r>
              <a:rPr lang="he-IL" dirty="0" smtClean="0"/>
              <a:t>רבים,</a:t>
            </a:r>
          </a:p>
          <a:p>
            <a:pPr>
              <a:lnSpc>
                <a:spcPct val="120000"/>
              </a:lnSpc>
            </a:pPr>
            <a:r>
              <a:rPr lang="he-IL" dirty="0" err="1" smtClean="0"/>
              <a:t>לאפוקי</a:t>
            </a:r>
            <a:r>
              <a:rPr lang="he-IL" dirty="0" smtClean="0"/>
              <a:t> </a:t>
            </a:r>
            <a:r>
              <a:rPr lang="he-IL" dirty="0"/>
              <a:t>עצם כשעורה </a:t>
            </a:r>
            <a:r>
              <a:rPr lang="he-IL" dirty="0" err="1"/>
              <a:t>דיחיד</a:t>
            </a:r>
            <a:r>
              <a:rPr lang="he-IL" dirty="0"/>
              <a:t> הוא דפליג </a:t>
            </a:r>
            <a:r>
              <a:rPr lang="he-IL" dirty="0" smtClean="0"/>
              <a:t>עליה, </a:t>
            </a:r>
          </a:p>
          <a:p>
            <a:pPr>
              <a:lnSpc>
                <a:spcPct val="120000"/>
              </a:lnSpc>
            </a:pPr>
            <a:r>
              <a:rPr lang="he-IL" dirty="0" err="1" smtClean="0"/>
              <a:t>דתני</a:t>
            </a:r>
            <a:r>
              <a:rPr lang="he-IL" dirty="0" smtClean="0"/>
              <a:t>': </a:t>
            </a:r>
            <a:r>
              <a:rPr lang="he-IL" dirty="0">
                <a:solidFill>
                  <a:srgbClr val="F79646">
                    <a:lumMod val="50000"/>
                  </a:srgbClr>
                </a:solidFill>
              </a:rPr>
              <a:t>עצם כשעורה שנחלק לשנים </a:t>
            </a:r>
            <a:r>
              <a:rPr lang="he-IL" dirty="0" smtClean="0">
                <a:solidFill>
                  <a:srgbClr val="F79646">
                    <a:lumMod val="50000"/>
                  </a:srgbClr>
                </a:solidFill>
              </a:rPr>
              <a:t>- </a:t>
            </a:r>
            <a:r>
              <a:rPr lang="he-IL" dirty="0" err="1" smtClean="0">
                <a:solidFill>
                  <a:srgbClr val="F79646">
                    <a:lumMod val="50000"/>
                  </a:srgbClr>
                </a:solidFill>
              </a:rPr>
              <a:t>ר</a:t>
            </a:r>
            <a:r>
              <a:rPr lang="he-IL" dirty="0" err="1">
                <a:solidFill>
                  <a:srgbClr val="F79646">
                    <a:lumMod val="50000"/>
                  </a:srgbClr>
                </a:solidFill>
              </a:rPr>
              <a:t>''ע</a:t>
            </a:r>
            <a:r>
              <a:rPr lang="he-IL" dirty="0">
                <a:solidFill>
                  <a:srgbClr val="F79646">
                    <a:lumMod val="50000"/>
                  </a:srgbClr>
                </a:solidFill>
              </a:rPr>
              <a:t> </a:t>
            </a:r>
            <a:r>
              <a:rPr lang="he-IL" dirty="0" smtClean="0">
                <a:solidFill>
                  <a:srgbClr val="F79646">
                    <a:lumMod val="50000"/>
                  </a:srgbClr>
                </a:solidFill>
              </a:rPr>
              <a:t>מטמא, </a:t>
            </a:r>
            <a:r>
              <a:rPr lang="he-IL" dirty="0">
                <a:solidFill>
                  <a:srgbClr val="F79646">
                    <a:lumMod val="50000"/>
                  </a:srgbClr>
                </a:solidFill>
              </a:rPr>
              <a:t>ורבי יוחנן בן </a:t>
            </a:r>
            <a:r>
              <a:rPr lang="he-IL" dirty="0" err="1">
                <a:solidFill>
                  <a:srgbClr val="F79646">
                    <a:lumMod val="50000"/>
                  </a:srgbClr>
                </a:solidFill>
              </a:rPr>
              <a:t>נורי</a:t>
            </a:r>
            <a:r>
              <a:rPr lang="he-IL" dirty="0">
                <a:solidFill>
                  <a:srgbClr val="F79646">
                    <a:lumMod val="50000"/>
                  </a:srgbClr>
                </a:solidFill>
              </a:rPr>
              <a:t> </a:t>
            </a:r>
            <a:r>
              <a:rPr lang="he-IL" dirty="0">
                <a:solidFill>
                  <a:srgbClr val="F79646">
                    <a:lumMod val="50000"/>
                  </a:srgbClr>
                </a:solidFill>
              </a:rPr>
              <a:t>מטהר</a:t>
            </a:r>
            <a:r>
              <a:rPr lang="he-IL" dirty="0" smtClean="0"/>
              <a:t>.</a:t>
            </a:r>
          </a:p>
          <a:p>
            <a:pPr>
              <a:lnSpc>
                <a:spcPct val="120000"/>
              </a:lnSpc>
            </a:pPr>
            <a:endParaRPr lang="he-IL" sz="1300" dirty="0"/>
          </a:p>
          <a:p>
            <a:pPr>
              <a:lnSpc>
                <a:spcPct val="120000"/>
              </a:lnSpc>
            </a:pPr>
            <a:r>
              <a:rPr lang="he-IL" dirty="0" smtClean="0"/>
              <a:t>ואי </a:t>
            </a:r>
            <a:r>
              <a:rPr lang="he-IL" dirty="0" err="1"/>
              <a:t>בעית</a:t>
            </a:r>
            <a:r>
              <a:rPr lang="he-IL" dirty="0"/>
              <a:t> </a:t>
            </a:r>
            <a:r>
              <a:rPr lang="he-IL" dirty="0" smtClean="0"/>
              <a:t>אימא: </a:t>
            </a:r>
            <a:r>
              <a:rPr lang="he-IL" dirty="0"/>
              <a:t>כי </a:t>
            </a:r>
            <a:r>
              <a:rPr lang="he-IL" dirty="0" err="1"/>
              <a:t>קתני</a:t>
            </a:r>
            <a:r>
              <a:rPr lang="he-IL" dirty="0"/>
              <a:t> אבר מן </a:t>
            </a:r>
            <a:r>
              <a:rPr lang="he-IL" dirty="0" smtClean="0"/>
              <a:t>המת, </a:t>
            </a:r>
            <a:r>
              <a:rPr lang="he-IL" dirty="0"/>
              <a:t>אבר מן החי לא </a:t>
            </a:r>
            <a:r>
              <a:rPr lang="he-IL" dirty="0" err="1" smtClean="0"/>
              <a:t>קתני</a:t>
            </a:r>
            <a:r>
              <a:rPr lang="he-IL" dirty="0" smtClean="0"/>
              <a:t>.</a:t>
            </a:r>
          </a:p>
          <a:p>
            <a:pPr>
              <a:lnSpc>
                <a:spcPct val="120000"/>
              </a:lnSpc>
            </a:pPr>
            <a:endParaRPr lang="he-IL" sz="1300" dirty="0" smtClean="0"/>
          </a:p>
          <a:p>
            <a:pPr>
              <a:lnSpc>
                <a:spcPct val="120000"/>
              </a:lnSpc>
            </a:pPr>
            <a:r>
              <a:rPr lang="he-IL" dirty="0" smtClean="0"/>
              <a:t> </a:t>
            </a:r>
            <a:endParaRPr lang="he-IL" dirty="0">
              <a:solidFill>
                <a:srgbClr val="F79646">
                  <a:lumMod val="50000"/>
                </a:srgbClr>
              </a:solidFill>
            </a:endParaRPr>
          </a:p>
        </p:txBody>
      </p:sp>
      <p:sp>
        <p:nvSpPr>
          <p:cNvPr id="5" name="TextBox 4"/>
          <p:cNvSpPr txBox="1"/>
          <p:nvPr/>
        </p:nvSpPr>
        <p:spPr>
          <a:xfrm>
            <a:off x="8448600" y="159496"/>
            <a:ext cx="515888" cy="369332"/>
          </a:xfrm>
          <a:prstGeom prst="rect">
            <a:avLst/>
          </a:prstGeom>
          <a:noFill/>
        </p:spPr>
        <p:txBody>
          <a:bodyPr wrap="square" rtlCol="1">
            <a:spAutoFit/>
          </a:bodyPr>
          <a:lstStyle/>
          <a:p>
            <a:r>
              <a:rPr lang="he-IL" dirty="0"/>
              <a:t>❸</a:t>
            </a:r>
            <a:endParaRPr lang="he-IL" dirty="0"/>
          </a:p>
        </p:txBody>
      </p:sp>
      <p:sp>
        <p:nvSpPr>
          <p:cNvPr id="8" name="TextBox 7"/>
          <p:cNvSpPr txBox="1"/>
          <p:nvPr/>
        </p:nvSpPr>
        <p:spPr>
          <a:xfrm>
            <a:off x="8344992" y="1945988"/>
            <a:ext cx="576064" cy="215444"/>
          </a:xfrm>
          <a:prstGeom prst="rect">
            <a:avLst/>
          </a:prstGeom>
          <a:noFill/>
        </p:spPr>
        <p:txBody>
          <a:bodyPr wrap="square" rtlCol="1">
            <a:spAutoFit/>
          </a:bodyPr>
          <a:lstStyle/>
          <a:p>
            <a:r>
              <a:rPr lang="he-IL" sz="800" dirty="0" smtClean="0"/>
              <a:t>עמוד ב</a:t>
            </a:r>
            <a:endParaRPr lang="he-IL" sz="800" dirty="0"/>
          </a:p>
        </p:txBody>
      </p:sp>
      <p:sp>
        <p:nvSpPr>
          <p:cNvPr id="6" name="TextBox 5"/>
          <p:cNvSpPr txBox="1"/>
          <p:nvPr/>
        </p:nvSpPr>
        <p:spPr>
          <a:xfrm>
            <a:off x="8448600" y="2551184"/>
            <a:ext cx="472456" cy="1892826"/>
          </a:xfrm>
          <a:prstGeom prst="rect">
            <a:avLst/>
          </a:prstGeom>
          <a:noFill/>
        </p:spPr>
        <p:txBody>
          <a:bodyPr wrap="square" rtlCol="1">
            <a:spAutoFit/>
          </a:bodyPr>
          <a:lstStyle/>
          <a:p>
            <a:r>
              <a:rPr lang="he-IL" sz="1500" dirty="0" smtClean="0"/>
              <a:t>①</a:t>
            </a:r>
          </a:p>
          <a:p>
            <a:endParaRPr lang="he-IL" sz="1500" dirty="0" smtClean="0"/>
          </a:p>
          <a:p>
            <a:endParaRPr lang="he-IL" sz="1500" dirty="0" smtClean="0"/>
          </a:p>
          <a:p>
            <a:endParaRPr lang="he-IL" sz="2000" dirty="0"/>
          </a:p>
          <a:p>
            <a:endParaRPr lang="he-IL" sz="1500" dirty="0"/>
          </a:p>
          <a:p>
            <a:r>
              <a:rPr lang="he-IL" sz="1500" dirty="0" smtClean="0"/>
              <a:t>②</a:t>
            </a:r>
          </a:p>
          <a:p>
            <a:endParaRPr lang="he-IL" sz="2200" dirty="0"/>
          </a:p>
        </p:txBody>
      </p:sp>
    </p:spTree>
    <p:extLst>
      <p:ext uri="{BB962C8B-B14F-4D97-AF65-F5344CB8AC3E}">
        <p14:creationId xmlns:p14="http://schemas.microsoft.com/office/powerpoint/2010/main" val="33702079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91932" y="35332"/>
            <a:ext cx="1783612" cy="646331"/>
          </a:xfrm>
          <a:prstGeom prst="rect">
            <a:avLst/>
          </a:prstGeom>
          <a:noFill/>
        </p:spPr>
        <p:txBody>
          <a:bodyPr wrap="square" rtlCol="1">
            <a:spAutoFit/>
          </a:bodyPr>
          <a:lstStyle/>
          <a:p>
            <a:r>
              <a:rPr lang="he-IL" b="1" dirty="0" smtClean="0">
                <a:solidFill>
                  <a:schemeClr val="bg1">
                    <a:lumMod val="50000"/>
                  </a:schemeClr>
                </a:solidFill>
              </a:rPr>
              <a:t>דף </a:t>
            </a:r>
            <a:r>
              <a:rPr lang="he-IL" b="1" dirty="0" smtClean="0">
                <a:solidFill>
                  <a:schemeClr val="bg1">
                    <a:lumMod val="50000"/>
                  </a:schemeClr>
                </a:solidFill>
              </a:rPr>
              <a:t>נב</a:t>
            </a:r>
            <a:r>
              <a:rPr lang="he-IL" b="1" dirty="0" smtClean="0">
                <a:solidFill>
                  <a:schemeClr val="bg1">
                    <a:lumMod val="50000"/>
                  </a:schemeClr>
                </a:solidFill>
              </a:rPr>
              <a:t> </a:t>
            </a:r>
            <a:r>
              <a:rPr lang="he-IL" b="1" dirty="0" smtClean="0">
                <a:solidFill>
                  <a:schemeClr val="bg1">
                    <a:lumMod val="50000"/>
                  </a:schemeClr>
                </a:solidFill>
              </a:rPr>
              <a:t>עמוד </a:t>
            </a:r>
            <a:r>
              <a:rPr lang="he-IL" b="1" dirty="0" smtClean="0">
                <a:solidFill>
                  <a:schemeClr val="bg1">
                    <a:lumMod val="50000"/>
                  </a:schemeClr>
                </a:solidFill>
              </a:rPr>
              <a:t>א - דף נב עמוד ב</a:t>
            </a:r>
            <a:endParaRPr lang="he-IL" b="1" dirty="0">
              <a:solidFill>
                <a:schemeClr val="bg1">
                  <a:lumMod val="50000"/>
                </a:schemeClr>
              </a:solidFill>
            </a:endParaRPr>
          </a:p>
        </p:txBody>
      </p:sp>
      <p:sp>
        <p:nvSpPr>
          <p:cNvPr id="4" name="TextBox 3"/>
          <p:cNvSpPr txBox="1"/>
          <p:nvPr/>
        </p:nvSpPr>
        <p:spPr>
          <a:xfrm>
            <a:off x="395536" y="116632"/>
            <a:ext cx="8053064" cy="5207579"/>
          </a:xfrm>
          <a:prstGeom prst="rect">
            <a:avLst/>
          </a:prstGeom>
          <a:noFill/>
        </p:spPr>
        <p:txBody>
          <a:bodyPr wrap="square" rtlCol="1">
            <a:spAutoFit/>
          </a:bodyPr>
          <a:lstStyle/>
          <a:p>
            <a:pPr>
              <a:lnSpc>
                <a:spcPct val="120000"/>
              </a:lnSpc>
            </a:pPr>
            <a:r>
              <a:rPr lang="he-IL" dirty="0" smtClean="0"/>
              <a:t>תא </a:t>
            </a:r>
            <a:r>
              <a:rPr lang="he-IL" dirty="0"/>
              <a:t>שמע </a:t>
            </a:r>
            <a:r>
              <a:rPr lang="he-IL" dirty="0" err="1" smtClean="0"/>
              <a:t>ממניינא</a:t>
            </a:r>
            <a:r>
              <a:rPr lang="he-IL" dirty="0" smtClean="0"/>
              <a:t>: </a:t>
            </a:r>
          </a:p>
          <a:p>
            <a:pPr>
              <a:lnSpc>
                <a:spcPct val="120000"/>
              </a:lnSpc>
            </a:pPr>
            <a:r>
              <a:rPr lang="he-IL" dirty="0">
                <a:solidFill>
                  <a:srgbClr val="F79646">
                    <a:lumMod val="50000"/>
                  </a:srgbClr>
                </a:solidFill>
              </a:rPr>
              <a:t>ומה </a:t>
            </a:r>
            <a:r>
              <a:rPr lang="he-IL" dirty="0">
                <a:solidFill>
                  <a:srgbClr val="F79646">
                    <a:lumMod val="50000"/>
                  </a:srgbClr>
                </a:solidFill>
              </a:rPr>
              <a:t>הן ששה דברים שרבי עקיבא מטמא וחכמים </a:t>
            </a:r>
            <a:r>
              <a:rPr lang="he-IL" dirty="0" err="1" smtClean="0">
                <a:solidFill>
                  <a:srgbClr val="F79646">
                    <a:lumMod val="50000"/>
                  </a:srgbClr>
                </a:solidFill>
              </a:rPr>
              <a:t>מטהרין</a:t>
            </a:r>
            <a:r>
              <a:rPr lang="he-IL" dirty="0" smtClean="0">
                <a:solidFill>
                  <a:srgbClr val="F79646">
                    <a:lumMod val="50000"/>
                  </a:srgbClr>
                </a:solidFill>
              </a:rPr>
              <a:t>?</a:t>
            </a:r>
          </a:p>
          <a:p>
            <a:pPr>
              <a:lnSpc>
                <a:spcPct val="120000"/>
              </a:lnSpc>
            </a:pPr>
            <a:r>
              <a:rPr lang="he-IL" dirty="0" smtClean="0">
                <a:solidFill>
                  <a:srgbClr val="F79646">
                    <a:lumMod val="50000"/>
                  </a:srgbClr>
                </a:solidFill>
              </a:rPr>
              <a:t>על </a:t>
            </a:r>
            <a:r>
              <a:rPr lang="he-IL" dirty="0">
                <a:solidFill>
                  <a:srgbClr val="F79646">
                    <a:lumMod val="50000"/>
                  </a:srgbClr>
                </a:solidFill>
              </a:rPr>
              <a:t>אבר מן המת שבא משני </a:t>
            </a:r>
            <a:r>
              <a:rPr lang="he-IL" dirty="0" smtClean="0">
                <a:solidFill>
                  <a:srgbClr val="F79646">
                    <a:lumMod val="50000"/>
                  </a:srgbClr>
                </a:solidFill>
              </a:rPr>
              <a:t>מתים, </a:t>
            </a:r>
            <a:r>
              <a:rPr lang="he-IL" dirty="0">
                <a:solidFill>
                  <a:srgbClr val="F79646">
                    <a:lumMod val="50000"/>
                  </a:srgbClr>
                </a:solidFill>
              </a:rPr>
              <a:t>ועל אבר מן החי שבא משני בני </a:t>
            </a:r>
            <a:r>
              <a:rPr lang="he-IL" dirty="0" smtClean="0">
                <a:solidFill>
                  <a:srgbClr val="F79646">
                    <a:lumMod val="50000"/>
                  </a:srgbClr>
                </a:solidFill>
              </a:rPr>
              <a:t>אדם, </a:t>
            </a:r>
          </a:p>
          <a:p>
            <a:pPr>
              <a:lnSpc>
                <a:spcPct val="120000"/>
              </a:lnSpc>
            </a:pPr>
            <a:r>
              <a:rPr lang="he-IL" dirty="0" smtClean="0">
                <a:solidFill>
                  <a:srgbClr val="F79646">
                    <a:lumMod val="50000"/>
                  </a:srgbClr>
                </a:solidFill>
              </a:rPr>
              <a:t>ועל </a:t>
            </a:r>
            <a:r>
              <a:rPr lang="he-IL" dirty="0">
                <a:solidFill>
                  <a:srgbClr val="F79646">
                    <a:lumMod val="50000"/>
                  </a:srgbClr>
                </a:solidFill>
              </a:rPr>
              <a:t>חצי קב עצמות שבא משני </a:t>
            </a:r>
            <a:r>
              <a:rPr lang="he-IL" dirty="0" smtClean="0">
                <a:solidFill>
                  <a:srgbClr val="F79646">
                    <a:lumMod val="50000"/>
                  </a:srgbClr>
                </a:solidFill>
              </a:rPr>
              <a:t>מתים, </a:t>
            </a:r>
            <a:r>
              <a:rPr lang="he-IL" dirty="0">
                <a:solidFill>
                  <a:srgbClr val="F79646">
                    <a:lumMod val="50000"/>
                  </a:srgbClr>
                </a:solidFill>
              </a:rPr>
              <a:t>ועל רביעית דם הבא </a:t>
            </a:r>
            <a:r>
              <a:rPr lang="he-IL" dirty="0" smtClean="0">
                <a:solidFill>
                  <a:srgbClr val="F79646">
                    <a:lumMod val="50000"/>
                  </a:srgbClr>
                </a:solidFill>
              </a:rPr>
              <a:t>משנים, </a:t>
            </a:r>
          </a:p>
          <a:p>
            <a:pPr>
              <a:lnSpc>
                <a:spcPct val="120000"/>
              </a:lnSpc>
            </a:pPr>
            <a:r>
              <a:rPr lang="he-IL" dirty="0" smtClean="0">
                <a:solidFill>
                  <a:srgbClr val="F79646">
                    <a:lumMod val="50000"/>
                  </a:srgbClr>
                </a:solidFill>
              </a:rPr>
              <a:t>ועל </a:t>
            </a:r>
            <a:r>
              <a:rPr lang="he-IL" dirty="0">
                <a:solidFill>
                  <a:srgbClr val="F79646">
                    <a:lumMod val="50000"/>
                  </a:srgbClr>
                </a:solidFill>
              </a:rPr>
              <a:t>עצם כשעורה שנחלק </a:t>
            </a:r>
            <a:r>
              <a:rPr lang="he-IL" dirty="0" smtClean="0">
                <a:solidFill>
                  <a:srgbClr val="F79646">
                    <a:lumMod val="50000"/>
                  </a:srgbClr>
                </a:solidFill>
              </a:rPr>
              <a:t>לשנים, </a:t>
            </a:r>
            <a:r>
              <a:rPr lang="he-IL" dirty="0">
                <a:solidFill>
                  <a:srgbClr val="F79646">
                    <a:lumMod val="50000"/>
                  </a:srgbClr>
                </a:solidFill>
              </a:rPr>
              <a:t>והשדרה </a:t>
            </a:r>
            <a:r>
              <a:rPr lang="he-IL" dirty="0" smtClean="0">
                <a:solidFill>
                  <a:srgbClr val="F79646">
                    <a:lumMod val="50000"/>
                  </a:srgbClr>
                </a:solidFill>
              </a:rPr>
              <a:t>והגולגולת </a:t>
            </a:r>
            <a:r>
              <a:rPr lang="he-IL" dirty="0"/>
              <a:t>-</a:t>
            </a:r>
            <a:endParaRPr lang="he-IL" dirty="0"/>
          </a:p>
          <a:p>
            <a:pPr>
              <a:lnSpc>
                <a:spcPct val="120000"/>
              </a:lnSpc>
            </a:pPr>
            <a:endParaRPr lang="he-IL" sz="400" dirty="0"/>
          </a:p>
          <a:p>
            <a:pPr>
              <a:lnSpc>
                <a:spcPct val="120000"/>
              </a:lnSpc>
            </a:pPr>
            <a:r>
              <a:rPr lang="he-IL" dirty="0"/>
              <a:t>ואי </a:t>
            </a:r>
            <a:r>
              <a:rPr lang="he-IL" dirty="0" err="1"/>
              <a:t>ס''ד</a:t>
            </a:r>
            <a:r>
              <a:rPr lang="he-IL" dirty="0"/>
              <a:t> או שדרה או גולגולת הני שבעה </a:t>
            </a:r>
            <a:r>
              <a:rPr lang="he-IL" dirty="0" err="1" smtClean="0"/>
              <a:t>הויין</a:t>
            </a:r>
            <a:r>
              <a:rPr lang="he-IL" dirty="0" smtClean="0"/>
              <a:t>!</a:t>
            </a:r>
            <a:endParaRPr lang="he-IL" dirty="0" smtClean="0"/>
          </a:p>
          <a:p>
            <a:pPr>
              <a:lnSpc>
                <a:spcPct val="120000"/>
              </a:lnSpc>
            </a:pPr>
            <a:endParaRPr lang="he-IL" dirty="0"/>
          </a:p>
          <a:p>
            <a:pPr>
              <a:lnSpc>
                <a:spcPct val="120000"/>
              </a:lnSpc>
            </a:pPr>
            <a:r>
              <a:rPr lang="he-IL" dirty="0" smtClean="0"/>
              <a:t>כי </a:t>
            </a:r>
            <a:r>
              <a:rPr lang="he-IL" dirty="0" err="1"/>
              <a:t>קתני</a:t>
            </a:r>
            <a:r>
              <a:rPr lang="he-IL" dirty="0"/>
              <a:t> (סימן יחיד שהוא גילח ואחד) כל </a:t>
            </a:r>
            <a:r>
              <a:rPr lang="he-IL" dirty="0" err="1"/>
              <a:t>היכא</a:t>
            </a:r>
            <a:r>
              <a:rPr lang="he-IL" dirty="0"/>
              <a:t> </a:t>
            </a:r>
            <a:r>
              <a:rPr lang="he-IL" dirty="0" err="1"/>
              <a:t>דפליגי</a:t>
            </a:r>
            <a:r>
              <a:rPr lang="he-IL" dirty="0"/>
              <a:t> עליה </a:t>
            </a:r>
            <a:r>
              <a:rPr lang="he-IL" dirty="0" smtClean="0"/>
              <a:t>רבים,</a:t>
            </a:r>
          </a:p>
          <a:p>
            <a:pPr>
              <a:lnSpc>
                <a:spcPct val="120000"/>
              </a:lnSpc>
            </a:pPr>
            <a:r>
              <a:rPr lang="he-IL" dirty="0" err="1" smtClean="0"/>
              <a:t>לאפוקי</a:t>
            </a:r>
            <a:r>
              <a:rPr lang="he-IL" dirty="0" smtClean="0"/>
              <a:t> </a:t>
            </a:r>
            <a:r>
              <a:rPr lang="he-IL" dirty="0"/>
              <a:t>עצם כשעורה </a:t>
            </a:r>
            <a:r>
              <a:rPr lang="he-IL" dirty="0" err="1"/>
              <a:t>דיחיד</a:t>
            </a:r>
            <a:r>
              <a:rPr lang="he-IL" dirty="0"/>
              <a:t> הוא דפליג </a:t>
            </a:r>
            <a:r>
              <a:rPr lang="he-IL" dirty="0" smtClean="0"/>
              <a:t>עליה, </a:t>
            </a:r>
          </a:p>
          <a:p>
            <a:pPr>
              <a:lnSpc>
                <a:spcPct val="120000"/>
              </a:lnSpc>
            </a:pPr>
            <a:r>
              <a:rPr lang="he-IL" dirty="0" err="1" smtClean="0"/>
              <a:t>דתני</a:t>
            </a:r>
            <a:r>
              <a:rPr lang="he-IL" dirty="0" smtClean="0"/>
              <a:t>': </a:t>
            </a:r>
            <a:r>
              <a:rPr lang="he-IL" dirty="0">
                <a:solidFill>
                  <a:srgbClr val="F79646">
                    <a:lumMod val="50000"/>
                  </a:srgbClr>
                </a:solidFill>
              </a:rPr>
              <a:t>עצם כשעורה שנחלק לשנים </a:t>
            </a:r>
            <a:r>
              <a:rPr lang="he-IL" dirty="0" smtClean="0">
                <a:solidFill>
                  <a:srgbClr val="F79646">
                    <a:lumMod val="50000"/>
                  </a:srgbClr>
                </a:solidFill>
              </a:rPr>
              <a:t>- </a:t>
            </a:r>
            <a:r>
              <a:rPr lang="he-IL" dirty="0" err="1" smtClean="0">
                <a:solidFill>
                  <a:srgbClr val="F79646">
                    <a:lumMod val="50000"/>
                  </a:srgbClr>
                </a:solidFill>
              </a:rPr>
              <a:t>ר</a:t>
            </a:r>
            <a:r>
              <a:rPr lang="he-IL" dirty="0" err="1">
                <a:solidFill>
                  <a:srgbClr val="F79646">
                    <a:lumMod val="50000"/>
                  </a:srgbClr>
                </a:solidFill>
              </a:rPr>
              <a:t>''ע</a:t>
            </a:r>
            <a:r>
              <a:rPr lang="he-IL" dirty="0">
                <a:solidFill>
                  <a:srgbClr val="F79646">
                    <a:lumMod val="50000"/>
                  </a:srgbClr>
                </a:solidFill>
              </a:rPr>
              <a:t> </a:t>
            </a:r>
            <a:r>
              <a:rPr lang="he-IL" dirty="0" smtClean="0">
                <a:solidFill>
                  <a:srgbClr val="F79646">
                    <a:lumMod val="50000"/>
                  </a:srgbClr>
                </a:solidFill>
              </a:rPr>
              <a:t>מטמא, </a:t>
            </a:r>
            <a:r>
              <a:rPr lang="he-IL" dirty="0">
                <a:solidFill>
                  <a:srgbClr val="F79646">
                    <a:lumMod val="50000"/>
                  </a:srgbClr>
                </a:solidFill>
              </a:rPr>
              <a:t>ורבי יוחנן בן </a:t>
            </a:r>
            <a:r>
              <a:rPr lang="he-IL" dirty="0" err="1">
                <a:solidFill>
                  <a:srgbClr val="F79646">
                    <a:lumMod val="50000"/>
                  </a:srgbClr>
                </a:solidFill>
              </a:rPr>
              <a:t>נורי</a:t>
            </a:r>
            <a:r>
              <a:rPr lang="he-IL" dirty="0">
                <a:solidFill>
                  <a:srgbClr val="F79646">
                    <a:lumMod val="50000"/>
                  </a:srgbClr>
                </a:solidFill>
              </a:rPr>
              <a:t> </a:t>
            </a:r>
            <a:r>
              <a:rPr lang="he-IL" dirty="0">
                <a:solidFill>
                  <a:srgbClr val="F79646">
                    <a:lumMod val="50000"/>
                  </a:srgbClr>
                </a:solidFill>
              </a:rPr>
              <a:t>מטהר</a:t>
            </a:r>
            <a:r>
              <a:rPr lang="he-IL" dirty="0" smtClean="0"/>
              <a:t>.</a:t>
            </a:r>
          </a:p>
          <a:p>
            <a:pPr>
              <a:lnSpc>
                <a:spcPct val="120000"/>
              </a:lnSpc>
            </a:pPr>
            <a:endParaRPr lang="he-IL" sz="1300" dirty="0"/>
          </a:p>
          <a:p>
            <a:pPr>
              <a:lnSpc>
                <a:spcPct val="120000"/>
              </a:lnSpc>
            </a:pPr>
            <a:r>
              <a:rPr lang="he-IL" dirty="0" smtClean="0"/>
              <a:t>ואי </a:t>
            </a:r>
            <a:r>
              <a:rPr lang="he-IL" dirty="0" err="1"/>
              <a:t>בעית</a:t>
            </a:r>
            <a:r>
              <a:rPr lang="he-IL" dirty="0"/>
              <a:t> </a:t>
            </a:r>
            <a:r>
              <a:rPr lang="he-IL" dirty="0" smtClean="0"/>
              <a:t>אימא: </a:t>
            </a:r>
            <a:r>
              <a:rPr lang="he-IL" dirty="0"/>
              <a:t>כי </a:t>
            </a:r>
            <a:r>
              <a:rPr lang="he-IL" dirty="0" err="1"/>
              <a:t>קתני</a:t>
            </a:r>
            <a:r>
              <a:rPr lang="he-IL" dirty="0"/>
              <a:t> אבר מן </a:t>
            </a:r>
            <a:r>
              <a:rPr lang="he-IL" dirty="0" smtClean="0"/>
              <a:t>המת, </a:t>
            </a:r>
            <a:r>
              <a:rPr lang="he-IL" dirty="0"/>
              <a:t>אבר מן החי לא </a:t>
            </a:r>
            <a:r>
              <a:rPr lang="he-IL" dirty="0" err="1" smtClean="0"/>
              <a:t>קתני</a:t>
            </a:r>
            <a:r>
              <a:rPr lang="he-IL" dirty="0" smtClean="0"/>
              <a:t>.</a:t>
            </a:r>
          </a:p>
          <a:p>
            <a:pPr>
              <a:lnSpc>
                <a:spcPct val="120000"/>
              </a:lnSpc>
            </a:pPr>
            <a:endParaRPr lang="he-IL" sz="1300" dirty="0" smtClean="0"/>
          </a:p>
          <a:p>
            <a:pPr>
              <a:lnSpc>
                <a:spcPct val="120000"/>
              </a:lnSpc>
            </a:pPr>
            <a:r>
              <a:rPr lang="he-IL" dirty="0" err="1" smtClean="0"/>
              <a:t>ואיבעית</a:t>
            </a:r>
            <a:r>
              <a:rPr lang="he-IL" dirty="0" smtClean="0"/>
              <a:t> אימא: </a:t>
            </a:r>
            <a:r>
              <a:rPr lang="he-IL" dirty="0"/>
              <a:t>כי </a:t>
            </a:r>
            <a:r>
              <a:rPr lang="he-IL" dirty="0" err="1"/>
              <a:t>קתני</a:t>
            </a:r>
            <a:r>
              <a:rPr lang="he-IL" dirty="0"/>
              <a:t> כל </a:t>
            </a:r>
            <a:r>
              <a:rPr lang="he-IL" dirty="0" err="1"/>
              <a:t>היכא</a:t>
            </a:r>
            <a:r>
              <a:rPr lang="he-IL" dirty="0"/>
              <a:t> </a:t>
            </a:r>
            <a:r>
              <a:rPr lang="he-IL" dirty="0" err="1"/>
              <a:t>דנזיר</a:t>
            </a:r>
            <a:r>
              <a:rPr lang="he-IL" dirty="0"/>
              <a:t> מגלח על </a:t>
            </a:r>
            <a:r>
              <a:rPr lang="he-IL" dirty="0" smtClean="0"/>
              <a:t>אהילו, </a:t>
            </a:r>
            <a:r>
              <a:rPr lang="he-IL" dirty="0" err="1"/>
              <a:t>לאפוקי</a:t>
            </a:r>
            <a:r>
              <a:rPr lang="he-IL" dirty="0"/>
              <a:t> עצם כשעורה </a:t>
            </a:r>
            <a:r>
              <a:rPr lang="he-IL" dirty="0" smtClean="0"/>
              <a:t>דלא.</a:t>
            </a:r>
          </a:p>
          <a:p>
            <a:pPr>
              <a:lnSpc>
                <a:spcPct val="120000"/>
              </a:lnSpc>
            </a:pPr>
            <a:endParaRPr lang="he-IL" sz="1300" dirty="0"/>
          </a:p>
          <a:p>
            <a:pPr>
              <a:lnSpc>
                <a:spcPct val="120000"/>
              </a:lnSpc>
            </a:pPr>
            <a:r>
              <a:rPr lang="he-IL" dirty="0" smtClean="0"/>
              <a:t> </a:t>
            </a:r>
            <a:endParaRPr lang="he-IL" dirty="0">
              <a:solidFill>
                <a:srgbClr val="F79646">
                  <a:lumMod val="50000"/>
                </a:srgbClr>
              </a:solidFill>
            </a:endParaRPr>
          </a:p>
        </p:txBody>
      </p:sp>
      <p:sp>
        <p:nvSpPr>
          <p:cNvPr id="5" name="TextBox 4"/>
          <p:cNvSpPr txBox="1"/>
          <p:nvPr/>
        </p:nvSpPr>
        <p:spPr>
          <a:xfrm>
            <a:off x="8448600" y="159496"/>
            <a:ext cx="515888" cy="369332"/>
          </a:xfrm>
          <a:prstGeom prst="rect">
            <a:avLst/>
          </a:prstGeom>
          <a:noFill/>
        </p:spPr>
        <p:txBody>
          <a:bodyPr wrap="square" rtlCol="1">
            <a:spAutoFit/>
          </a:bodyPr>
          <a:lstStyle/>
          <a:p>
            <a:r>
              <a:rPr lang="he-IL" dirty="0"/>
              <a:t>❸</a:t>
            </a:r>
            <a:endParaRPr lang="he-IL" dirty="0"/>
          </a:p>
        </p:txBody>
      </p:sp>
      <p:sp>
        <p:nvSpPr>
          <p:cNvPr id="8" name="TextBox 7"/>
          <p:cNvSpPr txBox="1"/>
          <p:nvPr/>
        </p:nvSpPr>
        <p:spPr>
          <a:xfrm>
            <a:off x="8344992" y="1945988"/>
            <a:ext cx="576064" cy="215444"/>
          </a:xfrm>
          <a:prstGeom prst="rect">
            <a:avLst/>
          </a:prstGeom>
          <a:noFill/>
        </p:spPr>
        <p:txBody>
          <a:bodyPr wrap="square" rtlCol="1">
            <a:spAutoFit/>
          </a:bodyPr>
          <a:lstStyle/>
          <a:p>
            <a:r>
              <a:rPr lang="he-IL" sz="800" dirty="0" smtClean="0"/>
              <a:t>עמוד ב</a:t>
            </a:r>
            <a:endParaRPr lang="he-IL" sz="800" dirty="0"/>
          </a:p>
        </p:txBody>
      </p:sp>
      <p:sp>
        <p:nvSpPr>
          <p:cNvPr id="6" name="TextBox 5"/>
          <p:cNvSpPr txBox="1"/>
          <p:nvPr/>
        </p:nvSpPr>
        <p:spPr>
          <a:xfrm>
            <a:off x="8448600" y="2551184"/>
            <a:ext cx="472456" cy="2723823"/>
          </a:xfrm>
          <a:prstGeom prst="rect">
            <a:avLst/>
          </a:prstGeom>
          <a:noFill/>
        </p:spPr>
        <p:txBody>
          <a:bodyPr wrap="square" rtlCol="1">
            <a:spAutoFit/>
          </a:bodyPr>
          <a:lstStyle/>
          <a:p>
            <a:r>
              <a:rPr lang="he-IL" sz="1500" dirty="0" smtClean="0"/>
              <a:t>①</a:t>
            </a:r>
          </a:p>
          <a:p>
            <a:endParaRPr lang="he-IL" sz="1500" dirty="0" smtClean="0"/>
          </a:p>
          <a:p>
            <a:endParaRPr lang="he-IL" sz="1500" dirty="0" smtClean="0"/>
          </a:p>
          <a:p>
            <a:endParaRPr lang="he-IL" sz="2000" dirty="0"/>
          </a:p>
          <a:p>
            <a:endParaRPr lang="he-IL" sz="1500" dirty="0"/>
          </a:p>
          <a:p>
            <a:r>
              <a:rPr lang="he-IL" sz="1500" dirty="0" smtClean="0"/>
              <a:t>②</a:t>
            </a:r>
          </a:p>
          <a:p>
            <a:endParaRPr lang="he-IL" sz="2200" dirty="0"/>
          </a:p>
          <a:p>
            <a:r>
              <a:rPr lang="he-IL" sz="1500" dirty="0" smtClean="0"/>
              <a:t>③</a:t>
            </a:r>
          </a:p>
          <a:p>
            <a:endParaRPr lang="he-IL" sz="2200" dirty="0"/>
          </a:p>
          <a:p>
            <a:endParaRPr lang="he-IL" sz="1500" dirty="0"/>
          </a:p>
        </p:txBody>
      </p:sp>
    </p:spTree>
    <p:extLst>
      <p:ext uri="{BB962C8B-B14F-4D97-AF65-F5344CB8AC3E}">
        <p14:creationId xmlns:p14="http://schemas.microsoft.com/office/powerpoint/2010/main" val="2353087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6021288"/>
            <a:ext cx="3114799" cy="670505"/>
          </a:xfrm>
          <a:prstGeom prst="rect">
            <a:avLst/>
          </a:prstGeom>
        </p:spPr>
      </p:pic>
      <p:sp>
        <p:nvSpPr>
          <p:cNvPr id="3" name="TextBox 2"/>
          <p:cNvSpPr txBox="1"/>
          <p:nvPr/>
        </p:nvSpPr>
        <p:spPr>
          <a:xfrm>
            <a:off x="-91932" y="35332"/>
            <a:ext cx="1783612" cy="646331"/>
          </a:xfrm>
          <a:prstGeom prst="rect">
            <a:avLst/>
          </a:prstGeom>
          <a:noFill/>
        </p:spPr>
        <p:txBody>
          <a:bodyPr wrap="square" rtlCol="1">
            <a:spAutoFit/>
          </a:bodyPr>
          <a:lstStyle/>
          <a:p>
            <a:r>
              <a:rPr lang="he-IL" b="1" dirty="0" smtClean="0">
                <a:solidFill>
                  <a:schemeClr val="bg1">
                    <a:lumMod val="50000"/>
                  </a:schemeClr>
                </a:solidFill>
              </a:rPr>
              <a:t>דף </a:t>
            </a:r>
            <a:r>
              <a:rPr lang="he-IL" b="1" dirty="0" smtClean="0">
                <a:solidFill>
                  <a:schemeClr val="bg1">
                    <a:lumMod val="50000"/>
                  </a:schemeClr>
                </a:solidFill>
              </a:rPr>
              <a:t>נב</a:t>
            </a:r>
            <a:r>
              <a:rPr lang="he-IL" b="1" dirty="0" smtClean="0">
                <a:solidFill>
                  <a:schemeClr val="bg1">
                    <a:lumMod val="50000"/>
                  </a:schemeClr>
                </a:solidFill>
              </a:rPr>
              <a:t> </a:t>
            </a:r>
            <a:r>
              <a:rPr lang="he-IL" b="1" dirty="0" smtClean="0">
                <a:solidFill>
                  <a:schemeClr val="bg1">
                    <a:lumMod val="50000"/>
                  </a:schemeClr>
                </a:solidFill>
              </a:rPr>
              <a:t>עמוד </a:t>
            </a:r>
            <a:r>
              <a:rPr lang="he-IL" b="1" dirty="0" smtClean="0">
                <a:solidFill>
                  <a:schemeClr val="bg1">
                    <a:lumMod val="50000"/>
                  </a:schemeClr>
                </a:solidFill>
              </a:rPr>
              <a:t>א - דף נב עמוד ב</a:t>
            </a:r>
            <a:endParaRPr lang="he-IL" b="1" dirty="0">
              <a:solidFill>
                <a:schemeClr val="bg1">
                  <a:lumMod val="50000"/>
                </a:schemeClr>
              </a:solidFill>
            </a:endParaRPr>
          </a:p>
        </p:txBody>
      </p:sp>
      <p:sp>
        <p:nvSpPr>
          <p:cNvPr id="4" name="TextBox 3"/>
          <p:cNvSpPr txBox="1"/>
          <p:nvPr/>
        </p:nvSpPr>
        <p:spPr>
          <a:xfrm>
            <a:off x="395536" y="116632"/>
            <a:ext cx="8053064" cy="6906506"/>
          </a:xfrm>
          <a:prstGeom prst="rect">
            <a:avLst/>
          </a:prstGeom>
          <a:noFill/>
        </p:spPr>
        <p:txBody>
          <a:bodyPr wrap="square" rtlCol="1">
            <a:spAutoFit/>
          </a:bodyPr>
          <a:lstStyle/>
          <a:p>
            <a:pPr>
              <a:lnSpc>
                <a:spcPct val="120000"/>
              </a:lnSpc>
            </a:pPr>
            <a:r>
              <a:rPr lang="he-IL" dirty="0" smtClean="0"/>
              <a:t>תא </a:t>
            </a:r>
            <a:r>
              <a:rPr lang="he-IL" dirty="0"/>
              <a:t>שמע </a:t>
            </a:r>
            <a:r>
              <a:rPr lang="he-IL" dirty="0" err="1" smtClean="0"/>
              <a:t>ממניינא</a:t>
            </a:r>
            <a:r>
              <a:rPr lang="he-IL" dirty="0" smtClean="0"/>
              <a:t>: </a:t>
            </a:r>
          </a:p>
          <a:p>
            <a:pPr>
              <a:lnSpc>
                <a:spcPct val="120000"/>
              </a:lnSpc>
            </a:pPr>
            <a:r>
              <a:rPr lang="he-IL" dirty="0">
                <a:solidFill>
                  <a:srgbClr val="F79646">
                    <a:lumMod val="50000"/>
                  </a:srgbClr>
                </a:solidFill>
              </a:rPr>
              <a:t>ומה </a:t>
            </a:r>
            <a:r>
              <a:rPr lang="he-IL" dirty="0">
                <a:solidFill>
                  <a:srgbClr val="F79646">
                    <a:lumMod val="50000"/>
                  </a:srgbClr>
                </a:solidFill>
              </a:rPr>
              <a:t>הן ששה דברים שרבי עקיבא מטמא וחכמים </a:t>
            </a:r>
            <a:r>
              <a:rPr lang="he-IL" dirty="0" err="1" smtClean="0">
                <a:solidFill>
                  <a:srgbClr val="F79646">
                    <a:lumMod val="50000"/>
                  </a:srgbClr>
                </a:solidFill>
              </a:rPr>
              <a:t>מטהרין</a:t>
            </a:r>
            <a:r>
              <a:rPr lang="he-IL" dirty="0" smtClean="0">
                <a:solidFill>
                  <a:srgbClr val="F79646">
                    <a:lumMod val="50000"/>
                  </a:srgbClr>
                </a:solidFill>
              </a:rPr>
              <a:t>?</a:t>
            </a:r>
          </a:p>
          <a:p>
            <a:pPr>
              <a:lnSpc>
                <a:spcPct val="120000"/>
              </a:lnSpc>
            </a:pPr>
            <a:r>
              <a:rPr lang="he-IL" dirty="0" smtClean="0">
                <a:solidFill>
                  <a:srgbClr val="F79646">
                    <a:lumMod val="50000"/>
                  </a:srgbClr>
                </a:solidFill>
              </a:rPr>
              <a:t>על </a:t>
            </a:r>
            <a:r>
              <a:rPr lang="he-IL" dirty="0">
                <a:solidFill>
                  <a:srgbClr val="F79646">
                    <a:lumMod val="50000"/>
                  </a:srgbClr>
                </a:solidFill>
              </a:rPr>
              <a:t>אבר מן המת שבא משני </a:t>
            </a:r>
            <a:r>
              <a:rPr lang="he-IL" dirty="0" smtClean="0">
                <a:solidFill>
                  <a:srgbClr val="F79646">
                    <a:lumMod val="50000"/>
                  </a:srgbClr>
                </a:solidFill>
              </a:rPr>
              <a:t>מתים, </a:t>
            </a:r>
            <a:r>
              <a:rPr lang="he-IL" dirty="0">
                <a:solidFill>
                  <a:srgbClr val="F79646">
                    <a:lumMod val="50000"/>
                  </a:srgbClr>
                </a:solidFill>
              </a:rPr>
              <a:t>ועל אבר מן החי שבא משני בני </a:t>
            </a:r>
            <a:r>
              <a:rPr lang="he-IL" dirty="0" smtClean="0">
                <a:solidFill>
                  <a:srgbClr val="F79646">
                    <a:lumMod val="50000"/>
                  </a:srgbClr>
                </a:solidFill>
              </a:rPr>
              <a:t>אדם, </a:t>
            </a:r>
          </a:p>
          <a:p>
            <a:pPr>
              <a:lnSpc>
                <a:spcPct val="120000"/>
              </a:lnSpc>
            </a:pPr>
            <a:r>
              <a:rPr lang="he-IL" dirty="0" smtClean="0">
                <a:solidFill>
                  <a:srgbClr val="F79646">
                    <a:lumMod val="50000"/>
                  </a:srgbClr>
                </a:solidFill>
              </a:rPr>
              <a:t>ועל </a:t>
            </a:r>
            <a:r>
              <a:rPr lang="he-IL" dirty="0">
                <a:solidFill>
                  <a:srgbClr val="F79646">
                    <a:lumMod val="50000"/>
                  </a:srgbClr>
                </a:solidFill>
              </a:rPr>
              <a:t>חצי קב עצמות שבא משני </a:t>
            </a:r>
            <a:r>
              <a:rPr lang="he-IL" dirty="0" smtClean="0">
                <a:solidFill>
                  <a:srgbClr val="F79646">
                    <a:lumMod val="50000"/>
                  </a:srgbClr>
                </a:solidFill>
              </a:rPr>
              <a:t>מתים, </a:t>
            </a:r>
            <a:r>
              <a:rPr lang="he-IL" dirty="0">
                <a:solidFill>
                  <a:srgbClr val="F79646">
                    <a:lumMod val="50000"/>
                  </a:srgbClr>
                </a:solidFill>
              </a:rPr>
              <a:t>ועל רביעית דם הבא </a:t>
            </a:r>
            <a:r>
              <a:rPr lang="he-IL" dirty="0" smtClean="0">
                <a:solidFill>
                  <a:srgbClr val="F79646">
                    <a:lumMod val="50000"/>
                  </a:srgbClr>
                </a:solidFill>
              </a:rPr>
              <a:t>משנים, </a:t>
            </a:r>
          </a:p>
          <a:p>
            <a:pPr>
              <a:lnSpc>
                <a:spcPct val="120000"/>
              </a:lnSpc>
            </a:pPr>
            <a:r>
              <a:rPr lang="he-IL" dirty="0" smtClean="0">
                <a:solidFill>
                  <a:srgbClr val="F79646">
                    <a:lumMod val="50000"/>
                  </a:srgbClr>
                </a:solidFill>
              </a:rPr>
              <a:t>ועל </a:t>
            </a:r>
            <a:r>
              <a:rPr lang="he-IL" dirty="0">
                <a:solidFill>
                  <a:srgbClr val="F79646">
                    <a:lumMod val="50000"/>
                  </a:srgbClr>
                </a:solidFill>
              </a:rPr>
              <a:t>עצם כשעורה שנחלק </a:t>
            </a:r>
            <a:r>
              <a:rPr lang="he-IL" dirty="0" smtClean="0">
                <a:solidFill>
                  <a:srgbClr val="F79646">
                    <a:lumMod val="50000"/>
                  </a:srgbClr>
                </a:solidFill>
              </a:rPr>
              <a:t>לשנים, </a:t>
            </a:r>
            <a:r>
              <a:rPr lang="he-IL" dirty="0">
                <a:solidFill>
                  <a:srgbClr val="F79646">
                    <a:lumMod val="50000"/>
                  </a:srgbClr>
                </a:solidFill>
              </a:rPr>
              <a:t>והשדרה </a:t>
            </a:r>
            <a:r>
              <a:rPr lang="he-IL" dirty="0" smtClean="0">
                <a:solidFill>
                  <a:srgbClr val="F79646">
                    <a:lumMod val="50000"/>
                  </a:srgbClr>
                </a:solidFill>
              </a:rPr>
              <a:t>והגולגולת </a:t>
            </a:r>
            <a:r>
              <a:rPr lang="he-IL" dirty="0"/>
              <a:t>-</a:t>
            </a:r>
            <a:endParaRPr lang="he-IL" dirty="0"/>
          </a:p>
          <a:p>
            <a:pPr>
              <a:lnSpc>
                <a:spcPct val="120000"/>
              </a:lnSpc>
            </a:pPr>
            <a:endParaRPr lang="he-IL" sz="400" dirty="0"/>
          </a:p>
          <a:p>
            <a:pPr>
              <a:lnSpc>
                <a:spcPct val="120000"/>
              </a:lnSpc>
            </a:pPr>
            <a:r>
              <a:rPr lang="he-IL" dirty="0"/>
              <a:t>ואי </a:t>
            </a:r>
            <a:r>
              <a:rPr lang="he-IL" dirty="0" err="1"/>
              <a:t>ס''ד</a:t>
            </a:r>
            <a:r>
              <a:rPr lang="he-IL" dirty="0"/>
              <a:t> או שדרה או גולגולת הני שבעה </a:t>
            </a:r>
            <a:r>
              <a:rPr lang="he-IL" dirty="0" err="1" smtClean="0"/>
              <a:t>הויין</a:t>
            </a:r>
            <a:r>
              <a:rPr lang="he-IL" dirty="0" smtClean="0"/>
              <a:t>!</a:t>
            </a:r>
            <a:endParaRPr lang="he-IL" dirty="0" smtClean="0"/>
          </a:p>
          <a:p>
            <a:pPr>
              <a:lnSpc>
                <a:spcPct val="120000"/>
              </a:lnSpc>
            </a:pPr>
            <a:endParaRPr lang="he-IL" dirty="0"/>
          </a:p>
          <a:p>
            <a:pPr>
              <a:lnSpc>
                <a:spcPct val="120000"/>
              </a:lnSpc>
            </a:pPr>
            <a:r>
              <a:rPr lang="he-IL" dirty="0" smtClean="0"/>
              <a:t>כי </a:t>
            </a:r>
            <a:r>
              <a:rPr lang="he-IL" dirty="0" err="1"/>
              <a:t>קתני</a:t>
            </a:r>
            <a:r>
              <a:rPr lang="he-IL" dirty="0"/>
              <a:t> (סימן יחיד שהוא גילח ואחד) כל </a:t>
            </a:r>
            <a:r>
              <a:rPr lang="he-IL" dirty="0" err="1"/>
              <a:t>היכא</a:t>
            </a:r>
            <a:r>
              <a:rPr lang="he-IL" dirty="0"/>
              <a:t> </a:t>
            </a:r>
            <a:r>
              <a:rPr lang="he-IL" dirty="0" err="1"/>
              <a:t>דפליגי</a:t>
            </a:r>
            <a:r>
              <a:rPr lang="he-IL" dirty="0"/>
              <a:t> עליה </a:t>
            </a:r>
            <a:r>
              <a:rPr lang="he-IL" dirty="0" smtClean="0"/>
              <a:t>רבים,</a:t>
            </a:r>
          </a:p>
          <a:p>
            <a:pPr>
              <a:lnSpc>
                <a:spcPct val="120000"/>
              </a:lnSpc>
            </a:pPr>
            <a:r>
              <a:rPr lang="he-IL" dirty="0" err="1" smtClean="0"/>
              <a:t>לאפוקי</a:t>
            </a:r>
            <a:r>
              <a:rPr lang="he-IL" dirty="0" smtClean="0"/>
              <a:t> </a:t>
            </a:r>
            <a:r>
              <a:rPr lang="he-IL" dirty="0"/>
              <a:t>עצם כשעורה </a:t>
            </a:r>
            <a:r>
              <a:rPr lang="he-IL" dirty="0" err="1"/>
              <a:t>דיחיד</a:t>
            </a:r>
            <a:r>
              <a:rPr lang="he-IL" dirty="0"/>
              <a:t> הוא דפליג </a:t>
            </a:r>
            <a:r>
              <a:rPr lang="he-IL" dirty="0" smtClean="0"/>
              <a:t>עליה, </a:t>
            </a:r>
          </a:p>
          <a:p>
            <a:pPr>
              <a:lnSpc>
                <a:spcPct val="120000"/>
              </a:lnSpc>
            </a:pPr>
            <a:r>
              <a:rPr lang="he-IL" dirty="0" err="1" smtClean="0"/>
              <a:t>דתני</a:t>
            </a:r>
            <a:r>
              <a:rPr lang="he-IL" dirty="0" smtClean="0"/>
              <a:t>': </a:t>
            </a:r>
            <a:r>
              <a:rPr lang="he-IL" dirty="0">
                <a:solidFill>
                  <a:srgbClr val="F79646">
                    <a:lumMod val="50000"/>
                  </a:srgbClr>
                </a:solidFill>
              </a:rPr>
              <a:t>עצם כשעורה שנחלק לשנים </a:t>
            </a:r>
            <a:r>
              <a:rPr lang="he-IL" dirty="0" smtClean="0">
                <a:solidFill>
                  <a:srgbClr val="F79646">
                    <a:lumMod val="50000"/>
                  </a:srgbClr>
                </a:solidFill>
              </a:rPr>
              <a:t>- </a:t>
            </a:r>
            <a:r>
              <a:rPr lang="he-IL" dirty="0" err="1" smtClean="0">
                <a:solidFill>
                  <a:srgbClr val="F79646">
                    <a:lumMod val="50000"/>
                  </a:srgbClr>
                </a:solidFill>
              </a:rPr>
              <a:t>ר</a:t>
            </a:r>
            <a:r>
              <a:rPr lang="he-IL" dirty="0" err="1">
                <a:solidFill>
                  <a:srgbClr val="F79646">
                    <a:lumMod val="50000"/>
                  </a:srgbClr>
                </a:solidFill>
              </a:rPr>
              <a:t>''ע</a:t>
            </a:r>
            <a:r>
              <a:rPr lang="he-IL" dirty="0">
                <a:solidFill>
                  <a:srgbClr val="F79646">
                    <a:lumMod val="50000"/>
                  </a:srgbClr>
                </a:solidFill>
              </a:rPr>
              <a:t> </a:t>
            </a:r>
            <a:r>
              <a:rPr lang="he-IL" dirty="0" smtClean="0">
                <a:solidFill>
                  <a:srgbClr val="F79646">
                    <a:lumMod val="50000"/>
                  </a:srgbClr>
                </a:solidFill>
              </a:rPr>
              <a:t>מטמא, </a:t>
            </a:r>
            <a:r>
              <a:rPr lang="he-IL" dirty="0">
                <a:solidFill>
                  <a:srgbClr val="F79646">
                    <a:lumMod val="50000"/>
                  </a:srgbClr>
                </a:solidFill>
              </a:rPr>
              <a:t>ורבי יוחנן בן </a:t>
            </a:r>
            <a:r>
              <a:rPr lang="he-IL" dirty="0" err="1">
                <a:solidFill>
                  <a:srgbClr val="F79646">
                    <a:lumMod val="50000"/>
                  </a:srgbClr>
                </a:solidFill>
              </a:rPr>
              <a:t>נורי</a:t>
            </a:r>
            <a:r>
              <a:rPr lang="he-IL" dirty="0">
                <a:solidFill>
                  <a:srgbClr val="F79646">
                    <a:lumMod val="50000"/>
                  </a:srgbClr>
                </a:solidFill>
              </a:rPr>
              <a:t> </a:t>
            </a:r>
            <a:r>
              <a:rPr lang="he-IL" dirty="0">
                <a:solidFill>
                  <a:srgbClr val="F79646">
                    <a:lumMod val="50000"/>
                  </a:srgbClr>
                </a:solidFill>
              </a:rPr>
              <a:t>מטהר</a:t>
            </a:r>
            <a:r>
              <a:rPr lang="he-IL" dirty="0" smtClean="0"/>
              <a:t>.</a:t>
            </a:r>
          </a:p>
          <a:p>
            <a:pPr>
              <a:lnSpc>
                <a:spcPct val="120000"/>
              </a:lnSpc>
            </a:pPr>
            <a:endParaRPr lang="he-IL" sz="1300" dirty="0"/>
          </a:p>
          <a:p>
            <a:pPr>
              <a:lnSpc>
                <a:spcPct val="120000"/>
              </a:lnSpc>
            </a:pPr>
            <a:r>
              <a:rPr lang="he-IL" dirty="0" smtClean="0"/>
              <a:t>ואי </a:t>
            </a:r>
            <a:r>
              <a:rPr lang="he-IL" dirty="0" err="1"/>
              <a:t>בעית</a:t>
            </a:r>
            <a:r>
              <a:rPr lang="he-IL" dirty="0"/>
              <a:t> </a:t>
            </a:r>
            <a:r>
              <a:rPr lang="he-IL" dirty="0" smtClean="0"/>
              <a:t>אימא: </a:t>
            </a:r>
            <a:r>
              <a:rPr lang="he-IL" dirty="0"/>
              <a:t>כי </a:t>
            </a:r>
            <a:r>
              <a:rPr lang="he-IL" dirty="0" err="1"/>
              <a:t>קתני</a:t>
            </a:r>
            <a:r>
              <a:rPr lang="he-IL" dirty="0"/>
              <a:t> אבר מן </a:t>
            </a:r>
            <a:r>
              <a:rPr lang="he-IL" dirty="0" smtClean="0"/>
              <a:t>המת, </a:t>
            </a:r>
            <a:r>
              <a:rPr lang="he-IL" dirty="0"/>
              <a:t>אבר מן החי לא </a:t>
            </a:r>
            <a:r>
              <a:rPr lang="he-IL" dirty="0" err="1" smtClean="0"/>
              <a:t>קתני</a:t>
            </a:r>
            <a:r>
              <a:rPr lang="he-IL" dirty="0" smtClean="0"/>
              <a:t>.</a:t>
            </a:r>
          </a:p>
          <a:p>
            <a:pPr>
              <a:lnSpc>
                <a:spcPct val="120000"/>
              </a:lnSpc>
            </a:pPr>
            <a:endParaRPr lang="he-IL" sz="1300" dirty="0" smtClean="0"/>
          </a:p>
          <a:p>
            <a:pPr>
              <a:lnSpc>
                <a:spcPct val="120000"/>
              </a:lnSpc>
            </a:pPr>
            <a:r>
              <a:rPr lang="he-IL" dirty="0" err="1" smtClean="0"/>
              <a:t>ואיבעית</a:t>
            </a:r>
            <a:r>
              <a:rPr lang="he-IL" dirty="0" smtClean="0"/>
              <a:t> אימא: </a:t>
            </a:r>
            <a:r>
              <a:rPr lang="he-IL" dirty="0"/>
              <a:t>כי </a:t>
            </a:r>
            <a:r>
              <a:rPr lang="he-IL" dirty="0" err="1"/>
              <a:t>קתני</a:t>
            </a:r>
            <a:r>
              <a:rPr lang="he-IL" dirty="0"/>
              <a:t> כל </a:t>
            </a:r>
            <a:r>
              <a:rPr lang="he-IL" dirty="0" err="1"/>
              <a:t>היכא</a:t>
            </a:r>
            <a:r>
              <a:rPr lang="he-IL" dirty="0"/>
              <a:t> </a:t>
            </a:r>
            <a:r>
              <a:rPr lang="he-IL" dirty="0" err="1"/>
              <a:t>דנזיר</a:t>
            </a:r>
            <a:r>
              <a:rPr lang="he-IL" dirty="0"/>
              <a:t> מגלח על </a:t>
            </a:r>
            <a:r>
              <a:rPr lang="he-IL" dirty="0" smtClean="0"/>
              <a:t>אהילו, </a:t>
            </a:r>
            <a:r>
              <a:rPr lang="he-IL" dirty="0" err="1"/>
              <a:t>לאפוקי</a:t>
            </a:r>
            <a:r>
              <a:rPr lang="he-IL" dirty="0"/>
              <a:t> עצם כשעורה </a:t>
            </a:r>
            <a:r>
              <a:rPr lang="he-IL" dirty="0" smtClean="0"/>
              <a:t>דלא.</a:t>
            </a:r>
          </a:p>
          <a:p>
            <a:pPr>
              <a:lnSpc>
                <a:spcPct val="120000"/>
              </a:lnSpc>
            </a:pPr>
            <a:endParaRPr lang="he-IL" sz="1300" dirty="0"/>
          </a:p>
          <a:p>
            <a:pPr>
              <a:lnSpc>
                <a:spcPct val="120000"/>
              </a:lnSpc>
            </a:pPr>
            <a:r>
              <a:rPr lang="he-IL" dirty="0" err="1" smtClean="0"/>
              <a:t>ואיבעית</a:t>
            </a:r>
            <a:r>
              <a:rPr lang="he-IL" dirty="0" smtClean="0"/>
              <a:t> אימא: </a:t>
            </a:r>
            <a:r>
              <a:rPr lang="he-IL" dirty="0"/>
              <a:t>כי </a:t>
            </a:r>
            <a:r>
              <a:rPr lang="he-IL" dirty="0" err="1"/>
              <a:t>קתני</a:t>
            </a:r>
            <a:r>
              <a:rPr lang="he-IL" dirty="0"/>
              <a:t> כל </a:t>
            </a:r>
            <a:r>
              <a:rPr lang="he-IL" dirty="0" err="1"/>
              <a:t>היכא</a:t>
            </a:r>
            <a:r>
              <a:rPr lang="he-IL" dirty="0"/>
              <a:t> </a:t>
            </a:r>
            <a:r>
              <a:rPr lang="he-IL" dirty="0" err="1"/>
              <a:t>דהדר</a:t>
            </a:r>
            <a:r>
              <a:rPr lang="he-IL" dirty="0"/>
              <a:t> </a:t>
            </a:r>
            <a:r>
              <a:rPr lang="he-IL" dirty="0" smtClean="0"/>
              <a:t>ביה, </a:t>
            </a:r>
            <a:r>
              <a:rPr lang="he-IL" dirty="0" err="1"/>
              <a:t>לאפוקי</a:t>
            </a:r>
            <a:r>
              <a:rPr lang="he-IL" dirty="0"/>
              <a:t> רביעית דם דלא הדר </a:t>
            </a:r>
            <a:r>
              <a:rPr lang="he-IL" dirty="0" smtClean="0"/>
              <a:t>ביה,</a:t>
            </a:r>
          </a:p>
          <a:p>
            <a:pPr>
              <a:lnSpc>
                <a:spcPct val="120000"/>
              </a:lnSpc>
            </a:pPr>
            <a:r>
              <a:rPr lang="he-IL" dirty="0" err="1" smtClean="0"/>
              <a:t>דאמר</a:t>
            </a:r>
            <a:r>
              <a:rPr lang="he-IL" dirty="0" smtClean="0"/>
              <a:t> </a:t>
            </a:r>
            <a:r>
              <a:rPr lang="he-IL" dirty="0"/>
              <a:t>ליה רבי לבר </a:t>
            </a:r>
            <a:r>
              <a:rPr lang="he-IL" dirty="0" err="1" smtClean="0"/>
              <a:t>קפרא</a:t>
            </a:r>
            <a:r>
              <a:rPr lang="he-IL" dirty="0" smtClean="0"/>
              <a:t>: </a:t>
            </a:r>
            <a:r>
              <a:rPr lang="he-IL" dirty="0"/>
              <a:t>לא תשנה רביעית דם </a:t>
            </a:r>
            <a:r>
              <a:rPr lang="he-IL" dirty="0" smtClean="0"/>
              <a:t>בחזרה, </a:t>
            </a:r>
            <a:r>
              <a:rPr lang="he-IL" dirty="0"/>
              <a:t>שהרי </a:t>
            </a:r>
            <a:r>
              <a:rPr lang="he-IL" dirty="0" err="1"/>
              <a:t>למודו</a:t>
            </a:r>
            <a:r>
              <a:rPr lang="he-IL" dirty="0"/>
              <a:t> של ר' עקיבא </a:t>
            </a:r>
            <a:r>
              <a:rPr lang="he-IL" dirty="0" smtClean="0"/>
              <a:t>בידו, </a:t>
            </a:r>
            <a:r>
              <a:rPr lang="he-IL" dirty="0"/>
              <a:t>ועוד המקרא מסייעו </a:t>
            </a:r>
            <a:r>
              <a:rPr lang="he-IL" dirty="0" smtClean="0"/>
              <a:t>"ועל </a:t>
            </a:r>
            <a:r>
              <a:rPr lang="he-IL" dirty="0"/>
              <a:t>כל נפשות מת לא </a:t>
            </a:r>
            <a:r>
              <a:rPr lang="he-IL" dirty="0" smtClean="0"/>
              <a:t>יבא". </a:t>
            </a:r>
          </a:p>
          <a:p>
            <a:pPr>
              <a:lnSpc>
                <a:spcPct val="120000"/>
              </a:lnSpc>
            </a:pPr>
            <a:endParaRPr lang="he-IL" sz="200" dirty="0" smtClean="0"/>
          </a:p>
          <a:p>
            <a:pPr>
              <a:lnSpc>
                <a:spcPct val="120000"/>
              </a:lnSpc>
            </a:pPr>
            <a:r>
              <a:rPr lang="he-IL" dirty="0" err="1" smtClean="0"/>
              <a:t>ר</a:t>
            </a:r>
            <a:r>
              <a:rPr lang="he-IL" dirty="0" err="1"/>
              <a:t>''ש</a:t>
            </a:r>
            <a:r>
              <a:rPr lang="he-IL" dirty="0"/>
              <a:t> </a:t>
            </a:r>
            <a:r>
              <a:rPr lang="he-IL" dirty="0" smtClean="0"/>
              <a:t>אומר: </a:t>
            </a:r>
            <a:r>
              <a:rPr lang="he-IL" dirty="0"/>
              <a:t>עד ימיו היה </a:t>
            </a:r>
            <a:r>
              <a:rPr lang="he-IL" dirty="0" smtClean="0"/>
              <a:t>מטמא, </a:t>
            </a:r>
            <a:r>
              <a:rPr lang="he-IL" dirty="0"/>
              <a:t>אם משמת חזר בו איני </a:t>
            </a:r>
            <a:r>
              <a:rPr lang="he-IL" dirty="0" smtClean="0"/>
              <a:t>יודע. </a:t>
            </a:r>
          </a:p>
          <a:p>
            <a:pPr>
              <a:lnSpc>
                <a:spcPct val="120000"/>
              </a:lnSpc>
            </a:pPr>
            <a:r>
              <a:rPr lang="he-IL" dirty="0" smtClean="0"/>
              <a:t>תנא: </a:t>
            </a:r>
            <a:r>
              <a:rPr lang="he-IL" dirty="0">
                <a:solidFill>
                  <a:srgbClr val="F79646">
                    <a:lumMod val="50000"/>
                  </a:srgbClr>
                </a:solidFill>
              </a:rPr>
              <a:t>הושחרו שיניו מפני </a:t>
            </a:r>
            <a:r>
              <a:rPr lang="he-IL" dirty="0">
                <a:solidFill>
                  <a:srgbClr val="F79646">
                    <a:lumMod val="50000"/>
                  </a:srgbClr>
                </a:solidFill>
              </a:rPr>
              <a:t>תעניותיו</a:t>
            </a:r>
            <a:r>
              <a:rPr lang="he-IL" dirty="0" smtClean="0"/>
              <a:t>.</a:t>
            </a:r>
          </a:p>
          <a:p>
            <a:pPr>
              <a:lnSpc>
                <a:spcPct val="120000"/>
              </a:lnSpc>
            </a:pPr>
            <a:r>
              <a:rPr lang="he-IL" dirty="0" smtClean="0"/>
              <a:t> </a:t>
            </a:r>
            <a:endParaRPr lang="he-IL" dirty="0">
              <a:solidFill>
                <a:srgbClr val="F79646">
                  <a:lumMod val="50000"/>
                </a:srgbClr>
              </a:solidFill>
            </a:endParaRPr>
          </a:p>
        </p:txBody>
      </p:sp>
      <p:sp>
        <p:nvSpPr>
          <p:cNvPr id="5" name="TextBox 4"/>
          <p:cNvSpPr txBox="1"/>
          <p:nvPr/>
        </p:nvSpPr>
        <p:spPr>
          <a:xfrm>
            <a:off x="8448600" y="159496"/>
            <a:ext cx="515888" cy="369332"/>
          </a:xfrm>
          <a:prstGeom prst="rect">
            <a:avLst/>
          </a:prstGeom>
          <a:noFill/>
        </p:spPr>
        <p:txBody>
          <a:bodyPr wrap="square" rtlCol="1">
            <a:spAutoFit/>
          </a:bodyPr>
          <a:lstStyle/>
          <a:p>
            <a:r>
              <a:rPr lang="he-IL" dirty="0"/>
              <a:t>❸</a:t>
            </a:r>
            <a:endParaRPr lang="he-IL" dirty="0"/>
          </a:p>
        </p:txBody>
      </p:sp>
      <p:sp>
        <p:nvSpPr>
          <p:cNvPr id="8" name="TextBox 7"/>
          <p:cNvSpPr txBox="1"/>
          <p:nvPr/>
        </p:nvSpPr>
        <p:spPr>
          <a:xfrm>
            <a:off x="8344992" y="1945988"/>
            <a:ext cx="576064" cy="215444"/>
          </a:xfrm>
          <a:prstGeom prst="rect">
            <a:avLst/>
          </a:prstGeom>
          <a:noFill/>
        </p:spPr>
        <p:txBody>
          <a:bodyPr wrap="square" rtlCol="1">
            <a:spAutoFit/>
          </a:bodyPr>
          <a:lstStyle/>
          <a:p>
            <a:r>
              <a:rPr lang="he-IL" sz="800" dirty="0" smtClean="0"/>
              <a:t>עמוד ב</a:t>
            </a:r>
            <a:endParaRPr lang="he-IL" sz="800" dirty="0"/>
          </a:p>
        </p:txBody>
      </p:sp>
      <p:sp>
        <p:nvSpPr>
          <p:cNvPr id="6" name="TextBox 5"/>
          <p:cNvSpPr txBox="1"/>
          <p:nvPr/>
        </p:nvSpPr>
        <p:spPr>
          <a:xfrm>
            <a:off x="8448600" y="2551184"/>
            <a:ext cx="472456" cy="2723823"/>
          </a:xfrm>
          <a:prstGeom prst="rect">
            <a:avLst/>
          </a:prstGeom>
          <a:noFill/>
        </p:spPr>
        <p:txBody>
          <a:bodyPr wrap="square" rtlCol="1">
            <a:spAutoFit/>
          </a:bodyPr>
          <a:lstStyle/>
          <a:p>
            <a:r>
              <a:rPr lang="he-IL" sz="1500" dirty="0" smtClean="0"/>
              <a:t>①</a:t>
            </a:r>
          </a:p>
          <a:p>
            <a:endParaRPr lang="he-IL" sz="1500" dirty="0" smtClean="0"/>
          </a:p>
          <a:p>
            <a:endParaRPr lang="he-IL" sz="1500" dirty="0" smtClean="0"/>
          </a:p>
          <a:p>
            <a:endParaRPr lang="he-IL" sz="2000" dirty="0"/>
          </a:p>
          <a:p>
            <a:endParaRPr lang="he-IL" sz="1500" dirty="0"/>
          </a:p>
          <a:p>
            <a:r>
              <a:rPr lang="he-IL" sz="1500" dirty="0" smtClean="0"/>
              <a:t>②</a:t>
            </a:r>
          </a:p>
          <a:p>
            <a:endParaRPr lang="he-IL" sz="2200" dirty="0"/>
          </a:p>
          <a:p>
            <a:r>
              <a:rPr lang="he-IL" sz="1500" dirty="0" smtClean="0"/>
              <a:t>③</a:t>
            </a:r>
          </a:p>
          <a:p>
            <a:endParaRPr lang="he-IL" sz="2200" dirty="0"/>
          </a:p>
          <a:p>
            <a:r>
              <a:rPr lang="he-IL" sz="1500" dirty="0" smtClean="0"/>
              <a:t>④</a:t>
            </a:r>
            <a:endParaRPr lang="he-IL" sz="1500" dirty="0"/>
          </a:p>
        </p:txBody>
      </p:sp>
    </p:spTree>
    <p:extLst>
      <p:ext uri="{BB962C8B-B14F-4D97-AF65-F5344CB8AC3E}">
        <p14:creationId xmlns:p14="http://schemas.microsoft.com/office/powerpoint/2010/main" val="1080375966"/>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9652</TotalTime>
  <Words>3718</Words>
  <Application>Microsoft Office PowerPoint</Application>
  <PresentationFormat>‫הצגה על המסך (4:3)</PresentationFormat>
  <Paragraphs>476</Paragraphs>
  <Slides>17</Slides>
  <Notes>14</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17</vt:i4>
      </vt:variant>
    </vt:vector>
  </HeadingPairs>
  <TitlesOfParts>
    <vt:vector size="21" baseType="lpstr">
      <vt:lpstr>Arial</vt:lpstr>
      <vt:lpstr>Calibri</vt:lpstr>
      <vt:lpstr>Times New Roman</vt: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הראל</dc:creator>
  <cp:lastModifiedBy>user</cp:lastModifiedBy>
  <cp:revision>1026</cp:revision>
  <dcterms:created xsi:type="dcterms:W3CDTF">2015-01-28T10:22:53Z</dcterms:created>
  <dcterms:modified xsi:type="dcterms:W3CDTF">2015-10-13T17:00:39Z</dcterms:modified>
</cp:coreProperties>
</file>