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2"/>
  </p:notesMasterIdLst>
  <p:sldIdLst>
    <p:sldId id="276" r:id="rId2"/>
    <p:sldId id="358" r:id="rId3"/>
    <p:sldId id="363" r:id="rId4"/>
    <p:sldId id="362" r:id="rId5"/>
    <p:sldId id="366" r:id="rId6"/>
    <p:sldId id="365" r:id="rId7"/>
    <p:sldId id="367" r:id="rId8"/>
    <p:sldId id="368" r:id="rId9"/>
    <p:sldId id="364" r:id="rId10"/>
    <p:sldId id="372" r:id="rId11"/>
    <p:sldId id="359" r:id="rId12"/>
    <p:sldId id="370" r:id="rId13"/>
    <p:sldId id="371" r:id="rId14"/>
    <p:sldId id="374" r:id="rId15"/>
    <p:sldId id="375" r:id="rId16"/>
    <p:sldId id="377" r:id="rId17"/>
    <p:sldId id="378" r:id="rId18"/>
    <p:sldId id="360" r:id="rId19"/>
    <p:sldId id="379" r:id="rId20"/>
    <p:sldId id="380" r:id="rId21"/>
    <p:sldId id="381" r:id="rId22"/>
    <p:sldId id="384" r:id="rId23"/>
    <p:sldId id="385" r:id="rId24"/>
    <p:sldId id="383" r:id="rId25"/>
    <p:sldId id="386" r:id="rId26"/>
    <p:sldId id="382" r:id="rId27"/>
    <p:sldId id="361" r:id="rId28"/>
    <p:sldId id="387" r:id="rId29"/>
    <p:sldId id="274" r:id="rId30"/>
    <p:sldId id="293" r:id="rId3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5689" autoAdjust="0"/>
  </p:normalViewPr>
  <p:slideViewPr>
    <p:cSldViewPr>
      <p:cViewPr varScale="1">
        <p:scale>
          <a:sx n="64" d="100"/>
          <a:sy n="64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8778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4177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6162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ולגלחו תוך שבעה אי אפשר</a:t>
            </a:r>
            <a:r>
              <a:rPr lang="he-IL" b="1" baseline="0" dirty="0" smtClean="0"/>
              <a:t> – גם גילוח ראשון ביום הראשון וגם גילוח שני ביום השביעי אי אפשר שמא הוא לא מצורע</a:t>
            </a:r>
          </a:p>
          <a:p>
            <a:endParaRPr lang="he-IL" b="1" baseline="0" dirty="0" smtClean="0"/>
          </a:p>
          <a:p>
            <a:r>
              <a:rPr lang="he-IL" b="1" baseline="0" dirty="0" smtClean="0"/>
              <a:t>והא בעי אשם – לפי הגרסה לפנינו הקושיה היא בתגלחת הראשונה ועל ספק סיום נזירות טומאה, , אך לפי הראשונים הקושיה היא להלן על מצורע בתגלחת </a:t>
            </a:r>
            <a:r>
              <a:rPr lang="he-IL" b="1" baseline="0" dirty="0" err="1" smtClean="0"/>
              <a:t>השניה</a:t>
            </a:r>
            <a:r>
              <a:rPr lang="he-IL" b="1" baseline="0" dirty="0" smtClean="0"/>
              <a:t>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260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err="1" smtClean="0"/>
              <a:t>חדא</a:t>
            </a:r>
            <a:r>
              <a:rPr lang="he-IL" b="1" dirty="0" smtClean="0"/>
              <a:t> לספק ספרו – היינו התגלחת </a:t>
            </a:r>
            <a:r>
              <a:rPr lang="he-IL" b="1" dirty="0" err="1" smtClean="0"/>
              <a:t>השניה</a:t>
            </a:r>
            <a:endParaRPr lang="he-IL" b="1" dirty="0" smtClean="0"/>
          </a:p>
          <a:p>
            <a:endParaRPr lang="he-IL" b="1" dirty="0" smtClean="0"/>
          </a:p>
          <a:p>
            <a:r>
              <a:rPr lang="he-IL" b="1" dirty="0" err="1" smtClean="0"/>
              <a:t>חדא</a:t>
            </a:r>
            <a:r>
              <a:rPr lang="he-IL" b="1" dirty="0" smtClean="0"/>
              <a:t> לספק טומאתו – היינו התגלחת השלישית</a:t>
            </a:r>
          </a:p>
          <a:p>
            <a:endParaRPr lang="he-IL" b="1" dirty="0" smtClean="0"/>
          </a:p>
          <a:p>
            <a:r>
              <a:rPr lang="he-IL" b="1" dirty="0" smtClean="0"/>
              <a:t>רש"י: </a:t>
            </a:r>
            <a:r>
              <a:rPr lang="he-IL" dirty="0" err="1" smtClean="0"/>
              <a:t>וא</a:t>
            </a:r>
            <a:r>
              <a:rPr lang="he-IL" dirty="0" smtClean="0"/>
              <a:t>''ת והא בחטאת בהמה הוא </a:t>
            </a:r>
            <a:r>
              <a:rPr lang="he-IL" dirty="0" err="1" smtClean="0"/>
              <a:t>דמיחייב</a:t>
            </a:r>
            <a:r>
              <a:rPr lang="he-IL" dirty="0" smtClean="0"/>
              <a:t> ולא בחטאת העוף אי לאו </a:t>
            </a:r>
            <a:r>
              <a:rPr lang="he-IL" dirty="0" err="1" smtClean="0"/>
              <a:t>דליהוי</a:t>
            </a:r>
            <a:r>
              <a:rPr lang="he-IL" dirty="0" smtClean="0"/>
              <a:t> עני, לפי שאין חטאת בהמה באה על הספק לפי שאינה נאכלת מספק </a:t>
            </a:r>
            <a:r>
              <a:rPr lang="he-IL" dirty="0" err="1" smtClean="0"/>
              <a:t>והויא</a:t>
            </a:r>
            <a:r>
              <a:rPr lang="he-IL" dirty="0" smtClean="0"/>
              <a:t> לה כחטאת </a:t>
            </a:r>
            <a:r>
              <a:rPr lang="he-IL" dirty="0" err="1" smtClean="0"/>
              <a:t>שנתכפרו</a:t>
            </a:r>
            <a:r>
              <a:rPr lang="he-IL" dirty="0" smtClean="0"/>
              <a:t> בעליה </a:t>
            </a:r>
            <a:r>
              <a:rPr lang="he-IL" dirty="0" err="1" smtClean="0"/>
              <a:t>ומיתסר</a:t>
            </a:r>
            <a:r>
              <a:rPr lang="he-IL" dirty="0" smtClean="0"/>
              <a:t> </a:t>
            </a:r>
            <a:r>
              <a:rPr lang="he-IL" dirty="0" err="1" smtClean="0"/>
              <a:t>לאיתויי</a:t>
            </a:r>
            <a:r>
              <a:rPr lang="he-IL" dirty="0" smtClean="0"/>
              <a:t> לפי שאין </a:t>
            </a:r>
            <a:r>
              <a:rPr lang="he-IL" dirty="0" err="1" smtClean="0"/>
              <a:t>מביאין</a:t>
            </a:r>
            <a:r>
              <a:rPr lang="he-IL" dirty="0" smtClean="0"/>
              <a:t> קדשים לבית הפסול </a:t>
            </a:r>
            <a:r>
              <a:rPr lang="he-IL" dirty="0" err="1" smtClean="0"/>
              <a:t>תקון</a:t>
            </a:r>
            <a:r>
              <a:rPr lang="he-IL" dirty="0" smtClean="0"/>
              <a:t> רבנן שיהא כותב כל נכסיו לאחרים </a:t>
            </a:r>
            <a:r>
              <a:rPr lang="he-IL" dirty="0" err="1" smtClean="0"/>
              <a:t>והוי</a:t>
            </a:r>
            <a:r>
              <a:rPr lang="he-IL" dirty="0" smtClean="0"/>
              <a:t> עני ומביא חטאת העוף הבאה על הספק </a:t>
            </a:r>
            <a:r>
              <a:rPr lang="he-IL" dirty="0" err="1" smtClean="0"/>
              <a:t>כדאמר</a:t>
            </a:r>
            <a:r>
              <a:rPr lang="he-IL" dirty="0" smtClean="0"/>
              <a:t> </a:t>
            </a:r>
            <a:r>
              <a:rPr lang="he-IL" dirty="0" err="1" smtClean="0"/>
              <a:t>בפ</a:t>
            </a:r>
            <a:r>
              <a:rPr lang="he-IL" dirty="0" smtClean="0"/>
              <a:t>' מי שאמר הריני נזיר (לעיל דף </a:t>
            </a:r>
            <a:r>
              <a:rPr lang="he-IL" dirty="0" err="1" smtClean="0"/>
              <a:t>כט</a:t>
            </a:r>
            <a:r>
              <a:rPr lang="he-IL" dirty="0" smtClean="0"/>
              <a:t>.) </a:t>
            </a:r>
            <a:r>
              <a:rPr lang="he-IL" dirty="0" err="1" smtClean="0"/>
              <a:t>אע</a:t>
            </a:r>
            <a:r>
              <a:rPr lang="he-IL" dirty="0" smtClean="0"/>
              <a:t>''פ שאינה נאכלת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887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902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9239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5444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5345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0886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99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79820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לפי </a:t>
            </a:r>
            <a:r>
              <a:rPr lang="he-IL" b="1" dirty="0" err="1" smtClean="0"/>
              <a:t>הרא"ש</a:t>
            </a:r>
            <a:r>
              <a:rPr lang="he-IL" b="1" dirty="0" smtClean="0"/>
              <a:t> מדובר בנזיר טהור שסיים את נזירותו בטהרה ומצורע שבאותו יום שהשלים את נזירותו קודם שהספיק לגלח לקה בצרעת</a:t>
            </a:r>
            <a:r>
              <a:rPr lang="he-IL" b="1" baseline="0" dirty="0" smtClean="0"/>
              <a:t> ונרפא – וכעת עומדים לפניו שני </a:t>
            </a:r>
            <a:r>
              <a:rPr lang="he-IL" b="1" baseline="0" dirty="0" err="1" smtClean="0"/>
              <a:t>גילוחים</a:t>
            </a:r>
            <a:r>
              <a:rPr lang="he-IL" b="1" baseline="0" dirty="0" smtClean="0"/>
              <a:t>, גילוח של נזיר וגילוח ראשון של מצורע.</a:t>
            </a:r>
          </a:p>
          <a:p>
            <a:endParaRPr lang="he-IL" b="1" baseline="0" dirty="0" smtClean="0"/>
          </a:p>
          <a:p>
            <a:r>
              <a:rPr lang="he-IL" b="1" baseline="0" dirty="0" smtClean="0"/>
              <a:t>מצורע מגלח כדי לגדל אח"כ את שערו כדי לשוב ולגלחו בשנית יום לפני הבאת קרבנותיו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480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דהיינו שתחילה נהג נזירות בטהרה 30 יום וקודם שגילח נעשה מצורע ונרפא וגילח גילוח ראשון של מצורע ושוב המתין 7 ימים ונמצא שעומד בפני שני </a:t>
            </a:r>
            <a:r>
              <a:rPr lang="he-IL" b="1" dirty="0" err="1" smtClean="0"/>
              <a:t>גילוחים</a:t>
            </a:r>
            <a:r>
              <a:rPr lang="he-IL" b="1" dirty="0" smtClean="0"/>
              <a:t>, האחד גילוח השני של מצורע והשני גילוח לנזירות טהרה ושניהם כדי להעביר את שערו שגדל לשם מצוה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93086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דהיינו שתחילה נהג נזירות בטהרה 30 יום וקודם שגילח נעשה מצורע ונרפא וגילח גילוח ראשון של מצורע ושוב המתין 7 ימים ונמצא שעומד בפני שני </a:t>
            </a:r>
            <a:r>
              <a:rPr lang="he-IL" b="1" dirty="0" err="1" smtClean="0"/>
              <a:t>גילוחים</a:t>
            </a:r>
            <a:r>
              <a:rPr lang="he-IL" b="1" dirty="0" smtClean="0"/>
              <a:t>, האחד גילוח השני של מצורע והשני גילוח לנזירות טהרה ושניהם כדי להעביר את שערו שגדל לשם מצוה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4864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היינו למקרה שנטמא הנזיר ונטהר מטומאתו לפני שגילח את התגלחת </a:t>
            </a:r>
            <a:r>
              <a:rPr lang="he-IL" b="1" dirty="0" err="1" smtClean="0"/>
              <a:t>השניה</a:t>
            </a:r>
            <a:r>
              <a:rPr lang="he-IL" b="1" dirty="0" smtClean="0"/>
              <a:t> שחייב</a:t>
            </a:r>
            <a:r>
              <a:rPr lang="he-IL" b="1" baseline="0" dirty="0" smtClean="0"/>
              <a:t> בה מדין מצורע, מדוע לא תעלה תגלחת אחת לשניהם שבשניהם הגילוח הוא קודם זריקת דמים.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8638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היינו למקרה שנטמא הנזיר ונטהר מטומאתו לפני שגילח את התגלחת </a:t>
            </a:r>
            <a:r>
              <a:rPr lang="he-IL" b="1" dirty="0" err="1" smtClean="0"/>
              <a:t>השניה</a:t>
            </a:r>
            <a:r>
              <a:rPr lang="he-IL" b="1" dirty="0" smtClean="0"/>
              <a:t> שחייב</a:t>
            </a:r>
            <a:r>
              <a:rPr lang="he-IL" b="1" baseline="0" dirty="0" smtClean="0"/>
              <a:t> בה מדין מצורע, מדוע לא תעלה תגלחת אחת לשניהם שבשניהם הגילוח הוא קודם </a:t>
            </a:r>
            <a:r>
              <a:rPr lang="he-IL" b="1" baseline="0" smtClean="0"/>
              <a:t>זריקת דמים.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25558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err="1" smtClean="0"/>
              <a:t>תוס</a:t>
            </a:r>
            <a:r>
              <a:rPr lang="he-IL" b="1" dirty="0" smtClean="0"/>
              <a:t>': כמו לשון אחר הוא</a:t>
            </a:r>
          </a:p>
          <a:p>
            <a:endParaRPr lang="he-IL" b="1" dirty="0" smtClean="0"/>
          </a:p>
          <a:p>
            <a:r>
              <a:rPr lang="he-IL" b="1" dirty="0" smtClean="0"/>
              <a:t>נזיר טהור והוא מצורע כמו שאלה 1 – תגלחתו הראשונה של המצורע זה כדי לגדל ותגלחת הנזיר הטהור זה כדי להעביר</a:t>
            </a:r>
          </a:p>
          <a:p>
            <a:endParaRPr lang="he-IL" b="1" dirty="0" smtClean="0"/>
          </a:p>
          <a:p>
            <a:r>
              <a:rPr lang="he-IL" b="1" dirty="0" smtClean="0"/>
              <a:t>נזיר</a:t>
            </a:r>
            <a:r>
              <a:rPr lang="he-IL" b="1" baseline="0" dirty="0" smtClean="0"/>
              <a:t> טמא והוא מצורע כמו שאלה 3 – המצורע מגלח לפני ביאת מים והנזיר שנטהר מטומאתו מגלח לאחר ביאת מים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4506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אם היה נזיר שנטהר מטומאתו והוא מצורע כמו שאלה 3 אז:</a:t>
            </a:r>
          </a:p>
          <a:p>
            <a:r>
              <a:rPr lang="he-IL" b="1" dirty="0" smtClean="0"/>
              <a:t>זה המצורע מגלח קודם</a:t>
            </a:r>
            <a:r>
              <a:rPr lang="he-IL" b="1" baseline="0" dirty="0" smtClean="0"/>
              <a:t> שטבל במים, והנזיר שנטהר מטומאתו מגלח לאחר ביאת מים</a:t>
            </a:r>
          </a:p>
          <a:p>
            <a:endParaRPr lang="he-IL" b="1" dirty="0" smtClean="0"/>
          </a:p>
          <a:p>
            <a:r>
              <a:rPr lang="he-IL" b="1" dirty="0" smtClean="0"/>
              <a:t>ואם היה נזיר טהור והוא מצורע כמו שאלה 2 אז:</a:t>
            </a:r>
          </a:p>
          <a:p>
            <a:r>
              <a:rPr lang="he-IL" b="1" dirty="0" smtClean="0"/>
              <a:t>זה המצורע תגלחתו </a:t>
            </a:r>
            <a:r>
              <a:rPr lang="he-IL" b="1" dirty="0" err="1" smtClean="0"/>
              <a:t>השניה</a:t>
            </a:r>
            <a:r>
              <a:rPr lang="he-IL" b="1" dirty="0" smtClean="0"/>
              <a:t> היא לפני זריקת דמים, וזה הנזיר העומד בטהרתו מגלח</a:t>
            </a:r>
            <a:r>
              <a:rPr lang="he-IL" b="1" baseline="0" dirty="0" smtClean="0"/>
              <a:t> לאחר זריקת דמים.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5047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רמי</a:t>
            </a:r>
            <a:r>
              <a:rPr lang="he-IL" b="1" baseline="0" dirty="0" smtClean="0"/>
              <a:t> בר </a:t>
            </a:r>
            <a:r>
              <a:rPr lang="he-IL" b="1" baseline="0" dirty="0" err="1" smtClean="0"/>
              <a:t>חמא</a:t>
            </a:r>
            <a:r>
              <a:rPr lang="he-IL" b="1" baseline="0" dirty="0" smtClean="0"/>
              <a:t> מסתפק האם גילוח השער בנזיר טמא הוא מעצם </a:t>
            </a:r>
            <a:r>
              <a:rPr lang="he-IL" b="1" baseline="0" dirty="0" err="1" smtClean="0"/>
              <a:t>המצוה</a:t>
            </a:r>
            <a:r>
              <a:rPr lang="he-IL" b="1" baseline="0" dirty="0" smtClean="0"/>
              <a:t> או שעיקרה שיוריד את השער הטמא,</a:t>
            </a:r>
          </a:p>
          <a:p>
            <a:r>
              <a:rPr lang="he-IL" b="1" baseline="0" dirty="0" smtClean="0"/>
              <a:t>היינו לגבי התגלחת השלישית שמשום נזיר טמא, האם צריך </a:t>
            </a:r>
            <a:r>
              <a:rPr lang="he-IL" b="1" baseline="0" dirty="0" err="1" smtClean="0"/>
              <a:t>דוקא</a:t>
            </a:r>
            <a:r>
              <a:rPr lang="he-IL" b="1" baseline="0" dirty="0" smtClean="0"/>
              <a:t> תער או לא</a:t>
            </a:r>
          </a:p>
          <a:p>
            <a:endParaRPr lang="he-IL" b="1" baseline="0" dirty="0" smtClean="0"/>
          </a:p>
          <a:p>
            <a:r>
              <a:rPr lang="he-IL" b="1" baseline="0" dirty="0" smtClean="0"/>
              <a:t>רבא מוכיח מהברייתא שאם זה היה רק כדי להעביר את השער אז מספיק 3 </a:t>
            </a:r>
            <a:r>
              <a:rPr lang="he-IL" b="1" baseline="0" dirty="0" err="1" smtClean="0"/>
              <a:t>תגלחויות</a:t>
            </a:r>
            <a:r>
              <a:rPr lang="he-IL" b="1" baseline="0" dirty="0" smtClean="0"/>
              <a:t>, כי בשלישית שמשום נזיר טמא אין בה צורך שהרי כבר העביר את השער הטמא בתגלחות המצורע שקדמו, </a:t>
            </a:r>
          </a:p>
          <a:p>
            <a:r>
              <a:rPr lang="he-IL" b="1" baseline="0" dirty="0" smtClean="0"/>
              <a:t>פירוש נוסף יש </a:t>
            </a:r>
            <a:r>
              <a:rPr lang="he-IL" b="1" baseline="0" dirty="0" err="1" smtClean="0"/>
              <a:t>בתוס</a:t>
            </a:r>
            <a:r>
              <a:rPr lang="he-IL" b="1" baseline="0" dirty="0" smtClean="0"/>
              <a:t>' עם גרסה אחרת בגמרא שלא גורסת את המשפט ואי </a:t>
            </a:r>
            <a:r>
              <a:rPr lang="he-IL" b="1" baseline="0" dirty="0" err="1" smtClean="0"/>
              <a:t>סלקא</a:t>
            </a:r>
            <a:r>
              <a:rPr lang="he-IL" b="1" baseline="0" dirty="0" smtClean="0"/>
              <a:t> דעתך וכו' – והלימוד הוא מזה שכלל אותם ביחד משמע שכולם דומות ובתער.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926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נזיר שהיו לו 2 ספקות: ספק אם נטמא במת בתוך ימי נזירותו וגם ספק</a:t>
            </a:r>
            <a:r>
              <a:rPr lang="he-IL" b="1" baseline="0" dirty="0" smtClean="0"/>
              <a:t> אם היה מצורע מוחלט ועכשיו נתרפא מצרעתו.</a:t>
            </a:r>
          </a:p>
          <a:p>
            <a:r>
              <a:rPr lang="he-IL" b="1" baseline="0" dirty="0" smtClean="0"/>
              <a:t>שתי הספקות הללו התעוררו לו ביום הראשון  לנזירותו.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63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נזיר שהיו לו 2 ספקות: ספק אם נטמא במת בתוך ימי נזירותו וגם ספק</a:t>
            </a:r>
            <a:r>
              <a:rPr lang="he-IL" b="1" baseline="0" dirty="0" smtClean="0"/>
              <a:t> אם היה מצורע מוחלט ועכשיו נתרפא מצרעתו.</a:t>
            </a:r>
          </a:p>
          <a:p>
            <a:r>
              <a:rPr lang="he-IL" b="1" baseline="0" dirty="0" smtClean="0"/>
              <a:t>שתי הספקות הללו התעוררו לו ביום הראשון  לנזירותו.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979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נזיר שהיו לו 2 ספקות: ספק אם נטמא במת בתוך ימי נזירותו וגם ספק</a:t>
            </a:r>
            <a:r>
              <a:rPr lang="he-IL" b="1" baseline="0" dirty="0" smtClean="0"/>
              <a:t> אם היה מצורע מוחלט ועכשיו נתרפא מצרעתו.</a:t>
            </a:r>
          </a:p>
          <a:p>
            <a:r>
              <a:rPr lang="he-IL" b="1" baseline="0" dirty="0" smtClean="0"/>
              <a:t>שתי הספקות הללו התעוררו לו ביום הראשון  לנזירותו.</a:t>
            </a:r>
          </a:p>
          <a:p>
            <a:endParaRPr lang="he-IL" b="1" baseline="0" dirty="0" smtClean="0"/>
          </a:p>
          <a:p>
            <a:r>
              <a:rPr lang="he-IL" b="1" baseline="0" dirty="0" smtClean="0"/>
              <a:t>מותר לאכול בקדשים לאחר 60 יום ולאחר שמביא את קרבנות המצורע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8305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נזיר שהיו לו 2 ספקות: ספק אם נטמא במת בתוך ימי נזירותו וגם ספק</a:t>
            </a:r>
            <a:r>
              <a:rPr lang="he-IL" b="1" baseline="0" dirty="0" smtClean="0"/>
              <a:t> אם היה מצורע מוחלט ועכשיו נתרפא מצרעתו.</a:t>
            </a:r>
          </a:p>
          <a:p>
            <a:r>
              <a:rPr lang="he-IL" b="1" baseline="0" dirty="0" smtClean="0"/>
              <a:t>שתי הספקות הללו התעוררו לו ביום הראשון  לנזירותו.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0647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נזיר שהיו לו 2 ספקות: ספק אם נטמא במת בתוך ימי נזירותו וגם ספק</a:t>
            </a:r>
            <a:r>
              <a:rPr lang="he-IL" b="1" baseline="0" dirty="0" smtClean="0"/>
              <a:t> אם היה מצורע מוחלט ועכשיו נתרפא מצרעתו.</a:t>
            </a:r>
          </a:p>
          <a:p>
            <a:r>
              <a:rPr lang="he-IL" b="1" baseline="0" dirty="0" smtClean="0"/>
              <a:t>שתי הספקות הללו התעוררו לו ביום הראשון  לנזירותו.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6016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4688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420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t>ח'/חשון/תשע"ו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daf-yomi@daf-yomi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1282828"/>
            <a:ext cx="8424936" cy="5139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rgbClr val="EEECE1">
                    <a:lumMod val="50000"/>
                  </a:srgbClr>
                </a:solidFill>
              </a:rPr>
              <a:t>ברוכים </a:t>
            </a:r>
            <a:r>
              <a:rPr lang="he-IL" sz="2800" b="1" dirty="0" smtClean="0">
                <a:solidFill>
                  <a:srgbClr val="EEECE1">
                    <a:lumMod val="50000"/>
                  </a:srgbClr>
                </a:solidFill>
              </a:rPr>
              <a:t>הבאים ל</a:t>
            </a:r>
            <a:endParaRPr lang="he-IL" sz="2800" b="1" dirty="0">
              <a:solidFill>
                <a:srgbClr val="EEECE1">
                  <a:lumMod val="50000"/>
                </a:srgbClr>
              </a:solidFill>
            </a:endParaRPr>
          </a:p>
          <a:p>
            <a:pPr algn="ctr"/>
            <a:r>
              <a:rPr lang="he-IL" sz="4000" b="1" dirty="0" smtClean="0">
                <a:solidFill>
                  <a:srgbClr val="C0504D">
                    <a:lumMod val="75000"/>
                  </a:srgbClr>
                </a:solidFill>
              </a:rPr>
              <a:t>שיעור דף יומי אונליין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יום רביעי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ח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' בחשון תשע"ו</a:t>
            </a:r>
          </a:p>
          <a:p>
            <a:pPr algn="ctr"/>
            <a:endParaRPr lang="he-IL" sz="2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השיעור יתחיל בשעה 21:00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מסכת נזיר נט ע"ב (משנה למטה) - </a:t>
            </a:r>
            <a:r>
              <a:rPr lang="he-IL" sz="2400" b="1" dirty="0" err="1">
                <a:solidFill>
                  <a:srgbClr val="C0504D">
                    <a:lumMod val="75000"/>
                  </a:srgbClr>
                </a:solidFill>
              </a:rPr>
              <a:t>סא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 ע"א (סוף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הפרק)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מגיד השיעור: הראל שפירא</a:t>
            </a:r>
          </a:p>
          <a:p>
            <a:pPr algn="ctr"/>
            <a:endParaRPr lang="he-IL" sz="44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מוקדש </a:t>
            </a:r>
            <a:r>
              <a:rPr lang="he-IL" sz="2400" b="1" dirty="0" err="1" smtClean="0">
                <a:solidFill>
                  <a:srgbClr val="EEECE1">
                    <a:lumMod val="50000"/>
                  </a:srgbClr>
                </a:solidFill>
              </a:rPr>
              <a:t>לע"נ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 דינה </a:t>
            </a:r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יעל </a:t>
            </a:r>
            <a:r>
              <a:rPr lang="he-IL" sz="2400" b="1" dirty="0" err="1">
                <a:solidFill>
                  <a:srgbClr val="EEECE1">
                    <a:lumMod val="50000"/>
                  </a:srgbClr>
                </a:solidFill>
              </a:rPr>
              <a:t>בריליאנט</a:t>
            </a:r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ז"ל</a:t>
            </a:r>
          </a:p>
        </p:txBody>
      </p:sp>
    </p:spTree>
    <p:extLst>
      <p:ext uri="{BB962C8B-B14F-4D97-AF65-F5344CB8AC3E}">
        <p14:creationId xmlns:p14="http://schemas.microsoft.com/office/powerpoint/2010/main" val="3101671575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9456"/>
            <a:ext cx="885698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900" dirty="0"/>
          </a:p>
        </p:txBody>
      </p:sp>
      <p:sp>
        <p:nvSpPr>
          <p:cNvPr id="6" name="הסבר מלבני מעוגל 5"/>
          <p:cNvSpPr/>
          <p:nvPr/>
        </p:nvSpPr>
        <p:spPr>
          <a:xfrm>
            <a:off x="323528" y="548680"/>
            <a:ext cx="3816424" cy="1944216"/>
          </a:xfrm>
          <a:prstGeom prst="wedgeRoundRectCallout">
            <a:avLst>
              <a:gd name="adj1" fmla="val 53672"/>
              <a:gd name="adj2" fmla="val -489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b="1" dirty="0">
                <a:solidFill>
                  <a:schemeClr val="tx1"/>
                </a:solidFill>
              </a:rPr>
              <a:t>תגלחת טהרה: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כבשה לחטאת וכבש לעולה ואיל לשלמים.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תגלחת </a:t>
            </a:r>
            <a:r>
              <a:rPr lang="he-IL" sz="1200" b="1" dirty="0" smtClean="0">
                <a:solidFill>
                  <a:schemeClr val="tx1"/>
                </a:solidFill>
              </a:rPr>
              <a:t>הטומאה: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2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תורים </a:t>
            </a:r>
            <a:r>
              <a:rPr lang="he-IL" sz="1200" dirty="0" smtClean="0">
                <a:solidFill>
                  <a:schemeClr val="tx1"/>
                </a:solidFill>
              </a:rPr>
              <a:t>או </a:t>
            </a:r>
            <a:r>
              <a:rPr lang="he-IL" sz="1200" dirty="0" smtClean="0">
                <a:solidFill>
                  <a:schemeClr val="tx1"/>
                </a:solidFill>
              </a:rPr>
              <a:t>בני </a:t>
            </a:r>
            <a:r>
              <a:rPr lang="he-IL" sz="1200" dirty="0">
                <a:solidFill>
                  <a:schemeClr val="tx1"/>
                </a:solidFill>
              </a:rPr>
              <a:t>יונה אחד לחטאת ואחד לעולה וכבש </a:t>
            </a:r>
            <a:r>
              <a:rPr lang="he-IL" sz="1200" dirty="0" smtClean="0">
                <a:solidFill>
                  <a:schemeClr val="tx1"/>
                </a:solidFill>
              </a:rPr>
              <a:t>לאשם.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קרבנות מצורע: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בסיום ימי </a:t>
            </a:r>
            <a:r>
              <a:rPr lang="he-IL" sz="1200" dirty="0" err="1">
                <a:solidFill>
                  <a:schemeClr val="tx1"/>
                </a:solidFill>
              </a:rPr>
              <a:t>חלוטו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smtClean="0">
                <a:solidFill>
                  <a:schemeClr val="tx1"/>
                </a:solidFill>
              </a:rPr>
              <a:t>- שתי </a:t>
            </a:r>
            <a:r>
              <a:rPr lang="he-IL" sz="1200" dirty="0" err="1" smtClean="0">
                <a:solidFill>
                  <a:schemeClr val="tx1"/>
                </a:solidFill>
              </a:rPr>
              <a:t>צפורים</a:t>
            </a:r>
            <a:r>
              <a:rPr lang="he-IL" sz="1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בסיום ימי ספרו - כבש (עני: עוף) לעולה, כבש לאשם, כבשה (עני: עוף) לחטאת.</a:t>
            </a:r>
          </a:p>
        </p:txBody>
      </p:sp>
    </p:spTree>
    <p:extLst>
      <p:ext uri="{BB962C8B-B14F-4D97-AF65-F5344CB8AC3E}">
        <p14:creationId xmlns:p14="http://schemas.microsoft.com/office/powerpoint/2010/main" val="37636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9456"/>
            <a:ext cx="885698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900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292661"/>
              </p:ext>
            </p:extLst>
          </p:nvPr>
        </p:nvGraphicFramePr>
        <p:xfrm>
          <a:off x="642624" y="2309832"/>
          <a:ext cx="7776864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3072446"/>
                <a:gridCol w="3013152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לאחר 60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שלישית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רביעית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120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7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79456"/>
            <a:ext cx="8856984" cy="68695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600" dirty="0" smtClean="0"/>
              <a:t>אמרת </a:t>
            </a:r>
            <a:r>
              <a:rPr lang="he-IL" sz="1600" dirty="0"/>
              <a:t>תגלחת ראשון מביא וכו' </a:t>
            </a: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ממה </a:t>
            </a:r>
            <a:r>
              <a:rPr lang="he-IL" sz="1600" dirty="0"/>
              <a:t>נפשך שפיר </a:t>
            </a:r>
            <a:r>
              <a:rPr lang="he-IL" sz="1600" dirty="0" err="1" smtClean="0"/>
              <a:t>קמייתי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דאי </a:t>
            </a:r>
            <a:r>
              <a:rPr lang="he-IL" sz="1600" dirty="0"/>
              <a:t>ודאי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חובתו, </a:t>
            </a:r>
            <a:r>
              <a:rPr lang="he-IL" sz="1600" dirty="0"/>
              <a:t>וחטאת העוף ספק אזלא </a:t>
            </a:r>
            <a:r>
              <a:rPr lang="he-IL" sz="1600" dirty="0" smtClean="0"/>
              <a:t>לקבורה, </a:t>
            </a:r>
            <a:r>
              <a:rPr lang="he-IL" sz="1600" dirty="0"/>
              <a:t>ועולה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נדבה, </a:t>
            </a:r>
            <a:r>
              <a:rPr lang="he-IL" sz="1600" dirty="0"/>
              <a:t>ולגלחו תוך שבעה אי אפשר </a:t>
            </a:r>
            <a:r>
              <a:rPr lang="he-IL" sz="1600" dirty="0" err="1"/>
              <a:t>דדילמא</a:t>
            </a:r>
            <a:r>
              <a:rPr lang="he-IL" sz="1600" dirty="0"/>
              <a:t> לאו מוחלט הוא ורחמנא אמר </a:t>
            </a:r>
            <a:r>
              <a:rPr lang="he-IL" sz="1600" dirty="0" smtClean="0"/>
              <a:t>"תער </a:t>
            </a:r>
            <a:r>
              <a:rPr lang="he-IL" sz="1600" dirty="0"/>
              <a:t>לא יעבור על ראשו עד </a:t>
            </a:r>
            <a:r>
              <a:rPr lang="he-IL" sz="1600" dirty="0" smtClean="0"/>
              <a:t>מלאת".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ודאי הוי והוא טמא </a:t>
            </a:r>
            <a:r>
              <a:rPr lang="he-IL" sz="1600" dirty="0" smtClean="0"/>
              <a:t>- חטאת </a:t>
            </a:r>
            <a:r>
              <a:rPr lang="he-IL" sz="1600" dirty="0"/>
              <a:t>העוף </a:t>
            </a:r>
            <a:r>
              <a:rPr lang="he-IL" sz="1600" dirty="0" smtClean="0"/>
              <a:t>חובתו, </a:t>
            </a:r>
            <a:r>
              <a:rPr lang="he-IL" sz="1600" dirty="0" err="1"/>
              <a:t>וציפורין</a:t>
            </a:r>
            <a:r>
              <a:rPr lang="he-IL" sz="1600" dirty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/>
              <a:t>מתעבדין</a:t>
            </a:r>
            <a:r>
              <a:rPr lang="he-IL" sz="1600" dirty="0"/>
              <a:t> ולא הוי חולין </a:t>
            </a:r>
            <a:r>
              <a:rPr lang="he-IL" sz="1600" dirty="0" smtClean="0"/>
              <a:t>בעזרה, </a:t>
            </a:r>
            <a:r>
              <a:rPr lang="he-IL" sz="1600" dirty="0"/>
              <a:t>ועולת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 smtClean="0"/>
              <a:t>מתעבדין</a:t>
            </a:r>
            <a:r>
              <a:rPr lang="he-IL" sz="1600" dirty="0" smtClean="0"/>
              <a:t>, </a:t>
            </a:r>
            <a:r>
              <a:rPr lang="he-IL" sz="1600" dirty="0"/>
              <a:t>חטאת העוף </a:t>
            </a:r>
            <a:r>
              <a:rPr lang="he-IL" sz="1600" dirty="0" smtClean="0"/>
              <a:t>לקבורה, </a:t>
            </a:r>
            <a:r>
              <a:rPr lang="he-IL" sz="1600" dirty="0"/>
              <a:t>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חובתו.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והא </a:t>
            </a:r>
            <a:r>
              <a:rPr lang="he-IL" sz="1600" dirty="0"/>
              <a:t>בעי </a:t>
            </a:r>
            <a:r>
              <a:rPr lang="he-IL" sz="1600" dirty="0" smtClean="0"/>
              <a:t>אשם! </a:t>
            </a:r>
            <a:r>
              <a:rPr lang="he-IL" sz="1600" dirty="0" smtClean="0"/>
              <a:t> -  רבי </a:t>
            </a:r>
            <a:r>
              <a:rPr lang="he-IL" sz="1600" dirty="0"/>
              <a:t>שמעון היא </a:t>
            </a:r>
            <a:r>
              <a:rPr lang="he-IL" sz="1600" dirty="0" err="1"/>
              <a:t>דאמר</a:t>
            </a:r>
            <a:r>
              <a:rPr lang="he-IL" sz="1600" dirty="0"/>
              <a:t> </a:t>
            </a:r>
            <a:r>
              <a:rPr lang="he-IL" sz="1600" dirty="0" err="1"/>
              <a:t>מייתי</a:t>
            </a:r>
            <a:r>
              <a:rPr lang="he-IL" sz="1600" dirty="0"/>
              <a:t> </a:t>
            </a:r>
            <a:r>
              <a:rPr lang="he-IL" sz="1600" dirty="0" smtClean="0"/>
              <a:t>ומתני.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תגלחת </a:t>
            </a:r>
            <a:r>
              <a:rPr lang="he-IL" sz="1600" dirty="0"/>
              <a:t>שניה </a:t>
            </a:r>
            <a:r>
              <a:rPr lang="he-IL" sz="1600" dirty="0" smtClean="0"/>
              <a:t>ושלישית -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ציפורין</a:t>
            </a:r>
            <a:r>
              <a:rPr lang="he-IL" sz="1600" dirty="0" smtClean="0"/>
              <a:t> </a:t>
            </a:r>
            <a:r>
              <a:rPr lang="he-IL" sz="1600" dirty="0"/>
              <a:t>לא </a:t>
            </a:r>
            <a:r>
              <a:rPr lang="he-IL" sz="1600" dirty="0" smtClean="0"/>
              <a:t>צריך, </a:t>
            </a:r>
            <a:r>
              <a:rPr lang="he-IL" sz="1600" dirty="0" err="1"/>
              <a:t>דהא</a:t>
            </a:r>
            <a:r>
              <a:rPr lang="he-IL" sz="1600" dirty="0"/>
              <a:t> </a:t>
            </a:r>
            <a:r>
              <a:rPr lang="he-IL" sz="1600" dirty="0" smtClean="0"/>
              <a:t>עביד.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מאי </a:t>
            </a:r>
            <a:r>
              <a:rPr lang="he-IL" sz="1600" dirty="0"/>
              <a:t>איכא דילמא ודאי מוחלט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חדא</a:t>
            </a:r>
            <a:r>
              <a:rPr lang="he-IL" sz="1600" dirty="0" smtClean="0"/>
              <a:t> </a:t>
            </a:r>
            <a:r>
              <a:rPr lang="he-IL" sz="1600" dirty="0"/>
              <a:t>לספק </a:t>
            </a:r>
            <a:r>
              <a:rPr lang="he-IL" sz="1600" dirty="0" smtClean="0"/>
              <a:t>ספרו, </a:t>
            </a:r>
            <a:r>
              <a:rPr lang="he-IL" sz="1600" dirty="0" err="1"/>
              <a:t>וחדא</a:t>
            </a:r>
            <a:r>
              <a:rPr lang="he-IL" sz="1600" dirty="0"/>
              <a:t> לספק </a:t>
            </a:r>
            <a:r>
              <a:rPr lang="he-IL" sz="1600" dirty="0" smtClean="0"/>
              <a:t>טומאתו.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תגלחת </a:t>
            </a:r>
            <a:r>
              <a:rPr lang="he-IL" sz="1600" dirty="0"/>
              <a:t>רביעית -</a:t>
            </a: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מביא </a:t>
            </a:r>
            <a:r>
              <a:rPr lang="he-IL" sz="1600" dirty="0"/>
              <a:t>קרבן טהרה </a:t>
            </a:r>
            <a:r>
              <a:rPr lang="he-IL" sz="1600" dirty="0" smtClean="0"/>
              <a:t>ומתני: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200" dirty="0" smtClean="0"/>
              <a:t>(הגהות </a:t>
            </a:r>
            <a:r>
              <a:rPr lang="he-IL" sz="1200" dirty="0" err="1" smtClean="0"/>
              <a:t>הב"ח</a:t>
            </a:r>
            <a:r>
              <a:rPr lang="he-IL" sz="1200" dirty="0" smtClean="0"/>
              <a:t>: דאי)</a:t>
            </a:r>
            <a:r>
              <a:rPr lang="he-IL" sz="1600" dirty="0" smtClean="0"/>
              <a:t> </a:t>
            </a:r>
            <a:r>
              <a:rPr lang="he-IL" sz="1600" dirty="0"/>
              <a:t>ודאי נזיר הוא </a:t>
            </a:r>
            <a:r>
              <a:rPr lang="he-IL" sz="1600" dirty="0" smtClean="0"/>
              <a:t>- עולה </a:t>
            </a:r>
            <a:r>
              <a:rPr lang="he-IL" sz="1600" dirty="0"/>
              <a:t>הראשונה חובה וזו </a:t>
            </a:r>
            <a:r>
              <a:rPr lang="he-IL" sz="1600" dirty="0" smtClean="0"/>
              <a:t>נדבה,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ואם </a:t>
            </a:r>
            <a:r>
              <a:rPr lang="he-IL" sz="1600" dirty="0"/>
              <a:t>טמא ומוחלט הוא </a:t>
            </a:r>
            <a:r>
              <a:rPr lang="he-IL" sz="1600" dirty="0" smtClean="0"/>
              <a:t>- עולה </a:t>
            </a:r>
            <a:r>
              <a:rPr lang="he-IL" sz="1600" dirty="0"/>
              <a:t>הראשונה נדבה וזו חובה וזה שאר </a:t>
            </a:r>
            <a:r>
              <a:rPr lang="he-IL" sz="1600" dirty="0" smtClean="0"/>
              <a:t>קרבנו.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964296" y="622424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 smtClean="0"/>
              <a:t>ב</a:t>
            </a:r>
            <a:endParaRPr lang="he-IL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-108520" y="44624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א - 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9456"/>
            <a:ext cx="8856984" cy="49121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2200" dirty="0"/>
          </a:p>
          <a:p>
            <a:pPr>
              <a:lnSpc>
                <a:spcPct val="120000"/>
              </a:lnSpc>
            </a:pPr>
            <a:r>
              <a:rPr lang="he-IL" sz="1600" dirty="0" smtClean="0"/>
              <a:t>אמרת </a:t>
            </a:r>
            <a:r>
              <a:rPr lang="he-IL" sz="1600" dirty="0"/>
              <a:t>תגלחת ראשון מביא וכו' </a:t>
            </a: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ממה </a:t>
            </a:r>
            <a:r>
              <a:rPr lang="he-IL" sz="1600" dirty="0"/>
              <a:t>נפשך שפיר </a:t>
            </a:r>
            <a:r>
              <a:rPr lang="he-IL" sz="1600" dirty="0" err="1" smtClean="0"/>
              <a:t>קמייתי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דאי </a:t>
            </a:r>
            <a:r>
              <a:rPr lang="he-IL" sz="1600" dirty="0"/>
              <a:t>ודאי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חובתו, </a:t>
            </a:r>
            <a:r>
              <a:rPr lang="he-IL" sz="1600" dirty="0"/>
              <a:t>וחטאת העוף ספק אזלא </a:t>
            </a:r>
            <a:r>
              <a:rPr lang="he-IL" sz="1600" dirty="0" smtClean="0"/>
              <a:t>לקבורה, </a:t>
            </a:r>
            <a:r>
              <a:rPr lang="he-IL" sz="1600" dirty="0"/>
              <a:t>ועולה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נדבה, </a:t>
            </a:r>
            <a:r>
              <a:rPr lang="he-IL" sz="1600" dirty="0"/>
              <a:t>ולגלחו תוך שבעה אי אפשר </a:t>
            </a:r>
            <a:r>
              <a:rPr lang="he-IL" sz="1600" dirty="0" err="1"/>
              <a:t>דדילמא</a:t>
            </a:r>
            <a:r>
              <a:rPr lang="he-IL" sz="1600" dirty="0"/>
              <a:t> לאו מוחלט הוא ורחמנא אמר </a:t>
            </a:r>
            <a:r>
              <a:rPr lang="he-IL" sz="1600" dirty="0" smtClean="0"/>
              <a:t>"תער </a:t>
            </a:r>
            <a:r>
              <a:rPr lang="he-IL" sz="1600" dirty="0"/>
              <a:t>לא יעבור על ראשו עד </a:t>
            </a:r>
            <a:r>
              <a:rPr lang="he-IL" sz="1600" dirty="0" smtClean="0"/>
              <a:t>מלאת".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ודאי הוי והוא טמא </a:t>
            </a:r>
            <a:r>
              <a:rPr lang="he-IL" sz="1600" dirty="0" smtClean="0"/>
              <a:t>- חטאת </a:t>
            </a:r>
            <a:r>
              <a:rPr lang="he-IL" sz="1600" dirty="0"/>
              <a:t>העוף </a:t>
            </a:r>
            <a:r>
              <a:rPr lang="he-IL" sz="1600" dirty="0" smtClean="0"/>
              <a:t>חובתו, </a:t>
            </a:r>
            <a:r>
              <a:rPr lang="he-IL" sz="1600" dirty="0" err="1"/>
              <a:t>וציפורין</a:t>
            </a:r>
            <a:r>
              <a:rPr lang="he-IL" sz="1600" dirty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/>
              <a:t>מתעבדין</a:t>
            </a:r>
            <a:r>
              <a:rPr lang="he-IL" sz="1600" dirty="0"/>
              <a:t> ולא הוי חולין </a:t>
            </a:r>
            <a:r>
              <a:rPr lang="he-IL" sz="1600" dirty="0" smtClean="0"/>
              <a:t>בעזרה, </a:t>
            </a:r>
            <a:r>
              <a:rPr lang="he-IL" sz="1600" dirty="0"/>
              <a:t>ועולת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 smtClean="0"/>
              <a:t>מתעבדין</a:t>
            </a:r>
            <a:r>
              <a:rPr lang="he-IL" sz="1600" dirty="0" smtClean="0"/>
              <a:t>, </a:t>
            </a:r>
            <a:r>
              <a:rPr lang="he-IL" sz="1600" dirty="0"/>
              <a:t>חטאת העוף </a:t>
            </a:r>
            <a:r>
              <a:rPr lang="he-IL" sz="1600" dirty="0" smtClean="0"/>
              <a:t>לקבורה, </a:t>
            </a:r>
            <a:r>
              <a:rPr lang="he-IL" sz="1600" dirty="0"/>
              <a:t>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חובתו.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והא </a:t>
            </a:r>
            <a:r>
              <a:rPr lang="he-IL" sz="1600" dirty="0"/>
              <a:t>בעי </a:t>
            </a:r>
            <a:r>
              <a:rPr lang="he-IL" sz="1600" dirty="0" smtClean="0"/>
              <a:t>אשם! </a:t>
            </a:r>
            <a:r>
              <a:rPr lang="he-IL" sz="1600" dirty="0" smtClean="0"/>
              <a:t> -  רבי </a:t>
            </a:r>
            <a:r>
              <a:rPr lang="he-IL" sz="1600" dirty="0"/>
              <a:t>שמעון היא </a:t>
            </a:r>
            <a:r>
              <a:rPr lang="he-IL" sz="1600" dirty="0" err="1"/>
              <a:t>דאמר</a:t>
            </a:r>
            <a:r>
              <a:rPr lang="he-IL" sz="1600" dirty="0"/>
              <a:t> </a:t>
            </a:r>
            <a:r>
              <a:rPr lang="he-IL" sz="1600" dirty="0" err="1"/>
              <a:t>מייתי</a:t>
            </a:r>
            <a:r>
              <a:rPr lang="he-IL" sz="1600" dirty="0"/>
              <a:t> </a:t>
            </a:r>
            <a:r>
              <a:rPr lang="he-IL" sz="1600" dirty="0" smtClean="0"/>
              <a:t>ומתני.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891853"/>
              </p:ext>
            </p:extLst>
          </p:nvPr>
        </p:nvGraphicFramePr>
        <p:xfrm>
          <a:off x="683568" y="4941168"/>
          <a:ext cx="7992888" cy="162248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66830"/>
                <a:gridCol w="2998096"/>
                <a:gridCol w="3327962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30 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העוף 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(ומביא אשם ומתנה בשלמי נדבה כדעת </a:t>
                      </a:r>
                      <a:r>
                        <a:rPr lang="he-IL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ר"ש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ציפורים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הסבר מלבני מעוגל 7"/>
          <p:cNvSpPr/>
          <p:nvPr/>
        </p:nvSpPr>
        <p:spPr>
          <a:xfrm>
            <a:off x="323528" y="548680"/>
            <a:ext cx="3816424" cy="1944216"/>
          </a:xfrm>
          <a:prstGeom prst="wedgeRoundRectCallout">
            <a:avLst>
              <a:gd name="adj1" fmla="val 53672"/>
              <a:gd name="adj2" fmla="val -489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b="1" dirty="0">
                <a:solidFill>
                  <a:schemeClr val="tx1"/>
                </a:solidFill>
              </a:rPr>
              <a:t>תגלחת טהרה: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כבשה לחטאת וכבש לעולה ואיל לשלמים.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תגלחת </a:t>
            </a:r>
            <a:r>
              <a:rPr lang="he-IL" sz="1200" b="1" dirty="0" smtClean="0">
                <a:solidFill>
                  <a:schemeClr val="tx1"/>
                </a:solidFill>
              </a:rPr>
              <a:t>הטומאה: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2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תורים </a:t>
            </a:r>
            <a:r>
              <a:rPr lang="he-IL" sz="1200" dirty="0" smtClean="0">
                <a:solidFill>
                  <a:schemeClr val="tx1"/>
                </a:solidFill>
              </a:rPr>
              <a:t>או </a:t>
            </a:r>
            <a:r>
              <a:rPr lang="he-IL" sz="1200" dirty="0" smtClean="0">
                <a:solidFill>
                  <a:schemeClr val="tx1"/>
                </a:solidFill>
              </a:rPr>
              <a:t>בני </a:t>
            </a:r>
            <a:r>
              <a:rPr lang="he-IL" sz="1200" dirty="0">
                <a:solidFill>
                  <a:schemeClr val="tx1"/>
                </a:solidFill>
              </a:rPr>
              <a:t>יונה אחד לחטאת ואחד לעולה וכבש </a:t>
            </a:r>
            <a:r>
              <a:rPr lang="he-IL" sz="1200" dirty="0" smtClean="0">
                <a:solidFill>
                  <a:schemeClr val="tx1"/>
                </a:solidFill>
              </a:rPr>
              <a:t>לאשם.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קרבנות מצורע:</a:t>
            </a:r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בסיום ימי </a:t>
            </a:r>
            <a:r>
              <a:rPr lang="he-IL" sz="1200" dirty="0" err="1" smtClean="0">
                <a:solidFill>
                  <a:schemeClr val="tx1"/>
                </a:solidFill>
              </a:rPr>
              <a:t>חלוטו</a:t>
            </a:r>
            <a:r>
              <a:rPr lang="he-IL" sz="1200" dirty="0" smtClean="0">
                <a:solidFill>
                  <a:schemeClr val="tx1"/>
                </a:solidFill>
              </a:rPr>
              <a:t> - שתי </a:t>
            </a:r>
            <a:r>
              <a:rPr lang="he-IL" sz="1200" dirty="0" err="1" smtClean="0">
                <a:solidFill>
                  <a:schemeClr val="tx1"/>
                </a:solidFill>
              </a:rPr>
              <a:t>צפורים</a:t>
            </a:r>
            <a:r>
              <a:rPr lang="he-IL" sz="1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בסיום ימי ספרו - כבש (עני: עוף) לעולה, כבש לאשם, כבשה (עני: עוף) לחטאת.</a:t>
            </a:r>
          </a:p>
        </p:txBody>
      </p:sp>
    </p:spTree>
    <p:extLst>
      <p:ext uri="{BB962C8B-B14F-4D97-AF65-F5344CB8AC3E}">
        <p14:creationId xmlns:p14="http://schemas.microsoft.com/office/powerpoint/2010/main" val="23065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9456"/>
            <a:ext cx="8856984" cy="34347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sz="1600" dirty="0"/>
              <a:t>תגלחת שניה ושלישית -</a:t>
            </a:r>
          </a:p>
          <a:p>
            <a:pPr>
              <a:lnSpc>
                <a:spcPct val="120000"/>
              </a:lnSpc>
            </a:pPr>
            <a:r>
              <a:rPr lang="he-IL" sz="1600" dirty="0" err="1"/>
              <a:t>ציפורין</a:t>
            </a:r>
            <a:r>
              <a:rPr lang="he-IL" sz="1600" dirty="0"/>
              <a:t> לא צריך, </a:t>
            </a:r>
            <a:r>
              <a:rPr lang="he-IL" sz="1600" dirty="0" err="1"/>
              <a:t>דהא</a:t>
            </a:r>
            <a:r>
              <a:rPr lang="he-IL" sz="1600" dirty="0"/>
              <a:t> עביד.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מאי איכא דילמא ודאי מוחלט הוא - </a:t>
            </a:r>
            <a:r>
              <a:rPr lang="he-IL" sz="1600" dirty="0" err="1"/>
              <a:t>חדא</a:t>
            </a:r>
            <a:r>
              <a:rPr lang="he-IL" sz="1600" dirty="0"/>
              <a:t> לספק ספרו, </a:t>
            </a:r>
            <a:r>
              <a:rPr lang="he-IL" sz="1600" dirty="0" err="1"/>
              <a:t>וחדא</a:t>
            </a:r>
            <a:r>
              <a:rPr lang="he-IL" sz="1600" dirty="0"/>
              <a:t> לספק טומאתו.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724351"/>
              </p:ext>
            </p:extLst>
          </p:nvPr>
        </p:nvGraphicFramePr>
        <p:xfrm>
          <a:off x="683568" y="4221088"/>
          <a:ext cx="7992888" cy="174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66830"/>
                <a:gridCol w="2916208"/>
                <a:gridCol w="340985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60 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העוף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שלישית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90 יום</a:t>
                      </a:r>
                      <a:endParaRPr lang="he-IL" sz="16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העוף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הסבר מלבני מעוגל 7"/>
          <p:cNvSpPr/>
          <p:nvPr/>
        </p:nvSpPr>
        <p:spPr>
          <a:xfrm>
            <a:off x="323528" y="548680"/>
            <a:ext cx="3816424" cy="1944216"/>
          </a:xfrm>
          <a:prstGeom prst="wedgeRoundRectCallout">
            <a:avLst>
              <a:gd name="adj1" fmla="val 53672"/>
              <a:gd name="adj2" fmla="val -489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b="1" dirty="0">
                <a:solidFill>
                  <a:schemeClr val="tx1"/>
                </a:solidFill>
              </a:rPr>
              <a:t>תגלחת טהרה: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כבשה לחטאת וכבש לעולה ואיל לשלמים.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תגלחת </a:t>
            </a:r>
            <a:r>
              <a:rPr lang="he-IL" sz="1200" b="1" dirty="0" smtClean="0">
                <a:solidFill>
                  <a:schemeClr val="tx1"/>
                </a:solidFill>
              </a:rPr>
              <a:t>הטומאה: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2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תורים </a:t>
            </a:r>
            <a:r>
              <a:rPr lang="he-IL" sz="1200" dirty="0" smtClean="0">
                <a:solidFill>
                  <a:schemeClr val="tx1"/>
                </a:solidFill>
              </a:rPr>
              <a:t>או </a:t>
            </a:r>
            <a:r>
              <a:rPr lang="he-IL" sz="1200" dirty="0" smtClean="0">
                <a:solidFill>
                  <a:schemeClr val="tx1"/>
                </a:solidFill>
              </a:rPr>
              <a:t>בני </a:t>
            </a:r>
            <a:r>
              <a:rPr lang="he-IL" sz="1200" dirty="0">
                <a:solidFill>
                  <a:schemeClr val="tx1"/>
                </a:solidFill>
              </a:rPr>
              <a:t>יונה אחד לחטאת ואחד לעולה וכבש </a:t>
            </a:r>
            <a:r>
              <a:rPr lang="he-IL" sz="1200" dirty="0" smtClean="0">
                <a:solidFill>
                  <a:schemeClr val="tx1"/>
                </a:solidFill>
              </a:rPr>
              <a:t>לאשם.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קרבנות מצורע: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בסיום ימי </a:t>
            </a:r>
            <a:r>
              <a:rPr lang="he-IL" sz="1200" dirty="0" err="1">
                <a:solidFill>
                  <a:schemeClr val="tx1"/>
                </a:solidFill>
              </a:rPr>
              <a:t>חלוטו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smtClean="0">
                <a:solidFill>
                  <a:schemeClr val="tx1"/>
                </a:solidFill>
              </a:rPr>
              <a:t>- שתי </a:t>
            </a:r>
            <a:r>
              <a:rPr lang="he-IL" sz="1200" dirty="0" err="1" smtClean="0">
                <a:solidFill>
                  <a:schemeClr val="tx1"/>
                </a:solidFill>
              </a:rPr>
              <a:t>צפורים</a:t>
            </a:r>
            <a:r>
              <a:rPr lang="he-IL" sz="1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בסיום ימי ספרו - כבש (עני: עוף) לעולה, כבש לאשם, כבשה (עני: עוף) לחטאת.</a:t>
            </a:r>
          </a:p>
        </p:txBody>
      </p:sp>
    </p:spTree>
    <p:extLst>
      <p:ext uri="{BB962C8B-B14F-4D97-AF65-F5344CB8AC3E}">
        <p14:creationId xmlns:p14="http://schemas.microsoft.com/office/powerpoint/2010/main" val="10747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44624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א - 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9456"/>
            <a:ext cx="8856984" cy="37302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sz="1600" dirty="0"/>
              <a:t>תגלחת רביעית -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מביא קרבן טהרה ומתני: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ואי </a:t>
            </a:r>
            <a:r>
              <a:rPr lang="he-IL" sz="1200" dirty="0"/>
              <a:t>(הגהות </a:t>
            </a:r>
            <a:r>
              <a:rPr lang="he-IL" sz="1200" dirty="0" err="1"/>
              <a:t>הב"ח</a:t>
            </a:r>
            <a:r>
              <a:rPr lang="he-IL" sz="1200" dirty="0"/>
              <a:t>: דאי)</a:t>
            </a:r>
            <a:r>
              <a:rPr lang="he-IL" sz="1600" dirty="0"/>
              <a:t> ודאי נזיר הוא - עולה הראשונה חובה וזו נדבה,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ואם טמא ומוחלט הוא - עולה הראשונה נדבה וזו חובה וזה שאר </a:t>
            </a:r>
            <a:r>
              <a:rPr lang="he-IL" sz="1600" dirty="0" smtClean="0"/>
              <a:t>קרבנו.</a:t>
            </a:r>
            <a:endParaRPr lang="he-IL" sz="1600" dirty="0"/>
          </a:p>
          <a:p>
            <a:pPr>
              <a:lnSpc>
                <a:spcPct val="120000"/>
              </a:lnSpc>
            </a:pPr>
            <a:endParaRPr lang="he-IL" sz="900" dirty="0" smtClean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476"/>
              </p:ext>
            </p:extLst>
          </p:nvPr>
        </p:nvGraphicFramePr>
        <p:xfrm>
          <a:off x="683568" y="4413303"/>
          <a:ext cx="7992888" cy="10319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66830"/>
                <a:gridCol w="2916208"/>
                <a:gridCol w="3409850"/>
              </a:tblGrid>
              <a:tr h="311471"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6641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120 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כל הקרבנות של נזיר טהור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הסבר מלבני מעוגל 7"/>
          <p:cNvSpPr/>
          <p:nvPr/>
        </p:nvSpPr>
        <p:spPr>
          <a:xfrm>
            <a:off x="323528" y="548680"/>
            <a:ext cx="3816424" cy="1944216"/>
          </a:xfrm>
          <a:prstGeom prst="wedgeRoundRectCallout">
            <a:avLst>
              <a:gd name="adj1" fmla="val 53672"/>
              <a:gd name="adj2" fmla="val -489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b="1" dirty="0">
                <a:solidFill>
                  <a:schemeClr val="tx1"/>
                </a:solidFill>
              </a:rPr>
              <a:t>תגלחת טהרה: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כבשה לחטאת וכבש לעולה ואיל לשלמים.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תגלחת </a:t>
            </a:r>
            <a:r>
              <a:rPr lang="he-IL" sz="1200" b="1" dirty="0" smtClean="0">
                <a:solidFill>
                  <a:schemeClr val="tx1"/>
                </a:solidFill>
              </a:rPr>
              <a:t>הטומאה: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2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תורים </a:t>
            </a:r>
            <a:r>
              <a:rPr lang="he-IL" sz="1200" dirty="0" smtClean="0">
                <a:solidFill>
                  <a:schemeClr val="tx1"/>
                </a:solidFill>
              </a:rPr>
              <a:t>או </a:t>
            </a:r>
            <a:r>
              <a:rPr lang="he-IL" sz="1200" dirty="0" smtClean="0">
                <a:solidFill>
                  <a:schemeClr val="tx1"/>
                </a:solidFill>
              </a:rPr>
              <a:t>בני </a:t>
            </a:r>
            <a:r>
              <a:rPr lang="he-IL" sz="1200" dirty="0">
                <a:solidFill>
                  <a:schemeClr val="tx1"/>
                </a:solidFill>
              </a:rPr>
              <a:t>יונה אחד לחטאת ואחד לעולה וכבש </a:t>
            </a:r>
            <a:r>
              <a:rPr lang="he-IL" sz="1200" dirty="0" smtClean="0">
                <a:solidFill>
                  <a:schemeClr val="tx1"/>
                </a:solidFill>
              </a:rPr>
              <a:t>לאשם.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b="1" dirty="0" smtClean="0">
                <a:solidFill>
                  <a:schemeClr val="tx1"/>
                </a:solidFill>
              </a:rPr>
              <a:t>קרבנות מצורע: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בסיום ימי </a:t>
            </a:r>
            <a:r>
              <a:rPr lang="he-IL" sz="1200" dirty="0" err="1">
                <a:solidFill>
                  <a:schemeClr val="tx1"/>
                </a:solidFill>
              </a:rPr>
              <a:t>חלוטו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smtClean="0">
                <a:solidFill>
                  <a:schemeClr val="tx1"/>
                </a:solidFill>
              </a:rPr>
              <a:t>- שתי </a:t>
            </a:r>
            <a:r>
              <a:rPr lang="he-IL" sz="1200" dirty="0" err="1" smtClean="0">
                <a:solidFill>
                  <a:schemeClr val="tx1"/>
                </a:solidFill>
              </a:rPr>
              <a:t>צפורים</a:t>
            </a:r>
            <a:r>
              <a:rPr lang="he-IL" sz="12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בסיום ימי ספרו - כבש (עני: עוף) לעולה, כבש לאשם, כבשה (עני: עוף) לחטאת.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64296" y="3010600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 smtClean="0"/>
              <a:t>ב</a:t>
            </a:r>
            <a:endParaRPr lang="he-IL" sz="800" dirty="0"/>
          </a:p>
        </p:txBody>
      </p:sp>
    </p:spTree>
    <p:extLst>
      <p:ext uri="{BB962C8B-B14F-4D97-AF65-F5344CB8AC3E}">
        <p14:creationId xmlns:p14="http://schemas.microsoft.com/office/powerpoint/2010/main" val="29052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79456"/>
            <a:ext cx="8856984" cy="68695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600" dirty="0" smtClean="0"/>
              <a:t>אמרת </a:t>
            </a:r>
            <a:r>
              <a:rPr lang="he-IL" sz="1600" dirty="0"/>
              <a:t>תגלחת ראשון מביא וכו' </a:t>
            </a: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ממה </a:t>
            </a:r>
            <a:r>
              <a:rPr lang="he-IL" sz="1600" dirty="0"/>
              <a:t>נפשך שפיר </a:t>
            </a:r>
            <a:r>
              <a:rPr lang="he-IL" sz="1600" dirty="0" err="1" smtClean="0"/>
              <a:t>קמייתי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דאי </a:t>
            </a:r>
            <a:r>
              <a:rPr lang="he-IL" sz="1600" dirty="0"/>
              <a:t>ודאי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חובתו, </a:t>
            </a:r>
            <a:r>
              <a:rPr lang="he-IL" sz="1600" dirty="0"/>
              <a:t>וחטאת העוף ספק אזלא </a:t>
            </a:r>
            <a:r>
              <a:rPr lang="he-IL" sz="1600" dirty="0" smtClean="0"/>
              <a:t>לקבורה, </a:t>
            </a:r>
            <a:r>
              <a:rPr lang="he-IL" sz="1600" dirty="0"/>
              <a:t>ועולה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נדבה, </a:t>
            </a:r>
            <a:r>
              <a:rPr lang="he-IL" sz="1600" dirty="0"/>
              <a:t>ולגלחו תוך שבעה אי אפשר </a:t>
            </a:r>
            <a:r>
              <a:rPr lang="he-IL" sz="1600" dirty="0" err="1"/>
              <a:t>דדילמא</a:t>
            </a:r>
            <a:r>
              <a:rPr lang="he-IL" sz="1600" dirty="0"/>
              <a:t> לאו מוחלט הוא ורחמנא אמר </a:t>
            </a:r>
            <a:r>
              <a:rPr lang="he-IL" sz="1600" dirty="0" smtClean="0"/>
              <a:t>"תער </a:t>
            </a:r>
            <a:r>
              <a:rPr lang="he-IL" sz="1600" dirty="0"/>
              <a:t>לא יעבור על ראשו עד </a:t>
            </a:r>
            <a:r>
              <a:rPr lang="he-IL" sz="1600" dirty="0" smtClean="0"/>
              <a:t>מלאת".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ודאי הוי והוא טמא </a:t>
            </a:r>
            <a:r>
              <a:rPr lang="he-IL" sz="1600" dirty="0" smtClean="0"/>
              <a:t>- חטאת </a:t>
            </a:r>
            <a:r>
              <a:rPr lang="he-IL" sz="1600" dirty="0"/>
              <a:t>העוף </a:t>
            </a:r>
            <a:r>
              <a:rPr lang="he-IL" sz="1600" dirty="0" smtClean="0"/>
              <a:t>חובתו, </a:t>
            </a:r>
            <a:r>
              <a:rPr lang="he-IL" sz="1600" dirty="0" err="1"/>
              <a:t>וציפורין</a:t>
            </a:r>
            <a:r>
              <a:rPr lang="he-IL" sz="1600" dirty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/>
              <a:t>מתעבדין</a:t>
            </a:r>
            <a:r>
              <a:rPr lang="he-IL" sz="1600" dirty="0"/>
              <a:t> ולא הוי חולין </a:t>
            </a:r>
            <a:r>
              <a:rPr lang="he-IL" sz="1600" dirty="0" smtClean="0"/>
              <a:t>בעזרה, </a:t>
            </a:r>
            <a:r>
              <a:rPr lang="he-IL" sz="1600" dirty="0"/>
              <a:t>ועולת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נדבה.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לאו מצורע הוא ולאו טמא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ציפורין</a:t>
            </a:r>
            <a:r>
              <a:rPr lang="he-IL" sz="1600" dirty="0" smtClean="0"/>
              <a:t> </a:t>
            </a:r>
            <a:r>
              <a:rPr lang="he-IL" sz="1600" dirty="0" err="1"/>
              <a:t>אבראי</a:t>
            </a:r>
            <a:r>
              <a:rPr lang="he-IL" sz="1600" dirty="0"/>
              <a:t> </a:t>
            </a:r>
            <a:r>
              <a:rPr lang="he-IL" sz="1600" dirty="0" err="1"/>
              <a:t>קא</a:t>
            </a:r>
            <a:r>
              <a:rPr lang="he-IL" sz="1600" dirty="0"/>
              <a:t> </a:t>
            </a:r>
            <a:r>
              <a:rPr lang="he-IL" sz="1600" dirty="0" err="1" smtClean="0"/>
              <a:t>מתעבדין</a:t>
            </a:r>
            <a:r>
              <a:rPr lang="he-IL" sz="1600" dirty="0" smtClean="0"/>
              <a:t>, </a:t>
            </a:r>
            <a:r>
              <a:rPr lang="he-IL" sz="1600" dirty="0"/>
              <a:t>חטאת העוף </a:t>
            </a:r>
            <a:r>
              <a:rPr lang="he-IL" sz="1600" dirty="0" smtClean="0"/>
              <a:t>לקבורה, </a:t>
            </a:r>
            <a:r>
              <a:rPr lang="he-IL" sz="1600" dirty="0"/>
              <a:t>עולת בהמה </a:t>
            </a:r>
            <a:r>
              <a:rPr lang="he-IL" sz="1600" dirty="0" err="1"/>
              <a:t>הויא</a:t>
            </a:r>
            <a:r>
              <a:rPr lang="he-IL" sz="1600" dirty="0"/>
              <a:t> </a:t>
            </a:r>
            <a:r>
              <a:rPr lang="he-IL" sz="1600" dirty="0" smtClean="0"/>
              <a:t>חובתו.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והא </a:t>
            </a:r>
            <a:r>
              <a:rPr lang="he-IL" sz="1600" dirty="0"/>
              <a:t>בעי </a:t>
            </a:r>
            <a:r>
              <a:rPr lang="he-IL" sz="1600" dirty="0" smtClean="0"/>
              <a:t>אשם! </a:t>
            </a:r>
            <a:r>
              <a:rPr lang="he-IL" sz="1600" dirty="0" smtClean="0"/>
              <a:t> -  רבי </a:t>
            </a:r>
            <a:r>
              <a:rPr lang="he-IL" sz="1600" dirty="0"/>
              <a:t>שמעון היא </a:t>
            </a:r>
            <a:r>
              <a:rPr lang="he-IL" sz="1600" dirty="0" err="1"/>
              <a:t>דאמר</a:t>
            </a:r>
            <a:r>
              <a:rPr lang="he-IL" sz="1600" dirty="0"/>
              <a:t> </a:t>
            </a:r>
            <a:r>
              <a:rPr lang="he-IL" sz="1600" dirty="0" err="1"/>
              <a:t>מייתי</a:t>
            </a:r>
            <a:r>
              <a:rPr lang="he-IL" sz="1600" dirty="0"/>
              <a:t> </a:t>
            </a:r>
            <a:r>
              <a:rPr lang="he-IL" sz="1600" dirty="0" smtClean="0"/>
              <a:t>ומתני.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תגלחת </a:t>
            </a:r>
            <a:r>
              <a:rPr lang="he-IL" sz="1600" dirty="0"/>
              <a:t>שניה </a:t>
            </a:r>
            <a:r>
              <a:rPr lang="he-IL" sz="1600" dirty="0" smtClean="0"/>
              <a:t>ושלישית -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ציפורין</a:t>
            </a:r>
            <a:r>
              <a:rPr lang="he-IL" sz="1600" dirty="0" smtClean="0"/>
              <a:t> </a:t>
            </a:r>
            <a:r>
              <a:rPr lang="he-IL" sz="1600" dirty="0"/>
              <a:t>לא </a:t>
            </a:r>
            <a:r>
              <a:rPr lang="he-IL" sz="1600" dirty="0" smtClean="0"/>
              <a:t>צריך, </a:t>
            </a:r>
            <a:r>
              <a:rPr lang="he-IL" sz="1600" dirty="0" err="1"/>
              <a:t>דהא</a:t>
            </a:r>
            <a:r>
              <a:rPr lang="he-IL" sz="1600" dirty="0"/>
              <a:t> </a:t>
            </a:r>
            <a:r>
              <a:rPr lang="he-IL" sz="1600" dirty="0" smtClean="0"/>
              <a:t>עביד.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מאי </a:t>
            </a:r>
            <a:r>
              <a:rPr lang="he-IL" sz="1600" dirty="0"/>
              <a:t>איכא דילמא ודאי מוחלט הוא </a:t>
            </a:r>
            <a:r>
              <a:rPr lang="he-IL" sz="1600" dirty="0" smtClean="0"/>
              <a:t>- </a:t>
            </a:r>
            <a:r>
              <a:rPr lang="he-IL" sz="1600" dirty="0" err="1" smtClean="0"/>
              <a:t>חדא</a:t>
            </a:r>
            <a:r>
              <a:rPr lang="he-IL" sz="1600" dirty="0" smtClean="0"/>
              <a:t> </a:t>
            </a:r>
            <a:r>
              <a:rPr lang="he-IL" sz="1600" dirty="0"/>
              <a:t>לספק </a:t>
            </a:r>
            <a:r>
              <a:rPr lang="he-IL" sz="1600" dirty="0" smtClean="0"/>
              <a:t>ספרו, </a:t>
            </a:r>
            <a:r>
              <a:rPr lang="he-IL" sz="1600" dirty="0" err="1"/>
              <a:t>וחדא</a:t>
            </a:r>
            <a:r>
              <a:rPr lang="he-IL" sz="1600" dirty="0"/>
              <a:t> לספק </a:t>
            </a:r>
            <a:r>
              <a:rPr lang="he-IL" sz="1600" dirty="0" smtClean="0"/>
              <a:t>טומאתו.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תגלחת </a:t>
            </a:r>
            <a:r>
              <a:rPr lang="he-IL" sz="1600" dirty="0"/>
              <a:t>רביעית -</a:t>
            </a: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מביא </a:t>
            </a:r>
            <a:r>
              <a:rPr lang="he-IL" sz="1600" dirty="0"/>
              <a:t>קרבן טהרה </a:t>
            </a:r>
            <a:r>
              <a:rPr lang="he-IL" sz="1600" dirty="0" smtClean="0"/>
              <a:t>ומתני: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200" dirty="0" smtClean="0"/>
              <a:t>(הגהות </a:t>
            </a:r>
            <a:r>
              <a:rPr lang="he-IL" sz="1200" dirty="0" err="1" smtClean="0"/>
              <a:t>הב"ח</a:t>
            </a:r>
            <a:r>
              <a:rPr lang="he-IL" sz="1200" dirty="0" smtClean="0"/>
              <a:t>: דאי)</a:t>
            </a:r>
            <a:r>
              <a:rPr lang="he-IL" sz="1600" dirty="0" smtClean="0"/>
              <a:t> </a:t>
            </a:r>
            <a:r>
              <a:rPr lang="he-IL" sz="1600" dirty="0"/>
              <a:t>ודאי נזיר הוא </a:t>
            </a:r>
            <a:r>
              <a:rPr lang="he-IL" sz="1600" dirty="0" smtClean="0"/>
              <a:t>- עולה </a:t>
            </a:r>
            <a:r>
              <a:rPr lang="he-IL" sz="1600" dirty="0"/>
              <a:t>הראשונה חובה וזו </a:t>
            </a:r>
            <a:r>
              <a:rPr lang="he-IL" sz="1600" dirty="0" smtClean="0"/>
              <a:t>נדבה,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ואם </a:t>
            </a:r>
            <a:r>
              <a:rPr lang="he-IL" sz="1600" dirty="0"/>
              <a:t>טמא ומוחלט הוא </a:t>
            </a:r>
            <a:r>
              <a:rPr lang="he-IL" sz="1600" dirty="0" smtClean="0"/>
              <a:t>- עולה </a:t>
            </a:r>
            <a:r>
              <a:rPr lang="he-IL" sz="1600" dirty="0"/>
              <a:t>הראשונה נדבה וזו חובה וזה שאר </a:t>
            </a:r>
            <a:r>
              <a:rPr lang="he-IL" sz="1600" dirty="0" smtClean="0"/>
              <a:t>קרבנו.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964296" y="622424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 smtClean="0"/>
              <a:t>ב</a:t>
            </a:r>
            <a:endParaRPr lang="he-IL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-108520" y="44624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א - 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79456"/>
            <a:ext cx="885698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ותני </a:t>
            </a:r>
            <a:r>
              <a:rPr lang="he-IL" sz="1600" dirty="0" smtClean="0"/>
              <a:t>עלה: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ומגלח ארבע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תגלחת ראשונה - מביא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צפורים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 - מביא חטאת העוף ועולת בהמה.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רביעית - מביא קרבן טהרה.</a:t>
            </a:r>
          </a:p>
          <a:p>
            <a:pPr>
              <a:lnSpc>
                <a:spcPct val="120000"/>
              </a:lnSpc>
            </a:pPr>
            <a:endParaRPr lang="he-IL" sz="900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140401"/>
              </p:ext>
            </p:extLst>
          </p:nvPr>
        </p:nvGraphicFramePr>
        <p:xfrm>
          <a:off x="755576" y="2204864"/>
          <a:ext cx="7776864" cy="44424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2882804"/>
                <a:gridCol w="3202794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העוף 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(ומביא אשם ומתנה בשלמי נדבה כדעת </a:t>
                      </a:r>
                      <a:r>
                        <a:rPr lang="he-IL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ר"ש</a:t>
                      </a: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ציפורים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העוף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לאחר 60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שלישית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עולת בהמה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חטאת העוף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רביעית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כל הקרבנות של נזיר טהור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120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108520" y="44624"/>
            <a:ext cx="2952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א - 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0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548680"/>
            <a:ext cx="808856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טמא </a:t>
            </a:r>
            <a:r>
              <a:rPr lang="he-IL" sz="2000" dirty="0"/>
              <a:t>ספק ומוחלט </a:t>
            </a:r>
            <a:r>
              <a:rPr lang="he-IL" sz="2000" dirty="0" smtClean="0"/>
              <a:t>ודאי: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אוכל </a:t>
            </a:r>
            <a:r>
              <a:rPr lang="he-IL" sz="2000" dirty="0"/>
              <a:t>בקדשים </a:t>
            </a:r>
            <a:r>
              <a:rPr lang="he-IL" sz="2000" dirty="0" smtClean="0"/>
              <a:t>- לאחר </a:t>
            </a:r>
            <a:r>
              <a:rPr lang="he-IL" sz="2000" dirty="0"/>
              <a:t>שמונה </a:t>
            </a:r>
            <a:r>
              <a:rPr lang="he-IL" sz="2000" dirty="0" smtClean="0"/>
              <a:t>ימים.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ושותה </a:t>
            </a:r>
            <a:r>
              <a:rPr lang="he-IL" sz="2000" dirty="0"/>
              <a:t>יין ומיטמא למתים </a:t>
            </a:r>
            <a:r>
              <a:rPr lang="he-IL" sz="2000" dirty="0" smtClean="0"/>
              <a:t>- לאחר </a:t>
            </a:r>
            <a:r>
              <a:rPr lang="he-IL" sz="2000" dirty="0"/>
              <a:t>ששים ושבעה </a:t>
            </a:r>
            <a:r>
              <a:rPr lang="he-IL" sz="2000" dirty="0" smtClean="0"/>
              <a:t>ימים.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832398"/>
              </p:ext>
            </p:extLst>
          </p:nvPr>
        </p:nvGraphicFramePr>
        <p:xfrm>
          <a:off x="755576" y="2510904"/>
          <a:ext cx="7776864" cy="30783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5154"/>
                <a:gridCol w="5011710"/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</a:t>
                      </a:r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ספק </a:t>
                      </a:r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ומוחלט </a:t>
                      </a:r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ודאי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מיד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שניה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7 ימים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ביום השמיני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שלישית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37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רביעית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67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20688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12081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548680"/>
            <a:ext cx="80885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מוחלט </a:t>
            </a:r>
            <a:r>
              <a:rPr lang="he-IL" sz="2000" dirty="0"/>
              <a:t>ספק וטמא </a:t>
            </a:r>
            <a:r>
              <a:rPr lang="he-IL" sz="2000" dirty="0" smtClean="0"/>
              <a:t>ודאי: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אוכל </a:t>
            </a:r>
            <a:r>
              <a:rPr lang="he-IL" sz="2000" dirty="0"/>
              <a:t>בקדשים </a:t>
            </a:r>
            <a:r>
              <a:rPr lang="he-IL" sz="2000" dirty="0" smtClean="0"/>
              <a:t>- לאחר </a:t>
            </a:r>
            <a:r>
              <a:rPr lang="he-IL" sz="2000" dirty="0"/>
              <a:t>שלשים ושבעה </a:t>
            </a:r>
            <a:r>
              <a:rPr lang="he-IL" sz="2000" dirty="0" smtClean="0"/>
              <a:t>ימים.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ושותה </a:t>
            </a:r>
            <a:r>
              <a:rPr lang="he-IL" sz="2000" dirty="0"/>
              <a:t>יין ומיטמא למתים </a:t>
            </a:r>
            <a:r>
              <a:rPr lang="he-IL" sz="2000" dirty="0" smtClean="0"/>
              <a:t>- לאחר </a:t>
            </a:r>
            <a:r>
              <a:rPr lang="he-IL" sz="2000" dirty="0"/>
              <a:t>שבעים וארבעה </a:t>
            </a:r>
            <a:r>
              <a:rPr lang="he-IL" sz="2000" dirty="0" smtClean="0"/>
              <a:t>ימים.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69855"/>
              </p:ext>
            </p:extLst>
          </p:nvPr>
        </p:nvGraphicFramePr>
        <p:xfrm>
          <a:off x="755576" y="2510904"/>
          <a:ext cx="7776864" cy="3315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5154"/>
                <a:gridCol w="5011710"/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</a:t>
                      </a:r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מוחלט ספק וטמא ודאי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10624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ראשונה לאחר 7 ימים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62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שניה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37 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37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9148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שלישית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44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רביעית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74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20688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③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106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7" name="הסבר מלבני מעוגל 6"/>
          <p:cNvSpPr/>
          <p:nvPr/>
        </p:nvSpPr>
        <p:spPr>
          <a:xfrm>
            <a:off x="1259632" y="332656"/>
            <a:ext cx="7200800" cy="1921783"/>
          </a:xfrm>
          <a:prstGeom prst="wedgeRoundRectCallout">
            <a:avLst>
              <a:gd name="adj1" fmla="val 53028"/>
              <a:gd name="adj2" fmla="val 37444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הקדמה:</a:t>
            </a:r>
          </a:p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* מצורע מוחלט </a:t>
            </a:r>
            <a:r>
              <a:rPr lang="he-IL" sz="1700" dirty="0">
                <a:solidFill>
                  <a:schemeClr val="tx1"/>
                </a:solidFill>
              </a:rPr>
              <a:t>-</a:t>
            </a:r>
            <a:r>
              <a:rPr lang="he-IL" sz="1700" dirty="0" smtClean="0">
                <a:solidFill>
                  <a:schemeClr val="tx1"/>
                </a:solidFill>
              </a:rPr>
              <a:t> מצורע שטימא אותו הכוהן, והוא יושב מחוץ למחנה עד שמתרפא.</a:t>
            </a:r>
          </a:p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* ימי גמרו </a:t>
            </a:r>
            <a:r>
              <a:rPr lang="he-IL" sz="1700" dirty="0" smtClean="0">
                <a:solidFill>
                  <a:schemeClr val="tx1"/>
                </a:solidFill>
              </a:rPr>
              <a:t>- הימים בהם יושב המצורע המוחלט מחוץ למחנה עד שמתרפא.</a:t>
            </a:r>
          </a:p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* ימי ספרו </a:t>
            </a:r>
            <a:r>
              <a:rPr lang="he-IL" sz="1700" dirty="0">
                <a:solidFill>
                  <a:schemeClr val="tx1"/>
                </a:solidFill>
              </a:rPr>
              <a:t>-</a:t>
            </a:r>
            <a:r>
              <a:rPr lang="he-IL" sz="1700" dirty="0" smtClean="0">
                <a:solidFill>
                  <a:schemeClr val="tx1"/>
                </a:solidFill>
              </a:rPr>
              <a:t> לאחר שנרפא מצרעתו מגלח וסופר 7 ימים בטהרה ומגלח בשנית.</a:t>
            </a:r>
          </a:p>
          <a:p>
            <a:pPr marL="285750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he-IL" sz="300" dirty="0">
              <a:solidFill>
                <a:schemeClr val="tx1"/>
              </a:solidFill>
            </a:endParaRPr>
          </a:p>
        </p:txBody>
      </p:sp>
      <p:sp>
        <p:nvSpPr>
          <p:cNvPr id="8" name="הסבר מלבני מעוגל 7"/>
          <p:cNvSpPr/>
          <p:nvPr/>
        </p:nvSpPr>
        <p:spPr>
          <a:xfrm>
            <a:off x="1403648" y="2574784"/>
            <a:ext cx="7056784" cy="4032448"/>
          </a:xfrm>
          <a:prstGeom prst="wedgeRoundRectCallout">
            <a:avLst>
              <a:gd name="adj1" fmla="val 53028"/>
              <a:gd name="adj2" fmla="val 3575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he-IL" sz="1500" b="1" dirty="0" smtClean="0">
                <a:solidFill>
                  <a:schemeClr val="tx1"/>
                </a:solidFill>
              </a:rPr>
              <a:t>ויקרא יד/ב-י:</a:t>
            </a:r>
          </a:p>
          <a:p>
            <a:pPr algn="just">
              <a:lnSpc>
                <a:spcPct val="150000"/>
              </a:lnSpc>
            </a:pPr>
            <a:r>
              <a:rPr lang="he-IL" sz="1500" dirty="0">
                <a:solidFill>
                  <a:schemeClr val="tx1"/>
                </a:solidFill>
              </a:rPr>
              <a:t>זאת תהיה </a:t>
            </a:r>
            <a:r>
              <a:rPr lang="he-IL" sz="1500" b="1" dirty="0">
                <a:solidFill>
                  <a:schemeClr val="tx1"/>
                </a:solidFill>
              </a:rPr>
              <a:t>תורת </a:t>
            </a:r>
            <a:r>
              <a:rPr lang="he-IL" sz="1500" b="1" dirty="0" err="1">
                <a:solidFill>
                  <a:schemeClr val="tx1"/>
                </a:solidFill>
              </a:rPr>
              <a:t>המצרע</a:t>
            </a:r>
            <a:r>
              <a:rPr lang="he-IL" sz="1500" b="1" dirty="0">
                <a:solidFill>
                  <a:schemeClr val="tx1"/>
                </a:solidFill>
              </a:rPr>
              <a:t> ביום טהרתו </a:t>
            </a:r>
            <a:r>
              <a:rPr lang="he-IL" sz="1500" dirty="0">
                <a:solidFill>
                  <a:schemeClr val="tx1"/>
                </a:solidFill>
              </a:rPr>
              <a:t>והובא אל </a:t>
            </a:r>
            <a:r>
              <a:rPr lang="he-IL" sz="1500" dirty="0" smtClean="0">
                <a:solidFill>
                  <a:schemeClr val="tx1"/>
                </a:solidFill>
              </a:rPr>
              <a:t>הכהן. </a:t>
            </a:r>
            <a:r>
              <a:rPr lang="he-IL" sz="1500" dirty="0">
                <a:solidFill>
                  <a:schemeClr val="tx1"/>
                </a:solidFill>
              </a:rPr>
              <a:t>ויצא הכהן אל מחוץ למחנה וראה הכהן והנה נרפא נגע הצרעת מן </a:t>
            </a:r>
            <a:r>
              <a:rPr lang="he-IL" sz="1500" dirty="0" smtClean="0">
                <a:solidFill>
                  <a:schemeClr val="tx1"/>
                </a:solidFill>
              </a:rPr>
              <a:t>הצרוע. </a:t>
            </a:r>
            <a:r>
              <a:rPr lang="he-IL" sz="1500" dirty="0" err="1">
                <a:solidFill>
                  <a:schemeClr val="tx1"/>
                </a:solidFill>
              </a:rPr>
              <a:t>וצוה</a:t>
            </a:r>
            <a:r>
              <a:rPr lang="he-IL" sz="1500" dirty="0">
                <a:solidFill>
                  <a:schemeClr val="tx1"/>
                </a:solidFill>
              </a:rPr>
              <a:t> הכהן ולקח למטהר שתי צפרים חיות טהרות ועץ ארז ושני תולעת </a:t>
            </a:r>
            <a:r>
              <a:rPr lang="he-IL" sz="1500" dirty="0" err="1" smtClean="0">
                <a:solidFill>
                  <a:schemeClr val="tx1"/>
                </a:solidFill>
              </a:rPr>
              <a:t>ואזב</a:t>
            </a:r>
            <a:r>
              <a:rPr lang="he-IL" sz="1500" dirty="0" smtClean="0">
                <a:solidFill>
                  <a:schemeClr val="tx1"/>
                </a:solidFill>
              </a:rPr>
              <a:t>. </a:t>
            </a:r>
            <a:r>
              <a:rPr lang="he-IL" sz="1500" dirty="0" err="1">
                <a:solidFill>
                  <a:schemeClr val="tx1"/>
                </a:solidFill>
              </a:rPr>
              <a:t>וצוה</a:t>
            </a:r>
            <a:r>
              <a:rPr lang="he-IL" sz="1500" dirty="0">
                <a:solidFill>
                  <a:schemeClr val="tx1"/>
                </a:solidFill>
              </a:rPr>
              <a:t> הכהן ושחט את </a:t>
            </a:r>
            <a:r>
              <a:rPr lang="he-IL" sz="1500" dirty="0" err="1">
                <a:solidFill>
                  <a:schemeClr val="tx1"/>
                </a:solidFill>
              </a:rPr>
              <a:t>הצפור</a:t>
            </a:r>
            <a:r>
              <a:rPr lang="he-IL" sz="1500" dirty="0">
                <a:solidFill>
                  <a:schemeClr val="tx1"/>
                </a:solidFill>
              </a:rPr>
              <a:t> האחת אל כלי חרש על מים </a:t>
            </a:r>
            <a:r>
              <a:rPr lang="he-IL" sz="1500" dirty="0" smtClean="0">
                <a:solidFill>
                  <a:schemeClr val="tx1"/>
                </a:solidFill>
              </a:rPr>
              <a:t>חיים. </a:t>
            </a:r>
            <a:r>
              <a:rPr lang="he-IL" sz="1500" dirty="0">
                <a:solidFill>
                  <a:schemeClr val="tx1"/>
                </a:solidFill>
              </a:rPr>
              <a:t>את הצפר החיה </a:t>
            </a:r>
            <a:r>
              <a:rPr lang="he-IL" sz="1500" dirty="0" err="1">
                <a:solidFill>
                  <a:schemeClr val="tx1"/>
                </a:solidFill>
              </a:rPr>
              <a:t>יקח</a:t>
            </a:r>
            <a:r>
              <a:rPr lang="he-IL" sz="1500" dirty="0">
                <a:solidFill>
                  <a:schemeClr val="tx1"/>
                </a:solidFill>
              </a:rPr>
              <a:t> אתה ואת עץ הארז ואת שני התולעת ואת </a:t>
            </a:r>
            <a:r>
              <a:rPr lang="he-IL" sz="1500" dirty="0" err="1">
                <a:solidFill>
                  <a:schemeClr val="tx1"/>
                </a:solidFill>
              </a:rPr>
              <a:t>האזב</a:t>
            </a:r>
            <a:r>
              <a:rPr lang="he-IL" sz="1500" dirty="0">
                <a:solidFill>
                  <a:schemeClr val="tx1"/>
                </a:solidFill>
              </a:rPr>
              <a:t> וטבל אותם ואת הצפר החיה בדם הצפר </a:t>
            </a:r>
            <a:r>
              <a:rPr lang="he-IL" sz="1500" dirty="0" err="1">
                <a:solidFill>
                  <a:schemeClr val="tx1"/>
                </a:solidFill>
              </a:rPr>
              <a:t>השחטה</a:t>
            </a:r>
            <a:r>
              <a:rPr lang="he-IL" sz="1500" dirty="0">
                <a:solidFill>
                  <a:schemeClr val="tx1"/>
                </a:solidFill>
              </a:rPr>
              <a:t> על המים </a:t>
            </a:r>
            <a:r>
              <a:rPr lang="he-IL" sz="1500" dirty="0" smtClean="0">
                <a:solidFill>
                  <a:schemeClr val="tx1"/>
                </a:solidFill>
              </a:rPr>
              <a:t>החיים. </a:t>
            </a:r>
            <a:r>
              <a:rPr lang="he-IL" sz="1500" dirty="0">
                <a:solidFill>
                  <a:schemeClr val="tx1"/>
                </a:solidFill>
              </a:rPr>
              <a:t>והזה על המטהר מן הצרעת שבע פעמים וטהרו ושלח את הצפר החיה על פני </a:t>
            </a:r>
            <a:r>
              <a:rPr lang="he-IL" sz="1500" dirty="0" smtClean="0">
                <a:solidFill>
                  <a:schemeClr val="tx1"/>
                </a:solidFill>
              </a:rPr>
              <a:t>השדה. </a:t>
            </a:r>
            <a:r>
              <a:rPr lang="he-IL" sz="1500" dirty="0">
                <a:solidFill>
                  <a:schemeClr val="tx1"/>
                </a:solidFill>
              </a:rPr>
              <a:t>וכבס המטהר את בגדיו </a:t>
            </a:r>
            <a:r>
              <a:rPr lang="he-IL" sz="1500" b="1" dirty="0">
                <a:solidFill>
                  <a:srgbClr val="FF0000"/>
                </a:solidFill>
              </a:rPr>
              <a:t>וגלח</a:t>
            </a:r>
            <a:r>
              <a:rPr lang="he-IL" sz="1500" dirty="0">
                <a:solidFill>
                  <a:srgbClr val="FF0000"/>
                </a:solidFill>
              </a:rPr>
              <a:t> </a:t>
            </a:r>
            <a:r>
              <a:rPr lang="he-IL" sz="1500" dirty="0">
                <a:solidFill>
                  <a:schemeClr val="tx1"/>
                </a:solidFill>
              </a:rPr>
              <a:t>את כל שערו ורחץ במים וטהר ואחר יבוא אל המחנה </a:t>
            </a:r>
            <a:r>
              <a:rPr lang="he-IL" sz="1500" b="1" dirty="0">
                <a:solidFill>
                  <a:srgbClr val="FF0000"/>
                </a:solidFill>
              </a:rPr>
              <a:t>וישב מחוץ </a:t>
            </a:r>
            <a:r>
              <a:rPr lang="he-IL" sz="1500" b="1" dirty="0" err="1">
                <a:solidFill>
                  <a:srgbClr val="FF0000"/>
                </a:solidFill>
              </a:rPr>
              <a:t>לאהלו</a:t>
            </a:r>
            <a:r>
              <a:rPr lang="he-IL" sz="1500" b="1" dirty="0">
                <a:solidFill>
                  <a:srgbClr val="FF0000"/>
                </a:solidFill>
              </a:rPr>
              <a:t> שבעת </a:t>
            </a:r>
            <a:r>
              <a:rPr lang="he-IL" sz="1500" b="1" dirty="0" smtClean="0">
                <a:solidFill>
                  <a:srgbClr val="FF0000"/>
                </a:solidFill>
              </a:rPr>
              <a:t>ימים</a:t>
            </a:r>
            <a:r>
              <a:rPr lang="he-IL" sz="1500" dirty="0" smtClean="0">
                <a:solidFill>
                  <a:schemeClr val="tx1"/>
                </a:solidFill>
              </a:rPr>
              <a:t>. והיה </a:t>
            </a:r>
            <a:r>
              <a:rPr lang="he-IL" sz="1500" dirty="0">
                <a:solidFill>
                  <a:schemeClr val="tx1"/>
                </a:solidFill>
              </a:rPr>
              <a:t>ביום השביעי </a:t>
            </a:r>
            <a:r>
              <a:rPr lang="he-IL" sz="1500" b="1" dirty="0">
                <a:solidFill>
                  <a:srgbClr val="FF0000"/>
                </a:solidFill>
              </a:rPr>
              <a:t>יגלח</a:t>
            </a:r>
            <a:r>
              <a:rPr lang="he-IL" sz="1500" dirty="0">
                <a:solidFill>
                  <a:srgbClr val="FF0000"/>
                </a:solidFill>
              </a:rPr>
              <a:t> </a:t>
            </a:r>
            <a:r>
              <a:rPr lang="he-IL" sz="1500" dirty="0">
                <a:solidFill>
                  <a:schemeClr val="tx1"/>
                </a:solidFill>
              </a:rPr>
              <a:t>את כל שערו את ראשו ואת זקנו ואת גבת עיניו ואת כל שערו יגלח וכבס את בגדיו ורחץ את בשרו במים </a:t>
            </a:r>
            <a:r>
              <a:rPr lang="he-IL" sz="1500" dirty="0" smtClean="0">
                <a:solidFill>
                  <a:schemeClr val="tx1"/>
                </a:solidFill>
              </a:rPr>
              <a:t>וטהר. </a:t>
            </a:r>
            <a:r>
              <a:rPr lang="he-IL" sz="1500" b="1" dirty="0">
                <a:solidFill>
                  <a:schemeClr val="tx1"/>
                </a:solidFill>
              </a:rPr>
              <a:t>וביום השמיני </a:t>
            </a:r>
            <a:r>
              <a:rPr lang="he-IL" sz="1500" dirty="0" err="1">
                <a:solidFill>
                  <a:schemeClr val="tx1"/>
                </a:solidFill>
              </a:rPr>
              <a:t>יקח</a:t>
            </a:r>
            <a:r>
              <a:rPr lang="he-IL" sz="1500" dirty="0">
                <a:solidFill>
                  <a:schemeClr val="tx1"/>
                </a:solidFill>
              </a:rPr>
              <a:t> שני כבשים תמימים וכבשה אחת בת שנתה תמימה ושלשה עשרנים </a:t>
            </a:r>
            <a:r>
              <a:rPr lang="he-IL" sz="1500" dirty="0" err="1">
                <a:solidFill>
                  <a:schemeClr val="tx1"/>
                </a:solidFill>
              </a:rPr>
              <a:t>סלת</a:t>
            </a:r>
            <a:r>
              <a:rPr lang="he-IL" sz="1500" dirty="0">
                <a:solidFill>
                  <a:schemeClr val="tx1"/>
                </a:solidFill>
              </a:rPr>
              <a:t> מנחה בלולה בשמן ולג אחד שמן</a:t>
            </a:r>
          </a:p>
        </p:txBody>
      </p:sp>
    </p:spTree>
    <p:extLst>
      <p:ext uri="{BB962C8B-B14F-4D97-AF65-F5344CB8AC3E}">
        <p14:creationId xmlns:p14="http://schemas.microsoft.com/office/powerpoint/2010/main" val="357127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548680"/>
            <a:ext cx="80885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טמא </a:t>
            </a:r>
            <a:r>
              <a:rPr lang="he-IL" sz="2000" dirty="0"/>
              <a:t>ודאי ומוחלט </a:t>
            </a:r>
            <a:r>
              <a:rPr lang="he-IL" sz="2000" dirty="0" smtClean="0"/>
              <a:t>ודאי: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אוכל </a:t>
            </a:r>
            <a:r>
              <a:rPr lang="he-IL" sz="2000" dirty="0"/>
              <a:t>בקדשים </a:t>
            </a:r>
            <a:r>
              <a:rPr lang="he-IL" sz="2000" dirty="0" smtClean="0"/>
              <a:t>- לאחר </a:t>
            </a:r>
            <a:r>
              <a:rPr lang="he-IL" sz="2000" dirty="0"/>
              <a:t>שמונה </a:t>
            </a:r>
            <a:r>
              <a:rPr lang="he-IL" sz="2000" dirty="0" smtClean="0"/>
              <a:t>ימים.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ושותה </a:t>
            </a:r>
            <a:r>
              <a:rPr lang="he-IL" sz="2000" dirty="0"/>
              <a:t>יין ומיטמא למתים </a:t>
            </a:r>
            <a:r>
              <a:rPr lang="he-IL" sz="2000" dirty="0" smtClean="0"/>
              <a:t>- לאחר </a:t>
            </a:r>
            <a:r>
              <a:rPr lang="he-IL" sz="2000" dirty="0"/>
              <a:t>ארבעים וארבעה </a:t>
            </a:r>
            <a:r>
              <a:rPr lang="he-IL" sz="2000" dirty="0" smtClean="0"/>
              <a:t>ימים.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88424" y="620688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④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186917"/>
              </p:ext>
            </p:extLst>
          </p:nvPr>
        </p:nvGraphicFramePr>
        <p:xfrm>
          <a:off x="755576" y="2510904"/>
          <a:ext cx="7776864" cy="28281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5154"/>
                <a:gridCol w="5011710"/>
              </a:tblGrid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</a:t>
                      </a:r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טמא ודאי ומוחלט ודאי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מיד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7 ימים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ביום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השמיני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9148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שלישית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14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רביעית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44</a:t>
                      </a:r>
                      <a:r>
                        <a:rPr lang="he-IL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8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26591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26314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60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</a:t>
            </a:r>
            <a:r>
              <a:rPr lang="he-IL" sz="1700" dirty="0" err="1" smtClean="0"/>
              <a:t>חלוטו</a:t>
            </a:r>
            <a:r>
              <a:rPr lang="he-IL" sz="1700" dirty="0" smtClean="0"/>
              <a:t>, </a:t>
            </a:r>
            <a:r>
              <a:rPr lang="he-IL" sz="1700" dirty="0"/>
              <a:t>ותעלה לו לימי </a:t>
            </a:r>
            <a:r>
              <a:rPr lang="he-IL" sz="1700" dirty="0" smtClean="0"/>
              <a:t>ספרו!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ואמר להן: </a:t>
            </a:r>
            <a:r>
              <a:rPr lang="he-IL" sz="1700" dirty="0"/>
              <a:t>אילו זה לפני זריקת דמים וזה לפני זריקת דמים יפה אתם </a:t>
            </a:r>
            <a:r>
              <a:rPr lang="he-IL" sz="1700" dirty="0" smtClean="0"/>
              <a:t>אומרים,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 </a:t>
            </a:r>
            <a:r>
              <a:rPr lang="he-IL" sz="1700" dirty="0" smtClean="0"/>
              <a:t>אלא </a:t>
            </a:r>
            <a:r>
              <a:rPr lang="he-IL" sz="1700" dirty="0"/>
              <a:t>מצורע לפני זריקת דמים ונזיר לאחר זריקת </a:t>
            </a:r>
            <a:r>
              <a:rPr lang="he-IL" sz="1700" dirty="0" smtClean="0"/>
              <a:t>דמים.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r>
              <a:rPr lang="he-IL" dirty="0" smtClean="0"/>
              <a:t>❷</a:t>
            </a:r>
          </a:p>
          <a:p>
            <a:endParaRPr lang="he-IL" dirty="0"/>
          </a:p>
          <a:p>
            <a:endParaRPr lang="he-IL" sz="13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273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</a:t>
            </a:r>
            <a:r>
              <a:rPr lang="he-IL" sz="1700" dirty="0" err="1" smtClean="0"/>
              <a:t>חלוטו</a:t>
            </a:r>
            <a:r>
              <a:rPr lang="he-IL" sz="1700" dirty="0" smtClean="0"/>
              <a:t>, </a:t>
            </a:r>
            <a:r>
              <a:rPr lang="he-IL" sz="1700" dirty="0"/>
              <a:t>ותעלה לו לימי </a:t>
            </a:r>
            <a:r>
              <a:rPr lang="he-IL" sz="1700" dirty="0" smtClean="0"/>
              <a:t>ספרו!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ואמר להן: </a:t>
            </a:r>
            <a:r>
              <a:rPr lang="he-IL" sz="1700" dirty="0"/>
              <a:t>אילו זה לפני זריקת דמים וזה לפני זריקת דמים יפה אתם </a:t>
            </a:r>
            <a:r>
              <a:rPr lang="he-IL" sz="1700" dirty="0" smtClean="0"/>
              <a:t>אומרים,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 </a:t>
            </a:r>
            <a:r>
              <a:rPr lang="he-IL" sz="1700" dirty="0" smtClean="0"/>
              <a:t>אלא </a:t>
            </a:r>
            <a:r>
              <a:rPr lang="he-IL" sz="1700" dirty="0"/>
              <a:t>מצורע לפני זריקת דמים ונזיר לאחר זריקת </a:t>
            </a:r>
            <a:r>
              <a:rPr lang="he-IL" sz="1700" dirty="0" smtClean="0"/>
              <a:t>דמים.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r>
              <a:rPr lang="he-IL" dirty="0" smtClean="0"/>
              <a:t>❷</a:t>
            </a:r>
          </a:p>
          <a:p>
            <a:endParaRPr lang="he-IL" dirty="0"/>
          </a:p>
          <a:p>
            <a:endParaRPr lang="he-IL" sz="1300" dirty="0" smtClean="0"/>
          </a:p>
          <a:p>
            <a:endParaRPr lang="he-IL" dirty="0"/>
          </a:p>
        </p:txBody>
      </p:sp>
      <p:sp>
        <p:nvSpPr>
          <p:cNvPr id="6" name="הסבר מלבני מעוגל 5"/>
          <p:cNvSpPr/>
          <p:nvPr/>
        </p:nvSpPr>
        <p:spPr>
          <a:xfrm>
            <a:off x="755576" y="4005064"/>
            <a:ext cx="7704856" cy="2296133"/>
          </a:xfrm>
          <a:prstGeom prst="wedgeRoundRectCallout">
            <a:avLst>
              <a:gd name="adj1" fmla="val 51359"/>
              <a:gd name="adj2" fmla="val -3891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he-IL" sz="1500" b="1" dirty="0" smtClean="0">
                <a:solidFill>
                  <a:schemeClr val="tx1"/>
                </a:solidFill>
              </a:rPr>
              <a:t>מצורע - ויקרא יד/ט-י</a:t>
            </a:r>
            <a:r>
              <a:rPr lang="he-IL" sz="15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he-IL" sz="1500" dirty="0">
                <a:solidFill>
                  <a:schemeClr val="tx1"/>
                </a:solidFill>
              </a:rPr>
              <a:t>והיה ביום השביעי </a:t>
            </a:r>
            <a:r>
              <a:rPr lang="he-IL" sz="1500" b="1" dirty="0">
                <a:solidFill>
                  <a:srgbClr val="FF0000"/>
                </a:solidFill>
              </a:rPr>
              <a:t>יגלח</a:t>
            </a:r>
            <a:r>
              <a:rPr lang="he-IL" sz="1500" dirty="0">
                <a:solidFill>
                  <a:srgbClr val="FF0000"/>
                </a:solidFill>
              </a:rPr>
              <a:t> </a:t>
            </a:r>
            <a:r>
              <a:rPr lang="he-IL" sz="1500" dirty="0">
                <a:solidFill>
                  <a:schemeClr val="tx1"/>
                </a:solidFill>
              </a:rPr>
              <a:t>את כל שערו את ראשו ואת זקנו ואת גבת עיניו ואת כל שערו יגלח וכבס את בגדיו ורחץ את בשרו במים וטהר. וביום השמיני </a:t>
            </a:r>
            <a:r>
              <a:rPr lang="he-IL" sz="1500" b="1" dirty="0" err="1">
                <a:solidFill>
                  <a:srgbClr val="0070C0"/>
                </a:solidFill>
              </a:rPr>
              <a:t>יקח</a:t>
            </a:r>
            <a:r>
              <a:rPr lang="he-IL" sz="1500" b="1" dirty="0">
                <a:solidFill>
                  <a:srgbClr val="0070C0"/>
                </a:solidFill>
              </a:rPr>
              <a:t> שני כבשים </a:t>
            </a:r>
            <a:r>
              <a:rPr lang="he-IL" sz="1500" b="1" dirty="0" smtClean="0">
                <a:solidFill>
                  <a:srgbClr val="0070C0"/>
                </a:solidFill>
              </a:rPr>
              <a:t>תמימים</a:t>
            </a:r>
            <a:r>
              <a:rPr lang="he-IL" sz="1500" dirty="0" smtClean="0">
                <a:solidFill>
                  <a:schemeClr val="tx1"/>
                </a:solidFill>
              </a:rPr>
              <a:t>...</a:t>
            </a:r>
          </a:p>
          <a:p>
            <a:pPr algn="just">
              <a:lnSpc>
                <a:spcPct val="150000"/>
              </a:lnSpc>
            </a:pPr>
            <a:endParaRPr lang="he-IL" sz="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he-IL" sz="1500" b="1" dirty="0" smtClean="0">
                <a:solidFill>
                  <a:schemeClr val="tx1"/>
                </a:solidFill>
              </a:rPr>
              <a:t>נזיר - במדבר ו/</a:t>
            </a:r>
            <a:r>
              <a:rPr lang="he-IL" sz="1500" b="1" dirty="0" err="1" smtClean="0">
                <a:solidFill>
                  <a:schemeClr val="tx1"/>
                </a:solidFill>
              </a:rPr>
              <a:t>יג-יח</a:t>
            </a:r>
            <a:r>
              <a:rPr lang="he-IL" sz="15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he-IL" sz="1500" dirty="0">
                <a:solidFill>
                  <a:schemeClr val="tx1"/>
                </a:solidFill>
              </a:rPr>
              <a:t>וזאת תורת הנזיר ביום מלאת ימי נזרו יביא אתו אל פתח אהל </a:t>
            </a:r>
            <a:r>
              <a:rPr lang="he-IL" sz="1500" dirty="0" smtClean="0">
                <a:solidFill>
                  <a:schemeClr val="tx1"/>
                </a:solidFill>
              </a:rPr>
              <a:t>מועד. </a:t>
            </a:r>
            <a:r>
              <a:rPr lang="he-IL" sz="1500" b="1" dirty="0">
                <a:solidFill>
                  <a:srgbClr val="0070C0"/>
                </a:solidFill>
              </a:rPr>
              <a:t>והקריב </a:t>
            </a:r>
            <a:r>
              <a:rPr lang="he-IL" sz="1500" b="1" dirty="0">
                <a:solidFill>
                  <a:srgbClr val="0070C0"/>
                </a:solidFill>
              </a:rPr>
              <a:t>את </a:t>
            </a:r>
            <a:r>
              <a:rPr lang="he-IL" sz="1500" b="1" dirty="0">
                <a:solidFill>
                  <a:srgbClr val="0070C0"/>
                </a:solidFill>
              </a:rPr>
              <a:t>קרבנו</a:t>
            </a:r>
            <a:r>
              <a:rPr lang="he-IL" sz="1500" dirty="0" smtClean="0">
                <a:solidFill>
                  <a:schemeClr val="tx1"/>
                </a:solidFill>
              </a:rPr>
              <a:t>... </a:t>
            </a:r>
            <a:r>
              <a:rPr lang="he-IL" sz="1500" b="1" dirty="0">
                <a:solidFill>
                  <a:srgbClr val="FF0000"/>
                </a:solidFill>
              </a:rPr>
              <a:t>וגלח</a:t>
            </a:r>
            <a:r>
              <a:rPr lang="he-IL" sz="1500" dirty="0">
                <a:solidFill>
                  <a:schemeClr val="tx1"/>
                </a:solidFill>
              </a:rPr>
              <a:t> הנזיר פתח אהל מועד את ראש נזרו ולקח את שער ראש נזרו ונתן על האש אשר תחת זבח השלמים</a:t>
            </a:r>
            <a:endParaRPr lang="he-I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52814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</a:t>
            </a:r>
            <a:r>
              <a:rPr lang="he-IL" sz="1700" dirty="0" err="1" smtClean="0"/>
              <a:t>חלוטו</a:t>
            </a:r>
            <a:r>
              <a:rPr lang="he-IL" sz="1700" dirty="0" smtClean="0"/>
              <a:t>, </a:t>
            </a:r>
            <a:r>
              <a:rPr lang="he-IL" sz="1700" dirty="0"/>
              <a:t>ותעלה לו לימי </a:t>
            </a:r>
            <a:r>
              <a:rPr lang="he-IL" sz="1700" dirty="0" smtClean="0"/>
              <a:t>ספרו!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ואמר להן: </a:t>
            </a:r>
            <a:r>
              <a:rPr lang="he-IL" sz="1700" dirty="0"/>
              <a:t>אילו זה לפני זריקת דמים וזה לפני זריקת דמים יפה אתם </a:t>
            </a:r>
            <a:r>
              <a:rPr lang="he-IL" sz="1700" dirty="0" smtClean="0"/>
              <a:t>אומרים,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 </a:t>
            </a:r>
            <a:r>
              <a:rPr lang="he-IL" sz="1700" dirty="0" smtClean="0"/>
              <a:t>אלא </a:t>
            </a:r>
            <a:r>
              <a:rPr lang="he-IL" sz="1700" dirty="0"/>
              <a:t>מצורע לפני זריקת דמים ונזיר לאחר זריקת </a:t>
            </a:r>
            <a:r>
              <a:rPr lang="he-IL" sz="1700" dirty="0" smtClean="0"/>
              <a:t>דמים.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צרעתו </a:t>
            </a:r>
            <a:r>
              <a:rPr lang="he-IL" sz="1700" dirty="0" smtClean="0"/>
              <a:t>ונזירותו, </a:t>
            </a:r>
            <a:r>
              <a:rPr lang="he-IL" sz="1700" dirty="0"/>
              <a:t>ותעלה לו לימי צרעתו </a:t>
            </a:r>
            <a:r>
              <a:rPr lang="he-IL" sz="1700" dirty="0" smtClean="0"/>
              <a:t>וטומאתו?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לפני ביאת מים וזה לפני ביאת מים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              אלא </a:t>
            </a:r>
            <a:r>
              <a:rPr lang="he-IL" sz="1700" dirty="0"/>
              <a:t>טמא לאחר ביאת מים מצורע לפני ביאת </a:t>
            </a:r>
            <a:r>
              <a:rPr lang="he-IL" sz="1700" dirty="0" smtClean="0"/>
              <a:t>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44935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r>
              <a:rPr lang="he-IL" dirty="0" smtClean="0"/>
              <a:t>❷</a:t>
            </a:r>
          </a:p>
          <a:p>
            <a:endParaRPr lang="he-IL" dirty="0"/>
          </a:p>
          <a:p>
            <a:endParaRPr lang="he-IL" sz="1300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❸</a:t>
            </a: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22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52814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</a:t>
            </a:r>
            <a:r>
              <a:rPr lang="he-IL" sz="1700" dirty="0" err="1" smtClean="0"/>
              <a:t>חלוטו</a:t>
            </a:r>
            <a:r>
              <a:rPr lang="he-IL" sz="1700" dirty="0" smtClean="0"/>
              <a:t>, </a:t>
            </a:r>
            <a:r>
              <a:rPr lang="he-IL" sz="1700" dirty="0"/>
              <a:t>ותעלה לו לימי </a:t>
            </a:r>
            <a:r>
              <a:rPr lang="he-IL" sz="1700" dirty="0" smtClean="0"/>
              <a:t>ספרו!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ואמר להן: </a:t>
            </a:r>
            <a:r>
              <a:rPr lang="he-IL" sz="1700" dirty="0"/>
              <a:t>אילו זה לפני זריקת דמים וזה לפני זריקת דמים יפה אתם </a:t>
            </a:r>
            <a:r>
              <a:rPr lang="he-IL" sz="1700" dirty="0" smtClean="0"/>
              <a:t>אומרים,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 </a:t>
            </a:r>
            <a:r>
              <a:rPr lang="he-IL" sz="1700" dirty="0" smtClean="0"/>
              <a:t>אלא </a:t>
            </a:r>
            <a:r>
              <a:rPr lang="he-IL" sz="1700" dirty="0"/>
              <a:t>מצורע לפני זריקת דמים ונזיר לאחר זריקת </a:t>
            </a:r>
            <a:r>
              <a:rPr lang="he-IL" sz="1700" dirty="0" smtClean="0"/>
              <a:t>דמים.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צרעתו </a:t>
            </a:r>
            <a:r>
              <a:rPr lang="he-IL" sz="1700" dirty="0" smtClean="0"/>
              <a:t>ונזירותו, </a:t>
            </a:r>
            <a:r>
              <a:rPr lang="he-IL" sz="1700" dirty="0"/>
              <a:t>ותעלה לו לימי צרעתו </a:t>
            </a:r>
            <a:r>
              <a:rPr lang="he-IL" sz="1700" dirty="0" smtClean="0"/>
              <a:t>וטומאתו?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לפני ביאת מים וזה לפני ביאת מים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              אלא </a:t>
            </a:r>
            <a:r>
              <a:rPr lang="he-IL" sz="1700" dirty="0"/>
              <a:t>טמא לאחר ביאת מים מצורע לפני ביאת </a:t>
            </a:r>
            <a:r>
              <a:rPr lang="he-IL" sz="1700" dirty="0" smtClean="0"/>
              <a:t>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44935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r>
              <a:rPr lang="he-IL" dirty="0" smtClean="0"/>
              <a:t>❷</a:t>
            </a:r>
          </a:p>
          <a:p>
            <a:endParaRPr lang="he-IL" dirty="0"/>
          </a:p>
          <a:p>
            <a:endParaRPr lang="he-IL" sz="1300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❸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6" name="הסבר מלבני מעוגל 5"/>
          <p:cNvSpPr/>
          <p:nvPr/>
        </p:nvSpPr>
        <p:spPr>
          <a:xfrm>
            <a:off x="1907704" y="5157192"/>
            <a:ext cx="5256584" cy="1390584"/>
          </a:xfrm>
          <a:prstGeom prst="wedgeRoundRectCallout">
            <a:avLst>
              <a:gd name="adj1" fmla="val 54349"/>
              <a:gd name="adj2" fmla="val -4508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35000"/>
              </a:lnSpc>
            </a:pPr>
            <a:r>
              <a:rPr lang="he-IL" sz="1500" b="1" dirty="0" smtClean="0">
                <a:solidFill>
                  <a:schemeClr val="tx1"/>
                </a:solidFill>
              </a:rPr>
              <a:t>נזיר טמא - במדבר ו/ט:</a:t>
            </a:r>
            <a:endParaRPr lang="he-IL" sz="15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35000"/>
              </a:lnSpc>
            </a:pPr>
            <a:r>
              <a:rPr lang="he-IL" sz="1500" dirty="0" smtClean="0">
                <a:solidFill>
                  <a:schemeClr val="tx1"/>
                </a:solidFill>
              </a:rPr>
              <a:t>וגלח ראשו </a:t>
            </a:r>
            <a:r>
              <a:rPr lang="he-IL" sz="1500" b="1" dirty="0">
                <a:solidFill>
                  <a:srgbClr val="0070C0"/>
                </a:solidFill>
              </a:rPr>
              <a:t>ביום טהרתו </a:t>
            </a:r>
            <a:r>
              <a:rPr lang="he-IL" sz="1500" dirty="0" smtClean="0">
                <a:solidFill>
                  <a:schemeClr val="tx1"/>
                </a:solidFill>
              </a:rPr>
              <a:t>ביום השביעי </a:t>
            </a:r>
            <a:r>
              <a:rPr lang="he-IL" sz="1500" b="1" dirty="0">
                <a:solidFill>
                  <a:srgbClr val="FF0000"/>
                </a:solidFill>
              </a:rPr>
              <a:t>יגלחנו</a:t>
            </a:r>
          </a:p>
          <a:p>
            <a:pPr algn="just">
              <a:lnSpc>
                <a:spcPct val="135000"/>
              </a:lnSpc>
            </a:pPr>
            <a:endParaRPr lang="he-IL" sz="400" dirty="0">
              <a:solidFill>
                <a:schemeClr val="tx1"/>
              </a:solidFill>
            </a:endParaRPr>
          </a:p>
          <a:p>
            <a:pPr algn="just">
              <a:lnSpc>
                <a:spcPct val="135000"/>
              </a:lnSpc>
            </a:pPr>
            <a:r>
              <a:rPr lang="he-IL" sz="1500" b="1" dirty="0" smtClean="0">
                <a:solidFill>
                  <a:schemeClr val="tx1"/>
                </a:solidFill>
              </a:rPr>
              <a:t>מצורע - במדבר יד/ט:</a:t>
            </a:r>
          </a:p>
          <a:p>
            <a:pPr algn="just">
              <a:lnSpc>
                <a:spcPct val="135000"/>
              </a:lnSpc>
            </a:pPr>
            <a:r>
              <a:rPr lang="he-IL" sz="1500" dirty="0">
                <a:solidFill>
                  <a:schemeClr val="tx1"/>
                </a:solidFill>
              </a:rPr>
              <a:t>והיה ביום השביעי </a:t>
            </a:r>
            <a:r>
              <a:rPr lang="he-IL" sz="1500" b="1" dirty="0">
                <a:solidFill>
                  <a:srgbClr val="FF0000"/>
                </a:solidFill>
              </a:rPr>
              <a:t>יגלח</a:t>
            </a:r>
            <a:r>
              <a:rPr lang="he-IL" sz="1500" dirty="0">
                <a:solidFill>
                  <a:srgbClr val="FF0000"/>
                </a:solidFill>
              </a:rPr>
              <a:t> </a:t>
            </a:r>
            <a:r>
              <a:rPr lang="he-IL" sz="1500" dirty="0">
                <a:solidFill>
                  <a:schemeClr val="tx1"/>
                </a:solidFill>
              </a:rPr>
              <a:t>את כל </a:t>
            </a:r>
            <a:r>
              <a:rPr lang="he-IL" sz="1500" dirty="0" smtClean="0">
                <a:solidFill>
                  <a:schemeClr val="tx1"/>
                </a:solidFill>
              </a:rPr>
              <a:t>שערו... </a:t>
            </a:r>
            <a:r>
              <a:rPr lang="he-IL" sz="1500" b="1" dirty="0" smtClean="0">
                <a:solidFill>
                  <a:srgbClr val="0070C0"/>
                </a:solidFill>
              </a:rPr>
              <a:t>ורחץ </a:t>
            </a:r>
            <a:r>
              <a:rPr lang="he-IL" sz="1500" b="1" dirty="0">
                <a:solidFill>
                  <a:srgbClr val="0070C0"/>
                </a:solidFill>
              </a:rPr>
              <a:t>את בשרו במים </a:t>
            </a:r>
            <a:r>
              <a:rPr lang="he-IL" sz="1500" dirty="0" smtClean="0">
                <a:solidFill>
                  <a:schemeClr val="tx1"/>
                </a:solidFill>
              </a:rPr>
              <a:t>וטהר.</a:t>
            </a:r>
            <a:endParaRPr lang="he-I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ס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02102"/>
            <a:ext cx="7739688" cy="62232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שאלו </a:t>
            </a:r>
            <a:r>
              <a:rPr lang="he-IL" sz="1700" dirty="0"/>
              <a:t>תלמידיו את ר' שמעון בן </a:t>
            </a:r>
            <a:r>
              <a:rPr lang="he-IL" sz="1700" dirty="0" smtClean="0"/>
              <a:t>יוחי: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נזיר </a:t>
            </a:r>
            <a:r>
              <a:rPr lang="he-IL" sz="1700" dirty="0"/>
              <a:t>טהור ומצורע </a:t>
            </a:r>
            <a:r>
              <a:rPr lang="he-IL" sz="1700" dirty="0" smtClean="0"/>
              <a:t>- מהו </a:t>
            </a:r>
            <a:r>
              <a:rPr lang="he-IL" sz="1700" dirty="0"/>
              <a:t>שיגלח תגלחת אחת ועולה לו לכאן </a:t>
            </a:r>
            <a:r>
              <a:rPr lang="he-IL" sz="1700" dirty="0" smtClean="0"/>
              <a:t>ולכאן?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אינו </a:t>
            </a:r>
            <a:r>
              <a:rPr lang="he-IL" sz="1700" dirty="0" smtClean="0"/>
              <a:t>מגלח.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למה? 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לגדל וזה לגדל וזה להעביר וזה להעביר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 </a:t>
            </a:r>
            <a:r>
              <a:rPr lang="he-IL" sz="1700" dirty="0"/>
              <a:t>עכשיו נזיר להעביר ומצורע </a:t>
            </a:r>
            <a:r>
              <a:rPr lang="he-IL" sz="1700" dirty="0" smtClean="0"/>
              <a:t>לגדל.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</a:t>
            </a:r>
            <a:r>
              <a:rPr lang="he-IL" sz="1700" dirty="0" err="1" smtClean="0"/>
              <a:t>חלוטו</a:t>
            </a:r>
            <a:r>
              <a:rPr lang="he-IL" sz="1700" dirty="0" smtClean="0"/>
              <a:t>, </a:t>
            </a:r>
            <a:r>
              <a:rPr lang="he-IL" sz="1700" dirty="0"/>
              <a:t>ותעלה לו לימי </a:t>
            </a:r>
            <a:r>
              <a:rPr lang="he-IL" sz="1700" dirty="0" smtClean="0"/>
              <a:t>ספרו!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ואמר להן: </a:t>
            </a:r>
            <a:r>
              <a:rPr lang="he-IL" sz="1700" dirty="0"/>
              <a:t>אילו זה לפני זריקת דמים וזה לפני זריקת דמים יפה אתם </a:t>
            </a:r>
            <a:r>
              <a:rPr lang="he-IL" sz="1700" dirty="0" smtClean="0"/>
              <a:t>אומרים,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 </a:t>
            </a:r>
            <a:r>
              <a:rPr lang="he-IL" sz="1700" dirty="0" smtClean="0"/>
              <a:t>אלא </a:t>
            </a:r>
            <a:r>
              <a:rPr lang="he-IL" sz="1700" dirty="0"/>
              <a:t>מצורע לפני זריקת דמים ונזיר לאחר זריקת </a:t>
            </a:r>
            <a:r>
              <a:rPr lang="he-IL" sz="1700" dirty="0" smtClean="0"/>
              <a:t>דמים.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ולא </a:t>
            </a:r>
            <a:r>
              <a:rPr lang="he-IL" sz="1700" dirty="0"/>
              <a:t>תעלה לו לימי צרעתו </a:t>
            </a:r>
            <a:r>
              <a:rPr lang="he-IL" sz="1700" dirty="0" smtClean="0"/>
              <a:t>ונזירותו, </a:t>
            </a:r>
            <a:r>
              <a:rPr lang="he-IL" sz="1700" dirty="0"/>
              <a:t>ותעלה לו לימי צרעתו </a:t>
            </a:r>
            <a:r>
              <a:rPr lang="he-IL" sz="1700" dirty="0" smtClean="0"/>
              <a:t>וטומאתו?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אילו זה לפני ביאת מים וזה לפני ביאת מים יפה אתם </a:t>
            </a:r>
            <a:r>
              <a:rPr lang="he-IL" sz="1700" dirty="0" smtClean="0"/>
              <a:t>אומרים,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              אלא </a:t>
            </a:r>
            <a:r>
              <a:rPr lang="he-IL" sz="1700" dirty="0"/>
              <a:t>טמא לאחר ביאת מים מצורע לפני ביאת </a:t>
            </a:r>
            <a:r>
              <a:rPr lang="he-IL" sz="1700" dirty="0" smtClean="0"/>
              <a:t>מים.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אמרו לו: </a:t>
            </a:r>
            <a:r>
              <a:rPr lang="he-IL" sz="1700" dirty="0"/>
              <a:t>יפה אמרת שלא תעלה לו לימי ספרו </a:t>
            </a:r>
            <a:r>
              <a:rPr lang="he-IL" sz="1700" dirty="0" smtClean="0"/>
              <a:t>ולנזירותו,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</a:t>
            </a:r>
            <a:r>
              <a:rPr lang="he-IL" sz="1700" dirty="0" smtClean="0"/>
              <a:t>ותעלה </a:t>
            </a:r>
            <a:r>
              <a:rPr lang="he-IL" sz="1700" dirty="0"/>
              <a:t>לו לימי </a:t>
            </a:r>
            <a:r>
              <a:rPr lang="he-IL" sz="1700" dirty="0" err="1"/>
              <a:t>חלוטו</a:t>
            </a:r>
            <a:r>
              <a:rPr lang="he-IL" sz="1700" dirty="0"/>
              <a:t> וטומאתו </a:t>
            </a:r>
            <a:r>
              <a:rPr lang="he-IL" sz="1700" dirty="0" err="1"/>
              <a:t>דזה</a:t>
            </a:r>
            <a:r>
              <a:rPr lang="he-IL" sz="1700" dirty="0"/>
              <a:t> לגדל וזה לגדל </a:t>
            </a:r>
            <a:r>
              <a:rPr lang="he-IL" sz="1700" dirty="0" smtClean="0"/>
              <a:t>הוא!</a:t>
            </a:r>
            <a:endParaRPr lang="he-IL" sz="17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אמר להן: </a:t>
            </a:r>
            <a:r>
              <a:rPr lang="he-IL" sz="1700" dirty="0"/>
              <a:t>נזיר טהור והוא מצורע </a:t>
            </a:r>
            <a:r>
              <a:rPr lang="he-IL" sz="1700" dirty="0" smtClean="0"/>
              <a:t>- זה </a:t>
            </a:r>
            <a:r>
              <a:rPr lang="he-IL" sz="1700" dirty="0"/>
              <a:t>לגדל וזה </a:t>
            </a:r>
            <a:r>
              <a:rPr lang="he-IL" sz="1700" dirty="0" smtClean="0"/>
              <a:t>להעביר,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</a:t>
            </a:r>
            <a:r>
              <a:rPr lang="he-IL" sz="1700" dirty="0" smtClean="0"/>
              <a:t>             </a:t>
            </a:r>
            <a:r>
              <a:rPr lang="he-IL" sz="1700" dirty="0" smtClean="0"/>
              <a:t>ואם </a:t>
            </a:r>
            <a:r>
              <a:rPr lang="he-IL" sz="1700" dirty="0"/>
              <a:t>נזיר טמא והוא מצורע </a:t>
            </a:r>
            <a:r>
              <a:rPr lang="he-IL" sz="1700" dirty="0" smtClean="0"/>
              <a:t>- זה </a:t>
            </a:r>
            <a:r>
              <a:rPr lang="he-IL" sz="1700" dirty="0"/>
              <a:t>לפני ביאת מים וזה לאחר ביאת </a:t>
            </a:r>
            <a:r>
              <a:rPr lang="he-IL" sz="1700" dirty="0" smtClean="0"/>
              <a:t>מים.</a:t>
            </a: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8563504" y="322776"/>
            <a:ext cx="397216" cy="52475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2000" dirty="0" smtClean="0"/>
          </a:p>
          <a:p>
            <a:r>
              <a:rPr lang="he-IL" dirty="0" smtClean="0"/>
              <a:t>❶</a:t>
            </a:r>
          </a:p>
          <a:p>
            <a:endParaRPr lang="he-IL" dirty="0" smtClean="0"/>
          </a:p>
          <a:p>
            <a:endParaRPr lang="he-IL" sz="16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sz="2100" dirty="0"/>
          </a:p>
          <a:p>
            <a:endParaRPr lang="he-IL" dirty="0" smtClean="0"/>
          </a:p>
          <a:p>
            <a:r>
              <a:rPr lang="he-IL" dirty="0" smtClean="0"/>
              <a:t>❷</a:t>
            </a:r>
          </a:p>
          <a:p>
            <a:endParaRPr lang="he-IL" dirty="0"/>
          </a:p>
          <a:p>
            <a:endParaRPr lang="he-IL" sz="1300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❸</a:t>
            </a:r>
          </a:p>
          <a:p>
            <a:endParaRPr lang="he-IL" dirty="0"/>
          </a:p>
          <a:p>
            <a:endParaRPr lang="he-IL" sz="3100" dirty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6" name="חץ שמאלה 5"/>
          <p:cNvSpPr/>
          <p:nvPr/>
        </p:nvSpPr>
        <p:spPr>
          <a:xfrm>
            <a:off x="827584" y="6136728"/>
            <a:ext cx="72008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0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 err="1" smtClean="0">
                <a:solidFill>
                  <a:schemeClr val="bg1">
                    <a:lumMod val="50000"/>
                  </a:schemeClr>
                </a:solidFill>
              </a:rPr>
              <a:t>סא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581128"/>
            <a:ext cx="8088560" cy="1881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dirty="0"/>
              <a:t>תני רבי </a:t>
            </a:r>
            <a:r>
              <a:rPr lang="he-IL" sz="2000" dirty="0" err="1" smtClean="0"/>
              <a:t>חייא</a:t>
            </a:r>
            <a:r>
              <a:rPr lang="he-IL" sz="20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זה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לפני ביאת מים (חיים) וזה לאחר ביאת מים </a:t>
            </a: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זה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לפני זריקת דמים וזה לאחר זריקת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דמים.</a:t>
            </a:r>
          </a:p>
          <a:p>
            <a:pPr>
              <a:lnSpc>
                <a:spcPct val="150000"/>
              </a:lnSpc>
            </a:pPr>
            <a:endParaRPr lang="he-IL" sz="2000" dirty="0"/>
          </a:p>
        </p:txBody>
      </p:sp>
      <p:sp>
        <p:nvSpPr>
          <p:cNvPr id="5" name="הסבר מלבני מעוגל 4"/>
          <p:cNvSpPr/>
          <p:nvPr/>
        </p:nvSpPr>
        <p:spPr>
          <a:xfrm>
            <a:off x="2555776" y="188640"/>
            <a:ext cx="6120680" cy="4032448"/>
          </a:xfrm>
          <a:prstGeom prst="wedgeRoundRectCallout">
            <a:avLst>
              <a:gd name="adj1" fmla="val 54349"/>
              <a:gd name="adj2" fmla="val -4508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שאלו תלמידיו את ר' שמעון בן יוחי: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נזיר טהור ומצורע - מהו שיגלח תגלחת אחת ועולה לו לכאן ולכאן?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אמר להן: אינו מגלח.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אמרו לו: למה? 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אמר להן: אילו זה לגדל וזה לגדל וזה להעביר וזה להעביר יפה אתם אומרים,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              עכשיו נזיר להעביר ומצורע לגדל. </a:t>
            </a:r>
          </a:p>
          <a:p>
            <a:pPr>
              <a:lnSpc>
                <a:spcPct val="125000"/>
              </a:lnSpc>
            </a:pPr>
            <a:endParaRPr lang="he-IL" sz="1000" dirty="0">
              <a:solidFill>
                <a:schemeClr val="tx1"/>
              </a:solidFill>
            </a:endParaRP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ולא תעלה לו לימי </a:t>
            </a:r>
            <a:r>
              <a:rPr lang="he-IL" sz="1500" dirty="0" err="1">
                <a:solidFill>
                  <a:schemeClr val="tx1"/>
                </a:solidFill>
              </a:rPr>
              <a:t>חלוטו</a:t>
            </a:r>
            <a:r>
              <a:rPr lang="he-IL" sz="1500" dirty="0">
                <a:solidFill>
                  <a:schemeClr val="tx1"/>
                </a:solidFill>
              </a:rPr>
              <a:t>, ותעלה לו לימי ספרו!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ואמר להן: אילו זה לפני זריקת דמים וזה לפני זריקת דמים יפה אתם אומרים, 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               אלא מצורע לפני זריקת דמים ונזיר לאחר זריקת דמים.</a:t>
            </a:r>
          </a:p>
          <a:p>
            <a:pPr>
              <a:lnSpc>
                <a:spcPct val="125000"/>
              </a:lnSpc>
            </a:pPr>
            <a:endParaRPr lang="he-IL" sz="1000" dirty="0">
              <a:solidFill>
                <a:schemeClr val="tx1"/>
              </a:solidFill>
            </a:endParaRP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ולא תעלה לו לימי צרעתו ונזירותו, ותעלה לו לימי צרעתו וטומאתו? 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אמר להן: אילו זה לפני ביאת מים וזה לפני ביאת מים יפה אתם אומרים,</a:t>
            </a:r>
          </a:p>
          <a:p>
            <a:pPr>
              <a:lnSpc>
                <a:spcPct val="125000"/>
              </a:lnSpc>
            </a:pPr>
            <a:r>
              <a:rPr lang="he-IL" sz="1500" dirty="0">
                <a:solidFill>
                  <a:schemeClr val="tx1"/>
                </a:solidFill>
              </a:rPr>
              <a:t>              אלא טמא לאחר ביאת מים מצורע לפני ביאת מים.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31272" y="416152"/>
            <a:ext cx="397216" cy="39549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1200" dirty="0" smtClean="0"/>
          </a:p>
          <a:p>
            <a:r>
              <a:rPr lang="he-IL" sz="1200" dirty="0" smtClean="0"/>
              <a:t>❶</a:t>
            </a:r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 smtClean="0"/>
          </a:p>
          <a:p>
            <a:endParaRPr lang="he-IL" sz="1200" dirty="0" smtClean="0"/>
          </a:p>
          <a:p>
            <a:endParaRPr lang="he-IL" sz="1100" dirty="0"/>
          </a:p>
          <a:p>
            <a:endParaRPr lang="he-IL" sz="1200" dirty="0" smtClean="0"/>
          </a:p>
          <a:p>
            <a:endParaRPr lang="he-IL" sz="1200" dirty="0"/>
          </a:p>
          <a:p>
            <a:endParaRPr lang="he-IL" sz="1200" dirty="0" smtClean="0"/>
          </a:p>
          <a:p>
            <a:r>
              <a:rPr lang="he-IL" sz="1200" dirty="0" smtClean="0"/>
              <a:t>❷</a:t>
            </a:r>
          </a:p>
          <a:p>
            <a:endParaRPr lang="he-IL" sz="1200" dirty="0"/>
          </a:p>
          <a:p>
            <a:endParaRPr lang="he-IL" sz="1050" dirty="0" smtClean="0"/>
          </a:p>
          <a:p>
            <a:endParaRPr lang="he-IL" sz="1100" dirty="0" smtClean="0"/>
          </a:p>
          <a:p>
            <a:endParaRPr lang="he-IL" sz="1200" dirty="0"/>
          </a:p>
          <a:p>
            <a:endParaRPr lang="he-IL" sz="1200" dirty="0" smtClean="0"/>
          </a:p>
          <a:p>
            <a:r>
              <a:rPr lang="he-IL" sz="1200" dirty="0" smtClean="0"/>
              <a:t>❸</a:t>
            </a:r>
          </a:p>
          <a:p>
            <a:endParaRPr lang="he-IL" sz="1200" dirty="0"/>
          </a:p>
          <a:p>
            <a:endParaRPr lang="he-IL" sz="1200" dirty="0"/>
          </a:p>
          <a:p>
            <a:endParaRPr lang="he-IL" sz="1200" dirty="0" smtClean="0"/>
          </a:p>
          <a:p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7422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 err="1" smtClean="0">
                <a:solidFill>
                  <a:schemeClr val="bg1">
                    <a:lumMod val="50000"/>
                  </a:schemeClr>
                </a:solidFill>
              </a:rPr>
              <a:t>סא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60648"/>
            <a:ext cx="8088560" cy="64079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 smtClean="0"/>
              <a:t>שתגלחת </a:t>
            </a:r>
            <a:r>
              <a:rPr lang="he-IL" sz="1900" dirty="0"/>
              <a:t>הנגע </a:t>
            </a:r>
            <a:r>
              <a:rPr lang="he-IL" sz="1900" dirty="0" err="1"/>
              <a:t>וכו</a:t>
            </a:r>
            <a:r>
              <a:rPr lang="he-IL" sz="1900" dirty="0"/>
              <a:t>': </a:t>
            </a: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בעי </a:t>
            </a:r>
            <a:r>
              <a:rPr lang="he-IL" sz="1900" dirty="0"/>
              <a:t>רמי בר </a:t>
            </a:r>
            <a:r>
              <a:rPr lang="he-IL" sz="1900" dirty="0" err="1" smtClean="0"/>
              <a:t>חמא</a:t>
            </a:r>
            <a:r>
              <a:rPr lang="he-IL" sz="19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הני </a:t>
            </a:r>
            <a:r>
              <a:rPr lang="he-IL" sz="1900" dirty="0"/>
              <a:t>ארבע </a:t>
            </a:r>
            <a:r>
              <a:rPr lang="he-IL" sz="1900" dirty="0" err="1"/>
              <a:t>תגלחיות</a:t>
            </a:r>
            <a:r>
              <a:rPr lang="he-IL" sz="1900" dirty="0"/>
              <a:t> </a:t>
            </a:r>
            <a:r>
              <a:rPr lang="he-IL" sz="1900" dirty="0" err="1" smtClean="0"/>
              <a:t>דקאמר</a:t>
            </a:r>
            <a:r>
              <a:rPr lang="he-IL" sz="19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משום </a:t>
            </a:r>
            <a:r>
              <a:rPr lang="he-IL" sz="1900" dirty="0"/>
              <a:t>מצוה או משום </a:t>
            </a:r>
            <a:r>
              <a:rPr lang="he-IL" sz="1900" dirty="0" err="1"/>
              <a:t>אעבורי</a:t>
            </a:r>
            <a:r>
              <a:rPr lang="he-IL" sz="1900" dirty="0"/>
              <a:t> שיער </a:t>
            </a:r>
            <a:r>
              <a:rPr lang="he-IL" sz="1900" dirty="0" smtClean="0"/>
              <a:t>טומאה?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למאי </a:t>
            </a:r>
            <a:r>
              <a:rPr lang="he-IL" sz="1900" dirty="0"/>
              <a:t>נפקא </a:t>
            </a:r>
            <a:r>
              <a:rPr lang="he-IL" sz="1900" dirty="0" smtClean="0"/>
              <a:t>מינה? 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לעבורי</a:t>
            </a:r>
            <a:r>
              <a:rPr lang="he-IL" sz="1900" dirty="0" smtClean="0"/>
              <a:t> </a:t>
            </a:r>
            <a:r>
              <a:rPr lang="he-IL" sz="1900" dirty="0" err="1"/>
              <a:t>בנשא</a:t>
            </a:r>
            <a:r>
              <a:rPr lang="he-IL" sz="1900" dirty="0"/>
              <a:t> </a:t>
            </a:r>
            <a:r>
              <a:rPr lang="he-IL" sz="1900" dirty="0"/>
              <a:t>-</a:t>
            </a:r>
            <a:r>
              <a:rPr lang="he-IL" sz="19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אי </a:t>
            </a:r>
            <a:r>
              <a:rPr lang="he-IL" sz="1900" dirty="0"/>
              <a:t>אמרת משום מצוה </a:t>
            </a:r>
            <a:r>
              <a:rPr lang="he-IL" sz="1900" dirty="0" smtClean="0"/>
              <a:t>- </a:t>
            </a:r>
            <a:r>
              <a:rPr lang="he-IL" sz="1900" dirty="0" err="1" smtClean="0"/>
              <a:t>לעבורי</a:t>
            </a:r>
            <a:r>
              <a:rPr lang="he-IL" sz="1900" dirty="0" smtClean="0"/>
              <a:t> </a:t>
            </a:r>
            <a:r>
              <a:rPr lang="he-IL" sz="1900" dirty="0" err="1"/>
              <a:t>בנשא</a:t>
            </a:r>
            <a:r>
              <a:rPr lang="he-IL" sz="1900" dirty="0"/>
              <a:t> </a:t>
            </a:r>
            <a:r>
              <a:rPr lang="he-IL" sz="1900" dirty="0" smtClean="0"/>
              <a:t>לא,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ואי </a:t>
            </a:r>
            <a:r>
              <a:rPr lang="he-IL" sz="1900" dirty="0"/>
              <a:t>אמרת משום </a:t>
            </a:r>
            <a:r>
              <a:rPr lang="he-IL" sz="1900" dirty="0" err="1"/>
              <a:t>אעבורי</a:t>
            </a:r>
            <a:r>
              <a:rPr lang="he-IL" sz="1900" dirty="0"/>
              <a:t> שיער טומאה </a:t>
            </a:r>
            <a:r>
              <a:rPr lang="he-IL" sz="1900" dirty="0" smtClean="0"/>
              <a:t>- אפילו </a:t>
            </a:r>
            <a:r>
              <a:rPr lang="he-IL" sz="1900" dirty="0" err="1"/>
              <a:t>סכיה</a:t>
            </a:r>
            <a:r>
              <a:rPr lang="he-IL" sz="1900" dirty="0"/>
              <a:t> נשא </a:t>
            </a:r>
            <a:r>
              <a:rPr lang="he-IL" sz="1900" dirty="0" err="1" smtClean="0"/>
              <a:t>נמי</a:t>
            </a:r>
            <a:r>
              <a:rPr lang="he-IL" sz="19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מאי? </a:t>
            </a:r>
          </a:p>
          <a:p>
            <a:pPr>
              <a:lnSpc>
                <a:spcPct val="120000"/>
              </a:lnSpc>
            </a:pPr>
            <a:endParaRPr lang="he-IL" sz="19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אמר רבא: 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ת</a:t>
            </a:r>
            <a:r>
              <a:rPr lang="he-IL" sz="1900" dirty="0" err="1"/>
              <a:t>''ש</a:t>
            </a:r>
            <a:r>
              <a:rPr lang="he-IL" sz="1900" dirty="0"/>
              <a:t> </a:t>
            </a:r>
            <a:r>
              <a:rPr lang="he-IL" sz="1900" dirty="0" smtClean="0"/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ומגלח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ארבע </a:t>
            </a:r>
            <a:r>
              <a:rPr lang="he-IL" sz="1900" dirty="0" err="1">
                <a:solidFill>
                  <a:srgbClr val="F79646">
                    <a:lumMod val="50000"/>
                  </a:srgbClr>
                </a:solidFill>
              </a:rPr>
              <a:t>תגלחיות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900" dirty="0" smtClean="0"/>
              <a:t>אי </a:t>
            </a:r>
            <a:r>
              <a:rPr lang="he-IL" sz="1900" dirty="0" err="1"/>
              <a:t>סלקא</a:t>
            </a:r>
            <a:r>
              <a:rPr lang="he-IL" sz="1900" dirty="0"/>
              <a:t> דעתך משום עבורי שיער </a:t>
            </a:r>
            <a:r>
              <a:rPr lang="he-IL" sz="1900" dirty="0" smtClean="0"/>
              <a:t>טומאה, </a:t>
            </a:r>
            <a:r>
              <a:rPr lang="he-IL" sz="1900" dirty="0"/>
              <a:t>אפילו בשלש </a:t>
            </a:r>
            <a:r>
              <a:rPr lang="he-IL" sz="1900" dirty="0" err="1"/>
              <a:t>נמי</a:t>
            </a:r>
            <a:r>
              <a:rPr lang="he-IL" sz="1900" dirty="0"/>
              <a:t> </a:t>
            </a:r>
            <a:r>
              <a:rPr lang="he-IL" sz="1900" dirty="0" err="1"/>
              <a:t>סגיא</a:t>
            </a:r>
            <a:r>
              <a:rPr lang="he-IL" sz="1900" dirty="0"/>
              <a:t> </a:t>
            </a:r>
            <a:r>
              <a:rPr lang="he-IL" sz="1900" dirty="0" smtClean="0"/>
              <a:t>ליה,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שמע </a:t>
            </a:r>
            <a:r>
              <a:rPr lang="he-IL" sz="1900" dirty="0"/>
              <a:t>מינה משום מצוה שמע </a:t>
            </a:r>
            <a:r>
              <a:rPr lang="he-IL" sz="1900" dirty="0" smtClean="0"/>
              <a:t>מינה</a:t>
            </a:r>
            <a:r>
              <a:rPr lang="he-IL" sz="1900" dirty="0"/>
              <a:t>.</a:t>
            </a: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  <a:p>
            <a:pPr algn="l">
              <a:lnSpc>
                <a:spcPct val="120000"/>
              </a:lnSpc>
            </a:pP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הדרן עלך פרק שמיני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16632"/>
            <a:ext cx="8568952" cy="63340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30000"/>
              </a:lnSpc>
            </a:pPr>
            <a:endParaRPr lang="he-IL" sz="1400" b="1" dirty="0" smtClean="0">
              <a:solidFill>
                <a:schemeClr val="accent2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800" b="1" dirty="0" smtClean="0">
                <a:solidFill>
                  <a:schemeClr val="accent2"/>
                </a:solidFill>
              </a:rPr>
              <a:t>להתראות מחר </a:t>
            </a:r>
            <a:r>
              <a:rPr lang="he-IL" sz="2800" b="1" dirty="0">
                <a:solidFill>
                  <a:schemeClr val="accent2"/>
                </a:solidFill>
              </a:rPr>
              <a:t>בשיעור </a:t>
            </a:r>
            <a:r>
              <a:rPr lang="he-IL" sz="2800" b="1" dirty="0" smtClean="0">
                <a:solidFill>
                  <a:schemeClr val="accent2"/>
                </a:solidFill>
              </a:rPr>
              <a:t>הבא</a:t>
            </a:r>
            <a:endParaRPr lang="he-IL" sz="2000" dirty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endParaRPr lang="he-IL" sz="2000" dirty="0" smtClean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000" dirty="0" smtClean="0">
                <a:solidFill>
                  <a:prstClr val="black"/>
                </a:solidFill>
              </a:rPr>
              <a:t>לידיעתכם</a:t>
            </a:r>
            <a:r>
              <a:rPr lang="he-IL" sz="2000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30000"/>
              </a:lnSpc>
            </a:pPr>
            <a:r>
              <a:rPr lang="he-IL" sz="2000" dirty="0">
                <a:solidFill>
                  <a:prstClr val="black"/>
                </a:solidFill>
              </a:rPr>
              <a:t>שיעורי האונליין מוקלטים וזמינים </a:t>
            </a:r>
            <a:r>
              <a:rPr lang="he-IL" sz="2000" dirty="0" err="1">
                <a:solidFill>
                  <a:prstClr val="black"/>
                </a:solidFill>
              </a:rPr>
              <a:t>לצפיה</a:t>
            </a:r>
            <a:r>
              <a:rPr lang="he-IL" sz="2000" dirty="0">
                <a:solidFill>
                  <a:prstClr val="black"/>
                </a:solidFill>
              </a:rPr>
              <a:t> חוזרת [החל מעוד </a:t>
            </a:r>
            <a:r>
              <a:rPr lang="he-IL" sz="2000" dirty="0" smtClean="0">
                <a:solidFill>
                  <a:prstClr val="black"/>
                </a:solidFill>
              </a:rPr>
              <a:t>שעה] </a:t>
            </a:r>
            <a:r>
              <a:rPr lang="he-IL" sz="2000" dirty="0">
                <a:solidFill>
                  <a:prstClr val="black"/>
                </a:solidFill>
              </a:rPr>
              <a:t>בפורטל הדף היומי (בספריית שיעורי שמע/וידאו</a:t>
            </a:r>
            <a:r>
              <a:rPr lang="he-IL" sz="2000" dirty="0" smtClean="0">
                <a:solidFill>
                  <a:prstClr val="black"/>
                </a:solidFill>
              </a:rPr>
              <a:t>) ובאפליקציה.</a:t>
            </a:r>
          </a:p>
          <a:p>
            <a:pPr lvl="0">
              <a:lnSpc>
                <a:spcPct val="130000"/>
              </a:lnSpc>
            </a:pPr>
            <a:endParaRPr lang="he-IL" sz="2000" dirty="0">
              <a:solidFill>
                <a:prstClr val="black"/>
              </a:solidFill>
            </a:endParaRPr>
          </a:p>
          <a:p>
            <a:pPr algn="ctr"/>
            <a:endParaRPr lang="he-IL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endParaRPr lang="he-IL" sz="3200" dirty="0">
              <a:solidFill>
                <a:prstClr val="black"/>
              </a:solidFill>
            </a:endParaRP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הוקדש </a:t>
            </a:r>
            <a:r>
              <a:rPr lang="he-IL" sz="2400" b="1" dirty="0" err="1">
                <a:solidFill>
                  <a:srgbClr val="EEECE1">
                    <a:lumMod val="50000"/>
                  </a:srgbClr>
                </a:solidFill>
              </a:rPr>
              <a:t>לע"נ</a:t>
            </a:r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 דינה יעל </a:t>
            </a:r>
            <a:r>
              <a:rPr lang="he-IL" sz="2400" b="1" dirty="0" err="1">
                <a:solidFill>
                  <a:srgbClr val="EEECE1">
                    <a:lumMod val="50000"/>
                  </a:srgbClr>
                </a:solidFill>
              </a:rPr>
              <a:t>בריליאנט</a:t>
            </a:r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ז"ל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שיעורים: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60794"/>
            <a:ext cx="6624736" cy="1964350"/>
          </a:xfrm>
          <a:prstGeom prst="rect">
            <a:avLst/>
          </a:prstGeom>
        </p:spPr>
      </p:pic>
      <p:cxnSp>
        <p:nvCxnSpPr>
          <p:cNvPr id="6" name="מחבר חץ ישר 5"/>
          <p:cNvCxnSpPr/>
          <p:nvPr/>
        </p:nvCxnSpPr>
        <p:spPr>
          <a:xfrm flipH="1">
            <a:off x="6444208" y="2492896"/>
            <a:ext cx="64807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7" name="הסבר מלבני מעוגל 6"/>
          <p:cNvSpPr/>
          <p:nvPr/>
        </p:nvSpPr>
        <p:spPr>
          <a:xfrm>
            <a:off x="2987824" y="332656"/>
            <a:ext cx="5472608" cy="1921783"/>
          </a:xfrm>
          <a:prstGeom prst="wedgeRoundRectCallout">
            <a:avLst>
              <a:gd name="adj1" fmla="val 53028"/>
              <a:gd name="adj2" fmla="val 37444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בפרק ז משנה ג למדנו ש:</a:t>
            </a:r>
          </a:p>
          <a:p>
            <a:pPr>
              <a:lnSpc>
                <a:spcPct val="170000"/>
              </a:lnSpc>
            </a:pPr>
            <a:r>
              <a:rPr lang="he-IL" sz="1700" dirty="0" smtClean="0">
                <a:solidFill>
                  <a:schemeClr val="tx1"/>
                </a:solidFill>
              </a:rPr>
              <a:t>נזיר </a:t>
            </a:r>
            <a:r>
              <a:rPr lang="he-IL" sz="1700" dirty="0" err="1" smtClean="0">
                <a:solidFill>
                  <a:schemeClr val="tx1"/>
                </a:solidFill>
              </a:rPr>
              <a:t>שנצטרע</a:t>
            </a:r>
            <a:r>
              <a:rPr lang="he-IL" sz="1700" dirty="0" smtClean="0">
                <a:solidFill>
                  <a:schemeClr val="tx1"/>
                </a:solidFill>
              </a:rPr>
              <a:t> בתוך נזירותו -</a:t>
            </a:r>
          </a:p>
          <a:p>
            <a:pPr>
              <a:lnSpc>
                <a:spcPct val="170000"/>
              </a:lnSpc>
            </a:pPr>
            <a:r>
              <a:rPr lang="he-IL" sz="1700" dirty="0" smtClean="0">
                <a:solidFill>
                  <a:schemeClr val="tx1"/>
                </a:solidFill>
              </a:rPr>
              <a:t>ימי ספרו וימי גמרו אינם עולים למניין נזירותו, </a:t>
            </a:r>
          </a:p>
          <a:p>
            <a:pPr>
              <a:lnSpc>
                <a:spcPct val="170000"/>
              </a:lnSpc>
            </a:pPr>
            <a:r>
              <a:rPr lang="he-IL" sz="1700" dirty="0" smtClean="0">
                <a:solidFill>
                  <a:schemeClr val="tx1"/>
                </a:solidFill>
              </a:rPr>
              <a:t>אבל אינו סותר את הקודמים ואינו חייב בתגלחת הטומאה.</a:t>
            </a:r>
          </a:p>
          <a:p>
            <a:pPr marL="285750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he-IL" sz="300" dirty="0">
              <a:solidFill>
                <a:schemeClr val="tx1"/>
              </a:solidFill>
            </a:endParaRPr>
          </a:p>
        </p:txBody>
      </p:sp>
      <p:sp>
        <p:nvSpPr>
          <p:cNvPr id="5" name="הסבר מלבני מעוגל 4"/>
          <p:cNvSpPr/>
          <p:nvPr/>
        </p:nvSpPr>
        <p:spPr>
          <a:xfrm>
            <a:off x="1691680" y="2492897"/>
            <a:ext cx="6768752" cy="1296144"/>
          </a:xfrm>
          <a:prstGeom prst="wedgeRoundRectCallout">
            <a:avLst>
              <a:gd name="adj1" fmla="val 53028"/>
              <a:gd name="adj2" fmla="val 37444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7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בפרק ו משנה ה למדנו ש:</a:t>
            </a:r>
          </a:p>
          <a:p>
            <a:pPr>
              <a:lnSpc>
                <a:spcPct val="170000"/>
              </a:lnSpc>
            </a:pPr>
            <a:r>
              <a:rPr lang="he-IL" sz="1700" dirty="0" smtClean="0">
                <a:solidFill>
                  <a:schemeClr val="tx1"/>
                </a:solidFill>
              </a:rPr>
              <a:t>איסור התגלחת </a:t>
            </a:r>
            <a:r>
              <a:rPr lang="he-IL" sz="1700" dirty="0" smtClean="0">
                <a:solidFill>
                  <a:schemeClr val="tx1"/>
                </a:solidFill>
              </a:rPr>
              <a:t>של הנזיר </a:t>
            </a:r>
            <a:r>
              <a:rPr lang="he-IL" sz="1700" dirty="0" smtClean="0">
                <a:solidFill>
                  <a:schemeClr val="tx1"/>
                </a:solidFill>
              </a:rPr>
              <a:t>נדחה </a:t>
            </a:r>
            <a:r>
              <a:rPr lang="he-IL" sz="1700" dirty="0" smtClean="0">
                <a:solidFill>
                  <a:schemeClr val="tx1"/>
                </a:solidFill>
              </a:rPr>
              <a:t>על ידי תגלחת המצורע, שהיא תגלחת מצווה.</a:t>
            </a:r>
          </a:p>
          <a:p>
            <a:pPr marL="285750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he-IL" sz="300" dirty="0">
              <a:solidFill>
                <a:schemeClr val="tx1"/>
              </a:solidFill>
            </a:endParaRPr>
          </a:p>
        </p:txBody>
      </p:sp>
      <p:sp>
        <p:nvSpPr>
          <p:cNvPr id="6" name="הסבר מלבני מעוגל 5"/>
          <p:cNvSpPr/>
          <p:nvPr/>
        </p:nvSpPr>
        <p:spPr>
          <a:xfrm>
            <a:off x="1475656" y="4027499"/>
            <a:ext cx="6984776" cy="2497845"/>
          </a:xfrm>
          <a:prstGeom prst="wedgeRoundRectCallout">
            <a:avLst>
              <a:gd name="adj1" fmla="val 53052"/>
              <a:gd name="adj2" fmla="val -375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b="1" dirty="0">
                <a:solidFill>
                  <a:schemeClr val="tx1"/>
                </a:solidFill>
              </a:rPr>
              <a:t>תגלחת טהרה: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tx1"/>
                </a:solidFill>
              </a:rPr>
              <a:t>כבשה לחטאת וכבש לעולה ואיל לשלמים.</a:t>
            </a:r>
          </a:p>
          <a:p>
            <a:pPr>
              <a:lnSpc>
                <a:spcPct val="120000"/>
              </a:lnSpc>
            </a:pPr>
            <a:endParaRPr lang="he-IL" sz="5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תגלחת </a:t>
            </a:r>
            <a:r>
              <a:rPr lang="he-IL" sz="1700" b="1" dirty="0" smtClean="0">
                <a:solidFill>
                  <a:schemeClr val="tx1"/>
                </a:solidFill>
              </a:rPr>
              <a:t>הטומאה: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tx1"/>
                </a:solidFill>
              </a:rPr>
              <a:t>2</a:t>
            </a:r>
            <a:r>
              <a:rPr lang="he-IL" sz="1700" dirty="0" smtClean="0">
                <a:solidFill>
                  <a:schemeClr val="tx1"/>
                </a:solidFill>
              </a:rPr>
              <a:t> </a:t>
            </a:r>
            <a:r>
              <a:rPr lang="he-IL" sz="1700" dirty="0">
                <a:solidFill>
                  <a:schemeClr val="tx1"/>
                </a:solidFill>
              </a:rPr>
              <a:t>תורים </a:t>
            </a:r>
            <a:r>
              <a:rPr lang="he-IL" sz="1700" dirty="0" smtClean="0">
                <a:solidFill>
                  <a:schemeClr val="tx1"/>
                </a:solidFill>
              </a:rPr>
              <a:t>או </a:t>
            </a:r>
            <a:r>
              <a:rPr lang="he-IL" sz="1700" dirty="0" smtClean="0">
                <a:solidFill>
                  <a:schemeClr val="tx1"/>
                </a:solidFill>
              </a:rPr>
              <a:t>בני </a:t>
            </a:r>
            <a:r>
              <a:rPr lang="he-IL" sz="1700" dirty="0">
                <a:solidFill>
                  <a:schemeClr val="tx1"/>
                </a:solidFill>
              </a:rPr>
              <a:t>יונה אחד לחטאת ואחד לעולה וכבש </a:t>
            </a:r>
            <a:r>
              <a:rPr lang="he-IL" sz="1700" dirty="0" smtClean="0">
                <a:solidFill>
                  <a:schemeClr val="tx1"/>
                </a:solidFill>
              </a:rPr>
              <a:t>לאשם.</a:t>
            </a:r>
          </a:p>
          <a:p>
            <a:pPr>
              <a:lnSpc>
                <a:spcPct val="120000"/>
              </a:lnSpc>
            </a:pPr>
            <a:endParaRPr lang="he-IL" sz="5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קרבנות מצורע: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tx1"/>
                </a:solidFill>
              </a:rPr>
              <a:t>בסיום ימי </a:t>
            </a:r>
            <a:r>
              <a:rPr lang="he-IL" sz="1700" dirty="0" err="1">
                <a:solidFill>
                  <a:schemeClr val="tx1"/>
                </a:solidFill>
              </a:rPr>
              <a:t>חלוטו</a:t>
            </a:r>
            <a:r>
              <a:rPr lang="he-IL" sz="1700" dirty="0">
                <a:solidFill>
                  <a:schemeClr val="tx1"/>
                </a:solidFill>
              </a:rPr>
              <a:t> </a:t>
            </a:r>
            <a:r>
              <a:rPr lang="he-IL" sz="1700" dirty="0" smtClean="0">
                <a:solidFill>
                  <a:schemeClr val="tx1"/>
                </a:solidFill>
              </a:rPr>
              <a:t>- שתי </a:t>
            </a:r>
            <a:r>
              <a:rPr lang="he-IL" sz="1700" dirty="0" err="1" smtClean="0">
                <a:solidFill>
                  <a:schemeClr val="tx1"/>
                </a:solidFill>
              </a:rPr>
              <a:t>צפורים</a:t>
            </a:r>
            <a:r>
              <a:rPr lang="he-IL" sz="17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tx1"/>
                </a:solidFill>
              </a:rPr>
              <a:t>בסיום ימי ספרו - כבש (עני: עוף) לעולה, כבש לאשם, כבשה (עני: עוף) לחטאת.</a:t>
            </a:r>
          </a:p>
        </p:txBody>
      </p:sp>
    </p:spTree>
    <p:extLst>
      <p:ext uri="{BB962C8B-B14F-4D97-AF65-F5344CB8AC3E}">
        <p14:creationId xmlns:p14="http://schemas.microsoft.com/office/powerpoint/2010/main" val="8075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772" y="1282828"/>
            <a:ext cx="8568952" cy="5216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</a:rPr>
              <a:t>שיעור דף יומי אונליין</a:t>
            </a:r>
          </a:p>
          <a:p>
            <a:pPr algn="ctr"/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מתקיים בשעה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21:00-21:40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בימים א-ה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800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3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331369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3841884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4408" y="4379524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210443"/>
              </p:ext>
            </p:extLst>
          </p:nvPr>
        </p:nvGraphicFramePr>
        <p:xfrm>
          <a:off x="1115615" y="2996952"/>
          <a:ext cx="6912769" cy="2879208"/>
        </p:xfrm>
        <a:graphic>
          <a:graphicData uri="http://schemas.openxmlformats.org/drawingml/2006/table">
            <a:tbl>
              <a:tblPr rtl="1" firstRow="1" firstCol="1" bandRow="1"/>
              <a:tblGrid>
                <a:gridCol w="1420354"/>
                <a:gridCol w="3909827"/>
                <a:gridCol w="1582588"/>
              </a:tblGrid>
              <a:tr h="308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תוכן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מגיד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א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(ה'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חשון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נו ע"ב (משנה למטה) - </a:t>
                      </a: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ע"ב (3 שורות מלמטה)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ב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(ו' חשון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ע"ב (3 שורות מלמטה) - נח ע"ב (נקודתיים)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דובי שחור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ג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(ז' חשון)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נח ע"ב (נקודתיים) - נט ע"ב (משנה למטה)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הראל שפירא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ד (ח'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חשון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נט ע"ב (משנה למטה) - </a:t>
                      </a: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סא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ע"א (סוף הפרק)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הראל שפירא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5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ה (ט'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חשון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סא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ע"א (תחילת הפרק) - סב ע"א (</a:t>
                      </a:r>
                      <a:r>
                        <a:rPr lang="he-IL" sz="15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שורה שניה)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44408" y="487857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32538"/>
            <a:ext cx="8088560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84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32538"/>
            <a:ext cx="8088560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80529"/>
              </p:ext>
            </p:extLst>
          </p:nvPr>
        </p:nvGraphicFramePr>
        <p:xfrm>
          <a:off x="642624" y="2309832"/>
          <a:ext cx="7776864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3072446"/>
                <a:gridCol w="3013152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217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32538"/>
            <a:ext cx="8088560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228599"/>
              </p:ext>
            </p:extLst>
          </p:nvPr>
        </p:nvGraphicFramePr>
        <p:xfrm>
          <a:off x="642624" y="2309832"/>
          <a:ext cx="7776864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3072446"/>
                <a:gridCol w="3013152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לאחר 60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504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32538"/>
            <a:ext cx="8088560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70001"/>
              </p:ext>
            </p:extLst>
          </p:nvPr>
        </p:nvGraphicFramePr>
        <p:xfrm>
          <a:off x="642624" y="2309832"/>
          <a:ext cx="7776864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3072446"/>
                <a:gridCol w="3013152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לאחר 60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שלישית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72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32538"/>
            <a:ext cx="8088560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18500"/>
              </p:ext>
            </p:extLst>
          </p:nvPr>
        </p:nvGraphicFramePr>
        <p:xfrm>
          <a:off x="642624" y="2309832"/>
          <a:ext cx="7776864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1266"/>
                <a:gridCol w="3072446"/>
                <a:gridCol w="3013152"/>
              </a:tblGrid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700" dirty="0" smtClean="0">
                          <a:solidFill>
                            <a:schemeClr val="tx1"/>
                          </a:solidFill>
                        </a:rPr>
                        <a:t>נזיר שהיה טמא בספק ומוחלט בספק</a:t>
                      </a:r>
                      <a:endParaRPr lang="he-IL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ראשונה 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טומאה</a:t>
                      </a:r>
                      <a:endParaRPr lang="he-IL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חלוטו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שניה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ימי ספרו של </a:t>
                      </a:r>
                      <a:r>
                        <a:rPr lang="he-I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מצורע</a:t>
                      </a:r>
                      <a:endParaRPr lang="he-IL" sz="16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לאכול בקדשים לאחר 60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שלישית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בטומאה</a:t>
                      </a:r>
                      <a:endParaRPr lang="he-IL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תגלחת רביעית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לאחר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</a:t>
                      </a:r>
                      <a:r>
                        <a:rPr lang="he-IL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ספק סיום </a:t>
                      </a:r>
                      <a:r>
                        <a:rPr lang="he-IL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נזירות טהרה</a:t>
                      </a:r>
                      <a:endParaRPr lang="he-I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מותר לשתות יין </a:t>
                      </a:r>
                      <a:r>
                        <a:rPr lang="he-I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ולהטמא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למתים לאחר 120 יום</a:t>
                      </a:r>
                      <a:endParaRPr lang="he-IL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88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80528" y="35332"/>
            <a:ext cx="32403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נט עמוד ב - דף ס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640" y="229584"/>
            <a:ext cx="8088560" cy="50044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נזיר שהיה טמא בספק ומוחלט בספק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אוכל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בקדשים אחר ששים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יום,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ושותה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יין ומטמא למתים אחר מאה ועשרים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יום.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שתגלחת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הנגע דוחה תגלחת הנזיר בזמן שהוא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ודאי, אבל 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בזמן שהוא ספק אינו </a:t>
            </a:r>
            <a:r>
              <a:rPr lang="he-IL" sz="1900" dirty="0" smtClean="0">
                <a:solidFill>
                  <a:srgbClr val="F79646">
                    <a:lumMod val="50000"/>
                  </a:srgbClr>
                </a:solidFill>
              </a:rPr>
              <a:t>דוחה.</a:t>
            </a:r>
            <a:endParaRPr lang="he-IL" sz="19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900" dirty="0" smtClean="0"/>
          </a:p>
          <a:p>
            <a:pPr>
              <a:lnSpc>
                <a:spcPct val="120000"/>
              </a:lnSpc>
            </a:pPr>
            <a:r>
              <a:rPr lang="he-IL" sz="1900" b="1" dirty="0" smtClean="0"/>
              <a:t>גמרא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תנא: </a:t>
            </a:r>
          </a:p>
          <a:p>
            <a:pPr>
              <a:lnSpc>
                <a:spcPct val="120000"/>
              </a:lnSpc>
            </a:pPr>
            <a:r>
              <a:rPr lang="he-IL" sz="1900" dirty="0" err="1">
                <a:solidFill>
                  <a:srgbClr val="F79646">
                    <a:lumMod val="50000"/>
                  </a:srgbClr>
                </a:solidFill>
              </a:rPr>
              <a:t>בד''א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בנזירות </a:t>
            </a:r>
            <a:r>
              <a:rPr lang="he-IL" sz="1900" dirty="0" err="1">
                <a:solidFill>
                  <a:srgbClr val="F79646">
                    <a:lumMod val="50000"/>
                  </a:srgbClr>
                </a:solidFill>
              </a:rPr>
              <a:t>מועטת</a:t>
            </a: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אבל בנזירות בת שנה -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אוכל בקדשים לאחר שתי שנים,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rgbClr val="F79646">
                    <a:lumMod val="50000"/>
                  </a:srgbClr>
                </a:solidFill>
              </a:rPr>
              <a:t>ושותה יין ומיטמא למתים לאחר ארבע שנים.</a:t>
            </a:r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8405840" y="244818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א</a:t>
            </a:r>
            <a:endParaRPr lang="he-IL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647984"/>
            <a:ext cx="572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61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10874</TotalTime>
  <Words>4559</Words>
  <Application>Microsoft Office PowerPoint</Application>
  <PresentationFormat>‫הצגה על המסך (4:3)</PresentationFormat>
  <Paragraphs>748</Paragraphs>
  <Slides>30</Slides>
  <Notes>27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user</cp:lastModifiedBy>
  <cp:revision>1202</cp:revision>
  <dcterms:created xsi:type="dcterms:W3CDTF">2015-01-28T10:22:53Z</dcterms:created>
  <dcterms:modified xsi:type="dcterms:W3CDTF">2015-10-21T17:52:28Z</dcterms:modified>
</cp:coreProperties>
</file>