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76" r:id="rId2"/>
    <p:sldId id="387" r:id="rId3"/>
    <p:sldId id="393" r:id="rId4"/>
    <p:sldId id="388" r:id="rId5"/>
    <p:sldId id="389" r:id="rId6"/>
    <p:sldId id="394" r:id="rId7"/>
    <p:sldId id="390" r:id="rId8"/>
    <p:sldId id="391" r:id="rId9"/>
    <p:sldId id="392" r:id="rId10"/>
    <p:sldId id="274" r:id="rId11"/>
    <p:sldId id="293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4794" autoAdjust="0"/>
  </p:normalViewPr>
  <p:slideViewPr>
    <p:cSldViewPr>
      <p:cViewPr varScale="1">
        <p:scale>
          <a:sx n="63" d="100"/>
          <a:sy n="63" d="100"/>
        </p:scale>
        <p:origin x="1620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ראה ראיה אחת – אינו טמא אלא טומאת ערב</a:t>
            </a:r>
            <a:r>
              <a:rPr lang="he-IL" b="1" baseline="0" dirty="0" smtClean="0"/>
              <a:t> כדין הרואה קרי</a:t>
            </a:r>
            <a:endParaRPr lang="he-IL" b="1" dirty="0" smtClean="0"/>
          </a:p>
          <a:p>
            <a:r>
              <a:rPr lang="he-IL" b="1" dirty="0" smtClean="0"/>
              <a:t>ראה 2 ראיות</a:t>
            </a:r>
            <a:r>
              <a:rPr lang="he-IL" b="1" baseline="0" dirty="0" smtClean="0"/>
              <a:t> – נעשה זב </a:t>
            </a:r>
            <a:r>
              <a:rPr lang="he-IL" b="1" baseline="0" dirty="0" err="1" smtClean="0"/>
              <a:t>לענין</a:t>
            </a:r>
            <a:r>
              <a:rPr lang="he-IL" b="1" baseline="0" dirty="0" smtClean="0"/>
              <a:t> טומאה ומטמא משכב ומושב וזקוק לספירת 7 נקיים</a:t>
            </a:r>
          </a:p>
          <a:p>
            <a:r>
              <a:rPr lang="he-IL" b="1" baseline="0" dirty="0" smtClean="0"/>
              <a:t>ראה 3 ראיות – חייב אף בקרבן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הרואה זוב מחמת אונס – אינו נעשה זב, כריתות ח ע"ב "מבשרו פרט לאונסו", ובמשנה מתברר שזה נאמר בראיה שניה ולא שלישית.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היינו: את הבדיקות שבמשנה יש לעשות רק עד שלא נזקק לזיבה היינו שראה עד עתה ראיה אחת בלבד ועתה הוא רואה ראיה נוספת שבה הוא נעשה זב.</a:t>
            </a:r>
          </a:p>
          <a:p>
            <a:r>
              <a:rPr lang="he-IL" b="1" baseline="0" dirty="0" smtClean="0"/>
              <a:t>משנזקק לזיבה – היינו שראה ראיית זוב שתי פעמים בלא אונס וחלו עליו דיני טומאת הזב ולאחר מכן ראה בשלישית אין </a:t>
            </a:r>
            <a:r>
              <a:rPr lang="he-IL" b="1" baseline="0" dirty="0" err="1" smtClean="0"/>
              <a:t>בודקין</a:t>
            </a:r>
            <a:r>
              <a:rPr lang="he-IL" b="1" baseline="0" dirty="0" smtClean="0"/>
              <a:t> אותו.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משנזקק לזיבה אין </a:t>
            </a:r>
            <a:r>
              <a:rPr lang="he-IL" b="1" baseline="0" dirty="0" err="1" smtClean="0"/>
              <a:t>בודקין</a:t>
            </a:r>
            <a:r>
              <a:rPr lang="he-IL" b="1" baseline="0" dirty="0" smtClean="0"/>
              <a:t> אותו אם </a:t>
            </a:r>
            <a:r>
              <a:rPr lang="he-IL" b="1" baseline="0" dirty="0" err="1" smtClean="0"/>
              <a:t>היתה</a:t>
            </a:r>
            <a:r>
              <a:rPr lang="he-IL" b="1" baseline="0" dirty="0" smtClean="0"/>
              <a:t> באונס או לא שכן הדין הוא שאפילו אונסו וכן כשיש ספק האם נעשה זב או לא וכן שכבת זרעו </a:t>
            </a:r>
            <a:r>
              <a:rPr lang="he-IL" b="1" baseline="0" dirty="0" err="1" smtClean="0"/>
              <a:t>לענין</a:t>
            </a:r>
            <a:r>
              <a:rPr lang="he-IL" b="1" baseline="0" dirty="0" smtClean="0"/>
              <a:t> שתטמא את הנושא אותה – כל אלו טמאים כדין זב ודאי, משום שרגלים לדבר.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926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מנה''מ</a:t>
            </a:r>
            <a:r>
              <a:rPr lang="he-IL" dirty="0" smtClean="0"/>
              <a:t>. </a:t>
            </a:r>
            <a:r>
              <a:rPr lang="he-IL" dirty="0" err="1" smtClean="0"/>
              <a:t>דמשנזקק</a:t>
            </a:r>
            <a:r>
              <a:rPr lang="he-IL" dirty="0" smtClean="0"/>
              <a:t> לטומאת זיבה שוב אין </a:t>
            </a:r>
            <a:r>
              <a:rPr lang="he-IL" dirty="0" err="1" smtClean="0"/>
              <a:t>בודקין</a:t>
            </a:r>
            <a:r>
              <a:rPr lang="he-IL" dirty="0" smtClean="0"/>
              <a:t> אותו: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א''ר</a:t>
            </a:r>
            <a:r>
              <a:rPr lang="he-IL" b="1" dirty="0" smtClean="0"/>
              <a:t> נתן אמר קרא והזב את </a:t>
            </a:r>
            <a:r>
              <a:rPr lang="he-IL" b="1" dirty="0" err="1" smtClean="0"/>
              <a:t>זובו</a:t>
            </a:r>
            <a:r>
              <a:rPr lang="he-IL" dirty="0" smtClean="0"/>
              <a:t>. לזכר ולנקבה אחר שאמר הכתוב שתי זיבות זב </a:t>
            </a:r>
            <a:r>
              <a:rPr lang="he-IL" dirty="0" err="1" smtClean="0"/>
              <a:t>זובו</a:t>
            </a:r>
            <a:r>
              <a:rPr lang="he-IL" dirty="0" smtClean="0"/>
              <a:t> הקיש הכתוב זכר לנקבה לראיה שלישית לומר לך מה נקבה דלא כתיב בה מבשרה ואפילו מאונסה </a:t>
            </a:r>
            <a:r>
              <a:rPr lang="he-IL" dirty="0" err="1" smtClean="0"/>
              <a:t>הויא</a:t>
            </a:r>
            <a:r>
              <a:rPr lang="he-IL" dirty="0" smtClean="0"/>
              <a:t> טמאה אף זכר כיון שראה ב' פעמים שנזקק לטומאת ז' אפי' ראה את השלישית באונס כיון </a:t>
            </a:r>
            <a:r>
              <a:rPr lang="he-IL" dirty="0" err="1" smtClean="0"/>
              <a:t>דחזא</a:t>
            </a:r>
            <a:r>
              <a:rPr lang="he-IL" dirty="0" smtClean="0"/>
              <a:t> ב' פעמים שלא באונס הוי טמא </a:t>
            </a:r>
            <a:r>
              <a:rPr lang="he-IL" dirty="0" err="1" smtClean="0"/>
              <a:t>ומייתי</a:t>
            </a:r>
            <a:r>
              <a:rPr lang="he-IL" dirty="0" smtClean="0"/>
              <a:t> קרבן: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ר''א</a:t>
            </a:r>
            <a:r>
              <a:rPr lang="he-IL" b="1" dirty="0" smtClean="0"/>
              <a:t> אומר בשלישית </a:t>
            </a:r>
            <a:r>
              <a:rPr lang="he-IL" b="1" dirty="0" err="1" smtClean="0"/>
              <a:t>בודקין</a:t>
            </a:r>
            <a:r>
              <a:rPr lang="he-IL" b="1" dirty="0" smtClean="0"/>
              <a:t> אותו</a:t>
            </a:r>
            <a:r>
              <a:rPr lang="he-IL" dirty="0" smtClean="0"/>
              <a:t>. מפני הקרבן שאם ראה ב' ראיות מחמת זיבות ואת השלישית באונס אינו מביא קרבן: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ברביעית אין </a:t>
            </a:r>
            <a:r>
              <a:rPr lang="he-IL" b="1" dirty="0" err="1" smtClean="0"/>
              <a:t>בודקין</a:t>
            </a:r>
            <a:r>
              <a:rPr lang="he-IL" b="1" dirty="0" smtClean="0"/>
              <a:t> אותו</a:t>
            </a:r>
            <a:r>
              <a:rPr lang="he-IL" dirty="0" smtClean="0"/>
              <a:t>. כלומר כיון שראה שלש שלא באונס וראה את הרביעית בתוך ימי ספרו ואפי' אם היא באונס אין </a:t>
            </a:r>
            <a:r>
              <a:rPr lang="he-IL" dirty="0" err="1" smtClean="0"/>
              <a:t>בודקין</a:t>
            </a:r>
            <a:r>
              <a:rPr lang="he-IL" dirty="0" smtClean="0"/>
              <a:t> אותו אם מחמת אונסו היא אלא </a:t>
            </a:r>
            <a:r>
              <a:rPr lang="he-IL" dirty="0" err="1" smtClean="0"/>
              <a:t>סותרין</a:t>
            </a:r>
            <a:r>
              <a:rPr lang="he-IL" dirty="0" smtClean="0"/>
              <a:t> את </a:t>
            </a:r>
            <a:r>
              <a:rPr lang="he-IL" dirty="0" err="1" smtClean="0"/>
              <a:t>הכל</a:t>
            </a:r>
            <a:r>
              <a:rPr lang="he-IL" dirty="0" smtClean="0"/>
              <a:t> </a:t>
            </a:r>
            <a:r>
              <a:rPr lang="he-IL" dirty="0" err="1" smtClean="0"/>
              <a:t>כדמפרש</a:t>
            </a:r>
            <a:r>
              <a:rPr lang="he-IL" dirty="0" smtClean="0"/>
              <a:t> במסכת נדה </a:t>
            </a:r>
            <a:r>
              <a:rPr lang="he-IL" dirty="0" err="1" smtClean="0"/>
              <a:t>בפ</a:t>
            </a:r>
            <a:r>
              <a:rPr lang="he-IL" dirty="0" smtClean="0"/>
              <a:t>' בנות כותים (דף לה.):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ר''א</a:t>
            </a:r>
            <a:r>
              <a:rPr lang="he-IL" b="1" dirty="0" smtClean="0"/>
              <a:t> </a:t>
            </a:r>
            <a:r>
              <a:rPr lang="he-IL" b="1" dirty="0" err="1" smtClean="0"/>
              <a:t>דריש</a:t>
            </a:r>
            <a:r>
              <a:rPr lang="he-IL" b="1" dirty="0" smtClean="0"/>
              <a:t> אתים</a:t>
            </a:r>
            <a:r>
              <a:rPr lang="he-IL" dirty="0" smtClean="0"/>
              <a:t>. הזב </a:t>
            </a:r>
            <a:r>
              <a:rPr lang="he-IL" dirty="0" err="1" smtClean="0"/>
              <a:t>חדא</a:t>
            </a:r>
            <a:r>
              <a:rPr lang="he-IL" dirty="0" smtClean="0"/>
              <a:t> את תרתי </a:t>
            </a:r>
            <a:r>
              <a:rPr lang="he-IL" dirty="0" err="1" smtClean="0"/>
              <a:t>זובו</a:t>
            </a:r>
            <a:r>
              <a:rPr lang="he-IL" dirty="0" smtClean="0"/>
              <a:t> </a:t>
            </a:r>
            <a:r>
              <a:rPr lang="he-IL" dirty="0" err="1" smtClean="0"/>
              <a:t>תלתא</a:t>
            </a:r>
            <a:r>
              <a:rPr lang="he-IL" dirty="0" smtClean="0"/>
              <a:t> ולרביעית </a:t>
            </a:r>
            <a:r>
              <a:rPr lang="he-IL" dirty="0" err="1" smtClean="0"/>
              <a:t>איתקש</a:t>
            </a:r>
            <a:r>
              <a:rPr lang="he-IL" dirty="0" smtClean="0"/>
              <a:t> לנקיבה </a:t>
            </a:r>
            <a:r>
              <a:rPr lang="he-IL" dirty="0" err="1" smtClean="0"/>
              <a:t>דמטמאה</a:t>
            </a:r>
            <a:r>
              <a:rPr lang="he-IL" dirty="0" smtClean="0"/>
              <a:t> אפי' באונס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0966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לא </a:t>
            </a:r>
            <a:r>
              <a:rPr lang="he-IL" b="1" dirty="0" err="1" smtClean="0"/>
              <a:t>תימא</a:t>
            </a:r>
            <a:r>
              <a:rPr lang="he-IL" dirty="0" smtClean="0"/>
              <a:t>. </a:t>
            </a:r>
            <a:r>
              <a:rPr lang="he-IL" dirty="0" err="1" smtClean="0"/>
              <a:t>דהאי</a:t>
            </a:r>
            <a:r>
              <a:rPr lang="he-IL" dirty="0" smtClean="0"/>
              <a:t> </a:t>
            </a:r>
            <a:r>
              <a:rPr lang="he-IL" dirty="0" err="1" smtClean="0"/>
              <a:t>ספיקו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שמטמא </a:t>
            </a:r>
            <a:r>
              <a:rPr lang="he-IL" dirty="0" err="1" smtClean="0"/>
              <a:t>דקא</a:t>
            </a:r>
            <a:r>
              <a:rPr lang="he-IL" dirty="0" smtClean="0"/>
              <a:t> בעי </a:t>
            </a:r>
            <a:r>
              <a:rPr lang="he-IL" dirty="0" err="1" smtClean="0"/>
              <a:t>למימר</a:t>
            </a:r>
            <a:r>
              <a:rPr lang="he-IL" dirty="0" smtClean="0"/>
              <a:t> ספק </a:t>
            </a:r>
            <a:r>
              <a:rPr lang="he-IL" dirty="0" err="1" smtClean="0"/>
              <a:t>חזא</a:t>
            </a:r>
            <a:r>
              <a:rPr lang="he-IL" dirty="0" smtClean="0"/>
              <a:t> ספק לא </a:t>
            </a:r>
            <a:r>
              <a:rPr lang="he-IL" dirty="0" err="1" smtClean="0"/>
              <a:t>חזא</a:t>
            </a:r>
            <a:r>
              <a:rPr lang="he-IL" dirty="0" smtClean="0"/>
              <a:t> </a:t>
            </a:r>
            <a:r>
              <a:rPr lang="he-IL" dirty="0" err="1" smtClean="0"/>
              <a:t>דמש</a:t>
            </a:r>
            <a:r>
              <a:rPr lang="he-IL" dirty="0" smtClean="0"/>
              <a:t>''ה לא </a:t>
            </a:r>
            <a:r>
              <a:rPr lang="he-IL" dirty="0" err="1" smtClean="0"/>
              <a:t>מוקמינן</a:t>
            </a:r>
            <a:r>
              <a:rPr lang="he-IL" dirty="0" smtClean="0"/>
              <a:t> עליה טומאה לא </a:t>
            </a:r>
            <a:r>
              <a:rPr lang="he-IL" dirty="0" err="1" smtClean="0"/>
              <a:t>לענין</a:t>
            </a:r>
            <a:r>
              <a:rPr lang="he-IL" dirty="0" smtClean="0"/>
              <a:t> חיוב קרבן ולא </a:t>
            </a:r>
            <a:r>
              <a:rPr lang="he-IL" dirty="0" err="1" smtClean="0"/>
              <a:t>לענין</a:t>
            </a:r>
            <a:r>
              <a:rPr lang="he-IL" dirty="0" smtClean="0"/>
              <a:t> סתירה אם כבר התחיל למנות ימי ספרו </a:t>
            </a:r>
            <a:r>
              <a:rPr lang="he-IL" dirty="0" err="1" smtClean="0"/>
              <a:t>כדכתיב</a:t>
            </a:r>
            <a:r>
              <a:rPr lang="he-IL" dirty="0" smtClean="0"/>
              <a:t> וספר לו שבעת ימים לטהרתו אלא ודאי </a:t>
            </a:r>
            <a:r>
              <a:rPr lang="he-IL" dirty="0" err="1" smtClean="0"/>
              <a:t>חזא</a:t>
            </a:r>
            <a:r>
              <a:rPr lang="he-IL" dirty="0" smtClean="0"/>
              <a:t> ומיהו ספק מחמת שכבת זרע</a:t>
            </a:r>
          </a:p>
          <a:p>
            <a:endParaRPr lang="he-IL" b="1" dirty="0" smtClean="0"/>
          </a:p>
          <a:p>
            <a:r>
              <a:rPr lang="he-IL" b="1" dirty="0" smtClean="0"/>
              <a:t>לא יתכן לומר שהמשנה עוסקת באדם שנסתפק האם ראה ראיית זוב או לא, מאחר שבאופן זה ודאי </a:t>
            </a:r>
            <a:r>
              <a:rPr lang="he-IL" b="1" dirty="0" err="1" smtClean="0"/>
              <a:t>ספיקו</a:t>
            </a:r>
            <a:r>
              <a:rPr lang="he-IL" b="1" dirty="0" smtClean="0"/>
              <a:t> טהור אף לאחר שהוחזק כזב</a:t>
            </a:r>
          </a:p>
          <a:p>
            <a:endParaRPr lang="he-IL" b="1" dirty="0" smtClean="0"/>
          </a:p>
          <a:p>
            <a:r>
              <a:rPr lang="he-IL" b="1" dirty="0" smtClean="0"/>
              <a:t>אלא המשנה עוסקת באדם </a:t>
            </a:r>
            <a:r>
              <a:rPr lang="he-IL" b="1" dirty="0" err="1" smtClean="0"/>
              <a:t>שודאי</a:t>
            </a:r>
            <a:r>
              <a:rPr lang="he-IL" b="1" dirty="0" smtClean="0"/>
              <a:t> ראה ראיית זוב אלא שמסתפק</a:t>
            </a:r>
            <a:r>
              <a:rPr lang="he-IL" b="1" baseline="0" dirty="0" smtClean="0"/>
              <a:t> אם בזוב שראה </a:t>
            </a:r>
            <a:r>
              <a:rPr lang="he-IL" b="1" baseline="0" dirty="0" err="1" smtClean="0"/>
              <a:t>היתה</a:t>
            </a:r>
            <a:r>
              <a:rPr lang="he-IL" b="1" baseline="0" dirty="0" smtClean="0"/>
              <a:t> מעורבת שכבת זרע ובאופן כזה אינו סותר את מנין הימים הנקיים שמנה עד עתה, או שלא </a:t>
            </a:r>
            <a:r>
              <a:rPr lang="he-IL" b="1" baseline="0" dirty="0" err="1" smtClean="0"/>
              <a:t>היתה</a:t>
            </a:r>
            <a:r>
              <a:rPr lang="he-IL" b="1" baseline="0" dirty="0" smtClean="0"/>
              <a:t> מעורבת בה וראייה זו סותרת את מנין ימי הטהרה שמנה.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אין ראיית שכבת זרע סותרת את מנין כל השבעה אלא יום אחד בלבד ואף זיבה המעורבת בשכבת זרע דינה כך.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5467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050" b="1" dirty="0" smtClean="0"/>
              <a:t>במשנה נאמר שלאחר שהוחזק כזב בעל 2 ראיות אף שכבת זרעו טמאה היא, ומבררת הגמרא לגבי איזו טומאה </a:t>
            </a:r>
            <a:r>
              <a:rPr lang="he-IL" sz="1050" b="1" dirty="0" err="1" smtClean="0"/>
              <a:t>נידונית</a:t>
            </a:r>
            <a:r>
              <a:rPr lang="he-IL" sz="1050" b="1" dirty="0" smtClean="0"/>
              <a:t> שכבת זרעו של זב כטמאה.</a:t>
            </a:r>
          </a:p>
          <a:p>
            <a:endParaRPr lang="he-IL" sz="1050" b="1" dirty="0" smtClean="0"/>
          </a:p>
          <a:p>
            <a:r>
              <a:rPr lang="he-IL" sz="1050" b="1" dirty="0" smtClean="0"/>
              <a:t>רב </a:t>
            </a:r>
            <a:r>
              <a:rPr lang="he-IL" sz="1050" b="1" dirty="0" err="1" smtClean="0"/>
              <a:t>אדא</a:t>
            </a:r>
            <a:r>
              <a:rPr lang="he-IL" sz="1050" b="1" dirty="0" smtClean="0"/>
              <a:t> בר אהבה: הכוונה לרואה זיבה אחרי קרי, ובאה המשנה לומר שאין </a:t>
            </a:r>
            <a:r>
              <a:rPr lang="he-IL" sz="1050" b="1" dirty="0" err="1" smtClean="0"/>
              <a:t>תולין</a:t>
            </a:r>
            <a:r>
              <a:rPr lang="he-IL" sz="1050" b="1" dirty="0" smtClean="0"/>
              <a:t> בשכבת זרעו את ראיית הזוב, כלומר שאף ששנינו במסכת זבים שאדם הרואה ראיית</a:t>
            </a:r>
            <a:r>
              <a:rPr lang="he-IL" sz="1050" b="1" baseline="0" dirty="0" smtClean="0"/>
              <a:t> זוב בתוך 24 שעות לאחר ראיית הקרי, אין ראייה זו </a:t>
            </a:r>
            <a:r>
              <a:rPr lang="he-IL" sz="1050" b="1" baseline="0" dirty="0" err="1" smtClean="0"/>
              <a:t>מטמאתו</a:t>
            </a:r>
            <a:r>
              <a:rPr lang="he-IL" sz="1050" b="1" baseline="0" dirty="0" smtClean="0"/>
              <a:t> בזיבה, דין זה הוא </a:t>
            </a:r>
            <a:r>
              <a:rPr lang="he-IL" sz="1050" b="1" baseline="0" dirty="0" err="1" smtClean="0"/>
              <a:t>דוקא</a:t>
            </a:r>
            <a:r>
              <a:rPr lang="he-IL" sz="1050" b="1" baseline="0" dirty="0" smtClean="0"/>
              <a:t> עד שלא נזקק לזיבה, אך לאחר שהוחזק כזב ומטמא אף באונס, יש </a:t>
            </a:r>
            <a:r>
              <a:rPr lang="he-IL" sz="1050" b="1" baseline="0" dirty="0" err="1" smtClean="0"/>
              <a:t>לטמאותו</a:t>
            </a:r>
            <a:r>
              <a:rPr lang="he-IL" sz="1050" b="1" baseline="0" dirty="0" smtClean="0"/>
              <a:t> אף כשראה זוב לאחר ראיית קרי.</a:t>
            </a:r>
          </a:p>
          <a:p>
            <a:endParaRPr lang="he-IL" sz="1050" b="1" baseline="0" dirty="0" smtClean="0"/>
          </a:p>
          <a:p>
            <a:r>
              <a:rPr lang="he-IL" sz="1050" b="1" baseline="0" dirty="0" smtClean="0"/>
              <a:t>רש"י:</a:t>
            </a:r>
          </a:p>
          <a:p>
            <a:r>
              <a:rPr lang="he-IL" sz="1050" b="1" dirty="0" smtClean="0"/>
              <a:t>סבר רב </a:t>
            </a:r>
            <a:r>
              <a:rPr lang="he-IL" sz="1050" b="1" dirty="0" err="1" smtClean="0"/>
              <a:t>פפא</a:t>
            </a:r>
            <a:r>
              <a:rPr lang="he-IL" sz="1050" b="1" dirty="0" smtClean="0"/>
              <a:t> </a:t>
            </a:r>
            <a:r>
              <a:rPr lang="he-IL" sz="1050" b="1" dirty="0" err="1" smtClean="0"/>
              <a:t>קמיה</a:t>
            </a:r>
            <a:r>
              <a:rPr lang="he-IL" sz="1050" b="1" dirty="0" smtClean="0"/>
              <a:t> </a:t>
            </a:r>
            <a:r>
              <a:rPr lang="he-IL" sz="1050" b="1" dirty="0" err="1" smtClean="0"/>
              <a:t>דרבא</a:t>
            </a:r>
            <a:r>
              <a:rPr lang="he-IL" sz="1050" b="1" dirty="0" smtClean="0"/>
              <a:t> </a:t>
            </a:r>
            <a:r>
              <a:rPr lang="he-IL" sz="1050" b="1" dirty="0" err="1" smtClean="0"/>
              <a:t>למימר</a:t>
            </a:r>
            <a:r>
              <a:rPr lang="he-IL" sz="1050" dirty="0" smtClean="0"/>
              <a:t>. היינו טעמא </a:t>
            </a:r>
            <a:r>
              <a:rPr lang="he-IL" sz="1050" dirty="0" err="1" smtClean="0"/>
              <a:t>דאין</a:t>
            </a:r>
            <a:r>
              <a:rPr lang="he-IL" sz="1050" dirty="0" smtClean="0"/>
              <a:t> </a:t>
            </a:r>
            <a:r>
              <a:rPr lang="he-IL" sz="1050" dirty="0" err="1" smtClean="0"/>
              <a:t>תולין</a:t>
            </a:r>
            <a:r>
              <a:rPr lang="he-IL" sz="1050" dirty="0" smtClean="0"/>
              <a:t> את הזיבה בשכבת זרע </a:t>
            </a:r>
            <a:r>
              <a:rPr lang="he-IL" sz="1050" dirty="0" err="1" smtClean="0"/>
              <a:t>דאמרינן</a:t>
            </a:r>
            <a:r>
              <a:rPr lang="he-IL" sz="1050" dirty="0" smtClean="0"/>
              <a:t> איידי </a:t>
            </a:r>
            <a:r>
              <a:rPr lang="he-IL" sz="1050" dirty="0" err="1" smtClean="0"/>
              <a:t>חולשא</a:t>
            </a:r>
            <a:r>
              <a:rPr lang="he-IL" sz="1050" dirty="0" smtClean="0"/>
              <a:t> שנחלש מזיבה ראשונה </a:t>
            </a:r>
            <a:r>
              <a:rPr lang="he-IL" sz="1050" dirty="0" err="1" smtClean="0"/>
              <a:t>דכבר</a:t>
            </a:r>
            <a:r>
              <a:rPr lang="he-IL" sz="1050" dirty="0" smtClean="0"/>
              <a:t> שנזקק לטומאת זיבה </a:t>
            </a:r>
            <a:r>
              <a:rPr lang="he-IL" sz="1050" dirty="0" err="1" smtClean="0"/>
              <a:t>חזא</a:t>
            </a:r>
            <a:r>
              <a:rPr lang="he-IL" sz="1050" dirty="0" smtClean="0"/>
              <a:t> </a:t>
            </a:r>
            <a:r>
              <a:rPr lang="he-IL" sz="1050" dirty="0" err="1" smtClean="0"/>
              <a:t>נמי</a:t>
            </a:r>
            <a:r>
              <a:rPr lang="he-IL" sz="1050" dirty="0" smtClean="0"/>
              <a:t> </a:t>
            </a:r>
            <a:r>
              <a:rPr lang="he-IL" sz="1050" dirty="0" err="1" smtClean="0"/>
              <a:t>להך</a:t>
            </a:r>
            <a:r>
              <a:rPr lang="he-IL" sz="1050" dirty="0" smtClean="0"/>
              <a:t> זיבה ולא מחמת קרי, אבל </a:t>
            </a:r>
            <a:r>
              <a:rPr lang="he-IL" sz="1050" dirty="0" err="1" smtClean="0"/>
              <a:t>היכא</a:t>
            </a:r>
            <a:r>
              <a:rPr lang="he-IL" sz="1050" dirty="0" smtClean="0"/>
              <a:t> דלא נזקק לטומאה וראה קרי היינו טעמא </a:t>
            </a:r>
            <a:r>
              <a:rPr lang="he-IL" sz="1050" dirty="0" err="1" smtClean="0"/>
              <a:t>דתלינן</a:t>
            </a:r>
            <a:r>
              <a:rPr lang="he-IL" sz="1050" dirty="0" smtClean="0"/>
              <a:t> את הזיבה בקרי ואינו מטמא כל מעת לעת משום </a:t>
            </a:r>
            <a:r>
              <a:rPr lang="he-IL" sz="1050" dirty="0" err="1" smtClean="0"/>
              <a:t>דלאו</a:t>
            </a:r>
            <a:r>
              <a:rPr lang="he-IL" sz="1050" dirty="0" smtClean="0"/>
              <a:t> </a:t>
            </a:r>
            <a:r>
              <a:rPr lang="he-IL" sz="1050" dirty="0" err="1" smtClean="0"/>
              <a:t>ע''י</a:t>
            </a:r>
            <a:r>
              <a:rPr lang="he-IL" sz="1050" dirty="0" smtClean="0"/>
              <a:t> </a:t>
            </a:r>
            <a:r>
              <a:rPr lang="he-IL" sz="1050" dirty="0" err="1" smtClean="0"/>
              <a:t>חולשא</a:t>
            </a:r>
            <a:r>
              <a:rPr lang="he-IL" sz="1050" dirty="0" smtClean="0"/>
              <a:t> הוא </a:t>
            </a:r>
            <a:r>
              <a:rPr lang="he-IL" sz="1050" dirty="0" err="1" smtClean="0"/>
              <a:t>דחזא</a:t>
            </a:r>
            <a:r>
              <a:rPr lang="he-IL" sz="1050" dirty="0" smtClean="0"/>
              <a:t> </a:t>
            </a:r>
            <a:r>
              <a:rPr lang="he-IL" sz="1050" dirty="0" err="1" smtClean="0"/>
              <a:t>דהא</a:t>
            </a:r>
            <a:r>
              <a:rPr lang="he-IL" sz="1050" dirty="0" smtClean="0"/>
              <a:t> </a:t>
            </a:r>
            <a:r>
              <a:rPr lang="he-IL" sz="1050" dirty="0" err="1" smtClean="0"/>
              <a:t>אכתי</a:t>
            </a:r>
            <a:r>
              <a:rPr lang="he-IL" sz="1050" dirty="0" smtClean="0"/>
              <a:t> לא נזקק לזיבה:</a:t>
            </a:r>
            <a:r>
              <a:rPr lang="he-IL" sz="1050" b="1" dirty="0" smtClean="0"/>
              <a:t> </a:t>
            </a:r>
          </a:p>
          <a:p>
            <a:r>
              <a:rPr lang="he-IL" sz="1050" b="1" dirty="0" err="1" smtClean="0"/>
              <a:t>א''ל</a:t>
            </a:r>
            <a:r>
              <a:rPr lang="he-IL" sz="1050" b="1" dirty="0" smtClean="0"/>
              <a:t> רבא והא תנן</a:t>
            </a:r>
            <a:r>
              <a:rPr lang="he-IL" sz="1050" dirty="0" smtClean="0"/>
              <a:t>. במס' </a:t>
            </a:r>
            <a:r>
              <a:rPr lang="he-IL" sz="1050" dirty="0" err="1" smtClean="0"/>
              <a:t>זבין</a:t>
            </a:r>
            <a:r>
              <a:rPr lang="he-IL" sz="1050" dirty="0" smtClean="0"/>
              <a:t> עובד כוכבים שראה קרי ונתגייר מטמא בזיבה מיד... והא הכא </a:t>
            </a:r>
            <a:r>
              <a:rPr lang="he-IL" sz="1050" dirty="0" err="1" smtClean="0"/>
              <a:t>דליכא</a:t>
            </a:r>
            <a:r>
              <a:rPr lang="he-IL" sz="1050" dirty="0" smtClean="0"/>
              <a:t> </a:t>
            </a:r>
            <a:r>
              <a:rPr lang="he-IL" sz="1050" dirty="0" err="1" smtClean="0"/>
              <a:t>חולשא</a:t>
            </a:r>
            <a:r>
              <a:rPr lang="he-IL" sz="1050" dirty="0" smtClean="0"/>
              <a:t> </a:t>
            </a:r>
            <a:r>
              <a:rPr lang="he-IL" sz="1050" dirty="0" err="1" smtClean="0"/>
              <a:t>ואפ''ה</a:t>
            </a:r>
            <a:r>
              <a:rPr lang="he-IL" sz="1050" dirty="0" smtClean="0"/>
              <a:t> לא תלינן את הזיבה בקרי </a:t>
            </a:r>
            <a:r>
              <a:rPr lang="he-IL" sz="1050" dirty="0" err="1" smtClean="0"/>
              <a:t>והוי</a:t>
            </a:r>
            <a:r>
              <a:rPr lang="he-IL" sz="1050" dirty="0" smtClean="0"/>
              <a:t> טמא מיד </a:t>
            </a:r>
            <a:r>
              <a:rPr lang="he-IL" sz="1050" dirty="0" err="1" smtClean="0"/>
              <a:t>א''ל</a:t>
            </a:r>
            <a:r>
              <a:rPr lang="he-IL" sz="1050" dirty="0" smtClean="0"/>
              <a:t> כיון </a:t>
            </a:r>
            <a:r>
              <a:rPr lang="he-IL" sz="1050" dirty="0" err="1" smtClean="0"/>
              <a:t>דמקבל</a:t>
            </a:r>
            <a:r>
              <a:rPr lang="he-IL" sz="1050" dirty="0" smtClean="0"/>
              <a:t> עליו עול מצות אין לך חולי גדול מזה ולא חולי ממש </a:t>
            </a:r>
            <a:r>
              <a:rPr lang="he-IL" sz="1050" dirty="0" err="1" smtClean="0"/>
              <a:t>קאמר</a:t>
            </a:r>
            <a:r>
              <a:rPr lang="he-IL" sz="1050" dirty="0" smtClean="0"/>
              <a:t> דאי חולי ממש לא הוי מטמא בזיבה שזו אחד מז' דרכים </a:t>
            </a:r>
            <a:r>
              <a:rPr lang="he-IL" sz="1050" dirty="0" err="1" smtClean="0"/>
              <a:t>שבודקין</a:t>
            </a:r>
            <a:r>
              <a:rPr lang="he-IL" sz="1050" dirty="0" smtClean="0"/>
              <a:t> בהן את הזב ששנינו </a:t>
            </a:r>
            <a:r>
              <a:rPr lang="he-IL" sz="1050" dirty="0" err="1" smtClean="0"/>
              <a:t>במשנתינו</a:t>
            </a:r>
            <a:r>
              <a:rPr lang="he-IL" sz="1050" dirty="0" smtClean="0"/>
              <a:t> אלא מחמת </a:t>
            </a:r>
            <a:r>
              <a:rPr lang="he-IL" sz="1050" dirty="0" err="1" smtClean="0"/>
              <a:t>חולשא</a:t>
            </a:r>
            <a:r>
              <a:rPr lang="he-IL" sz="1050" dirty="0" smtClean="0"/>
              <a:t> בעלמא הוא </a:t>
            </a:r>
            <a:r>
              <a:rPr lang="he-IL" sz="1050" dirty="0" err="1" smtClean="0"/>
              <a:t>דחזא</a:t>
            </a:r>
            <a:r>
              <a:rPr lang="he-IL" sz="1050" dirty="0" smtClean="0"/>
              <a:t> שכן זיבה באה מבשר מת ולא מחמת קרי:</a:t>
            </a:r>
            <a:endParaRPr lang="he-IL" sz="1050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6728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במשנה נאמר שלאחר שהוחזק כזב בעל 2 ראיות אף שכבת זרעו טמאה היא, ומבררת הגמרא לגבי איזו טומאה </a:t>
            </a:r>
            <a:r>
              <a:rPr lang="he-IL" b="1" dirty="0" err="1" smtClean="0"/>
              <a:t>נידונית</a:t>
            </a:r>
            <a:r>
              <a:rPr lang="he-IL" b="1" dirty="0" smtClean="0"/>
              <a:t> שכבת זרעו של זב כטמאה.</a:t>
            </a:r>
          </a:p>
          <a:p>
            <a:endParaRPr lang="he-IL" b="1" dirty="0" smtClean="0"/>
          </a:p>
          <a:p>
            <a:r>
              <a:rPr lang="he-IL" b="1" dirty="0" smtClean="0"/>
              <a:t>אלא תנאי היא</a:t>
            </a:r>
            <a:r>
              <a:rPr lang="he-IL" dirty="0" smtClean="0"/>
              <a:t>. </a:t>
            </a:r>
            <a:r>
              <a:rPr lang="he-IL" dirty="0" err="1" smtClean="0"/>
              <a:t>אדלעיל</a:t>
            </a:r>
            <a:r>
              <a:rPr lang="he-IL" dirty="0" smtClean="0"/>
              <a:t> </a:t>
            </a:r>
            <a:r>
              <a:rPr lang="he-IL" dirty="0" err="1" smtClean="0"/>
              <a:t>קאי</a:t>
            </a:r>
            <a:r>
              <a:rPr lang="he-IL" dirty="0" smtClean="0"/>
              <a:t> </a:t>
            </a:r>
            <a:r>
              <a:rPr lang="he-IL" dirty="0" err="1" smtClean="0"/>
              <a:t>דהא</a:t>
            </a:r>
            <a:r>
              <a:rPr lang="he-IL" dirty="0" smtClean="0"/>
              <a:t> </a:t>
            </a:r>
            <a:r>
              <a:rPr lang="he-IL" dirty="0" err="1" smtClean="0"/>
              <a:t>דדחינן</a:t>
            </a:r>
            <a:r>
              <a:rPr lang="he-IL" dirty="0" smtClean="0"/>
              <a:t> לעיל מאן שמעת ליה </a:t>
            </a:r>
            <a:r>
              <a:rPr lang="he-IL" dirty="0" err="1" smtClean="0"/>
              <a:t>דקאמר</a:t>
            </a:r>
            <a:r>
              <a:rPr lang="he-IL" dirty="0" smtClean="0"/>
              <a:t> שכבת זרעו מטמא במשא רבי יהושע היא ואמר עלה ואפי' רבי יהושע לא אמר אלא מחמת זיבה איכא תנאי </a:t>
            </a:r>
            <a:r>
              <a:rPr lang="he-IL" dirty="0" err="1" smtClean="0"/>
              <a:t>אחריני</a:t>
            </a:r>
            <a:r>
              <a:rPr lang="he-IL" dirty="0" smtClean="0"/>
              <a:t> </a:t>
            </a:r>
            <a:r>
              <a:rPr lang="he-IL" dirty="0" err="1" smtClean="0"/>
              <a:t>דאמרי</a:t>
            </a:r>
            <a:r>
              <a:rPr lang="he-IL" dirty="0" smtClean="0"/>
              <a:t> דלא הוי טעמא משום </a:t>
            </a:r>
            <a:r>
              <a:rPr lang="he-IL" dirty="0" err="1" smtClean="0"/>
              <a:t>ציחצוחי</a:t>
            </a:r>
            <a:r>
              <a:rPr lang="he-IL" dirty="0" smtClean="0"/>
              <a:t> זיבה אלא שכך גזירת הכתוב </a:t>
            </a:r>
            <a:r>
              <a:rPr lang="he-IL" dirty="0" err="1" smtClean="0"/>
              <a:t>דתניא</a:t>
            </a:r>
            <a:r>
              <a:rPr lang="he-IL" dirty="0" smtClean="0"/>
              <a:t> שכבת זרע של זב מטמא כל מעת לעת לאחר שראה זיבה של קרי מטמא במשא מעת לעת: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ר' יוסי אומר יומו בלבד</a:t>
            </a:r>
            <a:r>
              <a:rPr lang="he-IL" dirty="0" smtClean="0"/>
              <a:t>. שראה בו זיבה אם ראה קרי </a:t>
            </a:r>
            <a:r>
              <a:rPr lang="he-IL" dirty="0" err="1" smtClean="0"/>
              <a:t>תולין</a:t>
            </a:r>
            <a:r>
              <a:rPr lang="he-IL" dirty="0" smtClean="0"/>
              <a:t> את הקרי בזיבה ומטמא במשא אותו היום בלבד אבל מכאן ולהבא לא ולאו משום </a:t>
            </a:r>
            <a:r>
              <a:rPr lang="he-IL" dirty="0" err="1" smtClean="0"/>
              <a:t>דסבירא</a:t>
            </a:r>
            <a:r>
              <a:rPr lang="he-IL" dirty="0" smtClean="0"/>
              <a:t> ליה דאי אפשר בלא </a:t>
            </a:r>
            <a:r>
              <a:rPr lang="he-IL" dirty="0" err="1" smtClean="0"/>
              <a:t>ציחצוחי</a:t>
            </a:r>
            <a:r>
              <a:rPr lang="he-IL" dirty="0" smtClean="0"/>
              <a:t> זיבה אלא שכך גזירת הכתוב </a:t>
            </a:r>
          </a:p>
          <a:p>
            <a:r>
              <a:rPr lang="he-IL" dirty="0" smtClean="0"/>
              <a:t>ובהאי </a:t>
            </a:r>
            <a:r>
              <a:rPr lang="he-IL" dirty="0" err="1" smtClean="0"/>
              <a:t>דשמואל</a:t>
            </a:r>
            <a:r>
              <a:rPr lang="he-IL" dirty="0" smtClean="0"/>
              <a:t> </a:t>
            </a:r>
            <a:r>
              <a:rPr lang="he-IL" dirty="0" err="1" smtClean="0"/>
              <a:t>קמיפלגי</a:t>
            </a:r>
            <a:r>
              <a:rPr lang="he-IL" dirty="0" smtClean="0"/>
              <a:t> </a:t>
            </a:r>
            <a:r>
              <a:rPr lang="he-IL" dirty="0" err="1" smtClean="0"/>
              <a:t>דשמואל</a:t>
            </a:r>
            <a:r>
              <a:rPr lang="he-IL" dirty="0" smtClean="0"/>
              <a:t> רמי כתיב כי יהיה בך איש אשר לא יהיה טהור מקרה לילה ויצא אל מחוץ למחנה ורחץ במים את כל בשרו. </a:t>
            </a:r>
            <a:r>
              <a:rPr lang="he-IL" dirty="0" err="1" smtClean="0"/>
              <a:t>אלמא</a:t>
            </a:r>
            <a:r>
              <a:rPr lang="he-IL" dirty="0" smtClean="0"/>
              <a:t> מדשני בדיבוריה </a:t>
            </a:r>
            <a:r>
              <a:rPr lang="he-IL" dirty="0" err="1" smtClean="0"/>
              <a:t>ש''מ</a:t>
            </a:r>
            <a:r>
              <a:rPr lang="he-IL" dirty="0" smtClean="0"/>
              <a:t> </a:t>
            </a:r>
            <a:r>
              <a:rPr lang="he-IL" dirty="0" err="1" smtClean="0"/>
              <a:t>דבטומאת</a:t>
            </a:r>
            <a:r>
              <a:rPr lang="he-IL" dirty="0" smtClean="0"/>
              <a:t> קרי </a:t>
            </a:r>
            <a:r>
              <a:rPr lang="he-IL" dirty="0" err="1" smtClean="0"/>
              <a:t>קאמר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מ''ד</a:t>
            </a:r>
            <a:r>
              <a:rPr lang="he-IL" b="1" dirty="0" smtClean="0"/>
              <a:t> כל מעת לעת</a:t>
            </a:r>
            <a:r>
              <a:rPr lang="he-IL" dirty="0" smtClean="0"/>
              <a:t>. מטמא שכבת זרע של זב </a:t>
            </a:r>
            <a:r>
              <a:rPr lang="he-IL" dirty="0" err="1" smtClean="0"/>
              <a:t>דדייק</a:t>
            </a:r>
            <a:r>
              <a:rPr lang="he-IL" dirty="0" smtClean="0"/>
              <a:t> מלפנות ערב </a:t>
            </a:r>
            <a:r>
              <a:rPr lang="he-IL" dirty="0" err="1" smtClean="0"/>
              <a:t>דמשמע</a:t>
            </a:r>
            <a:r>
              <a:rPr lang="he-IL" dirty="0" smtClean="0"/>
              <a:t> ב' ערבים לפנות חד ערב משמע </a:t>
            </a:r>
            <a:r>
              <a:rPr lang="he-IL" dirty="0" err="1" smtClean="0"/>
              <a:t>כדכתיב</a:t>
            </a:r>
            <a:r>
              <a:rPr lang="he-IL" dirty="0" smtClean="0"/>
              <a:t> כי פנה היום (ירמיה ו) והאי </a:t>
            </a:r>
            <a:r>
              <a:rPr lang="he-IL" dirty="0" err="1" smtClean="0"/>
              <a:t>דכתיב</a:t>
            </a:r>
            <a:r>
              <a:rPr lang="he-IL" dirty="0" smtClean="0"/>
              <a:t> ערב היינו </a:t>
            </a:r>
            <a:r>
              <a:rPr lang="he-IL" dirty="0" err="1" smtClean="0"/>
              <a:t>נמי</a:t>
            </a:r>
            <a:r>
              <a:rPr lang="he-IL" dirty="0" smtClean="0"/>
              <a:t> ערב </a:t>
            </a:r>
            <a:r>
              <a:rPr lang="he-IL" dirty="0" err="1" smtClean="0"/>
              <a:t>אחרינא</a:t>
            </a:r>
            <a:r>
              <a:rPr lang="he-IL" dirty="0" smtClean="0"/>
              <a:t> </a:t>
            </a:r>
            <a:r>
              <a:rPr lang="he-IL" dirty="0" err="1" smtClean="0"/>
              <a:t>והוי</a:t>
            </a:r>
            <a:r>
              <a:rPr lang="he-IL" dirty="0" smtClean="0"/>
              <a:t> משמע </a:t>
            </a:r>
            <a:r>
              <a:rPr lang="he-IL" dirty="0" err="1" smtClean="0"/>
              <a:t>דכתיב</a:t>
            </a:r>
            <a:r>
              <a:rPr lang="he-IL" dirty="0" smtClean="0"/>
              <a:t> ביה מערב ועד ערב לומר לך מערב ועד ערב מטמא שכבת זרע של זב במשא </a:t>
            </a:r>
            <a:r>
              <a:rPr lang="he-IL" dirty="0" err="1" smtClean="0"/>
              <a:t>דה''נ</a:t>
            </a:r>
            <a:r>
              <a:rPr lang="he-IL" dirty="0" smtClean="0"/>
              <a:t> תניא לה </a:t>
            </a:r>
            <a:r>
              <a:rPr lang="he-IL" dirty="0" err="1" smtClean="0"/>
              <a:t>בסיפרא</a:t>
            </a:r>
            <a:r>
              <a:rPr lang="he-IL" dirty="0" smtClean="0"/>
              <a:t> והיה לפנות ערב ירחץ במים מלמד שהקרי פוטר בזיבה מעת לעת: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ואידך דייק ממקרה לילה</a:t>
            </a:r>
            <a:r>
              <a:rPr lang="he-IL" dirty="0" smtClean="0"/>
              <a:t>. </a:t>
            </a:r>
            <a:r>
              <a:rPr lang="he-IL" dirty="0" err="1" smtClean="0"/>
              <a:t>דמשמע</a:t>
            </a:r>
            <a:r>
              <a:rPr lang="he-IL" dirty="0" smtClean="0"/>
              <a:t> עד לילה מטמא במשא כי זיבה דהיינו יומו: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אורחיה דקרי </a:t>
            </a:r>
            <a:r>
              <a:rPr lang="he-IL" b="1" dirty="0" err="1" smtClean="0"/>
              <a:t>דאתיא</a:t>
            </a:r>
            <a:r>
              <a:rPr lang="he-IL" b="1" dirty="0" smtClean="0"/>
              <a:t> </a:t>
            </a:r>
            <a:r>
              <a:rPr lang="he-IL" b="1" dirty="0" err="1" smtClean="0"/>
              <a:t>בלילא</a:t>
            </a:r>
            <a:r>
              <a:rPr lang="he-IL" dirty="0" smtClean="0"/>
              <a:t>. כשמהרהר על משכבו ודבר הכתוב בהווה</a:t>
            </a:r>
          </a:p>
          <a:p>
            <a:endParaRPr lang="he-IL" b="1" dirty="0" smtClean="0"/>
          </a:p>
          <a:p>
            <a:r>
              <a:rPr lang="he-IL" b="1" dirty="0" err="1" smtClean="0"/>
              <a:t>תוס</a:t>
            </a:r>
            <a:r>
              <a:rPr lang="he-IL" b="1" dirty="0" smtClean="0"/>
              <a:t>': </a:t>
            </a:r>
            <a:r>
              <a:rPr lang="he-IL" dirty="0" smtClean="0"/>
              <a:t>ונראה לומר </a:t>
            </a:r>
            <a:r>
              <a:rPr lang="he-IL" dirty="0" err="1" smtClean="0"/>
              <a:t>דאידך</a:t>
            </a:r>
            <a:r>
              <a:rPr lang="he-IL" dirty="0" smtClean="0"/>
              <a:t> דורש לפנות ערב </a:t>
            </a:r>
            <a:r>
              <a:rPr lang="he-IL" dirty="0" err="1" smtClean="0"/>
              <a:t>כדדרשינן</a:t>
            </a:r>
            <a:r>
              <a:rPr lang="he-IL" dirty="0" smtClean="0"/>
              <a:t> </a:t>
            </a:r>
            <a:r>
              <a:rPr lang="he-IL" dirty="0" err="1" smtClean="0"/>
              <a:t>בסיפרי</a:t>
            </a:r>
            <a:r>
              <a:rPr lang="he-IL" dirty="0" smtClean="0"/>
              <a:t> דקרי פוטר זיבה של אחריה כל מעת לעת.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88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שמואל א </a:t>
            </a:r>
            <a:r>
              <a:rPr lang="he-IL" b="1" dirty="0" err="1" smtClean="0"/>
              <a:t>א</a:t>
            </a:r>
            <a:r>
              <a:rPr lang="he-IL" b="1" dirty="0" smtClean="0"/>
              <a:t> יא – בתפילת</a:t>
            </a:r>
            <a:r>
              <a:rPr lang="he-IL" b="1" baseline="0" dirty="0" smtClean="0"/>
              <a:t> חנה נאמר ומורה לא יעלה על ראשו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שופטים </a:t>
            </a:r>
            <a:r>
              <a:rPr lang="he-IL" b="1" baseline="0" dirty="0" err="1" smtClean="0"/>
              <a:t>יג</a:t>
            </a:r>
            <a:r>
              <a:rPr lang="he-IL" b="1" baseline="0" dirty="0" smtClean="0"/>
              <a:t> ה – בנבואת המלאך לאמו של שמשון – כי הנך הרה ויולדת בן ומורה לא יעלה על ראשו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שמואל א </a:t>
            </a:r>
            <a:r>
              <a:rPr lang="he-IL" b="1" baseline="0" dirty="0" err="1" smtClean="0"/>
              <a:t>טז</a:t>
            </a:r>
            <a:r>
              <a:rPr lang="he-IL" b="1" baseline="0" dirty="0" smtClean="0"/>
              <a:t> ב – כאשר שלחו הקב"ה לשמואל למשוח את דוד למלך על ישראל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רש"י:</a:t>
            </a:r>
          </a:p>
          <a:p>
            <a:r>
              <a:rPr lang="he-IL" b="1" dirty="0" smtClean="0"/>
              <a:t>מה מורה האמורה בשמשון נזיר</a:t>
            </a:r>
            <a:r>
              <a:rPr lang="he-IL" dirty="0" smtClean="0"/>
              <a:t>. </a:t>
            </a:r>
            <a:r>
              <a:rPr lang="he-IL" dirty="0" err="1" smtClean="0"/>
              <a:t>דכתיב</a:t>
            </a:r>
            <a:r>
              <a:rPr lang="he-IL" dirty="0" smtClean="0"/>
              <a:t> כי נזיר </a:t>
            </a:r>
            <a:r>
              <a:rPr lang="he-IL" dirty="0" err="1" smtClean="0"/>
              <a:t>אלהים</a:t>
            </a:r>
            <a:r>
              <a:rPr lang="he-IL" dirty="0" smtClean="0"/>
              <a:t> יהיה הנער מן הבטן (שופטים </a:t>
            </a:r>
            <a:r>
              <a:rPr lang="he-IL" dirty="0" err="1" smtClean="0"/>
              <a:t>יג</a:t>
            </a:r>
            <a:r>
              <a:rPr lang="he-IL" dirty="0" smtClean="0"/>
              <a:t>):</a:t>
            </a:r>
          </a:p>
          <a:p>
            <a:r>
              <a:rPr lang="he-IL" b="1" dirty="0" smtClean="0"/>
              <a:t>חטוף</a:t>
            </a:r>
            <a:r>
              <a:rPr lang="he-IL" dirty="0" smtClean="0"/>
              <a:t>. חטוף כוס של ברכה </a:t>
            </a:r>
            <a:r>
              <a:rPr lang="he-IL" dirty="0" err="1" smtClean="0"/>
              <a:t>ובריך</a:t>
            </a:r>
            <a:r>
              <a:rPr lang="he-IL" dirty="0" smtClean="0"/>
              <a:t> ברכת זימון שתהא מקדים לברך על הכוס ברכת המזון: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5264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חטוף</a:t>
            </a:r>
            <a:r>
              <a:rPr lang="he-IL" dirty="0" smtClean="0"/>
              <a:t>. חטוף כוס של ברכה </a:t>
            </a:r>
            <a:r>
              <a:rPr lang="he-IL" dirty="0" err="1" smtClean="0"/>
              <a:t>ובריך</a:t>
            </a:r>
            <a:r>
              <a:rPr lang="he-IL" dirty="0" smtClean="0"/>
              <a:t> ברכת זימון שתהא מקדים לברך על הכוס ברכת המזון:</a:t>
            </a:r>
            <a:endParaRPr lang="he-IL" b="1" dirty="0" smtClean="0"/>
          </a:p>
          <a:p>
            <a:r>
              <a:rPr lang="he-IL" b="1" dirty="0" smtClean="0"/>
              <a:t>השמים כך הוא</a:t>
            </a:r>
            <a:r>
              <a:rPr lang="he-IL" dirty="0" smtClean="0"/>
              <a:t>. בשבועה על שם </a:t>
            </a:r>
            <a:r>
              <a:rPr lang="he-IL" dirty="0" err="1" smtClean="0"/>
              <a:t>וירם</a:t>
            </a:r>
            <a:r>
              <a:rPr lang="he-IL" dirty="0" smtClean="0"/>
              <a:t> ימינו אל השמים וישבע בחי העולם (דניאל </a:t>
            </a:r>
            <a:r>
              <a:rPr lang="he-IL" dirty="0" err="1" smtClean="0"/>
              <a:t>יב</a:t>
            </a:r>
            <a:r>
              <a:rPr lang="he-IL" dirty="0" smtClean="0"/>
              <a:t>) כך הוא שהעונה אמן גדול מן המברך: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ותדע</a:t>
            </a:r>
            <a:r>
              <a:rPr lang="he-IL" dirty="0" smtClean="0"/>
              <a:t>. שהוא כך:</a:t>
            </a:r>
            <a:r>
              <a:rPr lang="he-IL" b="1" dirty="0" smtClean="0"/>
              <a:t> שהרי </a:t>
            </a:r>
            <a:r>
              <a:rPr lang="he-IL" b="1" dirty="0" err="1" smtClean="0"/>
              <a:t>גוליירין</a:t>
            </a:r>
            <a:r>
              <a:rPr lang="he-IL" dirty="0" smtClean="0"/>
              <a:t>. </a:t>
            </a:r>
            <a:r>
              <a:rPr lang="he-IL" dirty="0" err="1" smtClean="0"/>
              <a:t>חלשין</a:t>
            </a:r>
            <a:r>
              <a:rPr lang="he-IL" dirty="0" smtClean="0"/>
              <a:t> </a:t>
            </a:r>
            <a:r>
              <a:rPr lang="he-IL" dirty="0" err="1" smtClean="0"/>
              <a:t>מתגרין</a:t>
            </a:r>
            <a:r>
              <a:rPr lang="he-IL" dirty="0" smtClean="0"/>
              <a:t> במלחמה תחלה ואחר כך </a:t>
            </a:r>
            <a:r>
              <a:rPr lang="he-IL" dirty="0" err="1" smtClean="0"/>
              <a:t>גבורים</a:t>
            </a:r>
            <a:r>
              <a:rPr lang="he-IL" dirty="0" smtClean="0"/>
              <a:t> באין </a:t>
            </a:r>
            <a:r>
              <a:rPr lang="he-IL" dirty="0" err="1" smtClean="0"/>
              <a:t>ונוצחין</a:t>
            </a:r>
            <a:r>
              <a:rPr lang="he-IL" dirty="0" smtClean="0"/>
              <a:t> אף כאן העונה אמן בא לאחר המברך ומנצח לומר שהעונה אמן משובח מן המברך: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תנאי היא</a:t>
            </a:r>
            <a:r>
              <a:rPr lang="he-IL" dirty="0" smtClean="0"/>
              <a:t>. </a:t>
            </a:r>
            <a:r>
              <a:rPr lang="he-IL" dirty="0" err="1" smtClean="0"/>
              <a:t>דאיכא</a:t>
            </a:r>
            <a:r>
              <a:rPr lang="he-IL" dirty="0" smtClean="0"/>
              <a:t> </a:t>
            </a:r>
            <a:r>
              <a:rPr lang="he-IL" dirty="0" err="1" smtClean="0"/>
              <a:t>למ</a:t>
            </a:r>
            <a:r>
              <a:rPr lang="he-IL" dirty="0" smtClean="0"/>
              <a:t>''ד </a:t>
            </a:r>
            <a:r>
              <a:rPr lang="he-IL" dirty="0" err="1" smtClean="0"/>
              <a:t>דעונה</a:t>
            </a:r>
            <a:r>
              <a:rPr lang="he-IL" dirty="0" smtClean="0"/>
              <a:t> אמן משובח מן המברך </a:t>
            </a:r>
            <a:r>
              <a:rPr lang="he-IL" dirty="0" err="1" smtClean="0"/>
              <a:t>ואית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שהמברך משובח: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א' העונה ואחד המברך במשמע</a:t>
            </a:r>
            <a:r>
              <a:rPr lang="he-IL" dirty="0" smtClean="0"/>
              <a:t>. </a:t>
            </a:r>
            <a:r>
              <a:rPr lang="he-IL" dirty="0" err="1" smtClean="0"/>
              <a:t>דקרא</a:t>
            </a:r>
            <a:r>
              <a:rPr lang="he-IL" dirty="0" smtClean="0"/>
              <a:t> שנאמר (תהלים לד) גדלו לה' אתי ברכה ונרוממה שמו יחדיו אמן: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אלא </a:t>
            </a:r>
            <a:r>
              <a:rPr lang="he-IL" b="1" dirty="0" err="1" smtClean="0"/>
              <a:t>שממהרין</a:t>
            </a:r>
            <a:r>
              <a:rPr lang="he-IL" b="1" dirty="0" smtClean="0"/>
              <a:t> למברך תחילה</a:t>
            </a:r>
            <a:r>
              <a:rPr lang="he-IL" dirty="0" smtClean="0"/>
              <a:t>. </a:t>
            </a:r>
            <a:r>
              <a:rPr lang="he-IL" dirty="0" err="1" smtClean="0"/>
              <a:t>ליתן</a:t>
            </a:r>
            <a:r>
              <a:rPr lang="he-IL" dirty="0" smtClean="0"/>
              <a:t> שכר: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1544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חטוף</a:t>
            </a:r>
            <a:r>
              <a:rPr lang="he-IL" dirty="0" smtClean="0"/>
              <a:t>. חטוף כוס של ברכה </a:t>
            </a:r>
            <a:r>
              <a:rPr lang="he-IL" dirty="0" err="1" smtClean="0"/>
              <a:t>ובריך</a:t>
            </a:r>
            <a:r>
              <a:rPr lang="he-IL" dirty="0" smtClean="0"/>
              <a:t> ברכת זימון שתהא מקדים לברך על הכוס ברכת המזון:</a:t>
            </a:r>
            <a:endParaRPr lang="he-IL" b="1" dirty="0" smtClean="0"/>
          </a:p>
          <a:p>
            <a:r>
              <a:rPr lang="he-IL" b="1" dirty="0" smtClean="0"/>
              <a:t>השמים כך הוא</a:t>
            </a:r>
            <a:r>
              <a:rPr lang="he-IL" dirty="0" smtClean="0"/>
              <a:t>. בשבועה על שם </a:t>
            </a:r>
            <a:r>
              <a:rPr lang="he-IL" dirty="0" err="1" smtClean="0"/>
              <a:t>וירם</a:t>
            </a:r>
            <a:r>
              <a:rPr lang="he-IL" dirty="0" smtClean="0"/>
              <a:t> ימינו אל השמים וישבע בחי העולם (דניאל </a:t>
            </a:r>
            <a:r>
              <a:rPr lang="he-IL" dirty="0" err="1" smtClean="0"/>
              <a:t>יב</a:t>
            </a:r>
            <a:r>
              <a:rPr lang="he-IL" dirty="0" smtClean="0"/>
              <a:t>) כך הוא שהעונה אמן גדול מן המברך: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ותדע</a:t>
            </a:r>
            <a:r>
              <a:rPr lang="he-IL" dirty="0" smtClean="0"/>
              <a:t>. שהוא כך:</a:t>
            </a:r>
            <a:r>
              <a:rPr lang="he-IL" b="1" dirty="0" smtClean="0"/>
              <a:t> שהרי </a:t>
            </a:r>
            <a:r>
              <a:rPr lang="he-IL" b="1" dirty="0" err="1" smtClean="0"/>
              <a:t>גוליירין</a:t>
            </a:r>
            <a:r>
              <a:rPr lang="he-IL" dirty="0" smtClean="0"/>
              <a:t>. </a:t>
            </a:r>
            <a:r>
              <a:rPr lang="he-IL" dirty="0" err="1" smtClean="0"/>
              <a:t>חלשין</a:t>
            </a:r>
            <a:r>
              <a:rPr lang="he-IL" dirty="0" smtClean="0"/>
              <a:t> </a:t>
            </a:r>
            <a:r>
              <a:rPr lang="he-IL" dirty="0" err="1" smtClean="0"/>
              <a:t>מתגרין</a:t>
            </a:r>
            <a:r>
              <a:rPr lang="he-IL" dirty="0" smtClean="0"/>
              <a:t> במלחמה תחלה ואחר כך </a:t>
            </a:r>
            <a:r>
              <a:rPr lang="he-IL" dirty="0" err="1" smtClean="0"/>
              <a:t>גבורים</a:t>
            </a:r>
            <a:r>
              <a:rPr lang="he-IL" dirty="0" smtClean="0"/>
              <a:t> באין </a:t>
            </a:r>
            <a:r>
              <a:rPr lang="he-IL" dirty="0" err="1" smtClean="0"/>
              <a:t>ונוצחין</a:t>
            </a:r>
            <a:r>
              <a:rPr lang="he-IL" dirty="0" smtClean="0"/>
              <a:t> אף כאן העונה אמן בא לאחר המברך ומנצח לומר שהעונה אמן משובח מן המברך: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תנאי היא</a:t>
            </a:r>
            <a:r>
              <a:rPr lang="he-IL" dirty="0" smtClean="0"/>
              <a:t>. </a:t>
            </a:r>
            <a:r>
              <a:rPr lang="he-IL" dirty="0" err="1" smtClean="0"/>
              <a:t>דאיכא</a:t>
            </a:r>
            <a:r>
              <a:rPr lang="he-IL" dirty="0" smtClean="0"/>
              <a:t> </a:t>
            </a:r>
            <a:r>
              <a:rPr lang="he-IL" dirty="0" err="1" smtClean="0"/>
              <a:t>למ</a:t>
            </a:r>
            <a:r>
              <a:rPr lang="he-IL" dirty="0" smtClean="0"/>
              <a:t>''ד </a:t>
            </a:r>
            <a:r>
              <a:rPr lang="he-IL" dirty="0" err="1" smtClean="0"/>
              <a:t>דעונה</a:t>
            </a:r>
            <a:r>
              <a:rPr lang="he-IL" dirty="0" smtClean="0"/>
              <a:t> אמן משובח מן המברך </a:t>
            </a:r>
            <a:r>
              <a:rPr lang="he-IL" dirty="0" err="1" smtClean="0"/>
              <a:t>ואית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שהמברך משובח: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א' העונה ואחד המברך במשמע</a:t>
            </a:r>
            <a:r>
              <a:rPr lang="he-IL" dirty="0" smtClean="0"/>
              <a:t>. </a:t>
            </a:r>
            <a:r>
              <a:rPr lang="he-IL" dirty="0" err="1" smtClean="0"/>
              <a:t>דקרא</a:t>
            </a:r>
            <a:r>
              <a:rPr lang="he-IL" dirty="0" smtClean="0"/>
              <a:t> שנאמר (תהלים לד) גדלו לה' אתי ברכה ונרוממה שמו יחדיו אמן: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אלא </a:t>
            </a:r>
            <a:r>
              <a:rPr lang="he-IL" b="1" dirty="0" err="1" smtClean="0"/>
              <a:t>שממהרין</a:t>
            </a:r>
            <a:r>
              <a:rPr lang="he-IL" b="1" dirty="0" smtClean="0"/>
              <a:t> למברך תחילה</a:t>
            </a:r>
            <a:r>
              <a:rPr lang="he-IL" dirty="0" smtClean="0"/>
              <a:t>. </a:t>
            </a:r>
            <a:r>
              <a:rPr lang="he-IL" dirty="0" err="1" smtClean="0"/>
              <a:t>ליתן</a:t>
            </a:r>
            <a:r>
              <a:rPr lang="he-IL" dirty="0" smtClean="0"/>
              <a:t> שכר: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270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י"ד/חשון/תשע"ו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1398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שלישי י"ד בחשון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נזיר סה ע"ב (משנה שניה) -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סו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(סיום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המסכת)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44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err="1" smtClean="0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 דינה </a:t>
            </a:r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יעל </a:t>
            </a:r>
            <a:r>
              <a:rPr lang="he-IL" sz="2400" b="1" dirty="0" err="1">
                <a:solidFill>
                  <a:srgbClr val="EEECE1">
                    <a:lumMod val="50000"/>
                  </a:srgbClr>
                </a:solidFill>
              </a:rPr>
              <a:t>בריליאנט</a:t>
            </a:r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ז"ל</a:t>
            </a: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340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</a:t>
            </a:r>
            <a:r>
              <a:rPr lang="he-IL" sz="2800" b="1" dirty="0">
                <a:solidFill>
                  <a:schemeClr val="accent2"/>
                </a:solidFill>
              </a:rPr>
              <a:t>בשיעור </a:t>
            </a:r>
            <a:r>
              <a:rPr lang="he-IL" sz="2800" b="1" dirty="0" smtClean="0">
                <a:solidFill>
                  <a:schemeClr val="accent2"/>
                </a:solidFill>
              </a:rPr>
              <a:t>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הוקדש </a:t>
            </a:r>
            <a:r>
              <a:rPr lang="he-IL" sz="2400" b="1" dirty="0" err="1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 דינה יעל </a:t>
            </a:r>
            <a:r>
              <a:rPr lang="he-IL" sz="2400" b="1" dirty="0" err="1">
                <a:solidFill>
                  <a:srgbClr val="EEECE1">
                    <a:lumMod val="50000"/>
                  </a:srgbClr>
                </a:solidFill>
              </a:rPr>
              <a:t>בריליאנט</a:t>
            </a:r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ז"ל</a:t>
            </a:r>
            <a:endParaRPr lang="he-IL" sz="2400" dirty="0" smtClean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7952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260705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(י"ב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סג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ע"ב (נקודתיים) - סד ע"ב (משנה)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(י"ג חשון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סד ע"ב (משנה) - סה ע"ב (משנה שניה)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(י"ד חשון)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סה ע"ב (משנה שניה)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סו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(סיום המסכת)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(ט"ו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ב ע"א (</a:t>
                      </a: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תחילת המסכת)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- ג ע"א (שורה 4)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(ט"ז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ג ע"א (שורה 4) - ג ע"ב (2 שורות מלמטה)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246165"/>
            <a:ext cx="808856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בשבעה דרכים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בודקין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את הזב עד שלא נזקק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לזיבה: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במאכל ובמשתה,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במשא ובקפיצה,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ובחולי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ובמראה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ובהירהור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משנזקק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לזיבה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- אין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בודקין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אותו,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אונסו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וספיקו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ושכבת זרעו -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 טמאים,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שרגלים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לדבר.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המכה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את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חבירו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ואמדוהו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למיתה,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והקל ממה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שהיה,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לאחר מכאן הכביד ומת -</a:t>
            </a:r>
            <a:endParaRPr lang="he-IL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חייב, ר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 נחמיה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אומר: פטור,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שרגלים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לדבר.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2000" dirty="0" smtClean="0"/>
          </a:p>
        </p:txBody>
      </p:sp>
      <p:sp>
        <p:nvSpPr>
          <p:cNvPr id="5" name="הסבר מלבני מעוגל 4"/>
          <p:cNvSpPr/>
          <p:nvPr/>
        </p:nvSpPr>
        <p:spPr>
          <a:xfrm>
            <a:off x="1214920" y="4437112"/>
            <a:ext cx="7272808" cy="1224136"/>
          </a:xfrm>
          <a:prstGeom prst="wedgeRoundRectCallout">
            <a:avLst>
              <a:gd name="adj1" fmla="val 53369"/>
              <a:gd name="adj2" fmla="val 4531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35000"/>
              </a:lnSpc>
            </a:pPr>
            <a:r>
              <a:rPr lang="he-IL" sz="1600" dirty="0" smtClean="0">
                <a:solidFill>
                  <a:schemeClr val="tx1"/>
                </a:solidFill>
              </a:rPr>
              <a:t>משנה דף </a:t>
            </a:r>
            <a:r>
              <a:rPr lang="he-IL" sz="1600" dirty="0" err="1" smtClean="0">
                <a:solidFill>
                  <a:schemeClr val="tx1"/>
                </a:solidFill>
              </a:rPr>
              <a:t>סג</a:t>
            </a:r>
            <a:r>
              <a:rPr lang="he-IL" sz="1600" dirty="0" smtClean="0">
                <a:solidFill>
                  <a:schemeClr val="tx1"/>
                </a:solidFill>
              </a:rPr>
              <a:t> עמוד א:</a:t>
            </a:r>
          </a:p>
          <a:p>
            <a:pPr>
              <a:lnSpc>
                <a:spcPct val="135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נזיר שגילח ונודע לו שהוא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טמא: אם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טומאה ידועה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 סותר,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ואם טומאת תהום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600" b="1" dirty="0" smtClean="0">
                <a:solidFill>
                  <a:srgbClr val="F79646">
                    <a:lumMod val="50000"/>
                  </a:srgbClr>
                </a:solidFill>
              </a:rPr>
              <a:t>אינו סותר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35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אם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עד שלא גילח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 בין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כך ובין כך </a:t>
            </a:r>
            <a:r>
              <a:rPr lang="he-IL" sz="1600" b="1" dirty="0" smtClean="0">
                <a:solidFill>
                  <a:srgbClr val="F79646">
                    <a:lumMod val="50000"/>
                  </a:srgbClr>
                </a:solidFill>
              </a:rPr>
              <a:t>סותר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5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246165"/>
            <a:ext cx="8088560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בשבעה דרכים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בודקין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את הזב עד שלא נזקק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לזיבה: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במאכל ובמשתה,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במשא ובקפיצה,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ובחולי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ובמראה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ובהירהור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משנזקק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לזיבה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- אין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בודקין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אותו,</a:t>
            </a:r>
            <a:endParaRPr lang="he-IL" sz="6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אונסו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וספיקו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ושכבת זרעו -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 טמאים,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שרגלים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לדבר.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המכה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את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חבירו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ואמדוהו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למיתה,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והקל ממה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שהיה,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לאחר מכאן הכביד ומת -</a:t>
            </a:r>
            <a:endParaRPr lang="he-IL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חייב, ר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 נחמיה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אומר: פטור,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שרגלים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לדבר.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dirty="0"/>
              <a:t>מנא הני </a:t>
            </a:r>
            <a:r>
              <a:rPr lang="he-IL" dirty="0" smtClean="0"/>
              <a:t>מילי? 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רבי </a:t>
            </a:r>
            <a:r>
              <a:rPr lang="he-IL" dirty="0" smtClean="0"/>
              <a:t>נתן: </a:t>
            </a:r>
            <a:r>
              <a:rPr lang="he-IL" dirty="0"/>
              <a:t>אמר קרא "</a:t>
            </a:r>
            <a:r>
              <a:rPr lang="he-IL" dirty="0" smtClean="0"/>
              <a:t>והזב </a:t>
            </a:r>
            <a:r>
              <a:rPr lang="he-IL" dirty="0"/>
              <a:t>את </a:t>
            </a:r>
            <a:r>
              <a:rPr lang="he-IL" dirty="0" err="1" smtClean="0"/>
              <a:t>זובו</a:t>
            </a:r>
            <a:r>
              <a:rPr lang="he-IL" dirty="0" smtClean="0"/>
              <a:t>" - לראיה </a:t>
            </a:r>
            <a:r>
              <a:rPr lang="he-IL" dirty="0"/>
              <a:t>שלישית </a:t>
            </a:r>
            <a:r>
              <a:rPr lang="he-IL" dirty="0" err="1"/>
              <a:t>איתקש</a:t>
            </a:r>
            <a:r>
              <a:rPr lang="he-IL" dirty="0"/>
              <a:t> </a:t>
            </a:r>
            <a:r>
              <a:rPr lang="he-IL" dirty="0" smtClean="0"/>
              <a:t>לנקיבה.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והתניא</a:t>
            </a:r>
            <a:r>
              <a:rPr lang="he-IL" dirty="0" smtClean="0"/>
              <a:t>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רבי אלעזר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בשלישית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בודקין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אותו, ברביעית אין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בודקין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אותו.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באתים </a:t>
            </a:r>
            <a:r>
              <a:rPr lang="he-IL" dirty="0" err="1" smtClean="0"/>
              <a:t>קמיפלגי</a:t>
            </a:r>
            <a:r>
              <a:rPr lang="he-IL" dirty="0" smtClean="0"/>
              <a:t>: </a:t>
            </a:r>
            <a:r>
              <a:rPr lang="he-IL" dirty="0"/>
              <a:t>רבי אליעזר </a:t>
            </a:r>
            <a:r>
              <a:rPr lang="he-IL" dirty="0" err="1"/>
              <a:t>דריש</a:t>
            </a:r>
            <a:r>
              <a:rPr lang="he-IL" dirty="0"/>
              <a:t> </a:t>
            </a:r>
            <a:r>
              <a:rPr lang="he-IL" dirty="0" smtClean="0"/>
              <a:t>אתים, </a:t>
            </a:r>
            <a:r>
              <a:rPr lang="he-IL" dirty="0"/>
              <a:t>ורבנן לא דרשי </a:t>
            </a:r>
            <a:r>
              <a:rPr lang="he-IL" dirty="0" smtClean="0"/>
              <a:t>אתים.</a:t>
            </a:r>
            <a:endParaRPr lang="he-IL" dirty="0"/>
          </a:p>
        </p:txBody>
      </p:sp>
      <p:sp>
        <p:nvSpPr>
          <p:cNvPr id="5" name="הסבר מלבני מעוגל 4"/>
          <p:cNvSpPr/>
          <p:nvPr/>
        </p:nvSpPr>
        <p:spPr>
          <a:xfrm>
            <a:off x="251520" y="3573016"/>
            <a:ext cx="4392488" cy="936104"/>
          </a:xfrm>
          <a:prstGeom prst="wedgeRoundRectCallout">
            <a:avLst>
              <a:gd name="adj1" fmla="val 53369"/>
              <a:gd name="adj2" fmla="val 4531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35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ויקרא טו/לב-לג:</a:t>
            </a:r>
          </a:p>
          <a:p>
            <a:pPr>
              <a:lnSpc>
                <a:spcPct val="135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זאת </a:t>
            </a:r>
            <a:r>
              <a:rPr lang="he-IL" sz="1300" dirty="0">
                <a:solidFill>
                  <a:schemeClr val="tx1"/>
                </a:solidFill>
              </a:rPr>
              <a:t>תורת הזב ואשר תצא ממנו שכבת זרע לטמאה </a:t>
            </a:r>
            <a:r>
              <a:rPr lang="he-IL" sz="1300" dirty="0" smtClean="0">
                <a:solidFill>
                  <a:schemeClr val="tx1"/>
                </a:solidFill>
              </a:rPr>
              <a:t>בה.  </a:t>
            </a:r>
            <a:r>
              <a:rPr lang="he-IL" sz="1300" dirty="0" err="1">
                <a:solidFill>
                  <a:schemeClr val="tx1"/>
                </a:solidFill>
              </a:rPr>
              <a:t>והדוה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r>
              <a:rPr lang="he-IL" sz="1300" dirty="0" err="1">
                <a:solidFill>
                  <a:schemeClr val="tx1"/>
                </a:solidFill>
              </a:rPr>
              <a:t>בנדתה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r>
              <a:rPr lang="he-IL" sz="1300" b="1" dirty="0">
                <a:solidFill>
                  <a:schemeClr val="tx1"/>
                </a:solidFill>
              </a:rPr>
              <a:t>והזב את </a:t>
            </a:r>
            <a:r>
              <a:rPr lang="he-IL" sz="1300" b="1" dirty="0" err="1">
                <a:solidFill>
                  <a:schemeClr val="tx1"/>
                </a:solidFill>
              </a:rPr>
              <a:t>זובו</a:t>
            </a:r>
            <a:r>
              <a:rPr lang="he-IL" sz="1300" b="1" dirty="0">
                <a:solidFill>
                  <a:schemeClr val="tx1"/>
                </a:solidFill>
              </a:rPr>
              <a:t> לזכר ולנקבה </a:t>
            </a:r>
            <a:r>
              <a:rPr lang="he-IL" sz="1300" dirty="0">
                <a:solidFill>
                  <a:schemeClr val="tx1"/>
                </a:solidFill>
              </a:rPr>
              <a:t>ולאיש אשר ישכב עם </a:t>
            </a:r>
            <a:r>
              <a:rPr lang="he-IL" sz="1300" dirty="0" smtClean="0">
                <a:solidFill>
                  <a:schemeClr val="tx1"/>
                </a:solidFill>
              </a:rPr>
              <a:t>טמאה.</a:t>
            </a:r>
            <a:endParaRPr lang="he-IL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89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33123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ב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סו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844824"/>
            <a:ext cx="756460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/>
              <a:t>אונסו </a:t>
            </a:r>
            <a:r>
              <a:rPr lang="he-IL" sz="2000" dirty="0" err="1" smtClean="0"/>
              <a:t>וספיקו</a:t>
            </a:r>
            <a:r>
              <a:rPr lang="he-IL" sz="2000" dirty="0" smtClean="0"/>
              <a:t>: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/>
              <a:t>אמר </a:t>
            </a:r>
            <a:r>
              <a:rPr lang="he-IL" sz="2000" dirty="0" smtClean="0"/>
              <a:t>רבא: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לא </a:t>
            </a:r>
            <a:r>
              <a:rPr lang="he-IL" sz="2000" dirty="0" err="1"/>
              <a:t>תימא</a:t>
            </a:r>
            <a:r>
              <a:rPr lang="he-IL" sz="2000" dirty="0"/>
              <a:t> ספק </a:t>
            </a:r>
            <a:r>
              <a:rPr lang="he-IL" sz="2000" dirty="0" err="1"/>
              <a:t>חזא</a:t>
            </a:r>
            <a:r>
              <a:rPr lang="he-IL" sz="2000" dirty="0"/>
              <a:t> ספק לא </a:t>
            </a:r>
            <a:r>
              <a:rPr lang="he-IL" sz="2000" dirty="0" err="1" smtClean="0"/>
              <a:t>חזא</a:t>
            </a:r>
            <a:r>
              <a:rPr lang="he-IL" sz="20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ודאי </a:t>
            </a:r>
            <a:r>
              <a:rPr lang="he-IL" sz="2000" dirty="0" err="1" smtClean="0"/>
              <a:t>חזא</a:t>
            </a:r>
            <a:r>
              <a:rPr lang="he-IL" sz="20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ספק </a:t>
            </a:r>
            <a:r>
              <a:rPr lang="he-IL" sz="2000" dirty="0"/>
              <a:t>מחמת שכבת זרע ספק מחמת ראייה </a:t>
            </a:r>
            <a:r>
              <a:rPr lang="he-IL" sz="2000" dirty="0" smtClean="0"/>
              <a:t>- כיון </a:t>
            </a:r>
            <a:r>
              <a:rPr lang="he-IL" sz="2000" dirty="0"/>
              <a:t>שנזקק לטומאה </a:t>
            </a:r>
            <a:r>
              <a:rPr lang="he-IL" sz="2000" dirty="0" err="1"/>
              <a:t>ספיקו</a:t>
            </a:r>
            <a:r>
              <a:rPr lang="he-IL" sz="2000" dirty="0"/>
              <a:t> </a:t>
            </a:r>
            <a:r>
              <a:rPr lang="he-IL" sz="2000" dirty="0" smtClean="0"/>
              <a:t>טמא.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4283968" y="332656"/>
            <a:ext cx="4176464" cy="936104"/>
          </a:xfrm>
          <a:prstGeom prst="wedgeRoundRectCallout">
            <a:avLst>
              <a:gd name="adj1" fmla="val 53369"/>
              <a:gd name="adj2" fmla="val 4531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35000"/>
              </a:lnSpc>
            </a:pPr>
            <a:r>
              <a:rPr lang="he-IL" sz="1600" dirty="0" smtClean="0">
                <a:solidFill>
                  <a:schemeClr val="tx1"/>
                </a:solidFill>
              </a:rPr>
              <a:t>משנה דף סה עמוד ב:</a:t>
            </a:r>
          </a:p>
          <a:p>
            <a:pPr>
              <a:lnSpc>
                <a:spcPct val="135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אונסו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וספיקו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ושכבת זרעו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 טמאים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שרגלים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לדבר.</a:t>
            </a:r>
            <a:endParaRPr lang="he-IL" sz="15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58640" y="271938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א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10120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סו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67806"/>
            <a:ext cx="7996656" cy="52999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שכבת </a:t>
            </a:r>
            <a:r>
              <a:rPr lang="he-IL" dirty="0"/>
              <a:t>זרעו טמאה: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למאי?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אילימא</a:t>
            </a:r>
            <a:r>
              <a:rPr lang="he-IL" dirty="0" smtClean="0"/>
              <a:t> </a:t>
            </a:r>
            <a:r>
              <a:rPr lang="he-IL" dirty="0"/>
              <a:t>למגע </a:t>
            </a:r>
            <a:r>
              <a:rPr lang="he-IL" dirty="0" smtClean="0"/>
              <a:t>- מי </a:t>
            </a:r>
            <a:r>
              <a:rPr lang="he-IL" dirty="0"/>
              <a:t>גרע משכבת זרע </a:t>
            </a:r>
            <a:r>
              <a:rPr lang="he-IL" dirty="0" err="1" smtClean="0"/>
              <a:t>דטהור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זרעו של זב מטמא במשא </a:t>
            </a:r>
            <a:r>
              <a:rPr lang="he-IL" dirty="0" smtClean="0"/>
              <a:t>- מאן </a:t>
            </a:r>
            <a:r>
              <a:rPr lang="he-IL" dirty="0"/>
              <a:t>שמעת להא </a:t>
            </a:r>
            <a:r>
              <a:rPr lang="he-IL" dirty="0" err="1"/>
              <a:t>דאמר</a:t>
            </a:r>
            <a:r>
              <a:rPr lang="he-IL" dirty="0"/>
              <a:t> שכבת זרע של זב מטמא </a:t>
            </a:r>
            <a:r>
              <a:rPr lang="he-IL" dirty="0" smtClean="0"/>
              <a:t>במשא?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אילימא</a:t>
            </a:r>
            <a:r>
              <a:rPr lang="he-IL" dirty="0" smtClean="0"/>
              <a:t> </a:t>
            </a:r>
            <a:r>
              <a:rPr lang="he-IL" dirty="0"/>
              <a:t>האי תנא </a:t>
            </a:r>
            <a:r>
              <a:rPr lang="he-IL" dirty="0" err="1" smtClean="0"/>
              <a:t>דתניא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אליעזר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שכבת זרעו של זב אינו מטמא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במשא,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ורבי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יהושע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מטמא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במשא,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לפי שאי אפשר לה בלא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ציחצוחי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זיבה.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/>
              <a:t>אפי</a:t>
            </a:r>
            <a:r>
              <a:rPr lang="he-IL" dirty="0"/>
              <a:t>' רבי יהושע לא אמר אלא משום </a:t>
            </a:r>
            <a:r>
              <a:rPr lang="he-IL" dirty="0" err="1"/>
              <a:t>ציחצוחי</a:t>
            </a:r>
            <a:r>
              <a:rPr lang="he-IL" dirty="0"/>
              <a:t> </a:t>
            </a:r>
            <a:r>
              <a:rPr lang="he-IL" dirty="0" smtClean="0"/>
              <a:t>זיבה, </a:t>
            </a:r>
            <a:r>
              <a:rPr lang="he-IL" dirty="0"/>
              <a:t>אבל בעיניה לא </a:t>
            </a:r>
            <a:r>
              <a:rPr lang="he-IL" dirty="0" smtClean="0"/>
              <a:t>אמר!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אמר רב </a:t>
            </a:r>
            <a:r>
              <a:rPr lang="he-IL" dirty="0" err="1"/>
              <a:t>אדא</a:t>
            </a:r>
            <a:r>
              <a:rPr lang="he-IL" dirty="0"/>
              <a:t> בר </a:t>
            </a:r>
            <a:r>
              <a:rPr lang="he-IL" dirty="0" smtClean="0"/>
              <a:t>אהבה: לומר </a:t>
            </a:r>
            <a:r>
              <a:rPr lang="he-IL" dirty="0"/>
              <a:t>שאין </a:t>
            </a:r>
            <a:r>
              <a:rPr lang="he-IL" dirty="0" err="1"/>
              <a:t>תולין</a:t>
            </a:r>
            <a:r>
              <a:rPr lang="he-IL" dirty="0"/>
              <a:t> </a:t>
            </a:r>
            <a:r>
              <a:rPr lang="he-IL" dirty="0" smtClean="0"/>
              <a:t>בה.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סבר </a:t>
            </a:r>
            <a:r>
              <a:rPr lang="he-IL" dirty="0"/>
              <a:t>רב </a:t>
            </a:r>
            <a:r>
              <a:rPr lang="he-IL" dirty="0" err="1"/>
              <a:t>פפא</a:t>
            </a:r>
            <a:r>
              <a:rPr lang="he-IL" dirty="0"/>
              <a:t> </a:t>
            </a:r>
            <a:r>
              <a:rPr lang="he-IL" dirty="0" err="1"/>
              <a:t>קמיה</a:t>
            </a:r>
            <a:r>
              <a:rPr lang="he-IL" dirty="0"/>
              <a:t> </a:t>
            </a:r>
            <a:r>
              <a:rPr lang="he-IL" dirty="0" err="1"/>
              <a:t>דרבא</a:t>
            </a:r>
            <a:r>
              <a:rPr lang="he-IL" dirty="0"/>
              <a:t> </a:t>
            </a:r>
            <a:r>
              <a:rPr lang="he-IL" dirty="0" err="1" smtClean="0"/>
              <a:t>למימר</a:t>
            </a:r>
            <a:r>
              <a:rPr lang="he-IL" dirty="0" smtClean="0"/>
              <a:t>: </a:t>
            </a:r>
            <a:r>
              <a:rPr lang="he-IL" dirty="0"/>
              <a:t>איידי </a:t>
            </a:r>
            <a:r>
              <a:rPr lang="he-IL" dirty="0" err="1"/>
              <a:t>חולשא</a:t>
            </a:r>
            <a:r>
              <a:rPr lang="he-IL" dirty="0"/>
              <a:t> הוא </a:t>
            </a:r>
            <a:r>
              <a:rPr lang="he-IL" dirty="0" err="1" smtClean="0"/>
              <a:t>דחזי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''ל</a:t>
            </a:r>
            <a:r>
              <a:rPr lang="he-IL" dirty="0"/>
              <a:t> </a:t>
            </a:r>
            <a:r>
              <a:rPr lang="he-IL" dirty="0" smtClean="0"/>
              <a:t>רבא: </a:t>
            </a:r>
            <a:r>
              <a:rPr lang="he-IL" dirty="0" err="1" smtClean="0"/>
              <a:t>והתנן</a:t>
            </a:r>
            <a:r>
              <a:rPr lang="he-IL" dirty="0" smtClean="0"/>
              <a:t>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גר שנתגייר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- מטמא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מיד בזיבה.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</a:t>
            </a:r>
            <a:r>
              <a:rPr lang="he-IL" dirty="0" err="1" smtClean="0"/>
              <a:t>'ל</a:t>
            </a:r>
            <a:r>
              <a:rPr lang="he-IL" dirty="0" smtClean="0"/>
              <a:t>: </a:t>
            </a:r>
            <a:r>
              <a:rPr lang="he-IL" dirty="0"/>
              <a:t>אין לך חולי גדול </a:t>
            </a:r>
            <a:r>
              <a:rPr lang="he-IL" dirty="0" smtClean="0"/>
              <a:t>מזה.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4283968" y="146612"/>
            <a:ext cx="4176464" cy="936104"/>
          </a:xfrm>
          <a:prstGeom prst="wedgeRoundRectCallout">
            <a:avLst>
              <a:gd name="adj1" fmla="val 53369"/>
              <a:gd name="adj2" fmla="val 4531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35000"/>
              </a:lnSpc>
            </a:pPr>
            <a:r>
              <a:rPr lang="he-IL" sz="1600" dirty="0" smtClean="0">
                <a:solidFill>
                  <a:schemeClr val="tx1"/>
                </a:solidFill>
              </a:rPr>
              <a:t>משנה דף סה עמוד ב:</a:t>
            </a:r>
          </a:p>
          <a:p>
            <a:pPr>
              <a:lnSpc>
                <a:spcPct val="135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אונסו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וספיקו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ושכבת זרעו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 טמאים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שרגלים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לדבר.</a:t>
            </a:r>
            <a:endParaRPr lang="he-IL" sz="15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13540" y="2402956"/>
            <a:ext cx="504056" cy="30162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</a:p>
          <a:p>
            <a:endParaRPr lang="he-IL" sz="2400" dirty="0"/>
          </a:p>
          <a:p>
            <a:r>
              <a:rPr lang="he-IL" dirty="0" smtClean="0"/>
              <a:t>②</a:t>
            </a:r>
          </a:p>
          <a:p>
            <a:endParaRPr lang="he-IL" sz="11200" dirty="0"/>
          </a:p>
          <a:p>
            <a:r>
              <a:rPr lang="he-IL" dirty="0" smtClean="0"/>
              <a:t>③</a:t>
            </a:r>
            <a:endParaRPr lang="he-IL" dirty="0"/>
          </a:p>
        </p:txBody>
      </p:sp>
      <p:sp>
        <p:nvSpPr>
          <p:cNvPr id="8" name="חץ שמאלה 7"/>
          <p:cNvSpPr/>
          <p:nvPr/>
        </p:nvSpPr>
        <p:spPr>
          <a:xfrm>
            <a:off x="2701539" y="6236807"/>
            <a:ext cx="864096" cy="3104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34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סו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356992"/>
            <a:ext cx="799665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תנאי </a:t>
            </a:r>
            <a:r>
              <a:rPr lang="he-IL" dirty="0" smtClean="0"/>
              <a:t>היא, </a:t>
            </a:r>
            <a:r>
              <a:rPr lang="he-IL" dirty="0" err="1" smtClean="0"/>
              <a:t>דתניא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שכבת זרע של זב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- מטמא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במשא כל מעת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לעת,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ור' יוסי אומר יומו.</a:t>
            </a:r>
          </a:p>
          <a:p>
            <a:pPr>
              <a:lnSpc>
                <a:spcPct val="120000"/>
              </a:lnSpc>
            </a:pPr>
            <a:endParaRPr lang="he-IL" sz="11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במאי </a:t>
            </a:r>
            <a:r>
              <a:rPr lang="he-IL" dirty="0" err="1" smtClean="0"/>
              <a:t>קמיפלגי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בדשמואל</a:t>
            </a:r>
            <a:r>
              <a:rPr lang="he-IL" dirty="0" smtClean="0"/>
              <a:t>, </a:t>
            </a:r>
            <a:r>
              <a:rPr lang="he-IL" dirty="0" err="1"/>
              <a:t>דשמואל</a:t>
            </a:r>
            <a:r>
              <a:rPr lang="he-IL" dirty="0"/>
              <a:t> </a:t>
            </a:r>
            <a:r>
              <a:rPr lang="he-IL" dirty="0" smtClean="0"/>
              <a:t>רמי: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כתיב </a:t>
            </a:r>
            <a:r>
              <a:rPr lang="he-IL" dirty="0"/>
              <a:t>"</a:t>
            </a:r>
            <a:r>
              <a:rPr lang="he-IL" dirty="0" smtClean="0"/>
              <a:t>כי </a:t>
            </a:r>
            <a:r>
              <a:rPr lang="he-IL" dirty="0"/>
              <a:t>יהיה בך איש אשר לא יהיה טהור מקרה </a:t>
            </a:r>
            <a:r>
              <a:rPr lang="he-IL" dirty="0" smtClean="0"/>
              <a:t>לילה", </a:t>
            </a:r>
            <a:r>
              <a:rPr lang="he-IL" dirty="0"/>
              <a:t>וכתיב </a:t>
            </a:r>
            <a:r>
              <a:rPr lang="he-IL" dirty="0" smtClean="0"/>
              <a:t>"לפנות </a:t>
            </a:r>
            <a:r>
              <a:rPr lang="he-IL" dirty="0"/>
              <a:t>ערב ירחץ </a:t>
            </a:r>
            <a:r>
              <a:rPr lang="he-IL" dirty="0" smtClean="0"/>
              <a:t>במים" -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מ</a:t>
            </a:r>
            <a:r>
              <a:rPr lang="he-IL" dirty="0" err="1"/>
              <a:t>''ד</a:t>
            </a:r>
            <a:r>
              <a:rPr lang="he-IL" dirty="0"/>
              <a:t> מעת לעת דייק </a:t>
            </a:r>
            <a:r>
              <a:rPr lang="he-IL" dirty="0" smtClean="0"/>
              <a:t>מ"לפנות ערב</a:t>
            </a:r>
            <a:r>
              <a:rPr lang="he-IL" dirty="0" smtClean="0"/>
              <a:t>",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ואידך </a:t>
            </a:r>
            <a:r>
              <a:rPr lang="he-IL" dirty="0"/>
              <a:t>דייק </a:t>
            </a:r>
            <a:r>
              <a:rPr lang="he-IL" dirty="0" smtClean="0"/>
              <a:t>"מקרה לילה</a:t>
            </a:r>
            <a:r>
              <a:rPr lang="he-IL" dirty="0" smtClean="0"/>
              <a:t>".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ומ</a:t>
            </a:r>
            <a:r>
              <a:rPr lang="he-IL" dirty="0"/>
              <a:t>''ד </a:t>
            </a:r>
            <a:r>
              <a:rPr lang="he-IL" dirty="0" smtClean="0"/>
              <a:t>מ"לפנות ערב" </a:t>
            </a:r>
            <a:r>
              <a:rPr lang="he-IL" dirty="0"/>
              <a:t>הכתיב </a:t>
            </a:r>
            <a:r>
              <a:rPr lang="he-IL" dirty="0" smtClean="0"/>
              <a:t>"מקרה לילה</a:t>
            </a:r>
            <a:r>
              <a:rPr lang="he-IL" dirty="0" smtClean="0"/>
              <a:t>"!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</a:t>
            </a:r>
            <a:r>
              <a:rPr lang="he-IL" dirty="0" err="1" smtClean="0"/>
              <a:t>'ל</a:t>
            </a:r>
            <a:r>
              <a:rPr lang="he-IL" dirty="0" smtClean="0"/>
              <a:t>: </a:t>
            </a:r>
            <a:r>
              <a:rPr lang="he-IL" dirty="0"/>
              <a:t>אורחא דקרי </a:t>
            </a:r>
            <a:r>
              <a:rPr lang="he-IL" dirty="0" err="1"/>
              <a:t>למתיא</a:t>
            </a:r>
            <a:r>
              <a:rPr lang="he-IL" dirty="0"/>
              <a:t> </a:t>
            </a:r>
            <a:r>
              <a:rPr lang="he-IL" dirty="0" err="1" smtClean="0"/>
              <a:t>בליליא</a:t>
            </a:r>
            <a:r>
              <a:rPr lang="he-IL" dirty="0" smtClean="0"/>
              <a:t>.</a:t>
            </a:r>
            <a:endParaRPr lang="he-IL" dirty="0"/>
          </a:p>
        </p:txBody>
      </p:sp>
      <p:sp>
        <p:nvSpPr>
          <p:cNvPr id="5" name="הסבר מלבני מעוגל 4"/>
          <p:cNvSpPr/>
          <p:nvPr/>
        </p:nvSpPr>
        <p:spPr>
          <a:xfrm>
            <a:off x="2771800" y="146612"/>
            <a:ext cx="5688632" cy="2922348"/>
          </a:xfrm>
          <a:prstGeom prst="wedgeRoundRectCallout">
            <a:avLst>
              <a:gd name="adj1" fmla="val 51788"/>
              <a:gd name="adj2" fmla="val 3915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35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משנה דף סה עמוד ב:</a:t>
            </a:r>
          </a:p>
          <a:p>
            <a:pPr>
              <a:lnSpc>
                <a:spcPct val="135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אונסו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וספיקו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ושכבת זרעו - טמאים, שרגלים לדבר.</a:t>
            </a:r>
          </a:p>
          <a:p>
            <a:pPr>
              <a:lnSpc>
                <a:spcPct val="135000"/>
              </a:lnSpc>
            </a:pPr>
            <a:endParaRPr lang="he-IL" sz="600" dirty="0" smtClean="0">
              <a:solidFill>
                <a:schemeClr val="tx1"/>
              </a:solidFill>
            </a:endParaRPr>
          </a:p>
          <a:p>
            <a:pPr>
              <a:lnSpc>
                <a:spcPct val="135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גמרא דף </a:t>
            </a:r>
            <a:r>
              <a:rPr lang="he-IL" sz="1200" b="1" dirty="0" err="1" smtClean="0">
                <a:solidFill>
                  <a:schemeClr val="tx1"/>
                </a:solidFill>
              </a:rPr>
              <a:t>סו</a:t>
            </a:r>
            <a:r>
              <a:rPr lang="he-IL" sz="1200" b="1" dirty="0" smtClean="0">
                <a:solidFill>
                  <a:schemeClr val="tx1"/>
                </a:solidFill>
              </a:rPr>
              <a:t> עמוד א: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שכבת זרעו טמאה: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למאי? </a:t>
            </a:r>
          </a:p>
          <a:p>
            <a:pPr>
              <a:lnSpc>
                <a:spcPct val="120000"/>
              </a:lnSpc>
            </a:pPr>
            <a:endParaRPr lang="he-IL" sz="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err="1" smtClean="0">
                <a:solidFill>
                  <a:schemeClr val="tx1"/>
                </a:solidFill>
              </a:rPr>
              <a:t>אילימא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למגע - מי גרע משכבת זרע </a:t>
            </a:r>
            <a:r>
              <a:rPr lang="he-IL" sz="1200" dirty="0" err="1">
                <a:solidFill>
                  <a:schemeClr val="tx1"/>
                </a:solidFill>
              </a:rPr>
              <a:t>דטהור</a:t>
            </a:r>
            <a:r>
              <a:rPr lang="he-IL" sz="12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אלא זרעו של זב מטמא במשא - מאן שמעת להא </a:t>
            </a:r>
            <a:r>
              <a:rPr lang="he-IL" sz="1200" dirty="0" err="1">
                <a:solidFill>
                  <a:schemeClr val="tx1"/>
                </a:solidFill>
              </a:rPr>
              <a:t>דאמר</a:t>
            </a:r>
            <a:r>
              <a:rPr lang="he-IL" sz="1200" dirty="0">
                <a:solidFill>
                  <a:schemeClr val="tx1"/>
                </a:solidFill>
              </a:rPr>
              <a:t> שכבת זרע של זב מטמא במשא? </a:t>
            </a:r>
          </a:p>
          <a:p>
            <a:pPr>
              <a:lnSpc>
                <a:spcPct val="120000"/>
              </a:lnSpc>
            </a:pPr>
            <a:endParaRPr lang="he-IL" sz="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err="1" smtClean="0">
                <a:solidFill>
                  <a:schemeClr val="tx1"/>
                </a:solidFill>
              </a:rPr>
              <a:t>אילימא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האי תנא </a:t>
            </a:r>
            <a:r>
              <a:rPr lang="he-IL" sz="1200" dirty="0" err="1">
                <a:solidFill>
                  <a:schemeClr val="tx1"/>
                </a:solidFill>
              </a:rPr>
              <a:t>דתניא</a:t>
            </a:r>
            <a:r>
              <a:rPr lang="he-IL" sz="1200" dirty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רבי אליעזר אומר: שכבת זרעו של זב אינו מטמא במשא,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ורבי יהושע אומר: מטמא במשא לפי שאי אפשר לה בלא </a:t>
            </a:r>
            <a:r>
              <a:rPr lang="he-IL" sz="1200" dirty="0" err="1">
                <a:solidFill>
                  <a:schemeClr val="tx1"/>
                </a:solidFill>
              </a:rPr>
              <a:t>ציחצוחי</a:t>
            </a:r>
            <a:r>
              <a:rPr lang="he-IL" sz="1200" dirty="0">
                <a:solidFill>
                  <a:schemeClr val="tx1"/>
                </a:solidFill>
              </a:rPr>
              <a:t> זיבה.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אפי' רבי יהושע לא אמר אלא משום </a:t>
            </a:r>
            <a:r>
              <a:rPr lang="he-IL" sz="1200" dirty="0" err="1">
                <a:solidFill>
                  <a:schemeClr val="tx1"/>
                </a:solidFill>
              </a:rPr>
              <a:t>ציחצוחי</a:t>
            </a:r>
            <a:r>
              <a:rPr lang="he-IL" sz="1200" dirty="0">
                <a:solidFill>
                  <a:schemeClr val="tx1"/>
                </a:solidFill>
              </a:rPr>
              <a:t> זיבה, אבל בעיניה לא אמר! </a:t>
            </a:r>
            <a:r>
              <a:rPr lang="he-IL" sz="1200" dirty="0" smtClean="0">
                <a:solidFill>
                  <a:schemeClr val="tx1"/>
                </a:solidFill>
              </a:rPr>
              <a:t>...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88" y="1577404"/>
            <a:ext cx="504056" cy="4770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/>
              <a:t>①</a:t>
            </a:r>
          </a:p>
          <a:p>
            <a:endParaRPr lang="he-IL" sz="300" dirty="0"/>
          </a:p>
          <a:p>
            <a:r>
              <a:rPr lang="he-IL" sz="1100" dirty="0" smtClean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40726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סו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סו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62257"/>
            <a:ext cx="8156800" cy="60755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נזיר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היה שמואל כדברי ר' </a:t>
            </a:r>
            <a:r>
              <a:rPr lang="he-IL" sz="1900" dirty="0" err="1" smtClean="0">
                <a:solidFill>
                  <a:srgbClr val="F79646">
                    <a:lumMod val="50000"/>
                  </a:srgbClr>
                </a:solidFill>
              </a:rPr>
              <a:t>נהוראי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שנא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'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"ומורה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לא יעלה על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ראשו" -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נאמר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בשמשון "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ומורה"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ונאמר בשמואל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"ומורה" -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מה "מורה"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האמורה בשמשון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 נזיר,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אף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"מורה"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האמורה בשמואל -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 נזיר.</a:t>
            </a:r>
          </a:p>
          <a:p>
            <a:pPr>
              <a:lnSpc>
                <a:spcPct val="120000"/>
              </a:lnSpc>
            </a:pPr>
            <a:endParaRPr lang="he-IL" sz="8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err="1" smtClean="0">
                <a:solidFill>
                  <a:srgbClr val="F79646">
                    <a:lumMod val="50000"/>
                  </a:srgbClr>
                </a:solidFill>
              </a:rPr>
              <a:t>א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''ר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יוסי: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והלא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אין מורה אלא של בשר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ודם!</a:t>
            </a:r>
          </a:p>
          <a:p>
            <a:pPr>
              <a:lnSpc>
                <a:spcPct val="120000"/>
              </a:lnSpc>
            </a:pPr>
            <a:endParaRPr lang="he-IL" sz="8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err="1" smtClean="0">
                <a:solidFill>
                  <a:srgbClr val="F79646">
                    <a:lumMod val="50000"/>
                  </a:srgbClr>
                </a:solidFill>
              </a:rPr>
              <a:t>א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''ל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 רבי </a:t>
            </a:r>
            <a:r>
              <a:rPr lang="he-IL" sz="1900" dirty="0" err="1" smtClean="0">
                <a:solidFill>
                  <a:srgbClr val="F79646">
                    <a:lumMod val="50000"/>
                  </a:srgbClr>
                </a:solidFill>
              </a:rPr>
              <a:t>נהוראי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והלא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כבר נאמר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"ויאמר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שמואל איך אלך ושמע שאול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והרגני",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שכבר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היה עליו מורא של בשר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ודם.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1900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sz="1900" dirty="0" err="1"/>
              <a:t>א''ל</a:t>
            </a:r>
            <a:r>
              <a:rPr lang="he-IL" sz="1900" dirty="0"/>
              <a:t> רב </a:t>
            </a:r>
            <a:r>
              <a:rPr lang="he-IL" sz="1900" dirty="0" err="1"/>
              <a:t>לחייא</a:t>
            </a:r>
            <a:r>
              <a:rPr lang="he-IL" sz="1900" dirty="0"/>
              <a:t> </a:t>
            </a:r>
            <a:r>
              <a:rPr lang="he-IL" sz="1900" dirty="0" smtClean="0"/>
              <a:t>בריה:</a:t>
            </a:r>
          </a:p>
          <a:p>
            <a:pPr>
              <a:lnSpc>
                <a:spcPct val="120000"/>
              </a:lnSpc>
            </a:pPr>
            <a:r>
              <a:rPr lang="he-IL" sz="1900" dirty="0"/>
              <a:t>חטוף </a:t>
            </a:r>
            <a:r>
              <a:rPr lang="he-IL" sz="1900" dirty="0" err="1"/>
              <a:t>ובריך</a:t>
            </a:r>
            <a:r>
              <a:rPr lang="he-IL" sz="1900" dirty="0"/>
              <a:t> </a:t>
            </a: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וכן </a:t>
            </a:r>
            <a:r>
              <a:rPr lang="he-IL" sz="1900" dirty="0" err="1"/>
              <a:t>א''ל</a:t>
            </a:r>
            <a:r>
              <a:rPr lang="he-IL" sz="1900" dirty="0"/>
              <a:t> רב </a:t>
            </a:r>
            <a:r>
              <a:rPr lang="he-IL" sz="1900" dirty="0" err="1"/>
              <a:t>הונא</a:t>
            </a:r>
            <a:r>
              <a:rPr lang="he-IL" sz="1900" dirty="0"/>
              <a:t> לרבה </a:t>
            </a:r>
            <a:r>
              <a:rPr lang="he-IL" sz="1900" dirty="0" smtClean="0"/>
              <a:t>בריה: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חטוף </a:t>
            </a:r>
            <a:r>
              <a:rPr lang="he-IL" sz="1900" dirty="0" err="1" smtClean="0"/>
              <a:t>ובריך</a:t>
            </a:r>
            <a:r>
              <a:rPr lang="he-IL" sz="1900" dirty="0" smtClean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58640" y="53737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8758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סו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168" y="178760"/>
            <a:ext cx="8156800" cy="648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א''ל</a:t>
            </a:r>
            <a:r>
              <a:rPr lang="he-IL" dirty="0"/>
              <a:t> רב </a:t>
            </a:r>
            <a:r>
              <a:rPr lang="he-IL" dirty="0" err="1"/>
              <a:t>לחייא</a:t>
            </a:r>
            <a:r>
              <a:rPr lang="he-IL" dirty="0"/>
              <a:t> </a:t>
            </a:r>
            <a:r>
              <a:rPr lang="he-IL" dirty="0" smtClean="0"/>
              <a:t>בריה:</a:t>
            </a:r>
          </a:p>
          <a:p>
            <a:pPr>
              <a:lnSpc>
                <a:spcPct val="120000"/>
              </a:lnSpc>
            </a:pPr>
            <a:r>
              <a:rPr lang="he-IL" dirty="0"/>
              <a:t>חטוף </a:t>
            </a:r>
            <a:r>
              <a:rPr lang="he-IL" dirty="0" err="1" smtClean="0"/>
              <a:t>ובריך</a:t>
            </a:r>
            <a:r>
              <a:rPr lang="he-IL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וכן </a:t>
            </a:r>
            <a:r>
              <a:rPr lang="he-IL" dirty="0" err="1"/>
              <a:t>א''ל</a:t>
            </a:r>
            <a:r>
              <a:rPr lang="he-IL" dirty="0"/>
              <a:t> רב </a:t>
            </a:r>
            <a:r>
              <a:rPr lang="he-IL" dirty="0" err="1"/>
              <a:t>הונא</a:t>
            </a:r>
            <a:r>
              <a:rPr lang="he-IL" dirty="0"/>
              <a:t> לרבה </a:t>
            </a:r>
            <a:r>
              <a:rPr lang="he-IL" dirty="0" smtClean="0"/>
              <a:t>בריה: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חטוף </a:t>
            </a:r>
            <a:r>
              <a:rPr lang="he-IL" dirty="0" err="1" smtClean="0"/>
              <a:t>ובריך</a:t>
            </a:r>
            <a:r>
              <a:rPr lang="he-IL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למימרא</a:t>
            </a:r>
            <a:r>
              <a:rPr lang="he-IL" dirty="0" smtClean="0"/>
              <a:t> </a:t>
            </a:r>
            <a:r>
              <a:rPr lang="he-IL" dirty="0" err="1"/>
              <a:t>דמברך</a:t>
            </a:r>
            <a:r>
              <a:rPr lang="he-IL" dirty="0"/>
              <a:t> </a:t>
            </a:r>
            <a:r>
              <a:rPr lang="he-IL" dirty="0" smtClean="0"/>
              <a:t>עדיף, </a:t>
            </a:r>
            <a:r>
              <a:rPr lang="he-IL" dirty="0" err="1" smtClean="0"/>
              <a:t>והתניא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רבי יוסי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גדול העונה אמן יותר מן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המברך. 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''ל רבי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נהוראי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: השמים, כך הוא! תדע, שהרי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גוליירים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מתגרין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במלחמה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וגבורים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נוצחין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smtClean="0"/>
              <a:t>תנאי היא, </a:t>
            </a:r>
            <a:r>
              <a:rPr lang="he-IL" dirty="0" err="1" smtClean="0"/>
              <a:t>דתניא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אחד המברך ואחד העונה אמן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במשמע,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אלא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שממהרין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למברך תחילה.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רבי אלעזר </a:t>
            </a:r>
            <a:r>
              <a:rPr lang="he-IL" dirty="0" err="1"/>
              <a:t>א''ר</a:t>
            </a:r>
            <a:r>
              <a:rPr lang="he-IL" dirty="0"/>
              <a:t> </a:t>
            </a:r>
            <a:r>
              <a:rPr lang="he-IL" dirty="0" err="1" smtClean="0"/>
              <a:t>חנינא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תלמידי </a:t>
            </a:r>
            <a:r>
              <a:rPr lang="he-IL" dirty="0"/>
              <a:t>חכמים מרבים שלום </a:t>
            </a:r>
            <a:r>
              <a:rPr lang="he-IL" dirty="0" smtClean="0"/>
              <a:t>בעולם,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שנאמר "וכל </a:t>
            </a:r>
            <a:r>
              <a:rPr lang="he-IL" dirty="0"/>
              <a:t>בניך למודי ה' ורב שלום </a:t>
            </a:r>
            <a:r>
              <a:rPr lang="he-IL" dirty="0" smtClean="0"/>
              <a:t>בניך".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 algn="l">
              <a:lnSpc>
                <a:spcPct val="120000"/>
              </a:lnSpc>
            </a:pP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הדרן עלך הכותים אין להם נזירות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וסליקא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לה מסכת נזיר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2288" y="95108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21027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סו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168" y="178760"/>
            <a:ext cx="8156800" cy="648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א''ל</a:t>
            </a:r>
            <a:r>
              <a:rPr lang="he-IL" dirty="0"/>
              <a:t> רב </a:t>
            </a:r>
            <a:r>
              <a:rPr lang="he-IL" dirty="0" err="1"/>
              <a:t>לחייא</a:t>
            </a:r>
            <a:r>
              <a:rPr lang="he-IL" dirty="0"/>
              <a:t> </a:t>
            </a:r>
            <a:r>
              <a:rPr lang="he-IL" dirty="0" smtClean="0"/>
              <a:t>בריה:</a:t>
            </a:r>
          </a:p>
          <a:p>
            <a:pPr>
              <a:lnSpc>
                <a:spcPct val="120000"/>
              </a:lnSpc>
            </a:pPr>
            <a:r>
              <a:rPr lang="he-IL" dirty="0"/>
              <a:t>חטוף </a:t>
            </a:r>
            <a:r>
              <a:rPr lang="he-IL" b="1" dirty="0" err="1">
                <a:solidFill>
                  <a:srgbClr val="FF0000"/>
                </a:solidFill>
              </a:rPr>
              <a:t>ובריך</a:t>
            </a:r>
            <a:r>
              <a:rPr lang="he-IL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וכן </a:t>
            </a:r>
            <a:r>
              <a:rPr lang="he-IL" dirty="0" err="1"/>
              <a:t>א''ל</a:t>
            </a:r>
            <a:r>
              <a:rPr lang="he-IL" dirty="0"/>
              <a:t> רב </a:t>
            </a:r>
            <a:r>
              <a:rPr lang="he-IL" dirty="0" err="1"/>
              <a:t>הונא</a:t>
            </a:r>
            <a:r>
              <a:rPr lang="he-IL" dirty="0"/>
              <a:t> לרבה </a:t>
            </a:r>
            <a:r>
              <a:rPr lang="he-IL" dirty="0" smtClean="0"/>
              <a:t>בריה: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חטוף </a:t>
            </a:r>
            <a:r>
              <a:rPr lang="he-IL" b="1" dirty="0" err="1">
                <a:solidFill>
                  <a:srgbClr val="FF0000"/>
                </a:solidFill>
              </a:rPr>
              <a:t>ובריך</a:t>
            </a:r>
            <a:r>
              <a:rPr lang="he-IL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למימרא</a:t>
            </a:r>
            <a:r>
              <a:rPr lang="he-IL" dirty="0" smtClean="0"/>
              <a:t> </a:t>
            </a:r>
            <a:r>
              <a:rPr lang="he-IL" b="1" dirty="0" err="1">
                <a:solidFill>
                  <a:srgbClr val="FF0000"/>
                </a:solidFill>
              </a:rPr>
              <a:t>דמברך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he-IL" dirty="0" smtClean="0"/>
              <a:t>עדיף, </a:t>
            </a:r>
            <a:r>
              <a:rPr lang="he-IL" dirty="0" err="1" smtClean="0"/>
              <a:t>והתניא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רבי יוסי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גדול </a:t>
            </a:r>
            <a:r>
              <a:rPr lang="he-IL" b="1" dirty="0">
                <a:solidFill>
                  <a:srgbClr val="0070C0"/>
                </a:solidFill>
              </a:rPr>
              <a:t>העונה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אמן יותר מן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המברך. 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''ל רבי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נהוראי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: השמים, כך הוא! תדע, שהרי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גוליירים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מתגרין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במלחמה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וגבורים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נוצחין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smtClean="0"/>
              <a:t>תנאי היא, </a:t>
            </a:r>
            <a:r>
              <a:rPr lang="he-IL" dirty="0" err="1" smtClean="0"/>
              <a:t>דתניא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אחד המברך ואחד העונה אמן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במשמע,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אלא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שממהרין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למברך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תחילה.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רבי אלעזר </a:t>
            </a:r>
            <a:r>
              <a:rPr lang="he-IL" dirty="0" err="1"/>
              <a:t>א''ר</a:t>
            </a:r>
            <a:r>
              <a:rPr lang="he-IL" dirty="0"/>
              <a:t> </a:t>
            </a:r>
            <a:r>
              <a:rPr lang="he-IL" dirty="0" err="1" smtClean="0"/>
              <a:t>חנינא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תלמידי </a:t>
            </a:r>
            <a:r>
              <a:rPr lang="he-IL" dirty="0"/>
              <a:t>חכמים מרבים שלום </a:t>
            </a:r>
            <a:r>
              <a:rPr lang="he-IL" dirty="0" smtClean="0"/>
              <a:t>בעולם,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שנאמר "וכל </a:t>
            </a:r>
            <a:r>
              <a:rPr lang="he-IL" dirty="0"/>
              <a:t>בניך למודי ה' ורב שלום </a:t>
            </a:r>
            <a:r>
              <a:rPr lang="he-IL" dirty="0" smtClean="0"/>
              <a:t>בניך".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 algn="l">
              <a:lnSpc>
                <a:spcPct val="120000"/>
              </a:lnSpc>
            </a:pP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הדרן עלך הכותים אין להם נזירות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וסליקא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לה מסכת נזיר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2288" y="95108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17126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2553</Words>
  <Application>Microsoft Office PowerPoint</Application>
  <PresentationFormat>‫הצגה על המסך (4:3)</PresentationFormat>
  <Paragraphs>303</Paragraphs>
  <Slides>11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1248</cp:revision>
  <dcterms:created xsi:type="dcterms:W3CDTF">2015-01-28T10:22:53Z</dcterms:created>
  <dcterms:modified xsi:type="dcterms:W3CDTF">2015-10-27T20:02:10Z</dcterms:modified>
</cp:coreProperties>
</file>